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1984" r:id="rId2"/>
    <p:sldId id="1986" r:id="rId3"/>
    <p:sldId id="2030" r:id="rId4"/>
    <p:sldId id="2038" r:id="rId5"/>
    <p:sldId id="2035" r:id="rId6"/>
    <p:sldId id="2041" r:id="rId7"/>
    <p:sldId id="2045" r:id="rId8"/>
    <p:sldId id="2046" r:id="rId9"/>
    <p:sldId id="2039" r:id="rId10"/>
    <p:sldId id="2043" r:id="rId11"/>
    <p:sldId id="2044" r:id="rId12"/>
    <p:sldId id="2036" r:id="rId13"/>
    <p:sldId id="2040" r:id="rId14"/>
    <p:sldId id="2042" r:id="rId15"/>
    <p:sldId id="2049" r:id="rId16"/>
    <p:sldId id="2050" r:id="rId17"/>
    <p:sldId id="2051" r:id="rId18"/>
    <p:sldId id="2052" r:id="rId19"/>
    <p:sldId id="2047" r:id="rId20"/>
    <p:sldId id="2048" r:id="rId21"/>
    <p:sldId id="2053" r:id="rId22"/>
    <p:sldId id="2054" r:id="rId23"/>
    <p:sldId id="2055" r:id="rId24"/>
    <p:sldId id="2056" r:id="rId25"/>
    <p:sldId id="2057" r:id="rId26"/>
    <p:sldId id="2058" r:id="rId27"/>
    <p:sldId id="2059" r:id="rId28"/>
    <p:sldId id="2060" r:id="rId29"/>
    <p:sldId id="2061" r:id="rId30"/>
    <p:sldId id="2062" r:id="rId31"/>
    <p:sldId id="2063" r:id="rId32"/>
    <p:sldId id="2064" r:id="rId33"/>
    <p:sldId id="2065" r:id="rId34"/>
    <p:sldId id="2066" r:id="rId35"/>
    <p:sldId id="2067" r:id="rId36"/>
    <p:sldId id="2068" r:id="rId37"/>
    <p:sldId id="2069" r:id="rId38"/>
    <p:sldId id="2070" r:id="rId39"/>
    <p:sldId id="2071" r:id="rId40"/>
    <p:sldId id="2072" r:id="rId41"/>
    <p:sldId id="2079" r:id="rId42"/>
    <p:sldId id="2073" r:id="rId43"/>
    <p:sldId id="2080" r:id="rId44"/>
    <p:sldId id="2074" r:id="rId45"/>
    <p:sldId id="2075" r:id="rId46"/>
    <p:sldId id="2081" r:id="rId47"/>
    <p:sldId id="2076" r:id="rId48"/>
    <p:sldId id="2082" r:id="rId49"/>
    <p:sldId id="2077" r:id="rId50"/>
    <p:sldId id="2078" r:id="rId51"/>
    <p:sldId id="20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ED7D31"/>
    <a:srgbClr val="FFFFFF"/>
    <a:srgbClr val="C89800"/>
    <a:srgbClr val="FF6800"/>
    <a:srgbClr val="FFF2CC"/>
    <a:srgbClr val="FFC000"/>
    <a:srgbClr val="000000"/>
    <a:srgbClr val="DE3D29"/>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519" autoAdjust="0"/>
  </p:normalViewPr>
  <p:slideViewPr>
    <p:cSldViewPr snapToGrid="0">
      <p:cViewPr varScale="1">
        <p:scale>
          <a:sx n="77" d="100"/>
          <a:sy n="77" d="100"/>
        </p:scale>
        <p:origin x="792" y="72"/>
      </p:cViewPr>
      <p:guideLst/>
    </p:cSldViewPr>
  </p:slideViewPr>
  <p:notesTextViewPr>
    <p:cViewPr>
      <p:scale>
        <a:sx n="1" d="1"/>
        <a:sy n="1" d="1"/>
      </p:scale>
      <p:origin x="0" y="0"/>
    </p:cViewPr>
  </p:notesTextViewPr>
  <p:notesViewPr>
    <p:cSldViewPr snapToGrid="0">
      <p:cViewPr varScale="1">
        <p:scale>
          <a:sx n="66" d="100"/>
          <a:sy n="66" d="100"/>
        </p:scale>
        <p:origin x="191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541DC5-6DF2-4502-8775-0A3A5BCB3E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DADEE1-BBF8-474F-B285-36DF8D5ED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EECF0F-CAC3-4ED7-9708-1365DD0C4F4D}" type="datetimeFigureOut">
              <a:rPr lang="en-US" smtClean="0"/>
              <a:t>1/14/2021</a:t>
            </a:fld>
            <a:endParaRPr lang="en-US"/>
          </a:p>
        </p:txBody>
      </p:sp>
      <p:sp>
        <p:nvSpPr>
          <p:cNvPr id="4" name="Footer Placeholder 3">
            <a:extLst>
              <a:ext uri="{FF2B5EF4-FFF2-40B4-BE49-F238E27FC236}">
                <a16:creationId xmlns:a16="http://schemas.microsoft.com/office/drawing/2014/main" id="{B13596E0-25AE-44C9-B9E2-82AA43ECE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2CD7B6-4EC7-40D1-BEB3-1A17DF2DBC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1A1375-733F-457F-A9C1-5778A762DF65}" type="slidenum">
              <a:rPr lang="en-US" smtClean="0"/>
              <a:t>‹#›</a:t>
            </a:fld>
            <a:endParaRPr lang="en-US"/>
          </a:p>
        </p:txBody>
      </p:sp>
    </p:spTree>
    <p:extLst>
      <p:ext uri="{BB962C8B-B14F-4D97-AF65-F5344CB8AC3E}">
        <p14:creationId xmlns:p14="http://schemas.microsoft.com/office/powerpoint/2010/main" val="33251661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35594B-E29F-4FDC-91C0-134F9DE2B2B1}"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0C46C-817F-4F32-8EA1-CEBF08362F38}" type="slidenum">
              <a:rPr lang="en-US" smtClean="0"/>
              <a:t>‹#›</a:t>
            </a:fld>
            <a:endParaRPr lang="en-US"/>
          </a:p>
        </p:txBody>
      </p:sp>
    </p:spTree>
    <p:extLst>
      <p:ext uri="{BB962C8B-B14F-4D97-AF65-F5344CB8AC3E}">
        <p14:creationId xmlns:p14="http://schemas.microsoft.com/office/powerpoint/2010/main" val="93438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a:t>
            </a:fld>
            <a:endParaRPr lang="en-US"/>
          </a:p>
        </p:txBody>
      </p:sp>
    </p:spTree>
    <p:extLst>
      <p:ext uri="{BB962C8B-B14F-4D97-AF65-F5344CB8AC3E}">
        <p14:creationId xmlns:p14="http://schemas.microsoft.com/office/powerpoint/2010/main" val="337974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15</a:t>
            </a:fld>
            <a:endParaRPr lang="en-US"/>
          </a:p>
        </p:txBody>
      </p:sp>
    </p:spTree>
    <p:extLst>
      <p:ext uri="{BB962C8B-B14F-4D97-AF65-F5344CB8AC3E}">
        <p14:creationId xmlns:p14="http://schemas.microsoft.com/office/powerpoint/2010/main" val="2646021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16</a:t>
            </a:fld>
            <a:endParaRPr lang="en-US"/>
          </a:p>
        </p:txBody>
      </p:sp>
    </p:spTree>
    <p:extLst>
      <p:ext uri="{BB962C8B-B14F-4D97-AF65-F5344CB8AC3E}">
        <p14:creationId xmlns:p14="http://schemas.microsoft.com/office/powerpoint/2010/main" val="365807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17</a:t>
            </a:fld>
            <a:endParaRPr lang="en-US"/>
          </a:p>
        </p:txBody>
      </p:sp>
    </p:spTree>
    <p:extLst>
      <p:ext uri="{BB962C8B-B14F-4D97-AF65-F5344CB8AC3E}">
        <p14:creationId xmlns:p14="http://schemas.microsoft.com/office/powerpoint/2010/main" val="61443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18</a:t>
            </a:fld>
            <a:endParaRPr lang="en-US"/>
          </a:p>
        </p:txBody>
      </p:sp>
    </p:spTree>
    <p:extLst>
      <p:ext uri="{BB962C8B-B14F-4D97-AF65-F5344CB8AC3E}">
        <p14:creationId xmlns:p14="http://schemas.microsoft.com/office/powerpoint/2010/main" val="2533696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19</a:t>
            </a:fld>
            <a:endParaRPr lang="en-US"/>
          </a:p>
        </p:txBody>
      </p:sp>
    </p:spTree>
    <p:extLst>
      <p:ext uri="{BB962C8B-B14F-4D97-AF65-F5344CB8AC3E}">
        <p14:creationId xmlns:p14="http://schemas.microsoft.com/office/powerpoint/2010/main" val="90734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20</a:t>
            </a:fld>
            <a:endParaRPr lang="en-US"/>
          </a:p>
        </p:txBody>
      </p:sp>
    </p:spTree>
    <p:extLst>
      <p:ext uri="{BB962C8B-B14F-4D97-AF65-F5344CB8AC3E}">
        <p14:creationId xmlns:p14="http://schemas.microsoft.com/office/powerpoint/2010/main" val="1989378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21</a:t>
            </a:fld>
            <a:endParaRPr lang="en-US"/>
          </a:p>
        </p:txBody>
      </p:sp>
    </p:spTree>
    <p:extLst>
      <p:ext uri="{BB962C8B-B14F-4D97-AF65-F5344CB8AC3E}">
        <p14:creationId xmlns:p14="http://schemas.microsoft.com/office/powerpoint/2010/main" val="3086672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22</a:t>
            </a:fld>
            <a:endParaRPr lang="en-US"/>
          </a:p>
        </p:txBody>
      </p:sp>
    </p:spTree>
    <p:extLst>
      <p:ext uri="{BB962C8B-B14F-4D97-AF65-F5344CB8AC3E}">
        <p14:creationId xmlns:p14="http://schemas.microsoft.com/office/powerpoint/2010/main" val="1484359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23</a:t>
            </a:fld>
            <a:endParaRPr lang="en-US"/>
          </a:p>
        </p:txBody>
      </p:sp>
    </p:spTree>
    <p:extLst>
      <p:ext uri="{BB962C8B-B14F-4D97-AF65-F5344CB8AC3E}">
        <p14:creationId xmlns:p14="http://schemas.microsoft.com/office/powerpoint/2010/main" val="365083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24</a:t>
            </a:fld>
            <a:endParaRPr lang="en-US"/>
          </a:p>
        </p:txBody>
      </p:sp>
    </p:spTree>
    <p:extLst>
      <p:ext uri="{BB962C8B-B14F-4D97-AF65-F5344CB8AC3E}">
        <p14:creationId xmlns:p14="http://schemas.microsoft.com/office/powerpoint/2010/main" val="35439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a:t>
            </a:fld>
            <a:endParaRPr lang="en-US"/>
          </a:p>
        </p:txBody>
      </p:sp>
    </p:spTree>
    <p:extLst>
      <p:ext uri="{BB962C8B-B14F-4D97-AF65-F5344CB8AC3E}">
        <p14:creationId xmlns:p14="http://schemas.microsoft.com/office/powerpoint/2010/main" val="709460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25</a:t>
            </a:fld>
            <a:endParaRPr lang="en-US"/>
          </a:p>
        </p:txBody>
      </p:sp>
    </p:spTree>
    <p:extLst>
      <p:ext uri="{BB962C8B-B14F-4D97-AF65-F5344CB8AC3E}">
        <p14:creationId xmlns:p14="http://schemas.microsoft.com/office/powerpoint/2010/main" val="1842148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26</a:t>
            </a:fld>
            <a:endParaRPr lang="en-US"/>
          </a:p>
        </p:txBody>
      </p:sp>
    </p:spTree>
    <p:extLst>
      <p:ext uri="{BB962C8B-B14F-4D97-AF65-F5344CB8AC3E}">
        <p14:creationId xmlns:p14="http://schemas.microsoft.com/office/powerpoint/2010/main" val="762574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27</a:t>
            </a:fld>
            <a:endParaRPr lang="en-US"/>
          </a:p>
        </p:txBody>
      </p:sp>
    </p:spTree>
    <p:extLst>
      <p:ext uri="{BB962C8B-B14F-4D97-AF65-F5344CB8AC3E}">
        <p14:creationId xmlns:p14="http://schemas.microsoft.com/office/powerpoint/2010/main" val="3999133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28</a:t>
            </a:fld>
            <a:endParaRPr lang="en-US"/>
          </a:p>
        </p:txBody>
      </p:sp>
    </p:spTree>
    <p:extLst>
      <p:ext uri="{BB962C8B-B14F-4D97-AF65-F5344CB8AC3E}">
        <p14:creationId xmlns:p14="http://schemas.microsoft.com/office/powerpoint/2010/main" val="1842148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29</a:t>
            </a:fld>
            <a:endParaRPr lang="en-US"/>
          </a:p>
        </p:txBody>
      </p:sp>
    </p:spTree>
    <p:extLst>
      <p:ext uri="{BB962C8B-B14F-4D97-AF65-F5344CB8AC3E}">
        <p14:creationId xmlns:p14="http://schemas.microsoft.com/office/powerpoint/2010/main" val="76257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30</a:t>
            </a:fld>
            <a:endParaRPr lang="en-US"/>
          </a:p>
        </p:txBody>
      </p:sp>
    </p:spTree>
    <p:extLst>
      <p:ext uri="{BB962C8B-B14F-4D97-AF65-F5344CB8AC3E}">
        <p14:creationId xmlns:p14="http://schemas.microsoft.com/office/powerpoint/2010/main" val="3814093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31</a:t>
            </a:fld>
            <a:endParaRPr lang="en-US"/>
          </a:p>
        </p:txBody>
      </p:sp>
    </p:spTree>
    <p:extLst>
      <p:ext uri="{BB962C8B-B14F-4D97-AF65-F5344CB8AC3E}">
        <p14:creationId xmlns:p14="http://schemas.microsoft.com/office/powerpoint/2010/main" val="2787426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32</a:t>
            </a:fld>
            <a:endParaRPr lang="en-US"/>
          </a:p>
        </p:txBody>
      </p:sp>
    </p:spTree>
    <p:extLst>
      <p:ext uri="{BB962C8B-B14F-4D97-AF65-F5344CB8AC3E}">
        <p14:creationId xmlns:p14="http://schemas.microsoft.com/office/powerpoint/2010/main" val="1136709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33</a:t>
            </a:fld>
            <a:endParaRPr lang="en-US"/>
          </a:p>
        </p:txBody>
      </p:sp>
    </p:spTree>
    <p:extLst>
      <p:ext uri="{BB962C8B-B14F-4D97-AF65-F5344CB8AC3E}">
        <p14:creationId xmlns:p14="http://schemas.microsoft.com/office/powerpoint/2010/main" val="3818236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34</a:t>
            </a:fld>
            <a:endParaRPr lang="en-US"/>
          </a:p>
        </p:txBody>
      </p:sp>
    </p:spTree>
    <p:extLst>
      <p:ext uri="{BB962C8B-B14F-4D97-AF65-F5344CB8AC3E}">
        <p14:creationId xmlns:p14="http://schemas.microsoft.com/office/powerpoint/2010/main" val="315554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5</a:t>
            </a:fld>
            <a:endParaRPr lang="en-US"/>
          </a:p>
        </p:txBody>
      </p:sp>
    </p:spTree>
    <p:extLst>
      <p:ext uri="{BB962C8B-B14F-4D97-AF65-F5344CB8AC3E}">
        <p14:creationId xmlns:p14="http://schemas.microsoft.com/office/powerpoint/2010/main" val="292668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35</a:t>
            </a:fld>
            <a:endParaRPr lang="en-US"/>
          </a:p>
        </p:txBody>
      </p:sp>
    </p:spTree>
    <p:extLst>
      <p:ext uri="{BB962C8B-B14F-4D97-AF65-F5344CB8AC3E}">
        <p14:creationId xmlns:p14="http://schemas.microsoft.com/office/powerpoint/2010/main" val="1635738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36</a:t>
            </a:fld>
            <a:endParaRPr lang="en-US"/>
          </a:p>
        </p:txBody>
      </p:sp>
    </p:spTree>
    <p:extLst>
      <p:ext uri="{BB962C8B-B14F-4D97-AF65-F5344CB8AC3E}">
        <p14:creationId xmlns:p14="http://schemas.microsoft.com/office/powerpoint/2010/main" val="2668550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37</a:t>
            </a:fld>
            <a:endParaRPr lang="en-US"/>
          </a:p>
        </p:txBody>
      </p:sp>
    </p:spTree>
    <p:extLst>
      <p:ext uri="{BB962C8B-B14F-4D97-AF65-F5344CB8AC3E}">
        <p14:creationId xmlns:p14="http://schemas.microsoft.com/office/powerpoint/2010/main" val="3488846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38</a:t>
            </a:fld>
            <a:endParaRPr lang="en-US"/>
          </a:p>
        </p:txBody>
      </p:sp>
    </p:spTree>
    <p:extLst>
      <p:ext uri="{BB962C8B-B14F-4D97-AF65-F5344CB8AC3E}">
        <p14:creationId xmlns:p14="http://schemas.microsoft.com/office/powerpoint/2010/main" val="3170557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39</a:t>
            </a:fld>
            <a:endParaRPr lang="en-US"/>
          </a:p>
        </p:txBody>
      </p:sp>
    </p:spTree>
    <p:extLst>
      <p:ext uri="{BB962C8B-B14F-4D97-AF65-F5344CB8AC3E}">
        <p14:creationId xmlns:p14="http://schemas.microsoft.com/office/powerpoint/2010/main" val="3596626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40</a:t>
            </a:fld>
            <a:endParaRPr lang="en-US"/>
          </a:p>
        </p:txBody>
      </p:sp>
    </p:spTree>
    <p:extLst>
      <p:ext uri="{BB962C8B-B14F-4D97-AF65-F5344CB8AC3E}">
        <p14:creationId xmlns:p14="http://schemas.microsoft.com/office/powerpoint/2010/main" val="1325053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41</a:t>
            </a:fld>
            <a:endParaRPr lang="en-US"/>
          </a:p>
        </p:txBody>
      </p:sp>
    </p:spTree>
    <p:extLst>
      <p:ext uri="{BB962C8B-B14F-4D97-AF65-F5344CB8AC3E}">
        <p14:creationId xmlns:p14="http://schemas.microsoft.com/office/powerpoint/2010/main" val="731934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42</a:t>
            </a:fld>
            <a:endParaRPr lang="en-US"/>
          </a:p>
        </p:txBody>
      </p:sp>
    </p:spTree>
    <p:extLst>
      <p:ext uri="{BB962C8B-B14F-4D97-AF65-F5344CB8AC3E}">
        <p14:creationId xmlns:p14="http://schemas.microsoft.com/office/powerpoint/2010/main" val="2974323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43</a:t>
            </a:fld>
            <a:endParaRPr lang="en-US"/>
          </a:p>
        </p:txBody>
      </p:sp>
    </p:spTree>
    <p:extLst>
      <p:ext uri="{BB962C8B-B14F-4D97-AF65-F5344CB8AC3E}">
        <p14:creationId xmlns:p14="http://schemas.microsoft.com/office/powerpoint/2010/main" val="102824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44</a:t>
            </a:fld>
            <a:endParaRPr lang="en-US"/>
          </a:p>
        </p:txBody>
      </p:sp>
    </p:spTree>
    <p:extLst>
      <p:ext uri="{BB962C8B-B14F-4D97-AF65-F5344CB8AC3E}">
        <p14:creationId xmlns:p14="http://schemas.microsoft.com/office/powerpoint/2010/main" val="410894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7</a:t>
            </a:fld>
            <a:endParaRPr lang="en-US"/>
          </a:p>
        </p:txBody>
      </p:sp>
    </p:spTree>
    <p:extLst>
      <p:ext uri="{BB962C8B-B14F-4D97-AF65-F5344CB8AC3E}">
        <p14:creationId xmlns:p14="http://schemas.microsoft.com/office/powerpoint/2010/main" val="4069909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45</a:t>
            </a:fld>
            <a:endParaRPr lang="en-US"/>
          </a:p>
        </p:txBody>
      </p:sp>
    </p:spTree>
    <p:extLst>
      <p:ext uri="{BB962C8B-B14F-4D97-AF65-F5344CB8AC3E}">
        <p14:creationId xmlns:p14="http://schemas.microsoft.com/office/powerpoint/2010/main" val="2109827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46</a:t>
            </a:fld>
            <a:endParaRPr lang="en-US"/>
          </a:p>
        </p:txBody>
      </p:sp>
    </p:spTree>
    <p:extLst>
      <p:ext uri="{BB962C8B-B14F-4D97-AF65-F5344CB8AC3E}">
        <p14:creationId xmlns:p14="http://schemas.microsoft.com/office/powerpoint/2010/main" val="239631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47</a:t>
            </a:fld>
            <a:endParaRPr lang="en-US"/>
          </a:p>
        </p:txBody>
      </p:sp>
    </p:spTree>
    <p:extLst>
      <p:ext uri="{BB962C8B-B14F-4D97-AF65-F5344CB8AC3E}">
        <p14:creationId xmlns:p14="http://schemas.microsoft.com/office/powerpoint/2010/main" val="13814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48</a:t>
            </a:fld>
            <a:endParaRPr lang="en-US"/>
          </a:p>
        </p:txBody>
      </p:sp>
    </p:spTree>
    <p:extLst>
      <p:ext uri="{BB962C8B-B14F-4D97-AF65-F5344CB8AC3E}">
        <p14:creationId xmlns:p14="http://schemas.microsoft.com/office/powerpoint/2010/main" val="2618933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49</a:t>
            </a:fld>
            <a:endParaRPr lang="en-US"/>
          </a:p>
        </p:txBody>
      </p:sp>
    </p:spTree>
    <p:extLst>
      <p:ext uri="{BB962C8B-B14F-4D97-AF65-F5344CB8AC3E}">
        <p14:creationId xmlns:p14="http://schemas.microsoft.com/office/powerpoint/2010/main" val="1816581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50</a:t>
            </a:fld>
            <a:endParaRPr lang="en-US"/>
          </a:p>
        </p:txBody>
      </p:sp>
    </p:spTree>
    <p:extLst>
      <p:ext uri="{BB962C8B-B14F-4D97-AF65-F5344CB8AC3E}">
        <p14:creationId xmlns:p14="http://schemas.microsoft.com/office/powerpoint/2010/main" val="99762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9</a:t>
            </a:fld>
            <a:endParaRPr lang="en-US"/>
          </a:p>
        </p:txBody>
      </p:sp>
    </p:spTree>
    <p:extLst>
      <p:ext uri="{BB962C8B-B14F-4D97-AF65-F5344CB8AC3E}">
        <p14:creationId xmlns:p14="http://schemas.microsoft.com/office/powerpoint/2010/main" val="969489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10</a:t>
            </a:fld>
            <a:endParaRPr lang="en-US"/>
          </a:p>
        </p:txBody>
      </p:sp>
    </p:spTree>
    <p:extLst>
      <p:ext uri="{BB962C8B-B14F-4D97-AF65-F5344CB8AC3E}">
        <p14:creationId xmlns:p14="http://schemas.microsoft.com/office/powerpoint/2010/main" val="89563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11</a:t>
            </a:fld>
            <a:endParaRPr lang="en-US"/>
          </a:p>
        </p:txBody>
      </p:sp>
    </p:spTree>
    <p:extLst>
      <p:ext uri="{BB962C8B-B14F-4D97-AF65-F5344CB8AC3E}">
        <p14:creationId xmlns:p14="http://schemas.microsoft.com/office/powerpoint/2010/main" val="89563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13</a:t>
            </a:fld>
            <a:endParaRPr lang="en-US"/>
          </a:p>
        </p:txBody>
      </p:sp>
    </p:spTree>
    <p:extLst>
      <p:ext uri="{BB962C8B-B14F-4D97-AF65-F5344CB8AC3E}">
        <p14:creationId xmlns:p14="http://schemas.microsoft.com/office/powerpoint/2010/main" val="429376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20C46C-817F-4F32-8EA1-CEBF08362F38}" type="slidenum">
              <a:rPr lang="en-US" smtClean="0"/>
              <a:t>14</a:t>
            </a:fld>
            <a:endParaRPr lang="en-US"/>
          </a:p>
        </p:txBody>
      </p:sp>
    </p:spTree>
    <p:extLst>
      <p:ext uri="{BB962C8B-B14F-4D97-AF65-F5344CB8AC3E}">
        <p14:creationId xmlns:p14="http://schemas.microsoft.com/office/powerpoint/2010/main" val="2516308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圖片 1">
            <a:extLst>
              <a:ext uri="{FF2B5EF4-FFF2-40B4-BE49-F238E27FC236}">
                <a16:creationId xmlns:a16="http://schemas.microsoft.com/office/drawing/2014/main" id="{344970B4-3A22-4051-B911-F8479A6541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68000" cy="6854640"/>
          </a:xfrm>
          <a:prstGeom prst="rect">
            <a:avLst/>
          </a:prstGeom>
        </p:spPr>
      </p:pic>
      <p:sp>
        <p:nvSpPr>
          <p:cNvPr id="2" name="Title 1"/>
          <p:cNvSpPr>
            <a:spLocks noGrp="1"/>
          </p:cNvSpPr>
          <p:nvPr>
            <p:ph type="ctrTitle"/>
          </p:nvPr>
        </p:nvSpPr>
        <p:spPr>
          <a:xfrm>
            <a:off x="1524000" y="1388444"/>
            <a:ext cx="9144000" cy="2387600"/>
          </a:xfrm>
        </p:spPr>
        <p:txBody>
          <a:bodyPr anchor="b">
            <a:normAutofit/>
          </a:bodyPr>
          <a:lstStyle>
            <a:lvl1pPr algn="ctr">
              <a:defRPr kumimoji="0" lang="en-US" sz="4400" b="1" i="0" u="none" strike="noStrike" kern="1200" cap="none" spc="0" normalizeH="0" baseline="0" dirty="0">
                <a:ln>
                  <a:noFill/>
                </a:ln>
                <a:solidFill>
                  <a:schemeClr val="tx1">
                    <a:lumMod val="65000"/>
                    <a:lumOff val="35000"/>
                  </a:schemeClr>
                </a:solidFill>
                <a:effectLst/>
                <a:uLnTx/>
                <a:uFillTx/>
                <a:latin typeface="Calibri"/>
                <a:ea typeface="Noto Sans T Chinese DemiLight" panose="020B0400000000000000" pitchFamily="34" charset="-12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4213686"/>
            <a:ext cx="9144000" cy="1655762"/>
          </a:xfrm>
        </p:spPr>
        <p:txBody>
          <a:bodyPr>
            <a:normAutofit/>
          </a:bodyPr>
          <a:lstStyle>
            <a:lvl1pPr marL="0" indent="0" algn="ctr">
              <a:buNone/>
              <a:defRPr kumimoji="0" lang="en-US" sz="1800" b="0" i="0" u="none" strike="noStrike" kern="1200" cap="none" spc="0" normalizeH="0" baseline="0" dirty="0">
                <a:ln>
                  <a:noFill/>
                </a:ln>
                <a:solidFill>
                  <a:prstClr val="black">
                    <a:lumMod val="65000"/>
                    <a:lumOff val="35000"/>
                  </a:prstClr>
                </a:solidFill>
                <a:effectLst/>
                <a:uLnTx/>
                <a:uFillTx/>
                <a:latin typeface="Calibri"/>
                <a:ea typeface="+mn-ea"/>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23" name="Group 22">
            <a:extLst>
              <a:ext uri="{FF2B5EF4-FFF2-40B4-BE49-F238E27FC236}">
                <a16:creationId xmlns:a16="http://schemas.microsoft.com/office/drawing/2014/main" id="{1803BFBE-57D5-43BD-9C85-D92AA489B1B1}"/>
              </a:ext>
            </a:extLst>
          </p:cNvPr>
          <p:cNvGrpSpPr/>
          <p:nvPr userDrawn="1"/>
        </p:nvGrpSpPr>
        <p:grpSpPr>
          <a:xfrm>
            <a:off x="4655340" y="6370796"/>
            <a:ext cx="2881319" cy="413691"/>
            <a:chOff x="4828382" y="6100244"/>
            <a:chExt cx="2881319" cy="413691"/>
          </a:xfrm>
        </p:grpSpPr>
        <p:pic>
          <p:nvPicPr>
            <p:cNvPr id="17" name="Picture 16" descr="C:\Documents and Settings\User\桌面\CITI\CITI-LOGO\CITI LOGO.jpg">
              <a:extLst>
                <a:ext uri="{FF2B5EF4-FFF2-40B4-BE49-F238E27FC236}">
                  <a16:creationId xmlns:a16="http://schemas.microsoft.com/office/drawing/2014/main" id="{449A7445-B830-4B1F-B052-12663D23975B}"/>
                </a:ext>
              </a:extLst>
            </p:cNvPr>
            <p:cNvPicPr>
              <a:picLocks noChangeAspect="1" noChangeArrowheads="1"/>
            </p:cNvPicPr>
            <p:nvPr userDrawn="1"/>
          </p:nvPicPr>
          <p:blipFill rotWithShape="1">
            <a:blip r:embed="rId3" cstate="print"/>
            <a:srcRect l="11320" t="11789" r="11329" b="9771"/>
            <a:stretch/>
          </p:blipFill>
          <p:spPr bwMode="auto">
            <a:xfrm>
              <a:off x="6651806" y="6100244"/>
              <a:ext cx="1057895" cy="413691"/>
            </a:xfrm>
            <a:prstGeom prst="rect">
              <a:avLst/>
            </a:prstGeom>
          </p:spPr>
        </p:pic>
        <p:grpSp>
          <p:nvGrpSpPr>
            <p:cNvPr id="18" name="Group 17">
              <a:extLst>
                <a:ext uri="{FF2B5EF4-FFF2-40B4-BE49-F238E27FC236}">
                  <a16:creationId xmlns:a16="http://schemas.microsoft.com/office/drawing/2014/main" id="{F79A20B5-A5CE-4077-A097-285C5A90939C}"/>
                </a:ext>
              </a:extLst>
            </p:cNvPr>
            <p:cNvGrpSpPr/>
            <p:nvPr userDrawn="1"/>
          </p:nvGrpSpPr>
          <p:grpSpPr>
            <a:xfrm>
              <a:off x="4828382" y="6120106"/>
              <a:ext cx="1707616" cy="362952"/>
              <a:chOff x="9100084" y="6406648"/>
              <a:chExt cx="1707616" cy="362952"/>
            </a:xfrm>
          </p:grpSpPr>
          <p:pic>
            <p:nvPicPr>
              <p:cNvPr id="19" name="Picture 7" descr="C:\Users\Satriya Dinata\Desktop\NTUST.png">
                <a:extLst>
                  <a:ext uri="{FF2B5EF4-FFF2-40B4-BE49-F238E27FC236}">
                    <a16:creationId xmlns:a16="http://schemas.microsoft.com/office/drawing/2014/main" id="{EC588BBA-DCAB-4FBC-859D-E959853CB4A0}"/>
                  </a:ext>
                </a:extLst>
              </p:cNvPr>
              <p:cNvPicPr>
                <a:picLocks noChangeAspect="1" noChangeArrowheads="1"/>
              </p:cNvPicPr>
              <p:nvPr userDrawn="1"/>
            </p:nvPicPr>
            <p:blipFill>
              <a:blip r:embed="rId4"/>
              <a:srcRect/>
              <a:stretch>
                <a:fillRect/>
              </a:stretch>
            </p:blipFill>
            <p:spPr bwMode="auto">
              <a:xfrm>
                <a:off x="9100084" y="6406648"/>
                <a:ext cx="1707616" cy="362952"/>
              </a:xfrm>
              <a:prstGeom prst="rect">
                <a:avLst/>
              </a:prstGeom>
              <a:noFill/>
              <a:ln w="9525">
                <a:noFill/>
                <a:miter lim="800000"/>
                <a:headEnd/>
                <a:tailEnd/>
              </a:ln>
            </p:spPr>
          </p:pic>
          <p:grpSp>
            <p:nvGrpSpPr>
              <p:cNvPr id="20" name="Group 19">
                <a:extLst>
                  <a:ext uri="{FF2B5EF4-FFF2-40B4-BE49-F238E27FC236}">
                    <a16:creationId xmlns:a16="http://schemas.microsoft.com/office/drawing/2014/main" id="{BEEE2ABC-53CF-4D23-9033-DA324A995872}"/>
                  </a:ext>
                </a:extLst>
              </p:cNvPr>
              <p:cNvGrpSpPr/>
              <p:nvPr userDrawn="1"/>
            </p:nvGrpSpPr>
            <p:grpSpPr>
              <a:xfrm>
                <a:off x="9100084" y="6411910"/>
                <a:ext cx="360071" cy="357690"/>
                <a:chOff x="9100084" y="6411910"/>
                <a:chExt cx="360071" cy="357690"/>
              </a:xfrm>
            </p:grpSpPr>
            <p:sp>
              <p:nvSpPr>
                <p:cNvPr id="21" name="Rectangle 20">
                  <a:extLst>
                    <a:ext uri="{FF2B5EF4-FFF2-40B4-BE49-F238E27FC236}">
                      <a16:creationId xmlns:a16="http://schemas.microsoft.com/office/drawing/2014/main" id="{97A79549-329A-4CE8-86A2-E236123AAA7A}"/>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C:\Users\Snow\Desktop\Icon\NTUST icon\404.gif">
                  <a:extLst>
                    <a:ext uri="{FF2B5EF4-FFF2-40B4-BE49-F238E27FC236}">
                      <a16:creationId xmlns:a16="http://schemas.microsoft.com/office/drawing/2014/main" id="{A7B54E3E-4C8D-4BC6-9DB8-37E96FC076ED}"/>
                    </a:ext>
                  </a:extLst>
                </p:cNvPr>
                <p:cNvPicPr>
                  <a:picLocks noChangeAspect="1" noChangeArrowheads="1"/>
                </p:cNvPicPr>
                <p:nvPr/>
              </p:nvPicPr>
              <p:blipFill rotWithShape="1">
                <a:blip r:embed="rId5"/>
                <a:srcRect l="24846" r="24507" b="37843"/>
                <a:stretch/>
              </p:blipFill>
              <p:spPr bwMode="auto">
                <a:xfrm>
                  <a:off x="9122309" y="6435806"/>
                  <a:ext cx="337846" cy="333794"/>
                </a:xfrm>
                <a:prstGeom prst="rect">
                  <a:avLst/>
                </a:prstGeom>
                <a:noFill/>
              </p:spPr>
            </p:pic>
          </p:grpSp>
        </p:grpSp>
      </p:grpSp>
      <p:sp>
        <p:nvSpPr>
          <p:cNvPr id="24" name="文字方塊 12">
            <a:extLst>
              <a:ext uri="{FF2B5EF4-FFF2-40B4-BE49-F238E27FC236}">
                <a16:creationId xmlns:a16="http://schemas.microsoft.com/office/drawing/2014/main" id="{173E4984-AD75-43BC-B322-5F37F9ABBAD6}"/>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25" name="文字方塊 14">
            <a:extLst>
              <a:ext uri="{FF2B5EF4-FFF2-40B4-BE49-F238E27FC236}">
                <a16:creationId xmlns:a16="http://schemas.microsoft.com/office/drawing/2014/main" id="{3633AB8E-46D1-4C23-9DBD-9A4CEABA36E3}"/>
              </a:ext>
            </a:extLst>
          </p:cNvPr>
          <p:cNvSpPr txBox="1"/>
          <p:nvPr userDrawn="1"/>
        </p:nvSpPr>
        <p:spPr>
          <a:xfrm>
            <a:off x="8482988" y="6300642"/>
            <a:ext cx="3742916" cy="553998"/>
          </a:xfrm>
          <a:prstGeom prst="rect">
            <a:avLst/>
          </a:prstGeom>
          <a:solidFill>
            <a:schemeClr val="bg1">
              <a:alpha val="50000"/>
            </a:schemeClr>
          </a:solid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000" dirty="0">
                <a:solidFill>
                  <a:srgbClr val="595959"/>
                </a:solidFill>
              </a:rPr>
              <a:t>The data and material contained in this file is copyrighted.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000" dirty="0">
                <a:solidFill>
                  <a:srgbClr val="595959"/>
                </a:solidFill>
              </a:rPr>
              <a:t>Please do not use without the author’s permission.</a:t>
            </a:r>
            <a:endParaRPr lang="zh-TW" altLang="en-US" sz="1000" dirty="0">
              <a:solidFill>
                <a:srgbClr val="595959"/>
              </a:solidFill>
            </a:endParaRPr>
          </a:p>
          <a:p>
            <a:pPr algn="r"/>
            <a:r>
              <a:rPr lang="zh-TW" altLang="en-US" sz="1000" dirty="0">
                <a:solidFill>
                  <a:srgbClr val="595959"/>
                </a:solidFill>
              </a:rPr>
              <a:t>本檔案所含資料受版權保護，未經所有人之同意請勿擅自使用</a:t>
            </a:r>
            <a:endParaRPr lang="en-US" altLang="zh-TW" sz="1000" dirty="0">
              <a:solidFill>
                <a:srgbClr val="595959"/>
              </a:solidFill>
            </a:endParaRPr>
          </a:p>
        </p:txBody>
      </p:sp>
    </p:spTree>
    <p:extLst>
      <p:ext uri="{BB962C8B-B14F-4D97-AF65-F5344CB8AC3E}">
        <p14:creationId xmlns:p14="http://schemas.microsoft.com/office/powerpoint/2010/main" val="293164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Copy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535383"/>
            <a:ext cx="6135141" cy="584775"/>
          </a:xfrm>
        </p:spPr>
        <p:txBody>
          <a:bodyPr wrap="none">
            <a:sp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3" name="Content Placeholder 2"/>
          <p:cNvSpPr>
            <a:spLocks noGrp="1"/>
          </p:cNvSpPr>
          <p:nvPr>
            <p:ph idx="1"/>
          </p:nvPr>
        </p:nvSpPr>
        <p:spPr>
          <a:xfrm>
            <a:off x="838200" y="1461331"/>
            <a:ext cx="10515600" cy="47156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pic>
        <p:nvPicPr>
          <p:cNvPr id="7" name="Picture 6" descr="C:\Documents and Settings\User\桌面\CITI\CITI-LOGO\CITI LOGO.jpg">
            <a:extLst>
              <a:ext uri="{FF2B5EF4-FFF2-40B4-BE49-F238E27FC236}">
                <a16:creationId xmlns:a16="http://schemas.microsoft.com/office/drawing/2014/main" id="{A800B57D-8E7C-4A71-A7CF-1BD536D9B946}"/>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8" name="Group 7">
            <a:extLst>
              <a:ext uri="{FF2B5EF4-FFF2-40B4-BE49-F238E27FC236}">
                <a16:creationId xmlns:a16="http://schemas.microsoft.com/office/drawing/2014/main" id="{308C6EC9-29A0-4D83-9760-3065CC054430}"/>
              </a:ext>
            </a:extLst>
          </p:cNvPr>
          <p:cNvGrpSpPr/>
          <p:nvPr userDrawn="1"/>
        </p:nvGrpSpPr>
        <p:grpSpPr>
          <a:xfrm>
            <a:off x="9018407" y="6397123"/>
            <a:ext cx="1707616" cy="362952"/>
            <a:chOff x="9100084" y="6406648"/>
            <a:chExt cx="1707616" cy="362952"/>
          </a:xfrm>
        </p:grpSpPr>
        <p:pic>
          <p:nvPicPr>
            <p:cNvPr id="9" name="Picture 7" descr="C:\Users\Satriya Dinata\Desktop\NTUST.png">
              <a:extLst>
                <a:ext uri="{FF2B5EF4-FFF2-40B4-BE49-F238E27FC236}">
                  <a16:creationId xmlns:a16="http://schemas.microsoft.com/office/drawing/2014/main" id="{76E3A1C9-B8F8-4317-94E3-AA3062C117F0}"/>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0" name="Group 9">
              <a:extLst>
                <a:ext uri="{FF2B5EF4-FFF2-40B4-BE49-F238E27FC236}">
                  <a16:creationId xmlns:a16="http://schemas.microsoft.com/office/drawing/2014/main" id="{EB86B571-4B5D-4D31-9676-846E12E2F343}"/>
                </a:ext>
              </a:extLst>
            </p:cNvPr>
            <p:cNvGrpSpPr/>
            <p:nvPr userDrawn="1"/>
          </p:nvGrpSpPr>
          <p:grpSpPr>
            <a:xfrm>
              <a:off x="9100084" y="6411910"/>
              <a:ext cx="360071" cy="357690"/>
              <a:chOff x="9100084" y="6411910"/>
              <a:chExt cx="360071" cy="357690"/>
            </a:xfrm>
          </p:grpSpPr>
          <p:sp>
            <p:nvSpPr>
              <p:cNvPr id="11" name="Rectangle 10">
                <a:extLst>
                  <a:ext uri="{FF2B5EF4-FFF2-40B4-BE49-F238E27FC236}">
                    <a16:creationId xmlns:a16="http://schemas.microsoft.com/office/drawing/2014/main" id="{CB841D05-E5B1-4D3A-AE42-AA4029B910E0}"/>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Snow\Desktop\Icon\NTUST icon\404.gif">
                <a:extLst>
                  <a:ext uri="{FF2B5EF4-FFF2-40B4-BE49-F238E27FC236}">
                    <a16:creationId xmlns:a16="http://schemas.microsoft.com/office/drawing/2014/main" id="{9C4C9989-314C-416A-A198-75FB4E0C9375}"/>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BAC70A9A-E310-4D7B-95CD-316FBFD4F4E8}"/>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Tree>
    <p:extLst>
      <p:ext uri="{BB962C8B-B14F-4D97-AF65-F5344CB8AC3E}">
        <p14:creationId xmlns:p14="http://schemas.microsoft.com/office/powerpoint/2010/main" val="286023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Copy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535383"/>
            <a:ext cx="6135141" cy="584775"/>
          </a:xfrm>
        </p:spPr>
        <p:txBody>
          <a:bodyPr wrap="none">
            <a:sp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3" name="Content Placeholder 2"/>
          <p:cNvSpPr>
            <a:spLocks noGrp="1"/>
          </p:cNvSpPr>
          <p:nvPr>
            <p:ph idx="1"/>
          </p:nvPr>
        </p:nvSpPr>
        <p:spPr>
          <a:xfrm>
            <a:off x="838200" y="1461331"/>
            <a:ext cx="10515600" cy="47156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pic>
        <p:nvPicPr>
          <p:cNvPr id="7" name="Picture 6" descr="C:\Documents and Settings\User\桌面\CITI\CITI-LOGO\CITI LOGO.jpg">
            <a:extLst>
              <a:ext uri="{FF2B5EF4-FFF2-40B4-BE49-F238E27FC236}">
                <a16:creationId xmlns:a16="http://schemas.microsoft.com/office/drawing/2014/main" id="{A800B57D-8E7C-4A71-A7CF-1BD536D9B946}"/>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8" name="Group 7">
            <a:extLst>
              <a:ext uri="{FF2B5EF4-FFF2-40B4-BE49-F238E27FC236}">
                <a16:creationId xmlns:a16="http://schemas.microsoft.com/office/drawing/2014/main" id="{308C6EC9-29A0-4D83-9760-3065CC054430}"/>
              </a:ext>
            </a:extLst>
          </p:cNvPr>
          <p:cNvGrpSpPr/>
          <p:nvPr userDrawn="1"/>
        </p:nvGrpSpPr>
        <p:grpSpPr>
          <a:xfrm>
            <a:off x="9018407" y="6397123"/>
            <a:ext cx="1707616" cy="362952"/>
            <a:chOff x="9100084" y="6406648"/>
            <a:chExt cx="1707616" cy="362952"/>
          </a:xfrm>
        </p:grpSpPr>
        <p:pic>
          <p:nvPicPr>
            <p:cNvPr id="9" name="Picture 7" descr="C:\Users\Satriya Dinata\Desktop\NTUST.png">
              <a:extLst>
                <a:ext uri="{FF2B5EF4-FFF2-40B4-BE49-F238E27FC236}">
                  <a16:creationId xmlns:a16="http://schemas.microsoft.com/office/drawing/2014/main" id="{76E3A1C9-B8F8-4317-94E3-AA3062C117F0}"/>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0" name="Group 9">
              <a:extLst>
                <a:ext uri="{FF2B5EF4-FFF2-40B4-BE49-F238E27FC236}">
                  <a16:creationId xmlns:a16="http://schemas.microsoft.com/office/drawing/2014/main" id="{EB86B571-4B5D-4D31-9676-846E12E2F343}"/>
                </a:ext>
              </a:extLst>
            </p:cNvPr>
            <p:cNvGrpSpPr/>
            <p:nvPr userDrawn="1"/>
          </p:nvGrpSpPr>
          <p:grpSpPr>
            <a:xfrm>
              <a:off x="9100084" y="6411910"/>
              <a:ext cx="360071" cy="357690"/>
              <a:chOff x="9100084" y="6411910"/>
              <a:chExt cx="360071" cy="357690"/>
            </a:xfrm>
          </p:grpSpPr>
          <p:sp>
            <p:nvSpPr>
              <p:cNvPr id="11" name="Rectangle 10">
                <a:extLst>
                  <a:ext uri="{FF2B5EF4-FFF2-40B4-BE49-F238E27FC236}">
                    <a16:creationId xmlns:a16="http://schemas.microsoft.com/office/drawing/2014/main" id="{CB841D05-E5B1-4D3A-AE42-AA4029B910E0}"/>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Snow\Desktop\Icon\NTUST icon\404.gif">
                <a:extLst>
                  <a:ext uri="{FF2B5EF4-FFF2-40B4-BE49-F238E27FC236}">
                    <a16:creationId xmlns:a16="http://schemas.microsoft.com/office/drawing/2014/main" id="{9C4C9989-314C-416A-A198-75FB4E0C9375}"/>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Tree>
    <p:extLst>
      <p:ext uri="{BB962C8B-B14F-4D97-AF65-F5344CB8AC3E}">
        <p14:creationId xmlns:p14="http://schemas.microsoft.com/office/powerpoint/2010/main" val="208404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kumimoji="0" lang="en-US" sz="4400" b="1" i="0" u="none" strike="noStrike" kern="1200" cap="none" spc="0" normalizeH="0" baseline="0" dirty="0">
                <a:ln>
                  <a:noFill/>
                </a:ln>
                <a:solidFill>
                  <a:schemeClr val="tx1">
                    <a:lumMod val="65000"/>
                    <a:lumOff val="35000"/>
                  </a:schemeClr>
                </a:solidFill>
                <a:effectLst/>
                <a:uLnTx/>
                <a:uFillTx/>
                <a:latin typeface="Calibri"/>
                <a:ea typeface="Noto Sans T Chinese DemiLight" panose="020B0400000000000000" pitchFamily="34" charset="-12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kumimoji="0" lang="en-US" sz="2800" b="0" i="0" u="none" strike="noStrike" kern="1200" cap="none" spc="0" normalizeH="0" baseline="0" dirty="0">
                <a:ln>
                  <a:noFill/>
                </a:ln>
                <a:solidFill>
                  <a:prstClr val="black">
                    <a:lumMod val="65000"/>
                    <a:lumOff val="35000"/>
                  </a:prstClr>
                </a:solidFill>
                <a:effectLst/>
                <a:uLnTx/>
                <a:uFillTx/>
                <a:latin typeface="Calibri"/>
                <a:ea typeface="+mn-ea"/>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p:cNvSpPr>
            <a:spLocks noGrp="1"/>
          </p:cNvSpPr>
          <p:nvPr>
            <p:ph type="ftr" sz="quarter" idx="11"/>
          </p:nvPr>
        </p:nvSpPr>
        <p:spPr/>
        <p:txBody>
          <a:bodyPr/>
          <a:lstStyle/>
          <a:p>
            <a:endParaRPr lang="en-US"/>
          </a:p>
        </p:txBody>
      </p:sp>
      <p:pic>
        <p:nvPicPr>
          <p:cNvPr id="7" name="Picture 6" descr="C:\Documents and Settings\User\桌面\CITI\CITI-LOGO\CITI LOGO.jpg">
            <a:extLst>
              <a:ext uri="{FF2B5EF4-FFF2-40B4-BE49-F238E27FC236}">
                <a16:creationId xmlns:a16="http://schemas.microsoft.com/office/drawing/2014/main" id="{2EF18C53-7650-4B90-A584-43B4E5AB95BD}"/>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8" name="Group 7">
            <a:extLst>
              <a:ext uri="{FF2B5EF4-FFF2-40B4-BE49-F238E27FC236}">
                <a16:creationId xmlns:a16="http://schemas.microsoft.com/office/drawing/2014/main" id="{DEA5BD61-6254-42EE-B7AC-5606D274F380}"/>
              </a:ext>
            </a:extLst>
          </p:cNvPr>
          <p:cNvGrpSpPr/>
          <p:nvPr userDrawn="1"/>
        </p:nvGrpSpPr>
        <p:grpSpPr>
          <a:xfrm>
            <a:off x="9018407" y="6397123"/>
            <a:ext cx="1707616" cy="362952"/>
            <a:chOff x="9100084" y="6406648"/>
            <a:chExt cx="1707616" cy="362952"/>
          </a:xfrm>
        </p:grpSpPr>
        <p:pic>
          <p:nvPicPr>
            <p:cNvPr id="9" name="Picture 7" descr="C:\Users\Satriya Dinata\Desktop\NTUST.png">
              <a:extLst>
                <a:ext uri="{FF2B5EF4-FFF2-40B4-BE49-F238E27FC236}">
                  <a16:creationId xmlns:a16="http://schemas.microsoft.com/office/drawing/2014/main" id="{65BE26C7-DA31-4B4F-AC91-FC2C0985CD7E}"/>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0" name="Group 9">
              <a:extLst>
                <a:ext uri="{FF2B5EF4-FFF2-40B4-BE49-F238E27FC236}">
                  <a16:creationId xmlns:a16="http://schemas.microsoft.com/office/drawing/2014/main" id="{BC16DD85-D450-437C-9390-01F2E1B3465B}"/>
                </a:ext>
              </a:extLst>
            </p:cNvPr>
            <p:cNvGrpSpPr/>
            <p:nvPr userDrawn="1"/>
          </p:nvGrpSpPr>
          <p:grpSpPr>
            <a:xfrm>
              <a:off x="9100084" y="6411910"/>
              <a:ext cx="360071" cy="357690"/>
              <a:chOff x="9100084" y="6411910"/>
              <a:chExt cx="360071" cy="357690"/>
            </a:xfrm>
          </p:grpSpPr>
          <p:sp>
            <p:nvSpPr>
              <p:cNvPr id="11" name="Rectangle 10">
                <a:extLst>
                  <a:ext uri="{FF2B5EF4-FFF2-40B4-BE49-F238E27FC236}">
                    <a16:creationId xmlns:a16="http://schemas.microsoft.com/office/drawing/2014/main" id="{C69E48F5-6034-45AC-9F01-29D3DC47A631}"/>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Users\Snow\Desktop\Icon\NTUST icon\404.gif">
                <a:extLst>
                  <a:ext uri="{FF2B5EF4-FFF2-40B4-BE49-F238E27FC236}">
                    <a16:creationId xmlns:a16="http://schemas.microsoft.com/office/drawing/2014/main" id="{610BE228-9390-4390-85AE-1C0EEE47EF02}"/>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E3114C2C-5E49-4E01-B48C-070076C14310}"/>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5" name="Slide Number Placeholder 5">
            <a:extLst>
              <a:ext uri="{FF2B5EF4-FFF2-40B4-BE49-F238E27FC236}">
                <a16:creationId xmlns:a16="http://schemas.microsoft.com/office/drawing/2014/main" id="{4CF86685-07C4-4639-9F38-968FE07E4B55}"/>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44674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Copyrigh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pic>
        <p:nvPicPr>
          <p:cNvPr id="11" name="Picture 10" descr="C:\Documents and Settings\User\桌面\CITI\CITI-LOGO\CITI LOGO.jpg">
            <a:extLst>
              <a:ext uri="{FF2B5EF4-FFF2-40B4-BE49-F238E27FC236}">
                <a16:creationId xmlns:a16="http://schemas.microsoft.com/office/drawing/2014/main" id="{40BCE147-C60E-4FB9-8DAE-0CFEC66389AC}"/>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12" name="Group 11">
            <a:extLst>
              <a:ext uri="{FF2B5EF4-FFF2-40B4-BE49-F238E27FC236}">
                <a16:creationId xmlns:a16="http://schemas.microsoft.com/office/drawing/2014/main" id="{AB3214E2-35CC-4A0F-85F6-99854265A387}"/>
              </a:ext>
            </a:extLst>
          </p:cNvPr>
          <p:cNvGrpSpPr/>
          <p:nvPr userDrawn="1"/>
        </p:nvGrpSpPr>
        <p:grpSpPr>
          <a:xfrm>
            <a:off x="9018407" y="6397123"/>
            <a:ext cx="1707616" cy="362952"/>
            <a:chOff x="9100084" y="6406648"/>
            <a:chExt cx="1707616" cy="362952"/>
          </a:xfrm>
        </p:grpSpPr>
        <p:pic>
          <p:nvPicPr>
            <p:cNvPr id="13" name="Picture 7" descr="C:\Users\Satriya Dinata\Desktop\NTUST.png">
              <a:extLst>
                <a:ext uri="{FF2B5EF4-FFF2-40B4-BE49-F238E27FC236}">
                  <a16:creationId xmlns:a16="http://schemas.microsoft.com/office/drawing/2014/main" id="{E88B2DC5-4BED-49E7-AAE5-B1929A2D7F61}"/>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4" name="Group 13">
              <a:extLst>
                <a:ext uri="{FF2B5EF4-FFF2-40B4-BE49-F238E27FC236}">
                  <a16:creationId xmlns:a16="http://schemas.microsoft.com/office/drawing/2014/main" id="{C3BBDC8A-5584-47B9-B9E1-CD3CE24787F7}"/>
                </a:ext>
              </a:extLst>
            </p:cNvPr>
            <p:cNvGrpSpPr/>
            <p:nvPr userDrawn="1"/>
          </p:nvGrpSpPr>
          <p:grpSpPr>
            <a:xfrm>
              <a:off x="9100084" y="6411910"/>
              <a:ext cx="360071" cy="357690"/>
              <a:chOff x="9100084" y="6411910"/>
              <a:chExt cx="360071" cy="357690"/>
            </a:xfrm>
          </p:grpSpPr>
          <p:sp>
            <p:nvSpPr>
              <p:cNvPr id="15" name="Rectangle 14">
                <a:extLst>
                  <a:ext uri="{FF2B5EF4-FFF2-40B4-BE49-F238E27FC236}">
                    <a16:creationId xmlns:a16="http://schemas.microsoft.com/office/drawing/2014/main" id="{2C4D8510-D0D7-4831-9703-A6D6F5CAED23}"/>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Users\Snow\Desktop\Icon\NTUST icon\404.gif">
                <a:extLst>
                  <a:ext uri="{FF2B5EF4-FFF2-40B4-BE49-F238E27FC236}">
                    <a16:creationId xmlns:a16="http://schemas.microsoft.com/office/drawing/2014/main" id="{4599C1BC-E664-4F54-99E3-F0458ECBC7E7}"/>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7" name="文字方塊 12">
            <a:extLst>
              <a:ext uri="{FF2B5EF4-FFF2-40B4-BE49-F238E27FC236}">
                <a16:creationId xmlns:a16="http://schemas.microsoft.com/office/drawing/2014/main" id="{DC4B8B6E-D67E-4EEF-9672-776CF2C1FD1B}"/>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8" name="Slide Number Placeholder 5">
            <a:extLst>
              <a:ext uri="{FF2B5EF4-FFF2-40B4-BE49-F238E27FC236}">
                <a16:creationId xmlns:a16="http://schemas.microsoft.com/office/drawing/2014/main" id="{3E9A0B0A-5561-4715-B75A-F6C0B88EDBCE}"/>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263208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No Copyright)">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標題 1"/>
          <p:cNvSpPr txBox="1">
            <a:spLocks/>
          </p:cNvSpPr>
          <p:nvPr userDrawn="1"/>
        </p:nvSpPr>
        <p:spPr>
          <a:xfrm>
            <a:off x="2285973" y="274639"/>
            <a:ext cx="9296427"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zh-TW" altLang="en-US" sz="3600" b="1" dirty="0">
              <a:solidFill>
                <a:schemeClr val="accent6"/>
              </a:solidFill>
            </a:endParaRPr>
          </a:p>
        </p:txBody>
      </p:sp>
      <p:sp>
        <p:nvSpPr>
          <p:cNvPr id="8" name="內容版面配置區 2"/>
          <p:cNvSpPr txBox="1">
            <a:spLocks/>
          </p:cNvSpPr>
          <p:nvPr userDrawn="1"/>
        </p:nvSpPr>
        <p:spPr>
          <a:xfrm>
            <a:off x="2285973" y="1600200"/>
            <a:ext cx="9296427"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TW" sz="2399" dirty="0"/>
          </a:p>
        </p:txBody>
      </p:sp>
      <p:pic>
        <p:nvPicPr>
          <p:cNvPr id="9" name="Picture 8" descr="C:\Documents and Settings\User\桌面\CITI\CITI-LOGO\CITI LOGO.jpg">
            <a:extLst>
              <a:ext uri="{FF2B5EF4-FFF2-40B4-BE49-F238E27FC236}">
                <a16:creationId xmlns:a16="http://schemas.microsoft.com/office/drawing/2014/main" id="{9218628D-EAA5-4AAF-AF16-865C0F63A9F4}"/>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10" name="Group 9">
            <a:extLst>
              <a:ext uri="{FF2B5EF4-FFF2-40B4-BE49-F238E27FC236}">
                <a16:creationId xmlns:a16="http://schemas.microsoft.com/office/drawing/2014/main" id="{3C2EDB63-512C-4E4C-A632-F5DBC5881412}"/>
              </a:ext>
            </a:extLst>
          </p:cNvPr>
          <p:cNvGrpSpPr/>
          <p:nvPr userDrawn="1"/>
        </p:nvGrpSpPr>
        <p:grpSpPr>
          <a:xfrm>
            <a:off x="9018407" y="6397123"/>
            <a:ext cx="1707616" cy="362952"/>
            <a:chOff x="9100084" y="6406648"/>
            <a:chExt cx="1707616" cy="362952"/>
          </a:xfrm>
        </p:grpSpPr>
        <p:pic>
          <p:nvPicPr>
            <p:cNvPr id="11" name="Picture 7" descr="C:\Users\Satriya Dinata\Desktop\NTUST.png">
              <a:extLst>
                <a:ext uri="{FF2B5EF4-FFF2-40B4-BE49-F238E27FC236}">
                  <a16:creationId xmlns:a16="http://schemas.microsoft.com/office/drawing/2014/main" id="{1194BB7E-37EC-4007-AC42-B05CC498B3AE}"/>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2" name="Group 11">
              <a:extLst>
                <a:ext uri="{FF2B5EF4-FFF2-40B4-BE49-F238E27FC236}">
                  <a16:creationId xmlns:a16="http://schemas.microsoft.com/office/drawing/2014/main" id="{0AAF0155-2FD6-4C66-A084-F77F25D88D26}"/>
                </a:ext>
              </a:extLst>
            </p:cNvPr>
            <p:cNvGrpSpPr/>
            <p:nvPr userDrawn="1"/>
          </p:nvGrpSpPr>
          <p:grpSpPr>
            <a:xfrm>
              <a:off x="9100084" y="6411910"/>
              <a:ext cx="360071" cy="357690"/>
              <a:chOff x="9100084" y="6411910"/>
              <a:chExt cx="360071" cy="357690"/>
            </a:xfrm>
          </p:grpSpPr>
          <p:sp>
            <p:nvSpPr>
              <p:cNvPr id="13" name="Rectangle 12">
                <a:extLst>
                  <a:ext uri="{FF2B5EF4-FFF2-40B4-BE49-F238E27FC236}">
                    <a16:creationId xmlns:a16="http://schemas.microsoft.com/office/drawing/2014/main" id="{B6B64DE1-EC25-4209-8A0C-1A1F916D2EEC}"/>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Snow\Desktop\Icon\NTUST icon\404.gif">
                <a:extLst>
                  <a:ext uri="{FF2B5EF4-FFF2-40B4-BE49-F238E27FC236}">
                    <a16:creationId xmlns:a16="http://schemas.microsoft.com/office/drawing/2014/main" id="{FB5A5940-21EA-44CB-A3C3-23AB2CA8EFAC}"/>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6" name="Slide Number Placeholder 5">
            <a:extLst>
              <a:ext uri="{FF2B5EF4-FFF2-40B4-BE49-F238E27FC236}">
                <a16:creationId xmlns:a16="http://schemas.microsoft.com/office/drawing/2014/main" id="{E2F51DF8-D1C0-4B2F-8EA8-B06367B72578}"/>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73469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52785"/>
            <a:ext cx="5181600" cy="47241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52785"/>
            <a:ext cx="5181600" cy="47241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pic>
        <p:nvPicPr>
          <p:cNvPr id="8" name="Picture 7" descr="C:\Documents and Settings\User\桌面\CITI\CITI-LOGO\CITI LOGO.jpg">
            <a:extLst>
              <a:ext uri="{FF2B5EF4-FFF2-40B4-BE49-F238E27FC236}">
                <a16:creationId xmlns:a16="http://schemas.microsoft.com/office/drawing/2014/main" id="{C7D46240-CE5C-4D3F-8148-2B60B54BC1C0}"/>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9" name="Group 8">
            <a:extLst>
              <a:ext uri="{FF2B5EF4-FFF2-40B4-BE49-F238E27FC236}">
                <a16:creationId xmlns:a16="http://schemas.microsoft.com/office/drawing/2014/main" id="{094C19B4-3F04-4E9D-B785-94DA79386D88}"/>
              </a:ext>
            </a:extLst>
          </p:cNvPr>
          <p:cNvGrpSpPr/>
          <p:nvPr userDrawn="1"/>
        </p:nvGrpSpPr>
        <p:grpSpPr>
          <a:xfrm>
            <a:off x="9018407" y="6397123"/>
            <a:ext cx="1707616" cy="362952"/>
            <a:chOff x="9100084" y="6406648"/>
            <a:chExt cx="1707616" cy="362952"/>
          </a:xfrm>
        </p:grpSpPr>
        <p:pic>
          <p:nvPicPr>
            <p:cNvPr id="10" name="Picture 7" descr="C:\Users\Satriya Dinata\Desktop\NTUST.png">
              <a:extLst>
                <a:ext uri="{FF2B5EF4-FFF2-40B4-BE49-F238E27FC236}">
                  <a16:creationId xmlns:a16="http://schemas.microsoft.com/office/drawing/2014/main" id="{F05AE594-87B9-4694-BBE0-84954F19167A}"/>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1" name="Group 10">
              <a:extLst>
                <a:ext uri="{FF2B5EF4-FFF2-40B4-BE49-F238E27FC236}">
                  <a16:creationId xmlns:a16="http://schemas.microsoft.com/office/drawing/2014/main" id="{4E2E0D06-DFAD-45C1-8109-479812F5B789}"/>
                </a:ext>
              </a:extLst>
            </p:cNvPr>
            <p:cNvGrpSpPr/>
            <p:nvPr userDrawn="1"/>
          </p:nvGrpSpPr>
          <p:grpSpPr>
            <a:xfrm>
              <a:off x="9100084" y="6411910"/>
              <a:ext cx="360071" cy="357690"/>
              <a:chOff x="9100084" y="6411910"/>
              <a:chExt cx="360071" cy="357690"/>
            </a:xfrm>
          </p:grpSpPr>
          <p:sp>
            <p:nvSpPr>
              <p:cNvPr id="12" name="Rectangle 11">
                <a:extLst>
                  <a:ext uri="{FF2B5EF4-FFF2-40B4-BE49-F238E27FC236}">
                    <a16:creationId xmlns:a16="http://schemas.microsoft.com/office/drawing/2014/main" id="{5416FB60-8082-4120-933B-89D256A2F72A}"/>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Snow\Desktop\Icon\NTUST icon\404.gif">
                <a:extLst>
                  <a:ext uri="{FF2B5EF4-FFF2-40B4-BE49-F238E27FC236}">
                    <a16:creationId xmlns:a16="http://schemas.microsoft.com/office/drawing/2014/main" id="{0568E265-9EA6-46B9-9039-1ECB71D7AEC6}"/>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Title 1">
            <a:extLst>
              <a:ext uri="{FF2B5EF4-FFF2-40B4-BE49-F238E27FC236}">
                <a16:creationId xmlns:a16="http://schemas.microsoft.com/office/drawing/2014/main" id="{047B8501-BDDF-4B37-921B-093E09438E7D}"/>
              </a:ext>
            </a:extLst>
          </p:cNvPr>
          <p:cNvSpPr>
            <a:spLocks noGrp="1"/>
          </p:cNvSpPr>
          <p:nvPr>
            <p:ph type="title"/>
          </p:nvPr>
        </p:nvSpPr>
        <p:spPr>
          <a:xfrm>
            <a:off x="838200" y="535383"/>
            <a:ext cx="6135141" cy="584775"/>
          </a:xfrm>
        </p:spPr>
        <p:txBody>
          <a:bodyPr wrap="none">
            <a:sp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16" name="文字方塊 12">
            <a:extLst>
              <a:ext uri="{FF2B5EF4-FFF2-40B4-BE49-F238E27FC236}">
                <a16:creationId xmlns:a16="http://schemas.microsoft.com/office/drawing/2014/main" id="{222D3DB1-DDDD-45A8-9E41-C013ED293525}"/>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7" name="Slide Number Placeholder 5">
            <a:extLst>
              <a:ext uri="{FF2B5EF4-FFF2-40B4-BE49-F238E27FC236}">
                <a16:creationId xmlns:a16="http://schemas.microsoft.com/office/drawing/2014/main" id="{6AED7AAD-6ABF-402E-B909-CC6555C42880}"/>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304440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pic>
        <p:nvPicPr>
          <p:cNvPr id="8" name="Picture 7" descr="C:\Documents and Settings\User\桌面\CITI\CITI-LOGO\CITI LOGO.jpg">
            <a:extLst>
              <a:ext uri="{FF2B5EF4-FFF2-40B4-BE49-F238E27FC236}">
                <a16:creationId xmlns:a16="http://schemas.microsoft.com/office/drawing/2014/main" id="{5A82AE99-43F7-4890-8049-80AF57C8FDC4}"/>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9" name="Group 8">
            <a:extLst>
              <a:ext uri="{FF2B5EF4-FFF2-40B4-BE49-F238E27FC236}">
                <a16:creationId xmlns:a16="http://schemas.microsoft.com/office/drawing/2014/main" id="{70A0B249-64B3-4783-9E56-5C6FA5CEA943}"/>
              </a:ext>
            </a:extLst>
          </p:cNvPr>
          <p:cNvGrpSpPr/>
          <p:nvPr userDrawn="1"/>
        </p:nvGrpSpPr>
        <p:grpSpPr>
          <a:xfrm>
            <a:off x="9018407" y="6397123"/>
            <a:ext cx="1707616" cy="362952"/>
            <a:chOff x="9100084" y="6406648"/>
            <a:chExt cx="1707616" cy="362952"/>
          </a:xfrm>
        </p:grpSpPr>
        <p:pic>
          <p:nvPicPr>
            <p:cNvPr id="10" name="Picture 7" descr="C:\Users\Satriya Dinata\Desktop\NTUST.png">
              <a:extLst>
                <a:ext uri="{FF2B5EF4-FFF2-40B4-BE49-F238E27FC236}">
                  <a16:creationId xmlns:a16="http://schemas.microsoft.com/office/drawing/2014/main" id="{F015AFC4-C781-4FED-A5AE-0BB3D43E94E4}"/>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1" name="Group 10">
              <a:extLst>
                <a:ext uri="{FF2B5EF4-FFF2-40B4-BE49-F238E27FC236}">
                  <a16:creationId xmlns:a16="http://schemas.microsoft.com/office/drawing/2014/main" id="{58CED27A-67CF-4353-BA78-7A088E2B67B4}"/>
                </a:ext>
              </a:extLst>
            </p:cNvPr>
            <p:cNvGrpSpPr/>
            <p:nvPr userDrawn="1"/>
          </p:nvGrpSpPr>
          <p:grpSpPr>
            <a:xfrm>
              <a:off x="9100084" y="6411910"/>
              <a:ext cx="360071" cy="357690"/>
              <a:chOff x="9100084" y="6411910"/>
              <a:chExt cx="360071" cy="357690"/>
            </a:xfrm>
          </p:grpSpPr>
          <p:sp>
            <p:nvSpPr>
              <p:cNvPr id="12" name="Rectangle 11">
                <a:extLst>
                  <a:ext uri="{FF2B5EF4-FFF2-40B4-BE49-F238E27FC236}">
                    <a16:creationId xmlns:a16="http://schemas.microsoft.com/office/drawing/2014/main" id="{7BA2A4B3-A463-4FD9-B446-1EA030AF0F8A}"/>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Snow\Desktop\Icon\NTUST icon\404.gif">
                <a:extLst>
                  <a:ext uri="{FF2B5EF4-FFF2-40B4-BE49-F238E27FC236}">
                    <a16:creationId xmlns:a16="http://schemas.microsoft.com/office/drawing/2014/main" id="{DBE270E5-5876-4DB1-AA9B-24717FD593B0}"/>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D9787D75-1B0F-4E34-AF03-79C72A687C98}"/>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5" name="Slide Number Placeholder 5">
            <a:extLst>
              <a:ext uri="{FF2B5EF4-FFF2-40B4-BE49-F238E27FC236}">
                <a16:creationId xmlns:a16="http://schemas.microsoft.com/office/drawing/2014/main" id="{4B24C215-3A7B-4969-B6B0-531AEEEC5C1A}"/>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54141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pic>
        <p:nvPicPr>
          <p:cNvPr id="8" name="Picture 7" descr="C:\Documents and Settings\User\桌面\CITI\CITI-LOGO\CITI LOGO.jpg">
            <a:extLst>
              <a:ext uri="{FF2B5EF4-FFF2-40B4-BE49-F238E27FC236}">
                <a16:creationId xmlns:a16="http://schemas.microsoft.com/office/drawing/2014/main" id="{92E82B01-B6D8-4A85-B964-20F9AF4FC98C}"/>
              </a:ext>
            </a:extLst>
          </p:cNvPr>
          <p:cNvPicPr>
            <a:picLocks noChangeAspect="1" noChangeArrowheads="1"/>
          </p:cNvPicPr>
          <p:nvPr userDrawn="1"/>
        </p:nvPicPr>
        <p:blipFill rotWithShape="1">
          <a:blip r:embed="rId2" cstate="print"/>
          <a:srcRect l="11320" t="11789" r="11329" b="9771"/>
          <a:stretch/>
        </p:blipFill>
        <p:spPr bwMode="auto">
          <a:xfrm>
            <a:off x="10841831" y="6377261"/>
            <a:ext cx="1057895" cy="413691"/>
          </a:xfrm>
          <a:prstGeom prst="rect">
            <a:avLst/>
          </a:prstGeom>
        </p:spPr>
      </p:pic>
      <p:grpSp>
        <p:nvGrpSpPr>
          <p:cNvPr id="9" name="Group 8">
            <a:extLst>
              <a:ext uri="{FF2B5EF4-FFF2-40B4-BE49-F238E27FC236}">
                <a16:creationId xmlns:a16="http://schemas.microsoft.com/office/drawing/2014/main" id="{9ED12640-FDC7-4CD8-8074-F3A8F11B9468}"/>
              </a:ext>
            </a:extLst>
          </p:cNvPr>
          <p:cNvGrpSpPr/>
          <p:nvPr userDrawn="1"/>
        </p:nvGrpSpPr>
        <p:grpSpPr>
          <a:xfrm>
            <a:off x="9018407" y="6397123"/>
            <a:ext cx="1707616" cy="362952"/>
            <a:chOff x="9100084" y="6406648"/>
            <a:chExt cx="1707616" cy="362952"/>
          </a:xfrm>
        </p:grpSpPr>
        <p:pic>
          <p:nvPicPr>
            <p:cNvPr id="10" name="Picture 7" descr="C:\Users\Satriya Dinata\Desktop\NTUST.png">
              <a:extLst>
                <a:ext uri="{FF2B5EF4-FFF2-40B4-BE49-F238E27FC236}">
                  <a16:creationId xmlns:a16="http://schemas.microsoft.com/office/drawing/2014/main" id="{363B8EFE-0B81-4FBA-B546-137BC814812A}"/>
                </a:ext>
              </a:extLst>
            </p:cNvPr>
            <p:cNvPicPr>
              <a:picLocks noChangeAspect="1" noChangeArrowheads="1"/>
            </p:cNvPicPr>
            <p:nvPr userDrawn="1"/>
          </p:nvPicPr>
          <p:blipFill>
            <a:blip r:embed="rId3"/>
            <a:srcRect/>
            <a:stretch>
              <a:fillRect/>
            </a:stretch>
          </p:blipFill>
          <p:spPr bwMode="auto">
            <a:xfrm>
              <a:off x="9100084" y="6406648"/>
              <a:ext cx="1707616" cy="362952"/>
            </a:xfrm>
            <a:prstGeom prst="rect">
              <a:avLst/>
            </a:prstGeom>
            <a:noFill/>
            <a:ln w="9525">
              <a:noFill/>
              <a:miter lim="800000"/>
              <a:headEnd/>
              <a:tailEnd/>
            </a:ln>
          </p:spPr>
        </p:pic>
        <p:grpSp>
          <p:nvGrpSpPr>
            <p:cNvPr id="11" name="Group 10">
              <a:extLst>
                <a:ext uri="{FF2B5EF4-FFF2-40B4-BE49-F238E27FC236}">
                  <a16:creationId xmlns:a16="http://schemas.microsoft.com/office/drawing/2014/main" id="{BDA29A9D-BB1D-4BFC-AB52-BB8ACFC80675}"/>
                </a:ext>
              </a:extLst>
            </p:cNvPr>
            <p:cNvGrpSpPr/>
            <p:nvPr userDrawn="1"/>
          </p:nvGrpSpPr>
          <p:grpSpPr>
            <a:xfrm>
              <a:off x="9100084" y="6411910"/>
              <a:ext cx="360071" cy="357690"/>
              <a:chOff x="9100084" y="6411910"/>
              <a:chExt cx="360071" cy="357690"/>
            </a:xfrm>
          </p:grpSpPr>
          <p:sp>
            <p:nvSpPr>
              <p:cNvPr id="12" name="Rectangle 11">
                <a:extLst>
                  <a:ext uri="{FF2B5EF4-FFF2-40B4-BE49-F238E27FC236}">
                    <a16:creationId xmlns:a16="http://schemas.microsoft.com/office/drawing/2014/main" id="{13F568A3-467B-4D06-98A4-E5FA2A0D4746}"/>
                  </a:ext>
                </a:extLst>
              </p:cNvPr>
              <p:cNvSpPr/>
              <p:nvPr/>
            </p:nvSpPr>
            <p:spPr>
              <a:xfrm>
                <a:off x="9100084" y="6411910"/>
                <a:ext cx="337846" cy="312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Snow\Desktop\Icon\NTUST icon\404.gif">
                <a:extLst>
                  <a:ext uri="{FF2B5EF4-FFF2-40B4-BE49-F238E27FC236}">
                    <a16:creationId xmlns:a16="http://schemas.microsoft.com/office/drawing/2014/main" id="{28175C0B-0FEF-4C9A-828A-5C11ECC43970}"/>
                  </a:ext>
                </a:extLst>
              </p:cNvPr>
              <p:cNvPicPr>
                <a:picLocks noChangeAspect="1" noChangeArrowheads="1"/>
              </p:cNvPicPr>
              <p:nvPr/>
            </p:nvPicPr>
            <p:blipFill rotWithShape="1">
              <a:blip r:embed="rId4"/>
              <a:srcRect l="24846" r="24507" b="37843"/>
              <a:stretch/>
            </p:blipFill>
            <p:spPr bwMode="auto">
              <a:xfrm>
                <a:off x="9122309" y="6435806"/>
                <a:ext cx="337846" cy="333794"/>
              </a:xfrm>
              <a:prstGeom prst="rect">
                <a:avLst/>
              </a:prstGeom>
              <a:noFill/>
            </p:spPr>
          </p:pic>
        </p:grpSp>
      </p:grpSp>
      <p:sp>
        <p:nvSpPr>
          <p:cNvPr id="14" name="文字方塊 12">
            <a:extLst>
              <a:ext uri="{FF2B5EF4-FFF2-40B4-BE49-F238E27FC236}">
                <a16:creationId xmlns:a16="http://schemas.microsoft.com/office/drawing/2014/main" id="{7B42018C-CE7E-41D5-9515-928B27393630}"/>
              </a:ext>
            </a:extLst>
          </p:cNvPr>
          <p:cNvSpPr txBox="1"/>
          <p:nvPr userDrawn="1"/>
        </p:nvSpPr>
        <p:spPr>
          <a:xfrm>
            <a:off x="0" y="6377586"/>
            <a:ext cx="4633115" cy="400110"/>
          </a:xfrm>
          <a:prstGeom prst="rect">
            <a:avLst/>
          </a:prstGeom>
          <a:noFill/>
        </p:spPr>
        <p:txBody>
          <a:bodyPr wrap="square" rtlCol="0">
            <a:spAutoFit/>
          </a:bodyPr>
          <a:lstStyle/>
          <a:p>
            <a:r>
              <a:rPr lang="en-US" altLang="zh-TW" sz="1000" dirty="0">
                <a:solidFill>
                  <a:srgbClr val="595959"/>
                </a:solidFill>
              </a:rPr>
              <a:t>Copyright © 2020 Center for Internet of Things Innovation, NTUST. All rights reserved.</a:t>
            </a:r>
          </a:p>
          <a:p>
            <a:r>
              <a:rPr lang="zh-TW" altLang="en-US" sz="1000" dirty="0">
                <a:solidFill>
                  <a:srgbClr val="595959"/>
                </a:solidFill>
              </a:rPr>
              <a:t>版權所有 </a:t>
            </a:r>
            <a:r>
              <a:rPr lang="en-US" altLang="zh-TW" sz="1000" dirty="0">
                <a:solidFill>
                  <a:srgbClr val="595959"/>
                </a:solidFill>
              </a:rPr>
              <a:t>©</a:t>
            </a:r>
            <a:r>
              <a:rPr lang="zh-TW" altLang="en-US" sz="1000" dirty="0">
                <a:solidFill>
                  <a:srgbClr val="595959"/>
                </a:solidFill>
              </a:rPr>
              <a:t> </a:t>
            </a:r>
            <a:r>
              <a:rPr lang="en-US" altLang="zh-TW" sz="1000" dirty="0">
                <a:solidFill>
                  <a:srgbClr val="595959"/>
                </a:solidFill>
              </a:rPr>
              <a:t>2020</a:t>
            </a:r>
            <a:r>
              <a:rPr lang="zh-TW" altLang="en-US" sz="1000" dirty="0">
                <a:solidFill>
                  <a:srgbClr val="595959"/>
                </a:solidFill>
              </a:rPr>
              <a:t> 國立臺</a:t>
            </a:r>
            <a:r>
              <a:rPr lang="zh-CN" altLang="en-US" sz="1000" dirty="0">
                <a:solidFill>
                  <a:srgbClr val="595959"/>
                </a:solidFill>
              </a:rPr>
              <a:t>灣科技大學</a:t>
            </a:r>
            <a:r>
              <a:rPr lang="zh-TW" altLang="en-US" sz="1000" dirty="0">
                <a:solidFill>
                  <a:srgbClr val="595959"/>
                </a:solidFill>
              </a:rPr>
              <a:t> 物聯網創新中心</a:t>
            </a:r>
          </a:p>
        </p:txBody>
      </p:sp>
      <p:sp>
        <p:nvSpPr>
          <p:cNvPr id="15" name="Slide Number Placeholder 5">
            <a:extLst>
              <a:ext uri="{FF2B5EF4-FFF2-40B4-BE49-F238E27FC236}">
                <a16:creationId xmlns:a16="http://schemas.microsoft.com/office/drawing/2014/main" id="{84138E71-3275-455D-8FFF-D04B1245A2BD}"/>
              </a:ext>
            </a:extLst>
          </p:cNvPr>
          <p:cNvSpPr>
            <a:spLocks noGrp="1"/>
          </p:cNvSpPr>
          <p:nvPr>
            <p:ph type="sldNum" sz="quarter" idx="12"/>
          </p:nvPr>
        </p:nvSpPr>
        <p:spPr>
          <a:xfrm>
            <a:off x="8288862" y="6349584"/>
            <a:ext cx="511969" cy="365125"/>
          </a:xfrm>
        </p:spPr>
        <p:txBody>
          <a:bodyPr/>
          <a:lstStyle/>
          <a:p>
            <a:fld id="{8CFB2356-0074-4B78-9638-42516D5A2F77}" type="slidenum">
              <a:rPr lang="en-US" smtClean="0"/>
              <a:t>‹#›</a:t>
            </a:fld>
            <a:endParaRPr lang="en-US"/>
          </a:p>
        </p:txBody>
      </p:sp>
    </p:spTree>
    <p:extLst>
      <p:ext uri="{BB962C8B-B14F-4D97-AF65-F5344CB8AC3E}">
        <p14:creationId xmlns:p14="http://schemas.microsoft.com/office/powerpoint/2010/main" val="47503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8B033-95FF-4545-9598-E27A92F5CFE2}" type="datetimeFigureOut">
              <a:rPr lang="en-US" smtClean="0"/>
              <a:t>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B2356-0074-4B78-9638-42516D5A2F77}" type="slidenum">
              <a:rPr lang="en-US" smtClean="0"/>
              <a:t>‹#›</a:t>
            </a:fld>
            <a:endParaRPr lang="en-US"/>
          </a:p>
        </p:txBody>
      </p:sp>
    </p:spTree>
    <p:extLst>
      <p:ext uri="{BB962C8B-B14F-4D97-AF65-F5344CB8AC3E}">
        <p14:creationId xmlns:p14="http://schemas.microsoft.com/office/powerpoint/2010/main" val="1606613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7" r:id="rId5"/>
    <p:sldLayoutId id="2147483672" r:id="rId6"/>
    <p:sldLayoutId id="2147483664"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939D-FC16-4B30-80BC-CA4BB8C50B04}"/>
              </a:ext>
            </a:extLst>
          </p:cNvPr>
          <p:cNvSpPr>
            <a:spLocks noGrp="1"/>
          </p:cNvSpPr>
          <p:nvPr>
            <p:ph type="ctrTitle"/>
          </p:nvPr>
        </p:nvSpPr>
        <p:spPr/>
        <p:txBody>
          <a:bodyPr/>
          <a:lstStyle/>
          <a:p>
            <a:r>
              <a:rPr lang="en-US" dirty="0"/>
              <a:t>KIVA Introduction</a:t>
            </a:r>
            <a:br>
              <a:rPr lang="en-US" dirty="0"/>
            </a:br>
            <a:r>
              <a:rPr lang="en-US" dirty="0"/>
              <a:t>NETLOGO</a:t>
            </a:r>
          </a:p>
        </p:txBody>
      </p:sp>
      <p:sp>
        <p:nvSpPr>
          <p:cNvPr id="3" name="Subtitle 2">
            <a:extLst>
              <a:ext uri="{FF2B5EF4-FFF2-40B4-BE49-F238E27FC236}">
                <a16:creationId xmlns:a16="http://schemas.microsoft.com/office/drawing/2014/main" id="{3EF5C26B-F16A-437B-A0A1-67FC57D487F5}"/>
              </a:ext>
            </a:extLst>
          </p:cNvPr>
          <p:cNvSpPr>
            <a:spLocks noGrp="1"/>
          </p:cNvSpPr>
          <p:nvPr>
            <p:ph type="subTitle" idx="1"/>
          </p:nvPr>
        </p:nvSpPr>
        <p:spPr/>
        <p:txBody>
          <a:bodyPr>
            <a:normAutofit/>
          </a:bodyPr>
          <a:lstStyle/>
          <a:p>
            <a:pPr lvl="0">
              <a:lnSpc>
                <a:spcPct val="100000"/>
              </a:lnSpc>
              <a:spcBef>
                <a:spcPts val="0"/>
              </a:spcBef>
              <a:defRPr/>
            </a:pPr>
            <a:r>
              <a:rPr lang="en-US" sz="2400" b="1" dirty="0"/>
              <a:t>Muhammad </a:t>
            </a:r>
            <a:r>
              <a:rPr lang="en-US" sz="2400" b="1" dirty="0" err="1"/>
              <a:t>Ryanda</a:t>
            </a:r>
            <a:r>
              <a:rPr lang="en-US" sz="2400" b="1" dirty="0"/>
              <a:t> </a:t>
            </a:r>
            <a:r>
              <a:rPr lang="en-US" sz="2400" b="1" dirty="0" err="1"/>
              <a:t>Nugraha</a:t>
            </a:r>
            <a:r>
              <a:rPr lang="en-US" sz="2400" b="1" dirty="0"/>
              <a:t> M.</a:t>
            </a:r>
          </a:p>
          <a:p>
            <a:pPr lvl="0">
              <a:lnSpc>
                <a:spcPct val="100000"/>
              </a:lnSpc>
              <a:spcBef>
                <a:spcPts val="0"/>
              </a:spcBef>
              <a:defRPr/>
            </a:pPr>
            <a:r>
              <a:rPr lang="en-US" b="1" dirty="0"/>
              <a:t>14 December 2020</a:t>
            </a:r>
          </a:p>
          <a:p>
            <a:pPr lvl="0">
              <a:lnSpc>
                <a:spcPct val="100000"/>
              </a:lnSpc>
              <a:spcBef>
                <a:spcPts val="0"/>
              </a:spcBef>
              <a:defRPr/>
            </a:pPr>
            <a:r>
              <a:rPr lang="en-US" dirty="0"/>
              <a:t>Industrial Management Department</a:t>
            </a:r>
          </a:p>
          <a:p>
            <a:pPr lvl="0">
              <a:lnSpc>
                <a:spcPct val="100000"/>
              </a:lnSpc>
              <a:spcBef>
                <a:spcPts val="0"/>
              </a:spcBef>
              <a:defRPr/>
            </a:pPr>
            <a:r>
              <a:rPr lang="en-US" dirty="0"/>
              <a:t>Center for Internet of Things Innovation</a:t>
            </a:r>
          </a:p>
          <a:p>
            <a:pPr lvl="0">
              <a:lnSpc>
                <a:spcPct val="100000"/>
              </a:lnSpc>
              <a:spcBef>
                <a:spcPts val="0"/>
              </a:spcBef>
              <a:defRPr/>
            </a:pPr>
            <a:r>
              <a:rPr lang="en-US" dirty="0"/>
              <a:t>National Taiwan University of Science and Technology</a:t>
            </a:r>
          </a:p>
          <a:p>
            <a:endParaRPr lang="en-US" dirty="0"/>
          </a:p>
        </p:txBody>
      </p:sp>
    </p:spTree>
    <p:extLst>
      <p:ext uri="{BB962C8B-B14F-4D97-AF65-F5344CB8AC3E}">
        <p14:creationId xmlns:p14="http://schemas.microsoft.com/office/powerpoint/2010/main" val="60471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5834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4819781" cy="160043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Ask patches[set </a:t>
            </a:r>
            <a:r>
              <a:rPr lang="en-US" sz="1400" dirty="0" err="1"/>
              <a:t>pcolor</a:t>
            </a:r>
            <a:r>
              <a:rPr lang="en-US" sz="1400" dirty="0"/>
              <a:t>] : Set base color to 9</a:t>
            </a:r>
          </a:p>
          <a:p>
            <a:pPr marL="285750" indent="-285750">
              <a:buFont typeface="Arial" panose="020B0604020202020204" pitchFamily="34" charset="0"/>
              <a:buChar char="•"/>
            </a:pPr>
            <a:r>
              <a:rPr lang="en-US" sz="1400" dirty="0"/>
              <a:t>Ask patches</a:t>
            </a:r>
            <a:br>
              <a:rPr lang="en-US" sz="1400" dirty="0"/>
            </a:br>
            <a:r>
              <a:rPr lang="en-US" sz="1400" dirty="0"/>
              <a:t>- let </a:t>
            </a:r>
            <a:r>
              <a:rPr lang="en-US" sz="1400" dirty="0" err="1"/>
              <a:t>listcode</a:t>
            </a:r>
            <a:r>
              <a:rPr lang="en-US" sz="1400" dirty="0"/>
              <a:t> item ((</a:t>
            </a:r>
            <a:r>
              <a:rPr lang="en-US" sz="1400" dirty="0" err="1"/>
              <a:t>pycor</a:t>
            </a:r>
            <a:r>
              <a:rPr lang="en-US" sz="1400" dirty="0"/>
              <a:t> - max-</a:t>
            </a:r>
            <a:r>
              <a:rPr lang="en-US" sz="1400" dirty="0" err="1"/>
              <a:t>pycor</a:t>
            </a:r>
            <a:r>
              <a:rPr lang="en-US" sz="1400" dirty="0"/>
              <a:t>) * -1) </a:t>
            </a:r>
            <a:r>
              <a:rPr lang="en-US" sz="1400" dirty="0" err="1"/>
              <a:t>csvmap</a:t>
            </a:r>
            <a:r>
              <a:rPr lang="en-US" sz="1400" dirty="0"/>
              <a:t> : initialize </a:t>
            </a:r>
            <a:r>
              <a:rPr lang="en-US" sz="1400" dirty="0" err="1"/>
              <a:t>listcode</a:t>
            </a:r>
            <a:r>
              <a:rPr lang="en-US" sz="1400" dirty="0"/>
              <a:t> based on </a:t>
            </a:r>
            <a:r>
              <a:rPr lang="en-US" sz="1400" dirty="0" err="1"/>
              <a:t>csvmap</a:t>
            </a:r>
            <a:r>
              <a:rPr lang="en-US" sz="1400" dirty="0"/>
              <a:t> variable value</a:t>
            </a:r>
            <a:br>
              <a:rPr lang="en-US" sz="1400" dirty="0"/>
            </a:br>
            <a:r>
              <a:rPr lang="en-US" sz="1400" dirty="0"/>
              <a:t>- let </a:t>
            </a:r>
            <a:r>
              <a:rPr lang="en-US" sz="1400" dirty="0" err="1"/>
              <a:t>itemcode</a:t>
            </a:r>
            <a:r>
              <a:rPr lang="en-US" sz="1400" dirty="0"/>
              <a:t> item (</a:t>
            </a:r>
            <a:r>
              <a:rPr lang="en-US" sz="1400" dirty="0" err="1"/>
              <a:t>pxcor</a:t>
            </a:r>
            <a:r>
              <a:rPr lang="en-US" sz="1400" dirty="0"/>
              <a:t>) </a:t>
            </a:r>
            <a:r>
              <a:rPr lang="en-US" sz="1400" dirty="0" err="1"/>
              <a:t>listcode</a:t>
            </a:r>
            <a:r>
              <a:rPr lang="en-US" sz="1400" dirty="0"/>
              <a:t> : initialize </a:t>
            </a:r>
            <a:r>
              <a:rPr lang="en-US" sz="1400" dirty="0" err="1"/>
              <a:t>itemcode</a:t>
            </a:r>
            <a:r>
              <a:rPr lang="en-US" sz="1400" dirty="0"/>
              <a:t> </a:t>
            </a:r>
            <a:r>
              <a:rPr lang="en-US" sz="1400" dirty="0" err="1"/>
              <a:t>varible</a:t>
            </a:r>
            <a:r>
              <a:rPr lang="en-US" sz="1400" dirty="0"/>
              <a:t> based on </a:t>
            </a:r>
            <a:r>
              <a:rPr lang="en-US" sz="1400" dirty="0" err="1"/>
              <a:t>listcode</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23FB244-8D72-4BD1-B793-41D709A9052F}"/>
              </a:ext>
            </a:extLst>
          </p:cNvPr>
          <p:cNvPicPr>
            <a:picLocks noChangeAspect="1"/>
          </p:cNvPicPr>
          <p:nvPr/>
        </p:nvPicPr>
        <p:blipFill>
          <a:blip r:embed="rId4"/>
          <a:stretch>
            <a:fillRect/>
          </a:stretch>
        </p:blipFill>
        <p:spPr>
          <a:xfrm>
            <a:off x="6340544" y="1715281"/>
            <a:ext cx="4619625" cy="1028700"/>
          </a:xfrm>
          <a:prstGeom prst="rect">
            <a:avLst/>
          </a:prstGeom>
        </p:spPr>
      </p:pic>
    </p:spTree>
    <p:extLst>
      <p:ext uri="{BB962C8B-B14F-4D97-AF65-F5344CB8AC3E}">
        <p14:creationId xmlns:p14="http://schemas.microsoft.com/office/powerpoint/2010/main" val="204313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42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6340468" cy="267765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if else </a:t>
            </a:r>
            <a:r>
              <a:rPr lang="en-US" sz="1400" dirty="0" err="1"/>
              <a:t>itemcode</a:t>
            </a:r>
            <a:r>
              <a:rPr lang="en-US" sz="1400" dirty="0"/>
              <a:t> = [string] : Conditional for checking item code </a:t>
            </a:r>
            <a:br>
              <a:rPr lang="en-US" sz="1400" dirty="0"/>
            </a:br>
            <a:r>
              <a:rPr lang="en-US" sz="1400" dirty="0"/>
              <a:t>- </a:t>
            </a:r>
            <a:r>
              <a:rPr lang="en-US" sz="1400" dirty="0" err="1"/>
              <a:t>itemcode</a:t>
            </a:r>
            <a:r>
              <a:rPr lang="en-US" sz="1400" dirty="0"/>
              <a:t> = "pod"[ </a:t>
            </a:r>
            <a:br>
              <a:rPr lang="en-US" sz="1400" dirty="0"/>
            </a:br>
            <a:r>
              <a:rPr lang="en-US" sz="1400" dirty="0"/>
              <a:t>	- sprout-pods 1 : create 1 pod</a:t>
            </a:r>
          </a:p>
          <a:p>
            <a:pPr lvl="2"/>
            <a:r>
              <a:rPr lang="en-US" sz="1400" dirty="0"/>
              <a:t>	set shape "full square“ : set pod shape</a:t>
            </a:r>
            <a:br>
              <a:rPr lang="en-US" sz="1400" dirty="0"/>
            </a:br>
            <a:r>
              <a:rPr lang="en-US" sz="1400" dirty="0"/>
              <a:t>	set color sky : set pod color</a:t>
            </a:r>
          </a:p>
          <a:p>
            <a:pPr lvl="2"/>
            <a:r>
              <a:rPr lang="en-US" sz="1400" dirty="0"/>
              <a:t>	set pod-id total-pod : set pod-id based on current total pod</a:t>
            </a:r>
          </a:p>
          <a:p>
            <a:pPr lvl="2"/>
            <a:r>
              <a:rPr lang="en-US" sz="1400" dirty="0"/>
              <a:t>	place-item pod-id </a:t>
            </a:r>
            <a:r>
              <a:rPr lang="en-US" sz="1400" dirty="0" err="1"/>
              <a:t>sku</a:t>
            </a:r>
            <a:r>
              <a:rPr lang="en-US" sz="1400" dirty="0"/>
              <a:t>-shuffle : call place item function </a:t>
            </a:r>
            <a:r>
              <a:rPr lang="en-US" sz="1400"/>
              <a:t>for 	placing </a:t>
            </a:r>
            <a:r>
              <a:rPr lang="en-US" sz="1400" dirty="0"/>
              <a:t>item based </a:t>
            </a:r>
            <a:r>
              <a:rPr lang="en-US" sz="1400"/>
              <a:t>on pod-id </a:t>
            </a:r>
            <a:r>
              <a:rPr lang="en-US" sz="1400" dirty="0"/>
              <a:t>and </a:t>
            </a:r>
            <a:r>
              <a:rPr lang="en-US" sz="1400" dirty="0" err="1"/>
              <a:t>sku</a:t>
            </a:r>
            <a:r>
              <a:rPr lang="en-US" sz="1400" dirty="0"/>
              <a:t>-shuffle</a:t>
            </a:r>
          </a:p>
          <a:p>
            <a:pPr lvl="2"/>
            <a:r>
              <a:rPr lang="en-US" sz="1400" dirty="0"/>
              <a:t>	set rep-lead-time 100 : set rep-lead-time variable value</a:t>
            </a:r>
          </a:p>
          <a:p>
            <a:pPr lvl="2"/>
            <a:r>
              <a:rPr lang="en-US" sz="1400" dirty="0"/>
              <a:t>set meaning "</a:t>
            </a:r>
            <a:r>
              <a:rPr lang="en-US" sz="1400" dirty="0" err="1"/>
              <a:t>podspace</a:t>
            </a:r>
            <a:r>
              <a:rPr lang="en-US" sz="1400" dirty="0"/>
              <a:t>“ : initialize meaning</a:t>
            </a:r>
          </a:p>
          <a:p>
            <a:pPr lvl="2"/>
            <a:r>
              <a:rPr lang="en-US" sz="1400" dirty="0"/>
              <a:t>set total-pod </a:t>
            </a:r>
            <a:r>
              <a:rPr lang="en-US" sz="1400" dirty="0" err="1"/>
              <a:t>total-pod</a:t>
            </a:r>
            <a:r>
              <a:rPr lang="en-US" sz="1400" dirty="0"/>
              <a:t> + 1: increment for variable value</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2C7F0D1-4441-4C92-B6E8-4C879F8F43B3}"/>
              </a:ext>
            </a:extLst>
          </p:cNvPr>
          <p:cNvPicPr>
            <a:picLocks noChangeAspect="1"/>
          </p:cNvPicPr>
          <p:nvPr/>
        </p:nvPicPr>
        <p:blipFill>
          <a:blip r:embed="rId4"/>
          <a:stretch>
            <a:fillRect/>
          </a:stretch>
        </p:blipFill>
        <p:spPr>
          <a:xfrm>
            <a:off x="7109137" y="1776241"/>
            <a:ext cx="2990850" cy="1981200"/>
          </a:xfrm>
          <a:prstGeom prst="rect">
            <a:avLst/>
          </a:prstGeom>
        </p:spPr>
      </p:pic>
    </p:spTree>
    <p:extLst>
      <p:ext uri="{BB962C8B-B14F-4D97-AF65-F5344CB8AC3E}">
        <p14:creationId xmlns:p14="http://schemas.microsoft.com/office/powerpoint/2010/main" val="160595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42089"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7" y="1665652"/>
            <a:ext cx="4456698" cy="3693319"/>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Ask patches …	: Command every patches </a:t>
            </a:r>
          </a:p>
          <a:p>
            <a:pPr marL="285750" indent="-285750">
              <a:buFont typeface="Arial" panose="020B0604020202020204" pitchFamily="34" charset="0"/>
              <a:buChar char="•"/>
            </a:pPr>
            <a:r>
              <a:rPr lang="en-US" dirty="0" err="1">
                <a:latin typeface="Calibri (Body)"/>
              </a:rPr>
              <a:t>Ifelse</a:t>
            </a:r>
            <a:r>
              <a:rPr lang="en-US" dirty="0">
                <a:latin typeface="Calibri (Body)"/>
              </a:rPr>
              <a:t>		: Conditional if</a:t>
            </a:r>
          </a:p>
          <a:p>
            <a:pPr marL="285750" indent="-285750">
              <a:buFont typeface="Arial" panose="020B0604020202020204" pitchFamily="34" charset="0"/>
              <a:buChar char="•"/>
            </a:pPr>
            <a:r>
              <a:rPr lang="en-US" dirty="0">
                <a:latin typeface="Calibri (Body)"/>
              </a:rPr>
              <a:t>Shuffle 	: shuffling list randomly</a:t>
            </a:r>
          </a:p>
          <a:p>
            <a:pPr marL="285750" indent="-285750">
              <a:buFont typeface="Arial" panose="020B0604020202020204" pitchFamily="34" charset="0"/>
              <a:buChar char="•"/>
            </a:pPr>
            <a:r>
              <a:rPr lang="en-US" dirty="0">
                <a:latin typeface="Calibri (Body)"/>
              </a:rPr>
              <a:t>Range	[range]	: Generate list within\ range of [Range]</a:t>
            </a:r>
          </a:p>
          <a:p>
            <a:pPr marL="285750" indent="-285750">
              <a:buFont typeface="Arial" panose="020B0604020202020204" pitchFamily="34" charset="0"/>
              <a:buChar char="•"/>
            </a:pPr>
            <a:r>
              <a:rPr lang="en-US" dirty="0" err="1">
                <a:latin typeface="Calibri (Body)"/>
              </a:rPr>
              <a:t>csv:from-file</a:t>
            </a:r>
            <a:r>
              <a:rPr lang="en-US" dirty="0">
                <a:latin typeface="Calibri (Body)"/>
              </a:rPr>
              <a:t> …	: open csv file from given folder and its name</a:t>
            </a:r>
          </a:p>
          <a:p>
            <a:pPr marL="285750" indent="-285750">
              <a:buFont typeface="Arial" panose="020B0604020202020204" pitchFamily="34" charset="0"/>
              <a:buChar char="•"/>
            </a:pPr>
            <a:r>
              <a:rPr lang="en-US" dirty="0">
                <a:latin typeface="Calibri (Body)"/>
              </a:rPr>
              <a:t>Word [value]	: Declaring string with [value}</a:t>
            </a:r>
          </a:p>
          <a:p>
            <a:pPr marL="285750" indent="-285750">
              <a:buFont typeface="Arial" panose="020B0604020202020204" pitchFamily="34" charset="0"/>
              <a:buChar char="•"/>
            </a:pPr>
            <a:r>
              <a:rPr lang="en-US" dirty="0">
                <a:latin typeface="Calibri (Body)"/>
              </a:rPr>
              <a:t>Sprout		: Sprouting item (</a:t>
            </a:r>
            <a:r>
              <a:rPr lang="en-US" dirty="0" err="1">
                <a:latin typeface="Calibri (Body)"/>
              </a:rPr>
              <a:t>pod,empty,etc</a:t>
            </a:r>
            <a:r>
              <a:rPr lang="en-US" dirty="0">
                <a:latin typeface="Calibri (Body)"/>
              </a:rPr>
              <a:t>)</a:t>
            </a:r>
            <a:br>
              <a:rPr lang="en-US" dirty="0"/>
            </a:br>
            <a:br>
              <a:rPr lang="en-US" dirty="0"/>
            </a:br>
            <a:endParaRPr lang="en-US" dirty="0">
              <a:latin typeface="Calibri (Body)"/>
            </a:endParaRPr>
          </a:p>
        </p:txBody>
      </p:sp>
      <p:sp>
        <p:nvSpPr>
          <p:cNvPr id="17" name="Rectangle: Rounded Corners 16">
            <a:extLst>
              <a:ext uri="{FF2B5EF4-FFF2-40B4-BE49-F238E27FC236}">
                <a16:creationId xmlns:a16="http://schemas.microsoft.com/office/drawing/2014/main" id="{6F8DDB37-167C-413E-BC02-927A13283591}"/>
              </a:ext>
            </a:extLst>
          </p:cNvPr>
          <p:cNvSpPr/>
          <p:nvPr/>
        </p:nvSpPr>
        <p:spPr>
          <a:xfrm>
            <a:off x="7622815" y="837108"/>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9" name="Picture 18">
            <a:extLst>
              <a:ext uri="{FF2B5EF4-FFF2-40B4-BE49-F238E27FC236}">
                <a16:creationId xmlns:a16="http://schemas.microsoft.com/office/drawing/2014/main" id="{1DF100E7-262F-4B98-87AC-1F68BF78B3CC}"/>
              </a:ext>
            </a:extLst>
          </p:cNvPr>
          <p:cNvPicPr>
            <a:picLocks noChangeAspect="1"/>
          </p:cNvPicPr>
          <p:nvPr/>
        </p:nvPicPr>
        <p:blipFill>
          <a:blip r:embed="rId2"/>
          <a:stretch>
            <a:fillRect/>
          </a:stretch>
        </p:blipFill>
        <p:spPr>
          <a:xfrm>
            <a:off x="6234516" y="1387106"/>
            <a:ext cx="5520510" cy="2919395"/>
          </a:xfrm>
          <a:prstGeom prst="rect">
            <a:avLst/>
          </a:prstGeom>
        </p:spPr>
      </p:pic>
    </p:spTree>
    <p:extLst>
      <p:ext uri="{BB962C8B-B14F-4D97-AF65-F5344CB8AC3E}">
        <p14:creationId xmlns:p14="http://schemas.microsoft.com/office/powerpoint/2010/main" val="415756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5834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4819781" cy="224676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let que-size item 0 sort [</a:t>
            </a:r>
            <a:r>
              <a:rPr lang="en-US" sz="1400" dirty="0" err="1"/>
              <a:t>xcor</a:t>
            </a:r>
            <a:r>
              <a:rPr lang="en-US" sz="1400" dirty="0"/>
              <a:t>] of turtles with [shape = "int7"] - item 0 sort [</a:t>
            </a:r>
            <a:r>
              <a:rPr lang="en-US" sz="1400" dirty="0" err="1"/>
              <a:t>xcor</a:t>
            </a:r>
            <a:r>
              <a:rPr lang="en-US" sz="1400" dirty="0"/>
              <a:t>] of picking-stations : initialize que-size with turtle that have shape “int7” after sorted based on </a:t>
            </a:r>
            <a:r>
              <a:rPr lang="en-US" sz="1400" dirty="0" err="1"/>
              <a:t>xcor</a:t>
            </a:r>
            <a:r>
              <a:rPr lang="en-US" sz="1400" dirty="0"/>
              <a:t> minus picking-stations</a:t>
            </a:r>
          </a:p>
          <a:p>
            <a:pPr marL="285750" indent="-285750">
              <a:buFont typeface="Arial" panose="020B0604020202020204" pitchFamily="34" charset="0"/>
              <a:buChar char="•"/>
            </a:pPr>
            <a:r>
              <a:rPr lang="en-US" sz="1400" dirty="0"/>
              <a:t>ask picking-stations [set entering-queue </a:t>
            </a:r>
            <a:r>
              <a:rPr lang="en-US" sz="1400" dirty="0" err="1"/>
              <a:t>xcor</a:t>
            </a:r>
            <a:r>
              <a:rPr lang="en-US" sz="1400" dirty="0"/>
              <a:t> + que-size]: call function picking-stations for set entering-que with </a:t>
            </a:r>
            <a:r>
              <a:rPr lang="en-US" sz="1400" dirty="0" err="1"/>
              <a:t>xcor+que-size</a:t>
            </a:r>
            <a:endParaRPr lang="en-US" sz="1400" dirty="0"/>
          </a:p>
          <a:p>
            <a:pPr marL="285750" indent="-285750">
              <a:buFont typeface="Arial" panose="020B0604020202020204" pitchFamily="34" charset="0"/>
              <a:buChar char="•"/>
            </a:pPr>
            <a:r>
              <a:rPr lang="en-US" sz="1400" dirty="0"/>
              <a:t>ask turtles with [shape = "int7"][die]: Ask each turtle with shape “int7” to die</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BCA0572-7BFE-4FA2-A9CF-69D3CB539CEC}"/>
              </a:ext>
            </a:extLst>
          </p:cNvPr>
          <p:cNvPicPr>
            <a:picLocks noChangeAspect="1"/>
          </p:cNvPicPr>
          <p:nvPr/>
        </p:nvPicPr>
        <p:blipFill>
          <a:blip r:embed="rId4"/>
          <a:stretch>
            <a:fillRect/>
          </a:stretch>
        </p:blipFill>
        <p:spPr>
          <a:xfrm>
            <a:off x="5486400" y="1995434"/>
            <a:ext cx="6551884" cy="463055"/>
          </a:xfrm>
          <a:prstGeom prst="rect">
            <a:avLst/>
          </a:prstGeom>
        </p:spPr>
      </p:pic>
    </p:spTree>
    <p:extLst>
      <p:ext uri="{BB962C8B-B14F-4D97-AF65-F5344CB8AC3E}">
        <p14:creationId xmlns:p14="http://schemas.microsoft.com/office/powerpoint/2010/main" val="146210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5834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1BCA0572-7BFE-4FA2-A9CF-69D3CB539CEC}"/>
              </a:ext>
            </a:extLst>
          </p:cNvPr>
          <p:cNvPicPr>
            <a:picLocks noChangeAspect="1"/>
          </p:cNvPicPr>
          <p:nvPr/>
        </p:nvPicPr>
        <p:blipFill>
          <a:blip r:embed="rId4"/>
          <a:stretch>
            <a:fillRect/>
          </a:stretch>
        </p:blipFill>
        <p:spPr>
          <a:xfrm>
            <a:off x="5486400" y="1995434"/>
            <a:ext cx="6551884" cy="463055"/>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767757" y="2695887"/>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767757" y="3079608"/>
            <a:ext cx="6033202" cy="1477328"/>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sort	: </a:t>
            </a:r>
            <a:r>
              <a:rPr lang="en-ID" i="0" dirty="0">
                <a:solidFill>
                  <a:srgbClr val="000000"/>
                </a:solidFill>
                <a:effectLst/>
              </a:rPr>
              <a:t>sorting </a:t>
            </a:r>
            <a:r>
              <a:rPr lang="en-ID" i="1" dirty="0">
                <a:solidFill>
                  <a:srgbClr val="000000"/>
                </a:solidFill>
                <a:effectLst/>
              </a:rPr>
              <a:t>list</a:t>
            </a:r>
          </a:p>
          <a:p>
            <a:pPr lvl="1"/>
            <a:r>
              <a:rPr lang="en-ID" i="0" dirty="0">
                <a:solidFill>
                  <a:srgbClr val="000000"/>
                </a:solidFill>
                <a:effectLst/>
              </a:rPr>
              <a:t>	  sorting </a:t>
            </a:r>
            <a:r>
              <a:rPr lang="en-ID" i="1" dirty="0" err="1">
                <a:solidFill>
                  <a:srgbClr val="000000"/>
                </a:solidFill>
                <a:effectLst/>
              </a:rPr>
              <a:t>agentset</a:t>
            </a:r>
            <a:endParaRPr lang="en-ID" i="1" dirty="0">
              <a:solidFill>
                <a:srgbClr val="000000"/>
              </a:solidFill>
              <a:effectLst/>
            </a:endParaRPr>
          </a:p>
          <a:p>
            <a:pPr marL="285750" indent="-285750">
              <a:buFont typeface="Arial" panose="020B0604020202020204" pitchFamily="34" charset="0"/>
              <a:buChar char="•"/>
            </a:pPr>
            <a:r>
              <a:rPr lang="en-US" dirty="0">
                <a:latin typeface="Calibri (Body)"/>
              </a:rPr>
              <a:t>of	: </a:t>
            </a:r>
            <a:r>
              <a:rPr lang="en-GB" dirty="0"/>
              <a:t>[</a:t>
            </a:r>
            <a:r>
              <a:rPr lang="en-GB" i="1" dirty="0"/>
              <a:t>reporter</a:t>
            </a:r>
            <a:r>
              <a:rPr lang="en-GB" dirty="0"/>
              <a:t>] of </a:t>
            </a:r>
            <a:r>
              <a:rPr lang="en-GB" i="1" dirty="0"/>
              <a:t>agent</a:t>
            </a:r>
          </a:p>
          <a:p>
            <a:pPr lvl="2"/>
            <a:r>
              <a:rPr lang="en-GB" dirty="0"/>
              <a:t>  [</a:t>
            </a:r>
            <a:r>
              <a:rPr lang="en-GB" i="1" dirty="0"/>
              <a:t>reporter</a:t>
            </a:r>
            <a:r>
              <a:rPr lang="en-GB" dirty="0"/>
              <a:t>] of </a:t>
            </a:r>
            <a:r>
              <a:rPr lang="en-GB" i="1" dirty="0" err="1"/>
              <a:t>agentset</a:t>
            </a:r>
            <a:endParaRPr lang="en-ID" i="1" dirty="0">
              <a:solidFill>
                <a:srgbClr val="000000"/>
              </a:solidFill>
              <a:effectLst/>
            </a:endParaRPr>
          </a:p>
          <a:p>
            <a:pPr marL="285750" indent="-285750">
              <a:buFont typeface="Arial" panose="020B0604020202020204" pitchFamily="34" charset="0"/>
              <a:buChar char="•"/>
            </a:pPr>
            <a:r>
              <a:rPr lang="en-US" dirty="0">
                <a:latin typeface="Calibri (Body)"/>
              </a:rPr>
              <a:t>with	: </a:t>
            </a:r>
            <a:r>
              <a:rPr lang="en-GB" i="1" dirty="0" err="1"/>
              <a:t>agentset</a:t>
            </a:r>
            <a:r>
              <a:rPr lang="en-GB" dirty="0"/>
              <a:t> with [</a:t>
            </a:r>
            <a:r>
              <a:rPr lang="en-GB" i="1" dirty="0"/>
              <a:t>reporter</a:t>
            </a:r>
            <a:r>
              <a:rPr lang="en-GB" dirty="0"/>
              <a:t>]</a:t>
            </a:r>
            <a:endParaRPr lang="en-GB" i="1" dirty="0"/>
          </a:p>
        </p:txBody>
      </p:sp>
    </p:spTree>
    <p:extLst>
      <p:ext uri="{BB962C8B-B14F-4D97-AF65-F5344CB8AC3E}">
        <p14:creationId xmlns:p14="http://schemas.microsoft.com/office/powerpoint/2010/main" val="3308176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028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17536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142940"/>
            <a:ext cx="4819781"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ask pods with [pod-id = pod-id-] : ask pod based on pod-id</a:t>
            </a:r>
          </a:p>
          <a:p>
            <a:pPr marL="285750" indent="-285750">
              <a:buFont typeface="Arial" panose="020B0604020202020204" pitchFamily="34" charset="0"/>
              <a:buChar char="•"/>
            </a:pPr>
            <a:r>
              <a:rPr lang="en-US" sz="1400" dirty="0"/>
              <a:t> set items : set item as empty array</a:t>
            </a:r>
          </a:p>
          <a:p>
            <a:pPr marL="285750" indent="-285750">
              <a:buFont typeface="Arial" panose="020B0604020202020204" pitchFamily="34" charset="0"/>
              <a:buChar char="•"/>
            </a:pPr>
            <a:r>
              <a:rPr lang="en-US" sz="1400" dirty="0"/>
              <a:t> let n 0 : set n value</a:t>
            </a:r>
          </a:p>
          <a:p>
            <a:pPr marL="285750" indent="-285750">
              <a:buFont typeface="Arial" panose="020B0604020202020204" pitchFamily="34" charset="0"/>
              <a:buChar char="•"/>
            </a:pPr>
            <a:r>
              <a:rPr lang="en-US" sz="1400" dirty="0"/>
              <a:t>   loop : initialize looping</a:t>
            </a:r>
          </a:p>
          <a:p>
            <a:pPr marL="285750" indent="-285750">
              <a:buFont typeface="Arial" panose="020B0604020202020204" pitchFamily="34" charset="0"/>
              <a:buChar char="•"/>
            </a:pPr>
            <a:r>
              <a:rPr lang="en-US" sz="1400" dirty="0"/>
              <a:t>    </a:t>
            </a:r>
            <a:r>
              <a:rPr lang="en-US" sz="1400" dirty="0" err="1"/>
              <a:t>ifelse</a:t>
            </a:r>
            <a:r>
              <a:rPr lang="en-US" sz="1400" dirty="0"/>
              <a:t> n &lt; </a:t>
            </a:r>
            <a:r>
              <a:rPr lang="en-US" sz="1400" dirty="0" err="1"/>
              <a:t>sku</a:t>
            </a:r>
            <a:r>
              <a:rPr lang="en-US" sz="1400" dirty="0"/>
              <a:t>-per-pod : conditional if n &lt; </a:t>
            </a:r>
            <a:r>
              <a:rPr lang="en-US" sz="1400" dirty="0" err="1"/>
              <a:t>sku</a:t>
            </a:r>
            <a:r>
              <a:rPr lang="en-US" sz="1400" dirty="0"/>
              <a:t>-per-pod </a:t>
            </a:r>
          </a:p>
          <a:p>
            <a:pPr marL="285750" indent="-285750">
              <a:buFont typeface="Arial" panose="020B0604020202020204" pitchFamily="34" charset="0"/>
              <a:buChar char="•"/>
            </a:pPr>
            <a:r>
              <a:rPr lang="en-US" sz="1400" dirty="0"/>
              <a:t>      let </a:t>
            </a:r>
            <a:r>
              <a:rPr lang="en-US" sz="1400" dirty="0" err="1"/>
              <a:t>sku</a:t>
            </a:r>
            <a:r>
              <a:rPr lang="en-US" sz="1400" dirty="0"/>
              <a:t> [] : set </a:t>
            </a:r>
            <a:r>
              <a:rPr lang="en-US" sz="1400" dirty="0" err="1"/>
              <a:t>sku</a:t>
            </a:r>
            <a:r>
              <a:rPr lang="en-US" sz="1400" dirty="0"/>
              <a:t> as empty array</a:t>
            </a:r>
          </a:p>
          <a:p>
            <a:pPr marL="285750" indent="-285750">
              <a:buFont typeface="Arial" panose="020B0604020202020204" pitchFamily="34" charset="0"/>
              <a:buChar char="•"/>
            </a:pPr>
            <a:r>
              <a:rPr lang="en-US" sz="1400" dirty="0"/>
              <a:t>      let item-type item item-now </a:t>
            </a:r>
            <a:r>
              <a:rPr lang="en-US" sz="1400" dirty="0" err="1"/>
              <a:t>sku</a:t>
            </a:r>
            <a:r>
              <a:rPr lang="en-US" sz="1400" dirty="0"/>
              <a:t>-shuffle : set item-type on item-now index</a:t>
            </a:r>
          </a:p>
          <a:p>
            <a:pPr lvl="1"/>
            <a:r>
              <a:rPr lang="en-US" sz="1400" dirty="0"/>
              <a:t>  let qty random-</a:t>
            </a:r>
            <a:r>
              <a:rPr lang="en-US" sz="1400" dirty="0" err="1"/>
              <a:t>poisson</a:t>
            </a:r>
            <a:r>
              <a:rPr lang="en-US" sz="1400" dirty="0"/>
              <a:t> qty-per-</a:t>
            </a:r>
            <a:r>
              <a:rPr lang="en-US" sz="1400" dirty="0" err="1"/>
              <a:t>sku</a:t>
            </a:r>
            <a:r>
              <a:rPr lang="en-US" sz="1400" dirty="0"/>
              <a:t> :generate random number with </a:t>
            </a:r>
            <a:r>
              <a:rPr lang="en-US" sz="1400" dirty="0" err="1"/>
              <a:t>poisson</a:t>
            </a:r>
            <a:r>
              <a:rPr lang="en-US" sz="1400" dirty="0"/>
              <a:t> distribution</a:t>
            </a:r>
          </a:p>
          <a:p>
            <a:pPr marL="285750" indent="-285750">
              <a:buFont typeface="Arial" panose="020B0604020202020204" pitchFamily="34" charset="0"/>
              <a:buChar char="•"/>
            </a:pPr>
            <a:r>
              <a:rPr lang="en-US" sz="1400" dirty="0"/>
              <a:t>        while [qty &lt; (qty-per-</a:t>
            </a:r>
            <a:r>
              <a:rPr lang="en-US" sz="1400" dirty="0" err="1"/>
              <a:t>sku</a:t>
            </a:r>
            <a:r>
              <a:rPr lang="en-US" sz="1400" dirty="0"/>
              <a:t> - qty-</a:t>
            </a:r>
            <a:r>
              <a:rPr lang="en-US" sz="1400" dirty="0" err="1"/>
              <a:t>lb</a:t>
            </a:r>
            <a:r>
              <a:rPr lang="en-US" sz="1400" dirty="0"/>
              <a:t>-</a:t>
            </a:r>
            <a:r>
              <a:rPr lang="en-US" sz="1400" dirty="0" err="1"/>
              <a:t>ub</a:t>
            </a:r>
            <a:r>
              <a:rPr lang="en-US" sz="1400" dirty="0"/>
              <a:t>) or qty &gt; (qty-per-		</a:t>
            </a:r>
            <a:r>
              <a:rPr lang="en-US" sz="1400" dirty="0" err="1"/>
              <a:t>sku</a:t>
            </a:r>
            <a:r>
              <a:rPr lang="en-US" sz="1400" dirty="0"/>
              <a:t> + qty-</a:t>
            </a:r>
            <a:r>
              <a:rPr lang="en-US" sz="1400" dirty="0" err="1"/>
              <a:t>lb</a:t>
            </a:r>
            <a:r>
              <a:rPr lang="en-US" sz="1400" dirty="0"/>
              <a:t>-</a:t>
            </a:r>
            <a:r>
              <a:rPr lang="en-US" sz="1400" dirty="0" err="1"/>
              <a:t>ub</a:t>
            </a:r>
            <a:r>
              <a:rPr lang="en-US" sz="1400" dirty="0"/>
              <a:t>)] [set qty random-</a:t>
            </a:r>
            <a:r>
              <a:rPr lang="en-US" sz="1400" dirty="0" err="1"/>
              <a:t>poisson</a:t>
            </a:r>
            <a:r>
              <a:rPr lang="en-US" sz="1400" dirty="0"/>
              <a:t> qty-per-	</a:t>
            </a:r>
            <a:r>
              <a:rPr lang="en-US" sz="1400" dirty="0" err="1"/>
              <a:t>sku</a:t>
            </a:r>
            <a:r>
              <a:rPr lang="en-US" sz="1400" dirty="0"/>
              <a:t>] : set a while loop based on given 	condition</a:t>
            </a:r>
          </a:p>
          <a:p>
            <a:pPr marL="285750" indent="-285750">
              <a:buFont typeface="Arial" panose="020B0604020202020204" pitchFamily="34" charset="0"/>
              <a:buChar char="•"/>
            </a:pPr>
            <a:r>
              <a:rPr lang="en-US" sz="1400" dirty="0"/>
              <a:t>        let due 999 : set due value</a:t>
            </a:r>
          </a:p>
          <a:p>
            <a:pPr marL="285750" indent="-285750">
              <a:buFont typeface="Arial" panose="020B0604020202020204" pitchFamily="34" charset="0"/>
              <a:buChar char="•"/>
            </a:pPr>
            <a:r>
              <a:rPr lang="en-US" sz="1400" dirty="0"/>
              <a:t>        set </a:t>
            </a:r>
            <a:r>
              <a:rPr lang="en-US" sz="1400" dirty="0" err="1"/>
              <a:t>sku</a:t>
            </a:r>
            <a:r>
              <a:rPr lang="en-US" sz="1400" dirty="0"/>
              <a:t> insert-item 0 </a:t>
            </a:r>
            <a:r>
              <a:rPr lang="en-US" sz="1400" dirty="0" err="1"/>
              <a:t>sku</a:t>
            </a:r>
            <a:r>
              <a:rPr lang="en-US" sz="1400" dirty="0"/>
              <a:t> item-type : insert an item-type 	value to </a:t>
            </a:r>
            <a:r>
              <a:rPr lang="en-US" sz="1400" dirty="0" err="1"/>
              <a:t>sku</a:t>
            </a:r>
            <a:r>
              <a:rPr lang="en-US" sz="1400" dirty="0"/>
              <a:t> list that located on given index</a:t>
            </a:r>
          </a:p>
          <a:p>
            <a:pPr marL="285750" indent="-285750">
              <a:buFont typeface="Arial" panose="020B0604020202020204" pitchFamily="34" charset="0"/>
              <a:buChar char="•"/>
            </a:pPr>
            <a:r>
              <a:rPr lang="en-US" sz="1400" dirty="0"/>
              <a:t>         set items insert-item n items </a:t>
            </a:r>
            <a:r>
              <a:rPr lang="en-US" sz="1400" dirty="0" err="1"/>
              <a:t>sku</a:t>
            </a:r>
            <a:r>
              <a:rPr lang="en-US" sz="1400" dirty="0"/>
              <a:t>: insert a </a:t>
            </a:r>
            <a:r>
              <a:rPr lang="en-US" sz="1400" dirty="0" err="1"/>
              <a:t>sku</a:t>
            </a:r>
            <a:r>
              <a:rPr lang="en-US" sz="1400" dirty="0"/>
              <a:t> value to items list that located on given index</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6" name="Picture 5">
            <a:extLst>
              <a:ext uri="{FF2B5EF4-FFF2-40B4-BE49-F238E27FC236}">
                <a16:creationId xmlns:a16="http://schemas.microsoft.com/office/drawing/2014/main" id="{B785FA73-743C-4FF8-BE19-23840C247D55}"/>
              </a:ext>
            </a:extLst>
          </p:cNvPr>
          <p:cNvPicPr>
            <a:picLocks noChangeAspect="1"/>
          </p:cNvPicPr>
          <p:nvPr/>
        </p:nvPicPr>
        <p:blipFill>
          <a:blip r:embed="rId4"/>
          <a:stretch>
            <a:fillRect/>
          </a:stretch>
        </p:blipFill>
        <p:spPr>
          <a:xfrm>
            <a:off x="5651292" y="1609236"/>
            <a:ext cx="4124325" cy="1514475"/>
          </a:xfrm>
          <a:prstGeom prst="rect">
            <a:avLst/>
          </a:prstGeom>
        </p:spPr>
      </p:pic>
      <p:pic>
        <p:nvPicPr>
          <p:cNvPr id="9" name="Picture 8">
            <a:extLst>
              <a:ext uri="{FF2B5EF4-FFF2-40B4-BE49-F238E27FC236}">
                <a16:creationId xmlns:a16="http://schemas.microsoft.com/office/drawing/2014/main" id="{876087C2-5E5E-4C9D-982C-F52E72B7C43C}"/>
              </a:ext>
            </a:extLst>
          </p:cNvPr>
          <p:cNvPicPr>
            <a:picLocks noChangeAspect="1"/>
          </p:cNvPicPr>
          <p:nvPr/>
        </p:nvPicPr>
        <p:blipFill>
          <a:blip r:embed="rId5"/>
          <a:stretch>
            <a:fillRect/>
          </a:stretch>
        </p:blipFill>
        <p:spPr>
          <a:xfrm>
            <a:off x="6360962" y="3123711"/>
            <a:ext cx="5768392" cy="1991468"/>
          </a:xfrm>
          <a:prstGeom prst="rect">
            <a:avLst/>
          </a:prstGeom>
        </p:spPr>
      </p:pic>
    </p:spTree>
    <p:extLst>
      <p:ext uri="{BB962C8B-B14F-4D97-AF65-F5344CB8AC3E}">
        <p14:creationId xmlns:p14="http://schemas.microsoft.com/office/powerpoint/2010/main" val="418435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97692" y="1851061"/>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97692" y="2234782"/>
            <a:ext cx="4698765" cy="3970318"/>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loop [ </a:t>
            </a:r>
            <a:r>
              <a:rPr lang="en-US" b="1" dirty="0">
                <a:latin typeface="Calibri (Body)"/>
              </a:rPr>
              <a:t>commands</a:t>
            </a:r>
            <a:r>
              <a:rPr lang="en-US" dirty="0">
                <a:latin typeface="Calibri (Body)"/>
              </a:rPr>
              <a:t> ] : Repeats the </a:t>
            </a:r>
            <a:r>
              <a:rPr lang="en-US" b="1" dirty="0">
                <a:latin typeface="Calibri (Body)"/>
              </a:rPr>
              <a:t>commands</a:t>
            </a:r>
            <a:r>
              <a:rPr lang="en-US" dirty="0">
                <a:latin typeface="Calibri (Body)"/>
              </a:rPr>
              <a:t> forever, or until the enclosing procedure exits through use of the stop or report </a:t>
            </a:r>
            <a:r>
              <a:rPr lang="en-US" b="1" dirty="0">
                <a:latin typeface="Calibri (Body)"/>
              </a:rPr>
              <a:t>commands</a:t>
            </a:r>
            <a:r>
              <a:rPr lang="en-US" dirty="0">
                <a:latin typeface="Calibri (Body)"/>
              </a:rPr>
              <a:t>.</a:t>
            </a:r>
          </a:p>
          <a:p>
            <a:pPr marL="285750" indent="-285750">
              <a:buFont typeface="Arial" panose="020B0604020202020204" pitchFamily="34" charset="0"/>
              <a:buChar char="•"/>
            </a:pPr>
            <a:r>
              <a:rPr lang="en-US" dirty="0">
                <a:latin typeface="Calibri (Body)"/>
              </a:rPr>
              <a:t>random-</a:t>
            </a:r>
            <a:r>
              <a:rPr lang="en-US" dirty="0" err="1">
                <a:latin typeface="Calibri (Body)"/>
              </a:rPr>
              <a:t>poisson</a:t>
            </a:r>
            <a:r>
              <a:rPr lang="en-US" dirty="0">
                <a:latin typeface="Calibri (Body)"/>
              </a:rPr>
              <a:t> </a:t>
            </a:r>
            <a:r>
              <a:rPr lang="en-US" b="1" dirty="0">
                <a:latin typeface="Calibri (Body)"/>
              </a:rPr>
              <a:t>mean</a:t>
            </a:r>
            <a:r>
              <a:rPr lang="en-US" dirty="0">
                <a:latin typeface="Calibri (Body)"/>
              </a:rPr>
              <a:t> : random-</a:t>
            </a:r>
            <a:r>
              <a:rPr lang="en-US" dirty="0" err="1">
                <a:latin typeface="Calibri (Body)"/>
              </a:rPr>
              <a:t>poisson</a:t>
            </a:r>
            <a:r>
              <a:rPr lang="en-US" dirty="0">
                <a:latin typeface="Calibri (Body)"/>
              </a:rPr>
              <a:t> reports a Poisson-distributed random integer based on given </a:t>
            </a:r>
            <a:r>
              <a:rPr lang="en-US" b="1" dirty="0">
                <a:latin typeface="Calibri (Body)"/>
              </a:rPr>
              <a:t>mean</a:t>
            </a:r>
          </a:p>
          <a:p>
            <a:pPr marL="285750" indent="-285750">
              <a:buFont typeface="Arial" panose="020B0604020202020204" pitchFamily="34" charset="0"/>
              <a:buChar char="•"/>
            </a:pPr>
            <a:r>
              <a:rPr lang="en-US" dirty="0">
                <a:latin typeface="Calibri (Body)"/>
              </a:rPr>
              <a:t>while [</a:t>
            </a:r>
            <a:r>
              <a:rPr lang="en-US" b="1" dirty="0">
                <a:latin typeface="Calibri (Body)"/>
              </a:rPr>
              <a:t>reporter</a:t>
            </a:r>
            <a:r>
              <a:rPr lang="en-US" dirty="0">
                <a:latin typeface="Calibri (Body)"/>
              </a:rPr>
              <a:t>] [ </a:t>
            </a:r>
            <a:r>
              <a:rPr lang="en-US" b="1" dirty="0">
                <a:latin typeface="Calibri (Body)"/>
              </a:rPr>
              <a:t>commands</a:t>
            </a:r>
            <a:r>
              <a:rPr lang="en-US" dirty="0">
                <a:latin typeface="Calibri (Body)"/>
              </a:rPr>
              <a:t> ]: If </a:t>
            </a:r>
            <a:r>
              <a:rPr lang="en-US" b="1" dirty="0">
                <a:latin typeface="Calibri (Body)"/>
              </a:rPr>
              <a:t>reporter</a:t>
            </a:r>
            <a:r>
              <a:rPr lang="en-US" dirty="0">
                <a:latin typeface="Calibri (Body)"/>
              </a:rPr>
              <a:t> reports false, exit the loop. Otherwise run </a:t>
            </a:r>
            <a:r>
              <a:rPr lang="en-US" b="1" dirty="0">
                <a:latin typeface="Calibri (Body)"/>
              </a:rPr>
              <a:t>commands</a:t>
            </a:r>
            <a:r>
              <a:rPr lang="en-US" dirty="0">
                <a:latin typeface="Calibri (Body)"/>
              </a:rPr>
              <a:t> and repeat</a:t>
            </a:r>
          </a:p>
          <a:p>
            <a:pPr marL="285750" indent="-285750">
              <a:buFont typeface="Arial" panose="020B0604020202020204" pitchFamily="34" charset="0"/>
              <a:buChar char="•"/>
            </a:pPr>
            <a:r>
              <a:rPr lang="en-US" dirty="0">
                <a:latin typeface="Calibri (Body)"/>
              </a:rPr>
              <a:t>insert-item </a:t>
            </a:r>
            <a:r>
              <a:rPr lang="en-US" b="1" dirty="0">
                <a:latin typeface="Calibri (Body)"/>
              </a:rPr>
              <a:t>index</a:t>
            </a:r>
            <a:r>
              <a:rPr lang="en-US" dirty="0">
                <a:latin typeface="Calibri (Body)"/>
              </a:rPr>
              <a:t> </a:t>
            </a:r>
            <a:r>
              <a:rPr lang="en-US" b="1" dirty="0">
                <a:latin typeface="Calibri (Body)"/>
              </a:rPr>
              <a:t>list</a:t>
            </a:r>
            <a:r>
              <a:rPr lang="en-US" dirty="0">
                <a:latin typeface="Calibri (Body)"/>
              </a:rPr>
              <a:t> </a:t>
            </a:r>
            <a:r>
              <a:rPr lang="en-US" b="1" dirty="0">
                <a:latin typeface="Calibri (Body)"/>
              </a:rPr>
              <a:t>value/item</a:t>
            </a:r>
            <a:r>
              <a:rPr lang="en-US" dirty="0">
                <a:latin typeface="Calibri (Body)"/>
              </a:rPr>
              <a:t> : On a list, inserts an </a:t>
            </a:r>
            <a:r>
              <a:rPr lang="en-US" b="1" dirty="0">
                <a:latin typeface="Calibri (Body)"/>
              </a:rPr>
              <a:t>item</a:t>
            </a:r>
            <a:r>
              <a:rPr lang="en-US" dirty="0">
                <a:latin typeface="Calibri (Body)"/>
              </a:rPr>
              <a:t> in that </a:t>
            </a:r>
            <a:r>
              <a:rPr lang="en-US" b="1" dirty="0">
                <a:latin typeface="Calibri (Body)"/>
              </a:rPr>
              <a:t>list</a:t>
            </a:r>
            <a:r>
              <a:rPr lang="en-US" dirty="0">
                <a:latin typeface="Calibri (Body)"/>
              </a:rPr>
              <a:t>. </a:t>
            </a:r>
            <a:r>
              <a:rPr lang="en-US" b="1" dirty="0">
                <a:latin typeface="Calibri (Body)"/>
              </a:rPr>
              <a:t>index</a:t>
            </a:r>
            <a:r>
              <a:rPr lang="en-US" dirty="0">
                <a:latin typeface="Calibri (Body)"/>
              </a:rPr>
              <a:t> is the location where the </a:t>
            </a:r>
            <a:r>
              <a:rPr lang="en-US" b="1" dirty="0">
                <a:latin typeface="Calibri (Body)"/>
              </a:rPr>
              <a:t>item</a:t>
            </a:r>
            <a:r>
              <a:rPr lang="en-US" dirty="0">
                <a:latin typeface="Calibri (Body)"/>
              </a:rPr>
              <a:t> will be inserted. The first item has an </a:t>
            </a:r>
            <a:r>
              <a:rPr lang="en-US" b="1" dirty="0">
                <a:latin typeface="Calibri (Body)"/>
              </a:rPr>
              <a:t>index</a:t>
            </a:r>
            <a:r>
              <a:rPr lang="en-US" dirty="0">
                <a:latin typeface="Calibri (Body)"/>
              </a:rPr>
              <a:t> of 0. </a:t>
            </a:r>
          </a:p>
          <a:p>
            <a:endParaRPr lang="en-GB" i="1" dirty="0"/>
          </a:p>
        </p:txBody>
      </p:sp>
      <p:sp>
        <p:nvSpPr>
          <p:cNvPr id="13" name="Rectangle: Rounded Corners 12">
            <a:extLst>
              <a:ext uri="{FF2B5EF4-FFF2-40B4-BE49-F238E27FC236}">
                <a16:creationId xmlns:a16="http://schemas.microsoft.com/office/drawing/2014/main" id="{9A6C1D1D-6654-4AC6-823C-06B77CACF585}"/>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4" name="Picture 13">
            <a:extLst>
              <a:ext uri="{FF2B5EF4-FFF2-40B4-BE49-F238E27FC236}">
                <a16:creationId xmlns:a16="http://schemas.microsoft.com/office/drawing/2014/main" id="{2B394B93-C1F8-4FF5-B64D-AC66EC5198C6}"/>
              </a:ext>
            </a:extLst>
          </p:cNvPr>
          <p:cNvPicPr>
            <a:picLocks noChangeAspect="1"/>
          </p:cNvPicPr>
          <p:nvPr/>
        </p:nvPicPr>
        <p:blipFill>
          <a:blip r:embed="rId4"/>
          <a:stretch>
            <a:fillRect/>
          </a:stretch>
        </p:blipFill>
        <p:spPr>
          <a:xfrm>
            <a:off x="5651292" y="1609236"/>
            <a:ext cx="4124325" cy="1514475"/>
          </a:xfrm>
          <a:prstGeom prst="rect">
            <a:avLst/>
          </a:prstGeom>
        </p:spPr>
      </p:pic>
      <p:pic>
        <p:nvPicPr>
          <p:cNvPr id="15" name="Picture 14">
            <a:extLst>
              <a:ext uri="{FF2B5EF4-FFF2-40B4-BE49-F238E27FC236}">
                <a16:creationId xmlns:a16="http://schemas.microsoft.com/office/drawing/2014/main" id="{0BB967D4-4162-40F8-908A-16190DA3AD67}"/>
              </a:ext>
            </a:extLst>
          </p:cNvPr>
          <p:cNvPicPr>
            <a:picLocks noChangeAspect="1"/>
          </p:cNvPicPr>
          <p:nvPr/>
        </p:nvPicPr>
        <p:blipFill>
          <a:blip r:embed="rId5"/>
          <a:stretch>
            <a:fillRect/>
          </a:stretch>
        </p:blipFill>
        <p:spPr>
          <a:xfrm>
            <a:off x="6360962" y="3123711"/>
            <a:ext cx="5768392" cy="1991468"/>
          </a:xfrm>
          <a:prstGeom prst="rect">
            <a:avLst/>
          </a:prstGeom>
        </p:spPr>
      </p:pic>
      <p:sp>
        <p:nvSpPr>
          <p:cNvPr id="16" name="Title 3">
            <a:extLst>
              <a:ext uri="{FF2B5EF4-FFF2-40B4-BE49-F238E27FC236}">
                <a16:creationId xmlns:a16="http://schemas.microsoft.com/office/drawing/2014/main" id="{657A9A50-92AF-434F-91B6-6011EECCA820}"/>
              </a:ext>
            </a:extLst>
          </p:cNvPr>
          <p:cNvSpPr txBox="1">
            <a:spLocks/>
          </p:cNvSpPr>
          <p:nvPr/>
        </p:nvSpPr>
        <p:spPr>
          <a:xfrm>
            <a:off x="838200" y="560005"/>
            <a:ext cx="22028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a:t>
            </a:r>
          </a:p>
        </p:txBody>
      </p:sp>
      <p:sp>
        <p:nvSpPr>
          <p:cNvPr id="17" name="TextBox 16">
            <a:extLst>
              <a:ext uri="{FF2B5EF4-FFF2-40B4-BE49-F238E27FC236}">
                <a16:creationId xmlns:a16="http://schemas.microsoft.com/office/drawing/2014/main" id="{87C33008-B40A-4EB4-991C-6FC00D49DE5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Tree>
    <p:extLst>
      <p:ext uri="{BB962C8B-B14F-4D97-AF65-F5344CB8AC3E}">
        <p14:creationId xmlns:p14="http://schemas.microsoft.com/office/powerpoint/2010/main" val="364693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1910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 (</a:t>
            </a:r>
            <a:r>
              <a:rPr lang="en-US" dirty="0" err="1">
                <a:solidFill>
                  <a:schemeClr val="tx1"/>
                </a:solidFill>
              </a:rPr>
              <a:t>Cont</a:t>
            </a:r>
            <a:r>
              <a:rPr lang="en-US" dirty="0">
                <a:solidFill>
                  <a:schemeClr val="tx1"/>
                </a:solidFill>
              </a:rPr>
              <a: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17536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142940"/>
            <a:ext cx="4819781" cy="246221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file-open "item in pod.csv“ : open given filename</a:t>
            </a:r>
          </a:p>
          <a:p>
            <a:pPr marL="285750" indent="-285750">
              <a:buFont typeface="Arial" panose="020B0604020202020204" pitchFamily="34" charset="0"/>
              <a:buChar char="•"/>
            </a:pPr>
            <a:r>
              <a:rPr lang="en-US" sz="1400" dirty="0"/>
              <a:t>  file-type pod-id- file-type "," file-type item-type file-type "," file-type qty file-type "," file-type due file-type "," file-type qty file-type "\n“ : write given value</a:t>
            </a:r>
          </a:p>
          <a:p>
            <a:pPr marL="285750" indent="-285750">
              <a:buFont typeface="Arial" panose="020B0604020202020204" pitchFamily="34" charset="0"/>
              <a:buChar char="•"/>
            </a:pPr>
            <a:r>
              <a:rPr lang="en-US" sz="1400" dirty="0"/>
              <a:t>  file-close : closed currently opened file</a:t>
            </a:r>
          </a:p>
          <a:p>
            <a:pPr marL="285750" indent="-285750">
              <a:buFont typeface="Arial" panose="020B0604020202020204" pitchFamily="34" charset="0"/>
              <a:buChar char="•"/>
            </a:pPr>
            <a:r>
              <a:rPr lang="en-US" sz="1400" dirty="0"/>
              <a:t>  set n </a:t>
            </a:r>
            <a:r>
              <a:rPr lang="en-US" sz="1400" dirty="0" err="1"/>
              <a:t>n</a:t>
            </a:r>
            <a:r>
              <a:rPr lang="en-US" sz="1400" dirty="0"/>
              <a:t> + 1 : increment value of n</a:t>
            </a:r>
          </a:p>
          <a:p>
            <a:pPr marL="285750" indent="-285750">
              <a:buFont typeface="Arial" panose="020B0604020202020204" pitchFamily="34" charset="0"/>
              <a:buChar char="•"/>
            </a:pPr>
            <a:r>
              <a:rPr lang="en-US" sz="1400" dirty="0"/>
              <a:t>  </a:t>
            </a:r>
            <a:r>
              <a:rPr lang="en-US" sz="1400" dirty="0" err="1"/>
              <a:t>ifelse</a:t>
            </a:r>
            <a:r>
              <a:rPr lang="en-US" sz="1400" dirty="0"/>
              <a:t> item-now + 1 = length </a:t>
            </a:r>
            <a:r>
              <a:rPr lang="en-US" sz="1400" dirty="0" err="1"/>
              <a:t>sku</a:t>
            </a:r>
            <a:r>
              <a:rPr lang="en-US" sz="1400" dirty="0"/>
              <a:t>-shuffle [set item-now 0] [set item-now </a:t>
            </a:r>
            <a:r>
              <a:rPr lang="en-US" sz="1400" dirty="0" err="1"/>
              <a:t>item-now</a:t>
            </a:r>
            <a:r>
              <a:rPr lang="en-US" sz="1400" dirty="0"/>
              <a:t> + 1]] : conditional IF that check whether or not item-now + 1 = length </a:t>
            </a:r>
            <a:r>
              <a:rPr lang="en-US" sz="1400" dirty="0" err="1"/>
              <a:t>sku</a:t>
            </a:r>
            <a:r>
              <a:rPr lang="en-US" sz="1400" dirty="0"/>
              <a:t>-shuffle then do first command or second one based on the result</a:t>
            </a:r>
          </a:p>
          <a:p>
            <a:pPr marL="285750" indent="-285750">
              <a:buFont typeface="Arial" panose="020B0604020202020204" pitchFamily="34" charset="0"/>
              <a:buChar char="•"/>
            </a:pPr>
            <a:r>
              <a:rPr lang="en-US" sz="1400" dirty="0"/>
              <a:t> [stop] : stop the loop</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938DEA39-1885-44B3-81C5-975E73BF5654}"/>
              </a:ext>
            </a:extLst>
          </p:cNvPr>
          <p:cNvPicPr>
            <a:picLocks noChangeAspect="1"/>
          </p:cNvPicPr>
          <p:nvPr/>
        </p:nvPicPr>
        <p:blipFill>
          <a:blip r:embed="rId4"/>
          <a:stretch>
            <a:fillRect/>
          </a:stretch>
        </p:blipFill>
        <p:spPr>
          <a:xfrm>
            <a:off x="6078638" y="2142940"/>
            <a:ext cx="5683164" cy="1345459"/>
          </a:xfrm>
          <a:prstGeom prst="rect">
            <a:avLst/>
          </a:prstGeom>
        </p:spPr>
      </p:pic>
    </p:spTree>
    <p:extLst>
      <p:ext uri="{BB962C8B-B14F-4D97-AF65-F5344CB8AC3E}">
        <p14:creationId xmlns:p14="http://schemas.microsoft.com/office/powerpoint/2010/main" val="356109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97692" y="1851061"/>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97692" y="2234782"/>
            <a:ext cx="4698765"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File-open [</a:t>
            </a:r>
            <a:r>
              <a:rPr lang="en-US" b="1" dirty="0">
                <a:latin typeface="Calibri (Body)"/>
              </a:rPr>
              <a:t>filename</a:t>
            </a:r>
            <a:r>
              <a:rPr lang="en-US" dirty="0">
                <a:latin typeface="Calibri (Body)"/>
              </a:rPr>
              <a:t>]: open [</a:t>
            </a:r>
            <a:r>
              <a:rPr lang="en-US" b="1" dirty="0">
                <a:latin typeface="Calibri (Body)"/>
              </a:rPr>
              <a:t>filename</a:t>
            </a:r>
            <a:r>
              <a:rPr lang="en-US" dirty="0">
                <a:latin typeface="Calibri (Body)"/>
              </a:rPr>
              <a:t>] file</a:t>
            </a:r>
          </a:p>
          <a:p>
            <a:pPr marL="285750" indent="-285750">
              <a:buFont typeface="Arial" panose="020B0604020202020204" pitchFamily="34" charset="0"/>
              <a:buChar char="•"/>
            </a:pPr>
            <a:r>
              <a:rPr lang="en-US" dirty="0">
                <a:latin typeface="Calibri (Body)"/>
              </a:rPr>
              <a:t>File-type [</a:t>
            </a:r>
            <a:r>
              <a:rPr lang="en-US" b="1" dirty="0">
                <a:latin typeface="Calibri (Body)"/>
              </a:rPr>
              <a:t>value</a:t>
            </a:r>
            <a:r>
              <a:rPr lang="en-US" dirty="0">
                <a:latin typeface="Calibri (Body)"/>
              </a:rPr>
              <a:t>]	: Prints </a:t>
            </a:r>
            <a:r>
              <a:rPr lang="en-US" b="1" dirty="0">
                <a:latin typeface="Calibri (Body)"/>
              </a:rPr>
              <a:t>value</a:t>
            </a:r>
            <a:r>
              <a:rPr lang="en-US" dirty="0">
                <a:latin typeface="Calibri (Body)"/>
              </a:rPr>
              <a:t> to an opened file</a:t>
            </a:r>
          </a:p>
          <a:p>
            <a:pPr marL="285750" indent="-285750">
              <a:buFont typeface="Arial" panose="020B0604020202020204" pitchFamily="34" charset="0"/>
              <a:buChar char="•"/>
            </a:pPr>
            <a:r>
              <a:rPr lang="en-US" dirty="0">
                <a:latin typeface="Calibri (Body)"/>
              </a:rPr>
              <a:t>File-close : close currently opened file</a:t>
            </a:r>
          </a:p>
          <a:p>
            <a:pPr marL="285750" indent="-285750">
              <a:buFont typeface="Arial" panose="020B0604020202020204" pitchFamily="34" charset="0"/>
              <a:buChar char="•"/>
            </a:pPr>
            <a:r>
              <a:rPr lang="en-US" dirty="0">
                <a:latin typeface="Calibri (Body)"/>
              </a:rPr>
              <a:t>Stop : stop </a:t>
            </a:r>
            <a:r>
              <a:rPr lang="en-US">
                <a:latin typeface="Calibri (Body)"/>
              </a:rPr>
              <a:t>currently active loops</a:t>
            </a:r>
            <a:endParaRPr lang="en-US" dirty="0">
              <a:latin typeface="Calibri (Body)"/>
            </a:endParaRPr>
          </a:p>
          <a:p>
            <a:endParaRPr lang="en-GB" i="1" dirty="0"/>
          </a:p>
        </p:txBody>
      </p:sp>
      <p:sp>
        <p:nvSpPr>
          <p:cNvPr id="16" name="Title 3">
            <a:extLst>
              <a:ext uri="{FF2B5EF4-FFF2-40B4-BE49-F238E27FC236}">
                <a16:creationId xmlns:a16="http://schemas.microsoft.com/office/drawing/2014/main" id="{657A9A50-92AF-434F-91B6-6011EECCA820}"/>
              </a:ext>
            </a:extLst>
          </p:cNvPr>
          <p:cNvSpPr txBox="1">
            <a:spLocks/>
          </p:cNvSpPr>
          <p:nvPr/>
        </p:nvSpPr>
        <p:spPr>
          <a:xfrm>
            <a:off x="838200" y="560005"/>
            <a:ext cx="351910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 item (</a:t>
            </a:r>
            <a:r>
              <a:rPr lang="en-US" dirty="0" err="1">
                <a:solidFill>
                  <a:schemeClr val="tx1"/>
                </a:solidFill>
              </a:rPr>
              <a:t>cont</a:t>
            </a:r>
            <a:r>
              <a:rPr lang="en-US" dirty="0">
                <a:solidFill>
                  <a:schemeClr val="tx1"/>
                </a:solidFill>
              </a:rPr>
              <a:t>)</a:t>
            </a:r>
          </a:p>
        </p:txBody>
      </p:sp>
      <p:sp>
        <p:nvSpPr>
          <p:cNvPr id="17" name="TextBox 16">
            <a:extLst>
              <a:ext uri="{FF2B5EF4-FFF2-40B4-BE49-F238E27FC236}">
                <a16:creationId xmlns:a16="http://schemas.microsoft.com/office/drawing/2014/main" id="{87C33008-B40A-4EB4-991C-6FC00D49DE59}"/>
              </a:ext>
            </a:extLst>
          </p:cNvPr>
          <p:cNvSpPr txBox="1"/>
          <p:nvPr/>
        </p:nvSpPr>
        <p:spPr>
          <a:xfrm>
            <a:off x="666619" y="1193738"/>
            <a:ext cx="3945138" cy="461665"/>
          </a:xfrm>
          <a:prstGeom prst="rect">
            <a:avLst/>
          </a:prstGeom>
          <a:noFill/>
          <a:ln>
            <a:solidFill>
              <a:schemeClr val="tx1"/>
            </a:solidFill>
          </a:ln>
        </p:spPr>
        <p:txBody>
          <a:bodyPr wrap="square" rtlCol="0">
            <a:spAutoFit/>
          </a:bodyPr>
          <a:lstStyle/>
          <a:p>
            <a:pPr algn="just"/>
            <a:r>
              <a:rPr lang="en-US" sz="2400" dirty="0"/>
              <a:t>Placing item based on pod id</a:t>
            </a:r>
          </a:p>
        </p:txBody>
      </p:sp>
      <p:sp>
        <p:nvSpPr>
          <p:cNvPr id="18" name="Rectangle: Rounded Corners 17">
            <a:extLst>
              <a:ext uri="{FF2B5EF4-FFF2-40B4-BE49-F238E27FC236}">
                <a16:creationId xmlns:a16="http://schemas.microsoft.com/office/drawing/2014/main" id="{0AD745AC-A5C2-4465-9C22-54D0B60A151E}"/>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9" name="Picture 18">
            <a:extLst>
              <a:ext uri="{FF2B5EF4-FFF2-40B4-BE49-F238E27FC236}">
                <a16:creationId xmlns:a16="http://schemas.microsoft.com/office/drawing/2014/main" id="{68D46FBD-4242-490A-87AC-15D37B6071D3}"/>
              </a:ext>
            </a:extLst>
          </p:cNvPr>
          <p:cNvPicPr>
            <a:picLocks noChangeAspect="1"/>
          </p:cNvPicPr>
          <p:nvPr/>
        </p:nvPicPr>
        <p:blipFill>
          <a:blip r:embed="rId4"/>
          <a:stretch>
            <a:fillRect/>
          </a:stretch>
        </p:blipFill>
        <p:spPr>
          <a:xfrm>
            <a:off x="6078638" y="2142940"/>
            <a:ext cx="5683164" cy="1345459"/>
          </a:xfrm>
          <a:prstGeom prst="rect">
            <a:avLst/>
          </a:prstGeom>
        </p:spPr>
      </p:pic>
    </p:spTree>
    <p:extLst>
      <p:ext uri="{BB962C8B-B14F-4D97-AF65-F5344CB8AC3E}">
        <p14:creationId xmlns:p14="http://schemas.microsoft.com/office/powerpoint/2010/main" val="320961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60491"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Set-global</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global variable</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52379" y="23672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88800" y="2756540"/>
            <a:ext cx="4819781"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set storage-</a:t>
            </a:r>
            <a:r>
              <a:rPr lang="en-US" sz="1400" dirty="0" err="1"/>
              <a:t>xbound</a:t>
            </a:r>
            <a:r>
              <a:rPr lang="en-US" sz="1400" dirty="0"/>
              <a:t> 1 : set storage-</a:t>
            </a:r>
            <a:r>
              <a:rPr lang="en-US" sz="1400" dirty="0" err="1"/>
              <a:t>xbound</a:t>
            </a:r>
            <a:r>
              <a:rPr lang="en-US" sz="1400" dirty="0"/>
              <a:t> variable value</a:t>
            </a:r>
          </a:p>
          <a:p>
            <a:pPr marL="285750" indent="-285750">
              <a:buFont typeface="Arial" panose="020B0604020202020204" pitchFamily="34" charset="0"/>
              <a:buChar char="•"/>
            </a:pPr>
            <a:r>
              <a:rPr lang="en-US" sz="1400" dirty="0"/>
              <a:t>let non-storage sort [</a:t>
            </a:r>
            <a:r>
              <a:rPr lang="en-US" sz="1400" dirty="0" err="1"/>
              <a:t>pycor</a:t>
            </a:r>
            <a:r>
              <a:rPr lang="en-US" sz="1400" dirty="0"/>
              <a:t>] of patches with [meaning = 0 and </a:t>
            </a:r>
            <a:r>
              <a:rPr lang="en-US" sz="1400" dirty="0" err="1"/>
              <a:t>pxcor</a:t>
            </a:r>
            <a:r>
              <a:rPr lang="en-US" sz="1400" dirty="0"/>
              <a:t> = min-</a:t>
            </a:r>
            <a:r>
              <a:rPr lang="en-US" sz="1400" dirty="0" err="1"/>
              <a:t>pxcor</a:t>
            </a:r>
            <a:r>
              <a:rPr lang="en-US" sz="1400" dirty="0"/>
              <a:t> + 1] : change value of non-storage based on patches with condition (meaning = 0 and </a:t>
            </a:r>
            <a:r>
              <a:rPr lang="en-US" sz="1400" dirty="0" err="1"/>
              <a:t>pxcor</a:t>
            </a:r>
            <a:r>
              <a:rPr lang="en-US" sz="1400" dirty="0"/>
              <a:t>=min-pxcor+1) by sorting </a:t>
            </a:r>
            <a:r>
              <a:rPr lang="en-US" sz="1400" dirty="0" err="1"/>
              <a:t>pycor</a:t>
            </a:r>
            <a:r>
              <a:rPr lang="en-US" sz="1400" dirty="0"/>
              <a:t> array first</a:t>
            </a:r>
          </a:p>
          <a:p>
            <a:pPr marL="285750" indent="-285750">
              <a:buFont typeface="Arial" panose="020B0604020202020204" pitchFamily="34" charset="0"/>
              <a:buChar char="•"/>
            </a:pPr>
            <a:r>
              <a:rPr lang="en-US" sz="1400" dirty="0"/>
              <a:t>set storage-upper-</a:t>
            </a:r>
            <a:r>
              <a:rPr lang="en-US" sz="1400" dirty="0" err="1"/>
              <a:t>ybound</a:t>
            </a:r>
            <a:r>
              <a:rPr lang="en-US" sz="1400" dirty="0"/>
              <a:t> (item ((length non-storage / 2) + 0.5) non-storage) – 2 : set storage-upper-</a:t>
            </a:r>
            <a:r>
              <a:rPr lang="en-US" sz="1400" dirty="0" err="1"/>
              <a:t>ybound</a:t>
            </a:r>
            <a:r>
              <a:rPr lang="en-US" sz="1400" dirty="0"/>
              <a:t> value based on item on certain index (From non-storage)</a:t>
            </a:r>
          </a:p>
          <a:p>
            <a:pPr marL="285750" indent="-285750">
              <a:buFont typeface="Arial" panose="020B0604020202020204" pitchFamily="34" charset="0"/>
              <a:buChar char="•"/>
            </a:pPr>
            <a:r>
              <a:rPr lang="en-US" sz="1400" dirty="0"/>
              <a:t>set storage-lower-</a:t>
            </a:r>
            <a:r>
              <a:rPr lang="en-US" sz="1400" dirty="0" err="1"/>
              <a:t>ybound</a:t>
            </a:r>
            <a:r>
              <a:rPr lang="en-US" sz="1400" dirty="0"/>
              <a:t> (item ((length non-storage / 2) - 0.5) non-storage) + 2 : set storage-lower-</a:t>
            </a:r>
            <a:r>
              <a:rPr lang="en-US" sz="1400" dirty="0" err="1"/>
              <a:t>ybound</a:t>
            </a:r>
            <a:r>
              <a:rPr lang="en-US" sz="1400" dirty="0"/>
              <a:t> value based on item on certain index (From non-storage)</a:t>
            </a:r>
          </a:p>
          <a:p>
            <a:pPr marL="285750" indent="-285750">
              <a:buFont typeface="Arial" panose="020B0604020202020204" pitchFamily="34" charset="0"/>
              <a:buChar char="•"/>
            </a:pPr>
            <a:r>
              <a:rPr lang="en-US" sz="1400" dirty="0"/>
              <a:t>let gap-on-aisle [</a:t>
            </a:r>
            <a:r>
              <a:rPr lang="en-US" sz="1400" dirty="0" err="1"/>
              <a:t>pycor</a:t>
            </a:r>
            <a:r>
              <a:rPr lang="en-US" sz="1400" dirty="0"/>
              <a:t>] of patches with [meaning = "road-left"] set gap-on-aisle remove-duplicates gap-on-aisle set gap-on-aisle sort gap-on-aisle : change value of gap-on-aisle using </a:t>
            </a:r>
            <a:r>
              <a:rPr lang="en-US" sz="1400" dirty="0" err="1"/>
              <a:t>pycor</a:t>
            </a:r>
            <a:r>
              <a:rPr lang="en-US" sz="1400" dirty="0"/>
              <a:t> and patches with condition(meaning = road-left) then remove the duplicates and sort them</a:t>
            </a:r>
            <a:br>
              <a:rPr lang="en-US" sz="1400" dirty="0"/>
            </a:b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4" name="Picture 3">
            <a:extLst>
              <a:ext uri="{FF2B5EF4-FFF2-40B4-BE49-F238E27FC236}">
                <a16:creationId xmlns:a16="http://schemas.microsoft.com/office/drawing/2014/main" id="{87EE7DED-4488-4B2F-95A1-B9C6380F72F3}"/>
              </a:ext>
            </a:extLst>
          </p:cNvPr>
          <p:cNvPicPr>
            <a:picLocks noChangeAspect="1"/>
          </p:cNvPicPr>
          <p:nvPr/>
        </p:nvPicPr>
        <p:blipFill>
          <a:blip r:embed="rId4"/>
          <a:stretch>
            <a:fillRect/>
          </a:stretch>
        </p:blipFill>
        <p:spPr>
          <a:xfrm>
            <a:off x="5968483" y="1785010"/>
            <a:ext cx="5610090" cy="1201116"/>
          </a:xfrm>
          <a:prstGeom prst="rect">
            <a:avLst/>
          </a:prstGeom>
        </p:spPr>
      </p:pic>
      <p:sp>
        <p:nvSpPr>
          <p:cNvPr id="12" name="TextBox 11">
            <a:extLst>
              <a:ext uri="{FF2B5EF4-FFF2-40B4-BE49-F238E27FC236}">
                <a16:creationId xmlns:a16="http://schemas.microsoft.com/office/drawing/2014/main" id="{55377D3F-0B92-4BBD-9F0A-FC13D3A2BFF3}"/>
              </a:ext>
            </a:extLst>
          </p:cNvPr>
          <p:cNvSpPr txBox="1"/>
          <p:nvPr/>
        </p:nvSpPr>
        <p:spPr>
          <a:xfrm>
            <a:off x="5508581" y="3253369"/>
            <a:ext cx="4819781" cy="138499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set gap-on-aisle (item 1 gap-on-aisle - item 0 gap-on-aisle) : set gap-on-aisle variable value based on first and second index item from gap-on-aisle array</a:t>
            </a:r>
          </a:p>
          <a:p>
            <a:pPr marL="285750" indent="-285750">
              <a:buFont typeface="Arial" panose="020B0604020202020204" pitchFamily="34" charset="0"/>
              <a:buChar char="•"/>
            </a:pPr>
            <a:r>
              <a:rPr lang="en-US" sz="1400" dirty="0"/>
              <a:t>  set pod-batch-size (gap-on-aisle / 2) – 1 : set pod-batch-size value</a:t>
            </a:r>
            <a:br>
              <a:rPr lang="en-US" sz="1400" dirty="0"/>
            </a:br>
            <a:endParaRPr lang="en-US" sz="1400" dirty="0"/>
          </a:p>
        </p:txBody>
      </p:sp>
    </p:spTree>
    <p:extLst>
      <p:ext uri="{BB962C8B-B14F-4D97-AF65-F5344CB8AC3E}">
        <p14:creationId xmlns:p14="http://schemas.microsoft.com/office/powerpoint/2010/main" val="429079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7F4E-6F15-4F14-AFE9-A28FD7A2AFC4}"/>
              </a:ext>
            </a:extLst>
          </p:cNvPr>
          <p:cNvSpPr>
            <a:spLocks noGrp="1"/>
          </p:cNvSpPr>
          <p:nvPr>
            <p:ph type="title"/>
          </p:nvPr>
        </p:nvSpPr>
        <p:spPr/>
        <p:txBody>
          <a:bodyPr wrap="none">
            <a:spAutoFit/>
          </a:bodyPr>
          <a:lstStyle/>
          <a:p>
            <a:r>
              <a:rPr lang="en-US" dirty="0"/>
              <a:t>Check Points</a:t>
            </a:r>
          </a:p>
        </p:txBody>
      </p:sp>
      <p:cxnSp>
        <p:nvCxnSpPr>
          <p:cNvPr id="4" name="Straight Connector 3">
            <a:extLst>
              <a:ext uri="{FF2B5EF4-FFF2-40B4-BE49-F238E27FC236}">
                <a16:creationId xmlns:a16="http://schemas.microsoft.com/office/drawing/2014/main" id="{1BC91EF6-49EE-4C1E-9229-0E0C84A208D9}"/>
              </a:ext>
            </a:extLst>
          </p:cNvPr>
          <p:cNvCxnSpPr>
            <a:cxnSpLocks/>
            <a:endCxn id="2" idx="1"/>
          </p:cNvCxnSpPr>
          <p:nvPr/>
        </p:nvCxnSpPr>
        <p:spPr>
          <a:xfrm>
            <a:off x="120770" y="827771"/>
            <a:ext cx="717430" cy="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1000AB-F91B-4981-B0CD-7256A5F42180}"/>
              </a:ext>
            </a:extLst>
          </p:cNvPr>
          <p:cNvCxnSpPr>
            <a:cxnSpLocks/>
            <a:stCxn id="2" idx="3"/>
          </p:cNvCxnSpPr>
          <p:nvPr/>
        </p:nvCxnSpPr>
        <p:spPr>
          <a:xfrm>
            <a:off x="3501108" y="827772"/>
            <a:ext cx="8600409" cy="9336"/>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BEDF777-DE8A-4B6B-AFB8-64759C277D4A}"/>
              </a:ext>
            </a:extLst>
          </p:cNvPr>
          <p:cNvPicPr>
            <a:picLocks noChangeAspect="1"/>
          </p:cNvPicPr>
          <p:nvPr/>
        </p:nvPicPr>
        <p:blipFill>
          <a:blip r:embed="rId2"/>
          <a:stretch>
            <a:fillRect/>
          </a:stretch>
        </p:blipFill>
        <p:spPr>
          <a:xfrm>
            <a:off x="860982" y="1485622"/>
            <a:ext cx="10470036" cy="1623106"/>
          </a:xfrm>
          <a:prstGeom prst="rect">
            <a:avLst/>
          </a:prstGeom>
        </p:spPr>
      </p:pic>
    </p:spTree>
    <p:extLst>
      <p:ext uri="{BB962C8B-B14F-4D97-AF65-F5344CB8AC3E}">
        <p14:creationId xmlns:p14="http://schemas.microsoft.com/office/powerpoint/2010/main" val="282512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60491"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Set-global</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767757" y="2695887"/>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767757" y="3079608"/>
            <a:ext cx="6033202"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Remove-duplicates </a:t>
            </a:r>
            <a:r>
              <a:rPr lang="en-US" b="1" dirty="0">
                <a:latin typeface="Calibri (Body)"/>
              </a:rPr>
              <a:t>list </a:t>
            </a:r>
            <a:r>
              <a:rPr lang="en-US" dirty="0">
                <a:latin typeface="Calibri (Body)"/>
              </a:rPr>
              <a:t>: Reports a copy of </a:t>
            </a:r>
            <a:r>
              <a:rPr lang="en-US" b="1" dirty="0">
                <a:latin typeface="Calibri (Body)"/>
              </a:rPr>
              <a:t>list</a:t>
            </a:r>
            <a:r>
              <a:rPr lang="en-US" dirty="0">
                <a:latin typeface="Calibri (Body)"/>
              </a:rPr>
              <a:t> with all duplicate items removed </a:t>
            </a:r>
          </a:p>
          <a:p>
            <a:pPr marL="285750" indent="-285750">
              <a:buFont typeface="Arial" panose="020B0604020202020204" pitchFamily="34" charset="0"/>
              <a:buChar char="•"/>
            </a:pPr>
            <a:r>
              <a:rPr lang="en-US" dirty="0">
                <a:latin typeface="Calibri (Body)"/>
              </a:rPr>
              <a:t>Item </a:t>
            </a:r>
            <a:r>
              <a:rPr lang="en-US" b="1" dirty="0">
                <a:latin typeface="Calibri (Body)"/>
              </a:rPr>
              <a:t>index</a:t>
            </a:r>
            <a:r>
              <a:rPr lang="en-US" dirty="0">
                <a:latin typeface="Calibri (Body)"/>
              </a:rPr>
              <a:t> </a:t>
            </a:r>
            <a:r>
              <a:rPr lang="en-US" b="1" dirty="0">
                <a:latin typeface="Calibri (Body)"/>
              </a:rPr>
              <a:t>list </a:t>
            </a:r>
            <a:r>
              <a:rPr lang="en-US" dirty="0">
                <a:latin typeface="Calibri (Body)"/>
              </a:rPr>
              <a:t>: On </a:t>
            </a:r>
            <a:r>
              <a:rPr lang="en-US" b="1" dirty="0">
                <a:latin typeface="Calibri (Body)"/>
              </a:rPr>
              <a:t>lists</a:t>
            </a:r>
            <a:r>
              <a:rPr lang="en-US" dirty="0">
                <a:latin typeface="Calibri (Body)"/>
              </a:rPr>
              <a:t>, reports the value of the </a:t>
            </a:r>
            <a:r>
              <a:rPr lang="en-US" b="1" dirty="0">
                <a:latin typeface="Calibri (Body)"/>
              </a:rPr>
              <a:t>item</a:t>
            </a:r>
            <a:r>
              <a:rPr lang="en-US" dirty="0">
                <a:latin typeface="Calibri (Body)"/>
              </a:rPr>
              <a:t> in the given </a:t>
            </a:r>
            <a:r>
              <a:rPr lang="en-US" b="1" dirty="0">
                <a:latin typeface="Calibri (Body)"/>
              </a:rPr>
              <a:t>list</a:t>
            </a:r>
            <a:r>
              <a:rPr lang="en-US" dirty="0">
                <a:latin typeface="Calibri (Body)"/>
              </a:rPr>
              <a:t> with the given </a:t>
            </a:r>
            <a:r>
              <a:rPr lang="en-US" b="1" dirty="0">
                <a:latin typeface="Calibri (Body)"/>
              </a:rPr>
              <a:t>index</a:t>
            </a:r>
            <a:r>
              <a:rPr lang="en-US" dirty="0">
                <a:latin typeface="Calibri (Body)"/>
              </a:rPr>
              <a:t>.</a:t>
            </a:r>
          </a:p>
          <a:p>
            <a:pPr marL="285750" indent="-285750">
              <a:buFont typeface="Arial" panose="020B0604020202020204" pitchFamily="34" charset="0"/>
              <a:buChar char="•"/>
            </a:pPr>
            <a:r>
              <a:rPr lang="en-GB" dirty="0"/>
              <a:t>Length </a:t>
            </a:r>
            <a:r>
              <a:rPr lang="en-GB" b="1" dirty="0"/>
              <a:t>list</a:t>
            </a:r>
            <a:r>
              <a:rPr lang="en-GB" dirty="0"/>
              <a:t>/</a:t>
            </a:r>
            <a:r>
              <a:rPr lang="en-GB" b="1" dirty="0"/>
              <a:t>string</a:t>
            </a:r>
            <a:r>
              <a:rPr lang="en-GB" dirty="0"/>
              <a:t> : </a:t>
            </a:r>
            <a:r>
              <a:rPr lang="en-US" dirty="0"/>
              <a:t>Reports the number of items in the given </a:t>
            </a:r>
            <a:r>
              <a:rPr lang="en-US" b="1" dirty="0"/>
              <a:t>list</a:t>
            </a:r>
            <a:r>
              <a:rPr lang="en-US" dirty="0"/>
              <a:t>, or the number of characters in the given </a:t>
            </a:r>
            <a:r>
              <a:rPr lang="en-US" b="1" dirty="0"/>
              <a:t>string</a:t>
            </a:r>
            <a:r>
              <a:rPr lang="en-US" dirty="0"/>
              <a:t>.</a:t>
            </a:r>
            <a:endParaRPr lang="en-GB" dirty="0"/>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4" name="Picture 13">
            <a:extLst>
              <a:ext uri="{FF2B5EF4-FFF2-40B4-BE49-F238E27FC236}">
                <a16:creationId xmlns:a16="http://schemas.microsoft.com/office/drawing/2014/main" id="{A0DEBCE8-3882-4442-8DCD-7609A05C3877}"/>
              </a:ext>
            </a:extLst>
          </p:cNvPr>
          <p:cNvPicPr>
            <a:picLocks noChangeAspect="1"/>
          </p:cNvPicPr>
          <p:nvPr/>
        </p:nvPicPr>
        <p:blipFill>
          <a:blip r:embed="rId4"/>
          <a:stretch>
            <a:fillRect/>
          </a:stretch>
        </p:blipFill>
        <p:spPr>
          <a:xfrm>
            <a:off x="5968483" y="1785010"/>
            <a:ext cx="5610090" cy="1201116"/>
          </a:xfrm>
          <a:prstGeom prst="rect">
            <a:avLst/>
          </a:prstGeom>
        </p:spPr>
      </p:pic>
      <p:sp>
        <p:nvSpPr>
          <p:cNvPr id="15" name="TextBox 14">
            <a:extLst>
              <a:ext uri="{FF2B5EF4-FFF2-40B4-BE49-F238E27FC236}">
                <a16:creationId xmlns:a16="http://schemas.microsoft.com/office/drawing/2014/main" id="{006FA0DB-2936-4788-99B8-44E96037CFDF}"/>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global variable</a:t>
            </a:r>
          </a:p>
        </p:txBody>
      </p:sp>
    </p:spTree>
    <p:extLst>
      <p:ext uri="{BB962C8B-B14F-4D97-AF65-F5344CB8AC3E}">
        <p14:creationId xmlns:p14="http://schemas.microsoft.com/office/powerpoint/2010/main" val="319402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52379" y="23672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88800" y="2756540"/>
            <a:ext cx="4819781" cy="397031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Loop : start loop</a:t>
            </a:r>
          </a:p>
          <a:p>
            <a:pPr marL="285750" indent="-285750">
              <a:buFont typeface="Arial" panose="020B0604020202020204" pitchFamily="34" charset="0"/>
              <a:buChar char="•"/>
            </a:pPr>
            <a:r>
              <a:rPr lang="en-US" sz="1400" dirty="0" err="1"/>
              <a:t>ifelse</a:t>
            </a:r>
            <a:r>
              <a:rPr lang="en-US" sz="1400" dirty="0"/>
              <a:t> n &lt; num : Check condition</a:t>
            </a:r>
          </a:p>
          <a:p>
            <a:pPr marL="285750" indent="-285750">
              <a:buFont typeface="Arial" panose="020B0604020202020204" pitchFamily="34" charset="0"/>
              <a:buChar char="•"/>
            </a:pPr>
            <a:r>
              <a:rPr lang="en-US" sz="1400" dirty="0"/>
              <a:t>let item-type random type-of-item : Choose random value from type-of-item to be assigned as item-type value</a:t>
            </a:r>
          </a:p>
          <a:p>
            <a:pPr marL="285750" indent="-285750">
              <a:buFont typeface="Arial" panose="020B0604020202020204" pitchFamily="34" charset="0"/>
              <a:buChar char="•"/>
            </a:pPr>
            <a:r>
              <a:rPr lang="en-US" sz="1400" dirty="0"/>
              <a:t>let due random order-due-date : Choose random value from order-due-date to be assigned as due value</a:t>
            </a:r>
          </a:p>
          <a:p>
            <a:pPr marL="285750" indent="-285750">
              <a:buFont typeface="Arial" panose="020B0604020202020204" pitchFamily="34" charset="0"/>
              <a:buChar char="•"/>
            </a:pPr>
            <a:r>
              <a:rPr lang="en-US" sz="1400" dirty="0"/>
              <a:t>while [due &lt; (order-due-date - due-date-</a:t>
            </a:r>
            <a:r>
              <a:rPr lang="en-US" sz="1400" dirty="0" err="1"/>
              <a:t>lb</a:t>
            </a:r>
            <a:r>
              <a:rPr lang="en-US" sz="1400" dirty="0"/>
              <a:t>-</a:t>
            </a:r>
            <a:r>
              <a:rPr lang="en-US" sz="1400" dirty="0" err="1"/>
              <a:t>ub</a:t>
            </a:r>
            <a:r>
              <a:rPr lang="en-US" sz="1400" dirty="0"/>
              <a:t>) or due &gt; (order-due-date + due-date-l)][set due random order-due-date] : Setting loop while condition b-</a:t>
            </a:r>
            <a:r>
              <a:rPr lang="en-US" sz="1400" dirty="0" err="1"/>
              <a:t>ubof</a:t>
            </a:r>
            <a:r>
              <a:rPr lang="en-US" sz="1400" dirty="0"/>
              <a:t> [due &lt; (order-due-date - due-date-</a:t>
            </a:r>
            <a:r>
              <a:rPr lang="en-US" sz="1400" dirty="0" err="1"/>
              <a:t>lb</a:t>
            </a:r>
            <a:r>
              <a:rPr lang="en-US" sz="1400" dirty="0"/>
              <a:t>-</a:t>
            </a:r>
            <a:r>
              <a:rPr lang="en-US" sz="1400" dirty="0" err="1"/>
              <a:t>ub</a:t>
            </a:r>
            <a:r>
              <a:rPr lang="en-US" sz="1400" dirty="0"/>
              <a:t>) or due &gt; (order-due-date + due-date-</a:t>
            </a:r>
            <a:r>
              <a:rPr lang="en-US" sz="1400" dirty="0" err="1"/>
              <a:t>lb</a:t>
            </a:r>
            <a:r>
              <a:rPr lang="en-US" sz="1400" dirty="0"/>
              <a:t>-</a:t>
            </a:r>
            <a:r>
              <a:rPr lang="en-US" sz="1400" dirty="0" err="1"/>
              <a:t>ub</a:t>
            </a:r>
            <a:r>
              <a:rPr lang="en-US" sz="1400" dirty="0"/>
              <a:t>)] still true, repeat command of [set due random order-due-date]</a:t>
            </a:r>
          </a:p>
          <a:p>
            <a:pPr marL="285750" indent="-285750">
              <a:buFont typeface="Arial" panose="020B0604020202020204" pitchFamily="34" charset="0"/>
              <a:buChar char="•"/>
            </a:pPr>
            <a:r>
              <a:rPr lang="en-US" sz="1400" dirty="0"/>
              <a:t>file-open "orders.csv“ : Open csv file</a:t>
            </a:r>
          </a:p>
          <a:p>
            <a:pPr marL="285750" indent="-285750">
              <a:buFont typeface="Arial" panose="020B0604020202020204" pitchFamily="34" charset="0"/>
              <a:buChar char="•"/>
            </a:pPr>
            <a:r>
              <a:rPr lang="en-US" sz="1400" dirty="0"/>
              <a:t>file-type item-type file-type "," file-type qty file-type "," file-type due file-type "\n“ : Write on csv file</a:t>
            </a:r>
          </a:p>
          <a:p>
            <a:pPr marL="285750" indent="-285750">
              <a:buFont typeface="Arial" panose="020B0604020202020204" pitchFamily="34" charset="0"/>
              <a:buChar char="•"/>
            </a:pPr>
            <a:r>
              <a:rPr lang="en-US" sz="1400" dirty="0"/>
              <a:t>file-close : Close file</a:t>
            </a:r>
          </a:p>
          <a:p>
            <a:pPr marL="285750" indent="-285750">
              <a:buFont typeface="Arial" panose="020B0604020202020204" pitchFamily="34" charset="0"/>
              <a:buChar char="•"/>
            </a:pPr>
            <a:r>
              <a:rPr lang="en-US" sz="1400" dirty="0"/>
              <a:t>Stop : Stop the loop</a:t>
            </a:r>
          </a:p>
          <a:p>
            <a:pPr marL="285750" indent="-285750">
              <a:buFont typeface="Arial" panose="020B0604020202020204" pitchFamily="34" charset="0"/>
              <a:buChar char="•"/>
            </a:pP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Title 3">
            <a:extLst>
              <a:ext uri="{FF2B5EF4-FFF2-40B4-BE49-F238E27FC236}">
                <a16:creationId xmlns:a16="http://schemas.microsoft.com/office/drawing/2014/main" id="{4E9AA0E0-2601-4F80-AA89-D3E0EBCD1AD2}"/>
              </a:ext>
            </a:extLst>
          </p:cNvPr>
          <p:cNvSpPr txBox="1">
            <a:spLocks/>
          </p:cNvSpPr>
          <p:nvPr/>
        </p:nvSpPr>
        <p:spPr>
          <a:xfrm>
            <a:off x="838200" y="560005"/>
            <a:ext cx="329128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generate-order</a:t>
            </a:r>
          </a:p>
        </p:txBody>
      </p:sp>
      <p:sp>
        <p:nvSpPr>
          <p:cNvPr id="13" name="TextBox 12">
            <a:extLst>
              <a:ext uri="{FF2B5EF4-FFF2-40B4-BE49-F238E27FC236}">
                <a16:creationId xmlns:a16="http://schemas.microsoft.com/office/drawing/2014/main" id="{EEC94E15-E050-4DC0-AADE-3687919D85EC}"/>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Generating Order for Simulation</a:t>
            </a:r>
          </a:p>
        </p:txBody>
      </p:sp>
      <p:pic>
        <p:nvPicPr>
          <p:cNvPr id="3" name="Picture 2">
            <a:extLst>
              <a:ext uri="{FF2B5EF4-FFF2-40B4-BE49-F238E27FC236}">
                <a16:creationId xmlns:a16="http://schemas.microsoft.com/office/drawing/2014/main" id="{B8338DEB-EE10-40BC-9769-BE74ACB42D87}"/>
              </a:ext>
            </a:extLst>
          </p:cNvPr>
          <p:cNvPicPr>
            <a:picLocks noChangeAspect="1"/>
          </p:cNvPicPr>
          <p:nvPr/>
        </p:nvPicPr>
        <p:blipFill>
          <a:blip r:embed="rId4"/>
          <a:stretch>
            <a:fillRect/>
          </a:stretch>
        </p:blipFill>
        <p:spPr>
          <a:xfrm>
            <a:off x="5652606" y="1299411"/>
            <a:ext cx="6241843" cy="2818662"/>
          </a:xfrm>
          <a:prstGeom prst="rect">
            <a:avLst/>
          </a:prstGeom>
        </p:spPr>
      </p:pic>
    </p:spTree>
    <p:extLst>
      <p:ext uri="{BB962C8B-B14F-4D97-AF65-F5344CB8AC3E}">
        <p14:creationId xmlns:p14="http://schemas.microsoft.com/office/powerpoint/2010/main" val="203779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29128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generate-order</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923330"/>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while [reporter] [ commands ] : If reporter reports false, exit the loop. Otherwise run commands and repeat.</a:t>
            </a:r>
            <a:endParaRPr lang="en-GB" dirty="0"/>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5" name="TextBox 14">
            <a:extLst>
              <a:ext uri="{FF2B5EF4-FFF2-40B4-BE49-F238E27FC236}">
                <a16:creationId xmlns:a16="http://schemas.microsoft.com/office/drawing/2014/main" id="{006FA0DB-2936-4788-99B8-44E96037CFDF}"/>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Generating Order for Simulation</a:t>
            </a:r>
          </a:p>
        </p:txBody>
      </p:sp>
      <p:pic>
        <p:nvPicPr>
          <p:cNvPr id="16" name="Picture 15">
            <a:extLst>
              <a:ext uri="{FF2B5EF4-FFF2-40B4-BE49-F238E27FC236}">
                <a16:creationId xmlns:a16="http://schemas.microsoft.com/office/drawing/2014/main" id="{57E235D6-BFF4-4018-9EC3-46EE046A2841}"/>
              </a:ext>
            </a:extLst>
          </p:cNvPr>
          <p:cNvPicPr>
            <a:picLocks noChangeAspect="1"/>
          </p:cNvPicPr>
          <p:nvPr/>
        </p:nvPicPr>
        <p:blipFill>
          <a:blip r:embed="rId4"/>
          <a:stretch>
            <a:fillRect/>
          </a:stretch>
        </p:blipFill>
        <p:spPr>
          <a:xfrm>
            <a:off x="5859674" y="1609965"/>
            <a:ext cx="6241843" cy="2818662"/>
          </a:xfrm>
          <a:prstGeom prst="rect">
            <a:avLst/>
          </a:prstGeom>
        </p:spPr>
      </p:pic>
    </p:spTree>
    <p:extLst>
      <p:ext uri="{BB962C8B-B14F-4D97-AF65-F5344CB8AC3E}">
        <p14:creationId xmlns:p14="http://schemas.microsoft.com/office/powerpoint/2010/main" val="296716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52379" y="2367205"/>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88800" y="2756540"/>
            <a:ext cx="5166200" cy="37548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let time_ time : Initialize time variable value</a:t>
            </a:r>
          </a:p>
          <a:p>
            <a:pPr marL="285750" indent="-285750">
              <a:buFont typeface="Arial" panose="020B0604020202020204" pitchFamily="34" charset="0"/>
              <a:buChar char="•"/>
            </a:pPr>
            <a:r>
              <a:rPr lang="en-US" sz="1400" dirty="0"/>
              <a:t>if time_ = 1 [ set time_ round (random-exponential -30)] :. Set time_ with value of rounded random exponential value minus 30 if condition is true</a:t>
            </a:r>
          </a:p>
          <a:p>
            <a:pPr marL="285750" indent="-285750">
              <a:buFont typeface="Arial" panose="020B0604020202020204" pitchFamily="34" charset="0"/>
              <a:buChar char="•"/>
            </a:pPr>
            <a:r>
              <a:rPr lang="en-US" sz="1400" dirty="0" err="1"/>
              <a:t>py:set</a:t>
            </a:r>
            <a:r>
              <a:rPr lang="en-US" sz="1400" dirty="0"/>
              <a:t> "time" time_ : Set variable value for python</a:t>
            </a:r>
          </a:p>
          <a:p>
            <a:pPr marL="285750" indent="-285750">
              <a:buFont typeface="Arial" panose="020B0604020202020204" pitchFamily="34" charset="0"/>
              <a:buChar char="•"/>
            </a:pPr>
            <a:r>
              <a:rPr lang="en-US" sz="1400" dirty="0"/>
              <a:t>(</a:t>
            </a:r>
            <a:r>
              <a:rPr lang="en-US" sz="1400" dirty="0" err="1"/>
              <a:t>py:run</a:t>
            </a:r>
            <a:r>
              <a:rPr lang="en-US" sz="1400" dirty="0"/>
              <a:t> : Run python</a:t>
            </a:r>
          </a:p>
          <a:p>
            <a:pPr marL="285750" indent="-285750">
              <a:buFont typeface="Arial" panose="020B0604020202020204" pitchFamily="34" charset="0"/>
              <a:buChar char="•"/>
            </a:pPr>
            <a:r>
              <a:rPr lang="en-US" sz="1400" dirty="0"/>
              <a:t>    "import </a:t>
            </a:r>
            <a:r>
              <a:rPr lang="en-US" sz="1400" dirty="0" err="1"/>
              <a:t>assignmentOP</a:t>
            </a:r>
            <a:r>
              <a:rPr lang="en-US" sz="1400" dirty="0"/>
              <a:t>“ : import </a:t>
            </a:r>
            <a:r>
              <a:rPr lang="en-US" sz="1400" dirty="0" err="1"/>
              <a:t>assignmentOP</a:t>
            </a:r>
            <a:r>
              <a:rPr lang="en-US" sz="1400" dirty="0"/>
              <a:t> </a:t>
            </a:r>
          </a:p>
          <a:p>
            <a:pPr marL="285750" indent="-285750">
              <a:buFont typeface="Arial" panose="020B0604020202020204" pitchFamily="34" charset="0"/>
              <a:buChar char="•"/>
            </a:pPr>
            <a:r>
              <a:rPr lang="en-US" sz="1400" dirty="0"/>
              <a:t>    "result = </a:t>
            </a:r>
            <a:r>
              <a:rPr lang="en-US" sz="1400" dirty="0" err="1"/>
              <a:t>assignmentOP.assignOP</a:t>
            </a:r>
            <a:r>
              <a:rPr lang="en-US" sz="1400" dirty="0"/>
              <a:t>(time)") : initialize value of result</a:t>
            </a:r>
          </a:p>
          <a:p>
            <a:pPr marL="285750" indent="-285750">
              <a:buFont typeface="Arial" panose="020B0604020202020204" pitchFamily="34" charset="0"/>
              <a:buChar char="•"/>
            </a:pPr>
            <a:r>
              <a:rPr lang="en-US" sz="1400" dirty="0"/>
              <a:t>  let result </a:t>
            </a:r>
            <a:r>
              <a:rPr lang="en-US" sz="1400" dirty="0" err="1"/>
              <a:t>py:runresult</a:t>
            </a:r>
            <a:r>
              <a:rPr lang="en-US" sz="1400" dirty="0"/>
              <a:t> "result“ : “</a:t>
            </a:r>
            <a:r>
              <a:rPr lang="en-US" sz="1400" dirty="0" err="1"/>
              <a:t>Transfering</a:t>
            </a:r>
            <a:r>
              <a:rPr lang="en-US" sz="1400" dirty="0"/>
              <a:t>” value from python code to </a:t>
            </a:r>
            <a:r>
              <a:rPr lang="en-US" sz="1400" dirty="0" err="1"/>
              <a:t>netlogo</a:t>
            </a:r>
            <a:endParaRPr lang="en-US" sz="1400" dirty="0"/>
          </a:p>
          <a:p>
            <a:pPr marL="285750" indent="-285750">
              <a:buFont typeface="Arial" panose="020B0604020202020204" pitchFamily="34" charset="0"/>
              <a:buChar char="•"/>
            </a:pPr>
            <a:r>
              <a:rPr lang="en-US" sz="1400" dirty="0"/>
              <a:t>while [n &lt; length result] : While the condition true, run command below</a:t>
            </a:r>
          </a:p>
          <a:p>
            <a:pPr marL="285750" indent="-285750">
              <a:buFont typeface="Arial" panose="020B0604020202020204" pitchFamily="34" charset="0"/>
              <a:buChar char="•"/>
            </a:pPr>
            <a:r>
              <a:rPr lang="en-US" sz="1400" dirty="0"/>
              <a:t>  [ let m item n result : Initialize m using item from result list with n index</a:t>
            </a:r>
          </a:p>
          <a:p>
            <a:pPr marL="285750" indent="-285750">
              <a:buFont typeface="Arial" panose="020B0604020202020204" pitchFamily="34" charset="0"/>
              <a:buChar char="•"/>
            </a:pPr>
            <a:r>
              <a:rPr lang="en-US" sz="1400" dirty="0"/>
              <a:t>    set pod-list lput item 0 m pod-list  insert new value to pod-list using first item m </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2" name="TextBox 11">
            <a:extLst>
              <a:ext uri="{FF2B5EF4-FFF2-40B4-BE49-F238E27FC236}">
                <a16:creationId xmlns:a16="http://schemas.microsoft.com/office/drawing/2014/main" id="{98222192-D055-4B7A-978D-222C733CA847}"/>
              </a:ext>
            </a:extLst>
          </p:cNvPr>
          <p:cNvSpPr txBox="1"/>
          <p:nvPr/>
        </p:nvSpPr>
        <p:spPr>
          <a:xfrm>
            <a:off x="6050758" y="4879432"/>
            <a:ext cx="5166200"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ask pods with [pod-id = item 0 m][set qty-ordered item 1 m] : Command pod with pod-id = first item of m list to set qty-ordered item with item with n-index from m list </a:t>
            </a:r>
          </a:p>
          <a:p>
            <a:pPr marL="285750" indent="-285750">
              <a:buFont typeface="Arial" panose="020B0604020202020204" pitchFamily="34" charset="0"/>
              <a:buChar char="•"/>
            </a:pPr>
            <a:r>
              <a:rPr lang="en-US" sz="1400" dirty="0"/>
              <a:t>    set n </a:t>
            </a:r>
            <a:r>
              <a:rPr lang="en-US" sz="1400" dirty="0" err="1"/>
              <a:t>n</a:t>
            </a:r>
            <a:r>
              <a:rPr lang="en-US" sz="1400" dirty="0"/>
              <a:t> + 1: increment n value</a:t>
            </a:r>
          </a:p>
        </p:txBody>
      </p:sp>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4258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16" name="Picture 15">
            <a:extLst>
              <a:ext uri="{FF2B5EF4-FFF2-40B4-BE49-F238E27FC236}">
                <a16:creationId xmlns:a16="http://schemas.microsoft.com/office/drawing/2014/main" id="{44C11547-1327-431B-B7C5-EF3255730DE9}"/>
              </a:ext>
            </a:extLst>
          </p:cNvPr>
          <p:cNvPicPr>
            <a:picLocks noChangeAspect="1"/>
          </p:cNvPicPr>
          <p:nvPr/>
        </p:nvPicPr>
        <p:blipFill>
          <a:blip r:embed="rId4"/>
          <a:stretch>
            <a:fillRect/>
          </a:stretch>
        </p:blipFill>
        <p:spPr>
          <a:xfrm>
            <a:off x="6413599" y="1402410"/>
            <a:ext cx="4791563" cy="2930922"/>
          </a:xfrm>
          <a:prstGeom prst="rect">
            <a:avLst/>
          </a:prstGeom>
        </p:spPr>
      </p:pic>
    </p:spTree>
    <p:extLst>
      <p:ext uri="{BB962C8B-B14F-4D97-AF65-F5344CB8AC3E}">
        <p14:creationId xmlns:p14="http://schemas.microsoft.com/office/powerpoint/2010/main" val="676652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lput </a:t>
            </a:r>
            <a:r>
              <a:rPr lang="en-US" b="1" dirty="0">
                <a:latin typeface="Calibri (Body)"/>
              </a:rPr>
              <a:t>value</a:t>
            </a:r>
            <a:r>
              <a:rPr lang="en-US" dirty="0">
                <a:latin typeface="Calibri (Body)"/>
              </a:rPr>
              <a:t> </a:t>
            </a:r>
            <a:r>
              <a:rPr lang="en-US" b="1" dirty="0">
                <a:latin typeface="Calibri (Body)"/>
              </a:rPr>
              <a:t>list</a:t>
            </a:r>
            <a:r>
              <a:rPr lang="en-US" dirty="0">
                <a:latin typeface="Calibri (Body)"/>
              </a:rPr>
              <a:t> : Adds </a:t>
            </a:r>
            <a:r>
              <a:rPr lang="en-US" b="1" dirty="0">
                <a:latin typeface="Calibri (Body)"/>
              </a:rPr>
              <a:t>value</a:t>
            </a:r>
            <a:r>
              <a:rPr lang="en-US" dirty="0">
                <a:latin typeface="Calibri (Body)"/>
              </a:rPr>
              <a:t> to the end of a </a:t>
            </a:r>
            <a:r>
              <a:rPr lang="en-US" b="1" dirty="0">
                <a:latin typeface="Calibri (Body)"/>
              </a:rPr>
              <a:t>list</a:t>
            </a:r>
            <a:r>
              <a:rPr lang="en-US" dirty="0">
                <a:latin typeface="Calibri (Body)"/>
              </a:rPr>
              <a:t> and reports the new </a:t>
            </a:r>
            <a:r>
              <a:rPr lang="en-US" b="1" dirty="0">
                <a:latin typeface="Calibri (Body)"/>
              </a:rPr>
              <a:t>list</a:t>
            </a:r>
            <a:r>
              <a:rPr lang="en-US" dirty="0">
                <a:latin typeface="Calibri (Body)"/>
              </a:rPr>
              <a:t>.</a:t>
            </a:r>
          </a:p>
          <a:p>
            <a:pPr marL="285750" indent="-285750">
              <a:buFont typeface="Arial" panose="020B0604020202020204" pitchFamily="34" charset="0"/>
              <a:buChar char="•"/>
            </a:pPr>
            <a:r>
              <a:rPr lang="en-GB" dirty="0"/>
              <a:t>random-exponential </a:t>
            </a:r>
            <a:r>
              <a:rPr lang="en-GB" b="1" dirty="0"/>
              <a:t>mean</a:t>
            </a:r>
            <a:r>
              <a:rPr lang="en-GB" dirty="0"/>
              <a:t> : </a:t>
            </a:r>
            <a:r>
              <a:rPr lang="en-US" dirty="0"/>
              <a:t>random-exponential reports an exponentially distributed random floating point number. It is equivalent to (- </a:t>
            </a:r>
            <a:r>
              <a:rPr lang="en-US" b="1" dirty="0"/>
              <a:t>mean</a:t>
            </a:r>
            <a:r>
              <a:rPr lang="en-US" dirty="0"/>
              <a:t>) * ln random-float 1.0.</a:t>
            </a:r>
            <a:endParaRPr lang="en-GB" dirty="0"/>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8" name="Title 3">
            <a:extLst>
              <a:ext uri="{FF2B5EF4-FFF2-40B4-BE49-F238E27FC236}">
                <a16:creationId xmlns:a16="http://schemas.microsoft.com/office/drawing/2014/main" id="{4B608B75-7C6B-4B9B-B857-0F249DF86DB7}"/>
              </a:ext>
            </a:extLst>
          </p:cNvPr>
          <p:cNvSpPr txBox="1">
            <a:spLocks/>
          </p:cNvSpPr>
          <p:nvPr/>
        </p:nvSpPr>
        <p:spPr>
          <a:xfrm>
            <a:off x="838200" y="560005"/>
            <a:ext cx="4258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a:t>
            </a:r>
          </a:p>
        </p:txBody>
      </p:sp>
      <p:sp>
        <p:nvSpPr>
          <p:cNvPr id="19" name="TextBox 18">
            <a:extLst>
              <a:ext uri="{FF2B5EF4-FFF2-40B4-BE49-F238E27FC236}">
                <a16:creationId xmlns:a16="http://schemas.microsoft.com/office/drawing/2014/main" id="{779107B1-7B91-431A-B240-E93D4F7F2743}"/>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20" name="Picture 19">
            <a:extLst>
              <a:ext uri="{FF2B5EF4-FFF2-40B4-BE49-F238E27FC236}">
                <a16:creationId xmlns:a16="http://schemas.microsoft.com/office/drawing/2014/main" id="{88AA18C6-3111-4D63-85EE-A634440878AE}"/>
              </a:ext>
            </a:extLst>
          </p:cNvPr>
          <p:cNvPicPr>
            <a:picLocks noChangeAspect="1"/>
          </p:cNvPicPr>
          <p:nvPr/>
        </p:nvPicPr>
        <p:blipFill>
          <a:blip r:embed="rId4"/>
          <a:stretch>
            <a:fillRect/>
          </a:stretch>
        </p:blipFill>
        <p:spPr>
          <a:xfrm>
            <a:off x="6413599" y="1402410"/>
            <a:ext cx="4791563" cy="2930922"/>
          </a:xfrm>
          <a:prstGeom prst="rect">
            <a:avLst/>
          </a:prstGeom>
        </p:spPr>
      </p:pic>
    </p:spTree>
    <p:extLst>
      <p:ext uri="{BB962C8B-B14F-4D97-AF65-F5344CB8AC3E}">
        <p14:creationId xmlns:p14="http://schemas.microsoft.com/office/powerpoint/2010/main" val="264445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07894"/>
            <a:ext cx="5166200" cy="418576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set pod-list remove-duplicates pod-list : remove duplicate entry from pod-list  that already picked by </a:t>
            </a:r>
            <a:r>
              <a:rPr lang="en-US" sz="1400" dirty="0" err="1"/>
              <a:t>agv</a:t>
            </a:r>
            <a:endParaRPr lang="en-US" sz="1400" dirty="0"/>
          </a:p>
          <a:p>
            <a:pPr marL="285750" indent="-285750">
              <a:buFont typeface="Arial" panose="020B0604020202020204" pitchFamily="34" charset="0"/>
              <a:buChar char="•"/>
            </a:pPr>
            <a:r>
              <a:rPr lang="en-US" sz="1400" dirty="0"/>
              <a:t>let already-delivered-pod [] : Initialize an array</a:t>
            </a:r>
          </a:p>
          <a:p>
            <a:pPr marL="285750" indent="-285750">
              <a:buFont typeface="Arial" panose="020B0604020202020204" pitchFamily="34" charset="0"/>
              <a:buChar char="•"/>
            </a:pPr>
            <a:r>
              <a:rPr lang="en-US" sz="1400" dirty="0"/>
              <a:t>  while [x &lt; length pod-list] : While condition return true, repeat command</a:t>
            </a:r>
          </a:p>
          <a:p>
            <a:pPr marL="285750" indent="-285750">
              <a:buFont typeface="Arial" panose="020B0604020202020204" pitchFamily="34" charset="0"/>
              <a:buChar char="•"/>
            </a:pPr>
            <a:r>
              <a:rPr lang="en-US" sz="1400" dirty="0"/>
              <a:t>  [ ask pods with [pod-id = item x pod-list][if shape = "empty space" : command pod with such condition, and if shape equal to “empty space” do command below</a:t>
            </a:r>
          </a:p>
          <a:p>
            <a:pPr marL="285750" indent="-285750">
              <a:buFont typeface="Arial" panose="020B0604020202020204" pitchFamily="34" charset="0"/>
              <a:buChar char="•"/>
            </a:pPr>
            <a:r>
              <a:rPr lang="en-US" sz="1400" dirty="0"/>
              <a:t>    [set already-delivered-pod lput x already-delivered-pod]] : insert item to array using value from x-index on list</a:t>
            </a:r>
          </a:p>
          <a:p>
            <a:pPr marL="285750" indent="-285750">
              <a:buFont typeface="Arial" panose="020B0604020202020204" pitchFamily="34" charset="0"/>
              <a:buChar char="•"/>
            </a:pPr>
            <a:r>
              <a:rPr lang="en-US" sz="1400" dirty="0"/>
              <a:t>    set x </a:t>
            </a:r>
            <a:r>
              <a:rPr lang="en-US" sz="1400" dirty="0" err="1"/>
              <a:t>x</a:t>
            </a:r>
            <a:r>
              <a:rPr lang="en-US" sz="1400" dirty="0"/>
              <a:t> + 1] : increment x value</a:t>
            </a:r>
          </a:p>
          <a:p>
            <a:pPr marL="285750" indent="-285750">
              <a:buFont typeface="Arial" panose="020B0604020202020204" pitchFamily="34" charset="0"/>
              <a:buChar char="•"/>
            </a:pPr>
            <a:r>
              <a:rPr lang="en-US" sz="1400" dirty="0"/>
              <a:t>  set already-delivered-pod sort-by &gt; already-delivered-pod :Sort the array with descending order</a:t>
            </a:r>
          </a:p>
          <a:p>
            <a:pPr marL="285750" indent="-285750">
              <a:buFont typeface="Arial" panose="020B0604020202020204" pitchFamily="34" charset="0"/>
              <a:buChar char="•"/>
            </a:pPr>
            <a:r>
              <a:rPr lang="en-US" sz="1400" dirty="0"/>
              <a:t>  while [x &lt; length already-delivered-pod] : while condition return true, run command below</a:t>
            </a:r>
          </a:p>
          <a:p>
            <a:pPr marL="285750" indent="-285750">
              <a:buFont typeface="Arial" panose="020B0604020202020204" pitchFamily="34" charset="0"/>
              <a:buChar char="•"/>
            </a:pPr>
            <a:r>
              <a:rPr lang="en-US" sz="1400" dirty="0"/>
              <a:t>  [ set pod-list remove-item item x already-delivered-pod pod-list : remove item from pod-list list based on already-delivered-pod list item on  x-index</a:t>
            </a:r>
          </a:p>
          <a:p>
            <a:pPr marL="285750" indent="-285750">
              <a:buFont typeface="Arial" panose="020B0604020202020204" pitchFamily="34" charset="0"/>
              <a:buChar char="•"/>
            </a:pP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2" name="TextBox 11">
            <a:extLst>
              <a:ext uri="{FF2B5EF4-FFF2-40B4-BE49-F238E27FC236}">
                <a16:creationId xmlns:a16="http://schemas.microsoft.com/office/drawing/2014/main" id="{98222192-D055-4B7A-978D-222C733CA847}"/>
              </a:ext>
            </a:extLst>
          </p:cNvPr>
          <p:cNvSpPr txBox="1"/>
          <p:nvPr/>
        </p:nvSpPr>
        <p:spPr>
          <a:xfrm>
            <a:off x="6050758" y="4879432"/>
            <a:ext cx="5166200" cy="30777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selected-pods pod-list : call selected-pods function</a:t>
            </a:r>
          </a:p>
        </p:txBody>
      </p:sp>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55743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 (</a:t>
            </a:r>
            <a:r>
              <a:rPr lang="en-US" dirty="0" err="1">
                <a:solidFill>
                  <a:schemeClr val="tx1"/>
                </a:solidFill>
              </a:rPr>
              <a:t>Cont</a:t>
            </a:r>
            <a:r>
              <a:rPr lang="en-US" dirty="0">
                <a:solidFill>
                  <a:schemeClr val="tx1"/>
                </a:solidFill>
              </a:rPr>
              <a:t>)</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3" name="Picture 2">
            <a:extLst>
              <a:ext uri="{FF2B5EF4-FFF2-40B4-BE49-F238E27FC236}">
                <a16:creationId xmlns:a16="http://schemas.microsoft.com/office/drawing/2014/main" id="{BBCADF38-7D09-4AED-B51B-45DDA3DFE82D}"/>
              </a:ext>
            </a:extLst>
          </p:cNvPr>
          <p:cNvPicPr>
            <a:picLocks noChangeAspect="1"/>
          </p:cNvPicPr>
          <p:nvPr/>
        </p:nvPicPr>
        <p:blipFill>
          <a:blip r:embed="rId4"/>
          <a:stretch>
            <a:fillRect/>
          </a:stretch>
        </p:blipFill>
        <p:spPr>
          <a:xfrm>
            <a:off x="6091421" y="1655900"/>
            <a:ext cx="5686425" cy="2914650"/>
          </a:xfrm>
          <a:prstGeom prst="rect">
            <a:avLst/>
          </a:prstGeom>
        </p:spPr>
      </p:pic>
    </p:spTree>
    <p:extLst>
      <p:ext uri="{BB962C8B-B14F-4D97-AF65-F5344CB8AC3E}">
        <p14:creationId xmlns:p14="http://schemas.microsoft.com/office/powerpoint/2010/main" val="69636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1754326"/>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sort-by </a:t>
            </a:r>
            <a:r>
              <a:rPr lang="en-US" b="1" dirty="0">
                <a:latin typeface="Calibri (Body)"/>
              </a:rPr>
              <a:t>reporter</a:t>
            </a:r>
            <a:r>
              <a:rPr lang="en-US" dirty="0">
                <a:latin typeface="Calibri (Body)"/>
              </a:rPr>
              <a:t> </a:t>
            </a:r>
            <a:r>
              <a:rPr lang="en-US" b="1" dirty="0">
                <a:latin typeface="Calibri (Body)"/>
              </a:rPr>
              <a:t>list</a:t>
            </a:r>
            <a:r>
              <a:rPr lang="en-US" dirty="0">
                <a:latin typeface="Calibri (Body)"/>
              </a:rPr>
              <a:t> :  If the input is a </a:t>
            </a:r>
            <a:r>
              <a:rPr lang="en-US" b="1" dirty="0">
                <a:latin typeface="Calibri (Body)"/>
              </a:rPr>
              <a:t>list</a:t>
            </a:r>
            <a:r>
              <a:rPr lang="en-US" dirty="0">
                <a:latin typeface="Calibri (Body)"/>
              </a:rPr>
              <a:t>, reports a new list containing the same items as the input list, in a sorted order defined by the </a:t>
            </a:r>
            <a:r>
              <a:rPr lang="en-US" dirty="0" err="1">
                <a:latin typeface="Calibri (Body)"/>
              </a:rPr>
              <a:t>boolean</a:t>
            </a:r>
            <a:r>
              <a:rPr lang="en-US" dirty="0">
                <a:latin typeface="Calibri (Body)"/>
              </a:rPr>
              <a:t> reporter. reporter may be an anonymous reporter or the name of a reporter. Use &gt; for descending, and &lt; for ascending</a:t>
            </a:r>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8" name="Title 3">
            <a:extLst>
              <a:ext uri="{FF2B5EF4-FFF2-40B4-BE49-F238E27FC236}">
                <a16:creationId xmlns:a16="http://schemas.microsoft.com/office/drawing/2014/main" id="{4B608B75-7C6B-4B9B-B857-0F249DF86DB7}"/>
              </a:ext>
            </a:extLst>
          </p:cNvPr>
          <p:cNvSpPr txBox="1">
            <a:spLocks/>
          </p:cNvSpPr>
          <p:nvPr/>
        </p:nvSpPr>
        <p:spPr>
          <a:xfrm>
            <a:off x="838200" y="560005"/>
            <a:ext cx="557434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Assign-order-to-pod (</a:t>
            </a:r>
            <a:r>
              <a:rPr lang="en-US" dirty="0" err="1">
                <a:solidFill>
                  <a:schemeClr val="tx1"/>
                </a:solidFill>
              </a:rPr>
              <a:t>Cont</a:t>
            </a:r>
            <a:r>
              <a:rPr lang="en-US" dirty="0">
                <a:solidFill>
                  <a:schemeClr val="tx1"/>
                </a:solidFill>
              </a:rPr>
              <a:t>)</a:t>
            </a:r>
          </a:p>
        </p:txBody>
      </p:sp>
      <p:sp>
        <p:nvSpPr>
          <p:cNvPr id="19" name="TextBox 18">
            <a:extLst>
              <a:ext uri="{FF2B5EF4-FFF2-40B4-BE49-F238E27FC236}">
                <a16:creationId xmlns:a16="http://schemas.microsoft.com/office/drawing/2014/main" id="{779107B1-7B91-431A-B240-E93D4F7F2743}"/>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Assigning each order to the pod</a:t>
            </a:r>
          </a:p>
        </p:txBody>
      </p:sp>
      <p:pic>
        <p:nvPicPr>
          <p:cNvPr id="15" name="Picture 14">
            <a:extLst>
              <a:ext uri="{FF2B5EF4-FFF2-40B4-BE49-F238E27FC236}">
                <a16:creationId xmlns:a16="http://schemas.microsoft.com/office/drawing/2014/main" id="{C9AD24DF-E7D2-4DFC-9597-E489B3CC7EEC}"/>
              </a:ext>
            </a:extLst>
          </p:cNvPr>
          <p:cNvPicPr>
            <a:picLocks noChangeAspect="1"/>
          </p:cNvPicPr>
          <p:nvPr/>
        </p:nvPicPr>
        <p:blipFill>
          <a:blip r:embed="rId4"/>
          <a:stretch>
            <a:fillRect/>
          </a:stretch>
        </p:blipFill>
        <p:spPr>
          <a:xfrm>
            <a:off x="6091421" y="1655900"/>
            <a:ext cx="5686425" cy="2914650"/>
          </a:xfrm>
          <a:prstGeom prst="rect">
            <a:avLst/>
          </a:prstGeom>
        </p:spPr>
      </p:pic>
    </p:spTree>
    <p:extLst>
      <p:ext uri="{BB962C8B-B14F-4D97-AF65-F5344CB8AC3E}">
        <p14:creationId xmlns:p14="http://schemas.microsoft.com/office/powerpoint/2010/main" val="294290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07894"/>
            <a:ext cx="5166200" cy="289310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loop : Start loop</a:t>
            </a:r>
          </a:p>
          <a:p>
            <a:pPr marL="285750" indent="-285750">
              <a:buFont typeface="Arial" panose="020B0604020202020204" pitchFamily="34" charset="0"/>
              <a:buChar char="•"/>
            </a:pPr>
            <a:r>
              <a:rPr lang="en-US" sz="1400" dirty="0"/>
              <a:t>  </a:t>
            </a:r>
            <a:r>
              <a:rPr lang="en-US" sz="1400" dirty="0" err="1"/>
              <a:t>ifelse</a:t>
            </a:r>
            <a:r>
              <a:rPr lang="en-US" sz="1400" dirty="0"/>
              <a:t> m &lt; length assignment-result : conditional to compare of m with assignment-result size</a:t>
            </a:r>
          </a:p>
          <a:p>
            <a:pPr marL="285750" indent="-285750">
              <a:buFont typeface="Arial" panose="020B0604020202020204" pitchFamily="34" charset="0"/>
              <a:buChar char="•"/>
            </a:pPr>
            <a:r>
              <a:rPr lang="en-US" sz="1400" dirty="0"/>
              <a:t>    ask pods with [pod-id = item m assignment-result] command pod with pod-id equal to item from assignment-result on m-index</a:t>
            </a:r>
          </a:p>
          <a:p>
            <a:pPr marL="285750" indent="-285750">
              <a:buFont typeface="Arial" panose="020B0604020202020204" pitchFamily="34" charset="0"/>
              <a:buChar char="•"/>
            </a:pPr>
            <a:r>
              <a:rPr lang="en-US" sz="1400" dirty="0"/>
              <a:t>       set shape "shelf“ : set pod shape</a:t>
            </a:r>
          </a:p>
          <a:p>
            <a:pPr marL="285750" indent="-285750">
              <a:buFont typeface="Arial" panose="020B0604020202020204" pitchFamily="34" charset="0"/>
              <a:buChar char="•"/>
            </a:pPr>
            <a:r>
              <a:rPr lang="en-US" sz="1400" dirty="0"/>
              <a:t>        set size 1 : set pod size</a:t>
            </a:r>
          </a:p>
          <a:p>
            <a:pPr marL="285750" indent="-285750">
              <a:buFont typeface="Arial" panose="020B0604020202020204" pitchFamily="34" charset="0"/>
              <a:buChar char="•"/>
            </a:pPr>
            <a:r>
              <a:rPr lang="en-US" sz="1400" dirty="0"/>
              <a:t>        set color 138 : set pod color</a:t>
            </a:r>
          </a:p>
          <a:p>
            <a:pPr marL="285750" indent="-285750">
              <a:buFont typeface="Arial" panose="020B0604020202020204" pitchFamily="34" charset="0"/>
              <a:buChar char="•"/>
            </a:pPr>
            <a:r>
              <a:rPr lang="en-US" sz="1400" dirty="0"/>
              <a:t>        set x </a:t>
            </a:r>
            <a:r>
              <a:rPr lang="en-US" sz="1400" dirty="0" err="1"/>
              <a:t>xcor</a:t>
            </a:r>
            <a:r>
              <a:rPr lang="en-US" sz="1400" dirty="0"/>
              <a:t> : set pod x-coordinate</a:t>
            </a:r>
          </a:p>
          <a:p>
            <a:pPr marL="285750" indent="-285750">
              <a:buFont typeface="Arial" panose="020B0604020202020204" pitchFamily="34" charset="0"/>
              <a:buChar char="•"/>
            </a:pPr>
            <a:r>
              <a:rPr lang="en-US" sz="1400" dirty="0"/>
              <a:t>        set y </a:t>
            </a:r>
            <a:r>
              <a:rPr lang="en-US" sz="1400" dirty="0" err="1"/>
              <a:t>ycor</a:t>
            </a:r>
            <a:r>
              <a:rPr lang="en-US" sz="1400" dirty="0"/>
              <a:t> : set pod y-coordinate</a:t>
            </a:r>
          </a:p>
          <a:p>
            <a:pPr marL="285750" indent="-285750">
              <a:buFont typeface="Arial" panose="020B0604020202020204" pitchFamily="34" charset="0"/>
              <a:buChar char="•"/>
            </a:pPr>
            <a:r>
              <a:rPr lang="en-US" sz="1400" dirty="0"/>
              <a:t>      set m </a:t>
            </a:r>
            <a:r>
              <a:rPr lang="en-US" sz="1400" dirty="0" err="1"/>
              <a:t>m</a:t>
            </a:r>
            <a:r>
              <a:rPr lang="en-US" sz="1400" dirty="0"/>
              <a:t> + 1 : increment m variable</a:t>
            </a:r>
          </a:p>
          <a:p>
            <a:pPr marL="285750" indent="-285750">
              <a:buFont typeface="Arial" panose="020B0604020202020204" pitchFamily="34" charset="0"/>
              <a:buChar char="•"/>
            </a:pPr>
            <a:r>
              <a:rPr lang="en-US" sz="1400" dirty="0"/>
              <a:t>    stop : stop loop</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900922"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Selected-pods</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Flag selected pods based on assignment result</a:t>
            </a:r>
          </a:p>
        </p:txBody>
      </p:sp>
      <p:pic>
        <p:nvPicPr>
          <p:cNvPr id="4" name="Picture 3">
            <a:extLst>
              <a:ext uri="{FF2B5EF4-FFF2-40B4-BE49-F238E27FC236}">
                <a16:creationId xmlns:a16="http://schemas.microsoft.com/office/drawing/2014/main" id="{40DE488B-F12B-4A96-8598-CEB07BDD0B27}"/>
              </a:ext>
            </a:extLst>
          </p:cNvPr>
          <p:cNvPicPr>
            <a:picLocks noChangeAspect="1"/>
          </p:cNvPicPr>
          <p:nvPr/>
        </p:nvPicPr>
        <p:blipFill>
          <a:blip r:embed="rId4"/>
          <a:stretch>
            <a:fillRect/>
          </a:stretch>
        </p:blipFill>
        <p:spPr>
          <a:xfrm>
            <a:off x="6359183" y="1520634"/>
            <a:ext cx="4762500" cy="2933700"/>
          </a:xfrm>
          <a:prstGeom prst="rect">
            <a:avLst/>
          </a:prstGeom>
        </p:spPr>
      </p:pic>
    </p:spTree>
    <p:extLst>
      <p:ext uri="{BB962C8B-B14F-4D97-AF65-F5344CB8AC3E}">
        <p14:creationId xmlns:p14="http://schemas.microsoft.com/office/powerpoint/2010/main" val="81792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07894"/>
            <a:ext cx="5166200" cy="297004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a:t>
            </a:r>
            <a:r>
              <a:rPr lang="en-US" sz="1100" dirty="0" err="1"/>
              <a:t>agvloc</a:t>
            </a:r>
            <a:r>
              <a:rPr lang="en-US" sz="1100" dirty="0"/>
              <a:t> </a:t>
            </a:r>
            <a:r>
              <a:rPr lang="en-US" sz="1100" dirty="0" err="1"/>
              <a:t>csv:from-file</a:t>
            </a:r>
            <a:r>
              <a:rPr lang="en-US" sz="1100" dirty="0"/>
              <a:t> (word "AGV/" AGV-location-file) : open file from AGV repository and assign it as </a:t>
            </a:r>
            <a:r>
              <a:rPr lang="en-US" sz="1100" dirty="0" err="1"/>
              <a:t>agvloc</a:t>
            </a:r>
            <a:r>
              <a:rPr lang="en-US" sz="1100" dirty="0"/>
              <a:t> value</a:t>
            </a:r>
          </a:p>
          <a:p>
            <a:pPr marL="285750" indent="-285750">
              <a:buFont typeface="Arial" panose="020B0604020202020204" pitchFamily="34" charset="0"/>
              <a:buChar char="•"/>
            </a:pPr>
            <a:r>
              <a:rPr lang="en-US" sz="1100" dirty="0"/>
              <a:t>  let n 0 : assign 0 as value of n</a:t>
            </a:r>
          </a:p>
          <a:p>
            <a:pPr marL="285750" indent="-285750">
              <a:buFont typeface="Arial" panose="020B0604020202020204" pitchFamily="34" charset="0"/>
              <a:buChar char="•"/>
            </a:pPr>
            <a:r>
              <a:rPr lang="en-US" sz="1100" dirty="0"/>
              <a:t>  loop : start loop</a:t>
            </a:r>
          </a:p>
          <a:p>
            <a:pPr marL="285750" indent="-285750">
              <a:buFont typeface="Arial" panose="020B0604020202020204" pitchFamily="34" charset="0"/>
              <a:buChar char="•"/>
            </a:pPr>
            <a:r>
              <a:rPr lang="en-US" sz="1100" dirty="0"/>
              <a:t>  [ </a:t>
            </a:r>
            <a:r>
              <a:rPr lang="en-US" sz="1100" dirty="0" err="1"/>
              <a:t>ifelse</a:t>
            </a:r>
            <a:r>
              <a:rPr lang="en-US" sz="1100" dirty="0"/>
              <a:t> n &lt; AGV-number : check if n is lower than </a:t>
            </a:r>
            <a:r>
              <a:rPr lang="en-US" sz="1100" dirty="0" err="1"/>
              <a:t>agv</a:t>
            </a:r>
            <a:r>
              <a:rPr lang="en-US" sz="1100" dirty="0"/>
              <a:t>-number</a:t>
            </a:r>
          </a:p>
          <a:p>
            <a:pPr marL="285750" indent="-285750">
              <a:buFont typeface="Arial" panose="020B0604020202020204" pitchFamily="34" charset="0"/>
              <a:buChar char="•"/>
            </a:pPr>
            <a:r>
              <a:rPr lang="en-US" sz="1100" dirty="0"/>
              <a:t>    [ let </a:t>
            </a:r>
            <a:r>
              <a:rPr lang="en-US" sz="1100" dirty="0" err="1"/>
              <a:t>agvcode</a:t>
            </a:r>
            <a:r>
              <a:rPr lang="en-US" sz="1100" dirty="0"/>
              <a:t> item n </a:t>
            </a:r>
            <a:r>
              <a:rPr lang="en-US" sz="1100" dirty="0" err="1"/>
              <a:t>agvloc</a:t>
            </a:r>
            <a:r>
              <a:rPr lang="en-US" sz="1100" dirty="0"/>
              <a:t> : assign n-index item of </a:t>
            </a:r>
            <a:r>
              <a:rPr lang="en-US" sz="1100" dirty="0" err="1"/>
              <a:t>agvloc</a:t>
            </a:r>
            <a:r>
              <a:rPr lang="en-US" sz="1100" dirty="0"/>
              <a:t> as value of </a:t>
            </a:r>
            <a:r>
              <a:rPr lang="en-US" sz="1100" dirty="0" err="1"/>
              <a:t>agvcode</a:t>
            </a:r>
            <a:endParaRPr lang="en-US" sz="1100" dirty="0"/>
          </a:p>
          <a:p>
            <a:pPr marL="285750" indent="-285750">
              <a:buFont typeface="Arial" panose="020B0604020202020204" pitchFamily="34" charset="0"/>
              <a:buChar char="•"/>
            </a:pPr>
            <a:r>
              <a:rPr lang="en-US" sz="1100" dirty="0"/>
              <a:t>      ask patches with [</a:t>
            </a:r>
            <a:r>
              <a:rPr lang="en-US" sz="1100" dirty="0" err="1"/>
              <a:t>pxcor</a:t>
            </a:r>
            <a:r>
              <a:rPr lang="en-US" sz="1100" dirty="0"/>
              <a:t> = item 0 </a:t>
            </a:r>
            <a:r>
              <a:rPr lang="en-US" sz="1100" dirty="0" err="1"/>
              <a:t>agvcode</a:t>
            </a:r>
            <a:r>
              <a:rPr lang="en-US" sz="1100" dirty="0"/>
              <a:t> and </a:t>
            </a:r>
            <a:r>
              <a:rPr lang="en-US" sz="1100" dirty="0" err="1"/>
              <a:t>pycor</a:t>
            </a:r>
            <a:r>
              <a:rPr lang="en-US" sz="1100" dirty="0"/>
              <a:t> = item 1 </a:t>
            </a:r>
            <a:r>
              <a:rPr lang="en-US" sz="1100" dirty="0" err="1"/>
              <a:t>agvcode</a:t>
            </a:r>
            <a:r>
              <a:rPr lang="en-US" sz="1100" dirty="0"/>
              <a:t>] : command patch with </a:t>
            </a:r>
            <a:r>
              <a:rPr lang="en-US" sz="1100" dirty="0" err="1"/>
              <a:t>pxcor</a:t>
            </a:r>
            <a:r>
              <a:rPr lang="en-US" sz="1100" dirty="0"/>
              <a:t> equal to index 0 item of </a:t>
            </a:r>
            <a:r>
              <a:rPr lang="en-US" sz="1100" dirty="0" err="1"/>
              <a:t>agvcode</a:t>
            </a:r>
            <a:r>
              <a:rPr lang="en-US" sz="1100" dirty="0"/>
              <a:t> and with </a:t>
            </a:r>
            <a:r>
              <a:rPr lang="en-US" sz="1100" dirty="0" err="1"/>
              <a:t>pxcor</a:t>
            </a:r>
            <a:r>
              <a:rPr lang="en-US" sz="1100" dirty="0"/>
              <a:t> equal to index 1 item of </a:t>
            </a:r>
            <a:r>
              <a:rPr lang="en-US" sz="1100" dirty="0" err="1"/>
              <a:t>agvcode</a:t>
            </a:r>
            <a:endParaRPr lang="en-US" sz="1100" dirty="0"/>
          </a:p>
          <a:p>
            <a:pPr marL="285750" indent="-285750">
              <a:buFont typeface="Arial" panose="020B0604020202020204" pitchFamily="34" charset="0"/>
              <a:buChar char="•"/>
            </a:pPr>
            <a:r>
              <a:rPr lang="en-US" sz="1100" dirty="0"/>
              <a:t>      [ sprout-AGVs 1 : call function sprout-AGVs with  passing value of 1</a:t>
            </a:r>
          </a:p>
          <a:p>
            <a:pPr marL="285750" indent="-285750">
              <a:buFont typeface="Arial" panose="020B0604020202020204" pitchFamily="34" charset="0"/>
              <a:buChar char="•"/>
            </a:pPr>
            <a:r>
              <a:rPr lang="en-US" sz="1100" dirty="0"/>
              <a:t>        [ set AGV-id n : set </a:t>
            </a:r>
            <a:r>
              <a:rPr lang="en-US" sz="1100" dirty="0" err="1"/>
              <a:t>agv</a:t>
            </a:r>
            <a:r>
              <a:rPr lang="en-US" sz="1100" dirty="0"/>
              <a:t>-id value</a:t>
            </a:r>
          </a:p>
          <a:p>
            <a:pPr marL="285750" indent="-285750">
              <a:buFont typeface="Arial" panose="020B0604020202020204" pitchFamily="34" charset="0"/>
              <a:buChar char="•"/>
            </a:pPr>
            <a:r>
              <a:rPr lang="en-US" sz="1100" dirty="0"/>
              <a:t>          set size 0.9 : set size value</a:t>
            </a:r>
          </a:p>
          <a:p>
            <a:pPr marL="285750" indent="-285750">
              <a:buFont typeface="Arial" panose="020B0604020202020204" pitchFamily="34" charset="0"/>
              <a:buChar char="•"/>
            </a:pPr>
            <a:r>
              <a:rPr lang="en-US" sz="1100" dirty="0"/>
              <a:t>          set color 9:set color value</a:t>
            </a:r>
          </a:p>
          <a:p>
            <a:pPr marL="285750" indent="-285750">
              <a:buFont typeface="Arial" panose="020B0604020202020204" pitchFamily="34" charset="0"/>
              <a:buChar char="•"/>
            </a:pPr>
            <a:r>
              <a:rPr lang="en-US" sz="1100" dirty="0"/>
              <a:t>          set availability 1 : set availability value</a:t>
            </a:r>
          </a:p>
          <a:p>
            <a:pPr marL="285750" indent="-285750">
              <a:buFont typeface="Arial" panose="020B0604020202020204" pitchFamily="34" charset="0"/>
              <a:buChar char="•"/>
            </a:pPr>
            <a:r>
              <a:rPr lang="en-US" sz="1100" dirty="0"/>
              <a:t>          set shape "kiva“ :  set shape value</a:t>
            </a:r>
          </a:p>
          <a:p>
            <a:pPr marL="285750" indent="-285750">
              <a:buFont typeface="Arial" panose="020B0604020202020204" pitchFamily="34" charset="0"/>
              <a:buChar char="•"/>
            </a:pPr>
            <a:r>
              <a:rPr lang="en-US" sz="1100" dirty="0"/>
              <a:t>          set status "pick-pod“ : set status value</a:t>
            </a:r>
          </a:p>
          <a:p>
            <a:pPr marL="285750" indent="-285750">
              <a:buFont typeface="Arial" panose="020B0604020202020204" pitchFamily="34" charset="0"/>
              <a:buChar char="•"/>
            </a:pPr>
            <a:r>
              <a:rPr lang="en-US" sz="1100" dirty="0"/>
              <a:t>          set next-empty-id (total-empty + AGV-id + 1) : set next-empty-id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10769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a:t>
            </a:r>
            <a:r>
              <a:rPr lang="en-US" dirty="0" err="1">
                <a:solidFill>
                  <a:schemeClr val="tx1"/>
                </a:solidFill>
              </a:rPr>
              <a:t>agv</a:t>
            </a:r>
            <a:endParaRPr lang="en-US" dirty="0">
              <a:solidFill>
                <a:schemeClr val="tx1"/>
              </a:solidFill>
            </a:endParaRP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Place </a:t>
            </a:r>
            <a:r>
              <a:rPr lang="en-US" sz="2400" dirty="0" err="1"/>
              <a:t>agv</a:t>
            </a:r>
            <a:r>
              <a:rPr lang="en-US" sz="2400" dirty="0"/>
              <a:t> on simulation </a:t>
            </a:r>
            <a:r>
              <a:rPr lang="en-US" sz="2400" dirty="0" err="1"/>
              <a:t>environtment</a:t>
            </a:r>
            <a:endParaRPr lang="en-US" sz="2400" dirty="0"/>
          </a:p>
        </p:txBody>
      </p:sp>
      <p:pic>
        <p:nvPicPr>
          <p:cNvPr id="4" name="Picture 3">
            <a:extLst>
              <a:ext uri="{FF2B5EF4-FFF2-40B4-BE49-F238E27FC236}">
                <a16:creationId xmlns:a16="http://schemas.microsoft.com/office/drawing/2014/main" id="{517F4913-FABB-47BA-A4AB-17FB7FBDF2C2}"/>
              </a:ext>
            </a:extLst>
          </p:cNvPr>
          <p:cNvPicPr>
            <a:picLocks noChangeAspect="1"/>
          </p:cNvPicPr>
          <p:nvPr/>
        </p:nvPicPr>
        <p:blipFill>
          <a:blip r:embed="rId4"/>
          <a:stretch>
            <a:fillRect/>
          </a:stretch>
        </p:blipFill>
        <p:spPr>
          <a:xfrm>
            <a:off x="6934818" y="1296307"/>
            <a:ext cx="3411432" cy="2941068"/>
          </a:xfrm>
          <a:prstGeom prst="rect">
            <a:avLst/>
          </a:prstGeom>
        </p:spPr>
      </p:pic>
      <p:sp>
        <p:nvSpPr>
          <p:cNvPr id="13" name="TextBox 12">
            <a:extLst>
              <a:ext uri="{FF2B5EF4-FFF2-40B4-BE49-F238E27FC236}">
                <a16:creationId xmlns:a16="http://schemas.microsoft.com/office/drawing/2014/main" id="{BD01D210-9C01-4CE2-A5C6-EA6D8B181D5E}"/>
              </a:ext>
            </a:extLst>
          </p:cNvPr>
          <p:cNvSpPr txBox="1"/>
          <p:nvPr/>
        </p:nvSpPr>
        <p:spPr>
          <a:xfrm>
            <a:off x="6050758" y="4237375"/>
            <a:ext cx="5474623" cy="195438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 </a:t>
            </a:r>
            <a:r>
              <a:rPr lang="en-US" sz="1100" dirty="0" err="1"/>
              <a:t>ifelse</a:t>
            </a:r>
            <a:r>
              <a:rPr lang="en-US" sz="1100" dirty="0"/>
              <a:t>  : conditional if</a:t>
            </a:r>
          </a:p>
          <a:p>
            <a:pPr marL="285750" indent="-285750">
              <a:buFont typeface="Arial" panose="020B0604020202020204" pitchFamily="34" charset="0"/>
              <a:buChar char="•"/>
            </a:pPr>
            <a:r>
              <a:rPr lang="en-US" sz="1100" dirty="0"/>
              <a:t>            item 2 </a:t>
            </a:r>
            <a:r>
              <a:rPr lang="en-US" sz="1100" dirty="0" err="1"/>
              <a:t>agvcode</a:t>
            </a:r>
            <a:r>
              <a:rPr lang="en-US" sz="1100" dirty="0"/>
              <a:t> = "up“ : check if </a:t>
            </a:r>
            <a:r>
              <a:rPr lang="en-US" sz="1100" dirty="0" err="1"/>
              <a:t>agvcode</a:t>
            </a:r>
            <a:r>
              <a:rPr lang="en-US" sz="1100" dirty="0"/>
              <a:t> on index 2 is equal to “up”</a:t>
            </a:r>
          </a:p>
          <a:p>
            <a:pPr marL="285750" indent="-285750">
              <a:buFont typeface="Arial" panose="020B0604020202020204" pitchFamily="34" charset="0"/>
              <a:buChar char="•"/>
            </a:pPr>
            <a:r>
              <a:rPr lang="en-US" sz="1100" dirty="0"/>
              <a:t>            [ set heading 0 ] : if condition above return true set heading value to 0 </a:t>
            </a:r>
          </a:p>
          <a:p>
            <a:pPr marL="285750" indent="-285750">
              <a:buFont typeface="Arial" panose="020B0604020202020204" pitchFamily="34" charset="0"/>
              <a:buChar char="•"/>
            </a:pPr>
            <a:r>
              <a:rPr lang="en-US" sz="1100" dirty="0"/>
              <a:t>            item 2 </a:t>
            </a:r>
            <a:r>
              <a:rPr lang="en-US" sz="1100" dirty="0" err="1"/>
              <a:t>agvcode</a:t>
            </a:r>
            <a:r>
              <a:rPr lang="en-US" sz="1100" dirty="0"/>
              <a:t> = "down“ : check if </a:t>
            </a:r>
            <a:r>
              <a:rPr lang="en-US" sz="1100" dirty="0" err="1"/>
              <a:t>agvcode</a:t>
            </a:r>
            <a:r>
              <a:rPr lang="en-US" sz="1100" dirty="0"/>
              <a:t> on index 2 is equal to “down”</a:t>
            </a:r>
          </a:p>
          <a:p>
            <a:pPr marL="285750" indent="-285750">
              <a:buFont typeface="Arial" panose="020B0604020202020204" pitchFamily="34" charset="0"/>
              <a:buChar char="•"/>
            </a:pPr>
            <a:r>
              <a:rPr lang="en-US" sz="1100" dirty="0"/>
              <a:t>            [ set heading 180 ] : if condition above return true set heading value to 180</a:t>
            </a:r>
          </a:p>
          <a:p>
            <a:pPr marL="285750" indent="-285750">
              <a:buFont typeface="Arial" panose="020B0604020202020204" pitchFamily="34" charset="0"/>
              <a:buChar char="•"/>
            </a:pPr>
            <a:r>
              <a:rPr lang="en-US" sz="1100" dirty="0"/>
              <a:t>            item 2 </a:t>
            </a:r>
            <a:r>
              <a:rPr lang="en-US" sz="1100" dirty="0" err="1"/>
              <a:t>agvcode</a:t>
            </a:r>
            <a:r>
              <a:rPr lang="en-US" sz="1100" dirty="0"/>
              <a:t> = "right“ : check if </a:t>
            </a:r>
            <a:r>
              <a:rPr lang="en-US" sz="1100" dirty="0" err="1"/>
              <a:t>agvcode</a:t>
            </a:r>
            <a:r>
              <a:rPr lang="en-US" sz="1100" dirty="0"/>
              <a:t> on index 2 is equal to “right”</a:t>
            </a:r>
          </a:p>
          <a:p>
            <a:pPr marL="285750" indent="-285750">
              <a:buFont typeface="Arial" panose="020B0604020202020204" pitchFamily="34" charset="0"/>
              <a:buChar char="•"/>
            </a:pPr>
            <a:r>
              <a:rPr lang="en-US" sz="1100" dirty="0"/>
              <a:t>            [ set heading 90 ] : if condition above return true set heading value to 90 </a:t>
            </a:r>
          </a:p>
          <a:p>
            <a:pPr marL="285750" indent="-285750">
              <a:buFont typeface="Arial" panose="020B0604020202020204" pitchFamily="34" charset="0"/>
              <a:buChar char="•"/>
            </a:pPr>
            <a:r>
              <a:rPr lang="en-US" sz="1100" dirty="0"/>
              <a:t>            [ set heading 270 ] ) : if no condition above return true, set heading value to 270</a:t>
            </a:r>
          </a:p>
          <a:p>
            <a:pPr marL="285750" indent="-285750">
              <a:buFont typeface="Arial" panose="020B0604020202020204" pitchFamily="34" charset="0"/>
              <a:buChar char="•"/>
            </a:pPr>
            <a:r>
              <a:rPr lang="en-US" sz="1100" dirty="0"/>
              <a:t>          pair-pick-pod AGV-id : call pair-pick-pod function and pass </a:t>
            </a:r>
            <a:r>
              <a:rPr lang="en-US" sz="1100" dirty="0" err="1"/>
              <a:t>agv</a:t>
            </a:r>
            <a:r>
              <a:rPr lang="en-US" sz="1100" dirty="0"/>
              <a:t>-id value</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n </a:t>
            </a:r>
            <a:r>
              <a:rPr lang="en-US" sz="1100" dirty="0" err="1"/>
              <a:t>n</a:t>
            </a:r>
            <a:r>
              <a:rPr lang="en-US" sz="1100" dirty="0"/>
              <a:t> + 1] : increment n value</a:t>
            </a:r>
          </a:p>
        </p:txBody>
      </p:sp>
    </p:spTree>
    <p:extLst>
      <p:ext uri="{BB962C8B-B14F-4D97-AF65-F5344CB8AC3E}">
        <p14:creationId xmlns:p14="http://schemas.microsoft.com/office/powerpoint/2010/main" val="272272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1" name="Rectangle: Rounded Corners 10">
            <a:extLst>
              <a:ext uri="{FF2B5EF4-FFF2-40B4-BE49-F238E27FC236}">
                <a16:creationId xmlns:a16="http://schemas.microsoft.com/office/drawing/2014/main" id="{15F9E998-9A81-4482-AC71-BF25B2D0260F}"/>
              </a:ext>
            </a:extLst>
          </p:cNvPr>
          <p:cNvSpPr/>
          <p:nvPr/>
        </p:nvSpPr>
        <p:spPr>
          <a:xfrm>
            <a:off x="539157" y="2721122"/>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2" name="Rectangle 11">
            <a:extLst>
              <a:ext uri="{FF2B5EF4-FFF2-40B4-BE49-F238E27FC236}">
                <a16:creationId xmlns:a16="http://schemas.microsoft.com/office/drawing/2014/main" id="{2710631C-25D6-44D0-8FB7-1C0ADCD3C169}"/>
              </a:ext>
            </a:extLst>
          </p:cNvPr>
          <p:cNvSpPr/>
          <p:nvPr/>
        </p:nvSpPr>
        <p:spPr>
          <a:xfrm>
            <a:off x="539157" y="3104843"/>
            <a:ext cx="5474017" cy="646331"/>
          </a:xfrm>
          <a:prstGeom prst="rect">
            <a:avLst/>
          </a:prstGeom>
        </p:spPr>
        <p:txBody>
          <a:bodyPr wrap="square">
            <a:spAutoFit/>
          </a:bodyPr>
          <a:lstStyle/>
          <a:p>
            <a:pPr marL="285750" indent="-285750">
              <a:buFont typeface="Arial" panose="020B0604020202020204" pitchFamily="34" charset="0"/>
              <a:buChar char="•"/>
            </a:pPr>
            <a:r>
              <a:rPr lang="en-US" dirty="0" err="1">
                <a:latin typeface="Calibri (Body)"/>
              </a:rPr>
              <a:t>csv:from-file</a:t>
            </a:r>
            <a:r>
              <a:rPr lang="en-US" dirty="0">
                <a:latin typeface="Calibri (Body)"/>
              </a:rPr>
              <a:t> "/path/to/myfile.csv“ : Open csv file from given path, then assign it as a variable’s value</a:t>
            </a:r>
          </a:p>
        </p:txBody>
      </p:sp>
      <p:sp>
        <p:nvSpPr>
          <p:cNvPr id="13" name="Rectangle: Rounded Corners 12">
            <a:extLst>
              <a:ext uri="{FF2B5EF4-FFF2-40B4-BE49-F238E27FC236}">
                <a16:creationId xmlns:a16="http://schemas.microsoft.com/office/drawing/2014/main" id="{1D90E076-73BB-455C-8004-A86D849D3CD7}"/>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0" name="Title 3">
            <a:extLst>
              <a:ext uri="{FF2B5EF4-FFF2-40B4-BE49-F238E27FC236}">
                <a16:creationId xmlns:a16="http://schemas.microsoft.com/office/drawing/2014/main" id="{E475B682-703E-43A6-90FB-4AF62ED0629A}"/>
              </a:ext>
            </a:extLst>
          </p:cNvPr>
          <p:cNvSpPr txBox="1">
            <a:spLocks/>
          </p:cNvSpPr>
          <p:nvPr/>
        </p:nvSpPr>
        <p:spPr>
          <a:xfrm>
            <a:off x="838200" y="560005"/>
            <a:ext cx="210769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Place-</a:t>
            </a:r>
            <a:r>
              <a:rPr lang="en-US" dirty="0" err="1">
                <a:solidFill>
                  <a:schemeClr val="tx1"/>
                </a:solidFill>
              </a:rPr>
              <a:t>agv</a:t>
            </a:r>
            <a:endParaRPr lang="en-US" dirty="0">
              <a:solidFill>
                <a:schemeClr val="tx1"/>
              </a:solidFill>
            </a:endParaRPr>
          </a:p>
        </p:txBody>
      </p:sp>
      <p:sp>
        <p:nvSpPr>
          <p:cNvPr id="14" name="TextBox 13">
            <a:extLst>
              <a:ext uri="{FF2B5EF4-FFF2-40B4-BE49-F238E27FC236}">
                <a16:creationId xmlns:a16="http://schemas.microsoft.com/office/drawing/2014/main" id="{F9D93E44-73C3-4CF4-9168-9591AC1A2EBE}"/>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Place </a:t>
            </a:r>
            <a:r>
              <a:rPr lang="en-US" sz="2400" dirty="0" err="1"/>
              <a:t>agv</a:t>
            </a:r>
            <a:r>
              <a:rPr lang="en-US" sz="2400" dirty="0"/>
              <a:t> on simulation </a:t>
            </a:r>
            <a:r>
              <a:rPr lang="en-US" sz="2400" dirty="0" err="1"/>
              <a:t>environtment</a:t>
            </a:r>
            <a:endParaRPr lang="en-US" sz="2400" dirty="0"/>
          </a:p>
        </p:txBody>
      </p:sp>
      <p:pic>
        <p:nvPicPr>
          <p:cNvPr id="16" name="Picture 15">
            <a:extLst>
              <a:ext uri="{FF2B5EF4-FFF2-40B4-BE49-F238E27FC236}">
                <a16:creationId xmlns:a16="http://schemas.microsoft.com/office/drawing/2014/main" id="{26DF8BCB-263C-4F74-8FB7-3880B1131F2D}"/>
              </a:ext>
            </a:extLst>
          </p:cNvPr>
          <p:cNvPicPr>
            <a:picLocks noChangeAspect="1"/>
          </p:cNvPicPr>
          <p:nvPr/>
        </p:nvPicPr>
        <p:blipFill>
          <a:blip r:embed="rId4"/>
          <a:stretch>
            <a:fillRect/>
          </a:stretch>
        </p:blipFill>
        <p:spPr>
          <a:xfrm>
            <a:off x="6934818" y="1296307"/>
            <a:ext cx="3411432" cy="2941068"/>
          </a:xfrm>
          <a:prstGeom prst="rect">
            <a:avLst/>
          </a:prstGeom>
        </p:spPr>
      </p:pic>
    </p:spTree>
    <p:extLst>
      <p:ext uri="{BB962C8B-B14F-4D97-AF65-F5344CB8AC3E}">
        <p14:creationId xmlns:p14="http://schemas.microsoft.com/office/powerpoint/2010/main" val="38672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126829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Setup</a:t>
            </a:r>
          </a:p>
        </p:txBody>
      </p:sp>
      <p:sp>
        <p:nvSpPr>
          <p:cNvPr id="10" name="TextBox 9">
            <a:extLst>
              <a:ext uri="{FF2B5EF4-FFF2-40B4-BE49-F238E27FC236}">
                <a16:creationId xmlns:a16="http://schemas.microsoft.com/office/drawing/2014/main" id="{ABEFD88C-0D9D-4444-85EC-0F8B03AD7839}"/>
              </a:ext>
            </a:extLst>
          </p:cNvPr>
          <p:cNvSpPr txBox="1"/>
          <p:nvPr/>
        </p:nvSpPr>
        <p:spPr>
          <a:xfrm>
            <a:off x="1841875" y="1691747"/>
            <a:ext cx="3589951" cy="461665"/>
          </a:xfrm>
          <a:prstGeom prst="rect">
            <a:avLst/>
          </a:prstGeom>
          <a:noFill/>
          <a:ln>
            <a:solidFill>
              <a:schemeClr val="tx1"/>
            </a:solidFill>
          </a:ln>
        </p:spPr>
        <p:txBody>
          <a:bodyPr wrap="square" rtlCol="0">
            <a:spAutoFit/>
          </a:bodyPr>
          <a:lstStyle/>
          <a:p>
            <a:pPr algn="just"/>
            <a:r>
              <a:rPr lang="en-US" sz="2400" dirty="0"/>
              <a:t>Setting up the Simulation</a:t>
            </a:r>
          </a:p>
        </p:txBody>
      </p:sp>
      <p:sp>
        <p:nvSpPr>
          <p:cNvPr id="15" name="Rectangle: Rounded Corners 14">
            <a:extLst>
              <a:ext uri="{FF2B5EF4-FFF2-40B4-BE49-F238E27FC236}">
                <a16:creationId xmlns:a16="http://schemas.microsoft.com/office/drawing/2014/main" id="{DA7C37D8-D6FC-4F95-B148-84334A2936B6}"/>
              </a:ext>
            </a:extLst>
          </p:cNvPr>
          <p:cNvSpPr/>
          <p:nvPr/>
        </p:nvSpPr>
        <p:spPr>
          <a:xfrm>
            <a:off x="963012" y="275215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FLOW</a:t>
            </a:r>
          </a:p>
        </p:txBody>
      </p:sp>
      <p:sp>
        <p:nvSpPr>
          <p:cNvPr id="13" name="Oval 12">
            <a:extLst>
              <a:ext uri="{FF2B5EF4-FFF2-40B4-BE49-F238E27FC236}">
                <a16:creationId xmlns:a16="http://schemas.microsoft.com/office/drawing/2014/main" id="{78AB73D3-08CA-436A-B5A3-CEC94B776EAF}"/>
              </a:ext>
            </a:extLst>
          </p:cNvPr>
          <p:cNvSpPr/>
          <p:nvPr/>
        </p:nvSpPr>
        <p:spPr>
          <a:xfrm>
            <a:off x="909570" y="3500359"/>
            <a:ext cx="751024" cy="2862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Go</a:t>
            </a:r>
          </a:p>
        </p:txBody>
      </p:sp>
      <p:sp>
        <p:nvSpPr>
          <p:cNvPr id="14" name="Rectangle: Rounded Corners 13">
            <a:extLst>
              <a:ext uri="{FF2B5EF4-FFF2-40B4-BE49-F238E27FC236}">
                <a16:creationId xmlns:a16="http://schemas.microsoft.com/office/drawing/2014/main" id="{A7E3F668-81E6-4922-901F-F32852CC4D89}"/>
              </a:ext>
            </a:extLst>
          </p:cNvPr>
          <p:cNvSpPr/>
          <p:nvPr/>
        </p:nvSpPr>
        <p:spPr>
          <a:xfrm>
            <a:off x="2137867" y="3500360"/>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Replication-read</a:t>
            </a:r>
          </a:p>
        </p:txBody>
      </p:sp>
      <p:cxnSp>
        <p:nvCxnSpPr>
          <p:cNvPr id="5" name="Straight Arrow Connector 4">
            <a:extLst>
              <a:ext uri="{FF2B5EF4-FFF2-40B4-BE49-F238E27FC236}">
                <a16:creationId xmlns:a16="http://schemas.microsoft.com/office/drawing/2014/main" id="{15FEFF95-9B4B-46EC-A07E-B51E8A1E99C1}"/>
              </a:ext>
            </a:extLst>
          </p:cNvPr>
          <p:cNvCxnSpPr>
            <a:cxnSpLocks/>
            <a:stCxn id="13" idx="6"/>
            <a:endCxn id="14" idx="1"/>
          </p:cNvCxnSpPr>
          <p:nvPr/>
        </p:nvCxnSpPr>
        <p:spPr>
          <a:xfrm>
            <a:off x="1660593" y="3643474"/>
            <a:ext cx="47727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2551374-6F52-432B-A156-27C6A5D70F0B}"/>
              </a:ext>
            </a:extLst>
          </p:cNvPr>
          <p:cNvSpPr/>
          <p:nvPr/>
        </p:nvSpPr>
        <p:spPr>
          <a:xfrm>
            <a:off x="3475214" y="3484747"/>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Delete-file</a:t>
            </a:r>
          </a:p>
        </p:txBody>
      </p:sp>
      <p:sp>
        <p:nvSpPr>
          <p:cNvPr id="23" name="Rectangle: Rounded Corners 22">
            <a:extLst>
              <a:ext uri="{FF2B5EF4-FFF2-40B4-BE49-F238E27FC236}">
                <a16:creationId xmlns:a16="http://schemas.microsoft.com/office/drawing/2014/main" id="{83985FA7-3711-448F-A15D-082476B85C2C}"/>
              </a:ext>
            </a:extLst>
          </p:cNvPr>
          <p:cNvSpPr/>
          <p:nvPr/>
        </p:nvSpPr>
        <p:spPr>
          <a:xfrm>
            <a:off x="2150880" y="4026529"/>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Set </a:t>
            </a:r>
            <a:r>
              <a:rPr lang="en-US" sz="1100" dirty="0" err="1">
                <a:solidFill>
                  <a:schemeClr val="tx1"/>
                </a:solidFill>
              </a:rPr>
              <a:t>globals</a:t>
            </a:r>
            <a:endParaRPr lang="en-US" sz="1100" dirty="0">
              <a:solidFill>
                <a:schemeClr val="tx1"/>
              </a:solidFill>
            </a:endParaRPr>
          </a:p>
        </p:txBody>
      </p:sp>
      <p:sp>
        <p:nvSpPr>
          <p:cNvPr id="26" name="Rectangle: Rounded Corners 25">
            <a:extLst>
              <a:ext uri="{FF2B5EF4-FFF2-40B4-BE49-F238E27FC236}">
                <a16:creationId xmlns:a16="http://schemas.microsoft.com/office/drawing/2014/main" id="{DBCF6507-3906-4987-8C61-A3EB946887E2}"/>
              </a:ext>
            </a:extLst>
          </p:cNvPr>
          <p:cNvSpPr/>
          <p:nvPr/>
        </p:nvSpPr>
        <p:spPr>
          <a:xfrm>
            <a:off x="3475214" y="4026529"/>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Set-layout</a:t>
            </a:r>
          </a:p>
        </p:txBody>
      </p:sp>
      <p:sp>
        <p:nvSpPr>
          <p:cNvPr id="27" name="Rectangle: Rounded Corners 26">
            <a:extLst>
              <a:ext uri="{FF2B5EF4-FFF2-40B4-BE49-F238E27FC236}">
                <a16:creationId xmlns:a16="http://schemas.microsoft.com/office/drawing/2014/main" id="{8CD080EB-A978-4C0C-AE80-ADC2FE3EB22C}"/>
              </a:ext>
            </a:extLst>
          </p:cNvPr>
          <p:cNvSpPr/>
          <p:nvPr/>
        </p:nvSpPr>
        <p:spPr>
          <a:xfrm>
            <a:off x="838200" y="4026529"/>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Py:setup</a:t>
            </a:r>
            <a:endParaRPr lang="en-US" sz="1100" dirty="0">
              <a:solidFill>
                <a:schemeClr val="tx1"/>
              </a:solidFill>
            </a:endParaRPr>
          </a:p>
        </p:txBody>
      </p:sp>
      <p:cxnSp>
        <p:nvCxnSpPr>
          <p:cNvPr id="25" name="Straight Arrow Connector 24">
            <a:extLst>
              <a:ext uri="{FF2B5EF4-FFF2-40B4-BE49-F238E27FC236}">
                <a16:creationId xmlns:a16="http://schemas.microsoft.com/office/drawing/2014/main" id="{3ADF8C09-F529-4879-8346-33C9A5F96357}"/>
              </a:ext>
            </a:extLst>
          </p:cNvPr>
          <p:cNvCxnSpPr>
            <a:cxnSpLocks/>
            <a:stCxn id="14" idx="3"/>
            <a:endCxn id="21" idx="1"/>
          </p:cNvCxnSpPr>
          <p:nvPr/>
        </p:nvCxnSpPr>
        <p:spPr>
          <a:xfrm flipV="1">
            <a:off x="3074247" y="3627862"/>
            <a:ext cx="400967" cy="15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B05BFA3-9404-40E0-9212-3AD1615CE8FC}"/>
              </a:ext>
            </a:extLst>
          </p:cNvPr>
          <p:cNvCxnSpPr>
            <a:cxnSpLocks/>
            <a:stCxn id="21" idx="2"/>
            <a:endCxn id="26" idx="0"/>
          </p:cNvCxnSpPr>
          <p:nvPr/>
        </p:nvCxnSpPr>
        <p:spPr>
          <a:xfrm>
            <a:off x="3943404" y="3770977"/>
            <a:ext cx="0" cy="25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8C023A0-ECAC-41F4-A894-78FA1342A368}"/>
              </a:ext>
            </a:extLst>
          </p:cNvPr>
          <p:cNvCxnSpPr>
            <a:cxnSpLocks/>
            <a:stCxn id="26" idx="1"/>
            <a:endCxn id="23" idx="3"/>
          </p:cNvCxnSpPr>
          <p:nvPr/>
        </p:nvCxnSpPr>
        <p:spPr>
          <a:xfrm flipH="1">
            <a:off x="3087260" y="4169644"/>
            <a:ext cx="387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E2DEEEF-9F88-48DF-B310-E7ECBA085B88}"/>
              </a:ext>
            </a:extLst>
          </p:cNvPr>
          <p:cNvCxnSpPr>
            <a:cxnSpLocks/>
            <a:stCxn id="23" idx="1"/>
            <a:endCxn id="27" idx="3"/>
          </p:cNvCxnSpPr>
          <p:nvPr/>
        </p:nvCxnSpPr>
        <p:spPr>
          <a:xfrm flipH="1">
            <a:off x="1774580" y="4169644"/>
            <a:ext cx="376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4" name="Picture 3">
            <a:extLst>
              <a:ext uri="{FF2B5EF4-FFF2-40B4-BE49-F238E27FC236}">
                <a16:creationId xmlns:a16="http://schemas.microsoft.com/office/drawing/2014/main" id="{701213FD-683B-4D24-8C3E-443EC9A9FF2B}"/>
              </a:ext>
            </a:extLst>
          </p:cNvPr>
          <p:cNvPicPr>
            <a:picLocks noChangeAspect="1"/>
          </p:cNvPicPr>
          <p:nvPr/>
        </p:nvPicPr>
        <p:blipFill>
          <a:blip r:embed="rId4"/>
          <a:stretch>
            <a:fillRect/>
          </a:stretch>
        </p:blipFill>
        <p:spPr>
          <a:xfrm>
            <a:off x="7198084" y="1402410"/>
            <a:ext cx="2949770" cy="2018926"/>
          </a:xfrm>
          <a:prstGeom prst="rect">
            <a:avLst/>
          </a:prstGeom>
        </p:spPr>
      </p:pic>
      <p:sp>
        <p:nvSpPr>
          <p:cNvPr id="28" name="Rectangle: Rounded Corners 27">
            <a:extLst>
              <a:ext uri="{FF2B5EF4-FFF2-40B4-BE49-F238E27FC236}">
                <a16:creationId xmlns:a16="http://schemas.microsoft.com/office/drawing/2014/main" id="{7655D52D-355C-4BFD-A7A2-D5F60A11B97A}"/>
              </a:ext>
            </a:extLst>
          </p:cNvPr>
          <p:cNvSpPr/>
          <p:nvPr/>
        </p:nvSpPr>
        <p:spPr>
          <a:xfrm>
            <a:off x="6226214" y="3484747"/>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30" name="TextBox 29">
            <a:extLst>
              <a:ext uri="{FF2B5EF4-FFF2-40B4-BE49-F238E27FC236}">
                <a16:creationId xmlns:a16="http://schemas.microsoft.com/office/drawing/2014/main" id="{41D63D19-486F-4AAD-ABC6-57FE01D344DF}"/>
              </a:ext>
            </a:extLst>
          </p:cNvPr>
          <p:cNvSpPr txBox="1"/>
          <p:nvPr/>
        </p:nvSpPr>
        <p:spPr>
          <a:xfrm>
            <a:off x="5267739" y="3917512"/>
            <a:ext cx="3084546" cy="154657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50" dirty="0"/>
              <a:t>Replication-read </a:t>
            </a:r>
            <a:br>
              <a:rPr lang="en-US" sz="1050" dirty="0"/>
            </a:br>
            <a:r>
              <a:rPr lang="en-US" sz="1050" dirty="0"/>
              <a:t>	Call function for read replication</a:t>
            </a:r>
          </a:p>
          <a:p>
            <a:pPr marL="285750" indent="-285750">
              <a:buFont typeface="Arial" panose="020B0604020202020204" pitchFamily="34" charset="0"/>
              <a:buChar char="•"/>
            </a:pPr>
            <a:r>
              <a:rPr lang="en-US" sz="1050" dirty="0"/>
              <a:t>Delete-file </a:t>
            </a:r>
            <a:br>
              <a:rPr lang="en-US" sz="1050" dirty="0"/>
            </a:br>
            <a:r>
              <a:rPr lang="en-US" sz="1050" dirty="0"/>
              <a:t>	call function for delete file</a:t>
            </a:r>
          </a:p>
          <a:p>
            <a:pPr marL="285750" indent="-285750">
              <a:buFont typeface="Arial" panose="020B0604020202020204" pitchFamily="34" charset="0"/>
              <a:buChar char="•"/>
            </a:pPr>
            <a:r>
              <a:rPr lang="en-US" sz="1050" dirty="0"/>
              <a:t>Set-layout</a:t>
            </a:r>
            <a:br>
              <a:rPr lang="en-US" sz="1050" dirty="0"/>
            </a:br>
            <a:r>
              <a:rPr lang="en-US" sz="1050" dirty="0"/>
              <a:t>	call function for setting layout</a:t>
            </a:r>
          </a:p>
          <a:p>
            <a:pPr marL="285750" indent="-285750">
              <a:buFont typeface="Arial" panose="020B0604020202020204" pitchFamily="34" charset="0"/>
              <a:buChar char="•"/>
            </a:pPr>
            <a:r>
              <a:rPr lang="en-US" sz="1050" dirty="0"/>
              <a:t>Output-show</a:t>
            </a:r>
            <a:br>
              <a:rPr lang="en-US" sz="1050" dirty="0"/>
            </a:br>
            <a:r>
              <a:rPr lang="en-US" sz="1050" dirty="0"/>
              <a:t>	Function for printing</a:t>
            </a:r>
          </a:p>
          <a:p>
            <a:pPr marL="285750" indent="-285750">
              <a:buFont typeface="Arial" panose="020B0604020202020204" pitchFamily="34" charset="0"/>
              <a:buChar char="•"/>
            </a:pPr>
            <a:endParaRPr lang="en-US" sz="1050" dirty="0"/>
          </a:p>
        </p:txBody>
      </p:sp>
      <p:sp>
        <p:nvSpPr>
          <p:cNvPr id="32" name="TextBox 31">
            <a:extLst>
              <a:ext uri="{FF2B5EF4-FFF2-40B4-BE49-F238E27FC236}">
                <a16:creationId xmlns:a16="http://schemas.microsoft.com/office/drawing/2014/main" id="{19FA707C-42AA-43E7-BF39-35E33B753994}"/>
              </a:ext>
            </a:extLst>
          </p:cNvPr>
          <p:cNvSpPr txBox="1"/>
          <p:nvPr/>
        </p:nvSpPr>
        <p:spPr>
          <a:xfrm>
            <a:off x="8352285" y="3915438"/>
            <a:ext cx="3579826" cy="1546577"/>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sz="1050" dirty="0"/>
              <a:t>Generate-order initial-order :</a:t>
            </a:r>
            <a:br>
              <a:rPr lang="en-US" sz="1050" dirty="0"/>
            </a:br>
            <a:r>
              <a:rPr lang="en-US" sz="1050" dirty="0"/>
              <a:t>	Function to generate order using initial-order</a:t>
            </a:r>
          </a:p>
          <a:p>
            <a:pPr marL="285750" indent="-285750">
              <a:buFont typeface="Arial" panose="020B0604020202020204" pitchFamily="34" charset="0"/>
              <a:buChar char="•"/>
            </a:pPr>
            <a:r>
              <a:rPr lang="en-US" sz="1050" dirty="0"/>
              <a:t>Assign-order-to-pod:</a:t>
            </a:r>
            <a:br>
              <a:rPr lang="en-US" sz="1050" dirty="0"/>
            </a:br>
            <a:r>
              <a:rPr lang="en-US" sz="1050" dirty="0"/>
              <a:t>	function to assign order for the pod</a:t>
            </a:r>
          </a:p>
          <a:p>
            <a:pPr marL="285750" indent="-285750">
              <a:buFont typeface="Arial" panose="020B0604020202020204" pitchFamily="34" charset="0"/>
              <a:buChar char="•"/>
            </a:pPr>
            <a:r>
              <a:rPr lang="en-US" sz="1050" dirty="0"/>
              <a:t>place-</a:t>
            </a:r>
            <a:r>
              <a:rPr lang="en-US" sz="1050" dirty="0" err="1"/>
              <a:t>agv</a:t>
            </a:r>
            <a:r>
              <a:rPr lang="en-US" sz="1050" dirty="0"/>
              <a:t>:</a:t>
            </a:r>
            <a:br>
              <a:rPr lang="en-US" sz="1050" dirty="0"/>
            </a:br>
            <a:r>
              <a:rPr lang="en-US" sz="1050" dirty="0"/>
              <a:t>	Place </a:t>
            </a:r>
            <a:r>
              <a:rPr lang="en-US" sz="1050" dirty="0" err="1"/>
              <a:t>agv</a:t>
            </a:r>
            <a:r>
              <a:rPr lang="en-US" sz="1050" dirty="0"/>
              <a:t> on layout</a:t>
            </a:r>
          </a:p>
          <a:p>
            <a:pPr marL="285750" indent="-285750">
              <a:buFont typeface="Arial" panose="020B0604020202020204" pitchFamily="34" charset="0"/>
              <a:buChar char="•"/>
            </a:pPr>
            <a:r>
              <a:rPr lang="en-US" sz="1050" dirty="0"/>
              <a:t>Assigning -1:</a:t>
            </a:r>
            <a:br>
              <a:rPr lang="en-US" sz="1050" dirty="0"/>
            </a:br>
            <a:r>
              <a:rPr lang="en-US" sz="1050" dirty="0"/>
              <a:t>	Function to assign pod for AGV</a:t>
            </a:r>
          </a:p>
          <a:p>
            <a:pPr marL="285750" indent="-285750">
              <a:buFont typeface="Arial" panose="020B0604020202020204" pitchFamily="34" charset="0"/>
              <a:buChar char="•"/>
            </a:pPr>
            <a:endParaRPr lang="en-US" sz="1050" dirty="0"/>
          </a:p>
        </p:txBody>
      </p:sp>
      <p:sp>
        <p:nvSpPr>
          <p:cNvPr id="55" name="Rectangle: Rounded Corners 54">
            <a:extLst>
              <a:ext uri="{FF2B5EF4-FFF2-40B4-BE49-F238E27FC236}">
                <a16:creationId xmlns:a16="http://schemas.microsoft.com/office/drawing/2014/main" id="{AD46B05A-7FC3-4982-A9C5-D012CDA533A5}"/>
              </a:ext>
            </a:extLst>
          </p:cNvPr>
          <p:cNvSpPr/>
          <p:nvPr/>
        </p:nvSpPr>
        <p:spPr>
          <a:xfrm>
            <a:off x="2150880" y="4568311"/>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Generate-order</a:t>
            </a:r>
          </a:p>
        </p:txBody>
      </p:sp>
      <p:sp>
        <p:nvSpPr>
          <p:cNvPr id="56" name="Rectangle: Rounded Corners 55">
            <a:extLst>
              <a:ext uri="{FF2B5EF4-FFF2-40B4-BE49-F238E27FC236}">
                <a16:creationId xmlns:a16="http://schemas.microsoft.com/office/drawing/2014/main" id="{D1FE5C8F-286A-4273-AF1D-F9DA301B6AF2}"/>
              </a:ext>
            </a:extLst>
          </p:cNvPr>
          <p:cNvSpPr/>
          <p:nvPr/>
        </p:nvSpPr>
        <p:spPr>
          <a:xfrm>
            <a:off x="3475214" y="4568311"/>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Assign-order-to-pod</a:t>
            </a:r>
          </a:p>
        </p:txBody>
      </p:sp>
      <p:sp>
        <p:nvSpPr>
          <p:cNvPr id="57" name="Rectangle: Rounded Corners 56">
            <a:extLst>
              <a:ext uri="{FF2B5EF4-FFF2-40B4-BE49-F238E27FC236}">
                <a16:creationId xmlns:a16="http://schemas.microsoft.com/office/drawing/2014/main" id="{B3ACDBAE-A98F-4EC7-8F1E-00C2B7AF375C}"/>
              </a:ext>
            </a:extLst>
          </p:cNvPr>
          <p:cNvSpPr/>
          <p:nvPr/>
        </p:nvSpPr>
        <p:spPr>
          <a:xfrm>
            <a:off x="838200" y="4568311"/>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Output-show</a:t>
            </a:r>
          </a:p>
        </p:txBody>
      </p:sp>
      <p:sp>
        <p:nvSpPr>
          <p:cNvPr id="58" name="Rectangle: Rounded Corners 57">
            <a:extLst>
              <a:ext uri="{FF2B5EF4-FFF2-40B4-BE49-F238E27FC236}">
                <a16:creationId xmlns:a16="http://schemas.microsoft.com/office/drawing/2014/main" id="{75621CD4-C259-41EE-96D9-1BE41CC07AB3}"/>
              </a:ext>
            </a:extLst>
          </p:cNvPr>
          <p:cNvSpPr/>
          <p:nvPr/>
        </p:nvSpPr>
        <p:spPr>
          <a:xfrm>
            <a:off x="2168628" y="5084405"/>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assigning</a:t>
            </a:r>
          </a:p>
        </p:txBody>
      </p:sp>
      <p:sp>
        <p:nvSpPr>
          <p:cNvPr id="59" name="Rectangle: Rounded Corners 58">
            <a:extLst>
              <a:ext uri="{FF2B5EF4-FFF2-40B4-BE49-F238E27FC236}">
                <a16:creationId xmlns:a16="http://schemas.microsoft.com/office/drawing/2014/main" id="{29BC425C-B46B-459B-B74B-38FED1C08833}"/>
              </a:ext>
            </a:extLst>
          </p:cNvPr>
          <p:cNvSpPr/>
          <p:nvPr/>
        </p:nvSpPr>
        <p:spPr>
          <a:xfrm>
            <a:off x="3492962" y="5084405"/>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Place-</a:t>
            </a:r>
            <a:r>
              <a:rPr lang="en-US" sz="1050" dirty="0" err="1">
                <a:solidFill>
                  <a:schemeClr val="tx1"/>
                </a:solidFill>
              </a:rPr>
              <a:t>agv</a:t>
            </a:r>
            <a:endParaRPr lang="en-US" sz="1050" dirty="0">
              <a:solidFill>
                <a:schemeClr val="tx1"/>
              </a:solidFill>
            </a:endParaRPr>
          </a:p>
        </p:txBody>
      </p:sp>
      <p:sp>
        <p:nvSpPr>
          <p:cNvPr id="60" name="Rectangle: Rounded Corners 59">
            <a:extLst>
              <a:ext uri="{FF2B5EF4-FFF2-40B4-BE49-F238E27FC236}">
                <a16:creationId xmlns:a16="http://schemas.microsoft.com/office/drawing/2014/main" id="{3E6D0BB8-945E-43A7-8982-F595FC5E7851}"/>
              </a:ext>
            </a:extLst>
          </p:cNvPr>
          <p:cNvSpPr/>
          <p:nvPr/>
        </p:nvSpPr>
        <p:spPr>
          <a:xfrm>
            <a:off x="855948" y="5084405"/>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Reset-ticks</a:t>
            </a:r>
          </a:p>
        </p:txBody>
      </p:sp>
      <p:sp>
        <p:nvSpPr>
          <p:cNvPr id="61" name="Rectangle: Rounded Corners 60">
            <a:extLst>
              <a:ext uri="{FF2B5EF4-FFF2-40B4-BE49-F238E27FC236}">
                <a16:creationId xmlns:a16="http://schemas.microsoft.com/office/drawing/2014/main" id="{2B34E15E-0FC0-4FAD-99F8-CFA8EFFD676A}"/>
              </a:ext>
            </a:extLst>
          </p:cNvPr>
          <p:cNvSpPr/>
          <p:nvPr/>
        </p:nvSpPr>
        <p:spPr>
          <a:xfrm>
            <a:off x="855948" y="5626187"/>
            <a:ext cx="936380" cy="2862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ticks</a:t>
            </a:r>
          </a:p>
        </p:txBody>
      </p:sp>
      <p:sp>
        <p:nvSpPr>
          <p:cNvPr id="62" name="Oval 61">
            <a:extLst>
              <a:ext uri="{FF2B5EF4-FFF2-40B4-BE49-F238E27FC236}">
                <a16:creationId xmlns:a16="http://schemas.microsoft.com/office/drawing/2014/main" id="{0DA431E1-8767-4709-A30F-6A0DB57B4A2B}"/>
              </a:ext>
            </a:extLst>
          </p:cNvPr>
          <p:cNvSpPr/>
          <p:nvPr/>
        </p:nvSpPr>
        <p:spPr>
          <a:xfrm>
            <a:off x="2261306" y="5620132"/>
            <a:ext cx="751024" cy="2862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End</a:t>
            </a:r>
          </a:p>
        </p:txBody>
      </p:sp>
      <p:cxnSp>
        <p:nvCxnSpPr>
          <p:cNvPr id="63" name="Straight Arrow Connector 62">
            <a:extLst>
              <a:ext uri="{FF2B5EF4-FFF2-40B4-BE49-F238E27FC236}">
                <a16:creationId xmlns:a16="http://schemas.microsoft.com/office/drawing/2014/main" id="{89E97E80-C79C-4353-B1C0-ED4BE8D5277B}"/>
              </a:ext>
            </a:extLst>
          </p:cNvPr>
          <p:cNvCxnSpPr>
            <a:cxnSpLocks/>
            <a:stCxn id="57" idx="3"/>
            <a:endCxn id="55" idx="1"/>
          </p:cNvCxnSpPr>
          <p:nvPr/>
        </p:nvCxnSpPr>
        <p:spPr>
          <a:xfrm>
            <a:off x="1774580" y="4711426"/>
            <a:ext cx="376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17D79CF-90E8-43F3-8959-399C61EA1FE1}"/>
              </a:ext>
            </a:extLst>
          </p:cNvPr>
          <p:cNvCxnSpPr>
            <a:cxnSpLocks/>
            <a:stCxn id="61" idx="3"/>
            <a:endCxn id="62" idx="2"/>
          </p:cNvCxnSpPr>
          <p:nvPr/>
        </p:nvCxnSpPr>
        <p:spPr>
          <a:xfrm flipV="1">
            <a:off x="1792328" y="5763247"/>
            <a:ext cx="468978" cy="6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5B87B1-B193-4B86-8DAC-CC92AA9532F7}"/>
              </a:ext>
            </a:extLst>
          </p:cNvPr>
          <p:cNvCxnSpPr>
            <a:cxnSpLocks/>
            <a:stCxn id="59" idx="1"/>
            <a:endCxn id="58" idx="3"/>
          </p:cNvCxnSpPr>
          <p:nvPr/>
        </p:nvCxnSpPr>
        <p:spPr>
          <a:xfrm flipH="1">
            <a:off x="3105008" y="5227520"/>
            <a:ext cx="387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CBDBB09-99EF-42DD-B07D-7B7A24A7A194}"/>
              </a:ext>
            </a:extLst>
          </p:cNvPr>
          <p:cNvCxnSpPr>
            <a:cxnSpLocks/>
            <a:stCxn id="58" idx="1"/>
            <a:endCxn id="60" idx="3"/>
          </p:cNvCxnSpPr>
          <p:nvPr/>
        </p:nvCxnSpPr>
        <p:spPr>
          <a:xfrm flipH="1">
            <a:off x="1792328" y="5227520"/>
            <a:ext cx="3763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8032530-DABF-4AA6-9B64-222E7F68DE17}"/>
              </a:ext>
            </a:extLst>
          </p:cNvPr>
          <p:cNvCxnSpPr>
            <a:cxnSpLocks/>
            <a:stCxn id="27" idx="2"/>
            <a:endCxn id="57" idx="0"/>
          </p:cNvCxnSpPr>
          <p:nvPr/>
        </p:nvCxnSpPr>
        <p:spPr>
          <a:xfrm>
            <a:off x="1306390" y="4312759"/>
            <a:ext cx="0" cy="25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7444670-5F7A-4F79-8CC6-78F36503D480}"/>
              </a:ext>
            </a:extLst>
          </p:cNvPr>
          <p:cNvCxnSpPr>
            <a:cxnSpLocks/>
            <a:stCxn id="55" idx="3"/>
            <a:endCxn id="56" idx="1"/>
          </p:cNvCxnSpPr>
          <p:nvPr/>
        </p:nvCxnSpPr>
        <p:spPr>
          <a:xfrm>
            <a:off x="3087260" y="4711426"/>
            <a:ext cx="387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A40B42D-2AF9-4F8E-8507-BE578F7EC90B}"/>
              </a:ext>
            </a:extLst>
          </p:cNvPr>
          <p:cNvCxnSpPr>
            <a:cxnSpLocks/>
            <a:stCxn id="56" idx="2"/>
            <a:endCxn id="59" idx="0"/>
          </p:cNvCxnSpPr>
          <p:nvPr/>
        </p:nvCxnSpPr>
        <p:spPr>
          <a:xfrm>
            <a:off x="3943404" y="4854541"/>
            <a:ext cx="17748" cy="229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A2E8AA08-127B-4F2E-9A78-4CE6B4EC0A48}"/>
              </a:ext>
            </a:extLst>
          </p:cNvPr>
          <p:cNvCxnSpPr>
            <a:cxnSpLocks/>
            <a:stCxn id="60" idx="2"/>
            <a:endCxn id="61" idx="0"/>
          </p:cNvCxnSpPr>
          <p:nvPr/>
        </p:nvCxnSpPr>
        <p:spPr>
          <a:xfrm>
            <a:off x="1324138" y="5370635"/>
            <a:ext cx="0" cy="255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45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16508"/>
            <a:ext cx="5166200" cy="347787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looping-</a:t>
            </a:r>
            <a:r>
              <a:rPr lang="en-US" sz="1100" dirty="0" err="1"/>
              <a:t>agv</a:t>
            </a:r>
            <a:r>
              <a:rPr lang="en-US" sz="1100" dirty="0"/>
              <a:t> 0 : initialize looping-</a:t>
            </a:r>
            <a:r>
              <a:rPr lang="en-US" sz="1100" dirty="0" err="1"/>
              <a:t>agv</a:t>
            </a:r>
            <a:r>
              <a:rPr lang="en-US" sz="1100" dirty="0"/>
              <a:t> value with 0</a:t>
            </a:r>
          </a:p>
          <a:p>
            <a:pPr marL="285750" indent="-285750">
              <a:buFont typeface="Arial" panose="020B0604020202020204" pitchFamily="34" charset="0"/>
              <a:buChar char="•"/>
            </a:pPr>
            <a:r>
              <a:rPr lang="en-US" sz="1100" dirty="0"/>
              <a:t>  let looping-pod 0 : initialize looping-pod value with 0</a:t>
            </a:r>
          </a:p>
          <a:p>
            <a:pPr marL="285750" indent="-285750">
              <a:buFont typeface="Arial" panose="020B0604020202020204" pitchFamily="34" charset="0"/>
              <a:buChar char="•"/>
            </a:pPr>
            <a:r>
              <a:rPr lang="en-US" sz="1100" dirty="0"/>
              <a:t>  let </a:t>
            </a:r>
            <a:r>
              <a:rPr lang="en-US" sz="1100" dirty="0" err="1"/>
              <a:t>xjob</a:t>
            </a:r>
            <a:r>
              <a:rPr lang="en-US" sz="1100" dirty="0"/>
              <a:t> 0 let </a:t>
            </a:r>
            <a:r>
              <a:rPr lang="en-US" sz="1100" dirty="0" err="1"/>
              <a:t>yjob</a:t>
            </a:r>
            <a:r>
              <a:rPr lang="en-US" sz="1100" dirty="0"/>
              <a:t> 0 : initialize </a:t>
            </a:r>
            <a:r>
              <a:rPr lang="en-US" sz="1100" dirty="0" err="1"/>
              <a:t>xjob</a:t>
            </a:r>
            <a:r>
              <a:rPr lang="en-US" sz="1100" dirty="0"/>
              <a:t> and </a:t>
            </a:r>
            <a:r>
              <a:rPr lang="en-US" sz="1100" dirty="0" err="1"/>
              <a:t>xjob</a:t>
            </a:r>
            <a:r>
              <a:rPr lang="en-US" sz="1100" dirty="0"/>
              <a:t> value with 0</a:t>
            </a:r>
          </a:p>
          <a:p>
            <a:pPr marL="285750" indent="-285750">
              <a:buFont typeface="Arial" panose="020B0604020202020204" pitchFamily="34" charset="0"/>
              <a:buChar char="•"/>
            </a:pPr>
            <a:r>
              <a:rPr lang="en-US" sz="1100" dirty="0"/>
              <a:t>  let max-pod-to-assign 0 : initialize max-pod-to-assign value with 0</a:t>
            </a:r>
          </a:p>
          <a:p>
            <a:pPr marL="285750" indent="-285750">
              <a:buFont typeface="Arial" panose="020B0604020202020204" pitchFamily="34" charset="0"/>
              <a:buChar char="•"/>
            </a:pPr>
            <a:r>
              <a:rPr lang="en-US" sz="1100" dirty="0"/>
              <a:t>  </a:t>
            </a:r>
            <a:r>
              <a:rPr lang="en-US" sz="1100" dirty="0" err="1"/>
              <a:t>ifelse</a:t>
            </a:r>
            <a:r>
              <a:rPr lang="en-US" sz="1100" dirty="0"/>
              <a:t> length pod-list  &gt; 2 * AGV-number [set max-pod-to-assign (2 * AGV-number)] [set max-pod-to-assign length pod-list ] :If given condition return true, do first command, else do second command</a:t>
            </a:r>
          </a:p>
          <a:p>
            <a:pPr marL="285750" indent="-285750">
              <a:buFont typeface="Arial" panose="020B0604020202020204" pitchFamily="34" charset="0"/>
              <a:buChar char="•"/>
            </a:pPr>
            <a:r>
              <a:rPr lang="en-US" sz="1100" dirty="0"/>
              <a:t>  loop :start loop</a:t>
            </a:r>
          </a:p>
          <a:p>
            <a:pPr marL="285750" indent="-285750">
              <a:buFont typeface="Arial" panose="020B0604020202020204" pitchFamily="34" charset="0"/>
              <a:buChar char="•"/>
            </a:pPr>
            <a:r>
              <a:rPr lang="en-US" sz="1100" dirty="0"/>
              <a:t>  [ set looping-pod 0 ;one AGV with each pod : : set looping-pod value with 0</a:t>
            </a:r>
          </a:p>
          <a:p>
            <a:pPr marL="285750" indent="-285750">
              <a:buFont typeface="Arial" panose="020B0604020202020204" pitchFamily="34" charset="0"/>
              <a:buChar char="•"/>
            </a:pPr>
            <a:r>
              <a:rPr lang="en-US" sz="1100" dirty="0"/>
              <a:t>    </a:t>
            </a:r>
            <a:r>
              <a:rPr lang="en-US" sz="1100" dirty="0" err="1"/>
              <a:t>ifelse</a:t>
            </a:r>
            <a:r>
              <a:rPr lang="en-US" sz="1100" dirty="0"/>
              <a:t> looping-</a:t>
            </a:r>
            <a:r>
              <a:rPr lang="en-US" sz="1100" dirty="0" err="1"/>
              <a:t>agv</a:t>
            </a:r>
            <a:r>
              <a:rPr lang="en-US" sz="1100" dirty="0"/>
              <a:t> &lt; AGV-number : If given condition return true, do first command, else do second command  </a:t>
            </a:r>
          </a:p>
          <a:p>
            <a:pPr marL="285750" indent="-285750">
              <a:buFont typeface="Arial" panose="020B0604020202020204" pitchFamily="34" charset="0"/>
              <a:buChar char="•"/>
            </a:pPr>
            <a:r>
              <a:rPr lang="en-US" sz="1100" dirty="0"/>
              <a:t>  [ loop : start loop</a:t>
            </a:r>
          </a:p>
          <a:p>
            <a:pPr marL="285750" indent="-285750">
              <a:buFont typeface="Arial" panose="020B0604020202020204" pitchFamily="34" charset="0"/>
              <a:buChar char="•"/>
            </a:pPr>
            <a:r>
              <a:rPr lang="en-US" sz="1100" dirty="0"/>
              <a:t>      [ </a:t>
            </a:r>
            <a:r>
              <a:rPr lang="en-US" sz="1100" dirty="0" err="1"/>
              <a:t>ifelse</a:t>
            </a:r>
            <a:r>
              <a:rPr lang="en-US" sz="1100" dirty="0"/>
              <a:t> looping-pod &lt; max-pod-to-assign : If given condition return true, do first command, else do second command</a:t>
            </a:r>
          </a:p>
          <a:p>
            <a:pPr marL="285750" indent="-285750">
              <a:buFont typeface="Arial" panose="020B0604020202020204" pitchFamily="34" charset="0"/>
              <a:buChar char="•"/>
            </a:pPr>
            <a:r>
              <a:rPr lang="en-US" sz="1100" dirty="0"/>
              <a:t>        [ ask pods with [pod-id = item looping-pod pod-list]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let n pod-id ask AGVs with [AGV-id = id] [set destination n]]  : ask pod with given condition to do command</a:t>
            </a:r>
          </a:p>
          <a:p>
            <a:pPr marL="285750" indent="-285750">
              <a:buFont typeface="Arial" panose="020B0604020202020204" pitchFamily="34" charset="0"/>
              <a:buChar char="•"/>
            </a:pPr>
            <a:r>
              <a:rPr lang="en-US" sz="1100" dirty="0"/>
              <a:t>starting-intersection id destination : call starting-intersection function</a:t>
            </a:r>
          </a:p>
          <a:p>
            <a:pPr marL="285750" indent="-285750">
              <a:buFont typeface="Arial" panose="020B0604020202020204" pitchFamily="34" charset="0"/>
              <a:buChar char="•"/>
            </a:pPr>
            <a:r>
              <a:rPr lang="en-US" sz="1100" dirty="0"/>
              <a:t>ending-intersection id destination : call starting-intersection function</a:t>
            </a:r>
          </a:p>
          <a:p>
            <a:pPr marL="285750" indent="-285750">
              <a:buFont typeface="Arial" panose="020B0604020202020204" pitchFamily="34" charset="0"/>
              <a:buChar char="•"/>
            </a:pPr>
            <a:r>
              <a:rPr lang="en-US" sz="1100" dirty="0"/>
              <a:t>          file-open "for pairing.csv“ : open file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73607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Pair-pick-pod</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461665"/>
          </a:xfrm>
          <a:prstGeom prst="rect">
            <a:avLst/>
          </a:prstGeom>
          <a:noFill/>
          <a:ln>
            <a:solidFill>
              <a:schemeClr val="tx1"/>
            </a:solidFill>
          </a:ln>
        </p:spPr>
        <p:txBody>
          <a:bodyPr wrap="square" rtlCol="0">
            <a:spAutoFit/>
          </a:bodyPr>
          <a:lstStyle/>
          <a:p>
            <a:pPr algn="just"/>
            <a:r>
              <a:rPr lang="en-US" sz="2400" dirty="0"/>
              <a:t>Pairing for pickup pod</a:t>
            </a:r>
          </a:p>
        </p:txBody>
      </p:sp>
      <p:sp>
        <p:nvSpPr>
          <p:cNvPr id="13" name="TextBox 12">
            <a:extLst>
              <a:ext uri="{FF2B5EF4-FFF2-40B4-BE49-F238E27FC236}">
                <a16:creationId xmlns:a16="http://schemas.microsoft.com/office/drawing/2014/main" id="{BD01D210-9C01-4CE2-A5C6-EA6D8B181D5E}"/>
              </a:ext>
            </a:extLst>
          </p:cNvPr>
          <p:cNvSpPr txBox="1"/>
          <p:nvPr/>
        </p:nvSpPr>
        <p:spPr>
          <a:xfrm>
            <a:off x="6050758" y="4400747"/>
            <a:ext cx="5474623" cy="161582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file-type </a:t>
            </a:r>
            <a:r>
              <a:rPr lang="en-US" sz="1100" dirty="0" err="1"/>
              <a:t>xcor</a:t>
            </a:r>
            <a:r>
              <a:rPr lang="en-US" sz="1100" dirty="0"/>
              <a:t> file-type "," file-type </a:t>
            </a:r>
            <a:r>
              <a:rPr lang="en-US" sz="1100" dirty="0" err="1"/>
              <a:t>ycor</a:t>
            </a:r>
            <a:r>
              <a:rPr lang="en-US" sz="1100" dirty="0"/>
              <a:t> file-type "," file-type </a:t>
            </a:r>
            <a:r>
              <a:rPr lang="en-US" sz="1100" dirty="0" err="1"/>
              <a:t>xstart</a:t>
            </a:r>
            <a:r>
              <a:rPr lang="en-US" sz="1100" dirty="0"/>
              <a:t> file-type "," file-type </a:t>
            </a:r>
            <a:r>
              <a:rPr lang="en-US" sz="1100" dirty="0" err="1"/>
              <a:t>ystart</a:t>
            </a:r>
            <a:r>
              <a:rPr lang="en-US" sz="1100" dirty="0"/>
              <a:t> file-type "," file-type </a:t>
            </a:r>
            <a:r>
              <a:rPr lang="en-US" sz="1100" dirty="0" err="1"/>
              <a:t>xend</a:t>
            </a:r>
            <a:r>
              <a:rPr lang="en-US" sz="1100" dirty="0"/>
              <a:t> file-type "," file-type </a:t>
            </a:r>
            <a:r>
              <a:rPr lang="en-US" sz="1100" dirty="0" err="1"/>
              <a:t>yend</a:t>
            </a:r>
            <a:r>
              <a:rPr lang="en-US" sz="1100" dirty="0"/>
              <a:t> file-type "," file-type </a:t>
            </a:r>
            <a:r>
              <a:rPr lang="en-US" sz="1100" dirty="0" err="1"/>
              <a:t>xjob</a:t>
            </a:r>
            <a:r>
              <a:rPr lang="en-US" sz="1100" dirty="0"/>
              <a:t> file-type "," file-type </a:t>
            </a:r>
            <a:r>
              <a:rPr lang="en-US" sz="1100" dirty="0" err="1"/>
              <a:t>yjob</a:t>
            </a:r>
            <a:r>
              <a:rPr lang="en-US" sz="1100" dirty="0"/>
              <a:t> file-type "," file-type </a:t>
            </a:r>
            <a:r>
              <a:rPr lang="en-US" sz="1100" dirty="0" err="1"/>
              <a:t>u-turn</a:t>
            </a:r>
            <a:r>
              <a:rPr lang="en-US" sz="1100" dirty="0"/>
              <a:t> file-type "," file-type AGV-id file-type "," file-type destination file-type "\n“ : print on file</a:t>
            </a:r>
          </a:p>
          <a:p>
            <a:pPr marL="285750" indent="-285750">
              <a:buFont typeface="Arial" panose="020B0604020202020204" pitchFamily="34" charset="0"/>
              <a:buChar char="•"/>
            </a:pPr>
            <a:r>
              <a:rPr lang="en-US" sz="1100" dirty="0"/>
              <a:t>          file-close] : closing file</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looping-pod </a:t>
            </a:r>
            <a:r>
              <a:rPr lang="en-US" sz="1100" dirty="0" err="1"/>
              <a:t>looping-pod</a:t>
            </a:r>
            <a:r>
              <a:rPr lang="en-US" sz="1100" dirty="0"/>
              <a:t> + 1]] : increment for looping-pod</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a:t>
            </a:r>
            <a:r>
              <a:rPr lang="en-US" sz="1100" dirty="0" err="1"/>
              <a:t>agv</a:t>
            </a:r>
            <a:r>
              <a:rPr lang="en-US" sz="1100" dirty="0"/>
              <a:t> looping-</a:t>
            </a:r>
            <a:r>
              <a:rPr lang="en-US" sz="1100" dirty="0" err="1"/>
              <a:t>agv</a:t>
            </a:r>
            <a:r>
              <a:rPr lang="en-US" sz="1100" dirty="0"/>
              <a:t> + 1 : increment for looping-pod</a:t>
            </a:r>
          </a:p>
        </p:txBody>
      </p:sp>
      <p:pic>
        <p:nvPicPr>
          <p:cNvPr id="11" name="Picture 10">
            <a:extLst>
              <a:ext uri="{FF2B5EF4-FFF2-40B4-BE49-F238E27FC236}">
                <a16:creationId xmlns:a16="http://schemas.microsoft.com/office/drawing/2014/main" id="{C7B62109-6DD9-4347-B760-B4BEA86F7A2C}"/>
              </a:ext>
            </a:extLst>
          </p:cNvPr>
          <p:cNvPicPr>
            <a:picLocks noChangeAspect="1"/>
          </p:cNvPicPr>
          <p:nvPr/>
        </p:nvPicPr>
        <p:blipFill>
          <a:blip r:embed="rId4"/>
          <a:stretch>
            <a:fillRect/>
          </a:stretch>
        </p:blipFill>
        <p:spPr>
          <a:xfrm>
            <a:off x="6036519" y="1365959"/>
            <a:ext cx="5474017" cy="2911499"/>
          </a:xfrm>
          <a:prstGeom prst="rect">
            <a:avLst/>
          </a:prstGeom>
        </p:spPr>
      </p:pic>
    </p:spTree>
    <p:extLst>
      <p:ext uri="{BB962C8B-B14F-4D97-AF65-F5344CB8AC3E}">
        <p14:creationId xmlns:p14="http://schemas.microsoft.com/office/powerpoint/2010/main" val="155061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018559"/>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416508"/>
            <a:ext cx="5166200" cy="347787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looping-</a:t>
            </a:r>
            <a:r>
              <a:rPr lang="en-US" sz="1100" dirty="0" err="1"/>
              <a:t>agv</a:t>
            </a:r>
            <a:r>
              <a:rPr lang="en-US" sz="1100" dirty="0"/>
              <a:t> 0 : initialize looping-</a:t>
            </a:r>
            <a:r>
              <a:rPr lang="en-US" sz="1100" dirty="0" err="1"/>
              <a:t>agv</a:t>
            </a:r>
            <a:r>
              <a:rPr lang="en-US" sz="1100" dirty="0"/>
              <a:t> value with 0</a:t>
            </a:r>
          </a:p>
          <a:p>
            <a:pPr marL="285750" indent="-285750">
              <a:buFont typeface="Arial" panose="020B0604020202020204" pitchFamily="34" charset="0"/>
              <a:buChar char="•"/>
            </a:pPr>
            <a:r>
              <a:rPr lang="en-US" sz="1100" dirty="0"/>
              <a:t>  let looping-pod 0 : initialize looping-pod value with 0</a:t>
            </a:r>
          </a:p>
          <a:p>
            <a:pPr marL="285750" indent="-285750">
              <a:buFont typeface="Arial" panose="020B0604020202020204" pitchFamily="34" charset="0"/>
              <a:buChar char="•"/>
            </a:pPr>
            <a:r>
              <a:rPr lang="en-US" sz="1100" dirty="0"/>
              <a:t>  let </a:t>
            </a:r>
            <a:r>
              <a:rPr lang="en-US" sz="1100" dirty="0" err="1"/>
              <a:t>xjob</a:t>
            </a:r>
            <a:r>
              <a:rPr lang="en-US" sz="1100" dirty="0"/>
              <a:t> 0 let </a:t>
            </a:r>
            <a:r>
              <a:rPr lang="en-US" sz="1100" dirty="0" err="1"/>
              <a:t>yjob</a:t>
            </a:r>
            <a:r>
              <a:rPr lang="en-US" sz="1100" dirty="0"/>
              <a:t> 0 : initialize </a:t>
            </a:r>
            <a:r>
              <a:rPr lang="en-US" sz="1100" dirty="0" err="1"/>
              <a:t>xjob</a:t>
            </a:r>
            <a:r>
              <a:rPr lang="en-US" sz="1100" dirty="0"/>
              <a:t> and </a:t>
            </a:r>
            <a:r>
              <a:rPr lang="en-US" sz="1100" dirty="0" err="1"/>
              <a:t>xjob</a:t>
            </a:r>
            <a:r>
              <a:rPr lang="en-US" sz="1100" dirty="0"/>
              <a:t> value with 0</a:t>
            </a:r>
          </a:p>
          <a:p>
            <a:pPr marL="285750" indent="-285750">
              <a:buFont typeface="Arial" panose="020B0604020202020204" pitchFamily="34" charset="0"/>
              <a:buChar char="•"/>
            </a:pPr>
            <a:r>
              <a:rPr lang="en-US" sz="1100" dirty="0"/>
              <a:t>  let max-pod-to-assign 0 : initialize max-pod-to-assign value with 0</a:t>
            </a:r>
          </a:p>
          <a:p>
            <a:pPr marL="285750" indent="-285750">
              <a:buFont typeface="Arial" panose="020B0604020202020204" pitchFamily="34" charset="0"/>
              <a:buChar char="•"/>
            </a:pPr>
            <a:r>
              <a:rPr lang="en-US" sz="1100" dirty="0"/>
              <a:t>  </a:t>
            </a:r>
            <a:r>
              <a:rPr lang="en-US" sz="1100" dirty="0" err="1"/>
              <a:t>ifelse</a:t>
            </a:r>
            <a:r>
              <a:rPr lang="en-US" sz="1100" dirty="0"/>
              <a:t> length pod-list  &gt; 2 * AGV-number [set max-pod-to-assign (2 * AGV-number)] [set max-pod-to-assign length pod-list ] :If given condition return true, do first command, else do second command</a:t>
            </a:r>
          </a:p>
          <a:p>
            <a:pPr marL="285750" indent="-285750">
              <a:buFont typeface="Arial" panose="020B0604020202020204" pitchFamily="34" charset="0"/>
              <a:buChar char="•"/>
            </a:pPr>
            <a:r>
              <a:rPr lang="en-US" sz="1100" dirty="0"/>
              <a:t>  loop :start loop</a:t>
            </a:r>
          </a:p>
          <a:p>
            <a:pPr marL="285750" indent="-285750">
              <a:buFont typeface="Arial" panose="020B0604020202020204" pitchFamily="34" charset="0"/>
              <a:buChar char="•"/>
            </a:pPr>
            <a:r>
              <a:rPr lang="en-US" sz="1100" dirty="0"/>
              <a:t>  [ set looping-pod 0 ;one AGV with each pod : : set looping-pod value with 0</a:t>
            </a:r>
          </a:p>
          <a:p>
            <a:pPr marL="285750" indent="-285750">
              <a:buFont typeface="Arial" panose="020B0604020202020204" pitchFamily="34" charset="0"/>
              <a:buChar char="•"/>
            </a:pPr>
            <a:r>
              <a:rPr lang="en-US" sz="1100" dirty="0"/>
              <a:t>    </a:t>
            </a:r>
            <a:r>
              <a:rPr lang="en-US" sz="1100" dirty="0" err="1"/>
              <a:t>ifelse</a:t>
            </a:r>
            <a:r>
              <a:rPr lang="en-US" sz="1100" dirty="0"/>
              <a:t> looping-</a:t>
            </a:r>
            <a:r>
              <a:rPr lang="en-US" sz="1100" dirty="0" err="1"/>
              <a:t>agv</a:t>
            </a:r>
            <a:r>
              <a:rPr lang="en-US" sz="1100" dirty="0"/>
              <a:t> &lt; AGV-number : If given condition return true, do first command, else do second command  </a:t>
            </a:r>
          </a:p>
          <a:p>
            <a:pPr marL="285750" indent="-285750">
              <a:buFont typeface="Arial" panose="020B0604020202020204" pitchFamily="34" charset="0"/>
              <a:buChar char="•"/>
            </a:pPr>
            <a:r>
              <a:rPr lang="en-US" sz="1100" dirty="0"/>
              <a:t>  [ loop : start loop</a:t>
            </a:r>
          </a:p>
          <a:p>
            <a:pPr marL="285750" indent="-285750">
              <a:buFont typeface="Arial" panose="020B0604020202020204" pitchFamily="34" charset="0"/>
              <a:buChar char="•"/>
            </a:pPr>
            <a:r>
              <a:rPr lang="en-US" sz="1100" dirty="0"/>
              <a:t>      [ </a:t>
            </a:r>
            <a:r>
              <a:rPr lang="en-US" sz="1100" dirty="0" err="1"/>
              <a:t>ifelse</a:t>
            </a:r>
            <a:r>
              <a:rPr lang="en-US" sz="1100" dirty="0"/>
              <a:t> looping-pod &lt; max-pod-to-assign : If given condition return true, do first command, else do second command</a:t>
            </a:r>
          </a:p>
          <a:p>
            <a:pPr marL="285750" indent="-285750">
              <a:buFont typeface="Arial" panose="020B0604020202020204" pitchFamily="34" charset="0"/>
              <a:buChar char="•"/>
            </a:pPr>
            <a:r>
              <a:rPr lang="en-US" sz="1100" dirty="0"/>
              <a:t>        [ ask pods with [pod-id = item looping-pod pod-list]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let n pod-id ask AGVs with [AGV-id = id] [set destination n]]  : ask pod with given condition to do command</a:t>
            </a:r>
          </a:p>
          <a:p>
            <a:pPr marL="285750" indent="-285750">
              <a:buFont typeface="Arial" panose="020B0604020202020204" pitchFamily="34" charset="0"/>
              <a:buChar char="•"/>
            </a:pPr>
            <a:r>
              <a:rPr lang="en-US" sz="1100" dirty="0"/>
              <a:t>starting-intersection id destination : call starting-intersection function</a:t>
            </a:r>
          </a:p>
          <a:p>
            <a:pPr marL="285750" indent="-285750">
              <a:buFont typeface="Arial" panose="020B0604020202020204" pitchFamily="34" charset="0"/>
              <a:buChar char="•"/>
            </a:pPr>
            <a:r>
              <a:rPr lang="en-US" sz="1100" dirty="0"/>
              <a:t>ending-intersection id destination : call starting-intersection function</a:t>
            </a:r>
          </a:p>
          <a:p>
            <a:pPr marL="285750" indent="-285750">
              <a:buFont typeface="Arial" panose="020B0604020202020204" pitchFamily="34" charset="0"/>
              <a:buChar char="•"/>
            </a:pPr>
            <a:r>
              <a:rPr lang="en-US" sz="1100" dirty="0"/>
              <a:t>          file-open "for pairing.csv“ : open file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273607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Pair-pick-pod</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3589951" cy="461665"/>
          </a:xfrm>
          <a:prstGeom prst="rect">
            <a:avLst/>
          </a:prstGeom>
          <a:noFill/>
          <a:ln>
            <a:solidFill>
              <a:schemeClr val="tx1"/>
            </a:solidFill>
          </a:ln>
        </p:spPr>
        <p:txBody>
          <a:bodyPr wrap="square" rtlCol="0">
            <a:spAutoFit/>
          </a:bodyPr>
          <a:lstStyle/>
          <a:p>
            <a:pPr algn="just"/>
            <a:r>
              <a:rPr lang="en-US" sz="2400" dirty="0"/>
              <a:t>Pairing for pickup pod</a:t>
            </a:r>
          </a:p>
        </p:txBody>
      </p:sp>
      <p:sp>
        <p:nvSpPr>
          <p:cNvPr id="13" name="TextBox 12">
            <a:extLst>
              <a:ext uri="{FF2B5EF4-FFF2-40B4-BE49-F238E27FC236}">
                <a16:creationId xmlns:a16="http://schemas.microsoft.com/office/drawing/2014/main" id="{BD01D210-9C01-4CE2-A5C6-EA6D8B181D5E}"/>
              </a:ext>
            </a:extLst>
          </p:cNvPr>
          <p:cNvSpPr txBox="1"/>
          <p:nvPr/>
        </p:nvSpPr>
        <p:spPr>
          <a:xfrm>
            <a:off x="6050758" y="4400747"/>
            <a:ext cx="5474623" cy="161582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file-type </a:t>
            </a:r>
            <a:r>
              <a:rPr lang="en-US" sz="1100" dirty="0" err="1"/>
              <a:t>xcor</a:t>
            </a:r>
            <a:r>
              <a:rPr lang="en-US" sz="1100" dirty="0"/>
              <a:t> file-type "," file-type </a:t>
            </a:r>
            <a:r>
              <a:rPr lang="en-US" sz="1100" dirty="0" err="1"/>
              <a:t>ycor</a:t>
            </a:r>
            <a:r>
              <a:rPr lang="en-US" sz="1100" dirty="0"/>
              <a:t> file-type "," file-type </a:t>
            </a:r>
            <a:r>
              <a:rPr lang="en-US" sz="1100" dirty="0" err="1"/>
              <a:t>xstart</a:t>
            </a:r>
            <a:r>
              <a:rPr lang="en-US" sz="1100" dirty="0"/>
              <a:t> file-type "," file-type </a:t>
            </a:r>
            <a:r>
              <a:rPr lang="en-US" sz="1100" dirty="0" err="1"/>
              <a:t>ystart</a:t>
            </a:r>
            <a:r>
              <a:rPr lang="en-US" sz="1100" dirty="0"/>
              <a:t> file-type "," file-type </a:t>
            </a:r>
            <a:r>
              <a:rPr lang="en-US" sz="1100" dirty="0" err="1"/>
              <a:t>xend</a:t>
            </a:r>
            <a:r>
              <a:rPr lang="en-US" sz="1100" dirty="0"/>
              <a:t> file-type "," file-type </a:t>
            </a:r>
            <a:r>
              <a:rPr lang="en-US" sz="1100" dirty="0" err="1"/>
              <a:t>yend</a:t>
            </a:r>
            <a:r>
              <a:rPr lang="en-US" sz="1100" dirty="0"/>
              <a:t> file-type "," file-type </a:t>
            </a:r>
            <a:r>
              <a:rPr lang="en-US" sz="1100" dirty="0" err="1"/>
              <a:t>xjob</a:t>
            </a:r>
            <a:r>
              <a:rPr lang="en-US" sz="1100" dirty="0"/>
              <a:t> file-type "," file-type </a:t>
            </a:r>
            <a:r>
              <a:rPr lang="en-US" sz="1100" dirty="0" err="1"/>
              <a:t>yjob</a:t>
            </a:r>
            <a:r>
              <a:rPr lang="en-US" sz="1100" dirty="0"/>
              <a:t> file-type "," file-type </a:t>
            </a:r>
            <a:r>
              <a:rPr lang="en-US" sz="1100" dirty="0" err="1"/>
              <a:t>u-turn</a:t>
            </a:r>
            <a:r>
              <a:rPr lang="en-US" sz="1100" dirty="0"/>
              <a:t> file-type "," file-type AGV-id file-type "," file-type destination file-type "\n“ : print on file</a:t>
            </a:r>
          </a:p>
          <a:p>
            <a:pPr marL="285750" indent="-285750">
              <a:buFont typeface="Arial" panose="020B0604020202020204" pitchFamily="34" charset="0"/>
              <a:buChar char="•"/>
            </a:pPr>
            <a:r>
              <a:rPr lang="en-US" sz="1100" dirty="0"/>
              <a:t>          file-close] : closing file</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looping-pod </a:t>
            </a:r>
            <a:r>
              <a:rPr lang="en-US" sz="1100" dirty="0" err="1"/>
              <a:t>looping-pod</a:t>
            </a:r>
            <a:r>
              <a:rPr lang="en-US" sz="1100" dirty="0"/>
              <a:t> + 1]] : increment for looping-pod</a:t>
            </a:r>
          </a:p>
          <a:p>
            <a:pPr marL="285750" indent="-285750">
              <a:buFont typeface="Arial" panose="020B0604020202020204" pitchFamily="34" charset="0"/>
              <a:buChar char="•"/>
            </a:pPr>
            <a:r>
              <a:rPr lang="en-US" sz="1100" dirty="0"/>
              <a:t>    [stop] : stop loop</a:t>
            </a:r>
          </a:p>
          <a:p>
            <a:pPr marL="285750" indent="-285750">
              <a:buFont typeface="Arial" panose="020B0604020202020204" pitchFamily="34" charset="0"/>
              <a:buChar char="•"/>
            </a:pPr>
            <a:r>
              <a:rPr lang="en-US" sz="1100" dirty="0"/>
              <a:t>    set looping-</a:t>
            </a:r>
            <a:r>
              <a:rPr lang="en-US" sz="1100" dirty="0" err="1"/>
              <a:t>agv</a:t>
            </a:r>
            <a:r>
              <a:rPr lang="en-US" sz="1100" dirty="0"/>
              <a:t> looping-</a:t>
            </a:r>
            <a:r>
              <a:rPr lang="en-US" sz="1100" dirty="0" err="1"/>
              <a:t>agv</a:t>
            </a:r>
            <a:r>
              <a:rPr lang="en-US" sz="1100" dirty="0"/>
              <a:t> + 1 : increment for looping-pod</a:t>
            </a:r>
          </a:p>
        </p:txBody>
      </p:sp>
      <p:pic>
        <p:nvPicPr>
          <p:cNvPr id="11" name="Picture 10">
            <a:extLst>
              <a:ext uri="{FF2B5EF4-FFF2-40B4-BE49-F238E27FC236}">
                <a16:creationId xmlns:a16="http://schemas.microsoft.com/office/drawing/2014/main" id="{C7B62109-6DD9-4347-B760-B4BEA86F7A2C}"/>
              </a:ext>
            </a:extLst>
          </p:cNvPr>
          <p:cNvPicPr>
            <a:picLocks noChangeAspect="1"/>
          </p:cNvPicPr>
          <p:nvPr/>
        </p:nvPicPr>
        <p:blipFill>
          <a:blip r:embed="rId4"/>
          <a:stretch>
            <a:fillRect/>
          </a:stretch>
        </p:blipFill>
        <p:spPr>
          <a:xfrm>
            <a:off x="6036519" y="1365959"/>
            <a:ext cx="5474017" cy="2911499"/>
          </a:xfrm>
          <a:prstGeom prst="rect">
            <a:avLst/>
          </a:prstGeom>
        </p:spPr>
      </p:pic>
    </p:spTree>
    <p:extLst>
      <p:ext uri="{BB962C8B-B14F-4D97-AF65-F5344CB8AC3E}">
        <p14:creationId xmlns:p14="http://schemas.microsoft.com/office/powerpoint/2010/main" val="58828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18730" y="174506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555151" y="2143011"/>
            <a:ext cx="5166200" cy="415498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a:t>
            </a:r>
            <a:r>
              <a:rPr lang="en-US" sz="1100" dirty="0" err="1"/>
              <a:t>xjob</a:t>
            </a:r>
            <a:r>
              <a:rPr lang="en-US" sz="1100" dirty="0"/>
              <a:t> 0 let </a:t>
            </a:r>
            <a:r>
              <a:rPr lang="en-US" sz="1100" dirty="0" err="1"/>
              <a:t>yjob</a:t>
            </a:r>
            <a:r>
              <a:rPr lang="en-US" sz="1100" dirty="0"/>
              <a:t> 0 : initialize </a:t>
            </a:r>
            <a:r>
              <a:rPr lang="en-US" sz="1100" dirty="0" err="1"/>
              <a:t>xjob</a:t>
            </a:r>
            <a:r>
              <a:rPr lang="en-US" sz="1100" dirty="0"/>
              <a:t> and </a:t>
            </a:r>
            <a:r>
              <a:rPr lang="en-US" sz="1100" dirty="0" err="1"/>
              <a:t>yjob</a:t>
            </a:r>
            <a:r>
              <a:rPr lang="en-US" sz="1100" dirty="0"/>
              <a:t> value</a:t>
            </a:r>
          </a:p>
          <a:p>
            <a:pPr marL="285750" indent="-285750">
              <a:buFont typeface="Arial" panose="020B0604020202020204" pitchFamily="34" charset="0"/>
              <a:buChar char="•"/>
            </a:pPr>
            <a:r>
              <a:rPr lang="en-US" sz="1100" dirty="0"/>
              <a:t>  ask pods with [pod-id = </a:t>
            </a:r>
            <a:r>
              <a:rPr lang="en-US" sz="1100" dirty="0" err="1"/>
              <a:t>jobloc</a:t>
            </a:r>
            <a:r>
              <a:rPr lang="en-US" sz="1100" dirty="0"/>
              <a: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 ask pods with given condition to do given command</a:t>
            </a:r>
          </a:p>
          <a:p>
            <a:pPr marL="285750" indent="-285750">
              <a:buFont typeface="Arial" panose="020B0604020202020204" pitchFamily="34" charset="0"/>
              <a:buChar char="•"/>
            </a:pPr>
            <a:r>
              <a:rPr lang="en-US" sz="1100" dirty="0"/>
              <a:t>  ask AGVs with [AGV-id = id] : ask AGV with given condition to do given command</a:t>
            </a:r>
          </a:p>
          <a:p>
            <a:pPr marL="285750" indent="-285750">
              <a:buFont typeface="Arial" panose="020B0604020202020204" pitchFamily="34" charset="0"/>
              <a:buChar char="•"/>
            </a:pPr>
            <a:r>
              <a:rPr lang="en-US" sz="1100" dirty="0"/>
              <a:t>  [ let n </a:t>
            </a:r>
            <a:r>
              <a:rPr lang="en-US" sz="1100" dirty="0" err="1"/>
              <a:t>xcor</a:t>
            </a:r>
            <a:r>
              <a:rPr lang="en-US" sz="1100" dirty="0"/>
              <a:t> : initialize </a:t>
            </a:r>
            <a:r>
              <a:rPr lang="en-US" sz="1100" dirty="0" err="1"/>
              <a:t>xjob</a:t>
            </a:r>
            <a:r>
              <a:rPr lang="en-US" sz="1100" dirty="0"/>
              <a:t> and </a:t>
            </a:r>
            <a:r>
              <a:rPr lang="en-US" sz="1100" dirty="0" err="1"/>
              <a:t>yjob</a:t>
            </a:r>
            <a:r>
              <a:rPr lang="en-US" sz="1100" dirty="0"/>
              <a:t> value</a:t>
            </a:r>
          </a:p>
          <a:p>
            <a:pPr marL="285750" indent="-285750">
              <a:buFont typeface="Arial" panose="020B0604020202020204" pitchFamily="34" charset="0"/>
              <a:buChar char="•"/>
            </a:pPr>
            <a:r>
              <a:rPr lang="en-US" sz="1100" dirty="0"/>
              <a:t>    </a:t>
            </a:r>
            <a:r>
              <a:rPr lang="en-US" sz="1100" dirty="0" err="1"/>
              <a:t>ifelse</a:t>
            </a:r>
            <a:r>
              <a:rPr lang="en-US" sz="1100" dirty="0"/>
              <a:t> </a:t>
            </a:r>
            <a:r>
              <a:rPr lang="en-US" sz="1100" dirty="0" err="1"/>
              <a:t>ycor</a:t>
            </a:r>
            <a:r>
              <a:rPr lang="en-US" sz="1100" dirty="0"/>
              <a:t> &lt; </a:t>
            </a:r>
            <a:r>
              <a:rPr lang="en-US" sz="1100" dirty="0" err="1"/>
              <a:t>yjob</a:t>
            </a:r>
            <a:r>
              <a:rPr lang="en-US" sz="1100" dirty="0"/>
              <a:t> : if </a:t>
            </a:r>
            <a:r>
              <a:rPr lang="en-US" sz="1100" dirty="0" err="1"/>
              <a:t>condtion</a:t>
            </a:r>
            <a:r>
              <a:rPr lang="en-US" sz="1100" dirty="0"/>
              <a:t> checking return true, do command below</a:t>
            </a:r>
          </a:p>
          <a:p>
            <a:pPr marL="285750" indent="-285750">
              <a:buFont typeface="Arial" panose="020B0604020202020204" pitchFamily="34" charset="0"/>
              <a:buChar char="•"/>
            </a:pPr>
            <a:r>
              <a:rPr lang="en-US" sz="1100" dirty="0"/>
              <a:t>    ;SEARCHING INTERSECTION UP DIRECTION</a:t>
            </a:r>
          </a:p>
          <a:p>
            <a:pPr marL="285750" indent="-285750">
              <a:buFont typeface="Arial" panose="020B0604020202020204" pitchFamily="34" charset="0"/>
              <a:buChar char="•"/>
            </a:pPr>
            <a:r>
              <a:rPr lang="en-US" sz="1100" dirty="0"/>
              <a:t>    [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ycor</a:t>
            </a:r>
            <a:r>
              <a:rPr lang="en-US" sz="1100" dirty="0"/>
              <a:t> &lt; 14 [set </a:t>
            </a:r>
            <a:r>
              <a:rPr lang="en-US" sz="1100" dirty="0" err="1"/>
              <a:t>ystart</a:t>
            </a:r>
            <a:r>
              <a:rPr lang="en-US" sz="1100" dirty="0"/>
              <a:t> 14] : first condition and command</a:t>
            </a:r>
          </a:p>
          <a:p>
            <a:pPr marL="285750" indent="-285750">
              <a:buFont typeface="Arial" panose="020B0604020202020204" pitchFamily="34" charset="0"/>
              <a:buChar char="•"/>
            </a:pPr>
            <a:r>
              <a:rPr lang="en-US" sz="1100" dirty="0"/>
              <a:t>      </a:t>
            </a:r>
            <a:r>
              <a:rPr lang="en-US" sz="1100" dirty="0" err="1"/>
              <a:t>ycor</a:t>
            </a:r>
            <a:r>
              <a:rPr lang="en-US" sz="1100" dirty="0"/>
              <a:t> &lt; 20 and </a:t>
            </a:r>
            <a:r>
              <a:rPr lang="en-US" sz="1100" dirty="0" err="1"/>
              <a:t>ycor</a:t>
            </a:r>
            <a:r>
              <a:rPr lang="en-US" sz="1100" dirty="0"/>
              <a:t> &gt; 14 [set </a:t>
            </a:r>
            <a:r>
              <a:rPr lang="en-US" sz="1100" dirty="0" err="1"/>
              <a:t>ystart</a:t>
            </a:r>
            <a:r>
              <a:rPr lang="en-US" sz="1100" dirty="0"/>
              <a:t> 20] : second condition and command</a:t>
            </a:r>
          </a:p>
          <a:p>
            <a:pPr marL="285750" indent="-285750">
              <a:buFont typeface="Arial" panose="020B0604020202020204" pitchFamily="34" charset="0"/>
              <a:buChar char="•"/>
            </a:pPr>
            <a:r>
              <a:rPr lang="en-US" sz="1100" dirty="0"/>
              <a:t>      </a:t>
            </a:r>
            <a:r>
              <a:rPr lang="en-US" sz="1100" dirty="0" err="1"/>
              <a:t>ycor</a:t>
            </a:r>
            <a:r>
              <a:rPr lang="en-US" sz="1100" dirty="0"/>
              <a:t> &lt; 26 and </a:t>
            </a:r>
            <a:r>
              <a:rPr lang="en-US" sz="1100" dirty="0" err="1"/>
              <a:t>ycor</a:t>
            </a:r>
            <a:r>
              <a:rPr lang="en-US" sz="1100" dirty="0"/>
              <a:t> &gt; 20 [set </a:t>
            </a:r>
            <a:r>
              <a:rPr lang="en-US" sz="1100" dirty="0" err="1"/>
              <a:t>ystart</a:t>
            </a:r>
            <a:r>
              <a:rPr lang="en-US" sz="1100" dirty="0"/>
              <a:t> 26] : third condition and command</a:t>
            </a:r>
          </a:p>
          <a:p>
            <a:pPr marL="285750" indent="-285750">
              <a:buFont typeface="Arial" panose="020B0604020202020204" pitchFamily="34" charset="0"/>
              <a:buChar char="•"/>
            </a:pPr>
            <a:r>
              <a:rPr lang="en-US" sz="1100" dirty="0"/>
              <a:t>      </a:t>
            </a:r>
            <a:r>
              <a:rPr lang="en-US" sz="1100" dirty="0" err="1"/>
              <a:t>ycor</a:t>
            </a:r>
            <a:r>
              <a:rPr lang="en-US" sz="1100" dirty="0"/>
              <a:t> &lt; 32 and </a:t>
            </a:r>
            <a:r>
              <a:rPr lang="en-US" sz="1100" dirty="0" err="1"/>
              <a:t>ycor</a:t>
            </a:r>
            <a:r>
              <a:rPr lang="en-US" sz="1100" dirty="0"/>
              <a:t> &gt; 26 [set </a:t>
            </a:r>
            <a:r>
              <a:rPr lang="en-US" sz="1100" dirty="0" err="1"/>
              <a:t>ystart</a:t>
            </a:r>
            <a:r>
              <a:rPr lang="en-US" sz="1100" dirty="0"/>
              <a:t> 32]: forth condition and command</a:t>
            </a:r>
          </a:p>
          <a:p>
            <a:pPr marL="285750" indent="-285750">
              <a:buFont typeface="Arial" panose="020B0604020202020204" pitchFamily="34" charset="0"/>
              <a:buChar char="•"/>
            </a:pPr>
            <a:r>
              <a:rPr lang="en-US" sz="1100" dirty="0"/>
              <a:t>      [set </a:t>
            </a:r>
            <a:r>
              <a:rPr lang="en-US" sz="1100" dirty="0" err="1"/>
              <a:t>ystart</a:t>
            </a:r>
            <a:r>
              <a:rPr lang="en-US" sz="1100" dirty="0"/>
              <a:t> 38]) : if all other condition not fulfilled and do this command</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 </a:t>
            </a:r>
          </a:p>
          <a:p>
            <a:pPr marL="285750" indent="-285750">
              <a:buFont typeface="Arial" panose="020B0604020202020204" pitchFamily="34" charset="0"/>
              <a:buChar char="•"/>
            </a:pPr>
            <a:r>
              <a:rPr lang="en-US" sz="1100" dirty="0"/>
              <a:t>        </a:t>
            </a:r>
            <a:r>
              <a:rPr lang="en-US" sz="1100" dirty="0" err="1"/>
              <a:t>xcor</a:t>
            </a:r>
            <a:r>
              <a:rPr lang="en-US" sz="1100" dirty="0"/>
              <a:t> mod 2 = 0 : given </a:t>
            </a:r>
            <a:r>
              <a:rPr lang="en-US" sz="1100" dirty="0" err="1"/>
              <a:t>condtion</a:t>
            </a:r>
            <a:r>
              <a:rPr lang="en-US" sz="1100" dirty="0"/>
              <a:t> for conditional if </a:t>
            </a:r>
            <a:r>
              <a:rPr lang="en-US" sz="1100" dirty="0" err="1"/>
              <a:t>xcor</a:t>
            </a:r>
            <a:r>
              <a:rPr lang="en-US" sz="1100" dirty="0"/>
              <a:t> is even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+ 1) and </a:t>
            </a:r>
            <a:r>
              <a:rPr lang="en-US" sz="1100" dirty="0" err="1"/>
              <a:t>pycor</a:t>
            </a:r>
            <a:r>
              <a:rPr lang="en-US" sz="1100" dirty="0"/>
              <a:t> = storage-upper-</a:t>
            </a:r>
            <a:r>
              <a:rPr lang="en-US" sz="1100" dirty="0" err="1"/>
              <a:t>ybound</a:t>
            </a:r>
            <a:r>
              <a:rPr lang="en-US" sz="1100" dirty="0"/>
              <a:t>]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+ 1)]] [ask AGVs with [AGV-id = id] [set </a:t>
            </a:r>
            <a:r>
              <a:rPr lang="en-US" sz="1100" dirty="0" err="1"/>
              <a:t>xstart</a:t>
            </a:r>
            <a:r>
              <a:rPr lang="en-US" sz="1100" dirty="0"/>
              <a:t> (n - 1)]]]] : ask patches with given condition to do given command</a:t>
            </a:r>
          </a:p>
          <a:p>
            <a:pPr marL="285750" indent="-285750">
              <a:buFont typeface="Arial" panose="020B0604020202020204" pitchFamily="34" charset="0"/>
              <a:buChar char="•"/>
            </a:pPr>
            <a:r>
              <a:rPr lang="en-US" sz="1100" dirty="0"/>
              <a:t>        </a:t>
            </a:r>
            <a:r>
              <a:rPr lang="en-US" sz="1100" dirty="0" err="1"/>
              <a:t>xcor</a:t>
            </a:r>
            <a:r>
              <a:rPr lang="en-US" sz="1100" dirty="0"/>
              <a:t> mod 2 = 1 : given </a:t>
            </a:r>
            <a:r>
              <a:rPr lang="en-US" sz="1100" dirty="0" err="1"/>
              <a:t>condtion</a:t>
            </a:r>
            <a:r>
              <a:rPr lang="en-US" sz="1100" dirty="0"/>
              <a:t> for conditional if </a:t>
            </a:r>
            <a:r>
              <a:rPr lang="en-US" sz="1100" dirty="0" err="1"/>
              <a:t>xcor</a:t>
            </a:r>
            <a:r>
              <a:rPr lang="en-US" sz="1100" dirty="0"/>
              <a:t> is odd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+ 2) and </a:t>
            </a:r>
            <a:r>
              <a:rPr lang="en-US" sz="1100" dirty="0" err="1"/>
              <a:t>pycor</a:t>
            </a:r>
            <a:r>
              <a:rPr lang="en-US" sz="1100" dirty="0"/>
              <a:t> = storage-upper-</a:t>
            </a:r>
            <a:r>
              <a:rPr lang="en-US" sz="1100" dirty="0" err="1"/>
              <a:t>ybound</a:t>
            </a:r>
            <a:r>
              <a:rPr lang="en-US" sz="1100" dirty="0"/>
              <a:t>]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+ 2)]] [ask AGVs with [AGV-id = id] [set </a:t>
            </a:r>
            <a:r>
              <a:rPr lang="en-US" sz="1100" dirty="0" err="1"/>
              <a:t>xstart</a:t>
            </a:r>
            <a:r>
              <a:rPr lang="en-US" sz="1100" dirty="0"/>
              <a:t> (n - 2)]]]])] : ask pods with given condition to do given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4470776"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Starting-intersection</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4253251" cy="461665"/>
          </a:xfrm>
          <a:prstGeom prst="rect">
            <a:avLst/>
          </a:prstGeom>
          <a:noFill/>
          <a:ln>
            <a:solidFill>
              <a:schemeClr val="tx1"/>
            </a:solidFill>
          </a:ln>
        </p:spPr>
        <p:txBody>
          <a:bodyPr wrap="square" rtlCol="0">
            <a:spAutoFit/>
          </a:bodyPr>
          <a:lstStyle/>
          <a:p>
            <a:pPr algn="just"/>
            <a:r>
              <a:rPr lang="en-US" sz="2400" dirty="0"/>
              <a:t>Search for starting intersection</a:t>
            </a:r>
          </a:p>
        </p:txBody>
      </p:sp>
      <p:pic>
        <p:nvPicPr>
          <p:cNvPr id="3" name="Picture 2">
            <a:extLst>
              <a:ext uri="{FF2B5EF4-FFF2-40B4-BE49-F238E27FC236}">
                <a16:creationId xmlns:a16="http://schemas.microsoft.com/office/drawing/2014/main" id="{43EE3F1F-18B5-458B-9D6F-21078290A4AD}"/>
              </a:ext>
            </a:extLst>
          </p:cNvPr>
          <p:cNvPicPr>
            <a:picLocks noChangeAspect="1"/>
          </p:cNvPicPr>
          <p:nvPr/>
        </p:nvPicPr>
        <p:blipFill>
          <a:blip r:embed="rId4"/>
          <a:stretch>
            <a:fillRect/>
          </a:stretch>
        </p:blipFill>
        <p:spPr>
          <a:xfrm>
            <a:off x="5957772" y="1865908"/>
            <a:ext cx="5895740" cy="4154984"/>
          </a:xfrm>
          <a:prstGeom prst="rect">
            <a:avLst/>
          </a:prstGeom>
        </p:spPr>
      </p:pic>
    </p:spTree>
    <p:extLst>
      <p:ext uri="{BB962C8B-B14F-4D97-AF65-F5344CB8AC3E}">
        <p14:creationId xmlns:p14="http://schemas.microsoft.com/office/powerpoint/2010/main" val="321990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18730" y="174506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555151" y="2143011"/>
            <a:ext cx="5166200"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;SEARCHING INTERSECTION DOWN DIRECTION</a:t>
            </a:r>
          </a:p>
          <a:p>
            <a:pPr marL="285750" indent="-285750">
              <a:buFont typeface="Arial" panose="020B0604020202020204" pitchFamily="34" charset="0"/>
              <a:buChar char="•"/>
            </a:pPr>
            <a:r>
              <a:rPr lang="en-US" sz="1100" dirty="0"/>
              <a:t>    [(</a:t>
            </a:r>
            <a:r>
              <a:rPr lang="en-US" sz="1100" dirty="0" err="1"/>
              <a:t>ifelse</a:t>
            </a:r>
            <a:r>
              <a:rPr lang="en-US" sz="1100" dirty="0"/>
              <a:t> :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ycor</a:t>
            </a:r>
            <a:r>
              <a:rPr lang="en-US" sz="1100" dirty="0"/>
              <a:t> &lt; 14 [set </a:t>
            </a:r>
            <a:r>
              <a:rPr lang="en-US" sz="1100" dirty="0" err="1"/>
              <a:t>ystart</a:t>
            </a:r>
            <a:r>
              <a:rPr lang="en-US" sz="1100" dirty="0"/>
              <a:t> 8] : first condition and command</a:t>
            </a:r>
          </a:p>
          <a:p>
            <a:pPr marL="285750" indent="-285750">
              <a:buFont typeface="Arial" panose="020B0604020202020204" pitchFamily="34" charset="0"/>
              <a:buChar char="•"/>
            </a:pPr>
            <a:r>
              <a:rPr lang="en-US" sz="1100" dirty="0"/>
              <a:t>      </a:t>
            </a:r>
            <a:r>
              <a:rPr lang="en-US" sz="1100" dirty="0" err="1"/>
              <a:t>ycor</a:t>
            </a:r>
            <a:r>
              <a:rPr lang="en-US" sz="1100" dirty="0"/>
              <a:t> &lt; 20 and </a:t>
            </a:r>
            <a:r>
              <a:rPr lang="en-US" sz="1100" dirty="0" err="1"/>
              <a:t>ycor</a:t>
            </a:r>
            <a:r>
              <a:rPr lang="en-US" sz="1100" dirty="0"/>
              <a:t> &gt; 14 [set </a:t>
            </a:r>
            <a:r>
              <a:rPr lang="en-US" sz="1100" dirty="0" err="1"/>
              <a:t>ystart</a:t>
            </a:r>
            <a:r>
              <a:rPr lang="en-US" sz="1100" dirty="0"/>
              <a:t> 14] : second condition and command</a:t>
            </a:r>
          </a:p>
          <a:p>
            <a:pPr marL="285750" indent="-285750">
              <a:buFont typeface="Arial" panose="020B0604020202020204" pitchFamily="34" charset="0"/>
              <a:buChar char="•"/>
            </a:pPr>
            <a:r>
              <a:rPr lang="en-US" sz="1100" dirty="0"/>
              <a:t>      </a:t>
            </a:r>
            <a:r>
              <a:rPr lang="en-US" sz="1100" dirty="0" err="1"/>
              <a:t>ycor</a:t>
            </a:r>
            <a:r>
              <a:rPr lang="en-US" sz="1100" dirty="0"/>
              <a:t> &lt; 26 and </a:t>
            </a:r>
            <a:r>
              <a:rPr lang="en-US" sz="1100" dirty="0" err="1"/>
              <a:t>ycor</a:t>
            </a:r>
            <a:r>
              <a:rPr lang="en-US" sz="1100" dirty="0"/>
              <a:t> &gt; 20 [set </a:t>
            </a:r>
            <a:r>
              <a:rPr lang="en-US" sz="1100" dirty="0" err="1"/>
              <a:t>ystart</a:t>
            </a:r>
            <a:r>
              <a:rPr lang="en-US" sz="1100" dirty="0"/>
              <a:t> 20] : third condition and command</a:t>
            </a:r>
          </a:p>
          <a:p>
            <a:pPr marL="285750" indent="-285750">
              <a:buFont typeface="Arial" panose="020B0604020202020204" pitchFamily="34" charset="0"/>
              <a:buChar char="•"/>
            </a:pPr>
            <a:r>
              <a:rPr lang="en-US" sz="1100" dirty="0"/>
              <a:t>      </a:t>
            </a:r>
            <a:r>
              <a:rPr lang="en-US" sz="1100" dirty="0" err="1"/>
              <a:t>ycor</a:t>
            </a:r>
            <a:r>
              <a:rPr lang="en-US" sz="1100" dirty="0"/>
              <a:t> &lt; 32 and </a:t>
            </a:r>
            <a:r>
              <a:rPr lang="en-US" sz="1100" dirty="0" err="1"/>
              <a:t>ycor</a:t>
            </a:r>
            <a:r>
              <a:rPr lang="en-US" sz="1100" dirty="0"/>
              <a:t> &gt; 26 [set </a:t>
            </a:r>
            <a:r>
              <a:rPr lang="en-US" sz="1100" dirty="0" err="1"/>
              <a:t>ystart</a:t>
            </a:r>
            <a:r>
              <a:rPr lang="en-US" sz="1100" dirty="0"/>
              <a:t> 26] ; forth condition and command</a:t>
            </a:r>
          </a:p>
          <a:p>
            <a:pPr marL="285750" indent="-285750">
              <a:buFont typeface="Arial" panose="020B0604020202020204" pitchFamily="34" charset="0"/>
              <a:buChar char="•"/>
            </a:pPr>
            <a:r>
              <a:rPr lang="en-US" sz="1100" dirty="0"/>
              <a:t>      [set </a:t>
            </a:r>
            <a:r>
              <a:rPr lang="en-US" sz="1100" dirty="0" err="1"/>
              <a:t>ystart</a:t>
            </a:r>
            <a:r>
              <a:rPr lang="en-US" sz="1100" dirty="0"/>
              <a:t> 32]) : if all other condition not fulfilled and do this command</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 </a:t>
            </a:r>
          </a:p>
          <a:p>
            <a:pPr marL="285750" indent="-285750">
              <a:buFont typeface="Arial" panose="020B0604020202020204" pitchFamily="34" charset="0"/>
              <a:buChar char="•"/>
            </a:pPr>
            <a:r>
              <a:rPr lang="en-US" sz="1100" dirty="0"/>
              <a:t>        </a:t>
            </a:r>
            <a:r>
              <a:rPr lang="en-US" sz="1100" dirty="0" err="1"/>
              <a:t>xcor</a:t>
            </a:r>
            <a:r>
              <a:rPr lang="en-US" sz="1100" dirty="0"/>
              <a:t> mod 2 = 1 given </a:t>
            </a:r>
            <a:r>
              <a:rPr lang="en-US" sz="1100" dirty="0" err="1"/>
              <a:t>condtion</a:t>
            </a:r>
            <a:r>
              <a:rPr lang="en-US" sz="1100" dirty="0"/>
              <a:t> for conditional if </a:t>
            </a:r>
            <a:r>
              <a:rPr lang="en-US" sz="1100" dirty="0" err="1"/>
              <a:t>xcor</a:t>
            </a:r>
            <a:r>
              <a:rPr lang="en-US" sz="1100" dirty="0"/>
              <a:t> is odd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+ 1) and </a:t>
            </a:r>
            <a:r>
              <a:rPr lang="en-US" sz="1100" dirty="0" err="1"/>
              <a:t>pycor</a:t>
            </a:r>
            <a:r>
              <a:rPr lang="en-US" sz="1100" dirty="0"/>
              <a:t> = 38]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+ 1)]] [ask AGVs with [AGV-id = id] [set </a:t>
            </a:r>
            <a:r>
              <a:rPr lang="en-US" sz="1100" dirty="0" err="1"/>
              <a:t>xstart</a:t>
            </a:r>
            <a:r>
              <a:rPr lang="en-US" sz="1100" dirty="0"/>
              <a:t> (n - 1)]]]] : ask </a:t>
            </a:r>
            <a:r>
              <a:rPr lang="en-US" sz="1100" dirty="0" err="1"/>
              <a:t>agvs</a:t>
            </a:r>
            <a:r>
              <a:rPr lang="en-US" sz="1100" dirty="0"/>
              <a:t> with given condition to do given command</a:t>
            </a:r>
          </a:p>
          <a:p>
            <a:pPr marL="285750" indent="-285750">
              <a:buFont typeface="Arial" panose="020B0604020202020204" pitchFamily="34" charset="0"/>
              <a:buChar char="•"/>
            </a:pPr>
            <a:r>
              <a:rPr lang="en-US" sz="1100" dirty="0"/>
              <a:t>        </a:t>
            </a:r>
            <a:r>
              <a:rPr lang="en-US" sz="1100" dirty="0" err="1"/>
              <a:t>xcor</a:t>
            </a:r>
            <a:r>
              <a:rPr lang="en-US" sz="1100" dirty="0"/>
              <a:t> mod 2 = 0 given </a:t>
            </a:r>
            <a:r>
              <a:rPr lang="en-US" sz="1100" dirty="0" err="1"/>
              <a:t>condtion</a:t>
            </a:r>
            <a:r>
              <a:rPr lang="en-US" sz="1100" dirty="0"/>
              <a:t> for conditional if </a:t>
            </a:r>
            <a:r>
              <a:rPr lang="en-US" sz="1100" dirty="0" err="1"/>
              <a:t>xcor</a:t>
            </a:r>
            <a:r>
              <a:rPr lang="en-US" sz="1100" dirty="0"/>
              <a:t> is even number</a:t>
            </a:r>
          </a:p>
          <a:p>
            <a:pPr marL="285750" indent="-285750">
              <a:buFont typeface="Arial" panose="020B0604020202020204" pitchFamily="34" charset="0"/>
              <a:buChar char="•"/>
            </a:pPr>
            <a:r>
              <a:rPr lang="en-US" sz="1100" dirty="0"/>
              <a:t>        [ask patches with [</a:t>
            </a:r>
            <a:r>
              <a:rPr lang="en-US" sz="1100" dirty="0" err="1"/>
              <a:t>pxcor</a:t>
            </a:r>
            <a:r>
              <a:rPr lang="en-US" sz="1100" dirty="0"/>
              <a:t> = (n + 2) and </a:t>
            </a:r>
            <a:r>
              <a:rPr lang="en-US" sz="1100" dirty="0" err="1"/>
              <a:t>pycor</a:t>
            </a:r>
            <a:r>
              <a:rPr lang="en-US" sz="1100" dirty="0"/>
              <a:t> = 38] [</a:t>
            </a:r>
            <a:r>
              <a:rPr lang="en-US" sz="1100" dirty="0" err="1"/>
              <a:t>ifelse</a:t>
            </a:r>
            <a:r>
              <a:rPr lang="en-US" sz="1100" dirty="0"/>
              <a:t> meaning = "intersection"  : ask patches with given condition to do given command</a:t>
            </a:r>
          </a:p>
          <a:p>
            <a:pPr marL="285750" indent="-285750">
              <a:buFont typeface="Arial" panose="020B0604020202020204" pitchFamily="34" charset="0"/>
              <a:buChar char="•"/>
            </a:pPr>
            <a:r>
              <a:rPr lang="en-US" sz="1100" dirty="0"/>
              <a:t>          [ask AGVs with [AGV-id = id] [set </a:t>
            </a:r>
            <a:r>
              <a:rPr lang="en-US" sz="1100" dirty="0" err="1"/>
              <a:t>xstart</a:t>
            </a:r>
            <a:r>
              <a:rPr lang="en-US" sz="1100" dirty="0"/>
              <a:t> (n + 2)]] [ask AGVs with [AGV-id = id] [set </a:t>
            </a:r>
            <a:r>
              <a:rPr lang="en-US" sz="1100" dirty="0" err="1"/>
              <a:t>xstart</a:t>
            </a:r>
            <a:r>
              <a:rPr lang="en-US" sz="1100" dirty="0"/>
              <a:t> (n - 2)]]]])]] : ask patches with given condition to do given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578703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Starting-intersection (</a:t>
            </a:r>
            <a:r>
              <a:rPr lang="en-US" dirty="0" err="1">
                <a:solidFill>
                  <a:schemeClr val="tx1"/>
                </a:solidFill>
              </a:rPr>
              <a:t>Cont</a:t>
            </a:r>
            <a:r>
              <a:rPr lang="en-US" dirty="0">
                <a:solidFill>
                  <a:schemeClr val="tx1"/>
                </a:solidFill>
              </a:rPr>
              <a:t>)</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4253251" cy="461665"/>
          </a:xfrm>
          <a:prstGeom prst="rect">
            <a:avLst/>
          </a:prstGeom>
          <a:noFill/>
          <a:ln>
            <a:solidFill>
              <a:schemeClr val="tx1"/>
            </a:solidFill>
          </a:ln>
        </p:spPr>
        <p:txBody>
          <a:bodyPr wrap="square" rtlCol="0">
            <a:spAutoFit/>
          </a:bodyPr>
          <a:lstStyle/>
          <a:p>
            <a:pPr algn="just"/>
            <a:r>
              <a:rPr lang="en-US" sz="2400" dirty="0"/>
              <a:t>Search for starting intersection</a:t>
            </a:r>
          </a:p>
        </p:txBody>
      </p:sp>
      <p:pic>
        <p:nvPicPr>
          <p:cNvPr id="3" name="Picture 2">
            <a:extLst>
              <a:ext uri="{FF2B5EF4-FFF2-40B4-BE49-F238E27FC236}">
                <a16:creationId xmlns:a16="http://schemas.microsoft.com/office/drawing/2014/main" id="{43EE3F1F-18B5-458B-9D6F-21078290A4AD}"/>
              </a:ext>
            </a:extLst>
          </p:cNvPr>
          <p:cNvPicPr>
            <a:picLocks noChangeAspect="1"/>
          </p:cNvPicPr>
          <p:nvPr/>
        </p:nvPicPr>
        <p:blipFill>
          <a:blip r:embed="rId4"/>
          <a:stretch>
            <a:fillRect/>
          </a:stretch>
        </p:blipFill>
        <p:spPr>
          <a:xfrm>
            <a:off x="6256970" y="1351154"/>
            <a:ext cx="5616300" cy="3958050"/>
          </a:xfrm>
          <a:prstGeom prst="rect">
            <a:avLst/>
          </a:prstGeom>
        </p:spPr>
      </p:pic>
    </p:spTree>
    <p:extLst>
      <p:ext uri="{BB962C8B-B14F-4D97-AF65-F5344CB8AC3E}">
        <p14:creationId xmlns:p14="http://schemas.microsoft.com/office/powerpoint/2010/main" val="390999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18730" y="174506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555151" y="2143011"/>
            <a:ext cx="5166200" cy="449353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let </a:t>
            </a:r>
            <a:r>
              <a:rPr lang="en-US" sz="1100" dirty="0" err="1"/>
              <a:t>xjob</a:t>
            </a:r>
            <a:r>
              <a:rPr lang="en-US" sz="1100" dirty="0"/>
              <a:t> 0 let </a:t>
            </a:r>
            <a:r>
              <a:rPr lang="en-US" sz="1100" dirty="0" err="1"/>
              <a:t>yjob</a:t>
            </a:r>
            <a:r>
              <a:rPr lang="en-US" sz="1100" dirty="0"/>
              <a:t> 0 let a 0 let b 0 : initialize variables and its value</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ask pods with [pod-id = </a:t>
            </a:r>
            <a:r>
              <a:rPr lang="en-US" sz="1100" dirty="0" err="1"/>
              <a:t>jobloc</a:t>
            </a:r>
            <a:r>
              <a:rPr lang="en-US" sz="1100" dirty="0"/>
              <a: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 ask patches with given condition to do given command</a:t>
            </a:r>
          </a:p>
          <a:p>
            <a:pPr marL="285750" indent="-285750">
              <a:buFont typeface="Arial" panose="020B0604020202020204" pitchFamily="34" charset="0"/>
              <a:buChar char="•"/>
            </a:pPr>
            <a:r>
              <a:rPr lang="en-US" sz="1100" dirty="0"/>
              <a:t>  ask AGVs with [AGV-id = id] : ask patches with given condition to do command below</a:t>
            </a:r>
          </a:p>
          <a:p>
            <a:pPr marL="285750" indent="-285750">
              <a:buFont typeface="Arial" panose="020B0604020202020204" pitchFamily="34" charset="0"/>
              <a:buChar char="•"/>
            </a:pPr>
            <a:r>
              <a:rPr lang="en-US" sz="1100" dirty="0"/>
              <a:t>  [ set </a:t>
            </a:r>
            <a:r>
              <a:rPr lang="en-US" sz="1100" dirty="0" err="1"/>
              <a:t>u-turn</a:t>
            </a:r>
            <a:r>
              <a:rPr lang="en-US" sz="1100" dirty="0"/>
              <a:t> 0 set straight-first 0 ;return value : setting up variables and its value</a:t>
            </a:r>
          </a:p>
          <a:p>
            <a:pPr marL="285750" indent="-285750">
              <a:buFont typeface="Arial" panose="020B0604020202020204" pitchFamily="34" charset="0"/>
              <a:buChar char="•"/>
            </a:pPr>
            <a:r>
              <a:rPr lang="en-US" sz="1100" dirty="0"/>
              <a:t>    let n </a:t>
            </a:r>
            <a:r>
              <a:rPr lang="en-US" sz="1100" dirty="0" err="1"/>
              <a:t>xjob</a:t>
            </a:r>
            <a:r>
              <a:rPr lang="en-US" sz="1100" dirty="0"/>
              <a:t> set </a:t>
            </a:r>
            <a:r>
              <a:rPr lang="en-US" sz="1100" dirty="0" err="1"/>
              <a:t>u-turn</a:t>
            </a:r>
            <a:r>
              <a:rPr lang="en-US" sz="1100" dirty="0"/>
              <a:t> 0 : : initialize variables and its value</a:t>
            </a:r>
          </a:p>
          <a:p>
            <a:pPr marL="285750" indent="-285750">
              <a:buFont typeface="Arial" panose="020B0604020202020204" pitchFamily="34" charset="0"/>
              <a:buChar char="•"/>
            </a:pPr>
            <a:r>
              <a:rPr lang="en-US" sz="1100" dirty="0"/>
              <a:t>    ;ROBOT COME FROM UP DIRECTION</a:t>
            </a:r>
          </a:p>
          <a:p>
            <a:pPr marL="285750" indent="-285750">
              <a:buFont typeface="Arial" panose="020B0604020202020204" pitchFamily="34" charset="0"/>
              <a:buChar char="•"/>
            </a:pPr>
            <a:r>
              <a:rPr lang="en-US" sz="1100" dirty="0"/>
              <a:t>    </a:t>
            </a:r>
            <a:r>
              <a:rPr lang="en-US" sz="1100" dirty="0" err="1"/>
              <a:t>ifelse</a:t>
            </a:r>
            <a:r>
              <a:rPr lang="en-US" sz="1100" dirty="0"/>
              <a:t> </a:t>
            </a:r>
            <a:r>
              <a:rPr lang="en-US" sz="1100" dirty="0" err="1"/>
              <a:t>ycor</a:t>
            </a:r>
            <a:r>
              <a:rPr lang="en-US" sz="1100" dirty="0"/>
              <a:t> &gt; </a:t>
            </a:r>
            <a:r>
              <a:rPr lang="en-US" sz="1100" dirty="0" err="1"/>
              <a:t>yjob</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 set a 1 : setting up variables and its value</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yjob</a:t>
            </a:r>
            <a:r>
              <a:rPr lang="en-US" sz="1100" dirty="0"/>
              <a:t> &lt; 14 [set </a:t>
            </a:r>
            <a:r>
              <a:rPr lang="en-US" sz="1100" dirty="0" err="1"/>
              <a:t>yend</a:t>
            </a:r>
            <a:r>
              <a:rPr lang="en-US" sz="1100" dirty="0"/>
              <a:t> 14] : first condition and command</a:t>
            </a:r>
          </a:p>
          <a:p>
            <a:pPr marL="285750" indent="-285750">
              <a:buFont typeface="Arial" panose="020B0604020202020204" pitchFamily="34" charset="0"/>
              <a:buChar char="•"/>
            </a:pPr>
            <a:r>
              <a:rPr lang="en-US" sz="1100" dirty="0"/>
              <a:t>        </a:t>
            </a:r>
            <a:r>
              <a:rPr lang="en-US" sz="1100" dirty="0" err="1"/>
              <a:t>yjob</a:t>
            </a:r>
            <a:r>
              <a:rPr lang="en-US" sz="1100" dirty="0"/>
              <a:t> &lt; 20 and </a:t>
            </a:r>
            <a:r>
              <a:rPr lang="en-US" sz="1100" dirty="0" err="1"/>
              <a:t>yjob</a:t>
            </a:r>
            <a:r>
              <a:rPr lang="en-US" sz="1100" dirty="0"/>
              <a:t> &gt; 14 [set </a:t>
            </a:r>
            <a:r>
              <a:rPr lang="en-US" sz="1100" dirty="0" err="1"/>
              <a:t>yend</a:t>
            </a:r>
            <a:r>
              <a:rPr lang="en-US" sz="1100" dirty="0"/>
              <a:t> 20] : second condition and command</a:t>
            </a:r>
          </a:p>
          <a:p>
            <a:pPr marL="285750" indent="-285750">
              <a:buFont typeface="Arial" panose="020B0604020202020204" pitchFamily="34" charset="0"/>
              <a:buChar char="•"/>
            </a:pPr>
            <a:r>
              <a:rPr lang="en-US" sz="1100" dirty="0"/>
              <a:t>        </a:t>
            </a:r>
            <a:r>
              <a:rPr lang="en-US" sz="1100" dirty="0" err="1"/>
              <a:t>yjob</a:t>
            </a:r>
            <a:r>
              <a:rPr lang="en-US" sz="1100" dirty="0"/>
              <a:t> &lt; 26 and </a:t>
            </a:r>
            <a:r>
              <a:rPr lang="en-US" sz="1100" dirty="0" err="1"/>
              <a:t>yjob</a:t>
            </a:r>
            <a:r>
              <a:rPr lang="en-US" sz="1100" dirty="0"/>
              <a:t> &gt; 20 [set </a:t>
            </a:r>
            <a:r>
              <a:rPr lang="en-US" sz="1100" dirty="0" err="1"/>
              <a:t>yend</a:t>
            </a:r>
            <a:r>
              <a:rPr lang="en-US" sz="1100" dirty="0"/>
              <a:t> 26] : third condition and command</a:t>
            </a:r>
          </a:p>
          <a:p>
            <a:pPr marL="285750" indent="-285750">
              <a:buFont typeface="Arial" panose="020B0604020202020204" pitchFamily="34" charset="0"/>
              <a:buChar char="•"/>
            </a:pPr>
            <a:r>
              <a:rPr lang="en-US" sz="1100" dirty="0"/>
              <a:t>        </a:t>
            </a:r>
            <a:r>
              <a:rPr lang="en-US" sz="1100" dirty="0" err="1"/>
              <a:t>yjob</a:t>
            </a:r>
            <a:r>
              <a:rPr lang="en-US" sz="1100" dirty="0"/>
              <a:t> &lt; 32 and </a:t>
            </a:r>
            <a:r>
              <a:rPr lang="en-US" sz="1100" dirty="0" err="1"/>
              <a:t>yjob</a:t>
            </a:r>
            <a:r>
              <a:rPr lang="en-US" sz="1100" dirty="0"/>
              <a:t> &gt; 26 [set </a:t>
            </a:r>
            <a:r>
              <a:rPr lang="en-US" sz="1100" dirty="0" err="1"/>
              <a:t>yend</a:t>
            </a:r>
            <a:r>
              <a:rPr lang="en-US" sz="1100" dirty="0"/>
              <a:t> 32] : forth condition and command</a:t>
            </a:r>
          </a:p>
          <a:p>
            <a:pPr marL="285750" indent="-285750">
              <a:buFont typeface="Arial" panose="020B0604020202020204" pitchFamily="34" charset="0"/>
              <a:buChar char="•"/>
            </a:pPr>
            <a:r>
              <a:rPr lang="en-US" sz="1100" dirty="0"/>
              <a:t>        [set </a:t>
            </a:r>
            <a:r>
              <a:rPr lang="en-US" sz="1100" dirty="0" err="1"/>
              <a:t>yend</a:t>
            </a:r>
            <a:r>
              <a:rPr lang="en-US" sz="1100" dirty="0"/>
              <a:t> 38])] : if all other condition not fulfilled and do this command</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;ROBOT COME FROM DOWN DIRECTION</a:t>
            </a:r>
          </a:p>
          <a:p>
            <a:pPr marL="285750" indent="-285750">
              <a:buFont typeface="Arial" panose="020B0604020202020204" pitchFamily="34" charset="0"/>
              <a:buChar char="•"/>
            </a:pPr>
            <a:r>
              <a:rPr lang="en-US" sz="1100" dirty="0"/>
              <a:t>    [(</a:t>
            </a:r>
            <a:r>
              <a:rPr lang="en-US" sz="1100" dirty="0" err="1"/>
              <a:t>ifelse</a:t>
            </a:r>
            <a:r>
              <a:rPr lang="en-US" sz="1100" dirty="0"/>
              <a:t>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yjob</a:t>
            </a:r>
            <a:r>
              <a:rPr lang="en-US" sz="1100" dirty="0"/>
              <a:t> &lt; 14 [set </a:t>
            </a:r>
            <a:r>
              <a:rPr lang="en-US" sz="1100" dirty="0" err="1"/>
              <a:t>yend</a:t>
            </a:r>
            <a:r>
              <a:rPr lang="en-US" sz="1100" dirty="0"/>
              <a:t> 8] : first condition and command</a:t>
            </a:r>
          </a:p>
          <a:p>
            <a:pPr marL="285750" indent="-285750">
              <a:buFont typeface="Arial" panose="020B0604020202020204" pitchFamily="34" charset="0"/>
              <a:buChar char="•"/>
            </a:pPr>
            <a:r>
              <a:rPr lang="en-US" sz="1100" dirty="0"/>
              <a:t>      </a:t>
            </a:r>
            <a:r>
              <a:rPr lang="en-US" sz="1100" dirty="0" err="1"/>
              <a:t>yjob</a:t>
            </a:r>
            <a:r>
              <a:rPr lang="en-US" sz="1100" dirty="0"/>
              <a:t> &lt; 20 and </a:t>
            </a:r>
            <a:r>
              <a:rPr lang="en-US" sz="1100" dirty="0" err="1"/>
              <a:t>yjob</a:t>
            </a:r>
            <a:r>
              <a:rPr lang="en-US" sz="1100" dirty="0"/>
              <a:t> &gt; 14 [set </a:t>
            </a:r>
            <a:r>
              <a:rPr lang="en-US" sz="1100" dirty="0" err="1"/>
              <a:t>yend</a:t>
            </a:r>
            <a:r>
              <a:rPr lang="en-US" sz="1100" dirty="0"/>
              <a:t> 14] : second condition and command</a:t>
            </a:r>
          </a:p>
          <a:p>
            <a:pPr marL="285750" indent="-285750">
              <a:buFont typeface="Arial" panose="020B0604020202020204" pitchFamily="34" charset="0"/>
              <a:buChar char="•"/>
            </a:pPr>
            <a:r>
              <a:rPr lang="en-US" sz="1100" dirty="0"/>
              <a:t>      </a:t>
            </a:r>
            <a:r>
              <a:rPr lang="en-US" sz="1100" dirty="0" err="1"/>
              <a:t>yjob</a:t>
            </a:r>
            <a:r>
              <a:rPr lang="en-US" sz="1100" dirty="0"/>
              <a:t> &lt; 26 and </a:t>
            </a:r>
            <a:r>
              <a:rPr lang="en-US" sz="1100" dirty="0" err="1"/>
              <a:t>yjob</a:t>
            </a:r>
            <a:r>
              <a:rPr lang="en-US" sz="1100" dirty="0"/>
              <a:t> &gt; 20 [set </a:t>
            </a:r>
            <a:r>
              <a:rPr lang="en-US" sz="1100" dirty="0" err="1"/>
              <a:t>yend</a:t>
            </a:r>
            <a:r>
              <a:rPr lang="en-US" sz="1100" dirty="0"/>
              <a:t> 20] : third condition and command</a:t>
            </a:r>
          </a:p>
          <a:p>
            <a:pPr marL="285750" indent="-285750">
              <a:buFont typeface="Arial" panose="020B0604020202020204" pitchFamily="34" charset="0"/>
              <a:buChar char="•"/>
            </a:pPr>
            <a:r>
              <a:rPr lang="en-US" sz="1100" dirty="0"/>
              <a:t>      </a:t>
            </a:r>
            <a:r>
              <a:rPr lang="en-US" sz="1100" dirty="0" err="1"/>
              <a:t>yjob</a:t>
            </a:r>
            <a:r>
              <a:rPr lang="en-US" sz="1100" dirty="0"/>
              <a:t> &lt; 32 and </a:t>
            </a:r>
            <a:r>
              <a:rPr lang="en-US" sz="1100" dirty="0" err="1"/>
              <a:t>yjob</a:t>
            </a:r>
            <a:r>
              <a:rPr lang="en-US" sz="1100" dirty="0"/>
              <a:t> &gt; 26 [set </a:t>
            </a:r>
            <a:r>
              <a:rPr lang="en-US" sz="1100" dirty="0" err="1"/>
              <a:t>yend</a:t>
            </a:r>
            <a:r>
              <a:rPr lang="en-US" sz="1100" dirty="0"/>
              <a:t> 26] : forth condition and command</a:t>
            </a:r>
          </a:p>
          <a:p>
            <a:pPr marL="285750" indent="-285750">
              <a:buFont typeface="Arial" panose="020B0604020202020204" pitchFamily="34" charset="0"/>
              <a:buChar char="•"/>
            </a:pPr>
            <a:r>
              <a:rPr lang="en-US" sz="1100" dirty="0"/>
              <a:t>      [set </a:t>
            </a:r>
            <a:r>
              <a:rPr lang="en-US" sz="1100" dirty="0" err="1"/>
              <a:t>yend</a:t>
            </a:r>
            <a:r>
              <a:rPr lang="en-US" sz="1100" dirty="0"/>
              <a:t> 32])] : : if all other condition not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4" name="Title 3">
            <a:extLst>
              <a:ext uri="{FF2B5EF4-FFF2-40B4-BE49-F238E27FC236}">
                <a16:creationId xmlns:a16="http://schemas.microsoft.com/office/drawing/2014/main" id="{BC2266A5-976D-4D92-815C-14F7BC921D1D}"/>
              </a:ext>
            </a:extLst>
          </p:cNvPr>
          <p:cNvSpPr txBox="1">
            <a:spLocks/>
          </p:cNvSpPr>
          <p:nvPr/>
        </p:nvSpPr>
        <p:spPr>
          <a:xfrm>
            <a:off x="838200" y="560005"/>
            <a:ext cx="416005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Ending-intersection</a:t>
            </a:r>
          </a:p>
        </p:txBody>
      </p:sp>
      <p:sp>
        <p:nvSpPr>
          <p:cNvPr id="15" name="TextBox 14">
            <a:extLst>
              <a:ext uri="{FF2B5EF4-FFF2-40B4-BE49-F238E27FC236}">
                <a16:creationId xmlns:a16="http://schemas.microsoft.com/office/drawing/2014/main" id="{62B96A30-22D4-43E2-9452-36EA21D33027}"/>
              </a:ext>
            </a:extLst>
          </p:cNvPr>
          <p:cNvSpPr txBox="1"/>
          <p:nvPr/>
        </p:nvSpPr>
        <p:spPr>
          <a:xfrm>
            <a:off x="666619" y="1193738"/>
            <a:ext cx="4253251" cy="461665"/>
          </a:xfrm>
          <a:prstGeom prst="rect">
            <a:avLst/>
          </a:prstGeom>
          <a:noFill/>
          <a:ln>
            <a:solidFill>
              <a:schemeClr val="tx1"/>
            </a:solidFill>
          </a:ln>
        </p:spPr>
        <p:txBody>
          <a:bodyPr wrap="square" rtlCol="0">
            <a:spAutoFit/>
          </a:bodyPr>
          <a:lstStyle/>
          <a:p>
            <a:pPr algn="just"/>
            <a:r>
              <a:rPr lang="en-US" sz="2400" dirty="0"/>
              <a:t>Search for ending intersection</a:t>
            </a:r>
          </a:p>
        </p:txBody>
      </p:sp>
      <p:pic>
        <p:nvPicPr>
          <p:cNvPr id="4" name="Picture 3">
            <a:extLst>
              <a:ext uri="{FF2B5EF4-FFF2-40B4-BE49-F238E27FC236}">
                <a16:creationId xmlns:a16="http://schemas.microsoft.com/office/drawing/2014/main" id="{7CC44981-1F38-4FBC-9BE0-6E822158FC58}"/>
              </a:ext>
            </a:extLst>
          </p:cNvPr>
          <p:cNvPicPr>
            <a:picLocks noChangeAspect="1"/>
          </p:cNvPicPr>
          <p:nvPr/>
        </p:nvPicPr>
        <p:blipFill>
          <a:blip r:embed="rId4"/>
          <a:stretch>
            <a:fillRect/>
          </a:stretch>
        </p:blipFill>
        <p:spPr>
          <a:xfrm>
            <a:off x="6096000" y="1941585"/>
            <a:ext cx="5166199" cy="4442406"/>
          </a:xfrm>
          <a:prstGeom prst="rect">
            <a:avLst/>
          </a:prstGeom>
        </p:spPr>
      </p:pic>
    </p:spTree>
    <p:extLst>
      <p:ext uri="{BB962C8B-B14F-4D97-AF65-F5344CB8AC3E}">
        <p14:creationId xmlns:p14="http://schemas.microsoft.com/office/powerpoint/2010/main" val="430234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34105" y="1941585"/>
            <a:ext cx="5166200" cy="364715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a:t>
            </a:r>
            <a:r>
              <a:rPr lang="en-US" sz="1100" dirty="0" err="1"/>
              <a:t>ifelse</a:t>
            </a:r>
            <a:r>
              <a:rPr lang="en-US" sz="1100" dirty="0"/>
              <a:t> in-one-y-block? id </a:t>
            </a:r>
            <a:r>
              <a:rPr lang="en-US" sz="1100" dirty="0" err="1"/>
              <a:t>jobloc</a:t>
            </a:r>
            <a:r>
              <a:rPr lang="en-US" sz="1100" dirty="0"/>
              <a:t> : if </a:t>
            </a:r>
            <a:r>
              <a:rPr lang="en-US" sz="1100" dirty="0" err="1"/>
              <a:t>condtion</a:t>
            </a:r>
            <a:r>
              <a:rPr lang="en-US" sz="1100" dirty="0"/>
              <a:t> checking using given function return true, do given command</a:t>
            </a:r>
          </a:p>
          <a:p>
            <a:pPr marL="285750" indent="-285750">
              <a:buFont typeface="Arial" panose="020B0604020202020204" pitchFamily="34" charset="0"/>
              <a:buChar char="•"/>
            </a:pPr>
            <a:r>
              <a:rPr lang="en-US" sz="1100" dirty="0"/>
              <a:t>    ;special case, in one y block -&gt; must have same y starting &amp; ending point</a:t>
            </a:r>
          </a:p>
          <a:p>
            <a:pPr marL="285750" indent="-285750">
              <a:buFont typeface="Arial" panose="020B0604020202020204" pitchFamily="34" charset="0"/>
              <a:buChar char="•"/>
            </a:pPr>
            <a:r>
              <a:rPr lang="en-US" sz="1100" dirty="0"/>
              <a:t>    [if </a:t>
            </a:r>
            <a:r>
              <a:rPr lang="en-US" sz="1100" dirty="0" err="1"/>
              <a:t>yend</a:t>
            </a:r>
            <a:r>
              <a:rPr lang="en-US" sz="1100" dirty="0"/>
              <a:t> != </a:t>
            </a:r>
            <a:r>
              <a:rPr lang="en-US" sz="1100" dirty="0" err="1"/>
              <a:t>ystart</a:t>
            </a:r>
            <a:r>
              <a:rPr lang="en-US" sz="1100" dirty="0"/>
              <a:t> [change-</a:t>
            </a:r>
            <a:r>
              <a:rPr lang="en-US" sz="1100" dirty="0" err="1"/>
              <a:t>yend</a:t>
            </a:r>
            <a:r>
              <a:rPr lang="en-US" sz="1100" dirty="0"/>
              <a:t> a] set </a:t>
            </a:r>
            <a:r>
              <a:rPr lang="en-US" sz="1100" dirty="0" err="1"/>
              <a:t>u-turn</a:t>
            </a:r>
            <a:r>
              <a:rPr lang="en-US" sz="1100" dirty="0"/>
              <a:t> 1]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;special case, different aisle direction, can't go directly</a:t>
            </a:r>
          </a:p>
          <a:p>
            <a:pPr marL="285750" indent="-285750">
              <a:buFont typeface="Arial" panose="020B0604020202020204" pitchFamily="34" charset="0"/>
              <a:buChar char="•"/>
            </a:pPr>
            <a:r>
              <a:rPr lang="en-US" sz="1100" dirty="0"/>
              <a:t>    [ if </a:t>
            </a:r>
            <a:r>
              <a:rPr lang="en-US" sz="1100" dirty="0" err="1"/>
              <a:t>yend</a:t>
            </a:r>
            <a:r>
              <a:rPr lang="en-US" sz="1100" dirty="0"/>
              <a:t> = </a:t>
            </a:r>
            <a:r>
              <a:rPr lang="en-US" sz="1100" dirty="0" err="1"/>
              <a:t>ystart:if</a:t>
            </a:r>
            <a:r>
              <a:rPr lang="en-US" sz="1100" dirty="0"/>
              <a:t>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xstart</a:t>
            </a:r>
            <a:r>
              <a:rPr lang="en-US" sz="1100" dirty="0"/>
              <a:t> &lt; </a:t>
            </a:r>
            <a:r>
              <a:rPr lang="en-US" sz="1100" dirty="0" err="1"/>
              <a:t>xjob</a:t>
            </a:r>
            <a:r>
              <a:rPr lang="en-US" sz="1100" dirty="0"/>
              <a:t> and abs(</a:t>
            </a:r>
            <a:r>
              <a:rPr lang="en-US" sz="1100" dirty="0" err="1"/>
              <a:t>xstart</a:t>
            </a:r>
            <a:r>
              <a:rPr lang="en-US" sz="1100" dirty="0"/>
              <a:t> - </a:t>
            </a:r>
            <a:r>
              <a:rPr lang="en-US" sz="1100" dirty="0" err="1"/>
              <a:t>xjob</a:t>
            </a:r>
            <a:r>
              <a:rPr lang="en-US" sz="1100" dirty="0"/>
              <a:t>) &gt; 3 and abs(</a:t>
            </a:r>
            <a:r>
              <a:rPr lang="en-US" sz="1100" dirty="0" err="1"/>
              <a:t>ystart</a:t>
            </a:r>
            <a:r>
              <a:rPr lang="en-US" sz="1100" dirty="0"/>
              <a:t>) mod 4 != 2 [change-</a:t>
            </a:r>
            <a:r>
              <a:rPr lang="en-US" sz="1100" dirty="0" err="1"/>
              <a:t>yend</a:t>
            </a:r>
            <a:r>
              <a:rPr lang="en-US" sz="1100" dirty="0"/>
              <a:t> a]  : first condition and command</a:t>
            </a:r>
          </a:p>
          <a:p>
            <a:pPr marL="285750" indent="-285750">
              <a:buFont typeface="Arial" panose="020B0604020202020204" pitchFamily="34" charset="0"/>
              <a:buChar char="•"/>
            </a:pPr>
            <a:r>
              <a:rPr lang="en-US" sz="1100" dirty="0"/>
              <a:t>        </a:t>
            </a:r>
            <a:r>
              <a:rPr lang="en-US" sz="1100" dirty="0" err="1"/>
              <a:t>xstart</a:t>
            </a:r>
            <a:r>
              <a:rPr lang="en-US" sz="1100" dirty="0"/>
              <a:t> &gt; </a:t>
            </a:r>
            <a:r>
              <a:rPr lang="en-US" sz="1100" dirty="0" err="1"/>
              <a:t>xjob</a:t>
            </a:r>
            <a:r>
              <a:rPr lang="en-US" sz="1100" dirty="0"/>
              <a:t> and abs(</a:t>
            </a:r>
            <a:r>
              <a:rPr lang="en-US" sz="1100" dirty="0" err="1"/>
              <a:t>xstart</a:t>
            </a:r>
            <a:r>
              <a:rPr lang="en-US" sz="1100" dirty="0"/>
              <a:t> - </a:t>
            </a:r>
            <a:r>
              <a:rPr lang="en-US" sz="1100" dirty="0" err="1"/>
              <a:t>xjob</a:t>
            </a:r>
            <a:r>
              <a:rPr lang="en-US" sz="1100" dirty="0"/>
              <a:t>) &gt; 3 and abs(</a:t>
            </a:r>
            <a:r>
              <a:rPr lang="en-US" sz="1100" dirty="0" err="1"/>
              <a:t>ystart</a:t>
            </a:r>
            <a:r>
              <a:rPr lang="en-US" sz="1100" dirty="0"/>
              <a:t>) mod 4 != 0 [change-</a:t>
            </a:r>
            <a:r>
              <a:rPr lang="en-US" sz="1100" dirty="0" err="1"/>
              <a:t>yend</a:t>
            </a:r>
            <a:r>
              <a:rPr lang="en-US" sz="1100" dirty="0"/>
              <a:t> a])]] : second condition and command</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;determine x end</a:t>
            </a:r>
          </a:p>
          <a:p>
            <a:pPr marL="285750" indent="-285750">
              <a:buFont typeface="Arial" panose="020B0604020202020204" pitchFamily="34" charset="0"/>
              <a:buChar char="•"/>
            </a:pPr>
            <a:r>
              <a:rPr lang="en-US" sz="1100" dirty="0"/>
              <a:t>    ( </a:t>
            </a:r>
            <a:r>
              <a:rPr lang="en-US" sz="1100" dirty="0" err="1"/>
              <a:t>ifelse</a:t>
            </a:r>
            <a:r>
              <a:rPr lang="en-US" sz="1100" dirty="0"/>
              <a:t> : if </a:t>
            </a:r>
            <a:r>
              <a:rPr lang="en-US" sz="1100" dirty="0" err="1"/>
              <a:t>condtion</a:t>
            </a:r>
            <a:r>
              <a:rPr lang="en-US" sz="1100" dirty="0"/>
              <a:t> checking return true, do given command</a:t>
            </a:r>
          </a:p>
          <a:p>
            <a:pPr marL="285750" indent="-285750">
              <a:buFont typeface="Arial" panose="020B0604020202020204" pitchFamily="34" charset="0"/>
              <a:buChar char="•"/>
            </a:pPr>
            <a:r>
              <a:rPr lang="en-US" sz="1100" dirty="0"/>
              <a:t>      </a:t>
            </a:r>
            <a:r>
              <a:rPr lang="en-US" sz="1100" dirty="0" err="1"/>
              <a:t>yjob</a:t>
            </a:r>
            <a:r>
              <a:rPr lang="en-US" sz="1100" dirty="0"/>
              <a:t> &lt; </a:t>
            </a:r>
            <a:r>
              <a:rPr lang="en-US" sz="1100" dirty="0" err="1"/>
              <a:t>yend</a:t>
            </a:r>
            <a:r>
              <a:rPr lang="en-US" sz="1100" dirty="0"/>
              <a:t> [if </a:t>
            </a:r>
            <a:r>
              <a:rPr lang="en-US" sz="1100" dirty="0" err="1"/>
              <a:t>xjob</a:t>
            </a:r>
            <a:r>
              <a:rPr lang="en-US" sz="1100" dirty="0"/>
              <a:t> mod 2 = 1 [set b 1]] ;down direction : first condition and command</a:t>
            </a:r>
          </a:p>
          <a:p>
            <a:pPr marL="285750" indent="-285750">
              <a:buFont typeface="Arial" panose="020B0604020202020204" pitchFamily="34" charset="0"/>
              <a:buChar char="•"/>
            </a:pPr>
            <a:r>
              <a:rPr lang="en-US" sz="1100" dirty="0"/>
              <a:t>      </a:t>
            </a:r>
            <a:r>
              <a:rPr lang="en-US" sz="1100" dirty="0" err="1"/>
              <a:t>yjob</a:t>
            </a:r>
            <a:r>
              <a:rPr lang="en-US" sz="1100" dirty="0"/>
              <a:t> &gt; </a:t>
            </a:r>
            <a:r>
              <a:rPr lang="en-US" sz="1100" dirty="0" err="1"/>
              <a:t>yend</a:t>
            </a:r>
            <a:r>
              <a:rPr lang="en-US" sz="1100" dirty="0"/>
              <a:t> [if </a:t>
            </a:r>
            <a:r>
              <a:rPr lang="en-US" sz="1100" dirty="0" err="1"/>
              <a:t>xjob</a:t>
            </a:r>
            <a:r>
              <a:rPr lang="en-US" sz="1100" dirty="0"/>
              <a:t> mod 2 = 0 [set b 1]]) ;up direction : first condition and command</a:t>
            </a:r>
          </a:p>
          <a:p>
            <a:pPr marL="285750" indent="-285750">
              <a:buFont typeface="Arial" panose="020B0604020202020204" pitchFamily="34" charset="0"/>
              <a:buChar char="•"/>
            </a:pPr>
            <a:r>
              <a:rPr lang="en-US" sz="1100" dirty="0"/>
              <a:t>    </a:t>
            </a:r>
            <a:r>
              <a:rPr lang="en-US" sz="1100" dirty="0" err="1"/>
              <a:t>ifelse</a:t>
            </a:r>
            <a:r>
              <a:rPr lang="en-US" sz="1100" dirty="0"/>
              <a:t> b = 1 : if </a:t>
            </a:r>
            <a:r>
              <a:rPr lang="en-US" sz="1100" dirty="0" err="1"/>
              <a:t>condtion</a:t>
            </a:r>
            <a:r>
              <a:rPr lang="en-US" sz="1100" dirty="0"/>
              <a:t> checking return true, do given command</a:t>
            </a:r>
          </a:p>
          <a:p>
            <a:pPr marL="285750" indent="-285750">
              <a:buFont typeface="Arial" panose="020B0604020202020204" pitchFamily="34" charset="0"/>
              <a:buChar char="•"/>
            </a:pPr>
            <a:endParaRPr lang="en-US" sz="11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547630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Ending-intersection (</a:t>
            </a:r>
            <a:r>
              <a:rPr lang="en-US" dirty="0" err="1">
                <a:solidFill>
                  <a:schemeClr val="tx1"/>
                </a:solidFill>
              </a:rPr>
              <a:t>Cont</a:t>
            </a:r>
            <a:r>
              <a:rPr lang="en-US" dirty="0">
                <a:solidFill>
                  <a:schemeClr val="tx1"/>
                </a:solidFill>
              </a:rPr>
              <a:t>)</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4253251" cy="461665"/>
          </a:xfrm>
          <a:prstGeom prst="rect">
            <a:avLst/>
          </a:prstGeom>
          <a:noFill/>
          <a:ln>
            <a:solidFill>
              <a:schemeClr val="tx1"/>
            </a:solidFill>
          </a:ln>
        </p:spPr>
        <p:txBody>
          <a:bodyPr wrap="square" rtlCol="0">
            <a:spAutoFit/>
          </a:bodyPr>
          <a:lstStyle/>
          <a:p>
            <a:pPr algn="just"/>
            <a:r>
              <a:rPr lang="en-US" sz="2400" dirty="0"/>
              <a:t>Search for ending intersection</a:t>
            </a:r>
          </a:p>
        </p:txBody>
      </p:sp>
      <p:pic>
        <p:nvPicPr>
          <p:cNvPr id="12" name="Picture 11">
            <a:extLst>
              <a:ext uri="{FF2B5EF4-FFF2-40B4-BE49-F238E27FC236}">
                <a16:creationId xmlns:a16="http://schemas.microsoft.com/office/drawing/2014/main" id="{294D7614-050C-4D00-8187-048B6DD73432}"/>
              </a:ext>
            </a:extLst>
          </p:cNvPr>
          <p:cNvPicPr>
            <a:picLocks noChangeAspect="1"/>
          </p:cNvPicPr>
          <p:nvPr/>
        </p:nvPicPr>
        <p:blipFill>
          <a:blip r:embed="rId4"/>
          <a:stretch>
            <a:fillRect/>
          </a:stretch>
        </p:blipFill>
        <p:spPr>
          <a:xfrm>
            <a:off x="6190428" y="1578486"/>
            <a:ext cx="5166199" cy="4442406"/>
          </a:xfrm>
          <a:prstGeom prst="rect">
            <a:avLst/>
          </a:prstGeom>
        </p:spPr>
      </p:pic>
    </p:spTree>
    <p:extLst>
      <p:ext uri="{BB962C8B-B14F-4D97-AF65-F5344CB8AC3E}">
        <p14:creationId xmlns:p14="http://schemas.microsoft.com/office/powerpoint/2010/main" val="393523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34105" y="1941585"/>
            <a:ext cx="5166200" cy="144655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 ask patches with [</a:t>
            </a:r>
            <a:r>
              <a:rPr lang="en-US" sz="1100" dirty="0" err="1"/>
              <a:t>pxcor</a:t>
            </a:r>
            <a:r>
              <a:rPr lang="en-US" sz="1100" dirty="0"/>
              <a:t> = (n + 1) and </a:t>
            </a:r>
            <a:r>
              <a:rPr lang="en-US" sz="1100" dirty="0" err="1"/>
              <a:t>pycor</a:t>
            </a:r>
            <a:r>
              <a:rPr lang="en-US" sz="1100" dirty="0"/>
              <a:t> = 32] [</a:t>
            </a:r>
            <a:r>
              <a:rPr lang="en-US" sz="1100" dirty="0" err="1"/>
              <a:t>ifelse</a:t>
            </a:r>
            <a:r>
              <a:rPr lang="en-US" sz="1100" dirty="0"/>
              <a:t> meaning = "intersection"       [ask AGVs with [AGV-id = id] [set </a:t>
            </a:r>
            <a:r>
              <a:rPr lang="en-US" sz="1100" dirty="0" err="1"/>
              <a:t>xend</a:t>
            </a:r>
            <a:r>
              <a:rPr lang="en-US" sz="1100" dirty="0"/>
              <a:t> (n + 1) set b 1]] [ask AGVs with [AGV-id = id] [set </a:t>
            </a:r>
            <a:r>
              <a:rPr lang="en-US" sz="1100" dirty="0" err="1"/>
              <a:t>xend</a:t>
            </a:r>
            <a:r>
              <a:rPr lang="en-US" sz="1100" dirty="0"/>
              <a:t> (n - 1)]]]] : ask patches with given condition to do given command</a:t>
            </a:r>
          </a:p>
          <a:p>
            <a:pPr marL="285750" indent="-285750">
              <a:buFont typeface="Arial" panose="020B0604020202020204" pitchFamily="34" charset="0"/>
              <a:buChar char="•"/>
            </a:pPr>
            <a:r>
              <a:rPr lang="en-US" sz="1100" dirty="0"/>
              <a:t>    [ ask patches with [</a:t>
            </a:r>
            <a:r>
              <a:rPr lang="en-US" sz="1100" dirty="0" err="1"/>
              <a:t>pxcor</a:t>
            </a:r>
            <a:r>
              <a:rPr lang="en-US" sz="1100" dirty="0"/>
              <a:t> = (n + 2) and </a:t>
            </a:r>
            <a:r>
              <a:rPr lang="en-US" sz="1100" dirty="0" err="1"/>
              <a:t>pycor</a:t>
            </a:r>
            <a:r>
              <a:rPr lang="en-US" sz="1100" dirty="0"/>
              <a:t> = 32] [</a:t>
            </a:r>
            <a:r>
              <a:rPr lang="en-US" sz="1100" dirty="0" err="1"/>
              <a:t>ifelse</a:t>
            </a:r>
            <a:r>
              <a:rPr lang="en-US" sz="1100" dirty="0"/>
              <a:t> meaning = "intersection"       [ask AGVs with [AGV-id = id] [set </a:t>
            </a:r>
            <a:r>
              <a:rPr lang="en-US" sz="1100" dirty="0" err="1"/>
              <a:t>xend</a:t>
            </a:r>
            <a:r>
              <a:rPr lang="en-US" sz="1100" dirty="0"/>
              <a:t> (n + 2) set b 1]] [ask AGVs with [AGV-id = id] [set </a:t>
            </a:r>
            <a:r>
              <a:rPr lang="en-US" sz="1100" dirty="0" err="1"/>
              <a:t>xend</a:t>
            </a:r>
            <a:r>
              <a:rPr lang="en-US" sz="1100" dirty="0"/>
              <a:t> (n - 2)]]]] : ask patches with given condition to do given command</a:t>
            </a:r>
          </a:p>
          <a:p>
            <a:pPr marL="285750" indent="-285750">
              <a:buFont typeface="Arial" panose="020B0604020202020204" pitchFamily="34" charset="0"/>
              <a:buChar char="•"/>
            </a:pPr>
            <a:r>
              <a:rPr lang="en-US" sz="1100" dirty="0"/>
              <a:t>    set path-status "go-to-aisle“ : set variable and its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547630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Ending-intersection (</a:t>
            </a:r>
            <a:r>
              <a:rPr lang="en-US" dirty="0" err="1">
                <a:solidFill>
                  <a:schemeClr val="tx1"/>
                </a:solidFill>
              </a:rPr>
              <a:t>Cont</a:t>
            </a:r>
            <a:r>
              <a:rPr lang="en-US" dirty="0">
                <a:solidFill>
                  <a:schemeClr val="tx1"/>
                </a:solidFill>
              </a:rPr>
              <a:t>)</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4253251" cy="461665"/>
          </a:xfrm>
          <a:prstGeom prst="rect">
            <a:avLst/>
          </a:prstGeom>
          <a:noFill/>
          <a:ln>
            <a:solidFill>
              <a:schemeClr val="tx1"/>
            </a:solidFill>
          </a:ln>
        </p:spPr>
        <p:txBody>
          <a:bodyPr wrap="square" rtlCol="0">
            <a:spAutoFit/>
          </a:bodyPr>
          <a:lstStyle/>
          <a:p>
            <a:pPr algn="just"/>
            <a:r>
              <a:rPr lang="en-US" sz="2400" dirty="0"/>
              <a:t>Search for ending intersection</a:t>
            </a:r>
          </a:p>
        </p:txBody>
      </p:sp>
      <p:pic>
        <p:nvPicPr>
          <p:cNvPr id="12" name="Picture 11">
            <a:extLst>
              <a:ext uri="{FF2B5EF4-FFF2-40B4-BE49-F238E27FC236}">
                <a16:creationId xmlns:a16="http://schemas.microsoft.com/office/drawing/2014/main" id="{294D7614-050C-4D00-8187-048B6DD73432}"/>
              </a:ext>
            </a:extLst>
          </p:cNvPr>
          <p:cNvPicPr>
            <a:picLocks noChangeAspect="1"/>
          </p:cNvPicPr>
          <p:nvPr/>
        </p:nvPicPr>
        <p:blipFill>
          <a:blip r:embed="rId4"/>
          <a:stretch>
            <a:fillRect/>
          </a:stretch>
        </p:blipFill>
        <p:spPr>
          <a:xfrm>
            <a:off x="6190428" y="1578486"/>
            <a:ext cx="5166199" cy="4442406"/>
          </a:xfrm>
          <a:prstGeom prst="rect">
            <a:avLst/>
          </a:prstGeom>
        </p:spPr>
      </p:pic>
    </p:spTree>
    <p:extLst>
      <p:ext uri="{BB962C8B-B14F-4D97-AF65-F5344CB8AC3E}">
        <p14:creationId xmlns:p14="http://schemas.microsoft.com/office/powerpoint/2010/main" val="2329258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34105" y="1941585"/>
            <a:ext cx="5166200" cy="313932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a:t>
            </a:r>
            <a:r>
              <a:rPr lang="en-US" sz="1100" dirty="0" err="1"/>
              <a:t>xjob</a:t>
            </a:r>
            <a:r>
              <a:rPr lang="en-US" sz="1100" dirty="0"/>
              <a:t> 0 let </a:t>
            </a:r>
            <a:r>
              <a:rPr lang="en-US" sz="1100" dirty="0" err="1"/>
              <a:t>yjob</a:t>
            </a:r>
            <a:r>
              <a:rPr lang="en-US" sz="1100" dirty="0"/>
              <a:t>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let n 0 :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ask pods with [pod-id = </a:t>
            </a:r>
            <a:r>
              <a:rPr lang="en-US" sz="1100" dirty="0" err="1"/>
              <a:t>jobloc</a:t>
            </a:r>
            <a:r>
              <a:rPr lang="en-US" sz="1100" dirty="0"/>
              <a:t>] [set </a:t>
            </a:r>
            <a:r>
              <a:rPr lang="en-US" sz="1100" dirty="0" err="1"/>
              <a:t>xjob</a:t>
            </a:r>
            <a:r>
              <a:rPr lang="en-US" sz="1100" dirty="0"/>
              <a:t> </a:t>
            </a:r>
            <a:r>
              <a:rPr lang="en-US" sz="1100" dirty="0" err="1"/>
              <a:t>xcor</a:t>
            </a:r>
            <a:r>
              <a:rPr lang="en-US" sz="1100" dirty="0"/>
              <a:t> set </a:t>
            </a:r>
            <a:r>
              <a:rPr lang="en-US" sz="1100" dirty="0" err="1"/>
              <a:t>yjob</a:t>
            </a:r>
            <a:r>
              <a:rPr lang="en-US" sz="1100" dirty="0"/>
              <a:t> </a:t>
            </a:r>
            <a:r>
              <a:rPr lang="en-US" sz="1100" dirty="0" err="1"/>
              <a:t>ycor</a:t>
            </a:r>
            <a:r>
              <a:rPr lang="en-US" sz="1100" dirty="0"/>
              <a:t>] : ask patches with given condition to do given command</a:t>
            </a:r>
          </a:p>
          <a:p>
            <a:pPr marL="285750" indent="-285750">
              <a:buFont typeface="Arial" panose="020B0604020202020204" pitchFamily="34" charset="0"/>
              <a:buChar char="•"/>
            </a:pPr>
            <a:r>
              <a:rPr lang="en-US" sz="1100" dirty="0"/>
              <a:t>  ask AGVs with [AGV-id = id] : ask patches with given condition to do given command based on given condition</a:t>
            </a:r>
          </a:p>
          <a:p>
            <a:pPr marL="285750" indent="-285750">
              <a:buFont typeface="Arial" panose="020B0604020202020204" pitchFamily="34" charset="0"/>
              <a:buChar char="•"/>
            </a:pPr>
            <a:r>
              <a:rPr lang="en-US" sz="1100" dirty="0"/>
              <a:t>  [ if </a:t>
            </a:r>
            <a:r>
              <a:rPr lang="en-US" sz="1100" dirty="0" err="1"/>
              <a:t>ycor</a:t>
            </a:r>
            <a:r>
              <a:rPr lang="en-US" sz="1100" dirty="0"/>
              <a:t> &gt; 8 and </a:t>
            </a:r>
            <a:r>
              <a:rPr lang="en-US" sz="1100" dirty="0" err="1"/>
              <a:t>ycor</a:t>
            </a:r>
            <a:r>
              <a:rPr lang="en-US" sz="1100" dirty="0"/>
              <a:t> &lt; 14 and </a:t>
            </a:r>
            <a:r>
              <a:rPr lang="en-US" sz="1100" dirty="0" err="1"/>
              <a:t>yjob</a:t>
            </a:r>
            <a:r>
              <a:rPr lang="en-US" sz="1100" dirty="0"/>
              <a:t> &gt; 8 and </a:t>
            </a:r>
            <a:r>
              <a:rPr lang="en-US" sz="1100" dirty="0" err="1"/>
              <a:t>yjob</a:t>
            </a:r>
            <a:r>
              <a:rPr lang="en-US" sz="1100" dirty="0"/>
              <a:t> &lt; 14 [set n 1] : first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14 and </a:t>
            </a:r>
            <a:r>
              <a:rPr lang="en-US" sz="1100" dirty="0" err="1"/>
              <a:t>ycor</a:t>
            </a:r>
            <a:r>
              <a:rPr lang="en-US" sz="1100" dirty="0"/>
              <a:t> &lt; 20 and </a:t>
            </a:r>
            <a:r>
              <a:rPr lang="en-US" sz="1100" dirty="0" err="1"/>
              <a:t>yjob</a:t>
            </a:r>
            <a:r>
              <a:rPr lang="en-US" sz="1100" dirty="0"/>
              <a:t> &gt; 14 and </a:t>
            </a:r>
            <a:r>
              <a:rPr lang="en-US" sz="1100" dirty="0" err="1"/>
              <a:t>yjob</a:t>
            </a:r>
            <a:r>
              <a:rPr lang="en-US" sz="1100" dirty="0"/>
              <a:t> &lt; 20 [set n 1] : second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20 and </a:t>
            </a:r>
            <a:r>
              <a:rPr lang="en-US" sz="1100" dirty="0" err="1"/>
              <a:t>ycor</a:t>
            </a:r>
            <a:r>
              <a:rPr lang="en-US" sz="1100" dirty="0"/>
              <a:t> &lt; 26 and </a:t>
            </a:r>
            <a:r>
              <a:rPr lang="en-US" sz="1100" dirty="0" err="1"/>
              <a:t>yjob</a:t>
            </a:r>
            <a:r>
              <a:rPr lang="en-US" sz="1100" dirty="0"/>
              <a:t> &gt; 20 and </a:t>
            </a:r>
            <a:r>
              <a:rPr lang="en-US" sz="1100" dirty="0" err="1"/>
              <a:t>yjob</a:t>
            </a:r>
            <a:r>
              <a:rPr lang="en-US" sz="1100" dirty="0"/>
              <a:t> &lt; 26 [set n 1] : third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26 and </a:t>
            </a:r>
            <a:r>
              <a:rPr lang="en-US" sz="1100" dirty="0" err="1"/>
              <a:t>ycor</a:t>
            </a:r>
            <a:r>
              <a:rPr lang="en-US" sz="1100" dirty="0"/>
              <a:t> &lt; 32 and </a:t>
            </a:r>
            <a:r>
              <a:rPr lang="en-US" sz="1100" dirty="0" err="1"/>
              <a:t>yjob</a:t>
            </a:r>
            <a:r>
              <a:rPr lang="en-US" sz="1100" dirty="0"/>
              <a:t> &gt; 26 and </a:t>
            </a:r>
            <a:r>
              <a:rPr lang="en-US" sz="1100" dirty="0" err="1"/>
              <a:t>yjob</a:t>
            </a:r>
            <a:r>
              <a:rPr lang="en-US" sz="1100" dirty="0"/>
              <a:t> &lt; 32 [set n 1] : forth condition and command</a:t>
            </a:r>
          </a:p>
          <a:p>
            <a:pPr marL="285750" indent="-285750">
              <a:buFont typeface="Arial" panose="020B0604020202020204" pitchFamily="34" charset="0"/>
              <a:buChar char="•"/>
            </a:pPr>
            <a:r>
              <a:rPr lang="en-US" sz="1100" dirty="0"/>
              <a:t>    if </a:t>
            </a:r>
            <a:r>
              <a:rPr lang="en-US" sz="1100" dirty="0" err="1"/>
              <a:t>ycor</a:t>
            </a:r>
            <a:r>
              <a:rPr lang="en-US" sz="1100" dirty="0"/>
              <a:t> &gt; 32 and </a:t>
            </a:r>
            <a:r>
              <a:rPr lang="en-US" sz="1100" dirty="0" err="1"/>
              <a:t>ycor</a:t>
            </a:r>
            <a:r>
              <a:rPr lang="en-US" sz="1100" dirty="0"/>
              <a:t> &lt; 38 and </a:t>
            </a:r>
            <a:r>
              <a:rPr lang="en-US" sz="1100" dirty="0" err="1"/>
              <a:t>yjob</a:t>
            </a:r>
            <a:r>
              <a:rPr lang="en-US" sz="1100" dirty="0"/>
              <a:t> &gt; 32 and </a:t>
            </a:r>
            <a:r>
              <a:rPr lang="en-US" sz="1100" dirty="0" err="1"/>
              <a:t>yjob</a:t>
            </a:r>
            <a:r>
              <a:rPr lang="en-US" sz="1100" dirty="0"/>
              <a:t> &lt; 38 [set n 1]] forth condition and command</a:t>
            </a:r>
          </a:p>
          <a:p>
            <a:pPr marL="285750" indent="-285750">
              <a:buFont typeface="Arial" panose="020B0604020202020204" pitchFamily="34" charset="0"/>
              <a:buChar char="•"/>
            </a:pPr>
            <a:r>
              <a:rPr lang="en-US" sz="1100" dirty="0"/>
              <a:t>  if n = 1 [report true] : condition that return true</a:t>
            </a:r>
          </a:p>
          <a:p>
            <a:pPr marL="285750" indent="-285750">
              <a:buFont typeface="Arial" panose="020B0604020202020204" pitchFamily="34" charset="0"/>
              <a:buChar char="•"/>
            </a:pPr>
            <a:r>
              <a:rPr lang="en-US" sz="1100" dirty="0"/>
              <a:t>  report false : : condition that return false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337380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In-one-y-b-block</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Check if given id is on one vertical block</a:t>
            </a:r>
          </a:p>
        </p:txBody>
      </p:sp>
      <p:pic>
        <p:nvPicPr>
          <p:cNvPr id="3" name="Picture 2">
            <a:extLst>
              <a:ext uri="{FF2B5EF4-FFF2-40B4-BE49-F238E27FC236}">
                <a16:creationId xmlns:a16="http://schemas.microsoft.com/office/drawing/2014/main" id="{02E03A68-6455-4EB4-A397-CB155905DA28}"/>
              </a:ext>
            </a:extLst>
          </p:cNvPr>
          <p:cNvPicPr>
            <a:picLocks noChangeAspect="1"/>
          </p:cNvPicPr>
          <p:nvPr/>
        </p:nvPicPr>
        <p:blipFill>
          <a:blip r:embed="rId4"/>
          <a:stretch>
            <a:fillRect/>
          </a:stretch>
        </p:blipFill>
        <p:spPr>
          <a:xfrm>
            <a:off x="5907866" y="1742610"/>
            <a:ext cx="5886450" cy="2543175"/>
          </a:xfrm>
          <a:prstGeom prst="rect">
            <a:avLst/>
          </a:prstGeom>
        </p:spPr>
      </p:pic>
    </p:spTree>
    <p:extLst>
      <p:ext uri="{BB962C8B-B14F-4D97-AF65-F5344CB8AC3E}">
        <p14:creationId xmlns:p14="http://schemas.microsoft.com/office/powerpoint/2010/main" val="1252990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415498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if not empty? </a:t>
            </a:r>
            <a:r>
              <a:rPr lang="en-US" sz="1100" dirty="0" err="1"/>
              <a:t>pod-list;no</a:t>
            </a:r>
            <a:r>
              <a:rPr lang="en-US" sz="1100" dirty="0"/>
              <a:t> selected pod left : Check if given list is empty or not then do given command</a:t>
            </a:r>
          </a:p>
          <a:p>
            <a:pPr marL="285750" indent="-285750">
              <a:buFont typeface="Arial" panose="020B0604020202020204" pitchFamily="34" charset="0"/>
              <a:buChar char="•"/>
            </a:pPr>
            <a:r>
              <a:rPr lang="en-US" sz="1100" dirty="0"/>
              <a:t>  [let pod-to-assign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let available-AGV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 </a:t>
            </a:r>
            <a:r>
              <a:rPr lang="en-US" sz="1100" dirty="0" err="1"/>
              <a:t>ifelse</a:t>
            </a:r>
            <a:r>
              <a:rPr lang="en-US" sz="1100" dirty="0"/>
              <a:t> : if condition checking return true, do given command</a:t>
            </a:r>
          </a:p>
          <a:p>
            <a:pPr marL="285750" indent="-285750">
              <a:buFont typeface="Arial" panose="020B0604020202020204" pitchFamily="34" charset="0"/>
              <a:buChar char="•"/>
            </a:pPr>
            <a:r>
              <a:rPr lang="en-US" sz="1100" dirty="0"/>
              <a:t>      num = -1 and length pod-list  &gt; AGV-number * 2 [set pod-to-assign AGV-number * 2 set available-AGV AGV-number] : first condition and command</a:t>
            </a:r>
          </a:p>
          <a:p>
            <a:pPr marL="285750" indent="-285750">
              <a:buFont typeface="Arial" panose="020B0604020202020204" pitchFamily="34" charset="0"/>
              <a:buChar char="•"/>
            </a:pPr>
            <a:r>
              <a:rPr lang="en-US" sz="1100" dirty="0"/>
              <a:t>      num = -1 and length pod-list  &lt;= AGV-number * 2 [set pod-to-assign length pod-list  set available-AGV AGV-number] : second condition and command</a:t>
            </a:r>
          </a:p>
          <a:p>
            <a:pPr marL="285750" indent="-285750">
              <a:buFont typeface="Arial" panose="020B0604020202020204" pitchFamily="34" charset="0"/>
              <a:buChar char="•"/>
            </a:pPr>
            <a:r>
              <a:rPr lang="en-US" sz="1100" dirty="0"/>
              <a:t>      num != -1 and length pod-list  &gt; 1 [set pod-to-assign 2 set available-AGV 1] : third condition and command</a:t>
            </a:r>
          </a:p>
          <a:p>
            <a:pPr marL="285750" indent="-285750">
              <a:buFont typeface="Arial" panose="020B0604020202020204" pitchFamily="34" charset="0"/>
              <a:buChar char="•"/>
            </a:pPr>
            <a:r>
              <a:rPr lang="en-US" sz="1100" dirty="0"/>
              <a:t>      num != -1 and length pod-list  &lt;= 1 [set pod-to-assign 1 set available-AGV 1]) : forth condition and command</a:t>
            </a:r>
          </a:p>
          <a:p>
            <a:pPr marL="285750" indent="-285750">
              <a:buFont typeface="Arial" panose="020B0604020202020204" pitchFamily="34" charset="0"/>
              <a:buChar char="•"/>
            </a:pPr>
            <a:r>
              <a:rPr lang="en-US" sz="1100" dirty="0"/>
              <a:t>    let assignment 0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a:t>
            </a:r>
            <a:r>
              <a:rPr lang="en-US" sz="1100" dirty="0" err="1"/>
              <a:t>ifelse</a:t>
            </a:r>
            <a:r>
              <a:rPr lang="en-US" sz="1100" dirty="0"/>
              <a:t> pod-to-assign != 1 if condition checking return true, do given command</a:t>
            </a:r>
          </a:p>
          <a:p>
            <a:pPr marL="285750" indent="-285750">
              <a:buFont typeface="Arial" panose="020B0604020202020204" pitchFamily="34" charset="0"/>
              <a:buChar char="•"/>
            </a:pPr>
            <a:r>
              <a:rPr lang="en-US" sz="1100" dirty="0"/>
              <a:t>    [ </a:t>
            </a:r>
            <a:r>
              <a:rPr lang="en-US" sz="1100" dirty="0" err="1"/>
              <a:t>py:set</a:t>
            </a:r>
            <a:r>
              <a:rPr lang="en-US" sz="1100" dirty="0"/>
              <a:t> "</a:t>
            </a:r>
            <a:r>
              <a:rPr lang="en-US" sz="1100" dirty="0" err="1"/>
              <a:t>robotnode</a:t>
            </a:r>
            <a:r>
              <a:rPr lang="en-US" sz="1100" dirty="0"/>
              <a:t>" available-AGV : passing </a:t>
            </a:r>
            <a:r>
              <a:rPr lang="en-US" sz="1100" dirty="0" err="1"/>
              <a:t>netlogo</a:t>
            </a:r>
            <a:r>
              <a:rPr lang="en-US" sz="1100" dirty="0"/>
              <a:t> variable value to python variables</a:t>
            </a:r>
          </a:p>
          <a:p>
            <a:pPr marL="285750" indent="-285750">
              <a:buFont typeface="Arial" panose="020B0604020202020204" pitchFamily="34" charset="0"/>
              <a:buChar char="•"/>
            </a:pPr>
            <a:r>
              <a:rPr lang="en-US" sz="1100" dirty="0"/>
              <a:t>      </a:t>
            </a:r>
            <a:r>
              <a:rPr lang="en-US" sz="1100" dirty="0" err="1"/>
              <a:t>py:set</a:t>
            </a:r>
            <a:r>
              <a:rPr lang="en-US" sz="1100" dirty="0"/>
              <a:t> "</a:t>
            </a:r>
            <a:r>
              <a:rPr lang="en-US" sz="1100" dirty="0" err="1"/>
              <a:t>podnode</a:t>
            </a:r>
            <a:r>
              <a:rPr lang="en-US" sz="1100" dirty="0"/>
              <a:t>" pod-to-assign : available-AGV : passing </a:t>
            </a:r>
            <a:r>
              <a:rPr lang="en-US" sz="1100" dirty="0" err="1"/>
              <a:t>netlogo</a:t>
            </a:r>
            <a:r>
              <a:rPr lang="en-US" sz="1100" dirty="0"/>
              <a:t> variable value to python variables</a:t>
            </a:r>
          </a:p>
          <a:p>
            <a:pPr marL="285750" indent="-285750">
              <a:buFont typeface="Arial" panose="020B0604020202020204" pitchFamily="34" charset="0"/>
              <a:buChar char="•"/>
            </a:pPr>
            <a:r>
              <a:rPr lang="en-US" sz="1100" dirty="0"/>
              <a:t>      (</a:t>
            </a:r>
            <a:r>
              <a:rPr lang="en-US" sz="1100" dirty="0" err="1"/>
              <a:t>py:run</a:t>
            </a:r>
            <a:r>
              <a:rPr lang="en-US" sz="1100" dirty="0"/>
              <a:t> : run python command</a:t>
            </a:r>
          </a:p>
          <a:p>
            <a:pPr marL="285750" indent="-285750">
              <a:buFont typeface="Arial" panose="020B0604020202020204" pitchFamily="34" charset="0"/>
              <a:buChar char="•"/>
            </a:pPr>
            <a:r>
              <a:rPr lang="en-US" sz="1100" dirty="0"/>
              <a:t>        "import </a:t>
            </a:r>
            <a:r>
              <a:rPr lang="en-US" sz="1100" dirty="0" err="1"/>
              <a:t>assignmentRP</a:t>
            </a:r>
            <a:r>
              <a:rPr lang="en-US" sz="1100" dirty="0"/>
              <a:t>“ : python command</a:t>
            </a:r>
          </a:p>
          <a:p>
            <a:pPr marL="285750" indent="-285750">
              <a:buFont typeface="Arial" panose="020B0604020202020204" pitchFamily="34" charset="0"/>
              <a:buChar char="•"/>
            </a:pPr>
            <a:r>
              <a:rPr lang="en-US" sz="1100" dirty="0"/>
              <a:t>        "result = </a:t>
            </a:r>
            <a:r>
              <a:rPr lang="en-US" sz="1100" dirty="0" err="1"/>
              <a:t>assignmentRP.AssignmentRobotToPod</a:t>
            </a:r>
            <a:r>
              <a:rPr lang="en-US" sz="1100" dirty="0"/>
              <a:t>(</a:t>
            </a:r>
            <a:r>
              <a:rPr lang="en-US" sz="1100" dirty="0" err="1"/>
              <a:t>robotnode,podnode</a:t>
            </a:r>
            <a:r>
              <a:rPr lang="en-US" sz="1100" dirty="0"/>
              <a:t>)") : python command</a:t>
            </a:r>
          </a:p>
          <a:p>
            <a:pPr marL="285750" indent="-285750">
              <a:buFont typeface="Arial" panose="020B0604020202020204" pitchFamily="34" charset="0"/>
              <a:buChar char="•"/>
            </a:pPr>
            <a:r>
              <a:rPr lang="en-US" sz="1100" dirty="0"/>
              <a:t>      let result </a:t>
            </a:r>
            <a:r>
              <a:rPr lang="en-US" sz="1100" dirty="0" err="1"/>
              <a:t>py:runresult</a:t>
            </a:r>
            <a:r>
              <a:rPr lang="en-US" sz="1100" dirty="0"/>
              <a:t> "result“ : passing python variable value to </a:t>
            </a:r>
            <a:r>
              <a:rPr lang="en-US" sz="1100" dirty="0" err="1"/>
              <a:t>netlogo</a:t>
            </a:r>
            <a:r>
              <a:rPr lang="en-US" sz="1100" dirty="0"/>
              <a:t> variables</a:t>
            </a:r>
          </a:p>
          <a:p>
            <a:pPr marL="285750" indent="-285750">
              <a:buFont typeface="Arial" panose="020B0604020202020204" pitchFamily="34" charset="0"/>
              <a:buChar char="•"/>
            </a:pPr>
            <a:r>
              <a:rPr lang="en-US" sz="1100" dirty="0"/>
              <a:t>set assignment </a:t>
            </a:r>
            <a:r>
              <a:rPr lang="en-US" sz="1100" dirty="0" err="1"/>
              <a:t>table:from-list</a:t>
            </a:r>
            <a:r>
              <a:rPr lang="en-US" sz="1100" dirty="0"/>
              <a:t> </a:t>
            </a:r>
            <a:r>
              <a:rPr lang="en-US" sz="1100"/>
              <a:t>result : set </a:t>
            </a:r>
            <a:r>
              <a:rPr lang="en-US" sz="1100" dirty="0"/>
              <a:t>variable and its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103461"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sz="3200" dirty="0"/>
              <a:t>Assigning</a:t>
            </a:r>
            <a:endParaRPr lang="en-US" dirty="0">
              <a:solidFill>
                <a:schemeClr val="tx1"/>
              </a:solidFill>
            </a:endParaRP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Assigning both pod with available </a:t>
            </a:r>
            <a:r>
              <a:rPr lang="en-US" sz="2400" dirty="0" err="1"/>
              <a:t>agv</a:t>
            </a:r>
            <a:endParaRPr lang="en-US" sz="2400" dirty="0"/>
          </a:p>
        </p:txBody>
      </p:sp>
      <p:pic>
        <p:nvPicPr>
          <p:cNvPr id="4" name="Picture 3">
            <a:extLst>
              <a:ext uri="{FF2B5EF4-FFF2-40B4-BE49-F238E27FC236}">
                <a16:creationId xmlns:a16="http://schemas.microsoft.com/office/drawing/2014/main" id="{2E2EE5C0-C536-442B-A2FD-CD29033AF180}"/>
              </a:ext>
            </a:extLst>
          </p:cNvPr>
          <p:cNvPicPr>
            <a:picLocks noChangeAspect="1"/>
          </p:cNvPicPr>
          <p:nvPr/>
        </p:nvPicPr>
        <p:blipFill>
          <a:blip r:embed="rId4"/>
          <a:stretch>
            <a:fillRect/>
          </a:stretch>
        </p:blipFill>
        <p:spPr>
          <a:xfrm>
            <a:off x="6096000" y="1402410"/>
            <a:ext cx="5935075" cy="2240619"/>
          </a:xfrm>
          <a:prstGeom prst="rect">
            <a:avLst/>
          </a:prstGeom>
        </p:spPr>
      </p:pic>
    </p:spTree>
    <p:extLst>
      <p:ext uri="{BB962C8B-B14F-4D97-AF65-F5344CB8AC3E}">
        <p14:creationId xmlns:p14="http://schemas.microsoft.com/office/powerpoint/2010/main" val="2910828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449353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err="1"/>
              <a:t>ifelse</a:t>
            </a:r>
            <a:r>
              <a:rPr lang="en-US" sz="1100" dirty="0"/>
              <a:t> num = -1 : </a:t>
            </a:r>
            <a:r>
              <a:rPr lang="en-US" sz="1100" dirty="0" err="1"/>
              <a:t>initalize</a:t>
            </a:r>
            <a:r>
              <a:rPr lang="en-US" sz="1100" dirty="0"/>
              <a:t> variable and its value</a:t>
            </a:r>
          </a:p>
          <a:p>
            <a:pPr marL="285750" indent="-285750">
              <a:buFont typeface="Arial" panose="020B0604020202020204" pitchFamily="34" charset="0"/>
              <a:buChar char="•"/>
            </a:pPr>
            <a:r>
              <a:rPr lang="en-US" sz="1100" dirty="0"/>
              <a:t>      [ ask AGVs [ let a AGV-id let b 0 set availability 1</a:t>
            </a:r>
          </a:p>
          <a:p>
            <a:pPr marL="285750" indent="-285750">
              <a:buFont typeface="Arial" panose="020B0604020202020204" pitchFamily="34" charset="0"/>
              <a:buChar char="•"/>
            </a:pPr>
            <a:r>
              <a:rPr lang="en-US" sz="1100" dirty="0"/>
              <a:t>        ask pods with [pod-id = </a:t>
            </a:r>
            <a:r>
              <a:rPr lang="en-US" sz="1100" dirty="0" err="1"/>
              <a:t>table:get</a:t>
            </a:r>
            <a:r>
              <a:rPr lang="en-US" sz="1100" dirty="0"/>
              <a:t> assignment a] [set status 1 set b pod-id] set destination b : ask AGV with given condition to do given command</a:t>
            </a:r>
          </a:p>
          <a:p>
            <a:pPr marL="285750" indent="-285750">
              <a:buFont typeface="Arial" panose="020B0604020202020204" pitchFamily="34" charset="0"/>
              <a:buChar char="•"/>
            </a:pPr>
            <a:r>
              <a:rPr lang="en-US" sz="1100" dirty="0"/>
              <a:t>        starting-intersection AGV-id destination : call function of starting-intersection</a:t>
            </a:r>
          </a:p>
          <a:p>
            <a:pPr marL="285750" indent="-285750">
              <a:buFont typeface="Arial" panose="020B0604020202020204" pitchFamily="34" charset="0"/>
              <a:buChar char="•"/>
            </a:pPr>
            <a:r>
              <a:rPr lang="en-US" sz="1100" dirty="0"/>
              <a:t>        ending-intersection AGV-id destination : call function of ending-intersection</a:t>
            </a:r>
          </a:p>
          <a:p>
            <a:pPr marL="285750" indent="-285750">
              <a:buFont typeface="Arial" panose="020B0604020202020204" pitchFamily="34" charset="0"/>
              <a:buChar char="•"/>
            </a:pPr>
            <a:r>
              <a:rPr lang="en-US" sz="1100" dirty="0"/>
              <a:t>        set carrying-pod-id destination : setting variable and its value</a:t>
            </a:r>
          </a:p>
          <a:p>
            <a:pPr marL="285750" indent="-285750">
              <a:buFont typeface="Arial" panose="020B0604020202020204" pitchFamily="34" charset="0"/>
              <a:buChar char="•"/>
            </a:pPr>
            <a:r>
              <a:rPr lang="en-US" sz="1100" dirty="0"/>
              <a:t>        set start-time time : setting variable and its value</a:t>
            </a:r>
          </a:p>
          <a:p>
            <a:pPr marL="285750" indent="-285750">
              <a:buFont typeface="Arial" panose="020B0604020202020204" pitchFamily="34" charset="0"/>
              <a:buChar char="•"/>
            </a:pPr>
            <a:r>
              <a:rPr lang="en-US" sz="1100" dirty="0"/>
              <a:t>        set pod-list remove b pod-list]] : : setting variable and its value</a:t>
            </a:r>
          </a:p>
          <a:p>
            <a:pPr marL="285750" indent="-285750">
              <a:buFont typeface="Arial" panose="020B0604020202020204" pitchFamily="34" charset="0"/>
              <a:buChar char="•"/>
            </a:pPr>
            <a:r>
              <a:rPr lang="en-US" sz="1100" dirty="0"/>
              <a:t>      [ ask AGVs with [AGV-id = num] [ let a AGV-id let b 0 set availability 1</a:t>
            </a:r>
          </a:p>
          <a:p>
            <a:pPr marL="285750" indent="-285750">
              <a:buFont typeface="Arial" panose="020B0604020202020204" pitchFamily="34" charset="0"/>
              <a:buChar char="•"/>
            </a:pPr>
            <a:r>
              <a:rPr lang="en-US" sz="1100" dirty="0"/>
              <a:t>        ask pods with [pod-id = </a:t>
            </a:r>
            <a:r>
              <a:rPr lang="en-US" sz="1100" dirty="0" err="1"/>
              <a:t>table:get</a:t>
            </a:r>
            <a:r>
              <a:rPr lang="en-US" sz="1100" dirty="0"/>
              <a:t> assignment a] [set status 1 set b pod-id] set destination b : ask AGV with given condition to do given command</a:t>
            </a:r>
          </a:p>
          <a:p>
            <a:pPr marL="285750" indent="-285750">
              <a:buFont typeface="Arial" panose="020B0604020202020204" pitchFamily="34" charset="0"/>
              <a:buChar char="•"/>
            </a:pPr>
            <a:r>
              <a:rPr lang="en-US" sz="1100" dirty="0"/>
              <a:t>        starting-intersection AGV-id destination</a:t>
            </a:r>
          </a:p>
          <a:p>
            <a:pPr marL="285750" indent="-285750">
              <a:buFont typeface="Arial" panose="020B0604020202020204" pitchFamily="34" charset="0"/>
              <a:buChar char="•"/>
            </a:pPr>
            <a:r>
              <a:rPr lang="en-US" sz="1100" dirty="0"/>
              <a:t>        ending-intersection AGV-id destination</a:t>
            </a:r>
          </a:p>
          <a:p>
            <a:pPr marL="285750" indent="-285750">
              <a:buFont typeface="Arial" panose="020B0604020202020204" pitchFamily="34" charset="0"/>
              <a:buChar char="•"/>
            </a:pPr>
            <a:r>
              <a:rPr lang="en-US" sz="1100" dirty="0"/>
              <a:t>        set carrying-pod-id destination  : setting variable and its value</a:t>
            </a:r>
          </a:p>
          <a:p>
            <a:pPr marL="285750" indent="-285750">
              <a:buFont typeface="Arial" panose="020B0604020202020204" pitchFamily="34" charset="0"/>
              <a:buChar char="•"/>
            </a:pPr>
            <a:r>
              <a:rPr lang="en-US" sz="1100" dirty="0"/>
              <a:t>        set start-time time  : setting variable and its value</a:t>
            </a:r>
          </a:p>
          <a:p>
            <a:pPr marL="285750" indent="-285750">
              <a:buFont typeface="Arial" panose="020B0604020202020204" pitchFamily="34" charset="0"/>
              <a:buChar char="•"/>
            </a:pPr>
            <a:r>
              <a:rPr lang="en-US" sz="1100" dirty="0"/>
              <a:t>        set pod-list remove b pod-list]]] : setting variable and its value</a:t>
            </a:r>
          </a:p>
          <a:p>
            <a:pPr marL="285750" indent="-285750">
              <a:buFont typeface="Arial" panose="020B0604020202020204" pitchFamily="34" charset="0"/>
              <a:buChar char="•"/>
            </a:pPr>
            <a:r>
              <a:rPr lang="en-US" sz="1100" dirty="0"/>
              <a:t>    [ask AGVs with [AGV-id = num] [ let a AGV-id let b 0 set availability 1</a:t>
            </a:r>
          </a:p>
          <a:p>
            <a:pPr marL="285750" indent="-285750">
              <a:buFont typeface="Arial" panose="020B0604020202020204" pitchFamily="34" charset="0"/>
              <a:buChar char="•"/>
            </a:pPr>
            <a:r>
              <a:rPr lang="en-US" sz="1100" dirty="0"/>
              <a:t>      ask pods with [pod-id = item 0 pod-list] [set status 1 set b pod-id] set destination b</a:t>
            </a:r>
          </a:p>
          <a:p>
            <a:pPr marL="285750" indent="-285750">
              <a:buFont typeface="Arial" panose="020B0604020202020204" pitchFamily="34" charset="0"/>
              <a:buChar char="•"/>
            </a:pPr>
            <a:r>
              <a:rPr lang="en-US" sz="1100" dirty="0"/>
              <a:t>      starting-intersection AGV-id destination  : call function of starting-intersection</a:t>
            </a:r>
          </a:p>
          <a:p>
            <a:pPr marL="285750" indent="-285750">
              <a:buFont typeface="Arial" panose="020B0604020202020204" pitchFamily="34" charset="0"/>
              <a:buChar char="•"/>
            </a:pPr>
            <a:r>
              <a:rPr lang="en-US" sz="1100" dirty="0"/>
              <a:t>      ending-intersection AGV-id destination  : call function of ending-intersection</a:t>
            </a:r>
          </a:p>
          <a:p>
            <a:pPr marL="285750" indent="-285750">
              <a:buFont typeface="Arial" panose="020B0604020202020204" pitchFamily="34" charset="0"/>
              <a:buChar char="•"/>
            </a:pPr>
            <a:r>
              <a:rPr lang="en-US" sz="1100" dirty="0"/>
              <a:t>      set carrying-pod-id destination : setting variable and its value</a:t>
            </a:r>
          </a:p>
          <a:p>
            <a:pPr marL="285750" indent="-285750">
              <a:buFont typeface="Arial" panose="020B0604020202020204" pitchFamily="34" charset="0"/>
              <a:buChar char="•"/>
            </a:pPr>
            <a:r>
              <a:rPr lang="en-US" sz="1100" dirty="0"/>
              <a:t>      set start-time time : setting variable and its value</a:t>
            </a:r>
          </a:p>
          <a:p>
            <a:pPr marL="285750" indent="-285750">
              <a:buFont typeface="Arial" panose="020B0604020202020204" pitchFamily="34" charset="0"/>
              <a:buChar char="•"/>
            </a:pPr>
            <a:r>
              <a:rPr lang="en-US" sz="1100" dirty="0"/>
              <a:t>      set pod-list remove b pod-list]] : setting variable and its value</a:t>
            </a:r>
          </a:p>
          <a:p>
            <a:pPr marL="285750" indent="-285750">
              <a:buFont typeface="Arial" panose="020B0604020202020204" pitchFamily="34" charset="0"/>
              <a:buChar char="•"/>
            </a:pPr>
            <a:r>
              <a:rPr lang="en-US" sz="1100" dirty="0"/>
              <a:t>    carefully [file-delete "for pairing.csv"][]] : delete given file </a:t>
            </a:r>
            <a:r>
              <a:rPr lang="en-US" sz="1100"/>
              <a:t>using carefully method</a:t>
            </a:r>
            <a:endParaRPr lang="en-US" sz="11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341971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sz="3200" dirty="0"/>
              <a:t>Assigning (CONT)</a:t>
            </a:r>
            <a:endParaRPr lang="en-US" dirty="0">
              <a:solidFill>
                <a:schemeClr val="tx1"/>
              </a:solidFill>
            </a:endParaRP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Assigning both pod with available </a:t>
            </a:r>
            <a:r>
              <a:rPr lang="en-US" sz="2400" dirty="0" err="1"/>
              <a:t>agv</a:t>
            </a:r>
            <a:endParaRPr lang="en-US" sz="2400" dirty="0"/>
          </a:p>
        </p:txBody>
      </p:sp>
      <p:pic>
        <p:nvPicPr>
          <p:cNvPr id="3" name="Picture 2">
            <a:extLst>
              <a:ext uri="{FF2B5EF4-FFF2-40B4-BE49-F238E27FC236}">
                <a16:creationId xmlns:a16="http://schemas.microsoft.com/office/drawing/2014/main" id="{F5160D99-80DA-4B71-A6F4-B92CD423B8E7}"/>
              </a:ext>
            </a:extLst>
          </p:cNvPr>
          <p:cNvPicPr>
            <a:picLocks noChangeAspect="1"/>
          </p:cNvPicPr>
          <p:nvPr/>
        </p:nvPicPr>
        <p:blipFill>
          <a:blip r:embed="rId4"/>
          <a:stretch>
            <a:fillRect/>
          </a:stretch>
        </p:blipFill>
        <p:spPr>
          <a:xfrm>
            <a:off x="6085274" y="1659523"/>
            <a:ext cx="6044629" cy="3481706"/>
          </a:xfrm>
          <a:prstGeom prst="rect">
            <a:avLst/>
          </a:prstGeom>
        </p:spPr>
      </p:pic>
    </p:spTree>
    <p:extLst>
      <p:ext uri="{BB962C8B-B14F-4D97-AF65-F5344CB8AC3E}">
        <p14:creationId xmlns:p14="http://schemas.microsoft.com/office/powerpoint/2010/main" val="315106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1268296"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SETUP</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6" y="1665652"/>
            <a:ext cx="5162029" cy="2585323"/>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Ca		: </a:t>
            </a:r>
            <a:r>
              <a:rPr lang="en-US" sz="1800" dirty="0"/>
              <a:t>Function to choose “</a:t>
            </a:r>
            <a:r>
              <a:rPr lang="en-US" sz="1800" dirty="0" err="1"/>
              <a:t>Celular</a:t>
            </a:r>
            <a:r>
              <a:rPr lang="en-US" sz="1800" dirty="0"/>
              <a:t> 			Automaton” model</a:t>
            </a:r>
            <a:endParaRPr lang="en-US" dirty="0">
              <a:latin typeface="Calibri (Body)"/>
            </a:endParaRPr>
          </a:p>
          <a:p>
            <a:pPr marL="285750" indent="-285750">
              <a:buFont typeface="Arial" panose="020B0604020202020204" pitchFamily="34" charset="0"/>
              <a:buChar char="•"/>
            </a:pPr>
            <a:r>
              <a:rPr lang="en-US" dirty="0" err="1">
                <a:latin typeface="Calibri (Body)"/>
              </a:rPr>
              <a:t>Py:setup</a:t>
            </a:r>
            <a:r>
              <a:rPr lang="en-US" dirty="0">
                <a:latin typeface="Calibri (Body)"/>
              </a:rPr>
              <a:t> </a:t>
            </a:r>
            <a:r>
              <a:rPr lang="en-US" dirty="0" err="1">
                <a:latin typeface="Calibri (Body)"/>
              </a:rPr>
              <a:t>py:python</a:t>
            </a:r>
            <a:r>
              <a:rPr lang="en-US" dirty="0">
                <a:latin typeface="Calibri (Body)"/>
              </a:rPr>
              <a:t> : setup python</a:t>
            </a:r>
          </a:p>
          <a:p>
            <a:pPr marL="285750" indent="-285750">
              <a:buFont typeface="Arial" panose="020B0604020202020204" pitchFamily="34" charset="0"/>
              <a:buChar char="•"/>
            </a:pPr>
            <a:r>
              <a:rPr lang="en-US" dirty="0">
                <a:latin typeface="Calibri (Body)"/>
              </a:rPr>
              <a:t>Output-show 	: show output</a:t>
            </a:r>
          </a:p>
          <a:p>
            <a:pPr marL="285750" indent="-285750">
              <a:buFont typeface="Arial" panose="020B0604020202020204" pitchFamily="34" charset="0"/>
              <a:buChar char="•"/>
            </a:pPr>
            <a:r>
              <a:rPr lang="en-US" dirty="0">
                <a:latin typeface="Calibri (Body)"/>
              </a:rPr>
              <a:t>Reset-ticks 	: reset tick’s counter</a:t>
            </a:r>
          </a:p>
          <a:p>
            <a:pPr marL="285750" indent="-285750">
              <a:buFont typeface="Arial" panose="020B0604020202020204" pitchFamily="34" charset="0"/>
              <a:buChar char="•"/>
            </a:pPr>
            <a:r>
              <a:rPr lang="en-US" dirty="0">
                <a:latin typeface="Calibri (Body)"/>
              </a:rPr>
              <a:t>Tick 		: start tick’s counter</a:t>
            </a:r>
          </a:p>
          <a:p>
            <a:br>
              <a:rPr lang="en-US" dirty="0"/>
            </a:br>
            <a:br>
              <a:rPr lang="en-US" dirty="0"/>
            </a:br>
            <a:endParaRPr lang="en-US" dirty="0">
              <a:latin typeface="Calibri (Body)"/>
            </a:endParaRPr>
          </a:p>
        </p:txBody>
      </p:sp>
      <p:sp>
        <p:nvSpPr>
          <p:cNvPr id="13" name="Rectangle: Rounded Corners 12">
            <a:extLst>
              <a:ext uri="{FF2B5EF4-FFF2-40B4-BE49-F238E27FC236}">
                <a16:creationId xmlns:a16="http://schemas.microsoft.com/office/drawing/2014/main" id="{B1DED57C-35BF-4A53-A5DB-CA5EB7BA7454}"/>
              </a:ext>
            </a:extLst>
          </p:cNvPr>
          <p:cNvSpPr/>
          <p:nvPr/>
        </p:nvSpPr>
        <p:spPr>
          <a:xfrm>
            <a:off x="6226214" y="3484747"/>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14" name="Rectangle: Rounded Corners 13">
            <a:extLst>
              <a:ext uri="{FF2B5EF4-FFF2-40B4-BE49-F238E27FC236}">
                <a16:creationId xmlns:a16="http://schemas.microsoft.com/office/drawing/2014/main" id="{9F744E50-0AB1-4D24-B36D-12191EBF3154}"/>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15" name="TextBox 14">
            <a:extLst>
              <a:ext uri="{FF2B5EF4-FFF2-40B4-BE49-F238E27FC236}">
                <a16:creationId xmlns:a16="http://schemas.microsoft.com/office/drawing/2014/main" id="{A1208659-3EAD-4D2E-ACE9-C8385742374C}"/>
              </a:ext>
            </a:extLst>
          </p:cNvPr>
          <p:cNvSpPr txBox="1"/>
          <p:nvPr/>
        </p:nvSpPr>
        <p:spPr>
          <a:xfrm>
            <a:off x="5267739" y="3917512"/>
            <a:ext cx="3084546" cy="154657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50" dirty="0"/>
              <a:t>Replication-read </a:t>
            </a:r>
            <a:br>
              <a:rPr lang="en-US" sz="1050" dirty="0"/>
            </a:br>
            <a:r>
              <a:rPr lang="en-US" sz="1050" dirty="0"/>
              <a:t>	Call function for read replication</a:t>
            </a:r>
          </a:p>
          <a:p>
            <a:pPr marL="285750" indent="-285750">
              <a:buFont typeface="Arial" panose="020B0604020202020204" pitchFamily="34" charset="0"/>
              <a:buChar char="•"/>
            </a:pPr>
            <a:r>
              <a:rPr lang="en-US" sz="1050" dirty="0"/>
              <a:t>Delete-file </a:t>
            </a:r>
            <a:br>
              <a:rPr lang="en-US" sz="1050" dirty="0"/>
            </a:br>
            <a:r>
              <a:rPr lang="en-US" sz="1050" dirty="0"/>
              <a:t>	call function for delete file</a:t>
            </a:r>
          </a:p>
          <a:p>
            <a:pPr marL="285750" indent="-285750">
              <a:buFont typeface="Arial" panose="020B0604020202020204" pitchFamily="34" charset="0"/>
              <a:buChar char="•"/>
            </a:pPr>
            <a:r>
              <a:rPr lang="en-US" sz="1050" dirty="0"/>
              <a:t>Set-layout</a:t>
            </a:r>
            <a:br>
              <a:rPr lang="en-US" sz="1050" dirty="0"/>
            </a:br>
            <a:r>
              <a:rPr lang="en-US" sz="1050" dirty="0"/>
              <a:t>	call function for setting layout</a:t>
            </a:r>
          </a:p>
          <a:p>
            <a:pPr marL="285750" indent="-285750">
              <a:buFont typeface="Arial" panose="020B0604020202020204" pitchFamily="34" charset="0"/>
              <a:buChar char="•"/>
            </a:pPr>
            <a:r>
              <a:rPr lang="en-US" sz="1050" dirty="0"/>
              <a:t>Output-show</a:t>
            </a:r>
            <a:br>
              <a:rPr lang="en-US" sz="1050" dirty="0"/>
            </a:br>
            <a:r>
              <a:rPr lang="en-US" sz="1050" dirty="0"/>
              <a:t>	Function for printing</a:t>
            </a:r>
          </a:p>
          <a:p>
            <a:pPr marL="285750" indent="-285750">
              <a:buFont typeface="Arial" panose="020B0604020202020204" pitchFamily="34" charset="0"/>
              <a:buChar char="•"/>
            </a:pPr>
            <a:endParaRPr lang="en-US" sz="1050" dirty="0"/>
          </a:p>
        </p:txBody>
      </p:sp>
      <p:pic>
        <p:nvPicPr>
          <p:cNvPr id="16" name="Picture 15">
            <a:extLst>
              <a:ext uri="{FF2B5EF4-FFF2-40B4-BE49-F238E27FC236}">
                <a16:creationId xmlns:a16="http://schemas.microsoft.com/office/drawing/2014/main" id="{D92F5922-7796-44FE-AB2A-893CD6AB5432}"/>
              </a:ext>
            </a:extLst>
          </p:cNvPr>
          <p:cNvPicPr>
            <a:picLocks noChangeAspect="1"/>
          </p:cNvPicPr>
          <p:nvPr/>
        </p:nvPicPr>
        <p:blipFill>
          <a:blip r:embed="rId2"/>
          <a:stretch>
            <a:fillRect/>
          </a:stretch>
        </p:blipFill>
        <p:spPr>
          <a:xfrm>
            <a:off x="7198084" y="1402410"/>
            <a:ext cx="2949770" cy="2018926"/>
          </a:xfrm>
          <a:prstGeom prst="rect">
            <a:avLst/>
          </a:prstGeom>
        </p:spPr>
      </p:pic>
      <p:sp>
        <p:nvSpPr>
          <p:cNvPr id="19" name="TextBox 18">
            <a:extLst>
              <a:ext uri="{FF2B5EF4-FFF2-40B4-BE49-F238E27FC236}">
                <a16:creationId xmlns:a16="http://schemas.microsoft.com/office/drawing/2014/main" id="{29E0ED9C-D20C-487F-B744-58AEAE7C685F}"/>
              </a:ext>
            </a:extLst>
          </p:cNvPr>
          <p:cNvSpPr txBox="1"/>
          <p:nvPr/>
        </p:nvSpPr>
        <p:spPr>
          <a:xfrm>
            <a:off x="8352285" y="3915438"/>
            <a:ext cx="3579826" cy="1546577"/>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sz="1050" dirty="0"/>
              <a:t>Generate-order initial-order :</a:t>
            </a:r>
            <a:br>
              <a:rPr lang="en-US" sz="1050" dirty="0"/>
            </a:br>
            <a:r>
              <a:rPr lang="en-US" sz="1050" dirty="0"/>
              <a:t>	Function to generate order using initial-order</a:t>
            </a:r>
          </a:p>
          <a:p>
            <a:pPr marL="285750" indent="-285750">
              <a:buFont typeface="Arial" panose="020B0604020202020204" pitchFamily="34" charset="0"/>
              <a:buChar char="•"/>
            </a:pPr>
            <a:r>
              <a:rPr lang="en-US" sz="1050" dirty="0"/>
              <a:t>Assign-order-to-pod:</a:t>
            </a:r>
            <a:br>
              <a:rPr lang="en-US" sz="1050" dirty="0"/>
            </a:br>
            <a:r>
              <a:rPr lang="en-US" sz="1050" dirty="0"/>
              <a:t>	function to assign order for the pod</a:t>
            </a:r>
          </a:p>
          <a:p>
            <a:pPr marL="285750" indent="-285750">
              <a:buFont typeface="Arial" panose="020B0604020202020204" pitchFamily="34" charset="0"/>
              <a:buChar char="•"/>
            </a:pPr>
            <a:r>
              <a:rPr lang="en-US" sz="1050" dirty="0"/>
              <a:t>place-</a:t>
            </a:r>
            <a:r>
              <a:rPr lang="en-US" sz="1050" dirty="0" err="1"/>
              <a:t>agv</a:t>
            </a:r>
            <a:r>
              <a:rPr lang="en-US" sz="1050" dirty="0"/>
              <a:t>:</a:t>
            </a:r>
            <a:br>
              <a:rPr lang="en-US" sz="1050" dirty="0"/>
            </a:br>
            <a:r>
              <a:rPr lang="en-US" sz="1050" dirty="0"/>
              <a:t>	Place </a:t>
            </a:r>
            <a:r>
              <a:rPr lang="en-US" sz="1050" dirty="0" err="1"/>
              <a:t>agv</a:t>
            </a:r>
            <a:r>
              <a:rPr lang="en-US" sz="1050" dirty="0"/>
              <a:t> on layout</a:t>
            </a:r>
          </a:p>
          <a:p>
            <a:pPr marL="285750" indent="-285750">
              <a:buFont typeface="Arial" panose="020B0604020202020204" pitchFamily="34" charset="0"/>
              <a:buChar char="•"/>
            </a:pPr>
            <a:r>
              <a:rPr lang="en-US" sz="1050" dirty="0"/>
              <a:t>Assigning -1:</a:t>
            </a:r>
            <a:br>
              <a:rPr lang="en-US" sz="1050" dirty="0"/>
            </a:br>
            <a:r>
              <a:rPr lang="en-US" sz="1050" dirty="0"/>
              <a:t>	Function to assign pod for AGV</a:t>
            </a:r>
          </a:p>
          <a:p>
            <a:pPr marL="285750" indent="-285750">
              <a:buFont typeface="Arial" panose="020B0604020202020204" pitchFamily="34" charset="0"/>
              <a:buChar char="•"/>
            </a:pPr>
            <a:endParaRPr lang="en-US" sz="1050" dirty="0"/>
          </a:p>
        </p:txBody>
      </p:sp>
      <p:pic>
        <p:nvPicPr>
          <p:cNvPr id="11" name="Picture 6" descr="See the source image">
            <a:extLst>
              <a:ext uri="{FF2B5EF4-FFF2-40B4-BE49-F238E27FC236}">
                <a16:creationId xmlns:a16="http://schemas.microsoft.com/office/drawing/2014/main" id="{C130F692-BAFF-4D3B-AC59-21F49A4FB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20" y="2233998"/>
            <a:ext cx="355750" cy="35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57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289310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if not any? turtles [stop] : Check if there’s a turtle or </a:t>
            </a:r>
            <a:r>
              <a:rPr lang="en-US" sz="1400" dirty="0" err="1"/>
              <a:t>nto</a:t>
            </a:r>
            <a:endParaRPr lang="en-US" sz="1400" dirty="0"/>
          </a:p>
          <a:p>
            <a:pPr marL="285750" indent="-285750">
              <a:buFont typeface="Arial" panose="020B0604020202020204" pitchFamily="34" charset="0"/>
              <a:buChar char="•"/>
            </a:pPr>
            <a:r>
              <a:rPr lang="en-US" sz="1400" dirty="0"/>
              <a:t> update-queue : call function update-queue</a:t>
            </a:r>
          </a:p>
          <a:p>
            <a:pPr marL="285750" indent="-285750">
              <a:buFont typeface="Arial" panose="020B0604020202020204" pitchFamily="34" charset="0"/>
              <a:buChar char="•"/>
            </a:pPr>
            <a:r>
              <a:rPr lang="en-US" sz="1400" dirty="0"/>
              <a:t>  ask AGVs with [shape = "kiva" or shape = "trans"] : command AGV with given condition to do given command</a:t>
            </a:r>
          </a:p>
          <a:p>
            <a:pPr marL="285750" indent="-285750">
              <a:buFont typeface="Arial" panose="020B0604020202020204" pitchFamily="34" charset="0"/>
              <a:buChar char="•"/>
            </a:pPr>
            <a:r>
              <a:rPr lang="en-US" sz="1400" dirty="0"/>
              <a:t>    [let who-id who </a:t>
            </a:r>
            <a:r>
              <a:rPr lang="en-US" sz="1400" dirty="0" err="1"/>
              <a:t>st</a:t>
            </a:r>
            <a:r>
              <a:rPr lang="en-US" sz="1400" dirty="0"/>
              <a:t> : Initialize variable with turtle id</a:t>
            </a:r>
          </a:p>
          <a:p>
            <a:pPr marL="285750" indent="-285750">
              <a:buFont typeface="Arial" panose="020B0604020202020204" pitchFamily="34" charset="0"/>
              <a:buChar char="•"/>
            </a:pPr>
            <a:r>
              <a:rPr lang="en-US" sz="1400" dirty="0"/>
              <a:t>         (</a:t>
            </a:r>
            <a:r>
              <a:rPr lang="en-US" sz="1400" dirty="0" err="1"/>
              <a:t>ifelse</a:t>
            </a:r>
            <a:r>
              <a:rPr lang="en-US" sz="1400" dirty="0"/>
              <a:t> : check condition and do command based on the condition</a:t>
            </a:r>
          </a:p>
          <a:p>
            <a:pPr marL="285750" indent="-285750">
              <a:buFont typeface="Arial" panose="020B0604020202020204" pitchFamily="34" charset="0"/>
              <a:buChar char="•"/>
            </a:pPr>
            <a:r>
              <a:rPr lang="en-US" sz="1400" dirty="0"/>
              <a:t>      status = "pick-pod" [pick-pod who-id 0] : First condition and command</a:t>
            </a:r>
          </a:p>
          <a:p>
            <a:pPr marL="285750" indent="-285750">
              <a:buFont typeface="Arial" panose="020B0604020202020204" pitchFamily="34" charset="0"/>
              <a:buChar char="•"/>
            </a:pPr>
            <a:r>
              <a:rPr lang="en-US" sz="1400" dirty="0"/>
              <a:t>      status = "bring-to-picking" [bring-to-picking who-id] :  Second condition and command</a:t>
            </a:r>
          </a:p>
          <a:p>
            <a:pPr marL="285750" indent="-285750">
              <a:buFont typeface="Arial" panose="020B0604020202020204" pitchFamily="34" charset="0"/>
              <a:buChar char="•"/>
            </a:pPr>
            <a:r>
              <a:rPr lang="en-US" sz="1400" dirty="0"/>
              <a:t>      status = "queuing" [queuing who-id] </a:t>
            </a:r>
            <a:r>
              <a:rPr lang="en-US" sz="1400"/>
              <a:t>: Third  </a:t>
            </a:r>
            <a:r>
              <a:rPr lang="en-US" sz="1400" dirty="0"/>
              <a:t>condition and command</a:t>
            </a:r>
          </a:p>
          <a:p>
            <a:pPr marL="285750" indent="-285750">
              <a:buFont typeface="Arial" panose="020B0604020202020204" pitchFamily="34" charset="0"/>
              <a:buChar char="•"/>
            </a:pPr>
            <a:endParaRPr lang="en-US" sz="14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72327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GO</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Act as main function of the simulation</a:t>
            </a:r>
          </a:p>
        </p:txBody>
      </p:sp>
      <p:pic>
        <p:nvPicPr>
          <p:cNvPr id="4" name="Picture 3">
            <a:extLst>
              <a:ext uri="{FF2B5EF4-FFF2-40B4-BE49-F238E27FC236}">
                <a16:creationId xmlns:a16="http://schemas.microsoft.com/office/drawing/2014/main" id="{998309F2-8CDC-435C-B9ED-D7179A6C50B1}"/>
              </a:ext>
            </a:extLst>
          </p:cNvPr>
          <p:cNvPicPr>
            <a:picLocks noChangeAspect="1"/>
          </p:cNvPicPr>
          <p:nvPr/>
        </p:nvPicPr>
        <p:blipFill>
          <a:blip r:embed="rId4"/>
          <a:stretch>
            <a:fillRect/>
          </a:stretch>
        </p:blipFill>
        <p:spPr>
          <a:xfrm>
            <a:off x="6027478" y="1941585"/>
            <a:ext cx="5095875" cy="1962150"/>
          </a:xfrm>
          <a:prstGeom prst="rect">
            <a:avLst/>
          </a:prstGeom>
        </p:spPr>
      </p:pic>
    </p:spTree>
    <p:extLst>
      <p:ext uri="{BB962C8B-B14F-4D97-AF65-F5344CB8AC3E}">
        <p14:creationId xmlns:p14="http://schemas.microsoft.com/office/powerpoint/2010/main" val="1726372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72327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GO</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Act as main function of the simulation</a:t>
            </a:r>
          </a:p>
        </p:txBody>
      </p:sp>
      <p:pic>
        <p:nvPicPr>
          <p:cNvPr id="4" name="Picture 3">
            <a:extLst>
              <a:ext uri="{FF2B5EF4-FFF2-40B4-BE49-F238E27FC236}">
                <a16:creationId xmlns:a16="http://schemas.microsoft.com/office/drawing/2014/main" id="{998309F2-8CDC-435C-B9ED-D7179A6C50B1}"/>
              </a:ext>
            </a:extLst>
          </p:cNvPr>
          <p:cNvPicPr>
            <a:picLocks noChangeAspect="1"/>
          </p:cNvPicPr>
          <p:nvPr/>
        </p:nvPicPr>
        <p:blipFill>
          <a:blip r:embed="rId4"/>
          <a:stretch>
            <a:fillRect/>
          </a:stretch>
        </p:blipFill>
        <p:spPr>
          <a:xfrm>
            <a:off x="6027478" y="1941585"/>
            <a:ext cx="5095875" cy="1962150"/>
          </a:xfrm>
          <a:prstGeom prst="rect">
            <a:avLst/>
          </a:prstGeom>
        </p:spPr>
      </p:pic>
      <p:sp>
        <p:nvSpPr>
          <p:cNvPr id="12" name="Rectangle: Rounded Corners 11">
            <a:extLst>
              <a:ext uri="{FF2B5EF4-FFF2-40B4-BE49-F238E27FC236}">
                <a16:creationId xmlns:a16="http://schemas.microsoft.com/office/drawing/2014/main" id="{9C325818-FD9E-42EB-9822-B745A6CDC25E}"/>
              </a:ext>
            </a:extLst>
          </p:cNvPr>
          <p:cNvSpPr/>
          <p:nvPr/>
        </p:nvSpPr>
        <p:spPr>
          <a:xfrm>
            <a:off x="433849" y="205995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3C81AC1B-32E5-41B2-B54C-ABCCB65F643E}"/>
              </a:ext>
            </a:extLst>
          </p:cNvPr>
          <p:cNvSpPr/>
          <p:nvPr/>
        </p:nvSpPr>
        <p:spPr>
          <a:xfrm>
            <a:off x="433849" y="2443675"/>
            <a:ext cx="5474017" cy="2585323"/>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not </a:t>
            </a:r>
            <a:r>
              <a:rPr lang="en-US" b="1" dirty="0">
                <a:latin typeface="Calibri (Body)"/>
              </a:rPr>
              <a:t>Boolean</a:t>
            </a:r>
            <a:r>
              <a:rPr lang="en-US" dirty="0">
                <a:latin typeface="Calibri (Body)"/>
              </a:rPr>
              <a:t> : Reports true if </a:t>
            </a:r>
            <a:r>
              <a:rPr lang="en-US" b="1" dirty="0" err="1">
                <a:latin typeface="Calibri (Body)"/>
              </a:rPr>
              <a:t>boolean</a:t>
            </a:r>
            <a:r>
              <a:rPr lang="en-US" dirty="0">
                <a:latin typeface="Calibri (Body)"/>
              </a:rPr>
              <a:t> is false, otherwise reports false.</a:t>
            </a:r>
          </a:p>
          <a:p>
            <a:pPr marL="285750" indent="-285750">
              <a:buFont typeface="Arial" panose="020B0604020202020204" pitchFamily="34" charset="0"/>
              <a:buChar char="•"/>
            </a:pPr>
            <a:r>
              <a:rPr lang="en-US" dirty="0">
                <a:latin typeface="Calibri (Body)"/>
              </a:rPr>
              <a:t>any? </a:t>
            </a:r>
            <a:r>
              <a:rPr lang="en-US" b="1" dirty="0" err="1">
                <a:latin typeface="Calibri (Body)"/>
              </a:rPr>
              <a:t>Agentset</a:t>
            </a:r>
            <a:r>
              <a:rPr lang="en-US" dirty="0">
                <a:latin typeface="Calibri (Body)"/>
              </a:rPr>
              <a:t> : Reports true if the given </a:t>
            </a:r>
            <a:r>
              <a:rPr lang="en-US" b="1" dirty="0" err="1">
                <a:latin typeface="Calibri (Body)"/>
              </a:rPr>
              <a:t>agentset</a:t>
            </a:r>
            <a:r>
              <a:rPr lang="en-US" dirty="0">
                <a:latin typeface="Calibri (Body)"/>
              </a:rPr>
              <a:t> is non-empty, false otherwise.</a:t>
            </a:r>
          </a:p>
          <a:p>
            <a:pPr marL="285750" indent="-285750">
              <a:buFont typeface="Arial" panose="020B0604020202020204" pitchFamily="34" charset="0"/>
              <a:buChar char="•"/>
            </a:pPr>
            <a:r>
              <a:rPr lang="en-US" dirty="0">
                <a:latin typeface="Calibri (Body)"/>
              </a:rPr>
              <a:t>Who : This is a built-in turtle variable. It holds the turtle's "who number" or ID number, an integer greater than or equal to zero. You cannot set this variable; a turtle's who number never changes.</a:t>
            </a:r>
          </a:p>
          <a:p>
            <a:pPr marL="285750" indent="-285750">
              <a:buFont typeface="Arial" panose="020B0604020202020204" pitchFamily="34" charset="0"/>
              <a:buChar char="•"/>
            </a:pPr>
            <a:r>
              <a:rPr lang="en-US" dirty="0">
                <a:latin typeface="Calibri (Body)"/>
              </a:rPr>
              <a:t>St : The turtle becomes visible again.</a:t>
            </a:r>
          </a:p>
        </p:txBody>
      </p:sp>
    </p:spTree>
    <p:extLst>
      <p:ext uri="{BB962C8B-B14F-4D97-AF65-F5344CB8AC3E}">
        <p14:creationId xmlns:p14="http://schemas.microsoft.com/office/powerpoint/2010/main" val="2011942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224676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ask picking-stations : command picking-station</a:t>
            </a:r>
          </a:p>
          <a:p>
            <a:pPr marL="285750" indent="-285750">
              <a:buFont typeface="Arial" panose="020B0604020202020204" pitchFamily="34" charset="0"/>
              <a:buChar char="•"/>
            </a:pPr>
            <a:r>
              <a:rPr lang="en-US" sz="1400" dirty="0"/>
              <a:t>  [ let destination_ entering-queue : initialize variable’s value</a:t>
            </a:r>
          </a:p>
          <a:p>
            <a:pPr marL="285750" indent="-285750">
              <a:buFont typeface="Arial" panose="020B0604020202020204" pitchFamily="34" charset="0"/>
              <a:buChar char="•"/>
            </a:pPr>
            <a:r>
              <a:rPr lang="en-US" sz="1400" dirty="0"/>
              <a:t>    let </a:t>
            </a:r>
            <a:r>
              <a:rPr lang="en-US" sz="1400" dirty="0" err="1"/>
              <a:t>xcor</a:t>
            </a:r>
            <a:r>
              <a:rPr lang="en-US" sz="1400" dirty="0"/>
              <a:t>_ </a:t>
            </a:r>
            <a:r>
              <a:rPr lang="en-US" sz="1400" dirty="0" err="1"/>
              <a:t>xcor</a:t>
            </a:r>
            <a:r>
              <a:rPr lang="en-US" sz="1400" dirty="0"/>
              <a:t> : initialize variable’s value</a:t>
            </a:r>
          </a:p>
          <a:p>
            <a:pPr marL="285750" indent="-285750">
              <a:buFont typeface="Arial" panose="020B0604020202020204" pitchFamily="34" charset="0"/>
              <a:buChar char="•"/>
            </a:pPr>
            <a:r>
              <a:rPr lang="en-US" sz="1400" dirty="0"/>
              <a:t>    let queue_ count AGVs with [status = "queuing" and </a:t>
            </a:r>
            <a:r>
              <a:rPr lang="en-US" sz="1400" dirty="0" err="1"/>
              <a:t>xcor</a:t>
            </a:r>
            <a:r>
              <a:rPr lang="en-US" sz="1400" dirty="0"/>
              <a:t> &lt;= destination_ and </a:t>
            </a:r>
            <a:r>
              <a:rPr lang="en-US" sz="1400" dirty="0" err="1"/>
              <a:t>xcor</a:t>
            </a:r>
            <a:r>
              <a:rPr lang="en-US" sz="1400" dirty="0"/>
              <a:t> &gt;= </a:t>
            </a:r>
            <a:r>
              <a:rPr lang="en-US" sz="1400" dirty="0" err="1"/>
              <a:t>xcor</a:t>
            </a:r>
            <a:r>
              <a:rPr lang="en-US" sz="1400" dirty="0"/>
              <a:t>_] : initialize variable’s value with the number of AGV with given condition</a:t>
            </a:r>
          </a:p>
          <a:p>
            <a:pPr marL="285750" indent="-285750">
              <a:buFont typeface="Arial" panose="020B0604020202020204" pitchFamily="34" charset="0"/>
              <a:buChar char="•"/>
            </a:pPr>
            <a:r>
              <a:rPr lang="en-US" sz="1400" dirty="0"/>
              <a:t>    set queue_ queue_ + count AGVs with [status = "bring-to-picking" and destination = destination_] : initialize variable’s value with the number of AGV with given condition</a:t>
            </a:r>
          </a:p>
          <a:p>
            <a:pPr marL="285750" indent="-285750">
              <a:buFont typeface="Arial" panose="020B0604020202020204" pitchFamily="34" charset="0"/>
              <a:buChar char="•"/>
            </a:pPr>
            <a:r>
              <a:rPr lang="en-US" sz="1400" dirty="0"/>
              <a:t>    set queue-count queue_] : initialize variable’s value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88252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Update-queue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For updating queue of simulation’s AGV</a:t>
            </a:r>
          </a:p>
        </p:txBody>
      </p:sp>
      <p:pic>
        <p:nvPicPr>
          <p:cNvPr id="3" name="Picture 2">
            <a:extLst>
              <a:ext uri="{FF2B5EF4-FFF2-40B4-BE49-F238E27FC236}">
                <a16:creationId xmlns:a16="http://schemas.microsoft.com/office/drawing/2014/main" id="{BFDE9A39-FC99-49F8-8E77-0ED74E99CD5B}"/>
              </a:ext>
            </a:extLst>
          </p:cNvPr>
          <p:cNvPicPr>
            <a:picLocks noChangeAspect="1"/>
          </p:cNvPicPr>
          <p:nvPr/>
        </p:nvPicPr>
        <p:blipFill>
          <a:blip r:embed="rId4"/>
          <a:stretch>
            <a:fillRect/>
          </a:stretch>
        </p:blipFill>
        <p:spPr>
          <a:xfrm>
            <a:off x="6190069" y="1921323"/>
            <a:ext cx="5911448" cy="1134520"/>
          </a:xfrm>
          <a:prstGeom prst="rect">
            <a:avLst/>
          </a:prstGeom>
        </p:spPr>
      </p:pic>
    </p:spTree>
    <p:extLst>
      <p:ext uri="{BB962C8B-B14F-4D97-AF65-F5344CB8AC3E}">
        <p14:creationId xmlns:p14="http://schemas.microsoft.com/office/powerpoint/2010/main" val="2364073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882520"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Update-queue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For updating queue of simulation’s AGV</a:t>
            </a:r>
          </a:p>
        </p:txBody>
      </p:sp>
      <p:pic>
        <p:nvPicPr>
          <p:cNvPr id="3" name="Picture 2">
            <a:extLst>
              <a:ext uri="{FF2B5EF4-FFF2-40B4-BE49-F238E27FC236}">
                <a16:creationId xmlns:a16="http://schemas.microsoft.com/office/drawing/2014/main" id="{BFDE9A39-FC99-49F8-8E77-0ED74E99CD5B}"/>
              </a:ext>
            </a:extLst>
          </p:cNvPr>
          <p:cNvPicPr>
            <a:picLocks noChangeAspect="1"/>
          </p:cNvPicPr>
          <p:nvPr/>
        </p:nvPicPr>
        <p:blipFill>
          <a:blip r:embed="rId4"/>
          <a:stretch>
            <a:fillRect/>
          </a:stretch>
        </p:blipFill>
        <p:spPr>
          <a:xfrm>
            <a:off x="6190069" y="1921323"/>
            <a:ext cx="5911448" cy="1134520"/>
          </a:xfrm>
          <a:prstGeom prst="rect">
            <a:avLst/>
          </a:prstGeom>
        </p:spPr>
      </p:pic>
      <p:sp>
        <p:nvSpPr>
          <p:cNvPr id="12" name="Rectangle: Rounded Corners 11">
            <a:extLst>
              <a:ext uri="{FF2B5EF4-FFF2-40B4-BE49-F238E27FC236}">
                <a16:creationId xmlns:a16="http://schemas.microsoft.com/office/drawing/2014/main" id="{227D943E-AE4E-40A8-B286-9B98A08BFC9C}"/>
              </a:ext>
            </a:extLst>
          </p:cNvPr>
          <p:cNvSpPr/>
          <p:nvPr/>
        </p:nvSpPr>
        <p:spPr>
          <a:xfrm>
            <a:off x="433849" y="205995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6F743037-0325-47FF-9DE3-B25932C16C43}"/>
              </a:ext>
            </a:extLst>
          </p:cNvPr>
          <p:cNvSpPr/>
          <p:nvPr/>
        </p:nvSpPr>
        <p:spPr>
          <a:xfrm>
            <a:off x="433849" y="2443675"/>
            <a:ext cx="5474017" cy="646331"/>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count </a:t>
            </a:r>
            <a:r>
              <a:rPr lang="en-US" b="1" dirty="0" err="1">
                <a:latin typeface="Calibri (Body)"/>
              </a:rPr>
              <a:t>agentset</a:t>
            </a:r>
            <a:r>
              <a:rPr lang="en-US" dirty="0">
                <a:latin typeface="Calibri (Body)"/>
              </a:rPr>
              <a:t> : Reports the number of agents in the given </a:t>
            </a:r>
            <a:r>
              <a:rPr lang="en-US" b="1" dirty="0" err="1">
                <a:latin typeface="Calibri (Body)"/>
              </a:rPr>
              <a:t>agentset</a:t>
            </a:r>
            <a:r>
              <a:rPr lang="en-US" dirty="0">
                <a:latin typeface="Calibri (Body)"/>
              </a:rPr>
              <a:t>.</a:t>
            </a:r>
          </a:p>
        </p:txBody>
      </p:sp>
    </p:spTree>
    <p:extLst>
      <p:ext uri="{BB962C8B-B14F-4D97-AF65-F5344CB8AC3E}">
        <p14:creationId xmlns:p14="http://schemas.microsoft.com/office/powerpoint/2010/main" val="4149384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397684" y="1543636"/>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423229" y="1941585"/>
            <a:ext cx="5578704" cy="35394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let </a:t>
            </a:r>
            <a:r>
              <a:rPr lang="en-US" sz="1400" dirty="0" err="1"/>
              <a:t>xjob</a:t>
            </a:r>
            <a:r>
              <a:rPr lang="en-US" sz="1400" dirty="0"/>
              <a:t> 0 let </a:t>
            </a:r>
            <a:r>
              <a:rPr lang="en-US" sz="1400" dirty="0" err="1"/>
              <a:t>yjob</a:t>
            </a:r>
            <a:r>
              <a:rPr lang="en-US" sz="1400" dirty="0"/>
              <a:t> 0 : initialize variable’s value</a:t>
            </a:r>
          </a:p>
          <a:p>
            <a:pPr marL="285750" indent="-285750">
              <a:buFont typeface="Arial" panose="020B0604020202020204" pitchFamily="34" charset="0"/>
              <a:buChar char="•"/>
            </a:pPr>
            <a:r>
              <a:rPr lang="en-US" sz="1400" dirty="0"/>
              <a:t>  ask AGVs with [who = b] : command AGV with given condition</a:t>
            </a:r>
          </a:p>
          <a:p>
            <a:pPr marL="285750" indent="-285750">
              <a:buFont typeface="Arial" panose="020B0604020202020204" pitchFamily="34" charset="0"/>
              <a:buChar char="•"/>
            </a:pPr>
            <a:r>
              <a:rPr lang="en-US" sz="1400" dirty="0"/>
              <a:t>  [ let n destination : initialize variable’s value</a:t>
            </a:r>
          </a:p>
          <a:p>
            <a:pPr marL="285750" indent="-285750">
              <a:buFont typeface="Arial" panose="020B0604020202020204" pitchFamily="34" charset="0"/>
              <a:buChar char="•"/>
            </a:pPr>
            <a:r>
              <a:rPr lang="en-US" sz="1400" dirty="0"/>
              <a:t>    ask pods with [pod-id = n] [set </a:t>
            </a:r>
            <a:r>
              <a:rPr lang="en-US" sz="1400" dirty="0" err="1"/>
              <a:t>xjob</a:t>
            </a:r>
            <a:r>
              <a:rPr lang="en-US" sz="1400" dirty="0"/>
              <a:t> </a:t>
            </a:r>
            <a:r>
              <a:rPr lang="en-US" sz="1400" dirty="0" err="1"/>
              <a:t>xcor</a:t>
            </a:r>
            <a:r>
              <a:rPr lang="en-US" sz="1400" dirty="0"/>
              <a:t> set </a:t>
            </a:r>
            <a:r>
              <a:rPr lang="en-US" sz="1400" dirty="0" err="1"/>
              <a:t>yjob</a:t>
            </a:r>
            <a:r>
              <a:rPr lang="en-US" sz="1400" dirty="0"/>
              <a:t> </a:t>
            </a:r>
            <a:r>
              <a:rPr lang="en-US" sz="1400" dirty="0" err="1"/>
              <a:t>ycor</a:t>
            </a:r>
            <a:r>
              <a:rPr lang="en-US" sz="1400" dirty="0"/>
              <a:t>] : command AGV with given condition to do given command</a:t>
            </a:r>
          </a:p>
          <a:p>
            <a:pPr marL="285750" indent="-285750">
              <a:buFont typeface="Arial" panose="020B0604020202020204" pitchFamily="34" charset="0"/>
              <a:buChar char="•"/>
            </a:pPr>
            <a:r>
              <a:rPr lang="en-US" sz="1400" dirty="0"/>
              <a:t>    ( </a:t>
            </a:r>
            <a:r>
              <a:rPr lang="en-US" sz="1400" dirty="0" err="1"/>
              <a:t>ifelse</a:t>
            </a:r>
            <a:r>
              <a:rPr lang="en-US" sz="1400" dirty="0"/>
              <a:t> : conditional to check each path-status</a:t>
            </a:r>
          </a:p>
          <a:p>
            <a:pPr marL="285750" indent="-285750">
              <a:buFont typeface="Arial" panose="020B0604020202020204" pitchFamily="34" charset="0"/>
              <a:buChar char="•"/>
            </a:pPr>
            <a:r>
              <a:rPr lang="en-US" sz="1400" dirty="0"/>
              <a:t>      path-status = "go-to-aisle" [go-to-aisle </a:t>
            </a:r>
            <a:r>
              <a:rPr lang="en-US" sz="1400" dirty="0" err="1"/>
              <a:t>yjob</a:t>
            </a:r>
            <a:r>
              <a:rPr lang="en-US" sz="1400" dirty="0"/>
              <a:t>] : first condition and command</a:t>
            </a:r>
          </a:p>
          <a:p>
            <a:pPr marL="285750" indent="-285750">
              <a:buFont typeface="Arial" panose="020B0604020202020204" pitchFamily="34" charset="0"/>
              <a:buChar char="•"/>
            </a:pPr>
            <a:r>
              <a:rPr lang="en-US" sz="1400" dirty="0"/>
              <a:t>      path-status = "reaching-destination" [reaching-destination </a:t>
            </a:r>
            <a:r>
              <a:rPr lang="en-US" sz="1400" dirty="0" err="1"/>
              <a:t>xjob</a:t>
            </a:r>
            <a:r>
              <a:rPr lang="en-US" sz="1400" dirty="0"/>
              <a:t> </a:t>
            </a:r>
            <a:r>
              <a:rPr lang="en-US" sz="1400" dirty="0" err="1"/>
              <a:t>yjob</a:t>
            </a:r>
            <a:r>
              <a:rPr lang="en-US" sz="1400" dirty="0"/>
              <a:t>] : second condition and command</a:t>
            </a:r>
          </a:p>
          <a:p>
            <a:pPr marL="285750" indent="-285750">
              <a:buFont typeface="Arial" panose="020B0604020202020204" pitchFamily="34" charset="0"/>
              <a:buChar char="•"/>
            </a:pPr>
            <a:r>
              <a:rPr lang="en-US" sz="1400" dirty="0"/>
              <a:t>      path-status = "on-the-way" [on-the-way if path-status = "arrive"[set block 1]] : third condition and command</a:t>
            </a:r>
          </a:p>
          <a:p>
            <a:pPr marL="285750" indent="-285750">
              <a:buFont typeface="Arial" panose="020B0604020202020204" pitchFamily="34" charset="0"/>
              <a:buChar char="•"/>
            </a:pPr>
            <a:r>
              <a:rPr lang="en-US" sz="1400" dirty="0"/>
              <a:t>      path-status = "arrive" [bring-pod-out if block = 1 [block-road "?" AGV-id set block 0] ask pods with </a:t>
            </a:r>
          </a:p>
          <a:p>
            <a:r>
              <a:rPr lang="en-US" sz="1400" dirty="0"/>
              <a:t>         [pod-id = n and shape != "empty space"][switch-empty </a:t>
            </a:r>
            <a:r>
              <a:rPr lang="en-US" sz="1400" dirty="0" err="1"/>
              <a:t>xjob</a:t>
            </a:r>
            <a:r>
              <a:rPr lang="en-US" sz="1400" dirty="0"/>
              <a:t> </a:t>
            </a:r>
            <a:r>
              <a:rPr lang="en-US" sz="1400" dirty="0" err="1"/>
              <a:t>yjob</a:t>
            </a:r>
            <a:r>
              <a:rPr lang="en-US" sz="1400" dirty="0"/>
              <a:t> b]])] 	: forth condition and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183255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Pick-pod</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Picking up for pod</a:t>
            </a:r>
          </a:p>
        </p:txBody>
      </p:sp>
      <p:pic>
        <p:nvPicPr>
          <p:cNvPr id="4" name="Picture 3">
            <a:extLst>
              <a:ext uri="{FF2B5EF4-FFF2-40B4-BE49-F238E27FC236}">
                <a16:creationId xmlns:a16="http://schemas.microsoft.com/office/drawing/2014/main" id="{7D7727BA-10D1-4237-92ED-A80747751100}"/>
              </a:ext>
            </a:extLst>
          </p:cNvPr>
          <p:cNvPicPr>
            <a:picLocks noChangeAspect="1"/>
          </p:cNvPicPr>
          <p:nvPr/>
        </p:nvPicPr>
        <p:blipFill>
          <a:blip r:embed="rId4"/>
          <a:stretch>
            <a:fillRect/>
          </a:stretch>
        </p:blipFill>
        <p:spPr>
          <a:xfrm>
            <a:off x="6027116" y="1941585"/>
            <a:ext cx="6183588" cy="1590065"/>
          </a:xfrm>
          <a:prstGeom prst="rect">
            <a:avLst/>
          </a:prstGeom>
        </p:spPr>
      </p:pic>
    </p:spTree>
    <p:extLst>
      <p:ext uri="{BB962C8B-B14F-4D97-AF65-F5344CB8AC3E}">
        <p14:creationId xmlns:p14="http://schemas.microsoft.com/office/powerpoint/2010/main" val="318806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208841" y="1555114"/>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34386" y="1953063"/>
            <a:ext cx="5578704" cy="432426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 </a:t>
            </a:r>
            <a:r>
              <a:rPr lang="en-US" sz="1100" dirty="0" err="1"/>
              <a:t>ifelse</a:t>
            </a:r>
            <a:r>
              <a:rPr lang="en-US" sz="1100" dirty="0"/>
              <a:t> </a:t>
            </a:r>
            <a:r>
              <a:rPr lang="en-US" sz="1100" dirty="0" err="1"/>
              <a:t>xcor</a:t>
            </a:r>
            <a:r>
              <a:rPr lang="en-US" sz="1100" dirty="0"/>
              <a:t> != </a:t>
            </a:r>
            <a:r>
              <a:rPr lang="en-US" sz="1100" dirty="0" err="1"/>
              <a:t>xstart</a:t>
            </a:r>
            <a:r>
              <a:rPr lang="en-US" sz="1100" dirty="0"/>
              <a:t> : conditional checking</a:t>
            </a:r>
          </a:p>
          <a:p>
            <a:pPr marL="285750" indent="-285750">
              <a:buFont typeface="Arial" panose="020B0604020202020204" pitchFamily="34" charset="0"/>
              <a:buChar char="•"/>
            </a:pPr>
            <a:r>
              <a:rPr lang="en-US" sz="1100" dirty="0"/>
              <a:t>  [(</a:t>
            </a:r>
            <a:r>
              <a:rPr lang="en-US" sz="1100" dirty="0" err="1"/>
              <a:t>ifelse</a:t>
            </a:r>
            <a:r>
              <a:rPr lang="en-US" sz="1100" dirty="0"/>
              <a:t> : conditional checking</a:t>
            </a:r>
          </a:p>
          <a:p>
            <a:pPr marL="285750" indent="-285750">
              <a:buFont typeface="Arial" panose="020B0604020202020204" pitchFamily="34" charset="0"/>
              <a:buChar char="•"/>
            </a:pPr>
            <a:r>
              <a:rPr lang="en-US" sz="1100" dirty="0"/>
              <a:t>    </a:t>
            </a:r>
            <a:r>
              <a:rPr lang="en-US" sz="1100" dirty="0" err="1"/>
              <a:t>xcor</a:t>
            </a:r>
            <a:r>
              <a:rPr lang="en-US" sz="1100" dirty="0"/>
              <a:t> &lt; </a:t>
            </a:r>
            <a:r>
              <a:rPr lang="en-US" sz="1100" dirty="0" err="1"/>
              <a:t>xstart</a:t>
            </a:r>
            <a:r>
              <a:rPr lang="en-US" sz="1100" dirty="0"/>
              <a:t> and heading = 270 [move-to patch-ahead 0 rt 180 not-collide] : first command and condition</a:t>
            </a:r>
          </a:p>
          <a:p>
            <a:pPr marL="285750" indent="-285750">
              <a:buFont typeface="Arial" panose="020B0604020202020204" pitchFamily="34" charset="0"/>
              <a:buChar char="•"/>
            </a:pPr>
            <a:r>
              <a:rPr lang="en-US" sz="1100" dirty="0"/>
              <a:t>    </a:t>
            </a:r>
            <a:r>
              <a:rPr lang="en-US" sz="1100" dirty="0" err="1"/>
              <a:t>xcor</a:t>
            </a:r>
            <a:r>
              <a:rPr lang="en-US" sz="1100" dirty="0"/>
              <a:t> &gt; </a:t>
            </a:r>
            <a:r>
              <a:rPr lang="en-US" sz="1100" dirty="0" err="1"/>
              <a:t>xstart</a:t>
            </a:r>
            <a:r>
              <a:rPr lang="en-US" sz="1100" dirty="0"/>
              <a:t> and heading = 90 [move-to patch-ahead 0 rt 180 not-collide] : second command and condition</a:t>
            </a:r>
          </a:p>
          <a:p>
            <a:pPr marL="285750" indent="-285750">
              <a:buFont typeface="Arial" panose="020B0604020202020204" pitchFamily="34" charset="0"/>
              <a:buChar char="•"/>
            </a:pPr>
            <a:r>
              <a:rPr lang="en-US" sz="1100" dirty="0"/>
              <a:t>    [not-collide]) : third command and condition</a:t>
            </a:r>
          </a:p>
          <a:p>
            <a:pPr marL="285750" indent="-285750">
              <a:buFont typeface="Arial" panose="020B0604020202020204" pitchFamily="34" charset="0"/>
              <a:buChar char="•"/>
            </a:pPr>
            <a:r>
              <a:rPr lang="en-US" sz="1100" dirty="0"/>
              <a:t>    </a:t>
            </a:r>
            <a:r>
              <a:rPr lang="en-US" sz="1100" dirty="0" err="1"/>
              <a:t>ifelse</a:t>
            </a:r>
            <a:r>
              <a:rPr lang="en-US" sz="1100" dirty="0"/>
              <a:t> in-one-block? AGV-id destination and </a:t>
            </a:r>
            <a:r>
              <a:rPr lang="en-US" sz="1100" dirty="0" err="1"/>
              <a:t>ycor</a:t>
            </a:r>
            <a:r>
              <a:rPr lang="en-US" sz="1100" dirty="0"/>
              <a:t> = </a:t>
            </a:r>
            <a:r>
              <a:rPr lang="en-US" sz="1100" dirty="0" err="1"/>
              <a:t>yjob</a:t>
            </a:r>
            <a:r>
              <a:rPr lang="en-US" sz="1100" dirty="0"/>
              <a:t> [set path-status "reaching-destination"] [set path-status "go-to-aisle"]] : conditional checking</a:t>
            </a:r>
          </a:p>
          <a:p>
            <a:pPr marL="285750" indent="-285750">
              <a:buFont typeface="Arial" panose="020B0604020202020204" pitchFamily="34" charset="0"/>
              <a:buChar char="•"/>
            </a:pPr>
            <a:r>
              <a:rPr lang="en-US" sz="1100" dirty="0"/>
              <a:t>  [ let m 0</a:t>
            </a:r>
          </a:p>
          <a:p>
            <a:pPr marL="285750" indent="-285750">
              <a:buFont typeface="Arial" panose="020B0604020202020204" pitchFamily="34" charset="0"/>
              <a:buChar char="•"/>
            </a:pPr>
            <a:r>
              <a:rPr lang="en-US" sz="1100" dirty="0"/>
              <a:t>    ask patch-here [if meaning = "road-down" [set m 1]] : command patch-here with given command</a:t>
            </a:r>
          </a:p>
          <a:p>
            <a:pPr marL="285750" indent="-285750">
              <a:buFont typeface="Arial" panose="020B0604020202020204" pitchFamily="34" charset="0"/>
              <a:buChar char="•"/>
            </a:pPr>
            <a:r>
              <a:rPr lang="en-US" sz="1100" dirty="0"/>
              <a:t>    ( </a:t>
            </a:r>
            <a:r>
              <a:rPr lang="en-US" sz="1100" dirty="0" err="1"/>
              <a:t>ifelse</a:t>
            </a:r>
            <a:r>
              <a:rPr lang="en-US" sz="1100" dirty="0"/>
              <a:t> : conditional checking</a:t>
            </a:r>
          </a:p>
          <a:p>
            <a:pPr marL="285750" indent="-285750">
              <a:buFont typeface="Arial" panose="020B0604020202020204" pitchFamily="34" charset="0"/>
              <a:buChar char="•"/>
            </a:pPr>
            <a:r>
              <a:rPr lang="en-US" sz="1100" dirty="0"/>
              <a:t>      m = 1 and heading = 270 [move-to patch-ahead 0 </a:t>
            </a:r>
            <a:r>
              <a:rPr lang="en-US" sz="1100" dirty="0" err="1"/>
              <a:t>lt</a:t>
            </a:r>
            <a:r>
              <a:rPr lang="en-US" sz="1100" dirty="0"/>
              <a:t> 90 not-collide]: first command and condition</a:t>
            </a:r>
          </a:p>
          <a:p>
            <a:pPr marL="285750" indent="-285750">
              <a:buFont typeface="Arial" panose="020B0604020202020204" pitchFamily="34" charset="0"/>
              <a:buChar char="•"/>
            </a:pPr>
            <a:r>
              <a:rPr lang="en-US" sz="1100" dirty="0"/>
              <a:t>      m = 1 and heading = 90 [move-to patch-ahead 0 rt 90 not-collide] ]: second command and condition</a:t>
            </a:r>
          </a:p>
          <a:p>
            <a:pPr marL="285750" indent="-285750">
              <a:buFont typeface="Arial" panose="020B0604020202020204" pitchFamily="34" charset="0"/>
              <a:buChar char="•"/>
            </a:pPr>
            <a:r>
              <a:rPr lang="en-US" sz="1100" dirty="0"/>
              <a:t>      m = 0 and heading = 270 [move-to patch-ahead 0 rt 90 not-collide] :third command and condition</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m = 0 and heading = 90 [move-to patch-ahead 0 </a:t>
            </a:r>
            <a:r>
              <a:rPr lang="en-US" sz="1100" dirty="0" err="1"/>
              <a:t>lt</a:t>
            </a:r>
            <a:r>
              <a:rPr lang="en-US" sz="1100" dirty="0"/>
              <a:t> 90 not-collide]) : forth command and condition</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a:t>
            </a:r>
            <a:r>
              <a:rPr lang="en-US" sz="1100" dirty="0" err="1"/>
              <a:t>ifelse</a:t>
            </a:r>
            <a:r>
              <a:rPr lang="en-US" sz="1100" dirty="0"/>
              <a:t> in-one-block? AGV-id destination [set path-status "reaching-destination"] [set path-status "</a:t>
            </a:r>
            <a:r>
              <a:rPr lang="en-US" sz="1100"/>
              <a:t>on-the-way"]] : conditional checking</a:t>
            </a:r>
            <a:endParaRPr lang="en-US" sz="1100" dirty="0"/>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6112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 go-to-aisle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If robot is below the pod</a:t>
            </a:r>
          </a:p>
        </p:txBody>
      </p:sp>
      <p:pic>
        <p:nvPicPr>
          <p:cNvPr id="3" name="Picture 2">
            <a:extLst>
              <a:ext uri="{FF2B5EF4-FFF2-40B4-BE49-F238E27FC236}">
                <a16:creationId xmlns:a16="http://schemas.microsoft.com/office/drawing/2014/main" id="{0467ACBC-BC7E-4F86-BAAD-6F17187059CE}"/>
              </a:ext>
            </a:extLst>
          </p:cNvPr>
          <p:cNvPicPr>
            <a:picLocks noChangeAspect="1"/>
          </p:cNvPicPr>
          <p:nvPr/>
        </p:nvPicPr>
        <p:blipFill>
          <a:blip r:embed="rId4"/>
          <a:stretch>
            <a:fillRect/>
          </a:stretch>
        </p:blipFill>
        <p:spPr>
          <a:xfrm>
            <a:off x="5907866" y="1932963"/>
            <a:ext cx="6225050" cy="1618832"/>
          </a:xfrm>
          <a:prstGeom prst="rect">
            <a:avLst/>
          </a:prstGeom>
        </p:spPr>
      </p:pic>
    </p:spTree>
    <p:extLst>
      <p:ext uri="{BB962C8B-B14F-4D97-AF65-F5344CB8AC3E}">
        <p14:creationId xmlns:p14="http://schemas.microsoft.com/office/powerpoint/2010/main" val="102281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61123"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 go-to-aisle</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If robot is below the pod</a:t>
            </a:r>
          </a:p>
        </p:txBody>
      </p:sp>
      <p:pic>
        <p:nvPicPr>
          <p:cNvPr id="3" name="Picture 2">
            <a:extLst>
              <a:ext uri="{FF2B5EF4-FFF2-40B4-BE49-F238E27FC236}">
                <a16:creationId xmlns:a16="http://schemas.microsoft.com/office/drawing/2014/main" id="{0467ACBC-BC7E-4F86-BAAD-6F17187059CE}"/>
              </a:ext>
            </a:extLst>
          </p:cNvPr>
          <p:cNvPicPr>
            <a:picLocks noChangeAspect="1"/>
          </p:cNvPicPr>
          <p:nvPr/>
        </p:nvPicPr>
        <p:blipFill>
          <a:blip r:embed="rId4"/>
          <a:stretch>
            <a:fillRect/>
          </a:stretch>
        </p:blipFill>
        <p:spPr>
          <a:xfrm>
            <a:off x="5907866" y="1932963"/>
            <a:ext cx="6225050" cy="1618832"/>
          </a:xfrm>
          <a:prstGeom prst="rect">
            <a:avLst/>
          </a:prstGeom>
        </p:spPr>
      </p:pic>
      <p:sp>
        <p:nvSpPr>
          <p:cNvPr id="12" name="Rectangle: Rounded Corners 11">
            <a:extLst>
              <a:ext uri="{FF2B5EF4-FFF2-40B4-BE49-F238E27FC236}">
                <a16:creationId xmlns:a16="http://schemas.microsoft.com/office/drawing/2014/main" id="{823B5D12-8387-48BB-8716-A2AE89D059EF}"/>
              </a:ext>
            </a:extLst>
          </p:cNvPr>
          <p:cNvSpPr/>
          <p:nvPr/>
        </p:nvSpPr>
        <p:spPr>
          <a:xfrm>
            <a:off x="433849" y="171208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FB259702-DC98-4469-8575-224FEBC8173A}"/>
              </a:ext>
            </a:extLst>
          </p:cNvPr>
          <p:cNvSpPr/>
          <p:nvPr/>
        </p:nvSpPr>
        <p:spPr>
          <a:xfrm>
            <a:off x="433849" y="2095805"/>
            <a:ext cx="547401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Calibri (Body)"/>
              </a:rPr>
              <a:t>boolean1</a:t>
            </a:r>
            <a:r>
              <a:rPr lang="en-US" dirty="0">
                <a:latin typeface="Calibri (Body)"/>
              </a:rPr>
              <a:t> and </a:t>
            </a:r>
            <a:r>
              <a:rPr lang="en-US" b="1" dirty="0">
                <a:latin typeface="Calibri (Body)"/>
              </a:rPr>
              <a:t>boolean2</a:t>
            </a:r>
            <a:r>
              <a:rPr lang="en-US" dirty="0">
                <a:latin typeface="Calibri (Body)"/>
              </a:rPr>
              <a:t> : Reports true if both </a:t>
            </a:r>
            <a:r>
              <a:rPr lang="en-US" b="1" dirty="0">
                <a:latin typeface="Calibri (Body)"/>
              </a:rPr>
              <a:t>boolean1</a:t>
            </a:r>
            <a:r>
              <a:rPr lang="en-US" dirty="0">
                <a:latin typeface="Calibri (Body)"/>
              </a:rPr>
              <a:t> and </a:t>
            </a:r>
            <a:r>
              <a:rPr lang="en-US" b="1" dirty="0">
                <a:latin typeface="Calibri (Body)"/>
              </a:rPr>
              <a:t>boolean2</a:t>
            </a:r>
            <a:r>
              <a:rPr lang="en-US" dirty="0">
                <a:latin typeface="Calibri (Body)"/>
              </a:rPr>
              <a:t> are true. Otherwise reports false.</a:t>
            </a:r>
          </a:p>
          <a:p>
            <a:pPr marL="285750" indent="-285750">
              <a:buFont typeface="Arial" panose="020B0604020202020204" pitchFamily="34" charset="0"/>
              <a:buChar char="•"/>
            </a:pPr>
            <a:r>
              <a:rPr lang="en-US" dirty="0">
                <a:latin typeface="Calibri (Body)"/>
              </a:rPr>
              <a:t>Heading : This is a built-in turtle variable. It indicates the direction the turtle is facing. This is a number greater than or equal to 0 and less than 360. 0 is north, 90 is east, and so on. You can set this variable to make a turtle turn. move-to </a:t>
            </a:r>
            <a:r>
              <a:rPr lang="en-US" b="1" dirty="0">
                <a:latin typeface="Calibri (Body)"/>
              </a:rPr>
              <a:t>agent : </a:t>
            </a:r>
            <a:r>
              <a:rPr lang="en-US" dirty="0">
                <a:latin typeface="Calibri (Body)"/>
              </a:rPr>
              <a:t>The turtle sets its x and y coordinates to be the same as the given </a:t>
            </a:r>
            <a:r>
              <a:rPr lang="en-US" b="1" dirty="0">
                <a:latin typeface="Calibri (Body)"/>
              </a:rPr>
              <a:t>agent's.</a:t>
            </a:r>
          </a:p>
          <a:p>
            <a:pPr marL="285750" indent="-285750">
              <a:buFont typeface="Arial" panose="020B0604020202020204" pitchFamily="34" charset="0"/>
              <a:buChar char="•"/>
            </a:pPr>
            <a:r>
              <a:rPr lang="en-US" dirty="0">
                <a:latin typeface="Calibri (Body)"/>
              </a:rPr>
              <a:t>patch-ahead </a:t>
            </a:r>
            <a:r>
              <a:rPr lang="en-US" b="1" dirty="0">
                <a:latin typeface="Calibri (Body)"/>
              </a:rPr>
              <a:t>distance : </a:t>
            </a:r>
            <a:r>
              <a:rPr lang="en-US" dirty="0">
                <a:latin typeface="Calibri (Body)"/>
              </a:rPr>
              <a:t>Reports the single patch that is the given distance "ahead" of this turtle, that is, along the turtle's current heading. Reports nobody if the patch does not exist because it is outside the world.</a:t>
            </a:r>
          </a:p>
          <a:p>
            <a:pPr marL="285750" indent="-285750">
              <a:buFont typeface="Arial" panose="020B0604020202020204" pitchFamily="34" charset="0"/>
              <a:buChar char="•"/>
            </a:pPr>
            <a:endParaRPr lang="en-US" b="1" dirty="0">
              <a:latin typeface="Calibri (Body)"/>
            </a:endParaRPr>
          </a:p>
        </p:txBody>
      </p:sp>
    </p:spTree>
    <p:extLst>
      <p:ext uri="{BB962C8B-B14F-4D97-AF65-F5344CB8AC3E}">
        <p14:creationId xmlns:p14="http://schemas.microsoft.com/office/powerpoint/2010/main" val="1321765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208841" y="1555114"/>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34386" y="1953063"/>
            <a:ext cx="5578704" cy="415498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100" dirty="0"/>
              <a:t>let m 0 : initialize variable’s value</a:t>
            </a:r>
          </a:p>
          <a:p>
            <a:pPr marL="285750" indent="-285750">
              <a:buFont typeface="Arial" panose="020B0604020202020204" pitchFamily="34" charset="0"/>
              <a:buChar char="•"/>
            </a:pPr>
            <a:r>
              <a:rPr lang="en-US" sz="1100" dirty="0"/>
              <a:t>  ask patch-here [if meaning = "intersection" [set m 1]] : command patch-here that have given </a:t>
            </a:r>
            <a:r>
              <a:rPr lang="en-US" sz="1100" dirty="0" err="1"/>
              <a:t>condtion</a:t>
            </a:r>
            <a:r>
              <a:rPr lang="en-US" sz="1100" dirty="0"/>
              <a:t> to do command below</a:t>
            </a:r>
          </a:p>
          <a:p>
            <a:pPr marL="285750" indent="-285750">
              <a:buFont typeface="Arial" panose="020B0604020202020204" pitchFamily="34" charset="0"/>
              <a:buChar char="•"/>
            </a:pPr>
            <a:r>
              <a:rPr lang="en-US" sz="1100" dirty="0"/>
              <a:t>  </a:t>
            </a:r>
            <a:r>
              <a:rPr lang="en-US" sz="1100" dirty="0" err="1"/>
              <a:t>ifelse</a:t>
            </a:r>
            <a:r>
              <a:rPr lang="en-US" sz="1100" dirty="0"/>
              <a:t> m = 1 : conditional checking</a:t>
            </a:r>
          </a:p>
          <a:p>
            <a:pPr marL="285750" indent="-285750">
              <a:buFont typeface="Arial" panose="020B0604020202020204" pitchFamily="34" charset="0"/>
              <a:buChar char="•"/>
            </a:pPr>
            <a:r>
              <a:rPr lang="en-US" sz="1100" dirty="0"/>
              <a:t>  [( </a:t>
            </a:r>
            <a:r>
              <a:rPr lang="en-US" sz="1100" dirty="0" err="1"/>
              <a:t>ifelse</a:t>
            </a:r>
            <a:r>
              <a:rPr lang="en-US" sz="1100" dirty="0"/>
              <a:t> </a:t>
            </a:r>
            <a:r>
              <a:rPr lang="en-US" sz="1100" dirty="0" err="1"/>
              <a:t>xcor</a:t>
            </a:r>
            <a:r>
              <a:rPr lang="en-US" sz="1100" dirty="0"/>
              <a:t> = </a:t>
            </a:r>
            <a:r>
              <a:rPr lang="en-US" sz="1100" dirty="0" err="1"/>
              <a:t>xstart</a:t>
            </a:r>
            <a:r>
              <a:rPr lang="en-US" sz="1100" dirty="0"/>
              <a:t> and </a:t>
            </a:r>
            <a:r>
              <a:rPr lang="en-US" sz="1100" dirty="0" err="1"/>
              <a:t>ycor</a:t>
            </a:r>
            <a:r>
              <a:rPr lang="en-US" sz="1100" dirty="0"/>
              <a:t> = </a:t>
            </a:r>
            <a:r>
              <a:rPr lang="en-US" sz="1100" dirty="0" err="1"/>
              <a:t>ystart</a:t>
            </a:r>
            <a:r>
              <a:rPr lang="en-US" sz="1100" dirty="0"/>
              <a:t> and right-way? : conditional checking</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      [</a:t>
            </a:r>
            <a:r>
              <a:rPr lang="en-US" sz="1100" dirty="0" err="1"/>
              <a:t>ifelse</a:t>
            </a:r>
            <a:r>
              <a:rPr lang="en-US" sz="1100" dirty="0"/>
              <a:t> can-turn-left? [move-to patch-ahead 0 </a:t>
            </a:r>
            <a:r>
              <a:rPr lang="en-US" sz="1100" dirty="0" err="1"/>
              <a:t>lt</a:t>
            </a:r>
            <a:r>
              <a:rPr lang="en-US" sz="1100" dirty="0"/>
              <a:t> 90 not-collide] [move-to patch-ahead 0 rt 90 not-collide]] : First condition and command</a:t>
            </a:r>
          </a:p>
          <a:p>
            <a:pPr marL="285750" indent="-285750">
              <a:buFont typeface="Arial" panose="020B0604020202020204" pitchFamily="34" charset="0"/>
              <a:buChar char="•"/>
            </a:pPr>
            <a:r>
              <a:rPr lang="en-US" sz="1100" dirty="0"/>
              <a:t>    going-further? [</a:t>
            </a:r>
            <a:r>
              <a:rPr lang="en-US" sz="1100" dirty="0" err="1"/>
              <a:t>ifelse</a:t>
            </a:r>
            <a:r>
              <a:rPr lang="en-US" sz="1100" dirty="0"/>
              <a:t> can-turn-left? [move-to patch-ahead 0 </a:t>
            </a:r>
            <a:r>
              <a:rPr lang="en-US" sz="1100" dirty="0" err="1"/>
              <a:t>lt</a:t>
            </a:r>
            <a:r>
              <a:rPr lang="en-US" sz="1100" dirty="0"/>
              <a:t> 90 not-collide] [move-to patch-ahead 0 rt 90 not-collide]] : Second condition and command</a:t>
            </a:r>
          </a:p>
          <a:p>
            <a:pPr marL="285750" indent="-285750">
              <a:buFont typeface="Arial" panose="020B0604020202020204" pitchFamily="34" charset="0"/>
              <a:buChar char="•"/>
            </a:pPr>
            <a:r>
              <a:rPr lang="en-US" sz="1100" dirty="0"/>
              <a:t>    end-point? and heading = 90 [</a:t>
            </a:r>
            <a:r>
              <a:rPr lang="en-US" sz="1100" dirty="0" err="1"/>
              <a:t>ifelse</a:t>
            </a:r>
            <a:r>
              <a:rPr lang="en-US" sz="1100" dirty="0"/>
              <a:t> can-turn-left? </a:t>
            </a:r>
            <a:br>
              <a:rPr lang="en-US" sz="1100" dirty="0"/>
            </a:br>
            <a:r>
              <a:rPr lang="en-US" sz="1100" dirty="0"/>
              <a:t>    [move-to patch-ahead 0 </a:t>
            </a:r>
            <a:r>
              <a:rPr lang="en-US" sz="1100" dirty="0" err="1"/>
              <a:t>lt</a:t>
            </a:r>
            <a:r>
              <a:rPr lang="en-US" sz="1100" dirty="0"/>
              <a:t> 90 not-collide] [move-to patch-ahead 0 rt 90 not-collide] set path-status "reaching-destination"] : Third condition and command</a:t>
            </a:r>
          </a:p>
          <a:p>
            <a:pPr marL="285750" indent="-285750">
              <a:buFont typeface="Arial" panose="020B0604020202020204" pitchFamily="34" charset="0"/>
              <a:buChar char="•"/>
            </a:pPr>
            <a:r>
              <a:rPr lang="en-US" sz="1100" dirty="0"/>
              <a:t>    end-point? and heading = 270 [</a:t>
            </a:r>
            <a:r>
              <a:rPr lang="en-US" sz="1100" dirty="0" err="1"/>
              <a:t>ifelse</a:t>
            </a:r>
            <a:r>
              <a:rPr lang="en-US" sz="1100" dirty="0"/>
              <a:t> can-turn-left? [move-to patch-ahead 0 </a:t>
            </a:r>
            <a:r>
              <a:rPr lang="en-US" sz="1100" dirty="0" err="1"/>
              <a:t>lt</a:t>
            </a:r>
            <a:r>
              <a:rPr lang="en-US" sz="1100" dirty="0"/>
              <a:t> 90 not-collide] [move-to patch-ahead 0 rt 90 not-collide] set path-status "reaching-destination"] :    Forth condition and command</a:t>
            </a:r>
          </a:p>
          <a:p>
            <a:pPr marL="285750" indent="-285750">
              <a:buFont typeface="Arial" panose="020B0604020202020204" pitchFamily="34" charset="0"/>
              <a:buChar char="•"/>
            </a:pPr>
            <a:r>
              <a:rPr lang="en-US" sz="1100" dirty="0"/>
              <a:t>    end-point? and heading = 0 [set path-status "reaching-destination"] : Fifth condition and command</a:t>
            </a:r>
          </a:p>
          <a:p>
            <a:pPr marL="285750" indent="-285750">
              <a:buFont typeface="Arial" panose="020B0604020202020204" pitchFamily="34" charset="0"/>
              <a:buChar char="•"/>
            </a:pPr>
            <a:r>
              <a:rPr lang="en-US" sz="1100" dirty="0"/>
              <a:t>    end-point? and heading = 180 [set path-status "reaching-destination"] : Sixth</a:t>
            </a:r>
          </a:p>
          <a:p>
            <a:pPr marL="285750" indent="-285750">
              <a:buFont typeface="Arial" panose="020B0604020202020204" pitchFamily="34" charset="0"/>
              <a:buChar char="•"/>
            </a:pPr>
            <a:r>
              <a:rPr lang="en-US" sz="1100" dirty="0"/>
              <a:t>    turning? [</a:t>
            </a:r>
            <a:r>
              <a:rPr lang="en-US" sz="1100" dirty="0" err="1"/>
              <a:t>ifelse</a:t>
            </a:r>
            <a:r>
              <a:rPr lang="en-US" sz="1100" dirty="0"/>
              <a:t> can-turn-left? [move-to patch-ahead 0 </a:t>
            </a:r>
            <a:r>
              <a:rPr lang="en-US" sz="1100" dirty="0" err="1"/>
              <a:t>lt</a:t>
            </a:r>
            <a:r>
              <a:rPr lang="en-US" sz="1100" dirty="0"/>
              <a:t> 90 not-collide] [move-to patch-ahead 0 rt 90 not-collide]] : Seventh condition and command</a:t>
            </a:r>
          </a:p>
          <a:p>
            <a:pPr marL="285750" indent="-285750">
              <a:buFont typeface="Arial" panose="020B0604020202020204" pitchFamily="34" charset="0"/>
              <a:buChar char="•"/>
            </a:pPr>
            <a:r>
              <a:rPr lang="en-US" sz="1100" dirty="0"/>
              <a:t>    </a:t>
            </a:r>
            <a:r>
              <a:rPr lang="en-US" sz="1100" dirty="0" err="1"/>
              <a:t>u-turn</a:t>
            </a:r>
            <a:r>
              <a:rPr lang="en-US" sz="1100" dirty="0"/>
              <a:t> = 3 and </a:t>
            </a:r>
            <a:r>
              <a:rPr lang="en-US" sz="1100" dirty="0" err="1"/>
              <a:t>ycor</a:t>
            </a:r>
            <a:r>
              <a:rPr lang="en-US" sz="1100" dirty="0"/>
              <a:t> = </a:t>
            </a:r>
            <a:r>
              <a:rPr lang="en-US" sz="1100" dirty="0" err="1"/>
              <a:t>yend</a:t>
            </a:r>
            <a:r>
              <a:rPr lang="en-US" sz="1100" dirty="0"/>
              <a:t> and not right-turn? [set </a:t>
            </a:r>
            <a:r>
              <a:rPr lang="en-US" sz="1100" dirty="0" err="1"/>
              <a:t>u-turn</a:t>
            </a:r>
            <a:r>
              <a:rPr lang="en-US" sz="1100" dirty="0"/>
              <a:t> 4] : Check if there’s a </a:t>
            </a:r>
            <a:r>
              <a:rPr lang="en-US" sz="1100" dirty="0" err="1"/>
              <a:t>u-turn</a:t>
            </a:r>
            <a:endParaRPr lang="en-US" sz="1100" dirty="0"/>
          </a:p>
          <a:p>
            <a:pPr marL="285750" indent="-285750">
              <a:buFont typeface="Arial" panose="020B0604020202020204" pitchFamily="34" charset="0"/>
              <a:buChar char="•"/>
            </a:pPr>
            <a:r>
              <a:rPr lang="en-US" sz="1100" dirty="0"/>
              <a:t>    [not-collide])] : If no other condition fulfilled and do this command</a:t>
            </a:r>
          </a:p>
          <a:p>
            <a:pPr marL="285750" indent="-285750">
              <a:buFont typeface="Arial" panose="020B0604020202020204" pitchFamily="34" charset="0"/>
              <a:buChar char="•"/>
            </a:pPr>
            <a:r>
              <a:rPr lang="en-US" sz="1100" dirty="0"/>
              <a:t>  [not-collide] : If no other condition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2745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On-the-way</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Function that define AGV movement</a:t>
            </a:r>
          </a:p>
        </p:txBody>
      </p:sp>
      <p:pic>
        <p:nvPicPr>
          <p:cNvPr id="4" name="Picture 3">
            <a:extLst>
              <a:ext uri="{FF2B5EF4-FFF2-40B4-BE49-F238E27FC236}">
                <a16:creationId xmlns:a16="http://schemas.microsoft.com/office/drawing/2014/main" id="{FC770A8A-CAC8-4817-AC7D-261321741B7A}"/>
              </a:ext>
            </a:extLst>
          </p:cNvPr>
          <p:cNvPicPr>
            <a:picLocks noChangeAspect="1"/>
          </p:cNvPicPr>
          <p:nvPr/>
        </p:nvPicPr>
        <p:blipFill>
          <a:blip r:embed="rId4"/>
          <a:stretch>
            <a:fillRect/>
          </a:stretch>
        </p:blipFill>
        <p:spPr>
          <a:xfrm>
            <a:off x="5903573" y="1754088"/>
            <a:ext cx="6288427" cy="2472420"/>
          </a:xfrm>
          <a:prstGeom prst="rect">
            <a:avLst/>
          </a:prstGeom>
        </p:spPr>
      </p:pic>
    </p:spTree>
    <p:extLst>
      <p:ext uri="{BB962C8B-B14F-4D97-AF65-F5344CB8AC3E}">
        <p14:creationId xmlns:p14="http://schemas.microsoft.com/office/powerpoint/2010/main" val="1407638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242745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On-the-way</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61665"/>
          </a:xfrm>
          <a:prstGeom prst="rect">
            <a:avLst/>
          </a:prstGeom>
          <a:noFill/>
          <a:ln>
            <a:solidFill>
              <a:schemeClr val="tx1"/>
            </a:solidFill>
          </a:ln>
        </p:spPr>
        <p:txBody>
          <a:bodyPr wrap="square" rtlCol="0">
            <a:spAutoFit/>
          </a:bodyPr>
          <a:lstStyle/>
          <a:p>
            <a:pPr algn="just"/>
            <a:r>
              <a:rPr lang="en-US" sz="2400" dirty="0"/>
              <a:t>Function that define AGV movement</a:t>
            </a:r>
          </a:p>
        </p:txBody>
      </p:sp>
      <p:pic>
        <p:nvPicPr>
          <p:cNvPr id="4" name="Picture 3">
            <a:extLst>
              <a:ext uri="{FF2B5EF4-FFF2-40B4-BE49-F238E27FC236}">
                <a16:creationId xmlns:a16="http://schemas.microsoft.com/office/drawing/2014/main" id="{FC770A8A-CAC8-4817-AC7D-261321741B7A}"/>
              </a:ext>
            </a:extLst>
          </p:cNvPr>
          <p:cNvPicPr>
            <a:picLocks noChangeAspect="1"/>
          </p:cNvPicPr>
          <p:nvPr/>
        </p:nvPicPr>
        <p:blipFill>
          <a:blip r:embed="rId4"/>
          <a:stretch>
            <a:fillRect/>
          </a:stretch>
        </p:blipFill>
        <p:spPr>
          <a:xfrm>
            <a:off x="5903573" y="1754088"/>
            <a:ext cx="6288427" cy="2472420"/>
          </a:xfrm>
          <a:prstGeom prst="rect">
            <a:avLst/>
          </a:prstGeom>
        </p:spPr>
      </p:pic>
      <p:sp>
        <p:nvSpPr>
          <p:cNvPr id="12" name="Rectangle: Rounded Corners 11">
            <a:extLst>
              <a:ext uri="{FF2B5EF4-FFF2-40B4-BE49-F238E27FC236}">
                <a16:creationId xmlns:a16="http://schemas.microsoft.com/office/drawing/2014/main" id="{8BB468BC-35C7-434C-9715-D533481725E9}"/>
              </a:ext>
            </a:extLst>
          </p:cNvPr>
          <p:cNvSpPr/>
          <p:nvPr/>
        </p:nvSpPr>
        <p:spPr>
          <a:xfrm>
            <a:off x="433849" y="1712084"/>
            <a:ext cx="1485444"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13" name="Rectangle 12">
            <a:extLst>
              <a:ext uri="{FF2B5EF4-FFF2-40B4-BE49-F238E27FC236}">
                <a16:creationId xmlns:a16="http://schemas.microsoft.com/office/drawing/2014/main" id="{C4EB43A5-10D0-449E-994F-6B005084DB7C}"/>
              </a:ext>
            </a:extLst>
          </p:cNvPr>
          <p:cNvSpPr/>
          <p:nvPr/>
        </p:nvSpPr>
        <p:spPr>
          <a:xfrm>
            <a:off x="433849" y="2095805"/>
            <a:ext cx="5474017" cy="1477328"/>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Lt/left </a:t>
            </a:r>
            <a:r>
              <a:rPr lang="en-US" b="1" dirty="0">
                <a:latin typeface="Calibri (Body)"/>
              </a:rPr>
              <a:t>number : </a:t>
            </a:r>
            <a:r>
              <a:rPr lang="en-US" dirty="0">
                <a:latin typeface="Calibri (Body)"/>
              </a:rPr>
              <a:t>The turtle turns left by </a:t>
            </a:r>
            <a:r>
              <a:rPr lang="en-US" b="1" dirty="0">
                <a:latin typeface="Calibri (Body)"/>
              </a:rPr>
              <a:t>number</a:t>
            </a:r>
            <a:r>
              <a:rPr lang="en-US" dirty="0">
                <a:latin typeface="Calibri (Body)"/>
              </a:rPr>
              <a:t> degrees. (If </a:t>
            </a:r>
            <a:r>
              <a:rPr lang="en-US" b="1" dirty="0">
                <a:latin typeface="Calibri (Body)"/>
              </a:rPr>
              <a:t>number</a:t>
            </a:r>
            <a:r>
              <a:rPr lang="en-US" dirty="0">
                <a:latin typeface="Calibri (Body)"/>
              </a:rPr>
              <a:t> is negative, it turns right.) </a:t>
            </a:r>
          </a:p>
          <a:p>
            <a:pPr marL="285750" indent="-285750">
              <a:buFont typeface="Arial" panose="020B0604020202020204" pitchFamily="34" charset="0"/>
              <a:buChar char="•"/>
            </a:pPr>
            <a:r>
              <a:rPr lang="en-US" dirty="0">
                <a:latin typeface="Calibri (Body)"/>
              </a:rPr>
              <a:t>Rt/right </a:t>
            </a:r>
            <a:r>
              <a:rPr lang="en-US" b="1" dirty="0">
                <a:latin typeface="Calibri (Body)"/>
              </a:rPr>
              <a:t>number : </a:t>
            </a:r>
            <a:r>
              <a:rPr lang="en-US" dirty="0">
                <a:latin typeface="Calibri (Body)"/>
              </a:rPr>
              <a:t>The turtle turns right by </a:t>
            </a:r>
            <a:r>
              <a:rPr lang="en-US" b="1" dirty="0">
                <a:latin typeface="Calibri (Body)"/>
              </a:rPr>
              <a:t>number</a:t>
            </a:r>
            <a:r>
              <a:rPr lang="en-US" dirty="0">
                <a:latin typeface="Calibri (Body)"/>
              </a:rPr>
              <a:t> degrees. (If </a:t>
            </a:r>
            <a:r>
              <a:rPr lang="en-US" b="1" dirty="0">
                <a:latin typeface="Calibri (Body)"/>
              </a:rPr>
              <a:t>number</a:t>
            </a:r>
            <a:r>
              <a:rPr lang="en-US" dirty="0">
                <a:latin typeface="Calibri (Body)"/>
              </a:rPr>
              <a:t> is negative, it turns left.) </a:t>
            </a:r>
          </a:p>
          <a:p>
            <a:pPr marL="285750" indent="-285750">
              <a:buFont typeface="Arial" panose="020B0604020202020204" pitchFamily="34" charset="0"/>
              <a:buChar char="•"/>
            </a:pPr>
            <a:endParaRPr lang="en-US" dirty="0">
              <a:latin typeface="Calibri (Body)"/>
            </a:endParaRPr>
          </a:p>
        </p:txBody>
      </p:sp>
    </p:spTree>
    <p:extLst>
      <p:ext uri="{BB962C8B-B14F-4D97-AF65-F5344CB8AC3E}">
        <p14:creationId xmlns:p14="http://schemas.microsoft.com/office/powerpoint/2010/main" val="3841257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187099" y="1462781"/>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12644" y="1860730"/>
            <a:ext cx="5578704" cy="455509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00" dirty="0"/>
              <a:t>ask AGV n [ if </a:t>
            </a:r>
            <a:r>
              <a:rPr lang="en-US" sz="1000" dirty="0" err="1"/>
              <a:t>ycor</a:t>
            </a:r>
            <a:r>
              <a:rPr lang="en-US" sz="1000" dirty="0"/>
              <a:t> &gt;= 38 and </a:t>
            </a:r>
            <a:r>
              <a:rPr lang="en-US" sz="1000" dirty="0" err="1"/>
              <a:t>ycor</a:t>
            </a:r>
            <a:r>
              <a:rPr lang="en-US" sz="1000" dirty="0"/>
              <a:t> &lt; 43 and q-time = 0 and any? AGVs-on patch-ahead 1 [set q-time time] : ask n-</a:t>
            </a:r>
            <a:r>
              <a:rPr lang="en-US" sz="1000" dirty="0" err="1"/>
              <a:t>th</a:t>
            </a:r>
            <a:r>
              <a:rPr lang="en-US" sz="1000" dirty="0"/>
              <a:t> AGV to do given command</a:t>
            </a:r>
          </a:p>
          <a:p>
            <a:pPr marL="285750" indent="-285750">
              <a:buFont typeface="Arial" panose="020B0604020202020204" pitchFamily="34" charset="0"/>
              <a:buChar char="•"/>
            </a:pPr>
            <a:r>
              <a:rPr lang="en-US" sz="1000" dirty="0"/>
              <a:t>    if </a:t>
            </a:r>
            <a:r>
              <a:rPr lang="en-US" sz="1000" dirty="0" err="1"/>
              <a:t>ycor</a:t>
            </a:r>
            <a:r>
              <a:rPr lang="en-US" sz="1000" dirty="0"/>
              <a:t> = 43 and q-time = 0 [set q-time time] : condition to check given condition</a:t>
            </a:r>
          </a:p>
          <a:p>
            <a:pPr marL="285750" indent="-285750">
              <a:buFont typeface="Arial" panose="020B0604020202020204" pitchFamily="34" charset="0"/>
              <a:buChar char="•"/>
            </a:pPr>
            <a:r>
              <a:rPr lang="en-US" sz="1000" dirty="0"/>
              <a:t>    (</a:t>
            </a:r>
            <a:r>
              <a:rPr lang="en-US" sz="1000" dirty="0" err="1"/>
              <a:t>ifelse</a:t>
            </a:r>
            <a:r>
              <a:rPr lang="en-US" sz="1000" dirty="0"/>
              <a:t> : Conditional to check given path status</a:t>
            </a:r>
          </a:p>
          <a:p>
            <a:pPr marL="285750" indent="-285750">
              <a:buFont typeface="Arial" panose="020B0604020202020204" pitchFamily="34" charset="0"/>
              <a:buChar char="•"/>
            </a:pPr>
            <a:r>
              <a:rPr lang="en-US" sz="1000" dirty="0"/>
              <a:t>      ;before reaching hallway</a:t>
            </a:r>
          </a:p>
          <a:p>
            <a:pPr marL="285750" indent="-285750">
              <a:buFont typeface="Arial" panose="020B0604020202020204" pitchFamily="34" charset="0"/>
              <a:buChar char="•"/>
            </a:pPr>
            <a:r>
              <a:rPr lang="en-US" sz="1000" dirty="0"/>
              <a:t>      path-status = "storage" and can-turn-right? and heading != 0 [move-to patch-ahead 0 rt 90 not-collide] : First condition and command</a:t>
            </a:r>
          </a:p>
          <a:p>
            <a:pPr marL="285750" indent="-285750">
              <a:buFont typeface="Arial" panose="020B0604020202020204" pitchFamily="34" charset="0"/>
              <a:buChar char="•"/>
            </a:pPr>
            <a:r>
              <a:rPr lang="en-US" sz="1000" dirty="0"/>
              <a:t>      path-status = "storage" and can-turn-left? and heading != 0 [move-to patch-ahead 0 </a:t>
            </a:r>
            <a:r>
              <a:rPr lang="en-US" sz="1000" dirty="0" err="1"/>
              <a:t>lt</a:t>
            </a:r>
            <a:r>
              <a:rPr lang="en-US" sz="1000" dirty="0"/>
              <a:t> 90 not-collide] : Second condition and command</a:t>
            </a:r>
          </a:p>
          <a:p>
            <a:pPr marL="285750" indent="-285750">
              <a:buFont typeface="Arial" panose="020B0604020202020204" pitchFamily="34" charset="0"/>
              <a:buChar char="•"/>
            </a:pPr>
            <a:r>
              <a:rPr lang="en-US" sz="1000" dirty="0"/>
              <a:t>      path-status = "storage" and </a:t>
            </a:r>
            <a:r>
              <a:rPr lang="en-US" sz="1000" dirty="0" err="1"/>
              <a:t>ycor</a:t>
            </a:r>
            <a:r>
              <a:rPr lang="en-US" sz="1000" dirty="0"/>
              <a:t> = 37 [decide-picking set path-status "hallway"] : Third condition and command</a:t>
            </a:r>
          </a:p>
          <a:p>
            <a:pPr marL="285750" indent="-285750">
              <a:buFont typeface="Arial" panose="020B0604020202020204" pitchFamily="34" charset="0"/>
              <a:buChar char="•"/>
            </a:pPr>
            <a:r>
              <a:rPr lang="en-US" sz="1000" dirty="0"/>
              <a:t>      ;on the hallway (before reaching hallway, decide first which picking station with emptiest queue)</a:t>
            </a:r>
          </a:p>
          <a:p>
            <a:pPr marL="285750" indent="-285750">
              <a:buFont typeface="Arial" panose="020B0604020202020204" pitchFamily="34" charset="0"/>
              <a:buChar char="•"/>
            </a:pPr>
            <a:r>
              <a:rPr lang="en-US" sz="1000" dirty="0"/>
              <a:t>      path-status = "hallway" and heading = 0 and </a:t>
            </a:r>
            <a:r>
              <a:rPr lang="en-US" sz="1000" dirty="0" err="1"/>
              <a:t>xcor</a:t>
            </a:r>
            <a:r>
              <a:rPr lang="en-US" sz="1000" dirty="0"/>
              <a:t> &lt; destination and can-turn-right?  	[move-to patch-ahead 0 rt 90 not-collide] : Forth condition and command</a:t>
            </a:r>
          </a:p>
          <a:p>
            <a:pPr marL="285750" indent="-285750">
              <a:buFont typeface="Arial" panose="020B0604020202020204" pitchFamily="34" charset="0"/>
              <a:buChar char="•"/>
            </a:pPr>
            <a:r>
              <a:rPr lang="en-US" sz="1000" dirty="0"/>
              <a:t>      path-status = "hallway" and heading = 0 and </a:t>
            </a:r>
            <a:r>
              <a:rPr lang="en-US" sz="1000" dirty="0" err="1"/>
              <a:t>xcor</a:t>
            </a:r>
            <a:r>
              <a:rPr lang="en-US" sz="1000" dirty="0"/>
              <a:t> &gt; destination and can-turn-left?  [move-to patch-ahead 0 </a:t>
            </a:r>
            <a:r>
              <a:rPr lang="en-US" sz="1000" dirty="0" err="1"/>
              <a:t>lt</a:t>
            </a:r>
            <a:r>
              <a:rPr lang="en-US" sz="1000" dirty="0"/>
              <a:t> 90 not-collide] : Fifth condition and command</a:t>
            </a:r>
          </a:p>
          <a:p>
            <a:pPr marL="285750" indent="-285750">
              <a:buFont typeface="Arial" panose="020B0604020202020204" pitchFamily="34" charset="0"/>
              <a:buChar char="•"/>
            </a:pPr>
            <a:r>
              <a:rPr lang="en-US" sz="1000" dirty="0"/>
              <a:t>      path-status = "hallway" and heading = 270 and </a:t>
            </a:r>
            <a:r>
              <a:rPr lang="en-US" sz="1000" dirty="0" err="1"/>
              <a:t>xcor</a:t>
            </a:r>
            <a:r>
              <a:rPr lang="en-US" sz="1000" dirty="0"/>
              <a:t> = destination and can-turn-right?     [move-to patch-ahead 0 rt 90 not-collide set path-status "start queuing"] : Sixth condition and command</a:t>
            </a:r>
          </a:p>
          <a:p>
            <a:pPr marL="285750" indent="-285750">
              <a:buFont typeface="Arial" panose="020B0604020202020204" pitchFamily="34" charset="0"/>
              <a:buChar char="•"/>
            </a:pPr>
            <a:r>
              <a:rPr lang="en-US" sz="1000" dirty="0"/>
              <a:t>      path-status = "hallway" and heading = 90 and </a:t>
            </a:r>
            <a:r>
              <a:rPr lang="en-US" sz="1000" dirty="0" err="1"/>
              <a:t>xcor</a:t>
            </a:r>
            <a:r>
              <a:rPr lang="en-US" sz="1000" dirty="0"/>
              <a:t> = destination and can-turn-left?          [move-to patch-ahead 0 </a:t>
            </a:r>
            <a:r>
              <a:rPr lang="en-US" sz="1000" dirty="0" err="1"/>
              <a:t>lt</a:t>
            </a:r>
            <a:r>
              <a:rPr lang="en-US" sz="1000" dirty="0"/>
              <a:t> 90 not-collide set path-status "start queuing"] : Seventh condition and command</a:t>
            </a:r>
          </a:p>
          <a:p>
            <a:pPr marL="285750" indent="-285750">
              <a:buFont typeface="Arial" panose="020B0604020202020204" pitchFamily="34" charset="0"/>
              <a:buChar char="•"/>
            </a:pPr>
            <a:r>
              <a:rPr lang="en-US" sz="1000" dirty="0"/>
              <a:t>      ;after hallway</a:t>
            </a:r>
          </a:p>
          <a:p>
            <a:pPr marL="285750" indent="-285750">
              <a:buFont typeface="Arial" panose="020B0604020202020204" pitchFamily="34" charset="0"/>
              <a:buChar char="•"/>
            </a:pPr>
            <a:r>
              <a:rPr lang="en-US" sz="1000" dirty="0"/>
              <a:t>      </a:t>
            </a:r>
            <a:r>
              <a:rPr lang="en-US" sz="1000" dirty="0" err="1"/>
              <a:t>xcor</a:t>
            </a:r>
            <a:r>
              <a:rPr lang="en-US" sz="1000" dirty="0"/>
              <a:t> = 1 and heading != 0 [move-to patch-ahead 0 rt 90 not-collide] : Eighth condition and command</a:t>
            </a:r>
          </a:p>
          <a:p>
            <a:pPr marL="285750" indent="-285750">
              <a:buFont typeface="Arial" panose="020B0604020202020204" pitchFamily="34" charset="0"/>
              <a:buChar char="•"/>
            </a:pPr>
            <a:r>
              <a:rPr lang="en-US" sz="1000" dirty="0"/>
              <a:t>      </a:t>
            </a:r>
            <a:r>
              <a:rPr lang="en-US" sz="1000" dirty="0" err="1"/>
              <a:t>xcor</a:t>
            </a:r>
            <a:r>
              <a:rPr lang="en-US" sz="1000" dirty="0"/>
              <a:t> = 34 and heading != 0 [move-to patch-ahead 0 rt 90 not-collide] : : Ninth condition and command</a:t>
            </a:r>
          </a:p>
          <a:p>
            <a:pPr marL="285750" indent="-285750">
              <a:buFont typeface="Arial" panose="020B0604020202020204" pitchFamily="34" charset="0"/>
              <a:buChar char="•"/>
            </a:pPr>
            <a:r>
              <a:rPr lang="en-US" sz="1000" dirty="0"/>
              <a:t>      </a:t>
            </a:r>
            <a:r>
              <a:rPr lang="en-US" sz="1000" dirty="0" err="1"/>
              <a:t>ycor</a:t>
            </a:r>
            <a:r>
              <a:rPr lang="en-US" sz="1000" dirty="0"/>
              <a:t> = 43 [set status "queuing"] : : If no other condition fulfilled and do this command</a:t>
            </a:r>
          </a:p>
          <a:p>
            <a:pPr marL="285750" indent="-285750">
              <a:buFont typeface="Arial" panose="020B0604020202020204" pitchFamily="34" charset="0"/>
              <a:buChar char="•"/>
            </a:pPr>
            <a:r>
              <a:rPr lang="en-US" sz="1000" dirty="0"/>
              <a:t>      [not-collide])] : : If no other condition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3418115"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Bring-to-picking</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369332"/>
          </a:xfrm>
          <a:prstGeom prst="rect">
            <a:avLst/>
          </a:prstGeom>
          <a:noFill/>
          <a:ln>
            <a:solidFill>
              <a:schemeClr val="tx1"/>
            </a:solidFill>
          </a:ln>
        </p:spPr>
        <p:txBody>
          <a:bodyPr wrap="square" rtlCol="0">
            <a:spAutoFit/>
          </a:bodyPr>
          <a:lstStyle/>
          <a:p>
            <a:pPr algn="just"/>
            <a:r>
              <a:rPr lang="en-US" dirty="0"/>
              <a:t>Function that define AGV movement to picking station</a:t>
            </a:r>
          </a:p>
        </p:txBody>
      </p:sp>
      <p:pic>
        <p:nvPicPr>
          <p:cNvPr id="6" name="Picture 5">
            <a:extLst>
              <a:ext uri="{FF2B5EF4-FFF2-40B4-BE49-F238E27FC236}">
                <a16:creationId xmlns:a16="http://schemas.microsoft.com/office/drawing/2014/main" id="{812DD58E-973F-4741-8831-D8377266EC95}"/>
              </a:ext>
            </a:extLst>
          </p:cNvPr>
          <p:cNvPicPr>
            <a:picLocks noChangeAspect="1"/>
          </p:cNvPicPr>
          <p:nvPr/>
        </p:nvPicPr>
        <p:blipFill>
          <a:blip r:embed="rId4"/>
          <a:stretch>
            <a:fillRect/>
          </a:stretch>
        </p:blipFill>
        <p:spPr>
          <a:xfrm>
            <a:off x="5907866" y="1871228"/>
            <a:ext cx="6097035" cy="3045404"/>
          </a:xfrm>
          <a:prstGeom prst="rect">
            <a:avLst/>
          </a:prstGeom>
        </p:spPr>
      </p:pic>
    </p:spTree>
    <p:extLst>
      <p:ext uri="{BB962C8B-B14F-4D97-AF65-F5344CB8AC3E}">
        <p14:creationId xmlns:p14="http://schemas.microsoft.com/office/powerpoint/2010/main" val="6986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469027"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Replication-read</a:t>
            </a:r>
          </a:p>
        </p:txBody>
      </p:sp>
      <p:sp>
        <p:nvSpPr>
          <p:cNvPr id="10" name="TextBox 9">
            <a:extLst>
              <a:ext uri="{FF2B5EF4-FFF2-40B4-BE49-F238E27FC236}">
                <a16:creationId xmlns:a16="http://schemas.microsoft.com/office/drawing/2014/main" id="{ABEFD88C-0D9D-4444-85EC-0F8B03AD7839}"/>
              </a:ext>
            </a:extLst>
          </p:cNvPr>
          <p:cNvSpPr txBox="1"/>
          <p:nvPr/>
        </p:nvSpPr>
        <p:spPr>
          <a:xfrm>
            <a:off x="1841875" y="1691747"/>
            <a:ext cx="3589951" cy="461665"/>
          </a:xfrm>
          <a:prstGeom prst="rect">
            <a:avLst/>
          </a:prstGeom>
          <a:noFill/>
          <a:ln>
            <a:solidFill>
              <a:schemeClr val="tx1"/>
            </a:solidFill>
          </a:ln>
        </p:spPr>
        <p:txBody>
          <a:bodyPr wrap="square" rtlCol="0">
            <a:spAutoFit/>
          </a:bodyPr>
          <a:lstStyle/>
          <a:p>
            <a:pPr algn="just"/>
            <a:r>
              <a:rPr lang="en-US" sz="2400" dirty="0"/>
              <a:t>Read replication</a:t>
            </a:r>
          </a:p>
        </p:txBody>
      </p:sp>
      <p:sp>
        <p:nvSpPr>
          <p:cNvPr id="13" name="Oval 12">
            <a:extLst>
              <a:ext uri="{FF2B5EF4-FFF2-40B4-BE49-F238E27FC236}">
                <a16:creationId xmlns:a16="http://schemas.microsoft.com/office/drawing/2014/main" id="{78AB73D3-08CA-436A-B5A3-CEC94B776EAF}"/>
              </a:ext>
            </a:extLst>
          </p:cNvPr>
          <p:cNvSpPr/>
          <p:nvPr/>
        </p:nvSpPr>
        <p:spPr>
          <a:xfrm>
            <a:off x="948699" y="3500359"/>
            <a:ext cx="1089105" cy="4150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Go</a:t>
            </a:r>
          </a:p>
        </p:txBody>
      </p:sp>
      <p:sp>
        <p:nvSpPr>
          <p:cNvPr id="14" name="Rectangle: Rounded Corners 13">
            <a:extLst>
              <a:ext uri="{FF2B5EF4-FFF2-40B4-BE49-F238E27FC236}">
                <a16:creationId xmlns:a16="http://schemas.microsoft.com/office/drawing/2014/main" id="{A7E3F668-81E6-4922-901F-F32852CC4D89}"/>
              </a:ext>
            </a:extLst>
          </p:cNvPr>
          <p:cNvSpPr/>
          <p:nvPr/>
        </p:nvSpPr>
        <p:spPr>
          <a:xfrm>
            <a:off x="2729927" y="3500360"/>
            <a:ext cx="1357902" cy="415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Carefully[let-rep…]</a:t>
            </a:r>
          </a:p>
        </p:txBody>
      </p:sp>
      <p:cxnSp>
        <p:nvCxnSpPr>
          <p:cNvPr id="5" name="Straight Arrow Connector 4">
            <a:extLst>
              <a:ext uri="{FF2B5EF4-FFF2-40B4-BE49-F238E27FC236}">
                <a16:creationId xmlns:a16="http://schemas.microsoft.com/office/drawing/2014/main" id="{15FEFF95-9B4B-46EC-A07E-B51E8A1E99C1}"/>
              </a:ext>
            </a:extLst>
          </p:cNvPr>
          <p:cNvCxnSpPr>
            <a:cxnSpLocks/>
            <a:stCxn id="13" idx="6"/>
            <a:endCxn id="14" idx="1"/>
          </p:cNvCxnSpPr>
          <p:nvPr/>
        </p:nvCxnSpPr>
        <p:spPr>
          <a:xfrm>
            <a:off x="2037804" y="3707899"/>
            <a:ext cx="69212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A7C37D8-D6FC-4F95-B148-84334A2936B6}"/>
              </a:ext>
            </a:extLst>
          </p:cNvPr>
          <p:cNvSpPr/>
          <p:nvPr/>
        </p:nvSpPr>
        <p:spPr>
          <a:xfrm>
            <a:off x="963012" y="275215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FLOW</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6108217" y="400560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21" name="Rectangle: Rounded Corners 20">
            <a:extLst>
              <a:ext uri="{FF2B5EF4-FFF2-40B4-BE49-F238E27FC236}">
                <a16:creationId xmlns:a16="http://schemas.microsoft.com/office/drawing/2014/main" id="{12551374-6F52-432B-A156-27C6A5D70F0B}"/>
              </a:ext>
            </a:extLst>
          </p:cNvPr>
          <p:cNvSpPr/>
          <p:nvPr/>
        </p:nvSpPr>
        <p:spPr>
          <a:xfrm>
            <a:off x="2729927" y="4240035"/>
            <a:ext cx="1357902" cy="4150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Set replication</a:t>
            </a:r>
          </a:p>
        </p:txBody>
      </p:sp>
      <p:cxnSp>
        <p:nvCxnSpPr>
          <p:cNvPr id="25" name="Straight Arrow Connector 24">
            <a:extLst>
              <a:ext uri="{FF2B5EF4-FFF2-40B4-BE49-F238E27FC236}">
                <a16:creationId xmlns:a16="http://schemas.microsoft.com/office/drawing/2014/main" id="{3ADF8C09-F529-4879-8346-33C9A5F96357}"/>
              </a:ext>
            </a:extLst>
          </p:cNvPr>
          <p:cNvCxnSpPr>
            <a:stCxn id="14" idx="2"/>
            <a:endCxn id="21" idx="0"/>
          </p:cNvCxnSpPr>
          <p:nvPr/>
        </p:nvCxnSpPr>
        <p:spPr>
          <a:xfrm>
            <a:off x="3408878" y="3915440"/>
            <a:ext cx="0" cy="324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018558" y="4397658"/>
            <a:ext cx="5756878"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carefully[let rep_ item 0 </a:t>
            </a:r>
            <a:r>
              <a:rPr lang="en-US" sz="1400" dirty="0" err="1"/>
              <a:t>csv:from-file</a:t>
            </a:r>
            <a:r>
              <a:rPr lang="en-US" sz="1400" dirty="0"/>
              <a:t> "Replication.csv" set replication item 0 rep_][set replication 0]</a:t>
            </a:r>
          </a:p>
          <a:p>
            <a:r>
              <a:rPr lang="en-US" sz="1400" dirty="0"/>
              <a:t>	Create temporary variable for saving “replication.csv” and then 	reset the value of the variable to 0</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D1FE73FC-A194-41D0-AC2D-0A56B3261F92}"/>
              </a:ext>
            </a:extLst>
          </p:cNvPr>
          <p:cNvPicPr>
            <a:picLocks noChangeAspect="1"/>
          </p:cNvPicPr>
          <p:nvPr/>
        </p:nvPicPr>
        <p:blipFill>
          <a:blip r:embed="rId4"/>
          <a:stretch>
            <a:fillRect/>
          </a:stretch>
        </p:blipFill>
        <p:spPr>
          <a:xfrm>
            <a:off x="6244640" y="2040458"/>
            <a:ext cx="5057775" cy="819150"/>
          </a:xfrm>
          <a:prstGeom prst="rect">
            <a:avLst/>
          </a:prstGeom>
        </p:spPr>
      </p:pic>
    </p:spTree>
    <p:extLst>
      <p:ext uri="{BB962C8B-B14F-4D97-AF65-F5344CB8AC3E}">
        <p14:creationId xmlns:p14="http://schemas.microsoft.com/office/powerpoint/2010/main" val="4003418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68BB0343-4658-4AD7-BF6B-2E18EEF9FD17}"/>
              </a:ext>
            </a:extLst>
          </p:cNvPr>
          <p:cNvSpPr/>
          <p:nvPr/>
        </p:nvSpPr>
        <p:spPr>
          <a:xfrm>
            <a:off x="187099" y="1654601"/>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1256652"/>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212644" y="2052550"/>
            <a:ext cx="5578704" cy="270843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000" dirty="0"/>
              <a:t>ask AGV n  [ if path-status != "on-the-way" [set availability 0] : Command n-</a:t>
            </a:r>
            <a:r>
              <a:rPr lang="en-US" sz="1000" dirty="0" err="1"/>
              <a:t>th</a:t>
            </a:r>
            <a:r>
              <a:rPr lang="en-US" sz="1000" dirty="0"/>
              <a:t> AGV to do given command</a:t>
            </a:r>
          </a:p>
          <a:p>
            <a:pPr marL="285750" indent="-285750">
              <a:buFont typeface="Arial" panose="020B0604020202020204" pitchFamily="34" charset="0"/>
              <a:buChar char="•"/>
            </a:pPr>
            <a:r>
              <a:rPr lang="en-US" sz="1000" dirty="0"/>
              <a:t>    (</a:t>
            </a:r>
            <a:r>
              <a:rPr lang="en-US" sz="1000" dirty="0" err="1"/>
              <a:t>ifelse</a:t>
            </a:r>
            <a:endParaRPr lang="en-US" sz="1000" dirty="0"/>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1 and heading = 0 [move-to patch-ahead 0 </a:t>
            </a:r>
            <a:r>
              <a:rPr lang="en-US" sz="1000" dirty="0" err="1"/>
              <a:t>lt</a:t>
            </a:r>
            <a:r>
              <a:rPr lang="en-US" sz="1000" dirty="0"/>
              <a:t> 90 not-collide let </a:t>
            </a:r>
            <a:r>
              <a:rPr lang="en-US" sz="1000" dirty="0" err="1"/>
              <a:t>podid</a:t>
            </a:r>
            <a:r>
              <a:rPr lang="en-US" sz="1000" dirty="0"/>
              <a:t>_ carrying-pod-id let </a:t>
            </a:r>
            <a:r>
              <a:rPr lang="en-US" sz="1000" dirty="0" err="1"/>
              <a:t>staytime</a:t>
            </a:r>
            <a:r>
              <a:rPr lang="en-US" sz="1000" dirty="0"/>
              <a:t> 0 ask pods with [pod-id = </a:t>
            </a:r>
            <a:r>
              <a:rPr lang="en-US" sz="1000" dirty="0" err="1"/>
              <a:t>podid</a:t>
            </a:r>
            <a:r>
              <a:rPr lang="en-US" sz="1000" dirty="0"/>
              <a:t>_][set </a:t>
            </a:r>
            <a:r>
              <a:rPr lang="en-US" sz="1000" dirty="0" err="1"/>
              <a:t>staytime</a:t>
            </a:r>
            <a:r>
              <a:rPr lang="en-US" sz="1000" dirty="0"/>
              <a:t> qty-ordered * round  (random-gamma service-time-alpha service-time-beta)] set count-down </a:t>
            </a:r>
            <a:r>
              <a:rPr lang="en-US" sz="1000" dirty="0" err="1"/>
              <a:t>staytime</a:t>
            </a:r>
            <a:r>
              <a:rPr lang="en-US" sz="1000" dirty="0"/>
              <a:t>] : First condition and command</a:t>
            </a:r>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0 and any? AGVs-on patch-ahead 1 and any? AGVs-on patch-ahead 2 and heading = 270  [move-to patch-ahead 0 </a:t>
            </a:r>
            <a:r>
              <a:rPr lang="en-US" sz="1000" dirty="0" err="1"/>
              <a:t>lt</a:t>
            </a:r>
            <a:r>
              <a:rPr lang="en-US" sz="1000" dirty="0"/>
              <a:t> 90 not-collide] : : second condition and command</a:t>
            </a:r>
          </a:p>
          <a:p>
            <a:pPr marL="285750" indent="-285750">
              <a:buFont typeface="Arial" panose="020B0604020202020204" pitchFamily="34" charset="0"/>
              <a:buChar char="•"/>
            </a:pPr>
            <a:r>
              <a:rPr lang="en-US" sz="1000" dirty="0"/>
              <a:t>      </a:t>
            </a:r>
            <a:r>
              <a:rPr lang="en-US" sz="1000" dirty="0" err="1"/>
              <a:t>ycor</a:t>
            </a:r>
            <a:r>
              <a:rPr lang="en-US" sz="1000" dirty="0"/>
              <a:t> = 43 and </a:t>
            </a:r>
            <a:r>
              <a:rPr lang="en-US" sz="1000" dirty="0" err="1"/>
              <a:t>xcor</a:t>
            </a:r>
            <a:r>
              <a:rPr lang="en-US" sz="1000" dirty="0"/>
              <a:t> mod 6 = 0 and heading = 180 [move-to patch-ahead 0 rt 90 not-collide] : third condition and command</a:t>
            </a:r>
          </a:p>
          <a:p>
            <a:pPr marL="285750" indent="-285750">
              <a:buFont typeface="Arial" panose="020B0604020202020204" pitchFamily="34" charset="0"/>
              <a:buChar char="•"/>
            </a:pPr>
            <a:r>
              <a:rPr lang="en-US" sz="1000" dirty="0"/>
              <a:t>      </a:t>
            </a:r>
            <a:r>
              <a:rPr lang="en-US" sz="1000" dirty="0" err="1"/>
              <a:t>ycor</a:t>
            </a:r>
            <a:r>
              <a:rPr lang="en-US" sz="1000" dirty="0"/>
              <a:t> = 43 and </a:t>
            </a:r>
            <a:r>
              <a:rPr lang="en-US" sz="1000" dirty="0" err="1"/>
              <a:t>xcor</a:t>
            </a:r>
            <a:r>
              <a:rPr lang="en-US" sz="1000" dirty="0"/>
              <a:t> mod 6 = 5 and heading = 270 [move-to patch-ahead 0 rt 90 not-collide] : forth condition and command</a:t>
            </a:r>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5 and heading = 0 [move-to patch-ahead 0 </a:t>
            </a:r>
            <a:r>
              <a:rPr lang="en-US" sz="1000" dirty="0" err="1"/>
              <a:t>lt</a:t>
            </a:r>
            <a:r>
              <a:rPr lang="en-US" sz="1000" dirty="0"/>
              <a:t> 90 not-collide] : fifth condition and command</a:t>
            </a:r>
          </a:p>
          <a:p>
            <a:pPr marL="285750" indent="-285750">
              <a:buFont typeface="Arial" panose="020B0604020202020204" pitchFamily="34" charset="0"/>
              <a:buChar char="•"/>
            </a:pPr>
            <a:r>
              <a:rPr lang="en-US" sz="1000" dirty="0"/>
              <a:t>      </a:t>
            </a:r>
            <a:r>
              <a:rPr lang="en-US" sz="1000" dirty="0" err="1"/>
              <a:t>ycor</a:t>
            </a:r>
            <a:r>
              <a:rPr lang="en-US" sz="1000" dirty="0"/>
              <a:t> = 45 and </a:t>
            </a:r>
            <a:r>
              <a:rPr lang="en-US" sz="1000" dirty="0" err="1"/>
              <a:t>xcor</a:t>
            </a:r>
            <a:r>
              <a:rPr lang="en-US" sz="1000" dirty="0"/>
              <a:t> mod 6 = 4 [stay] : sixth condition and command</a:t>
            </a:r>
          </a:p>
          <a:p>
            <a:pPr marL="285750" indent="-285750">
              <a:buFont typeface="Arial" panose="020B0604020202020204" pitchFamily="34" charset="0"/>
              <a:buChar char="•"/>
            </a:pPr>
            <a:r>
              <a:rPr lang="en-US" sz="1000" dirty="0"/>
              <a:t>    [not-collide])  ] : If no other condition fulfilled and do this command</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sp>
        <p:nvSpPr>
          <p:cNvPr id="10" name="Title 3">
            <a:extLst>
              <a:ext uri="{FF2B5EF4-FFF2-40B4-BE49-F238E27FC236}">
                <a16:creationId xmlns:a16="http://schemas.microsoft.com/office/drawing/2014/main" id="{E11E47E5-2D34-40D5-9584-3A53FA0E9028}"/>
              </a:ext>
            </a:extLst>
          </p:cNvPr>
          <p:cNvSpPr txBox="1">
            <a:spLocks/>
          </p:cNvSpPr>
          <p:nvPr/>
        </p:nvSpPr>
        <p:spPr>
          <a:xfrm>
            <a:off x="838200" y="560005"/>
            <a:ext cx="1843774"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Queuing</a:t>
            </a:r>
          </a:p>
        </p:txBody>
      </p:sp>
      <p:sp>
        <p:nvSpPr>
          <p:cNvPr id="11" name="TextBox 10">
            <a:extLst>
              <a:ext uri="{FF2B5EF4-FFF2-40B4-BE49-F238E27FC236}">
                <a16:creationId xmlns:a16="http://schemas.microsoft.com/office/drawing/2014/main" id="{6C7B9C10-07D1-4968-A50D-D9C0995B7700}"/>
              </a:ext>
            </a:extLst>
          </p:cNvPr>
          <p:cNvSpPr txBox="1"/>
          <p:nvPr/>
        </p:nvSpPr>
        <p:spPr>
          <a:xfrm>
            <a:off x="634105" y="1093449"/>
            <a:ext cx="5273761" cy="400110"/>
          </a:xfrm>
          <a:prstGeom prst="rect">
            <a:avLst/>
          </a:prstGeom>
          <a:noFill/>
          <a:ln>
            <a:solidFill>
              <a:schemeClr val="tx1"/>
            </a:solidFill>
          </a:ln>
        </p:spPr>
        <p:txBody>
          <a:bodyPr wrap="square" rtlCol="0">
            <a:spAutoFit/>
          </a:bodyPr>
          <a:lstStyle/>
          <a:p>
            <a:pPr algn="just"/>
            <a:r>
              <a:rPr lang="en-US" sz="2000" dirty="0"/>
              <a:t>Function for simulation queue</a:t>
            </a:r>
          </a:p>
        </p:txBody>
      </p:sp>
      <p:pic>
        <p:nvPicPr>
          <p:cNvPr id="3" name="Picture 2">
            <a:extLst>
              <a:ext uri="{FF2B5EF4-FFF2-40B4-BE49-F238E27FC236}">
                <a16:creationId xmlns:a16="http://schemas.microsoft.com/office/drawing/2014/main" id="{C728B646-D687-4C79-AF3A-9751A2B6F127}"/>
              </a:ext>
            </a:extLst>
          </p:cNvPr>
          <p:cNvPicPr>
            <a:picLocks noChangeAspect="1"/>
          </p:cNvPicPr>
          <p:nvPr/>
        </p:nvPicPr>
        <p:blipFill>
          <a:blip r:embed="rId4"/>
          <a:stretch>
            <a:fillRect/>
          </a:stretch>
        </p:blipFill>
        <p:spPr>
          <a:xfrm>
            <a:off x="5907866" y="2095974"/>
            <a:ext cx="6193160" cy="2241508"/>
          </a:xfrm>
          <a:prstGeom prst="rect">
            <a:avLst/>
          </a:prstGeom>
        </p:spPr>
      </p:pic>
    </p:spTree>
    <p:extLst>
      <p:ext uri="{BB962C8B-B14F-4D97-AF65-F5344CB8AC3E}">
        <p14:creationId xmlns:p14="http://schemas.microsoft.com/office/powerpoint/2010/main" val="2954962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939D-FC16-4B30-80BC-CA4BB8C50B04}"/>
              </a:ext>
            </a:extLst>
          </p:cNvPr>
          <p:cNvSpPr>
            <a:spLocks noGrp="1"/>
          </p:cNvSpPr>
          <p:nvPr>
            <p:ph type="ctrTitle"/>
          </p:nvPr>
        </p:nvSpPr>
        <p:spPr/>
        <p:txBody>
          <a:bodyPr/>
          <a:lstStyle/>
          <a:p>
            <a:r>
              <a:rPr lang="id-ID" dirty="0"/>
              <a:t>Thank You</a:t>
            </a:r>
            <a:endParaRPr lang="en-US" dirty="0"/>
          </a:p>
        </p:txBody>
      </p:sp>
      <p:sp>
        <p:nvSpPr>
          <p:cNvPr id="3" name="Subtitle 2">
            <a:extLst>
              <a:ext uri="{FF2B5EF4-FFF2-40B4-BE49-F238E27FC236}">
                <a16:creationId xmlns:a16="http://schemas.microsoft.com/office/drawing/2014/main" id="{3EF5C26B-F16A-437B-A0A1-67FC57D487F5}"/>
              </a:ext>
            </a:extLst>
          </p:cNvPr>
          <p:cNvSpPr>
            <a:spLocks noGrp="1"/>
          </p:cNvSpPr>
          <p:nvPr>
            <p:ph type="subTitle" idx="1"/>
          </p:nvPr>
        </p:nvSpPr>
        <p:spPr/>
        <p:txBody>
          <a:bodyPr/>
          <a:lstStyle/>
          <a:p>
            <a:pPr lvl="0">
              <a:lnSpc>
                <a:spcPct val="100000"/>
              </a:lnSpc>
              <a:spcBef>
                <a:spcPts val="0"/>
              </a:spcBef>
              <a:defRPr/>
            </a:pPr>
            <a:r>
              <a:rPr lang="en-US" sz="2400" b="1" dirty="0" err="1"/>
              <a:t>Ryanda</a:t>
            </a:r>
            <a:endParaRPr lang="en-US" sz="2400" b="1" dirty="0"/>
          </a:p>
          <a:p>
            <a:pPr lvl="0">
              <a:lnSpc>
                <a:spcPct val="100000"/>
              </a:lnSpc>
              <a:spcBef>
                <a:spcPts val="0"/>
              </a:spcBef>
              <a:defRPr/>
            </a:pPr>
            <a:endParaRPr lang="en-US" dirty="0"/>
          </a:p>
          <a:p>
            <a:pPr lvl="0">
              <a:lnSpc>
                <a:spcPct val="100000"/>
              </a:lnSpc>
              <a:spcBef>
                <a:spcPts val="0"/>
              </a:spcBef>
              <a:defRPr/>
            </a:pPr>
            <a:r>
              <a:rPr lang="en-US" dirty="0"/>
              <a:t>Industrial Management Department</a:t>
            </a:r>
          </a:p>
          <a:p>
            <a:pPr lvl="0">
              <a:lnSpc>
                <a:spcPct val="100000"/>
              </a:lnSpc>
              <a:spcBef>
                <a:spcPts val="0"/>
              </a:spcBef>
              <a:defRPr/>
            </a:pPr>
            <a:r>
              <a:rPr lang="en-US" dirty="0"/>
              <a:t>Center for Internet of Things Innovation</a:t>
            </a:r>
          </a:p>
          <a:p>
            <a:pPr lvl="0">
              <a:lnSpc>
                <a:spcPct val="100000"/>
              </a:lnSpc>
              <a:spcBef>
                <a:spcPts val="0"/>
              </a:spcBef>
              <a:defRPr/>
            </a:pPr>
            <a:r>
              <a:rPr lang="en-US" dirty="0"/>
              <a:t>National Taiwan University of Science and Technology</a:t>
            </a:r>
          </a:p>
          <a:p>
            <a:endParaRPr lang="en-US" dirty="0"/>
          </a:p>
        </p:txBody>
      </p:sp>
    </p:spTree>
    <p:extLst>
      <p:ext uri="{BB962C8B-B14F-4D97-AF65-F5344CB8AC3E}">
        <p14:creationId xmlns:p14="http://schemas.microsoft.com/office/powerpoint/2010/main" val="6022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3549177"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Replication-read</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7" y="1665652"/>
            <a:ext cx="5495610" cy="4801314"/>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Carefully [ commands1 ] [ commands2]: Runs commands1. If a runtime error occurs inside commands1, </a:t>
            </a:r>
            <a:r>
              <a:rPr lang="en-US" dirty="0" err="1">
                <a:latin typeface="Calibri (Body)"/>
              </a:rPr>
              <a:t>NetLogo</a:t>
            </a:r>
            <a:r>
              <a:rPr lang="en-US" dirty="0">
                <a:latin typeface="Calibri (Body)"/>
              </a:rPr>
              <a:t> won't stop and alert the user that an error occurred. It will suppress the error and run commands2 instead.</a:t>
            </a:r>
          </a:p>
          <a:p>
            <a:pPr marL="285750" indent="-285750">
              <a:buFont typeface="Arial" panose="020B0604020202020204" pitchFamily="34" charset="0"/>
              <a:buChar char="•"/>
            </a:pPr>
            <a:r>
              <a:rPr lang="en-US" dirty="0">
                <a:latin typeface="Calibri (Body)"/>
              </a:rPr>
              <a:t>Let </a:t>
            </a:r>
            <a:r>
              <a:rPr lang="en-US" b="1" dirty="0">
                <a:latin typeface="Calibri (Body)"/>
              </a:rPr>
              <a:t>variable</a:t>
            </a:r>
            <a:r>
              <a:rPr lang="en-US" dirty="0">
                <a:latin typeface="Calibri (Body)"/>
              </a:rPr>
              <a:t> </a:t>
            </a:r>
            <a:r>
              <a:rPr lang="en-US" b="1" dirty="0">
                <a:latin typeface="Calibri (Body)"/>
              </a:rPr>
              <a:t>value : </a:t>
            </a:r>
            <a:r>
              <a:rPr lang="en-US" dirty="0">
                <a:latin typeface="Calibri (Body)"/>
              </a:rPr>
              <a:t>Creates a new local </a:t>
            </a:r>
            <a:r>
              <a:rPr lang="en-US" b="1" dirty="0">
                <a:latin typeface="Calibri (Body)"/>
              </a:rPr>
              <a:t>variable</a:t>
            </a:r>
            <a:r>
              <a:rPr lang="en-US" dirty="0">
                <a:latin typeface="Calibri (Body)"/>
              </a:rPr>
              <a:t> and gives it the given </a:t>
            </a:r>
            <a:r>
              <a:rPr lang="en-US" b="1" dirty="0">
                <a:latin typeface="Calibri (Body)"/>
              </a:rPr>
              <a:t>value</a:t>
            </a:r>
          </a:p>
          <a:p>
            <a:pPr marL="285750" indent="-285750">
              <a:buFont typeface="Arial" panose="020B0604020202020204" pitchFamily="34" charset="0"/>
              <a:buChar char="•"/>
            </a:pPr>
            <a:r>
              <a:rPr lang="en-US" dirty="0">
                <a:latin typeface="Calibri (Body)"/>
              </a:rPr>
              <a:t>Set </a:t>
            </a:r>
            <a:r>
              <a:rPr lang="en-US" b="1" dirty="0">
                <a:latin typeface="Calibri (Body)"/>
              </a:rPr>
              <a:t>variable</a:t>
            </a:r>
            <a:r>
              <a:rPr lang="en-US" dirty="0">
                <a:latin typeface="Calibri (Body)"/>
              </a:rPr>
              <a:t> </a:t>
            </a:r>
            <a:r>
              <a:rPr lang="en-US" b="1" dirty="0">
                <a:latin typeface="Calibri (Body)"/>
              </a:rPr>
              <a:t>value</a:t>
            </a:r>
            <a:r>
              <a:rPr lang="en-US" dirty="0">
                <a:latin typeface="Calibri (Body)"/>
              </a:rPr>
              <a:t>: Sets </a:t>
            </a:r>
            <a:r>
              <a:rPr lang="en-US" b="1" dirty="0">
                <a:latin typeface="Calibri (Body)"/>
              </a:rPr>
              <a:t>variable</a:t>
            </a:r>
            <a:r>
              <a:rPr lang="en-US" dirty="0">
                <a:latin typeface="Calibri (Body)"/>
              </a:rPr>
              <a:t> to the given </a:t>
            </a:r>
            <a:r>
              <a:rPr lang="en-US" b="1" dirty="0">
                <a:latin typeface="Calibri (Body)"/>
              </a:rPr>
              <a:t>value</a:t>
            </a:r>
            <a:r>
              <a:rPr lang="en-US" dirty="0">
                <a:latin typeface="Calibri (Body)"/>
              </a:rPr>
              <a:t>.</a:t>
            </a:r>
            <a:endParaRPr lang="en-US" i="1" dirty="0">
              <a:latin typeface="Calibri (Body)"/>
            </a:endParaRPr>
          </a:p>
          <a:p>
            <a:pPr marL="285750" indent="-285750">
              <a:buFont typeface="Arial" panose="020B0604020202020204" pitchFamily="34" charset="0"/>
              <a:buChar char="•"/>
            </a:pPr>
            <a:r>
              <a:rPr lang="en-US" dirty="0">
                <a:latin typeface="Calibri (Body)"/>
              </a:rPr>
              <a:t>Item </a:t>
            </a:r>
            <a:r>
              <a:rPr lang="en-US" b="1" dirty="0">
                <a:latin typeface="Calibri (Body)"/>
              </a:rPr>
              <a:t>index</a:t>
            </a:r>
            <a:r>
              <a:rPr lang="en-US" dirty="0">
                <a:latin typeface="Calibri (Body)"/>
              </a:rPr>
              <a:t> </a:t>
            </a:r>
            <a:r>
              <a:rPr lang="en-US" b="1" dirty="0">
                <a:latin typeface="Calibri (Body)"/>
              </a:rPr>
              <a:t>string</a:t>
            </a:r>
            <a:r>
              <a:rPr lang="en-US" dirty="0">
                <a:latin typeface="Calibri (Body)"/>
              </a:rPr>
              <a:t>/</a:t>
            </a:r>
            <a:r>
              <a:rPr lang="en-US" b="1" dirty="0">
                <a:latin typeface="Calibri (Body)"/>
              </a:rPr>
              <a:t>list</a:t>
            </a:r>
            <a:r>
              <a:rPr lang="en-US" dirty="0">
                <a:latin typeface="Calibri (Body)"/>
              </a:rPr>
              <a:t> : On </a:t>
            </a:r>
            <a:r>
              <a:rPr lang="en-US" b="1" dirty="0">
                <a:latin typeface="Calibri (Body)"/>
              </a:rPr>
              <a:t>lists</a:t>
            </a:r>
            <a:r>
              <a:rPr lang="en-US" dirty="0">
                <a:latin typeface="Calibri (Body)"/>
              </a:rPr>
              <a:t>, reports the value of the item in the given </a:t>
            </a:r>
            <a:r>
              <a:rPr lang="en-US" b="1" dirty="0">
                <a:latin typeface="Calibri (Body)"/>
              </a:rPr>
              <a:t>list/string</a:t>
            </a:r>
            <a:r>
              <a:rPr lang="en-US" dirty="0">
                <a:latin typeface="Calibri (Body)"/>
              </a:rPr>
              <a:t> with the given </a:t>
            </a:r>
            <a:r>
              <a:rPr lang="en-US" b="1" dirty="0">
                <a:latin typeface="Calibri (Body)"/>
              </a:rPr>
              <a:t>index</a:t>
            </a:r>
            <a:r>
              <a:rPr lang="en-US" dirty="0">
                <a:latin typeface="Calibri (Body)"/>
              </a:rPr>
              <a:t>.</a:t>
            </a:r>
          </a:p>
          <a:p>
            <a:pPr marL="285750" indent="-285750">
              <a:buFont typeface="Arial" panose="020B0604020202020204" pitchFamily="34" charset="0"/>
              <a:buChar char="•"/>
            </a:pPr>
            <a:r>
              <a:rPr lang="en-US" dirty="0">
                <a:latin typeface="Calibri (Body)"/>
              </a:rPr>
              <a:t>Csv: from-file </a:t>
            </a:r>
            <a:r>
              <a:rPr lang="en-US" b="1" dirty="0">
                <a:latin typeface="Calibri (Body)"/>
              </a:rPr>
              <a:t>filename</a:t>
            </a:r>
            <a:r>
              <a:rPr lang="en-US" dirty="0">
                <a:latin typeface="Calibri (Body)"/>
              </a:rPr>
              <a:t>	: get item from csv with such </a:t>
            </a:r>
            <a:r>
              <a:rPr lang="en-US" b="1" dirty="0">
                <a:latin typeface="Calibri (Body)"/>
              </a:rPr>
              <a:t>filename</a:t>
            </a:r>
          </a:p>
          <a:p>
            <a:pPr marL="285750" indent="-285750">
              <a:buFont typeface="Arial" panose="020B0604020202020204" pitchFamily="34" charset="0"/>
              <a:buChar char="•"/>
            </a:pPr>
            <a:r>
              <a:rPr lang="en-US" dirty="0">
                <a:latin typeface="Calibri (Body)"/>
              </a:rPr>
              <a:t>Replication.csv	: An empty csv for temporary data storage</a:t>
            </a:r>
          </a:p>
          <a:p>
            <a:br>
              <a:rPr lang="en-US" dirty="0"/>
            </a:br>
            <a:br>
              <a:rPr lang="en-US" dirty="0"/>
            </a:br>
            <a:endParaRPr lang="en-US" dirty="0">
              <a:latin typeface="Calibri (Body)"/>
            </a:endParaRPr>
          </a:p>
        </p:txBody>
      </p:sp>
      <p:sp>
        <p:nvSpPr>
          <p:cNvPr id="14" name="Rectangle: Rounded Corners 13">
            <a:extLst>
              <a:ext uri="{FF2B5EF4-FFF2-40B4-BE49-F238E27FC236}">
                <a16:creationId xmlns:a16="http://schemas.microsoft.com/office/drawing/2014/main" id="{AC5566B3-56D8-4ED0-BD9C-CB7E47B20DC9}"/>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pic>
        <p:nvPicPr>
          <p:cNvPr id="16" name="Picture 15">
            <a:extLst>
              <a:ext uri="{FF2B5EF4-FFF2-40B4-BE49-F238E27FC236}">
                <a16:creationId xmlns:a16="http://schemas.microsoft.com/office/drawing/2014/main" id="{5F0DF051-2477-441C-9B8C-D1C76B9C1F71}"/>
              </a:ext>
            </a:extLst>
          </p:cNvPr>
          <p:cNvPicPr>
            <a:picLocks noChangeAspect="1"/>
          </p:cNvPicPr>
          <p:nvPr/>
        </p:nvPicPr>
        <p:blipFill>
          <a:blip r:embed="rId2"/>
          <a:stretch>
            <a:fillRect/>
          </a:stretch>
        </p:blipFill>
        <p:spPr>
          <a:xfrm>
            <a:off x="6244640" y="2040458"/>
            <a:ext cx="5057775" cy="819150"/>
          </a:xfrm>
          <a:prstGeom prst="rect">
            <a:avLst/>
          </a:prstGeom>
        </p:spPr>
      </p:pic>
      <p:sp>
        <p:nvSpPr>
          <p:cNvPr id="11" name="Rectangle: Rounded Corners 10">
            <a:extLst>
              <a:ext uri="{FF2B5EF4-FFF2-40B4-BE49-F238E27FC236}">
                <a16:creationId xmlns:a16="http://schemas.microsoft.com/office/drawing/2014/main" id="{349A4D94-F336-42CA-AB0C-BA965B0A30B0}"/>
              </a:ext>
            </a:extLst>
          </p:cNvPr>
          <p:cNvSpPr/>
          <p:nvPr/>
        </p:nvSpPr>
        <p:spPr>
          <a:xfrm>
            <a:off x="6108217" y="400560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12" name="TextBox 11">
            <a:extLst>
              <a:ext uri="{FF2B5EF4-FFF2-40B4-BE49-F238E27FC236}">
                <a16:creationId xmlns:a16="http://schemas.microsoft.com/office/drawing/2014/main" id="{A72956C1-5D49-4093-B7CD-5A417067CC87}"/>
              </a:ext>
            </a:extLst>
          </p:cNvPr>
          <p:cNvSpPr txBox="1"/>
          <p:nvPr/>
        </p:nvSpPr>
        <p:spPr>
          <a:xfrm>
            <a:off x="6018558" y="4397658"/>
            <a:ext cx="5756878"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carefully[let rep_ item 0 </a:t>
            </a:r>
            <a:r>
              <a:rPr lang="en-US" sz="1400" dirty="0" err="1"/>
              <a:t>csv:from-file</a:t>
            </a:r>
            <a:r>
              <a:rPr lang="en-US" sz="1400" dirty="0"/>
              <a:t> "Replication.csv" set replication item 0 rep_][set replication 0]</a:t>
            </a:r>
          </a:p>
          <a:p>
            <a:r>
              <a:rPr lang="en-US" sz="1400" dirty="0"/>
              <a:t>	Create temporary variable for saving “replication.csv” and then 	reset the value of the variable to 0</a:t>
            </a:r>
          </a:p>
        </p:txBody>
      </p:sp>
      <p:pic>
        <p:nvPicPr>
          <p:cNvPr id="13" name="Picture 2">
            <a:extLst>
              <a:ext uri="{FF2B5EF4-FFF2-40B4-BE49-F238E27FC236}">
                <a16:creationId xmlns:a16="http://schemas.microsoft.com/office/drawing/2014/main" id="{AA7B2567-0977-4E3E-9455-6C719FBD9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96" y="5099372"/>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A4DEAB7F-0679-430E-A7B8-CDD4D22EA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31" y="4549557"/>
            <a:ext cx="189396" cy="18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32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17274"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Delete-file</a:t>
            </a:r>
          </a:p>
        </p:txBody>
      </p:sp>
      <p:sp>
        <p:nvSpPr>
          <p:cNvPr id="10" name="TextBox 9">
            <a:extLst>
              <a:ext uri="{FF2B5EF4-FFF2-40B4-BE49-F238E27FC236}">
                <a16:creationId xmlns:a16="http://schemas.microsoft.com/office/drawing/2014/main" id="{ABEFD88C-0D9D-4444-85EC-0F8B03AD7839}"/>
              </a:ext>
            </a:extLst>
          </p:cNvPr>
          <p:cNvSpPr txBox="1"/>
          <p:nvPr/>
        </p:nvSpPr>
        <p:spPr>
          <a:xfrm>
            <a:off x="1841875" y="1691747"/>
            <a:ext cx="3589951" cy="461665"/>
          </a:xfrm>
          <a:prstGeom prst="rect">
            <a:avLst/>
          </a:prstGeom>
          <a:noFill/>
          <a:ln>
            <a:solidFill>
              <a:schemeClr val="tx1"/>
            </a:solidFill>
          </a:ln>
        </p:spPr>
        <p:txBody>
          <a:bodyPr wrap="square" rtlCol="0">
            <a:spAutoFit/>
          </a:bodyPr>
          <a:lstStyle/>
          <a:p>
            <a:pPr algn="just"/>
            <a:r>
              <a:rPr lang="en-US" sz="2400" dirty="0"/>
              <a:t>Read replication</a:t>
            </a:r>
          </a:p>
        </p:txBody>
      </p:sp>
      <p:sp>
        <p:nvSpPr>
          <p:cNvPr id="13" name="Oval 12">
            <a:extLst>
              <a:ext uri="{FF2B5EF4-FFF2-40B4-BE49-F238E27FC236}">
                <a16:creationId xmlns:a16="http://schemas.microsoft.com/office/drawing/2014/main" id="{78AB73D3-08CA-436A-B5A3-CEC94B776EAF}"/>
              </a:ext>
            </a:extLst>
          </p:cNvPr>
          <p:cNvSpPr/>
          <p:nvPr/>
        </p:nvSpPr>
        <p:spPr>
          <a:xfrm>
            <a:off x="1070953" y="3431684"/>
            <a:ext cx="824930" cy="6243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Go</a:t>
            </a:r>
          </a:p>
        </p:txBody>
      </p:sp>
      <p:sp>
        <p:nvSpPr>
          <p:cNvPr id="14" name="Rectangle: Rounded Corners 13">
            <a:extLst>
              <a:ext uri="{FF2B5EF4-FFF2-40B4-BE49-F238E27FC236}">
                <a16:creationId xmlns:a16="http://schemas.microsoft.com/office/drawing/2014/main" id="{A7E3F668-81E6-4922-901F-F32852CC4D89}"/>
              </a:ext>
            </a:extLst>
          </p:cNvPr>
          <p:cNvSpPr/>
          <p:nvPr/>
        </p:nvSpPr>
        <p:spPr>
          <a:xfrm>
            <a:off x="2080235" y="3441622"/>
            <a:ext cx="1319974" cy="6243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 delete forpairing.csv]</a:t>
            </a:r>
          </a:p>
        </p:txBody>
      </p:sp>
      <p:cxnSp>
        <p:nvCxnSpPr>
          <p:cNvPr id="5" name="Straight Arrow Connector 4">
            <a:extLst>
              <a:ext uri="{FF2B5EF4-FFF2-40B4-BE49-F238E27FC236}">
                <a16:creationId xmlns:a16="http://schemas.microsoft.com/office/drawing/2014/main" id="{15FEFF95-9B4B-46EC-A07E-B51E8A1E99C1}"/>
              </a:ext>
            </a:extLst>
          </p:cNvPr>
          <p:cNvCxnSpPr>
            <a:cxnSpLocks/>
            <a:stCxn id="13" idx="6"/>
            <a:endCxn id="14" idx="1"/>
          </p:cNvCxnSpPr>
          <p:nvPr/>
        </p:nvCxnSpPr>
        <p:spPr>
          <a:xfrm>
            <a:off x="1895883" y="3743873"/>
            <a:ext cx="184352" cy="9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DA7C37D8-D6FC-4F95-B148-84334A2936B6}"/>
              </a:ext>
            </a:extLst>
          </p:cNvPr>
          <p:cNvSpPr/>
          <p:nvPr/>
        </p:nvSpPr>
        <p:spPr>
          <a:xfrm>
            <a:off x="963012" y="275215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FLOW</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6602838" y="420354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17825" y="4601491"/>
            <a:ext cx="4198868" cy="116955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 [file-delete </a:t>
            </a:r>
            <a:r>
              <a:rPr lang="en-US" sz="1400" b="1" dirty="0"/>
              <a:t>filename</a:t>
            </a:r>
            <a:r>
              <a:rPr lang="en-US" sz="1400" dirty="0"/>
              <a:t>][]</a:t>
            </a:r>
          </a:p>
          <a:p>
            <a:r>
              <a:rPr lang="en-US" sz="1400" dirty="0"/>
              <a:t>	delete </a:t>
            </a:r>
            <a:r>
              <a:rPr lang="en-US" sz="1400" b="1" dirty="0"/>
              <a:t>filename </a:t>
            </a:r>
            <a:r>
              <a:rPr lang="en-US" sz="1400" dirty="0"/>
              <a:t>using careful command</a:t>
            </a:r>
            <a:endParaRPr lang="en-US" sz="1400" b="1" dirty="0"/>
          </a:p>
          <a:p>
            <a:pPr marL="285750" indent="-285750">
              <a:buFont typeface="Arial" panose="020B0604020202020204" pitchFamily="34" charset="0"/>
              <a:buChar char="•"/>
            </a:pPr>
            <a:r>
              <a:rPr lang="en-US" sz="1400" dirty="0"/>
              <a:t>file-open </a:t>
            </a:r>
            <a:r>
              <a:rPr lang="en-US" sz="1400" b="1" dirty="0"/>
              <a:t>filename</a:t>
            </a:r>
            <a:r>
              <a:rPr lang="en-US" sz="1400" dirty="0"/>
              <a:t> file-type </a:t>
            </a:r>
            <a:r>
              <a:rPr lang="en-US" sz="1400" b="1" dirty="0"/>
              <a:t>filetype</a:t>
            </a:r>
            <a:r>
              <a:rPr lang="en-US" sz="1400" dirty="0"/>
              <a:t> file-close</a:t>
            </a:r>
          </a:p>
          <a:p>
            <a:pPr lvl="1"/>
            <a:r>
              <a:rPr lang="en-US" sz="1400" dirty="0"/>
              <a:t>	open </a:t>
            </a:r>
            <a:r>
              <a:rPr lang="en-US" sz="1400" b="1" dirty="0"/>
              <a:t>filename </a:t>
            </a:r>
            <a:r>
              <a:rPr lang="en-US" sz="1400" dirty="0"/>
              <a:t>and print </a:t>
            </a:r>
            <a:r>
              <a:rPr lang="en-US" sz="1400" b="1" dirty="0"/>
              <a:t>filetype </a:t>
            </a:r>
            <a:r>
              <a:rPr lang="en-US" sz="1400" dirty="0"/>
              <a:t>then 	close the file</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28" name="Picture 6" descr="See the source image">
            <a:extLst>
              <a:ext uri="{FF2B5EF4-FFF2-40B4-BE49-F238E27FC236}">
                <a16:creationId xmlns:a16="http://schemas.microsoft.com/office/drawing/2014/main" id="{6325C7B0-A78A-4A76-9930-F1238FD14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022" y="2246622"/>
            <a:ext cx="752619" cy="7526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F3446B4-1399-4712-8AF2-F8F7CC7DC7C9}"/>
              </a:ext>
            </a:extLst>
          </p:cNvPr>
          <p:cNvPicPr>
            <a:picLocks noChangeAspect="1"/>
          </p:cNvPicPr>
          <p:nvPr/>
        </p:nvPicPr>
        <p:blipFill>
          <a:blip r:embed="rId5"/>
          <a:stretch>
            <a:fillRect/>
          </a:stretch>
        </p:blipFill>
        <p:spPr>
          <a:xfrm>
            <a:off x="6617825" y="1534013"/>
            <a:ext cx="5419725" cy="2533650"/>
          </a:xfrm>
          <a:prstGeom prst="rect">
            <a:avLst/>
          </a:prstGeom>
        </p:spPr>
      </p:pic>
      <p:sp>
        <p:nvSpPr>
          <p:cNvPr id="27" name="Rectangle: Rounded Corners 26">
            <a:extLst>
              <a:ext uri="{FF2B5EF4-FFF2-40B4-BE49-F238E27FC236}">
                <a16:creationId xmlns:a16="http://schemas.microsoft.com/office/drawing/2014/main" id="{BD4270BB-7777-4235-82B6-10D2AD506D70}"/>
              </a:ext>
            </a:extLst>
          </p:cNvPr>
          <p:cNvSpPr/>
          <p:nvPr/>
        </p:nvSpPr>
        <p:spPr>
          <a:xfrm>
            <a:off x="3511309" y="3441622"/>
            <a:ext cx="1319974" cy="6243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orders.csv]</a:t>
            </a:r>
          </a:p>
        </p:txBody>
      </p:sp>
      <p:sp>
        <p:nvSpPr>
          <p:cNvPr id="30" name="Rectangle: Rounded Corners 29">
            <a:extLst>
              <a:ext uri="{FF2B5EF4-FFF2-40B4-BE49-F238E27FC236}">
                <a16:creationId xmlns:a16="http://schemas.microsoft.com/office/drawing/2014/main" id="{B3D1D033-B303-4A6C-B13E-E5CD6889B92C}"/>
              </a:ext>
            </a:extLst>
          </p:cNvPr>
          <p:cNvSpPr/>
          <p:nvPr/>
        </p:nvSpPr>
        <p:spPr>
          <a:xfrm>
            <a:off x="5015635" y="3429000"/>
            <a:ext cx="1319974" cy="6243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iteminpod.csv]</a:t>
            </a:r>
          </a:p>
        </p:txBody>
      </p:sp>
      <p:cxnSp>
        <p:nvCxnSpPr>
          <p:cNvPr id="31" name="Straight Arrow Connector 30">
            <a:extLst>
              <a:ext uri="{FF2B5EF4-FFF2-40B4-BE49-F238E27FC236}">
                <a16:creationId xmlns:a16="http://schemas.microsoft.com/office/drawing/2014/main" id="{54D90443-BD1E-48BE-A5B8-D0EA6C88A0A0}"/>
              </a:ext>
            </a:extLst>
          </p:cNvPr>
          <p:cNvCxnSpPr>
            <a:cxnSpLocks/>
            <a:stCxn id="14" idx="3"/>
            <a:endCxn id="27" idx="1"/>
          </p:cNvCxnSpPr>
          <p:nvPr/>
        </p:nvCxnSpPr>
        <p:spPr>
          <a:xfrm>
            <a:off x="3400209" y="3753812"/>
            <a:ext cx="11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05A008-F2DD-4F46-9156-71C6157A4DA0}"/>
              </a:ext>
            </a:extLst>
          </p:cNvPr>
          <p:cNvCxnSpPr>
            <a:cxnSpLocks/>
            <a:stCxn id="27" idx="3"/>
            <a:endCxn id="30" idx="1"/>
          </p:cNvCxnSpPr>
          <p:nvPr/>
        </p:nvCxnSpPr>
        <p:spPr>
          <a:xfrm flipV="1">
            <a:off x="4831283" y="3741190"/>
            <a:ext cx="184352" cy="12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DA3200A-EFC1-44CC-979E-F9015306C47B}"/>
              </a:ext>
            </a:extLst>
          </p:cNvPr>
          <p:cNvSpPr/>
          <p:nvPr/>
        </p:nvSpPr>
        <p:spPr>
          <a:xfrm>
            <a:off x="5015617" y="4291211"/>
            <a:ext cx="1319974" cy="8750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[Fil-delete assignedordertopod.csv]</a:t>
            </a:r>
          </a:p>
        </p:txBody>
      </p:sp>
      <p:sp>
        <p:nvSpPr>
          <p:cNvPr id="22" name="Diamond 21">
            <a:extLst>
              <a:ext uri="{FF2B5EF4-FFF2-40B4-BE49-F238E27FC236}">
                <a16:creationId xmlns:a16="http://schemas.microsoft.com/office/drawing/2014/main" id="{03EBD093-C535-4F3A-BEEB-679B1E4DF147}"/>
              </a:ext>
            </a:extLst>
          </p:cNvPr>
          <p:cNvSpPr/>
          <p:nvPr/>
        </p:nvSpPr>
        <p:spPr>
          <a:xfrm>
            <a:off x="3511292" y="4270739"/>
            <a:ext cx="1126435" cy="91598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500" dirty="0">
              <a:solidFill>
                <a:schemeClr val="tx1"/>
              </a:solidFill>
            </a:endParaRPr>
          </a:p>
        </p:txBody>
      </p:sp>
      <p:cxnSp>
        <p:nvCxnSpPr>
          <p:cNvPr id="37" name="Straight Arrow Connector 36">
            <a:extLst>
              <a:ext uri="{FF2B5EF4-FFF2-40B4-BE49-F238E27FC236}">
                <a16:creationId xmlns:a16="http://schemas.microsoft.com/office/drawing/2014/main" id="{8686D780-F5D0-4EA8-9F23-19725885DCC9}"/>
              </a:ext>
            </a:extLst>
          </p:cNvPr>
          <p:cNvCxnSpPr>
            <a:cxnSpLocks/>
            <a:stCxn id="30" idx="2"/>
            <a:endCxn id="34" idx="0"/>
          </p:cNvCxnSpPr>
          <p:nvPr/>
        </p:nvCxnSpPr>
        <p:spPr>
          <a:xfrm flipH="1">
            <a:off x="5675604" y="4053379"/>
            <a:ext cx="18" cy="237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8FDCFA-45F4-4AF6-AB33-FECBD665700D}"/>
              </a:ext>
            </a:extLst>
          </p:cNvPr>
          <p:cNvSpPr txBox="1"/>
          <p:nvPr/>
        </p:nvSpPr>
        <p:spPr>
          <a:xfrm>
            <a:off x="3585144" y="4590778"/>
            <a:ext cx="1663801" cy="261610"/>
          </a:xfrm>
          <a:prstGeom prst="rect">
            <a:avLst/>
          </a:prstGeom>
          <a:noFill/>
        </p:spPr>
        <p:txBody>
          <a:bodyPr wrap="square" rtlCol="0">
            <a:spAutoFit/>
          </a:bodyPr>
          <a:lstStyle/>
          <a:p>
            <a:r>
              <a:rPr lang="en-US" sz="1100" dirty="0"/>
              <a:t>Replication = 0</a:t>
            </a:r>
            <a:endParaRPr lang="en-ID" sz="1100" dirty="0"/>
          </a:p>
        </p:txBody>
      </p:sp>
      <p:cxnSp>
        <p:nvCxnSpPr>
          <p:cNvPr id="42" name="Straight Arrow Connector 41">
            <a:extLst>
              <a:ext uri="{FF2B5EF4-FFF2-40B4-BE49-F238E27FC236}">
                <a16:creationId xmlns:a16="http://schemas.microsoft.com/office/drawing/2014/main" id="{68B0AD1D-D5B8-49C9-9B48-27F416473966}"/>
              </a:ext>
            </a:extLst>
          </p:cNvPr>
          <p:cNvCxnSpPr>
            <a:cxnSpLocks/>
          </p:cNvCxnSpPr>
          <p:nvPr/>
        </p:nvCxnSpPr>
        <p:spPr>
          <a:xfrm flipH="1" flipV="1">
            <a:off x="4642337" y="4718108"/>
            <a:ext cx="373280" cy="3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EA39FD8B-7F29-4762-9AC2-B50FFDB317BD}"/>
              </a:ext>
            </a:extLst>
          </p:cNvPr>
          <p:cNvSpPr/>
          <p:nvPr/>
        </p:nvSpPr>
        <p:spPr>
          <a:xfrm>
            <a:off x="1981631" y="4321736"/>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robotcycletime.csv]</a:t>
            </a:r>
          </a:p>
        </p:txBody>
      </p:sp>
      <p:cxnSp>
        <p:nvCxnSpPr>
          <p:cNvPr id="51" name="Straight Arrow Connector 50">
            <a:extLst>
              <a:ext uri="{FF2B5EF4-FFF2-40B4-BE49-F238E27FC236}">
                <a16:creationId xmlns:a16="http://schemas.microsoft.com/office/drawing/2014/main" id="{C7EBC938-25AB-4503-8E6A-25CEAD7CA221}"/>
              </a:ext>
            </a:extLst>
          </p:cNvPr>
          <p:cNvCxnSpPr>
            <a:cxnSpLocks/>
            <a:stCxn id="22" idx="1"/>
            <a:endCxn id="48" idx="3"/>
          </p:cNvCxnSpPr>
          <p:nvPr/>
        </p:nvCxnSpPr>
        <p:spPr>
          <a:xfrm flipH="1" flipV="1">
            <a:off x="3301605" y="4718108"/>
            <a:ext cx="209687" cy="10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2B035795-19BA-4375-931E-C9D1E83A0B73}"/>
              </a:ext>
            </a:extLst>
          </p:cNvPr>
          <p:cNvSpPr/>
          <p:nvPr/>
        </p:nvSpPr>
        <p:spPr>
          <a:xfrm>
            <a:off x="474057" y="4321736"/>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througputrate.csv]</a:t>
            </a:r>
          </a:p>
        </p:txBody>
      </p:sp>
      <p:cxnSp>
        <p:nvCxnSpPr>
          <p:cNvPr id="55" name="Straight Arrow Connector 54">
            <a:extLst>
              <a:ext uri="{FF2B5EF4-FFF2-40B4-BE49-F238E27FC236}">
                <a16:creationId xmlns:a16="http://schemas.microsoft.com/office/drawing/2014/main" id="{B0F4D04E-64AB-4D6F-870E-1EC8CC1C5D91}"/>
              </a:ext>
            </a:extLst>
          </p:cNvPr>
          <p:cNvCxnSpPr>
            <a:cxnSpLocks/>
            <a:stCxn id="48" idx="1"/>
            <a:endCxn id="53" idx="3"/>
          </p:cNvCxnSpPr>
          <p:nvPr/>
        </p:nvCxnSpPr>
        <p:spPr>
          <a:xfrm flipH="1">
            <a:off x="1794031" y="4718108"/>
            <a:ext cx="187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4DE6EB40-F121-4CC2-8D0B-9A0DBD6D6D98}"/>
              </a:ext>
            </a:extLst>
          </p:cNvPr>
          <p:cNvSpPr/>
          <p:nvPr/>
        </p:nvSpPr>
        <p:spPr>
          <a:xfrm>
            <a:off x="474057" y="5335292"/>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ordercycletime.csv]</a:t>
            </a:r>
          </a:p>
        </p:txBody>
      </p:sp>
      <p:sp>
        <p:nvSpPr>
          <p:cNvPr id="60" name="Rectangle: Rounded Corners 59">
            <a:extLst>
              <a:ext uri="{FF2B5EF4-FFF2-40B4-BE49-F238E27FC236}">
                <a16:creationId xmlns:a16="http://schemas.microsoft.com/office/drawing/2014/main" id="{61940045-E520-4848-96D7-281A296D8F0B}"/>
              </a:ext>
            </a:extLst>
          </p:cNvPr>
          <p:cNvSpPr/>
          <p:nvPr/>
        </p:nvSpPr>
        <p:spPr>
          <a:xfrm>
            <a:off x="1993286" y="5316999"/>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stopandgo.csv]</a:t>
            </a:r>
          </a:p>
        </p:txBody>
      </p:sp>
      <p:cxnSp>
        <p:nvCxnSpPr>
          <p:cNvPr id="61" name="Straight Arrow Connector 60">
            <a:extLst>
              <a:ext uri="{FF2B5EF4-FFF2-40B4-BE49-F238E27FC236}">
                <a16:creationId xmlns:a16="http://schemas.microsoft.com/office/drawing/2014/main" id="{4804CC3F-ECD9-4542-8C6A-06D2F83B8590}"/>
              </a:ext>
            </a:extLst>
          </p:cNvPr>
          <p:cNvCxnSpPr>
            <a:cxnSpLocks/>
            <a:stCxn id="53" idx="2"/>
            <a:endCxn id="59" idx="0"/>
          </p:cNvCxnSpPr>
          <p:nvPr/>
        </p:nvCxnSpPr>
        <p:spPr>
          <a:xfrm>
            <a:off x="1134044" y="5114480"/>
            <a:ext cx="0" cy="220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AEEA5DA-E544-44F3-876D-E38E4A9895BA}"/>
              </a:ext>
            </a:extLst>
          </p:cNvPr>
          <p:cNvCxnSpPr>
            <a:cxnSpLocks/>
            <a:stCxn id="59" idx="3"/>
            <a:endCxn id="60" idx="1"/>
          </p:cNvCxnSpPr>
          <p:nvPr/>
        </p:nvCxnSpPr>
        <p:spPr>
          <a:xfrm flipV="1">
            <a:off x="1794031" y="5713371"/>
            <a:ext cx="199255" cy="18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780E1E1C-7A4B-468B-8DFF-DC1614D2037C}"/>
              </a:ext>
            </a:extLst>
          </p:cNvPr>
          <p:cNvSpPr/>
          <p:nvPr/>
        </p:nvSpPr>
        <p:spPr>
          <a:xfrm>
            <a:off x="3455759" y="5307278"/>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Carefully [File-delete replication.csv]</a:t>
            </a:r>
          </a:p>
        </p:txBody>
      </p:sp>
      <p:cxnSp>
        <p:nvCxnSpPr>
          <p:cNvPr id="71" name="Straight Arrow Connector 70">
            <a:extLst>
              <a:ext uri="{FF2B5EF4-FFF2-40B4-BE49-F238E27FC236}">
                <a16:creationId xmlns:a16="http://schemas.microsoft.com/office/drawing/2014/main" id="{DC6282A9-566E-4164-8A6D-195AFAA28C5A}"/>
              </a:ext>
            </a:extLst>
          </p:cNvPr>
          <p:cNvCxnSpPr>
            <a:cxnSpLocks/>
            <a:stCxn id="60" idx="3"/>
            <a:endCxn id="67" idx="1"/>
          </p:cNvCxnSpPr>
          <p:nvPr/>
        </p:nvCxnSpPr>
        <p:spPr>
          <a:xfrm flipV="1">
            <a:off x="3313260" y="5703650"/>
            <a:ext cx="142499" cy="9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6B8F8227-3265-4C61-82ED-E9381DECCA7B}"/>
              </a:ext>
            </a:extLst>
          </p:cNvPr>
          <p:cNvSpPr/>
          <p:nvPr/>
        </p:nvSpPr>
        <p:spPr>
          <a:xfrm>
            <a:off x="4930331" y="5316999"/>
            <a:ext cx="1319974" cy="792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File-open</a:t>
            </a:r>
          </a:p>
        </p:txBody>
      </p:sp>
      <p:cxnSp>
        <p:nvCxnSpPr>
          <p:cNvPr id="76" name="Straight Arrow Connector 75">
            <a:extLst>
              <a:ext uri="{FF2B5EF4-FFF2-40B4-BE49-F238E27FC236}">
                <a16:creationId xmlns:a16="http://schemas.microsoft.com/office/drawing/2014/main" id="{773CD6A5-FF49-42B5-BFE8-4C9BF0D9CCA3}"/>
              </a:ext>
            </a:extLst>
          </p:cNvPr>
          <p:cNvCxnSpPr>
            <a:cxnSpLocks/>
            <a:stCxn id="67" idx="3"/>
            <a:endCxn id="75" idx="1"/>
          </p:cNvCxnSpPr>
          <p:nvPr/>
        </p:nvCxnSpPr>
        <p:spPr>
          <a:xfrm>
            <a:off x="4775733" y="5703650"/>
            <a:ext cx="154598" cy="9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8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17274" cy="535531"/>
          </a:xfrm>
          <a:prstGeom prst="rect">
            <a:avLst/>
          </a:prstGeom>
          <a:solidFill>
            <a:schemeClr val="bg1"/>
          </a:solidFill>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Delete-file</a:t>
            </a:r>
          </a:p>
        </p:txBody>
      </p:sp>
      <p:sp>
        <p:nvSpPr>
          <p:cNvPr id="18" name="Rectangle: Rounded Corners 17">
            <a:extLst>
              <a:ext uri="{FF2B5EF4-FFF2-40B4-BE49-F238E27FC236}">
                <a16:creationId xmlns:a16="http://schemas.microsoft.com/office/drawing/2014/main" id="{F058051A-5777-4DA6-8B8A-B5A9548E2369}"/>
              </a:ext>
            </a:extLst>
          </p:cNvPr>
          <p:cNvSpPr/>
          <p:nvPr/>
        </p:nvSpPr>
        <p:spPr>
          <a:xfrm>
            <a:off x="436974" y="11574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DICTIONARY</a:t>
            </a:r>
          </a:p>
        </p:txBody>
      </p:sp>
      <p:sp>
        <p:nvSpPr>
          <p:cNvPr id="2" name="Rectangle 1">
            <a:extLst>
              <a:ext uri="{FF2B5EF4-FFF2-40B4-BE49-F238E27FC236}">
                <a16:creationId xmlns:a16="http://schemas.microsoft.com/office/drawing/2014/main" id="{A34EBBA5-1A8B-4D69-A30B-2B978781574E}"/>
              </a:ext>
            </a:extLst>
          </p:cNvPr>
          <p:cNvSpPr/>
          <p:nvPr/>
        </p:nvSpPr>
        <p:spPr>
          <a:xfrm>
            <a:off x="612607" y="1665652"/>
            <a:ext cx="5818010" cy="5355312"/>
          </a:xfrm>
          <a:prstGeom prst="rect">
            <a:avLst/>
          </a:prstGeom>
        </p:spPr>
        <p:txBody>
          <a:bodyPr wrap="square">
            <a:spAutoFit/>
          </a:bodyPr>
          <a:lstStyle/>
          <a:p>
            <a:pPr marL="285750" indent="-285750">
              <a:buFont typeface="Arial" panose="020B0604020202020204" pitchFamily="34" charset="0"/>
              <a:buChar char="•"/>
            </a:pPr>
            <a:r>
              <a:rPr lang="en-US" dirty="0">
                <a:latin typeface="Calibri (Body)"/>
              </a:rPr>
              <a:t>Carefully [ commands1 ] [ commands2]: Runs commands1. If a runtime error occurs inside commands1, </a:t>
            </a:r>
            <a:r>
              <a:rPr lang="en-US" dirty="0" err="1">
                <a:latin typeface="Calibri (Body)"/>
              </a:rPr>
              <a:t>NetLogo</a:t>
            </a:r>
            <a:r>
              <a:rPr lang="en-US" dirty="0">
                <a:latin typeface="Calibri (Body)"/>
              </a:rPr>
              <a:t> won't stop and alert the user that an error occurred. It will suppress the error and run commands2 instead.</a:t>
            </a:r>
          </a:p>
          <a:p>
            <a:pPr marL="285750" indent="-285750">
              <a:buFont typeface="Arial" panose="020B0604020202020204" pitchFamily="34" charset="0"/>
              <a:buChar char="•"/>
            </a:pPr>
            <a:r>
              <a:rPr lang="en-US" dirty="0">
                <a:latin typeface="Calibri (Body)"/>
              </a:rPr>
              <a:t>File-delete [filename]	: delete [filename] file</a:t>
            </a:r>
          </a:p>
          <a:p>
            <a:pPr marL="285750" indent="-285750">
              <a:buFont typeface="Arial" panose="020B0604020202020204" pitchFamily="34" charset="0"/>
              <a:buChar char="•"/>
            </a:pPr>
            <a:r>
              <a:rPr lang="en-US" dirty="0">
                <a:latin typeface="Calibri (Body)"/>
              </a:rPr>
              <a:t>File-open [filename]	: open [filename] file</a:t>
            </a:r>
          </a:p>
          <a:p>
            <a:pPr marL="285750" indent="-285750">
              <a:buFont typeface="Arial" panose="020B0604020202020204" pitchFamily="34" charset="0"/>
              <a:buChar char="•"/>
            </a:pPr>
            <a:r>
              <a:rPr lang="en-US" dirty="0">
                <a:latin typeface="Calibri (Body)"/>
              </a:rPr>
              <a:t>File-type [value]		: Prints value to an opened file</a:t>
            </a:r>
          </a:p>
          <a:p>
            <a:pPr marL="285750" indent="-285750">
              <a:buFont typeface="Arial" panose="020B0604020202020204" pitchFamily="34" charset="0"/>
              <a:buChar char="•"/>
            </a:pPr>
            <a:r>
              <a:rPr lang="en-US" dirty="0">
                <a:latin typeface="Calibri (Body)"/>
              </a:rPr>
              <a:t>for pairing.csv 	: contain data pairing purpose</a:t>
            </a:r>
          </a:p>
          <a:p>
            <a:pPr marL="285750" indent="-285750">
              <a:buFont typeface="Arial" panose="020B0604020202020204" pitchFamily="34" charset="0"/>
              <a:buChar char="•"/>
            </a:pPr>
            <a:r>
              <a:rPr lang="en-US" dirty="0">
                <a:latin typeface="Calibri (Body)"/>
              </a:rPr>
              <a:t>orders.csv	: contain order data</a:t>
            </a:r>
          </a:p>
          <a:p>
            <a:pPr marL="285750" indent="-285750">
              <a:buFont typeface="Arial" panose="020B0604020202020204" pitchFamily="34" charset="0"/>
              <a:buChar char="•"/>
            </a:pPr>
            <a:r>
              <a:rPr lang="en-US" dirty="0">
                <a:latin typeface="Calibri (Body)"/>
              </a:rPr>
              <a:t>item in pod.csv	: contain list of item in pod data</a:t>
            </a:r>
          </a:p>
          <a:p>
            <a:pPr marL="285750" indent="-285750">
              <a:buFont typeface="Arial" panose="020B0604020202020204" pitchFamily="34" charset="0"/>
              <a:buChar char="•"/>
            </a:pPr>
            <a:r>
              <a:rPr lang="en-US" dirty="0">
                <a:latin typeface="Calibri (Body)"/>
              </a:rPr>
              <a:t>Assigned_order_to_pod.csv : contain order that assigned to the pod data</a:t>
            </a:r>
          </a:p>
          <a:p>
            <a:pPr marL="285750" indent="-285750">
              <a:buFont typeface="Arial" panose="020B0604020202020204" pitchFamily="34" charset="0"/>
              <a:buChar char="•"/>
            </a:pPr>
            <a:r>
              <a:rPr lang="en-US" dirty="0">
                <a:latin typeface="Calibri (Body)"/>
              </a:rPr>
              <a:t>robot cycle time.csv : contain robot cycle time data</a:t>
            </a:r>
          </a:p>
          <a:p>
            <a:pPr marL="285750" indent="-285750">
              <a:buFont typeface="Arial" panose="020B0604020202020204" pitchFamily="34" charset="0"/>
              <a:buChar char="•"/>
            </a:pPr>
            <a:r>
              <a:rPr lang="en-US" dirty="0">
                <a:latin typeface="Calibri (Body)"/>
              </a:rPr>
              <a:t>throughput rate.csv : contain throughput rate data</a:t>
            </a:r>
          </a:p>
          <a:p>
            <a:pPr marL="285750" indent="-285750">
              <a:buFont typeface="Arial" panose="020B0604020202020204" pitchFamily="34" charset="0"/>
              <a:buChar char="•"/>
            </a:pPr>
            <a:r>
              <a:rPr lang="en-US" dirty="0">
                <a:latin typeface="Calibri (Body)"/>
              </a:rPr>
              <a:t>order cycle time.csv : contain order cycle time data</a:t>
            </a:r>
          </a:p>
          <a:p>
            <a:pPr marL="285750" indent="-285750">
              <a:buFont typeface="Arial" panose="020B0604020202020204" pitchFamily="34" charset="0"/>
              <a:buChar char="•"/>
            </a:pPr>
            <a:r>
              <a:rPr lang="en-US" dirty="0">
                <a:latin typeface="Calibri (Body)"/>
              </a:rPr>
              <a:t>stop and go.csv	: contain ticks data</a:t>
            </a:r>
            <a:br>
              <a:rPr lang="en-US" dirty="0"/>
            </a:br>
            <a:br>
              <a:rPr lang="en-US" dirty="0"/>
            </a:br>
            <a:endParaRPr lang="en-US" dirty="0">
              <a:latin typeface="Calibri (Body)"/>
            </a:endParaRPr>
          </a:p>
        </p:txBody>
      </p:sp>
      <p:pic>
        <p:nvPicPr>
          <p:cNvPr id="1026" name="Picture 2">
            <a:extLst>
              <a:ext uri="{FF2B5EF4-FFF2-40B4-BE49-F238E27FC236}">
                <a16:creationId xmlns:a16="http://schemas.microsoft.com/office/drawing/2014/main" id="{E4E37C8F-8B59-4BCF-9735-FA2C88617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2" y="4216991"/>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18BAA9B-A288-4708-992E-40BE7DCB5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2" y="4513166"/>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618B731A-5C1C-4DB6-8696-A9DA47962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19" y="4767494"/>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67AB574B-7214-440A-B3E4-65FFDCB21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19" y="5063669"/>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D6637639-7B79-445E-982D-C724ACDAB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5337610"/>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644143D-CCCC-4BBA-8D40-B760657C2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5633785"/>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1DDBE08B-57B1-4791-9774-AD8CC7BB4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5883112"/>
            <a:ext cx="189396" cy="1859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3895B436-2BB1-471B-BFEC-CAAD6346F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90" y="6179287"/>
            <a:ext cx="189396" cy="1859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4FDAEBC8-7F67-4F45-9CEE-06C401BDBE82}"/>
              </a:ext>
            </a:extLst>
          </p:cNvPr>
          <p:cNvSpPr/>
          <p:nvPr/>
        </p:nvSpPr>
        <p:spPr>
          <a:xfrm>
            <a:off x="6602838" y="4203542"/>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24" name="Rectangle: Rounded Corners 23">
            <a:extLst>
              <a:ext uri="{FF2B5EF4-FFF2-40B4-BE49-F238E27FC236}">
                <a16:creationId xmlns:a16="http://schemas.microsoft.com/office/drawing/2014/main" id="{8F72E71B-8A86-40AD-9CE6-74EDE31A4DF5}"/>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25" name="TextBox 24">
            <a:extLst>
              <a:ext uri="{FF2B5EF4-FFF2-40B4-BE49-F238E27FC236}">
                <a16:creationId xmlns:a16="http://schemas.microsoft.com/office/drawing/2014/main" id="{BF8EB74E-E8AA-4C9D-BFAF-E55D496E919E}"/>
              </a:ext>
            </a:extLst>
          </p:cNvPr>
          <p:cNvSpPr txBox="1"/>
          <p:nvPr/>
        </p:nvSpPr>
        <p:spPr>
          <a:xfrm>
            <a:off x="6617825" y="4601491"/>
            <a:ext cx="4198868" cy="116955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carefully [file-delete </a:t>
            </a:r>
            <a:r>
              <a:rPr lang="en-US" sz="1400" b="1" dirty="0"/>
              <a:t>filename</a:t>
            </a:r>
            <a:r>
              <a:rPr lang="en-US" sz="1400" dirty="0"/>
              <a:t>][]</a:t>
            </a:r>
          </a:p>
          <a:p>
            <a:r>
              <a:rPr lang="en-US" sz="1400" dirty="0"/>
              <a:t>	delete </a:t>
            </a:r>
            <a:r>
              <a:rPr lang="en-US" sz="1400" b="1" dirty="0"/>
              <a:t>filename </a:t>
            </a:r>
            <a:r>
              <a:rPr lang="en-US" sz="1400" dirty="0"/>
              <a:t>using careful command</a:t>
            </a:r>
            <a:endParaRPr lang="en-US" sz="1400" b="1" dirty="0"/>
          </a:p>
          <a:p>
            <a:pPr marL="285750" indent="-285750">
              <a:buFont typeface="Arial" panose="020B0604020202020204" pitchFamily="34" charset="0"/>
              <a:buChar char="•"/>
            </a:pPr>
            <a:r>
              <a:rPr lang="en-US" sz="1400" dirty="0"/>
              <a:t>file-open </a:t>
            </a:r>
            <a:r>
              <a:rPr lang="en-US" sz="1400" b="1" dirty="0"/>
              <a:t>filename</a:t>
            </a:r>
            <a:r>
              <a:rPr lang="en-US" sz="1400" dirty="0"/>
              <a:t> file-type </a:t>
            </a:r>
            <a:r>
              <a:rPr lang="en-US" sz="1400" b="1" dirty="0"/>
              <a:t>filetype</a:t>
            </a:r>
            <a:r>
              <a:rPr lang="en-US" sz="1400" dirty="0"/>
              <a:t> file-close</a:t>
            </a:r>
          </a:p>
          <a:p>
            <a:pPr lvl="1"/>
            <a:r>
              <a:rPr lang="en-US" sz="1400" dirty="0"/>
              <a:t>	open </a:t>
            </a:r>
            <a:r>
              <a:rPr lang="en-US" sz="1400" b="1" dirty="0"/>
              <a:t>filename </a:t>
            </a:r>
            <a:r>
              <a:rPr lang="en-US" sz="1400" dirty="0"/>
              <a:t>and print </a:t>
            </a:r>
            <a:r>
              <a:rPr lang="en-US" sz="1400" b="1" dirty="0"/>
              <a:t>filetype </a:t>
            </a:r>
            <a:r>
              <a:rPr lang="en-US" sz="1400" dirty="0"/>
              <a:t>then 	close the file</a:t>
            </a:r>
          </a:p>
        </p:txBody>
      </p:sp>
      <p:pic>
        <p:nvPicPr>
          <p:cNvPr id="26" name="Picture 25">
            <a:extLst>
              <a:ext uri="{FF2B5EF4-FFF2-40B4-BE49-F238E27FC236}">
                <a16:creationId xmlns:a16="http://schemas.microsoft.com/office/drawing/2014/main" id="{AE135FEC-EBCD-41F7-B9A1-B0A3B7F2E8A3}"/>
              </a:ext>
            </a:extLst>
          </p:cNvPr>
          <p:cNvPicPr>
            <a:picLocks noChangeAspect="1"/>
          </p:cNvPicPr>
          <p:nvPr/>
        </p:nvPicPr>
        <p:blipFill>
          <a:blip r:embed="rId3"/>
          <a:stretch>
            <a:fillRect/>
          </a:stretch>
        </p:blipFill>
        <p:spPr>
          <a:xfrm>
            <a:off x="6617825" y="1534013"/>
            <a:ext cx="5419725" cy="2533650"/>
          </a:xfrm>
          <a:prstGeom prst="rect">
            <a:avLst/>
          </a:prstGeom>
        </p:spPr>
      </p:pic>
    </p:spTree>
    <p:extLst>
      <p:ext uri="{BB962C8B-B14F-4D97-AF65-F5344CB8AC3E}">
        <p14:creationId xmlns:p14="http://schemas.microsoft.com/office/powerpoint/2010/main" val="410946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70C1EBC-6FB7-4545-B20E-C31FCA9A0809}"/>
              </a:ext>
            </a:extLst>
          </p:cNvPr>
          <p:cNvCxnSpPr>
            <a:cxnSpLocks/>
          </p:cNvCxnSpPr>
          <p:nvPr/>
        </p:nvCxnSpPr>
        <p:spPr>
          <a:xfrm flipV="1">
            <a:off x="0" y="837108"/>
            <a:ext cx="12101517" cy="11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itle 3">
            <a:extLst>
              <a:ext uri="{FF2B5EF4-FFF2-40B4-BE49-F238E27FC236}">
                <a16:creationId xmlns:a16="http://schemas.microsoft.com/office/drawing/2014/main" id="{EF72FD4F-BFAB-463B-9C4E-5234130038FD}"/>
              </a:ext>
            </a:extLst>
          </p:cNvPr>
          <p:cNvSpPr txBox="1">
            <a:spLocks/>
          </p:cNvSpPr>
          <p:nvPr/>
        </p:nvSpPr>
        <p:spPr>
          <a:xfrm>
            <a:off x="838200" y="560005"/>
            <a:ext cx="2242089" cy="535531"/>
          </a:xfrm>
          <a:prstGeom prst="rect">
            <a:avLst/>
          </a:prstGeom>
          <a:solidFill>
            <a:schemeClr val="bg1"/>
          </a:solidFill>
          <a:ln>
            <a:solidFill>
              <a:schemeClr val="tx1"/>
            </a:solidFill>
          </a:ln>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0" lang="en-US" sz="3200" b="1" i="0" u="none" strike="noStrike" kern="1200" cap="all" spc="0" normalizeH="0" baseline="0" dirty="0">
                <a:ln>
                  <a:noFill/>
                </a:ln>
                <a:solidFill>
                  <a:schemeClr val="tx1">
                    <a:lumMod val="75000"/>
                    <a:lumOff val="25000"/>
                  </a:schemeClr>
                </a:solidFill>
                <a:effectLst/>
                <a:uLnTx/>
                <a:uFillTx/>
                <a:latin typeface="Calibri"/>
                <a:ea typeface="Arial" charset="0"/>
                <a:cs typeface="Arial" charset="0"/>
              </a:defRPr>
            </a:lvl1pPr>
          </a:lstStyle>
          <a:p>
            <a:r>
              <a:rPr lang="en-US" dirty="0">
                <a:solidFill>
                  <a:schemeClr val="tx1"/>
                </a:solidFill>
              </a:rPr>
              <a:t>Set-layout</a:t>
            </a:r>
          </a:p>
        </p:txBody>
      </p:sp>
      <p:sp>
        <p:nvSpPr>
          <p:cNvPr id="10" name="TextBox 9">
            <a:extLst>
              <a:ext uri="{FF2B5EF4-FFF2-40B4-BE49-F238E27FC236}">
                <a16:creationId xmlns:a16="http://schemas.microsoft.com/office/drawing/2014/main" id="{ABEFD88C-0D9D-4444-85EC-0F8B03AD7839}"/>
              </a:ext>
            </a:extLst>
          </p:cNvPr>
          <p:cNvSpPr txBox="1"/>
          <p:nvPr/>
        </p:nvSpPr>
        <p:spPr>
          <a:xfrm>
            <a:off x="666619" y="1193738"/>
            <a:ext cx="3589951" cy="830997"/>
          </a:xfrm>
          <a:prstGeom prst="rect">
            <a:avLst/>
          </a:prstGeom>
          <a:noFill/>
          <a:ln>
            <a:solidFill>
              <a:schemeClr val="tx1"/>
            </a:solidFill>
          </a:ln>
        </p:spPr>
        <p:txBody>
          <a:bodyPr wrap="square" rtlCol="0">
            <a:spAutoFit/>
          </a:bodyPr>
          <a:lstStyle/>
          <a:p>
            <a:pPr algn="just"/>
            <a:r>
              <a:rPr lang="en-US" sz="2400" dirty="0"/>
              <a:t>Setting up the Simulation’s layout</a:t>
            </a:r>
          </a:p>
        </p:txBody>
      </p:sp>
      <p:sp>
        <p:nvSpPr>
          <p:cNvPr id="20" name="Rectangle: Rounded Corners 19">
            <a:extLst>
              <a:ext uri="{FF2B5EF4-FFF2-40B4-BE49-F238E27FC236}">
                <a16:creationId xmlns:a16="http://schemas.microsoft.com/office/drawing/2014/main" id="{68BB0343-4658-4AD7-BF6B-2E18EEF9FD17}"/>
              </a:ext>
            </a:extLst>
          </p:cNvPr>
          <p:cNvSpPr/>
          <p:nvPr/>
        </p:nvSpPr>
        <p:spPr>
          <a:xfrm>
            <a:off x="430198" y="2538080"/>
            <a:ext cx="2249001"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EXPLAINATION</a:t>
            </a:r>
          </a:p>
        </p:txBody>
      </p:sp>
      <p:sp>
        <p:nvSpPr>
          <p:cNvPr id="41" name="Rectangle: Rounded Corners 40">
            <a:extLst>
              <a:ext uri="{FF2B5EF4-FFF2-40B4-BE49-F238E27FC236}">
                <a16:creationId xmlns:a16="http://schemas.microsoft.com/office/drawing/2014/main" id="{04511FEB-7BD8-45EF-B5A1-EE8981B91C8F}"/>
              </a:ext>
            </a:extLst>
          </p:cNvPr>
          <p:cNvSpPr/>
          <p:nvPr/>
        </p:nvSpPr>
        <p:spPr>
          <a:xfrm>
            <a:off x="7713455" y="926333"/>
            <a:ext cx="2120146" cy="3979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a:t>
            </a:r>
          </a:p>
        </p:txBody>
      </p:sp>
      <p:sp>
        <p:nvSpPr>
          <p:cNvPr id="36" name="TextBox 35">
            <a:extLst>
              <a:ext uri="{FF2B5EF4-FFF2-40B4-BE49-F238E27FC236}">
                <a16:creationId xmlns:a16="http://schemas.microsoft.com/office/drawing/2014/main" id="{E04E68AB-442E-4461-8C90-D21A636233C3}"/>
              </a:ext>
            </a:extLst>
          </p:cNvPr>
          <p:cNvSpPr txBox="1"/>
          <p:nvPr/>
        </p:nvSpPr>
        <p:spPr>
          <a:xfrm>
            <a:off x="666619" y="2927415"/>
            <a:ext cx="4819781" cy="267765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t> set time </a:t>
            </a:r>
            <a:r>
              <a:rPr lang="en-US" sz="1400" dirty="0" err="1"/>
              <a:t>time</a:t>
            </a:r>
            <a:r>
              <a:rPr lang="en-US" sz="1400" dirty="0"/>
              <a:t> + 1 : set and increment time variable</a:t>
            </a:r>
          </a:p>
          <a:p>
            <a:pPr marL="285750" indent="-285750">
              <a:buFont typeface="Arial" panose="020B0604020202020204" pitchFamily="34" charset="0"/>
              <a:buChar char="•"/>
            </a:pPr>
            <a:r>
              <a:rPr lang="en-US" sz="1400" dirty="0"/>
              <a:t>  let </a:t>
            </a:r>
            <a:r>
              <a:rPr lang="en-US" sz="1400" dirty="0" err="1"/>
              <a:t>csvmap</a:t>
            </a:r>
            <a:r>
              <a:rPr lang="en-US" sz="1400" dirty="0"/>
              <a:t> </a:t>
            </a:r>
            <a:r>
              <a:rPr lang="en-US" sz="1400" dirty="0" err="1"/>
              <a:t>csv:from-file</a:t>
            </a:r>
            <a:r>
              <a:rPr lang="en-US" sz="1400" dirty="0"/>
              <a:t> (word "layout/" layout-file) : Open csv file from “layout” repository by name from layout-file variable</a:t>
            </a:r>
          </a:p>
          <a:p>
            <a:pPr marL="285750" indent="-285750">
              <a:buFont typeface="Arial" panose="020B0604020202020204" pitchFamily="34" charset="0"/>
              <a:buChar char="•"/>
            </a:pPr>
            <a:r>
              <a:rPr lang="en-US" sz="1400" dirty="0"/>
              <a:t>  let </a:t>
            </a:r>
            <a:r>
              <a:rPr lang="en-US" sz="1400" dirty="0" err="1"/>
              <a:t>sku</a:t>
            </a:r>
            <a:r>
              <a:rPr lang="en-US" sz="1400" dirty="0"/>
              <a:t>-shuffle </a:t>
            </a:r>
            <a:r>
              <a:rPr lang="en-US" sz="1400" dirty="0" err="1"/>
              <a:t>shuffle</a:t>
            </a:r>
            <a:r>
              <a:rPr lang="en-US" sz="1400" dirty="0"/>
              <a:t> range type-of-item  : </a:t>
            </a:r>
            <a:r>
              <a:rPr lang="en-US" sz="1400" dirty="0" err="1"/>
              <a:t>iniatialize</a:t>
            </a:r>
            <a:r>
              <a:rPr lang="en-US" sz="1400" dirty="0"/>
              <a:t> sky-shuffle by shuffling array with range of type of item</a:t>
            </a:r>
          </a:p>
          <a:p>
            <a:pPr marL="285750" indent="-285750">
              <a:buFont typeface="Arial" panose="020B0604020202020204" pitchFamily="34" charset="0"/>
              <a:buChar char="•"/>
            </a:pPr>
            <a:r>
              <a:rPr lang="en-US" sz="1400" dirty="0"/>
              <a:t>  let n 0 : </a:t>
            </a:r>
            <a:r>
              <a:rPr lang="en-US" sz="1400" dirty="0" err="1"/>
              <a:t>iniatialize</a:t>
            </a:r>
            <a:r>
              <a:rPr lang="en-US" sz="1400" dirty="0"/>
              <a:t> n variable</a:t>
            </a:r>
          </a:p>
          <a:p>
            <a:pPr marL="285750" indent="-285750">
              <a:buFont typeface="Arial" panose="020B0604020202020204" pitchFamily="34" charset="0"/>
              <a:buChar char="•"/>
            </a:pPr>
            <a:r>
              <a:rPr lang="en-US" sz="1400" dirty="0"/>
              <a:t>  set total-pod 0 : set total-pod variable value</a:t>
            </a:r>
          </a:p>
          <a:p>
            <a:pPr marL="285750" indent="-285750">
              <a:buFont typeface="Arial" panose="020B0604020202020204" pitchFamily="34" charset="0"/>
              <a:buChar char="•"/>
            </a:pPr>
            <a:r>
              <a:rPr lang="en-US" sz="1400" dirty="0"/>
              <a:t>  set total-empty 0 : set total-empty variable value</a:t>
            </a:r>
          </a:p>
          <a:p>
            <a:pPr marL="285750" indent="-285750">
              <a:buFont typeface="Arial" panose="020B0604020202020204" pitchFamily="34" charset="0"/>
              <a:buChar char="•"/>
            </a:pPr>
            <a:r>
              <a:rPr lang="en-US" sz="1400" dirty="0"/>
              <a:t>  set pod-size 5 : set pod-size variable value</a:t>
            </a:r>
          </a:p>
          <a:p>
            <a:pPr marL="285750" indent="-285750">
              <a:buFont typeface="Arial" panose="020B0604020202020204" pitchFamily="34" charset="0"/>
              <a:buChar char="•"/>
            </a:pPr>
            <a:r>
              <a:rPr lang="en-US" sz="1400" dirty="0"/>
              <a:t>  set o-cycle-time [] : set o-cycle-time array</a:t>
            </a:r>
          </a:p>
          <a:p>
            <a:pPr marL="285750" indent="-285750">
              <a:buFont typeface="Arial" panose="020B0604020202020204" pitchFamily="34" charset="0"/>
              <a:buChar char="•"/>
            </a:pPr>
            <a:r>
              <a:rPr lang="en-US" sz="1400" dirty="0"/>
              <a:t>  set pod-list [] : set pod-list array</a:t>
            </a:r>
          </a:p>
        </p:txBody>
      </p:sp>
      <p:pic>
        <p:nvPicPr>
          <p:cNvPr id="35" name="Picture 34">
            <a:extLst>
              <a:ext uri="{FF2B5EF4-FFF2-40B4-BE49-F238E27FC236}">
                <a16:creationId xmlns:a16="http://schemas.microsoft.com/office/drawing/2014/main" id="{DC08E121-3A82-4F7A-ABB9-62FC472F7B94}"/>
              </a:ext>
            </a:extLst>
          </p:cNvPr>
          <p:cNvPicPr>
            <a:picLocks noChangeAspect="1"/>
          </p:cNvPicPr>
          <p:nvPr/>
        </p:nvPicPr>
        <p:blipFill>
          <a:blip r:embed="rId3"/>
          <a:stretch>
            <a:fillRect/>
          </a:stretch>
        </p:blipFill>
        <p:spPr>
          <a:xfrm>
            <a:off x="-942944" y="2721122"/>
            <a:ext cx="58782" cy="45719"/>
          </a:xfrm>
          <a:prstGeom prst="rect">
            <a:avLst/>
          </a:prstGeom>
        </p:spPr>
      </p:pic>
      <p:pic>
        <p:nvPicPr>
          <p:cNvPr id="3" name="Picture 2">
            <a:extLst>
              <a:ext uri="{FF2B5EF4-FFF2-40B4-BE49-F238E27FC236}">
                <a16:creationId xmlns:a16="http://schemas.microsoft.com/office/drawing/2014/main" id="{5F6C9ADD-9ADF-4A4E-BD6C-5298C5780F61}"/>
              </a:ext>
            </a:extLst>
          </p:cNvPr>
          <p:cNvPicPr>
            <a:picLocks noChangeAspect="1"/>
          </p:cNvPicPr>
          <p:nvPr/>
        </p:nvPicPr>
        <p:blipFill>
          <a:blip r:embed="rId4"/>
          <a:stretch>
            <a:fillRect/>
          </a:stretch>
        </p:blipFill>
        <p:spPr>
          <a:xfrm>
            <a:off x="6163401" y="1714500"/>
            <a:ext cx="4600575" cy="1714500"/>
          </a:xfrm>
          <a:prstGeom prst="rect">
            <a:avLst/>
          </a:prstGeom>
        </p:spPr>
      </p:pic>
    </p:spTree>
    <p:extLst>
      <p:ext uri="{BB962C8B-B14F-4D97-AF65-F5344CB8AC3E}">
        <p14:creationId xmlns:p14="http://schemas.microsoft.com/office/powerpoint/2010/main" val="8536488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5569</TotalTime>
  <Words>8206</Words>
  <Application>Microsoft Office PowerPoint</Application>
  <PresentationFormat>Widescreen</PresentationFormat>
  <Paragraphs>729</Paragraphs>
  <Slides>51</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(Body)</vt:lpstr>
      <vt:lpstr>Calibri Light</vt:lpstr>
      <vt:lpstr>1_Office Theme</vt:lpstr>
      <vt:lpstr>KIVA Introduction NETLOGO</vt:lpstr>
      <vt:lpstr>Check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Yonathan Joe</dc:creator>
  <cp:lastModifiedBy>R N</cp:lastModifiedBy>
  <cp:revision>206</cp:revision>
  <dcterms:created xsi:type="dcterms:W3CDTF">2020-02-19T07:27:02Z</dcterms:created>
  <dcterms:modified xsi:type="dcterms:W3CDTF">2021-01-14T14:40:18Z</dcterms:modified>
</cp:coreProperties>
</file>