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1984" r:id="rId2"/>
    <p:sldId id="1986" r:id="rId3"/>
    <p:sldId id="2035" r:id="rId4"/>
    <p:sldId id="2041" r:id="rId5"/>
    <p:sldId id="2043" r:id="rId6"/>
    <p:sldId id="2042" r:id="rId7"/>
    <p:sldId id="2036" r:id="rId8"/>
    <p:sldId id="2037" r:id="rId9"/>
    <p:sldId id="2038" r:id="rId10"/>
    <p:sldId id="2040" r:id="rId11"/>
    <p:sldId id="20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D7D31"/>
    <a:srgbClr val="FFFFFF"/>
    <a:srgbClr val="C89800"/>
    <a:srgbClr val="FF6800"/>
    <a:srgbClr val="FFF2CC"/>
    <a:srgbClr val="FFC000"/>
    <a:srgbClr val="000000"/>
    <a:srgbClr val="DE3D2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19" autoAdjust="0"/>
  </p:normalViewPr>
  <p:slideViewPr>
    <p:cSldViewPr snapToGrid="0">
      <p:cViewPr varScale="1">
        <p:scale>
          <a:sx n="113" d="100"/>
          <a:sy n="113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41DC5-6DF2-4502-8775-0A3A5BCB3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DEE1-BBF8-474F-B285-36DF8D5ED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CF0F-CAC3-4ED7-9708-1365DD0C4F4D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96E0-25AE-44C9-B9E2-82AA43ECE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D7B6-4EC7-40D1-BEB3-1A17DF2DB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1375-733F-457F-A9C1-5778A762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594B-E29F-4FDC-91C0-134F9DE2B2B1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C46C-817F-4F32-8EA1-CEBF083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id="{344970B4-3A22-4051-B911-F8479A654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000" cy="685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8444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8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BFBE-57D5-43BD-9C85-D92AA489B1B1}"/>
              </a:ext>
            </a:extLst>
          </p:cNvPr>
          <p:cNvGrpSpPr/>
          <p:nvPr userDrawn="1"/>
        </p:nvGrpSpPr>
        <p:grpSpPr>
          <a:xfrm>
            <a:off x="4655340" y="6370796"/>
            <a:ext cx="2881319" cy="413691"/>
            <a:chOff x="4828382" y="6100244"/>
            <a:chExt cx="2881319" cy="413691"/>
          </a:xfrm>
        </p:grpSpPr>
        <p:pic>
          <p:nvPicPr>
            <p:cNvPr id="17" name="Picture 16" descr="C:\Documents and Settings\User\桌面\CITI\CITI-LOGO\CITI LOGO.jpg">
              <a:extLst>
                <a:ext uri="{FF2B5EF4-FFF2-40B4-BE49-F238E27FC236}">
                  <a16:creationId xmlns:a16="http://schemas.microsoft.com/office/drawing/2014/main" id="{449A7445-B830-4B1F-B052-12663D2397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1320" t="11789" r="11329" b="9771"/>
            <a:stretch/>
          </p:blipFill>
          <p:spPr bwMode="auto">
            <a:xfrm>
              <a:off x="6651806" y="6100244"/>
              <a:ext cx="1057895" cy="41369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9A20B5-A5CE-4077-A097-285C5A90939C}"/>
                </a:ext>
              </a:extLst>
            </p:cNvPr>
            <p:cNvGrpSpPr/>
            <p:nvPr userDrawn="1"/>
          </p:nvGrpSpPr>
          <p:grpSpPr>
            <a:xfrm>
              <a:off x="4828382" y="6120106"/>
              <a:ext cx="1707616" cy="362952"/>
              <a:chOff x="9100084" y="6406648"/>
              <a:chExt cx="1707616" cy="362952"/>
            </a:xfrm>
          </p:grpSpPr>
          <p:pic>
            <p:nvPicPr>
              <p:cNvPr id="19" name="Picture 7" descr="C:\Users\Satriya Dinata\Desktop\NTUST.png">
                <a:extLst>
                  <a:ext uri="{FF2B5EF4-FFF2-40B4-BE49-F238E27FC236}">
                    <a16:creationId xmlns:a16="http://schemas.microsoft.com/office/drawing/2014/main" id="{EC588BBA-DCAB-4FBC-859D-E959853CB4A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100084" y="6406648"/>
                <a:ext cx="1707616" cy="362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EE2ABC-53CF-4D23-9033-DA324A995872}"/>
                  </a:ext>
                </a:extLst>
              </p:cNvPr>
              <p:cNvGrpSpPr/>
              <p:nvPr userDrawn="1"/>
            </p:nvGrpSpPr>
            <p:grpSpPr>
              <a:xfrm>
                <a:off x="9100084" y="6411910"/>
                <a:ext cx="360071" cy="357690"/>
                <a:chOff x="9100084" y="6411910"/>
                <a:chExt cx="360071" cy="35769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A79549-329A-4CE8-86A2-E236123AAA7A}"/>
                    </a:ext>
                  </a:extLst>
                </p:cNvPr>
                <p:cNvSpPr/>
                <p:nvPr/>
              </p:nvSpPr>
              <p:spPr>
                <a:xfrm>
                  <a:off x="9100084" y="6411910"/>
                  <a:ext cx="337846" cy="312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" descr="C:\Users\Snow\Desktop\Icon\NTUST icon\404.gif">
                  <a:extLst>
                    <a:ext uri="{FF2B5EF4-FFF2-40B4-BE49-F238E27FC236}">
                      <a16:creationId xmlns:a16="http://schemas.microsoft.com/office/drawing/2014/main" id="{A7B54E3E-4C8D-4BC6-9DB8-37E96FC076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24846" r="24507" b="37843"/>
                <a:stretch/>
              </p:blipFill>
              <p:spPr bwMode="auto">
                <a:xfrm>
                  <a:off x="9122309" y="6435806"/>
                  <a:ext cx="337846" cy="33379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" name="文字方塊 12">
            <a:extLst>
              <a:ext uri="{FF2B5EF4-FFF2-40B4-BE49-F238E27FC236}">
                <a16:creationId xmlns:a16="http://schemas.microsoft.com/office/drawing/2014/main" id="{173E4984-AD75-43BC-B322-5F37F9ABBAD6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3633AB8E-46D1-4C23-9DBD-9A4CEABA36E3}"/>
              </a:ext>
            </a:extLst>
          </p:cNvPr>
          <p:cNvSpPr txBox="1"/>
          <p:nvPr userDrawn="1"/>
        </p:nvSpPr>
        <p:spPr>
          <a:xfrm>
            <a:off x="8482988" y="6300642"/>
            <a:ext cx="37429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The data and material contained in this file is copyrighted.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Please do not use without the author’s permission.</a:t>
            </a:r>
            <a:endParaRPr lang="zh-TW" altLang="en-US" sz="1000" dirty="0">
              <a:solidFill>
                <a:srgbClr val="595959"/>
              </a:solidFill>
            </a:endParaRPr>
          </a:p>
          <a:p>
            <a:pPr algn="r"/>
            <a:r>
              <a:rPr lang="zh-TW" altLang="en-US" sz="1000" dirty="0">
                <a:solidFill>
                  <a:srgbClr val="595959"/>
                </a:solidFill>
              </a:rPr>
              <a:t>本檔案所含資料受版權保護，未經所有人之同意請勿擅自使用</a:t>
            </a:r>
            <a:endParaRPr lang="en-US" altLang="zh-TW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BAC70A9A-E310-4D7B-95CD-316FBFD4F4E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</p:spTree>
    <p:extLst>
      <p:ext uri="{BB962C8B-B14F-4D97-AF65-F5344CB8AC3E}">
        <p14:creationId xmlns:p14="http://schemas.microsoft.com/office/powerpoint/2010/main" val="2860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0840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2EF18C53-7650-4B90-A584-43B4E5AB95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A5BD61-6254-42EE-B7AC-5606D274F38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65BE26C7-DA31-4B4F-AC91-FC2C0985CD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16DD85-D450-437C-9390-01F2E1B3465B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E48F5-6034-45AC-9F01-29D3DC47A631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610BE228-9390-4390-85AE-1C0EEE47E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E3114C2C-5E49-4E01-B48C-070076C1431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F86685-07C4-4639-9F38-968FE07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C:\Documents and Settings\User\桌面\CITI\CITI-LOGO\CITI LOGO.jpg">
            <a:extLst>
              <a:ext uri="{FF2B5EF4-FFF2-40B4-BE49-F238E27FC236}">
                <a16:creationId xmlns:a16="http://schemas.microsoft.com/office/drawing/2014/main" id="{40BCE147-C60E-4FB9-8DAE-0CFEC66389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214E2-35CC-4A0F-85F6-99854265A387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3" name="Picture 7" descr="C:\Users\Satriya Dinata\Desktop\NTUST.png">
              <a:extLst>
                <a:ext uri="{FF2B5EF4-FFF2-40B4-BE49-F238E27FC236}">
                  <a16:creationId xmlns:a16="http://schemas.microsoft.com/office/drawing/2014/main" id="{E88B2DC5-4BED-49E7-AAE5-B1929A2D7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BDC8A-5584-47B9-B9E1-CD3CE24787F7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4D8510-D0D7-4831-9703-A6D6F5CAED23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C:\Users\Snow\Desktop\Icon\NTUST icon\404.gif">
                <a:extLst>
                  <a:ext uri="{FF2B5EF4-FFF2-40B4-BE49-F238E27FC236}">
                    <a16:creationId xmlns:a16="http://schemas.microsoft.com/office/drawing/2014/main" id="{4599C1BC-E664-4F54-99E3-F0458ECBC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DC4B8B6E-D67E-4EEF-9672-776CF2C1FD1B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9A0B0A-5561-4715-B75A-F6C0B88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2285973" y="274639"/>
            <a:ext cx="929642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 userDrawn="1"/>
        </p:nvSpPr>
        <p:spPr>
          <a:xfrm>
            <a:off x="2285973" y="1600200"/>
            <a:ext cx="929642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399" dirty="0"/>
          </a:p>
        </p:txBody>
      </p:sp>
      <p:pic>
        <p:nvPicPr>
          <p:cNvPr id="9" name="Picture 8" descr="C:\Documents and Settings\User\桌面\CITI\CITI-LOGO\CITI LOGO.jpg">
            <a:extLst>
              <a:ext uri="{FF2B5EF4-FFF2-40B4-BE49-F238E27FC236}">
                <a16:creationId xmlns:a16="http://schemas.microsoft.com/office/drawing/2014/main" id="{9218628D-EAA5-4AAF-AF16-865C0F63A9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2EDB63-512C-4E4C-A632-F5DBC5881412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1" name="Picture 7" descr="C:\Users\Satriya Dinata\Desktop\NTUST.png">
              <a:extLst>
                <a:ext uri="{FF2B5EF4-FFF2-40B4-BE49-F238E27FC236}">
                  <a16:creationId xmlns:a16="http://schemas.microsoft.com/office/drawing/2014/main" id="{1194BB7E-37EC-4007-AC42-B05CC498B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F0155-2FD6-4C66-A084-F77F25D88D26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64DE1-EC25-4209-8A0C-1A1F916D2EEC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2" descr="C:\Users\Snow\Desktop\Icon\NTUST icon\404.gif">
                <a:extLst>
                  <a:ext uri="{FF2B5EF4-FFF2-40B4-BE49-F238E27FC236}">
                    <a16:creationId xmlns:a16="http://schemas.microsoft.com/office/drawing/2014/main" id="{FB5A5940-21EA-44CB-A3C3-23AB2CA8E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2F51DF8-D1C0-4B2F-8EA8-B06367B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C7D46240-CE5C-4D3F-8148-2B60B54BC1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4C19B4-3F04-4E9D-B785-94DA79386D8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5AE594-87B9-4694-BBE0-84954F1916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E0D06-DFAD-45C1-8109-479812F5B789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6FB60-8082-4120-933B-89D256A2F72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0568E265-9EA6-46B9-9039-1ECB71D7A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47B8501-BDDF-4B37-921B-093E094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22D3DB1-DDDD-45A8-9E41-C013ED293525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AED7AAD-6ABF-402E-B909-CC6555C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5A82AE99-43F7-4890-8049-80AF57C8FD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0B249-64B3-4783-9E56-5C6FA5CEA943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15AFC4-C781-4FED-A5AE-0BB3D43E94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CED27A-67CF-4353-BA78-7A088E2B67B4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A2A4B3-A463-4FD9-B446-1EA030AF0F8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DBE270E5-5876-4DB1-AA9B-24717FD59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D9787D75-1B0F-4E34-AF03-79C72A687C9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24C215-3A7B-4969-B6B0-531AEEE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92E82B01-B6D8-4A85-B964-20F9AF4FC9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D12640-FDC7-4CD8-8074-F3A8F11B946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363B8EFE-0B81-4FBA-B546-137BC81481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A29A9D-BB1D-4BFC-AB52-BB8ACFC80675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F568A3-467B-4D06-98A4-E5FA2A0D4746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28175C0B-0FEF-4C9A-828A-5C11ECC43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7B42018C-CE7E-41D5-9515-928B2739363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138E71-3275-455D-8FFF-D04B124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033-95FF-4545-9598-E27A92F5CFE2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Introduction</a:t>
            </a:r>
            <a:br>
              <a:rPr lang="en-US" dirty="0"/>
            </a:br>
            <a:r>
              <a:rPr lang="en-US" dirty="0"/>
              <a:t>NETLOGO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Rasyid Fajar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/>
              <a:t>17 December 2020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65052" y="225217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6991567" y="881617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473" y="2641507"/>
            <a:ext cx="480811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the distance between picking station to entering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entering-queue position  for all picking-station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Erase all turtles with shape equal to “int7”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68D73C6-85EC-47B7-845E-AD8DA38EB7DC}"/>
              </a:ext>
            </a:extLst>
          </p:cNvPr>
          <p:cNvSpPr/>
          <p:nvPr/>
        </p:nvSpPr>
        <p:spPr>
          <a:xfrm>
            <a:off x="6790870" y="252214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290408-9744-4DCB-898B-13B57A4F0D01}"/>
              </a:ext>
            </a:extLst>
          </p:cNvPr>
          <p:cNvSpPr/>
          <p:nvPr/>
        </p:nvSpPr>
        <p:spPr>
          <a:xfrm>
            <a:off x="6790870" y="2905868"/>
            <a:ext cx="6033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	: </a:t>
            </a:r>
            <a:r>
              <a:rPr lang="en-ID" i="0" dirty="0">
                <a:solidFill>
                  <a:srgbClr val="000000"/>
                </a:solidFill>
                <a:effectLst/>
              </a:rPr>
              <a:t>sort </a:t>
            </a:r>
            <a:r>
              <a:rPr lang="en-ID" i="1" dirty="0">
                <a:solidFill>
                  <a:srgbClr val="000000"/>
                </a:solidFill>
                <a:effectLst/>
              </a:rPr>
              <a:t>list</a:t>
            </a:r>
          </a:p>
          <a:p>
            <a:pPr lvl="1"/>
            <a:r>
              <a:rPr lang="en-ID" i="0" dirty="0">
                <a:solidFill>
                  <a:srgbClr val="000000"/>
                </a:solidFill>
                <a:effectLst/>
              </a:rPr>
              <a:t>	  sort </a:t>
            </a:r>
            <a:r>
              <a:rPr lang="en-ID" i="1" dirty="0" err="1">
                <a:solidFill>
                  <a:srgbClr val="000000"/>
                </a:solidFill>
                <a:effectLst/>
              </a:rPr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of	: </a:t>
            </a:r>
            <a:r>
              <a:rPr lang="en-GB" dirty="0"/>
              <a:t>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/>
              <a:t>agent</a:t>
            </a:r>
          </a:p>
          <a:p>
            <a:pPr lvl="2"/>
            <a:r>
              <a:rPr lang="en-GB" dirty="0"/>
              <a:t>  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 err="1"/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with	: </a:t>
            </a:r>
            <a:r>
              <a:rPr lang="en-GB" i="1" dirty="0" err="1"/>
              <a:t>agentset</a:t>
            </a:r>
            <a:r>
              <a:rPr lang="en-GB" dirty="0"/>
              <a:t> with [</a:t>
            </a:r>
            <a:r>
              <a:rPr lang="en-GB" i="1" dirty="0"/>
              <a:t>reporter</a:t>
            </a:r>
            <a:r>
              <a:rPr lang="en-GB" dirty="0"/>
              <a:t>]</a:t>
            </a:r>
            <a:endParaRPr lang="en-GB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5904E5-9085-4DCA-928A-C81EDD9B6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755" y="1445750"/>
            <a:ext cx="7904762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5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Rasyid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F4E-6F15-4F14-AFE9-A28FD7A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dirty="0"/>
              <a:t>Check Points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91EF6-49EE-4C1E-9229-0E0C84A208D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0770" y="827771"/>
            <a:ext cx="717430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000AB-F91B-4981-B0CD-7256A5F421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01108" y="827772"/>
            <a:ext cx="8600409" cy="933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DF777-DE8A-4B6B-AFB8-64759C27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2" y="1485622"/>
            <a:ext cx="10470036" cy="16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724C9-81E0-4765-8D80-FE7CA3AED825}"/>
              </a:ext>
            </a:extLst>
          </p:cNvPr>
          <p:cNvSpPr/>
          <p:nvPr/>
        </p:nvSpPr>
        <p:spPr>
          <a:xfrm>
            <a:off x="963012" y="122202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Initialize the program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8579831" y="88944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709839" y="239456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656397" y="3142769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1884694" y="3142770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Replication-read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1407420" y="3285884"/>
            <a:ext cx="4772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3222041" y="312715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985FA7-3711-448F-A15D-082476B85C2C}"/>
              </a:ext>
            </a:extLst>
          </p:cNvPr>
          <p:cNvSpPr/>
          <p:nvPr/>
        </p:nvSpPr>
        <p:spPr>
          <a:xfrm>
            <a:off x="1897707" y="366893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Set </a:t>
            </a:r>
            <a:r>
              <a:rPr lang="en-US" sz="1100" dirty="0" err="1">
                <a:solidFill>
                  <a:schemeClr val="tx1"/>
                </a:solidFill>
              </a:rPr>
              <a:t>globals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3222041" y="366893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D080EB-A978-4C0C-AE80-ADC2FE3EB22C}"/>
              </a:ext>
            </a:extLst>
          </p:cNvPr>
          <p:cNvSpPr/>
          <p:nvPr/>
        </p:nvSpPr>
        <p:spPr>
          <a:xfrm>
            <a:off x="585027" y="366893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1"/>
                </a:solidFill>
              </a:rPr>
              <a:t>Py:setup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2821074" y="3270272"/>
            <a:ext cx="400967" cy="1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3690231" y="3413387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C023A0-ECAC-41F4-A894-78FA1342A368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2834087" y="3812054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DEEEF-9F88-48DF-B310-E7ECBA085B88}"/>
              </a:ext>
            </a:extLst>
          </p:cNvPr>
          <p:cNvCxnSpPr>
            <a:cxnSpLocks/>
            <a:stCxn id="19" idx="1"/>
            <a:endCxn id="22" idx="3"/>
          </p:cNvCxnSpPr>
          <p:nvPr/>
        </p:nvCxnSpPr>
        <p:spPr>
          <a:xfrm flipH="1">
            <a:off x="1521407" y="3812054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46B05A-7FC3-4982-A9C5-D012CDA533A5}"/>
              </a:ext>
            </a:extLst>
          </p:cNvPr>
          <p:cNvSpPr/>
          <p:nvPr/>
        </p:nvSpPr>
        <p:spPr>
          <a:xfrm>
            <a:off x="1897707" y="421072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1FE5C8F-286A-4273-AF1D-F9DA301B6AF2}"/>
              </a:ext>
            </a:extLst>
          </p:cNvPr>
          <p:cNvSpPr/>
          <p:nvPr/>
        </p:nvSpPr>
        <p:spPr>
          <a:xfrm>
            <a:off x="3222041" y="421072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3ACDBAE-A98F-4EC7-8F1E-00C2B7AF375C}"/>
              </a:ext>
            </a:extLst>
          </p:cNvPr>
          <p:cNvSpPr/>
          <p:nvPr/>
        </p:nvSpPr>
        <p:spPr>
          <a:xfrm>
            <a:off x="585027" y="421072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Output-show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5621CD4-C259-41EE-96D9-1BE41CC07AB3}"/>
              </a:ext>
            </a:extLst>
          </p:cNvPr>
          <p:cNvSpPr/>
          <p:nvPr/>
        </p:nvSpPr>
        <p:spPr>
          <a:xfrm>
            <a:off x="1915455" y="472681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assigning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9BC425C-B46B-459B-B74B-38FED1C08833}"/>
              </a:ext>
            </a:extLst>
          </p:cNvPr>
          <p:cNvSpPr/>
          <p:nvPr/>
        </p:nvSpPr>
        <p:spPr>
          <a:xfrm>
            <a:off x="3239789" y="472681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/>
                </a:solidFill>
              </a:rPr>
              <a:t>Place-</a:t>
            </a:r>
            <a:r>
              <a:rPr lang="en-US" sz="1050" dirty="0" err="1">
                <a:solidFill>
                  <a:schemeClr val="tx1"/>
                </a:solidFill>
              </a:rPr>
              <a:t>agv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6D0BB8-945E-43A7-8982-F595FC5E7851}"/>
              </a:ext>
            </a:extLst>
          </p:cNvPr>
          <p:cNvSpPr/>
          <p:nvPr/>
        </p:nvSpPr>
        <p:spPr>
          <a:xfrm>
            <a:off x="602775" y="472681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Reset-ticks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B34E15E-0FC0-4FAD-99F8-CFA8EFFD676A}"/>
              </a:ext>
            </a:extLst>
          </p:cNvPr>
          <p:cNvSpPr/>
          <p:nvPr/>
        </p:nvSpPr>
        <p:spPr>
          <a:xfrm>
            <a:off x="602775" y="526859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ticks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A431E1-8767-4709-A30F-6A0DB57B4A2B}"/>
              </a:ext>
            </a:extLst>
          </p:cNvPr>
          <p:cNvSpPr/>
          <p:nvPr/>
        </p:nvSpPr>
        <p:spPr>
          <a:xfrm>
            <a:off x="2008133" y="5262542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E97E80-C79C-4353-B1C0-ED4BE8D5277B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>
            <a:off x="1521407" y="4353836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7D79CF-90E8-43F3-8959-399C61EA1FE1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1539155" y="5405657"/>
            <a:ext cx="468978" cy="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5B87B1-B193-4B86-8DAC-CC92AA9532F7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2851835" y="4869930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BDBB09-99EF-42DD-B07D-7B7A24A7A194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>
            <a:off x="1539155" y="4869930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032530-DABF-4AA6-9B64-222E7F68DE17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1053217" y="3955169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444670-5F7A-4F79-8CC6-78F36503D480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834087" y="4353836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40B42D-2AF9-4F8E-8507-BE578F7EC90B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3690231" y="4496951"/>
            <a:ext cx="17748" cy="22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E8AA08-127B-4F2E-9A78-4CE6B4EC0A48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1070965" y="5013045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1A0F84-C5AF-4F47-B9D0-7A67C6203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832" y="1347643"/>
            <a:ext cx="3248143" cy="2411988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2FCC026-338C-4B8C-B152-98319C9EAF18}"/>
              </a:ext>
            </a:extLst>
          </p:cNvPr>
          <p:cNvSpPr/>
          <p:nvPr/>
        </p:nvSpPr>
        <p:spPr>
          <a:xfrm>
            <a:off x="5442830" y="3670993"/>
            <a:ext cx="2519529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4FEBCE-37D5-4D51-BA2D-6B7197463930}"/>
              </a:ext>
            </a:extLst>
          </p:cNvPr>
          <p:cNvSpPr txBox="1"/>
          <p:nvPr/>
        </p:nvSpPr>
        <p:spPr>
          <a:xfrm>
            <a:off x="5444279" y="4074789"/>
            <a:ext cx="6444261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ca: clear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subfunction: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replication-read, delete-file, set-layout, set-</a:t>
            </a:r>
            <a:r>
              <a:rPr lang="en-US" dirty="0" err="1"/>
              <a:t>globals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py:setup</a:t>
            </a:r>
            <a:r>
              <a:rPr lang="en-US" dirty="0"/>
              <a:t> </a:t>
            </a:r>
            <a:r>
              <a:rPr lang="en-US" dirty="0" err="1"/>
              <a:t>py:python</a:t>
            </a:r>
            <a:r>
              <a:rPr lang="en-US" dirty="0"/>
              <a:t>: initialize python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output-show: Print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subfunction: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generate-order, assign-order-to-pod, place-</a:t>
            </a:r>
            <a:r>
              <a:rPr lang="en-US" dirty="0" err="1"/>
              <a:t>agv</a:t>
            </a:r>
            <a:r>
              <a:rPr lang="en-US" dirty="0"/>
              <a:t>, assigning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reset-ticks: reset ticks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tick: increase 1 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7623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6902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724C9-81E0-4765-8D80-FE7CA3AED825}"/>
              </a:ext>
            </a:extLst>
          </p:cNvPr>
          <p:cNvSpPr/>
          <p:nvPr/>
        </p:nvSpPr>
        <p:spPr>
          <a:xfrm>
            <a:off x="963012" y="122202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Initialize replication value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23968" y="2216181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60389" y="2605516"/>
            <a:ext cx="533289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csv:from-file</a:t>
            </a:r>
            <a:r>
              <a:rPr lang="en-US" sz="1400" dirty="0"/>
              <a:t> “Replication.csv”: open file “Replication.csv”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variable </a:t>
            </a:r>
            <a:r>
              <a:rPr lang="en-US" sz="1400" dirty="0" err="1"/>
              <a:t>rep_item</a:t>
            </a:r>
            <a:r>
              <a:rPr lang="en-US" sz="1400" dirty="0"/>
              <a:t> and set the value to the first item of the csv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Set variable replication to the first item of </a:t>
            </a:r>
            <a:r>
              <a:rPr lang="en-US" sz="1400" dirty="0" err="1"/>
              <a:t>rep_item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Except: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Set replication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3" name="Picture 2" descr="See the source image">
            <a:extLst>
              <a:ext uri="{FF2B5EF4-FFF2-40B4-BE49-F238E27FC236}">
                <a16:creationId xmlns:a16="http://schemas.microsoft.com/office/drawing/2014/main" id="{AD8099B5-327B-4791-B270-F693B5D8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7590" y="1510398"/>
            <a:ext cx="227496" cy="2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68D73C6-85EC-47B7-845E-AD8DA38EB7DC}"/>
              </a:ext>
            </a:extLst>
          </p:cNvPr>
          <p:cNvSpPr/>
          <p:nvPr/>
        </p:nvSpPr>
        <p:spPr>
          <a:xfrm>
            <a:off x="6829016" y="3091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290408-9744-4DCB-898B-13B57A4F0D01}"/>
              </a:ext>
            </a:extLst>
          </p:cNvPr>
          <p:cNvSpPr/>
          <p:nvPr/>
        </p:nvSpPr>
        <p:spPr>
          <a:xfrm>
            <a:off x="6829016" y="3582600"/>
            <a:ext cx="44566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carefully: </a:t>
            </a:r>
            <a:r>
              <a:rPr lang="en-GB" dirty="0"/>
              <a:t>carefully [ </a:t>
            </a:r>
            <a:r>
              <a:rPr lang="en-GB" i="1" dirty="0"/>
              <a:t>commands1</a:t>
            </a:r>
            <a:r>
              <a:rPr lang="en-GB" dirty="0"/>
              <a:t> ] [ </a:t>
            </a:r>
            <a:r>
              <a:rPr lang="en-GB" i="1" dirty="0"/>
              <a:t>commands2</a:t>
            </a:r>
            <a:r>
              <a:rPr lang="en-GB" dirty="0"/>
              <a:t> ]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let	: </a:t>
            </a:r>
            <a:r>
              <a:rPr lang="en-GB" dirty="0">
                <a:latin typeface="Calibri (Body)"/>
              </a:rPr>
              <a:t>let </a:t>
            </a:r>
            <a:r>
              <a:rPr lang="en-GB" i="1" dirty="0">
                <a:latin typeface="Calibri (Body)"/>
              </a:rPr>
              <a:t>variable value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	: </a:t>
            </a:r>
            <a:r>
              <a:rPr lang="en-ID" i="0" dirty="0">
                <a:solidFill>
                  <a:srgbClr val="000000"/>
                </a:solidFill>
                <a:effectLst/>
              </a:rPr>
              <a:t>item </a:t>
            </a:r>
            <a:r>
              <a:rPr lang="en-ID" i="1" dirty="0">
                <a:solidFill>
                  <a:srgbClr val="000000"/>
                </a:solidFill>
                <a:effectLst/>
              </a:rPr>
              <a:t>index list</a:t>
            </a:r>
          </a:p>
          <a:p>
            <a:pPr lvl="2"/>
            <a:r>
              <a:rPr lang="en-ID" i="1" dirty="0">
                <a:solidFill>
                  <a:srgbClr val="000000"/>
                </a:solidFill>
              </a:rPr>
              <a:t>  </a:t>
            </a:r>
            <a:r>
              <a:rPr lang="en-ID" i="0" dirty="0">
                <a:solidFill>
                  <a:srgbClr val="000000"/>
                </a:solidFill>
                <a:effectLst/>
              </a:rPr>
              <a:t>item </a:t>
            </a:r>
            <a:r>
              <a:rPr lang="en-ID" i="1" dirty="0">
                <a:solidFill>
                  <a:srgbClr val="000000"/>
                </a:solidFill>
                <a:effectLst/>
              </a:rPr>
              <a:t>index string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set	: </a:t>
            </a:r>
            <a:r>
              <a:rPr lang="en-GB" dirty="0"/>
              <a:t>set </a:t>
            </a:r>
            <a:r>
              <a:rPr lang="en-GB" i="1" dirty="0"/>
              <a:t>variable value</a:t>
            </a:r>
            <a:br>
              <a:rPr lang="en-US" dirty="0"/>
            </a:br>
            <a:endParaRPr lang="en-US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9872D-35BD-470E-A68C-F35E4743D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27179"/>
            <a:ext cx="5669169" cy="38979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1A397E-A7F0-48C3-B30D-9FF226398610}"/>
              </a:ext>
            </a:extLst>
          </p:cNvPr>
          <p:cNvSpPr/>
          <p:nvPr/>
        </p:nvSpPr>
        <p:spPr>
          <a:xfrm>
            <a:off x="411573" y="4768304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ADDITIONAL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F5482D-13B4-43C8-924F-4522BB71AD01}"/>
              </a:ext>
            </a:extLst>
          </p:cNvPr>
          <p:cNvSpPr/>
          <p:nvPr/>
        </p:nvSpPr>
        <p:spPr>
          <a:xfrm>
            <a:off x="523707" y="5166253"/>
            <a:ext cx="44566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Replication.csv: Read the value </a:t>
            </a:r>
            <a:r>
              <a:rPr lang="en-US">
                <a:latin typeface="Calibri (Body)"/>
              </a:rPr>
              <a:t>of replication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9952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724C9-81E0-4765-8D80-FE7CA3AED825}"/>
              </a:ext>
            </a:extLst>
          </p:cNvPr>
          <p:cNvSpPr/>
          <p:nvPr/>
        </p:nvSpPr>
        <p:spPr>
          <a:xfrm>
            <a:off x="963012" y="122202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Delete opened file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23968" y="2216181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60389" y="2605516"/>
            <a:ext cx="53328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Try to delete for pairing.csv, orders.csv, item in pod.csv, Assigned_order_to_pod.csv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replication 0: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Try to delete robot cycle time.csv, throughput.csv, order cycle time.csv, stop and go.csv, replication.csv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Open file Assigned_order_to_pod.csv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Write empty value to Assigned_order_to_pod.csv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Close the Assigned_order_to_pod.csv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3" name="Picture 2" descr="See the source image">
            <a:extLst>
              <a:ext uri="{FF2B5EF4-FFF2-40B4-BE49-F238E27FC236}">
                <a16:creationId xmlns:a16="http://schemas.microsoft.com/office/drawing/2014/main" id="{AD8099B5-327B-4791-B270-F693B5D8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63" y="3017465"/>
            <a:ext cx="227496" cy="2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68D73C6-85EC-47B7-845E-AD8DA38EB7DC}"/>
              </a:ext>
            </a:extLst>
          </p:cNvPr>
          <p:cNvSpPr/>
          <p:nvPr/>
        </p:nvSpPr>
        <p:spPr>
          <a:xfrm>
            <a:off x="6470113" y="4145783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290408-9744-4DCB-898B-13B57A4F0D01}"/>
              </a:ext>
            </a:extLst>
          </p:cNvPr>
          <p:cNvSpPr/>
          <p:nvPr/>
        </p:nvSpPr>
        <p:spPr>
          <a:xfrm>
            <a:off x="6470113" y="4636841"/>
            <a:ext cx="4456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file-delete: file-delete </a:t>
            </a:r>
            <a:r>
              <a:rPr lang="en-GB" i="1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file-type: file-type </a:t>
            </a:r>
            <a:r>
              <a:rPr lang="en-GB" i="1" dirty="0"/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if: if </a:t>
            </a:r>
            <a:r>
              <a:rPr lang="en-GB" dirty="0" err="1"/>
              <a:t>boolean</a:t>
            </a:r>
            <a:r>
              <a:rPr lang="en-GB" dirty="0"/>
              <a:t> [ </a:t>
            </a:r>
            <a:r>
              <a:rPr lang="en-GB" i="1" dirty="0"/>
              <a:t>commands</a:t>
            </a:r>
            <a:r>
              <a:rPr lang="en-GB" dirty="0"/>
              <a:t>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file-close: file-close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2E074-39FB-4FDE-A6E4-09112A861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564" y="1349851"/>
            <a:ext cx="4012447" cy="19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4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724C9-81E0-4765-8D80-FE7CA3AED825}"/>
              </a:ext>
            </a:extLst>
          </p:cNvPr>
          <p:cNvSpPr/>
          <p:nvPr/>
        </p:nvSpPr>
        <p:spPr>
          <a:xfrm>
            <a:off x="963012" y="122202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Initialize patches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23968" y="2216181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60389" y="2605516"/>
            <a:ext cx="533289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Open layout file from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an array of integer with value form 0 to type-of-item and shuffle the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Initialize some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all patches color to 9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29606C-3AE6-4572-8F17-8C9935C2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790" y="1354207"/>
            <a:ext cx="3503335" cy="1702325"/>
          </a:xfrm>
          <a:prstGeom prst="rect">
            <a:avLst/>
          </a:prstGeom>
        </p:spPr>
      </p:pic>
      <p:pic>
        <p:nvPicPr>
          <p:cNvPr id="43" name="Picture 2" descr="See the source image">
            <a:extLst>
              <a:ext uri="{FF2B5EF4-FFF2-40B4-BE49-F238E27FC236}">
                <a16:creationId xmlns:a16="http://schemas.microsoft.com/office/drawing/2014/main" id="{AD8099B5-327B-4791-B270-F693B5D8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858" y="1597001"/>
            <a:ext cx="227496" cy="2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68D73C6-85EC-47B7-845E-AD8DA38EB7DC}"/>
              </a:ext>
            </a:extLst>
          </p:cNvPr>
          <p:cNvSpPr/>
          <p:nvPr/>
        </p:nvSpPr>
        <p:spPr>
          <a:xfrm>
            <a:off x="6829016" y="3091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290408-9744-4DCB-898B-13B57A4F0D01}"/>
              </a:ext>
            </a:extLst>
          </p:cNvPr>
          <p:cNvSpPr/>
          <p:nvPr/>
        </p:nvSpPr>
        <p:spPr>
          <a:xfrm>
            <a:off x="6829016" y="3582600"/>
            <a:ext cx="44566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 (Body)"/>
              </a:rPr>
              <a:t>word	: word </a:t>
            </a:r>
            <a:r>
              <a:rPr lang="en-GB" i="1" dirty="0">
                <a:latin typeface="Calibri (Body)"/>
              </a:rPr>
              <a:t>value1 value2</a:t>
            </a:r>
          </a:p>
          <a:p>
            <a:pPr lvl="2"/>
            <a:r>
              <a:rPr lang="en-GB" i="1" dirty="0">
                <a:latin typeface="Calibri (Body)"/>
              </a:rPr>
              <a:t>  </a:t>
            </a:r>
            <a:r>
              <a:rPr lang="en-ID" i="0" dirty="0">
                <a:solidFill>
                  <a:srgbClr val="000000"/>
                </a:solidFill>
                <a:effectLst/>
                <a:latin typeface="Calibri (Body)"/>
              </a:rPr>
              <a:t>(word </a:t>
            </a:r>
            <a:r>
              <a:rPr lang="en-ID" i="1" dirty="0">
                <a:solidFill>
                  <a:srgbClr val="000000"/>
                </a:solidFill>
                <a:effectLst/>
                <a:latin typeface="Calibri (Body)"/>
              </a:rPr>
              <a:t>value1</a:t>
            </a:r>
            <a:r>
              <a:rPr lang="en-ID" i="0" dirty="0">
                <a:solidFill>
                  <a:srgbClr val="000000"/>
                </a:solidFill>
                <a:effectLst/>
                <a:latin typeface="Calibri (Body)"/>
              </a:rPr>
              <a:t> ...)</a:t>
            </a:r>
            <a:endParaRPr lang="en-GB" i="1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 (Body)"/>
              </a:rPr>
              <a:t>range	: </a:t>
            </a:r>
            <a:r>
              <a:rPr lang="en-GB" i="0" dirty="0">
                <a:solidFill>
                  <a:srgbClr val="000000"/>
                </a:solidFill>
                <a:effectLst/>
                <a:latin typeface="Calibri (Body)"/>
              </a:rPr>
              <a:t>range </a:t>
            </a:r>
            <a:r>
              <a:rPr lang="en-GB" i="1" dirty="0">
                <a:solidFill>
                  <a:srgbClr val="000000"/>
                </a:solidFill>
                <a:effectLst/>
                <a:latin typeface="Calibri (Body)"/>
              </a:rPr>
              <a:t>stop</a:t>
            </a:r>
          </a:p>
          <a:p>
            <a:pPr lvl="2"/>
            <a:r>
              <a:rPr lang="en-GB" i="0" dirty="0">
                <a:solidFill>
                  <a:srgbClr val="000000"/>
                </a:solidFill>
                <a:effectLst/>
                <a:latin typeface="Calibri (Body)"/>
              </a:rPr>
              <a:t>  (range </a:t>
            </a:r>
            <a:r>
              <a:rPr lang="en-GB" i="1" dirty="0">
                <a:solidFill>
                  <a:srgbClr val="000000"/>
                </a:solidFill>
                <a:effectLst/>
                <a:latin typeface="Calibri (Body)"/>
              </a:rPr>
              <a:t>start</a:t>
            </a:r>
            <a:r>
              <a:rPr lang="en-GB" i="0" dirty="0">
                <a:solidFill>
                  <a:srgbClr val="000000"/>
                </a:solidFill>
                <a:effectLst/>
                <a:latin typeface="Calibri (Body)"/>
              </a:rPr>
              <a:t> </a:t>
            </a:r>
            <a:r>
              <a:rPr lang="en-GB" i="1" dirty="0">
                <a:solidFill>
                  <a:srgbClr val="000000"/>
                </a:solidFill>
                <a:effectLst/>
                <a:latin typeface="Calibri (Body)"/>
              </a:rPr>
              <a:t>stop</a:t>
            </a:r>
            <a:r>
              <a:rPr lang="en-GB" i="0" dirty="0">
                <a:solidFill>
                  <a:srgbClr val="000000"/>
                </a:solidFill>
                <a:effectLst/>
                <a:latin typeface="Calibri (Body)"/>
              </a:rPr>
              <a:t>)</a:t>
            </a:r>
          </a:p>
          <a:p>
            <a:pPr lvl="2"/>
            <a:r>
              <a:rPr lang="en-GB" i="0" dirty="0">
                <a:solidFill>
                  <a:srgbClr val="000000"/>
                </a:solidFill>
                <a:effectLst/>
                <a:latin typeface="Calibri (Body)"/>
              </a:rPr>
              <a:t>  (range </a:t>
            </a:r>
            <a:r>
              <a:rPr lang="en-GB" i="1" dirty="0">
                <a:solidFill>
                  <a:srgbClr val="000000"/>
                </a:solidFill>
                <a:effectLst/>
                <a:latin typeface="Calibri (Body)"/>
              </a:rPr>
              <a:t>start</a:t>
            </a:r>
            <a:r>
              <a:rPr lang="en-GB" i="0" dirty="0">
                <a:solidFill>
                  <a:srgbClr val="000000"/>
                </a:solidFill>
                <a:effectLst/>
                <a:latin typeface="Calibri (Body)"/>
              </a:rPr>
              <a:t> </a:t>
            </a:r>
            <a:r>
              <a:rPr lang="en-GB" i="1" dirty="0">
                <a:solidFill>
                  <a:srgbClr val="000000"/>
                </a:solidFill>
                <a:effectLst/>
                <a:latin typeface="Calibri (Body)"/>
              </a:rPr>
              <a:t>stop</a:t>
            </a:r>
            <a:r>
              <a:rPr lang="en-GB" i="0" dirty="0">
                <a:solidFill>
                  <a:srgbClr val="000000"/>
                </a:solidFill>
                <a:effectLst/>
                <a:latin typeface="Calibri (Body)"/>
              </a:rPr>
              <a:t> </a:t>
            </a:r>
            <a:r>
              <a:rPr lang="en-GB" i="1" dirty="0">
                <a:solidFill>
                  <a:srgbClr val="000000"/>
                </a:solidFill>
                <a:effectLst/>
                <a:latin typeface="Calibri (Body)"/>
              </a:rPr>
              <a:t>step</a:t>
            </a:r>
            <a:r>
              <a:rPr lang="en-GB" i="0" dirty="0">
                <a:solidFill>
                  <a:srgbClr val="000000"/>
                </a:solidFill>
                <a:effectLst/>
                <a:latin typeface="Calibri (Body)"/>
              </a:rPr>
              <a:t>)</a:t>
            </a:r>
            <a:endParaRPr lang="en-GB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shuffle: </a:t>
            </a:r>
            <a:r>
              <a:rPr lang="en-GB" dirty="0">
                <a:latin typeface="Calibri (Body)"/>
              </a:rPr>
              <a:t>shuffle </a:t>
            </a:r>
            <a:r>
              <a:rPr lang="en-GB" i="1" dirty="0">
                <a:latin typeface="Calibri (Body)"/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 (Body)"/>
              </a:rPr>
              <a:t>ask	: </a:t>
            </a:r>
            <a:r>
              <a:rPr lang="en-GB" i="0" dirty="0">
                <a:solidFill>
                  <a:srgbClr val="000000"/>
                </a:solidFill>
                <a:effectLst/>
              </a:rPr>
              <a:t>ask </a:t>
            </a:r>
            <a:r>
              <a:rPr lang="en-GB" i="1" dirty="0" err="1">
                <a:solidFill>
                  <a:srgbClr val="000000"/>
                </a:solidFill>
                <a:effectLst/>
              </a:rPr>
              <a:t>agentset</a:t>
            </a:r>
            <a:r>
              <a:rPr lang="en-GB" i="0" dirty="0">
                <a:solidFill>
                  <a:srgbClr val="000000"/>
                </a:solidFill>
                <a:effectLst/>
              </a:rPr>
              <a:t> [</a:t>
            </a:r>
            <a:r>
              <a:rPr lang="en-GB" i="1" dirty="0">
                <a:solidFill>
                  <a:srgbClr val="000000"/>
                </a:solidFill>
                <a:effectLst/>
              </a:rPr>
              <a:t>commands</a:t>
            </a:r>
            <a:r>
              <a:rPr lang="en-GB" i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</a:rPr>
              <a:t>	  </a:t>
            </a:r>
            <a:r>
              <a:rPr lang="en-GB" i="0" dirty="0">
                <a:solidFill>
                  <a:srgbClr val="000000"/>
                </a:solidFill>
                <a:effectLst/>
              </a:rPr>
              <a:t>ask </a:t>
            </a:r>
            <a:r>
              <a:rPr lang="en-GB" i="1" dirty="0">
                <a:solidFill>
                  <a:srgbClr val="000000"/>
                </a:solidFill>
                <a:effectLst/>
              </a:rPr>
              <a:t>agent</a:t>
            </a:r>
            <a:r>
              <a:rPr lang="en-GB" i="0" dirty="0">
                <a:solidFill>
                  <a:srgbClr val="000000"/>
                </a:solidFill>
                <a:effectLst/>
              </a:rPr>
              <a:t> [</a:t>
            </a:r>
            <a:r>
              <a:rPr lang="en-GB" i="1" dirty="0">
                <a:solidFill>
                  <a:srgbClr val="000000"/>
                </a:solidFill>
                <a:effectLst/>
              </a:rPr>
              <a:t>commands</a:t>
            </a:r>
            <a:r>
              <a:rPr lang="en-GB" i="0" dirty="0">
                <a:solidFill>
                  <a:srgbClr val="000000"/>
                </a:solidFill>
                <a:effectLst/>
              </a:rPr>
              <a:t>]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BA91D9-C539-4581-8860-07C3274DA0A3}"/>
              </a:ext>
            </a:extLst>
          </p:cNvPr>
          <p:cNvSpPr/>
          <p:nvPr/>
        </p:nvSpPr>
        <p:spPr>
          <a:xfrm>
            <a:off x="436973" y="397156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ADDITIONAL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7B8D17-09CC-42AB-9D19-D2E9C0445972}"/>
              </a:ext>
            </a:extLst>
          </p:cNvPr>
          <p:cNvSpPr/>
          <p:nvPr/>
        </p:nvSpPr>
        <p:spPr>
          <a:xfrm>
            <a:off x="549107" y="4369509"/>
            <a:ext cx="44566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csvmap</a:t>
            </a:r>
            <a:r>
              <a:rPr lang="en-US" dirty="0">
                <a:latin typeface="Calibri (Body)"/>
              </a:rPr>
              <a:t>: Read the value for each patch</a:t>
            </a:r>
          </a:p>
        </p:txBody>
      </p:sp>
    </p:spTree>
    <p:extLst>
      <p:ext uri="{BB962C8B-B14F-4D97-AF65-F5344CB8AC3E}">
        <p14:creationId xmlns:p14="http://schemas.microsoft.com/office/powerpoint/2010/main" val="105401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724C9-81E0-4765-8D80-FE7CA3AED825}"/>
              </a:ext>
            </a:extLst>
          </p:cNvPr>
          <p:cNvSpPr/>
          <p:nvPr/>
        </p:nvSpPr>
        <p:spPr>
          <a:xfrm>
            <a:off x="963012" y="122202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Initialize patches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65052" y="225217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8661721" y="89656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353398" y="2641426"/>
            <a:ext cx="4909421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Iterate over patches</a:t>
            </a:r>
          </a:p>
          <a:p>
            <a:pPr lvl="1"/>
            <a:r>
              <a:rPr lang="en-US" sz="1400" dirty="0"/>
              <a:t>Check the value in current coordinate</a:t>
            </a:r>
          </a:p>
          <a:p>
            <a:pPr lvl="1"/>
            <a:r>
              <a:rPr lang="en-US" sz="1400" dirty="0" err="1"/>
              <a:t>Ifelse</a:t>
            </a:r>
            <a:r>
              <a:rPr lang="en-US" sz="1400" dirty="0"/>
              <a:t>:</a:t>
            </a:r>
          </a:p>
          <a:p>
            <a:pPr lvl="2"/>
            <a:r>
              <a:rPr lang="en-US" sz="1400" dirty="0"/>
              <a:t>Current item is pod:</a:t>
            </a:r>
          </a:p>
          <a:p>
            <a:pPr lvl="2"/>
            <a:r>
              <a:rPr lang="en-US" sz="1400" dirty="0"/>
              <a:t>	create new pod</a:t>
            </a:r>
          </a:p>
          <a:p>
            <a:pPr lvl="2"/>
            <a:r>
              <a:rPr lang="en-US" sz="1400" dirty="0"/>
              <a:t>	set the shape, color, and id of the patch</a:t>
            </a:r>
          </a:p>
          <a:p>
            <a:pPr lvl="2"/>
            <a:r>
              <a:rPr lang="en-US" sz="1400" dirty="0"/>
              <a:t>	Call Sub-Function: place-item</a:t>
            </a:r>
          </a:p>
          <a:p>
            <a:pPr lvl="2"/>
            <a:r>
              <a:rPr lang="en-US" sz="1400" dirty="0"/>
              <a:t>	set the meaning of the patch</a:t>
            </a:r>
          </a:p>
          <a:p>
            <a:pPr lvl="2"/>
            <a:r>
              <a:rPr lang="en-US" sz="1400" dirty="0"/>
              <a:t>	increment the total-pod  variable</a:t>
            </a:r>
          </a:p>
          <a:p>
            <a:pPr lvl="2"/>
            <a:r>
              <a:rPr lang="en-US" sz="1400" dirty="0"/>
              <a:t>Current item is empty:</a:t>
            </a:r>
          </a:p>
          <a:p>
            <a:pPr lvl="2"/>
            <a:r>
              <a:rPr lang="en-US" sz="1400" dirty="0"/>
              <a:t>	set current patch to empty</a:t>
            </a:r>
          </a:p>
          <a:p>
            <a:pPr lvl="1"/>
            <a:r>
              <a:rPr lang="en-US" sz="1400" dirty="0"/>
              <a:t>	</a:t>
            </a:r>
          </a:p>
          <a:p>
            <a:pPr lvl="1"/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68D73C6-85EC-47B7-845E-AD8DA38EB7DC}"/>
              </a:ext>
            </a:extLst>
          </p:cNvPr>
          <p:cNvSpPr/>
          <p:nvPr/>
        </p:nvSpPr>
        <p:spPr>
          <a:xfrm>
            <a:off x="5593972" y="4321193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290408-9744-4DCB-898B-13B57A4F0D01}"/>
              </a:ext>
            </a:extLst>
          </p:cNvPr>
          <p:cNvSpPr/>
          <p:nvPr/>
        </p:nvSpPr>
        <p:spPr>
          <a:xfrm>
            <a:off x="5593972" y="4704914"/>
            <a:ext cx="60332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ifelse</a:t>
            </a:r>
            <a:r>
              <a:rPr lang="en-US" dirty="0">
                <a:latin typeface="Calibri (Body)"/>
              </a:rPr>
              <a:t>	: </a:t>
            </a:r>
            <a:r>
              <a:rPr lang="en-GB" dirty="0" err="1"/>
              <a:t>ifelse</a:t>
            </a:r>
            <a:r>
              <a:rPr lang="en-GB" dirty="0"/>
              <a:t> boolean1 [ commands1 ] [ </a:t>
            </a:r>
            <a:r>
              <a:rPr lang="en-GB" dirty="0" err="1"/>
              <a:t>elsecommands</a:t>
            </a:r>
            <a:r>
              <a:rPr lang="en-GB" dirty="0"/>
              <a:t> ]</a:t>
            </a:r>
          </a:p>
          <a:p>
            <a:pPr lvl="2"/>
            <a:r>
              <a:rPr lang="en-GB" dirty="0">
                <a:latin typeface="Calibri (Body)"/>
              </a:rPr>
              <a:t>  (</a:t>
            </a:r>
            <a:r>
              <a:rPr lang="en-GB" dirty="0" err="1">
                <a:latin typeface="Calibri (Body)"/>
              </a:rPr>
              <a:t>ifelse</a:t>
            </a:r>
            <a:r>
              <a:rPr lang="en-GB" dirty="0">
                <a:latin typeface="Calibri (Body)"/>
              </a:rPr>
              <a:t> </a:t>
            </a:r>
            <a:r>
              <a:rPr lang="en-GB" i="1" dirty="0">
                <a:latin typeface="Calibri (Body)"/>
              </a:rPr>
              <a:t>boolean1</a:t>
            </a:r>
            <a:r>
              <a:rPr lang="en-GB" dirty="0">
                <a:latin typeface="Calibri (Body)"/>
              </a:rPr>
              <a:t> [ </a:t>
            </a:r>
            <a:r>
              <a:rPr lang="en-GB" i="1" dirty="0">
                <a:latin typeface="Calibri (Body)"/>
              </a:rPr>
              <a:t>commands1</a:t>
            </a:r>
            <a:r>
              <a:rPr lang="en-GB" dirty="0">
                <a:latin typeface="Calibri (Body)"/>
              </a:rPr>
              <a:t> ] </a:t>
            </a:r>
            <a:r>
              <a:rPr lang="en-GB" i="1" dirty="0">
                <a:latin typeface="Calibri (Body)"/>
              </a:rPr>
              <a:t>boolean2</a:t>
            </a:r>
            <a:r>
              <a:rPr lang="en-GB" dirty="0">
                <a:latin typeface="Calibri (Body)"/>
              </a:rPr>
              <a:t> [</a:t>
            </a:r>
            <a:r>
              <a:rPr lang="en-GB" i="1" dirty="0">
                <a:latin typeface="Calibri (Body)"/>
              </a:rPr>
              <a:t>commands2</a:t>
            </a:r>
            <a:r>
              <a:rPr lang="en-GB" dirty="0">
                <a:latin typeface="Calibri (Body)"/>
              </a:rPr>
              <a:t> ] ... [ </a:t>
            </a:r>
            <a:r>
              <a:rPr lang="en-GB" i="1" dirty="0" err="1">
                <a:latin typeface="Calibri (Body)"/>
              </a:rPr>
              <a:t>elsecommands</a:t>
            </a:r>
            <a:r>
              <a:rPr lang="en-GB" dirty="0">
                <a:latin typeface="Calibri (Body)"/>
              </a:rPr>
              <a:t> 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sprout	: </a:t>
            </a:r>
            <a:r>
              <a:rPr lang="en-GB" dirty="0"/>
              <a:t>sprout </a:t>
            </a:r>
            <a:r>
              <a:rPr lang="en-GB" i="1" dirty="0"/>
              <a:t>number</a:t>
            </a:r>
            <a:r>
              <a:rPr lang="en-GB" dirty="0"/>
              <a:t> [ </a:t>
            </a:r>
            <a:r>
              <a:rPr lang="en-GB" i="1" dirty="0"/>
              <a:t>commands</a:t>
            </a:r>
            <a:r>
              <a:rPr lang="en-GB" dirty="0"/>
              <a:t> ]</a:t>
            </a:r>
          </a:p>
          <a:p>
            <a:pPr lvl="1"/>
            <a:r>
              <a:rPr lang="en-GB" dirty="0"/>
              <a:t>	  sprout-&lt;</a:t>
            </a:r>
            <a:r>
              <a:rPr lang="en-GB" i="1" dirty="0"/>
              <a:t>breeds</a:t>
            </a:r>
            <a:r>
              <a:rPr lang="en-GB" dirty="0"/>
              <a:t>&gt; </a:t>
            </a:r>
            <a:r>
              <a:rPr lang="en-GB" i="1" dirty="0"/>
              <a:t>number</a:t>
            </a:r>
            <a:r>
              <a:rPr lang="en-GB" dirty="0"/>
              <a:t> [ </a:t>
            </a:r>
            <a:r>
              <a:rPr lang="en-GB" i="1" dirty="0"/>
              <a:t>commands</a:t>
            </a:r>
            <a:r>
              <a:rPr lang="en-GB" dirty="0"/>
              <a:t> ]</a:t>
            </a:r>
          </a:p>
          <a:p>
            <a:pPr lvl="2"/>
            <a:endParaRPr lang="en-US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49FFA-0CEF-4FD9-8FAC-4C0C067B2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399" y="1310150"/>
            <a:ext cx="3474728" cy="33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724C9-81E0-4765-8D80-FE7CA3AED825}"/>
              </a:ext>
            </a:extLst>
          </p:cNvPr>
          <p:cNvSpPr/>
          <p:nvPr/>
        </p:nvSpPr>
        <p:spPr>
          <a:xfrm>
            <a:off x="963012" y="122202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Initialize patches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65052" y="225217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473" y="2641507"/>
            <a:ext cx="511749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Still iterating over patches like previous slide</a:t>
            </a:r>
          </a:p>
          <a:p>
            <a:pPr lvl="1"/>
            <a:r>
              <a:rPr lang="en-US" sz="1400" dirty="0"/>
              <a:t>Still </a:t>
            </a:r>
            <a:r>
              <a:rPr lang="en-US" sz="1400" dirty="0" err="1"/>
              <a:t>ifelse</a:t>
            </a:r>
            <a:r>
              <a:rPr lang="en-US" sz="1400" dirty="0"/>
              <a:t> from previous slide:</a:t>
            </a:r>
          </a:p>
          <a:p>
            <a:pPr lvl="1"/>
            <a:r>
              <a:rPr lang="en-US" sz="1400" dirty="0"/>
              <a:t>	Current item is pic:</a:t>
            </a:r>
          </a:p>
          <a:p>
            <a:pPr lvl="2"/>
            <a:r>
              <a:rPr lang="en-US" sz="1400" dirty="0"/>
              <a:t>	set current patch to picking station</a:t>
            </a:r>
          </a:p>
          <a:p>
            <a:pPr lvl="2"/>
            <a:r>
              <a:rPr lang="en-US" sz="1400" dirty="0"/>
              <a:t>Current item is rep:</a:t>
            </a:r>
          </a:p>
          <a:p>
            <a:pPr lvl="2"/>
            <a:r>
              <a:rPr lang="en-US" sz="1400" dirty="0"/>
              <a:t>	set current patch to replenishment station</a:t>
            </a:r>
          </a:p>
          <a:p>
            <a:pPr lvl="2"/>
            <a:r>
              <a:rPr lang="en-US" sz="1400" dirty="0"/>
              <a:t>	stamp to draw the shape in the drawing</a:t>
            </a:r>
          </a:p>
          <a:p>
            <a:pPr lvl="2"/>
            <a:r>
              <a:rPr lang="en-US" sz="1400" dirty="0"/>
              <a:t>	die to erase the turtle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F290408-9744-4DCB-898B-13B57A4F0D01}"/>
              </a:ext>
            </a:extLst>
          </p:cNvPr>
          <p:cNvSpPr/>
          <p:nvPr/>
        </p:nvSpPr>
        <p:spPr>
          <a:xfrm>
            <a:off x="5838038" y="5239965"/>
            <a:ext cx="49146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stamp	: s</a:t>
            </a:r>
            <a:r>
              <a:rPr lang="en-GB" dirty="0"/>
              <a:t>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die	: </a:t>
            </a:r>
            <a:r>
              <a:rPr lang="en-GB" dirty="0"/>
              <a:t>die</a:t>
            </a:r>
          </a:p>
          <a:p>
            <a:pPr lvl="1"/>
            <a:endParaRPr lang="en-US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388C2-AD1F-44F1-A0D2-A0EA4264B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420" y="1415551"/>
            <a:ext cx="5290107" cy="3357688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02B92E-0BBF-4D57-9A3D-FE1837456407}"/>
              </a:ext>
            </a:extLst>
          </p:cNvPr>
          <p:cNvSpPr/>
          <p:nvPr/>
        </p:nvSpPr>
        <p:spPr>
          <a:xfrm>
            <a:off x="5838038" y="486450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38236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724C9-81E0-4765-8D80-FE7CA3AED825}"/>
              </a:ext>
            </a:extLst>
          </p:cNvPr>
          <p:cNvSpPr/>
          <p:nvPr/>
        </p:nvSpPr>
        <p:spPr>
          <a:xfrm>
            <a:off x="963012" y="1222021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Initialize patches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65052" y="225217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473" y="2641507"/>
            <a:ext cx="465044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Still iterating over patches like previous slide</a:t>
            </a:r>
          </a:p>
          <a:p>
            <a:pPr lvl="1"/>
            <a:r>
              <a:rPr lang="en-US" sz="1400" dirty="0"/>
              <a:t>Still </a:t>
            </a:r>
            <a:r>
              <a:rPr lang="en-US" sz="1400" dirty="0" err="1"/>
              <a:t>ifelse</a:t>
            </a:r>
            <a:r>
              <a:rPr lang="en-US" sz="1400" dirty="0"/>
              <a:t> from previous slide:</a:t>
            </a:r>
          </a:p>
          <a:p>
            <a:pPr lvl="1"/>
            <a:r>
              <a:rPr lang="en-US" sz="1400" dirty="0"/>
              <a:t>	set current patch to corresponding desired value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FB1F64-E8D3-470C-BC73-F7BB208B1B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66"/>
          <a:stretch/>
        </p:blipFill>
        <p:spPr>
          <a:xfrm>
            <a:off x="6325567" y="1637608"/>
            <a:ext cx="2904762" cy="3978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963827-2085-485C-88A2-7162C8A4A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488" y="1637608"/>
            <a:ext cx="2885714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01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</TotalTime>
  <Words>729</Words>
  <Application>Microsoft Office PowerPoint</Application>
  <PresentationFormat>Widescreen</PresentationFormat>
  <Paragraphs>167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1_Office Theme</vt:lpstr>
      <vt:lpstr>KIVA Introduction NETLOGO</vt:lpstr>
      <vt:lpstr>Check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Rasyid Fajar</cp:lastModifiedBy>
  <cp:revision>163</cp:revision>
  <dcterms:created xsi:type="dcterms:W3CDTF">2020-02-19T07:27:02Z</dcterms:created>
  <dcterms:modified xsi:type="dcterms:W3CDTF">2020-12-22T15:26:39Z</dcterms:modified>
</cp:coreProperties>
</file>