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8" r:id="rId3"/>
    <p:sldId id="269" r:id="rId4"/>
    <p:sldId id="270" r:id="rId5"/>
    <p:sldId id="271" r:id="rId6"/>
    <p:sldId id="257" r:id="rId7"/>
    <p:sldId id="258" r:id="rId8"/>
    <p:sldId id="260" r:id="rId9"/>
    <p:sldId id="261" r:id="rId10"/>
    <p:sldId id="262" r:id="rId11"/>
    <p:sldId id="656" r:id="rId12"/>
    <p:sldId id="657" r:id="rId13"/>
    <p:sldId id="658" r:id="rId14"/>
    <p:sldId id="263" r:id="rId15"/>
    <p:sldId id="264" r:id="rId16"/>
    <p:sldId id="273" r:id="rId17"/>
    <p:sldId id="274" r:id="rId18"/>
    <p:sldId id="275" r:id="rId19"/>
    <p:sldId id="276" r:id="rId20"/>
    <p:sldId id="277" r:id="rId21"/>
    <p:sldId id="278" r:id="rId22"/>
    <p:sldId id="279" r:id="rId23"/>
    <p:sldId id="280" r:id="rId24"/>
    <p:sldId id="265" r:id="rId25"/>
    <p:sldId id="281" r:id="rId26"/>
    <p:sldId id="282" r:id="rId27"/>
    <p:sldId id="283" r:id="rId28"/>
    <p:sldId id="285" r:id="rId29"/>
    <p:sldId id="284" r:id="rId30"/>
    <p:sldId id="356" r:id="rId31"/>
    <p:sldId id="286" r:id="rId32"/>
    <p:sldId id="287" r:id="rId33"/>
    <p:sldId id="357" r:id="rId34"/>
    <p:sldId id="288" r:id="rId35"/>
    <p:sldId id="358" r:id="rId36"/>
    <p:sldId id="359" r:id="rId37"/>
    <p:sldId id="360" r:id="rId38"/>
    <p:sldId id="361" r:id="rId39"/>
    <p:sldId id="640" r:id="rId40"/>
    <p:sldId id="659" r:id="rId41"/>
    <p:sldId id="660" r:id="rId42"/>
    <p:sldId id="661" r:id="rId43"/>
    <p:sldId id="662" r:id="rId44"/>
    <p:sldId id="663" r:id="rId45"/>
    <p:sldId id="664" r:id="rId46"/>
    <p:sldId id="665" r:id="rId47"/>
    <p:sldId id="290" r:id="rId48"/>
    <p:sldId id="291" r:id="rId49"/>
    <p:sldId id="362" r:id="rId50"/>
    <p:sldId id="363" r:id="rId51"/>
    <p:sldId id="364" r:id="rId52"/>
    <p:sldId id="365" r:id="rId53"/>
    <p:sldId id="292" r:id="rId54"/>
    <p:sldId id="366" r:id="rId55"/>
    <p:sldId id="367" r:id="rId56"/>
    <p:sldId id="368" r:id="rId57"/>
    <p:sldId id="369" r:id="rId58"/>
    <p:sldId id="370" r:id="rId59"/>
    <p:sldId id="371" r:id="rId60"/>
    <p:sldId id="293" r:id="rId61"/>
    <p:sldId id="294" r:id="rId62"/>
    <p:sldId id="295" r:id="rId63"/>
    <p:sldId id="374" r:id="rId64"/>
    <p:sldId id="375" r:id="rId65"/>
    <p:sldId id="376" r:id="rId66"/>
    <p:sldId id="377" r:id="rId67"/>
    <p:sldId id="378" r:id="rId68"/>
    <p:sldId id="296" r:id="rId69"/>
    <p:sldId id="297" r:id="rId70"/>
    <p:sldId id="298" r:id="rId71"/>
    <p:sldId id="299" r:id="rId72"/>
    <p:sldId id="379" r:id="rId73"/>
    <p:sldId id="380" r:id="rId74"/>
    <p:sldId id="381" r:id="rId75"/>
    <p:sldId id="382" r:id="rId76"/>
    <p:sldId id="300" r:id="rId77"/>
    <p:sldId id="301" r:id="rId78"/>
    <p:sldId id="302" r:id="rId79"/>
    <p:sldId id="303" r:id="rId80"/>
    <p:sldId id="383" r:id="rId81"/>
    <p:sldId id="384" r:id="rId82"/>
    <p:sldId id="385" r:id="rId83"/>
    <p:sldId id="386" r:id="rId84"/>
    <p:sldId id="387" r:id="rId85"/>
    <p:sldId id="388" r:id="rId86"/>
    <p:sldId id="389" r:id="rId87"/>
    <p:sldId id="390" r:id="rId88"/>
    <p:sldId id="391" r:id="rId89"/>
    <p:sldId id="392" r:id="rId90"/>
    <p:sldId id="393" r:id="rId91"/>
    <p:sldId id="394" r:id="rId92"/>
    <p:sldId id="395" r:id="rId93"/>
    <p:sldId id="396" r:id="rId94"/>
    <p:sldId id="397" r:id="rId95"/>
    <p:sldId id="398" r:id="rId96"/>
    <p:sldId id="399" r:id="rId97"/>
    <p:sldId id="400" r:id="rId98"/>
    <p:sldId id="401" r:id="rId99"/>
    <p:sldId id="304" r:id="rId100"/>
    <p:sldId id="402" r:id="rId101"/>
    <p:sldId id="403" r:id="rId102"/>
    <p:sldId id="404" r:id="rId103"/>
    <p:sldId id="405" r:id="rId104"/>
    <p:sldId id="406" r:id="rId105"/>
    <p:sldId id="407" r:id="rId106"/>
    <p:sldId id="408" r:id="rId107"/>
    <p:sldId id="409" r:id="rId108"/>
    <p:sldId id="410" r:id="rId109"/>
    <p:sldId id="411" r:id="rId110"/>
    <p:sldId id="412" r:id="rId111"/>
    <p:sldId id="413" r:id="rId112"/>
    <p:sldId id="414" r:id="rId113"/>
    <p:sldId id="415" r:id="rId114"/>
    <p:sldId id="416" r:id="rId115"/>
    <p:sldId id="417" r:id="rId116"/>
    <p:sldId id="418" r:id="rId117"/>
    <p:sldId id="419" r:id="rId118"/>
    <p:sldId id="420" r:id="rId119"/>
    <p:sldId id="421" r:id="rId120"/>
    <p:sldId id="422" r:id="rId121"/>
    <p:sldId id="423" r:id="rId122"/>
    <p:sldId id="424" r:id="rId123"/>
    <p:sldId id="425" r:id="rId124"/>
    <p:sldId id="426" r:id="rId125"/>
    <p:sldId id="427" r:id="rId126"/>
    <p:sldId id="428" r:id="rId127"/>
    <p:sldId id="429" r:id="rId128"/>
    <p:sldId id="430" r:id="rId129"/>
    <p:sldId id="431" r:id="rId130"/>
    <p:sldId id="432" r:id="rId131"/>
    <p:sldId id="433" r:id="rId132"/>
    <p:sldId id="434" r:id="rId133"/>
    <p:sldId id="435" r:id="rId134"/>
    <p:sldId id="436" r:id="rId135"/>
    <p:sldId id="437" r:id="rId136"/>
    <p:sldId id="438" r:id="rId137"/>
    <p:sldId id="439" r:id="rId138"/>
    <p:sldId id="440" r:id="rId139"/>
    <p:sldId id="441" r:id="rId140"/>
    <p:sldId id="442" r:id="rId141"/>
    <p:sldId id="443" r:id="rId142"/>
    <p:sldId id="444" r:id="rId143"/>
    <p:sldId id="445" r:id="rId144"/>
    <p:sldId id="446" r:id="rId145"/>
    <p:sldId id="447" r:id="rId146"/>
    <p:sldId id="448" r:id="rId147"/>
    <p:sldId id="449" r:id="rId148"/>
    <p:sldId id="450" r:id="rId149"/>
    <p:sldId id="451" r:id="rId150"/>
    <p:sldId id="452" r:id="rId151"/>
    <p:sldId id="453" r:id="rId152"/>
    <p:sldId id="454" r:id="rId153"/>
    <p:sldId id="455" r:id="rId154"/>
    <p:sldId id="456" r:id="rId155"/>
    <p:sldId id="457" r:id="rId156"/>
    <p:sldId id="458" r:id="rId157"/>
    <p:sldId id="459" r:id="rId158"/>
    <p:sldId id="460" r:id="rId159"/>
    <p:sldId id="461" r:id="rId160"/>
    <p:sldId id="462" r:id="rId161"/>
    <p:sldId id="305" r:id="rId162"/>
    <p:sldId id="644" r:id="rId163"/>
    <p:sldId id="645" r:id="rId164"/>
    <p:sldId id="648" r:id="rId165"/>
    <p:sldId id="649" r:id="rId166"/>
    <p:sldId id="650" r:id="rId167"/>
    <p:sldId id="651" r:id="rId168"/>
    <p:sldId id="652" r:id="rId169"/>
    <p:sldId id="653" r:id="rId170"/>
    <p:sldId id="654" r:id="rId171"/>
    <p:sldId id="655" r:id="rId172"/>
    <p:sldId id="468" r:id="rId173"/>
    <p:sldId id="469" r:id="rId174"/>
    <p:sldId id="470" r:id="rId175"/>
    <p:sldId id="471" r:id="rId176"/>
    <p:sldId id="472" r:id="rId177"/>
    <p:sldId id="473" r:id="rId178"/>
    <p:sldId id="474" r:id="rId179"/>
    <p:sldId id="475" r:id="rId180"/>
    <p:sldId id="476" r:id="rId181"/>
    <p:sldId id="477" r:id="rId182"/>
    <p:sldId id="478" r:id="rId183"/>
    <p:sldId id="479" r:id="rId184"/>
    <p:sldId id="480" r:id="rId185"/>
    <p:sldId id="646" r:id="rId186"/>
    <p:sldId id="647" r:id="rId187"/>
    <p:sldId id="467" r:id="rId188"/>
    <p:sldId id="481" r:id="rId189"/>
    <p:sldId id="482" r:id="rId190"/>
    <p:sldId id="483" r:id="rId191"/>
    <p:sldId id="484" r:id="rId192"/>
    <p:sldId id="485" r:id="rId193"/>
    <p:sldId id="486" r:id="rId194"/>
    <p:sldId id="487" r:id="rId195"/>
    <p:sldId id="488" r:id="rId196"/>
    <p:sldId id="489" r:id="rId197"/>
    <p:sldId id="490" r:id="rId198"/>
    <p:sldId id="491" r:id="rId199"/>
    <p:sldId id="492" r:id="rId200"/>
    <p:sldId id="539" r:id="rId201"/>
    <p:sldId id="540" r:id="rId202"/>
    <p:sldId id="541" r:id="rId203"/>
    <p:sldId id="542" r:id="rId204"/>
    <p:sldId id="543" r:id="rId205"/>
    <p:sldId id="544" r:id="rId206"/>
    <p:sldId id="545" r:id="rId207"/>
    <p:sldId id="666" r:id="rId208"/>
    <p:sldId id="667" r:id="rId209"/>
    <p:sldId id="668" r:id="rId210"/>
    <p:sldId id="669" r:id="rId211"/>
    <p:sldId id="670" r:id="rId212"/>
    <p:sldId id="671" r:id="rId213"/>
    <p:sldId id="672" r:id="rId214"/>
    <p:sldId id="673" r:id="rId215"/>
    <p:sldId id="674" r:id="rId216"/>
    <p:sldId id="493" r:id="rId217"/>
    <p:sldId id="494" r:id="rId218"/>
    <p:sldId id="495" r:id="rId219"/>
    <p:sldId id="496" r:id="rId220"/>
    <p:sldId id="497" r:id="rId221"/>
    <p:sldId id="498" r:id="rId222"/>
    <p:sldId id="499" r:id="rId223"/>
    <p:sldId id="500" r:id="rId224"/>
    <p:sldId id="501" r:id="rId225"/>
    <p:sldId id="502" r:id="rId226"/>
    <p:sldId id="503" r:id="rId227"/>
    <p:sldId id="504" r:id="rId228"/>
    <p:sldId id="505" r:id="rId229"/>
    <p:sldId id="506" r:id="rId230"/>
    <p:sldId id="507" r:id="rId231"/>
    <p:sldId id="508" r:id="rId232"/>
    <p:sldId id="509" r:id="rId233"/>
    <p:sldId id="510" r:id="rId234"/>
    <p:sldId id="511" r:id="rId235"/>
    <p:sldId id="512" r:id="rId236"/>
    <p:sldId id="513" r:id="rId237"/>
    <p:sldId id="514" r:id="rId238"/>
    <p:sldId id="515" r:id="rId239"/>
    <p:sldId id="516" r:id="rId240"/>
    <p:sldId id="517" r:id="rId241"/>
    <p:sldId id="518" r:id="rId242"/>
    <p:sldId id="519" r:id="rId243"/>
    <p:sldId id="520" r:id="rId244"/>
    <p:sldId id="521" r:id="rId245"/>
    <p:sldId id="522" r:id="rId246"/>
    <p:sldId id="523" r:id="rId247"/>
    <p:sldId id="524" r:id="rId248"/>
    <p:sldId id="525" r:id="rId249"/>
    <p:sldId id="526" r:id="rId250"/>
    <p:sldId id="527" r:id="rId251"/>
    <p:sldId id="528" r:id="rId252"/>
    <p:sldId id="529" r:id="rId253"/>
    <p:sldId id="530" r:id="rId254"/>
    <p:sldId id="531" r:id="rId255"/>
    <p:sldId id="532" r:id="rId256"/>
    <p:sldId id="533" r:id="rId257"/>
    <p:sldId id="534" r:id="rId258"/>
    <p:sldId id="535" r:id="rId259"/>
    <p:sldId id="536" r:id="rId260"/>
    <p:sldId id="537" r:id="rId261"/>
    <p:sldId id="538" r:id="rId262"/>
    <p:sldId id="563" r:id="rId263"/>
    <p:sldId id="564" r:id="rId264"/>
    <p:sldId id="565" r:id="rId265"/>
    <p:sldId id="566" r:id="rId266"/>
    <p:sldId id="567" r:id="rId267"/>
    <p:sldId id="568" r:id="rId268"/>
    <p:sldId id="546" r:id="rId269"/>
    <p:sldId id="547" r:id="rId270"/>
    <p:sldId id="548" r:id="rId271"/>
    <p:sldId id="639" r:id="rId272"/>
    <p:sldId id="634" r:id="rId273"/>
    <p:sldId id="635" r:id="rId274"/>
    <p:sldId id="636" r:id="rId275"/>
    <p:sldId id="637" r:id="rId276"/>
    <p:sldId id="638" r:id="rId277"/>
    <p:sldId id="549" r:id="rId278"/>
    <p:sldId id="550" r:id="rId279"/>
    <p:sldId id="551" r:id="rId280"/>
    <p:sldId id="552" r:id="rId281"/>
    <p:sldId id="553" r:id="rId282"/>
    <p:sldId id="555" r:id="rId283"/>
    <p:sldId id="556" r:id="rId284"/>
    <p:sldId id="557" r:id="rId285"/>
    <p:sldId id="558" r:id="rId286"/>
    <p:sldId id="559" r:id="rId287"/>
    <p:sldId id="560" r:id="rId288"/>
    <p:sldId id="554" r:id="rId289"/>
    <p:sldId id="561" r:id="rId290"/>
    <p:sldId id="562" r:id="rId291"/>
    <p:sldId id="569" r:id="rId292"/>
    <p:sldId id="570" r:id="rId293"/>
    <p:sldId id="571" r:id="rId294"/>
    <p:sldId id="572" r:id="rId295"/>
    <p:sldId id="573" r:id="rId296"/>
    <p:sldId id="574" r:id="rId297"/>
    <p:sldId id="575" r:id="rId298"/>
    <p:sldId id="576" r:id="rId299"/>
    <p:sldId id="577" r:id="rId300"/>
    <p:sldId id="578" r:id="rId301"/>
    <p:sldId id="579" r:id="rId302"/>
    <p:sldId id="580" r:id="rId303"/>
    <p:sldId id="581" r:id="rId304"/>
    <p:sldId id="582" r:id="rId305"/>
    <p:sldId id="583" r:id="rId306"/>
    <p:sldId id="584" r:id="rId307"/>
    <p:sldId id="585" r:id="rId308"/>
    <p:sldId id="586" r:id="rId309"/>
    <p:sldId id="587" r:id="rId310"/>
    <p:sldId id="588" r:id="rId311"/>
    <p:sldId id="589" r:id="rId312"/>
    <p:sldId id="590" r:id="rId313"/>
    <p:sldId id="591" r:id="rId314"/>
    <p:sldId id="592" r:id="rId315"/>
    <p:sldId id="593" r:id="rId316"/>
    <p:sldId id="594" r:id="rId317"/>
    <p:sldId id="595" r:id="rId318"/>
    <p:sldId id="596" r:id="rId319"/>
    <p:sldId id="597" r:id="rId320"/>
    <p:sldId id="599" r:id="rId321"/>
    <p:sldId id="600" r:id="rId322"/>
    <p:sldId id="601" r:id="rId323"/>
    <p:sldId id="602" r:id="rId324"/>
    <p:sldId id="598" r:id="rId325"/>
    <p:sldId id="603" r:id="rId326"/>
    <p:sldId id="604" r:id="rId327"/>
    <p:sldId id="605" r:id="rId328"/>
    <p:sldId id="606" r:id="rId329"/>
    <p:sldId id="607" r:id="rId330"/>
    <p:sldId id="608" r:id="rId331"/>
    <p:sldId id="609" r:id="rId332"/>
    <p:sldId id="610" r:id="rId333"/>
    <p:sldId id="611" r:id="rId334"/>
    <p:sldId id="612" r:id="rId335"/>
    <p:sldId id="613" r:id="rId336"/>
    <p:sldId id="614" r:id="rId337"/>
    <p:sldId id="615" r:id="rId338"/>
    <p:sldId id="616" r:id="rId339"/>
    <p:sldId id="617" r:id="rId340"/>
    <p:sldId id="618" r:id="rId341"/>
    <p:sldId id="619" r:id="rId342"/>
    <p:sldId id="627" r:id="rId343"/>
    <p:sldId id="633" r:id="rId344"/>
    <p:sldId id="628" r:id="rId345"/>
    <p:sldId id="629" r:id="rId346"/>
    <p:sldId id="630" r:id="rId347"/>
    <p:sldId id="631" r:id="rId348"/>
    <p:sldId id="632" r:id="rId349"/>
    <p:sldId id="620" r:id="rId350"/>
    <p:sldId id="621" r:id="rId351"/>
    <p:sldId id="622" r:id="rId352"/>
    <p:sldId id="623" r:id="rId353"/>
    <p:sldId id="624" r:id="rId354"/>
    <p:sldId id="625" r:id="rId355"/>
    <p:sldId id="626" r:id="rId356"/>
    <p:sldId id="463" r:id="rId357"/>
    <p:sldId id="464" r:id="rId358"/>
    <p:sldId id="465" r:id="rId359"/>
    <p:sldId id="466" r:id="rId360"/>
    <p:sldId id="641" r:id="rId361"/>
    <p:sldId id="642" r:id="rId362"/>
    <p:sldId id="306" r:id="rId363"/>
    <p:sldId id="307" r:id="rId364"/>
    <p:sldId id="308" r:id="rId365"/>
    <p:sldId id="309" r:id="rId366"/>
    <p:sldId id="310" r:id="rId367"/>
    <p:sldId id="311" r:id="rId368"/>
    <p:sldId id="312" r:id="rId369"/>
    <p:sldId id="643" r:id="rId370"/>
    <p:sldId id="313" r:id="rId371"/>
    <p:sldId id="314" r:id="rId372"/>
    <p:sldId id="315" r:id="rId373"/>
    <p:sldId id="316" r:id="rId374"/>
    <p:sldId id="317" r:id="rId375"/>
    <p:sldId id="318" r:id="rId376"/>
    <p:sldId id="319" r:id="rId377"/>
    <p:sldId id="320" r:id="rId378"/>
    <p:sldId id="321" r:id="rId379"/>
    <p:sldId id="322" r:id="rId380"/>
    <p:sldId id="323" r:id="rId381"/>
    <p:sldId id="324" r:id="rId382"/>
    <p:sldId id="325" r:id="rId383"/>
    <p:sldId id="326" r:id="rId384"/>
    <p:sldId id="327" r:id="rId385"/>
    <p:sldId id="328" r:id="rId386"/>
    <p:sldId id="329" r:id="rId387"/>
    <p:sldId id="330" r:id="rId388"/>
    <p:sldId id="331" r:id="rId389"/>
    <p:sldId id="332" r:id="rId390"/>
    <p:sldId id="333" r:id="rId391"/>
    <p:sldId id="334" r:id="rId392"/>
    <p:sldId id="335" r:id="rId393"/>
    <p:sldId id="336" r:id="rId394"/>
    <p:sldId id="337" r:id="rId395"/>
    <p:sldId id="338" r:id="rId396"/>
    <p:sldId id="339" r:id="rId397"/>
    <p:sldId id="340" r:id="rId398"/>
    <p:sldId id="341" r:id="rId399"/>
    <p:sldId id="342" r:id="rId400"/>
    <p:sldId id="343" r:id="rId401"/>
    <p:sldId id="344" r:id="rId402"/>
    <p:sldId id="345" r:id="rId403"/>
    <p:sldId id="346" r:id="rId404"/>
    <p:sldId id="347" r:id="rId405"/>
    <p:sldId id="348" r:id="rId406"/>
    <p:sldId id="349" r:id="rId407"/>
    <p:sldId id="350" r:id="rId408"/>
    <p:sldId id="351" r:id="rId409"/>
    <p:sldId id="352" r:id="rId410"/>
    <p:sldId id="353" r:id="rId411"/>
    <p:sldId id="354" r:id="rId412"/>
    <p:sldId id="355" r:id="rId4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rna ahuja" initials="da" lastIdx="1" clrIdx="0">
    <p:extLst>
      <p:ext uri="{19B8F6BF-5375-455C-9EA6-DF929625EA0E}">
        <p15:presenceInfo xmlns:p15="http://schemas.microsoft.com/office/powerpoint/2012/main" userId="3730342060b955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presProps" Target="presProps.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theme" Target="theme/theme1.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commentAuthors" Target="commentAuthor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viewProps" Target="viewProps.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4T14:13:33.611" idx="1">
    <p:pos x="4784" y="114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65B402-AD0F-474C-BC5F-352D33A4AC72}" type="datetimeFigureOut">
              <a:rPr lang="en-US" smtClean="0"/>
              <a:pPr/>
              <a:t>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65B402-AD0F-474C-BC5F-352D33A4AC72}" type="datetimeFigureOut">
              <a:rPr lang="en-US" smtClean="0"/>
              <a:pPr/>
              <a:t>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65B402-AD0F-474C-BC5F-352D33A4AC72}" type="datetimeFigureOut">
              <a:rPr lang="en-US" smtClean="0"/>
              <a:pPr/>
              <a:t>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65B402-AD0F-474C-BC5F-352D33A4AC72}" type="datetimeFigureOut">
              <a:rPr lang="en-US" smtClean="0"/>
              <a:pPr/>
              <a:t>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5B402-AD0F-474C-BC5F-352D33A4AC72}" type="datetimeFigureOut">
              <a:rPr lang="en-US" smtClean="0"/>
              <a:pPr/>
              <a:t>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65B402-AD0F-474C-BC5F-352D33A4AC72}" type="datetimeFigureOut">
              <a:rPr lang="en-US" smtClean="0"/>
              <a:pPr/>
              <a:t>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65B402-AD0F-474C-BC5F-352D33A4AC72}" type="datetimeFigureOut">
              <a:rPr lang="en-US" smtClean="0"/>
              <a:pPr/>
              <a:t>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65B402-AD0F-474C-BC5F-352D33A4AC72}" type="datetimeFigureOut">
              <a:rPr lang="en-US" smtClean="0"/>
              <a:pPr/>
              <a:t>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5B402-AD0F-474C-BC5F-352D33A4AC72}" type="datetimeFigureOut">
              <a:rPr lang="en-US" smtClean="0"/>
              <a:pPr/>
              <a:t>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5B402-AD0F-474C-BC5F-352D33A4AC72}" type="datetimeFigureOut">
              <a:rPr lang="en-US" smtClean="0"/>
              <a:pPr/>
              <a:t>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5B402-AD0F-474C-BC5F-352D33A4AC72}" type="datetimeFigureOut">
              <a:rPr lang="en-US" smtClean="0"/>
              <a:pPr/>
              <a:t>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C7804-A4FF-4597-BD7E-B246570B397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5B402-AD0F-474C-BC5F-352D33A4AC72}" type="datetimeFigureOut">
              <a:rPr lang="en-US" smtClean="0"/>
              <a:pPr/>
              <a:t>10/5/2021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C7804-A4FF-4597-BD7E-B246570B397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hyperlink" Target="https://cli.angular.io/" TargetMode="Externa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lstStyle/>
          <a:p>
            <a:endParaRPr lang="en-IN" dirty="0"/>
          </a:p>
          <a:p>
            <a:endParaRPr lang="en-IN" dirty="0"/>
          </a:p>
          <a:p>
            <a:pPr lvl="2"/>
            <a:endParaRPr lang="en-IN" dirty="0"/>
          </a:p>
          <a:p>
            <a:pPr lvl="2"/>
            <a:endParaRPr lang="en-IN" dirty="0"/>
          </a:p>
          <a:p>
            <a:pPr lvl="5">
              <a:buNone/>
            </a:pPr>
            <a:r>
              <a:rPr lang="en-IN" sz="3600" b="1" dirty="0">
                <a:solidFill>
                  <a:srgbClr val="FF0000"/>
                </a:solidFill>
                <a:latin typeface="Times New Roman" pitchFamily="18" charset="0"/>
                <a:cs typeface="Times New Roman" pitchFamily="18" charset="0"/>
              </a:rPr>
              <a:t>Web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lstStyle/>
          <a:p>
            <a:r>
              <a:rPr lang="en-IN" dirty="0"/>
              <a:t>An HTML document is nothing but a simple text file and it can be written using any simple text editor.</a:t>
            </a:r>
          </a:p>
          <a:p>
            <a:r>
              <a:rPr lang="en-IN" dirty="0"/>
              <a:t>A web browser, on the other hand, looks for the HTML codes to display the HTML text, image, links to the other pages for you.</a:t>
            </a:r>
          </a:p>
          <a:p>
            <a:r>
              <a:rPr lang="en-IN" dirty="0"/>
              <a:t>HTML is written in tags&lt;&gt;.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B4DF-4BB1-4F04-A82B-C94781C8833C}"/>
              </a:ext>
            </a:extLst>
          </p:cNvPr>
          <p:cNvSpPr>
            <a:spLocks noGrp="1"/>
          </p:cNvSpPr>
          <p:nvPr>
            <p:ph type="title"/>
          </p:nvPr>
        </p:nvSpPr>
        <p:spPr>
          <a:xfrm>
            <a:off x="457200" y="274638"/>
            <a:ext cx="8229600" cy="457199"/>
          </a:xfrm>
        </p:spPr>
        <p:txBody>
          <a:bodyPr>
            <a:normAutofit fontScale="90000"/>
          </a:bodyPr>
          <a:lstStyle/>
          <a:p>
            <a:r>
              <a:rPr lang="en-US" dirty="0"/>
              <a:t>CSS Animations</a:t>
            </a:r>
            <a:endParaRPr lang="en-IN" dirty="0"/>
          </a:p>
        </p:txBody>
      </p:sp>
      <p:sp>
        <p:nvSpPr>
          <p:cNvPr id="3" name="Content Placeholder 2">
            <a:extLst>
              <a:ext uri="{FF2B5EF4-FFF2-40B4-BE49-F238E27FC236}">
                <a16:creationId xmlns:a16="http://schemas.microsoft.com/office/drawing/2014/main" id="{6629629E-0C23-47E6-B377-274AED9C9729}"/>
              </a:ext>
            </a:extLst>
          </p:cNvPr>
          <p:cNvSpPr>
            <a:spLocks noGrp="1"/>
          </p:cNvSpPr>
          <p:nvPr>
            <p:ph idx="1"/>
          </p:nvPr>
        </p:nvSpPr>
        <p:spPr>
          <a:xfrm>
            <a:off x="457200" y="731838"/>
            <a:ext cx="8229600" cy="6009530"/>
          </a:xfrm>
        </p:spPr>
        <p:txBody>
          <a:bodyPr>
            <a:normAutofit fontScale="92500"/>
          </a:bodyPr>
          <a:lstStyle/>
          <a:p>
            <a:r>
              <a:rPr lang="en-US" b="0" i="0" dirty="0">
                <a:solidFill>
                  <a:srgbClr val="000000"/>
                </a:solidFill>
                <a:effectLst/>
                <a:latin typeface="Verdana" panose="020B0604030504040204" pitchFamily="34" charset="0"/>
              </a:rPr>
              <a:t>CSS allows animation of HTML elements without using JavaScript or Flash!</a:t>
            </a:r>
          </a:p>
          <a:p>
            <a:pPr algn="l"/>
            <a:r>
              <a:rPr lang="en-US" b="0" i="0" dirty="0">
                <a:solidFill>
                  <a:srgbClr val="000000"/>
                </a:solidFill>
                <a:effectLst/>
                <a:latin typeface="Verdana" panose="020B0604030504040204" pitchFamily="34" charset="0"/>
              </a:rPr>
              <a:t>An animation lets an element gradually change from one style to another.</a:t>
            </a:r>
          </a:p>
          <a:p>
            <a:pPr algn="l"/>
            <a:r>
              <a:rPr lang="en-US" b="0" i="0" dirty="0">
                <a:solidFill>
                  <a:srgbClr val="000000"/>
                </a:solidFill>
                <a:effectLst/>
                <a:latin typeface="Verdana" panose="020B0604030504040204" pitchFamily="34" charset="0"/>
              </a:rPr>
              <a:t>You can change as many CSS properties you want, as many times you want.</a:t>
            </a:r>
          </a:p>
          <a:p>
            <a:pPr algn="l"/>
            <a:r>
              <a:rPr lang="en-US" b="0" i="0" dirty="0">
                <a:solidFill>
                  <a:srgbClr val="000000"/>
                </a:solidFill>
                <a:effectLst/>
                <a:latin typeface="Verdana" panose="020B0604030504040204" pitchFamily="34" charset="0"/>
              </a:rPr>
              <a:t>To use CSS animation, you must first specify some keyframes for the animation.</a:t>
            </a:r>
          </a:p>
          <a:p>
            <a:pPr algn="l"/>
            <a:r>
              <a:rPr lang="en-US" b="0" i="0" dirty="0">
                <a:solidFill>
                  <a:srgbClr val="000000"/>
                </a:solidFill>
                <a:effectLst/>
                <a:latin typeface="Verdana" panose="020B0604030504040204" pitchFamily="34" charset="0"/>
              </a:rPr>
              <a:t>Keyframes hold what styles the element will have at certain times.</a:t>
            </a:r>
          </a:p>
          <a:p>
            <a:endParaRPr lang="en-IN" dirty="0"/>
          </a:p>
        </p:txBody>
      </p:sp>
    </p:spTree>
    <p:extLst>
      <p:ext uri="{BB962C8B-B14F-4D97-AF65-F5344CB8AC3E}">
        <p14:creationId xmlns:p14="http://schemas.microsoft.com/office/powerpoint/2010/main" val="24082958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3EF0-7DE1-4F98-9154-AF759DC67AE2}"/>
              </a:ext>
            </a:extLst>
          </p:cNvPr>
          <p:cNvSpPr>
            <a:spLocks noGrp="1"/>
          </p:cNvSpPr>
          <p:nvPr>
            <p:ph type="title"/>
          </p:nvPr>
        </p:nvSpPr>
        <p:spPr>
          <a:xfrm>
            <a:off x="457200" y="274638"/>
            <a:ext cx="8229600" cy="274042"/>
          </a:xfrm>
        </p:spPr>
        <p:txBody>
          <a:bodyPr>
            <a:normAutofit fontScale="90000"/>
          </a:bodyPr>
          <a:lstStyle/>
          <a:p>
            <a:r>
              <a:rPr lang="en-IN" b="0" i="0" dirty="0">
                <a:solidFill>
                  <a:srgbClr val="000000"/>
                </a:solidFill>
                <a:effectLst/>
                <a:latin typeface="Segoe UI" panose="020B0502040204020203" pitchFamily="34" charset="0"/>
              </a:rPr>
              <a:t>The @keyframes Rule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4F5031E-10F4-4485-9289-D63DF383BEF3}"/>
              </a:ext>
            </a:extLst>
          </p:cNvPr>
          <p:cNvSpPr>
            <a:spLocks noGrp="1"/>
          </p:cNvSpPr>
          <p:nvPr>
            <p:ph idx="1"/>
          </p:nvPr>
        </p:nvSpPr>
        <p:spPr>
          <a:xfrm>
            <a:off x="457200" y="404664"/>
            <a:ext cx="8229600" cy="6336704"/>
          </a:xfrm>
        </p:spPr>
        <p:txBody>
          <a:bodyPr>
            <a:normAutofit/>
          </a:bodyPr>
          <a:lstStyle/>
          <a:p>
            <a:r>
              <a:rPr lang="en-US" sz="2000" b="0" i="0" dirty="0">
                <a:solidFill>
                  <a:srgbClr val="000000"/>
                </a:solidFill>
                <a:effectLst/>
                <a:latin typeface="Verdana" panose="020B0604030504040204" pitchFamily="34" charset="0"/>
              </a:rPr>
              <a:t>To get an animation to work, you must bind the animation to an element.</a:t>
            </a:r>
          </a:p>
          <a:p>
            <a:r>
              <a:rPr lang="en-US" sz="2000" b="0" i="0" dirty="0">
                <a:solidFill>
                  <a:srgbClr val="000000"/>
                </a:solidFill>
                <a:effectLst/>
                <a:latin typeface="Verdana" panose="020B0604030504040204" pitchFamily="34" charset="0"/>
              </a:rPr>
              <a:t>The following example binds the "example" animation to the &lt;div&gt; element. The animation will last for 4 seconds, and it will gradually change the background-color of the &lt;div&gt; element from "red" to "yellow":</a:t>
            </a:r>
          </a:p>
          <a:p>
            <a:r>
              <a:rPr lang="en-US" sz="1800" b="0" i="0" dirty="0">
                <a:solidFill>
                  <a:srgbClr val="008000"/>
                </a:solidFill>
                <a:effectLst/>
                <a:latin typeface="Consolas" panose="020B0609020204030204" pitchFamily="49" charset="0"/>
              </a:rPr>
              <a:t>/* The animation code */</a:t>
            </a:r>
            <a:br>
              <a:rPr lang="en-US" sz="1800" dirty="0"/>
            </a:br>
            <a:r>
              <a:rPr lang="en-US" sz="1800" b="0" i="0" dirty="0">
                <a:solidFill>
                  <a:srgbClr val="A52A2A"/>
                </a:solidFill>
                <a:effectLst/>
                <a:latin typeface="Consolas" panose="020B0609020204030204" pitchFamily="49" charset="0"/>
              </a:rPr>
              <a:t>@keyframes example </a:t>
            </a:r>
            <a:r>
              <a:rPr lang="en-US" sz="1800" b="0" i="0" dirty="0">
                <a:solidFill>
                  <a:srgbClr val="000000"/>
                </a:solidFill>
                <a:effectLst/>
                <a:latin typeface="Consolas" panose="020B0609020204030204" pitchFamily="49" charset="0"/>
              </a:rPr>
              <a:t>{</a:t>
            </a:r>
            <a:br>
              <a:rPr lang="en-US" sz="1800" b="0" i="0" dirty="0">
                <a:solidFill>
                  <a:srgbClr val="A52A2A"/>
                </a:solidFill>
                <a:effectLst/>
                <a:latin typeface="Consolas" panose="020B0609020204030204" pitchFamily="49" charset="0"/>
              </a:rPr>
            </a:br>
            <a:r>
              <a:rPr lang="en-US" sz="1800" b="0" i="0" dirty="0">
                <a:solidFill>
                  <a:srgbClr val="A52A2A"/>
                </a:solidFill>
                <a:effectLst/>
                <a:latin typeface="Consolas" panose="020B0609020204030204" pitchFamily="49" charset="0"/>
              </a:rPr>
              <a:t>  from </a:t>
            </a:r>
            <a:r>
              <a:rPr lang="en-US" sz="1800" b="0" i="0" dirty="0">
                <a:solidFill>
                  <a:srgbClr val="000000"/>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background-color</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red</a:t>
            </a:r>
            <a:r>
              <a:rPr lang="en-US" sz="1800" b="0" i="0" dirty="0">
                <a:solidFill>
                  <a:srgbClr val="000000"/>
                </a:solidFill>
                <a:effectLst/>
                <a:latin typeface="Consolas" panose="020B0609020204030204" pitchFamily="49" charset="0"/>
              </a:rPr>
              <a:t>;}</a:t>
            </a:r>
            <a:br>
              <a:rPr lang="en-US" sz="1800" b="0" i="0" dirty="0">
                <a:solidFill>
                  <a:srgbClr val="A52A2A"/>
                </a:solidFill>
                <a:effectLst/>
                <a:latin typeface="Consolas" panose="020B0609020204030204" pitchFamily="49" charset="0"/>
              </a:rPr>
            </a:br>
            <a:r>
              <a:rPr lang="en-US" sz="1800" b="0" i="0" dirty="0">
                <a:solidFill>
                  <a:srgbClr val="A52A2A"/>
                </a:solidFill>
                <a:effectLst/>
                <a:latin typeface="Consolas" panose="020B0609020204030204" pitchFamily="49" charset="0"/>
              </a:rPr>
              <a:t>  to </a:t>
            </a:r>
            <a:r>
              <a:rPr lang="en-US" sz="1800" b="0" i="0" dirty="0">
                <a:solidFill>
                  <a:srgbClr val="000000"/>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background-color</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yellow</a:t>
            </a:r>
            <a:r>
              <a:rPr lang="en-US" sz="1800" b="0" i="0" dirty="0">
                <a:solidFill>
                  <a:srgbClr val="000000"/>
                </a:solidFill>
                <a:effectLst/>
                <a:latin typeface="Consolas" panose="020B0609020204030204" pitchFamily="49" charset="0"/>
              </a:rPr>
              <a:t>;}</a:t>
            </a:r>
            <a:br>
              <a:rPr lang="en-US" sz="1800" b="0" i="0" dirty="0">
                <a:solidFill>
                  <a:srgbClr val="A52A2A"/>
                </a:solidFill>
                <a:effectLst/>
                <a:latin typeface="Consolas" panose="020B0609020204030204" pitchFamily="49" charset="0"/>
              </a:rPr>
            </a:br>
            <a:r>
              <a:rPr lang="en-US" sz="1800" b="0" i="0" dirty="0">
                <a:solidFill>
                  <a:srgbClr val="000000"/>
                </a:solidFill>
                <a:effectLst/>
                <a:latin typeface="Consolas" panose="020B0609020204030204" pitchFamily="49" charset="0"/>
              </a:rPr>
              <a:t>}</a:t>
            </a:r>
            <a:br>
              <a:rPr lang="en-US" sz="1800" dirty="0"/>
            </a:br>
            <a:br>
              <a:rPr lang="en-US" sz="1800" dirty="0"/>
            </a:br>
            <a:r>
              <a:rPr lang="en-US" sz="1800" b="0" i="0" dirty="0">
                <a:solidFill>
                  <a:srgbClr val="008000"/>
                </a:solidFill>
                <a:effectLst/>
                <a:latin typeface="Consolas" panose="020B0609020204030204" pitchFamily="49" charset="0"/>
              </a:rPr>
              <a:t>/* The element to apply the animation to */</a:t>
            </a:r>
            <a:br>
              <a:rPr lang="en-US" sz="1800" dirty="0"/>
            </a:br>
            <a:r>
              <a:rPr lang="en-US" sz="1800" b="0" i="0" dirty="0">
                <a:solidFill>
                  <a:srgbClr val="A52A2A"/>
                </a:solidFill>
                <a:effectLst/>
                <a:latin typeface="Consolas" panose="020B0609020204030204" pitchFamily="49" charset="0"/>
              </a:rPr>
              <a:t>div </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width</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height</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background-color</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red</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animation-name</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example</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animation-duration</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4s</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000000"/>
                </a:solidFill>
                <a:effectLst/>
                <a:latin typeface="Consolas" panose="020B0609020204030204" pitchFamily="49" charset="0"/>
              </a:rPr>
              <a:t>}</a:t>
            </a:r>
            <a:endParaRPr lang="en-IN" sz="1800" dirty="0"/>
          </a:p>
        </p:txBody>
      </p:sp>
    </p:spTree>
    <p:extLst>
      <p:ext uri="{BB962C8B-B14F-4D97-AF65-F5344CB8AC3E}">
        <p14:creationId xmlns:p14="http://schemas.microsoft.com/office/powerpoint/2010/main" val="23706119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5954-5438-4169-B0F4-2FCD10972A4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Delay an Animation</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3F24E4D6-A580-41FC-8CBD-19424BDA1792}"/>
              </a:ext>
            </a:extLst>
          </p:cNvPr>
          <p:cNvSpPr>
            <a:spLocks noGrp="1" noChangeArrowheads="1"/>
          </p:cNvSpPr>
          <p:nvPr>
            <p:ph idx="1"/>
          </p:nvPr>
        </p:nvSpPr>
        <p:spPr bwMode="auto">
          <a:xfrm>
            <a:off x="457200" y="1901023"/>
            <a:ext cx="911685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animation-delay</a:t>
            </a:r>
            <a:r>
              <a:rPr kumimoji="0" lang="en-US" altLang="en-US" sz="1800" b="0" i="0" u="none" strike="noStrike" cap="none" normalizeH="0" baseline="0" dirty="0">
                <a:ln>
                  <a:noFill/>
                </a:ln>
                <a:solidFill>
                  <a:srgbClr val="000000"/>
                </a:solidFill>
                <a:effectLst/>
                <a:latin typeface="Verdana" panose="020B0604030504040204" pitchFamily="34" charset="0"/>
              </a:rPr>
              <a:t> property specifies a delay for the start of an animation.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A52A2A"/>
                </a:solidFill>
                <a:effectLst/>
                <a:latin typeface="Consolas" panose="020B0609020204030204" pitchFamily="49" charset="0"/>
              </a:rPr>
              <a:t>div </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width</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height</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position</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relative</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background-color</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red</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animation-name</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example</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animation-duration</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4s</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animation-delay</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2s</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42930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2CC8-5F69-4FA3-B7C1-35818A6BC03D}"/>
              </a:ext>
            </a:extLst>
          </p:cNvPr>
          <p:cNvSpPr>
            <a:spLocks noGrp="1"/>
          </p:cNvSpPr>
          <p:nvPr>
            <p:ph type="title"/>
          </p:nvPr>
        </p:nvSpPr>
        <p:spPr>
          <a:xfrm>
            <a:off x="457200" y="274638"/>
            <a:ext cx="8229600" cy="346050"/>
          </a:xfrm>
        </p:spPr>
        <p:txBody>
          <a:bodyPr>
            <a:normAutofit fontScale="90000"/>
          </a:bodyPr>
          <a:lstStyle/>
          <a:p>
            <a:r>
              <a:rPr lang="en-US" sz="2200" b="0" i="0" dirty="0">
                <a:solidFill>
                  <a:srgbClr val="000000"/>
                </a:solidFill>
                <a:effectLst/>
                <a:latin typeface="Segoe UI" panose="020B0502040204020203" pitchFamily="34" charset="0"/>
              </a:rPr>
              <a:t>Set How Many Times an Animation Should Run</a:t>
            </a:r>
            <a:br>
              <a:rPr lang="en-US"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ED7EF2DA-2313-4210-9718-FE97DE79E36F}"/>
              </a:ext>
            </a:extLst>
          </p:cNvPr>
          <p:cNvSpPr>
            <a:spLocks noGrp="1" noChangeArrowheads="1"/>
          </p:cNvSpPr>
          <p:nvPr>
            <p:ph idx="1"/>
          </p:nvPr>
        </p:nvSpPr>
        <p:spPr bwMode="auto">
          <a:xfrm>
            <a:off x="457200" y="1757354"/>
            <a:ext cx="1145262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animation-iteration-count</a:t>
            </a:r>
            <a:r>
              <a:rPr kumimoji="0" lang="en-US" altLang="en-US" sz="1800" b="0" i="0" u="none" strike="noStrike" cap="none" normalizeH="0" baseline="0" dirty="0">
                <a:ln>
                  <a:noFill/>
                </a:ln>
                <a:solidFill>
                  <a:srgbClr val="000000"/>
                </a:solidFill>
                <a:effectLst/>
                <a:latin typeface="Verdana" panose="020B0604030504040204" pitchFamily="34" charset="0"/>
              </a:rPr>
              <a:t> property specifies the number of times an animation should run.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following example will run the animation 3 times before it stops: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A52A2A"/>
                </a:solidFill>
                <a:effectLst/>
                <a:latin typeface="Consolas" panose="020B0609020204030204" pitchFamily="49" charset="0"/>
              </a:rPr>
              <a:t>div </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width</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height</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100px</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position</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relative</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background-color</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red</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animation-name</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example</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animation-duration</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4s</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FF0000"/>
                </a:solidFill>
                <a:effectLst/>
                <a:latin typeface="Consolas" panose="020B0609020204030204" pitchFamily="49" charset="0"/>
              </a:rPr>
              <a:t>  animation-iteration-count</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 3</a:t>
            </a:r>
            <a:r>
              <a:rPr lang="en-US" sz="1800" b="0" i="0" dirty="0">
                <a:solidFill>
                  <a:srgbClr val="000000"/>
                </a:solidFill>
                <a:effectLst/>
                <a:latin typeface="Consolas" panose="020B0609020204030204" pitchFamily="49" charset="0"/>
              </a:rPr>
              <a:t>;</a:t>
            </a:r>
            <a:br>
              <a:rPr lang="en-US" sz="1800" b="0" i="0" dirty="0">
                <a:solidFill>
                  <a:srgbClr val="FF0000"/>
                </a:solidFill>
                <a:effectLst/>
                <a:latin typeface="Consolas" panose="020B0609020204030204" pitchFamily="49" charset="0"/>
              </a:rPr>
            </a:br>
            <a:r>
              <a:rPr lang="en-US" sz="1800" b="0" i="0" dirty="0">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42893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D897-91B8-4866-B1A6-DBAD61E67090}"/>
              </a:ext>
            </a:extLst>
          </p:cNvPr>
          <p:cNvSpPr>
            <a:spLocks noGrp="1"/>
          </p:cNvSpPr>
          <p:nvPr>
            <p:ph type="title"/>
          </p:nvPr>
        </p:nvSpPr>
        <p:spPr>
          <a:xfrm>
            <a:off x="457200" y="274638"/>
            <a:ext cx="8229600" cy="457199"/>
          </a:xfrm>
        </p:spPr>
        <p:txBody>
          <a:bodyPr>
            <a:normAutofit fontScale="90000"/>
          </a:bodyPr>
          <a:lstStyle/>
          <a:p>
            <a:r>
              <a:rPr lang="en-US" dirty="0"/>
              <a:t>Bootstrap</a:t>
            </a:r>
            <a:endParaRPr lang="en-IN" dirty="0"/>
          </a:p>
        </p:txBody>
      </p:sp>
      <p:sp>
        <p:nvSpPr>
          <p:cNvPr id="3" name="Content Placeholder 2">
            <a:extLst>
              <a:ext uri="{FF2B5EF4-FFF2-40B4-BE49-F238E27FC236}">
                <a16:creationId xmlns:a16="http://schemas.microsoft.com/office/drawing/2014/main" id="{7BAA1933-393B-4C86-9142-9B5DFF1CB3DC}"/>
              </a:ext>
            </a:extLst>
          </p:cNvPr>
          <p:cNvSpPr>
            <a:spLocks noGrp="1"/>
          </p:cNvSpPr>
          <p:nvPr>
            <p:ph idx="1"/>
          </p:nvPr>
        </p:nvSpPr>
        <p:spPr>
          <a:xfrm>
            <a:off x="457200" y="731838"/>
            <a:ext cx="8229600" cy="6126162"/>
          </a:xfrm>
        </p:spPr>
        <p:txBody>
          <a:bodyPr>
            <a:normAutofit fontScale="85000" lnSpcReduction="10000"/>
          </a:bodyPr>
          <a:lstStyle/>
          <a:p>
            <a:r>
              <a:rPr lang="en-IN" b="0" i="0" dirty="0">
                <a:solidFill>
                  <a:srgbClr val="610B38"/>
                </a:solidFill>
                <a:effectLst/>
                <a:latin typeface="erdana"/>
              </a:rPr>
              <a:t>What is Bootstrap</a:t>
            </a:r>
          </a:p>
          <a:p>
            <a:pPr algn="l">
              <a:buFont typeface="Arial" panose="020B0604020202020204" pitchFamily="34" charset="0"/>
              <a:buChar char="•"/>
            </a:pPr>
            <a:r>
              <a:rPr lang="en-US" b="0" dirty="0">
                <a:solidFill>
                  <a:srgbClr val="000000"/>
                </a:solidFill>
                <a:effectLst/>
                <a:latin typeface="verdana" panose="020B0604030504040204" pitchFamily="34" charset="0"/>
              </a:rPr>
              <a:t>Bootstrap is the most popular HTML, CSS and JavaScript framework for developing a responsive and mobile friendly website.</a:t>
            </a:r>
          </a:p>
          <a:p>
            <a:pPr algn="l">
              <a:buFont typeface="Arial" panose="020B0604020202020204" pitchFamily="34" charset="0"/>
              <a:buChar char="•"/>
            </a:pPr>
            <a:r>
              <a:rPr lang="en-US" b="0" dirty="0">
                <a:solidFill>
                  <a:srgbClr val="000000"/>
                </a:solidFill>
                <a:effectLst/>
                <a:latin typeface="verdana" panose="020B0604030504040204" pitchFamily="34" charset="0"/>
              </a:rPr>
              <a:t>It is absolutely free to download and use.</a:t>
            </a:r>
          </a:p>
          <a:p>
            <a:pPr algn="l">
              <a:buFont typeface="Arial" panose="020B0604020202020204" pitchFamily="34" charset="0"/>
              <a:buChar char="•"/>
            </a:pPr>
            <a:r>
              <a:rPr lang="en-US" b="0" dirty="0">
                <a:solidFill>
                  <a:srgbClr val="000000"/>
                </a:solidFill>
                <a:effectLst/>
                <a:latin typeface="verdana" panose="020B0604030504040204" pitchFamily="34" charset="0"/>
              </a:rPr>
              <a:t>It is a front-end framework used for easier and faster web development.</a:t>
            </a:r>
          </a:p>
          <a:p>
            <a:pPr algn="l">
              <a:buFont typeface="Arial" panose="020B0604020202020204" pitchFamily="34" charset="0"/>
              <a:buChar char="•"/>
            </a:pPr>
            <a:r>
              <a:rPr lang="en-US" b="0" dirty="0">
                <a:solidFill>
                  <a:srgbClr val="000000"/>
                </a:solidFill>
                <a:effectLst/>
                <a:latin typeface="verdana" panose="020B0604030504040204" pitchFamily="34" charset="0"/>
              </a:rPr>
              <a:t>It includes HTML and CSS based design templates for typography, forms, buttons, tables, navigation, modals, image carousels and many others.</a:t>
            </a:r>
          </a:p>
          <a:p>
            <a:pPr algn="l">
              <a:buFont typeface="Arial" panose="020B0604020202020204" pitchFamily="34" charset="0"/>
              <a:buChar char="•"/>
            </a:pPr>
            <a:r>
              <a:rPr lang="en-US" b="0" dirty="0">
                <a:solidFill>
                  <a:srgbClr val="000000"/>
                </a:solidFill>
                <a:effectLst/>
                <a:latin typeface="verdana" panose="020B0604030504040204" pitchFamily="34" charset="0"/>
              </a:rPr>
              <a:t>It can also use JavaScript plug-ins.</a:t>
            </a:r>
          </a:p>
          <a:p>
            <a:pPr algn="l">
              <a:buFont typeface="Arial" panose="020B0604020202020204" pitchFamily="34" charset="0"/>
              <a:buChar char="•"/>
            </a:pPr>
            <a:r>
              <a:rPr lang="en-US" b="0" dirty="0">
                <a:solidFill>
                  <a:srgbClr val="000000"/>
                </a:solidFill>
                <a:effectLst/>
                <a:latin typeface="verdana" panose="020B0604030504040204" pitchFamily="34" charset="0"/>
              </a:rPr>
              <a:t>It facilitates you to create responsive designs.</a:t>
            </a:r>
          </a:p>
          <a:p>
            <a:endParaRPr lang="en-IN" dirty="0"/>
          </a:p>
        </p:txBody>
      </p:sp>
    </p:spTree>
    <p:extLst>
      <p:ext uri="{BB962C8B-B14F-4D97-AF65-F5344CB8AC3E}">
        <p14:creationId xmlns:p14="http://schemas.microsoft.com/office/powerpoint/2010/main" val="35880240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F6B2-0177-4C02-825A-5A611036EA17}"/>
              </a:ext>
            </a:extLst>
          </p:cNvPr>
          <p:cNvSpPr>
            <a:spLocks noGrp="1"/>
          </p:cNvSpPr>
          <p:nvPr>
            <p:ph type="title"/>
          </p:nvPr>
        </p:nvSpPr>
        <p:spPr>
          <a:xfrm>
            <a:off x="457200" y="274638"/>
            <a:ext cx="8229600" cy="418058"/>
          </a:xfrm>
        </p:spPr>
        <p:txBody>
          <a:bodyPr>
            <a:normAutofit fontScale="90000"/>
          </a:bodyPr>
          <a:lstStyle/>
          <a:p>
            <a:r>
              <a:rPr lang="en-US" b="0" i="0" dirty="0">
                <a:solidFill>
                  <a:srgbClr val="610B38"/>
                </a:solidFill>
                <a:effectLst/>
                <a:latin typeface="erdana"/>
              </a:rPr>
              <a:t>What is a responsive website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380F64-7C91-47EB-A64D-CA19381EBA6E}"/>
              </a:ext>
            </a:extLst>
          </p:cNvPr>
          <p:cNvSpPr>
            <a:spLocks noGrp="1"/>
          </p:cNvSpPr>
          <p:nvPr>
            <p:ph idx="1"/>
          </p:nvPr>
        </p:nvSpPr>
        <p:spPr>
          <a:xfrm>
            <a:off x="457200" y="404664"/>
            <a:ext cx="8229600" cy="6453336"/>
          </a:xfrm>
        </p:spPr>
        <p:txBody>
          <a:bodyPr>
            <a:normAutofit/>
          </a:bodyPr>
          <a:lstStyle/>
          <a:p>
            <a:r>
              <a:rPr lang="en-US" sz="1800" b="0" i="0" dirty="0">
                <a:solidFill>
                  <a:srgbClr val="000000"/>
                </a:solidFill>
                <a:effectLst/>
                <a:latin typeface="verdana" panose="020B0604030504040204" pitchFamily="34" charset="0"/>
              </a:rPr>
              <a:t>A website is called responsive website which can automatically adjust itself to look good on all devices, from smart phones to desktops etc.</a:t>
            </a:r>
          </a:p>
          <a:p>
            <a:r>
              <a:rPr lang="en-IN" sz="2000" b="0" i="0" dirty="0">
                <a:solidFill>
                  <a:srgbClr val="610B38"/>
                </a:solidFill>
                <a:effectLst/>
                <a:latin typeface="erdana"/>
              </a:rPr>
              <a:t>What Bootstrap package contains</a:t>
            </a:r>
          </a:p>
          <a:p>
            <a:pPr algn="l"/>
            <a:r>
              <a:rPr lang="en-US" sz="1600" b="1" i="0" dirty="0">
                <a:solidFill>
                  <a:srgbClr val="000000"/>
                </a:solidFill>
                <a:effectLst/>
                <a:latin typeface="verdana" panose="020B0604030504040204" pitchFamily="34" charset="0"/>
              </a:rPr>
              <a:t>Scaffolding:</a:t>
            </a:r>
            <a:r>
              <a:rPr lang="en-US" sz="1600" b="0" i="0" dirty="0">
                <a:solidFill>
                  <a:srgbClr val="000000"/>
                </a:solidFill>
                <a:effectLst/>
                <a:latin typeface="verdana" panose="020B0604030504040204" pitchFamily="34" charset="0"/>
              </a:rPr>
              <a:t> Bootstrap provides a basic structure with Grid System, link styles, and background.</a:t>
            </a:r>
          </a:p>
          <a:p>
            <a:pPr algn="l"/>
            <a:r>
              <a:rPr lang="en-US" sz="1600" b="1" i="0" dirty="0">
                <a:solidFill>
                  <a:srgbClr val="000000"/>
                </a:solidFill>
                <a:effectLst/>
                <a:latin typeface="verdana" panose="020B0604030504040204" pitchFamily="34" charset="0"/>
              </a:rPr>
              <a:t>CSS:</a:t>
            </a:r>
            <a:r>
              <a:rPr lang="en-US" sz="1600" b="0" i="0" dirty="0">
                <a:solidFill>
                  <a:srgbClr val="000000"/>
                </a:solidFill>
                <a:effectLst/>
                <a:latin typeface="verdana" panose="020B0604030504040204" pitchFamily="34" charset="0"/>
              </a:rPr>
              <a:t> Bootstrap comes with the feature of global CSS settings, fundamental HTML elements style and an advanced grid system.</a:t>
            </a:r>
          </a:p>
          <a:p>
            <a:pPr algn="l"/>
            <a:r>
              <a:rPr lang="en-US" sz="1600" b="1" i="0" dirty="0">
                <a:solidFill>
                  <a:srgbClr val="000000"/>
                </a:solidFill>
                <a:effectLst/>
                <a:latin typeface="verdana" panose="020B0604030504040204" pitchFamily="34" charset="0"/>
              </a:rPr>
              <a:t>Components:</a:t>
            </a:r>
            <a:r>
              <a:rPr lang="en-US" sz="1600" b="0" i="0" dirty="0">
                <a:solidFill>
                  <a:srgbClr val="000000"/>
                </a:solidFill>
                <a:effectLst/>
                <a:latin typeface="verdana" panose="020B0604030504040204" pitchFamily="34" charset="0"/>
              </a:rPr>
              <a:t> Bootstrap contains a lot of reusable components built to provide iconography, dropdowns, navigation, alerts, pop-overs, and much more.</a:t>
            </a:r>
          </a:p>
          <a:p>
            <a:pPr algn="l"/>
            <a:r>
              <a:rPr lang="en-US" sz="1600" b="1" i="0" dirty="0">
                <a:solidFill>
                  <a:srgbClr val="000000"/>
                </a:solidFill>
                <a:effectLst/>
                <a:latin typeface="verdana" panose="020B0604030504040204" pitchFamily="34" charset="0"/>
              </a:rPr>
              <a:t>JavaScript Plugins:</a:t>
            </a:r>
            <a:r>
              <a:rPr lang="en-US" sz="1600" b="0" i="0" dirty="0">
                <a:solidFill>
                  <a:srgbClr val="000000"/>
                </a:solidFill>
                <a:effectLst/>
                <a:latin typeface="verdana" panose="020B0604030504040204" pitchFamily="34" charset="0"/>
              </a:rPr>
              <a:t> Bootstrap also contains a lot of custom jQuery plugins. You can easily include them all, or one by one.</a:t>
            </a:r>
          </a:p>
          <a:p>
            <a:pPr algn="l"/>
            <a:r>
              <a:rPr lang="en-US" sz="1600" b="1" i="0" dirty="0">
                <a:solidFill>
                  <a:srgbClr val="000000"/>
                </a:solidFill>
                <a:effectLst/>
                <a:latin typeface="verdana" panose="020B0604030504040204" pitchFamily="34" charset="0"/>
              </a:rPr>
              <a:t>Customize:</a:t>
            </a:r>
            <a:r>
              <a:rPr lang="en-US" sz="1600" b="0" i="0" dirty="0">
                <a:solidFill>
                  <a:srgbClr val="000000"/>
                </a:solidFill>
                <a:effectLst/>
                <a:latin typeface="verdana" panose="020B0604030504040204" pitchFamily="34" charset="0"/>
              </a:rPr>
              <a:t> Bootstrap components are customizable and you can customize Bootstrap's components, LESS variables, and jQuery plugins to get your own style.</a:t>
            </a:r>
          </a:p>
          <a:p>
            <a:pPr lvl="1"/>
            <a:endParaRPr lang="en-IN" sz="1400" dirty="0"/>
          </a:p>
          <a:p>
            <a:endParaRPr lang="en-IN" sz="1800" dirty="0"/>
          </a:p>
        </p:txBody>
      </p:sp>
    </p:spTree>
    <p:extLst>
      <p:ext uri="{BB962C8B-B14F-4D97-AF65-F5344CB8AC3E}">
        <p14:creationId xmlns:p14="http://schemas.microsoft.com/office/powerpoint/2010/main" val="11815564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9314-E2FA-4DCE-A1EF-399FCA66D37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Downloading Bootstrap 4</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EA60115-2179-4368-B200-E05D4AE67084}"/>
              </a:ext>
            </a:extLst>
          </p:cNvPr>
          <p:cNvSpPr>
            <a:spLocks noGrp="1"/>
          </p:cNvSpPr>
          <p:nvPr>
            <p:ph idx="1"/>
          </p:nvPr>
        </p:nvSpPr>
        <p:spPr>
          <a:xfrm>
            <a:off x="457200" y="404664"/>
            <a:ext cx="8229600" cy="6336704"/>
          </a:xfrm>
        </p:spPr>
        <p:txBody>
          <a:bodyPr/>
          <a:lstStyle/>
          <a:p>
            <a:r>
              <a:rPr lang="en-US" b="0" i="0" dirty="0">
                <a:solidFill>
                  <a:srgbClr val="000000"/>
                </a:solidFill>
                <a:effectLst/>
                <a:latin typeface="Verdana" panose="020B0604030504040204" pitchFamily="34" charset="0"/>
              </a:rPr>
              <a:t>If you want to download and host Bootstrap 4 yourself, go to </a:t>
            </a:r>
            <a:r>
              <a:rPr lang="en-US" b="0" i="0" dirty="0">
                <a:effectLst/>
                <a:latin typeface="Verdana" panose="020B0604030504040204" pitchFamily="34" charset="0"/>
                <a:hlinkClick r:id="rId2"/>
              </a:rPr>
              <a:t>https://getbootstrap.com/</a:t>
            </a:r>
            <a:r>
              <a:rPr lang="en-US" b="0" i="0" dirty="0">
                <a:solidFill>
                  <a:srgbClr val="000000"/>
                </a:solidFill>
                <a:effectLst/>
                <a:latin typeface="Verdana" panose="020B0604030504040204" pitchFamily="34" charset="0"/>
              </a:rPr>
              <a:t>, and follow the instructions there.</a:t>
            </a:r>
            <a:endParaRPr lang="en-IN" dirty="0"/>
          </a:p>
        </p:txBody>
      </p:sp>
    </p:spTree>
    <p:extLst>
      <p:ext uri="{BB962C8B-B14F-4D97-AF65-F5344CB8AC3E}">
        <p14:creationId xmlns:p14="http://schemas.microsoft.com/office/powerpoint/2010/main" val="4347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DC6-10B7-469C-AAA6-CDD0E6ADF08E}"/>
              </a:ext>
            </a:extLst>
          </p:cNvPr>
          <p:cNvSpPr>
            <a:spLocks noGrp="1"/>
          </p:cNvSpPr>
          <p:nvPr>
            <p:ph type="title"/>
          </p:nvPr>
        </p:nvSpPr>
        <p:spPr>
          <a:xfrm>
            <a:off x="457200" y="274638"/>
            <a:ext cx="8229600" cy="346050"/>
          </a:xfrm>
        </p:spPr>
        <p:txBody>
          <a:bodyPr>
            <a:normAutofit fontScale="90000"/>
          </a:bodyPr>
          <a:lstStyle/>
          <a:p>
            <a:r>
              <a:rPr lang="en-US" sz="2700" b="0" i="0" dirty="0">
                <a:solidFill>
                  <a:srgbClr val="000000"/>
                </a:solidFill>
                <a:effectLst/>
                <a:latin typeface="Segoe UI" panose="020B0502040204020203" pitchFamily="34" charset="0"/>
              </a:rPr>
              <a:t>Create First Web Page With Bootstrap 4</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F958080-7163-48B1-87D8-0F5A1DF1F045}"/>
              </a:ext>
            </a:extLst>
          </p:cNvPr>
          <p:cNvSpPr>
            <a:spLocks noGrp="1"/>
          </p:cNvSpPr>
          <p:nvPr>
            <p:ph idx="1"/>
          </p:nvPr>
        </p:nvSpPr>
        <p:spPr>
          <a:xfrm>
            <a:off x="457200" y="274638"/>
            <a:ext cx="8229600" cy="6394722"/>
          </a:xfrm>
        </p:spPr>
        <p:txBody>
          <a:bodyPr/>
          <a:lstStyle/>
          <a:p>
            <a:r>
              <a:rPr lang="en-US" b="1" i="0" dirty="0">
                <a:solidFill>
                  <a:srgbClr val="000000"/>
                </a:solidFill>
                <a:effectLst/>
                <a:latin typeface="Verdana" panose="020B0604030504040204" pitchFamily="34" charset="0"/>
              </a:rPr>
              <a:t>1. Add the HTML5 doctype</a:t>
            </a:r>
          </a:p>
          <a:p>
            <a:r>
              <a:rPr lang="en-US" sz="1600" b="0" i="0" dirty="0">
                <a:solidFill>
                  <a:srgbClr val="000000"/>
                </a:solidFill>
                <a:effectLst/>
                <a:latin typeface="Verdana" panose="020B0604030504040204" pitchFamily="34" charset="0"/>
              </a:rPr>
              <a:t>Bootstrap 4 uses HTML elements and CSS properties that require the HTML5 doctype.</a:t>
            </a:r>
            <a:endParaRPr lang="en-US" sz="1600" b="1"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Always include the HTML5 doctype at the beginning of the page, along with the lang attribute and the correct character set:</a:t>
            </a:r>
          </a:p>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!DOCTYPE</a:t>
            </a:r>
            <a:r>
              <a:rPr lang="en-IN" sz="1800" b="0" i="0" dirty="0">
                <a:solidFill>
                  <a:srgbClr val="FF0000"/>
                </a:solidFill>
                <a:effectLst/>
                <a:latin typeface="Consolas" panose="020B0609020204030204" pitchFamily="49" charset="0"/>
              </a:rPr>
              <a:t> html</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html</a:t>
            </a:r>
            <a:r>
              <a:rPr lang="en-IN" sz="1800" b="0" i="0" dirty="0">
                <a:solidFill>
                  <a:srgbClr val="FF0000"/>
                </a:solidFill>
                <a:effectLst/>
                <a:latin typeface="Consolas" panose="020B0609020204030204" pitchFamily="49" charset="0"/>
              </a:rPr>
              <a:t> lang</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en</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head</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meta</a:t>
            </a:r>
            <a:r>
              <a:rPr lang="en-IN" sz="1800" b="0" i="0" dirty="0">
                <a:solidFill>
                  <a:srgbClr val="FF0000"/>
                </a:solidFill>
                <a:effectLst/>
                <a:latin typeface="Consolas" panose="020B0609020204030204" pitchFamily="49" charset="0"/>
              </a:rPr>
              <a:t> charset</a:t>
            </a:r>
            <a:r>
              <a:rPr lang="en-IN" sz="1800" b="0" i="0" dirty="0">
                <a:solidFill>
                  <a:srgbClr val="0000CD"/>
                </a:solidFill>
                <a:effectLst/>
                <a:latin typeface="Consolas" panose="020B0609020204030204" pitchFamily="49" charset="0"/>
              </a:rPr>
              <a:t>="utf-8"&gt;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/head</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/html</a:t>
            </a:r>
            <a:r>
              <a:rPr lang="en-IN" sz="1800" b="0" i="0" dirty="0">
                <a:solidFill>
                  <a:srgbClr val="0000CD"/>
                </a:solidFill>
                <a:effectLst/>
                <a:latin typeface="Consolas" panose="020B0609020204030204" pitchFamily="49" charset="0"/>
              </a:rPr>
              <a:t>&gt;</a:t>
            </a:r>
          </a:p>
          <a:p>
            <a:r>
              <a:rPr lang="en-IN" sz="1100" b="1" i="0" dirty="0">
                <a:solidFill>
                  <a:srgbClr val="000000"/>
                </a:solidFill>
                <a:effectLst/>
                <a:latin typeface="Verdana" panose="020B0604030504040204" pitchFamily="34" charset="0"/>
              </a:rPr>
              <a:t>2. Bootstrap 4 is mobile-first</a:t>
            </a:r>
            <a:endParaRPr lang="en-IN" sz="1800" dirty="0">
              <a:solidFill>
                <a:srgbClr val="0000CD"/>
              </a:solidFill>
              <a:latin typeface="Consolas" panose="020B0609020204030204" pitchFamily="49" charset="0"/>
            </a:endParaRPr>
          </a:p>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meta</a:t>
            </a:r>
            <a:r>
              <a:rPr lang="en-US" sz="1600" b="0" i="0" dirty="0">
                <a:solidFill>
                  <a:srgbClr val="FF0000"/>
                </a:solidFill>
                <a:effectLst/>
                <a:latin typeface="Consolas" panose="020B0609020204030204" pitchFamily="49" charset="0"/>
              </a:rPr>
              <a:t> name</a:t>
            </a:r>
            <a:r>
              <a:rPr lang="en-US" sz="1600" b="0" i="0" dirty="0">
                <a:solidFill>
                  <a:srgbClr val="0000CD"/>
                </a:solidFill>
                <a:effectLst/>
                <a:latin typeface="Consolas" panose="020B0609020204030204" pitchFamily="49" charset="0"/>
              </a:rPr>
              <a:t>="viewport"</a:t>
            </a:r>
            <a:r>
              <a:rPr lang="en-US" sz="1600" b="0" i="0" dirty="0">
                <a:solidFill>
                  <a:srgbClr val="FF0000"/>
                </a:solidFill>
                <a:effectLst/>
                <a:latin typeface="Consolas" panose="020B0609020204030204" pitchFamily="49" charset="0"/>
              </a:rPr>
              <a:t> content</a:t>
            </a:r>
            <a:r>
              <a:rPr lang="en-US" sz="1600" b="0" i="0" dirty="0">
                <a:solidFill>
                  <a:srgbClr val="0000CD"/>
                </a:solidFill>
                <a:effectLst/>
                <a:latin typeface="Consolas" panose="020B0609020204030204" pitchFamily="49" charset="0"/>
              </a:rPr>
              <a:t>="width=device-width, initial-scale=1"&gt;</a:t>
            </a:r>
          </a:p>
          <a:p>
            <a:endParaRPr lang="en-IN" sz="1600" dirty="0"/>
          </a:p>
        </p:txBody>
      </p:sp>
    </p:spTree>
    <p:extLst>
      <p:ext uri="{BB962C8B-B14F-4D97-AF65-F5344CB8AC3E}">
        <p14:creationId xmlns:p14="http://schemas.microsoft.com/office/powerpoint/2010/main" val="3141731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714F-1578-452D-B11D-B8CE7B63E2C0}"/>
              </a:ext>
            </a:extLst>
          </p:cNvPr>
          <p:cNvSpPr>
            <a:spLocks noGrp="1"/>
          </p:cNvSpPr>
          <p:nvPr>
            <p:ph type="title"/>
          </p:nvPr>
        </p:nvSpPr>
        <p:spPr>
          <a:xfrm>
            <a:off x="457200" y="274638"/>
            <a:ext cx="8229600" cy="457199"/>
          </a:xfrm>
        </p:spPr>
        <p:txBody>
          <a:bodyPr>
            <a:normAutofit fontScale="90000"/>
          </a:bodyPr>
          <a:lstStyle/>
          <a:p>
            <a:r>
              <a:rPr lang="en-IN" b="1" i="0" dirty="0">
                <a:solidFill>
                  <a:srgbClr val="000000"/>
                </a:solidFill>
                <a:effectLst/>
                <a:latin typeface="Verdana" panose="020B0604030504040204" pitchFamily="34" charset="0"/>
              </a:rPr>
              <a:t>Containers</a:t>
            </a:r>
            <a:endParaRPr lang="en-IN" dirty="0"/>
          </a:p>
        </p:txBody>
      </p:sp>
      <p:sp>
        <p:nvSpPr>
          <p:cNvPr id="3" name="Content Placeholder 2">
            <a:extLst>
              <a:ext uri="{FF2B5EF4-FFF2-40B4-BE49-F238E27FC236}">
                <a16:creationId xmlns:a16="http://schemas.microsoft.com/office/drawing/2014/main" id="{8A4A8B0A-EE41-4FF3-AC45-0465EED69C59}"/>
              </a:ext>
            </a:extLst>
          </p:cNvPr>
          <p:cNvSpPr>
            <a:spLocks noGrp="1"/>
          </p:cNvSpPr>
          <p:nvPr>
            <p:ph idx="1"/>
          </p:nvPr>
        </p:nvSpPr>
        <p:spPr>
          <a:xfrm>
            <a:off x="457200" y="836712"/>
            <a:ext cx="8229600" cy="5832648"/>
          </a:xfrm>
        </p:spPr>
        <p:txBody>
          <a:bodyPr>
            <a:normAutofit/>
          </a:bodyPr>
          <a:lstStyle/>
          <a:p>
            <a:r>
              <a:rPr lang="en-US" sz="2000" b="0" i="0" dirty="0">
                <a:solidFill>
                  <a:srgbClr val="000000"/>
                </a:solidFill>
                <a:effectLst/>
                <a:latin typeface="Verdana" panose="020B0604030504040204" pitchFamily="34" charset="0"/>
              </a:rPr>
              <a:t>Bootstrap 4 also requires a containing element to wrap site contents.</a:t>
            </a:r>
          </a:p>
          <a:p>
            <a:r>
              <a:rPr lang="en-US" sz="2400" b="0" i="0" dirty="0">
                <a:solidFill>
                  <a:srgbClr val="000000"/>
                </a:solidFill>
                <a:effectLst/>
                <a:latin typeface="Verdana" panose="020B0604030504040204" pitchFamily="34" charset="0"/>
              </a:rPr>
              <a:t>There are two container classes to choose from:</a:t>
            </a:r>
          </a:p>
          <a:p>
            <a:pPr lvl="1"/>
            <a:r>
              <a:rPr lang="en-IN" sz="2400" dirty="0"/>
              <a:t>The .container class provides a responsive fixed width container.</a:t>
            </a:r>
          </a:p>
          <a:p>
            <a:pPr lvl="1"/>
            <a:r>
              <a:rPr lang="en-IN" sz="2400" dirty="0"/>
              <a:t>The .container-fluid class provides a full width container, spanning the entire width of the viewport.</a:t>
            </a:r>
          </a:p>
        </p:txBody>
      </p:sp>
    </p:spTree>
    <p:extLst>
      <p:ext uri="{BB962C8B-B14F-4D97-AF65-F5344CB8AC3E}">
        <p14:creationId xmlns:p14="http://schemas.microsoft.com/office/powerpoint/2010/main" val="8874582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511A-A5AE-4B41-8121-859077AE0DD4}"/>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Fixed Container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BC724C9-8C4C-4D89-BB71-E4DE6811D5A1}"/>
              </a:ext>
            </a:extLst>
          </p:cNvPr>
          <p:cNvSpPr>
            <a:spLocks noGrp="1"/>
          </p:cNvSpPr>
          <p:nvPr>
            <p:ph idx="1"/>
          </p:nvPr>
        </p:nvSpPr>
        <p:spPr>
          <a:xfrm>
            <a:off x="457200" y="620688"/>
            <a:ext cx="8229600" cy="5962674"/>
          </a:xfrm>
        </p:spPr>
        <p:txBody>
          <a:bodyPr/>
          <a:lstStyle/>
          <a:p>
            <a:r>
              <a:rPr lang="en-US" dirty="0"/>
              <a:t>Use the .container class to create a </a:t>
            </a:r>
            <a:r>
              <a:rPr lang="en-US" dirty="0" err="1"/>
              <a:t>responsive,fixed</a:t>
            </a:r>
            <a:r>
              <a:rPr lang="en-US" dirty="0"/>
              <a:t>-width container.</a:t>
            </a:r>
          </a:p>
          <a:p>
            <a:r>
              <a:rPr lang="en-US" dirty="0"/>
              <a:t>Note that its width (max-width) will change on different screen sizes:</a:t>
            </a:r>
          </a:p>
          <a:p>
            <a:endParaRPr lang="en-US" dirty="0"/>
          </a:p>
          <a:p>
            <a:endParaRPr lang="en-IN" dirty="0"/>
          </a:p>
        </p:txBody>
      </p:sp>
      <p:graphicFrame>
        <p:nvGraphicFramePr>
          <p:cNvPr id="5" name="Table 4">
            <a:extLst>
              <a:ext uri="{FF2B5EF4-FFF2-40B4-BE49-F238E27FC236}">
                <a16:creationId xmlns:a16="http://schemas.microsoft.com/office/drawing/2014/main" id="{CEBD9D5E-57E8-41D7-A295-6EBE305D1CF6}"/>
              </a:ext>
            </a:extLst>
          </p:cNvPr>
          <p:cNvGraphicFramePr>
            <a:graphicFrameLocks noGrp="1"/>
          </p:cNvGraphicFramePr>
          <p:nvPr>
            <p:extLst>
              <p:ext uri="{D42A27DB-BD31-4B8C-83A1-F6EECF244321}">
                <p14:modId xmlns:p14="http://schemas.microsoft.com/office/powerpoint/2010/main" val="2516557445"/>
              </p:ext>
            </p:extLst>
          </p:nvPr>
        </p:nvGraphicFramePr>
        <p:xfrm>
          <a:off x="1115616" y="2938620"/>
          <a:ext cx="8028384" cy="1930539"/>
        </p:xfrm>
        <a:graphic>
          <a:graphicData uri="http://schemas.openxmlformats.org/drawingml/2006/table">
            <a:tbl>
              <a:tblPr/>
              <a:tblGrid>
                <a:gridCol w="1338064">
                  <a:extLst>
                    <a:ext uri="{9D8B030D-6E8A-4147-A177-3AD203B41FA5}">
                      <a16:colId xmlns:a16="http://schemas.microsoft.com/office/drawing/2014/main" val="1238010919"/>
                    </a:ext>
                  </a:extLst>
                </a:gridCol>
                <a:gridCol w="1338064">
                  <a:extLst>
                    <a:ext uri="{9D8B030D-6E8A-4147-A177-3AD203B41FA5}">
                      <a16:colId xmlns:a16="http://schemas.microsoft.com/office/drawing/2014/main" val="2428551259"/>
                    </a:ext>
                  </a:extLst>
                </a:gridCol>
                <a:gridCol w="1338064">
                  <a:extLst>
                    <a:ext uri="{9D8B030D-6E8A-4147-A177-3AD203B41FA5}">
                      <a16:colId xmlns:a16="http://schemas.microsoft.com/office/drawing/2014/main" val="274890320"/>
                    </a:ext>
                  </a:extLst>
                </a:gridCol>
                <a:gridCol w="1338064">
                  <a:extLst>
                    <a:ext uri="{9D8B030D-6E8A-4147-A177-3AD203B41FA5}">
                      <a16:colId xmlns:a16="http://schemas.microsoft.com/office/drawing/2014/main" val="3945165961"/>
                    </a:ext>
                  </a:extLst>
                </a:gridCol>
                <a:gridCol w="1338064">
                  <a:extLst>
                    <a:ext uri="{9D8B030D-6E8A-4147-A177-3AD203B41FA5}">
                      <a16:colId xmlns:a16="http://schemas.microsoft.com/office/drawing/2014/main" val="1718953536"/>
                    </a:ext>
                  </a:extLst>
                </a:gridCol>
                <a:gridCol w="1338064">
                  <a:extLst>
                    <a:ext uri="{9D8B030D-6E8A-4147-A177-3AD203B41FA5}">
                      <a16:colId xmlns:a16="http://schemas.microsoft.com/office/drawing/2014/main" val="1278845878"/>
                    </a:ext>
                  </a:extLst>
                </a:gridCol>
              </a:tblGrid>
              <a:tr h="1223312">
                <a:tc>
                  <a:txBody>
                    <a:bodyPr/>
                    <a:lstStyle/>
                    <a:p>
                      <a:pPr algn="l" fontAlgn="t"/>
                      <a:r>
                        <a:rPr lang="en-IN">
                          <a:effectLst/>
                        </a:rPr>
                        <a:t>Extra small</a:t>
                      </a:r>
                      <a:br>
                        <a:rPr lang="en-IN">
                          <a:effectLst/>
                        </a:rPr>
                      </a:br>
                      <a:r>
                        <a:rPr lang="en-IN">
                          <a:effectLst/>
                        </a:rPr>
                        <a:t>&lt;576px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Small</a:t>
                      </a:r>
                      <a:br>
                        <a:rPr lang="en-IN">
                          <a:effectLst/>
                        </a:rPr>
                      </a:br>
                      <a:r>
                        <a:rPr lang="en-IN">
                          <a:effectLst/>
                        </a:rPr>
                        <a:t>≥576px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Medium</a:t>
                      </a:r>
                      <a:br>
                        <a:rPr lang="en-IN">
                          <a:effectLst/>
                        </a:rPr>
                      </a:br>
                      <a:r>
                        <a:rPr lang="en-IN">
                          <a:effectLst/>
                        </a:rPr>
                        <a:t>≥768px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Large</a:t>
                      </a:r>
                      <a:br>
                        <a:rPr lang="en-IN">
                          <a:effectLst/>
                        </a:rPr>
                      </a:br>
                      <a:r>
                        <a:rPr lang="en-IN">
                          <a:effectLst/>
                        </a:rPr>
                        <a:t>≥992px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Extra large</a:t>
                      </a:r>
                      <a:br>
                        <a:rPr lang="en-IN">
                          <a:effectLst/>
                        </a:rPr>
                      </a:br>
                      <a:r>
                        <a:rPr lang="en-IN">
                          <a:effectLst/>
                        </a:rPr>
                        <a:t>≥1200px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endParaRPr lang="en-IN"/>
                    </a:p>
                  </a:txBody>
                  <a:tcPr>
                    <a:lnL w="6350" cap="flat" cmpd="sng" algn="ctr">
                      <a:solidFill>
                        <a:srgbClr val="CCCCCC"/>
                      </a:solidFill>
                      <a:prstDash val="solid"/>
                      <a:round/>
                      <a:headEnd type="none" w="med" len="med"/>
                      <a:tailEnd type="none" w="med" len="med"/>
                    </a:lnL>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1216947"/>
                  </a:ext>
                </a:extLst>
              </a:tr>
              <a:tr h="707227">
                <a:tc>
                  <a:txBody>
                    <a:bodyPr/>
                    <a:lstStyle/>
                    <a:p>
                      <a:pPr algn="l" fontAlgn="t"/>
                      <a:r>
                        <a:rPr lang="en-IN">
                          <a:effectLst/>
                        </a:rPr>
                        <a:t>max-width</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100%</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540px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720px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960px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1140px</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95762011"/>
                  </a:ext>
                </a:extLst>
              </a:tr>
            </a:tbl>
          </a:graphicData>
        </a:graphic>
      </p:graphicFrame>
    </p:spTree>
    <p:extLst>
      <p:ext uri="{BB962C8B-B14F-4D97-AF65-F5344CB8AC3E}">
        <p14:creationId xmlns:p14="http://schemas.microsoft.com/office/powerpoint/2010/main" val="228967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77B26-7F74-4521-B9BD-FDB9608F01D4}"/>
              </a:ext>
            </a:extLst>
          </p:cNvPr>
          <p:cNvSpPr>
            <a:spLocks noGrp="1"/>
          </p:cNvSpPr>
          <p:nvPr>
            <p:ph idx="1"/>
          </p:nvPr>
        </p:nvSpPr>
        <p:spPr>
          <a:xfrm>
            <a:off x="457200" y="260648"/>
            <a:ext cx="8229600" cy="6480720"/>
          </a:xfrm>
        </p:spPr>
        <p:txBody>
          <a:bodyPr>
            <a:noAutofit/>
          </a:bodyPr>
          <a:lstStyle/>
          <a:p>
            <a:r>
              <a:rPr lang="en-IN" sz="1200" dirty="0"/>
              <a:t>&lt;html&gt;</a:t>
            </a:r>
          </a:p>
          <a:p>
            <a:r>
              <a:rPr lang="en-IN" sz="1200" dirty="0"/>
              <a:t>&lt;head&gt;</a:t>
            </a:r>
          </a:p>
          <a:p>
            <a:r>
              <a:rPr lang="en-IN" sz="1200" dirty="0"/>
              <a:t>	&lt;style&gt;</a:t>
            </a:r>
          </a:p>
          <a:p>
            <a:r>
              <a:rPr lang="en-IN" sz="1200" dirty="0"/>
              <a:t>	.container{</a:t>
            </a:r>
          </a:p>
          <a:p>
            <a:r>
              <a:rPr lang="en-IN" sz="1200" dirty="0"/>
              <a:t>		border:0px solid black;</a:t>
            </a:r>
          </a:p>
          <a:p>
            <a:r>
              <a:rPr lang="en-IN" sz="1200" dirty="0"/>
              <a:t>		padding: 20px;</a:t>
            </a:r>
          </a:p>
          <a:p>
            <a:r>
              <a:rPr lang="en-IN" sz="1200" dirty="0"/>
              <a:t>		border-radius: 5px;</a:t>
            </a:r>
          </a:p>
          <a:p>
            <a:r>
              <a:rPr lang="en-IN" sz="1200" dirty="0"/>
              <a:t>		background-</a:t>
            </a:r>
            <a:r>
              <a:rPr lang="en-IN" sz="1200" dirty="0" err="1"/>
              <a:t>color</a:t>
            </a:r>
            <a:r>
              <a:rPr lang="en-IN" sz="1200" dirty="0"/>
              <a:t>: </a:t>
            </a:r>
            <a:r>
              <a:rPr lang="en-IN" sz="1200" dirty="0" err="1"/>
              <a:t>lightgray</a:t>
            </a:r>
            <a:r>
              <a:rPr lang="en-IN" sz="1200" dirty="0"/>
              <a:t>;</a:t>
            </a:r>
          </a:p>
          <a:p>
            <a:r>
              <a:rPr lang="en-IN" sz="1200" dirty="0"/>
              <a:t>		width: 40%;</a:t>
            </a:r>
          </a:p>
          <a:p>
            <a:r>
              <a:rPr lang="en-IN" sz="1200" dirty="0"/>
              <a:t>		margin: auto;</a:t>
            </a:r>
          </a:p>
          <a:p>
            <a:r>
              <a:rPr lang="en-IN" sz="1200" dirty="0"/>
              <a:t>		margin-top: 70px;</a:t>
            </a:r>
          </a:p>
          <a:p>
            <a:r>
              <a:rPr lang="en-IN" sz="1200" dirty="0"/>
              <a:t>	}</a:t>
            </a:r>
          </a:p>
          <a:p>
            <a:r>
              <a:rPr lang="en-IN" sz="1200" dirty="0"/>
              <a:t>	form{</a:t>
            </a:r>
          </a:p>
          <a:p>
            <a:r>
              <a:rPr lang="en-IN" sz="1200" dirty="0"/>
              <a:t>		margin-left: 25px;</a:t>
            </a:r>
          </a:p>
          <a:p>
            <a:r>
              <a:rPr lang="en-IN" sz="1200" dirty="0"/>
              <a:t>	}</a:t>
            </a:r>
          </a:p>
          <a:p>
            <a:endParaRPr lang="en-IN" sz="1200" dirty="0"/>
          </a:p>
          <a:p>
            <a:r>
              <a:rPr lang="en-IN" sz="1200" dirty="0"/>
              <a:t>	label{</a:t>
            </a:r>
          </a:p>
          <a:p>
            <a:r>
              <a:rPr lang="en-IN" sz="1200" dirty="0"/>
              <a:t>		font-size: 22px;</a:t>
            </a:r>
          </a:p>
          <a:p>
            <a:r>
              <a:rPr lang="en-IN" sz="1200" dirty="0"/>
              <a:t>	}</a:t>
            </a:r>
          </a:p>
          <a:p>
            <a:endParaRPr lang="en-IN" sz="1200" dirty="0"/>
          </a:p>
          <a:p>
            <a:r>
              <a:rPr lang="en-IN" sz="1200" dirty="0"/>
              <a:t>	input[type="text"]{</a:t>
            </a:r>
          </a:p>
          <a:p>
            <a:r>
              <a:rPr lang="en-IN" sz="1200" dirty="0"/>
              <a:t>		width: 90%;</a:t>
            </a:r>
          </a:p>
          <a:p>
            <a:r>
              <a:rPr lang="en-IN" sz="1200" dirty="0"/>
              <a:t>		height: 40px;</a:t>
            </a:r>
          </a:p>
          <a:p>
            <a:r>
              <a:rPr lang="en-IN" sz="1200" dirty="0"/>
              <a:t>		border-radius: 5px;</a:t>
            </a:r>
          </a:p>
          <a:p>
            <a:r>
              <a:rPr lang="en-IN" sz="1200" dirty="0"/>
              <a:t>		border: 0px solid black;</a:t>
            </a:r>
          </a:p>
          <a:p>
            <a:r>
              <a:rPr lang="en-IN" sz="1200" dirty="0"/>
              <a:t>	}</a:t>
            </a:r>
          </a:p>
          <a:p>
            <a:endParaRPr lang="en-IN" sz="2000" dirty="0"/>
          </a:p>
        </p:txBody>
      </p:sp>
    </p:spTree>
    <p:extLst>
      <p:ext uri="{BB962C8B-B14F-4D97-AF65-F5344CB8AC3E}">
        <p14:creationId xmlns:p14="http://schemas.microsoft.com/office/powerpoint/2010/main" val="30303854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3EDA-C654-41D5-899A-7C4B91808D0F}"/>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7A0240D3-B5CA-415D-BB74-D5594F541046}"/>
              </a:ext>
            </a:extLst>
          </p:cNvPr>
          <p:cNvSpPr>
            <a:spLocks noGrp="1"/>
          </p:cNvSpPr>
          <p:nvPr>
            <p:ph idx="1"/>
          </p:nvPr>
        </p:nvSpPr>
        <p:spPr>
          <a:xfrm>
            <a:off x="457200" y="908720"/>
            <a:ext cx="8229600" cy="5949280"/>
          </a:xfrm>
        </p:spPr>
        <p:txBody>
          <a:bodyPr>
            <a:normAutofit fontScale="85000" lnSpcReduction="20000"/>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html</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head</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title</a:t>
            </a:r>
            <a:r>
              <a:rPr lang="en-IN" sz="1800" dirty="0">
                <a:solidFill>
                  <a:srgbClr val="0000FF"/>
                </a:solidFill>
                <a:latin typeface="Consolas" panose="020B0609020204030204" pitchFamily="49" charset="0"/>
              </a:rPr>
              <a:t>&gt;&lt;/</a:t>
            </a:r>
            <a:r>
              <a:rPr lang="en-IN" sz="1800" dirty="0">
                <a:solidFill>
                  <a:srgbClr val="800000"/>
                </a:solidFill>
                <a:latin typeface="Consolas" panose="020B0609020204030204" pitchFamily="49" charset="0"/>
              </a:rPr>
              <a:t>title</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meta</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name</a:t>
            </a:r>
            <a:r>
              <a:rPr lang="en-US" sz="1800" dirty="0">
                <a:solidFill>
                  <a:srgbClr val="0000FF"/>
                </a:solidFill>
                <a:latin typeface="Consolas" panose="020B0609020204030204" pitchFamily="49" charset="0"/>
              </a:rPr>
              <a:t>="viewport"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content</a:t>
            </a:r>
            <a:r>
              <a:rPr lang="en-US" sz="1800" dirty="0">
                <a:solidFill>
                  <a:srgbClr val="0000FF"/>
                </a:solidFill>
                <a:latin typeface="Consolas" panose="020B0609020204030204" pitchFamily="49" charset="0"/>
              </a:rPr>
              <a:t>="width=device-</a:t>
            </a:r>
            <a:r>
              <a:rPr lang="en-US" sz="1800" dirty="0" err="1">
                <a:solidFill>
                  <a:srgbClr val="0000FF"/>
                </a:solidFill>
                <a:latin typeface="Consolas" panose="020B0609020204030204" pitchFamily="49" charset="0"/>
              </a:rPr>
              <a:t>width,initial</a:t>
            </a:r>
            <a:r>
              <a:rPr lang="en-US" sz="1800" dirty="0">
                <a:solidFill>
                  <a:srgbClr val="0000FF"/>
                </a:solidFill>
                <a:latin typeface="Consolas" panose="020B0609020204030204" pitchFamily="49" charset="0"/>
              </a:rPr>
              <a:t>-scale=1"</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link</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rel</a:t>
            </a:r>
            <a:r>
              <a:rPr lang="en-US" sz="1800" dirty="0">
                <a:solidFill>
                  <a:srgbClr val="0000FF"/>
                </a:solidFill>
                <a:latin typeface="Consolas" panose="020B0609020204030204" pitchFamily="49" charset="0"/>
              </a:rPr>
              <a:t>="stylesheet"</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href</a:t>
            </a:r>
            <a:r>
              <a:rPr lang="en-US" sz="1800" dirty="0">
                <a:solidFill>
                  <a:srgbClr val="0000FF"/>
                </a:solidFill>
                <a:latin typeface="Consolas" panose="020B0609020204030204" pitchFamily="49" charset="0"/>
              </a:rPr>
              <a:t>="https://maxcdn.bootstrapcdn.com/bootstrap/4.5.2/</a:t>
            </a:r>
            <a:r>
              <a:rPr lang="en-US" sz="1800" dirty="0" err="1">
                <a:solidFill>
                  <a:srgbClr val="0000FF"/>
                </a:solidFill>
                <a:latin typeface="Consolas" panose="020B0609020204030204" pitchFamily="49" charset="0"/>
              </a:rPr>
              <a:t>css</a:t>
            </a:r>
            <a:r>
              <a:rPr lang="en-US" sz="1800" dirty="0">
                <a:solidFill>
                  <a:srgbClr val="0000FF"/>
                </a:solidFill>
                <a:latin typeface="Consolas" panose="020B0609020204030204" pitchFamily="49" charset="0"/>
              </a:rPr>
              <a:t>/bootstrap.min.css"&gt;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="https://ajax.googleapis.com/ajax/libs/</a:t>
            </a:r>
            <a:r>
              <a:rPr lang="en-IN" sz="1800" dirty="0" err="1">
                <a:solidFill>
                  <a:srgbClr val="0000FF"/>
                </a:solidFill>
                <a:latin typeface="Consolas" panose="020B0609020204030204" pitchFamily="49" charset="0"/>
              </a:rPr>
              <a:t>jquery</a:t>
            </a:r>
            <a:r>
              <a:rPr lang="en-IN" sz="1800" dirty="0">
                <a:solidFill>
                  <a:srgbClr val="0000FF"/>
                </a:solidFill>
                <a:latin typeface="Consolas" panose="020B0609020204030204" pitchFamily="49" charset="0"/>
              </a:rPr>
              <a:t>/3.5.1/jquery.min.js"&gt;&lt;/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="https://cdnjs.cloudflare.com/ajax/libs/popper.js/1.16.0/</a:t>
            </a:r>
            <a:r>
              <a:rPr lang="en-IN" sz="1800" dirty="0" err="1">
                <a:solidFill>
                  <a:srgbClr val="0000FF"/>
                </a:solidFill>
                <a:latin typeface="Consolas" panose="020B0609020204030204" pitchFamily="49" charset="0"/>
              </a:rPr>
              <a:t>umd</a:t>
            </a:r>
            <a:r>
              <a:rPr lang="en-IN" sz="1800" dirty="0">
                <a:solidFill>
                  <a:srgbClr val="0000FF"/>
                </a:solidFill>
                <a:latin typeface="Consolas" panose="020B0609020204030204" pitchFamily="49" charset="0"/>
              </a:rPr>
              <a:t>/popper.min.js"&gt;&lt;/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="https://maxcdn.bootstrapcdn.com/bootstrap/4.5.2/</a:t>
            </a:r>
            <a:r>
              <a:rPr lang="en-IN" sz="1800" dirty="0" err="1">
                <a:solidFill>
                  <a:srgbClr val="0000FF"/>
                </a:solidFill>
                <a:latin typeface="Consolas" panose="020B0609020204030204" pitchFamily="49" charset="0"/>
              </a:rPr>
              <a:t>js</a:t>
            </a:r>
            <a:r>
              <a:rPr lang="en-IN" sz="1800" dirty="0">
                <a:solidFill>
                  <a:srgbClr val="0000FF"/>
                </a:solidFill>
                <a:latin typeface="Consolas" panose="020B0609020204030204" pitchFamily="49" charset="0"/>
              </a:rPr>
              <a:t>/bootstrap.min.js"&gt;&lt;/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head</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class</a:t>
            </a:r>
            <a:r>
              <a:rPr lang="en-IN" sz="1800" dirty="0">
                <a:solidFill>
                  <a:srgbClr val="0000FF"/>
                </a:solidFill>
                <a:latin typeface="Consolas" panose="020B0609020204030204" pitchFamily="49" charset="0"/>
              </a:rPr>
              <a:t>="container"&gt;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h1</a:t>
            </a:r>
            <a:r>
              <a:rPr lang="en-US" sz="1800" dirty="0">
                <a:solidFill>
                  <a:srgbClr val="0000FF"/>
                </a:solidFill>
                <a:latin typeface="Consolas" panose="020B0609020204030204" pitchFamily="49" charset="0"/>
              </a:rPr>
              <a:t>&gt;</a:t>
            </a:r>
            <a:r>
              <a:rPr lang="en-US" sz="1800" dirty="0">
                <a:solidFill>
                  <a:srgbClr val="000000"/>
                </a:solidFill>
                <a:latin typeface="Consolas" panose="020B0609020204030204" pitchFamily="49" charset="0"/>
              </a:rPr>
              <a:t>My First Bootstrap Page</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h1</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p</a:t>
            </a:r>
            <a:r>
              <a:rPr lang="en-US" sz="1800" dirty="0">
                <a:solidFill>
                  <a:srgbClr val="0000FF"/>
                </a:solidFill>
                <a:latin typeface="Consolas" panose="020B0609020204030204" pitchFamily="49" charset="0"/>
              </a:rPr>
              <a:t>&gt;</a:t>
            </a:r>
            <a:r>
              <a:rPr lang="en-US" sz="1800" dirty="0">
                <a:solidFill>
                  <a:srgbClr val="000000"/>
                </a:solidFill>
                <a:latin typeface="Consolas" panose="020B0609020204030204" pitchFamily="49" charset="0"/>
              </a:rPr>
              <a:t>This part is inside a .container-fluid class.</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p</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p</a:t>
            </a:r>
            <a:r>
              <a:rPr lang="en-US" sz="1800" dirty="0">
                <a:solidFill>
                  <a:srgbClr val="0000FF"/>
                </a:solidFill>
                <a:latin typeface="Consolas" panose="020B0609020204030204" pitchFamily="49" charset="0"/>
              </a:rPr>
              <a:t>&gt;</a:t>
            </a:r>
            <a:r>
              <a:rPr lang="en-US" sz="1800" dirty="0">
                <a:solidFill>
                  <a:srgbClr val="000000"/>
                </a:solidFill>
                <a:latin typeface="Consolas" panose="020B0609020204030204" pitchFamily="49" charset="0"/>
              </a:rPr>
              <a:t>The .container-fluid class provides a full width container, spanning the entire width of the viewport.</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p</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html</a:t>
            </a:r>
            <a:r>
              <a:rPr lang="en-IN" sz="1800" dirty="0">
                <a:solidFill>
                  <a:srgbClr val="0000FF"/>
                </a:solidFill>
                <a:latin typeface="Consolas" panose="020B0609020204030204" pitchFamily="49" charset="0"/>
              </a:rPr>
              <a:t>&gt;</a:t>
            </a:r>
            <a:endParaRPr lang="en-IN" dirty="0"/>
          </a:p>
        </p:txBody>
      </p:sp>
    </p:spTree>
    <p:extLst>
      <p:ext uri="{BB962C8B-B14F-4D97-AF65-F5344CB8AC3E}">
        <p14:creationId xmlns:p14="http://schemas.microsoft.com/office/powerpoint/2010/main" val="34868036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2531-6D58-4C68-8DDD-E4A44CCEC8F8}"/>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Fluid Container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2694CE0-72D6-4346-9889-9FBBDF1E1F05}"/>
              </a:ext>
            </a:extLst>
          </p:cNvPr>
          <p:cNvSpPr>
            <a:spLocks noGrp="1"/>
          </p:cNvSpPr>
          <p:nvPr>
            <p:ph idx="1"/>
          </p:nvPr>
        </p:nvSpPr>
        <p:spPr>
          <a:xfrm>
            <a:off x="433227" y="620688"/>
            <a:ext cx="8229600" cy="6237312"/>
          </a:xfrm>
        </p:spPr>
        <p:txBody>
          <a:bodyPr/>
          <a:lstStyle/>
          <a:p>
            <a:r>
              <a:rPr lang="en-US" dirty="0"/>
              <a:t>&lt;div class="container-fluid"&gt;</a:t>
            </a:r>
          </a:p>
          <a:p>
            <a:r>
              <a:rPr lang="en-US" dirty="0"/>
              <a:t>  &lt;h1&gt;My First Bootstrap Page&lt;/h1&gt;</a:t>
            </a:r>
          </a:p>
          <a:p>
            <a:r>
              <a:rPr lang="en-US" dirty="0"/>
              <a:t>  &lt;p&gt;This part is inside a .container-fluid class.&lt;/p&gt;</a:t>
            </a:r>
          </a:p>
          <a:p>
            <a:r>
              <a:rPr lang="en-US" dirty="0"/>
              <a:t>  &lt;p&gt;The .container-fluid class provides a full width container, spanning the entire width of the viewport.&lt;/p&gt;           </a:t>
            </a:r>
          </a:p>
          <a:p>
            <a:r>
              <a:rPr lang="en-US" dirty="0"/>
              <a:t>&lt;/div&gt;</a:t>
            </a:r>
          </a:p>
          <a:p>
            <a:endParaRPr lang="en-US" dirty="0"/>
          </a:p>
          <a:p>
            <a:r>
              <a:rPr lang="en-US" dirty="0"/>
              <a:t>&lt;/body&gt;</a:t>
            </a:r>
          </a:p>
          <a:p>
            <a:r>
              <a:rPr lang="en-US" dirty="0"/>
              <a:t>&lt;/html&gt;</a:t>
            </a:r>
            <a:endParaRPr lang="en-IN" dirty="0"/>
          </a:p>
        </p:txBody>
      </p:sp>
    </p:spTree>
    <p:extLst>
      <p:ext uri="{BB962C8B-B14F-4D97-AF65-F5344CB8AC3E}">
        <p14:creationId xmlns:p14="http://schemas.microsoft.com/office/powerpoint/2010/main" val="1952910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EB32-1BC3-4913-847C-7336527BBEF1}"/>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Container Padding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440037-EB27-4C10-B349-277F3EC530E2}"/>
              </a:ext>
            </a:extLst>
          </p:cNvPr>
          <p:cNvSpPr>
            <a:spLocks noGrp="1"/>
          </p:cNvSpPr>
          <p:nvPr>
            <p:ph idx="1"/>
          </p:nvPr>
        </p:nvSpPr>
        <p:spPr>
          <a:xfrm>
            <a:off x="457200" y="548680"/>
            <a:ext cx="8229600" cy="6309320"/>
          </a:xfrm>
        </p:spPr>
        <p:txBody>
          <a:bodyPr>
            <a:normAutofit lnSpcReduction="10000"/>
          </a:bodyPr>
          <a:lstStyle/>
          <a:p>
            <a:r>
              <a:rPr lang="en-US" b="0" i="0" dirty="0">
                <a:solidFill>
                  <a:srgbClr val="000000"/>
                </a:solidFill>
                <a:effectLst/>
                <a:latin typeface="Verdana" panose="020B0604030504040204" pitchFamily="34" charset="0"/>
              </a:rPr>
              <a:t>By default, containers have 15px left and right padding, with no top or bottom padding. </a:t>
            </a:r>
          </a:p>
          <a:p>
            <a:r>
              <a:rPr lang="en-US" dirty="0">
                <a:solidFill>
                  <a:srgbClr val="000000"/>
                </a:solidFill>
                <a:latin typeface="Verdana" panose="020B0604030504040204" pitchFamily="34" charset="0"/>
              </a:rPr>
              <a:t>For e.g., .pt-3 means “add a top padding of 16 px”.</a:t>
            </a:r>
          </a:p>
          <a:p>
            <a:endParaRPr lang="en-US" dirty="0">
              <a:solidFill>
                <a:srgbClr val="000000"/>
              </a:solidFill>
              <a:latin typeface="Verdana" panose="020B0604030504040204" pitchFamily="34" charset="0"/>
            </a:endParaRPr>
          </a:p>
          <a:p>
            <a:r>
              <a:rPr lang="en-IN" sz="2400" dirty="0">
                <a:solidFill>
                  <a:srgbClr val="0000FF"/>
                </a:solidFill>
                <a:latin typeface="Consolas" panose="020B0609020204030204" pitchFamily="49" charset="0"/>
              </a:rPr>
              <a:t>&lt;</a:t>
            </a:r>
            <a:r>
              <a:rPr lang="en-IN" sz="2400" dirty="0">
                <a:solidFill>
                  <a:srgbClr val="800000"/>
                </a:solidFill>
                <a:latin typeface="Consolas" panose="020B0609020204030204" pitchFamily="49" charset="0"/>
              </a:rPr>
              <a:t>div</a:t>
            </a:r>
            <a:r>
              <a:rPr lang="en-IN" sz="2400" dirty="0">
                <a:solidFill>
                  <a:srgbClr val="000000"/>
                </a:solidFill>
                <a:latin typeface="Consolas" panose="020B0609020204030204" pitchFamily="49" charset="0"/>
              </a:rPr>
              <a:t> </a:t>
            </a:r>
            <a:r>
              <a:rPr lang="en-IN" sz="2400" dirty="0">
                <a:solidFill>
                  <a:srgbClr val="FF0000"/>
                </a:solidFill>
                <a:latin typeface="Consolas" panose="020B0609020204030204" pitchFamily="49" charset="0"/>
              </a:rPr>
              <a:t>class</a:t>
            </a:r>
            <a:r>
              <a:rPr lang="en-IN" sz="2400" dirty="0">
                <a:solidFill>
                  <a:srgbClr val="0000FF"/>
                </a:solidFill>
                <a:latin typeface="Consolas" panose="020B0609020204030204" pitchFamily="49" charset="0"/>
              </a:rPr>
              <a:t>="container pt-3"&gt;</a:t>
            </a:r>
            <a:endParaRPr lang="en-IN"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h1</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My First Bootstrap Page</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h1</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This part is inside a .container-fluid class.</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The .container-fluid class provides a full width container, spanning the entire width of the viewport.</a:t>
            </a:r>
            <a:r>
              <a:rPr lang="en-US" sz="2400" dirty="0">
                <a:solidFill>
                  <a:srgbClr val="0000FF"/>
                </a:solidFill>
                <a:latin typeface="Consolas" panose="020B0609020204030204" pitchFamily="49" charset="0"/>
              </a:rPr>
              <a:t>&lt;/</a:t>
            </a:r>
            <a:r>
              <a:rPr lang="en-US" sz="2400" dirty="0">
                <a:solidFill>
                  <a:srgbClr val="800000"/>
                </a:solidFill>
                <a:latin typeface="Consolas" panose="020B0609020204030204" pitchFamily="49" charset="0"/>
              </a:rPr>
              <a:t>p</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IN" sz="2400" dirty="0">
                <a:solidFill>
                  <a:srgbClr val="000000"/>
                </a:solidFill>
                <a:latin typeface="Consolas" panose="020B0609020204030204" pitchFamily="49" charset="0"/>
              </a:rPr>
              <a:t>    </a:t>
            </a:r>
            <a:r>
              <a:rPr lang="en-IN" sz="2400" dirty="0">
                <a:solidFill>
                  <a:srgbClr val="0000FF"/>
                </a:solidFill>
                <a:latin typeface="Consolas" panose="020B0609020204030204" pitchFamily="49" charset="0"/>
              </a:rPr>
              <a:t>&lt;/</a:t>
            </a:r>
            <a:r>
              <a:rPr lang="en-IN" sz="2400" dirty="0">
                <a:solidFill>
                  <a:srgbClr val="800000"/>
                </a:solidFill>
                <a:latin typeface="Consolas" panose="020B0609020204030204" pitchFamily="49" charset="0"/>
              </a:rPr>
              <a:t>div</a:t>
            </a:r>
            <a:r>
              <a:rPr lang="en-IN" sz="2400" dirty="0">
                <a:solidFill>
                  <a:srgbClr val="0000FF"/>
                </a:solidFill>
                <a:latin typeface="Consolas" panose="020B0609020204030204" pitchFamily="49" charset="0"/>
              </a:rPr>
              <a:t>&gt;</a:t>
            </a:r>
            <a:endParaRPr lang="en-IN" sz="2400" dirty="0"/>
          </a:p>
        </p:txBody>
      </p:sp>
    </p:spTree>
    <p:extLst>
      <p:ext uri="{BB962C8B-B14F-4D97-AF65-F5344CB8AC3E}">
        <p14:creationId xmlns:p14="http://schemas.microsoft.com/office/powerpoint/2010/main" val="1409072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AA97-B52E-44B5-A7B5-A381D609DB8E}"/>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Bootstrap 4 Grids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B718B67-DD94-4ADE-A3EA-6666F2EE5FAD}"/>
              </a:ext>
            </a:extLst>
          </p:cNvPr>
          <p:cNvSpPr>
            <a:spLocks noGrp="1"/>
          </p:cNvSpPr>
          <p:nvPr>
            <p:ph idx="1"/>
          </p:nvPr>
        </p:nvSpPr>
        <p:spPr>
          <a:xfrm>
            <a:off x="457200" y="620688"/>
            <a:ext cx="8229600" cy="6237312"/>
          </a:xfrm>
        </p:spPr>
        <p:txBody>
          <a:bodyPr/>
          <a:lstStyle/>
          <a:p>
            <a:r>
              <a:rPr lang="en-IN" b="0" i="0" dirty="0">
                <a:solidFill>
                  <a:srgbClr val="000000"/>
                </a:solidFill>
                <a:effectLst/>
                <a:latin typeface="Segoe UI" panose="020B0502040204020203" pitchFamily="34" charset="0"/>
              </a:rPr>
              <a:t>Bootstrap 4 Grid System</a:t>
            </a:r>
          </a:p>
          <a:p>
            <a:r>
              <a:rPr lang="en-US" sz="2000" b="0" i="0" dirty="0">
                <a:solidFill>
                  <a:srgbClr val="000000"/>
                </a:solidFill>
                <a:effectLst/>
                <a:latin typeface="Verdana" panose="020B0604030504040204" pitchFamily="34" charset="0"/>
              </a:rPr>
              <a:t>Bootstrap's grid system is built with flexbox and allows up to 12 columns across the page.</a:t>
            </a:r>
          </a:p>
          <a:p>
            <a:r>
              <a:rPr lang="en-US" sz="2000" b="0" i="0" dirty="0">
                <a:solidFill>
                  <a:srgbClr val="000000"/>
                </a:solidFill>
                <a:effectLst/>
                <a:latin typeface="Verdana" panose="020B0604030504040204" pitchFamily="34" charset="0"/>
              </a:rPr>
              <a:t>If you do not want to use all 12 columns individually, you can group the columns together to create wider columns:</a:t>
            </a: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IN" sz="2000" dirty="0"/>
          </a:p>
        </p:txBody>
      </p:sp>
      <p:graphicFrame>
        <p:nvGraphicFramePr>
          <p:cNvPr id="4" name="Table 3">
            <a:extLst>
              <a:ext uri="{FF2B5EF4-FFF2-40B4-BE49-F238E27FC236}">
                <a16:creationId xmlns:a16="http://schemas.microsoft.com/office/drawing/2014/main" id="{6D29524C-57EC-462E-8A3E-9144C7318973}"/>
              </a:ext>
            </a:extLst>
          </p:cNvPr>
          <p:cNvGraphicFramePr>
            <a:graphicFrameLocks noGrp="1"/>
          </p:cNvGraphicFramePr>
          <p:nvPr>
            <p:extLst>
              <p:ext uri="{D42A27DB-BD31-4B8C-83A1-F6EECF244321}">
                <p14:modId xmlns:p14="http://schemas.microsoft.com/office/powerpoint/2010/main" val="1099943063"/>
              </p:ext>
            </p:extLst>
          </p:nvPr>
        </p:nvGraphicFramePr>
        <p:xfrm>
          <a:off x="457200" y="2786220"/>
          <a:ext cx="8686800" cy="2659002"/>
        </p:xfrm>
        <a:graphic>
          <a:graphicData uri="http://schemas.openxmlformats.org/drawingml/2006/table">
            <a:tbl>
              <a:tblPr/>
              <a:tblGrid>
                <a:gridCol w="723900">
                  <a:extLst>
                    <a:ext uri="{9D8B030D-6E8A-4147-A177-3AD203B41FA5}">
                      <a16:colId xmlns:a16="http://schemas.microsoft.com/office/drawing/2014/main" val="3805521796"/>
                    </a:ext>
                  </a:extLst>
                </a:gridCol>
                <a:gridCol w="723900">
                  <a:extLst>
                    <a:ext uri="{9D8B030D-6E8A-4147-A177-3AD203B41FA5}">
                      <a16:colId xmlns:a16="http://schemas.microsoft.com/office/drawing/2014/main" val="742508029"/>
                    </a:ext>
                  </a:extLst>
                </a:gridCol>
                <a:gridCol w="723900">
                  <a:extLst>
                    <a:ext uri="{9D8B030D-6E8A-4147-A177-3AD203B41FA5}">
                      <a16:colId xmlns:a16="http://schemas.microsoft.com/office/drawing/2014/main" val="473612715"/>
                    </a:ext>
                  </a:extLst>
                </a:gridCol>
                <a:gridCol w="723900">
                  <a:extLst>
                    <a:ext uri="{9D8B030D-6E8A-4147-A177-3AD203B41FA5}">
                      <a16:colId xmlns:a16="http://schemas.microsoft.com/office/drawing/2014/main" val="1841455914"/>
                    </a:ext>
                  </a:extLst>
                </a:gridCol>
                <a:gridCol w="723900">
                  <a:extLst>
                    <a:ext uri="{9D8B030D-6E8A-4147-A177-3AD203B41FA5}">
                      <a16:colId xmlns:a16="http://schemas.microsoft.com/office/drawing/2014/main" val="176347064"/>
                    </a:ext>
                  </a:extLst>
                </a:gridCol>
                <a:gridCol w="723900">
                  <a:extLst>
                    <a:ext uri="{9D8B030D-6E8A-4147-A177-3AD203B41FA5}">
                      <a16:colId xmlns:a16="http://schemas.microsoft.com/office/drawing/2014/main" val="523589898"/>
                    </a:ext>
                  </a:extLst>
                </a:gridCol>
                <a:gridCol w="723900">
                  <a:extLst>
                    <a:ext uri="{9D8B030D-6E8A-4147-A177-3AD203B41FA5}">
                      <a16:colId xmlns:a16="http://schemas.microsoft.com/office/drawing/2014/main" val="3382611411"/>
                    </a:ext>
                  </a:extLst>
                </a:gridCol>
                <a:gridCol w="723900">
                  <a:extLst>
                    <a:ext uri="{9D8B030D-6E8A-4147-A177-3AD203B41FA5}">
                      <a16:colId xmlns:a16="http://schemas.microsoft.com/office/drawing/2014/main" val="2646762462"/>
                    </a:ext>
                  </a:extLst>
                </a:gridCol>
                <a:gridCol w="723900">
                  <a:extLst>
                    <a:ext uri="{9D8B030D-6E8A-4147-A177-3AD203B41FA5}">
                      <a16:colId xmlns:a16="http://schemas.microsoft.com/office/drawing/2014/main" val="2334518363"/>
                    </a:ext>
                  </a:extLst>
                </a:gridCol>
                <a:gridCol w="723900">
                  <a:extLst>
                    <a:ext uri="{9D8B030D-6E8A-4147-A177-3AD203B41FA5}">
                      <a16:colId xmlns:a16="http://schemas.microsoft.com/office/drawing/2014/main" val="274488180"/>
                    </a:ext>
                  </a:extLst>
                </a:gridCol>
                <a:gridCol w="723900">
                  <a:extLst>
                    <a:ext uri="{9D8B030D-6E8A-4147-A177-3AD203B41FA5}">
                      <a16:colId xmlns:a16="http://schemas.microsoft.com/office/drawing/2014/main" val="3517645610"/>
                    </a:ext>
                  </a:extLst>
                </a:gridCol>
                <a:gridCol w="723900">
                  <a:extLst>
                    <a:ext uri="{9D8B030D-6E8A-4147-A177-3AD203B41FA5}">
                      <a16:colId xmlns:a16="http://schemas.microsoft.com/office/drawing/2014/main" val="2281147850"/>
                    </a:ext>
                  </a:extLst>
                </a:gridCol>
              </a:tblGrid>
              <a:tr h="802718">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a:txBody>
                    <a:bodyPr/>
                    <a:lstStyle/>
                    <a:p>
                      <a:pPr fontAlgn="t"/>
                      <a:r>
                        <a:rPr lang="en-IN">
                          <a:effectLst/>
                        </a:rPr>
                        <a:t>span 1</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extLst>
                  <a:ext uri="{0D108BD9-81ED-4DB2-BD59-A6C34878D82A}">
                    <a16:rowId xmlns:a16="http://schemas.microsoft.com/office/drawing/2014/main" val="1465759561"/>
                  </a:ext>
                </a:extLst>
              </a:tr>
              <a:tr h="464071">
                <a:tc gridSpan="4">
                  <a:txBody>
                    <a:bodyPr/>
                    <a:lstStyle/>
                    <a:p>
                      <a:pPr fontAlgn="t"/>
                      <a:r>
                        <a:rPr lang="en-IN">
                          <a:effectLst/>
                        </a:rPr>
                        <a:t> span 4</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fontAlgn="t"/>
                      <a:r>
                        <a:rPr lang="en-IN">
                          <a:effectLst/>
                        </a:rPr>
                        <a:t> span 4</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fontAlgn="t"/>
                      <a:r>
                        <a:rPr lang="en-IN">
                          <a:effectLst/>
                        </a:rPr>
                        <a:t> span 4</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23518951"/>
                  </a:ext>
                </a:extLst>
              </a:tr>
              <a:tr h="464071">
                <a:tc gridSpan="4">
                  <a:txBody>
                    <a:bodyPr/>
                    <a:lstStyle/>
                    <a:p>
                      <a:pPr fontAlgn="t"/>
                      <a:r>
                        <a:rPr lang="en-IN">
                          <a:effectLst/>
                        </a:rPr>
                        <a:t>span 4</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8">
                  <a:txBody>
                    <a:bodyPr/>
                    <a:lstStyle/>
                    <a:p>
                      <a:pPr fontAlgn="t"/>
                      <a:r>
                        <a:rPr lang="en-IN">
                          <a:effectLst/>
                        </a:rPr>
                        <a:t>span 8</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32884983"/>
                  </a:ext>
                </a:extLst>
              </a:tr>
              <a:tr h="464071">
                <a:tc gridSpan="6">
                  <a:txBody>
                    <a:bodyPr/>
                    <a:lstStyle/>
                    <a:p>
                      <a:pPr fontAlgn="t"/>
                      <a:r>
                        <a:rPr lang="en-IN">
                          <a:effectLst/>
                        </a:rPr>
                        <a:t>span 6</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pPr fontAlgn="t"/>
                      <a:r>
                        <a:rPr lang="en-IN">
                          <a:effectLst/>
                        </a:rPr>
                        <a:t>span 6</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48262602"/>
                  </a:ext>
                </a:extLst>
              </a:tr>
              <a:tr h="464071">
                <a:tc gridSpan="12">
                  <a:txBody>
                    <a:bodyPr/>
                    <a:lstStyle/>
                    <a:p>
                      <a:pPr fontAlgn="t"/>
                      <a:r>
                        <a:rPr lang="en-IN" dirty="0">
                          <a:effectLst/>
                        </a:rPr>
                        <a:t>span 12</a:t>
                      </a:r>
                    </a:p>
                  </a:txBody>
                  <a:tcPr marL="50800" marR="50800" marT="50800" marB="508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1F1F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19322566"/>
                  </a:ext>
                </a:extLst>
              </a:tr>
            </a:tbl>
          </a:graphicData>
        </a:graphic>
      </p:graphicFrame>
    </p:spTree>
    <p:extLst>
      <p:ext uri="{BB962C8B-B14F-4D97-AF65-F5344CB8AC3E}">
        <p14:creationId xmlns:p14="http://schemas.microsoft.com/office/powerpoint/2010/main" val="13197771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B263A-2CAA-4647-B178-BD0430957FD4}"/>
              </a:ext>
            </a:extLst>
          </p:cNvPr>
          <p:cNvSpPr>
            <a:spLocks noGrp="1"/>
          </p:cNvSpPr>
          <p:nvPr>
            <p:ph idx="1"/>
          </p:nvPr>
        </p:nvSpPr>
        <p:spPr>
          <a:xfrm>
            <a:off x="457200" y="0"/>
            <a:ext cx="8229600" cy="6669360"/>
          </a:xfrm>
        </p:spPr>
        <p:txBody>
          <a:bodyPr/>
          <a:lstStyle/>
          <a:p>
            <a:r>
              <a:rPr lang="en-US" b="0" i="0" dirty="0">
                <a:solidFill>
                  <a:srgbClr val="000000"/>
                </a:solidFill>
                <a:effectLst/>
                <a:latin typeface="Verdana" panose="020B0604030504040204" pitchFamily="34" charset="0"/>
              </a:rPr>
              <a:t>The grid system is responsive, and the columns will re-arrange automatically depending on the screen size.</a:t>
            </a:r>
          </a:p>
          <a:p>
            <a:pPr algn="l"/>
            <a:r>
              <a:rPr lang="en-US" b="0" i="0" dirty="0">
                <a:solidFill>
                  <a:srgbClr val="000000"/>
                </a:solidFill>
                <a:effectLst/>
                <a:latin typeface="Verdana" panose="020B0604030504040204" pitchFamily="34" charset="0"/>
              </a:rPr>
              <a:t>Make sure that the sum adds up to 12 or fewer (it is not required that you use all 12 available columns).</a:t>
            </a:r>
          </a:p>
          <a:p>
            <a:br>
              <a:rPr lang="en-US" dirty="0"/>
            </a:br>
            <a:endParaRPr lang="en-IN" dirty="0"/>
          </a:p>
        </p:txBody>
      </p:sp>
    </p:spTree>
    <p:extLst>
      <p:ext uri="{BB962C8B-B14F-4D97-AF65-F5344CB8AC3E}">
        <p14:creationId xmlns:p14="http://schemas.microsoft.com/office/powerpoint/2010/main" val="11470857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01F1-6A40-43B2-9E12-B6C414C72371}"/>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Grid Classes</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3C8C5553-13D0-44DD-B395-BB2BF484202F}"/>
              </a:ext>
            </a:extLst>
          </p:cNvPr>
          <p:cNvSpPr>
            <a:spLocks noGrp="1" noChangeArrowheads="1"/>
          </p:cNvSpPr>
          <p:nvPr>
            <p:ph idx="1"/>
          </p:nvPr>
        </p:nvSpPr>
        <p:spPr bwMode="auto">
          <a:xfrm>
            <a:off x="457200" y="2006447"/>
            <a:ext cx="7643192" cy="37087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Bootstrap 4 grid system has five classes: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a:t>
            </a:r>
            <a:r>
              <a:rPr kumimoji="0" lang="en-US" altLang="en-US" sz="2000" b="0" i="0" u="none" strike="noStrike" cap="none" normalizeH="0" baseline="0" dirty="0">
                <a:ln>
                  <a:noFill/>
                </a:ln>
                <a:solidFill>
                  <a:srgbClr val="000000"/>
                </a:solidFill>
                <a:effectLst/>
                <a:latin typeface="Verdana" panose="020B0604030504040204" pitchFamily="34" charset="0"/>
              </a:rPr>
              <a:t> (extra small devices - screen width less than 576px)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a:t>
            </a:r>
            <a:r>
              <a:rPr kumimoji="0" lang="en-US" altLang="en-US" sz="2000" b="0" i="0" u="none" strike="noStrike" cap="none" normalizeH="0" baseline="0" dirty="0" err="1">
                <a:ln>
                  <a:noFill/>
                </a:ln>
                <a:solidFill>
                  <a:srgbClr val="DC143C"/>
                </a:solidFill>
                <a:effectLst/>
                <a:latin typeface="Consolas" panose="020B0609020204030204" pitchFamily="49" charset="0"/>
              </a:rPr>
              <a:t>sm</a:t>
            </a:r>
            <a:r>
              <a:rPr kumimoji="0" lang="en-US" altLang="en-US" sz="2000" b="0" i="0" u="none" strike="noStrike" cap="none" normalizeH="0" baseline="0" dirty="0">
                <a:ln>
                  <a:noFill/>
                </a:ln>
                <a:solidFill>
                  <a:srgbClr val="DC143C"/>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 (small devices - screen width equal to or greater than 576px)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.col-md-</a:t>
            </a:r>
            <a:r>
              <a:rPr kumimoji="0" lang="en-US" altLang="en-US" sz="2000" b="0" i="0" u="none" strike="noStrike" cap="none" normalizeH="0" baseline="0" dirty="0">
                <a:ln>
                  <a:noFill/>
                </a:ln>
                <a:solidFill>
                  <a:srgbClr val="000000"/>
                </a:solidFill>
                <a:effectLst/>
                <a:latin typeface="Verdana" panose="020B0604030504040204" pitchFamily="34" charset="0"/>
              </a:rPr>
              <a:t> (medium devices - screen width equal to or greater than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.col-lg-</a:t>
            </a:r>
            <a:r>
              <a:rPr kumimoji="0" lang="en-US" altLang="en-US" sz="2000" b="0" i="0" u="none" strike="noStrike" cap="none" normalizeH="0" baseline="0" dirty="0">
                <a:ln>
                  <a:noFill/>
                </a:ln>
                <a:solidFill>
                  <a:srgbClr val="000000"/>
                </a:solidFill>
                <a:effectLst/>
                <a:latin typeface="Verdana" panose="020B0604030504040204" pitchFamily="34" charset="0"/>
              </a:rPr>
              <a:t> (large devices - screen width equal to or greater than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.col-xl-</a:t>
            </a: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err="1">
                <a:ln>
                  <a:noFill/>
                </a:ln>
                <a:solidFill>
                  <a:srgbClr val="000000"/>
                </a:solidFill>
                <a:effectLst/>
                <a:latin typeface="Verdana" panose="020B0604030504040204" pitchFamily="34" charset="0"/>
              </a:rPr>
              <a:t>xlarge</a:t>
            </a:r>
            <a:r>
              <a:rPr kumimoji="0" lang="en-US" altLang="en-US" sz="2000" b="0" i="0" u="none" strike="noStrike" cap="none" normalizeH="0" baseline="0" dirty="0">
                <a:ln>
                  <a:noFill/>
                </a:ln>
                <a:solidFill>
                  <a:srgbClr val="000000"/>
                </a:solidFill>
                <a:effectLst/>
                <a:latin typeface="Verdana" panose="020B0604030504040204" pitchFamily="34" charset="0"/>
              </a:rPr>
              <a:t> devices - screen width equal to or greater than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7110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F29E-CF3A-44D4-8765-9493956D1721}"/>
              </a:ext>
            </a:extLst>
          </p:cNvPr>
          <p:cNvSpPr>
            <a:spLocks noGrp="1"/>
          </p:cNvSpPr>
          <p:nvPr>
            <p:ph type="title"/>
          </p:nvPr>
        </p:nvSpPr>
        <p:spPr>
          <a:xfrm>
            <a:off x="457200" y="274638"/>
            <a:ext cx="8229600" cy="457199"/>
          </a:xfrm>
        </p:spPr>
        <p:txBody>
          <a:bodyPr>
            <a:normAutofit fontScale="90000"/>
          </a:bodyPr>
          <a:lstStyle/>
          <a:p>
            <a:r>
              <a:rPr lang="en-US" sz="2200" b="0" i="0" dirty="0">
                <a:solidFill>
                  <a:srgbClr val="000000"/>
                </a:solidFill>
                <a:effectLst/>
                <a:latin typeface="Segoe UI" panose="020B0502040204020203" pitchFamily="34" charset="0"/>
              </a:rPr>
              <a:t>Basic Structure of a Bootstrap 4 Grid</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8F0CC79-BF38-4449-AE04-405076D2C0B7}"/>
              </a:ext>
            </a:extLst>
          </p:cNvPr>
          <p:cNvSpPr>
            <a:spLocks noGrp="1"/>
          </p:cNvSpPr>
          <p:nvPr>
            <p:ph idx="1"/>
          </p:nvPr>
        </p:nvSpPr>
        <p:spPr>
          <a:xfrm>
            <a:off x="457200" y="274638"/>
            <a:ext cx="8229600" cy="6308724"/>
          </a:xfrm>
        </p:spPr>
        <p:txBody>
          <a:bodyPr>
            <a:normAutofit fontScale="77500" lnSpcReduction="20000"/>
          </a:bodyPr>
          <a:lstStyle/>
          <a:p>
            <a:r>
              <a:rPr lang="en-US" b="0" i="0" dirty="0">
                <a:solidFill>
                  <a:srgbClr val="008000"/>
                </a:solidFill>
                <a:effectLst/>
                <a:latin typeface="Consolas" panose="020B0609020204030204" pitchFamily="49" charset="0"/>
              </a:rPr>
              <a:t>&lt;!-- Control the column width, and how they should appear on different devices --&gt;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8000"/>
                </a:solidFill>
                <a:effectLst/>
                <a:latin typeface="Consolas" panose="020B0609020204030204" pitchFamily="49" charset="0"/>
              </a:rPr>
              <a:t>&lt;!-- Or let Bootstrap automatically handle the layout --&gt;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5356497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47BE2-30EA-4D11-8289-83346D55C108}"/>
              </a:ext>
            </a:extLst>
          </p:cNvPr>
          <p:cNvSpPr>
            <a:spLocks noGrp="1"/>
          </p:cNvSpPr>
          <p:nvPr>
            <p:ph idx="1"/>
          </p:nvPr>
        </p:nvSpPr>
        <p:spPr>
          <a:xfrm>
            <a:off x="457200" y="260648"/>
            <a:ext cx="8229600" cy="6408712"/>
          </a:xfrm>
        </p:spPr>
        <p:txBody>
          <a:bodyPr/>
          <a:lstStyle/>
          <a:p>
            <a:r>
              <a:rPr lang="en-US" b="0" i="0" dirty="0">
                <a:solidFill>
                  <a:srgbClr val="000000"/>
                </a:solidFill>
                <a:effectLst/>
                <a:latin typeface="Verdana" panose="020B0604030504040204" pitchFamily="34" charset="0"/>
              </a:rPr>
              <a:t>The first star (*) represents the responsiveness: </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md, lg or xl, while the second star represents a number, which should add up to 12 for each row.</a:t>
            </a:r>
          </a:p>
          <a:p>
            <a:endParaRPr lang="en-IN" dirty="0"/>
          </a:p>
        </p:txBody>
      </p:sp>
    </p:spTree>
    <p:extLst>
      <p:ext uri="{BB962C8B-B14F-4D97-AF65-F5344CB8AC3E}">
        <p14:creationId xmlns:p14="http://schemas.microsoft.com/office/powerpoint/2010/main" val="2985707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F7C0-4003-4DC7-B47E-BB0D11052BE2}"/>
              </a:ext>
            </a:extLst>
          </p:cNvPr>
          <p:cNvSpPr>
            <a:spLocks noGrp="1"/>
          </p:cNvSpPr>
          <p:nvPr>
            <p:ph type="title"/>
          </p:nvPr>
        </p:nvSpPr>
        <p:spPr>
          <a:xfrm>
            <a:off x="457200" y="274638"/>
            <a:ext cx="8229600" cy="706090"/>
          </a:xfrm>
        </p:spPr>
        <p:txBody>
          <a:bodyPr>
            <a:normAutofit fontScale="90000"/>
          </a:bodyPr>
          <a:lstStyle/>
          <a:p>
            <a:r>
              <a:rPr lang="en-IN" b="0" i="0" dirty="0">
                <a:solidFill>
                  <a:srgbClr val="000000"/>
                </a:solidFill>
                <a:effectLst/>
                <a:latin typeface="Segoe UI" panose="020B0502040204020203" pitchFamily="34" charset="0"/>
              </a:rPr>
              <a:t>Three Equal Columns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B655707-9F9F-4BBD-9CF9-43A20F9E36B5}"/>
              </a:ext>
            </a:extLst>
          </p:cNvPr>
          <p:cNvSpPr>
            <a:spLocks noGrp="1"/>
          </p:cNvSpPr>
          <p:nvPr>
            <p:ph idx="1"/>
          </p:nvPr>
        </p:nvSpPr>
        <p:spPr>
          <a:xfrm>
            <a:off x="457200" y="620688"/>
            <a:ext cx="8229600" cy="6237312"/>
          </a:xfrm>
        </p:spPr>
        <p:txBody>
          <a:bodyPr>
            <a:normAutofit fontScale="92500" lnSpcReduction="20000"/>
          </a:bodyPr>
          <a:lstStyle/>
          <a:p>
            <a:r>
              <a:rPr lang="en-US" dirty="0"/>
              <a:t>&lt;div class="container-fluid"&gt;</a:t>
            </a:r>
          </a:p>
          <a:p>
            <a:r>
              <a:rPr lang="en-US" dirty="0"/>
              <a:t>  &lt;h1&gt;Three equal width columns&lt;/h1&gt;</a:t>
            </a:r>
          </a:p>
          <a:p>
            <a:r>
              <a:rPr lang="en-US" dirty="0"/>
              <a:t>  &lt;p&gt;Note: Try to add a new div with class="col" inside the row class - this will create three equal-width columns.&lt;/p&gt;</a:t>
            </a:r>
          </a:p>
          <a:p>
            <a:r>
              <a:rPr lang="en-US" dirty="0"/>
              <a:t>  &lt;div class="row"&gt;</a:t>
            </a:r>
          </a:p>
          <a:p>
            <a:r>
              <a:rPr lang="en-US" dirty="0"/>
              <a:t>    &lt;div class="col" style="</a:t>
            </a:r>
            <a:r>
              <a:rPr lang="en-US" dirty="0" err="1"/>
              <a:t>background-color:lavender</a:t>
            </a:r>
            <a:r>
              <a:rPr lang="en-US" dirty="0"/>
              <a:t>;"&gt;.col&lt;/div&gt;</a:t>
            </a:r>
          </a:p>
          <a:p>
            <a:r>
              <a:rPr lang="en-US" dirty="0"/>
              <a:t>    &lt;div class="col" style="</a:t>
            </a:r>
            <a:r>
              <a:rPr lang="en-US" dirty="0" err="1"/>
              <a:t>background-color:orange</a:t>
            </a:r>
            <a:r>
              <a:rPr lang="en-US" dirty="0"/>
              <a:t>;"&gt;.col&lt;/div&gt;</a:t>
            </a:r>
          </a:p>
          <a:p>
            <a:r>
              <a:rPr lang="en-US" dirty="0"/>
              <a:t>    &lt;div class="col" style="</a:t>
            </a:r>
            <a:r>
              <a:rPr lang="en-US" dirty="0" err="1"/>
              <a:t>background-color:lavender</a:t>
            </a:r>
            <a:r>
              <a:rPr lang="en-US" dirty="0"/>
              <a:t>;"&gt;.col&lt;/div&gt;</a:t>
            </a:r>
          </a:p>
          <a:p>
            <a:r>
              <a:rPr lang="en-US" dirty="0"/>
              <a:t>  &lt;/div&gt;</a:t>
            </a:r>
          </a:p>
          <a:p>
            <a:r>
              <a:rPr lang="en-US" dirty="0"/>
              <a:t>&lt;/div&gt;</a:t>
            </a:r>
          </a:p>
          <a:p>
            <a:endParaRPr lang="en-IN" dirty="0"/>
          </a:p>
        </p:txBody>
      </p:sp>
    </p:spTree>
    <p:extLst>
      <p:ext uri="{BB962C8B-B14F-4D97-AF65-F5344CB8AC3E}">
        <p14:creationId xmlns:p14="http://schemas.microsoft.com/office/powerpoint/2010/main" val="35304687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102B-3429-455F-8C73-C7E3702ECB1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Responsive Columns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0DF79CD-206C-414C-9FF7-B18DAE05238C}"/>
              </a:ext>
            </a:extLst>
          </p:cNvPr>
          <p:cNvSpPr>
            <a:spLocks noGrp="1"/>
          </p:cNvSpPr>
          <p:nvPr>
            <p:ph idx="1"/>
          </p:nvPr>
        </p:nvSpPr>
        <p:spPr>
          <a:xfrm>
            <a:off x="457200" y="476672"/>
            <a:ext cx="8229600" cy="6106690"/>
          </a:xfrm>
        </p:spPr>
        <p:txBody>
          <a:bodyPr>
            <a:normAutofit/>
          </a:bodyPr>
          <a:lstStyle/>
          <a:p>
            <a:r>
              <a:rPr lang="en-US" sz="1800" b="0" i="0" dirty="0">
                <a:solidFill>
                  <a:srgbClr val="000000"/>
                </a:solidFill>
                <a:effectLst/>
                <a:latin typeface="Verdana" panose="020B0604030504040204" pitchFamily="34" charset="0"/>
              </a:rPr>
              <a:t>The following example shows how to create four equal-width columns starting at tablets and scaling to extra large desktops. </a:t>
            </a:r>
            <a:r>
              <a:rPr lang="en-US" sz="1800" b="1" i="0" dirty="0">
                <a:solidFill>
                  <a:srgbClr val="000000"/>
                </a:solidFill>
                <a:effectLst/>
                <a:latin typeface="Verdana" panose="020B0604030504040204" pitchFamily="34" charset="0"/>
              </a:rPr>
              <a:t>On mobile phones or screens that are less than 576px wide, the columns will automatically stack on top of each other</a:t>
            </a:r>
            <a:r>
              <a:rPr lang="en-US" sz="1800" b="0" i="0" dirty="0">
                <a:solidFill>
                  <a:srgbClr val="000000"/>
                </a:solidFill>
                <a:effectLst/>
                <a:latin typeface="Verdana" panose="020B0604030504040204" pitchFamily="34" charset="0"/>
              </a:rPr>
              <a:t>:</a:t>
            </a:r>
          </a:p>
          <a:p>
            <a:r>
              <a:rPr lang="en-US" sz="1800" dirty="0"/>
              <a:t>&lt;div class="container-fluid"&gt;</a:t>
            </a:r>
          </a:p>
          <a:p>
            <a:r>
              <a:rPr lang="en-US" sz="1800" dirty="0"/>
              <a:t>  &lt;h1&gt;Three equal width columns&lt;/h1&gt;</a:t>
            </a:r>
          </a:p>
          <a:p>
            <a:r>
              <a:rPr lang="en-US" sz="1800" dirty="0"/>
              <a:t>  &lt;p&gt;Note: Try to add a new div with class="col" inside the row class - this will create three equal-width columns.&lt;/p&gt;</a:t>
            </a:r>
          </a:p>
          <a:p>
            <a:r>
              <a:rPr lang="en-US" sz="1800" dirty="0"/>
              <a:t>  &lt;div class="row"&gt;</a:t>
            </a:r>
          </a:p>
          <a:p>
            <a:r>
              <a:rPr lang="en-US" sz="1800" dirty="0"/>
              <a:t>    &lt;div class="col" style="</a:t>
            </a:r>
            <a:r>
              <a:rPr lang="en-US" sz="1800" dirty="0" err="1"/>
              <a:t>background-color:lavender</a:t>
            </a:r>
            <a:r>
              <a:rPr lang="en-US" sz="1800" dirty="0"/>
              <a:t>;"&gt;.col&lt;/div&gt;</a:t>
            </a:r>
          </a:p>
          <a:p>
            <a:r>
              <a:rPr lang="en-US" sz="1800" dirty="0"/>
              <a:t>    &lt;div class="col" style="</a:t>
            </a:r>
            <a:r>
              <a:rPr lang="en-US" sz="1800" dirty="0" err="1"/>
              <a:t>background-color:orange</a:t>
            </a:r>
            <a:r>
              <a:rPr lang="en-US" sz="1800" dirty="0"/>
              <a:t>;"&gt;.col&lt;/div&gt;</a:t>
            </a:r>
          </a:p>
          <a:p>
            <a:r>
              <a:rPr lang="en-US" sz="1800" dirty="0"/>
              <a:t>    &lt;div class="col" style="</a:t>
            </a:r>
            <a:r>
              <a:rPr lang="en-US" sz="1800" dirty="0" err="1"/>
              <a:t>background-color:lavender</a:t>
            </a:r>
            <a:r>
              <a:rPr lang="en-US" sz="1800" dirty="0"/>
              <a:t>;"&gt;.col&lt;/div&gt;</a:t>
            </a:r>
          </a:p>
          <a:p>
            <a:r>
              <a:rPr lang="en-US" sz="1800" dirty="0"/>
              <a:t>  &lt;/div&gt;</a:t>
            </a:r>
          </a:p>
          <a:p>
            <a:r>
              <a:rPr lang="en-US" sz="1800" dirty="0"/>
              <a:t>&lt;/div&gt;</a:t>
            </a:r>
            <a:endParaRPr lang="en-IN" sz="1800" dirty="0"/>
          </a:p>
        </p:txBody>
      </p:sp>
    </p:spTree>
    <p:extLst>
      <p:ext uri="{BB962C8B-B14F-4D97-AF65-F5344CB8AC3E}">
        <p14:creationId xmlns:p14="http://schemas.microsoft.com/office/powerpoint/2010/main" val="359397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BD519-E04E-4674-943D-8334C1CE0641}"/>
              </a:ext>
            </a:extLst>
          </p:cNvPr>
          <p:cNvSpPr>
            <a:spLocks noGrp="1"/>
          </p:cNvSpPr>
          <p:nvPr>
            <p:ph idx="1"/>
          </p:nvPr>
        </p:nvSpPr>
        <p:spPr>
          <a:xfrm>
            <a:off x="457200" y="260648"/>
            <a:ext cx="8229600" cy="5865515"/>
          </a:xfrm>
        </p:spPr>
        <p:txBody>
          <a:bodyPr>
            <a:normAutofit fontScale="55000" lnSpcReduction="20000"/>
          </a:bodyPr>
          <a:lstStyle/>
          <a:p>
            <a:r>
              <a:rPr lang="en-IN" dirty="0"/>
              <a:t>input[type="submit"]{</a:t>
            </a:r>
          </a:p>
          <a:p>
            <a:r>
              <a:rPr lang="en-IN" dirty="0"/>
              <a:t>		background-</a:t>
            </a:r>
            <a:r>
              <a:rPr lang="en-IN" dirty="0" err="1"/>
              <a:t>color</a:t>
            </a:r>
            <a:r>
              <a:rPr lang="en-IN" dirty="0"/>
              <a:t>: </a:t>
            </a:r>
            <a:r>
              <a:rPr lang="en-IN" dirty="0" err="1"/>
              <a:t>lightgreen</a:t>
            </a:r>
            <a:r>
              <a:rPr lang="en-IN" dirty="0"/>
              <a:t>;</a:t>
            </a:r>
          </a:p>
          <a:p>
            <a:r>
              <a:rPr lang="en-IN" dirty="0"/>
              <a:t>		</a:t>
            </a:r>
            <a:r>
              <a:rPr lang="en-IN" dirty="0" err="1"/>
              <a:t>color</a:t>
            </a:r>
            <a:r>
              <a:rPr lang="en-IN" dirty="0"/>
              <a:t>: white;</a:t>
            </a:r>
          </a:p>
          <a:p>
            <a:r>
              <a:rPr lang="en-IN" dirty="0"/>
              <a:t>		height: 30px;</a:t>
            </a:r>
          </a:p>
          <a:p>
            <a:r>
              <a:rPr lang="en-IN" dirty="0"/>
              <a:t>		width: 90px;</a:t>
            </a:r>
          </a:p>
          <a:p>
            <a:r>
              <a:rPr lang="en-IN" dirty="0"/>
              <a:t>		border-radius: 5px;</a:t>
            </a:r>
          </a:p>
          <a:p>
            <a:r>
              <a:rPr lang="en-IN" dirty="0"/>
              <a:t>	}</a:t>
            </a:r>
          </a:p>
          <a:p>
            <a:endParaRPr lang="en-IN" dirty="0"/>
          </a:p>
          <a:p>
            <a:r>
              <a:rPr lang="en-IN" dirty="0"/>
              <a:t>	</a:t>
            </a:r>
            <a:r>
              <a:rPr lang="en-IN" dirty="0" err="1"/>
              <a:t>textarea</a:t>
            </a:r>
            <a:r>
              <a:rPr lang="en-IN" dirty="0"/>
              <a:t>{</a:t>
            </a:r>
          </a:p>
          <a:p>
            <a:r>
              <a:rPr lang="en-IN" dirty="0"/>
              <a:t>		border-radius: 5px;</a:t>
            </a:r>
          </a:p>
          <a:p>
            <a:r>
              <a:rPr lang="en-IN" dirty="0"/>
              <a:t>		width: 90%;</a:t>
            </a:r>
          </a:p>
          <a:p>
            <a:endParaRPr lang="en-IN" dirty="0"/>
          </a:p>
          <a:p>
            <a:r>
              <a:rPr lang="en-IN" dirty="0"/>
              <a:t>	}</a:t>
            </a:r>
          </a:p>
          <a:p>
            <a:r>
              <a:rPr lang="en-IN" dirty="0"/>
              <a:t>	select{</a:t>
            </a:r>
          </a:p>
          <a:p>
            <a:r>
              <a:rPr lang="en-IN" dirty="0"/>
              <a:t>		border-radius: 5px;</a:t>
            </a:r>
          </a:p>
          <a:p>
            <a:r>
              <a:rPr lang="en-IN" dirty="0"/>
              <a:t>		width: 90%;</a:t>
            </a:r>
          </a:p>
          <a:p>
            <a:r>
              <a:rPr lang="en-IN" dirty="0"/>
              <a:t>		height: 40px;</a:t>
            </a:r>
          </a:p>
          <a:p>
            <a:r>
              <a:rPr lang="en-IN" dirty="0"/>
              <a:t>	}</a:t>
            </a:r>
          </a:p>
          <a:p>
            <a:r>
              <a:rPr lang="en-IN" dirty="0"/>
              <a:t>&lt;/style&gt;</a:t>
            </a:r>
          </a:p>
          <a:p>
            <a:r>
              <a:rPr lang="en-IN" dirty="0"/>
              <a:t>	&lt;/head&gt;</a:t>
            </a:r>
          </a:p>
        </p:txBody>
      </p:sp>
    </p:spTree>
    <p:extLst>
      <p:ext uri="{BB962C8B-B14F-4D97-AF65-F5344CB8AC3E}">
        <p14:creationId xmlns:p14="http://schemas.microsoft.com/office/powerpoint/2010/main" val="41111304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1A3D-C96F-42F7-A42F-24E644E2EF59}"/>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Two Unequal Responsive Columns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D83DFE5-8C0B-435B-A47D-5EFB3932DFEE}"/>
              </a:ext>
            </a:extLst>
          </p:cNvPr>
          <p:cNvSpPr>
            <a:spLocks noGrp="1"/>
          </p:cNvSpPr>
          <p:nvPr>
            <p:ph idx="1"/>
          </p:nvPr>
        </p:nvSpPr>
        <p:spPr>
          <a:xfrm>
            <a:off x="457200" y="476672"/>
            <a:ext cx="8229600" cy="6264696"/>
          </a:xfrm>
        </p:spPr>
        <p:txBody>
          <a:bodyPr>
            <a:normAutofit/>
          </a:bodyPr>
          <a:lstStyle/>
          <a:p>
            <a:r>
              <a:rPr lang="en-US" sz="2000" b="0" i="0" dirty="0">
                <a:solidFill>
                  <a:srgbClr val="000000"/>
                </a:solidFill>
                <a:effectLst/>
                <a:latin typeface="Verdana" panose="020B0604030504040204" pitchFamily="34" charset="0"/>
              </a:rPr>
              <a:t>The following example shows how to get two various-width columns starting at tablets and scaling to large extra desktops:</a:t>
            </a:r>
          </a:p>
          <a:p>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FF0000"/>
                </a:solidFill>
                <a:effectLst/>
                <a:latin typeface="Consolas" panose="020B0609020204030204" pitchFamily="49" charset="0"/>
              </a:rPr>
              <a:t> class</a:t>
            </a:r>
            <a:r>
              <a:rPr lang="en-US" sz="2800" b="0" i="0" dirty="0">
                <a:solidFill>
                  <a:srgbClr val="0000CD"/>
                </a:solidFill>
                <a:effectLst/>
                <a:latin typeface="Consolas" panose="020B0609020204030204" pitchFamily="49" charset="0"/>
              </a:rPr>
              <a:t>="row"&gt;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FF0000"/>
                </a:solidFill>
                <a:effectLst/>
                <a:latin typeface="Consolas" panose="020B0609020204030204" pitchFamily="49" charset="0"/>
              </a:rPr>
              <a:t> class</a:t>
            </a:r>
            <a:r>
              <a:rPr lang="en-US" sz="2800" b="0" i="0" dirty="0">
                <a:solidFill>
                  <a:srgbClr val="0000CD"/>
                </a:solidFill>
                <a:effectLst/>
                <a:latin typeface="Consolas" panose="020B0609020204030204" pitchFamily="49" charset="0"/>
              </a:rPr>
              <a:t>="col-sm-4"&gt;</a:t>
            </a:r>
            <a:r>
              <a:rPr lang="en-US" sz="2800" b="0" i="0" dirty="0">
                <a:solidFill>
                  <a:srgbClr val="000000"/>
                </a:solidFill>
                <a:effectLst/>
                <a:latin typeface="Consolas" panose="020B0609020204030204" pitchFamily="49" charset="0"/>
              </a:rPr>
              <a:t>.col-sm-4</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FF0000"/>
                </a:solidFill>
                <a:effectLst/>
                <a:latin typeface="Consolas" panose="020B0609020204030204" pitchFamily="49" charset="0"/>
              </a:rPr>
              <a:t> class</a:t>
            </a:r>
            <a:r>
              <a:rPr lang="en-US" sz="2800" b="0" i="0" dirty="0">
                <a:solidFill>
                  <a:srgbClr val="0000CD"/>
                </a:solidFill>
                <a:effectLst/>
                <a:latin typeface="Consolas" panose="020B0609020204030204" pitchFamily="49" charset="0"/>
              </a:rPr>
              <a:t>="col-sm-8"&gt;</a:t>
            </a:r>
            <a:r>
              <a:rPr lang="en-US" sz="2800" b="0" i="0" dirty="0">
                <a:solidFill>
                  <a:srgbClr val="000000"/>
                </a:solidFill>
                <a:effectLst/>
                <a:latin typeface="Consolas" panose="020B0609020204030204" pitchFamily="49" charset="0"/>
              </a:rPr>
              <a:t>.col-sm-8</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/div</a:t>
            </a:r>
            <a:r>
              <a:rPr lang="en-US" sz="2800" b="0" i="0" dirty="0">
                <a:solidFill>
                  <a:srgbClr val="0000CD"/>
                </a:solidFill>
                <a:effectLst/>
                <a:latin typeface="Consolas" panose="020B0609020204030204" pitchFamily="49" charset="0"/>
              </a:rPr>
              <a:t>&gt;</a:t>
            </a:r>
            <a:endParaRPr lang="en-IN" sz="2800" dirty="0"/>
          </a:p>
        </p:txBody>
      </p:sp>
    </p:spTree>
    <p:extLst>
      <p:ext uri="{BB962C8B-B14F-4D97-AF65-F5344CB8AC3E}">
        <p14:creationId xmlns:p14="http://schemas.microsoft.com/office/powerpoint/2010/main" val="24452802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150F-72A4-457C-B623-06EFF7C4760D}"/>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Bootstrap 4 </a:t>
            </a:r>
            <a:r>
              <a:rPr lang="en-IN" b="0" i="0" dirty="0" err="1">
                <a:solidFill>
                  <a:srgbClr val="000000"/>
                </a:solidFill>
                <a:effectLst/>
                <a:latin typeface="Segoe UI" panose="020B0502040204020203" pitchFamily="34" charset="0"/>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5539EF2-F012-40FF-BE97-1D1A4E101062}"/>
              </a:ext>
            </a:extLst>
          </p:cNvPr>
          <p:cNvSpPr>
            <a:spLocks noGrp="1"/>
          </p:cNvSpPr>
          <p:nvPr>
            <p:ph idx="1"/>
          </p:nvPr>
        </p:nvSpPr>
        <p:spPr>
          <a:xfrm>
            <a:off x="457200" y="548680"/>
            <a:ext cx="8229600" cy="6309320"/>
          </a:xfrm>
        </p:spPr>
        <p:txBody>
          <a:bodyPr>
            <a:normAutofit fontScale="77500" lnSpcReduction="20000"/>
          </a:bodyPr>
          <a:lstStyle/>
          <a:p>
            <a:r>
              <a:rPr lang="en-IN" sz="2400" b="0" i="0" dirty="0">
                <a:solidFill>
                  <a:srgbClr val="000000"/>
                </a:solidFill>
                <a:effectLst/>
                <a:latin typeface="Segoe UI" panose="020B0502040204020203" pitchFamily="34" charset="0"/>
              </a:rPr>
              <a:t>Text </a:t>
            </a:r>
            <a:r>
              <a:rPr lang="en-IN" sz="2400" b="0" i="0" dirty="0" err="1">
                <a:solidFill>
                  <a:srgbClr val="000000"/>
                </a:solidFill>
                <a:effectLst/>
                <a:latin typeface="Segoe UI" panose="020B0502040204020203" pitchFamily="34" charset="0"/>
              </a:rPr>
              <a:t>Colors</a:t>
            </a:r>
            <a:endParaRPr lang="en-IN" sz="2400" b="0" i="0" dirty="0">
              <a:solidFill>
                <a:srgbClr val="000000"/>
              </a:solidFill>
              <a:effectLst/>
              <a:latin typeface="Segoe UI" panose="020B0502040204020203" pitchFamily="34" charset="0"/>
            </a:endParaRPr>
          </a:p>
          <a:p>
            <a:r>
              <a:rPr lang="en-US" sz="2400" b="0" i="0" dirty="0">
                <a:solidFill>
                  <a:srgbClr val="000000"/>
                </a:solidFill>
                <a:effectLst/>
                <a:latin typeface="Verdana" panose="020B0604030504040204" pitchFamily="34" charset="0"/>
              </a:rPr>
              <a:t>Bootstrap 4 has some contextual classes that can be used to provide "meaning through colors".</a:t>
            </a:r>
          </a:p>
          <a:p>
            <a:r>
              <a:rPr lang="en-US" sz="2800" b="0" i="0" dirty="0">
                <a:solidFill>
                  <a:srgbClr val="000000"/>
                </a:solidFill>
                <a:effectLst/>
                <a:latin typeface="Verdana" panose="020B0604030504040204" pitchFamily="34" charset="0"/>
              </a:rPr>
              <a:t>Contextual text classes can also be used on links, which will add a darker hover color:</a:t>
            </a:r>
          </a:p>
          <a:p>
            <a:r>
              <a:rPr lang="en-US" sz="2800" dirty="0"/>
              <a:t>&lt;div class="container"&gt;</a:t>
            </a:r>
          </a:p>
          <a:p>
            <a:r>
              <a:rPr lang="en-US" sz="2800" dirty="0"/>
              <a:t>  &lt;h2&gt;Contextual Link Colors&lt;/h2&gt;</a:t>
            </a:r>
          </a:p>
          <a:p>
            <a:r>
              <a:rPr lang="en-US" sz="2800" dirty="0"/>
              <a:t>  &lt;p&gt;Hover over the links.&lt;/p&gt;</a:t>
            </a:r>
          </a:p>
          <a:p>
            <a:r>
              <a:rPr lang="en-US" sz="2800" dirty="0"/>
              <a:t>  &lt;a </a:t>
            </a:r>
            <a:r>
              <a:rPr lang="en-US" sz="2800" dirty="0" err="1"/>
              <a:t>href</a:t>
            </a:r>
            <a:r>
              <a:rPr lang="en-US" sz="2800" dirty="0"/>
              <a:t>="#" class="text-muted"&gt;Muted link.&lt;/a&gt;</a:t>
            </a:r>
          </a:p>
          <a:p>
            <a:r>
              <a:rPr lang="en-US" sz="2800" dirty="0"/>
              <a:t>  &lt;a </a:t>
            </a:r>
            <a:r>
              <a:rPr lang="en-US" sz="2800" dirty="0" err="1"/>
              <a:t>href</a:t>
            </a:r>
            <a:r>
              <a:rPr lang="en-US" sz="2800" dirty="0"/>
              <a:t>="#" class="text-primary"&gt;Primary link.&lt;/a&gt;</a:t>
            </a:r>
          </a:p>
          <a:p>
            <a:r>
              <a:rPr lang="en-US" sz="2800" dirty="0"/>
              <a:t>  &lt;a </a:t>
            </a:r>
            <a:r>
              <a:rPr lang="en-US" sz="2800" dirty="0" err="1"/>
              <a:t>href</a:t>
            </a:r>
            <a:r>
              <a:rPr lang="en-US" sz="2800" dirty="0"/>
              <a:t>="#" class="text-success"&gt;Success link.&lt;/a&gt;</a:t>
            </a:r>
          </a:p>
          <a:p>
            <a:r>
              <a:rPr lang="en-US" sz="2800" dirty="0"/>
              <a:t>  &lt;a </a:t>
            </a:r>
            <a:r>
              <a:rPr lang="en-US" sz="2800" dirty="0" err="1"/>
              <a:t>href</a:t>
            </a:r>
            <a:r>
              <a:rPr lang="en-US" sz="2800" dirty="0"/>
              <a:t>="#" class="text-info"&gt;Info link.&lt;/a&gt;</a:t>
            </a:r>
          </a:p>
          <a:p>
            <a:r>
              <a:rPr lang="en-US" sz="2800" dirty="0"/>
              <a:t>  &lt;a </a:t>
            </a:r>
            <a:r>
              <a:rPr lang="en-US" sz="2800" dirty="0" err="1"/>
              <a:t>href</a:t>
            </a:r>
            <a:r>
              <a:rPr lang="en-US" sz="2800" dirty="0"/>
              <a:t>="#" class="text-warning"&gt;Warning link.&lt;/a&gt;</a:t>
            </a:r>
          </a:p>
          <a:p>
            <a:r>
              <a:rPr lang="en-US" sz="2800" dirty="0"/>
              <a:t>  &lt;a </a:t>
            </a:r>
            <a:r>
              <a:rPr lang="en-US" sz="2800" dirty="0" err="1"/>
              <a:t>href</a:t>
            </a:r>
            <a:r>
              <a:rPr lang="en-US" sz="2800" dirty="0"/>
              <a:t>="#" class="text-danger"&gt;Danger link.&lt;/a&gt;</a:t>
            </a:r>
          </a:p>
          <a:p>
            <a:r>
              <a:rPr lang="en-US" sz="2800" dirty="0"/>
              <a:t>  &lt;a </a:t>
            </a:r>
            <a:r>
              <a:rPr lang="en-US" sz="2800" dirty="0" err="1"/>
              <a:t>href</a:t>
            </a:r>
            <a:r>
              <a:rPr lang="en-US" sz="2800" dirty="0"/>
              <a:t>="#" class="text-secondary"&gt;Secondary link.&lt;/a&gt;</a:t>
            </a:r>
          </a:p>
          <a:p>
            <a:r>
              <a:rPr lang="en-US" sz="2800" dirty="0"/>
              <a:t>  &lt;a </a:t>
            </a:r>
            <a:r>
              <a:rPr lang="en-US" sz="2800" dirty="0" err="1"/>
              <a:t>href</a:t>
            </a:r>
            <a:r>
              <a:rPr lang="en-US" sz="2800" dirty="0"/>
              <a:t>="#" class="text-dark"&gt;Dark grey link.&lt;/a&gt;</a:t>
            </a:r>
          </a:p>
          <a:p>
            <a:r>
              <a:rPr lang="en-US" sz="2800" dirty="0"/>
              <a:t>  &lt;a </a:t>
            </a:r>
            <a:r>
              <a:rPr lang="en-US" sz="2800" dirty="0" err="1"/>
              <a:t>href</a:t>
            </a:r>
            <a:r>
              <a:rPr lang="en-US" sz="2800" dirty="0"/>
              <a:t>="#" class="text-body"&gt;Body/black link.&lt;/a&gt;</a:t>
            </a:r>
          </a:p>
          <a:p>
            <a:r>
              <a:rPr lang="en-US" sz="2800" dirty="0"/>
              <a:t>  &lt;a </a:t>
            </a:r>
            <a:r>
              <a:rPr lang="en-US" sz="2800" dirty="0" err="1"/>
              <a:t>href</a:t>
            </a:r>
            <a:r>
              <a:rPr lang="en-US" sz="2800" dirty="0"/>
              <a:t>="#" class="text-light"&gt;Light grey link.&lt;/a&gt;</a:t>
            </a:r>
          </a:p>
          <a:p>
            <a:r>
              <a:rPr lang="en-US" sz="2800" dirty="0"/>
              <a:t>&lt;/div&gt;</a:t>
            </a:r>
            <a:endParaRPr lang="en-IN" sz="2800" dirty="0"/>
          </a:p>
        </p:txBody>
      </p:sp>
    </p:spTree>
    <p:extLst>
      <p:ext uri="{BB962C8B-B14F-4D97-AF65-F5344CB8AC3E}">
        <p14:creationId xmlns:p14="http://schemas.microsoft.com/office/powerpoint/2010/main" val="1803438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2C22-7AF4-462B-9047-84E2FB65B815}"/>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Background </a:t>
            </a:r>
            <a:r>
              <a:rPr lang="en-IN" b="0" i="0" dirty="0" err="1">
                <a:solidFill>
                  <a:srgbClr val="000000"/>
                </a:solidFill>
                <a:effectLst/>
                <a:latin typeface="Segoe UI" panose="020B0502040204020203" pitchFamily="34" charset="0"/>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8D8C7EC-7D53-4482-8F57-F59DFD1A61B1}"/>
              </a:ext>
            </a:extLst>
          </p:cNvPr>
          <p:cNvSpPr>
            <a:spLocks noGrp="1"/>
          </p:cNvSpPr>
          <p:nvPr>
            <p:ph idx="1"/>
          </p:nvPr>
        </p:nvSpPr>
        <p:spPr>
          <a:xfrm>
            <a:off x="457200" y="548680"/>
            <a:ext cx="8229600" cy="6034682"/>
          </a:xfrm>
        </p:spPr>
        <p:txBody>
          <a:bodyPr>
            <a:normAutofit fontScale="70000" lnSpcReduction="20000"/>
          </a:bodyPr>
          <a:lstStyle/>
          <a:p>
            <a:r>
              <a:rPr lang="en-US" dirty="0"/>
              <a:t>&lt;div class="container"&gt;</a:t>
            </a:r>
          </a:p>
          <a:p>
            <a:r>
              <a:rPr lang="en-US" dirty="0"/>
              <a:t>  &lt;h2&gt;Contextual Backgrounds&lt;/h2&gt;</a:t>
            </a:r>
          </a:p>
          <a:p>
            <a:r>
              <a:rPr lang="en-US" dirty="0"/>
              <a:t>  &lt;p&gt;Use the contextual background classes to provide "meaning through colors".&lt;/p&gt;</a:t>
            </a:r>
          </a:p>
          <a:p>
            <a:r>
              <a:rPr lang="en-US" dirty="0"/>
              <a:t>  &lt;p&gt;Note that you can also add a .text-* class if you want a different text color:&lt;/p&gt;</a:t>
            </a:r>
          </a:p>
          <a:p>
            <a:r>
              <a:rPr lang="en-US" dirty="0"/>
              <a:t>  &lt;p class="</a:t>
            </a:r>
            <a:r>
              <a:rPr lang="en-US" dirty="0" err="1"/>
              <a:t>bg</a:t>
            </a:r>
            <a:r>
              <a:rPr lang="en-US" dirty="0"/>
              <a:t>-primary text-white"&gt;This text is important.&lt;/p&gt;</a:t>
            </a:r>
          </a:p>
          <a:p>
            <a:r>
              <a:rPr lang="en-US" dirty="0"/>
              <a:t>  &lt;p class="</a:t>
            </a:r>
            <a:r>
              <a:rPr lang="en-US" dirty="0" err="1"/>
              <a:t>bg</a:t>
            </a:r>
            <a:r>
              <a:rPr lang="en-US" dirty="0"/>
              <a:t>-success text-white"&gt;This text indicates success.&lt;/p&gt;</a:t>
            </a:r>
          </a:p>
          <a:p>
            <a:r>
              <a:rPr lang="en-US" dirty="0"/>
              <a:t>  &lt;p class="</a:t>
            </a:r>
            <a:r>
              <a:rPr lang="en-US" dirty="0" err="1"/>
              <a:t>bg</a:t>
            </a:r>
            <a:r>
              <a:rPr lang="en-US" dirty="0"/>
              <a:t>-info text-white"&gt;This text represents some information.&lt;/p&gt;</a:t>
            </a:r>
          </a:p>
          <a:p>
            <a:r>
              <a:rPr lang="en-US" dirty="0"/>
              <a:t>  &lt;p class="</a:t>
            </a:r>
            <a:r>
              <a:rPr lang="en-US" dirty="0" err="1"/>
              <a:t>bg</a:t>
            </a:r>
            <a:r>
              <a:rPr lang="en-US" dirty="0"/>
              <a:t>-warning text-white"&gt;This text represents a warning.&lt;/p&gt;</a:t>
            </a:r>
          </a:p>
          <a:p>
            <a:r>
              <a:rPr lang="en-US" dirty="0"/>
              <a:t>  &lt;p class="</a:t>
            </a:r>
            <a:r>
              <a:rPr lang="en-US" dirty="0" err="1"/>
              <a:t>bg</a:t>
            </a:r>
            <a:r>
              <a:rPr lang="en-US" dirty="0"/>
              <a:t>-danger text-white"&gt;This text represents danger.&lt;/p&gt;</a:t>
            </a:r>
          </a:p>
          <a:p>
            <a:r>
              <a:rPr lang="en-US" dirty="0"/>
              <a:t>  &lt;p class="</a:t>
            </a:r>
            <a:r>
              <a:rPr lang="en-US" dirty="0" err="1"/>
              <a:t>bg</a:t>
            </a:r>
            <a:r>
              <a:rPr lang="en-US" dirty="0"/>
              <a:t>-secondary text-white"&gt;Secondary background color.&lt;/p&gt;</a:t>
            </a:r>
          </a:p>
          <a:p>
            <a:r>
              <a:rPr lang="en-US" dirty="0"/>
              <a:t>  &lt;p class="</a:t>
            </a:r>
            <a:r>
              <a:rPr lang="en-US" dirty="0" err="1"/>
              <a:t>bg</a:t>
            </a:r>
            <a:r>
              <a:rPr lang="en-US" dirty="0"/>
              <a:t>-dark text-white"&gt;Dark grey background color.&lt;/p&gt;</a:t>
            </a:r>
          </a:p>
          <a:p>
            <a:r>
              <a:rPr lang="en-US" dirty="0"/>
              <a:t>  &lt;p class="</a:t>
            </a:r>
            <a:r>
              <a:rPr lang="en-US" dirty="0" err="1"/>
              <a:t>bg</a:t>
            </a:r>
            <a:r>
              <a:rPr lang="en-US" dirty="0"/>
              <a:t>-light text-dark"&gt;Light grey background color.&lt;/p&gt;</a:t>
            </a:r>
          </a:p>
          <a:p>
            <a:r>
              <a:rPr lang="en-US" dirty="0"/>
              <a:t>&lt;/div&gt;</a:t>
            </a:r>
            <a:endParaRPr lang="en-IN" dirty="0"/>
          </a:p>
        </p:txBody>
      </p:sp>
    </p:spTree>
    <p:extLst>
      <p:ext uri="{BB962C8B-B14F-4D97-AF65-F5344CB8AC3E}">
        <p14:creationId xmlns:p14="http://schemas.microsoft.com/office/powerpoint/2010/main" val="26433025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867F-D4D9-4DA6-8112-2F4B9A3A49CF}"/>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Bootstrap 4 Tables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968A65C-300F-415B-8624-DBF49CA26C4E}"/>
              </a:ext>
            </a:extLst>
          </p:cNvPr>
          <p:cNvSpPr>
            <a:spLocks noGrp="1"/>
          </p:cNvSpPr>
          <p:nvPr>
            <p:ph idx="1"/>
          </p:nvPr>
        </p:nvSpPr>
        <p:spPr>
          <a:xfrm>
            <a:off x="457200" y="620688"/>
            <a:ext cx="8229600" cy="5962674"/>
          </a:xfrm>
        </p:spPr>
        <p:txBody>
          <a:bodyPr>
            <a:normAutofit fontScale="47500" lnSpcReduction="20000"/>
          </a:bodyPr>
          <a:lstStyle/>
          <a:p>
            <a:r>
              <a:rPr lang="en-US" b="0" i="0" dirty="0">
                <a:solidFill>
                  <a:srgbClr val="000000"/>
                </a:solidFill>
                <a:effectLst/>
                <a:latin typeface="Verdana" panose="020B0604030504040204" pitchFamily="34" charset="0"/>
              </a:rPr>
              <a:t>A basic Bootstrap 4 table has a light padding and horizontal dividers.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class</a:t>
            </a:r>
            <a:r>
              <a:rPr lang="en-IN" sz="1800" dirty="0">
                <a:solidFill>
                  <a:srgbClr val="0000FF"/>
                </a:solidFill>
                <a:latin typeface="Consolas" panose="020B0609020204030204" pitchFamily="49" charset="0"/>
              </a:rPr>
              <a:t>="container"&gt;</a:t>
            </a:r>
            <a:endParaRPr lang="en-IN" sz="18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table</a:t>
            </a:r>
            <a:r>
              <a:rPr lang="en-IN" sz="2600" dirty="0">
                <a:solidFill>
                  <a:srgbClr val="000000"/>
                </a:solidFill>
                <a:latin typeface="Consolas" panose="020B0609020204030204" pitchFamily="49" charset="0"/>
              </a:rPr>
              <a:t> </a:t>
            </a:r>
            <a:r>
              <a:rPr lang="en-IN" sz="2600" dirty="0">
                <a:solidFill>
                  <a:srgbClr val="FF0000"/>
                </a:solidFill>
                <a:latin typeface="Consolas" panose="020B0609020204030204" pitchFamily="49" charset="0"/>
              </a:rPr>
              <a:t>class</a:t>
            </a:r>
            <a:r>
              <a:rPr lang="en-IN" sz="2600" dirty="0">
                <a:solidFill>
                  <a:srgbClr val="0000FF"/>
                </a:solidFill>
                <a:latin typeface="Consolas" panose="020B0609020204030204" pitchFamily="49" charset="0"/>
              </a:rPr>
              <a:t>="table"&gt;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thead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r>
              <a:rPr lang="en-IN" sz="2600" dirty="0" err="1">
                <a:solidFill>
                  <a:srgbClr val="000000"/>
                </a:solidFill>
                <a:latin typeface="Consolas" panose="020B0609020204030204" pitchFamily="49" charset="0"/>
              </a:rPr>
              <a:t>Firstname</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r>
              <a:rPr lang="en-IN" sz="2600" dirty="0" err="1">
                <a:solidFill>
                  <a:srgbClr val="000000"/>
                </a:solidFill>
                <a:latin typeface="Consolas" panose="020B0609020204030204" pitchFamily="49" charset="0"/>
              </a:rPr>
              <a:t>Lastname</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Email</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thead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tbody</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John</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Doe</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john@example.com</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Mary</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Moe</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mary@example.com</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July</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Dooley</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r>
              <a:rPr lang="en-IN" sz="2600" dirty="0">
                <a:solidFill>
                  <a:srgbClr val="000000"/>
                </a:solidFill>
                <a:latin typeface="Consolas" panose="020B0609020204030204" pitchFamily="49" charset="0"/>
              </a:rPr>
              <a:t>july@example.com</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td</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tr</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err="1">
                <a:solidFill>
                  <a:srgbClr val="800000"/>
                </a:solidFill>
                <a:latin typeface="Consolas" panose="020B0609020204030204" pitchFamily="49" charset="0"/>
              </a:rPr>
              <a:t>tbody</a:t>
            </a:r>
            <a:r>
              <a:rPr lang="en-IN" sz="2600" dirty="0">
                <a:solidFill>
                  <a:srgbClr val="0000FF"/>
                </a:solidFill>
                <a:latin typeface="Consolas" panose="020B0609020204030204" pitchFamily="49" charset="0"/>
              </a:rPr>
              <a:t>&gt;</a:t>
            </a:r>
            <a:endParaRPr lang="en-IN" sz="2600" dirty="0">
              <a:solidFill>
                <a:srgbClr val="000000"/>
              </a:solidFill>
              <a:latin typeface="Consolas" panose="020B0609020204030204" pitchFamily="49" charset="0"/>
            </a:endParaRPr>
          </a:p>
          <a:p>
            <a:r>
              <a:rPr lang="en-IN" sz="2600" dirty="0">
                <a:solidFill>
                  <a:srgbClr val="000000"/>
                </a:solidFill>
                <a:latin typeface="Consolas" panose="020B0609020204030204" pitchFamily="49" charset="0"/>
              </a:rPr>
              <a:t>        </a:t>
            </a:r>
            <a:r>
              <a:rPr lang="en-IN" sz="2600" dirty="0">
                <a:solidFill>
                  <a:srgbClr val="0000FF"/>
                </a:solidFill>
                <a:latin typeface="Consolas" panose="020B0609020204030204" pitchFamily="49" charset="0"/>
              </a:rPr>
              <a:t>&lt;/</a:t>
            </a:r>
            <a:r>
              <a:rPr lang="en-IN" sz="2600" dirty="0">
                <a:solidFill>
                  <a:srgbClr val="800000"/>
                </a:solidFill>
                <a:latin typeface="Consolas" panose="020B0609020204030204" pitchFamily="49" charset="0"/>
              </a:rPr>
              <a:t>table</a:t>
            </a:r>
            <a:r>
              <a:rPr lang="en-IN" sz="2600" dirty="0">
                <a:solidFill>
                  <a:srgbClr val="0000FF"/>
                </a:solidFill>
                <a:latin typeface="Consolas" panose="020B0609020204030204" pitchFamily="49" charset="0"/>
              </a:rPr>
              <a:t>&gt;</a:t>
            </a:r>
            <a:endParaRPr lang="en-IN" sz="2600" dirty="0"/>
          </a:p>
        </p:txBody>
      </p:sp>
    </p:spTree>
    <p:extLst>
      <p:ext uri="{BB962C8B-B14F-4D97-AF65-F5344CB8AC3E}">
        <p14:creationId xmlns:p14="http://schemas.microsoft.com/office/powerpoint/2010/main" val="4903218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6DBF-2792-4372-A745-45A83994C15D}"/>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Striped Rows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621FE77-B12E-45EE-A95C-2359FF89A038}"/>
              </a:ext>
            </a:extLst>
          </p:cNvPr>
          <p:cNvSpPr>
            <a:spLocks noGrp="1"/>
          </p:cNvSpPr>
          <p:nvPr>
            <p:ph idx="1"/>
          </p:nvPr>
        </p:nvSpPr>
        <p:spPr>
          <a:xfrm>
            <a:off x="457200" y="476672"/>
            <a:ext cx="8229600" cy="6381328"/>
          </a:xfrm>
        </p:spPr>
        <p:txBody>
          <a:bodyPr/>
          <a:lstStyle/>
          <a:p>
            <a:r>
              <a:rPr lang="en-US" dirty="0"/>
              <a:t>The .table-striped class adds zebra-stripes to a table.</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table</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class</a:t>
            </a:r>
            <a:r>
              <a:rPr lang="en-IN" sz="1800" dirty="0">
                <a:solidFill>
                  <a:srgbClr val="0000FF"/>
                </a:solidFill>
                <a:latin typeface="Consolas" panose="020B0609020204030204" pitchFamily="49" charset="0"/>
              </a:rPr>
              <a:t>="table table-striped"&gt;</a:t>
            </a:r>
            <a:endParaRPr lang="en-US" sz="1800" dirty="0">
              <a:solidFill>
                <a:srgbClr val="0000FF"/>
              </a:solidFill>
              <a:latin typeface="Consolas" panose="020B0609020204030204" pitchFamily="49" charset="0"/>
            </a:endParaRPr>
          </a:p>
          <a:p>
            <a:endParaRPr lang="en-US" sz="1800" dirty="0">
              <a:solidFill>
                <a:srgbClr val="0000FF"/>
              </a:solidFill>
              <a:latin typeface="Consolas" panose="020B0609020204030204" pitchFamily="49" charset="0"/>
            </a:endParaRPr>
          </a:p>
          <a:p>
            <a:r>
              <a:rPr lang="en-IN" b="0" i="0" dirty="0">
                <a:solidFill>
                  <a:srgbClr val="000000"/>
                </a:solidFill>
                <a:effectLst/>
                <a:latin typeface="Segoe UI" panose="020B0502040204020203" pitchFamily="34" charset="0"/>
              </a:rPr>
              <a:t>Bordered Table</a:t>
            </a:r>
          </a:p>
          <a:p>
            <a:r>
              <a:rPr lang="en-US" sz="1800" dirty="0">
                <a:solidFill>
                  <a:srgbClr val="0000FF"/>
                </a:solidFill>
                <a:latin typeface="Consolas" panose="020B0609020204030204" pitchFamily="49" charset="0"/>
              </a:rPr>
              <a:t>The .table-bordered class adds borders on all sides of the table and cells: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table</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class</a:t>
            </a:r>
            <a:r>
              <a:rPr lang="en-IN" sz="1800" dirty="0">
                <a:solidFill>
                  <a:srgbClr val="0000FF"/>
                </a:solidFill>
                <a:latin typeface="Consolas" panose="020B0609020204030204" pitchFamily="49" charset="0"/>
              </a:rPr>
              <a:t>="table table-bordered"&gt;</a:t>
            </a:r>
            <a:endParaRPr lang="en-US" sz="1800" dirty="0">
              <a:solidFill>
                <a:srgbClr val="0000FF"/>
              </a:solidFill>
              <a:latin typeface="Consolas" panose="020B0609020204030204" pitchFamily="49" charset="0"/>
            </a:endParaRPr>
          </a:p>
          <a:p>
            <a:endParaRPr lang="en-US" sz="1800" dirty="0">
              <a:solidFill>
                <a:srgbClr val="0000FF"/>
              </a:solidFill>
              <a:latin typeface="Consolas" panose="020B0609020204030204" pitchFamily="49" charset="0"/>
            </a:endParaRPr>
          </a:p>
          <a:p>
            <a:r>
              <a:rPr lang="en-IN" b="0" i="0" dirty="0">
                <a:solidFill>
                  <a:srgbClr val="000000"/>
                </a:solidFill>
                <a:effectLst/>
                <a:latin typeface="Segoe UI" panose="020B0502040204020203" pitchFamily="34" charset="0"/>
              </a:rPr>
              <a:t>Hover Rows</a:t>
            </a:r>
          </a:p>
          <a:p>
            <a:r>
              <a:rPr lang="en-IN" b="0" i="0" dirty="0">
                <a:solidFill>
                  <a:srgbClr val="000000"/>
                </a:solidFill>
                <a:effectLst/>
                <a:latin typeface="Verdana" panose="020B0604030504040204" pitchFamily="34" charset="0"/>
              </a:rPr>
              <a:t>The</a:t>
            </a:r>
            <a:r>
              <a:rPr lang="en-US" sz="1800" b="0" i="0" dirty="0">
                <a:solidFill>
                  <a:srgbClr val="0000FF"/>
                </a:solidFill>
                <a:effectLst/>
                <a:latin typeface="Consolas" panose="020B0609020204030204" pitchFamily="49" charset="0"/>
              </a:rPr>
              <a:t> </a:t>
            </a:r>
            <a:r>
              <a:rPr lang="en-US" sz="1800" b="0" i="0">
                <a:solidFill>
                  <a:srgbClr val="0000FF"/>
                </a:solidFill>
                <a:effectLst/>
                <a:latin typeface="Consolas" panose="020B0609020204030204" pitchFamily="49" charset="0"/>
              </a:rPr>
              <a:t>.table-hover  </a:t>
            </a:r>
            <a:r>
              <a:rPr lang="en-US" b="0" i="0" dirty="0">
                <a:solidFill>
                  <a:srgbClr val="000000"/>
                </a:solidFill>
                <a:effectLst/>
                <a:latin typeface="Verdana" panose="020B0604030504040204" pitchFamily="34" charset="0"/>
              </a:rPr>
              <a:t>class adds a hover effect (grey background color) on table rows:</a:t>
            </a:r>
            <a:endParaRPr lang="en-IN" dirty="0"/>
          </a:p>
        </p:txBody>
      </p:sp>
    </p:spTree>
    <p:extLst>
      <p:ext uri="{BB962C8B-B14F-4D97-AF65-F5344CB8AC3E}">
        <p14:creationId xmlns:p14="http://schemas.microsoft.com/office/powerpoint/2010/main" val="23965068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C2F1-7B7C-4F30-91D9-8A2FF9FD54D6}"/>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Black/Dark Table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59D5EE4-A193-43AF-B8FA-084675BBACD3}"/>
              </a:ext>
            </a:extLst>
          </p:cNvPr>
          <p:cNvSpPr>
            <a:spLocks noGrp="1"/>
          </p:cNvSpPr>
          <p:nvPr>
            <p:ph idx="1"/>
          </p:nvPr>
        </p:nvSpPr>
        <p:spPr>
          <a:xfrm>
            <a:off x="457200" y="476672"/>
            <a:ext cx="8229600" cy="6106690"/>
          </a:xfrm>
        </p:spPr>
        <p:txBody>
          <a:bodyPr/>
          <a:lstStyle/>
          <a:p>
            <a:r>
              <a:rPr lang="en-US" dirty="0"/>
              <a:t>The .table-dark class adds a black background to the table.</a:t>
            </a:r>
          </a:p>
          <a:p>
            <a:r>
              <a:rPr lang="en-IN" b="0" i="0" dirty="0">
                <a:solidFill>
                  <a:srgbClr val="000000"/>
                </a:solidFill>
                <a:effectLst/>
                <a:latin typeface="Segoe UI" panose="020B0502040204020203" pitchFamily="34" charset="0"/>
              </a:rPr>
              <a:t>Dark Striped Table</a:t>
            </a:r>
          </a:p>
          <a:p>
            <a:r>
              <a:rPr lang="en-US" dirty="0"/>
              <a:t>Combine .table-dark and .table-striped to create a </a:t>
            </a:r>
            <a:r>
              <a:rPr lang="en-US" dirty="0" err="1"/>
              <a:t>dark,striped</a:t>
            </a:r>
            <a:r>
              <a:rPr lang="en-US" dirty="0"/>
              <a:t> table.</a:t>
            </a:r>
          </a:p>
          <a:p>
            <a:r>
              <a:rPr lang="en-IN" b="0" i="0" dirty="0">
                <a:solidFill>
                  <a:srgbClr val="000000"/>
                </a:solidFill>
                <a:effectLst/>
                <a:latin typeface="Segoe UI" panose="020B0502040204020203" pitchFamily="34" charset="0"/>
              </a:rPr>
              <a:t>Borderless Table</a:t>
            </a:r>
          </a:p>
          <a:p>
            <a:r>
              <a:rPr lang="en-US" dirty="0"/>
              <a:t>The .table-borderless class removes borders from the table.</a:t>
            </a:r>
          </a:p>
          <a:p>
            <a:r>
              <a:rPr lang="en-IN" b="0" i="0" dirty="0">
                <a:solidFill>
                  <a:srgbClr val="000000"/>
                </a:solidFill>
                <a:effectLst/>
                <a:latin typeface="Segoe UI" panose="020B0502040204020203" pitchFamily="34" charset="0"/>
              </a:rPr>
              <a:t>Contextual Classes</a:t>
            </a:r>
          </a:p>
          <a:p>
            <a:endParaRPr lang="en-IN" dirty="0"/>
          </a:p>
        </p:txBody>
      </p:sp>
    </p:spTree>
    <p:extLst>
      <p:ext uri="{BB962C8B-B14F-4D97-AF65-F5344CB8AC3E}">
        <p14:creationId xmlns:p14="http://schemas.microsoft.com/office/powerpoint/2010/main" val="40443625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D7626-7021-4DCC-B5E7-EA599EECAC88}"/>
              </a:ext>
            </a:extLst>
          </p:cNvPr>
          <p:cNvSpPr>
            <a:spLocks noGrp="1"/>
          </p:cNvSpPr>
          <p:nvPr>
            <p:ph idx="1"/>
          </p:nvPr>
        </p:nvSpPr>
        <p:spPr>
          <a:xfrm>
            <a:off x="457200" y="320358"/>
            <a:ext cx="8229600" cy="5805806"/>
          </a:xfrm>
        </p:spPr>
        <p:txBody>
          <a:bodyPr>
            <a:normAutofit fontScale="32500" lnSpcReduction="20000"/>
          </a:bodyPr>
          <a:lstStyle/>
          <a:p>
            <a:r>
              <a:rPr lang="en-IN" dirty="0"/>
              <a:t>&lt;table class="table"&gt;</a:t>
            </a:r>
          </a:p>
          <a:p>
            <a:r>
              <a:rPr lang="en-IN" dirty="0"/>
              <a:t>    &lt;</a:t>
            </a:r>
            <a:r>
              <a:rPr lang="en-IN" dirty="0" err="1"/>
              <a:t>thead</a:t>
            </a:r>
            <a:r>
              <a:rPr lang="en-IN" dirty="0"/>
              <a:t>&gt;</a:t>
            </a:r>
          </a:p>
          <a:p>
            <a:r>
              <a:rPr lang="en-IN" dirty="0"/>
              <a:t>      &lt;tr&gt;</a:t>
            </a:r>
          </a:p>
          <a:p>
            <a:r>
              <a:rPr lang="en-IN" dirty="0"/>
              <a:t>        &lt;</a:t>
            </a:r>
            <a:r>
              <a:rPr lang="en-IN" dirty="0" err="1"/>
              <a:t>th</a:t>
            </a:r>
            <a:r>
              <a:rPr lang="en-IN" dirty="0"/>
              <a:t>&gt;</a:t>
            </a:r>
            <a:r>
              <a:rPr lang="en-IN" dirty="0" err="1"/>
              <a:t>Firstname</a:t>
            </a:r>
            <a:r>
              <a:rPr lang="en-IN" dirty="0"/>
              <a:t>&lt;/</a:t>
            </a:r>
            <a:r>
              <a:rPr lang="en-IN" dirty="0" err="1"/>
              <a:t>th</a:t>
            </a:r>
            <a:r>
              <a:rPr lang="en-IN" dirty="0"/>
              <a:t>&gt;</a:t>
            </a:r>
          </a:p>
          <a:p>
            <a:r>
              <a:rPr lang="en-IN" dirty="0"/>
              <a:t>        &lt;</a:t>
            </a:r>
            <a:r>
              <a:rPr lang="en-IN" dirty="0" err="1"/>
              <a:t>th</a:t>
            </a:r>
            <a:r>
              <a:rPr lang="en-IN" dirty="0"/>
              <a:t>&gt;</a:t>
            </a:r>
            <a:r>
              <a:rPr lang="en-IN" dirty="0" err="1"/>
              <a:t>Lastname</a:t>
            </a:r>
            <a:r>
              <a:rPr lang="en-IN" dirty="0"/>
              <a:t>&lt;/</a:t>
            </a:r>
            <a:r>
              <a:rPr lang="en-IN" dirty="0" err="1"/>
              <a:t>th</a:t>
            </a:r>
            <a:r>
              <a:rPr lang="en-IN" dirty="0"/>
              <a:t>&gt;</a:t>
            </a:r>
          </a:p>
          <a:p>
            <a:r>
              <a:rPr lang="en-IN" dirty="0"/>
              <a:t>        &lt;</a:t>
            </a:r>
            <a:r>
              <a:rPr lang="en-IN" dirty="0" err="1"/>
              <a:t>th</a:t>
            </a:r>
            <a:r>
              <a:rPr lang="en-IN" dirty="0"/>
              <a:t>&gt;Email&lt;/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&lt;tr&gt;</a:t>
            </a:r>
          </a:p>
          <a:p>
            <a:r>
              <a:rPr lang="en-IN" dirty="0"/>
              <a:t>        &lt;td&gt;Default&lt;/td&gt;</a:t>
            </a:r>
          </a:p>
          <a:p>
            <a:r>
              <a:rPr lang="en-IN" dirty="0"/>
              <a:t>        &lt;td&gt;</a:t>
            </a:r>
            <a:r>
              <a:rPr lang="en-IN" dirty="0" err="1"/>
              <a:t>Defaultson</a:t>
            </a:r>
            <a:r>
              <a:rPr lang="en-IN" dirty="0"/>
              <a:t>&lt;/td&gt;</a:t>
            </a:r>
          </a:p>
          <a:p>
            <a:r>
              <a:rPr lang="en-IN" dirty="0"/>
              <a:t>        &lt;td&gt;def@somemail.com&lt;/td&gt;</a:t>
            </a:r>
          </a:p>
          <a:p>
            <a:r>
              <a:rPr lang="en-IN" dirty="0"/>
              <a:t>      &lt;/tr&gt;      </a:t>
            </a:r>
          </a:p>
          <a:p>
            <a:r>
              <a:rPr lang="en-IN" dirty="0"/>
              <a:t>      &lt;tr class="table-primary"&gt;</a:t>
            </a:r>
          </a:p>
          <a:p>
            <a:r>
              <a:rPr lang="en-IN" dirty="0"/>
              <a:t>        &lt;td&gt;Primary&lt;/td&gt;</a:t>
            </a:r>
          </a:p>
          <a:p>
            <a:r>
              <a:rPr lang="en-IN" dirty="0"/>
              <a:t>        &lt;td&gt;Joe&lt;/td&gt;</a:t>
            </a:r>
          </a:p>
          <a:p>
            <a:r>
              <a:rPr lang="en-IN" dirty="0"/>
              <a:t>        &lt;td&gt;joe@example.com&lt;/td&gt;</a:t>
            </a:r>
          </a:p>
          <a:p>
            <a:r>
              <a:rPr lang="en-IN" dirty="0"/>
              <a:t>      &lt;/tr&gt;</a:t>
            </a:r>
          </a:p>
          <a:p>
            <a:r>
              <a:rPr lang="en-IN" dirty="0"/>
              <a:t>      &lt;tr class="table-success"&gt;</a:t>
            </a:r>
          </a:p>
          <a:p>
            <a:r>
              <a:rPr lang="en-IN" dirty="0"/>
              <a:t>        &lt;td&gt;Success&lt;/td&gt;</a:t>
            </a:r>
          </a:p>
          <a:p>
            <a:r>
              <a:rPr lang="en-IN" dirty="0"/>
              <a:t>        &lt;td&gt;Doe&lt;/td&gt;</a:t>
            </a:r>
          </a:p>
          <a:p>
            <a:r>
              <a:rPr lang="en-IN" dirty="0"/>
              <a:t>        &lt;td&gt;john@example.com&lt;/td&gt;</a:t>
            </a:r>
          </a:p>
          <a:p>
            <a:r>
              <a:rPr lang="en-IN" dirty="0"/>
              <a:t>      &lt;/tr&gt;</a:t>
            </a:r>
          </a:p>
          <a:p>
            <a:r>
              <a:rPr lang="en-IN" dirty="0"/>
              <a:t>      &lt;tr class="table-danger"&gt;</a:t>
            </a:r>
          </a:p>
          <a:p>
            <a:r>
              <a:rPr lang="en-IN" dirty="0"/>
              <a:t>        &lt;td&gt;Danger&lt;/td&gt;</a:t>
            </a:r>
          </a:p>
          <a:p>
            <a:r>
              <a:rPr lang="en-IN" dirty="0"/>
              <a:t>        &lt;td&gt;Moe&lt;/td&gt;</a:t>
            </a:r>
          </a:p>
          <a:p>
            <a:r>
              <a:rPr lang="en-IN" dirty="0"/>
              <a:t>        &lt;td&gt;mary@example.com&lt;/td&gt;</a:t>
            </a:r>
          </a:p>
          <a:p>
            <a:r>
              <a:rPr lang="en-IN" dirty="0"/>
              <a:t>      &lt;/tr&gt;</a:t>
            </a:r>
          </a:p>
          <a:p>
            <a:r>
              <a:rPr lang="en-IN" dirty="0"/>
              <a:t>      </a:t>
            </a:r>
          </a:p>
        </p:txBody>
      </p:sp>
    </p:spTree>
    <p:extLst>
      <p:ext uri="{BB962C8B-B14F-4D97-AF65-F5344CB8AC3E}">
        <p14:creationId xmlns:p14="http://schemas.microsoft.com/office/powerpoint/2010/main" val="1659098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1DB12-A81F-4ADC-A452-5A6A6CA7ED26}"/>
              </a:ext>
            </a:extLst>
          </p:cNvPr>
          <p:cNvSpPr>
            <a:spLocks noGrp="1"/>
          </p:cNvSpPr>
          <p:nvPr>
            <p:ph idx="1"/>
          </p:nvPr>
        </p:nvSpPr>
        <p:spPr>
          <a:xfrm>
            <a:off x="457200" y="476672"/>
            <a:ext cx="8229600" cy="6192688"/>
          </a:xfrm>
        </p:spPr>
        <p:txBody>
          <a:bodyPr>
            <a:normAutofit fontScale="32500" lnSpcReduction="20000"/>
          </a:bodyPr>
          <a:lstStyle/>
          <a:p>
            <a:r>
              <a:rPr lang="en-IN" dirty="0"/>
              <a:t>&lt;tr class="table-danger"&gt;</a:t>
            </a:r>
          </a:p>
          <a:p>
            <a:r>
              <a:rPr lang="en-IN" dirty="0"/>
              <a:t>        &lt;td&gt;Danger&lt;/td&gt;</a:t>
            </a:r>
          </a:p>
          <a:p>
            <a:r>
              <a:rPr lang="en-IN" dirty="0"/>
              <a:t>        &lt;td&gt;Moe&lt;/td&gt;</a:t>
            </a:r>
          </a:p>
          <a:p>
            <a:r>
              <a:rPr lang="en-IN" dirty="0"/>
              <a:t>        &lt;td&gt;mary@example.com&lt;/td&gt;</a:t>
            </a:r>
          </a:p>
          <a:p>
            <a:r>
              <a:rPr lang="en-IN" dirty="0"/>
              <a:t>      &lt;/tr&gt;</a:t>
            </a:r>
          </a:p>
          <a:p>
            <a:r>
              <a:rPr lang="en-IN" dirty="0"/>
              <a:t>      &lt;tr class="table-info"&gt;</a:t>
            </a:r>
          </a:p>
          <a:p>
            <a:r>
              <a:rPr lang="en-IN" dirty="0"/>
              <a:t>        &lt;td&gt;Info&lt;/td&gt;</a:t>
            </a:r>
          </a:p>
          <a:p>
            <a:r>
              <a:rPr lang="en-IN" dirty="0"/>
              <a:t>        &lt;td&gt;Dooley&lt;/td&gt;</a:t>
            </a:r>
          </a:p>
          <a:p>
            <a:r>
              <a:rPr lang="en-IN" dirty="0"/>
              <a:t>        &lt;td&gt;july@example.com&lt;/td&gt;</a:t>
            </a:r>
          </a:p>
          <a:p>
            <a:r>
              <a:rPr lang="en-IN" dirty="0"/>
              <a:t>      &lt;/tr&gt;</a:t>
            </a:r>
          </a:p>
          <a:p>
            <a:r>
              <a:rPr lang="en-IN" dirty="0"/>
              <a:t>      &lt;tr class="table-warning"&gt;</a:t>
            </a:r>
          </a:p>
          <a:p>
            <a:r>
              <a:rPr lang="en-IN" dirty="0"/>
              <a:t>        &lt;td&gt;Warning&lt;/td&gt;</a:t>
            </a:r>
          </a:p>
          <a:p>
            <a:r>
              <a:rPr lang="en-IN" dirty="0"/>
              <a:t>        &lt;td&gt;Refs&lt;/td&gt;</a:t>
            </a:r>
          </a:p>
          <a:p>
            <a:r>
              <a:rPr lang="en-IN" dirty="0"/>
              <a:t>        &lt;td&gt;bo@example.com&lt;/td&gt;</a:t>
            </a:r>
          </a:p>
          <a:p>
            <a:r>
              <a:rPr lang="en-IN" dirty="0"/>
              <a:t>      &lt;/tr&gt;</a:t>
            </a:r>
          </a:p>
          <a:p>
            <a:r>
              <a:rPr lang="en-IN" dirty="0"/>
              <a:t>      &lt;tr class="table-active"&gt;</a:t>
            </a:r>
          </a:p>
          <a:p>
            <a:r>
              <a:rPr lang="en-IN" dirty="0"/>
              <a:t>        &lt;td&gt;Active&lt;/td&gt;</a:t>
            </a:r>
          </a:p>
          <a:p>
            <a:r>
              <a:rPr lang="en-IN" dirty="0"/>
              <a:t>        &lt;td&gt;</a:t>
            </a:r>
            <a:r>
              <a:rPr lang="en-IN" dirty="0" err="1"/>
              <a:t>Activeson</a:t>
            </a:r>
            <a:r>
              <a:rPr lang="en-IN" dirty="0"/>
              <a:t>&lt;/td&gt;</a:t>
            </a:r>
          </a:p>
          <a:p>
            <a:r>
              <a:rPr lang="en-IN" dirty="0"/>
              <a:t>        &lt;td&gt;act@example.com&lt;/td&gt;</a:t>
            </a:r>
          </a:p>
          <a:p>
            <a:r>
              <a:rPr lang="en-IN" dirty="0"/>
              <a:t>      &lt;/tr&gt;</a:t>
            </a:r>
          </a:p>
          <a:p>
            <a:r>
              <a:rPr lang="en-IN" dirty="0"/>
              <a:t>      &lt;tr class="table-secondary"&gt;</a:t>
            </a:r>
          </a:p>
          <a:p>
            <a:r>
              <a:rPr lang="en-IN" dirty="0"/>
              <a:t>        &lt;td&gt;Secondary&lt;/td&gt;</a:t>
            </a:r>
          </a:p>
          <a:p>
            <a:r>
              <a:rPr lang="en-IN" dirty="0"/>
              <a:t>        &lt;td&gt;</a:t>
            </a:r>
            <a:r>
              <a:rPr lang="en-IN" dirty="0" err="1"/>
              <a:t>Secondson</a:t>
            </a:r>
            <a:r>
              <a:rPr lang="en-IN" dirty="0"/>
              <a:t>&lt;/td&gt;</a:t>
            </a:r>
          </a:p>
          <a:p>
            <a:r>
              <a:rPr lang="en-IN" dirty="0"/>
              <a:t>        &lt;td&gt;sec@example.com&lt;/td&gt;</a:t>
            </a:r>
          </a:p>
          <a:p>
            <a:r>
              <a:rPr lang="en-IN" dirty="0"/>
              <a:t>      &lt;/tr&gt;</a:t>
            </a:r>
          </a:p>
          <a:p>
            <a:r>
              <a:rPr lang="en-IN" dirty="0"/>
              <a:t>      &lt;tr class="table-light"&gt;</a:t>
            </a:r>
          </a:p>
          <a:p>
            <a:r>
              <a:rPr lang="en-IN" dirty="0"/>
              <a:t>        &lt;td&gt;Light&lt;/td&gt;</a:t>
            </a:r>
          </a:p>
          <a:p>
            <a:r>
              <a:rPr lang="en-IN" dirty="0"/>
              <a:t>        &lt;td&gt;Angie&lt;/td&gt;</a:t>
            </a:r>
          </a:p>
          <a:p>
            <a:r>
              <a:rPr lang="en-IN" dirty="0"/>
              <a:t>        &lt;td&gt;angie@example.com&lt;/td&gt;</a:t>
            </a:r>
          </a:p>
          <a:p>
            <a:r>
              <a:rPr lang="en-IN" dirty="0"/>
              <a:t>      &lt;/tr&gt;</a:t>
            </a:r>
          </a:p>
          <a:p>
            <a:r>
              <a:rPr lang="en-IN" dirty="0"/>
              <a:t>      &lt;tr class="table-dark text-dark"&gt;</a:t>
            </a:r>
          </a:p>
          <a:p>
            <a:r>
              <a:rPr lang="en-IN" dirty="0"/>
              <a:t>        &lt;td&gt;Dark&lt;/td&gt;</a:t>
            </a:r>
          </a:p>
          <a:p>
            <a:r>
              <a:rPr lang="en-IN" dirty="0"/>
              <a:t>        &lt;td&gt;Bo&lt;/td&gt;</a:t>
            </a:r>
          </a:p>
          <a:p>
            <a:r>
              <a:rPr lang="en-IN" dirty="0"/>
              <a:t>        &lt;td&gt;bo@example.com&lt;/td&gt;</a:t>
            </a:r>
          </a:p>
        </p:txBody>
      </p:sp>
    </p:spTree>
    <p:extLst>
      <p:ext uri="{BB962C8B-B14F-4D97-AF65-F5344CB8AC3E}">
        <p14:creationId xmlns:p14="http://schemas.microsoft.com/office/powerpoint/2010/main" val="29701911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C356977-FA71-4902-80DE-10F618BDCDB4}"/>
              </a:ext>
            </a:extLst>
          </p:cNvPr>
          <p:cNvSpPr>
            <a:spLocks noGrp="1" noChangeArrowheads="1"/>
          </p:cNvSpPr>
          <p:nvPr>
            <p:ph idx="1"/>
          </p:nvPr>
        </p:nvSpPr>
        <p:spPr bwMode="auto">
          <a:xfrm>
            <a:off x="457200" y="2623841"/>
            <a:ext cx="948657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a:t>
            </a:r>
            <a:r>
              <a:rPr kumimoji="0" lang="en-US" altLang="en-US" sz="2000" b="0" i="0" u="none" strike="noStrike" cap="none" normalizeH="0" baseline="0" dirty="0">
                <a:ln>
                  <a:noFill/>
                </a:ln>
                <a:solidFill>
                  <a:srgbClr val="2F6F9F"/>
                </a:solidFill>
                <a:effectLst/>
                <a:latin typeface="Menlo"/>
              </a:rPr>
              <a:t>&gt;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"rounded-top"</a:t>
            </a:r>
            <a:r>
              <a:rPr kumimoji="0" lang="en-US" altLang="en-US" sz="2000" b="0" i="0" u="none" strike="noStrike" cap="none" normalizeH="0" baseline="0" dirty="0">
                <a:ln>
                  <a:noFill/>
                </a:ln>
                <a:solidFill>
                  <a:srgbClr val="2F6F9F"/>
                </a:solidFill>
                <a:effectLst/>
                <a:latin typeface="Menlo"/>
              </a:rPr>
              <a:t>&gt;</a:t>
            </a:r>
            <a:endParaRPr kumimoji="0" lang="en-US" altLang="en-US" sz="2000" b="0" i="0" u="none" strike="noStrike" cap="none" normalizeH="0" baseline="0" dirty="0">
              <a:ln>
                <a:noFill/>
              </a:ln>
              <a:solidFill>
                <a:srgbClr val="292B2C"/>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"rounded-right"</a:t>
            </a:r>
            <a:r>
              <a:rPr kumimoji="0" lang="en-US" altLang="en-US" sz="2000" b="0" i="0" u="none" strike="noStrike" cap="none" normalizeH="0" baseline="0" dirty="0">
                <a:ln>
                  <a:noFill/>
                </a:ln>
                <a:solidFill>
                  <a:srgbClr val="2F6F9F"/>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"rounded-bottom"</a:t>
            </a:r>
            <a:r>
              <a:rPr kumimoji="0" lang="en-US" altLang="en-US" sz="2000" b="0" i="0" u="none" strike="noStrike" cap="none" normalizeH="0" baseline="0" dirty="0">
                <a:ln>
                  <a:noFill/>
                </a:ln>
                <a:solidFill>
                  <a:srgbClr val="2F6F9F"/>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"rounded-left"</a:t>
            </a:r>
            <a:r>
              <a:rPr kumimoji="0" lang="en-US" altLang="en-US" sz="2000" b="0" i="0" u="none" strike="noStrike" cap="none" normalizeH="0" baseline="0" dirty="0">
                <a:ln>
                  <a:noFill/>
                </a:ln>
                <a:solidFill>
                  <a:srgbClr val="2F6F9F"/>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"rounded-circle"</a:t>
            </a:r>
            <a:r>
              <a:rPr kumimoji="0" lang="en-US" altLang="en-US" sz="2000" b="0" i="0" u="none" strike="noStrike" cap="none" normalizeH="0" baseline="0" dirty="0">
                <a:ln>
                  <a:noFill/>
                </a:ln>
                <a:solidFill>
                  <a:srgbClr val="2F6F9F"/>
                </a:solidFill>
                <a:effectLst/>
                <a:latin typeface="Menlo"/>
              </a:rPr>
              <a:t>&gt;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2F6F9F"/>
                </a:solidFill>
                <a:effectLst/>
                <a:latin typeface="Menlo"/>
              </a:rPr>
              <a:t>&lt;</a:t>
            </a:r>
            <a:r>
              <a:rPr kumimoji="0" lang="en-US" altLang="en-US" sz="2000" b="0" i="0" u="none" strike="noStrike" cap="none" normalizeH="0" baseline="0" dirty="0" err="1">
                <a:ln>
                  <a:noFill/>
                </a:ln>
                <a:solidFill>
                  <a:srgbClr val="2F6F9F"/>
                </a:solidFill>
                <a:effectLst/>
                <a:latin typeface="Menlo"/>
              </a:rPr>
              <a:t>img</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err="1">
                <a:ln>
                  <a:noFill/>
                </a:ln>
                <a:solidFill>
                  <a:srgbClr val="4F9FCF"/>
                </a:solidFill>
                <a:effectLst/>
                <a:latin typeface="Menlo"/>
              </a:rPr>
              <a:t>src</a:t>
            </a:r>
            <a:r>
              <a:rPr kumimoji="0" lang="en-US" altLang="en-US" sz="2000" b="0" i="0" u="none" strike="noStrike" cap="none" normalizeH="0" baseline="0" dirty="0">
                <a:ln>
                  <a:noFill/>
                </a:ln>
                <a:solidFill>
                  <a:srgbClr val="4F9FCF"/>
                </a:solidFill>
                <a:effectLst/>
                <a:latin typeface="Menlo"/>
              </a:rPr>
              <a: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alt=</a:t>
            </a:r>
            <a:r>
              <a:rPr kumimoji="0" lang="en-US" altLang="en-US" sz="2000" b="0" i="0" u="none" strike="noStrike" cap="none" normalizeH="0" baseline="0" dirty="0">
                <a:ln>
                  <a:noFill/>
                </a:ln>
                <a:solidFill>
                  <a:srgbClr val="D44950"/>
                </a:solidFill>
                <a:effectLst/>
                <a:latin typeface="Menlo"/>
              </a:rPr>
              <a:t>"..."</a:t>
            </a:r>
            <a:r>
              <a:rPr kumimoji="0" lang="en-US" altLang="en-US" sz="2000" b="0" i="0" u="none" strike="noStrike" cap="none" normalizeH="0" baseline="0" dirty="0">
                <a:ln>
                  <a:noFill/>
                </a:ln>
                <a:solidFill>
                  <a:srgbClr val="292B2C"/>
                </a:solidFill>
                <a:effectLst/>
                <a:latin typeface="Menlo"/>
              </a:rPr>
              <a:t> </a:t>
            </a:r>
            <a:r>
              <a:rPr kumimoji="0" lang="en-US" altLang="en-US" sz="2000" b="0" i="0" u="none" strike="noStrike" cap="none" normalizeH="0" baseline="0" dirty="0">
                <a:ln>
                  <a:noFill/>
                </a:ln>
                <a:solidFill>
                  <a:srgbClr val="4F9FCF"/>
                </a:solidFill>
                <a:effectLst/>
                <a:latin typeface="Menlo"/>
              </a:rPr>
              <a:t>class=</a:t>
            </a:r>
            <a:r>
              <a:rPr kumimoji="0" lang="en-US" altLang="en-US" sz="2000" b="0" i="0" u="none" strike="noStrike" cap="none" normalizeH="0" baseline="0" dirty="0">
                <a:ln>
                  <a:noFill/>
                </a:ln>
                <a:solidFill>
                  <a:srgbClr val="D44950"/>
                </a:solidFill>
                <a:effectLst/>
                <a:latin typeface="Menlo"/>
              </a:rPr>
              <a:t>"rounded-0"</a:t>
            </a:r>
            <a:r>
              <a:rPr kumimoji="0" lang="en-US" altLang="en-US" sz="2000" b="0" i="0" u="none" strike="noStrike" cap="none" normalizeH="0" baseline="0" dirty="0">
                <a:ln>
                  <a:noFill/>
                </a:ln>
                <a:solidFill>
                  <a:srgbClr val="2F6F9F"/>
                </a:solidFill>
                <a:effectLst/>
                <a:latin typeface="Menlo"/>
              </a:rPr>
              <a:t>&gt;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216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011FA-64C5-410F-9CCD-A7C8113F478D}"/>
              </a:ext>
            </a:extLst>
          </p:cNvPr>
          <p:cNvSpPr>
            <a:spLocks noGrp="1"/>
          </p:cNvSpPr>
          <p:nvPr>
            <p:ph idx="1"/>
          </p:nvPr>
        </p:nvSpPr>
        <p:spPr>
          <a:xfrm>
            <a:off x="457200" y="620688"/>
            <a:ext cx="8229600" cy="5505475"/>
          </a:xfrm>
        </p:spPr>
        <p:txBody>
          <a:bodyPr>
            <a:normAutofit fontScale="85000" lnSpcReduction="20000"/>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meta</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charset</a:t>
            </a:r>
            <a:r>
              <a:rPr lang="en-IN" sz="1800" dirty="0">
                <a:solidFill>
                  <a:srgbClr val="0000FF"/>
                </a:solidFill>
                <a:latin typeface="Consolas" panose="020B0609020204030204" pitchFamily="49" charset="0"/>
              </a:rPr>
              <a:t>="utf-8"&gt;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meta</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name</a:t>
            </a:r>
            <a:r>
              <a:rPr lang="en-US" sz="1800" dirty="0">
                <a:solidFill>
                  <a:srgbClr val="0000FF"/>
                </a:solidFill>
                <a:latin typeface="Consolas" panose="020B0609020204030204" pitchFamily="49" charset="0"/>
              </a:rPr>
              <a:t>="viewport"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content</a:t>
            </a:r>
            <a:r>
              <a:rPr lang="en-US" sz="1800" dirty="0">
                <a:solidFill>
                  <a:srgbClr val="0000FF"/>
                </a:solidFill>
                <a:latin typeface="Consolas" panose="020B0609020204030204" pitchFamily="49" charset="0"/>
              </a:rPr>
              <a:t>="width=device-width, initial-scale=1, shrink-to-fit=no"&gt;</a:t>
            </a:r>
            <a:endParaRPr lang="en-US"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6400"/>
                </a:solidFill>
                <a:latin typeface="Consolas" panose="020B0609020204030204" pitchFamily="49" charset="0"/>
              </a:rPr>
              <a:t>&lt;!-- Bootstrap CSS --&gt;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link</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rel</a:t>
            </a:r>
            <a:r>
              <a:rPr lang="en-IN" sz="1800" dirty="0">
                <a:solidFill>
                  <a:srgbClr val="0000FF"/>
                </a:solidFill>
                <a:latin typeface="Consolas" panose="020B0609020204030204" pitchFamily="49" charset="0"/>
              </a:rPr>
              <a:t>="stylesheet"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href</a:t>
            </a:r>
            <a:r>
              <a:rPr lang="en-IN" sz="1800" dirty="0">
                <a:solidFill>
                  <a:srgbClr val="0000FF"/>
                </a:solidFill>
                <a:latin typeface="Consolas" panose="020B0609020204030204" pitchFamily="49" charset="0"/>
              </a:rPr>
              <a:t>="https://maxcdn.bootstrapcdn.com/bootstrap/4.0.0/</a:t>
            </a:r>
            <a:r>
              <a:rPr lang="en-IN" sz="1800" dirty="0" err="1">
                <a:solidFill>
                  <a:srgbClr val="0000FF"/>
                </a:solidFill>
                <a:latin typeface="Consolas" panose="020B0609020204030204" pitchFamily="49" charset="0"/>
              </a:rPr>
              <a:t>css</a:t>
            </a:r>
            <a:r>
              <a:rPr lang="en-IN" sz="1800" dirty="0">
                <a:solidFill>
                  <a:srgbClr val="0000FF"/>
                </a:solidFill>
                <a:latin typeface="Consolas" panose="020B0609020204030204" pitchFamily="49" charset="0"/>
              </a:rPr>
              <a:t>/bootstrap.min.css"</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integrity</a:t>
            </a:r>
            <a:r>
              <a:rPr lang="en-IN" sz="1800" dirty="0">
                <a:solidFill>
                  <a:srgbClr val="0000FF"/>
                </a:solidFill>
                <a:latin typeface="Consolas" panose="020B0609020204030204" pitchFamily="49" charset="0"/>
              </a:rPr>
              <a:t>="sha384-Gn5384xqQ1aoWXA+058RXPxPg6fy4IWvTNh0E263XmFcJlSAwiGgFAW/dAiS6JXm"</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crossorigin</a:t>
            </a:r>
            <a:r>
              <a:rPr lang="en-IN" sz="1800" dirty="0">
                <a:solidFill>
                  <a:srgbClr val="0000FF"/>
                </a:solidFill>
                <a:latin typeface="Consolas" panose="020B0609020204030204" pitchFamily="49" charset="0"/>
              </a:rPr>
              <a:t>="anonymous"&gt;</a:t>
            </a:r>
          </a:p>
          <a:p>
            <a:endParaRPr lang="en-IN" sz="1800" dirty="0">
              <a:solidFill>
                <a:srgbClr val="0000FF"/>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="https://code.jquery.com/jquery-3.2.1.slim.min.js"</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integrity</a:t>
            </a:r>
            <a:r>
              <a:rPr lang="en-IN" sz="1800" dirty="0">
                <a:solidFill>
                  <a:srgbClr val="0000FF"/>
                </a:solidFill>
                <a:latin typeface="Consolas" panose="020B0609020204030204" pitchFamily="49" charset="0"/>
              </a:rPr>
              <a:t>="sha384-KJ3o2DKtIkvYIK3UENzmM7KCkRr/rE9/Qpg6aAZGJwFDMVNA/GpGFF93hXpG5KkN"</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crossorigin</a:t>
            </a:r>
            <a:r>
              <a:rPr lang="en-IN" sz="1800" dirty="0">
                <a:solidFill>
                  <a:srgbClr val="0000FF"/>
                </a:solidFill>
                <a:latin typeface="Consolas" panose="020B0609020204030204" pitchFamily="49" charset="0"/>
              </a:rPr>
              <a:t>="anonymous"&gt;&lt;/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="https://cdnjs.cloudflare.com/ajax/libs/popper.js/1.12.9/</a:t>
            </a:r>
            <a:r>
              <a:rPr lang="en-IN" sz="1800" dirty="0" err="1">
                <a:solidFill>
                  <a:srgbClr val="0000FF"/>
                </a:solidFill>
                <a:latin typeface="Consolas" panose="020B0609020204030204" pitchFamily="49" charset="0"/>
              </a:rPr>
              <a:t>umd</a:t>
            </a:r>
            <a:r>
              <a:rPr lang="en-IN" sz="1800" dirty="0">
                <a:solidFill>
                  <a:srgbClr val="0000FF"/>
                </a:solidFill>
                <a:latin typeface="Consolas" panose="020B0609020204030204" pitchFamily="49" charset="0"/>
              </a:rPr>
              <a:t>/popper.min.js"</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integrity</a:t>
            </a:r>
            <a:r>
              <a:rPr lang="en-IN" sz="1800" dirty="0">
                <a:solidFill>
                  <a:srgbClr val="0000FF"/>
                </a:solidFill>
                <a:latin typeface="Consolas" panose="020B0609020204030204" pitchFamily="49" charset="0"/>
              </a:rPr>
              <a:t>="sha384-ApNbgh9B+Y1QKtv3Rn7W3mgPxhU9K/ScQsAP7hUibX39j7fakFPskvXusvfa0b4Q"</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crossorigin</a:t>
            </a:r>
            <a:r>
              <a:rPr lang="en-IN" sz="1800" dirty="0">
                <a:solidFill>
                  <a:srgbClr val="0000FF"/>
                </a:solidFill>
                <a:latin typeface="Consolas" panose="020B0609020204030204" pitchFamily="49" charset="0"/>
              </a:rPr>
              <a:t>="anonymous"&gt;&lt;/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="https://maxcdn.bootstrapcdn.com/bootstrap/4.0.0/</a:t>
            </a:r>
            <a:r>
              <a:rPr lang="en-IN" sz="1800" dirty="0" err="1">
                <a:solidFill>
                  <a:srgbClr val="0000FF"/>
                </a:solidFill>
                <a:latin typeface="Consolas" panose="020B0609020204030204" pitchFamily="49" charset="0"/>
              </a:rPr>
              <a:t>js</a:t>
            </a:r>
            <a:r>
              <a:rPr lang="en-IN" sz="1800" dirty="0">
                <a:solidFill>
                  <a:srgbClr val="0000FF"/>
                </a:solidFill>
                <a:latin typeface="Consolas" panose="020B0609020204030204" pitchFamily="49" charset="0"/>
              </a:rPr>
              <a:t>/bootstrap.min.js"</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integrity</a:t>
            </a:r>
            <a:r>
              <a:rPr lang="en-IN" sz="1800" dirty="0">
                <a:solidFill>
                  <a:srgbClr val="0000FF"/>
                </a:solidFill>
                <a:latin typeface="Consolas" panose="020B0609020204030204" pitchFamily="49" charset="0"/>
              </a:rPr>
              <a:t>="sha384-JZR6Spejh4U02d8jOt6vLEHfe/JQGiRRSQQxSfFWpi1MquVdAyjUar5+76PVCmYl"</a:t>
            </a:r>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crossorigin</a:t>
            </a:r>
            <a:r>
              <a:rPr lang="en-IN" sz="1800" dirty="0">
                <a:solidFill>
                  <a:srgbClr val="0000FF"/>
                </a:solidFill>
                <a:latin typeface="Consolas" panose="020B0609020204030204" pitchFamily="49" charset="0"/>
              </a:rPr>
              <a:t>="anonymous"&gt;&lt;/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p>
          <a:p>
            <a:endParaRPr lang="en-IN" sz="1800" dirty="0">
              <a:solidFill>
                <a:srgbClr val="0000FF"/>
              </a:solidFill>
              <a:latin typeface="Consolas" panose="020B0609020204030204" pitchFamily="49" charset="0"/>
            </a:endParaRPr>
          </a:p>
          <a:p>
            <a:endParaRPr lang="en-IN" dirty="0"/>
          </a:p>
        </p:txBody>
      </p:sp>
    </p:spTree>
    <p:extLst>
      <p:ext uri="{BB962C8B-B14F-4D97-AF65-F5344CB8AC3E}">
        <p14:creationId xmlns:p14="http://schemas.microsoft.com/office/powerpoint/2010/main" val="233118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FDF90-5830-4C6C-810B-C679A1909902}"/>
              </a:ext>
            </a:extLst>
          </p:cNvPr>
          <p:cNvSpPr>
            <a:spLocks noGrp="1"/>
          </p:cNvSpPr>
          <p:nvPr>
            <p:ph idx="1"/>
          </p:nvPr>
        </p:nvSpPr>
        <p:spPr>
          <a:xfrm>
            <a:off x="457200" y="188640"/>
            <a:ext cx="8229600" cy="6408712"/>
          </a:xfrm>
        </p:spPr>
        <p:txBody>
          <a:bodyPr>
            <a:normAutofit fontScale="47500" lnSpcReduction="20000"/>
          </a:bodyPr>
          <a:lstStyle/>
          <a:p>
            <a:r>
              <a:rPr lang="en-IN" dirty="0"/>
              <a:t>&lt;body&gt;</a:t>
            </a:r>
          </a:p>
          <a:p>
            <a:r>
              <a:rPr lang="en-IN" dirty="0"/>
              <a:t>&lt;div class="container"&gt;</a:t>
            </a:r>
          </a:p>
          <a:p>
            <a:r>
              <a:rPr lang="en-IN" dirty="0"/>
              <a:t>	&lt;form&gt;</a:t>
            </a:r>
          </a:p>
          <a:p>
            <a:r>
              <a:rPr lang="en-IN" dirty="0"/>
              <a:t>		&lt;</a:t>
            </a:r>
            <a:r>
              <a:rPr lang="en-IN" dirty="0" err="1"/>
              <a:t>br</a:t>
            </a:r>
            <a:r>
              <a:rPr lang="en-IN" dirty="0"/>
              <a:t>&gt;</a:t>
            </a:r>
          </a:p>
          <a:p>
            <a:r>
              <a:rPr lang="en-IN" dirty="0"/>
              <a:t>		&lt;label&gt;First Name&lt;/label&gt;&lt;</a:t>
            </a:r>
            <a:r>
              <a:rPr lang="en-IN" dirty="0" err="1"/>
              <a:t>br</a:t>
            </a:r>
            <a:r>
              <a:rPr lang="en-IN" dirty="0"/>
              <a:t>&gt;</a:t>
            </a:r>
          </a:p>
          <a:p>
            <a:r>
              <a:rPr lang="en-IN" dirty="0"/>
              <a:t>		&lt;input type="text" name="name" placeholder="Your name.."&gt;&lt;</a:t>
            </a:r>
            <a:r>
              <a:rPr lang="en-IN" dirty="0" err="1"/>
              <a:t>br</a:t>
            </a:r>
            <a:r>
              <a:rPr lang="en-IN" dirty="0"/>
              <a:t>&gt;&lt;</a:t>
            </a:r>
            <a:r>
              <a:rPr lang="en-IN" dirty="0" err="1"/>
              <a:t>br</a:t>
            </a:r>
            <a:r>
              <a:rPr lang="en-IN" dirty="0"/>
              <a:t>&gt;</a:t>
            </a:r>
          </a:p>
          <a:p>
            <a:r>
              <a:rPr lang="en-IN" dirty="0"/>
              <a:t>		&lt;label&gt;Last Name&lt;/label&gt;&lt;</a:t>
            </a:r>
            <a:r>
              <a:rPr lang="en-IN" dirty="0" err="1"/>
              <a:t>br</a:t>
            </a:r>
            <a:r>
              <a:rPr lang="en-IN" dirty="0"/>
              <a:t>&gt;</a:t>
            </a:r>
          </a:p>
          <a:p>
            <a:r>
              <a:rPr lang="en-IN" dirty="0"/>
              <a:t>		&lt;input type="text" name="</a:t>
            </a:r>
            <a:r>
              <a:rPr lang="en-IN" dirty="0" err="1"/>
              <a:t>lname</a:t>
            </a:r>
            <a:r>
              <a:rPr lang="en-IN" dirty="0"/>
              <a:t>" placeholder="Your last name.."&gt;&lt;</a:t>
            </a:r>
            <a:r>
              <a:rPr lang="en-IN" dirty="0" err="1"/>
              <a:t>br</a:t>
            </a:r>
            <a:r>
              <a:rPr lang="en-IN" dirty="0"/>
              <a:t>&gt;&lt;</a:t>
            </a:r>
            <a:r>
              <a:rPr lang="en-IN" dirty="0" err="1"/>
              <a:t>br</a:t>
            </a:r>
            <a:r>
              <a:rPr lang="en-IN" dirty="0"/>
              <a:t>&gt;</a:t>
            </a:r>
          </a:p>
          <a:p>
            <a:r>
              <a:rPr lang="en-IN" dirty="0"/>
              <a:t>		&lt;label&gt;Country&lt;/label&gt;&lt;</a:t>
            </a:r>
            <a:r>
              <a:rPr lang="en-IN" dirty="0" err="1"/>
              <a:t>br</a:t>
            </a:r>
            <a:r>
              <a:rPr lang="en-IN" dirty="0"/>
              <a:t>&gt;</a:t>
            </a:r>
          </a:p>
          <a:p>
            <a:r>
              <a:rPr lang="en-IN" dirty="0"/>
              <a:t>		&lt;select name="country"&gt;</a:t>
            </a:r>
          </a:p>
          <a:p>
            <a:r>
              <a:rPr lang="en-IN" dirty="0"/>
              <a:t>			&lt;option&gt;India&lt;/option&gt;</a:t>
            </a:r>
          </a:p>
          <a:p>
            <a:r>
              <a:rPr lang="en-IN" dirty="0"/>
              <a:t>			&lt;option&gt;Australia&lt;/option&gt;</a:t>
            </a:r>
          </a:p>
          <a:p>
            <a:r>
              <a:rPr lang="en-IN" dirty="0"/>
              <a:t>		&lt;/select&gt;</a:t>
            </a:r>
          </a:p>
          <a:p>
            <a:r>
              <a:rPr lang="en-IN" dirty="0"/>
              <a:t>		&lt;</a:t>
            </a:r>
            <a:r>
              <a:rPr lang="en-IN" dirty="0" err="1"/>
              <a:t>br</a:t>
            </a:r>
            <a:r>
              <a:rPr lang="en-IN" dirty="0"/>
              <a:t>&gt;&lt;</a:t>
            </a:r>
            <a:r>
              <a:rPr lang="en-IN" dirty="0" err="1"/>
              <a:t>br</a:t>
            </a:r>
            <a:r>
              <a:rPr lang="en-IN" dirty="0"/>
              <a:t>&gt;</a:t>
            </a:r>
          </a:p>
          <a:p>
            <a:r>
              <a:rPr lang="en-IN" dirty="0"/>
              <a:t>		&lt;label&gt;Subject&lt;/label&gt;&lt;</a:t>
            </a:r>
            <a:r>
              <a:rPr lang="en-IN" dirty="0" err="1"/>
              <a:t>br</a:t>
            </a:r>
            <a:r>
              <a:rPr lang="en-IN" dirty="0"/>
              <a:t>&gt;</a:t>
            </a:r>
          </a:p>
          <a:p>
            <a:r>
              <a:rPr lang="en-IN" dirty="0"/>
              <a:t>		&lt;</a:t>
            </a:r>
            <a:r>
              <a:rPr lang="en-IN" dirty="0" err="1"/>
              <a:t>textarea</a:t>
            </a:r>
            <a:r>
              <a:rPr lang="en-IN" dirty="0"/>
              <a:t> rows="10" cols="30" placeholder="Write something.."&gt;&lt;/</a:t>
            </a:r>
            <a:r>
              <a:rPr lang="en-IN" dirty="0" err="1"/>
              <a:t>textarea</a:t>
            </a:r>
            <a:r>
              <a:rPr lang="en-IN" dirty="0"/>
              <a:t>&gt;</a:t>
            </a:r>
          </a:p>
          <a:p>
            <a:r>
              <a:rPr lang="en-IN" dirty="0"/>
              <a:t>		&lt;</a:t>
            </a:r>
            <a:r>
              <a:rPr lang="en-IN" dirty="0" err="1"/>
              <a:t>br</a:t>
            </a:r>
            <a:r>
              <a:rPr lang="en-IN" dirty="0"/>
              <a:t>&gt;&lt;</a:t>
            </a:r>
            <a:r>
              <a:rPr lang="en-IN" dirty="0" err="1"/>
              <a:t>br</a:t>
            </a:r>
            <a:r>
              <a:rPr lang="en-IN" dirty="0"/>
              <a:t>&gt;</a:t>
            </a:r>
          </a:p>
          <a:p>
            <a:r>
              <a:rPr lang="en-IN" dirty="0"/>
              <a:t>		&lt;input type="submit" value="Submit"/&gt;</a:t>
            </a:r>
          </a:p>
          <a:p>
            <a:r>
              <a:rPr lang="en-IN" dirty="0"/>
              <a:t>	&lt;/form&gt;</a:t>
            </a:r>
          </a:p>
          <a:p>
            <a:r>
              <a:rPr lang="en-IN" dirty="0"/>
              <a:t>&lt;/div&gt;</a:t>
            </a:r>
          </a:p>
          <a:p>
            <a:r>
              <a:rPr lang="en-IN" dirty="0"/>
              <a:t>&lt;/body&gt;</a:t>
            </a:r>
          </a:p>
          <a:p>
            <a:r>
              <a:rPr lang="en-IN" dirty="0"/>
              <a:t>&lt;/html&gt;</a:t>
            </a:r>
          </a:p>
          <a:p>
            <a:endParaRPr lang="en-IN"/>
          </a:p>
          <a:p>
            <a:endParaRPr lang="en-IN"/>
          </a:p>
        </p:txBody>
      </p:sp>
    </p:spTree>
    <p:extLst>
      <p:ext uri="{BB962C8B-B14F-4D97-AF65-F5344CB8AC3E}">
        <p14:creationId xmlns:p14="http://schemas.microsoft.com/office/powerpoint/2010/main" val="7330259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CBBC-03CB-4F45-8A75-C1233997B8E1}"/>
              </a:ext>
            </a:extLst>
          </p:cNvPr>
          <p:cNvSpPr>
            <a:spLocks noGrp="1"/>
          </p:cNvSpPr>
          <p:nvPr>
            <p:ph type="title"/>
          </p:nvPr>
        </p:nvSpPr>
        <p:spPr>
          <a:xfrm>
            <a:off x="457200" y="274638"/>
            <a:ext cx="8229600" cy="634082"/>
          </a:xfrm>
        </p:spPr>
        <p:txBody>
          <a:bodyPr>
            <a:normAutofit fontScale="90000"/>
          </a:bodyPr>
          <a:lstStyle/>
          <a:p>
            <a:r>
              <a:rPr lang="en-US" dirty="0"/>
              <a:t>Jumbotron</a:t>
            </a:r>
            <a:endParaRPr lang="en-IN" dirty="0"/>
          </a:p>
        </p:txBody>
      </p:sp>
      <p:sp>
        <p:nvSpPr>
          <p:cNvPr id="3" name="Content Placeholder 2">
            <a:extLst>
              <a:ext uri="{FF2B5EF4-FFF2-40B4-BE49-F238E27FC236}">
                <a16:creationId xmlns:a16="http://schemas.microsoft.com/office/drawing/2014/main" id="{4932C0E1-DC00-43F6-AEAC-47950A37E31B}"/>
              </a:ext>
            </a:extLst>
          </p:cNvPr>
          <p:cNvSpPr>
            <a:spLocks noGrp="1"/>
          </p:cNvSpPr>
          <p:nvPr>
            <p:ph idx="1"/>
          </p:nvPr>
        </p:nvSpPr>
        <p:spPr>
          <a:xfrm>
            <a:off x="457200" y="908720"/>
            <a:ext cx="8229600" cy="5949280"/>
          </a:xfrm>
        </p:spPr>
        <p:txBody>
          <a:bodyPr/>
          <a:lstStyle/>
          <a:p>
            <a:r>
              <a:rPr lang="en-US" sz="1800" b="0" i="0" dirty="0">
                <a:solidFill>
                  <a:srgbClr val="000000"/>
                </a:solidFill>
                <a:effectLst/>
                <a:latin typeface="Verdana" panose="020B0604030504040204" pitchFamily="34" charset="0"/>
              </a:rPr>
              <a:t>A jumbotron indicates a big grey box for calling extra attention to some special content or information.</a:t>
            </a:r>
          </a:p>
          <a:p>
            <a:r>
              <a:rPr lang="en-US" sz="1800" b="0" i="0" dirty="0">
                <a:solidFill>
                  <a:srgbClr val="000000"/>
                </a:solidFill>
                <a:effectLst/>
                <a:latin typeface="Verdana" panose="020B0604030504040204" pitchFamily="34" charset="0"/>
              </a:rPr>
              <a:t>Inside a jumbotron you can put nearly any valid HTML, including other Bootstrap elements/classes.</a:t>
            </a:r>
          </a:p>
          <a:p>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="jumbotron"&gt;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h1</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Bootstrap Tutorial</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/h1</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r>
              <a:rPr lang="en-IN" sz="1100" b="0" i="0" dirty="0">
                <a:solidFill>
                  <a:srgbClr val="000000"/>
                </a:solidFill>
                <a:effectLst/>
                <a:latin typeface="Consolas" panose="020B0609020204030204" pitchFamily="49" charset="0"/>
              </a:rPr>
              <a:t>Bootstrap is the most popular HTML, CSS...</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/p</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endParaRPr lang="en-US" sz="1800" dirty="0">
              <a:solidFill>
                <a:srgbClr val="000000"/>
              </a:solidFill>
              <a:latin typeface="Verdana" panose="020B0604030504040204" pitchFamily="34" charset="0"/>
            </a:endParaRPr>
          </a:p>
          <a:p>
            <a:endParaRPr lang="en-US" sz="1800"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42130214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C198-6B2C-4778-9C17-FA002D7A2873}"/>
              </a:ext>
            </a:extLst>
          </p:cNvPr>
          <p:cNvSpPr>
            <a:spLocks noGrp="1"/>
          </p:cNvSpPr>
          <p:nvPr>
            <p:ph type="title"/>
          </p:nvPr>
        </p:nvSpPr>
        <p:spPr>
          <a:xfrm>
            <a:off x="457200" y="274638"/>
            <a:ext cx="8229600" cy="457199"/>
          </a:xfrm>
        </p:spPr>
        <p:txBody>
          <a:bodyPr>
            <a:normAutofit fontScale="90000"/>
          </a:bodyPr>
          <a:lstStyle/>
          <a:p>
            <a:r>
              <a:rPr lang="en-US" dirty="0"/>
              <a:t>Alerts</a:t>
            </a:r>
            <a:endParaRPr lang="en-IN" dirty="0"/>
          </a:p>
        </p:txBody>
      </p:sp>
      <p:sp>
        <p:nvSpPr>
          <p:cNvPr id="3" name="Content Placeholder 2">
            <a:extLst>
              <a:ext uri="{FF2B5EF4-FFF2-40B4-BE49-F238E27FC236}">
                <a16:creationId xmlns:a16="http://schemas.microsoft.com/office/drawing/2014/main" id="{C582E352-8A71-40F4-9E08-86D2B25EC885}"/>
              </a:ext>
            </a:extLst>
          </p:cNvPr>
          <p:cNvSpPr>
            <a:spLocks noGrp="1"/>
          </p:cNvSpPr>
          <p:nvPr>
            <p:ph idx="1"/>
          </p:nvPr>
        </p:nvSpPr>
        <p:spPr>
          <a:xfrm>
            <a:off x="457200" y="731838"/>
            <a:ext cx="8229600" cy="5851524"/>
          </a:xfrm>
        </p:spPr>
        <p:txBody>
          <a:bodyPr/>
          <a:lstStyle/>
          <a:p>
            <a:r>
              <a:rPr lang="en-US" sz="2400" b="0" i="0" dirty="0">
                <a:solidFill>
                  <a:srgbClr val="000000"/>
                </a:solidFill>
                <a:effectLst/>
                <a:latin typeface="Verdana" panose="020B0604030504040204" pitchFamily="34" charset="0"/>
              </a:rPr>
              <a:t>Bootstrap 4 provides an easy way to create predefined alert messages:</a:t>
            </a:r>
          </a:p>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="alert alert-success"&gt;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Success!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Indicates a successful or positive action.</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0000CD"/>
                </a:solidFill>
                <a:effectLst/>
                <a:latin typeface="Consolas" panose="020B0609020204030204" pitchFamily="49" charset="0"/>
              </a:rPr>
              <a:t>&gt;</a:t>
            </a:r>
          </a:p>
          <a:p>
            <a:r>
              <a:rPr lang="en-IN" sz="2000" b="1" i="0" dirty="0">
                <a:solidFill>
                  <a:srgbClr val="000000"/>
                </a:solidFill>
                <a:effectLst/>
                <a:latin typeface="Segoe UI" panose="020B0502040204020203" pitchFamily="34" charset="0"/>
              </a:rPr>
              <a:t>Alert Links</a:t>
            </a:r>
          </a:p>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="alert alert-success"&gt;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Success!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You should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a:t>
            </a:r>
            <a:r>
              <a:rPr lang="en-US" sz="2400" b="0" i="0" dirty="0">
                <a:solidFill>
                  <a:srgbClr val="FF0000"/>
                </a:solidFill>
                <a:effectLst/>
                <a:latin typeface="Consolas" panose="020B0609020204030204" pitchFamily="49" charset="0"/>
              </a:rPr>
              <a:t> </a:t>
            </a:r>
            <a:r>
              <a:rPr lang="en-US" sz="2400" b="0" i="0" dirty="0" err="1">
                <a:solidFill>
                  <a:srgbClr val="FF0000"/>
                </a:solidFill>
                <a:effectLst/>
                <a:latin typeface="Consolas" panose="020B0609020204030204" pitchFamily="49" charset="0"/>
              </a:rPr>
              <a:t>href</a:t>
            </a:r>
            <a:r>
              <a:rPr lang="en-US" sz="2400" b="0" i="0" dirty="0">
                <a:solidFill>
                  <a:srgbClr val="0000CD"/>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="alert-link"&gt;</a:t>
            </a:r>
            <a:r>
              <a:rPr lang="en-US" sz="2400" b="0" i="0" dirty="0">
                <a:solidFill>
                  <a:srgbClr val="000000"/>
                </a:solidFill>
                <a:effectLst/>
                <a:latin typeface="Consolas" panose="020B0609020204030204" pitchFamily="49" charset="0"/>
              </a:rPr>
              <a:t>read this message</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0000CD"/>
                </a:solidFill>
                <a:effectLst/>
                <a:latin typeface="Consolas" panose="020B0609020204030204" pitchFamily="49" charset="0"/>
              </a:rPr>
              <a:t>&gt;</a:t>
            </a:r>
            <a:endParaRPr lang="en-IN" sz="2400" b="1" i="0" dirty="0">
              <a:solidFill>
                <a:srgbClr val="000000"/>
              </a:solidFill>
              <a:effectLst/>
              <a:latin typeface="Segoe UI" panose="020B0502040204020203" pitchFamily="34" charset="0"/>
            </a:endParaRPr>
          </a:p>
          <a:p>
            <a:endParaRPr lang="en-US" sz="2400" b="0" i="0" dirty="0">
              <a:solidFill>
                <a:srgbClr val="0000CD"/>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5268520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189B-AC44-467C-BFDA-B3CD61FC2596}"/>
              </a:ext>
            </a:extLst>
          </p:cNvPr>
          <p:cNvSpPr>
            <a:spLocks noGrp="1"/>
          </p:cNvSpPr>
          <p:nvPr>
            <p:ph type="title"/>
          </p:nvPr>
        </p:nvSpPr>
        <p:spPr>
          <a:xfrm>
            <a:off x="457200" y="274638"/>
            <a:ext cx="8229600" cy="274042"/>
          </a:xfrm>
        </p:spPr>
        <p:txBody>
          <a:bodyPr>
            <a:normAutofit fontScale="90000"/>
          </a:bodyPr>
          <a:lstStyle/>
          <a:p>
            <a:r>
              <a:rPr lang="en-IN" b="0" i="0" dirty="0">
                <a:solidFill>
                  <a:srgbClr val="000000"/>
                </a:solidFill>
                <a:effectLst/>
                <a:latin typeface="Segoe UI" panose="020B0502040204020203" pitchFamily="34" charset="0"/>
              </a:rPr>
              <a:t>Closing Alerts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AAE8516-0B39-407C-9880-0BED608DA199}"/>
              </a:ext>
            </a:extLst>
          </p:cNvPr>
          <p:cNvSpPr>
            <a:spLocks noGrp="1"/>
          </p:cNvSpPr>
          <p:nvPr>
            <p:ph idx="1"/>
          </p:nvPr>
        </p:nvSpPr>
        <p:spPr>
          <a:xfrm>
            <a:off x="457200" y="404664"/>
            <a:ext cx="8229600" cy="6453336"/>
          </a:xfrm>
        </p:spPr>
        <p:txBody>
          <a:bodyPr>
            <a:normAutofit/>
          </a:bodyPr>
          <a:lstStyle/>
          <a:p>
            <a:r>
              <a:rPr lang="en-US" sz="1800" b="0" i="0" dirty="0">
                <a:solidFill>
                  <a:srgbClr val="000000"/>
                </a:solidFill>
                <a:effectLst/>
                <a:latin typeface="Verdana" panose="020B0604030504040204" pitchFamily="34" charset="0"/>
              </a:rPr>
              <a:t>To close the alert message, add a .alert-</a:t>
            </a:r>
            <a:r>
              <a:rPr lang="en-US" sz="1800" b="0" i="0" dirty="0" err="1">
                <a:solidFill>
                  <a:srgbClr val="000000"/>
                </a:solidFill>
                <a:effectLst/>
                <a:latin typeface="Verdana" panose="020B0604030504040204" pitchFamily="34" charset="0"/>
              </a:rPr>
              <a:t>dissimisible</a:t>
            </a:r>
            <a:r>
              <a:rPr lang="en-US" sz="1800" b="0" i="0" dirty="0">
                <a:solidFill>
                  <a:srgbClr val="000000"/>
                </a:solidFill>
                <a:effectLst/>
                <a:latin typeface="Verdana" panose="020B0604030504040204" pitchFamily="34" charset="0"/>
              </a:rPr>
              <a:t>  class to the alert container.</a:t>
            </a:r>
          </a:p>
          <a:p>
            <a:r>
              <a:rPr lang="en-IN" sz="1800" b="0" i="0" dirty="0">
                <a:solidFill>
                  <a:srgbClr val="000000"/>
                </a:solidFill>
                <a:effectLst/>
                <a:latin typeface="Verdana" panose="020B0604030504040204" pitchFamily="34" charset="0"/>
              </a:rPr>
              <a:t>Then add</a:t>
            </a:r>
            <a:r>
              <a:rPr lang="en-US" sz="1800" dirty="0">
                <a:solidFill>
                  <a:srgbClr val="000000"/>
                </a:solidFill>
                <a:latin typeface="Verdana" panose="020B0604030504040204" pitchFamily="34" charset="0"/>
              </a:rPr>
              <a:t> class=“clone” and data-dismiss=“alert” </a:t>
            </a:r>
            <a:r>
              <a:rPr lang="en-US" sz="1800" b="0" i="0" dirty="0">
                <a:solidFill>
                  <a:srgbClr val="000000"/>
                </a:solidFill>
                <a:effectLst/>
                <a:latin typeface="Verdana" panose="020B0604030504040204" pitchFamily="34" charset="0"/>
              </a:rPr>
              <a:t>to a link or a button element (when you click on this the alert box will disappear).</a:t>
            </a:r>
          </a:p>
          <a:p>
            <a:endParaRPr lang="en-US" sz="1800" dirty="0">
              <a:solidFill>
                <a:srgbClr val="000000"/>
              </a:solidFill>
              <a:latin typeface="Verdana" panose="020B0604030504040204" pitchFamily="34" charset="0"/>
            </a:endParaRPr>
          </a:p>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="alert alert-success alert-dismissible"&gt;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button</a:t>
            </a:r>
            <a:r>
              <a:rPr lang="en-US" sz="2400" b="0" i="0" dirty="0">
                <a:solidFill>
                  <a:srgbClr val="FF0000"/>
                </a:solidFill>
                <a:effectLst/>
                <a:latin typeface="Consolas" panose="020B0609020204030204" pitchFamily="49" charset="0"/>
              </a:rPr>
              <a:t> type</a:t>
            </a:r>
            <a:r>
              <a:rPr lang="en-US" sz="2400" b="0" i="0" dirty="0">
                <a:solidFill>
                  <a:srgbClr val="0000CD"/>
                </a:solidFill>
                <a:effectLst/>
                <a:latin typeface="Consolas" panose="020B0609020204030204" pitchFamily="49" charset="0"/>
              </a:rPr>
              <a:t>="button"</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="close"</a:t>
            </a:r>
            <a:r>
              <a:rPr lang="en-US" sz="2400" b="0" i="0" dirty="0">
                <a:solidFill>
                  <a:srgbClr val="FF0000"/>
                </a:solidFill>
                <a:effectLst/>
                <a:latin typeface="Consolas" panose="020B0609020204030204" pitchFamily="49" charset="0"/>
              </a:rPr>
              <a:t> data-dismiss</a:t>
            </a:r>
            <a:r>
              <a:rPr lang="en-US" sz="2400" b="0" i="0" dirty="0">
                <a:solidFill>
                  <a:srgbClr val="0000CD"/>
                </a:solidFill>
                <a:effectLst/>
                <a:latin typeface="Consolas" panose="020B0609020204030204" pitchFamily="49" charset="0"/>
              </a:rPr>
              <a:t>="alert"&gt;</a:t>
            </a:r>
            <a:r>
              <a:rPr lang="en-US" sz="2400" b="0" i="0" dirty="0">
                <a:solidFill>
                  <a:srgbClr val="000000"/>
                </a:solidFill>
                <a:effectLst/>
                <a:latin typeface="Consolas" panose="020B0609020204030204" pitchFamily="49" charset="0"/>
              </a:rPr>
              <a:t>&amp;times;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/button</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Success!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/strong</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Indicates a successful or positive action.</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0000CD"/>
                </a:solidFill>
                <a:effectLst/>
                <a:latin typeface="Consolas" panose="020B0609020204030204" pitchFamily="49" charset="0"/>
              </a:rPr>
              <a:t>&gt;</a:t>
            </a:r>
          </a:p>
          <a:p>
            <a:r>
              <a:rPr lang="en-US" sz="2000" b="0" i="0" dirty="0">
                <a:solidFill>
                  <a:srgbClr val="000000"/>
                </a:solidFill>
                <a:effectLst/>
                <a:latin typeface="Verdana" panose="020B0604030504040204" pitchFamily="34" charset="0"/>
              </a:rPr>
              <a:t>&amp;times; (×) is an HTML entity that is the preferred icon for close buttons, rather than the letter "x".</a:t>
            </a:r>
            <a:endParaRPr lang="en-IN" sz="2000" dirty="0"/>
          </a:p>
        </p:txBody>
      </p:sp>
    </p:spTree>
    <p:extLst>
      <p:ext uri="{BB962C8B-B14F-4D97-AF65-F5344CB8AC3E}">
        <p14:creationId xmlns:p14="http://schemas.microsoft.com/office/powerpoint/2010/main" val="396901832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3981-78E3-4E85-9415-59CFBF672CC1}"/>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Animated Alerts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89CE83E-924B-4160-B5EC-FB85C5E930C7}"/>
              </a:ext>
            </a:extLst>
          </p:cNvPr>
          <p:cNvSpPr>
            <a:spLocks noGrp="1"/>
          </p:cNvSpPr>
          <p:nvPr>
            <p:ph idx="1"/>
          </p:nvPr>
        </p:nvSpPr>
        <p:spPr>
          <a:xfrm>
            <a:off x="457200" y="404664"/>
            <a:ext cx="8229600" cy="6336704"/>
          </a:xfrm>
        </p:spPr>
        <p:txBody>
          <a:bodyPr>
            <a:normAutofit fontScale="70000" lnSpcReduction="20000"/>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="alert alert-danger alert-dismissible fade show"&gt;</a:t>
            </a:r>
          </a:p>
          <a:p>
            <a:r>
              <a:rPr lang="en-US" dirty="0"/>
              <a:t>&lt;button type="button" class="close" data-dismiss="alert"&gt;&amp;times;&lt;/button&gt;</a:t>
            </a:r>
          </a:p>
          <a:p>
            <a:r>
              <a:rPr lang="en-US" dirty="0"/>
              <a:t>    &lt;strong&gt;Success!&lt;/strong&gt; This alert box could indicate a successful or positive action.</a:t>
            </a:r>
          </a:p>
          <a:p>
            <a:r>
              <a:rPr lang="en-US" dirty="0"/>
              <a:t>  &lt;/div&gt;</a:t>
            </a:r>
          </a:p>
          <a:p>
            <a:r>
              <a:rPr lang="en-US" dirty="0"/>
              <a:t>  &lt;div class="alert alert-info alert-dismissible fade show"&gt;</a:t>
            </a:r>
          </a:p>
          <a:p>
            <a:r>
              <a:rPr lang="en-US" dirty="0"/>
              <a:t>    &lt;button type="button" class="close" data-dismiss="alert"&gt;&amp;times;&lt;/button&gt;</a:t>
            </a:r>
          </a:p>
          <a:p>
            <a:r>
              <a:rPr lang="en-US" dirty="0"/>
              <a:t>    &lt;strong&gt;Info!&lt;/strong&gt; This alert box could indicate a neutral informative change or action.</a:t>
            </a:r>
          </a:p>
          <a:p>
            <a:r>
              <a:rPr lang="en-US" dirty="0"/>
              <a:t>  &lt;/div&gt;</a:t>
            </a:r>
          </a:p>
          <a:p>
            <a:r>
              <a:rPr lang="en-US" dirty="0"/>
              <a:t>  &lt;div class="alert alert-warning alert-dismissible fade show"&gt;</a:t>
            </a:r>
          </a:p>
          <a:p>
            <a:r>
              <a:rPr lang="en-US" dirty="0"/>
              <a:t>    &lt;button type="button" class="close" data-dismiss="alert"&gt;&amp;times;&lt;/button&gt;</a:t>
            </a:r>
          </a:p>
          <a:p>
            <a:r>
              <a:rPr lang="en-US" dirty="0"/>
              <a:t>    &lt;strong&gt;Warning!&lt;/strong&gt; This alert box could indicate a warning that might need attention.</a:t>
            </a:r>
          </a:p>
          <a:p>
            <a:r>
              <a:rPr lang="en-US" dirty="0"/>
              <a:t>  &lt;/div&gt;</a:t>
            </a:r>
            <a:endParaRPr lang="en-IN" dirty="0"/>
          </a:p>
        </p:txBody>
      </p:sp>
    </p:spTree>
    <p:extLst>
      <p:ext uri="{BB962C8B-B14F-4D97-AF65-F5344CB8AC3E}">
        <p14:creationId xmlns:p14="http://schemas.microsoft.com/office/powerpoint/2010/main" val="13137259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A54E-512C-432F-AD2D-8D35DBF9067D}"/>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Bootstrap 4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5D1EC48-C287-4FE5-AC34-FCC5758CF092}"/>
              </a:ext>
            </a:extLst>
          </p:cNvPr>
          <p:cNvSpPr>
            <a:spLocks noGrp="1"/>
          </p:cNvSpPr>
          <p:nvPr>
            <p:ph idx="1"/>
          </p:nvPr>
        </p:nvSpPr>
        <p:spPr>
          <a:xfrm>
            <a:off x="457200" y="476672"/>
            <a:ext cx="8229600" cy="6264696"/>
          </a:xfrm>
        </p:spPr>
        <p:txBody>
          <a:bodyPr>
            <a:normAutofit fontScale="70000" lnSpcReduction="20000"/>
          </a:bodyPr>
          <a:lstStyle/>
          <a:p>
            <a:r>
              <a:rPr lang="en-IN" b="0" i="0" dirty="0">
                <a:solidFill>
                  <a:srgbClr val="000000"/>
                </a:solidFill>
                <a:effectLst/>
                <a:latin typeface="Segoe UI" panose="020B0502040204020203" pitchFamily="34" charset="0"/>
              </a:rPr>
              <a:t>Button Styles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Basic</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Primary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-secondary"&gt;</a:t>
            </a:r>
            <a:r>
              <a:rPr lang="en-IN" b="0" i="0" dirty="0">
                <a:solidFill>
                  <a:srgbClr val="000000"/>
                </a:solidFill>
                <a:effectLst/>
                <a:latin typeface="Consolas" panose="020B0609020204030204" pitchFamily="49" charset="0"/>
              </a:rPr>
              <a:t>Secondary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-success"&gt;</a:t>
            </a:r>
            <a:r>
              <a:rPr lang="en-IN" b="0" i="0" dirty="0">
                <a:solidFill>
                  <a:srgbClr val="000000"/>
                </a:solidFill>
                <a:effectLst/>
                <a:latin typeface="Consolas" panose="020B0609020204030204" pitchFamily="49" charset="0"/>
              </a:rPr>
              <a:t>Success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-info"&gt;</a:t>
            </a:r>
            <a:r>
              <a:rPr lang="en-IN" b="0" i="0" dirty="0">
                <a:solidFill>
                  <a:srgbClr val="000000"/>
                </a:solidFill>
                <a:effectLst/>
                <a:latin typeface="Consolas" panose="020B0609020204030204" pitchFamily="49" charset="0"/>
              </a:rPr>
              <a:t>Info</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-warning"&gt;</a:t>
            </a:r>
            <a:r>
              <a:rPr lang="en-IN" b="0" i="0" dirty="0">
                <a:solidFill>
                  <a:srgbClr val="000000"/>
                </a:solidFill>
                <a:effectLst/>
                <a:latin typeface="Consolas" panose="020B0609020204030204" pitchFamily="49" charset="0"/>
              </a:rPr>
              <a:t>Warning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-danger"&gt;</a:t>
            </a:r>
            <a:r>
              <a:rPr lang="en-IN" b="0" i="0" dirty="0">
                <a:solidFill>
                  <a:srgbClr val="000000"/>
                </a:solidFill>
                <a:effectLst/>
                <a:latin typeface="Consolas" panose="020B0609020204030204" pitchFamily="49" charset="0"/>
              </a:rPr>
              <a:t>Danger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-dark"&gt;</a:t>
            </a:r>
            <a:r>
              <a:rPr lang="en-IN" b="0" i="0" dirty="0">
                <a:solidFill>
                  <a:srgbClr val="000000"/>
                </a:solidFill>
                <a:effectLst/>
                <a:latin typeface="Consolas" panose="020B0609020204030204" pitchFamily="49" charset="0"/>
              </a:rPr>
              <a:t>Dark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-light"&gt;</a:t>
            </a:r>
            <a:r>
              <a:rPr lang="en-IN" b="0" i="0" dirty="0">
                <a:solidFill>
                  <a:srgbClr val="000000"/>
                </a:solidFill>
                <a:effectLst/>
                <a:latin typeface="Consolas" panose="020B0609020204030204" pitchFamily="49" charset="0"/>
              </a:rPr>
              <a:t>Light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-link"&gt;</a:t>
            </a:r>
            <a:r>
              <a:rPr lang="en-IN" b="0" i="0" dirty="0">
                <a:solidFill>
                  <a:srgbClr val="000000"/>
                </a:solidFill>
                <a:effectLst/>
                <a:latin typeface="Consolas" panose="020B0609020204030204" pitchFamily="49" charset="0"/>
              </a:rPr>
              <a:t>Link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818950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217C-6773-475E-A97F-010C3EC65CA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Button Outline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3F5A583-D2EF-4BD2-9D5F-25A95A79C56A}"/>
              </a:ext>
            </a:extLst>
          </p:cNvPr>
          <p:cNvSpPr>
            <a:spLocks noGrp="1"/>
          </p:cNvSpPr>
          <p:nvPr>
            <p:ph idx="1"/>
          </p:nvPr>
        </p:nvSpPr>
        <p:spPr>
          <a:xfrm>
            <a:off x="457200" y="476672"/>
            <a:ext cx="8229600" cy="6264696"/>
          </a:xfrm>
        </p:spPr>
        <p:txBody>
          <a:bodyPr>
            <a:normAutofit fontScale="85000" lnSpcReduction="20000"/>
          </a:bodyPr>
          <a:lstStyle/>
          <a:p>
            <a:r>
              <a:rPr lang="en-US" b="0" i="0" dirty="0">
                <a:solidFill>
                  <a:srgbClr val="000000"/>
                </a:solidFill>
                <a:effectLst/>
                <a:latin typeface="Verdana" panose="020B0604030504040204" pitchFamily="34" charset="0"/>
              </a:rPr>
              <a:t>Bootstrap 4 provides eight outline/bordered buttons: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-outline-primary"&gt;</a:t>
            </a:r>
            <a:r>
              <a:rPr lang="en-IN" b="0" i="0" dirty="0">
                <a:solidFill>
                  <a:srgbClr val="000000"/>
                </a:solidFill>
                <a:effectLst/>
                <a:latin typeface="Consolas" panose="020B0609020204030204" pitchFamily="49" charset="0"/>
              </a:rPr>
              <a:t>Primary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-outline-secondary"&gt;</a:t>
            </a:r>
            <a:r>
              <a:rPr lang="en-IN" b="0" i="0" dirty="0">
                <a:solidFill>
                  <a:srgbClr val="000000"/>
                </a:solidFill>
                <a:effectLst/>
                <a:latin typeface="Consolas" panose="020B0609020204030204" pitchFamily="49" charset="0"/>
              </a:rPr>
              <a:t>Secondary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-outline-success"&gt;</a:t>
            </a:r>
            <a:r>
              <a:rPr lang="en-IN" b="0" i="0" dirty="0">
                <a:solidFill>
                  <a:srgbClr val="000000"/>
                </a:solidFill>
                <a:effectLst/>
                <a:latin typeface="Consolas" panose="020B0609020204030204" pitchFamily="49" charset="0"/>
              </a:rPr>
              <a:t>Success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-outline-info"&gt;</a:t>
            </a:r>
            <a:r>
              <a:rPr lang="en-IN" b="0" i="0" dirty="0">
                <a:solidFill>
                  <a:srgbClr val="000000"/>
                </a:solidFill>
                <a:effectLst/>
                <a:latin typeface="Consolas" panose="020B0609020204030204" pitchFamily="49" charset="0"/>
              </a:rPr>
              <a:t>Info</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-outline-warning"&gt;</a:t>
            </a:r>
            <a:r>
              <a:rPr lang="en-IN" b="0" i="0" dirty="0">
                <a:solidFill>
                  <a:srgbClr val="000000"/>
                </a:solidFill>
                <a:effectLst/>
                <a:latin typeface="Consolas" panose="020B0609020204030204" pitchFamily="49" charset="0"/>
              </a:rPr>
              <a:t>Warning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-outline-danger"&gt;</a:t>
            </a:r>
            <a:r>
              <a:rPr lang="en-IN" b="0" i="0" dirty="0">
                <a:solidFill>
                  <a:srgbClr val="000000"/>
                </a:solidFill>
                <a:effectLst/>
                <a:latin typeface="Consolas" panose="020B0609020204030204" pitchFamily="49" charset="0"/>
              </a:rPr>
              <a:t>Danger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-outline-dark"&gt;</a:t>
            </a:r>
            <a:r>
              <a:rPr lang="en-IN" b="0" i="0" dirty="0">
                <a:solidFill>
                  <a:srgbClr val="000000"/>
                </a:solidFill>
                <a:effectLst/>
                <a:latin typeface="Consolas" panose="020B0609020204030204" pitchFamily="49" charset="0"/>
              </a:rPr>
              <a:t>Dark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-outline-light text-dark"&gt;</a:t>
            </a:r>
            <a:r>
              <a:rPr lang="en-IN" b="0" i="0" dirty="0">
                <a:solidFill>
                  <a:srgbClr val="000000"/>
                </a:solidFill>
                <a:effectLst/>
                <a:latin typeface="Consolas" panose="020B0609020204030204" pitchFamily="49" charset="0"/>
              </a:rPr>
              <a:t>Light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877354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A1A-0AE2-4798-A627-75187957539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Button Sizes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8B55B86-0603-4F33-8779-F125F3B2EBED}"/>
              </a:ext>
            </a:extLst>
          </p:cNvPr>
          <p:cNvSpPr>
            <a:spLocks noGrp="1"/>
          </p:cNvSpPr>
          <p:nvPr>
            <p:ph idx="1"/>
          </p:nvPr>
        </p:nvSpPr>
        <p:spPr>
          <a:xfrm>
            <a:off x="457200" y="404664"/>
            <a:ext cx="8229600" cy="6453336"/>
          </a:xfrm>
        </p:spPr>
        <p:txBody>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btn-lg</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Large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Default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a:t>
            </a:r>
            <a:r>
              <a:rPr lang="en-IN" b="0" i="0" dirty="0" err="1">
                <a:solidFill>
                  <a:srgbClr val="0000CD"/>
                </a:solidFill>
                <a:effectLst/>
                <a:latin typeface="Consolas" panose="020B0609020204030204" pitchFamily="49" charset="0"/>
              </a:rPr>
              <a:t>btn-sm</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Small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945350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F41D-22C5-410B-8A34-85F5A0957A5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Block Level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A4C1737-42D5-4C52-A771-80C2D660E486}"/>
              </a:ext>
            </a:extLst>
          </p:cNvPr>
          <p:cNvSpPr>
            <a:spLocks noGrp="1"/>
          </p:cNvSpPr>
          <p:nvPr>
            <p:ph idx="1"/>
          </p:nvPr>
        </p:nvSpPr>
        <p:spPr>
          <a:xfrm>
            <a:off x="457200" y="404664"/>
            <a:ext cx="8229600" cy="6178698"/>
          </a:xfrm>
        </p:spPr>
        <p:txBody>
          <a:bodyPr/>
          <a:lstStyle/>
          <a:p>
            <a:r>
              <a:rPr lang="en-US" b="0" i="0" dirty="0">
                <a:solidFill>
                  <a:srgbClr val="000000"/>
                </a:solidFill>
                <a:effectLst/>
                <a:latin typeface="Verdana" panose="020B0604030504040204" pitchFamily="34" charset="0"/>
              </a:rPr>
              <a:t>to create a block level button that spans the entire width of the parent element.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-block"&gt;</a:t>
            </a:r>
            <a:r>
              <a:rPr lang="en-US" b="0" i="0" dirty="0">
                <a:solidFill>
                  <a:srgbClr val="000000"/>
                </a:solidFill>
                <a:effectLst/>
                <a:latin typeface="Consolas" panose="020B0609020204030204" pitchFamily="49" charset="0"/>
              </a:rPr>
              <a:t>Full-Width Button</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9707238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8AE1-5057-44DC-B163-CF633EFCBDE8}"/>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Active/Disabled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F211DF-13EC-4099-A826-61ADEC8CEE1D}"/>
              </a:ext>
            </a:extLst>
          </p:cNvPr>
          <p:cNvSpPr>
            <a:spLocks noGrp="1"/>
          </p:cNvSpPr>
          <p:nvPr>
            <p:ph idx="1"/>
          </p:nvPr>
        </p:nvSpPr>
        <p:spPr>
          <a:xfrm>
            <a:off x="457200" y="404664"/>
            <a:ext cx="8229600" cy="6336704"/>
          </a:xfrm>
        </p:spPr>
        <p:txBody>
          <a:bodyPr/>
          <a:lstStyle/>
          <a:p>
            <a:r>
              <a:rPr lang="en-US" b="0" i="0" dirty="0">
                <a:solidFill>
                  <a:srgbClr val="000000"/>
                </a:solidFill>
                <a:effectLst/>
                <a:latin typeface="Verdana" panose="020B0604030504040204" pitchFamily="34" charset="0"/>
              </a:rPr>
              <a:t>A button can be set to an active (appear pressed) or a disabled (unclickable) state: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 active"&gt;</a:t>
            </a:r>
            <a:r>
              <a:rPr lang="en-US" b="0" i="0" dirty="0">
                <a:solidFill>
                  <a:srgbClr val="000000"/>
                </a:solidFill>
                <a:effectLst/>
                <a:latin typeface="Consolas" panose="020B0609020204030204" pitchFamily="49" charset="0"/>
              </a:rPr>
              <a:t>Active 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a:t>
            </a:r>
            <a:r>
              <a:rPr lang="en-US" b="0" i="0" dirty="0">
                <a:solidFill>
                  <a:srgbClr val="FF0000"/>
                </a:solidFill>
                <a:effectLst/>
                <a:latin typeface="Consolas" panose="020B0609020204030204" pitchFamily="49" charset="0"/>
              </a:rPr>
              <a:t> disabled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Disabled Primary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 disabled"&gt;</a:t>
            </a:r>
            <a:r>
              <a:rPr lang="en-US" b="0" i="0" dirty="0">
                <a:solidFill>
                  <a:srgbClr val="000000"/>
                </a:solidFill>
                <a:effectLst/>
                <a:latin typeface="Consolas" panose="020B0609020204030204" pitchFamily="49" charset="0"/>
              </a:rPr>
              <a:t>Disabled Link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6575910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836E-00C1-4757-9B2C-3446C97125E7}"/>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Bootstrap 4 Button Groups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6615A89-BA4A-4656-AEF4-B960EAE7D38C}"/>
              </a:ext>
            </a:extLst>
          </p:cNvPr>
          <p:cNvSpPr>
            <a:spLocks noGrp="1"/>
          </p:cNvSpPr>
          <p:nvPr>
            <p:ph idx="1"/>
          </p:nvPr>
        </p:nvSpPr>
        <p:spPr>
          <a:xfrm>
            <a:off x="457200" y="548680"/>
            <a:ext cx="8229600" cy="6309320"/>
          </a:xfrm>
        </p:spPr>
        <p:txBody>
          <a:bodyPr/>
          <a:lstStyle/>
          <a:p>
            <a:r>
              <a:rPr lang="en-US" b="0" i="0" dirty="0">
                <a:solidFill>
                  <a:srgbClr val="000000"/>
                </a:solidFill>
                <a:effectLst/>
                <a:latin typeface="Verdana" panose="020B0604030504040204" pitchFamily="34" charset="0"/>
              </a:rPr>
              <a:t>Bootstrap 4 allows you to group a series of buttons together (on a single line) in a button group:</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2838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Basic HTML Tag</a:t>
            </a:r>
          </a:p>
        </p:txBody>
      </p:sp>
      <p:sp>
        <p:nvSpPr>
          <p:cNvPr id="3" name="Content Placeholder 2"/>
          <p:cNvSpPr>
            <a:spLocks noGrp="1"/>
          </p:cNvSpPr>
          <p:nvPr>
            <p:ph idx="1"/>
          </p:nvPr>
        </p:nvSpPr>
        <p:spPr>
          <a:xfrm>
            <a:off x="457200" y="1000108"/>
            <a:ext cx="8229600" cy="5572164"/>
          </a:xfrm>
        </p:spPr>
        <p:txBody>
          <a:bodyPr/>
          <a:lstStyle/>
          <a:p>
            <a:pPr>
              <a:buNone/>
            </a:pPr>
            <a:r>
              <a:rPr lang="en-IN" dirty="0"/>
              <a:t>&lt;html&gt;</a:t>
            </a:r>
          </a:p>
          <a:p>
            <a:pPr>
              <a:buNone/>
            </a:pPr>
            <a:r>
              <a:rPr lang="en-IN" dirty="0"/>
              <a:t>&lt;head&gt;</a:t>
            </a:r>
          </a:p>
          <a:p>
            <a:pPr>
              <a:buNone/>
            </a:pPr>
            <a:r>
              <a:rPr lang="en-IN" dirty="0"/>
              <a:t>&lt;title&gt;Hello&lt;/title&gt;</a:t>
            </a:r>
          </a:p>
          <a:p>
            <a:pPr>
              <a:buNone/>
            </a:pPr>
            <a:r>
              <a:rPr lang="en-IN" dirty="0"/>
              <a:t>&lt;/head&gt;</a:t>
            </a:r>
          </a:p>
          <a:p>
            <a:pPr>
              <a:buNone/>
            </a:pPr>
            <a:r>
              <a:rPr lang="en-IN" dirty="0"/>
              <a:t>&lt;body&gt;</a:t>
            </a:r>
          </a:p>
          <a:p>
            <a:pPr>
              <a:buNone/>
            </a:pPr>
            <a:r>
              <a:rPr lang="en-IN" dirty="0" err="1"/>
              <a:t>fhkfhdjfhdf</a:t>
            </a:r>
            <a:endParaRPr lang="en-IN" dirty="0"/>
          </a:p>
          <a:p>
            <a:pPr>
              <a:buNone/>
            </a:pPr>
            <a:r>
              <a:rPr lang="en-IN" dirty="0"/>
              <a:t>&lt;/body&gt;</a:t>
            </a:r>
          </a:p>
          <a:p>
            <a:pPr>
              <a:buNone/>
            </a:pPr>
            <a:r>
              <a:rPr lang="en-IN" dirty="0"/>
              <a:t>&lt;/html&gt;</a:t>
            </a:r>
          </a:p>
          <a:p>
            <a:pPr>
              <a:buNone/>
            </a:pPr>
            <a:endParaRPr lang="en-I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945B-0F8D-4B40-B768-949689FE4B11}"/>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Vertical Button Groups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7B060F6-06CB-4A6F-8026-70E34322C04F}"/>
              </a:ext>
            </a:extLst>
          </p:cNvPr>
          <p:cNvSpPr>
            <a:spLocks noGrp="1"/>
          </p:cNvSpPr>
          <p:nvPr>
            <p:ph idx="1"/>
          </p:nvPr>
        </p:nvSpPr>
        <p:spPr>
          <a:xfrm>
            <a:off x="457200" y="548680"/>
            <a:ext cx="8229600" cy="6309320"/>
          </a:xfrm>
        </p:spPr>
        <p:txBody>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-group-vertical"&gt;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Sony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003378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A8E2-9DBF-4811-8C28-71229E1F327D}"/>
              </a:ext>
            </a:extLst>
          </p:cNvPr>
          <p:cNvSpPr>
            <a:spLocks noGrp="1"/>
          </p:cNvSpPr>
          <p:nvPr>
            <p:ph type="title"/>
          </p:nvPr>
        </p:nvSpPr>
        <p:spPr>
          <a:xfrm>
            <a:off x="457200" y="274638"/>
            <a:ext cx="8229600" cy="457199"/>
          </a:xfrm>
        </p:spPr>
        <p:txBody>
          <a:bodyPr>
            <a:normAutofit fontScale="90000"/>
          </a:bodyPr>
          <a:lstStyle/>
          <a:p>
            <a:r>
              <a:rPr lang="en-IN" sz="2000" b="0" i="0" dirty="0">
                <a:solidFill>
                  <a:srgbClr val="000000"/>
                </a:solidFill>
                <a:effectLst/>
                <a:latin typeface="Segoe UI" panose="020B0502040204020203" pitchFamily="34" charset="0"/>
              </a:rPr>
              <a:t>Nesting Button Groups &amp; Dropdown Menus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F6FAC7E-8884-43D1-81F8-82D606A30E15}"/>
              </a:ext>
            </a:extLst>
          </p:cNvPr>
          <p:cNvSpPr>
            <a:spLocks noGrp="1"/>
          </p:cNvSpPr>
          <p:nvPr>
            <p:ph idx="1"/>
          </p:nvPr>
        </p:nvSpPr>
        <p:spPr>
          <a:xfrm>
            <a:off x="457200" y="274638"/>
            <a:ext cx="8229600" cy="6394722"/>
          </a:xfrm>
        </p:spPr>
        <p:txBody>
          <a:bodyPr>
            <a:normAutofit fontScale="77500" lnSpcReduction="20000"/>
          </a:bodyPr>
          <a:lstStyle/>
          <a:p>
            <a:r>
              <a:rPr lang="en-US" b="0" i="0" dirty="0">
                <a:solidFill>
                  <a:srgbClr val="000000"/>
                </a:solidFill>
                <a:effectLst/>
                <a:latin typeface="Verdana" panose="020B0604030504040204" pitchFamily="34" charset="0"/>
              </a:rPr>
              <a:t>Nest button groups to create dropdown menus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Apple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Samsung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 dropdown-toggle"</a:t>
            </a:r>
            <a:r>
              <a:rPr lang="en-IN" b="0" i="0" dirty="0">
                <a:solidFill>
                  <a:srgbClr val="FF0000"/>
                </a:solidFill>
                <a:effectLst/>
                <a:latin typeface="Consolas" panose="020B0609020204030204" pitchFamily="49" charset="0"/>
              </a:rPr>
              <a:t> data-toggle</a:t>
            </a:r>
            <a:r>
              <a:rPr lang="en-IN" b="0" i="0" dirty="0">
                <a:solidFill>
                  <a:srgbClr val="0000CD"/>
                </a:solidFill>
                <a:effectLst/>
                <a:latin typeface="Consolas" panose="020B0609020204030204" pitchFamily="49" charset="0"/>
              </a:rPr>
              <a:t>="dropdown"&gt;</a:t>
            </a:r>
            <a:br>
              <a:rPr lang="en-IN" dirty="0"/>
            </a:br>
            <a:r>
              <a:rPr lang="en-IN" b="0" i="0" dirty="0">
                <a:solidFill>
                  <a:srgbClr val="000000"/>
                </a:solidFill>
                <a:effectLst/>
                <a:latin typeface="Consolas" panose="020B0609020204030204" pitchFamily="49" charset="0"/>
              </a:rPr>
              <a:t>       Sony</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="dropdown-menu"&gt;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Tablet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="dropdown-item"</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Smartphone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630154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5EBA-3BB6-425A-8981-4644FCE98102}"/>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Bootstrap 4 Badges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D23FE1C-7232-4E23-A2DF-6697537EBEAA}"/>
              </a:ext>
            </a:extLst>
          </p:cNvPr>
          <p:cNvSpPr>
            <a:spLocks noGrp="1"/>
          </p:cNvSpPr>
          <p:nvPr>
            <p:ph idx="1"/>
          </p:nvPr>
        </p:nvSpPr>
        <p:spPr>
          <a:xfrm>
            <a:off x="457200" y="476672"/>
            <a:ext cx="8229600" cy="6264696"/>
          </a:xfrm>
        </p:spPr>
        <p:txBody>
          <a:bodyPr>
            <a:normAutofit fontScale="85000" lnSpcReduction="10000"/>
          </a:bodyPr>
          <a:lstStyle/>
          <a:p>
            <a:r>
              <a:rPr lang="en-US" b="0" i="0" dirty="0">
                <a:solidFill>
                  <a:srgbClr val="000000"/>
                </a:solidFill>
                <a:effectLst/>
                <a:latin typeface="Verdana" panose="020B0604030504040204" pitchFamily="34" charset="0"/>
              </a:rPr>
              <a:t>Badges are used to add additional information to any content.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/h4</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h5</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/h5</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h6</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Example heading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badge-secondary"&gt;</a:t>
            </a:r>
            <a:r>
              <a:rPr lang="en-US" b="0" i="0" dirty="0">
                <a:solidFill>
                  <a:srgbClr val="000000"/>
                </a:solidFill>
                <a:effectLst/>
                <a:latin typeface="Consolas" panose="020B0609020204030204" pitchFamily="49" charset="0"/>
              </a:rPr>
              <a:t>New</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/h6</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231087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33C9-5782-4BC4-AB88-E732DECFF982}"/>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Contextual Badges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4AC25FB-AAF7-4E39-ABBF-C57CB437EF95}"/>
              </a:ext>
            </a:extLst>
          </p:cNvPr>
          <p:cNvSpPr>
            <a:spLocks noGrp="1"/>
          </p:cNvSpPr>
          <p:nvPr>
            <p:ph idx="1"/>
          </p:nvPr>
        </p:nvSpPr>
        <p:spPr>
          <a:xfrm>
            <a:off x="457200" y="404664"/>
            <a:ext cx="8229600" cy="6178698"/>
          </a:xfrm>
        </p:spPr>
        <p:txBody>
          <a:bodyPr>
            <a:normAutofit fontScale="92500" lnSpcReduction="20000"/>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badge-primary"&gt;</a:t>
            </a:r>
            <a:r>
              <a:rPr lang="en-IN" b="0" i="0" dirty="0">
                <a:solidFill>
                  <a:srgbClr val="000000"/>
                </a:solidFill>
                <a:effectLst/>
                <a:latin typeface="Consolas" panose="020B0609020204030204" pitchFamily="49" charset="0"/>
              </a:rPr>
              <a:t>Primary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badge-secondary"&gt;</a:t>
            </a:r>
            <a:r>
              <a:rPr lang="en-IN" b="0" i="0" dirty="0">
                <a:solidFill>
                  <a:srgbClr val="000000"/>
                </a:solidFill>
                <a:effectLst/>
                <a:latin typeface="Consolas" panose="020B0609020204030204" pitchFamily="49" charset="0"/>
              </a:rPr>
              <a:t>Secondary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badge-success"&gt;</a:t>
            </a:r>
            <a:r>
              <a:rPr lang="en-IN" b="0" i="0" dirty="0">
                <a:solidFill>
                  <a:srgbClr val="000000"/>
                </a:solidFill>
                <a:effectLst/>
                <a:latin typeface="Consolas" panose="020B0609020204030204" pitchFamily="49" charset="0"/>
              </a:rPr>
              <a:t>Success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badge-danger"&gt;</a:t>
            </a:r>
            <a:r>
              <a:rPr lang="en-IN" b="0" i="0" dirty="0">
                <a:solidFill>
                  <a:srgbClr val="000000"/>
                </a:solidFill>
                <a:effectLst/>
                <a:latin typeface="Consolas" panose="020B0609020204030204" pitchFamily="49" charset="0"/>
              </a:rPr>
              <a:t>Danger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badge-warning"&gt;</a:t>
            </a:r>
            <a:r>
              <a:rPr lang="en-IN" b="0" i="0" dirty="0">
                <a:solidFill>
                  <a:srgbClr val="000000"/>
                </a:solidFill>
                <a:effectLst/>
                <a:latin typeface="Consolas" panose="020B0609020204030204" pitchFamily="49" charset="0"/>
              </a:rPr>
              <a:t>Warning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badge-info"&gt;</a:t>
            </a:r>
            <a:r>
              <a:rPr lang="en-IN" b="0" i="0" dirty="0">
                <a:solidFill>
                  <a:srgbClr val="000000"/>
                </a:solidFill>
                <a:effectLst/>
                <a:latin typeface="Consolas" panose="020B0609020204030204" pitchFamily="49" charset="0"/>
              </a:rPr>
              <a:t>Info</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badge-light"&gt;</a:t>
            </a:r>
            <a:r>
              <a:rPr lang="en-IN" b="0" i="0" dirty="0">
                <a:solidFill>
                  <a:srgbClr val="000000"/>
                </a:solidFill>
                <a:effectLst/>
                <a:latin typeface="Consolas" panose="020B0609020204030204" pitchFamily="49" charset="0"/>
              </a:rPr>
              <a:t>Light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badge-dark"&gt;</a:t>
            </a:r>
            <a:r>
              <a:rPr lang="en-IN" b="0" i="0" dirty="0">
                <a:solidFill>
                  <a:srgbClr val="000000"/>
                </a:solidFill>
                <a:effectLst/>
                <a:latin typeface="Consolas" panose="020B0609020204030204" pitchFamily="49" charset="0"/>
              </a:rPr>
              <a:t>Dark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2257211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63D7-AF09-4D4D-9057-992871354DB9}"/>
              </a:ext>
            </a:extLst>
          </p:cNvPr>
          <p:cNvSpPr>
            <a:spLocks noGrp="1"/>
          </p:cNvSpPr>
          <p:nvPr>
            <p:ph type="title"/>
          </p:nvPr>
        </p:nvSpPr>
        <p:spPr>
          <a:xfrm>
            <a:off x="457200" y="274638"/>
            <a:ext cx="8229600" cy="457199"/>
          </a:xfrm>
        </p:spPr>
        <p:txBody>
          <a:bodyPr>
            <a:normAutofit fontScale="90000"/>
          </a:bodyPr>
          <a:lstStyle/>
          <a:p>
            <a:r>
              <a:rPr lang="en-IN" sz="3100" b="0" i="0" dirty="0">
                <a:solidFill>
                  <a:srgbClr val="000000"/>
                </a:solidFill>
                <a:effectLst/>
                <a:latin typeface="Segoe UI" panose="020B0502040204020203" pitchFamily="34" charset="0"/>
              </a:rPr>
              <a:t>Pill Badges</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F3B67360-54D7-413C-9D4F-E5014AEDE6CE}"/>
              </a:ext>
            </a:extLst>
          </p:cNvPr>
          <p:cNvSpPr>
            <a:spLocks noGrp="1"/>
          </p:cNvSpPr>
          <p:nvPr>
            <p:ph idx="1"/>
          </p:nvPr>
        </p:nvSpPr>
        <p:spPr>
          <a:xfrm>
            <a:off x="457200" y="274638"/>
            <a:ext cx="8229600" cy="6583362"/>
          </a:xfrm>
        </p:spPr>
        <p:txBody>
          <a:bodyPr>
            <a:normAutofit fontScale="85000" lnSpcReduction="20000"/>
          </a:bodyPr>
          <a:lstStyle/>
          <a:p>
            <a:r>
              <a:rPr lang="en-IN" b="0" i="0" dirty="0">
                <a:solidFill>
                  <a:srgbClr val="000000"/>
                </a:solidFill>
                <a:effectLst/>
                <a:latin typeface="Verdana" panose="020B0604030504040204" pitchFamily="34" charset="0"/>
              </a:rPr>
              <a:t>Use the</a:t>
            </a:r>
            <a:r>
              <a:rPr lang="en-US" b="0" i="0" dirty="0">
                <a:solidFill>
                  <a:srgbClr val="000000"/>
                </a:solidFill>
                <a:effectLst/>
                <a:latin typeface="Verdana" panose="020B0604030504040204" pitchFamily="34" charset="0"/>
              </a:rPr>
              <a:t> .badge-pill lass to make the badges more round:</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badge-primary"&gt;</a:t>
            </a:r>
            <a:r>
              <a:rPr lang="en-IN" b="0" i="0" dirty="0">
                <a:solidFill>
                  <a:srgbClr val="000000"/>
                </a:solidFill>
                <a:effectLst/>
                <a:latin typeface="Consolas" panose="020B0609020204030204" pitchFamily="49" charset="0"/>
              </a:rPr>
              <a:t>Primary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badge-secondary"&gt;</a:t>
            </a:r>
            <a:r>
              <a:rPr lang="en-IN" b="0" i="0" dirty="0">
                <a:solidFill>
                  <a:srgbClr val="000000"/>
                </a:solidFill>
                <a:effectLst/>
                <a:latin typeface="Consolas" panose="020B0609020204030204" pitchFamily="49" charset="0"/>
              </a:rPr>
              <a:t>Secondary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badge-success"&gt;</a:t>
            </a:r>
            <a:r>
              <a:rPr lang="en-IN" b="0" i="0" dirty="0">
                <a:solidFill>
                  <a:srgbClr val="000000"/>
                </a:solidFill>
                <a:effectLst/>
                <a:latin typeface="Consolas" panose="020B0609020204030204" pitchFamily="49" charset="0"/>
              </a:rPr>
              <a:t>Success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badge-danger"&gt;</a:t>
            </a:r>
            <a:r>
              <a:rPr lang="en-IN" b="0" i="0" dirty="0">
                <a:solidFill>
                  <a:srgbClr val="000000"/>
                </a:solidFill>
                <a:effectLst/>
                <a:latin typeface="Consolas" panose="020B0609020204030204" pitchFamily="49" charset="0"/>
              </a:rPr>
              <a:t>Danger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badge-warning"&gt;</a:t>
            </a:r>
            <a:r>
              <a:rPr lang="en-IN" b="0" i="0" dirty="0">
                <a:solidFill>
                  <a:srgbClr val="000000"/>
                </a:solidFill>
                <a:effectLst/>
                <a:latin typeface="Consolas" panose="020B0609020204030204" pitchFamily="49" charset="0"/>
              </a:rPr>
              <a:t>Warning</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badge-info"&gt;</a:t>
            </a:r>
            <a:r>
              <a:rPr lang="en-IN" b="0" i="0" dirty="0">
                <a:solidFill>
                  <a:srgbClr val="000000"/>
                </a:solidFill>
                <a:effectLst/>
                <a:latin typeface="Consolas" panose="020B0609020204030204" pitchFamily="49" charset="0"/>
              </a:rPr>
              <a:t>Info</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badge-light"&gt;</a:t>
            </a:r>
            <a:r>
              <a:rPr lang="en-IN" b="0" i="0" dirty="0">
                <a:solidFill>
                  <a:srgbClr val="000000"/>
                </a:solidFill>
                <a:effectLst/>
                <a:latin typeface="Consolas" panose="020B0609020204030204" pitchFamily="49" charset="0"/>
              </a:rPr>
              <a:t>Light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badge-pill badge-dark"&gt;</a:t>
            </a:r>
            <a:r>
              <a:rPr lang="en-IN" b="0" i="0" dirty="0">
                <a:solidFill>
                  <a:srgbClr val="000000"/>
                </a:solidFill>
                <a:effectLst/>
                <a:latin typeface="Consolas" panose="020B0609020204030204" pitchFamily="49" charset="0"/>
              </a:rPr>
              <a:t>Dark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88097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3270-1D67-4D59-96F8-3AECF8194F4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Badge inside an Element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5931F9B-E2D9-4C20-9A1F-2732ABC9FF32}"/>
              </a:ext>
            </a:extLst>
          </p:cNvPr>
          <p:cNvSpPr>
            <a:spLocks noGrp="1"/>
          </p:cNvSpPr>
          <p:nvPr>
            <p:ph idx="1"/>
          </p:nvPr>
        </p:nvSpPr>
        <p:spPr>
          <a:xfrm>
            <a:off x="457200" y="548680"/>
            <a:ext cx="8229600" cy="6192688"/>
          </a:xfrm>
        </p:spPr>
        <p:txBody>
          <a:bodyPr/>
          <a:lstStyle/>
          <a:p>
            <a:r>
              <a:rPr lang="en-US" b="0" i="0" dirty="0">
                <a:solidFill>
                  <a:srgbClr val="000000"/>
                </a:solidFill>
                <a:effectLst/>
                <a:latin typeface="Verdana" panose="020B0604030504040204" pitchFamily="34" charset="0"/>
              </a:rPr>
              <a:t>An example of using a badge inside a button:</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="button"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btn</a:t>
            </a:r>
            <a:r>
              <a:rPr lang="en-US" b="0" i="0" dirty="0">
                <a:solidFill>
                  <a:srgbClr val="0000CD"/>
                </a:solidFill>
                <a:effectLst/>
                <a:latin typeface="Consolas" panose="020B0609020204030204" pitchFamily="49" charset="0"/>
              </a:rPr>
              <a:t>-primary"&gt;</a:t>
            </a:r>
            <a:br>
              <a:rPr lang="en-US" dirty="0"/>
            </a:br>
            <a:r>
              <a:rPr lang="en-US" b="0" i="0" dirty="0">
                <a:solidFill>
                  <a:srgbClr val="000000"/>
                </a:solidFill>
                <a:effectLst/>
                <a:latin typeface="Consolas" panose="020B0609020204030204" pitchFamily="49" charset="0"/>
              </a:rPr>
              <a:t>  Messages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="badge badge-light"&gt;</a:t>
            </a:r>
            <a:r>
              <a:rPr lang="en-US" b="0" i="0" dirty="0">
                <a:solidFill>
                  <a:srgbClr val="000000"/>
                </a:solidFill>
                <a:effectLst/>
                <a:latin typeface="Consolas" panose="020B0609020204030204" pitchFamily="49" charset="0"/>
              </a:rPr>
              <a:t>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/span</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/button</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3756666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971C-8E5F-4968-A410-E75B0519FDF9}"/>
              </a:ext>
            </a:extLst>
          </p:cNvPr>
          <p:cNvSpPr>
            <a:spLocks noGrp="1"/>
          </p:cNvSpPr>
          <p:nvPr>
            <p:ph type="title"/>
          </p:nvPr>
        </p:nvSpPr>
        <p:spPr>
          <a:xfrm>
            <a:off x="457200" y="274638"/>
            <a:ext cx="8229600" cy="418058"/>
          </a:xfrm>
        </p:spPr>
        <p:txBody>
          <a:bodyPr>
            <a:normAutofit fontScale="90000"/>
          </a:bodyPr>
          <a:lstStyle/>
          <a:p>
            <a:r>
              <a:rPr lang="en-IN" b="0" i="0" dirty="0">
                <a:solidFill>
                  <a:srgbClr val="000000"/>
                </a:solidFill>
                <a:effectLst/>
                <a:latin typeface="Segoe UI" panose="020B0502040204020203" pitchFamily="34" charset="0"/>
              </a:rPr>
              <a:t>Bootstrap 4 Progress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3F49278-A73B-4F76-B575-74C5899C5D0D}"/>
              </a:ext>
            </a:extLst>
          </p:cNvPr>
          <p:cNvSpPr>
            <a:spLocks noGrp="1"/>
          </p:cNvSpPr>
          <p:nvPr>
            <p:ph idx="1"/>
          </p:nvPr>
        </p:nvSpPr>
        <p:spPr>
          <a:xfrm>
            <a:off x="457200" y="476672"/>
            <a:ext cx="8229600" cy="6381328"/>
          </a:xfrm>
        </p:spPr>
        <p:txBody>
          <a:bodyPr/>
          <a:lstStyle/>
          <a:p>
            <a:r>
              <a:rPr lang="en-US" b="0" i="0" dirty="0">
                <a:solidFill>
                  <a:srgbClr val="000000"/>
                </a:solidFill>
                <a:effectLst/>
                <a:latin typeface="Verdana" panose="020B0604030504040204" pitchFamily="34" charset="0"/>
              </a:rPr>
              <a:t>A progress bar can be used to show a user how far along he/she is in a process.</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="width:70%"&gt;&lt;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br>
              <a:rPr lang="en-US" dirty="0"/>
            </a:br>
            <a:endParaRPr lang="en-IN" dirty="0"/>
          </a:p>
        </p:txBody>
      </p:sp>
    </p:spTree>
    <p:extLst>
      <p:ext uri="{BB962C8B-B14F-4D97-AF65-F5344CB8AC3E}">
        <p14:creationId xmlns:p14="http://schemas.microsoft.com/office/powerpoint/2010/main" val="428489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3CA1-A4A3-4BFE-9B09-16531CF213B5}"/>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Progress Bar Height</a:t>
            </a:r>
            <a:br>
              <a:rPr lang="en-IN" b="0" i="0" dirty="0">
                <a:solidFill>
                  <a:srgbClr val="000000"/>
                </a:solidFill>
                <a:effectLst/>
                <a:latin typeface="Segoe UI" panose="020B0502040204020203" pitchFamily="34" charset="0"/>
              </a:rPr>
            </a:br>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5DDA8643-9E77-4B24-B761-CFD2445E47FC}"/>
              </a:ext>
            </a:extLst>
          </p:cNvPr>
          <p:cNvSpPr>
            <a:spLocks noGrp="1"/>
          </p:cNvSpPr>
          <p:nvPr>
            <p:ph idx="1"/>
          </p:nvPr>
        </p:nvSpPr>
        <p:spPr>
          <a:xfrm>
            <a:off x="457200" y="274638"/>
            <a:ext cx="8229600" cy="6308724"/>
          </a:xfrm>
        </p:spPr>
        <p:txBody>
          <a:bodyPr>
            <a:normAutofit/>
          </a:bodyPr>
          <a:lstStyle/>
          <a:p>
            <a:r>
              <a:rPr lang="en-US" sz="2400" b="0" i="0" dirty="0">
                <a:solidFill>
                  <a:srgbClr val="000000"/>
                </a:solidFill>
                <a:effectLst/>
                <a:latin typeface="Verdana" panose="020B0604030504040204" pitchFamily="34" charset="0"/>
              </a:rPr>
              <a:t>The height of the progress bar is 16px by default. </a:t>
            </a:r>
          </a:p>
          <a:p>
            <a:r>
              <a:rPr lang="en-IN" sz="2400" b="0" i="0" dirty="0">
                <a:solidFill>
                  <a:srgbClr val="000000"/>
                </a:solidFill>
                <a:effectLst/>
                <a:latin typeface="Verdana" panose="020B0604030504040204" pitchFamily="34" charset="0"/>
              </a:rPr>
              <a:t>Use the CSS</a:t>
            </a:r>
            <a:r>
              <a:rPr lang="en-US" sz="2400" dirty="0">
                <a:solidFill>
                  <a:srgbClr val="000000"/>
                </a:solidFill>
                <a:latin typeface="Verdana" panose="020B0604030504040204" pitchFamily="34" charset="0"/>
              </a:rPr>
              <a:t> height </a:t>
            </a:r>
            <a:r>
              <a:rPr lang="en-US" sz="2400" b="0" i="0" dirty="0">
                <a:solidFill>
                  <a:srgbClr val="000000"/>
                </a:solidFill>
                <a:effectLst/>
                <a:latin typeface="Verdana" panose="020B0604030504040204" pitchFamily="34" charset="0"/>
              </a:rPr>
              <a:t>property to change it. Note that you must set the same height for the progress container and the progress bar:</a:t>
            </a:r>
            <a:endParaRPr lang="en-US" sz="2400" dirty="0">
              <a:solidFill>
                <a:srgbClr val="000000"/>
              </a:solidFill>
              <a:latin typeface="Verdana" panose="020B0604030504040204" pitchFamily="34" charset="0"/>
            </a:endParaRPr>
          </a:p>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="progress"</a:t>
            </a:r>
            <a:r>
              <a:rPr lang="en-US" sz="2400" b="0" i="0" dirty="0">
                <a:solidFill>
                  <a:srgbClr val="FF0000"/>
                </a:solidFill>
                <a:effectLst/>
                <a:latin typeface="Consolas" panose="020B0609020204030204" pitchFamily="49" charset="0"/>
              </a:rPr>
              <a:t> style</a:t>
            </a:r>
            <a:r>
              <a:rPr lang="en-US" sz="2400" b="0" i="0" dirty="0">
                <a:solidFill>
                  <a:srgbClr val="0000CD"/>
                </a:solidFill>
                <a:effectLst/>
                <a:latin typeface="Consolas" panose="020B0609020204030204" pitchFamily="49" charset="0"/>
              </a:rPr>
              <a:t>="height:20px"&gt;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FF0000"/>
                </a:solidFill>
                <a:effectLst/>
                <a:latin typeface="Consolas" panose="020B0609020204030204" pitchFamily="49" charset="0"/>
              </a:rPr>
              <a:t> class</a:t>
            </a:r>
            <a:r>
              <a:rPr lang="en-US" sz="2400" b="0" i="0" dirty="0">
                <a:solidFill>
                  <a:srgbClr val="0000CD"/>
                </a:solidFill>
                <a:effectLst/>
                <a:latin typeface="Consolas" panose="020B0609020204030204" pitchFamily="49" charset="0"/>
              </a:rPr>
              <a:t>="progress-bar"</a:t>
            </a:r>
            <a:r>
              <a:rPr lang="en-US" sz="2400" b="0" i="0" dirty="0">
                <a:solidFill>
                  <a:srgbClr val="FF0000"/>
                </a:solidFill>
                <a:effectLst/>
                <a:latin typeface="Consolas" panose="020B0609020204030204" pitchFamily="49" charset="0"/>
              </a:rPr>
              <a:t> style</a:t>
            </a:r>
            <a:r>
              <a:rPr lang="en-US" sz="2400" b="0" i="0" dirty="0">
                <a:solidFill>
                  <a:srgbClr val="0000CD"/>
                </a:solidFill>
                <a:effectLst/>
                <a:latin typeface="Consolas" panose="020B0609020204030204" pitchFamily="49" charset="0"/>
              </a:rPr>
              <a:t>="width:40%;height:20px"&gt;&lt;</a:t>
            </a:r>
            <a:r>
              <a:rPr lang="en-US" sz="2400" b="0" i="0" dirty="0">
                <a:solidFill>
                  <a:srgbClr val="A52A2A"/>
                </a:solidFill>
                <a:effectLst/>
                <a:latin typeface="Consolas" panose="020B0609020204030204" pitchFamily="49" charset="0"/>
              </a:rPr>
              <a:t>/div</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/div</a:t>
            </a:r>
            <a:r>
              <a:rPr lang="en-US" sz="2400" b="0" i="0" dirty="0">
                <a:solidFill>
                  <a:srgbClr val="0000CD"/>
                </a:solidFill>
                <a:effectLst/>
                <a:latin typeface="Consolas" panose="020B0609020204030204" pitchFamily="49" charset="0"/>
              </a:rPr>
              <a:t>&gt;</a:t>
            </a:r>
          </a:p>
          <a:p>
            <a:r>
              <a:rPr lang="en-IN" sz="2400" b="1" i="0" dirty="0">
                <a:solidFill>
                  <a:srgbClr val="000000"/>
                </a:solidFill>
                <a:effectLst/>
                <a:latin typeface="Segoe UI" panose="020B0502040204020203" pitchFamily="34" charset="0"/>
              </a:rPr>
              <a:t>Progress Bar Labels</a:t>
            </a:r>
          </a:p>
          <a:p>
            <a:r>
              <a:rPr lang="en-US" sz="1400" b="0" i="0" dirty="0">
                <a:solidFill>
                  <a:srgbClr val="000000"/>
                </a:solidFill>
                <a:effectLst/>
                <a:latin typeface="Verdana" panose="020B0604030504040204" pitchFamily="34" charset="0"/>
              </a:rPr>
              <a:t>Add text inside the progress bar to show the visible percentage:</a:t>
            </a:r>
            <a:endParaRPr lang="en-IN" sz="2400" b="1" dirty="0">
              <a:solidFill>
                <a:srgbClr val="000000"/>
              </a:solidFill>
              <a:latin typeface="Segoe UI" panose="020B0502040204020203" pitchFamily="34" charset="0"/>
            </a:endParaRPr>
          </a:p>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FF0000"/>
                </a:solidFill>
                <a:effectLst/>
                <a:latin typeface="Consolas" panose="020B0609020204030204" pitchFamily="49" charset="0"/>
              </a:rPr>
              <a:t> class</a:t>
            </a:r>
            <a:r>
              <a:rPr lang="en-US" sz="1400" b="0" i="0" dirty="0">
                <a:solidFill>
                  <a:srgbClr val="0000CD"/>
                </a:solidFill>
                <a:effectLst/>
                <a:latin typeface="Consolas" panose="020B0609020204030204" pitchFamily="49" charset="0"/>
              </a:rPr>
              <a:t>="progress"&gt;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FF0000"/>
                </a:solidFill>
                <a:effectLst/>
                <a:latin typeface="Consolas" panose="020B0609020204030204" pitchFamily="49" charset="0"/>
              </a:rPr>
              <a:t> class</a:t>
            </a:r>
            <a:r>
              <a:rPr lang="en-US" sz="1400" b="0" i="0" dirty="0">
                <a:solidFill>
                  <a:srgbClr val="0000CD"/>
                </a:solidFill>
                <a:effectLst/>
                <a:latin typeface="Consolas" panose="020B0609020204030204" pitchFamily="49" charset="0"/>
              </a:rPr>
              <a:t>="progress-bar"</a:t>
            </a:r>
            <a:r>
              <a:rPr lang="en-US" sz="1400" b="0" i="0" dirty="0">
                <a:solidFill>
                  <a:srgbClr val="FF0000"/>
                </a:solidFill>
                <a:effectLst/>
                <a:latin typeface="Consolas" panose="020B0609020204030204" pitchFamily="49" charset="0"/>
              </a:rPr>
              <a:t> style</a:t>
            </a:r>
            <a:r>
              <a:rPr lang="en-US" sz="1400" b="0" i="0" dirty="0">
                <a:solidFill>
                  <a:srgbClr val="0000CD"/>
                </a:solidFill>
                <a:effectLst/>
                <a:latin typeface="Consolas" panose="020B0609020204030204" pitchFamily="49" charset="0"/>
              </a:rPr>
              <a:t>="width:70%"&gt;</a:t>
            </a:r>
            <a:r>
              <a:rPr lang="en-US" sz="1400" b="0" i="0" dirty="0">
                <a:solidFill>
                  <a:srgbClr val="000000"/>
                </a:solidFill>
                <a:effectLst/>
                <a:latin typeface="Consolas" panose="020B0609020204030204" pitchFamily="49" charset="0"/>
              </a:rPr>
              <a:t>70%</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0000CD"/>
                </a:solidFill>
                <a:effectLst/>
                <a:latin typeface="Consolas" panose="020B0609020204030204" pitchFamily="49" charset="0"/>
              </a:rPr>
              <a:t>&gt;</a:t>
            </a:r>
            <a:endParaRPr lang="en-IN" sz="2400" b="1" i="0" dirty="0">
              <a:solidFill>
                <a:srgbClr val="000000"/>
              </a:solidFill>
              <a:effectLst/>
              <a:latin typeface="Segoe UI" panose="020B0502040204020203" pitchFamily="34" charset="0"/>
            </a:endParaRPr>
          </a:p>
          <a:p>
            <a:endParaRPr lang="en-IN" sz="2400" dirty="0"/>
          </a:p>
        </p:txBody>
      </p:sp>
    </p:spTree>
    <p:extLst>
      <p:ext uri="{BB962C8B-B14F-4D97-AF65-F5344CB8AC3E}">
        <p14:creationId xmlns:p14="http://schemas.microsoft.com/office/powerpoint/2010/main" val="38972854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0928-13D4-466C-9DB8-375C7A0949EA}"/>
              </a:ext>
            </a:extLst>
          </p:cNvPr>
          <p:cNvSpPr>
            <a:spLocks noGrp="1"/>
          </p:cNvSpPr>
          <p:nvPr>
            <p:ph type="title"/>
          </p:nvPr>
        </p:nvSpPr>
        <p:spPr>
          <a:xfrm>
            <a:off x="457200" y="274638"/>
            <a:ext cx="8229600" cy="562074"/>
          </a:xfrm>
        </p:spPr>
        <p:txBody>
          <a:bodyPr>
            <a:normAutofit fontScale="90000"/>
          </a:bodyPr>
          <a:lstStyle/>
          <a:p>
            <a:r>
              <a:rPr lang="en-IN" b="0" i="0" dirty="0" err="1">
                <a:solidFill>
                  <a:srgbClr val="000000"/>
                </a:solidFill>
                <a:effectLst/>
                <a:latin typeface="Segoe UI" panose="020B0502040204020203" pitchFamily="34" charset="0"/>
              </a:rPr>
              <a:t>Colored</a:t>
            </a:r>
            <a:r>
              <a:rPr lang="en-IN" b="0" i="0" dirty="0">
                <a:solidFill>
                  <a:srgbClr val="000000"/>
                </a:solidFill>
                <a:effectLst/>
                <a:latin typeface="Segoe UI" panose="020B0502040204020203" pitchFamily="34" charset="0"/>
              </a:rPr>
              <a:t> Progress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807CC4E-41BA-48E5-8649-93D12F8E71F8}"/>
              </a:ext>
            </a:extLst>
          </p:cNvPr>
          <p:cNvSpPr>
            <a:spLocks noGrp="1"/>
          </p:cNvSpPr>
          <p:nvPr>
            <p:ph idx="1"/>
          </p:nvPr>
        </p:nvSpPr>
        <p:spPr>
          <a:xfrm>
            <a:off x="457200" y="548680"/>
            <a:ext cx="8229600" cy="6120680"/>
          </a:xfrm>
        </p:spPr>
        <p:txBody>
          <a:bodyPr>
            <a:normAutofit fontScale="92500" lnSpcReduction="20000"/>
          </a:bodyPr>
          <a:lstStyle/>
          <a:p>
            <a:r>
              <a:rPr lang="en-US" sz="1800" b="0" i="0" dirty="0">
                <a:solidFill>
                  <a:srgbClr val="000000"/>
                </a:solidFill>
                <a:effectLst/>
                <a:latin typeface="Verdana" panose="020B0604030504040204" pitchFamily="34" charset="0"/>
              </a:rPr>
              <a:t>By default, the progress bar is blue (primary). Use any of the Bootstrap 4 contextual background classes to its color:</a:t>
            </a:r>
          </a:p>
          <a:p>
            <a:r>
              <a:rPr lang="en-IN" sz="1100" b="0" i="0" dirty="0">
                <a:solidFill>
                  <a:srgbClr val="008000"/>
                </a:solidFill>
                <a:effectLst/>
                <a:latin typeface="Consolas" panose="020B0609020204030204" pitchFamily="49" charset="0"/>
              </a:rPr>
              <a:t>&lt;!-- Blue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="width:10%"&gt;&lt;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Green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-success"</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="width:20%"&gt;&lt;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Turquoise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-info"</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="width:30%"&gt;&lt;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Orange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-warning"</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="width:40%"&gt;&lt;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Red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-danger"</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="width:50%"&gt;&lt;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White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 border"&gt;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-white"</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="width:60%"&gt;&lt;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Grey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-secondary"</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="width:70%"&gt;&lt;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Light Grey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 border"&gt;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-light"</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="width:80%"&gt;&lt;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br>
              <a:rPr lang="en-IN" sz="1100" dirty="0"/>
            </a:br>
            <a:r>
              <a:rPr lang="en-IN" sz="1100" b="0" i="0" dirty="0">
                <a:solidFill>
                  <a:srgbClr val="008000"/>
                </a:solidFill>
                <a:effectLst/>
                <a:latin typeface="Consolas" panose="020B0609020204030204" pitchFamily="49" charset="0"/>
              </a:rPr>
              <a:t>&lt;!-- Dark Grey --&gt;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="progress"&gt;</a:t>
            </a:r>
            <a:br>
              <a:rPr lang="en-IN" sz="1100" dirty="0"/>
            </a:br>
            <a:r>
              <a:rPr lang="en-IN" sz="1100" b="0" i="0" dirty="0">
                <a:solidFill>
                  <a:srgbClr val="000000"/>
                </a:solidFill>
                <a:effectLst/>
                <a:latin typeface="Consolas" panose="020B0609020204030204" pitchFamily="49" charset="0"/>
              </a:rPr>
              <a:t>  </a:t>
            </a: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FF0000"/>
                </a:solidFill>
                <a:effectLst/>
                <a:latin typeface="Consolas" panose="020B0609020204030204" pitchFamily="49" charset="0"/>
              </a:rPr>
              <a:t> class</a:t>
            </a:r>
            <a:r>
              <a:rPr lang="en-IN" sz="1100" b="0" i="0" dirty="0">
                <a:solidFill>
                  <a:srgbClr val="0000CD"/>
                </a:solidFill>
                <a:effectLst/>
                <a:latin typeface="Consolas" panose="020B0609020204030204" pitchFamily="49" charset="0"/>
              </a:rPr>
              <a:t>="progress-bar </a:t>
            </a:r>
            <a:r>
              <a:rPr lang="en-IN" sz="1100" b="0" i="0" dirty="0" err="1">
                <a:solidFill>
                  <a:srgbClr val="0000CD"/>
                </a:solidFill>
                <a:effectLst/>
                <a:latin typeface="Consolas" panose="020B0609020204030204" pitchFamily="49" charset="0"/>
              </a:rPr>
              <a:t>bg</a:t>
            </a:r>
            <a:r>
              <a:rPr lang="en-IN" sz="1100" b="0" i="0" dirty="0">
                <a:solidFill>
                  <a:srgbClr val="0000CD"/>
                </a:solidFill>
                <a:effectLst/>
                <a:latin typeface="Consolas" panose="020B0609020204030204" pitchFamily="49" charset="0"/>
              </a:rPr>
              <a:t>-dark"</a:t>
            </a:r>
            <a:r>
              <a:rPr lang="en-IN" sz="1100" b="0" i="0" dirty="0">
                <a:solidFill>
                  <a:srgbClr val="FF0000"/>
                </a:solidFill>
                <a:effectLst/>
                <a:latin typeface="Consolas" panose="020B0609020204030204" pitchFamily="49" charset="0"/>
              </a:rPr>
              <a:t> style</a:t>
            </a:r>
            <a:r>
              <a:rPr lang="en-IN" sz="1100" b="0" i="0" dirty="0">
                <a:solidFill>
                  <a:srgbClr val="0000CD"/>
                </a:solidFill>
                <a:effectLst/>
                <a:latin typeface="Consolas" panose="020B0609020204030204" pitchFamily="49" charset="0"/>
              </a:rPr>
              <a:t>="width:90%"&gt;&lt;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br>
              <a:rPr lang="en-IN" sz="1100" dirty="0"/>
            </a:br>
            <a:r>
              <a:rPr lang="en-IN" sz="1100" b="0" i="0" dirty="0">
                <a:solidFill>
                  <a:srgbClr val="0000CD"/>
                </a:solidFill>
                <a:effectLst/>
                <a:latin typeface="Consolas" panose="020B0609020204030204" pitchFamily="49" charset="0"/>
              </a:rPr>
              <a:t>&lt;</a:t>
            </a:r>
            <a:r>
              <a:rPr lang="en-IN" sz="1100" b="0" i="0" dirty="0">
                <a:solidFill>
                  <a:srgbClr val="A52A2A"/>
                </a:solidFill>
                <a:effectLst/>
                <a:latin typeface="Consolas" panose="020B0609020204030204" pitchFamily="49" charset="0"/>
              </a:rPr>
              <a:t>/div</a:t>
            </a:r>
            <a:r>
              <a:rPr lang="en-IN" sz="1100" b="0" i="0" dirty="0">
                <a:solidFill>
                  <a:srgbClr val="0000CD"/>
                </a:solidFill>
                <a:effectLst/>
                <a:latin typeface="Consolas" panose="020B0609020204030204" pitchFamily="49" charset="0"/>
              </a:rPr>
              <a:t>&gt;</a:t>
            </a: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6049212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5375-8EB7-452B-AE19-D80389A7C83C}"/>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Striped Progress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7F4458C-30C9-4D38-AD4E-22F9DA605FD1}"/>
              </a:ext>
            </a:extLst>
          </p:cNvPr>
          <p:cNvSpPr>
            <a:spLocks noGrp="1"/>
          </p:cNvSpPr>
          <p:nvPr>
            <p:ph idx="1"/>
          </p:nvPr>
        </p:nvSpPr>
        <p:spPr>
          <a:xfrm>
            <a:off x="457200" y="476672"/>
            <a:ext cx="8229600" cy="6264696"/>
          </a:xfrm>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progress-bar-striped"</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p>
          <a:p>
            <a:r>
              <a:rPr lang="en-IN" b="0" i="0" dirty="0">
                <a:solidFill>
                  <a:srgbClr val="000000"/>
                </a:solidFill>
                <a:effectLst/>
                <a:latin typeface="Segoe UI" panose="020B0502040204020203" pitchFamily="34" charset="0"/>
              </a:rPr>
              <a:t>Animated Progress Bar</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="progress-bar progress-bar-striped progress-bar-animated"</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="width:40%"&gt;&lt;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02776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HTML Headings</a:t>
            </a:r>
          </a:p>
        </p:txBody>
      </p:sp>
      <p:sp>
        <p:nvSpPr>
          <p:cNvPr id="3" name="Content Placeholder 2"/>
          <p:cNvSpPr>
            <a:spLocks noGrp="1"/>
          </p:cNvSpPr>
          <p:nvPr>
            <p:ph idx="1"/>
          </p:nvPr>
        </p:nvSpPr>
        <p:spPr>
          <a:xfrm>
            <a:off x="457200" y="1000108"/>
            <a:ext cx="8229600" cy="5643602"/>
          </a:xfrm>
        </p:spPr>
        <p:txBody>
          <a:bodyPr/>
          <a:lstStyle/>
          <a:p>
            <a:pPr>
              <a:buNone/>
            </a:pPr>
            <a:r>
              <a:rPr lang="en-IN" dirty="0"/>
              <a:t>&lt;html&gt;</a:t>
            </a:r>
          </a:p>
          <a:p>
            <a:pPr>
              <a:buNone/>
            </a:pPr>
            <a:r>
              <a:rPr lang="en-IN" dirty="0"/>
              <a:t>&lt;head&gt;</a:t>
            </a:r>
          </a:p>
          <a:p>
            <a:pPr>
              <a:buNone/>
            </a:pPr>
            <a:r>
              <a:rPr lang="en-IN" dirty="0"/>
              <a:t>&lt;title&gt;my page&lt;/title&gt;</a:t>
            </a:r>
          </a:p>
          <a:p>
            <a:pPr>
              <a:buNone/>
            </a:pPr>
            <a:r>
              <a:rPr lang="en-IN" dirty="0"/>
              <a:t>&lt;/head&gt;</a:t>
            </a:r>
          </a:p>
          <a:p>
            <a:pPr>
              <a:buNone/>
            </a:pPr>
            <a:r>
              <a:rPr lang="en-IN" dirty="0"/>
              <a:t>&lt;body&gt;</a:t>
            </a:r>
          </a:p>
          <a:p>
            <a:pPr>
              <a:buNone/>
            </a:pPr>
            <a:r>
              <a:rPr lang="en-IN" dirty="0"/>
              <a:t>&lt;h1&gt;My Website&lt;/h1&gt;</a:t>
            </a:r>
          </a:p>
          <a:p>
            <a:pPr>
              <a:buNone/>
            </a:pPr>
            <a:r>
              <a:rPr lang="en-IN" dirty="0"/>
              <a:t>&lt;/body&gt;</a:t>
            </a:r>
          </a:p>
          <a:p>
            <a:pPr>
              <a:buNone/>
            </a:pPr>
            <a:r>
              <a:rPr lang="en-IN" dirty="0"/>
              <a:t>&lt;/html&gt;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EF49-0904-4582-B74D-A9D86455A43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Bootstrap 4 Pagination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4DF3106-DEB7-48ED-A08F-29D1741B33A8}"/>
              </a:ext>
            </a:extLst>
          </p:cNvPr>
          <p:cNvSpPr>
            <a:spLocks noGrp="1"/>
          </p:cNvSpPr>
          <p:nvPr>
            <p:ph idx="1"/>
          </p:nvPr>
        </p:nvSpPr>
        <p:spPr>
          <a:xfrm>
            <a:off x="457200" y="404664"/>
            <a:ext cx="8229600" cy="6264696"/>
          </a:xfrm>
        </p:spPr>
        <p:txBody>
          <a:bodyPr>
            <a:normAutofit/>
          </a:bodyPr>
          <a:lstStyle/>
          <a:p>
            <a:r>
              <a:rPr lang="en-US" sz="2000" b="0" i="0" dirty="0">
                <a:solidFill>
                  <a:srgbClr val="000000"/>
                </a:solidFill>
                <a:effectLst/>
                <a:latin typeface="Verdana" panose="020B0604030504040204" pitchFamily="34" charset="0"/>
              </a:rPr>
              <a:t>If you have a web site with lots of pages, you may wish to add some sort of pagination to each page.</a:t>
            </a:r>
          </a:p>
          <a:p>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="pagination"&gt;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Previous</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1</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2</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3</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Next</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0000CD"/>
                </a:solidFill>
                <a:effectLst/>
                <a:latin typeface="Consolas" panose="020B0609020204030204" pitchFamily="49" charset="0"/>
              </a:rPr>
              <a:t>&gt;</a:t>
            </a:r>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r>
              <a:rPr lang="en-IN" sz="1800" b="0" i="0" dirty="0">
                <a:solidFill>
                  <a:srgbClr val="000000"/>
                </a:solidFill>
                <a:effectLst/>
                <a:latin typeface="Segoe UI" panose="020B0502040204020203" pitchFamily="34" charset="0"/>
              </a:rPr>
              <a:t>Active State</a:t>
            </a:r>
          </a:p>
          <a:p>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="pagination"&gt;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Previous</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1</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 active"&gt;&lt;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2</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3</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Next</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0000CD"/>
                </a:solidFill>
                <a:effectLst/>
                <a:latin typeface="Consolas" panose="020B0609020204030204" pitchFamily="49" charset="0"/>
              </a:rPr>
              <a:t>&gt;</a:t>
            </a:r>
          </a:p>
          <a:p>
            <a:r>
              <a:rPr lang="en-IN" sz="1800" b="1" i="0" dirty="0">
                <a:solidFill>
                  <a:srgbClr val="000000"/>
                </a:solidFill>
                <a:effectLst/>
                <a:latin typeface="Segoe UI" panose="020B0502040204020203" pitchFamily="34" charset="0"/>
              </a:rPr>
              <a:t>Disabled State</a:t>
            </a:r>
          </a:p>
          <a:p>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="pagination"&gt;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 disabled"&gt;&lt;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Previous</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1</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2</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3</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li</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="page-item"&gt;&lt;</a:t>
            </a:r>
            <a:r>
              <a:rPr lang="en-IN" sz="1200" b="0" i="0" dirty="0">
                <a:solidFill>
                  <a:srgbClr val="A52A2A"/>
                </a:solidFill>
                <a:effectLst/>
                <a:latin typeface="Consolas" panose="020B0609020204030204" pitchFamily="49" charset="0"/>
              </a:rPr>
              <a:t>a</a:t>
            </a:r>
            <a:r>
              <a:rPr lang="en-IN" sz="1200" b="0" i="0" dirty="0">
                <a:solidFill>
                  <a:srgbClr val="FF0000"/>
                </a:solidFill>
                <a:effectLst/>
                <a:latin typeface="Consolas" panose="020B0609020204030204" pitchFamily="49" charset="0"/>
              </a:rPr>
              <a:t> class</a:t>
            </a:r>
            <a:r>
              <a:rPr lang="en-IN" sz="1200" b="0" i="0" dirty="0">
                <a:solidFill>
                  <a:srgbClr val="0000CD"/>
                </a:solidFill>
                <a:effectLst/>
                <a:latin typeface="Consolas" panose="020B0609020204030204" pitchFamily="49" charset="0"/>
              </a:rPr>
              <a:t>="page-link"</a:t>
            </a:r>
            <a:r>
              <a:rPr lang="en-IN" sz="1200" b="0" i="0" dirty="0">
                <a:solidFill>
                  <a:srgbClr val="FF0000"/>
                </a:solidFill>
                <a:effectLst/>
                <a:latin typeface="Consolas" panose="020B0609020204030204" pitchFamily="49" charset="0"/>
              </a:rPr>
              <a:t> </a:t>
            </a:r>
            <a:r>
              <a:rPr lang="en-IN" sz="1200" b="0" i="0" dirty="0" err="1">
                <a:solidFill>
                  <a:srgbClr val="FF0000"/>
                </a:solidFill>
                <a:effectLst/>
                <a:latin typeface="Consolas" panose="020B0609020204030204" pitchFamily="49" charset="0"/>
              </a:rPr>
              <a:t>href</a:t>
            </a:r>
            <a:r>
              <a:rPr lang="en-IN" sz="1200" b="0" i="0" dirty="0">
                <a:solidFill>
                  <a:srgbClr val="0000CD"/>
                </a:solidFill>
                <a:effectLst/>
                <a:latin typeface="Consolas" panose="020B0609020204030204" pitchFamily="49" charset="0"/>
              </a:rPr>
              <a:t>="#"&gt;</a:t>
            </a:r>
            <a:r>
              <a:rPr lang="en-IN" sz="1200" b="0" i="0" dirty="0">
                <a:solidFill>
                  <a:srgbClr val="000000"/>
                </a:solidFill>
                <a:effectLst/>
                <a:latin typeface="Consolas" panose="020B0609020204030204" pitchFamily="49" charset="0"/>
              </a:rPr>
              <a:t>Next</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/a</a:t>
            </a:r>
            <a:r>
              <a:rPr lang="en-IN" sz="1200" b="0" i="0" dirty="0">
                <a:solidFill>
                  <a:srgbClr val="0000CD"/>
                </a:solidFill>
                <a:effectLst/>
                <a:latin typeface="Consolas" panose="020B0609020204030204" pitchFamily="49" charset="0"/>
              </a:rPr>
              <a:t>&gt;&lt;</a:t>
            </a:r>
            <a:r>
              <a:rPr lang="en-IN" sz="1200" b="0" i="0" dirty="0">
                <a:solidFill>
                  <a:srgbClr val="A52A2A"/>
                </a:solidFill>
                <a:effectLst/>
                <a:latin typeface="Consolas" panose="020B0609020204030204" pitchFamily="49" charset="0"/>
              </a:rPr>
              <a:t>/li</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/ul</a:t>
            </a:r>
            <a:r>
              <a:rPr lang="en-IN" sz="12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8217483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113-440C-4C5D-8BEF-D9F0B9893EA0}"/>
              </a:ext>
            </a:extLst>
          </p:cNvPr>
          <p:cNvSpPr>
            <a:spLocks noGrp="1"/>
          </p:cNvSpPr>
          <p:nvPr>
            <p:ph type="title"/>
          </p:nvPr>
        </p:nvSpPr>
        <p:spPr>
          <a:xfrm>
            <a:off x="457200" y="274638"/>
            <a:ext cx="8229600" cy="457199"/>
          </a:xfrm>
        </p:spPr>
        <p:txBody>
          <a:bodyPr>
            <a:normAutofit fontScale="90000"/>
          </a:bodyPr>
          <a:lstStyle/>
          <a:p>
            <a:r>
              <a:rPr lang="en-IN" sz="3100" b="0" i="0" dirty="0">
                <a:solidFill>
                  <a:srgbClr val="000000"/>
                </a:solidFill>
                <a:effectLst/>
                <a:latin typeface="Segoe UI" panose="020B0502040204020203" pitchFamily="34" charset="0"/>
              </a:rPr>
              <a:t>Pagination Sizing</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37C2F680-6186-4830-9A51-026E84F7461D}"/>
              </a:ext>
            </a:extLst>
          </p:cNvPr>
          <p:cNvSpPr>
            <a:spLocks noGrp="1"/>
          </p:cNvSpPr>
          <p:nvPr>
            <p:ph idx="1"/>
          </p:nvPr>
        </p:nvSpPr>
        <p:spPr>
          <a:xfrm>
            <a:off x="457200" y="274638"/>
            <a:ext cx="8229600" cy="6178698"/>
          </a:xfrm>
        </p:spPr>
        <p:txBody>
          <a:bodyPr>
            <a:normAutofit/>
          </a:bodyPr>
          <a:lstStyle/>
          <a:p>
            <a:r>
              <a:rPr lang="en-US" sz="1600" b="0" i="0" dirty="0">
                <a:solidFill>
                  <a:srgbClr val="000000"/>
                </a:solidFill>
                <a:effectLst/>
                <a:latin typeface="Verdana" panose="020B0604030504040204" pitchFamily="34" charset="0"/>
              </a:rPr>
              <a:t>Pagination blocks can also be sized to a larger or a smaller size:</a:t>
            </a:r>
          </a:p>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ul</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="pagination pagination-</a:t>
            </a:r>
            <a:r>
              <a:rPr lang="en-IN" sz="1600" b="0" i="0" dirty="0" err="1">
                <a:solidFill>
                  <a:srgbClr val="0000CD"/>
                </a:solidFill>
                <a:effectLst/>
                <a:latin typeface="Consolas" panose="020B0609020204030204" pitchFamily="49" charset="0"/>
              </a:rPr>
              <a:t>lg</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li</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="page-item"&gt;&lt;</a:t>
            </a:r>
            <a:r>
              <a:rPr lang="en-IN" sz="1600" b="0" i="0" dirty="0">
                <a:solidFill>
                  <a:srgbClr val="A52A2A"/>
                </a:solidFill>
                <a:effectLst/>
                <a:latin typeface="Consolas" panose="020B0609020204030204" pitchFamily="49" charset="0"/>
              </a:rPr>
              <a:t>a</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="page-link"</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href</a:t>
            </a:r>
            <a:r>
              <a:rPr lang="en-IN" sz="1600" b="0" i="0" dirty="0">
                <a:solidFill>
                  <a:srgbClr val="0000CD"/>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Previous</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/a</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/li</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li</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="page-item"&gt;&lt;</a:t>
            </a:r>
            <a:r>
              <a:rPr lang="en-IN" sz="1600" b="0" i="0" dirty="0">
                <a:solidFill>
                  <a:srgbClr val="A52A2A"/>
                </a:solidFill>
                <a:effectLst/>
                <a:latin typeface="Consolas" panose="020B0609020204030204" pitchFamily="49" charset="0"/>
              </a:rPr>
              <a:t>a</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="page-link"</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href</a:t>
            </a:r>
            <a:r>
              <a:rPr lang="en-IN" sz="1600" b="0" i="0" dirty="0">
                <a:solidFill>
                  <a:srgbClr val="0000CD"/>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1</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/a</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/li</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li</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="page-item"&gt;&lt;</a:t>
            </a:r>
            <a:r>
              <a:rPr lang="en-IN" sz="1600" b="0" i="0" dirty="0">
                <a:solidFill>
                  <a:srgbClr val="A52A2A"/>
                </a:solidFill>
                <a:effectLst/>
                <a:latin typeface="Consolas" panose="020B0609020204030204" pitchFamily="49" charset="0"/>
              </a:rPr>
              <a:t>a</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="page-link"</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href</a:t>
            </a:r>
            <a:r>
              <a:rPr lang="en-IN" sz="1600" b="0" i="0" dirty="0">
                <a:solidFill>
                  <a:srgbClr val="0000CD"/>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2</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/a</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/li</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li</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="page-item"&gt;&lt;</a:t>
            </a:r>
            <a:r>
              <a:rPr lang="en-IN" sz="1600" b="0" i="0" dirty="0">
                <a:solidFill>
                  <a:srgbClr val="A52A2A"/>
                </a:solidFill>
                <a:effectLst/>
                <a:latin typeface="Consolas" panose="020B0609020204030204" pitchFamily="49" charset="0"/>
              </a:rPr>
              <a:t>a</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="page-link"</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href</a:t>
            </a:r>
            <a:r>
              <a:rPr lang="en-IN" sz="1600" b="0" i="0" dirty="0">
                <a:solidFill>
                  <a:srgbClr val="0000CD"/>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3</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/a</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/li</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li</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="page-item"&gt;&lt;</a:t>
            </a:r>
            <a:r>
              <a:rPr lang="en-IN" sz="1600" b="0" i="0" dirty="0">
                <a:solidFill>
                  <a:srgbClr val="A52A2A"/>
                </a:solidFill>
                <a:effectLst/>
                <a:latin typeface="Consolas" panose="020B0609020204030204" pitchFamily="49" charset="0"/>
              </a:rPr>
              <a:t>a</a:t>
            </a:r>
            <a:r>
              <a:rPr lang="en-IN" sz="1600" b="0" i="0" dirty="0">
                <a:solidFill>
                  <a:srgbClr val="FF0000"/>
                </a:solidFill>
                <a:effectLst/>
                <a:latin typeface="Consolas" panose="020B0609020204030204" pitchFamily="49" charset="0"/>
              </a:rPr>
              <a:t> class</a:t>
            </a:r>
            <a:r>
              <a:rPr lang="en-IN" sz="1600" b="0" i="0" dirty="0">
                <a:solidFill>
                  <a:srgbClr val="0000CD"/>
                </a:solidFill>
                <a:effectLst/>
                <a:latin typeface="Consolas" panose="020B0609020204030204" pitchFamily="49" charset="0"/>
              </a:rPr>
              <a:t>="page-link"</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href</a:t>
            </a:r>
            <a:r>
              <a:rPr lang="en-IN" sz="1600" b="0" i="0" dirty="0">
                <a:solidFill>
                  <a:srgbClr val="0000CD"/>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Next</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/a</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/li</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/ul</a:t>
            </a:r>
            <a:r>
              <a:rPr lang="en-IN" sz="1600" b="0" i="0" dirty="0">
                <a:solidFill>
                  <a:srgbClr val="0000CD"/>
                </a:solidFill>
                <a:effectLst/>
                <a:latin typeface="Consolas" panose="020B0609020204030204" pitchFamily="49" charset="0"/>
              </a:rPr>
              <a:t>&gt;</a:t>
            </a:r>
          </a:p>
          <a:p>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ul</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="pagination pagination-</a:t>
            </a:r>
            <a:r>
              <a:rPr lang="en-IN" sz="1400" b="0" i="0" dirty="0" err="1">
                <a:solidFill>
                  <a:srgbClr val="0000CD"/>
                </a:solidFill>
                <a:effectLst/>
                <a:latin typeface="Consolas" panose="020B0609020204030204" pitchFamily="49" charset="0"/>
              </a:rPr>
              <a:t>sm</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li</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="page-item"&gt;&lt;</a:t>
            </a:r>
            <a:r>
              <a:rPr lang="en-IN" sz="1400" b="0" i="0" dirty="0">
                <a:solidFill>
                  <a:srgbClr val="A52A2A"/>
                </a:solidFill>
                <a:effectLst/>
                <a:latin typeface="Consolas" panose="020B0609020204030204" pitchFamily="49" charset="0"/>
              </a:rPr>
              <a:t>a</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="page-link"</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href</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Previous</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a:t>
            </a:r>
            <a:r>
              <a:rPr lang="en-IN" sz="1400" b="0" i="0" dirty="0">
                <a:solidFill>
                  <a:srgbClr val="0000CD"/>
                </a:solidFill>
                <a:effectLst/>
                <a:latin typeface="Consolas" panose="020B0609020204030204" pitchFamily="49" charset="0"/>
              </a:rPr>
              <a:t>&gt;&lt;</a:t>
            </a:r>
            <a:r>
              <a:rPr lang="en-IN" sz="1400" b="0" i="0" dirty="0">
                <a:solidFill>
                  <a:srgbClr val="A52A2A"/>
                </a:solidFill>
                <a:effectLst/>
                <a:latin typeface="Consolas" panose="020B0609020204030204" pitchFamily="49" charset="0"/>
              </a:rPr>
              <a:t>/li</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li</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="page-item"&gt;&lt;</a:t>
            </a:r>
            <a:r>
              <a:rPr lang="en-IN" sz="1400" b="0" i="0" dirty="0">
                <a:solidFill>
                  <a:srgbClr val="A52A2A"/>
                </a:solidFill>
                <a:effectLst/>
                <a:latin typeface="Consolas" panose="020B0609020204030204" pitchFamily="49" charset="0"/>
              </a:rPr>
              <a:t>a</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="page-link"</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href</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1</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a:t>
            </a:r>
            <a:r>
              <a:rPr lang="en-IN" sz="1400" b="0" i="0" dirty="0">
                <a:solidFill>
                  <a:srgbClr val="0000CD"/>
                </a:solidFill>
                <a:effectLst/>
                <a:latin typeface="Consolas" panose="020B0609020204030204" pitchFamily="49" charset="0"/>
              </a:rPr>
              <a:t>&gt;&lt;</a:t>
            </a:r>
            <a:r>
              <a:rPr lang="en-IN" sz="1400" b="0" i="0" dirty="0">
                <a:solidFill>
                  <a:srgbClr val="A52A2A"/>
                </a:solidFill>
                <a:effectLst/>
                <a:latin typeface="Consolas" panose="020B0609020204030204" pitchFamily="49" charset="0"/>
              </a:rPr>
              <a:t>/li</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li</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="page-item"&gt;&lt;</a:t>
            </a:r>
            <a:r>
              <a:rPr lang="en-IN" sz="1400" b="0" i="0" dirty="0">
                <a:solidFill>
                  <a:srgbClr val="A52A2A"/>
                </a:solidFill>
                <a:effectLst/>
                <a:latin typeface="Consolas" panose="020B0609020204030204" pitchFamily="49" charset="0"/>
              </a:rPr>
              <a:t>a</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="page-link"</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href</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2</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a:t>
            </a:r>
            <a:r>
              <a:rPr lang="en-IN" sz="1400" b="0" i="0" dirty="0">
                <a:solidFill>
                  <a:srgbClr val="0000CD"/>
                </a:solidFill>
                <a:effectLst/>
                <a:latin typeface="Consolas" panose="020B0609020204030204" pitchFamily="49" charset="0"/>
              </a:rPr>
              <a:t>&gt;&lt;</a:t>
            </a:r>
            <a:r>
              <a:rPr lang="en-IN" sz="1400" b="0" i="0" dirty="0">
                <a:solidFill>
                  <a:srgbClr val="A52A2A"/>
                </a:solidFill>
                <a:effectLst/>
                <a:latin typeface="Consolas" panose="020B0609020204030204" pitchFamily="49" charset="0"/>
              </a:rPr>
              <a:t>/li</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li</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="page-item"&gt;&lt;</a:t>
            </a:r>
            <a:r>
              <a:rPr lang="en-IN" sz="1400" b="0" i="0" dirty="0">
                <a:solidFill>
                  <a:srgbClr val="A52A2A"/>
                </a:solidFill>
                <a:effectLst/>
                <a:latin typeface="Consolas" panose="020B0609020204030204" pitchFamily="49" charset="0"/>
              </a:rPr>
              <a:t>a</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="page-link"</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href</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3</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a:t>
            </a:r>
            <a:r>
              <a:rPr lang="en-IN" sz="1400" b="0" i="0" dirty="0">
                <a:solidFill>
                  <a:srgbClr val="0000CD"/>
                </a:solidFill>
                <a:effectLst/>
                <a:latin typeface="Consolas" panose="020B0609020204030204" pitchFamily="49" charset="0"/>
              </a:rPr>
              <a:t>&gt;&lt;</a:t>
            </a:r>
            <a:r>
              <a:rPr lang="en-IN" sz="1400" b="0" i="0" dirty="0">
                <a:solidFill>
                  <a:srgbClr val="A52A2A"/>
                </a:solidFill>
                <a:effectLst/>
                <a:latin typeface="Consolas" panose="020B0609020204030204" pitchFamily="49" charset="0"/>
              </a:rPr>
              <a:t>/li</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li</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="page-item"&gt;&lt;</a:t>
            </a:r>
            <a:r>
              <a:rPr lang="en-IN" sz="1400" b="0" i="0" dirty="0">
                <a:solidFill>
                  <a:srgbClr val="A52A2A"/>
                </a:solidFill>
                <a:effectLst/>
                <a:latin typeface="Consolas" panose="020B0609020204030204" pitchFamily="49" charset="0"/>
              </a:rPr>
              <a:t>a</a:t>
            </a:r>
            <a:r>
              <a:rPr lang="en-IN" sz="1400" b="0" i="0" dirty="0">
                <a:solidFill>
                  <a:srgbClr val="FF0000"/>
                </a:solidFill>
                <a:effectLst/>
                <a:latin typeface="Consolas" panose="020B0609020204030204" pitchFamily="49" charset="0"/>
              </a:rPr>
              <a:t> class</a:t>
            </a:r>
            <a:r>
              <a:rPr lang="en-IN" sz="1400" b="0" i="0" dirty="0">
                <a:solidFill>
                  <a:srgbClr val="0000CD"/>
                </a:solidFill>
                <a:effectLst/>
                <a:latin typeface="Consolas" panose="020B0609020204030204" pitchFamily="49" charset="0"/>
              </a:rPr>
              <a:t>="page-link"</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href</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Next</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/a</a:t>
            </a:r>
            <a:r>
              <a:rPr lang="en-IN" sz="1400" b="0" i="0" dirty="0">
                <a:solidFill>
                  <a:srgbClr val="0000CD"/>
                </a:solidFill>
                <a:effectLst/>
                <a:latin typeface="Consolas" panose="020B0609020204030204" pitchFamily="49" charset="0"/>
              </a:rPr>
              <a:t>&gt;&lt;</a:t>
            </a:r>
            <a:r>
              <a:rPr lang="en-IN" sz="1400" b="0" i="0" dirty="0">
                <a:solidFill>
                  <a:srgbClr val="A52A2A"/>
                </a:solidFill>
                <a:effectLst/>
                <a:latin typeface="Consolas" panose="020B0609020204030204" pitchFamily="49" charset="0"/>
              </a:rPr>
              <a:t>/li</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/ul</a:t>
            </a:r>
            <a:r>
              <a:rPr lang="en-IN" sz="1400" b="0" i="0" dirty="0">
                <a:solidFill>
                  <a:srgbClr val="0000CD"/>
                </a:solidFill>
                <a:effectLst/>
                <a:latin typeface="Consolas" panose="020B0609020204030204" pitchFamily="49" charset="0"/>
              </a:rPr>
              <a:t>&gt;</a:t>
            </a:r>
          </a:p>
          <a:p>
            <a:endParaRPr lang="en-IN" sz="1400" dirty="0"/>
          </a:p>
        </p:txBody>
      </p:sp>
    </p:spTree>
    <p:extLst>
      <p:ext uri="{BB962C8B-B14F-4D97-AF65-F5344CB8AC3E}">
        <p14:creationId xmlns:p14="http://schemas.microsoft.com/office/powerpoint/2010/main" val="641112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822E-3DCA-4FF6-B8B0-02B407CE389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Pagination Alignment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81FBCEC-D178-4815-B1F1-3312CFD5FE7A}"/>
              </a:ext>
            </a:extLst>
          </p:cNvPr>
          <p:cNvSpPr>
            <a:spLocks noGrp="1"/>
          </p:cNvSpPr>
          <p:nvPr>
            <p:ph idx="1"/>
          </p:nvPr>
        </p:nvSpPr>
        <p:spPr>
          <a:xfrm>
            <a:off x="457200" y="548680"/>
            <a:ext cx="8229600" cy="6192688"/>
          </a:xfrm>
        </p:spPr>
        <p:txBody>
          <a:bodyPr>
            <a:normAutofit fontScale="85000" lnSpcReduction="20000"/>
          </a:bodyPr>
          <a:lstStyle/>
          <a:p>
            <a:r>
              <a:rPr lang="en-IN" b="0" i="0" dirty="0">
                <a:solidFill>
                  <a:srgbClr val="008000"/>
                </a:solidFill>
                <a:effectLst/>
                <a:latin typeface="Consolas" panose="020B0609020204030204" pitchFamily="49" charset="0"/>
              </a:rPr>
              <a:t>&lt;!-- Default (left-aligned)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8000"/>
                </a:solidFill>
                <a:effectLst/>
                <a:latin typeface="Consolas" panose="020B0609020204030204" pitchFamily="49" charset="0"/>
              </a:rPr>
              <a:t>&lt;!-- </a:t>
            </a:r>
            <a:r>
              <a:rPr lang="en-IN" b="0" i="0" dirty="0" err="1">
                <a:solidFill>
                  <a:srgbClr val="008000"/>
                </a:solidFill>
                <a:effectLst/>
                <a:latin typeface="Consolas" panose="020B0609020204030204" pitchFamily="49" charset="0"/>
              </a:rPr>
              <a:t>Center</a:t>
            </a:r>
            <a:r>
              <a:rPr lang="en-IN" b="0" i="0" dirty="0">
                <a:solidFill>
                  <a:srgbClr val="008000"/>
                </a:solidFill>
                <a:effectLst/>
                <a:latin typeface="Consolas" panose="020B0609020204030204" pitchFamily="49" charset="0"/>
              </a:rPr>
              <a:t>-aligned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 justify-content-</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8000"/>
                </a:solidFill>
                <a:effectLst/>
                <a:latin typeface="Consolas" panose="020B0609020204030204" pitchFamily="49" charset="0"/>
              </a:rPr>
              <a:t>&lt;!-- Right-aligned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="pagination justify-content-end"</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="margin:20px 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="page-item"&gt;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502124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0539-73F4-4BF7-9CCA-2E6AC4EF82F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Bootstrap 4 List Groups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D18795C-461E-4770-B494-E231E54616E7}"/>
              </a:ext>
            </a:extLst>
          </p:cNvPr>
          <p:cNvSpPr>
            <a:spLocks noGrp="1"/>
          </p:cNvSpPr>
          <p:nvPr>
            <p:ph idx="1"/>
          </p:nvPr>
        </p:nvSpPr>
        <p:spPr>
          <a:xfrm>
            <a:off x="457200" y="332656"/>
            <a:ext cx="8229600" cy="6250706"/>
          </a:xfrm>
        </p:spPr>
        <p:txBody>
          <a:bodyPr/>
          <a:lstStyle/>
          <a:p>
            <a:r>
              <a:rPr lang="en-IN" b="0" i="0" dirty="0">
                <a:solidFill>
                  <a:srgbClr val="000000"/>
                </a:solidFill>
                <a:effectLst/>
                <a:latin typeface="Segoe UI" panose="020B0502040204020203" pitchFamily="34" charset="0"/>
              </a:rPr>
              <a:t>Basic List Groups</a:t>
            </a:r>
          </a:p>
          <a:p>
            <a:r>
              <a:rPr lang="en-US" sz="1800" b="0" i="0" dirty="0">
                <a:solidFill>
                  <a:srgbClr val="000000"/>
                </a:solidFill>
                <a:effectLst/>
                <a:latin typeface="Verdana" panose="020B0604030504040204" pitchFamily="34" charset="0"/>
              </a:rPr>
              <a:t>The most basic list group is an unordered list with list items:</a:t>
            </a:r>
          </a:p>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ul</a:t>
            </a:r>
            <a:r>
              <a:rPr lang="en-IN" sz="1800" b="0" i="0" dirty="0">
                <a:solidFill>
                  <a:srgbClr val="FF0000"/>
                </a:solidFill>
                <a:effectLst/>
                <a:latin typeface="Consolas" panose="020B0609020204030204" pitchFamily="49" charset="0"/>
              </a:rPr>
              <a:t> class</a:t>
            </a:r>
            <a:r>
              <a:rPr lang="en-IN" sz="1800" b="0" i="0" dirty="0">
                <a:solidFill>
                  <a:srgbClr val="0000CD"/>
                </a:solidFill>
                <a:effectLst/>
                <a:latin typeface="Consolas" panose="020B0609020204030204" pitchFamily="49" charset="0"/>
              </a:rPr>
              <a:t>="list-group"&gt;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FF0000"/>
                </a:solidFill>
                <a:effectLst/>
                <a:latin typeface="Consolas" panose="020B0609020204030204" pitchFamily="49" charset="0"/>
              </a:rPr>
              <a:t> class</a:t>
            </a:r>
            <a:r>
              <a:rPr lang="en-IN" sz="1800" b="0" i="0" dirty="0">
                <a:solidFill>
                  <a:srgbClr val="0000CD"/>
                </a:solidFill>
                <a:effectLst/>
                <a:latin typeface="Consolas" panose="020B0609020204030204" pitchFamily="49" charset="0"/>
              </a:rPr>
              <a:t>="list-group-item"&gt;</a:t>
            </a:r>
            <a:r>
              <a:rPr lang="en-IN" sz="1800" b="0" i="0" dirty="0">
                <a:solidFill>
                  <a:srgbClr val="000000"/>
                </a:solidFill>
                <a:effectLst/>
                <a:latin typeface="Consolas" panose="020B0609020204030204" pitchFamily="49" charset="0"/>
              </a:rPr>
              <a:t>First item</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FF0000"/>
                </a:solidFill>
                <a:effectLst/>
                <a:latin typeface="Consolas" panose="020B0609020204030204" pitchFamily="49" charset="0"/>
              </a:rPr>
              <a:t> class</a:t>
            </a:r>
            <a:r>
              <a:rPr lang="en-IN" sz="1800" b="0" i="0" dirty="0">
                <a:solidFill>
                  <a:srgbClr val="0000CD"/>
                </a:solidFill>
                <a:effectLst/>
                <a:latin typeface="Consolas" panose="020B0609020204030204" pitchFamily="49" charset="0"/>
              </a:rPr>
              <a:t>="list-group-item"&gt;</a:t>
            </a:r>
            <a:r>
              <a:rPr lang="en-IN" sz="1800" b="0" i="0" dirty="0">
                <a:solidFill>
                  <a:srgbClr val="000000"/>
                </a:solidFill>
                <a:effectLst/>
                <a:latin typeface="Consolas" panose="020B0609020204030204" pitchFamily="49" charset="0"/>
              </a:rPr>
              <a:t>Second item</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FF0000"/>
                </a:solidFill>
                <a:effectLst/>
                <a:latin typeface="Consolas" panose="020B0609020204030204" pitchFamily="49" charset="0"/>
              </a:rPr>
              <a:t> class</a:t>
            </a:r>
            <a:r>
              <a:rPr lang="en-IN" sz="1800" b="0" i="0" dirty="0">
                <a:solidFill>
                  <a:srgbClr val="0000CD"/>
                </a:solidFill>
                <a:effectLst/>
                <a:latin typeface="Consolas" panose="020B0609020204030204" pitchFamily="49" charset="0"/>
              </a:rPr>
              <a:t>="list-group-item"&gt;</a:t>
            </a:r>
            <a:r>
              <a:rPr lang="en-IN" sz="1800" b="0" i="0" dirty="0">
                <a:solidFill>
                  <a:srgbClr val="000000"/>
                </a:solidFill>
                <a:effectLst/>
                <a:latin typeface="Consolas" panose="020B0609020204030204" pitchFamily="49" charset="0"/>
              </a:rPr>
              <a:t>Third item</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/li</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/ul</a:t>
            </a:r>
            <a:r>
              <a:rPr lang="en-IN" sz="1800" b="0" i="0" dirty="0">
                <a:solidFill>
                  <a:srgbClr val="0000CD"/>
                </a:solidFill>
                <a:effectLst/>
                <a:latin typeface="Consolas" panose="020B0609020204030204" pitchFamily="49" charset="0"/>
              </a:rPr>
              <a:t>&gt;</a:t>
            </a:r>
          </a:p>
          <a:p>
            <a:r>
              <a:rPr lang="en-US" sz="1800" b="0" i="0" dirty="0">
                <a:solidFill>
                  <a:srgbClr val="000000"/>
                </a:solidFill>
                <a:effectLst/>
                <a:latin typeface="Segoe UI" panose="020B0502040204020203" pitchFamily="34" charset="0"/>
              </a:rPr>
              <a:t>List Group With Linked Items</a:t>
            </a:r>
          </a:p>
          <a:p>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="list-group"&gt;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FF0000"/>
                </a:solidFill>
                <a:effectLst/>
                <a:latin typeface="Consolas" panose="020B0609020204030204" pitchFamily="49" charset="0"/>
              </a:rPr>
              <a:t> </a:t>
            </a:r>
            <a:r>
              <a:rPr lang="en-US" sz="1800" b="0" i="0" dirty="0" err="1">
                <a:solidFill>
                  <a:srgbClr val="FF0000"/>
                </a:solidFill>
                <a:effectLst/>
                <a:latin typeface="Consolas" panose="020B0609020204030204" pitchFamily="49" charset="0"/>
              </a:rPr>
              <a:t>href</a:t>
            </a:r>
            <a:r>
              <a:rPr lang="en-US" sz="1800" b="0" i="0" dirty="0">
                <a:solidFill>
                  <a:srgbClr val="0000CD"/>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="list-group-item list-group-item-action"&gt;</a:t>
            </a:r>
            <a:r>
              <a:rPr lang="en-US" sz="1800" b="0" i="0" dirty="0">
                <a:solidFill>
                  <a:srgbClr val="000000"/>
                </a:solidFill>
                <a:effectLst/>
                <a:latin typeface="Consolas" panose="020B0609020204030204" pitchFamily="49" charset="0"/>
              </a:rPr>
              <a:t>First item</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FF0000"/>
                </a:solidFill>
                <a:effectLst/>
                <a:latin typeface="Consolas" panose="020B0609020204030204" pitchFamily="49" charset="0"/>
              </a:rPr>
              <a:t> </a:t>
            </a:r>
            <a:r>
              <a:rPr lang="en-US" sz="1800" b="0" i="0" dirty="0" err="1">
                <a:solidFill>
                  <a:srgbClr val="FF0000"/>
                </a:solidFill>
                <a:effectLst/>
                <a:latin typeface="Consolas" panose="020B0609020204030204" pitchFamily="49" charset="0"/>
              </a:rPr>
              <a:t>href</a:t>
            </a:r>
            <a:r>
              <a:rPr lang="en-US" sz="1800" b="0" i="0" dirty="0">
                <a:solidFill>
                  <a:srgbClr val="0000CD"/>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="list-group-item list-group-item-action"&gt;</a:t>
            </a:r>
            <a:r>
              <a:rPr lang="en-US" sz="1800" b="0" i="0" dirty="0">
                <a:solidFill>
                  <a:srgbClr val="000000"/>
                </a:solidFill>
                <a:effectLst/>
                <a:latin typeface="Consolas" panose="020B0609020204030204" pitchFamily="49" charset="0"/>
              </a:rPr>
              <a:t>Second item</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FF0000"/>
                </a:solidFill>
                <a:effectLst/>
                <a:latin typeface="Consolas" panose="020B0609020204030204" pitchFamily="49" charset="0"/>
              </a:rPr>
              <a:t> </a:t>
            </a:r>
            <a:r>
              <a:rPr lang="en-US" sz="1800" b="0" i="0" dirty="0" err="1">
                <a:solidFill>
                  <a:srgbClr val="FF0000"/>
                </a:solidFill>
                <a:effectLst/>
                <a:latin typeface="Consolas" panose="020B0609020204030204" pitchFamily="49" charset="0"/>
              </a:rPr>
              <a:t>href</a:t>
            </a:r>
            <a:r>
              <a:rPr lang="en-US" sz="1800" b="0" i="0" dirty="0">
                <a:solidFill>
                  <a:srgbClr val="0000CD"/>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="list-group-item list-group-item-action"&gt;</a:t>
            </a:r>
            <a:r>
              <a:rPr lang="en-US" sz="1800" b="0" i="0" dirty="0">
                <a:solidFill>
                  <a:srgbClr val="000000"/>
                </a:solidFill>
                <a:effectLst/>
                <a:latin typeface="Consolas" panose="020B0609020204030204" pitchFamily="49" charset="0"/>
              </a:rPr>
              <a:t>Third item</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/a</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endParaRPr lang="en-IN" sz="1800" dirty="0"/>
          </a:p>
        </p:txBody>
      </p:sp>
    </p:spTree>
    <p:extLst>
      <p:ext uri="{BB962C8B-B14F-4D97-AF65-F5344CB8AC3E}">
        <p14:creationId xmlns:p14="http://schemas.microsoft.com/office/powerpoint/2010/main" val="8245964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B0B0-146E-45B4-85A0-C7B60487CFB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Flush / Remove Borders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B17A83-5DA7-49B8-A464-01C0EAE21DD8}"/>
              </a:ext>
            </a:extLst>
          </p:cNvPr>
          <p:cNvSpPr>
            <a:spLocks noGrp="1"/>
          </p:cNvSpPr>
          <p:nvPr>
            <p:ph idx="1"/>
          </p:nvPr>
        </p:nvSpPr>
        <p:spPr>
          <a:xfrm>
            <a:off x="457200" y="476672"/>
            <a:ext cx="8229600" cy="6192688"/>
          </a:xfrm>
        </p:spPr>
        <p:txBody>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 list-group-flush"&gt;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First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Second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Third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="list-group-item"&gt;</a:t>
            </a:r>
            <a:r>
              <a:rPr lang="en-IN" b="0" i="0" dirty="0">
                <a:solidFill>
                  <a:srgbClr val="000000"/>
                </a:solidFill>
                <a:effectLst/>
                <a:latin typeface="Consolas" panose="020B0609020204030204" pitchFamily="49" charset="0"/>
              </a:rPr>
              <a:t>Fourth item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072568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E330-235C-4A8D-81F3-756CCBCB2898}"/>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List Group with Badges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38F9609-EAB5-458E-9CEB-BF1C058A22B1}"/>
              </a:ext>
            </a:extLst>
          </p:cNvPr>
          <p:cNvSpPr>
            <a:spLocks noGrp="1"/>
          </p:cNvSpPr>
          <p:nvPr>
            <p:ph idx="1"/>
          </p:nvPr>
        </p:nvSpPr>
        <p:spPr>
          <a:xfrm>
            <a:off x="457200" y="476672"/>
            <a:ext cx="8229600" cy="6192688"/>
          </a:xfrm>
        </p:spPr>
        <p:txBody>
          <a:bodyPr>
            <a:normAutofit fontScale="70000" lnSpcReduction="20000"/>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d-flex justify-content-between align-items-</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Inbox</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badge-primary badge-pill"&gt;</a:t>
            </a:r>
            <a:r>
              <a:rPr lang="en-IN" b="0" i="0" dirty="0">
                <a:solidFill>
                  <a:srgbClr val="000000"/>
                </a:solidFill>
                <a:effectLst/>
                <a:latin typeface="Consolas" panose="020B0609020204030204" pitchFamily="49" charset="0"/>
              </a:rPr>
              <a:t>12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d-flex justify-content-between align-items-</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Ads</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badge-primary badge-pill"&gt;</a:t>
            </a:r>
            <a:r>
              <a:rPr lang="en-IN" b="0" i="0" dirty="0">
                <a:solidFill>
                  <a:srgbClr val="000000"/>
                </a:solidFill>
                <a:effectLst/>
                <a:latin typeface="Consolas" panose="020B0609020204030204" pitchFamily="49" charset="0"/>
              </a:rPr>
              <a:t>50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="list-group-item d-flex justify-content-between align-items-</a:t>
            </a:r>
            <a:r>
              <a:rPr lang="en-IN" b="0" i="0" dirty="0" err="1">
                <a:solidFill>
                  <a:srgbClr val="0000CD"/>
                </a:solidFill>
                <a:effectLst/>
                <a:latin typeface="Consolas" panose="020B0609020204030204" pitchFamily="49" charset="0"/>
              </a:rPr>
              <a:t>center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Junk</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="badge badge-primary badge-pill"&gt;</a:t>
            </a:r>
            <a:r>
              <a:rPr lang="en-IN" b="0" i="0" dirty="0">
                <a:solidFill>
                  <a:srgbClr val="000000"/>
                </a:solidFill>
                <a:effectLst/>
                <a:latin typeface="Consolas" panose="020B0609020204030204" pitchFamily="49" charset="0"/>
              </a:rPr>
              <a:t>99</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/span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/li</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/ul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8013544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EB2C-64B8-4A96-9699-0C6E3B46EE8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Bootstrap 4 Cards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DE078ED-2022-4846-90B7-CC3EC202BCFD}"/>
              </a:ext>
            </a:extLst>
          </p:cNvPr>
          <p:cNvSpPr>
            <a:spLocks noGrp="1"/>
          </p:cNvSpPr>
          <p:nvPr>
            <p:ph idx="1"/>
          </p:nvPr>
        </p:nvSpPr>
        <p:spPr>
          <a:xfrm>
            <a:off x="457200" y="476672"/>
            <a:ext cx="8229600" cy="6264696"/>
          </a:xfrm>
        </p:spPr>
        <p:txBody>
          <a:bodyPr/>
          <a:lstStyle/>
          <a:p>
            <a:pPr algn="l"/>
            <a:r>
              <a:rPr lang="en-US" sz="1800" b="0" i="0" dirty="0">
                <a:solidFill>
                  <a:srgbClr val="000000"/>
                </a:solidFill>
                <a:effectLst/>
                <a:latin typeface="Verdana" panose="020B0604030504040204" pitchFamily="34" charset="0"/>
              </a:rPr>
              <a:t>A card in Bootstrap 4 is a bordered box with some padding around its content. It includes options for headers, footers, content, colors, etc.</a:t>
            </a:r>
          </a:p>
          <a:p>
            <a:r>
              <a:rPr lang="en-IN" sz="2000" b="0" i="0" dirty="0">
                <a:solidFill>
                  <a:srgbClr val="000000"/>
                </a:solidFill>
                <a:effectLst/>
                <a:latin typeface="Segoe UI" panose="020B0502040204020203" pitchFamily="34" charset="0"/>
              </a:rPr>
              <a:t>Basic Card</a:t>
            </a:r>
          </a:p>
          <a:p>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="card-body"&gt;</a:t>
            </a:r>
            <a:r>
              <a:rPr lang="en-US" sz="2000" b="0" i="0" dirty="0">
                <a:solidFill>
                  <a:srgbClr val="000000"/>
                </a:solidFill>
                <a:effectLst/>
                <a:latin typeface="Consolas" panose="020B0609020204030204" pitchFamily="49" charset="0"/>
              </a:rPr>
              <a:t>Basic card</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0000CD"/>
                </a:solidFill>
                <a:effectLst/>
                <a:latin typeface="Consolas" panose="020B0609020204030204" pitchFamily="49" charset="0"/>
              </a:rPr>
              <a:t>&gt;</a:t>
            </a:r>
            <a:br>
              <a:rPr lang="en-US" sz="2000" dirty="0"/>
            </a:br>
            <a:endParaRPr lang="en-US" sz="2000" dirty="0"/>
          </a:p>
          <a:p>
            <a:r>
              <a:rPr lang="en-IN" sz="1800" b="0" i="0" dirty="0">
                <a:solidFill>
                  <a:srgbClr val="000000"/>
                </a:solidFill>
                <a:effectLst/>
                <a:latin typeface="Segoe UI" panose="020B0502040204020203" pitchFamily="34" charset="0"/>
              </a:rPr>
              <a:t>Header and Footer</a:t>
            </a:r>
          </a:p>
          <a:p>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="card"&gt;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="card-header"&gt;</a:t>
            </a:r>
            <a:r>
              <a:rPr lang="en-US" sz="1800" b="0" i="0" dirty="0">
                <a:solidFill>
                  <a:srgbClr val="000000"/>
                </a:solidFill>
                <a:effectLst/>
                <a:latin typeface="Consolas" panose="020B0609020204030204" pitchFamily="49" charset="0"/>
              </a:rPr>
              <a:t>Header</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="card-body"&gt;</a:t>
            </a:r>
            <a:r>
              <a:rPr lang="en-US" sz="1800" b="0" i="0" dirty="0">
                <a:solidFill>
                  <a:srgbClr val="000000"/>
                </a:solidFill>
                <a:effectLst/>
                <a:latin typeface="Consolas" panose="020B0609020204030204" pitchFamily="49" charset="0"/>
              </a:rPr>
              <a:t>Content</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class</a:t>
            </a:r>
            <a:r>
              <a:rPr lang="en-US" sz="1800" b="0" i="0" dirty="0">
                <a:solidFill>
                  <a:srgbClr val="0000CD"/>
                </a:solidFill>
                <a:effectLst/>
                <a:latin typeface="Consolas" panose="020B0609020204030204" pitchFamily="49" charset="0"/>
              </a:rPr>
              <a:t>="card-footer"&gt;</a:t>
            </a:r>
            <a:r>
              <a:rPr lang="en-US" sz="1800" b="0" i="0" dirty="0">
                <a:solidFill>
                  <a:srgbClr val="000000"/>
                </a:solidFill>
                <a:effectLst/>
                <a:latin typeface="Consolas" panose="020B0609020204030204" pitchFamily="49" charset="0"/>
              </a:rPr>
              <a:t>Footer</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br>
              <a:rPr lang="en-US" sz="1800" dirty="0"/>
            </a:b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p>
          <a:p>
            <a:endParaRPr lang="en-IN" sz="1800" b="0" i="0" dirty="0">
              <a:solidFill>
                <a:srgbClr val="000000"/>
              </a:solidFill>
              <a:effectLst/>
              <a:latin typeface="Segoe UI" panose="020B0502040204020203" pitchFamily="34" charset="0"/>
            </a:endParaRPr>
          </a:p>
          <a:p>
            <a:endParaRPr lang="en-IN" sz="2000" dirty="0"/>
          </a:p>
        </p:txBody>
      </p:sp>
    </p:spTree>
    <p:extLst>
      <p:ext uri="{BB962C8B-B14F-4D97-AF65-F5344CB8AC3E}">
        <p14:creationId xmlns:p14="http://schemas.microsoft.com/office/powerpoint/2010/main" val="21026958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376F-1804-46F2-8062-D9B4353489D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Card Images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FA0E864-DE42-4191-B713-FA499615AD63}"/>
              </a:ext>
            </a:extLst>
          </p:cNvPr>
          <p:cNvSpPr>
            <a:spLocks noGrp="1"/>
          </p:cNvSpPr>
          <p:nvPr>
            <p:ph idx="1"/>
          </p:nvPr>
        </p:nvSpPr>
        <p:spPr>
          <a:xfrm>
            <a:off x="457200" y="476672"/>
            <a:ext cx="8229600" cy="6264696"/>
          </a:xfrm>
        </p:spPr>
        <p:txBody>
          <a:bodyPr>
            <a:normAutofit/>
          </a:bodyPr>
          <a:lstStyle/>
          <a:p>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a:t>
            </a:r>
            <a:r>
              <a:rPr lang="en-US" sz="2000" b="0" i="0" dirty="0">
                <a:solidFill>
                  <a:srgbClr val="FF0000"/>
                </a:solidFill>
                <a:effectLst/>
                <a:latin typeface="Consolas" panose="020B0609020204030204" pitchFamily="49" charset="0"/>
              </a:rPr>
              <a:t> style</a:t>
            </a:r>
            <a:r>
              <a:rPr lang="en-US" sz="2000" b="0" i="0" dirty="0">
                <a:solidFill>
                  <a:srgbClr val="0000CD"/>
                </a:solidFill>
                <a:effectLst/>
                <a:latin typeface="Consolas" panose="020B0609020204030204" pitchFamily="49" charset="0"/>
              </a:rPr>
              <a:t>="width:400px"&gt;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err="1">
                <a:solidFill>
                  <a:srgbClr val="A52A2A"/>
                </a:solidFill>
                <a:effectLst/>
                <a:latin typeface="Consolas" panose="020B0609020204030204" pitchFamily="49" charset="0"/>
              </a:rPr>
              <a:t>img</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a:t>
            </a:r>
            <a:r>
              <a:rPr lang="en-US" sz="2000" b="0" i="0" dirty="0" err="1">
                <a:solidFill>
                  <a:srgbClr val="0000CD"/>
                </a:solidFill>
                <a:effectLst/>
                <a:latin typeface="Consolas" panose="020B0609020204030204" pitchFamily="49" charset="0"/>
              </a:rPr>
              <a:t>img</a:t>
            </a:r>
            <a:r>
              <a:rPr lang="en-US" sz="2000" b="0" i="0" dirty="0">
                <a:solidFill>
                  <a:srgbClr val="0000CD"/>
                </a:solidFill>
                <a:effectLst/>
                <a:latin typeface="Consolas" panose="020B0609020204030204" pitchFamily="49" charset="0"/>
              </a:rPr>
              <a:t>-top"</a:t>
            </a:r>
            <a:r>
              <a:rPr lang="en-US" sz="2000" b="0" i="0" dirty="0">
                <a:solidFill>
                  <a:srgbClr val="FF0000"/>
                </a:solidFill>
                <a:effectLst/>
                <a:latin typeface="Consolas" panose="020B0609020204030204" pitchFamily="49" charset="0"/>
              </a:rPr>
              <a:t> </a:t>
            </a:r>
            <a:r>
              <a:rPr lang="en-US" sz="2000" b="0" i="0" dirty="0" err="1">
                <a:solidFill>
                  <a:srgbClr val="FF0000"/>
                </a:solidFill>
                <a:effectLst/>
                <a:latin typeface="Consolas" panose="020B0609020204030204" pitchFamily="49" charset="0"/>
              </a:rPr>
              <a:t>src</a:t>
            </a:r>
            <a:r>
              <a:rPr lang="en-US" sz="2000" b="0" i="0" dirty="0">
                <a:solidFill>
                  <a:srgbClr val="0000CD"/>
                </a:solidFill>
                <a:effectLst/>
                <a:latin typeface="Consolas" panose="020B0609020204030204" pitchFamily="49" charset="0"/>
              </a:rPr>
              <a:t>="img_avatar1.png"</a:t>
            </a:r>
            <a:r>
              <a:rPr lang="en-US" sz="2000" b="0" i="0" dirty="0">
                <a:solidFill>
                  <a:srgbClr val="FF0000"/>
                </a:solidFill>
                <a:effectLst/>
                <a:latin typeface="Consolas" panose="020B0609020204030204" pitchFamily="49" charset="0"/>
              </a:rPr>
              <a:t> alt</a:t>
            </a:r>
            <a:r>
              <a:rPr lang="en-US" sz="2000" b="0" i="0" dirty="0">
                <a:solidFill>
                  <a:srgbClr val="0000CD"/>
                </a:solidFill>
                <a:effectLst/>
                <a:latin typeface="Consolas" panose="020B0609020204030204" pitchFamily="49" charset="0"/>
              </a:rPr>
              <a:t>="Card image"&gt;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="card-body"&gt;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h4</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="card-title"&gt;</a:t>
            </a:r>
            <a:r>
              <a:rPr lang="en-US" sz="2000" b="0" i="0" dirty="0">
                <a:solidFill>
                  <a:srgbClr val="000000"/>
                </a:solidFill>
                <a:effectLst/>
                <a:latin typeface="Consolas" panose="020B0609020204030204" pitchFamily="49" charset="0"/>
              </a:rPr>
              <a:t>John Doe</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/h4</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="card-text"&gt;</a:t>
            </a:r>
            <a:r>
              <a:rPr lang="en-US" sz="2000" b="0" i="0" dirty="0">
                <a:solidFill>
                  <a:srgbClr val="000000"/>
                </a:solidFill>
                <a:effectLst/>
                <a:latin typeface="Consolas" panose="020B0609020204030204" pitchFamily="49" charset="0"/>
              </a:rPr>
              <a:t>Some example text.</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FF0000"/>
                </a:solidFill>
                <a:effectLst/>
                <a:latin typeface="Consolas" panose="020B0609020204030204" pitchFamily="49" charset="0"/>
              </a:rPr>
              <a:t> </a:t>
            </a:r>
            <a:r>
              <a:rPr lang="en-US" sz="2000" b="0" i="0" dirty="0" err="1">
                <a:solidFill>
                  <a:srgbClr val="FF0000"/>
                </a:solidFill>
                <a:effectLst/>
                <a:latin typeface="Consolas" panose="020B0609020204030204" pitchFamily="49" charset="0"/>
              </a:rPr>
              <a:t>href</a:t>
            </a:r>
            <a:r>
              <a:rPr lang="en-US" sz="2000" b="0" i="0" dirty="0">
                <a:solidFill>
                  <a:srgbClr val="0000CD"/>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a:t>
            </a:r>
            <a:r>
              <a:rPr lang="en-US" sz="2000" b="0" i="0" dirty="0" err="1">
                <a:solidFill>
                  <a:srgbClr val="0000CD"/>
                </a:solidFill>
                <a:effectLst/>
                <a:latin typeface="Consolas" panose="020B0609020204030204" pitchFamily="49" charset="0"/>
              </a:rPr>
              <a:t>btn</a:t>
            </a:r>
            <a:r>
              <a:rPr lang="en-US" sz="2000" b="0" i="0" dirty="0">
                <a:solidFill>
                  <a:srgbClr val="0000CD"/>
                </a:solidFill>
                <a:effectLst/>
                <a:latin typeface="Consolas" panose="020B0609020204030204" pitchFamily="49" charset="0"/>
              </a:rPr>
              <a:t> </a:t>
            </a:r>
            <a:r>
              <a:rPr lang="en-US" sz="2000" b="0" i="0" dirty="0" err="1">
                <a:solidFill>
                  <a:srgbClr val="0000CD"/>
                </a:solidFill>
                <a:effectLst/>
                <a:latin typeface="Consolas" panose="020B0609020204030204" pitchFamily="49" charset="0"/>
              </a:rPr>
              <a:t>btn</a:t>
            </a:r>
            <a:r>
              <a:rPr lang="en-US" sz="2000" b="0" i="0" dirty="0">
                <a:solidFill>
                  <a:srgbClr val="0000CD"/>
                </a:solidFill>
                <a:effectLst/>
                <a:latin typeface="Consolas" panose="020B0609020204030204" pitchFamily="49" charset="0"/>
              </a:rPr>
              <a:t>-primary"&gt;</a:t>
            </a:r>
            <a:r>
              <a:rPr lang="en-US" sz="2000" b="0" i="0" dirty="0">
                <a:solidFill>
                  <a:srgbClr val="000000"/>
                </a:solidFill>
                <a:effectLst/>
                <a:latin typeface="Consolas" panose="020B0609020204030204" pitchFamily="49" charset="0"/>
              </a:rPr>
              <a:t>See Profile</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28469860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82FC-A330-488B-9E42-F64EFEB60F68}"/>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Card Image Overlays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BCF893-D7AA-439C-993F-6690D15E305C}"/>
              </a:ext>
            </a:extLst>
          </p:cNvPr>
          <p:cNvSpPr>
            <a:spLocks noGrp="1"/>
          </p:cNvSpPr>
          <p:nvPr>
            <p:ph idx="1"/>
          </p:nvPr>
        </p:nvSpPr>
        <p:spPr>
          <a:xfrm>
            <a:off x="457200" y="476672"/>
            <a:ext cx="8229600" cy="6192688"/>
          </a:xfrm>
        </p:spPr>
        <p:txBody>
          <a:bodyPr>
            <a:normAutofit fontScale="92500" lnSpcReduction="20000"/>
          </a:bodyPr>
          <a:lstStyle/>
          <a:p>
            <a:r>
              <a:rPr lang="en-US" b="0" i="0" dirty="0">
                <a:solidFill>
                  <a:srgbClr val="000000"/>
                </a:solidFill>
                <a:effectLst/>
                <a:latin typeface="Verdana" panose="020B0604030504040204" pitchFamily="34" charset="0"/>
              </a:rPr>
              <a:t>to add text on top of the image: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="width:500px"&gt;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err="1">
                <a:solidFill>
                  <a:srgbClr val="0000CD"/>
                </a:solidFill>
                <a:effectLst/>
                <a:latin typeface="Consolas" panose="020B0609020204030204" pitchFamily="49" charset="0"/>
              </a:rPr>
              <a:t>img</a:t>
            </a:r>
            <a:r>
              <a:rPr lang="en-IN" b="0" i="0" dirty="0">
                <a:solidFill>
                  <a:srgbClr val="0000CD"/>
                </a:solidFill>
                <a:effectLst/>
                <a:latin typeface="Consolas" panose="020B0609020204030204" pitchFamily="49" charset="0"/>
              </a:rPr>
              <a:t>-top"</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="img_avatar1.png"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="Card image"&gt;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a:t>
            </a:r>
            <a:r>
              <a:rPr lang="en-IN" b="0" i="0" dirty="0" err="1">
                <a:solidFill>
                  <a:srgbClr val="0000CD"/>
                </a:solidFill>
                <a:effectLst/>
                <a:latin typeface="Consolas" panose="020B0609020204030204" pitchFamily="49" charset="0"/>
              </a:rPr>
              <a:t>img</a:t>
            </a:r>
            <a:r>
              <a:rPr lang="en-IN" b="0" i="0" dirty="0">
                <a:solidFill>
                  <a:srgbClr val="0000CD"/>
                </a:solidFill>
                <a:effectLst/>
                <a:latin typeface="Consolas" panose="020B0609020204030204" pitchFamily="49" charset="0"/>
              </a:rPr>
              <a:t>-overlay"&gt;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="card-title"&gt;</a:t>
            </a:r>
            <a:r>
              <a:rPr lang="en-IN" b="0" i="0" dirty="0">
                <a:solidFill>
                  <a:srgbClr val="000000"/>
                </a:solidFill>
                <a:effectLst/>
                <a:latin typeface="Consolas" panose="020B0609020204030204" pitchFamily="49" charset="0"/>
              </a:rPr>
              <a:t>John Doe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="card-text"&gt;</a:t>
            </a:r>
            <a:r>
              <a:rPr lang="en-IN" b="0" i="0" dirty="0">
                <a:solidFill>
                  <a:srgbClr val="000000"/>
                </a:solidFill>
                <a:effectLst/>
                <a:latin typeface="Consolas" panose="020B0609020204030204" pitchFamily="49" charset="0"/>
              </a:rPr>
              <a:t>Some example text.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-primary"&gt;</a:t>
            </a:r>
            <a:r>
              <a:rPr lang="en-IN" b="0" i="0" dirty="0">
                <a:solidFill>
                  <a:srgbClr val="000000"/>
                </a:solidFill>
                <a:effectLst/>
                <a:latin typeface="Consolas" panose="020B0609020204030204" pitchFamily="49" charset="0"/>
              </a:rPr>
              <a:t>See Profile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215746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F764-FFDE-41AE-82BA-670F569DEE9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Card Columns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D92FBB7-6D59-45CE-978D-B58F4B48A81C}"/>
              </a:ext>
            </a:extLst>
          </p:cNvPr>
          <p:cNvSpPr>
            <a:spLocks noGrp="1"/>
          </p:cNvSpPr>
          <p:nvPr>
            <p:ph idx="1"/>
          </p:nvPr>
        </p:nvSpPr>
        <p:spPr>
          <a:xfrm>
            <a:off x="457200" y="548680"/>
            <a:ext cx="8229600" cy="6264696"/>
          </a:xfrm>
        </p:spPr>
        <p:txBody>
          <a:bodyPr>
            <a:normAutofit lnSpcReduction="10000"/>
          </a:bodyPr>
          <a:lstStyle/>
          <a:p>
            <a:pPr algn="l"/>
            <a:r>
              <a:rPr lang="en-US" sz="1800" b="0" i="0" dirty="0">
                <a:solidFill>
                  <a:srgbClr val="000000"/>
                </a:solidFill>
                <a:effectLst/>
                <a:latin typeface="Verdana" panose="020B0604030504040204" pitchFamily="34" charset="0"/>
              </a:rPr>
              <a:t>creates a masonry-like grid of cards (like </a:t>
            </a:r>
            <a:r>
              <a:rPr lang="en-US" sz="1800" b="0" i="0" dirty="0" err="1">
                <a:solidFill>
                  <a:srgbClr val="000000"/>
                </a:solidFill>
                <a:effectLst/>
                <a:latin typeface="Verdana" panose="020B0604030504040204" pitchFamily="34" charset="0"/>
              </a:rPr>
              <a:t>pinterest</a:t>
            </a:r>
            <a:r>
              <a:rPr lang="en-US" sz="1800" b="0" i="0" dirty="0">
                <a:solidFill>
                  <a:srgbClr val="000000"/>
                </a:solidFill>
                <a:effectLst/>
                <a:latin typeface="Verdana" panose="020B0604030504040204" pitchFamily="34" charset="0"/>
              </a:rPr>
              <a:t>). The layout will automatically adjust as you insert more cards.</a:t>
            </a:r>
          </a:p>
          <a:p>
            <a:pPr algn="l"/>
            <a:r>
              <a:rPr lang="en-US" sz="1800" b="1" i="0" dirty="0">
                <a:solidFill>
                  <a:srgbClr val="000000"/>
                </a:solidFill>
                <a:effectLst/>
                <a:latin typeface="Verdana" panose="020B0604030504040204" pitchFamily="34" charset="0"/>
              </a:rPr>
              <a:t>Note:</a:t>
            </a:r>
            <a:r>
              <a:rPr lang="en-US" sz="1800" b="0" i="0" dirty="0">
                <a:solidFill>
                  <a:srgbClr val="000000"/>
                </a:solidFill>
                <a:effectLst/>
                <a:latin typeface="Verdana" panose="020B0604030504040204" pitchFamily="34" charset="0"/>
              </a:rPr>
              <a:t> The cards are displayed vertically on small screens (less than 576px):</a:t>
            </a:r>
          </a:p>
          <a:p>
            <a:pPr algn="l"/>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="card-columns"&gt;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-primary"&gt;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first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-warning"&gt;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second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-success"&gt;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third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-danger"&gt;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fourth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-light"&gt;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fifth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 </a:t>
            </a:r>
            <a:r>
              <a:rPr lang="en-US" sz="1100" b="0" i="0" dirty="0" err="1">
                <a:solidFill>
                  <a:srgbClr val="0000CD"/>
                </a:solidFill>
                <a:effectLst/>
                <a:latin typeface="Consolas" panose="020B0609020204030204" pitchFamily="49" charset="0"/>
              </a:rPr>
              <a:t>bg</a:t>
            </a:r>
            <a:r>
              <a:rPr lang="en-US" sz="1100" b="0" i="0" dirty="0">
                <a:solidFill>
                  <a:srgbClr val="0000CD"/>
                </a:solidFill>
                <a:effectLst/>
                <a:latin typeface="Consolas" panose="020B0609020204030204" pitchFamily="49" charset="0"/>
              </a:rPr>
              <a:t>-info"&gt;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="card-body text-center"&gt;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FF0000"/>
                </a:solidFill>
                <a:effectLst/>
                <a:latin typeface="Consolas" panose="020B0609020204030204" pitchFamily="49" charset="0"/>
              </a:rPr>
              <a:t> class</a:t>
            </a:r>
            <a:r>
              <a:rPr lang="en-US" sz="1100" b="0" i="0" dirty="0">
                <a:solidFill>
                  <a:srgbClr val="0000CD"/>
                </a:solidFill>
                <a:effectLst/>
                <a:latin typeface="Consolas" panose="020B0609020204030204" pitchFamily="49" charset="0"/>
              </a:rPr>
              <a:t>="card-text"&gt;</a:t>
            </a:r>
            <a:r>
              <a:rPr lang="en-US" sz="1100" b="0" i="0" dirty="0">
                <a:solidFill>
                  <a:srgbClr val="000000"/>
                </a:solidFill>
                <a:effectLst/>
                <a:latin typeface="Consolas" panose="020B0609020204030204" pitchFamily="49" charset="0"/>
              </a:rPr>
              <a:t>Some text inside the sixth card</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08533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br>
              <a:rPr lang="en-IN" dirty="0"/>
            </a:br>
            <a:r>
              <a:rPr lang="en-IN" dirty="0"/>
              <a:t>HTML Horizontal Rules</a:t>
            </a:r>
            <a:br>
              <a:rPr lang="en-IN" dirty="0"/>
            </a:br>
            <a:endParaRPr lang="en-IN" dirty="0"/>
          </a:p>
        </p:txBody>
      </p:sp>
      <p:sp>
        <p:nvSpPr>
          <p:cNvPr id="3" name="Content Placeholder 2"/>
          <p:cNvSpPr>
            <a:spLocks noGrp="1"/>
          </p:cNvSpPr>
          <p:nvPr>
            <p:ph idx="1"/>
          </p:nvPr>
        </p:nvSpPr>
        <p:spPr>
          <a:xfrm>
            <a:off x="457200" y="785794"/>
            <a:ext cx="8229600" cy="5715040"/>
          </a:xfrm>
        </p:spPr>
        <p:txBody>
          <a:bodyPr/>
          <a:lstStyle/>
          <a:p>
            <a:r>
              <a:rPr lang="en-IN" dirty="0"/>
              <a:t>The &lt;hr&gt; tag defines a thematic break in an HTML page, and is most often displayed as a horizontal rule.</a:t>
            </a:r>
          </a:p>
          <a:p>
            <a:r>
              <a:rPr lang="en-IN" dirty="0"/>
              <a:t>The &lt;hr&gt; element is used to separate content (or define a change) in an HTML page:</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B1B9-F577-4961-B241-AA05744BD945}"/>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Card Deck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67105FB-5C5C-4A63-9B12-1BBD4E32A7C1}"/>
              </a:ext>
            </a:extLst>
          </p:cNvPr>
          <p:cNvSpPr>
            <a:spLocks noGrp="1"/>
          </p:cNvSpPr>
          <p:nvPr>
            <p:ph idx="1"/>
          </p:nvPr>
        </p:nvSpPr>
        <p:spPr>
          <a:xfrm>
            <a:off x="457200" y="548680"/>
            <a:ext cx="8229600" cy="6192688"/>
          </a:xfrm>
        </p:spPr>
        <p:txBody>
          <a:bodyPr/>
          <a:lstStyle/>
          <a:p>
            <a:r>
              <a:rPr lang="en-US" sz="2000" b="0" i="0" dirty="0">
                <a:solidFill>
                  <a:srgbClr val="000000"/>
                </a:solidFill>
                <a:effectLst/>
                <a:latin typeface="Verdana" panose="020B0604030504040204" pitchFamily="34" charset="0"/>
              </a:rPr>
              <a:t>creates a grid of cards that are of </a:t>
            </a:r>
            <a:r>
              <a:rPr lang="en-US" sz="2000" b="1" i="0" dirty="0">
                <a:solidFill>
                  <a:srgbClr val="000000"/>
                </a:solidFill>
                <a:effectLst/>
                <a:latin typeface="Verdana" panose="020B0604030504040204" pitchFamily="34" charset="0"/>
              </a:rPr>
              <a:t>equal height and width</a:t>
            </a:r>
            <a:r>
              <a:rPr lang="en-US" sz="2000" b="0" i="0" dirty="0">
                <a:solidFill>
                  <a:srgbClr val="000000"/>
                </a:solidFill>
                <a:effectLst/>
                <a:latin typeface="Verdana" panose="020B0604030504040204" pitchFamily="34" charset="0"/>
              </a:rPr>
              <a:t>. The layout will automatically adjust as you insert more cards.</a:t>
            </a:r>
          </a:p>
          <a:p>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="card-deck"&gt;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 </a:t>
            </a:r>
            <a:r>
              <a:rPr lang="en-US" sz="1200" b="0" i="0" dirty="0" err="1">
                <a:solidFill>
                  <a:srgbClr val="0000CD"/>
                </a:solidFill>
                <a:effectLst/>
                <a:latin typeface="Consolas" panose="020B0609020204030204" pitchFamily="49" charset="0"/>
              </a:rPr>
              <a:t>bg</a:t>
            </a:r>
            <a:r>
              <a:rPr lang="en-US" sz="1200" b="0" i="0" dirty="0">
                <a:solidFill>
                  <a:srgbClr val="0000CD"/>
                </a:solidFill>
                <a:effectLst/>
                <a:latin typeface="Consolas" panose="020B0609020204030204" pitchFamily="49" charset="0"/>
              </a:rPr>
              <a:t>-primary"&gt;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="card-body text-center"&gt;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="card-text"&gt;</a:t>
            </a:r>
            <a:r>
              <a:rPr lang="en-US" sz="1200" b="0" i="0" dirty="0">
                <a:solidFill>
                  <a:srgbClr val="000000"/>
                </a:solidFill>
                <a:effectLst/>
                <a:latin typeface="Consolas" panose="020B0609020204030204" pitchFamily="49" charset="0"/>
              </a:rPr>
              <a:t>Some text inside the first card</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 </a:t>
            </a:r>
            <a:r>
              <a:rPr lang="en-US" sz="1200" b="0" i="0" dirty="0" err="1">
                <a:solidFill>
                  <a:srgbClr val="0000CD"/>
                </a:solidFill>
                <a:effectLst/>
                <a:latin typeface="Consolas" panose="020B0609020204030204" pitchFamily="49" charset="0"/>
              </a:rPr>
              <a:t>bg</a:t>
            </a:r>
            <a:r>
              <a:rPr lang="en-US" sz="1200" b="0" i="0" dirty="0">
                <a:solidFill>
                  <a:srgbClr val="0000CD"/>
                </a:solidFill>
                <a:effectLst/>
                <a:latin typeface="Consolas" panose="020B0609020204030204" pitchFamily="49" charset="0"/>
              </a:rPr>
              <a:t>-warning"&gt;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="card-body text-center"&gt;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="card-text"&gt;</a:t>
            </a:r>
            <a:r>
              <a:rPr lang="en-US" sz="1200" b="0" i="0" dirty="0">
                <a:solidFill>
                  <a:srgbClr val="000000"/>
                </a:solidFill>
                <a:effectLst/>
                <a:latin typeface="Consolas" panose="020B0609020204030204" pitchFamily="49" charset="0"/>
              </a:rPr>
              <a:t>Some text inside the second card</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 </a:t>
            </a:r>
            <a:r>
              <a:rPr lang="en-US" sz="1200" b="0" i="0" dirty="0" err="1">
                <a:solidFill>
                  <a:srgbClr val="0000CD"/>
                </a:solidFill>
                <a:effectLst/>
                <a:latin typeface="Consolas" panose="020B0609020204030204" pitchFamily="49" charset="0"/>
              </a:rPr>
              <a:t>bg</a:t>
            </a:r>
            <a:r>
              <a:rPr lang="en-US" sz="1200" b="0" i="0" dirty="0">
                <a:solidFill>
                  <a:srgbClr val="0000CD"/>
                </a:solidFill>
                <a:effectLst/>
                <a:latin typeface="Consolas" panose="020B0609020204030204" pitchFamily="49" charset="0"/>
              </a:rPr>
              <a:t>-success"&gt;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="card-body text-center"&gt;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FF0000"/>
                </a:solidFill>
                <a:effectLst/>
                <a:latin typeface="Consolas" panose="020B0609020204030204" pitchFamily="49" charset="0"/>
              </a:rPr>
              <a:t> class</a:t>
            </a:r>
            <a:r>
              <a:rPr lang="en-US" sz="1200" b="0" i="0" dirty="0">
                <a:solidFill>
                  <a:srgbClr val="0000CD"/>
                </a:solidFill>
                <a:effectLst/>
                <a:latin typeface="Consolas" panose="020B0609020204030204" pitchFamily="49" charset="0"/>
              </a:rPr>
              <a:t>="card-text"&gt;</a:t>
            </a:r>
            <a:r>
              <a:rPr lang="en-US" sz="1200" b="0" i="0" dirty="0">
                <a:solidFill>
                  <a:srgbClr val="000000"/>
                </a:solidFill>
                <a:effectLst/>
                <a:latin typeface="Consolas" panose="020B0609020204030204" pitchFamily="49" charset="0"/>
              </a:rPr>
              <a:t>Some text inside the third card</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/div</a:t>
            </a:r>
            <a:r>
              <a:rPr lang="en-US" sz="1200" b="0" i="0" dirty="0">
                <a:solidFill>
                  <a:srgbClr val="0000CD"/>
                </a:solidFill>
                <a:effectLst/>
                <a:latin typeface="Consolas" panose="020B0609020204030204" pitchFamily="49" charset="0"/>
              </a:rPr>
              <a:t>&gt;</a:t>
            </a: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680420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JavaScript</a:t>
            </a:r>
          </a:p>
        </p:txBody>
      </p:sp>
      <p:sp>
        <p:nvSpPr>
          <p:cNvPr id="3" name="Content Placeholder 2"/>
          <p:cNvSpPr>
            <a:spLocks noGrp="1"/>
          </p:cNvSpPr>
          <p:nvPr>
            <p:ph idx="1"/>
          </p:nvPr>
        </p:nvSpPr>
        <p:spPr>
          <a:xfrm>
            <a:off x="457200" y="1000108"/>
            <a:ext cx="8229600" cy="5857892"/>
          </a:xfrm>
        </p:spPr>
        <p:txBody>
          <a:bodyPr/>
          <a:lstStyle/>
          <a:p>
            <a:r>
              <a:rPr lang="en-IN" dirty="0"/>
              <a:t>JavaScript (</a:t>
            </a:r>
            <a:r>
              <a:rPr lang="en-IN" dirty="0" err="1"/>
              <a:t>js</a:t>
            </a:r>
            <a:r>
              <a:rPr lang="en-IN" dirty="0"/>
              <a:t>) is a light-weight object-oriented programming language which is used by several websites for scripting the </a:t>
            </a:r>
            <a:r>
              <a:rPr lang="en-IN" dirty="0" err="1"/>
              <a:t>webpages</a:t>
            </a:r>
            <a:r>
              <a:rPr lang="en-IN" dirty="0"/>
              <a:t>. </a:t>
            </a:r>
          </a:p>
          <a:p>
            <a:r>
              <a:rPr lang="en-IN" dirty="0"/>
              <a:t>It is an interpreted, full-fledged programming language that enables dynamic interactivity on websites when applied to an HTML document.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CF14-CAD7-48AE-B5E0-FEA55CE428BA}"/>
              </a:ext>
            </a:extLst>
          </p:cNvPr>
          <p:cNvSpPr>
            <a:spLocks noGrp="1"/>
          </p:cNvSpPr>
          <p:nvPr>
            <p:ph type="title"/>
          </p:nvPr>
        </p:nvSpPr>
        <p:spPr>
          <a:xfrm>
            <a:off x="457200" y="274638"/>
            <a:ext cx="8229600" cy="457199"/>
          </a:xfrm>
        </p:spPr>
        <p:txBody>
          <a:bodyPr>
            <a:normAutofit fontScale="90000"/>
          </a:bodyPr>
          <a:lstStyle/>
          <a:p>
            <a:r>
              <a:rPr lang="en-US" dirty="0" err="1"/>
              <a:t>Javascript</a:t>
            </a:r>
            <a:r>
              <a:rPr lang="en-US" dirty="0"/>
              <a:t> Data Types</a:t>
            </a:r>
            <a:endParaRPr lang="en-IN" dirty="0"/>
          </a:p>
        </p:txBody>
      </p:sp>
      <p:sp>
        <p:nvSpPr>
          <p:cNvPr id="3" name="Content Placeholder 2">
            <a:extLst>
              <a:ext uri="{FF2B5EF4-FFF2-40B4-BE49-F238E27FC236}">
                <a16:creationId xmlns:a16="http://schemas.microsoft.com/office/drawing/2014/main" id="{F805FF5C-1870-4960-B456-F8DE9BDB6E29}"/>
              </a:ext>
            </a:extLst>
          </p:cNvPr>
          <p:cNvSpPr>
            <a:spLocks noGrp="1"/>
          </p:cNvSpPr>
          <p:nvPr>
            <p:ph idx="1"/>
          </p:nvPr>
        </p:nvSpPr>
        <p:spPr>
          <a:xfrm>
            <a:off x="457200" y="731838"/>
            <a:ext cx="8229600" cy="5851524"/>
          </a:xfrm>
        </p:spPr>
        <p:txBody>
          <a:bodyPr>
            <a:normAutofit/>
          </a:bodyPr>
          <a:lstStyle/>
          <a:p>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length = </a:t>
            </a:r>
            <a:r>
              <a:rPr lang="en-US" sz="2000" b="0" i="0" dirty="0">
                <a:solidFill>
                  <a:srgbClr val="FF0000"/>
                </a:solidFill>
                <a:effectLst/>
                <a:latin typeface="Consolas" panose="020B0609020204030204" pitchFamily="49" charset="0"/>
              </a:rPr>
              <a:t>16</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Number</a:t>
            </a:r>
            <a:br>
              <a:rPr lang="en-US" sz="2000" b="0" i="0" dirty="0">
                <a:solidFill>
                  <a:srgbClr val="008000"/>
                </a:solidFill>
                <a:effectLst/>
                <a:latin typeface="Consolas" panose="020B0609020204030204" pitchFamily="49" charset="0"/>
              </a:rPr>
            </a:br>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 = </a:t>
            </a:r>
            <a:r>
              <a:rPr lang="en-US" sz="2000" b="0" i="0" dirty="0">
                <a:solidFill>
                  <a:srgbClr val="A52A2A"/>
                </a:solidFill>
                <a:effectLst/>
                <a:latin typeface="Consolas" panose="020B0609020204030204" pitchFamily="49" charset="0"/>
              </a:rPr>
              <a:t>"Johnson"</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String</a:t>
            </a:r>
            <a:br>
              <a:rPr lang="en-US" sz="2000" b="0" i="0" dirty="0">
                <a:solidFill>
                  <a:srgbClr val="008000"/>
                </a:solidFill>
                <a:effectLst/>
                <a:latin typeface="Consolas" panose="020B0609020204030204" pitchFamily="49" charset="0"/>
              </a:rPr>
            </a:br>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x = {</a:t>
            </a:r>
            <a:r>
              <a:rPr lang="en-US" sz="2000" b="0" i="0" dirty="0" err="1">
                <a:solidFill>
                  <a:srgbClr val="000000"/>
                </a:solidFill>
                <a:effectLst/>
                <a:latin typeface="Consolas" panose="020B0609020204030204" pitchFamily="49" charset="0"/>
              </a:rPr>
              <a:t>firstName</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"John"</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"Doe"</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Object</a:t>
            </a:r>
          </a:p>
          <a:p>
            <a:r>
              <a:rPr lang="en-IN" sz="2800" b="0" i="0" dirty="0">
                <a:solidFill>
                  <a:srgbClr val="000000"/>
                </a:solidFill>
                <a:effectLst/>
                <a:latin typeface="Segoe UI" panose="020B0502040204020203" pitchFamily="34" charset="0"/>
              </a:rPr>
              <a:t>JavaScript Strings</a:t>
            </a:r>
          </a:p>
          <a:p>
            <a:pPr algn="l"/>
            <a:r>
              <a:rPr lang="en-US" sz="1600" b="0" i="0" dirty="0">
                <a:solidFill>
                  <a:srgbClr val="000000"/>
                </a:solidFill>
                <a:effectLst/>
                <a:latin typeface="Verdana" panose="020B0604030504040204" pitchFamily="34" charset="0"/>
              </a:rPr>
              <a:t>A string (or a text string) is a series of characters like "John Doe".</a:t>
            </a:r>
          </a:p>
          <a:p>
            <a:pPr algn="l"/>
            <a:r>
              <a:rPr lang="en-US" sz="1600" b="0" i="0" dirty="0">
                <a:solidFill>
                  <a:srgbClr val="000000"/>
                </a:solidFill>
                <a:effectLst/>
                <a:latin typeface="Verdana" panose="020B0604030504040204" pitchFamily="34" charset="0"/>
              </a:rPr>
              <a:t>Strings are written with quotes. You can use single or double quotes:</a:t>
            </a:r>
          </a:p>
          <a:p>
            <a:pPr lvl="1"/>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carName1 = </a:t>
            </a:r>
            <a:r>
              <a:rPr lang="en-US" sz="1600" b="0" i="0" dirty="0">
                <a:solidFill>
                  <a:srgbClr val="A52A2A"/>
                </a:solidFill>
                <a:effectLst/>
                <a:latin typeface="Consolas" panose="020B0609020204030204" pitchFamily="49" charset="0"/>
              </a:rPr>
              <a:t>"Volvo XC60"</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Using double quotes</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carName2 = </a:t>
            </a:r>
            <a:r>
              <a:rPr lang="en-US" sz="1600" b="0" i="0" dirty="0">
                <a:solidFill>
                  <a:srgbClr val="A52A2A"/>
                </a:solidFill>
                <a:effectLst/>
                <a:latin typeface="Consolas" panose="020B0609020204030204" pitchFamily="49" charset="0"/>
              </a:rPr>
              <a:t>'Volvo XC60'</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Using single quotes</a:t>
            </a:r>
            <a:endParaRPr lang="en-IN" sz="1600" dirty="0">
              <a:solidFill>
                <a:srgbClr val="000000"/>
              </a:solidFill>
              <a:latin typeface="Segoe UI" panose="020B0502040204020203" pitchFamily="34" charset="0"/>
            </a:endParaRPr>
          </a:p>
          <a:p>
            <a:pPr lvl="1"/>
            <a:r>
              <a:rPr lang="en-US" sz="1600" b="0" i="0" dirty="0">
                <a:solidFill>
                  <a:srgbClr val="000000"/>
                </a:solidFill>
                <a:effectLst/>
                <a:latin typeface="Verdana" panose="020B0604030504040204" pitchFamily="34" charset="0"/>
              </a:rPr>
              <a:t>You can use quotes inside a string, as long as they don't match the quotes surrounding the string:</a:t>
            </a:r>
            <a:endParaRPr lang="en-IN" sz="1600" b="0" i="0" dirty="0">
              <a:solidFill>
                <a:srgbClr val="000000"/>
              </a:solidFill>
              <a:effectLst/>
              <a:latin typeface="Segoe UI" panose="020B0502040204020203" pitchFamily="34" charset="0"/>
            </a:endParaRPr>
          </a:p>
          <a:p>
            <a:pPr lvl="1"/>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answer1 = </a:t>
            </a:r>
            <a:r>
              <a:rPr lang="en-US" sz="1600" b="0" i="0" dirty="0">
                <a:solidFill>
                  <a:srgbClr val="A52A2A"/>
                </a:solidFill>
                <a:effectLst/>
                <a:latin typeface="Consolas" panose="020B0609020204030204" pitchFamily="49" charset="0"/>
              </a:rPr>
              <a:t>"It's alright"</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Single quote inside double quotes</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answer2 = </a:t>
            </a:r>
            <a:r>
              <a:rPr lang="en-US" sz="1600" b="0" i="0" dirty="0">
                <a:solidFill>
                  <a:srgbClr val="A52A2A"/>
                </a:solidFill>
                <a:effectLst/>
                <a:latin typeface="Consolas" panose="020B0609020204030204" pitchFamily="49" charset="0"/>
              </a:rPr>
              <a:t>"He is called 'Johnny'"</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Single quotes inside double quotes</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answer3 = </a:t>
            </a:r>
            <a:r>
              <a:rPr lang="en-US" sz="1600" b="0" i="0" dirty="0">
                <a:solidFill>
                  <a:srgbClr val="A52A2A"/>
                </a:solidFill>
                <a:effectLst/>
                <a:latin typeface="Consolas" panose="020B0609020204030204" pitchFamily="49" charset="0"/>
              </a:rPr>
              <a:t>'He is called "Johnny"'</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Double quotes inside single quotes</a:t>
            </a:r>
            <a:endParaRPr lang="en-IN" sz="2400" b="0" i="0" dirty="0">
              <a:solidFill>
                <a:srgbClr val="000000"/>
              </a:solidFill>
              <a:effectLst/>
              <a:latin typeface="Segoe UI" panose="020B0502040204020203" pitchFamily="34" charset="0"/>
            </a:endParaRPr>
          </a:p>
          <a:p>
            <a:endParaRPr lang="en-IN" sz="2000" dirty="0"/>
          </a:p>
        </p:txBody>
      </p:sp>
    </p:spTree>
    <p:extLst>
      <p:ext uri="{BB962C8B-B14F-4D97-AF65-F5344CB8AC3E}">
        <p14:creationId xmlns:p14="http://schemas.microsoft.com/office/powerpoint/2010/main" val="19139245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4743-4E59-4A98-8B9E-FAE1574C886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Numbers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AD51589-EC2C-466A-A734-195906D2355E}"/>
              </a:ext>
            </a:extLst>
          </p:cNvPr>
          <p:cNvSpPr>
            <a:spLocks noGrp="1"/>
          </p:cNvSpPr>
          <p:nvPr>
            <p:ph idx="1"/>
          </p:nvPr>
        </p:nvSpPr>
        <p:spPr>
          <a:xfrm>
            <a:off x="457200" y="548680"/>
            <a:ext cx="8229600" cy="5577483"/>
          </a:xfrm>
        </p:spPr>
        <p:txBody>
          <a:bodyPr/>
          <a:lstStyle/>
          <a:p>
            <a:pPr algn="l"/>
            <a:r>
              <a:rPr lang="en-US" sz="2000" b="0" i="0" dirty="0">
                <a:solidFill>
                  <a:srgbClr val="000000"/>
                </a:solidFill>
                <a:effectLst/>
                <a:latin typeface="Verdana" panose="020B0604030504040204" pitchFamily="34" charset="0"/>
              </a:rPr>
              <a:t>JavaScript has only one type of numbers.</a:t>
            </a:r>
          </a:p>
          <a:p>
            <a:pPr algn="l"/>
            <a:r>
              <a:rPr lang="en-US" sz="2000" b="0" i="0" dirty="0">
                <a:solidFill>
                  <a:srgbClr val="000000"/>
                </a:solidFill>
                <a:effectLst/>
                <a:latin typeface="Verdana" panose="020B0604030504040204" pitchFamily="34" charset="0"/>
              </a:rPr>
              <a:t>Numbers can be written with, or without decimals:</a:t>
            </a:r>
          </a:p>
          <a:p>
            <a:pPr algn="l"/>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x1 = </a:t>
            </a:r>
            <a:r>
              <a:rPr lang="en-US" sz="1800" b="0" i="0" dirty="0">
                <a:solidFill>
                  <a:srgbClr val="FF0000"/>
                </a:solidFill>
                <a:effectLst/>
                <a:latin typeface="Consolas" panose="020B0609020204030204" pitchFamily="49" charset="0"/>
              </a:rPr>
              <a:t>34.00</a:t>
            </a:r>
            <a:r>
              <a:rPr lang="en-US" sz="1800" b="0" i="0" dirty="0">
                <a:solidFill>
                  <a:srgbClr val="000000"/>
                </a:solidFill>
                <a:effectLst/>
                <a:latin typeface="Consolas" panose="020B0609020204030204" pitchFamily="49" charset="0"/>
              </a:rPr>
              <a:t>;     </a:t>
            </a:r>
            <a:r>
              <a:rPr lang="en-US" sz="1800" b="0" i="0" dirty="0">
                <a:solidFill>
                  <a:srgbClr val="008000"/>
                </a:solidFill>
                <a:effectLst/>
                <a:latin typeface="Consolas" panose="020B0609020204030204" pitchFamily="49" charset="0"/>
              </a:rPr>
              <a:t>// Written with decimals</a:t>
            </a:r>
            <a:br>
              <a:rPr lang="en-US" sz="1800" b="0" i="0" dirty="0">
                <a:solidFill>
                  <a:srgbClr val="008000"/>
                </a:solidFill>
                <a:effectLst/>
                <a:latin typeface="Consolas" panose="020B0609020204030204" pitchFamily="49" charset="0"/>
              </a:rPr>
            </a:br>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x2 = </a:t>
            </a:r>
            <a:r>
              <a:rPr lang="en-US" sz="1800" b="0" i="0" dirty="0">
                <a:solidFill>
                  <a:srgbClr val="FF0000"/>
                </a:solidFill>
                <a:effectLst/>
                <a:latin typeface="Consolas" panose="020B0609020204030204" pitchFamily="49" charset="0"/>
              </a:rPr>
              <a:t>34</a:t>
            </a:r>
            <a:r>
              <a:rPr lang="en-US" sz="1800" b="0" i="0" dirty="0">
                <a:solidFill>
                  <a:srgbClr val="000000"/>
                </a:solidFill>
                <a:effectLst/>
                <a:latin typeface="Consolas" panose="020B0609020204030204" pitchFamily="49" charset="0"/>
              </a:rPr>
              <a:t>;        </a:t>
            </a:r>
            <a:r>
              <a:rPr lang="en-US" sz="1800" b="0" i="0" dirty="0">
                <a:solidFill>
                  <a:srgbClr val="008000"/>
                </a:solidFill>
                <a:effectLst/>
                <a:latin typeface="Consolas" panose="020B0609020204030204" pitchFamily="49" charset="0"/>
              </a:rPr>
              <a:t>// Written without decimals</a:t>
            </a:r>
          </a:p>
          <a:p>
            <a:pPr algn="l"/>
            <a:r>
              <a:rPr lang="en-US" sz="1800" b="0" i="0" dirty="0">
                <a:solidFill>
                  <a:srgbClr val="000000"/>
                </a:solidFill>
                <a:effectLst/>
                <a:latin typeface="Verdana" panose="020B0604030504040204" pitchFamily="34" charset="0"/>
              </a:rPr>
              <a:t>Extra large or extra small numbers can be written with scientific (exponential) notation:</a:t>
            </a:r>
          </a:p>
          <a:p>
            <a:pPr algn="l"/>
            <a:r>
              <a:rPr lang="en-IN" sz="2000" b="0" i="0" dirty="0">
                <a:solidFill>
                  <a:srgbClr val="0000CD"/>
                </a:solidFill>
                <a:effectLst/>
                <a:latin typeface="Consolas" panose="020B0609020204030204" pitchFamily="49" charset="0"/>
              </a:rPr>
              <a:t>let</a:t>
            </a:r>
            <a:r>
              <a:rPr lang="en-IN" sz="2000" b="0" i="0" dirty="0">
                <a:solidFill>
                  <a:srgbClr val="000000"/>
                </a:solidFill>
                <a:effectLst/>
                <a:latin typeface="Consolas" panose="020B0609020204030204" pitchFamily="49" charset="0"/>
              </a:rPr>
              <a:t> y = </a:t>
            </a:r>
            <a:r>
              <a:rPr lang="en-IN" sz="2000" b="0" i="0" dirty="0">
                <a:solidFill>
                  <a:srgbClr val="FF0000"/>
                </a:solidFill>
                <a:effectLst/>
                <a:latin typeface="Consolas" panose="020B0609020204030204" pitchFamily="49" charset="0"/>
              </a:rPr>
              <a:t>123e5</a:t>
            </a:r>
            <a:r>
              <a:rPr lang="en-IN" sz="2000" b="0" i="0" dirty="0">
                <a:solidFill>
                  <a:srgbClr val="000000"/>
                </a:solidFill>
                <a:effectLst/>
                <a:latin typeface="Consolas" panose="020B0609020204030204" pitchFamily="49" charset="0"/>
              </a:rPr>
              <a:t>;      </a:t>
            </a:r>
            <a:r>
              <a:rPr lang="en-IN" sz="2000" b="0" i="0" dirty="0">
                <a:solidFill>
                  <a:srgbClr val="008000"/>
                </a:solidFill>
                <a:effectLst/>
                <a:latin typeface="Consolas" panose="020B0609020204030204" pitchFamily="49" charset="0"/>
              </a:rPr>
              <a:t>// 12300000</a:t>
            </a:r>
            <a:br>
              <a:rPr lang="en-IN" sz="2000" b="0" i="0" dirty="0">
                <a:solidFill>
                  <a:srgbClr val="008000"/>
                </a:solidFill>
                <a:effectLst/>
                <a:latin typeface="Consolas" panose="020B0609020204030204" pitchFamily="49" charset="0"/>
              </a:rPr>
            </a:br>
            <a:r>
              <a:rPr lang="en-IN" sz="2000" b="0" i="0" dirty="0">
                <a:solidFill>
                  <a:srgbClr val="0000CD"/>
                </a:solidFill>
                <a:effectLst/>
                <a:latin typeface="Consolas" panose="020B0609020204030204" pitchFamily="49" charset="0"/>
              </a:rPr>
              <a:t>let</a:t>
            </a:r>
            <a:r>
              <a:rPr lang="en-IN" sz="2000" b="0" i="0" dirty="0">
                <a:solidFill>
                  <a:srgbClr val="000000"/>
                </a:solidFill>
                <a:effectLst/>
                <a:latin typeface="Consolas" panose="020B0609020204030204" pitchFamily="49" charset="0"/>
              </a:rPr>
              <a:t> z = </a:t>
            </a:r>
            <a:r>
              <a:rPr lang="en-IN" sz="2000" b="0" i="0" dirty="0">
                <a:solidFill>
                  <a:srgbClr val="FF0000"/>
                </a:solidFill>
                <a:effectLst/>
                <a:latin typeface="Consolas" panose="020B0609020204030204" pitchFamily="49" charset="0"/>
              </a:rPr>
              <a:t>123e-5</a:t>
            </a:r>
            <a:r>
              <a:rPr lang="en-IN" sz="2000" b="0" i="0" dirty="0">
                <a:solidFill>
                  <a:srgbClr val="000000"/>
                </a:solidFill>
                <a:effectLst/>
                <a:latin typeface="Consolas" panose="020B0609020204030204" pitchFamily="49" charset="0"/>
              </a:rPr>
              <a:t>;     </a:t>
            </a:r>
            <a:r>
              <a:rPr lang="en-IN" sz="2000" b="0" i="0" dirty="0">
                <a:solidFill>
                  <a:srgbClr val="008000"/>
                </a:solidFill>
                <a:effectLst/>
                <a:latin typeface="Consolas" panose="020B0609020204030204" pitchFamily="49" charset="0"/>
              </a:rPr>
              <a:t>// 0.00123</a:t>
            </a:r>
          </a:p>
          <a:p>
            <a:pPr algn="l"/>
            <a:endParaRPr lang="en-IN" sz="2000" dirty="0">
              <a:solidFill>
                <a:srgbClr val="008000"/>
              </a:solidFill>
              <a:latin typeface="Consolas" panose="020B0609020204030204" pitchFamily="49" charset="0"/>
            </a:endParaRPr>
          </a:p>
          <a:p>
            <a:r>
              <a:rPr lang="en-IN" sz="2000" b="0" i="0" dirty="0">
                <a:solidFill>
                  <a:srgbClr val="000000"/>
                </a:solidFill>
                <a:effectLst/>
                <a:latin typeface="Segoe UI" panose="020B0502040204020203" pitchFamily="34" charset="0"/>
              </a:rPr>
              <a:t>JavaScript Booleans</a:t>
            </a:r>
          </a:p>
          <a:p>
            <a:r>
              <a:rPr lang="en-US" sz="1200" b="0" i="0" dirty="0">
                <a:solidFill>
                  <a:srgbClr val="0000CD"/>
                </a:solidFill>
                <a:effectLst/>
                <a:latin typeface="Consolas" panose="020B0609020204030204" pitchFamily="49" charset="0"/>
              </a:rPr>
              <a:t>let</a:t>
            </a:r>
            <a:r>
              <a:rPr lang="en-US" sz="1200" b="0" i="0" dirty="0">
                <a:solidFill>
                  <a:srgbClr val="000000"/>
                </a:solidFill>
                <a:effectLst/>
                <a:latin typeface="Consolas" panose="020B0609020204030204" pitchFamily="49" charset="0"/>
              </a:rPr>
              <a:t> x = </a:t>
            </a:r>
            <a:r>
              <a:rPr lang="en-US" sz="1200" b="0" i="0" dirty="0">
                <a:solidFill>
                  <a:srgbClr val="FF0000"/>
                </a:solidFill>
                <a:effectLst/>
                <a:latin typeface="Consolas" panose="020B0609020204030204" pitchFamily="49" charset="0"/>
              </a:rPr>
              <a:t>5</a:t>
            </a:r>
            <a:r>
              <a:rPr lang="en-US" sz="1200" b="0" i="0" dirty="0">
                <a:solidFill>
                  <a:srgbClr val="000000"/>
                </a:solidFill>
                <a:effectLst/>
                <a:latin typeface="Consolas" panose="020B0609020204030204" pitchFamily="49" charset="0"/>
              </a:rPr>
              <a:t>;</a:t>
            </a:r>
            <a:br>
              <a:rPr lang="en-US" sz="1200" dirty="0"/>
            </a:br>
            <a:r>
              <a:rPr lang="en-US" sz="1200" b="0" i="0" dirty="0">
                <a:solidFill>
                  <a:srgbClr val="0000CD"/>
                </a:solidFill>
                <a:effectLst/>
                <a:latin typeface="Consolas" panose="020B0609020204030204" pitchFamily="49" charset="0"/>
              </a:rPr>
              <a:t>let</a:t>
            </a:r>
            <a:r>
              <a:rPr lang="en-US" sz="1200" b="0" i="0" dirty="0">
                <a:solidFill>
                  <a:srgbClr val="000000"/>
                </a:solidFill>
                <a:effectLst/>
                <a:latin typeface="Consolas" panose="020B0609020204030204" pitchFamily="49" charset="0"/>
              </a:rPr>
              <a:t> y = </a:t>
            </a:r>
            <a:r>
              <a:rPr lang="en-US" sz="1200" b="0" i="0" dirty="0">
                <a:solidFill>
                  <a:srgbClr val="FF0000"/>
                </a:solidFill>
                <a:effectLst/>
                <a:latin typeface="Consolas" panose="020B0609020204030204" pitchFamily="49" charset="0"/>
              </a:rPr>
              <a:t>5</a:t>
            </a:r>
            <a:r>
              <a:rPr lang="en-US" sz="1200" b="0" i="0" dirty="0">
                <a:solidFill>
                  <a:srgbClr val="000000"/>
                </a:solidFill>
                <a:effectLst/>
                <a:latin typeface="Consolas" panose="020B0609020204030204" pitchFamily="49" charset="0"/>
              </a:rPr>
              <a:t>;</a:t>
            </a:r>
            <a:br>
              <a:rPr lang="en-US" sz="1200" dirty="0"/>
            </a:br>
            <a:r>
              <a:rPr lang="en-US" sz="1200" b="0" i="0" dirty="0">
                <a:solidFill>
                  <a:srgbClr val="0000CD"/>
                </a:solidFill>
                <a:effectLst/>
                <a:latin typeface="Consolas" panose="020B0609020204030204" pitchFamily="49" charset="0"/>
              </a:rPr>
              <a:t>let</a:t>
            </a:r>
            <a:r>
              <a:rPr lang="en-US" sz="1200" b="0" i="0" dirty="0">
                <a:solidFill>
                  <a:srgbClr val="000000"/>
                </a:solidFill>
                <a:effectLst/>
                <a:latin typeface="Consolas" panose="020B0609020204030204" pitchFamily="49" charset="0"/>
              </a:rPr>
              <a:t> z = </a:t>
            </a:r>
            <a:r>
              <a:rPr lang="en-US" sz="1200" b="0" i="0" dirty="0">
                <a:solidFill>
                  <a:srgbClr val="FF0000"/>
                </a:solidFill>
                <a:effectLst/>
                <a:latin typeface="Consolas" panose="020B0609020204030204" pitchFamily="49" charset="0"/>
              </a:rPr>
              <a:t>6</a:t>
            </a:r>
            <a:r>
              <a:rPr lang="en-US" sz="1200" b="0" i="0" dirty="0">
                <a:solidFill>
                  <a:srgbClr val="000000"/>
                </a:solidFill>
                <a:effectLst/>
                <a:latin typeface="Consolas" panose="020B0609020204030204" pitchFamily="49" charset="0"/>
              </a:rPr>
              <a:t>;</a:t>
            </a:r>
            <a:br>
              <a:rPr lang="en-US" sz="1200" dirty="0"/>
            </a:br>
            <a:r>
              <a:rPr lang="en-US" sz="1200" b="0" i="0" dirty="0">
                <a:solidFill>
                  <a:srgbClr val="000000"/>
                </a:solidFill>
                <a:effectLst/>
                <a:latin typeface="Consolas" panose="020B0609020204030204" pitchFamily="49" charset="0"/>
              </a:rPr>
              <a:t>(x == y)       </a:t>
            </a:r>
            <a:r>
              <a:rPr lang="en-US" sz="1200" b="0" i="0" dirty="0">
                <a:solidFill>
                  <a:srgbClr val="008000"/>
                </a:solidFill>
                <a:effectLst/>
                <a:latin typeface="Consolas" panose="020B0609020204030204" pitchFamily="49" charset="0"/>
              </a:rPr>
              <a:t>// Returns true</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(x == z)       </a:t>
            </a:r>
            <a:r>
              <a:rPr lang="en-US" sz="1200" b="0" i="0" dirty="0">
                <a:solidFill>
                  <a:srgbClr val="008000"/>
                </a:solidFill>
                <a:effectLst/>
                <a:latin typeface="Consolas" panose="020B0609020204030204" pitchFamily="49" charset="0"/>
              </a:rPr>
              <a:t>// Returns false</a:t>
            </a:r>
            <a:endParaRPr lang="en-IN" sz="2000" b="0" i="0" dirty="0">
              <a:solidFill>
                <a:srgbClr val="000000"/>
              </a:solidFill>
              <a:effectLst/>
              <a:latin typeface="Segoe UI" panose="020B0502040204020203" pitchFamily="34" charset="0"/>
            </a:endParaRP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6665625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8DB4-1B25-4941-B9E0-C4AD13DC96D0}"/>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JavaScript Let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6C2B227-B353-4936-B419-E0D234B5FFBF}"/>
              </a:ext>
            </a:extLst>
          </p:cNvPr>
          <p:cNvSpPr>
            <a:spLocks noGrp="1"/>
          </p:cNvSpPr>
          <p:nvPr>
            <p:ph idx="1"/>
          </p:nvPr>
        </p:nvSpPr>
        <p:spPr>
          <a:xfrm>
            <a:off x="457200" y="620688"/>
            <a:ext cx="8229600" cy="5505475"/>
          </a:xfrm>
        </p:spPr>
        <p:txBody>
          <a:bodyPr>
            <a:normAutofit/>
          </a:bodyPr>
          <a:lstStyle/>
          <a:p>
            <a:r>
              <a:rPr lang="en-IN" sz="2000" b="0" i="0" dirty="0">
                <a:solidFill>
                  <a:srgbClr val="000000"/>
                </a:solidFill>
                <a:effectLst/>
                <a:latin typeface="Verdana" panose="020B0604030504040204" pitchFamily="34" charset="0"/>
              </a:rPr>
              <a:t>Variables defined with let cannot be </a:t>
            </a:r>
            <a:r>
              <a:rPr lang="en-IN" sz="2000" b="1" i="0" dirty="0">
                <a:solidFill>
                  <a:srgbClr val="000000"/>
                </a:solidFill>
                <a:effectLst/>
                <a:latin typeface="Verdana" panose="020B0604030504040204" pitchFamily="34" charset="0"/>
              </a:rPr>
              <a:t>redeclared</a:t>
            </a:r>
            <a:r>
              <a:rPr lang="en-IN"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You cannot accidentally redeclare a variable.</a:t>
            </a:r>
            <a:endParaRPr lang="en-IN" sz="2000" dirty="0">
              <a:solidFill>
                <a:srgbClr val="000000"/>
              </a:solidFill>
              <a:latin typeface="Verdana" panose="020B0604030504040204" pitchFamily="34" charset="0"/>
            </a:endParaRPr>
          </a:p>
          <a:p>
            <a:r>
              <a:rPr lang="en-IN" sz="2000" b="0" i="0" dirty="0">
                <a:solidFill>
                  <a:srgbClr val="000000"/>
                </a:solidFill>
                <a:effectLst/>
                <a:latin typeface="Verdana" panose="020B0604030504040204" pitchFamily="34" charset="0"/>
              </a:rPr>
              <a:t>With let, </a:t>
            </a:r>
            <a:r>
              <a:rPr lang="en-US" sz="2000" b="0" i="0" dirty="0">
                <a:solidFill>
                  <a:srgbClr val="000000"/>
                </a:solidFill>
                <a:effectLst/>
                <a:latin typeface="Verdana" panose="020B0604030504040204" pitchFamily="34" charset="0"/>
              </a:rPr>
              <a:t>you can not do this:</a:t>
            </a:r>
          </a:p>
          <a:p>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x = </a:t>
            </a:r>
            <a:r>
              <a:rPr lang="en-US" sz="2000" b="0" i="0" dirty="0">
                <a:solidFill>
                  <a:srgbClr val="A52A2A"/>
                </a:solidFill>
                <a:effectLst/>
                <a:latin typeface="Consolas" panose="020B0609020204030204" pitchFamily="49" charset="0"/>
              </a:rPr>
              <a:t>"John Doe"</a:t>
            </a:r>
            <a:r>
              <a:rPr lang="en-US" sz="2000" b="0" i="0" dirty="0">
                <a:solidFill>
                  <a:srgbClr val="000000"/>
                </a:solidFill>
                <a:effectLst/>
                <a:latin typeface="Consolas" panose="020B0609020204030204" pitchFamily="49" charset="0"/>
              </a:rPr>
              <a:t>;</a:t>
            </a:r>
            <a:br>
              <a:rPr lang="en-US" sz="2000" dirty="0"/>
            </a:br>
            <a:br>
              <a:rPr lang="en-US" sz="2000" dirty="0"/>
            </a:br>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x = </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br>
              <a:rPr lang="en-US" sz="2000" dirty="0"/>
            </a:br>
            <a:br>
              <a:rPr lang="en-US" sz="2000" dirty="0"/>
            </a:br>
            <a:r>
              <a:rPr lang="en-US" sz="2000" b="0" i="0" dirty="0">
                <a:solidFill>
                  <a:srgbClr val="008000"/>
                </a:solidFill>
                <a:effectLst/>
                <a:latin typeface="Consolas" panose="020B0609020204030204" pitchFamily="49" charset="0"/>
              </a:rPr>
              <a:t>// </a:t>
            </a:r>
            <a:r>
              <a:rPr lang="en-US" sz="2000" b="0" i="0" dirty="0" err="1">
                <a:solidFill>
                  <a:srgbClr val="008000"/>
                </a:solidFill>
                <a:effectLst/>
                <a:latin typeface="Consolas" panose="020B0609020204030204" pitchFamily="49" charset="0"/>
              </a:rPr>
              <a:t>SyntaxError</a:t>
            </a:r>
            <a:r>
              <a:rPr lang="en-US" sz="2000" b="0" i="0" dirty="0">
                <a:solidFill>
                  <a:srgbClr val="008000"/>
                </a:solidFill>
                <a:effectLst/>
                <a:latin typeface="Consolas" panose="020B0609020204030204" pitchFamily="49" charset="0"/>
              </a:rPr>
              <a:t>: 'x' has already been declared</a:t>
            </a:r>
            <a:endParaRPr lang="en-IN" sz="2000" dirty="0"/>
          </a:p>
        </p:txBody>
      </p:sp>
    </p:spTree>
    <p:extLst>
      <p:ext uri="{BB962C8B-B14F-4D97-AF65-F5344CB8AC3E}">
        <p14:creationId xmlns:p14="http://schemas.microsoft.com/office/powerpoint/2010/main" val="40159085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A0D3-547A-4B4B-9760-4D5ED170F41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Block Scope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8270D80-DB61-4673-93DD-6BA5B3E6CA82}"/>
              </a:ext>
            </a:extLst>
          </p:cNvPr>
          <p:cNvSpPr>
            <a:spLocks noGrp="1"/>
          </p:cNvSpPr>
          <p:nvPr>
            <p:ph idx="1"/>
          </p:nvPr>
        </p:nvSpPr>
        <p:spPr>
          <a:xfrm>
            <a:off x="457200" y="548680"/>
            <a:ext cx="8229600" cy="5904656"/>
          </a:xfrm>
        </p:spPr>
        <p:txBody>
          <a:bodyPr>
            <a:normAutofit/>
          </a:bodyPr>
          <a:lstStyle/>
          <a:p>
            <a:r>
              <a:rPr lang="en-US" sz="1800" b="0" i="0" dirty="0">
                <a:solidFill>
                  <a:srgbClr val="000000"/>
                </a:solidFill>
                <a:effectLst/>
                <a:latin typeface="Verdana" panose="020B0604030504040204" pitchFamily="34" charset="0"/>
              </a:rPr>
              <a:t>Variables declared inside a { } block cannot be accessed from outside the block:</a:t>
            </a:r>
          </a:p>
          <a:p>
            <a:r>
              <a:rPr lang="en-US" sz="1800" b="0" i="0" dirty="0">
                <a:solidFill>
                  <a:srgbClr val="000000"/>
                </a:solidFill>
                <a:effectLst/>
                <a:latin typeface="Consolas" panose="020B0609020204030204" pitchFamily="49" charset="0"/>
              </a:rPr>
              <a:t>{</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x = </a:t>
            </a:r>
            <a:r>
              <a:rPr lang="en-US" sz="1800" b="0" i="0" dirty="0">
                <a:solidFill>
                  <a:srgbClr val="FF0000"/>
                </a:solidFill>
                <a:effectLst/>
                <a:latin typeface="Consolas" panose="020B0609020204030204" pitchFamily="49" charset="0"/>
              </a:rPr>
              <a:t>2</a:t>
            </a:r>
            <a:r>
              <a:rPr lang="en-US" sz="1800" b="0" i="0" dirty="0">
                <a:solidFill>
                  <a:srgbClr val="000000"/>
                </a:solidFill>
                <a:effectLst/>
                <a:latin typeface="Consolas" panose="020B0609020204030204" pitchFamily="49" charset="0"/>
              </a:rPr>
              <a:t>;</a:t>
            </a:r>
            <a:br>
              <a:rPr lang="en-US" sz="1800" dirty="0"/>
            </a:br>
            <a:r>
              <a:rPr lang="en-US" sz="1800" b="0" i="0" dirty="0">
                <a:solidFill>
                  <a:srgbClr val="000000"/>
                </a:solidFill>
                <a:effectLst/>
                <a:latin typeface="Consolas" panose="020B0609020204030204" pitchFamily="49" charset="0"/>
              </a:rPr>
              <a:t>}</a:t>
            </a:r>
            <a:br>
              <a:rPr lang="en-US" sz="1800" dirty="0"/>
            </a:br>
            <a:r>
              <a:rPr lang="en-US" sz="1800" b="0" i="0" dirty="0">
                <a:solidFill>
                  <a:srgbClr val="008000"/>
                </a:solidFill>
                <a:effectLst/>
                <a:latin typeface="Consolas" panose="020B0609020204030204" pitchFamily="49" charset="0"/>
              </a:rPr>
              <a:t>// x can NOT be used here</a:t>
            </a:r>
          </a:p>
          <a:p>
            <a:r>
              <a:rPr lang="en-IN" sz="1100" b="0" i="0" dirty="0">
                <a:solidFill>
                  <a:srgbClr val="000000"/>
                </a:solidFill>
                <a:effectLst/>
                <a:latin typeface="Verdana" panose="020B0604030504040204" pitchFamily="34" charset="0"/>
              </a:rPr>
              <a:t>With </a:t>
            </a:r>
            <a:r>
              <a:rPr lang="en-US" sz="1800" dirty="0">
                <a:solidFill>
                  <a:srgbClr val="008000"/>
                </a:solidFill>
                <a:latin typeface="Consolas" panose="020B0609020204030204" pitchFamily="49" charset="0"/>
              </a:rPr>
              <a:t>let, </a:t>
            </a:r>
            <a:r>
              <a:rPr lang="en-US" sz="1100" b="0" i="0" dirty="0">
                <a:solidFill>
                  <a:srgbClr val="000000"/>
                </a:solidFill>
                <a:effectLst/>
                <a:latin typeface="Verdana" panose="020B0604030504040204" pitchFamily="34" charset="0"/>
              </a:rPr>
              <a:t> </a:t>
            </a:r>
            <a:r>
              <a:rPr lang="en-US" sz="1600" b="0" i="0" dirty="0">
                <a:solidFill>
                  <a:srgbClr val="000000"/>
                </a:solidFill>
                <a:effectLst/>
                <a:latin typeface="Verdana" panose="020B0604030504040204" pitchFamily="34" charset="0"/>
              </a:rPr>
              <a:t>redeclaring a variable in the same block is NOT allowed:</a:t>
            </a:r>
          </a:p>
          <a:p>
            <a:r>
              <a:rPr lang="en-US" sz="1600" b="0" i="0" dirty="0">
                <a:solidFill>
                  <a:srgbClr val="0000CD"/>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2</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Allowed</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3</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Not allowed</a:t>
            </a:r>
            <a:br>
              <a:rPr lang="en-US" sz="1600" b="0" i="0" dirty="0">
                <a:solidFill>
                  <a:srgbClr val="008000"/>
                </a:solidFill>
                <a:effectLst/>
                <a:latin typeface="Consolas" panose="020B0609020204030204" pitchFamily="49" charset="0"/>
              </a:rPr>
            </a:br>
            <a:br>
              <a:rPr lang="en-US" sz="1600" dirty="0"/>
            </a:br>
            <a:r>
              <a:rPr lang="en-US" sz="1600" b="0" i="0" dirty="0">
                <a:solidFill>
                  <a:srgbClr val="000000"/>
                </a:solidFill>
                <a:effectLst/>
                <a:latin typeface="Consolas" panose="020B0609020204030204" pitchFamily="49" charset="0"/>
              </a:rPr>
              <a:t>{</a:t>
            </a:r>
            <a:br>
              <a:rPr lang="en-US" sz="1600" dirty="0"/>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2</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Allowed</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3</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Not allowed</a:t>
            </a:r>
            <a:br>
              <a:rPr lang="en-US" sz="1600" b="0" i="0" dirty="0">
                <a:solidFill>
                  <a:srgbClr val="008000"/>
                </a:solidFill>
                <a:effectLst/>
                <a:latin typeface="Consolas" panose="020B0609020204030204" pitchFamily="49" charset="0"/>
              </a:rPr>
            </a:br>
            <a:r>
              <a:rPr lang="en-US" sz="1600" b="0" i="0" dirty="0">
                <a:solidFill>
                  <a:srgbClr val="000000"/>
                </a:solidFill>
                <a:effectLst/>
                <a:latin typeface="Consolas" panose="020B0609020204030204" pitchFamily="49" charset="0"/>
              </a:rPr>
              <a:t>}</a:t>
            </a:r>
            <a:br>
              <a:rPr lang="en-US" sz="1600" dirty="0"/>
            </a:br>
            <a:br>
              <a:rPr lang="en-US" sz="1600" dirty="0"/>
            </a:br>
            <a:r>
              <a:rPr lang="en-US" sz="1600" b="0" i="0" dirty="0">
                <a:solidFill>
                  <a:srgbClr val="000000"/>
                </a:solidFill>
                <a:effectLst/>
                <a:latin typeface="Consolas" panose="020B0609020204030204" pitchFamily="49" charset="0"/>
              </a:rPr>
              <a:t>{</a:t>
            </a:r>
            <a:br>
              <a:rPr lang="en-US" sz="1600" dirty="0"/>
            </a:b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2</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Allowed</a:t>
            </a:r>
            <a:br>
              <a:rPr lang="en-US" sz="1600" b="0" i="0" dirty="0">
                <a:solidFill>
                  <a:srgbClr val="008000"/>
                </a:solidFill>
                <a:effectLst/>
                <a:latin typeface="Consolas" panose="020B0609020204030204" pitchFamily="49" charset="0"/>
              </a:rPr>
            </a:br>
            <a:r>
              <a:rPr lang="en-US" sz="1600" b="0" i="0" dirty="0">
                <a:solidFill>
                  <a:srgbClr val="0000CD"/>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x = </a:t>
            </a:r>
            <a:r>
              <a:rPr lang="en-US" sz="1600" b="0" i="0" dirty="0">
                <a:solidFill>
                  <a:srgbClr val="FF0000"/>
                </a:solidFill>
                <a:effectLst/>
                <a:latin typeface="Consolas" panose="020B0609020204030204" pitchFamily="49" charset="0"/>
              </a:rPr>
              <a:t>3</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Not allowed</a:t>
            </a:r>
            <a:br>
              <a:rPr lang="en-US" sz="1600" b="0" i="0" dirty="0">
                <a:solidFill>
                  <a:srgbClr val="008000"/>
                </a:solidFill>
                <a:effectLst/>
                <a:latin typeface="Consolas" panose="020B0609020204030204" pitchFamily="49" charset="0"/>
              </a:rPr>
            </a:br>
            <a:r>
              <a:rPr lang="en-US" sz="1600" b="0" i="0" dirty="0">
                <a:solidFill>
                  <a:srgbClr val="000000"/>
                </a:solidFill>
                <a:effectLst/>
                <a:latin typeface="Consolas" panose="020B0609020204030204" pitchFamily="49" charset="0"/>
              </a:rPr>
              <a:t>}</a:t>
            </a:r>
            <a:endParaRPr lang="en-IN" sz="1600" dirty="0"/>
          </a:p>
        </p:txBody>
      </p:sp>
    </p:spTree>
    <p:extLst>
      <p:ext uri="{BB962C8B-B14F-4D97-AF65-F5344CB8AC3E}">
        <p14:creationId xmlns:p14="http://schemas.microsoft.com/office/powerpoint/2010/main" val="20153808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15C2-A649-4605-A5E9-7A8B46285FA8}"/>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Adding Strings and Numbers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2E7C3D7-F45C-4409-A453-44C907CE6CE1}"/>
              </a:ext>
            </a:extLst>
          </p:cNvPr>
          <p:cNvSpPr>
            <a:spLocks noGrp="1"/>
          </p:cNvSpPr>
          <p:nvPr>
            <p:ph idx="1"/>
          </p:nvPr>
        </p:nvSpPr>
        <p:spPr>
          <a:xfrm>
            <a:off x="457200" y="548680"/>
            <a:ext cx="8229600" cy="5577483"/>
          </a:xfrm>
        </p:spPr>
        <p:txBody>
          <a:bodyPr/>
          <a:lstStyle/>
          <a:p>
            <a:r>
              <a:rPr lang="en-US" sz="2000" b="0" i="0" dirty="0">
                <a:solidFill>
                  <a:srgbClr val="000000"/>
                </a:solidFill>
                <a:effectLst/>
                <a:latin typeface="Verdana" panose="020B0604030504040204" pitchFamily="34" charset="0"/>
              </a:rPr>
              <a:t>Adding two numbers, will return the sum, but adding a number and a string will return a string</a:t>
            </a:r>
          </a:p>
          <a:p>
            <a:r>
              <a:rPr lang="en-IN" sz="1800" b="0" i="0" dirty="0">
                <a:solidFill>
                  <a:srgbClr val="0000CD"/>
                </a:solidFill>
                <a:effectLst/>
                <a:latin typeface="Consolas" panose="020B0609020204030204" pitchFamily="49" charset="0"/>
              </a:rPr>
              <a:t>let</a:t>
            </a:r>
            <a:r>
              <a:rPr lang="en-IN" sz="1800" b="0" i="0" dirty="0">
                <a:solidFill>
                  <a:srgbClr val="000000"/>
                </a:solidFill>
                <a:effectLst/>
                <a:latin typeface="Consolas" panose="020B0609020204030204" pitchFamily="49" charset="0"/>
              </a:rPr>
              <a:t> x = </a:t>
            </a:r>
            <a:r>
              <a:rPr lang="en-IN" sz="1800" b="0" i="0" dirty="0">
                <a:solidFill>
                  <a:srgbClr val="FF0000"/>
                </a:solidFill>
                <a:effectLst/>
                <a:latin typeface="Consolas" panose="020B0609020204030204" pitchFamily="49" charset="0"/>
              </a:rPr>
              <a:t>5</a:t>
            </a:r>
            <a:r>
              <a:rPr lang="en-IN" sz="1800" b="0" i="0" dirty="0">
                <a:solidFill>
                  <a:srgbClr val="000000"/>
                </a:solidFill>
                <a:effectLst/>
                <a:latin typeface="Consolas" panose="020B0609020204030204" pitchFamily="49" charset="0"/>
              </a:rPr>
              <a:t> + </a:t>
            </a:r>
            <a:r>
              <a:rPr lang="en-IN" sz="1800" b="0" i="0" dirty="0">
                <a:solidFill>
                  <a:srgbClr val="FF0000"/>
                </a:solidFill>
                <a:effectLst/>
                <a:latin typeface="Consolas" panose="020B0609020204030204" pitchFamily="49" charset="0"/>
              </a:rPr>
              <a:t>5</a:t>
            </a:r>
            <a:r>
              <a:rPr lang="en-IN" sz="1800" b="0" i="0" dirty="0">
                <a:solidFill>
                  <a:srgbClr val="000000"/>
                </a:solidFill>
                <a:effectLst/>
                <a:latin typeface="Consolas" panose="020B0609020204030204" pitchFamily="49" charset="0"/>
              </a:rPr>
              <a:t>;</a:t>
            </a:r>
            <a:br>
              <a:rPr lang="en-IN" sz="1800" dirty="0"/>
            </a:br>
            <a:r>
              <a:rPr lang="en-IN" sz="1800" b="0" i="0" dirty="0">
                <a:solidFill>
                  <a:srgbClr val="0000CD"/>
                </a:solidFill>
                <a:effectLst/>
                <a:latin typeface="Consolas" panose="020B0609020204030204" pitchFamily="49" charset="0"/>
              </a:rPr>
              <a:t>let</a:t>
            </a:r>
            <a:r>
              <a:rPr lang="en-IN" sz="1800" b="0" i="0" dirty="0">
                <a:solidFill>
                  <a:srgbClr val="000000"/>
                </a:solidFill>
                <a:effectLst/>
                <a:latin typeface="Consolas" panose="020B0609020204030204" pitchFamily="49" charset="0"/>
              </a:rPr>
              <a:t> y = </a:t>
            </a:r>
            <a:r>
              <a:rPr lang="en-IN" sz="1800" b="0" i="0" dirty="0">
                <a:solidFill>
                  <a:srgbClr val="A52A2A"/>
                </a:solidFill>
                <a:effectLst/>
                <a:latin typeface="Consolas" panose="020B0609020204030204" pitchFamily="49" charset="0"/>
              </a:rPr>
              <a:t>"5"</a:t>
            </a:r>
            <a:r>
              <a:rPr lang="en-IN" sz="1800" b="0" i="0" dirty="0">
                <a:solidFill>
                  <a:srgbClr val="000000"/>
                </a:solidFill>
                <a:effectLst/>
                <a:latin typeface="Consolas" panose="020B0609020204030204" pitchFamily="49" charset="0"/>
              </a:rPr>
              <a:t> + </a:t>
            </a:r>
            <a:r>
              <a:rPr lang="en-IN" sz="1800" b="0" i="0" dirty="0">
                <a:solidFill>
                  <a:srgbClr val="FF0000"/>
                </a:solidFill>
                <a:effectLst/>
                <a:latin typeface="Consolas" panose="020B0609020204030204" pitchFamily="49" charset="0"/>
              </a:rPr>
              <a:t>5</a:t>
            </a:r>
            <a:r>
              <a:rPr lang="en-IN" sz="1800" b="0" i="0" dirty="0">
                <a:solidFill>
                  <a:srgbClr val="000000"/>
                </a:solidFill>
                <a:effectLst/>
                <a:latin typeface="Consolas" panose="020B0609020204030204" pitchFamily="49" charset="0"/>
              </a:rPr>
              <a:t>;</a:t>
            </a:r>
            <a:br>
              <a:rPr lang="en-IN" sz="1800" dirty="0"/>
            </a:br>
            <a:r>
              <a:rPr lang="en-IN" sz="1800" b="0" i="0" dirty="0">
                <a:solidFill>
                  <a:srgbClr val="0000CD"/>
                </a:solidFill>
                <a:effectLst/>
                <a:latin typeface="Consolas" panose="020B0609020204030204" pitchFamily="49" charset="0"/>
              </a:rPr>
              <a:t>let</a:t>
            </a:r>
            <a:r>
              <a:rPr lang="en-IN" sz="1800" b="0" i="0" dirty="0">
                <a:solidFill>
                  <a:srgbClr val="000000"/>
                </a:solidFill>
                <a:effectLst/>
                <a:latin typeface="Consolas" panose="020B0609020204030204" pitchFamily="49" charset="0"/>
              </a:rPr>
              <a:t> z = </a:t>
            </a:r>
            <a:r>
              <a:rPr lang="en-IN" sz="1800" b="0" i="0" dirty="0">
                <a:solidFill>
                  <a:srgbClr val="A52A2A"/>
                </a:solidFill>
                <a:effectLst/>
                <a:latin typeface="Consolas" panose="020B0609020204030204" pitchFamily="49" charset="0"/>
              </a:rPr>
              <a:t>"Hello"</a:t>
            </a:r>
            <a:r>
              <a:rPr lang="en-IN" sz="1800" b="0" i="0" dirty="0">
                <a:solidFill>
                  <a:srgbClr val="000000"/>
                </a:solidFill>
                <a:effectLst/>
                <a:latin typeface="Consolas" panose="020B0609020204030204" pitchFamily="49" charset="0"/>
              </a:rPr>
              <a:t> + </a:t>
            </a:r>
            <a:r>
              <a:rPr lang="en-IN" sz="1800" b="0" i="0" dirty="0">
                <a:solidFill>
                  <a:srgbClr val="FF0000"/>
                </a:solidFill>
                <a:effectLst/>
                <a:latin typeface="Consolas" panose="020B0609020204030204" pitchFamily="49" charset="0"/>
              </a:rPr>
              <a:t>5</a:t>
            </a:r>
            <a:r>
              <a:rPr lang="en-IN" sz="1800" b="0" i="0" dirty="0">
                <a:solidFill>
                  <a:srgbClr val="000000"/>
                </a:solidFill>
                <a:effectLst/>
                <a:latin typeface="Consolas" panose="020B0609020204030204" pitchFamily="49" charset="0"/>
              </a:rPr>
              <a:t>;</a:t>
            </a:r>
          </a:p>
          <a:p>
            <a:r>
              <a:rPr lang="en-US" sz="2000" b="0" i="0" dirty="0">
                <a:solidFill>
                  <a:srgbClr val="000000"/>
                </a:solidFill>
                <a:effectLst/>
                <a:latin typeface="Verdana" panose="020B0604030504040204" pitchFamily="34" charset="0"/>
              </a:rPr>
              <a:t>The result of </a:t>
            </a:r>
            <a:r>
              <a:rPr lang="en-US" sz="2000" b="0" i="1" dirty="0">
                <a:solidFill>
                  <a:srgbClr val="000000"/>
                </a:solidFill>
                <a:effectLst/>
                <a:latin typeface="Verdana" panose="020B0604030504040204" pitchFamily="34" charset="0"/>
              </a:rPr>
              <a:t>x</a:t>
            </a:r>
            <a:r>
              <a:rPr lang="en-US" sz="2000" b="0" i="0" dirty="0">
                <a:solidFill>
                  <a:srgbClr val="000000"/>
                </a:solidFill>
                <a:effectLst/>
                <a:latin typeface="Verdana" panose="020B0604030504040204" pitchFamily="34" charset="0"/>
              </a:rPr>
              <a:t>,</a:t>
            </a:r>
            <a:r>
              <a:rPr lang="en-US" sz="2000" b="0" i="1" dirty="0">
                <a:solidFill>
                  <a:srgbClr val="000000"/>
                </a:solidFill>
                <a:effectLst/>
                <a:latin typeface="Verdana" panose="020B0604030504040204" pitchFamily="34" charset="0"/>
              </a:rPr>
              <a:t> y</a:t>
            </a:r>
            <a:r>
              <a:rPr lang="en-US" sz="2000" b="0" i="0" dirty="0">
                <a:solidFill>
                  <a:srgbClr val="000000"/>
                </a:solidFill>
                <a:effectLst/>
                <a:latin typeface="Verdana" panose="020B0604030504040204" pitchFamily="34" charset="0"/>
              </a:rPr>
              <a:t>, and </a:t>
            </a:r>
            <a:r>
              <a:rPr lang="en-US" sz="2000" b="0" i="1" dirty="0">
                <a:solidFill>
                  <a:srgbClr val="000000"/>
                </a:solidFill>
                <a:effectLst/>
                <a:latin typeface="Verdana" panose="020B0604030504040204" pitchFamily="34" charset="0"/>
              </a:rPr>
              <a:t>z</a:t>
            </a:r>
            <a:r>
              <a:rPr lang="en-US" sz="2000" b="0" i="0" dirty="0">
                <a:solidFill>
                  <a:srgbClr val="000000"/>
                </a:solidFill>
                <a:effectLst/>
                <a:latin typeface="Verdana" panose="020B0604030504040204" pitchFamily="34" charset="0"/>
              </a:rPr>
              <a:t> will be:</a:t>
            </a:r>
          </a:p>
          <a:p>
            <a:r>
              <a:rPr lang="en-IN" sz="2000" b="0" i="0" dirty="0">
                <a:solidFill>
                  <a:srgbClr val="000000"/>
                </a:solidFill>
                <a:effectLst/>
                <a:latin typeface="Courier New" panose="02070309020205020404" pitchFamily="49" charset="0"/>
              </a:rPr>
              <a:t>10</a:t>
            </a:r>
            <a:br>
              <a:rPr lang="en-IN" sz="2000" dirty="0"/>
            </a:br>
            <a:r>
              <a:rPr lang="en-IN" sz="2000" b="0" i="0" dirty="0">
                <a:solidFill>
                  <a:srgbClr val="000000"/>
                </a:solidFill>
                <a:effectLst/>
                <a:latin typeface="Courier New" panose="02070309020205020404" pitchFamily="49" charset="0"/>
              </a:rPr>
              <a:t>55</a:t>
            </a:r>
            <a:br>
              <a:rPr lang="en-IN" sz="2000" dirty="0"/>
            </a:br>
            <a:r>
              <a:rPr lang="en-IN" sz="2000" b="0" i="0" dirty="0">
                <a:solidFill>
                  <a:srgbClr val="000000"/>
                </a:solidFill>
                <a:effectLst/>
                <a:latin typeface="Courier New" panose="02070309020205020404" pitchFamily="49" charset="0"/>
              </a:rPr>
              <a:t>Hello5</a:t>
            </a: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9185783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6572-AA5F-4734-A58E-FC8412A5DE5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Comparison Operators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B197D65B-A747-461E-AD22-2FE3A583CA71}"/>
              </a:ext>
            </a:extLst>
          </p:cNvPr>
          <p:cNvGraphicFramePr>
            <a:graphicFrameLocks noGrp="1"/>
          </p:cNvGraphicFramePr>
          <p:nvPr>
            <p:ph idx="1"/>
          </p:nvPr>
        </p:nvGraphicFramePr>
        <p:xfrm>
          <a:off x="2017909" y="1407478"/>
          <a:ext cx="5108182" cy="3931920"/>
        </p:xfrm>
        <a:graphic>
          <a:graphicData uri="http://schemas.openxmlformats.org/drawingml/2006/table">
            <a:tbl>
              <a:tblPr/>
              <a:tblGrid>
                <a:gridCol w="2554091">
                  <a:extLst>
                    <a:ext uri="{9D8B030D-6E8A-4147-A177-3AD203B41FA5}">
                      <a16:colId xmlns:a16="http://schemas.microsoft.com/office/drawing/2014/main" val="599869263"/>
                    </a:ext>
                  </a:extLst>
                </a:gridCol>
                <a:gridCol w="2554091">
                  <a:extLst>
                    <a:ext uri="{9D8B030D-6E8A-4147-A177-3AD203B41FA5}">
                      <a16:colId xmlns:a16="http://schemas.microsoft.com/office/drawing/2014/main" val="1425739667"/>
                    </a:ext>
                  </a:extLst>
                </a:gridCol>
              </a:tblGrid>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equal to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64456566"/>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equal value and equal type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05206277"/>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not equal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86416204"/>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not equal value or not equal type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8677973"/>
                  </a:ext>
                </a:extLst>
              </a:tr>
              <a:tr h="0">
                <a:tc>
                  <a:txBody>
                    <a:bodyPr/>
                    <a:lstStyle/>
                    <a:p>
                      <a:pPr algn="l" fontAlgn="t"/>
                      <a:r>
                        <a:rPr lang="en-IN">
                          <a:effectLst/>
                        </a:rPr>
                        <a: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greater than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94628148"/>
                  </a:ext>
                </a:extLst>
              </a:tr>
              <a:tr h="0">
                <a:tc>
                  <a:txBody>
                    <a:bodyPr/>
                    <a:lstStyle/>
                    <a:p>
                      <a:pPr algn="l" fontAlgn="t"/>
                      <a:r>
                        <a:rPr lang="en-IN">
                          <a:effectLst/>
                        </a:rPr>
                        <a:t>&lt;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less than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2420161"/>
                  </a:ext>
                </a:extLst>
              </a:tr>
              <a:tr h="0">
                <a:tc>
                  <a:txBody>
                    <a:bodyPr/>
                    <a:lstStyle/>
                    <a:p>
                      <a:pPr algn="l" fontAlgn="t"/>
                      <a:r>
                        <a:rPr lang="en-IN">
                          <a:effectLst/>
                        </a:rPr>
                        <a: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greater than or equal to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84979607"/>
                  </a:ext>
                </a:extLst>
              </a:tr>
              <a:tr h="0">
                <a:tc>
                  <a:txBody>
                    <a:bodyPr/>
                    <a:lstStyle/>
                    <a:p>
                      <a:pPr algn="l" fontAlgn="t"/>
                      <a:r>
                        <a:rPr lang="en-IN">
                          <a:effectLst/>
                        </a:rPr>
                        <a:t>&lt;=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less than or equal to</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6241359"/>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ternary operator</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382998885"/>
                  </a:ext>
                </a:extLst>
              </a:tr>
            </a:tbl>
          </a:graphicData>
        </a:graphic>
      </p:graphicFrame>
    </p:spTree>
    <p:extLst>
      <p:ext uri="{BB962C8B-B14F-4D97-AF65-F5344CB8AC3E}">
        <p14:creationId xmlns:p14="http://schemas.microsoft.com/office/powerpoint/2010/main" val="32973130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0E29-2FBA-4C06-A543-8167A9D918A4}"/>
              </a:ext>
            </a:extLst>
          </p:cNvPr>
          <p:cNvSpPr>
            <a:spLocks noGrp="1"/>
          </p:cNvSpPr>
          <p:nvPr>
            <p:ph type="title"/>
          </p:nvPr>
        </p:nvSpPr>
        <p:spPr>
          <a:xfrm>
            <a:off x="457200" y="274638"/>
            <a:ext cx="8229600" cy="457200"/>
          </a:xfrm>
        </p:spPr>
        <p:txBody>
          <a:bodyPr>
            <a:normAutofit fontScale="90000"/>
          </a:bodyPr>
          <a:lstStyle/>
          <a:p>
            <a:r>
              <a:rPr lang="en-IN" b="0" i="0" dirty="0">
                <a:solidFill>
                  <a:srgbClr val="000000"/>
                </a:solidFill>
                <a:effectLst/>
                <a:latin typeface="Segoe UI" panose="020B0502040204020203" pitchFamily="34" charset="0"/>
              </a:rPr>
              <a:t>JavaScript Logical Operators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7B8C1D50-E025-4B2D-A385-0D1F203DFA24}"/>
              </a:ext>
            </a:extLst>
          </p:cNvPr>
          <p:cNvGraphicFramePr>
            <a:graphicFrameLocks noGrp="1"/>
          </p:cNvGraphicFramePr>
          <p:nvPr>
            <p:ph idx="1"/>
          </p:nvPr>
        </p:nvGraphicFramePr>
        <p:xfrm>
          <a:off x="2017909" y="2773839"/>
          <a:ext cx="5108182" cy="1127760"/>
        </p:xfrm>
        <a:graphic>
          <a:graphicData uri="http://schemas.openxmlformats.org/drawingml/2006/table">
            <a:tbl>
              <a:tblPr/>
              <a:tblGrid>
                <a:gridCol w="2554091">
                  <a:extLst>
                    <a:ext uri="{9D8B030D-6E8A-4147-A177-3AD203B41FA5}">
                      <a16:colId xmlns:a16="http://schemas.microsoft.com/office/drawing/2014/main" val="3380220814"/>
                    </a:ext>
                  </a:extLst>
                </a:gridCol>
                <a:gridCol w="2554091">
                  <a:extLst>
                    <a:ext uri="{9D8B030D-6E8A-4147-A177-3AD203B41FA5}">
                      <a16:colId xmlns:a16="http://schemas.microsoft.com/office/drawing/2014/main" val="289937872"/>
                    </a:ext>
                  </a:extLst>
                </a:gridCol>
              </a:tblGrid>
              <a:tr h="0">
                <a:tc>
                  <a:txBody>
                    <a:bodyPr/>
                    <a:lstStyle/>
                    <a:p>
                      <a:pPr algn="l" fontAlgn="t"/>
                      <a:r>
                        <a:rPr lang="en-IN">
                          <a:effectLst/>
                        </a:rPr>
                        <a:t>&amp;&amp;</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logical and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63307796"/>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logical or</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7508433"/>
                  </a:ext>
                </a:extLst>
              </a:tr>
              <a:tr h="0">
                <a:tc>
                  <a:txBody>
                    <a:bodyPr/>
                    <a:lstStyle/>
                    <a:p>
                      <a:pPr algn="l" fontAlgn="t"/>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logical not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995015399"/>
                  </a:ext>
                </a:extLst>
              </a:tr>
            </a:tbl>
          </a:graphicData>
        </a:graphic>
      </p:graphicFrame>
    </p:spTree>
    <p:extLst>
      <p:ext uri="{BB962C8B-B14F-4D97-AF65-F5344CB8AC3E}">
        <p14:creationId xmlns:p14="http://schemas.microsoft.com/office/powerpoint/2010/main" val="12629626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81DB-D9F8-4E58-AE65-AEB40E017BC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Functions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99D35D0-7EC8-49E4-9802-DC3825327B94}"/>
              </a:ext>
            </a:extLst>
          </p:cNvPr>
          <p:cNvSpPr>
            <a:spLocks noGrp="1"/>
          </p:cNvSpPr>
          <p:nvPr>
            <p:ph idx="1"/>
          </p:nvPr>
        </p:nvSpPr>
        <p:spPr>
          <a:xfrm>
            <a:off x="457200" y="548680"/>
            <a:ext cx="8229600" cy="5577483"/>
          </a:xfrm>
        </p:spPr>
        <p:txBody>
          <a:bodyPr/>
          <a:lstStyle/>
          <a:p>
            <a:pPr algn="l"/>
            <a:r>
              <a:rPr lang="en-US" sz="2000" b="0" i="0" dirty="0">
                <a:solidFill>
                  <a:srgbClr val="000000"/>
                </a:solidFill>
                <a:effectLst/>
                <a:latin typeface="Verdana" panose="020B0604030504040204" pitchFamily="34" charset="0"/>
              </a:rPr>
              <a:t>A JavaScript function is a block of code designed to perform a particular task.</a:t>
            </a:r>
          </a:p>
          <a:p>
            <a:pPr algn="l"/>
            <a:r>
              <a:rPr lang="en-US" sz="2000" b="0" i="0" dirty="0">
                <a:solidFill>
                  <a:srgbClr val="000000"/>
                </a:solidFill>
                <a:effectLst/>
                <a:latin typeface="Verdana" panose="020B0604030504040204" pitchFamily="34" charset="0"/>
              </a:rPr>
              <a:t>A JavaScript function is executed when "something" invokes it (calls it).</a:t>
            </a:r>
          </a:p>
          <a:p>
            <a:pPr algn="l"/>
            <a:endParaRPr lang="en-US" sz="2000" dirty="0">
              <a:solidFill>
                <a:srgbClr val="000000"/>
              </a:solidFill>
              <a:latin typeface="Verdana" panose="020B0604030504040204" pitchFamily="34" charset="0"/>
            </a:endParaRPr>
          </a:p>
          <a:p>
            <a:pPr algn="l"/>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myFunction</a:t>
            </a:r>
            <a:r>
              <a:rPr lang="en-US" sz="1800" b="0" i="0" dirty="0">
                <a:solidFill>
                  <a:srgbClr val="000000"/>
                </a:solidFill>
                <a:effectLst/>
                <a:latin typeface="Consolas" panose="020B0609020204030204" pitchFamily="49" charset="0"/>
              </a:rPr>
              <a:t>(p1, p2) {</a:t>
            </a:r>
            <a:br>
              <a:rPr lang="en-US" sz="1800" dirty="0"/>
            </a:b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p1 * p2;  </a:t>
            </a:r>
            <a:r>
              <a:rPr lang="en-US" sz="1800" b="0" i="0" dirty="0">
                <a:solidFill>
                  <a:srgbClr val="FF0000"/>
                </a:solidFill>
                <a:effectLst/>
                <a:latin typeface="Consolas" panose="020B0609020204030204" pitchFamily="49" charset="0"/>
              </a:rPr>
              <a:t> </a:t>
            </a:r>
            <a:r>
              <a:rPr lang="en-US" sz="1800" b="0" i="0" dirty="0">
                <a:solidFill>
                  <a:srgbClr val="008000"/>
                </a:solidFill>
                <a:effectLst/>
                <a:latin typeface="Consolas" panose="020B0609020204030204" pitchFamily="49" charset="0"/>
              </a:rPr>
              <a:t>// The function returns the product of p1 and p2</a:t>
            </a:r>
            <a:br>
              <a:rPr lang="en-US" sz="1800" b="0" i="0" dirty="0">
                <a:solidFill>
                  <a:srgbClr val="008000"/>
                </a:solidFill>
                <a:effectLst/>
                <a:latin typeface="Consolas" panose="020B0609020204030204" pitchFamily="49" charset="0"/>
              </a:rPr>
            </a:br>
            <a:r>
              <a:rPr lang="en-US" sz="1800" b="0" i="0" dirty="0">
                <a:solidFill>
                  <a:srgbClr val="000000"/>
                </a:solidFill>
                <a:effectLst/>
                <a:latin typeface="Consolas" panose="020B0609020204030204" pitchFamily="49" charset="0"/>
              </a:rPr>
              <a:t>}</a:t>
            </a:r>
            <a:endParaRPr lang="en-US" sz="1800" b="0" i="0" dirty="0">
              <a:solidFill>
                <a:srgbClr val="000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378915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br>
              <a:rPr lang="en-IN" dirty="0"/>
            </a:br>
            <a:r>
              <a:rPr lang="en-IN" dirty="0"/>
              <a:t>HTML Line Breaks</a:t>
            </a:r>
            <a:br>
              <a:rPr lang="en-IN" dirty="0"/>
            </a:br>
            <a:endParaRPr lang="en-IN" dirty="0"/>
          </a:p>
        </p:txBody>
      </p:sp>
      <p:sp>
        <p:nvSpPr>
          <p:cNvPr id="3" name="Content Placeholder 2"/>
          <p:cNvSpPr>
            <a:spLocks noGrp="1"/>
          </p:cNvSpPr>
          <p:nvPr>
            <p:ph idx="1"/>
          </p:nvPr>
        </p:nvSpPr>
        <p:spPr>
          <a:xfrm>
            <a:off x="457200" y="1000108"/>
            <a:ext cx="8229600" cy="5572164"/>
          </a:xfrm>
        </p:spPr>
        <p:txBody>
          <a:bodyPr/>
          <a:lstStyle/>
          <a:p>
            <a:r>
              <a:rPr lang="en-IN" dirty="0"/>
              <a:t>The HTML &lt;</a:t>
            </a:r>
            <a:r>
              <a:rPr lang="en-IN" dirty="0" err="1"/>
              <a:t>br</a:t>
            </a:r>
            <a:r>
              <a:rPr lang="en-IN" dirty="0"/>
              <a:t>&gt; element defines a line break.</a:t>
            </a:r>
          </a:p>
          <a:p>
            <a:r>
              <a:rPr lang="en-IN" dirty="0"/>
              <a:t>Use &lt;</a:t>
            </a:r>
            <a:r>
              <a:rPr lang="en-IN" dirty="0" err="1"/>
              <a:t>br</a:t>
            </a:r>
            <a:r>
              <a:rPr lang="en-IN" dirty="0"/>
              <a:t>&gt; if you want a line break (a new line) without starting a new paragraph:</a:t>
            </a:r>
          </a:p>
          <a:p>
            <a:pPr lvl="1"/>
            <a:r>
              <a:rPr lang="en-IN" dirty="0"/>
              <a:t>&lt;p&gt;This is&lt;</a:t>
            </a:r>
            <a:r>
              <a:rPr lang="en-IN" dirty="0" err="1"/>
              <a:t>br</a:t>
            </a:r>
            <a:r>
              <a:rPr lang="en-IN" dirty="0"/>
              <a:t>&gt;a paragraph&lt;</a:t>
            </a:r>
            <a:r>
              <a:rPr lang="en-IN" dirty="0" err="1"/>
              <a:t>br</a:t>
            </a:r>
            <a:r>
              <a:rPr lang="en-IN" dirty="0"/>
              <a:t>&gt;with line breaks.&lt;/p&gt;</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D276-5FA3-4AE2-A2CF-C9E483794683}"/>
              </a:ext>
            </a:extLst>
          </p:cNvPr>
          <p:cNvSpPr>
            <a:spLocks noGrp="1"/>
          </p:cNvSpPr>
          <p:nvPr>
            <p:ph type="title"/>
          </p:nvPr>
        </p:nvSpPr>
        <p:spPr>
          <a:xfrm>
            <a:off x="457200" y="227013"/>
            <a:ext cx="8229600" cy="393675"/>
          </a:xfrm>
        </p:spPr>
        <p:txBody>
          <a:bodyPr>
            <a:normAutofit fontScale="90000"/>
          </a:bodyPr>
          <a:lstStyle/>
          <a:p>
            <a:r>
              <a:rPr lang="en-US" b="0" i="0" dirty="0">
                <a:solidFill>
                  <a:srgbClr val="000000"/>
                </a:solidFill>
                <a:effectLst/>
                <a:latin typeface="Segoe UI" panose="020B0502040204020203" pitchFamily="34" charset="0"/>
              </a:rPr>
              <a:t>Functions Used as Variable Values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911DE9D-D2D3-4377-B587-CDB57C295B57}"/>
              </a:ext>
            </a:extLst>
          </p:cNvPr>
          <p:cNvSpPr>
            <a:spLocks noGrp="1"/>
          </p:cNvSpPr>
          <p:nvPr>
            <p:ph idx="1"/>
          </p:nvPr>
        </p:nvSpPr>
        <p:spPr>
          <a:xfrm>
            <a:off x="457200" y="548680"/>
            <a:ext cx="8229600" cy="5577483"/>
          </a:xfrm>
        </p:spPr>
        <p:txBody>
          <a:bodyPr/>
          <a:lstStyle/>
          <a:p>
            <a:r>
              <a:rPr lang="en-US" sz="2400" b="0" i="0" dirty="0">
                <a:solidFill>
                  <a:srgbClr val="000000"/>
                </a:solidFill>
                <a:effectLst/>
                <a:latin typeface="Verdana" panose="020B0604030504040204" pitchFamily="34" charset="0"/>
              </a:rPr>
              <a:t>Functions can be used the same way as you use variables, in all types of formulas, assignments, and calculations.</a:t>
            </a:r>
          </a:p>
          <a:p>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5182739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5786-694F-4251-94D4-3A08D17D9DE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Local Variables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2A390C5-D436-4FFA-96C2-46B328889276}"/>
              </a:ext>
            </a:extLst>
          </p:cNvPr>
          <p:cNvSpPr>
            <a:spLocks noGrp="1"/>
          </p:cNvSpPr>
          <p:nvPr>
            <p:ph idx="1"/>
          </p:nvPr>
        </p:nvSpPr>
        <p:spPr>
          <a:xfrm>
            <a:off x="457200" y="548680"/>
            <a:ext cx="8229600" cy="5577483"/>
          </a:xfrm>
        </p:spPr>
        <p:txBody>
          <a:bodyPr/>
          <a:lstStyle/>
          <a:p>
            <a:pPr algn="l"/>
            <a:r>
              <a:rPr lang="en-US" sz="2400" b="0" i="0" dirty="0">
                <a:solidFill>
                  <a:srgbClr val="000000"/>
                </a:solidFill>
                <a:effectLst/>
                <a:latin typeface="Verdana" panose="020B0604030504040204" pitchFamily="34" charset="0"/>
              </a:rPr>
              <a:t>Variables declared within a JavaScript function, become </a:t>
            </a:r>
            <a:r>
              <a:rPr lang="en-US" sz="2400" b="1" i="0" dirty="0">
                <a:solidFill>
                  <a:srgbClr val="000000"/>
                </a:solidFill>
                <a:effectLst/>
                <a:latin typeface="Verdana" panose="020B0604030504040204" pitchFamily="34" charset="0"/>
              </a:rPr>
              <a:t>LOCAL</a:t>
            </a:r>
            <a:r>
              <a:rPr lang="en-US" sz="2400" b="0" i="0" dirty="0">
                <a:solidFill>
                  <a:srgbClr val="000000"/>
                </a:solidFill>
                <a:effectLst/>
                <a:latin typeface="Verdana" panose="020B0604030504040204" pitchFamily="34" charset="0"/>
              </a:rPr>
              <a:t> to the function.</a:t>
            </a:r>
          </a:p>
          <a:p>
            <a:pPr algn="l"/>
            <a:r>
              <a:rPr lang="en-US" sz="2400" b="0" i="0" dirty="0">
                <a:solidFill>
                  <a:srgbClr val="000000"/>
                </a:solidFill>
                <a:effectLst/>
                <a:latin typeface="Verdana" panose="020B0604030504040204" pitchFamily="34" charset="0"/>
              </a:rPr>
              <a:t>Local variables can only be accessed from within the function.</a:t>
            </a:r>
          </a:p>
          <a:p>
            <a:pPr algn="l"/>
            <a:br>
              <a:rPr lang="en-US" sz="1400" dirty="0"/>
            </a:br>
            <a:r>
              <a:rPr lang="en-US" sz="1400" b="0" i="0" dirty="0">
                <a:solidFill>
                  <a:srgbClr val="0000CD"/>
                </a:solidFill>
                <a:effectLst/>
                <a:latin typeface="Consolas" panose="020B0609020204030204" pitchFamily="49" charset="0"/>
              </a:rPr>
              <a:t>function</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myFunction</a:t>
            </a:r>
            <a:r>
              <a:rPr lang="en-US" sz="1400" b="0" i="0" dirty="0">
                <a:solidFill>
                  <a:srgbClr val="000000"/>
                </a:solidFill>
                <a:effectLst/>
                <a:latin typeface="Consolas" panose="020B0609020204030204" pitchFamily="49" charset="0"/>
              </a:rPr>
              <a:t>()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let</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carName</a:t>
            </a:r>
            <a:r>
              <a:rPr lang="en-US" sz="1400" b="0" i="0" dirty="0">
                <a:solidFill>
                  <a:srgbClr val="000000"/>
                </a:solidFill>
                <a:effectLst/>
                <a:latin typeface="Consolas" panose="020B0609020204030204" pitchFamily="49" charset="0"/>
              </a:rPr>
              <a:t> = </a:t>
            </a:r>
            <a:r>
              <a:rPr lang="en-US" sz="1400" b="0" i="0" dirty="0">
                <a:solidFill>
                  <a:srgbClr val="A52A2A"/>
                </a:solidFill>
                <a:effectLst/>
                <a:latin typeface="Consolas" panose="020B0609020204030204" pitchFamily="49" charset="0"/>
              </a:rPr>
              <a:t>"Volvo"</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8000"/>
                </a:solidFill>
                <a:effectLst/>
                <a:latin typeface="Consolas" panose="020B0609020204030204" pitchFamily="49" charset="0"/>
              </a:rPr>
              <a:t>// code here CAN use </a:t>
            </a:r>
            <a:r>
              <a:rPr lang="en-US" sz="1400" b="0" i="0" dirty="0" err="1">
                <a:solidFill>
                  <a:srgbClr val="008000"/>
                </a:solidFill>
                <a:effectLst/>
                <a:latin typeface="Consolas" panose="020B0609020204030204" pitchFamily="49" charset="0"/>
              </a:rPr>
              <a:t>carName</a:t>
            </a:r>
            <a:br>
              <a:rPr lang="en-US" sz="1400" b="0" i="0" dirty="0">
                <a:solidFill>
                  <a:srgbClr val="008000"/>
                </a:solidFill>
                <a:effectLst/>
                <a:latin typeface="Consolas" panose="020B0609020204030204" pitchFamily="49" charset="0"/>
              </a:rPr>
            </a:br>
            <a:r>
              <a:rPr lang="en-US" sz="1400" b="0" i="0" dirty="0">
                <a:solidFill>
                  <a:srgbClr val="000000"/>
                </a:solidFill>
                <a:effectLst/>
                <a:latin typeface="Consolas" panose="020B0609020204030204" pitchFamily="49" charset="0"/>
              </a:rPr>
              <a:t>}</a:t>
            </a:r>
            <a:br>
              <a:rPr lang="en-US" sz="1400" dirty="0"/>
            </a:br>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6349610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6226-DE0D-4EDD-9890-D072A7F1EE7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For/In Loop</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4D7C61C-DDBE-48DD-86C3-FB330B310308}"/>
              </a:ext>
            </a:extLst>
          </p:cNvPr>
          <p:cNvSpPr>
            <a:spLocks noGrp="1"/>
          </p:cNvSpPr>
          <p:nvPr>
            <p:ph idx="1"/>
          </p:nvPr>
        </p:nvSpPr>
        <p:spPr>
          <a:xfrm>
            <a:off x="457200" y="620688"/>
            <a:ext cx="8229600" cy="5505475"/>
          </a:xfrm>
        </p:spPr>
        <p:txBody>
          <a:bodyPr>
            <a:normAutofit/>
          </a:bodyPr>
          <a:lstStyle/>
          <a:p>
            <a:r>
              <a:rPr lang="en-US" sz="2600" b="0" i="0" dirty="0">
                <a:solidFill>
                  <a:srgbClr val="000000"/>
                </a:solidFill>
                <a:effectLst/>
                <a:latin typeface="Verdana" panose="020B0604030504040204" pitchFamily="34" charset="0"/>
              </a:rPr>
              <a:t>loops through the properties of an Object:</a:t>
            </a:r>
          </a:p>
          <a:p>
            <a:pPr algn="l"/>
            <a:r>
              <a:rPr lang="en-US" sz="2600" b="0" i="0" dirty="0">
                <a:solidFill>
                  <a:srgbClr val="0000CD"/>
                </a:solidFill>
                <a:effectLst/>
                <a:latin typeface="Consolas" panose="020B0609020204030204" pitchFamily="49" charset="0"/>
              </a:rPr>
              <a:t>var</a:t>
            </a:r>
            <a:r>
              <a:rPr lang="en-US" sz="2600" b="0" i="0" dirty="0">
                <a:solidFill>
                  <a:srgbClr val="000000"/>
                </a:solidFill>
                <a:effectLst/>
                <a:latin typeface="Consolas" panose="020B0609020204030204" pitchFamily="49" charset="0"/>
              </a:rPr>
              <a:t> person = {</a:t>
            </a:r>
            <a:r>
              <a:rPr lang="en-US" sz="2600" b="0" i="0" dirty="0" err="1">
                <a:solidFill>
                  <a:srgbClr val="000000"/>
                </a:solidFill>
                <a:effectLst/>
                <a:latin typeface="Consolas" panose="020B0609020204030204" pitchFamily="49" charset="0"/>
              </a:rPr>
              <a:t>fname</a:t>
            </a:r>
            <a:r>
              <a:rPr lang="en-US" sz="2600" b="0" i="0" dirty="0">
                <a:solidFill>
                  <a:srgbClr val="000000"/>
                </a:solidFill>
                <a:effectLst/>
                <a:latin typeface="Consolas" panose="020B0609020204030204" pitchFamily="49" charset="0"/>
              </a:rPr>
              <a:t>:</a:t>
            </a:r>
            <a:r>
              <a:rPr lang="en-US" sz="2600" b="0" i="0" dirty="0">
                <a:solidFill>
                  <a:srgbClr val="A52A2A"/>
                </a:solidFill>
                <a:effectLst/>
                <a:latin typeface="Consolas" panose="020B0609020204030204" pitchFamily="49" charset="0"/>
              </a:rPr>
              <a:t>"John"</a:t>
            </a:r>
            <a:r>
              <a:rPr lang="en-US" sz="2600" b="0" i="0" dirty="0">
                <a:solidFill>
                  <a:srgbClr val="000000"/>
                </a:solidFill>
                <a:effectLst/>
                <a:latin typeface="Consolas" panose="020B0609020204030204" pitchFamily="49" charset="0"/>
              </a:rPr>
              <a:t>, </a:t>
            </a:r>
            <a:r>
              <a:rPr lang="en-US" sz="2600" b="0" i="0" dirty="0" err="1">
                <a:solidFill>
                  <a:srgbClr val="000000"/>
                </a:solidFill>
                <a:effectLst/>
                <a:latin typeface="Consolas" panose="020B0609020204030204" pitchFamily="49" charset="0"/>
              </a:rPr>
              <a:t>lname</a:t>
            </a:r>
            <a:r>
              <a:rPr lang="en-US" sz="2600" b="0" i="0" dirty="0">
                <a:solidFill>
                  <a:srgbClr val="000000"/>
                </a:solidFill>
                <a:effectLst/>
                <a:latin typeface="Consolas" panose="020B0609020204030204" pitchFamily="49" charset="0"/>
              </a:rPr>
              <a:t>:</a:t>
            </a:r>
            <a:r>
              <a:rPr lang="en-US" sz="2600" b="0" i="0" dirty="0">
                <a:solidFill>
                  <a:srgbClr val="A52A2A"/>
                </a:solidFill>
                <a:effectLst/>
                <a:latin typeface="Consolas" panose="020B0609020204030204" pitchFamily="49" charset="0"/>
              </a:rPr>
              <a:t>"Doe"</a:t>
            </a:r>
            <a:r>
              <a:rPr lang="en-US" sz="2600" b="0" i="0" dirty="0">
                <a:solidFill>
                  <a:srgbClr val="000000"/>
                </a:solidFill>
                <a:effectLst/>
                <a:latin typeface="Consolas" panose="020B0609020204030204" pitchFamily="49" charset="0"/>
              </a:rPr>
              <a:t>, age:</a:t>
            </a:r>
            <a:r>
              <a:rPr lang="en-US" sz="2600" b="0" i="0" dirty="0">
                <a:solidFill>
                  <a:srgbClr val="FF0000"/>
                </a:solidFill>
                <a:effectLst/>
                <a:latin typeface="Consolas" panose="020B0609020204030204" pitchFamily="49" charset="0"/>
              </a:rPr>
              <a:t>25</a:t>
            </a:r>
            <a:r>
              <a:rPr lang="en-US" sz="2600" b="0" i="0" dirty="0">
                <a:solidFill>
                  <a:srgbClr val="000000"/>
                </a:solidFill>
                <a:effectLst/>
                <a:latin typeface="Consolas" panose="020B0609020204030204" pitchFamily="49" charset="0"/>
              </a:rPr>
              <a:t>};</a:t>
            </a:r>
            <a:br>
              <a:rPr lang="en-US" sz="2600" b="0" i="0" dirty="0">
                <a:solidFill>
                  <a:srgbClr val="000000"/>
                </a:solidFill>
                <a:effectLst/>
                <a:latin typeface="Consolas" panose="020B0609020204030204" pitchFamily="49" charset="0"/>
              </a:rPr>
            </a:br>
            <a:br>
              <a:rPr lang="en-US" sz="2600" b="0" i="0" dirty="0">
                <a:solidFill>
                  <a:srgbClr val="000000"/>
                </a:solidFill>
                <a:effectLst/>
                <a:latin typeface="Consolas" panose="020B0609020204030204" pitchFamily="49" charset="0"/>
              </a:rPr>
            </a:br>
            <a:r>
              <a:rPr lang="en-US" sz="2600" b="0" i="0" dirty="0">
                <a:solidFill>
                  <a:srgbClr val="0000CD"/>
                </a:solidFill>
                <a:effectLst/>
                <a:latin typeface="Consolas" panose="020B0609020204030204" pitchFamily="49" charset="0"/>
              </a:rPr>
              <a:t>var</a:t>
            </a:r>
            <a:r>
              <a:rPr lang="en-US" sz="2600" b="0" i="0" dirty="0">
                <a:solidFill>
                  <a:srgbClr val="000000"/>
                </a:solidFill>
                <a:effectLst/>
                <a:latin typeface="Consolas" panose="020B0609020204030204" pitchFamily="49" charset="0"/>
              </a:rPr>
              <a:t> text = </a:t>
            </a:r>
            <a:r>
              <a:rPr lang="en-US" sz="2600" b="0" i="0" dirty="0">
                <a:solidFill>
                  <a:srgbClr val="A52A2A"/>
                </a:solidFill>
                <a:effectLst/>
                <a:latin typeface="Consolas" panose="020B0609020204030204" pitchFamily="49" charset="0"/>
              </a:rPr>
              <a:t>""</a:t>
            </a:r>
            <a:r>
              <a:rPr lang="en-US" sz="2600" b="0" i="0" dirty="0">
                <a:solidFill>
                  <a:srgbClr val="000000"/>
                </a:solidFill>
                <a:effectLst/>
                <a:latin typeface="Consolas" panose="020B0609020204030204" pitchFamily="49" charset="0"/>
              </a:rPr>
              <a:t>;</a:t>
            </a:r>
            <a:br>
              <a:rPr lang="en-US" sz="2600" b="0" i="0" dirty="0">
                <a:solidFill>
                  <a:srgbClr val="000000"/>
                </a:solidFill>
                <a:effectLst/>
                <a:latin typeface="Consolas" panose="020B0609020204030204" pitchFamily="49" charset="0"/>
              </a:rPr>
            </a:br>
            <a:r>
              <a:rPr lang="en-US" sz="2600" b="0" i="0" dirty="0">
                <a:solidFill>
                  <a:srgbClr val="0000CD"/>
                </a:solidFill>
                <a:effectLst/>
                <a:latin typeface="Consolas" panose="020B0609020204030204" pitchFamily="49" charset="0"/>
              </a:rPr>
              <a:t>var</a:t>
            </a:r>
            <a:r>
              <a:rPr lang="en-US" sz="2600" b="0" i="0" dirty="0">
                <a:solidFill>
                  <a:srgbClr val="000000"/>
                </a:solidFill>
                <a:effectLst/>
                <a:latin typeface="Consolas" panose="020B0609020204030204" pitchFamily="49" charset="0"/>
              </a:rPr>
              <a:t> x;</a:t>
            </a:r>
            <a:br>
              <a:rPr lang="en-US" sz="2600" b="0" i="0" dirty="0">
                <a:solidFill>
                  <a:srgbClr val="000000"/>
                </a:solidFill>
                <a:effectLst/>
                <a:latin typeface="Consolas" panose="020B0609020204030204" pitchFamily="49" charset="0"/>
              </a:rPr>
            </a:br>
            <a:r>
              <a:rPr lang="en-US" sz="2600" b="0" i="0" dirty="0">
                <a:solidFill>
                  <a:srgbClr val="0000CD"/>
                </a:solidFill>
                <a:effectLst/>
                <a:latin typeface="Consolas" panose="020B0609020204030204" pitchFamily="49" charset="0"/>
              </a:rPr>
              <a:t>for</a:t>
            </a:r>
            <a:r>
              <a:rPr lang="en-US" sz="2600" b="0" i="0" dirty="0">
                <a:solidFill>
                  <a:srgbClr val="000000"/>
                </a:solidFill>
                <a:effectLst/>
                <a:latin typeface="Consolas" panose="020B0609020204030204" pitchFamily="49" charset="0"/>
              </a:rPr>
              <a:t> (x </a:t>
            </a:r>
            <a:r>
              <a:rPr lang="en-US" sz="2600" b="0" i="0" dirty="0">
                <a:solidFill>
                  <a:srgbClr val="0000CD"/>
                </a:solidFill>
                <a:effectLst/>
                <a:latin typeface="Consolas" panose="020B0609020204030204" pitchFamily="49" charset="0"/>
              </a:rPr>
              <a:t>in</a:t>
            </a:r>
            <a:r>
              <a:rPr lang="en-US" sz="2600" b="0" i="0" dirty="0">
                <a:solidFill>
                  <a:srgbClr val="000000"/>
                </a:solidFill>
                <a:effectLst/>
                <a:latin typeface="Consolas" panose="020B0609020204030204" pitchFamily="49" charset="0"/>
              </a:rPr>
              <a:t> person) {</a:t>
            </a:r>
            <a:br>
              <a:rPr lang="en-US" sz="2600" b="0" i="0" dirty="0">
                <a:solidFill>
                  <a:srgbClr val="000000"/>
                </a:solidFill>
                <a:effectLst/>
                <a:latin typeface="Consolas" panose="020B0609020204030204" pitchFamily="49" charset="0"/>
              </a:rPr>
            </a:br>
            <a:r>
              <a:rPr lang="en-US" sz="2600" b="0" i="0" dirty="0">
                <a:solidFill>
                  <a:srgbClr val="000000"/>
                </a:solidFill>
                <a:effectLst/>
                <a:latin typeface="Consolas" panose="020B0609020204030204" pitchFamily="49" charset="0"/>
              </a:rPr>
              <a:t>  text += person[x];</a:t>
            </a:r>
            <a:br>
              <a:rPr lang="en-US" sz="2600" b="0" i="0" dirty="0">
                <a:solidFill>
                  <a:srgbClr val="000000"/>
                </a:solidFill>
                <a:effectLst/>
                <a:latin typeface="Consolas" panose="020B0609020204030204" pitchFamily="49" charset="0"/>
              </a:rPr>
            </a:br>
            <a:r>
              <a:rPr lang="en-US" sz="2600" b="0" i="0" dirty="0">
                <a:solidFill>
                  <a:srgbClr val="000000"/>
                </a:solidFill>
                <a:effectLst/>
                <a:latin typeface="Consolas" panose="020B0609020204030204" pitchFamily="49" charset="0"/>
              </a:rPr>
              <a:t>}</a:t>
            </a:r>
          </a:p>
          <a:p>
            <a:br>
              <a:rPr lang="en-US" dirty="0"/>
            </a:br>
            <a:endParaRPr lang="en-IN" dirty="0"/>
          </a:p>
        </p:txBody>
      </p:sp>
    </p:spTree>
    <p:extLst>
      <p:ext uri="{BB962C8B-B14F-4D97-AF65-F5344CB8AC3E}">
        <p14:creationId xmlns:p14="http://schemas.microsoft.com/office/powerpoint/2010/main" val="337146780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F9854-CF8F-48E5-9B6F-647977090DB7}"/>
              </a:ext>
            </a:extLst>
          </p:cNvPr>
          <p:cNvSpPr>
            <a:spLocks noGrp="1"/>
          </p:cNvSpPr>
          <p:nvPr>
            <p:ph idx="1"/>
          </p:nvPr>
        </p:nvSpPr>
        <p:spPr>
          <a:xfrm>
            <a:off x="457200" y="908720"/>
            <a:ext cx="8229600" cy="5217443"/>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for in</a:t>
            </a:r>
            <a:r>
              <a:rPr lang="en-US" b="0" i="0" dirty="0">
                <a:solidFill>
                  <a:srgbClr val="000000"/>
                </a:solidFill>
                <a:effectLst/>
                <a:latin typeface="Verdana" panose="020B0604030504040204" pitchFamily="34" charset="0"/>
              </a:rPr>
              <a:t> loop iterates over a </a:t>
            </a:r>
            <a:r>
              <a:rPr lang="en-US" b="1" i="0" dirty="0">
                <a:solidFill>
                  <a:srgbClr val="000000"/>
                </a:solidFill>
                <a:effectLst/>
                <a:latin typeface="Verdana" panose="020B0604030504040204" pitchFamily="34" charset="0"/>
              </a:rPr>
              <a:t>person</a:t>
            </a:r>
            <a:r>
              <a:rPr lang="en-US" b="0" i="0" dirty="0">
                <a:solidFill>
                  <a:srgbClr val="000000"/>
                </a:solidFill>
                <a:effectLst/>
                <a:latin typeface="Verdana" panose="020B0604030504040204" pitchFamily="34" charset="0"/>
              </a:rPr>
              <a:t> 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Each iteration returns a </a:t>
            </a:r>
            <a:r>
              <a:rPr lang="en-US" b="1" i="0" dirty="0">
                <a:solidFill>
                  <a:srgbClr val="000000"/>
                </a:solidFill>
                <a:effectLst/>
                <a:latin typeface="Verdana" panose="020B0604030504040204" pitchFamily="34" charset="0"/>
              </a:rPr>
              <a:t>key</a:t>
            </a:r>
            <a:r>
              <a:rPr lang="en-US" b="0" i="0" dirty="0">
                <a:solidFill>
                  <a:srgbClr val="000000"/>
                </a:solidFill>
                <a:effectLst/>
                <a:latin typeface="Verdana" panose="020B0604030504040204" pitchFamily="34" charset="0"/>
              </a:rPr>
              <a:t> (x)</a:t>
            </a:r>
          </a:p>
          <a:p>
            <a:pPr algn="l">
              <a:buFont typeface="Arial" panose="020B0604020202020204" pitchFamily="34" charset="0"/>
              <a:buChar char="•"/>
            </a:pPr>
            <a:r>
              <a:rPr lang="en-US" b="0" i="0" dirty="0">
                <a:solidFill>
                  <a:srgbClr val="000000"/>
                </a:solidFill>
                <a:effectLst/>
                <a:latin typeface="Verdana" panose="020B0604030504040204" pitchFamily="34" charset="0"/>
              </a:rPr>
              <a:t>The key is used to access the </a:t>
            </a:r>
            <a:r>
              <a:rPr lang="en-US" b="1" i="0" dirty="0">
                <a:solidFill>
                  <a:srgbClr val="000000"/>
                </a:solidFill>
                <a:effectLst/>
                <a:latin typeface="Verdana" panose="020B0604030504040204" pitchFamily="34" charset="0"/>
              </a:rPr>
              <a:t>value</a:t>
            </a:r>
            <a:r>
              <a:rPr lang="en-US" b="0" i="0" dirty="0">
                <a:solidFill>
                  <a:srgbClr val="000000"/>
                </a:solidFill>
                <a:effectLst/>
                <a:latin typeface="Verdana" panose="020B0604030504040204" pitchFamily="34" charset="0"/>
              </a:rPr>
              <a:t> of the key</a:t>
            </a:r>
          </a:p>
          <a:p>
            <a:pPr algn="l">
              <a:buFont typeface="Arial" panose="020B0604020202020204" pitchFamily="34" charset="0"/>
              <a:buChar char="•"/>
            </a:pPr>
            <a:r>
              <a:rPr lang="en-US" b="0" i="0" dirty="0">
                <a:solidFill>
                  <a:srgbClr val="000000"/>
                </a:solidFill>
                <a:effectLst/>
                <a:latin typeface="Verdana" panose="020B0604030504040204" pitchFamily="34" charset="0"/>
              </a:rPr>
              <a:t>The value of the key is </a:t>
            </a:r>
            <a:r>
              <a:rPr lang="en-US" b="1" i="0" dirty="0">
                <a:solidFill>
                  <a:srgbClr val="000000"/>
                </a:solidFill>
                <a:effectLst/>
                <a:latin typeface="Verdana" panose="020B0604030504040204" pitchFamily="34" charset="0"/>
              </a:rPr>
              <a:t>person[x]</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8747409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3AA0-676E-480E-B93D-2F46ADFAD411}"/>
              </a:ext>
            </a:extLst>
          </p:cNvPr>
          <p:cNvSpPr>
            <a:spLocks noGrp="1"/>
          </p:cNvSpPr>
          <p:nvPr>
            <p:ph type="title"/>
          </p:nvPr>
        </p:nvSpPr>
        <p:spPr>
          <a:xfrm>
            <a:off x="457200" y="274638"/>
            <a:ext cx="8229600" cy="562074"/>
          </a:xfrm>
        </p:spPr>
        <p:txBody>
          <a:bodyPr>
            <a:normAutofit fontScale="90000"/>
          </a:bodyPr>
          <a:lstStyle/>
          <a:p>
            <a:r>
              <a:rPr lang="en-US" dirty="0"/>
              <a:t>Array Methods</a:t>
            </a:r>
            <a:endParaRPr lang="en-IN" dirty="0"/>
          </a:p>
        </p:txBody>
      </p:sp>
      <p:sp>
        <p:nvSpPr>
          <p:cNvPr id="3" name="Content Placeholder 2">
            <a:extLst>
              <a:ext uri="{FF2B5EF4-FFF2-40B4-BE49-F238E27FC236}">
                <a16:creationId xmlns:a16="http://schemas.microsoft.com/office/drawing/2014/main" id="{A29D00AE-0C42-4556-A49A-A09F93556B4D}"/>
              </a:ext>
            </a:extLst>
          </p:cNvPr>
          <p:cNvSpPr>
            <a:spLocks noGrp="1"/>
          </p:cNvSpPr>
          <p:nvPr>
            <p:ph idx="1"/>
          </p:nvPr>
        </p:nvSpPr>
        <p:spPr>
          <a:xfrm>
            <a:off x="457200" y="836712"/>
            <a:ext cx="8229600" cy="5746650"/>
          </a:xfrm>
        </p:spPr>
        <p:txBody>
          <a:bodyPr>
            <a:normAutofit/>
          </a:bodyPr>
          <a:lstStyle/>
          <a:p>
            <a:r>
              <a:rPr lang="en-IN" sz="1800" b="0" i="0" dirty="0">
                <a:solidFill>
                  <a:srgbClr val="000000"/>
                </a:solidFill>
                <a:effectLst/>
                <a:latin typeface="Segoe UI" panose="020B0502040204020203" pitchFamily="34" charset="0"/>
              </a:rPr>
              <a:t>Converting Arrays to Strings</a:t>
            </a:r>
          </a:p>
          <a:p>
            <a:r>
              <a:rPr lang="en-IN" sz="1800" b="0" i="0" dirty="0">
                <a:solidFill>
                  <a:srgbClr val="000000"/>
                </a:solidFill>
                <a:effectLst/>
                <a:latin typeface="Verdana" panose="020B0604030504040204" pitchFamily="34" charset="0"/>
              </a:rPr>
              <a:t>The JavaScript method </a:t>
            </a:r>
            <a:r>
              <a:rPr lang="en-IN" sz="1800" b="0" i="0" dirty="0" err="1">
                <a:solidFill>
                  <a:srgbClr val="000000"/>
                </a:solidFill>
                <a:effectLst/>
                <a:latin typeface="Verdana" panose="020B0604030504040204" pitchFamily="34" charset="0"/>
              </a:rPr>
              <a:t>toString</a:t>
            </a:r>
            <a:r>
              <a:rPr lang="en-IN" sz="1800" b="0"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converts an array to a string of (comma separated) array values.</a:t>
            </a: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err="1">
                <a:solidFill>
                  <a:srgbClr val="000000"/>
                </a:solidFill>
                <a:effectLst/>
                <a:latin typeface="Consolas" panose="020B0609020204030204" pitchFamily="49" charset="0"/>
              </a:rPr>
              <a:t>document.getElementById</a:t>
            </a:r>
            <a:r>
              <a:rPr lang="en-IN" sz="1800" b="0" i="0" dirty="0">
                <a:solidFill>
                  <a:srgbClr val="000000"/>
                </a:solidFill>
                <a:effectLst/>
                <a:latin typeface="Consolas" panose="020B0609020204030204" pitchFamily="49" charset="0"/>
              </a:rPr>
              <a:t>(</a:t>
            </a:r>
            <a:r>
              <a:rPr lang="en-IN" sz="1800" b="0" i="0" dirty="0">
                <a:solidFill>
                  <a:srgbClr val="A52A2A"/>
                </a:solidFill>
                <a:effectLst/>
                <a:latin typeface="Consolas" panose="020B0609020204030204" pitchFamily="49" charset="0"/>
              </a:rPr>
              <a:t>"demo"</a:t>
            </a:r>
            <a:r>
              <a:rPr lang="en-IN" sz="1800" b="0" i="0" dirty="0">
                <a:solidFill>
                  <a:srgbClr val="000000"/>
                </a:solidFill>
                <a:effectLst/>
                <a:latin typeface="Consolas" panose="020B0609020204030204" pitchFamily="49" charset="0"/>
              </a:rPr>
              <a:t>).</a:t>
            </a:r>
            <a:r>
              <a:rPr lang="en-IN" sz="1800" b="0" i="0" dirty="0" err="1">
                <a:solidFill>
                  <a:srgbClr val="000000"/>
                </a:solidFill>
                <a:effectLst/>
                <a:latin typeface="Consolas" panose="020B0609020204030204" pitchFamily="49" charset="0"/>
              </a:rPr>
              <a:t>innerHTML</a:t>
            </a:r>
            <a:r>
              <a:rPr lang="en-IN" sz="1800" b="0" i="0" dirty="0">
                <a:solidFill>
                  <a:srgbClr val="000000"/>
                </a:solidFill>
                <a:effectLst/>
                <a:latin typeface="Consolas" panose="020B0609020204030204" pitchFamily="49" charset="0"/>
              </a:rPr>
              <a:t> = </a:t>
            </a:r>
            <a:r>
              <a:rPr lang="en-IN" sz="1800" b="0" i="0" dirty="0" err="1">
                <a:solidFill>
                  <a:srgbClr val="000000"/>
                </a:solidFill>
                <a:effectLst/>
                <a:latin typeface="Consolas" panose="020B0609020204030204" pitchFamily="49" charset="0"/>
              </a:rPr>
              <a:t>fruits.toString</a:t>
            </a:r>
            <a:r>
              <a:rPr lang="en-IN" sz="1800" b="0" i="0" dirty="0">
                <a:solidFill>
                  <a:srgbClr val="000000"/>
                </a:solidFill>
                <a:effectLst/>
                <a:latin typeface="Consolas" panose="020B0609020204030204" pitchFamily="49" charset="0"/>
              </a:rPr>
              <a:t>();</a:t>
            </a:r>
          </a:p>
          <a:p>
            <a:r>
              <a:rPr lang="en-IN" sz="1800" dirty="0">
                <a:solidFill>
                  <a:srgbClr val="000000"/>
                </a:solidFill>
                <a:latin typeface="Consolas" panose="020B0609020204030204" pitchFamily="49" charset="0"/>
              </a:rPr>
              <a:t>The join() </a:t>
            </a:r>
            <a:r>
              <a:rPr lang="en-US" sz="1800" b="0" i="0" dirty="0">
                <a:solidFill>
                  <a:srgbClr val="000000"/>
                </a:solidFill>
                <a:effectLst/>
                <a:latin typeface="Verdana" panose="020B0604030504040204" pitchFamily="34" charset="0"/>
              </a:rPr>
              <a:t>method also joins all array elements into a string.</a:t>
            </a:r>
          </a:p>
          <a:p>
            <a:r>
              <a:rPr lang="en-IN" sz="1600" b="0" i="0" dirty="0">
                <a:solidFill>
                  <a:srgbClr val="0000CD"/>
                </a:solidFill>
                <a:effectLst/>
                <a:latin typeface="Consolas" panose="020B0609020204030204" pitchFamily="49" charset="0"/>
              </a:rPr>
              <a:t>var</a:t>
            </a:r>
            <a:r>
              <a:rPr lang="en-IN" sz="1600" b="0" i="0" dirty="0">
                <a:solidFill>
                  <a:srgbClr val="000000"/>
                </a:solidFill>
                <a:effectLst/>
                <a:latin typeface="Consolas" panose="020B0609020204030204" pitchFamily="49" charset="0"/>
              </a:rPr>
              <a:t> fruits = [</a:t>
            </a:r>
            <a:r>
              <a:rPr lang="en-IN" sz="1600" b="0" i="0" dirty="0">
                <a:solidFill>
                  <a:srgbClr val="A52A2A"/>
                </a:solidFill>
                <a:effectLst/>
                <a:latin typeface="Consolas" panose="020B0609020204030204" pitchFamily="49" charset="0"/>
              </a:rPr>
              <a:t>"Banana"</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"Orange"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"Apple"</a:t>
            </a:r>
            <a:r>
              <a:rPr lang="en-IN" sz="1600" b="0" i="0" dirty="0">
                <a:solidFill>
                  <a:srgbClr val="000000"/>
                </a:solidFill>
                <a:effectLst/>
                <a:latin typeface="Consolas" panose="020B0609020204030204" pitchFamily="49" charset="0"/>
              </a:rPr>
              <a:t>, </a:t>
            </a:r>
            <a:r>
              <a:rPr lang="en-IN" sz="1600" b="0" i="0" dirty="0">
                <a:solidFill>
                  <a:srgbClr val="A52A2A"/>
                </a:solidFill>
                <a:effectLst/>
                <a:latin typeface="Consolas" panose="020B0609020204030204" pitchFamily="49" charset="0"/>
              </a:rPr>
              <a:t>"Mango"</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document.getElementById</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"demo"</a:t>
            </a:r>
            <a:r>
              <a:rPr lang="en-IN" sz="1600" b="0" i="0" dirty="0">
                <a:solidFill>
                  <a:srgbClr val="000000"/>
                </a:solidFill>
                <a:effectLst/>
                <a:latin typeface="Consolas" panose="020B0609020204030204" pitchFamily="49" charset="0"/>
              </a:rPr>
              <a:t>).</a:t>
            </a:r>
            <a:r>
              <a:rPr lang="en-IN" sz="1600" b="0" i="0" dirty="0" err="1">
                <a:solidFill>
                  <a:srgbClr val="000000"/>
                </a:solidFill>
                <a:effectLst/>
                <a:latin typeface="Consolas" panose="020B0609020204030204" pitchFamily="49" charset="0"/>
              </a:rPr>
              <a:t>innerHTML</a:t>
            </a:r>
            <a:r>
              <a:rPr lang="en-IN" sz="1600" b="0" i="0" dirty="0">
                <a:solidFill>
                  <a:srgbClr val="000000"/>
                </a:solidFill>
                <a:effectLst/>
                <a:latin typeface="Consolas" panose="020B0609020204030204" pitchFamily="49" charset="0"/>
              </a:rPr>
              <a:t> = </a:t>
            </a:r>
            <a:r>
              <a:rPr lang="en-IN" sz="1600" b="0" i="0" dirty="0" err="1">
                <a:solidFill>
                  <a:srgbClr val="000000"/>
                </a:solidFill>
                <a:effectLst/>
                <a:latin typeface="Consolas" panose="020B0609020204030204" pitchFamily="49" charset="0"/>
              </a:rPr>
              <a:t>fruits.join</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 * "</a:t>
            </a:r>
            <a:r>
              <a:rPr lang="en-IN" sz="1600" b="0" i="0" dirty="0">
                <a:solidFill>
                  <a:srgbClr val="000000"/>
                </a:solidFill>
                <a:effectLst/>
                <a:latin typeface="Consolas" panose="020B0609020204030204" pitchFamily="49" charset="0"/>
              </a:rPr>
              <a:t>);</a:t>
            </a:r>
          </a:p>
          <a:p>
            <a:endParaRPr lang="en-IN" sz="1600" dirty="0"/>
          </a:p>
        </p:txBody>
      </p:sp>
    </p:spTree>
    <p:extLst>
      <p:ext uri="{BB962C8B-B14F-4D97-AF65-F5344CB8AC3E}">
        <p14:creationId xmlns:p14="http://schemas.microsoft.com/office/powerpoint/2010/main" val="246554853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81DA-32D6-4E6F-AB23-885199A9A9F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Popping and Pushing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1A6D230-4B67-4147-B672-9DAD4CF7144F}"/>
              </a:ext>
            </a:extLst>
          </p:cNvPr>
          <p:cNvSpPr>
            <a:spLocks noGrp="1"/>
          </p:cNvSpPr>
          <p:nvPr>
            <p:ph idx="1"/>
          </p:nvPr>
        </p:nvSpPr>
        <p:spPr>
          <a:xfrm>
            <a:off x="457200" y="404664"/>
            <a:ext cx="8229600" cy="6178698"/>
          </a:xfrm>
        </p:spPr>
        <p:txBody>
          <a:bodyPr>
            <a:normAutofit/>
          </a:bodyPr>
          <a:lstStyle/>
          <a:p>
            <a:pPr algn="l"/>
            <a:r>
              <a:rPr lang="en-US" sz="2000" b="0" i="0" dirty="0">
                <a:solidFill>
                  <a:srgbClr val="000000"/>
                </a:solidFill>
                <a:effectLst/>
                <a:latin typeface="Verdana" panose="020B0604030504040204" pitchFamily="34" charset="0"/>
              </a:rPr>
              <a:t>When you work with arrays, it is easy to remove elements and add new elements.</a:t>
            </a:r>
          </a:p>
          <a:p>
            <a:pPr algn="l"/>
            <a:r>
              <a:rPr lang="en-US" sz="2000" b="0" i="0" dirty="0">
                <a:solidFill>
                  <a:srgbClr val="000000"/>
                </a:solidFill>
                <a:effectLst/>
                <a:latin typeface="Verdana" panose="020B0604030504040204" pitchFamily="34" charset="0"/>
              </a:rPr>
              <a:t>This is what popping and pushing is:</a:t>
            </a:r>
          </a:p>
          <a:p>
            <a:r>
              <a:rPr lang="en-US" sz="2000" b="0" i="0" dirty="0">
                <a:solidFill>
                  <a:srgbClr val="000000"/>
                </a:solidFill>
                <a:effectLst/>
                <a:latin typeface="Verdana" panose="020B0604030504040204" pitchFamily="34" charset="0"/>
              </a:rPr>
              <a:t>Popping items </a:t>
            </a:r>
            <a:r>
              <a:rPr lang="en-US" sz="2000" b="1" i="0" dirty="0">
                <a:solidFill>
                  <a:srgbClr val="000000"/>
                </a:solidFill>
                <a:effectLst/>
                <a:latin typeface="Verdana" panose="020B0604030504040204" pitchFamily="34" charset="0"/>
              </a:rPr>
              <a:t>out</a:t>
            </a:r>
            <a:r>
              <a:rPr lang="en-US" sz="2000" b="0" i="0" dirty="0">
                <a:solidFill>
                  <a:srgbClr val="000000"/>
                </a:solidFill>
                <a:effectLst/>
                <a:latin typeface="Verdana" panose="020B0604030504040204" pitchFamily="34" charset="0"/>
              </a:rPr>
              <a:t> of an array, or pushing items </a:t>
            </a:r>
            <a:r>
              <a:rPr lang="en-US" sz="2000" b="1" i="0" dirty="0">
                <a:solidFill>
                  <a:srgbClr val="000000"/>
                </a:solidFill>
                <a:effectLst/>
                <a:latin typeface="Verdana" panose="020B0604030504040204" pitchFamily="34" charset="0"/>
              </a:rPr>
              <a:t>into</a:t>
            </a:r>
            <a:r>
              <a:rPr lang="en-US" sz="2000" b="0" i="0" dirty="0">
                <a:solidFill>
                  <a:srgbClr val="000000"/>
                </a:solidFill>
                <a:effectLst/>
                <a:latin typeface="Verdana" panose="020B0604030504040204" pitchFamily="34" charset="0"/>
              </a:rPr>
              <a:t> an array.</a:t>
            </a:r>
          </a:p>
          <a:p>
            <a:r>
              <a:rPr lang="en-IN" sz="1800" b="0" i="0" dirty="0">
                <a:solidFill>
                  <a:srgbClr val="000000"/>
                </a:solidFill>
                <a:effectLst/>
                <a:latin typeface="Segoe UI" panose="020B0502040204020203" pitchFamily="34" charset="0"/>
              </a:rPr>
              <a:t>Popping</a:t>
            </a:r>
          </a:p>
          <a:p>
            <a:r>
              <a:rPr lang="en-IN" sz="1200" b="0" i="0" dirty="0">
                <a:solidFill>
                  <a:srgbClr val="0000CD"/>
                </a:solidFill>
                <a:effectLst/>
                <a:latin typeface="Consolas" panose="020B0609020204030204" pitchFamily="49" charset="0"/>
              </a:rPr>
              <a:t>v</a:t>
            </a:r>
            <a:r>
              <a:rPr lang="en-IN" sz="1800" b="0" i="0" dirty="0">
                <a:solidFill>
                  <a:srgbClr val="0000CD"/>
                </a:solidFill>
                <a:effectLst/>
                <a:latin typeface="Consolas" panose="020B0609020204030204" pitchFamily="49" charset="0"/>
              </a:rPr>
              <a:t>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err="1">
                <a:solidFill>
                  <a:srgbClr val="000000"/>
                </a:solidFill>
                <a:effectLst/>
                <a:latin typeface="Consolas" panose="020B0609020204030204" pitchFamily="49" charset="0"/>
              </a:rPr>
              <a:t>fruits.pop</a:t>
            </a:r>
            <a:r>
              <a:rPr lang="en-IN" sz="1800" b="0" i="0" dirty="0">
                <a:solidFill>
                  <a:srgbClr val="000000"/>
                </a:solidFill>
                <a:effectLst/>
                <a:latin typeface="Consolas" panose="020B0609020204030204" pitchFamily="49" charset="0"/>
              </a:rPr>
              <a:t>();     </a:t>
            </a: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err="1">
                <a:solidFill>
                  <a:srgbClr val="000000"/>
                </a:solidFill>
                <a:effectLst/>
                <a:latin typeface="Consolas" panose="020B0609020204030204" pitchFamily="49" charset="0"/>
              </a:rPr>
              <a:t>fruits.push</a:t>
            </a:r>
            <a:r>
              <a:rPr lang="en-IN" sz="1800" b="0" i="0" dirty="0">
                <a:solidFill>
                  <a:srgbClr val="000000"/>
                </a:solidFill>
                <a:effectLst/>
                <a:latin typeface="Consolas" panose="020B0609020204030204" pitchFamily="49" charset="0"/>
              </a:rPr>
              <a:t>(</a:t>
            </a:r>
            <a:r>
              <a:rPr lang="en-IN" sz="1800" b="0" i="0" dirty="0">
                <a:solidFill>
                  <a:srgbClr val="A52A2A"/>
                </a:solidFill>
                <a:effectLst/>
                <a:latin typeface="Consolas" panose="020B0609020204030204" pitchFamily="49" charset="0"/>
              </a:rPr>
              <a:t>"Kiwi"</a:t>
            </a:r>
            <a:r>
              <a:rPr lang="en-IN" sz="1800" b="0" i="0" dirty="0">
                <a:solidFill>
                  <a:srgbClr val="000000"/>
                </a:solidFill>
                <a:effectLst/>
                <a:latin typeface="Consolas" panose="020B0609020204030204" pitchFamily="49" charset="0"/>
              </a:rPr>
              <a:t>);   </a:t>
            </a:r>
          </a:p>
          <a:p>
            <a:r>
              <a:rPr lang="en-IN" sz="2000" b="0" i="0" dirty="0">
                <a:solidFill>
                  <a:srgbClr val="000000"/>
                </a:solidFill>
                <a:effectLst/>
                <a:latin typeface="Segoe UI" panose="020B0502040204020203" pitchFamily="34" charset="0"/>
              </a:rPr>
              <a:t>Shifting Elements</a:t>
            </a:r>
          </a:p>
          <a:p>
            <a:r>
              <a:rPr lang="en-US" sz="1800" b="0" i="0" dirty="0">
                <a:solidFill>
                  <a:srgbClr val="000000"/>
                </a:solidFill>
                <a:effectLst/>
                <a:latin typeface="Verdana" panose="020B0604030504040204" pitchFamily="34" charset="0"/>
              </a:rPr>
              <a:t>Shifting is equivalent to popping, working on the first element instead of the last.</a:t>
            </a:r>
            <a:endParaRPr lang="en-IN" sz="1800" b="0" i="0" dirty="0">
              <a:solidFill>
                <a:srgbClr val="000000"/>
              </a:solidFill>
              <a:effectLst/>
              <a:latin typeface="Segoe UI" panose="020B0502040204020203" pitchFamily="34" charset="0"/>
            </a:endParaRPr>
          </a:p>
          <a:p>
            <a:r>
              <a:rPr lang="en-IN" sz="2000" b="0" i="0" dirty="0">
                <a:solidFill>
                  <a:srgbClr val="000000"/>
                </a:solidFill>
                <a:effectLst/>
                <a:latin typeface="Verdana" panose="020B0604030504040204" pitchFamily="34" charset="0"/>
              </a:rPr>
              <a:t>The Shift() method </a:t>
            </a:r>
            <a:r>
              <a:rPr lang="en-US" sz="2000" b="0" i="0" dirty="0">
                <a:solidFill>
                  <a:srgbClr val="000000"/>
                </a:solidFill>
                <a:effectLst/>
                <a:latin typeface="Verdana" panose="020B0604030504040204" pitchFamily="34" charset="0"/>
              </a:rPr>
              <a:t> removes the first array element and "shifts" all other elements to a lower index.</a:t>
            </a: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err="1">
                <a:solidFill>
                  <a:srgbClr val="000000"/>
                </a:solidFill>
                <a:effectLst/>
                <a:latin typeface="Consolas" panose="020B0609020204030204" pitchFamily="49" charset="0"/>
              </a:rPr>
              <a:t>fruits.shift</a:t>
            </a:r>
            <a:r>
              <a:rPr lang="en-IN" sz="1800" b="0" i="0" dirty="0">
                <a:solidFill>
                  <a:srgbClr val="000000"/>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16460526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5C5A4-06C3-4588-B19E-B0C7C1973567}"/>
              </a:ext>
            </a:extLst>
          </p:cNvPr>
          <p:cNvSpPr>
            <a:spLocks noGrp="1"/>
          </p:cNvSpPr>
          <p:nvPr>
            <p:ph idx="1"/>
          </p:nvPr>
        </p:nvSpPr>
        <p:spPr>
          <a:xfrm>
            <a:off x="457200" y="260648"/>
            <a:ext cx="8229600" cy="6597352"/>
          </a:xfrm>
        </p:spPr>
        <p:txBody>
          <a:bodyPr>
            <a:normAutofit/>
          </a:bodyPr>
          <a:lstStyle/>
          <a:p>
            <a:r>
              <a:rPr lang="en-IN" sz="2000" b="0" i="0" dirty="0">
                <a:solidFill>
                  <a:srgbClr val="000000"/>
                </a:solidFill>
                <a:effectLst/>
                <a:latin typeface="Verdana" panose="020B0604030504040204" pitchFamily="34" charset="0"/>
              </a:rPr>
              <a:t>The  unshift() </a:t>
            </a:r>
            <a:r>
              <a:rPr lang="en-US" sz="2000" b="0" i="0" dirty="0">
                <a:solidFill>
                  <a:srgbClr val="000000"/>
                </a:solidFill>
                <a:effectLst/>
                <a:latin typeface="Verdana" panose="020B0604030504040204" pitchFamily="34" charset="0"/>
              </a:rPr>
              <a:t>method adds a new element to an array (at the beginning), and "unshifts" older elements:</a:t>
            </a: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err="1">
                <a:solidFill>
                  <a:srgbClr val="000000"/>
                </a:solidFill>
                <a:effectLst/>
                <a:latin typeface="Consolas" panose="020B0609020204030204" pitchFamily="49" charset="0"/>
              </a:rPr>
              <a:t>fruits.unshift</a:t>
            </a:r>
            <a:r>
              <a:rPr lang="en-IN" sz="1800" b="0" i="0" dirty="0">
                <a:solidFill>
                  <a:srgbClr val="000000"/>
                </a:solidFill>
                <a:effectLst/>
                <a:latin typeface="Consolas" panose="020B0609020204030204" pitchFamily="49" charset="0"/>
              </a:rPr>
              <a:t>(</a:t>
            </a:r>
            <a:r>
              <a:rPr lang="en-IN" sz="1800" b="0" i="0" dirty="0">
                <a:solidFill>
                  <a:srgbClr val="A52A2A"/>
                </a:solidFill>
                <a:effectLst/>
                <a:latin typeface="Consolas" panose="020B0609020204030204" pitchFamily="49" charset="0"/>
              </a:rPr>
              <a:t>"Lemon"</a:t>
            </a:r>
            <a:r>
              <a:rPr lang="en-IN" sz="1800" b="0" i="0" dirty="0">
                <a:solidFill>
                  <a:srgbClr val="000000"/>
                </a:solidFill>
                <a:effectLst/>
                <a:latin typeface="Consolas" panose="020B0609020204030204" pitchFamily="49" charset="0"/>
              </a:rPr>
              <a:t>);</a:t>
            </a:r>
          </a:p>
          <a:p>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fruits = [</a:t>
            </a:r>
            <a:r>
              <a:rPr lang="en-US" sz="1800" b="0" i="0" dirty="0">
                <a:solidFill>
                  <a:srgbClr val="A52A2A"/>
                </a:solidFill>
                <a:effectLst/>
                <a:latin typeface="Consolas" panose="020B0609020204030204" pitchFamily="49" charset="0"/>
              </a:rPr>
              <a:t>"Banana"</a:t>
            </a:r>
            <a:r>
              <a:rPr lang="en-US" sz="1800" b="0" i="0" dirty="0">
                <a:solidFill>
                  <a:srgbClr val="000000"/>
                </a:solidFill>
                <a:effectLst/>
                <a:latin typeface="Consolas" panose="020B0609020204030204" pitchFamily="49" charset="0"/>
              </a:rPr>
              <a:t>, </a:t>
            </a:r>
            <a:r>
              <a:rPr lang="en-US" sz="1800" b="0" i="0" dirty="0">
                <a:solidFill>
                  <a:srgbClr val="A52A2A"/>
                </a:solidFill>
                <a:effectLst/>
                <a:latin typeface="Consolas" panose="020B0609020204030204" pitchFamily="49" charset="0"/>
              </a:rPr>
              <a:t>"Orange"</a:t>
            </a:r>
            <a:r>
              <a:rPr lang="en-US" sz="1800" b="0" i="0" dirty="0">
                <a:solidFill>
                  <a:srgbClr val="000000"/>
                </a:solidFill>
                <a:effectLst/>
                <a:latin typeface="Consolas" panose="020B0609020204030204" pitchFamily="49" charset="0"/>
              </a:rPr>
              <a:t>, </a:t>
            </a:r>
            <a:r>
              <a:rPr lang="en-US" sz="1800" b="0" i="0" dirty="0">
                <a:solidFill>
                  <a:srgbClr val="A52A2A"/>
                </a:solidFill>
                <a:effectLst/>
                <a:latin typeface="Consolas" panose="020B0609020204030204" pitchFamily="49" charset="0"/>
              </a:rPr>
              <a:t>"Apple"</a:t>
            </a:r>
            <a:r>
              <a:rPr lang="en-US" sz="1800" b="0" i="0" dirty="0">
                <a:solidFill>
                  <a:srgbClr val="000000"/>
                </a:solidFill>
                <a:effectLst/>
                <a:latin typeface="Consolas" panose="020B0609020204030204" pitchFamily="49" charset="0"/>
              </a:rPr>
              <a:t>, </a:t>
            </a:r>
            <a:r>
              <a:rPr lang="en-US" sz="1800" b="0" i="0" dirty="0">
                <a:solidFill>
                  <a:srgbClr val="A52A2A"/>
                </a:solidFill>
                <a:effectLst/>
                <a:latin typeface="Consolas" panose="020B0609020204030204" pitchFamily="49" charset="0"/>
              </a:rPr>
              <a:t>"Mango"</a:t>
            </a:r>
            <a:r>
              <a:rPr lang="en-US" sz="1800" b="0" i="0" dirty="0">
                <a:solidFill>
                  <a:srgbClr val="000000"/>
                </a:solidFill>
                <a:effectLst/>
                <a:latin typeface="Consolas" panose="020B0609020204030204" pitchFamily="49" charset="0"/>
              </a:rPr>
              <a:t>];</a:t>
            </a:r>
            <a:br>
              <a:rPr lang="en-US" sz="1800" dirty="0"/>
            </a:br>
            <a:r>
              <a:rPr lang="en-US" sz="1800" b="0" i="0" dirty="0" err="1">
                <a:solidFill>
                  <a:srgbClr val="000000"/>
                </a:solidFill>
                <a:effectLst/>
                <a:latin typeface="Consolas" panose="020B0609020204030204" pitchFamily="49" charset="0"/>
              </a:rPr>
              <a:t>fruits.unshift</a:t>
            </a:r>
            <a:r>
              <a:rPr lang="en-US" sz="1800" b="0" i="0" dirty="0">
                <a:solidFill>
                  <a:srgbClr val="000000"/>
                </a:solidFill>
                <a:effectLst/>
                <a:latin typeface="Consolas" panose="020B0609020204030204" pitchFamily="49" charset="0"/>
              </a:rPr>
              <a:t>(</a:t>
            </a:r>
            <a:r>
              <a:rPr lang="en-US" sz="1800" b="0" i="0" dirty="0">
                <a:solidFill>
                  <a:srgbClr val="A52A2A"/>
                </a:solidFill>
                <a:effectLst/>
                <a:latin typeface="Consolas" panose="020B0609020204030204" pitchFamily="49" charset="0"/>
              </a:rPr>
              <a:t>"Lemon"</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 </a:t>
            </a:r>
            <a:r>
              <a:rPr lang="en-US" sz="1800" b="0" i="0" dirty="0">
                <a:solidFill>
                  <a:srgbClr val="008000"/>
                </a:solidFill>
                <a:effectLst/>
                <a:latin typeface="Consolas" panose="020B0609020204030204" pitchFamily="49" charset="0"/>
              </a:rPr>
              <a:t>// Adds a new element "Lemon" to fruits</a:t>
            </a:r>
          </a:p>
          <a:p>
            <a:endParaRPr lang="en-US" sz="2800" dirty="0">
              <a:solidFill>
                <a:srgbClr val="008000"/>
              </a:solidFill>
              <a:latin typeface="Consolas" panose="020B0609020204030204" pitchFamily="49" charset="0"/>
            </a:endParaRPr>
          </a:p>
          <a:p>
            <a:r>
              <a:rPr lang="en-IN" sz="2800" b="0" i="0" dirty="0">
                <a:solidFill>
                  <a:srgbClr val="000000"/>
                </a:solidFill>
                <a:effectLst/>
                <a:latin typeface="Segoe UI" panose="020B0502040204020203" pitchFamily="34" charset="0"/>
              </a:rPr>
              <a:t>Deleting Elements</a:t>
            </a:r>
          </a:p>
          <a:p>
            <a:r>
              <a:rPr lang="en-US" sz="1600" b="0" i="0" dirty="0">
                <a:solidFill>
                  <a:srgbClr val="000000"/>
                </a:solidFill>
                <a:effectLst/>
                <a:latin typeface="Verdana" panose="020B0604030504040204" pitchFamily="34" charset="0"/>
              </a:rPr>
              <a:t>Since JavaScript arrays are objects, elements can be deleted by using the JavaScript operator</a:t>
            </a:r>
            <a:r>
              <a:rPr lang="en-IN" sz="2800" dirty="0">
                <a:solidFill>
                  <a:srgbClr val="000000"/>
                </a:solidFill>
                <a:latin typeface="Segoe UI" panose="020B0502040204020203" pitchFamily="34" charset="0"/>
              </a:rPr>
              <a:t> delete:</a:t>
            </a:r>
          </a:p>
          <a:p>
            <a:endParaRPr lang="en-IN" sz="2800" b="0" i="0" dirty="0">
              <a:solidFill>
                <a:srgbClr val="000000"/>
              </a:solidFill>
              <a:effectLst/>
              <a:latin typeface="Segoe UI" panose="020B0502040204020203" pitchFamily="34" charset="0"/>
            </a:endParaRP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a:solidFill>
                  <a:srgbClr val="0000CD"/>
                </a:solidFill>
                <a:effectLst/>
                <a:latin typeface="Consolas" panose="020B0609020204030204" pitchFamily="49" charset="0"/>
              </a:rPr>
              <a:t>delete</a:t>
            </a:r>
            <a:r>
              <a:rPr lang="en-IN" sz="1800" b="0" i="0" dirty="0">
                <a:solidFill>
                  <a:srgbClr val="000000"/>
                </a:solidFill>
                <a:effectLst/>
                <a:latin typeface="Consolas" panose="020B0609020204030204" pitchFamily="49" charset="0"/>
              </a:rPr>
              <a:t> fruits[</a:t>
            </a:r>
            <a:r>
              <a:rPr lang="en-IN" sz="1800" b="0" i="0" dirty="0">
                <a:solidFill>
                  <a:srgbClr val="FF0000"/>
                </a:solidFill>
                <a:effectLst/>
                <a:latin typeface="Consolas" panose="020B0609020204030204" pitchFamily="49" charset="0"/>
              </a:rPr>
              <a:t>0</a:t>
            </a:r>
            <a:r>
              <a:rPr lang="en-IN" sz="1800" b="0" i="0" dirty="0">
                <a:solidFill>
                  <a:srgbClr val="000000"/>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194020615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CCBE-DAFB-460B-A520-1B95B8DABB8C}"/>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Splicing an Array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8749B9D-A0C2-4E1A-8F08-816D221C9F21}"/>
              </a:ext>
            </a:extLst>
          </p:cNvPr>
          <p:cNvSpPr>
            <a:spLocks noGrp="1"/>
          </p:cNvSpPr>
          <p:nvPr>
            <p:ph idx="1"/>
          </p:nvPr>
        </p:nvSpPr>
        <p:spPr>
          <a:xfrm>
            <a:off x="457200" y="404664"/>
            <a:ext cx="8229600" cy="6178698"/>
          </a:xfrm>
        </p:spPr>
        <p:txBody>
          <a:bodyPr>
            <a:normAutofit/>
          </a:bodyPr>
          <a:lstStyle/>
          <a:p>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fruits = [</a:t>
            </a:r>
            <a:r>
              <a:rPr lang="en-IN" sz="2000" b="0" i="0" dirty="0">
                <a:solidFill>
                  <a:srgbClr val="A52A2A"/>
                </a:solidFill>
                <a:effectLst/>
                <a:latin typeface="Consolas" panose="020B0609020204030204" pitchFamily="49" charset="0"/>
              </a:rPr>
              <a:t>"Banana"</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"Orange"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"Mango"</a:t>
            </a:r>
            <a:r>
              <a:rPr lang="en-IN" sz="2000" b="0" i="0" dirty="0">
                <a:solidFill>
                  <a:srgbClr val="000000"/>
                </a:solidFill>
                <a:effectLst/>
                <a:latin typeface="Consolas" panose="020B0609020204030204" pitchFamily="49" charset="0"/>
              </a:rPr>
              <a:t>];</a:t>
            </a:r>
            <a:br>
              <a:rPr lang="en-IN" sz="2000" dirty="0"/>
            </a:br>
            <a:r>
              <a:rPr lang="en-IN" sz="2000" b="0" i="0" dirty="0" err="1">
                <a:solidFill>
                  <a:srgbClr val="000000"/>
                </a:solidFill>
                <a:effectLst/>
                <a:latin typeface="Consolas" panose="020B0609020204030204" pitchFamily="49" charset="0"/>
              </a:rPr>
              <a:t>fruits.splice</a:t>
            </a:r>
            <a:r>
              <a:rPr lang="en-IN" sz="2000" b="0" i="0" dirty="0">
                <a:solidFill>
                  <a:srgbClr val="000000"/>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2</a:t>
            </a:r>
            <a:r>
              <a:rPr lang="en-IN" sz="2000" b="0" i="0" dirty="0">
                <a:solidFill>
                  <a:srgbClr val="000000"/>
                </a:solidFill>
                <a:effectLst/>
                <a:latin typeface="Consolas" panose="020B0609020204030204" pitchFamily="49" charset="0"/>
              </a:rPr>
              <a:t>, </a:t>
            </a:r>
            <a:r>
              <a:rPr lang="en-IN" sz="2000" b="0" i="0" dirty="0">
                <a:solidFill>
                  <a:srgbClr val="FF0000"/>
                </a:solidFill>
                <a:effectLst/>
                <a:latin typeface="Consolas" panose="020B0609020204030204" pitchFamily="49" charset="0"/>
              </a:rPr>
              <a:t>0</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"Lemon"</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"Kiwi"</a:t>
            </a:r>
            <a:r>
              <a:rPr lang="en-IN" sz="2000" b="0" i="0" dirty="0">
                <a:solidFill>
                  <a:srgbClr val="000000"/>
                </a:solidFill>
                <a:effectLst/>
                <a:latin typeface="Consolas" panose="020B0609020204030204" pitchFamily="49" charset="0"/>
              </a:rPr>
              <a:t>);</a:t>
            </a:r>
          </a:p>
          <a:p>
            <a:pPr algn="l"/>
            <a:r>
              <a:rPr lang="en-US" sz="1800" b="0" i="0" dirty="0">
                <a:solidFill>
                  <a:srgbClr val="000000"/>
                </a:solidFill>
                <a:effectLst/>
                <a:latin typeface="Verdana" panose="020B0604030504040204" pitchFamily="34" charset="0"/>
              </a:rPr>
              <a:t>The first parameter (2) defines the position </a:t>
            </a:r>
            <a:r>
              <a:rPr lang="en-US" sz="1800" b="1" i="0" dirty="0">
                <a:solidFill>
                  <a:srgbClr val="000000"/>
                </a:solidFill>
                <a:effectLst/>
                <a:latin typeface="Verdana" panose="020B0604030504040204" pitchFamily="34" charset="0"/>
              </a:rPr>
              <a:t>where</a:t>
            </a:r>
            <a:r>
              <a:rPr lang="en-US" sz="1800" b="0" i="0" dirty="0">
                <a:solidFill>
                  <a:srgbClr val="000000"/>
                </a:solidFill>
                <a:effectLst/>
                <a:latin typeface="Verdana" panose="020B0604030504040204" pitchFamily="34" charset="0"/>
              </a:rPr>
              <a:t> new elements should be </a:t>
            </a:r>
            <a:r>
              <a:rPr lang="en-US" sz="1800" b="1" i="0" dirty="0">
                <a:solidFill>
                  <a:srgbClr val="000000"/>
                </a:solidFill>
                <a:effectLst/>
                <a:latin typeface="Verdana" panose="020B0604030504040204" pitchFamily="34" charset="0"/>
              </a:rPr>
              <a:t>added</a:t>
            </a:r>
            <a:r>
              <a:rPr lang="en-US" sz="1800" b="0" i="0" dirty="0">
                <a:solidFill>
                  <a:srgbClr val="000000"/>
                </a:solidFill>
                <a:effectLst/>
                <a:latin typeface="Verdana" panose="020B0604030504040204" pitchFamily="34" charset="0"/>
              </a:rPr>
              <a:t> (spliced in).</a:t>
            </a:r>
          </a:p>
          <a:p>
            <a:pPr algn="l"/>
            <a:r>
              <a:rPr lang="en-US" sz="1800" b="0" i="0" dirty="0">
                <a:solidFill>
                  <a:srgbClr val="000000"/>
                </a:solidFill>
                <a:effectLst/>
                <a:latin typeface="Verdana" panose="020B0604030504040204" pitchFamily="34" charset="0"/>
              </a:rPr>
              <a:t>The second parameter (0) defines </a:t>
            </a:r>
            <a:r>
              <a:rPr lang="en-US" sz="1800" b="1" i="0" dirty="0">
                <a:solidFill>
                  <a:srgbClr val="000000"/>
                </a:solidFill>
                <a:effectLst/>
                <a:latin typeface="Verdana" panose="020B0604030504040204" pitchFamily="34" charset="0"/>
              </a:rPr>
              <a:t>how many</a:t>
            </a:r>
            <a:r>
              <a:rPr lang="en-US" sz="1800" b="0" i="0" dirty="0">
                <a:solidFill>
                  <a:srgbClr val="000000"/>
                </a:solidFill>
                <a:effectLst/>
                <a:latin typeface="Verdana" panose="020B0604030504040204" pitchFamily="34" charset="0"/>
              </a:rPr>
              <a:t> elements should be </a:t>
            </a:r>
            <a:r>
              <a:rPr lang="en-US" sz="1800" b="1" i="0" dirty="0">
                <a:solidFill>
                  <a:srgbClr val="000000"/>
                </a:solidFill>
                <a:effectLst/>
                <a:latin typeface="Verdana" panose="020B0604030504040204" pitchFamily="34" charset="0"/>
              </a:rPr>
              <a:t>removed</a:t>
            </a:r>
            <a:r>
              <a:rPr lang="en-US" sz="18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The rest of the parameters ("Lemon" , "Kiwi") define the new elements to be </a:t>
            </a:r>
            <a:r>
              <a:rPr lang="en-US" sz="1800" b="1" i="0" dirty="0">
                <a:solidFill>
                  <a:srgbClr val="000000"/>
                </a:solidFill>
                <a:effectLst/>
                <a:latin typeface="Verdana" panose="020B0604030504040204" pitchFamily="34" charset="0"/>
              </a:rPr>
              <a:t>added</a:t>
            </a:r>
            <a:r>
              <a:rPr lang="en-US" sz="1800" b="0" i="0" dirty="0">
                <a:solidFill>
                  <a:srgbClr val="000000"/>
                </a:solidFill>
                <a:effectLst/>
                <a:latin typeface="Verdana" panose="020B0604030504040204" pitchFamily="34" charset="0"/>
              </a:rPr>
              <a:t>.</a:t>
            </a:r>
          </a:p>
          <a:p>
            <a:r>
              <a:rPr lang="en-US" b="0" i="0" dirty="0">
                <a:solidFill>
                  <a:srgbClr val="000000"/>
                </a:solidFill>
                <a:effectLst/>
                <a:latin typeface="Segoe UI" panose="020B0502040204020203" pitchFamily="34" charset="0"/>
              </a:rPr>
              <a:t>Using splice() to Remove Elements</a:t>
            </a:r>
          </a:p>
          <a:p>
            <a:r>
              <a:rPr lang="en-US" sz="2800" b="0" i="0" dirty="0">
                <a:solidFill>
                  <a:srgbClr val="0000CD"/>
                </a:solidFill>
                <a:effectLst/>
                <a:latin typeface="Consolas" panose="020B0609020204030204" pitchFamily="49" charset="0"/>
              </a:rPr>
              <a:t>var</a:t>
            </a:r>
            <a:r>
              <a:rPr lang="en-US" sz="2800" b="0" i="0" dirty="0">
                <a:solidFill>
                  <a:srgbClr val="000000"/>
                </a:solidFill>
                <a:effectLst/>
                <a:latin typeface="Consolas" panose="020B0609020204030204" pitchFamily="49" charset="0"/>
              </a:rPr>
              <a:t> fruits = [</a:t>
            </a:r>
            <a:r>
              <a:rPr lang="en-US" sz="2800" b="0" i="0" dirty="0">
                <a:solidFill>
                  <a:srgbClr val="A52A2A"/>
                </a:solidFill>
                <a:effectLst/>
                <a:latin typeface="Consolas" panose="020B0609020204030204" pitchFamily="49" charset="0"/>
              </a:rPr>
              <a:t>"Banana"</a:t>
            </a:r>
            <a:r>
              <a:rPr lang="en-US" sz="2800" b="0" i="0" dirty="0">
                <a:solidFill>
                  <a:srgbClr val="000000"/>
                </a:solidFill>
                <a:effectLst/>
                <a:latin typeface="Consolas" panose="020B0609020204030204" pitchFamily="49" charset="0"/>
              </a:rPr>
              <a:t>, </a:t>
            </a:r>
            <a:r>
              <a:rPr lang="en-US" sz="2800" b="0" i="0" dirty="0">
                <a:solidFill>
                  <a:srgbClr val="A52A2A"/>
                </a:solidFill>
                <a:effectLst/>
                <a:latin typeface="Consolas" panose="020B0609020204030204" pitchFamily="49" charset="0"/>
              </a:rPr>
              <a:t>"Orange"</a:t>
            </a:r>
            <a:r>
              <a:rPr lang="en-US" sz="2800" b="0" i="0" dirty="0">
                <a:solidFill>
                  <a:srgbClr val="000000"/>
                </a:solidFill>
                <a:effectLst/>
                <a:latin typeface="Consolas" panose="020B0609020204030204" pitchFamily="49" charset="0"/>
              </a:rPr>
              <a:t>, </a:t>
            </a:r>
            <a:r>
              <a:rPr lang="en-US" sz="2800" b="0" i="0" dirty="0">
                <a:solidFill>
                  <a:srgbClr val="A52A2A"/>
                </a:solidFill>
                <a:effectLst/>
                <a:latin typeface="Consolas" panose="020B0609020204030204" pitchFamily="49" charset="0"/>
              </a:rPr>
              <a:t>"Apple"</a:t>
            </a:r>
            <a:r>
              <a:rPr lang="en-US" sz="2800" b="0" i="0" dirty="0">
                <a:solidFill>
                  <a:srgbClr val="000000"/>
                </a:solidFill>
                <a:effectLst/>
                <a:latin typeface="Consolas" panose="020B0609020204030204" pitchFamily="49" charset="0"/>
              </a:rPr>
              <a:t>, </a:t>
            </a:r>
            <a:r>
              <a:rPr lang="en-US" sz="2800" b="0" i="0" dirty="0">
                <a:solidFill>
                  <a:srgbClr val="A52A2A"/>
                </a:solidFill>
                <a:effectLst/>
                <a:latin typeface="Consolas" panose="020B0609020204030204" pitchFamily="49" charset="0"/>
              </a:rPr>
              <a:t>"Mango"</a:t>
            </a:r>
            <a:r>
              <a:rPr lang="en-US" sz="2800" b="0" i="0" dirty="0">
                <a:solidFill>
                  <a:srgbClr val="000000"/>
                </a:solidFill>
                <a:effectLst/>
                <a:latin typeface="Consolas" panose="020B0609020204030204" pitchFamily="49" charset="0"/>
              </a:rPr>
              <a:t>];</a:t>
            </a:r>
            <a:br>
              <a:rPr lang="en-US" sz="2800" dirty="0"/>
            </a:br>
            <a:r>
              <a:rPr lang="en-US" sz="2800" b="0" i="0" dirty="0" err="1">
                <a:solidFill>
                  <a:srgbClr val="000000"/>
                </a:solidFill>
                <a:effectLst/>
                <a:latin typeface="Consolas" panose="020B0609020204030204" pitchFamily="49" charset="0"/>
              </a:rPr>
              <a:t>fruits.splice</a:t>
            </a:r>
            <a:r>
              <a:rPr lang="en-US" sz="2800" b="0" i="0" dirty="0">
                <a:solidFill>
                  <a:srgbClr val="000000"/>
                </a:solidFill>
                <a:effectLst/>
                <a:latin typeface="Consolas" panose="020B0609020204030204" pitchFamily="49" charset="0"/>
              </a:rPr>
              <a:t>(</a:t>
            </a:r>
            <a:r>
              <a:rPr lang="en-US" sz="2800" b="0" i="0" dirty="0">
                <a:solidFill>
                  <a:srgbClr val="FF0000"/>
                </a:solidFill>
                <a:effectLst/>
                <a:latin typeface="Consolas" panose="020B0609020204030204" pitchFamily="49" charset="0"/>
              </a:rPr>
              <a:t>0</a:t>
            </a:r>
            <a:r>
              <a:rPr lang="en-US" sz="2800" b="0" i="0" dirty="0">
                <a:solidFill>
                  <a:srgbClr val="000000"/>
                </a:solidFill>
                <a:effectLst/>
                <a:latin typeface="Consolas" panose="020B0609020204030204" pitchFamily="49" charset="0"/>
              </a:rPr>
              <a:t>, </a:t>
            </a:r>
            <a:r>
              <a:rPr lang="en-US" sz="2800" b="0" i="0" dirty="0">
                <a:solidFill>
                  <a:srgbClr val="FF0000"/>
                </a:solidFill>
                <a:effectLst/>
                <a:latin typeface="Consolas" panose="020B0609020204030204" pitchFamily="49" charset="0"/>
              </a:rPr>
              <a:t>1</a:t>
            </a:r>
            <a:r>
              <a:rPr lang="en-US" sz="2800" b="0" i="0" dirty="0">
                <a:solidFill>
                  <a:srgbClr val="000000"/>
                </a:solidFill>
                <a:effectLst/>
                <a:latin typeface="Consolas" panose="020B0609020204030204" pitchFamily="49" charset="0"/>
              </a:rPr>
              <a:t>);       </a:t>
            </a:r>
            <a:r>
              <a:rPr lang="en-US" sz="2800" b="0" i="0" dirty="0">
                <a:solidFill>
                  <a:srgbClr val="FF0000"/>
                </a:solidFill>
                <a:effectLst/>
                <a:latin typeface="Consolas" panose="020B0609020204030204" pitchFamily="49" charset="0"/>
              </a:rPr>
              <a:t> </a:t>
            </a:r>
            <a:r>
              <a:rPr lang="en-US" sz="2800" b="0" i="0" dirty="0">
                <a:solidFill>
                  <a:srgbClr val="008000"/>
                </a:solidFill>
                <a:effectLst/>
                <a:latin typeface="Consolas" panose="020B0609020204030204" pitchFamily="49" charset="0"/>
              </a:rPr>
              <a:t>// Removes the first element of fruits</a:t>
            </a:r>
            <a:endParaRPr lang="en-US" sz="2800" b="0" i="0" dirty="0">
              <a:solidFill>
                <a:srgbClr val="000000"/>
              </a:solidFill>
              <a:effectLst/>
              <a:latin typeface="Segoe UI" panose="020B0502040204020203" pitchFamily="34" charset="0"/>
            </a:endParaRPr>
          </a:p>
          <a:p>
            <a:pPr algn="l"/>
            <a:endParaRPr lang="en-US" sz="18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179879693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DB479-E73A-4063-8383-4E21EDB942ED}"/>
              </a:ext>
            </a:extLst>
          </p:cNvPr>
          <p:cNvSpPr>
            <a:spLocks noGrp="1"/>
          </p:cNvSpPr>
          <p:nvPr>
            <p:ph idx="1"/>
          </p:nvPr>
        </p:nvSpPr>
        <p:spPr>
          <a:xfrm>
            <a:off x="457200" y="188640"/>
            <a:ext cx="8229600" cy="5937523"/>
          </a:xfrm>
        </p:spPr>
        <p:txBody>
          <a:bodyPr/>
          <a:lstStyle/>
          <a:p>
            <a:pPr algn="l"/>
            <a:r>
              <a:rPr lang="en-US" b="0" i="0" dirty="0">
                <a:solidFill>
                  <a:srgbClr val="000000"/>
                </a:solidFill>
                <a:effectLst/>
                <a:latin typeface="Verdana" panose="020B0604030504040204" pitchFamily="34" charset="0"/>
              </a:rPr>
              <a:t>The first parameter (0) defines the position where new elements should be </a:t>
            </a:r>
            <a:r>
              <a:rPr lang="en-US" b="1" i="0" dirty="0">
                <a:solidFill>
                  <a:srgbClr val="000000"/>
                </a:solidFill>
                <a:effectLst/>
                <a:latin typeface="Verdana" panose="020B0604030504040204" pitchFamily="34" charset="0"/>
              </a:rPr>
              <a:t>added</a:t>
            </a:r>
            <a:r>
              <a:rPr lang="en-US" b="0" i="0" dirty="0">
                <a:solidFill>
                  <a:srgbClr val="000000"/>
                </a:solidFill>
                <a:effectLst/>
                <a:latin typeface="Verdana" panose="020B0604030504040204" pitchFamily="34" charset="0"/>
              </a:rPr>
              <a:t> (spliced in).</a:t>
            </a:r>
          </a:p>
          <a:p>
            <a:pPr algn="l"/>
            <a:r>
              <a:rPr lang="en-US" b="0" i="0" dirty="0">
                <a:solidFill>
                  <a:srgbClr val="000000"/>
                </a:solidFill>
                <a:effectLst/>
                <a:latin typeface="Verdana" panose="020B0604030504040204" pitchFamily="34" charset="0"/>
              </a:rPr>
              <a:t>The second parameter (1) defines </a:t>
            </a:r>
            <a:r>
              <a:rPr lang="en-US" b="1" i="0" dirty="0">
                <a:solidFill>
                  <a:srgbClr val="000000"/>
                </a:solidFill>
                <a:effectLst/>
                <a:latin typeface="Verdana" panose="020B0604030504040204" pitchFamily="34" charset="0"/>
              </a:rPr>
              <a:t>how many</a:t>
            </a:r>
            <a:r>
              <a:rPr lang="en-US" b="0" i="0" dirty="0">
                <a:solidFill>
                  <a:srgbClr val="000000"/>
                </a:solidFill>
                <a:effectLst/>
                <a:latin typeface="Verdana" panose="020B0604030504040204" pitchFamily="34" charset="0"/>
              </a:rPr>
              <a:t> elements should be </a:t>
            </a:r>
            <a:r>
              <a:rPr lang="en-US" b="1" i="0" dirty="0">
                <a:solidFill>
                  <a:srgbClr val="000000"/>
                </a:solidFill>
                <a:effectLst/>
                <a:latin typeface="Verdana" panose="020B0604030504040204" pitchFamily="34" charset="0"/>
              </a:rPr>
              <a:t>removed</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 rest of the parameters are omitted. No new elements will be added.</a:t>
            </a:r>
          </a:p>
          <a:p>
            <a:endParaRPr lang="en-IN" dirty="0"/>
          </a:p>
        </p:txBody>
      </p:sp>
    </p:spTree>
    <p:extLst>
      <p:ext uri="{BB962C8B-B14F-4D97-AF65-F5344CB8AC3E}">
        <p14:creationId xmlns:p14="http://schemas.microsoft.com/office/powerpoint/2010/main" val="16924153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F1B0-316B-42FB-B76C-C50AA93C02B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Merging (Concatenating) Arrays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6C93182-6FB0-46EB-9B70-19289A01D910}"/>
              </a:ext>
            </a:extLst>
          </p:cNvPr>
          <p:cNvSpPr>
            <a:spLocks noGrp="1"/>
          </p:cNvSpPr>
          <p:nvPr>
            <p:ph idx="1"/>
          </p:nvPr>
        </p:nvSpPr>
        <p:spPr>
          <a:xfrm>
            <a:off x="457200" y="476672"/>
            <a:ext cx="8229600" cy="6264696"/>
          </a:xfrm>
        </p:spPr>
        <p:txBody>
          <a:bodyPr>
            <a:normAutofit/>
          </a:bodyPr>
          <a:lstStyle/>
          <a:p>
            <a:r>
              <a:rPr lang="en-US" sz="2400" dirty="0"/>
              <a:t>The </a:t>
            </a:r>
            <a:r>
              <a:rPr lang="en-US" sz="2400" dirty="0" err="1"/>
              <a:t>concat</a:t>
            </a:r>
            <a:r>
              <a:rPr lang="en-US" sz="2400" dirty="0"/>
              <a:t>() </a:t>
            </a:r>
            <a:r>
              <a:rPr lang="en-US" sz="2400" b="0" i="0" dirty="0">
                <a:solidFill>
                  <a:srgbClr val="000000"/>
                </a:solidFill>
                <a:effectLst/>
                <a:latin typeface="Verdana" panose="020B0604030504040204" pitchFamily="34" charset="0"/>
              </a:rPr>
              <a:t>method creates a new array by merging (concatenating) existing arrays:</a:t>
            </a:r>
          </a:p>
          <a:p>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myGirls</a:t>
            </a:r>
            <a:r>
              <a:rPr lang="en-IN" sz="2000" b="0" i="0" dirty="0">
                <a:solidFill>
                  <a:srgbClr val="000000"/>
                </a:solidFill>
                <a:effectLst/>
                <a:latin typeface="Consolas" panose="020B0609020204030204" pitchFamily="49" charset="0"/>
              </a:rPr>
              <a:t> = [</a:t>
            </a:r>
            <a:r>
              <a:rPr lang="en-IN" sz="2000" b="0" i="0" dirty="0">
                <a:solidFill>
                  <a:srgbClr val="A52A2A"/>
                </a:solidFill>
                <a:effectLst/>
                <a:latin typeface="Consolas" panose="020B0609020204030204" pitchFamily="49" charset="0"/>
              </a:rPr>
              <a:t>"</a:t>
            </a:r>
            <a:r>
              <a:rPr lang="en-IN" sz="2000" b="0" i="0" dirty="0" err="1">
                <a:solidFill>
                  <a:srgbClr val="A52A2A"/>
                </a:solidFill>
                <a:effectLst/>
                <a:latin typeface="Consolas" panose="020B0609020204030204" pitchFamily="49" charset="0"/>
              </a:rPr>
              <a:t>Cecilie</a:t>
            </a:r>
            <a:r>
              <a:rPr lang="en-IN" sz="2000" b="0" i="0" dirty="0">
                <a:solidFill>
                  <a:srgbClr val="A52A2A"/>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"Lone"</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myBoys</a:t>
            </a:r>
            <a:r>
              <a:rPr lang="en-IN" sz="2000" b="0" i="0" dirty="0">
                <a:solidFill>
                  <a:srgbClr val="000000"/>
                </a:solidFill>
                <a:effectLst/>
                <a:latin typeface="Consolas" panose="020B0609020204030204" pitchFamily="49" charset="0"/>
              </a:rPr>
              <a:t> = [</a:t>
            </a:r>
            <a:r>
              <a:rPr lang="en-IN" sz="2000" b="0" i="0" dirty="0">
                <a:solidFill>
                  <a:srgbClr val="A52A2A"/>
                </a:solidFill>
                <a:effectLst/>
                <a:latin typeface="Consolas" panose="020B0609020204030204" pitchFamily="49" charset="0"/>
              </a:rPr>
              <a:t>"Emil"</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"Tobias"</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"Linus"</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myChildren</a:t>
            </a:r>
            <a:r>
              <a:rPr lang="en-IN" sz="2000" b="0" i="0" dirty="0">
                <a:solidFill>
                  <a:srgbClr val="000000"/>
                </a:solidFill>
                <a:effectLst/>
                <a:latin typeface="Consolas" panose="020B0609020204030204" pitchFamily="49" charset="0"/>
              </a:rPr>
              <a:t> = </a:t>
            </a:r>
            <a:r>
              <a:rPr lang="en-IN" sz="2000" b="0" i="0" dirty="0" err="1">
                <a:solidFill>
                  <a:srgbClr val="000000"/>
                </a:solidFill>
                <a:effectLst/>
                <a:latin typeface="Consolas" panose="020B0609020204030204" pitchFamily="49" charset="0"/>
              </a:rPr>
              <a:t>myGirls.concat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myBoys</a:t>
            </a:r>
            <a:r>
              <a:rPr lang="en-IN" sz="2000" b="0" i="0" dirty="0">
                <a:solidFill>
                  <a:srgbClr val="000000"/>
                </a:solidFill>
                <a:effectLst/>
                <a:latin typeface="Consolas" panose="020B0609020204030204" pitchFamily="49" charset="0"/>
              </a:rPr>
              <a:t>);  </a:t>
            </a:r>
          </a:p>
          <a:p>
            <a:endParaRPr lang="en-IN" dirty="0">
              <a:solidFill>
                <a:srgbClr val="000000"/>
              </a:solidFill>
              <a:latin typeface="Consolas" panose="020B0609020204030204" pitchFamily="49" charset="0"/>
            </a:endParaRPr>
          </a:p>
          <a:p>
            <a:r>
              <a:rPr lang="en-IN" b="0" i="0" dirty="0">
                <a:solidFill>
                  <a:srgbClr val="000000"/>
                </a:solidFill>
                <a:effectLst/>
                <a:latin typeface="Segoe UI" panose="020B0502040204020203" pitchFamily="34" charset="0"/>
              </a:rPr>
              <a:t>Slicing an Array</a:t>
            </a:r>
          </a:p>
          <a:p>
            <a:r>
              <a:rPr lang="en-IN" sz="2800" dirty="0">
                <a:solidFill>
                  <a:srgbClr val="000000"/>
                </a:solidFill>
                <a:latin typeface="Segoe UI" panose="020B0502040204020203" pitchFamily="34" charset="0"/>
              </a:rPr>
              <a:t>The slice() </a:t>
            </a:r>
            <a:r>
              <a:rPr lang="en-US" sz="2800" b="0" i="0" dirty="0">
                <a:solidFill>
                  <a:srgbClr val="000000"/>
                </a:solidFill>
                <a:effectLst/>
                <a:latin typeface="Verdana" panose="020B0604030504040204" pitchFamily="34" charset="0"/>
              </a:rPr>
              <a:t> method slices out a piece of an array into a new array.</a:t>
            </a:r>
          </a:p>
          <a:p>
            <a:r>
              <a:rPr lang="en-US" sz="2400" b="0" i="0" dirty="0">
                <a:solidFill>
                  <a:srgbClr val="000000"/>
                </a:solidFill>
                <a:effectLst/>
                <a:latin typeface="Verdana" panose="020B0604030504040204" pitchFamily="34" charset="0"/>
              </a:rPr>
              <a:t>This example slices out a part of an array starting from array element 1 ("Orange"):</a:t>
            </a:r>
            <a:endParaRPr lang="en-IN" sz="2400" b="0" i="0" dirty="0">
              <a:solidFill>
                <a:srgbClr val="000000"/>
              </a:solidFill>
              <a:effectLst/>
              <a:latin typeface="Segoe UI" panose="020B0502040204020203" pitchFamily="34" charset="0"/>
            </a:endParaRPr>
          </a:p>
          <a:p>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fruits = [</a:t>
            </a:r>
            <a:r>
              <a:rPr lang="en-IN" sz="1800" b="0" i="0" dirty="0">
                <a:solidFill>
                  <a:srgbClr val="A52A2A"/>
                </a:solidFill>
                <a:effectLst/>
                <a:latin typeface="Consolas" panose="020B0609020204030204" pitchFamily="49" charset="0"/>
              </a:rPr>
              <a:t>"Banana"</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"Orange"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"Lemon"</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"Apple"</a:t>
            </a:r>
            <a:r>
              <a:rPr lang="en-IN" sz="1800" b="0" i="0" dirty="0">
                <a:solidFill>
                  <a:srgbClr val="000000"/>
                </a:solidFill>
                <a:effectLst/>
                <a:latin typeface="Consolas" panose="020B0609020204030204" pitchFamily="49" charset="0"/>
              </a:rPr>
              <a:t>, </a:t>
            </a:r>
            <a:r>
              <a:rPr lang="en-IN" sz="1800" b="0" i="0" dirty="0">
                <a:solidFill>
                  <a:srgbClr val="A52A2A"/>
                </a:solidFill>
                <a:effectLst/>
                <a:latin typeface="Consolas" panose="020B0609020204030204" pitchFamily="49" charset="0"/>
              </a:rPr>
              <a:t>"Mango"</a:t>
            </a:r>
            <a:r>
              <a:rPr lang="en-IN" sz="1800" b="0" i="0" dirty="0">
                <a:solidFill>
                  <a:srgbClr val="000000"/>
                </a:solidFill>
                <a:effectLst/>
                <a:latin typeface="Consolas" panose="020B0609020204030204" pitchFamily="49" charset="0"/>
              </a:rPr>
              <a:t>];</a:t>
            </a:r>
            <a:br>
              <a:rPr lang="en-IN" sz="1800" dirty="0"/>
            </a:br>
            <a:r>
              <a:rPr lang="en-IN" sz="1800" b="0" i="0" dirty="0">
                <a:solidFill>
                  <a:srgbClr val="0000CD"/>
                </a:solidFill>
                <a:effectLst/>
                <a:latin typeface="Consolas" panose="020B0609020204030204" pitchFamily="49" charset="0"/>
              </a:rPr>
              <a:t>var</a:t>
            </a:r>
            <a:r>
              <a:rPr lang="en-IN" sz="1800" b="0" i="0" dirty="0">
                <a:solidFill>
                  <a:srgbClr val="000000"/>
                </a:solidFill>
                <a:effectLst/>
                <a:latin typeface="Consolas" panose="020B0609020204030204" pitchFamily="49" charset="0"/>
              </a:rPr>
              <a:t> citrus = </a:t>
            </a:r>
            <a:r>
              <a:rPr lang="en-IN" sz="1800" b="0" i="0" dirty="0" err="1">
                <a:solidFill>
                  <a:srgbClr val="000000"/>
                </a:solidFill>
                <a:effectLst/>
                <a:latin typeface="Consolas" panose="020B0609020204030204" pitchFamily="49" charset="0"/>
              </a:rPr>
              <a:t>fruits.slice</a:t>
            </a:r>
            <a:r>
              <a:rPr lang="en-IN" sz="1800" b="0" i="0" dirty="0">
                <a:solidFill>
                  <a:srgbClr val="000000"/>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1</a:t>
            </a:r>
            <a:r>
              <a:rPr lang="en-IN" sz="1800" b="0" i="0" dirty="0">
                <a:solidFill>
                  <a:srgbClr val="000000"/>
                </a:solidFill>
                <a:effectLst/>
                <a:latin typeface="Consolas" panose="020B0609020204030204" pitchFamily="49" charset="0"/>
              </a:rPr>
              <a:t>);</a:t>
            </a:r>
            <a:endParaRPr lang="en-IN" sz="1800" dirty="0"/>
          </a:p>
        </p:txBody>
      </p:sp>
    </p:spTree>
    <p:extLst>
      <p:ext uri="{BB962C8B-B14F-4D97-AF65-F5344CB8AC3E}">
        <p14:creationId xmlns:p14="http://schemas.microsoft.com/office/powerpoint/2010/main" val="265720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br>
              <a:rPr lang="en-IN" dirty="0"/>
            </a:br>
            <a:r>
              <a:rPr lang="en-IN" dirty="0"/>
              <a:t>The HTML &lt;pre&gt; Element</a:t>
            </a:r>
            <a:br>
              <a:rPr lang="en-IN" dirty="0"/>
            </a:br>
            <a:endParaRPr lang="en-IN" dirty="0"/>
          </a:p>
        </p:txBody>
      </p:sp>
      <p:sp>
        <p:nvSpPr>
          <p:cNvPr id="3" name="Content Placeholder 2"/>
          <p:cNvSpPr>
            <a:spLocks noGrp="1"/>
          </p:cNvSpPr>
          <p:nvPr>
            <p:ph idx="1"/>
          </p:nvPr>
        </p:nvSpPr>
        <p:spPr>
          <a:xfrm>
            <a:off x="457200" y="785794"/>
            <a:ext cx="8229600" cy="5715040"/>
          </a:xfrm>
        </p:spPr>
        <p:txBody>
          <a:bodyPr/>
          <a:lstStyle/>
          <a:p>
            <a:r>
              <a:rPr lang="en-IN" dirty="0"/>
              <a:t>The HTML &lt;pre&gt; element defines preformatted text.</a:t>
            </a:r>
          </a:p>
          <a:p>
            <a:r>
              <a:rPr lang="en-IN" dirty="0"/>
              <a:t>The text inside a &lt;pre&gt; element is displayed in a fixed-width font (usually Courier), and it preserves both spaces and line breaks:</a:t>
            </a:r>
          </a:p>
          <a:p>
            <a:endParaRPr lang="en-I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61A3-D2D9-4A19-BE23-39568A70F39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Sorting Arrays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978B5B3-9C31-4646-AC74-49AE7B9708D2}"/>
              </a:ext>
            </a:extLst>
          </p:cNvPr>
          <p:cNvSpPr>
            <a:spLocks noGrp="1"/>
          </p:cNvSpPr>
          <p:nvPr>
            <p:ph idx="1"/>
          </p:nvPr>
        </p:nvSpPr>
        <p:spPr>
          <a:xfrm>
            <a:off x="457200" y="548680"/>
            <a:ext cx="8229600" cy="6309320"/>
          </a:xfrm>
        </p:spPr>
        <p:txBody>
          <a:bodyPr>
            <a:normAutofit/>
          </a:bodyPr>
          <a:lstStyle/>
          <a:p>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fruits = [</a:t>
            </a:r>
            <a:r>
              <a:rPr lang="en-IN" sz="2000" b="0" i="0" dirty="0">
                <a:solidFill>
                  <a:srgbClr val="A52A2A"/>
                </a:solidFill>
                <a:effectLst/>
                <a:latin typeface="Consolas" panose="020B0609020204030204" pitchFamily="49" charset="0"/>
              </a:rPr>
              <a:t>"Banana"</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"Orange"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"Apple"</a:t>
            </a:r>
            <a:r>
              <a:rPr lang="en-IN" sz="2000" b="0" i="0" dirty="0">
                <a:solidFill>
                  <a:srgbClr val="000000"/>
                </a:solidFill>
                <a:effectLst/>
                <a:latin typeface="Consolas" panose="020B0609020204030204" pitchFamily="49" charset="0"/>
              </a:rPr>
              <a:t>, </a:t>
            </a:r>
            <a:r>
              <a:rPr lang="en-IN" sz="2000" b="0" i="0" dirty="0">
                <a:solidFill>
                  <a:srgbClr val="A52A2A"/>
                </a:solidFill>
                <a:effectLst/>
                <a:latin typeface="Consolas" panose="020B0609020204030204" pitchFamily="49" charset="0"/>
              </a:rPr>
              <a:t>"Mango"</a:t>
            </a:r>
            <a:r>
              <a:rPr lang="en-IN" sz="2000" b="0" i="0" dirty="0">
                <a:solidFill>
                  <a:srgbClr val="000000"/>
                </a:solidFill>
                <a:effectLst/>
                <a:latin typeface="Consolas" panose="020B0609020204030204" pitchFamily="49" charset="0"/>
              </a:rPr>
              <a:t>];</a:t>
            </a:r>
            <a:br>
              <a:rPr lang="en-IN" sz="2000" dirty="0"/>
            </a:br>
            <a:r>
              <a:rPr lang="en-IN" sz="2000" b="0" i="0" dirty="0" err="1">
                <a:solidFill>
                  <a:srgbClr val="000000"/>
                </a:solidFill>
                <a:effectLst/>
                <a:latin typeface="Consolas" panose="020B0609020204030204" pitchFamily="49" charset="0"/>
              </a:rPr>
              <a:t>fruits.sort</a:t>
            </a:r>
            <a:r>
              <a:rPr lang="en-IN" sz="2000" b="0" i="0" dirty="0">
                <a:solidFill>
                  <a:srgbClr val="000000"/>
                </a:solidFill>
                <a:effectLst/>
                <a:latin typeface="Consolas" panose="020B0609020204030204" pitchFamily="49" charset="0"/>
              </a:rPr>
              <a:t>();   </a:t>
            </a:r>
          </a:p>
          <a:p>
            <a:r>
              <a:rPr lang="en-IN" sz="2000" b="0" i="0" dirty="0">
                <a:solidFill>
                  <a:srgbClr val="000000"/>
                </a:solidFill>
                <a:effectLst/>
                <a:latin typeface="Segoe UI" panose="020B0502040204020203" pitchFamily="34" charset="0"/>
              </a:rPr>
              <a:t>Reversing an Array</a:t>
            </a:r>
          </a:p>
          <a:p>
            <a:r>
              <a:rPr lang="en-US" sz="2000" b="0" i="0" dirty="0">
                <a:solidFill>
                  <a:srgbClr val="0000CD"/>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fruits = [</a:t>
            </a:r>
            <a:r>
              <a:rPr lang="en-US" sz="2000" b="0" i="0" dirty="0">
                <a:solidFill>
                  <a:srgbClr val="A52A2A"/>
                </a:solidFill>
                <a:effectLst/>
                <a:latin typeface="Consolas" panose="020B0609020204030204" pitchFamily="49" charset="0"/>
              </a:rPr>
              <a:t>"Banana"</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"Orange"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"Apple"</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"Mango"</a:t>
            </a:r>
            <a:r>
              <a:rPr lang="en-US" sz="2000" b="0" i="0" dirty="0">
                <a:solidFill>
                  <a:srgbClr val="000000"/>
                </a:solidFill>
                <a:effectLst/>
                <a:latin typeface="Consolas" panose="020B0609020204030204" pitchFamily="49" charset="0"/>
              </a:rPr>
              <a:t>];</a:t>
            </a:r>
            <a:br>
              <a:rPr lang="en-US" sz="2000" dirty="0"/>
            </a:br>
            <a:r>
              <a:rPr lang="en-US" sz="2000" b="0" i="0" dirty="0" err="1">
                <a:solidFill>
                  <a:srgbClr val="000000"/>
                </a:solidFill>
                <a:effectLst/>
                <a:latin typeface="Consolas" panose="020B0609020204030204" pitchFamily="49" charset="0"/>
              </a:rPr>
              <a:t>fruits.sort</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First sort the elements of fruits</a:t>
            </a:r>
            <a:br>
              <a:rPr lang="en-US" sz="2000" b="0" i="0" dirty="0">
                <a:solidFill>
                  <a:srgbClr val="008000"/>
                </a:solidFill>
                <a:effectLst/>
                <a:latin typeface="Consolas" panose="020B0609020204030204" pitchFamily="49" charset="0"/>
              </a:rPr>
            </a:br>
            <a:r>
              <a:rPr lang="en-US" sz="2000" b="0" i="0" dirty="0" err="1">
                <a:solidFill>
                  <a:srgbClr val="000000"/>
                </a:solidFill>
                <a:effectLst/>
                <a:latin typeface="Consolas" panose="020B0609020204030204" pitchFamily="49" charset="0"/>
              </a:rPr>
              <a:t>fruits.reverse</a:t>
            </a:r>
            <a:r>
              <a:rPr lang="en-US" sz="2000" b="0" i="0" dirty="0">
                <a:solidFill>
                  <a:srgbClr val="000000"/>
                </a:solidFill>
                <a:effectLst/>
                <a:latin typeface="Consolas" panose="020B0609020204030204" pitchFamily="49" charset="0"/>
              </a:rPr>
              <a:t>();     </a:t>
            </a:r>
            <a:r>
              <a:rPr lang="en-US" sz="2000" b="0" i="0" dirty="0">
                <a:solidFill>
                  <a:srgbClr val="008000"/>
                </a:solidFill>
                <a:effectLst/>
                <a:latin typeface="Consolas" panose="020B0609020204030204" pitchFamily="49" charset="0"/>
              </a:rPr>
              <a:t>// Then reverse the order of the elements</a:t>
            </a:r>
          </a:p>
          <a:p>
            <a:endParaRPr lang="en-US" sz="2000" dirty="0">
              <a:solidFill>
                <a:srgbClr val="008000"/>
              </a:solidFill>
              <a:latin typeface="Consolas" panose="020B0609020204030204" pitchFamily="49" charset="0"/>
            </a:endParaRPr>
          </a:p>
          <a:p>
            <a:r>
              <a:rPr lang="en-IN" sz="2000" b="0" i="0" dirty="0">
                <a:solidFill>
                  <a:srgbClr val="000000"/>
                </a:solidFill>
                <a:effectLst/>
                <a:latin typeface="Segoe UI" panose="020B0502040204020203" pitchFamily="34" charset="0"/>
              </a:rPr>
              <a:t>Numeric Sort</a:t>
            </a:r>
          </a:p>
          <a:p>
            <a:r>
              <a:rPr lang="en-IN" sz="1800" b="0" i="0" dirty="0">
                <a:solidFill>
                  <a:srgbClr val="000000"/>
                </a:solidFill>
                <a:effectLst/>
                <a:latin typeface="Verdana" panose="020B0604030504040204" pitchFamily="34" charset="0"/>
              </a:rPr>
              <a:t>By default, the</a:t>
            </a:r>
            <a:r>
              <a:rPr lang="en-IN" sz="1800" dirty="0">
                <a:solidFill>
                  <a:srgbClr val="000000"/>
                </a:solidFill>
                <a:latin typeface="Segoe UI" panose="020B0502040204020203" pitchFamily="34" charset="0"/>
              </a:rPr>
              <a:t> sort() </a:t>
            </a:r>
            <a:r>
              <a:rPr lang="en-IN" sz="1800" b="0" i="0" dirty="0">
                <a:solidFill>
                  <a:srgbClr val="000000"/>
                </a:solidFill>
                <a:effectLst/>
                <a:latin typeface="Verdana" panose="020B0604030504040204" pitchFamily="34" charset="0"/>
              </a:rPr>
              <a:t>function sorts values as </a:t>
            </a:r>
            <a:r>
              <a:rPr lang="en-IN" sz="1800" b="1" i="0" dirty="0">
                <a:solidFill>
                  <a:srgbClr val="000000"/>
                </a:solidFill>
                <a:effectLst/>
                <a:latin typeface="Verdana" panose="020B0604030504040204" pitchFamily="34" charset="0"/>
              </a:rPr>
              <a:t>strings</a:t>
            </a:r>
            <a:r>
              <a:rPr lang="en-IN" sz="1800" b="0" i="0" dirty="0">
                <a:solidFill>
                  <a:srgbClr val="000000"/>
                </a:solidFill>
                <a:effectLst/>
                <a:latin typeface="Verdana" panose="020B0604030504040204" pitchFamily="34" charset="0"/>
              </a:rPr>
              <a:t>.</a:t>
            </a:r>
            <a:endParaRPr lang="en-IN" sz="1800" b="0" i="0" dirty="0">
              <a:solidFill>
                <a:srgbClr val="000000"/>
              </a:solidFill>
              <a:effectLst/>
              <a:latin typeface="Segoe UI" panose="020B0502040204020203" pitchFamily="34" charset="0"/>
            </a:endParaRPr>
          </a:p>
          <a:p>
            <a:r>
              <a:rPr lang="en-US" sz="1800" b="0" i="0" dirty="0">
                <a:solidFill>
                  <a:srgbClr val="000000"/>
                </a:solidFill>
                <a:effectLst/>
                <a:latin typeface="Verdana" panose="020B0604030504040204" pitchFamily="34" charset="0"/>
              </a:rPr>
              <a:t>This works well for strings ("Apple" comes before "Banana").</a:t>
            </a:r>
            <a:endParaRPr lang="en-IN" sz="1800" dirty="0">
              <a:solidFill>
                <a:srgbClr val="000000"/>
              </a:solidFill>
              <a:latin typeface="Segoe UI" panose="020B0502040204020203" pitchFamily="34" charset="0"/>
            </a:endParaRPr>
          </a:p>
          <a:p>
            <a:r>
              <a:rPr lang="en-US" sz="1800" b="0" i="0" dirty="0">
                <a:solidFill>
                  <a:srgbClr val="000000"/>
                </a:solidFill>
                <a:effectLst/>
                <a:latin typeface="Verdana" panose="020B0604030504040204" pitchFamily="34" charset="0"/>
              </a:rPr>
              <a:t>However, if numbers are sorted as strings, "25" is bigger than "100", because "2" is bigger than "1".</a:t>
            </a:r>
            <a:endParaRPr lang="en-IN" sz="1800" b="0" i="0" dirty="0">
              <a:solidFill>
                <a:srgbClr val="000000"/>
              </a:solidFill>
              <a:effectLst/>
              <a:latin typeface="Segoe UI" panose="020B0502040204020203" pitchFamily="34" charset="0"/>
            </a:endParaRPr>
          </a:p>
          <a:p>
            <a:r>
              <a:rPr lang="en-IN" sz="1600" b="0" i="0" dirty="0">
                <a:solidFill>
                  <a:srgbClr val="000000"/>
                </a:solidFill>
                <a:effectLst/>
                <a:latin typeface="Verdana" panose="020B0604030504040204" pitchFamily="34" charset="0"/>
              </a:rPr>
              <a:t>Because of this, the sort() </a:t>
            </a:r>
            <a:r>
              <a:rPr lang="en-US" sz="1600" b="0" i="0" dirty="0">
                <a:solidFill>
                  <a:srgbClr val="000000"/>
                </a:solidFill>
                <a:effectLst/>
                <a:latin typeface="Verdana" panose="020B0604030504040204" pitchFamily="34" charset="0"/>
              </a:rPr>
              <a:t>method will produce incorrect result when sorting numbers.</a:t>
            </a:r>
          </a:p>
          <a:p>
            <a:r>
              <a:rPr lang="en-US" sz="1400" b="0" i="0" dirty="0">
                <a:solidFill>
                  <a:srgbClr val="000000"/>
                </a:solidFill>
                <a:effectLst/>
                <a:latin typeface="Verdana" panose="020B0604030504040204" pitchFamily="34" charset="0"/>
              </a:rPr>
              <a:t>You can fix this by providing a </a:t>
            </a:r>
            <a:r>
              <a:rPr lang="en-US" sz="1400" b="1" i="0" dirty="0">
                <a:solidFill>
                  <a:srgbClr val="000000"/>
                </a:solidFill>
                <a:effectLst/>
                <a:latin typeface="Verdana" panose="020B0604030504040204" pitchFamily="34" charset="0"/>
              </a:rPr>
              <a:t>compare function</a:t>
            </a:r>
            <a:r>
              <a:rPr lang="en-US" sz="1400" b="0" i="0" dirty="0">
                <a:solidFill>
                  <a:srgbClr val="000000"/>
                </a:solidFill>
                <a:effectLst/>
                <a:latin typeface="Verdana" panose="020B0604030504040204" pitchFamily="34" charset="0"/>
              </a:rPr>
              <a:t>:</a:t>
            </a:r>
          </a:p>
          <a:p>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points = [</a:t>
            </a:r>
            <a:r>
              <a:rPr lang="en-US" sz="1800" b="0" i="0" dirty="0">
                <a:solidFill>
                  <a:srgbClr val="FF0000"/>
                </a:solidFill>
                <a:effectLst/>
                <a:latin typeface="Consolas" panose="020B0609020204030204" pitchFamily="49" charset="0"/>
              </a:rPr>
              <a:t>40</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100</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1</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5</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25</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10</a:t>
            </a:r>
            <a:r>
              <a:rPr lang="en-US" sz="1800" b="0" i="0" dirty="0">
                <a:solidFill>
                  <a:srgbClr val="000000"/>
                </a:solidFill>
                <a:effectLst/>
                <a:latin typeface="Consolas" panose="020B0609020204030204" pitchFamily="49" charset="0"/>
              </a:rPr>
              <a:t>];</a:t>
            </a:r>
            <a:br>
              <a:rPr lang="en-US" sz="1800" dirty="0"/>
            </a:br>
            <a:r>
              <a:rPr lang="en-US" sz="1800" b="0" i="0" dirty="0" err="1">
                <a:solidFill>
                  <a:srgbClr val="000000"/>
                </a:solidFill>
                <a:effectLst/>
                <a:latin typeface="Consolas" panose="020B0609020204030204" pitchFamily="49" charset="0"/>
              </a:rPr>
              <a:t>points.sort</a:t>
            </a:r>
            <a:r>
              <a:rPr lang="en-US" sz="1800" b="0" i="0" dirty="0">
                <a:solidFill>
                  <a:srgbClr val="000000"/>
                </a:solidFill>
                <a:effectLst/>
                <a:latin typeface="Consolas" panose="020B0609020204030204" pitchFamily="49" charset="0"/>
              </a:rPr>
              <a:t>(</a:t>
            </a:r>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(a, b){</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a - b});</a:t>
            </a:r>
            <a:endParaRPr lang="en-IN" sz="1800" dirty="0"/>
          </a:p>
        </p:txBody>
      </p:sp>
    </p:spTree>
    <p:extLst>
      <p:ext uri="{BB962C8B-B14F-4D97-AF65-F5344CB8AC3E}">
        <p14:creationId xmlns:p14="http://schemas.microsoft.com/office/powerpoint/2010/main" val="20907870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2AEE-34B3-47EC-8240-6625E768BD0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Compare Function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D7ABFBC-1AB5-4631-904C-385E3A9390A6}"/>
              </a:ext>
            </a:extLst>
          </p:cNvPr>
          <p:cNvSpPr>
            <a:spLocks noGrp="1"/>
          </p:cNvSpPr>
          <p:nvPr>
            <p:ph idx="1"/>
          </p:nvPr>
        </p:nvSpPr>
        <p:spPr>
          <a:xfrm>
            <a:off x="457200" y="548680"/>
            <a:ext cx="8229600" cy="6309320"/>
          </a:xfrm>
        </p:spPr>
        <p:txBody>
          <a:bodyPr/>
          <a:lstStyle/>
          <a:p>
            <a:pPr algn="l"/>
            <a:r>
              <a:rPr lang="en-US" sz="1800" b="0" i="0" dirty="0">
                <a:solidFill>
                  <a:srgbClr val="000000"/>
                </a:solidFill>
                <a:effectLst/>
                <a:latin typeface="Verdana" panose="020B0604030504040204" pitchFamily="34" charset="0"/>
              </a:rPr>
              <a:t>The purpose of the compare function is to define an alternative sort order.</a:t>
            </a:r>
          </a:p>
          <a:p>
            <a:pPr algn="l"/>
            <a:r>
              <a:rPr lang="en-US" sz="1800" b="0" i="0" dirty="0">
                <a:solidFill>
                  <a:srgbClr val="000000"/>
                </a:solidFill>
                <a:effectLst/>
                <a:latin typeface="Verdana" panose="020B0604030504040204" pitchFamily="34" charset="0"/>
              </a:rPr>
              <a:t>The compare function should return a negative, zero, or positive value, depending on the arguments:</a:t>
            </a:r>
          </a:p>
          <a:p>
            <a:r>
              <a:rPr lang="en-IN" sz="2000" b="0" i="0" dirty="0">
                <a:solidFill>
                  <a:srgbClr val="000000"/>
                </a:solidFill>
                <a:effectLst/>
                <a:latin typeface="Verdana" panose="020B0604030504040204" pitchFamily="34" charset="0"/>
              </a:rPr>
              <a:t>When the sort() </a:t>
            </a:r>
            <a:r>
              <a:rPr lang="en-US" sz="2000" b="0" i="0" dirty="0">
                <a:solidFill>
                  <a:srgbClr val="000000"/>
                </a:solidFill>
                <a:effectLst/>
                <a:latin typeface="Verdana" panose="020B0604030504040204" pitchFamily="34" charset="0"/>
              </a:rPr>
              <a:t>function compares two values, it sends the values to the compare function, and sorts the values according to the returned (negative, zero, positive) value.</a:t>
            </a:r>
          </a:p>
          <a:p>
            <a:r>
              <a:rPr lang="en-US" sz="1200" b="0" i="0" dirty="0">
                <a:solidFill>
                  <a:srgbClr val="000000"/>
                </a:solidFill>
                <a:effectLst/>
                <a:latin typeface="Verdana" panose="020B0604030504040204" pitchFamily="34" charset="0"/>
              </a:rPr>
              <a:t>If the result is negative</a:t>
            </a:r>
            <a:r>
              <a:rPr lang="en-US" sz="2000" dirty="0">
                <a:solidFill>
                  <a:srgbClr val="000000"/>
                </a:solidFill>
                <a:latin typeface="Verdana" panose="020B0604030504040204" pitchFamily="34" charset="0"/>
              </a:rPr>
              <a:t> a is sorted before b.</a:t>
            </a:r>
          </a:p>
          <a:p>
            <a:r>
              <a:rPr lang="en-US" sz="1200" b="0" i="0" dirty="0">
                <a:solidFill>
                  <a:srgbClr val="000000"/>
                </a:solidFill>
                <a:effectLst/>
                <a:latin typeface="Verdana" panose="020B0604030504040204" pitchFamily="34" charset="0"/>
              </a:rPr>
              <a:t>If the result is positive</a:t>
            </a:r>
            <a:r>
              <a:rPr lang="en-US" sz="2000" b="0" i="0" dirty="0">
                <a:solidFill>
                  <a:srgbClr val="000000"/>
                </a:solidFill>
                <a:effectLst/>
                <a:latin typeface="Verdana" panose="020B0604030504040204" pitchFamily="34" charset="0"/>
              </a:rPr>
              <a:t> b is sorted before a.</a:t>
            </a:r>
          </a:p>
          <a:p>
            <a:r>
              <a:rPr lang="en-US" sz="1200" b="0" i="0" dirty="0">
                <a:solidFill>
                  <a:srgbClr val="000000"/>
                </a:solidFill>
                <a:effectLst/>
                <a:latin typeface="Verdana" panose="020B0604030504040204" pitchFamily="34" charset="0"/>
              </a:rPr>
              <a:t>If the result is 0 no changes are done with the sort order of the two values.</a:t>
            </a:r>
            <a:endParaRPr lang="en-US" sz="2000" dirty="0">
              <a:solidFill>
                <a:srgbClr val="000000"/>
              </a:solidFill>
              <a:latin typeface="Verdana" panose="020B0604030504040204" pitchFamily="34" charset="0"/>
            </a:endParaRPr>
          </a:p>
          <a:p>
            <a:r>
              <a:rPr lang="en-IN" sz="1200" b="1" i="0" dirty="0">
                <a:solidFill>
                  <a:srgbClr val="000000"/>
                </a:solidFill>
                <a:effectLst/>
                <a:latin typeface="Verdana" panose="020B0604030504040204" pitchFamily="34" charset="0"/>
              </a:rPr>
              <a:t>Example:</a:t>
            </a:r>
            <a:endParaRPr lang="en-US" sz="2000" b="1"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The compare function compares all the values in the array, two values at a time </a:t>
            </a:r>
            <a:r>
              <a:rPr lang="en-US" sz="2000" b="1" dirty="0">
                <a:solidFill>
                  <a:srgbClr val="000000"/>
                </a:solidFill>
                <a:latin typeface="Verdana" panose="020B0604030504040204" pitchFamily="34" charset="0"/>
              </a:rPr>
              <a:t>(</a:t>
            </a:r>
            <a:r>
              <a:rPr lang="en-US" sz="2000" b="1" dirty="0" err="1">
                <a:solidFill>
                  <a:srgbClr val="000000"/>
                </a:solidFill>
                <a:latin typeface="Verdana" panose="020B0604030504040204" pitchFamily="34" charset="0"/>
              </a:rPr>
              <a:t>a,b</a:t>
            </a:r>
            <a:r>
              <a:rPr lang="en-US" sz="2000" b="1" dirty="0">
                <a:solidFill>
                  <a:srgbClr val="000000"/>
                </a:solidFill>
                <a:latin typeface="Verdana" panose="020B0604030504040204" pitchFamily="34" charset="0"/>
              </a:rPr>
              <a:t>).</a:t>
            </a:r>
          </a:p>
          <a:p>
            <a:r>
              <a:rPr lang="en-US" sz="1200" b="0" i="0" dirty="0">
                <a:solidFill>
                  <a:srgbClr val="000000"/>
                </a:solidFill>
                <a:effectLst/>
                <a:latin typeface="Verdana" panose="020B0604030504040204" pitchFamily="34" charset="0"/>
              </a:rPr>
              <a:t>When comparing 40 and 100, the</a:t>
            </a:r>
            <a:r>
              <a:rPr lang="en-US" sz="2000" b="1" i="0" dirty="0">
                <a:solidFill>
                  <a:srgbClr val="000000"/>
                </a:solidFill>
                <a:effectLst/>
                <a:latin typeface="Verdana" panose="020B0604030504040204" pitchFamily="34" charset="0"/>
              </a:rPr>
              <a:t> sort() </a:t>
            </a:r>
            <a:r>
              <a:rPr lang="en-US" sz="1200" b="0" i="0" dirty="0">
                <a:solidFill>
                  <a:srgbClr val="000000"/>
                </a:solidFill>
                <a:effectLst/>
                <a:latin typeface="Verdana" panose="020B0604030504040204" pitchFamily="34" charset="0"/>
              </a:rPr>
              <a:t>method calls the compare function(40, 100).</a:t>
            </a:r>
            <a:endParaRPr lang="en-US" sz="2000" b="1"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The function calculates 40 – 100</a:t>
            </a:r>
            <a:r>
              <a:rPr lang="en-US" sz="2000" b="1" dirty="0">
                <a:solidFill>
                  <a:srgbClr val="000000"/>
                </a:solidFill>
                <a:latin typeface="Verdana" panose="020B0604030504040204" pitchFamily="34" charset="0"/>
              </a:rPr>
              <a:t> (a-b), </a:t>
            </a:r>
            <a:r>
              <a:rPr lang="en-US" sz="1200" b="0" i="0" dirty="0">
                <a:solidFill>
                  <a:srgbClr val="000000"/>
                </a:solidFill>
                <a:effectLst/>
                <a:latin typeface="Verdana" panose="020B0604030504040204" pitchFamily="34" charset="0"/>
              </a:rPr>
              <a:t>and since the result is negative (-60),  the sort function will sort 40 as a value lower than 100.</a:t>
            </a:r>
            <a:endParaRPr lang="en-US" sz="2000" b="1" dirty="0">
              <a:solidFill>
                <a:srgbClr val="000000"/>
              </a:solidFill>
              <a:latin typeface="Verdana" panose="020B0604030504040204" pitchFamily="34" charset="0"/>
            </a:endParaRPr>
          </a:p>
          <a:p>
            <a:endParaRPr lang="en-IN" sz="2000" dirty="0"/>
          </a:p>
        </p:txBody>
      </p:sp>
    </p:spTree>
    <p:extLst>
      <p:ext uri="{BB962C8B-B14F-4D97-AF65-F5344CB8AC3E}">
        <p14:creationId xmlns:p14="http://schemas.microsoft.com/office/powerpoint/2010/main" val="2080119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12E9-0939-4356-BBED-BAB9297A3028}"/>
              </a:ext>
            </a:extLst>
          </p:cNvPr>
          <p:cNvSpPr>
            <a:spLocks noGrp="1"/>
          </p:cNvSpPr>
          <p:nvPr>
            <p:ph type="title"/>
          </p:nvPr>
        </p:nvSpPr>
        <p:spPr>
          <a:xfrm>
            <a:off x="457200" y="274638"/>
            <a:ext cx="8229600" cy="457199"/>
          </a:xfrm>
        </p:spPr>
        <p:txBody>
          <a:bodyPr>
            <a:normAutofit fontScale="90000"/>
          </a:bodyPr>
          <a:lstStyle/>
          <a:p>
            <a:r>
              <a:rPr lang="en-US" sz="3100" b="0" i="0" dirty="0">
                <a:solidFill>
                  <a:srgbClr val="000000"/>
                </a:solidFill>
                <a:effectLst/>
                <a:latin typeface="Segoe UI" panose="020B0502040204020203" pitchFamily="34" charset="0"/>
              </a:rPr>
              <a:t>Find the Highest (or Lowest) Array Value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F4643A9-8ED5-4A96-AD41-7BC90EFDC894}"/>
              </a:ext>
            </a:extLst>
          </p:cNvPr>
          <p:cNvSpPr>
            <a:spLocks noGrp="1"/>
          </p:cNvSpPr>
          <p:nvPr>
            <p:ph idx="1"/>
          </p:nvPr>
        </p:nvSpPr>
        <p:spPr>
          <a:xfrm>
            <a:off x="457200" y="476673"/>
            <a:ext cx="8229600" cy="6391362"/>
          </a:xfrm>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points = [</a:t>
            </a:r>
            <a:r>
              <a:rPr lang="en-US" b="0" i="0" dirty="0">
                <a:solidFill>
                  <a:srgbClr val="FF0000"/>
                </a:solidFill>
                <a:effectLst/>
                <a:latin typeface="Consolas" panose="020B0609020204030204" pitchFamily="49" charset="0"/>
              </a:rPr>
              <a:t>40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points.sort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 b){</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 - b});</a:t>
            </a:r>
            <a:endParaRPr lang="en-IN" dirty="0"/>
          </a:p>
        </p:txBody>
      </p:sp>
    </p:spTree>
    <p:extLst>
      <p:ext uri="{BB962C8B-B14F-4D97-AF65-F5344CB8AC3E}">
        <p14:creationId xmlns:p14="http://schemas.microsoft.com/office/powerpoint/2010/main" val="254373291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D1F2-F4DF-40A2-8CD5-ADBE4FE4D6DA}"/>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Array Iteration Methods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C1589D7-7E56-42EC-978C-7D70FBFCA362}"/>
              </a:ext>
            </a:extLst>
          </p:cNvPr>
          <p:cNvSpPr>
            <a:spLocks noGrp="1"/>
          </p:cNvSpPr>
          <p:nvPr>
            <p:ph idx="1"/>
          </p:nvPr>
        </p:nvSpPr>
        <p:spPr>
          <a:xfrm>
            <a:off x="457200" y="548680"/>
            <a:ext cx="8229600" cy="6309320"/>
          </a:xfrm>
        </p:spPr>
        <p:txBody>
          <a:bodyPr/>
          <a:lstStyle/>
          <a:p>
            <a:r>
              <a:rPr lang="en-US" b="0" i="0" dirty="0">
                <a:solidFill>
                  <a:srgbClr val="000000"/>
                </a:solidFill>
                <a:effectLst/>
                <a:latin typeface="Verdana" panose="020B0604030504040204" pitchFamily="34" charset="0"/>
              </a:rPr>
              <a:t>Array iteration methods operate on every array item.</a:t>
            </a:r>
          </a:p>
          <a:p>
            <a:r>
              <a:rPr lang="en-IN" sz="2800" b="0" i="0" dirty="0" err="1">
                <a:solidFill>
                  <a:srgbClr val="000000"/>
                </a:solidFill>
                <a:effectLst/>
                <a:latin typeface="Segoe UI" panose="020B0502040204020203" pitchFamily="34" charset="0"/>
              </a:rPr>
              <a:t>Array.forEach</a:t>
            </a:r>
            <a:r>
              <a:rPr lang="en-IN" sz="2800" b="0" i="0" dirty="0">
                <a:solidFill>
                  <a:srgbClr val="000000"/>
                </a:solidFill>
                <a:effectLst/>
                <a:latin typeface="Segoe UI" panose="020B0502040204020203" pitchFamily="34" charset="0"/>
              </a:rPr>
              <a:t>()</a:t>
            </a:r>
          </a:p>
          <a:p>
            <a:r>
              <a:rPr lang="en-IN" sz="2800" b="0" i="0" dirty="0">
                <a:solidFill>
                  <a:srgbClr val="000000"/>
                </a:solidFill>
                <a:effectLst/>
                <a:latin typeface="Verdana" panose="020B0604030504040204" pitchFamily="34" charset="0"/>
              </a:rPr>
              <a:t>The </a:t>
            </a:r>
            <a:r>
              <a:rPr lang="en-US" sz="2800" dirty="0">
                <a:solidFill>
                  <a:srgbClr val="000000"/>
                </a:solidFill>
                <a:latin typeface="Verdana" panose="020B0604030504040204" pitchFamily="34" charset="0"/>
              </a:rPr>
              <a:t> </a:t>
            </a:r>
            <a:r>
              <a:rPr lang="en-US" sz="2800" dirty="0" err="1">
                <a:solidFill>
                  <a:srgbClr val="000000"/>
                </a:solidFill>
                <a:latin typeface="Verdana" panose="020B0604030504040204" pitchFamily="34" charset="0"/>
              </a:rPr>
              <a:t>forEach</a:t>
            </a:r>
            <a:r>
              <a:rPr lang="en-US" sz="2800" dirty="0">
                <a:solidFill>
                  <a:srgbClr val="000000"/>
                </a:solidFill>
                <a:latin typeface="Verdana" panose="020B0604030504040204" pitchFamily="34" charset="0"/>
              </a:rPr>
              <a:t>() </a:t>
            </a:r>
            <a:r>
              <a:rPr lang="en-US" sz="2800" b="0" i="0" dirty="0">
                <a:solidFill>
                  <a:srgbClr val="000000"/>
                </a:solidFill>
                <a:effectLst/>
                <a:latin typeface="Verdana" panose="020B0604030504040204" pitchFamily="34" charset="0"/>
              </a:rPr>
              <a:t>method calls a function (a callback function) once for each array element.</a:t>
            </a:r>
          </a:p>
          <a:p>
            <a:r>
              <a:rPr lang="en-IN" sz="1600" b="0" i="0" dirty="0">
                <a:solidFill>
                  <a:srgbClr val="0000CD"/>
                </a:solidFill>
                <a:effectLst/>
                <a:latin typeface="Consolas" panose="020B0609020204030204" pitchFamily="49" charset="0"/>
              </a:rPr>
              <a:t>var</a:t>
            </a:r>
            <a:r>
              <a:rPr lang="en-IN" sz="1600" b="0" i="0" dirty="0">
                <a:solidFill>
                  <a:srgbClr val="000000"/>
                </a:solidFill>
                <a:effectLst/>
                <a:latin typeface="Consolas" panose="020B0609020204030204" pitchFamily="49" charset="0"/>
              </a:rPr>
              <a:t> txt = </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CD"/>
                </a:solidFill>
                <a:effectLst/>
                <a:latin typeface="Consolas" panose="020B0609020204030204" pitchFamily="49" charset="0"/>
              </a:rPr>
              <a:t>var</a:t>
            </a:r>
            <a:r>
              <a:rPr lang="en-IN" sz="1600" b="0" i="0" dirty="0">
                <a:solidFill>
                  <a:srgbClr val="000000"/>
                </a:solidFill>
                <a:effectLst/>
                <a:latin typeface="Consolas" panose="020B0609020204030204" pitchFamily="49" charset="0"/>
              </a:rPr>
              <a:t> numbers = [</a:t>
            </a:r>
            <a:r>
              <a:rPr lang="en-IN" sz="1600" b="0" i="0" dirty="0">
                <a:solidFill>
                  <a:srgbClr val="FF0000"/>
                </a:solidFill>
                <a:effectLst/>
                <a:latin typeface="Consolas" panose="020B0609020204030204" pitchFamily="49" charset="0"/>
              </a:rPr>
              <a:t>45</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4</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9</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16</a:t>
            </a: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25</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numbers.forEach</a:t>
            </a:r>
            <a:r>
              <a:rPr lang="en-IN" sz="1600" b="0" i="0" dirty="0">
                <a:solidFill>
                  <a:srgbClr val="000000"/>
                </a:solidFill>
                <a:effectLst/>
                <a:latin typeface="Consolas" panose="020B0609020204030204" pitchFamily="49" charset="0"/>
              </a:rPr>
              <a:t>(</a:t>
            </a:r>
            <a:r>
              <a:rPr lang="en-IN" sz="1600" b="0" i="0" dirty="0" err="1">
                <a:solidFill>
                  <a:srgbClr val="000000"/>
                </a:solidFill>
                <a:effectLst/>
                <a:latin typeface="Consolas" panose="020B0609020204030204" pitchFamily="49" charset="0"/>
              </a:rPr>
              <a:t>myFunction</a:t>
            </a:r>
            <a:r>
              <a:rPr lang="en-IN" sz="1600" b="0" i="0" dirty="0">
                <a:solidFill>
                  <a:srgbClr val="000000"/>
                </a:solidFill>
                <a:effectLst/>
                <a:latin typeface="Consolas" panose="020B0609020204030204" pitchFamily="49" charset="0"/>
              </a:rPr>
              <a:t>);</a:t>
            </a:r>
            <a:br>
              <a:rPr lang="en-IN" sz="1600" dirty="0"/>
            </a:br>
            <a:br>
              <a:rPr lang="en-IN" sz="1600" dirty="0"/>
            </a:br>
            <a:r>
              <a:rPr lang="en-IN" sz="1600" b="0" i="0" dirty="0">
                <a:solidFill>
                  <a:srgbClr val="0000CD"/>
                </a:solidFill>
                <a:effectLst/>
                <a:latin typeface="Consolas" panose="020B0609020204030204" pitchFamily="49" charset="0"/>
              </a:rPr>
              <a:t>function</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myFunction</a:t>
            </a:r>
            <a:r>
              <a:rPr lang="en-IN" sz="1600" b="0" i="0" dirty="0">
                <a:solidFill>
                  <a:srgbClr val="000000"/>
                </a:solidFill>
                <a:effectLst/>
                <a:latin typeface="Consolas" panose="020B0609020204030204" pitchFamily="49" charset="0"/>
              </a:rPr>
              <a:t>(value, index, array) {</a:t>
            </a:r>
            <a:br>
              <a:rPr lang="en-IN" sz="1600" dirty="0"/>
            </a:br>
            <a:r>
              <a:rPr lang="en-IN" sz="1600" b="0" i="0" dirty="0">
                <a:solidFill>
                  <a:srgbClr val="000000"/>
                </a:solidFill>
                <a:effectLst/>
                <a:latin typeface="Consolas" panose="020B0609020204030204" pitchFamily="49" charset="0"/>
              </a:rPr>
              <a:t>  txt = txt + value + </a:t>
            </a:r>
            <a:r>
              <a:rPr lang="en-IN" sz="1600" b="0" i="0" dirty="0">
                <a:solidFill>
                  <a:srgbClr val="A52A2A"/>
                </a:solidFill>
                <a:effectLst/>
                <a:latin typeface="Consolas" panose="020B0609020204030204" pitchFamily="49" charset="0"/>
              </a:rPr>
              <a:t>"&lt;</a:t>
            </a:r>
            <a:r>
              <a:rPr lang="en-IN" sz="1600" b="0" i="0" dirty="0" err="1">
                <a:solidFill>
                  <a:srgbClr val="A52A2A"/>
                </a:solidFill>
                <a:effectLst/>
                <a:latin typeface="Consolas" panose="020B0609020204030204" pitchFamily="49" charset="0"/>
              </a:rPr>
              <a:t>br</a:t>
            </a:r>
            <a:r>
              <a:rPr lang="en-IN" sz="1600" b="0" i="0" dirty="0">
                <a:solidFill>
                  <a:srgbClr val="A52A2A"/>
                </a:solidFill>
                <a:effectLst/>
                <a:latin typeface="Consolas" panose="020B0609020204030204" pitchFamily="49" charset="0"/>
              </a:rPr>
              <a:t>&gt;"</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a:t>
            </a:r>
            <a:endParaRPr lang="en-IN" sz="2800" dirty="0"/>
          </a:p>
        </p:txBody>
      </p:sp>
    </p:spTree>
    <p:extLst>
      <p:ext uri="{BB962C8B-B14F-4D97-AF65-F5344CB8AC3E}">
        <p14:creationId xmlns:p14="http://schemas.microsoft.com/office/powerpoint/2010/main" val="75813737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C5C-6DA7-4F67-BAA6-248A18E5505E}"/>
              </a:ext>
            </a:extLst>
          </p:cNvPr>
          <p:cNvSpPr>
            <a:spLocks noGrp="1"/>
          </p:cNvSpPr>
          <p:nvPr>
            <p:ph type="title"/>
          </p:nvPr>
        </p:nvSpPr>
        <p:spPr>
          <a:xfrm>
            <a:off x="457200" y="274638"/>
            <a:ext cx="8229600" cy="457199"/>
          </a:xfrm>
        </p:spPr>
        <p:txBody>
          <a:bodyPr>
            <a:normAutofit fontScale="90000"/>
          </a:bodyPr>
          <a:lstStyle/>
          <a:p>
            <a:r>
              <a:rPr lang="en-IN" b="0" i="0" dirty="0" err="1">
                <a:solidFill>
                  <a:srgbClr val="000000"/>
                </a:solidFill>
                <a:effectLst/>
                <a:latin typeface="Segoe UI" panose="020B0502040204020203" pitchFamily="34" charset="0"/>
              </a:rPr>
              <a:t>Array.map</a:t>
            </a:r>
            <a:r>
              <a:rPr lang="en-IN" b="0" i="0" dirty="0">
                <a:solidFill>
                  <a:srgbClr val="000000"/>
                </a:solidFill>
                <a:effectLst/>
                <a:latin typeface="Segoe UI" panose="020B0502040204020203" pitchFamily="34" charset="0"/>
              </a:rPr>
              <a: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A474653-0364-4189-BF79-15B0FBDB4BAA}"/>
              </a:ext>
            </a:extLst>
          </p:cNvPr>
          <p:cNvSpPr>
            <a:spLocks noGrp="1"/>
          </p:cNvSpPr>
          <p:nvPr>
            <p:ph idx="1"/>
          </p:nvPr>
        </p:nvSpPr>
        <p:spPr>
          <a:xfrm>
            <a:off x="457200" y="731838"/>
            <a:ext cx="8229600" cy="5394326"/>
          </a:xfrm>
        </p:spPr>
        <p:txBody>
          <a:bodyPr/>
          <a:lstStyle/>
          <a:p>
            <a:r>
              <a:rPr lang="en-US" sz="2800" b="0" i="0" dirty="0">
                <a:solidFill>
                  <a:srgbClr val="000000"/>
                </a:solidFill>
                <a:effectLst/>
                <a:latin typeface="Verdana" panose="020B0604030504040204" pitchFamily="34" charset="0"/>
              </a:rPr>
              <a:t>method creates a new array by performing a function on each array element.</a:t>
            </a:r>
          </a:p>
          <a:p>
            <a:r>
              <a:rPr lang="en-US" sz="2800" b="0" i="0" dirty="0">
                <a:solidFill>
                  <a:srgbClr val="000000"/>
                </a:solidFill>
                <a:effectLst/>
                <a:latin typeface="Verdana" panose="020B0604030504040204" pitchFamily="34" charset="0"/>
              </a:rPr>
              <a:t>does not execute the function for array elements without values.</a:t>
            </a:r>
            <a:endParaRPr lang="en-US" sz="2800" dirty="0">
              <a:solidFill>
                <a:srgbClr val="000000"/>
              </a:solidFill>
              <a:latin typeface="Verdana" panose="020B0604030504040204" pitchFamily="34" charset="0"/>
            </a:endParaRPr>
          </a:p>
          <a:p>
            <a:r>
              <a:rPr lang="en-US" sz="2800" b="0" i="0" dirty="0">
                <a:solidFill>
                  <a:srgbClr val="000000"/>
                </a:solidFill>
                <a:effectLst/>
                <a:latin typeface="Verdana" panose="020B0604030504040204" pitchFamily="34" charset="0"/>
              </a:rPr>
              <a:t> does not change the original array.</a:t>
            </a:r>
          </a:p>
          <a:p>
            <a:r>
              <a:rPr lang="en-US" sz="2800" b="0" i="0" dirty="0">
                <a:solidFill>
                  <a:srgbClr val="000000"/>
                </a:solidFill>
                <a:effectLst/>
                <a:latin typeface="Verdana" panose="020B0604030504040204" pitchFamily="34" charset="0"/>
              </a:rPr>
              <a:t>This example multiplies each array value by 2:</a:t>
            </a:r>
          </a:p>
          <a:p>
            <a:r>
              <a:rPr lang="en-US" sz="1600" b="0" i="0" dirty="0">
                <a:solidFill>
                  <a:srgbClr val="0000CD"/>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numbers1 = [</a:t>
            </a:r>
            <a:r>
              <a:rPr lang="en-US" sz="1600" b="0" i="0" dirty="0">
                <a:solidFill>
                  <a:srgbClr val="FF0000"/>
                </a:solidFill>
                <a:effectLst/>
                <a:latin typeface="Consolas" panose="020B0609020204030204" pitchFamily="49" charset="0"/>
              </a:rPr>
              <a:t>45</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4</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9</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16</a:t>
            </a:r>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25</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CD"/>
                </a:solidFill>
                <a:effectLst/>
                <a:latin typeface="Consolas" panose="020B0609020204030204" pitchFamily="49" charset="0"/>
              </a:rPr>
              <a:t>var</a:t>
            </a:r>
            <a:r>
              <a:rPr lang="en-US" sz="1600" b="0" i="0" dirty="0">
                <a:solidFill>
                  <a:srgbClr val="000000"/>
                </a:solidFill>
                <a:effectLst/>
                <a:latin typeface="Consolas" panose="020B0609020204030204" pitchFamily="49" charset="0"/>
              </a:rPr>
              <a:t> numbers2 = numbers1.map(</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a:t>
            </a:r>
            <a:br>
              <a:rPr lang="en-US" sz="1600" dirty="0"/>
            </a:br>
            <a:br>
              <a:rPr lang="en-US" sz="1600" dirty="0"/>
            </a:b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myFunction</a:t>
            </a:r>
            <a:r>
              <a:rPr lang="en-US" sz="1600" b="0" i="0" dirty="0">
                <a:solidFill>
                  <a:srgbClr val="000000"/>
                </a:solidFill>
                <a:effectLst/>
                <a:latin typeface="Consolas" panose="020B0609020204030204" pitchFamily="49" charset="0"/>
              </a:rPr>
              <a:t>(value, index, array)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return</a:t>
            </a:r>
            <a:r>
              <a:rPr lang="en-US" sz="1600" b="0" i="0" dirty="0">
                <a:solidFill>
                  <a:srgbClr val="000000"/>
                </a:solidFill>
                <a:effectLst/>
                <a:latin typeface="Consolas" panose="020B0609020204030204" pitchFamily="49" charset="0"/>
              </a:rPr>
              <a:t> value * </a:t>
            </a:r>
            <a:r>
              <a:rPr lang="en-US" sz="1600" b="0" i="0" dirty="0">
                <a:solidFill>
                  <a:srgbClr val="FF0000"/>
                </a:solidFill>
                <a:effectLst/>
                <a:latin typeface="Consolas" panose="020B0609020204030204" pitchFamily="49" charset="0"/>
              </a:rPr>
              <a:t>2</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a:t>
            </a:r>
            <a:endParaRPr lang="en-US" sz="2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43642629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B4F1-426E-4697-83C4-56385229A978}"/>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Objects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DEE38BB-DF63-4FF9-BBAD-E84D6EB4C78E}"/>
              </a:ext>
            </a:extLst>
          </p:cNvPr>
          <p:cNvSpPr>
            <a:spLocks noGrp="1"/>
          </p:cNvSpPr>
          <p:nvPr>
            <p:ph idx="1"/>
          </p:nvPr>
        </p:nvSpPr>
        <p:spPr>
          <a:xfrm>
            <a:off x="457200" y="548680"/>
            <a:ext cx="8229600" cy="6192688"/>
          </a:xfrm>
        </p:spPr>
        <p:txBody>
          <a:bodyPr/>
          <a:lstStyle/>
          <a:p>
            <a:r>
              <a:rPr lang="en-US" sz="2400" b="0" i="0" dirty="0">
                <a:solidFill>
                  <a:srgbClr val="000000"/>
                </a:solidFill>
                <a:effectLst/>
                <a:latin typeface="Verdana" panose="020B0604030504040204" pitchFamily="34" charset="0"/>
              </a:rPr>
              <a:t>JavaScript objects are written with curly braces {}.</a:t>
            </a:r>
          </a:p>
          <a:p>
            <a:r>
              <a:rPr lang="en-US" sz="2400" b="0" i="0" dirty="0">
                <a:solidFill>
                  <a:srgbClr val="000000"/>
                </a:solidFill>
                <a:effectLst/>
                <a:latin typeface="Verdana" panose="020B0604030504040204" pitchFamily="34" charset="0"/>
              </a:rPr>
              <a:t>Object properties are written as </a:t>
            </a:r>
            <a:r>
              <a:rPr lang="en-US" sz="2400" b="0" i="0" dirty="0" err="1">
                <a:solidFill>
                  <a:srgbClr val="000000"/>
                </a:solidFill>
                <a:effectLst/>
                <a:latin typeface="Verdana" panose="020B0604030504040204" pitchFamily="34" charset="0"/>
              </a:rPr>
              <a:t>name:value</a:t>
            </a:r>
            <a:r>
              <a:rPr lang="en-US" sz="2400" b="0" i="0" dirty="0">
                <a:solidFill>
                  <a:srgbClr val="000000"/>
                </a:solidFill>
                <a:effectLst/>
                <a:latin typeface="Verdana" panose="020B0604030504040204" pitchFamily="34" charset="0"/>
              </a:rPr>
              <a:t> pairs, separated by commas.</a:t>
            </a:r>
          </a:p>
          <a:p>
            <a:r>
              <a:rPr lang="en-US" sz="2000" b="0" i="0" dirty="0">
                <a:solidFill>
                  <a:srgbClr val="0000CD"/>
                </a:solidFill>
                <a:effectLst/>
                <a:latin typeface="Consolas" panose="020B0609020204030204" pitchFamily="49" charset="0"/>
              </a:rPr>
              <a:t>const</a:t>
            </a:r>
            <a:r>
              <a:rPr lang="en-US" sz="2000" b="0" i="0" dirty="0">
                <a:solidFill>
                  <a:srgbClr val="000000"/>
                </a:solidFill>
                <a:effectLst/>
                <a:latin typeface="Consolas" panose="020B0609020204030204" pitchFamily="49" charset="0"/>
              </a:rPr>
              <a:t> person = {</a:t>
            </a:r>
            <a:r>
              <a:rPr lang="en-US" sz="2000" b="0" i="0" dirty="0" err="1">
                <a:solidFill>
                  <a:srgbClr val="000000"/>
                </a:solidFill>
                <a:effectLst/>
                <a:latin typeface="Consolas" panose="020B0609020204030204" pitchFamily="49" charset="0"/>
              </a:rPr>
              <a:t>firstName</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"John"</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lastName</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"Doe"</a:t>
            </a:r>
            <a:r>
              <a:rPr lang="en-US" sz="2000" b="0" i="0" dirty="0">
                <a:solidFill>
                  <a:srgbClr val="000000"/>
                </a:solidFill>
                <a:effectLst/>
                <a:latin typeface="Consolas" panose="020B0609020204030204" pitchFamily="49" charset="0"/>
              </a:rPr>
              <a:t>, age:</a:t>
            </a:r>
            <a:r>
              <a:rPr lang="en-US" sz="2000" b="0" i="0" dirty="0">
                <a:solidFill>
                  <a:srgbClr val="FF0000"/>
                </a:solidFill>
                <a:effectLst/>
                <a:latin typeface="Consolas" panose="020B0609020204030204" pitchFamily="49" charset="0"/>
              </a:rPr>
              <a:t>50</a:t>
            </a:r>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eyeColor</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"blue"</a:t>
            </a:r>
            <a:r>
              <a:rPr lang="en-US" sz="2000" b="0" i="0" dirty="0">
                <a:solidFill>
                  <a:srgbClr val="000000"/>
                </a:solidFill>
                <a:effectLst/>
                <a:latin typeface="Consolas" panose="020B0609020204030204" pitchFamily="49" charset="0"/>
              </a:rPr>
              <a:t>};</a:t>
            </a:r>
          </a:p>
          <a:p>
            <a:endParaRPr lang="en-IN" sz="2000" dirty="0"/>
          </a:p>
        </p:txBody>
      </p:sp>
    </p:spTree>
    <p:extLst>
      <p:ext uri="{BB962C8B-B14F-4D97-AF65-F5344CB8AC3E}">
        <p14:creationId xmlns:p14="http://schemas.microsoft.com/office/powerpoint/2010/main" val="39385777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50B8-BAE5-4976-9757-5CEF2A223BDE}"/>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Undefined</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22B67FB-7E5F-47A1-A543-E8630A272121}"/>
              </a:ext>
            </a:extLst>
          </p:cNvPr>
          <p:cNvSpPr>
            <a:spLocks noGrp="1"/>
          </p:cNvSpPr>
          <p:nvPr>
            <p:ph idx="1"/>
          </p:nvPr>
        </p:nvSpPr>
        <p:spPr>
          <a:xfrm>
            <a:off x="457200" y="476672"/>
            <a:ext cx="8229600" cy="6264696"/>
          </a:xfrm>
        </p:spPr>
        <p:txBody>
          <a:bodyPr>
            <a:normAutofit/>
          </a:bodyPr>
          <a:lstStyle/>
          <a:p>
            <a:r>
              <a:rPr lang="en-US" sz="2000" b="0" i="0" dirty="0">
                <a:solidFill>
                  <a:srgbClr val="000000"/>
                </a:solidFill>
                <a:effectLst/>
                <a:latin typeface="Verdana" panose="020B0604030504040204" pitchFamily="34" charset="0"/>
              </a:rPr>
              <a:t>In JavaScript, a variable without a value, has the value undefined.</a:t>
            </a:r>
          </a:p>
          <a:p>
            <a:r>
              <a:rPr lang="en-US" sz="2000" b="0" i="0" dirty="0">
                <a:solidFill>
                  <a:srgbClr val="0000CD"/>
                </a:solidFill>
                <a:effectLst/>
                <a:latin typeface="Consolas" panose="020B0609020204030204" pitchFamily="49" charset="0"/>
              </a:rPr>
              <a:t>let</a:t>
            </a:r>
            <a:r>
              <a:rPr lang="en-US" sz="2000" b="0" i="0" dirty="0">
                <a:solidFill>
                  <a:srgbClr val="000000"/>
                </a:solidFill>
                <a:effectLst/>
                <a:latin typeface="Consolas" panose="020B0609020204030204" pitchFamily="49" charset="0"/>
              </a:rPr>
              <a:t> car;    </a:t>
            </a:r>
            <a:r>
              <a:rPr lang="en-US" sz="2000" b="0" i="0" dirty="0">
                <a:solidFill>
                  <a:srgbClr val="008000"/>
                </a:solidFill>
                <a:effectLst/>
                <a:latin typeface="Consolas" panose="020B0609020204030204" pitchFamily="49" charset="0"/>
              </a:rPr>
              <a:t>// Value is undefined, type is undefined</a:t>
            </a:r>
          </a:p>
          <a:p>
            <a:r>
              <a:rPr lang="en-US" sz="2000" b="0" i="0" dirty="0">
                <a:solidFill>
                  <a:srgbClr val="000000"/>
                </a:solidFill>
                <a:effectLst/>
                <a:latin typeface="Consolas" panose="020B0609020204030204" pitchFamily="49" charset="0"/>
              </a:rPr>
              <a:t>car = undefined;    </a:t>
            </a:r>
            <a:r>
              <a:rPr lang="en-US" sz="2000" b="0" i="0" dirty="0">
                <a:solidFill>
                  <a:srgbClr val="008000"/>
                </a:solidFill>
                <a:effectLst/>
                <a:latin typeface="Consolas" panose="020B0609020204030204" pitchFamily="49" charset="0"/>
              </a:rPr>
              <a:t>// Value is undefined, type is undefined</a:t>
            </a:r>
          </a:p>
          <a:p>
            <a:endParaRPr lang="en-IN" sz="2000" dirty="0"/>
          </a:p>
        </p:txBody>
      </p:sp>
    </p:spTree>
    <p:extLst>
      <p:ext uri="{BB962C8B-B14F-4D97-AF65-F5344CB8AC3E}">
        <p14:creationId xmlns:p14="http://schemas.microsoft.com/office/powerpoint/2010/main" val="31633288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00A6-223A-447E-9C87-75F2C2102416}"/>
              </a:ext>
            </a:extLst>
          </p:cNvPr>
          <p:cNvSpPr>
            <a:spLocks noGrp="1"/>
          </p:cNvSpPr>
          <p:nvPr>
            <p:ph type="title"/>
          </p:nvPr>
        </p:nvSpPr>
        <p:spPr>
          <a:xfrm>
            <a:off x="457200" y="274638"/>
            <a:ext cx="8229600" cy="457199"/>
          </a:xfrm>
        </p:spPr>
        <p:txBody>
          <a:bodyPr>
            <a:normAutofit fontScale="90000"/>
          </a:bodyPr>
          <a:lstStyle/>
          <a:p>
            <a:r>
              <a:rPr lang="en-US" dirty="0"/>
              <a:t>Object Methods</a:t>
            </a:r>
            <a:endParaRPr lang="en-IN" dirty="0"/>
          </a:p>
        </p:txBody>
      </p:sp>
      <p:sp>
        <p:nvSpPr>
          <p:cNvPr id="3" name="Content Placeholder 2">
            <a:extLst>
              <a:ext uri="{FF2B5EF4-FFF2-40B4-BE49-F238E27FC236}">
                <a16:creationId xmlns:a16="http://schemas.microsoft.com/office/drawing/2014/main" id="{90770C92-76CA-406F-8A50-056232551683}"/>
              </a:ext>
            </a:extLst>
          </p:cNvPr>
          <p:cNvSpPr>
            <a:spLocks noGrp="1"/>
          </p:cNvSpPr>
          <p:nvPr>
            <p:ph idx="1"/>
          </p:nvPr>
        </p:nvSpPr>
        <p:spPr>
          <a:xfrm>
            <a:off x="457200" y="731838"/>
            <a:ext cx="8229600" cy="5851524"/>
          </a:xfrm>
        </p:spPr>
        <p:txBody>
          <a:bodyPr>
            <a:normAutofit/>
          </a:bodyPr>
          <a:lstStyle/>
          <a:p>
            <a:r>
              <a:rPr lang="da-DK" sz="1800" b="0" i="0" dirty="0">
                <a:solidFill>
                  <a:srgbClr val="0000CD"/>
                </a:solidFill>
                <a:effectLst/>
                <a:latin typeface="Consolas" panose="020B0609020204030204" pitchFamily="49" charset="0"/>
              </a:rPr>
              <a:t>var</a:t>
            </a:r>
            <a:r>
              <a:rPr lang="da-DK" sz="1800" b="0" i="0" dirty="0">
                <a:solidFill>
                  <a:srgbClr val="000000"/>
                </a:solidFill>
                <a:effectLst/>
                <a:latin typeface="Consolas" panose="020B0609020204030204" pitchFamily="49" charset="0"/>
              </a:rPr>
              <a:t> message = </a:t>
            </a:r>
            <a:r>
              <a:rPr lang="da-DK" sz="1800" b="0" i="0" dirty="0">
                <a:solidFill>
                  <a:srgbClr val="A52A2A"/>
                </a:solidFill>
                <a:effectLst/>
                <a:latin typeface="Consolas" panose="020B0609020204030204" pitchFamily="49" charset="0"/>
              </a:rPr>
              <a:t>"Hello world!"</a:t>
            </a:r>
            <a:r>
              <a:rPr lang="da-DK" sz="1800" b="0" i="0" dirty="0">
                <a:solidFill>
                  <a:srgbClr val="000000"/>
                </a:solidFill>
                <a:effectLst/>
                <a:latin typeface="Consolas" panose="020B0609020204030204" pitchFamily="49" charset="0"/>
              </a:rPr>
              <a:t>;</a:t>
            </a:r>
            <a:br>
              <a:rPr lang="da-DK" sz="1800" dirty="0"/>
            </a:br>
            <a:r>
              <a:rPr lang="da-DK" sz="1800" b="0" i="0" dirty="0">
                <a:solidFill>
                  <a:srgbClr val="0000CD"/>
                </a:solidFill>
                <a:effectLst/>
                <a:latin typeface="Consolas" panose="020B0609020204030204" pitchFamily="49" charset="0"/>
              </a:rPr>
              <a:t>var</a:t>
            </a:r>
            <a:r>
              <a:rPr lang="da-DK" sz="1800" b="0" i="0" dirty="0">
                <a:solidFill>
                  <a:srgbClr val="000000"/>
                </a:solidFill>
                <a:effectLst/>
                <a:latin typeface="Consolas" panose="020B0609020204030204" pitchFamily="49" charset="0"/>
              </a:rPr>
              <a:t> x = message.toUpperCase();</a:t>
            </a:r>
          </a:p>
          <a:p>
            <a:r>
              <a:rPr lang="en-IN" sz="1800" b="0" i="0" dirty="0">
                <a:solidFill>
                  <a:srgbClr val="000000"/>
                </a:solidFill>
                <a:effectLst/>
                <a:latin typeface="Segoe UI" panose="020B0502040204020203" pitchFamily="34" charset="0"/>
              </a:rPr>
              <a:t>Using </a:t>
            </a:r>
            <a:r>
              <a:rPr lang="en-IN" sz="1800" b="0" i="0" dirty="0" err="1">
                <a:solidFill>
                  <a:srgbClr val="000000"/>
                </a:solidFill>
                <a:effectLst/>
                <a:latin typeface="Segoe UI" panose="020B0502040204020203" pitchFamily="34" charset="0"/>
              </a:rPr>
              <a:t>Object.values</a:t>
            </a:r>
            <a:r>
              <a:rPr lang="en-IN" sz="1800" b="0" i="0" dirty="0">
                <a:solidFill>
                  <a:srgbClr val="000000"/>
                </a:solidFill>
                <a:effectLst/>
                <a:latin typeface="Segoe UI" panose="020B0502040204020203" pitchFamily="34" charset="0"/>
              </a:rPr>
              <a:t>()</a:t>
            </a:r>
          </a:p>
          <a:p>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person = {</a:t>
            </a:r>
            <a:r>
              <a:rPr lang="en-US" sz="1800" b="0" i="0" dirty="0" err="1">
                <a:solidFill>
                  <a:srgbClr val="000000"/>
                </a:solidFill>
                <a:effectLst/>
                <a:latin typeface="Consolas" panose="020B0609020204030204" pitchFamily="49" charset="0"/>
              </a:rPr>
              <a:t>name:</a:t>
            </a:r>
            <a:r>
              <a:rPr lang="en-US" sz="1800" b="0" i="0" dirty="0" err="1">
                <a:solidFill>
                  <a:srgbClr val="A52A2A"/>
                </a:solidFill>
                <a:effectLst/>
                <a:latin typeface="Consolas" panose="020B0609020204030204" pitchFamily="49" charset="0"/>
              </a:rPr>
              <a:t>"John</a:t>
            </a:r>
            <a:r>
              <a:rPr lang="en-US" sz="1800" b="0" i="0" dirty="0">
                <a:solidFill>
                  <a:srgbClr val="A52A2A"/>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age:</a:t>
            </a:r>
            <a:r>
              <a:rPr lang="en-US" sz="1800" b="0" i="0" dirty="0">
                <a:solidFill>
                  <a:srgbClr val="FF0000"/>
                </a:solidFill>
                <a:effectLst/>
                <a:latin typeface="Consolas" panose="020B0609020204030204" pitchFamily="49" charset="0"/>
              </a:rPr>
              <a:t>30</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city:</a:t>
            </a:r>
            <a:r>
              <a:rPr lang="en-US" sz="1800" b="0" i="0" dirty="0" err="1">
                <a:solidFill>
                  <a:srgbClr val="A52A2A"/>
                </a:solidFill>
                <a:effectLst/>
                <a:latin typeface="Consolas" panose="020B0609020204030204" pitchFamily="49" charset="0"/>
              </a:rPr>
              <a:t>"New</a:t>
            </a:r>
            <a:r>
              <a:rPr lang="en-US" sz="1800" b="0" i="0" dirty="0">
                <a:solidFill>
                  <a:srgbClr val="A52A2A"/>
                </a:solidFill>
                <a:effectLst/>
                <a:latin typeface="Consolas" panose="020B0609020204030204" pitchFamily="49" charset="0"/>
              </a:rPr>
              <a:t> York"</a:t>
            </a:r>
            <a:r>
              <a:rPr lang="en-US" sz="1800" b="0" i="0" dirty="0">
                <a:solidFill>
                  <a:srgbClr val="000000"/>
                </a:solidFill>
                <a:effectLst/>
                <a:latin typeface="Consolas" panose="020B0609020204030204" pitchFamily="49" charset="0"/>
              </a:rPr>
              <a:t>};</a:t>
            </a:r>
            <a:br>
              <a:rPr lang="en-US" sz="1800" dirty="0"/>
            </a:br>
            <a:br>
              <a:rPr lang="en-US" sz="1800" dirty="0"/>
            </a:br>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a:t>
            </a:r>
            <a:r>
              <a:rPr lang="en-US" sz="1800" b="0" i="0" dirty="0" err="1">
                <a:solidFill>
                  <a:srgbClr val="000000"/>
                </a:solidFill>
                <a:effectLst/>
                <a:latin typeface="Consolas" panose="020B0609020204030204" pitchFamily="49" charset="0"/>
              </a:rPr>
              <a:t>myArray</a:t>
            </a:r>
            <a:r>
              <a:rPr lang="en-US" sz="1800" b="0" i="0" dirty="0">
                <a:solidFill>
                  <a:srgbClr val="000000"/>
                </a:solidFill>
                <a:effectLst/>
                <a:latin typeface="Consolas" panose="020B0609020204030204" pitchFamily="49" charset="0"/>
              </a:rPr>
              <a:t> = </a:t>
            </a:r>
            <a:r>
              <a:rPr lang="en-US" sz="1800" b="0" i="0" dirty="0" err="1">
                <a:solidFill>
                  <a:srgbClr val="000000"/>
                </a:solidFill>
                <a:effectLst/>
                <a:latin typeface="Consolas" panose="020B0609020204030204" pitchFamily="49" charset="0"/>
              </a:rPr>
              <a:t>Object.values</a:t>
            </a:r>
            <a:r>
              <a:rPr lang="en-US" sz="1800" b="0" i="0" dirty="0">
                <a:solidFill>
                  <a:srgbClr val="000000"/>
                </a:solidFill>
                <a:effectLst/>
                <a:latin typeface="Consolas" panose="020B0609020204030204" pitchFamily="49" charset="0"/>
              </a:rPr>
              <a:t>(person);</a:t>
            </a:r>
          </a:p>
          <a:p>
            <a:endParaRPr lang="en-IN" sz="1800" dirty="0"/>
          </a:p>
        </p:txBody>
      </p:sp>
    </p:spTree>
    <p:extLst>
      <p:ext uri="{BB962C8B-B14F-4D97-AF65-F5344CB8AC3E}">
        <p14:creationId xmlns:p14="http://schemas.microsoft.com/office/powerpoint/2010/main" val="70088701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357A-4A93-4DC5-9785-ACD4F6EE0F80}"/>
              </a:ext>
            </a:extLst>
          </p:cNvPr>
          <p:cNvSpPr>
            <a:spLocks noGrp="1"/>
          </p:cNvSpPr>
          <p:nvPr>
            <p:ph type="title"/>
          </p:nvPr>
        </p:nvSpPr>
        <p:spPr>
          <a:xfrm>
            <a:off x="457200" y="274638"/>
            <a:ext cx="8229600" cy="457199"/>
          </a:xfrm>
        </p:spPr>
        <p:txBody>
          <a:bodyPr>
            <a:normAutofit fontScale="90000"/>
          </a:bodyPr>
          <a:lstStyle/>
          <a:p>
            <a:r>
              <a:rPr lang="en-IN" b="1" i="0" dirty="0" err="1">
                <a:solidFill>
                  <a:srgbClr val="25265E"/>
                </a:solidFill>
                <a:effectLst/>
                <a:latin typeface="euclid_circular_a"/>
              </a:rPr>
              <a:t>setTimeout</a:t>
            </a:r>
            <a:r>
              <a:rPr lang="en-IN" b="1" i="0" dirty="0">
                <a:solidFill>
                  <a:srgbClr val="25265E"/>
                </a:solidFill>
                <a:effectLst/>
                <a:latin typeface="euclid_circular_a"/>
              </a:rPr>
              <a:t>()</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184A076C-94B5-4D5E-BA7D-7D1E477570AE}"/>
              </a:ext>
            </a:extLst>
          </p:cNvPr>
          <p:cNvSpPr>
            <a:spLocks noGrp="1"/>
          </p:cNvSpPr>
          <p:nvPr>
            <p:ph idx="1"/>
          </p:nvPr>
        </p:nvSpPr>
        <p:spPr>
          <a:xfrm>
            <a:off x="457200" y="476672"/>
            <a:ext cx="8229600" cy="6381328"/>
          </a:xfrm>
        </p:spPr>
        <p:txBody>
          <a:bodyPr>
            <a:normAutofit/>
          </a:bodyPr>
          <a:lstStyle/>
          <a:p>
            <a:r>
              <a:rPr lang="en-IN" sz="1800" b="0" i="0" dirty="0">
                <a:effectLst/>
                <a:latin typeface="euclid_circular_a"/>
              </a:rPr>
              <a:t>The </a:t>
            </a:r>
            <a:r>
              <a:rPr lang="en-IN" sz="1800" b="0" i="0" dirty="0" err="1">
                <a:effectLst/>
                <a:latin typeface="euclid_circular_a"/>
              </a:rPr>
              <a:t>setTimeout</a:t>
            </a:r>
            <a:r>
              <a:rPr lang="en-IN" sz="1800" b="0" i="0" dirty="0">
                <a:effectLst/>
                <a:latin typeface="euclid_circular_a"/>
              </a:rPr>
              <a:t>() method </a:t>
            </a:r>
            <a:r>
              <a:rPr lang="en-US" sz="1800" b="0" i="0" dirty="0">
                <a:effectLst/>
                <a:latin typeface="euclid_circular_a"/>
              </a:rPr>
              <a:t>executes a block of code after the specified time. The method executes the code only once.</a:t>
            </a:r>
          </a:p>
          <a:p>
            <a:r>
              <a:rPr lang="en-US" sz="1800" b="0" i="0" dirty="0">
                <a:effectLst/>
                <a:latin typeface="euclid_circular_a"/>
              </a:rPr>
              <a:t>The commonly used syntax of JavaScript </a:t>
            </a:r>
            <a:r>
              <a:rPr lang="en-US" sz="1800" b="0" i="0" dirty="0" err="1">
                <a:effectLst/>
                <a:latin typeface="euclid_circular_a"/>
              </a:rPr>
              <a:t>setTimeout</a:t>
            </a:r>
            <a:r>
              <a:rPr lang="en-US" sz="1800" b="0" i="0" dirty="0">
                <a:effectLst/>
                <a:latin typeface="euclid_circular_a"/>
              </a:rPr>
              <a:t> is:</a:t>
            </a:r>
          </a:p>
          <a:p>
            <a:r>
              <a:rPr lang="en-IN" sz="1800" dirty="0" err="1"/>
              <a:t>setTimeout</a:t>
            </a:r>
            <a:r>
              <a:rPr lang="en-IN" sz="1800" dirty="0"/>
              <a:t>(</a:t>
            </a:r>
            <a:r>
              <a:rPr lang="en-IN" sz="1800" dirty="0" err="1"/>
              <a:t>function,milliseconds</a:t>
            </a:r>
            <a:r>
              <a:rPr lang="en-IN" sz="1800" dirty="0"/>
              <a:t>);</a:t>
            </a:r>
          </a:p>
          <a:p>
            <a:pPr algn="l"/>
            <a:r>
              <a:rPr lang="en-US" sz="1800" b="0" i="0" dirty="0">
                <a:effectLst/>
                <a:latin typeface="euclid_circular_a"/>
              </a:rPr>
              <a:t>Its parameters are:</a:t>
            </a:r>
          </a:p>
          <a:p>
            <a:pPr algn="l">
              <a:buFont typeface="Arial" panose="020B0604020202020204" pitchFamily="34" charset="0"/>
              <a:buChar char="•"/>
            </a:pPr>
            <a:r>
              <a:rPr lang="en-US" sz="1800" b="1" i="0" dirty="0">
                <a:effectLst/>
                <a:latin typeface="euclid_circular_a"/>
              </a:rPr>
              <a:t>function</a:t>
            </a:r>
            <a:r>
              <a:rPr lang="en-US" sz="1800" b="0" i="0" dirty="0">
                <a:effectLst/>
                <a:latin typeface="euclid_circular_a"/>
              </a:rPr>
              <a:t> - a function containing a block of code</a:t>
            </a:r>
          </a:p>
          <a:p>
            <a:pPr algn="l">
              <a:buFont typeface="Arial" panose="020B0604020202020204" pitchFamily="34" charset="0"/>
              <a:buChar char="•"/>
            </a:pPr>
            <a:r>
              <a:rPr lang="en-US" sz="1800" b="1" i="0" dirty="0">
                <a:effectLst/>
                <a:latin typeface="euclid_circular_a"/>
              </a:rPr>
              <a:t>milliseconds</a:t>
            </a:r>
            <a:r>
              <a:rPr lang="en-US" sz="1800" b="0" i="0" dirty="0">
                <a:effectLst/>
                <a:latin typeface="euclid_circular_a"/>
              </a:rPr>
              <a:t> - the time after which the function is executed</a:t>
            </a:r>
          </a:p>
          <a:p>
            <a:r>
              <a:rPr lang="en-US" sz="1800" b="1" i="0" dirty="0">
                <a:solidFill>
                  <a:srgbClr val="25265E"/>
                </a:solidFill>
                <a:effectLst/>
                <a:latin typeface="euclid_circular_a"/>
              </a:rPr>
              <a:t>Example 1: Display a Text Once After 3 Second</a:t>
            </a:r>
          </a:p>
          <a:p>
            <a:pPr algn="l">
              <a:buFont typeface="Arial" panose="020B0604020202020204" pitchFamily="34" charset="0"/>
              <a:buChar char="•"/>
            </a:pPr>
            <a:r>
              <a:rPr lang="en-US" sz="1800" dirty="0">
                <a:latin typeface="euclid_circular_a"/>
              </a:rPr>
              <a:t>function greet()</a:t>
            </a:r>
          </a:p>
          <a:p>
            <a:pPr algn="l">
              <a:buFont typeface="Arial" panose="020B0604020202020204" pitchFamily="34" charset="0"/>
              <a:buChar char="•"/>
            </a:pPr>
            <a:r>
              <a:rPr lang="en-US" sz="1800" dirty="0">
                <a:latin typeface="euclid_circular_a"/>
              </a:rPr>
              <a:t>		{</a:t>
            </a:r>
          </a:p>
          <a:p>
            <a:pPr algn="l">
              <a:buFont typeface="Arial" panose="020B0604020202020204" pitchFamily="34" charset="0"/>
              <a:buChar char="•"/>
            </a:pPr>
            <a:r>
              <a:rPr lang="en-US" sz="1800" dirty="0">
                <a:latin typeface="euclid_circular_a"/>
              </a:rPr>
              <a:t>			</a:t>
            </a:r>
            <a:r>
              <a:rPr lang="en-US" sz="1800" dirty="0" err="1">
                <a:latin typeface="euclid_circular_a"/>
              </a:rPr>
              <a:t>document.write</a:t>
            </a:r>
            <a:r>
              <a:rPr lang="en-US" sz="1800" dirty="0">
                <a:latin typeface="euclid_circular_a"/>
              </a:rPr>
              <a:t>("Hello");</a:t>
            </a:r>
          </a:p>
          <a:p>
            <a:pPr algn="l">
              <a:buFont typeface="Arial" panose="020B0604020202020204" pitchFamily="34" charset="0"/>
              <a:buChar char="•"/>
            </a:pPr>
            <a:r>
              <a:rPr lang="en-US" sz="1800" dirty="0">
                <a:latin typeface="euclid_circular_a"/>
              </a:rPr>
              <a:t>		}</a:t>
            </a:r>
          </a:p>
          <a:p>
            <a:pPr algn="l">
              <a:buFont typeface="Arial" panose="020B0604020202020204" pitchFamily="34" charset="0"/>
              <a:buChar char="•"/>
            </a:pPr>
            <a:endParaRPr lang="en-US" sz="1800" dirty="0">
              <a:latin typeface="euclid_circular_a"/>
            </a:endParaRPr>
          </a:p>
          <a:p>
            <a:pPr algn="l">
              <a:buFont typeface="Arial" panose="020B0604020202020204" pitchFamily="34" charset="0"/>
              <a:buChar char="•"/>
            </a:pPr>
            <a:r>
              <a:rPr lang="en-US" sz="1800" dirty="0">
                <a:latin typeface="euclid_circular_a"/>
              </a:rPr>
              <a:t>		</a:t>
            </a:r>
            <a:r>
              <a:rPr lang="en-US" sz="1800" dirty="0" err="1">
                <a:latin typeface="euclid_circular_a"/>
              </a:rPr>
              <a:t>setTimeout</a:t>
            </a:r>
            <a:r>
              <a:rPr lang="en-US" sz="1800" dirty="0">
                <a:latin typeface="euclid_circular_a"/>
              </a:rPr>
              <a:t>(greet,3000);</a:t>
            </a:r>
          </a:p>
          <a:p>
            <a:pPr algn="l">
              <a:buFont typeface="Arial" panose="020B0604020202020204" pitchFamily="34" charset="0"/>
              <a:buChar char="•"/>
            </a:pPr>
            <a:r>
              <a:rPr lang="en-US" sz="1800" dirty="0">
                <a:latin typeface="euclid_circular_a"/>
              </a:rPr>
              <a:t>		</a:t>
            </a:r>
            <a:r>
              <a:rPr lang="en-US" sz="1800" dirty="0" err="1">
                <a:latin typeface="euclid_circular_a"/>
              </a:rPr>
              <a:t>document.write</a:t>
            </a:r>
            <a:r>
              <a:rPr lang="en-US" sz="1800" dirty="0">
                <a:latin typeface="euclid_circular_a"/>
              </a:rPr>
              <a:t>("This is shown first");</a:t>
            </a:r>
            <a:endParaRPr lang="en-IN" sz="1800" dirty="0"/>
          </a:p>
        </p:txBody>
      </p:sp>
    </p:spTree>
    <p:extLst>
      <p:ext uri="{BB962C8B-B14F-4D97-AF65-F5344CB8AC3E}">
        <p14:creationId xmlns:p14="http://schemas.microsoft.com/office/powerpoint/2010/main" val="35872979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1794-BCFD-467E-B75F-628060E0AFC2}"/>
              </a:ext>
            </a:extLst>
          </p:cNvPr>
          <p:cNvSpPr>
            <a:spLocks noGrp="1"/>
          </p:cNvSpPr>
          <p:nvPr>
            <p:ph type="title"/>
          </p:nvPr>
        </p:nvSpPr>
        <p:spPr>
          <a:xfrm>
            <a:off x="457200" y="274638"/>
            <a:ext cx="8229600" cy="457199"/>
          </a:xfrm>
        </p:spPr>
        <p:txBody>
          <a:bodyPr>
            <a:normAutofit fontScale="90000"/>
          </a:bodyPr>
          <a:lstStyle/>
          <a:p>
            <a:r>
              <a:rPr lang="en-IN" b="1" i="0" dirty="0" err="1">
                <a:solidFill>
                  <a:srgbClr val="25265E"/>
                </a:solidFill>
                <a:effectLst/>
                <a:latin typeface="euclid_circular_a"/>
              </a:rPr>
              <a:t>CallBack</a:t>
            </a:r>
            <a:r>
              <a:rPr lang="en-IN" b="1" i="0" dirty="0">
                <a:solidFill>
                  <a:srgbClr val="25265E"/>
                </a:solidFill>
                <a:effectLst/>
                <a:latin typeface="euclid_circular_a"/>
              </a:rPr>
              <a:t> Function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536A0624-4BAC-434A-A447-0289F1190772}"/>
              </a:ext>
            </a:extLst>
          </p:cNvPr>
          <p:cNvSpPr>
            <a:spLocks noGrp="1"/>
          </p:cNvSpPr>
          <p:nvPr>
            <p:ph idx="1"/>
          </p:nvPr>
        </p:nvSpPr>
        <p:spPr>
          <a:xfrm>
            <a:off x="457200" y="476672"/>
            <a:ext cx="8229600" cy="6264696"/>
          </a:xfrm>
        </p:spPr>
        <p:txBody>
          <a:bodyPr>
            <a:normAutofit fontScale="85000" lnSpcReduction="20000"/>
          </a:bodyPr>
          <a:lstStyle/>
          <a:p>
            <a:r>
              <a:rPr lang="en-US" sz="2800" b="0" i="0" dirty="0">
                <a:effectLst/>
                <a:latin typeface="euclid_circular_a"/>
              </a:rPr>
              <a:t>In JavaScript, you can also pass a function as an argument to a function. This function that is passed as an argument inside of another function is called a callback function. For example,</a:t>
            </a:r>
          </a:p>
          <a:p>
            <a:r>
              <a:rPr lang="en-IN" sz="2800" dirty="0"/>
              <a:t>function greet(</a:t>
            </a:r>
            <a:r>
              <a:rPr lang="en-IN" sz="2800" dirty="0" err="1"/>
              <a:t>name,callback</a:t>
            </a:r>
            <a:r>
              <a:rPr lang="en-IN" sz="2800" dirty="0"/>
              <a:t>)</a:t>
            </a:r>
          </a:p>
          <a:p>
            <a:r>
              <a:rPr lang="en-IN" sz="2800" dirty="0"/>
              <a:t>		{</a:t>
            </a:r>
          </a:p>
          <a:p>
            <a:r>
              <a:rPr lang="en-IN" sz="2800" dirty="0"/>
              <a:t>			</a:t>
            </a:r>
            <a:r>
              <a:rPr lang="en-IN" sz="2800" dirty="0" err="1"/>
              <a:t>document.write</a:t>
            </a:r>
            <a:r>
              <a:rPr lang="en-IN" sz="2800" dirty="0"/>
              <a:t>('Hi'+' '+name);</a:t>
            </a:r>
          </a:p>
          <a:p>
            <a:r>
              <a:rPr lang="en-IN" sz="2800" dirty="0"/>
              <a:t>			</a:t>
            </a:r>
            <a:r>
              <a:rPr lang="en-IN" sz="2800" dirty="0" err="1"/>
              <a:t>callback</a:t>
            </a:r>
            <a:r>
              <a:rPr lang="en-IN" sz="2800" dirty="0"/>
              <a:t>();</a:t>
            </a:r>
          </a:p>
          <a:p>
            <a:endParaRPr lang="en-IN" sz="2800" dirty="0"/>
          </a:p>
          <a:p>
            <a:r>
              <a:rPr lang="en-IN" sz="2800" dirty="0"/>
              <a:t>		}</a:t>
            </a:r>
          </a:p>
          <a:p>
            <a:endParaRPr lang="en-IN" sz="2800" dirty="0"/>
          </a:p>
          <a:p>
            <a:r>
              <a:rPr lang="en-IN" sz="2800" dirty="0"/>
              <a:t>		function </a:t>
            </a:r>
            <a:r>
              <a:rPr lang="en-IN" sz="2800" dirty="0" err="1"/>
              <a:t>callMe</a:t>
            </a:r>
            <a:r>
              <a:rPr lang="en-IN" sz="2800" dirty="0"/>
              <a:t>()</a:t>
            </a:r>
          </a:p>
          <a:p>
            <a:r>
              <a:rPr lang="en-IN" sz="2800" dirty="0"/>
              <a:t>		{</a:t>
            </a:r>
          </a:p>
          <a:p>
            <a:r>
              <a:rPr lang="en-IN" sz="2800" dirty="0"/>
              <a:t>			</a:t>
            </a:r>
            <a:r>
              <a:rPr lang="en-IN" sz="2800" dirty="0" err="1"/>
              <a:t>document.write</a:t>
            </a:r>
            <a:r>
              <a:rPr lang="en-IN" sz="2800" dirty="0"/>
              <a:t>('I am </a:t>
            </a:r>
            <a:r>
              <a:rPr lang="en-IN" sz="2800" dirty="0" err="1"/>
              <a:t>callback</a:t>
            </a:r>
            <a:r>
              <a:rPr lang="en-IN" sz="2800" dirty="0"/>
              <a:t>');</a:t>
            </a:r>
          </a:p>
          <a:p>
            <a:r>
              <a:rPr lang="en-IN" sz="2800" dirty="0"/>
              <a:t>		}</a:t>
            </a:r>
          </a:p>
          <a:p>
            <a:endParaRPr lang="en-IN" sz="2800" dirty="0"/>
          </a:p>
          <a:p>
            <a:r>
              <a:rPr lang="en-IN" sz="2800" dirty="0"/>
              <a:t>		greet('Peter',</a:t>
            </a:r>
            <a:r>
              <a:rPr lang="en-IN" sz="2800" dirty="0" err="1"/>
              <a:t>callMe</a:t>
            </a:r>
            <a:r>
              <a:rPr lang="en-IN" sz="2800" dirty="0"/>
              <a:t>);</a:t>
            </a:r>
          </a:p>
        </p:txBody>
      </p:sp>
    </p:spTree>
    <p:extLst>
      <p:ext uri="{BB962C8B-B14F-4D97-AF65-F5344CB8AC3E}">
        <p14:creationId xmlns:p14="http://schemas.microsoft.com/office/powerpoint/2010/main" val="89317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HTML Text Formatting</a:t>
            </a:r>
            <a:br>
              <a:rPr lang="en-IN" dirty="0"/>
            </a:br>
            <a:endParaRPr lang="en-IN" dirty="0"/>
          </a:p>
        </p:txBody>
      </p:sp>
      <p:sp>
        <p:nvSpPr>
          <p:cNvPr id="3" name="Content Placeholder 2"/>
          <p:cNvSpPr>
            <a:spLocks noGrp="1"/>
          </p:cNvSpPr>
          <p:nvPr>
            <p:ph idx="1"/>
          </p:nvPr>
        </p:nvSpPr>
        <p:spPr>
          <a:xfrm>
            <a:off x="457200" y="928670"/>
            <a:ext cx="8229600" cy="5572164"/>
          </a:xfrm>
        </p:spPr>
        <p:txBody>
          <a:bodyPr>
            <a:normAutofit fontScale="77500" lnSpcReduction="20000"/>
          </a:bodyPr>
          <a:lstStyle/>
          <a:p>
            <a:r>
              <a:rPr lang="en-IN" dirty="0"/>
              <a:t>HTML contains several elements for defining text with a special meaning.</a:t>
            </a:r>
          </a:p>
          <a:p>
            <a:r>
              <a:rPr lang="en-IN" dirty="0"/>
              <a:t>HTML Formatting Elements</a:t>
            </a:r>
          </a:p>
          <a:p>
            <a:r>
              <a:rPr lang="en-IN" dirty="0"/>
              <a:t>&lt;b&gt; - Bold text</a:t>
            </a:r>
          </a:p>
          <a:p>
            <a:r>
              <a:rPr lang="en-IN" dirty="0"/>
              <a:t>&lt;strong&gt; - Important text</a:t>
            </a:r>
          </a:p>
          <a:p>
            <a:r>
              <a:rPr lang="en-IN" dirty="0"/>
              <a:t>&lt;</a:t>
            </a:r>
            <a:r>
              <a:rPr lang="en-IN" dirty="0" err="1"/>
              <a:t>i</a:t>
            </a:r>
            <a:r>
              <a:rPr lang="en-IN" dirty="0"/>
              <a:t>&gt; - Italic text</a:t>
            </a:r>
          </a:p>
          <a:p>
            <a:r>
              <a:rPr lang="en-IN" dirty="0"/>
              <a:t>&lt;</a:t>
            </a:r>
            <a:r>
              <a:rPr lang="en-IN" dirty="0" err="1"/>
              <a:t>em</a:t>
            </a:r>
            <a:r>
              <a:rPr lang="en-IN" dirty="0"/>
              <a:t>&gt; - Emphasized text</a:t>
            </a:r>
          </a:p>
          <a:p>
            <a:r>
              <a:rPr lang="en-IN" dirty="0"/>
              <a:t>&lt;mark&gt; - Marked text</a:t>
            </a:r>
          </a:p>
          <a:p>
            <a:r>
              <a:rPr lang="en-IN" dirty="0"/>
              <a:t>&lt;small&gt; - Smaller text</a:t>
            </a:r>
          </a:p>
          <a:p>
            <a:r>
              <a:rPr lang="en-IN" dirty="0"/>
              <a:t>&lt;del&gt; - Deleted text</a:t>
            </a:r>
          </a:p>
          <a:p>
            <a:r>
              <a:rPr lang="en-IN" dirty="0"/>
              <a:t>&lt;ins&gt; - Inserted text</a:t>
            </a:r>
          </a:p>
          <a:p>
            <a:r>
              <a:rPr lang="en-IN" dirty="0"/>
              <a:t>&lt;sub&gt; - Subscript text</a:t>
            </a:r>
          </a:p>
          <a:p>
            <a:r>
              <a:rPr lang="en-IN" dirty="0"/>
              <a:t>&lt;sup&gt; - Superscript text</a:t>
            </a:r>
          </a:p>
          <a:p>
            <a:pPr lvl="1"/>
            <a:br>
              <a:rPr lang="en-IN" dirty="0"/>
            </a:br>
            <a:endParaRPr lang="en-IN"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05A7-2AC8-4F5C-9160-48BC8426DAA0}"/>
              </a:ext>
            </a:extLst>
          </p:cNvPr>
          <p:cNvSpPr>
            <a:spLocks noGrp="1"/>
          </p:cNvSpPr>
          <p:nvPr>
            <p:ph type="title"/>
          </p:nvPr>
        </p:nvSpPr>
        <p:spPr>
          <a:xfrm>
            <a:off x="457200" y="274638"/>
            <a:ext cx="8229600" cy="457199"/>
          </a:xfrm>
        </p:spPr>
        <p:txBody>
          <a:bodyPr>
            <a:normAutofit fontScale="90000"/>
          </a:bodyPr>
          <a:lstStyle/>
          <a:p>
            <a:r>
              <a:rPr lang="en-IN" b="1" i="0" dirty="0">
                <a:solidFill>
                  <a:srgbClr val="25265E"/>
                </a:solidFill>
                <a:effectLst/>
                <a:latin typeface="euclid_circular_a"/>
              </a:rPr>
              <a:t> Program with </a:t>
            </a:r>
            <a:r>
              <a:rPr lang="en-IN" b="1" i="0" dirty="0" err="1">
                <a:solidFill>
                  <a:srgbClr val="25265E"/>
                </a:solidFill>
                <a:effectLst/>
                <a:latin typeface="euclid_circular_a"/>
              </a:rPr>
              <a:t>setTimeout</a:t>
            </a:r>
            <a:r>
              <a:rPr lang="en-IN" b="1" i="0" dirty="0">
                <a:solidFill>
                  <a:srgbClr val="25265E"/>
                </a:solidFill>
                <a:effectLst/>
                <a:latin typeface="euclid_circular_a"/>
              </a:rPr>
              <a:t>()</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9B7CDA68-D666-4377-A9C1-985304A2214B}"/>
              </a:ext>
            </a:extLst>
          </p:cNvPr>
          <p:cNvSpPr>
            <a:spLocks noGrp="1"/>
          </p:cNvSpPr>
          <p:nvPr>
            <p:ph idx="1"/>
          </p:nvPr>
        </p:nvSpPr>
        <p:spPr>
          <a:xfrm>
            <a:off x="457200" y="548680"/>
            <a:ext cx="8229600" cy="6034682"/>
          </a:xfrm>
        </p:spPr>
        <p:txBody>
          <a:bodyPr>
            <a:normAutofit fontScale="92500" lnSpcReduction="10000"/>
          </a:bodyPr>
          <a:lstStyle/>
          <a:p>
            <a:r>
              <a:rPr lang="en-IN" dirty="0"/>
              <a:t>function greet()</a:t>
            </a:r>
          </a:p>
          <a:p>
            <a:r>
              <a:rPr lang="en-IN" dirty="0"/>
              <a:t>		{</a:t>
            </a:r>
          </a:p>
          <a:p>
            <a:r>
              <a:rPr lang="en-IN" dirty="0"/>
              <a:t>			</a:t>
            </a:r>
            <a:r>
              <a:rPr lang="en-IN" dirty="0" err="1"/>
              <a:t>document.write</a:t>
            </a:r>
            <a:r>
              <a:rPr lang="en-IN" dirty="0"/>
              <a:t>('Hello World');</a:t>
            </a:r>
          </a:p>
          <a:p>
            <a:r>
              <a:rPr lang="en-IN" dirty="0"/>
              <a:t>		}</a:t>
            </a:r>
          </a:p>
          <a:p>
            <a:endParaRPr lang="en-IN" dirty="0"/>
          </a:p>
          <a:p>
            <a:r>
              <a:rPr lang="en-IN" dirty="0"/>
              <a:t>		function </a:t>
            </a:r>
            <a:r>
              <a:rPr lang="en-IN" dirty="0" err="1"/>
              <a:t>sayName</a:t>
            </a:r>
            <a:r>
              <a:rPr lang="en-IN" dirty="0"/>
              <a:t>(name){</a:t>
            </a:r>
          </a:p>
          <a:p>
            <a:r>
              <a:rPr lang="en-IN" dirty="0"/>
              <a:t>			</a:t>
            </a:r>
            <a:r>
              <a:rPr lang="en-IN" dirty="0" err="1"/>
              <a:t>document.write</a:t>
            </a:r>
            <a:r>
              <a:rPr lang="en-IN" dirty="0"/>
              <a:t>('Hello'+' '+name);</a:t>
            </a:r>
          </a:p>
          <a:p>
            <a:r>
              <a:rPr lang="en-IN" dirty="0"/>
              <a:t>		}</a:t>
            </a:r>
          </a:p>
          <a:p>
            <a:endParaRPr lang="en-IN" dirty="0"/>
          </a:p>
          <a:p>
            <a:r>
              <a:rPr lang="en-IN" dirty="0"/>
              <a:t>		</a:t>
            </a:r>
            <a:r>
              <a:rPr lang="en-IN" dirty="0" err="1"/>
              <a:t>setTimeout</a:t>
            </a:r>
            <a:r>
              <a:rPr lang="en-IN" dirty="0"/>
              <a:t>(greet,3000);</a:t>
            </a:r>
          </a:p>
          <a:p>
            <a:r>
              <a:rPr lang="en-IN" dirty="0"/>
              <a:t>		</a:t>
            </a:r>
            <a:r>
              <a:rPr lang="en-IN" dirty="0" err="1"/>
              <a:t>sayName</a:t>
            </a:r>
            <a:r>
              <a:rPr lang="en-IN" dirty="0"/>
              <a:t>('John');</a:t>
            </a:r>
          </a:p>
        </p:txBody>
      </p:sp>
    </p:spTree>
    <p:extLst>
      <p:ext uri="{BB962C8B-B14F-4D97-AF65-F5344CB8AC3E}">
        <p14:creationId xmlns:p14="http://schemas.microsoft.com/office/powerpoint/2010/main" val="414800627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894-1A43-48BE-BDDE-2BB0E8B84D12}"/>
              </a:ext>
            </a:extLst>
          </p:cNvPr>
          <p:cNvSpPr>
            <a:spLocks noGrp="1"/>
          </p:cNvSpPr>
          <p:nvPr>
            <p:ph type="title"/>
          </p:nvPr>
        </p:nvSpPr>
        <p:spPr>
          <a:xfrm>
            <a:off x="457200" y="274638"/>
            <a:ext cx="8229600" cy="457199"/>
          </a:xfrm>
        </p:spPr>
        <p:txBody>
          <a:bodyPr>
            <a:normAutofit fontScale="90000"/>
          </a:bodyPr>
          <a:lstStyle/>
          <a:p>
            <a:r>
              <a:rPr lang="en-IN" b="1" i="0" dirty="0">
                <a:solidFill>
                  <a:srgbClr val="25265E"/>
                </a:solidFill>
                <a:effectLst/>
                <a:latin typeface="euclid_circular_a"/>
              </a:rPr>
              <a:t> Using a </a:t>
            </a:r>
            <a:r>
              <a:rPr lang="en-IN" b="1" i="0" dirty="0" err="1">
                <a:solidFill>
                  <a:srgbClr val="25265E"/>
                </a:solidFill>
                <a:effectLst/>
                <a:latin typeface="euclid_circular_a"/>
              </a:rPr>
              <a:t>Callback</a:t>
            </a:r>
            <a:r>
              <a:rPr lang="en-IN" b="1" i="0" dirty="0">
                <a:solidFill>
                  <a:srgbClr val="25265E"/>
                </a:solidFill>
                <a:effectLst/>
                <a:latin typeface="euclid_circular_a"/>
              </a:rPr>
              <a:t> Function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58FA6226-8CE8-4C05-B562-B9C15467A013}"/>
              </a:ext>
            </a:extLst>
          </p:cNvPr>
          <p:cNvSpPr>
            <a:spLocks noGrp="1"/>
          </p:cNvSpPr>
          <p:nvPr>
            <p:ph idx="1"/>
          </p:nvPr>
        </p:nvSpPr>
        <p:spPr>
          <a:xfrm>
            <a:off x="457200" y="404664"/>
            <a:ext cx="8229600" cy="6178698"/>
          </a:xfrm>
        </p:spPr>
        <p:txBody>
          <a:bodyPr>
            <a:normAutofit fontScale="92500" lnSpcReduction="10000"/>
          </a:bodyPr>
          <a:lstStyle/>
          <a:p>
            <a:r>
              <a:rPr lang="en-US" sz="2400" b="0" i="0" dirty="0">
                <a:effectLst/>
                <a:latin typeface="euclid_circular_a"/>
              </a:rPr>
              <a:t>In the above example, the second function does not wait for the first function to be complete. However, if you want to wait for the result of the previous function call before the next statement is executed, you can use a callback function. For example,</a:t>
            </a:r>
          </a:p>
          <a:p>
            <a:r>
              <a:rPr lang="en-IN" sz="2400" dirty="0"/>
              <a:t>function greet(</a:t>
            </a:r>
            <a:r>
              <a:rPr lang="en-IN" sz="2400" dirty="0" err="1"/>
              <a:t>name,demo</a:t>
            </a:r>
            <a:r>
              <a:rPr lang="en-IN" sz="2400" dirty="0"/>
              <a:t>)</a:t>
            </a:r>
          </a:p>
          <a:p>
            <a:r>
              <a:rPr lang="en-IN" sz="2400" dirty="0"/>
              <a:t>		{</a:t>
            </a:r>
          </a:p>
          <a:p>
            <a:r>
              <a:rPr lang="en-IN" sz="2400" dirty="0"/>
              <a:t>			</a:t>
            </a:r>
            <a:r>
              <a:rPr lang="en-IN" sz="2400" dirty="0" err="1"/>
              <a:t>document.write</a:t>
            </a:r>
            <a:r>
              <a:rPr lang="en-IN" sz="2400" dirty="0"/>
              <a:t>('Hello World');</a:t>
            </a:r>
          </a:p>
          <a:p>
            <a:r>
              <a:rPr lang="en-IN" sz="2400" dirty="0"/>
              <a:t>			demo(name);</a:t>
            </a:r>
          </a:p>
          <a:p>
            <a:r>
              <a:rPr lang="en-IN" sz="2400" dirty="0"/>
              <a:t>			</a:t>
            </a:r>
          </a:p>
          <a:p>
            <a:r>
              <a:rPr lang="en-IN" sz="2400" dirty="0"/>
              <a:t>		}</a:t>
            </a:r>
          </a:p>
          <a:p>
            <a:endParaRPr lang="en-IN" sz="2400" dirty="0"/>
          </a:p>
          <a:p>
            <a:r>
              <a:rPr lang="en-IN" sz="2400" dirty="0"/>
              <a:t>		function </a:t>
            </a:r>
            <a:r>
              <a:rPr lang="en-IN" sz="2400" dirty="0" err="1"/>
              <a:t>sayName</a:t>
            </a:r>
            <a:r>
              <a:rPr lang="en-IN" sz="2400" dirty="0"/>
              <a:t>(name)</a:t>
            </a:r>
          </a:p>
          <a:p>
            <a:r>
              <a:rPr lang="en-IN" sz="2400" dirty="0"/>
              <a:t>		{</a:t>
            </a:r>
          </a:p>
          <a:p>
            <a:r>
              <a:rPr lang="en-IN" sz="2400" dirty="0"/>
              <a:t>			</a:t>
            </a:r>
            <a:r>
              <a:rPr lang="en-IN" sz="2400" dirty="0" err="1"/>
              <a:t>document.write</a:t>
            </a:r>
            <a:r>
              <a:rPr lang="en-IN" sz="2400" dirty="0"/>
              <a:t>('Hello'+' '+name);</a:t>
            </a:r>
          </a:p>
          <a:p>
            <a:r>
              <a:rPr lang="en-IN" sz="2400" dirty="0"/>
              <a:t>		}</a:t>
            </a:r>
          </a:p>
          <a:p>
            <a:endParaRPr lang="en-IN" sz="2400" dirty="0"/>
          </a:p>
          <a:p>
            <a:r>
              <a:rPr lang="en-IN" sz="2400" dirty="0"/>
              <a:t>		</a:t>
            </a:r>
            <a:r>
              <a:rPr lang="en-IN" sz="2400" dirty="0" err="1"/>
              <a:t>setTimeout</a:t>
            </a:r>
            <a:r>
              <a:rPr lang="en-IN" sz="2400" dirty="0"/>
              <a:t>(greet,2000,'John',sayName);</a:t>
            </a:r>
          </a:p>
        </p:txBody>
      </p:sp>
    </p:spTree>
    <p:extLst>
      <p:ext uri="{BB962C8B-B14F-4D97-AF65-F5344CB8AC3E}">
        <p14:creationId xmlns:p14="http://schemas.microsoft.com/office/powerpoint/2010/main" val="67542030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9971-C9EB-4017-A578-80E693472460}"/>
              </a:ext>
            </a:extLst>
          </p:cNvPr>
          <p:cNvSpPr>
            <a:spLocks noGrp="1"/>
          </p:cNvSpPr>
          <p:nvPr>
            <p:ph type="title"/>
          </p:nvPr>
        </p:nvSpPr>
        <p:spPr>
          <a:xfrm>
            <a:off x="457200" y="274638"/>
            <a:ext cx="8229600" cy="457199"/>
          </a:xfrm>
        </p:spPr>
        <p:txBody>
          <a:bodyPr>
            <a:normAutofit fontScale="90000"/>
          </a:bodyPr>
          <a:lstStyle/>
          <a:p>
            <a:r>
              <a:rPr lang="en-IN" dirty="0" err="1"/>
              <a:t>RegExp</a:t>
            </a:r>
            <a:endParaRPr lang="en-IN" dirty="0"/>
          </a:p>
        </p:txBody>
      </p:sp>
      <p:sp>
        <p:nvSpPr>
          <p:cNvPr id="3" name="Content Placeholder 2">
            <a:extLst>
              <a:ext uri="{FF2B5EF4-FFF2-40B4-BE49-F238E27FC236}">
                <a16:creationId xmlns:a16="http://schemas.microsoft.com/office/drawing/2014/main" id="{B07938E0-4DE3-46FB-81F4-D0CD6392CBDE}"/>
              </a:ext>
            </a:extLst>
          </p:cNvPr>
          <p:cNvSpPr>
            <a:spLocks noGrp="1"/>
          </p:cNvSpPr>
          <p:nvPr>
            <p:ph idx="1"/>
          </p:nvPr>
        </p:nvSpPr>
        <p:spPr>
          <a:xfrm>
            <a:off x="457200" y="836712"/>
            <a:ext cx="8229600" cy="5289451"/>
          </a:xfrm>
        </p:spPr>
        <p:txBody>
          <a:bodyPr/>
          <a:lstStyle/>
          <a:p>
            <a:r>
              <a:rPr lang="en-IN" b="0" i="0" dirty="0" err="1">
                <a:solidFill>
                  <a:srgbClr val="000000"/>
                </a:solidFill>
                <a:effectLst/>
                <a:latin typeface="Segoe UI" panose="020B0502040204020203" pitchFamily="34" charset="0"/>
              </a:rPr>
              <a:t>RegExp</a:t>
            </a:r>
            <a:r>
              <a:rPr lang="en-IN" b="0" i="0" dirty="0">
                <a:solidFill>
                  <a:srgbClr val="000000"/>
                </a:solidFill>
                <a:effectLst/>
                <a:latin typeface="Segoe UI" panose="020B0502040204020203" pitchFamily="34" charset="0"/>
              </a:rPr>
              <a:t> Object</a:t>
            </a:r>
          </a:p>
          <a:p>
            <a:r>
              <a:rPr lang="en-US" sz="2800" b="0" i="0" dirty="0">
                <a:solidFill>
                  <a:srgbClr val="000000"/>
                </a:solidFill>
                <a:effectLst/>
                <a:latin typeface="Verdana" panose="020B0604030504040204" pitchFamily="34" charset="0"/>
              </a:rPr>
              <a:t>A regular expression is an object that describes a pattern of characters.</a:t>
            </a:r>
          </a:p>
          <a:p>
            <a:r>
              <a:rPr lang="en-US" sz="2800" b="0" i="0" dirty="0">
                <a:solidFill>
                  <a:srgbClr val="000000"/>
                </a:solidFill>
                <a:effectLst/>
                <a:latin typeface="Verdana" panose="020B0604030504040204" pitchFamily="34" charset="0"/>
              </a:rPr>
              <a:t>Regular expressions are used to perform pattern-matching and "search-and-replace" functions on text.</a:t>
            </a:r>
            <a:endParaRPr lang="en-IN" sz="2800" dirty="0"/>
          </a:p>
        </p:txBody>
      </p:sp>
    </p:spTree>
    <p:extLst>
      <p:ext uri="{BB962C8B-B14F-4D97-AF65-F5344CB8AC3E}">
        <p14:creationId xmlns:p14="http://schemas.microsoft.com/office/powerpoint/2010/main" val="24014647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F40C-5610-48EA-856D-8BDE258D99DC}"/>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Modifiers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03D91AA-B4C9-47B4-99D9-D07051A6E715}"/>
              </a:ext>
            </a:extLst>
          </p:cNvPr>
          <p:cNvSpPr>
            <a:spLocks noGrp="1"/>
          </p:cNvSpPr>
          <p:nvPr>
            <p:ph idx="1"/>
          </p:nvPr>
        </p:nvSpPr>
        <p:spPr>
          <a:xfrm>
            <a:off x="457200" y="548680"/>
            <a:ext cx="8229600" cy="6309320"/>
          </a:xfrm>
        </p:spPr>
        <p:txBody>
          <a:bodyPr/>
          <a:lstStyle/>
          <a:p>
            <a:r>
              <a:rPr lang="en-US" b="0" i="0" dirty="0">
                <a:solidFill>
                  <a:srgbClr val="000000"/>
                </a:solidFill>
                <a:effectLst/>
                <a:latin typeface="Verdana" panose="020B0604030504040204" pitchFamily="34" charset="0"/>
              </a:rPr>
              <a:t>Modifiers are used to perform case-insensitive and global searches:</a:t>
            </a:r>
          </a:p>
          <a:p>
            <a:r>
              <a:rPr lang="en-IN" dirty="0">
                <a:latin typeface="Verdana" panose="020B0604030504040204" pitchFamily="34" charset="0"/>
              </a:rPr>
              <a:t>g - </a:t>
            </a:r>
            <a:r>
              <a:rPr lang="en-US" b="0" i="0" dirty="0">
                <a:solidFill>
                  <a:srgbClr val="000000"/>
                </a:solidFill>
                <a:effectLst/>
                <a:latin typeface="Verdana" panose="020B0604030504040204" pitchFamily="34" charset="0"/>
              </a:rPr>
              <a:t>Perform a global match (find all matches rather than stopping after the first match)</a:t>
            </a:r>
            <a:endParaRPr lang="en-IN" b="0" i="0" dirty="0">
              <a:solidFill>
                <a:srgbClr val="000000"/>
              </a:solidFill>
              <a:effectLst/>
              <a:latin typeface="Verdana" panose="020B0604030504040204" pitchFamily="34" charset="0"/>
            </a:endParaRPr>
          </a:p>
          <a:p>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Perform case-insensitive matching</a:t>
            </a:r>
          </a:p>
          <a:p>
            <a:r>
              <a:rPr lang="en-IN" dirty="0">
                <a:solidFill>
                  <a:srgbClr val="000000"/>
                </a:solidFill>
                <a:latin typeface="Verdana" panose="020B0604030504040204" pitchFamily="34" charset="0"/>
              </a:rPr>
              <a:t>m - </a:t>
            </a:r>
            <a:r>
              <a:rPr lang="en-IN" b="0" i="0" dirty="0">
                <a:solidFill>
                  <a:srgbClr val="000000"/>
                </a:solidFill>
                <a:effectLst/>
                <a:latin typeface="Verdana" panose="020B0604030504040204" pitchFamily="34" charset="0"/>
              </a:rPr>
              <a:t>Perform multiline matching</a:t>
            </a:r>
            <a:endParaRPr lang="en-IN" dirty="0"/>
          </a:p>
        </p:txBody>
      </p:sp>
    </p:spTree>
    <p:extLst>
      <p:ext uri="{BB962C8B-B14F-4D97-AF65-F5344CB8AC3E}">
        <p14:creationId xmlns:p14="http://schemas.microsoft.com/office/powerpoint/2010/main" val="103146005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0585-22A2-4216-9B84-2ECED06A666A}"/>
              </a:ext>
            </a:extLst>
          </p:cNvPr>
          <p:cNvSpPr>
            <a:spLocks noGrp="1"/>
          </p:cNvSpPr>
          <p:nvPr>
            <p:ph type="title"/>
          </p:nvPr>
        </p:nvSpPr>
        <p:spPr>
          <a:xfrm>
            <a:off x="457200" y="274638"/>
            <a:ext cx="8229600" cy="457199"/>
          </a:xfrm>
        </p:spPr>
        <p:txBody>
          <a:bodyPr>
            <a:normAutofit fontScale="90000"/>
          </a:bodyPr>
          <a:lstStyle/>
          <a:p>
            <a:r>
              <a:rPr lang="en-IN" dirty="0" err="1"/>
              <a:t>RegExp</a:t>
            </a:r>
            <a:r>
              <a:rPr lang="en-IN" dirty="0"/>
              <a:t> g Modifier</a:t>
            </a:r>
          </a:p>
        </p:txBody>
      </p:sp>
      <p:sp>
        <p:nvSpPr>
          <p:cNvPr id="3" name="Content Placeholder 2">
            <a:extLst>
              <a:ext uri="{FF2B5EF4-FFF2-40B4-BE49-F238E27FC236}">
                <a16:creationId xmlns:a16="http://schemas.microsoft.com/office/drawing/2014/main" id="{AE42A156-9E23-425A-B3C0-D8EF045E9BDB}"/>
              </a:ext>
            </a:extLst>
          </p:cNvPr>
          <p:cNvSpPr>
            <a:spLocks noGrp="1"/>
          </p:cNvSpPr>
          <p:nvPr>
            <p:ph idx="1"/>
          </p:nvPr>
        </p:nvSpPr>
        <p:spPr>
          <a:xfrm>
            <a:off x="457200" y="908720"/>
            <a:ext cx="8229600" cy="5217443"/>
          </a:xfrm>
        </p:spPr>
        <p:txBody>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str = </a:t>
            </a:r>
            <a:r>
              <a:rPr lang="en-US" b="0" i="0" dirty="0">
                <a:solidFill>
                  <a:srgbClr val="A52A2A"/>
                </a:solidFill>
                <a:effectLst/>
                <a:latin typeface="Consolas" panose="020B0609020204030204" pitchFamily="49" charset="0"/>
              </a:rPr>
              <a:t>"Is this all there is?"</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patt1 = /is/g;</a:t>
            </a:r>
          </a:p>
          <a:p>
            <a:r>
              <a:rPr lang="en-IN" dirty="0"/>
              <a:t>var result=</a:t>
            </a:r>
            <a:r>
              <a:rPr lang="en-IN" dirty="0" err="1"/>
              <a:t>str.match</a:t>
            </a:r>
            <a:r>
              <a:rPr lang="en-IN" dirty="0"/>
              <a:t>(patt1);</a:t>
            </a:r>
          </a:p>
          <a:p>
            <a:r>
              <a:rPr lang="en-IN" dirty="0" err="1"/>
              <a:t>document.write</a:t>
            </a:r>
            <a:r>
              <a:rPr lang="en-IN" dirty="0"/>
              <a:t>(result);</a:t>
            </a:r>
          </a:p>
          <a:p>
            <a:endParaRPr lang="en-IN" dirty="0"/>
          </a:p>
        </p:txBody>
      </p:sp>
    </p:spTree>
    <p:extLst>
      <p:ext uri="{BB962C8B-B14F-4D97-AF65-F5344CB8AC3E}">
        <p14:creationId xmlns:p14="http://schemas.microsoft.com/office/powerpoint/2010/main" val="105968151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4566-A327-4797-A0A3-9807EC11B1FC}"/>
              </a:ext>
            </a:extLst>
          </p:cNvPr>
          <p:cNvSpPr>
            <a:spLocks noGrp="1"/>
          </p:cNvSpPr>
          <p:nvPr>
            <p:ph type="title"/>
          </p:nvPr>
        </p:nvSpPr>
        <p:spPr>
          <a:xfrm>
            <a:off x="457200" y="274638"/>
            <a:ext cx="8229600" cy="562074"/>
          </a:xfrm>
        </p:spPr>
        <p:txBody>
          <a:bodyPr>
            <a:normAutofit fontScale="90000"/>
          </a:bodyPr>
          <a:lstStyle/>
          <a:p>
            <a:r>
              <a:rPr lang="en-IN" dirty="0" err="1"/>
              <a:t>i</a:t>
            </a:r>
            <a:r>
              <a:rPr lang="en-IN" dirty="0"/>
              <a:t> Modifier</a:t>
            </a:r>
          </a:p>
        </p:txBody>
      </p:sp>
      <p:sp>
        <p:nvSpPr>
          <p:cNvPr id="3" name="Content Placeholder 2">
            <a:extLst>
              <a:ext uri="{FF2B5EF4-FFF2-40B4-BE49-F238E27FC236}">
                <a16:creationId xmlns:a16="http://schemas.microsoft.com/office/drawing/2014/main" id="{E5FD647F-AB96-4FA9-881E-613120AD40C0}"/>
              </a:ext>
            </a:extLst>
          </p:cNvPr>
          <p:cNvSpPr>
            <a:spLocks noGrp="1"/>
          </p:cNvSpPr>
          <p:nvPr>
            <p:ph idx="1"/>
          </p:nvPr>
        </p:nvSpPr>
        <p:spPr>
          <a:xfrm>
            <a:off x="457200" y="836712"/>
            <a:ext cx="8229600" cy="5289451"/>
          </a:xfrm>
        </p:spPr>
        <p:txBody>
          <a:bodyPr/>
          <a:lstStyle/>
          <a:p>
            <a:r>
              <a:rPr lang="en-US" dirty="0"/>
              <a:t>var str="Is this all there is?";</a:t>
            </a:r>
          </a:p>
          <a:p>
            <a:r>
              <a:rPr lang="en-US" dirty="0"/>
              <a:t>		var patt1=/is/</a:t>
            </a:r>
            <a:r>
              <a:rPr lang="en-US" dirty="0" err="1"/>
              <a:t>i</a:t>
            </a:r>
            <a:r>
              <a:rPr lang="en-US" dirty="0"/>
              <a:t>;</a:t>
            </a:r>
          </a:p>
          <a:p>
            <a:r>
              <a:rPr lang="en-US" dirty="0"/>
              <a:t>		var result=</a:t>
            </a:r>
            <a:r>
              <a:rPr lang="en-US" dirty="0" err="1"/>
              <a:t>str.match</a:t>
            </a:r>
            <a:r>
              <a:rPr lang="en-US" dirty="0"/>
              <a:t>(patt1);</a:t>
            </a:r>
          </a:p>
          <a:p>
            <a:r>
              <a:rPr lang="en-US" dirty="0"/>
              <a:t>		</a:t>
            </a:r>
            <a:r>
              <a:rPr lang="en-US" dirty="0" err="1"/>
              <a:t>document.write</a:t>
            </a:r>
            <a:r>
              <a:rPr lang="en-US" dirty="0"/>
              <a:t>(result);</a:t>
            </a:r>
            <a:endParaRPr lang="en-IN" dirty="0"/>
          </a:p>
        </p:txBody>
      </p:sp>
    </p:spTree>
    <p:extLst>
      <p:ext uri="{BB962C8B-B14F-4D97-AF65-F5344CB8AC3E}">
        <p14:creationId xmlns:p14="http://schemas.microsoft.com/office/powerpoint/2010/main" val="42236805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63B8-922B-49E9-A8A1-CDA8CD1F3A96}"/>
              </a:ext>
            </a:extLst>
          </p:cNvPr>
          <p:cNvSpPr>
            <a:spLocks noGrp="1"/>
          </p:cNvSpPr>
          <p:nvPr>
            <p:ph type="title"/>
          </p:nvPr>
        </p:nvSpPr>
        <p:spPr>
          <a:xfrm>
            <a:off x="457200" y="274638"/>
            <a:ext cx="8229600" cy="562074"/>
          </a:xfrm>
        </p:spPr>
        <p:txBody>
          <a:bodyPr>
            <a:normAutofit fontScale="90000"/>
          </a:bodyPr>
          <a:lstStyle/>
          <a:p>
            <a:r>
              <a:rPr lang="en-IN" dirty="0"/>
              <a:t>Brackets</a:t>
            </a:r>
          </a:p>
        </p:txBody>
      </p:sp>
      <p:sp>
        <p:nvSpPr>
          <p:cNvPr id="3" name="Content Placeholder 2">
            <a:extLst>
              <a:ext uri="{FF2B5EF4-FFF2-40B4-BE49-F238E27FC236}">
                <a16:creationId xmlns:a16="http://schemas.microsoft.com/office/drawing/2014/main" id="{B549859F-02E0-423D-A943-806D129CE7AC}"/>
              </a:ext>
            </a:extLst>
          </p:cNvPr>
          <p:cNvSpPr>
            <a:spLocks noGrp="1"/>
          </p:cNvSpPr>
          <p:nvPr>
            <p:ph idx="1"/>
          </p:nvPr>
        </p:nvSpPr>
        <p:spPr>
          <a:xfrm>
            <a:off x="457200" y="1052736"/>
            <a:ext cx="8229600" cy="5073427"/>
          </a:xfrm>
        </p:spPr>
        <p:txBody>
          <a:bodyPr>
            <a:normAutofit/>
          </a:bodyPr>
          <a:lstStyle/>
          <a:p>
            <a:pPr algn="l"/>
            <a:r>
              <a:rPr lang="en-US" sz="2400" b="0" i="0" dirty="0">
                <a:solidFill>
                  <a:srgbClr val="000000"/>
                </a:solidFill>
                <a:effectLst/>
                <a:latin typeface="Verdana" panose="020B0604030504040204" pitchFamily="34" charset="0"/>
              </a:rPr>
              <a:t>Brackets are used to find a range of characters:</a:t>
            </a:r>
          </a:p>
          <a:p>
            <a:r>
              <a:rPr lang="en-IN" sz="2400" b="0" i="0" dirty="0" err="1">
                <a:solidFill>
                  <a:srgbClr val="000000"/>
                </a:solidFill>
                <a:effectLst/>
                <a:latin typeface="Segoe UI" panose="020B0502040204020203" pitchFamily="34" charset="0"/>
              </a:rPr>
              <a:t>RegExp</a:t>
            </a:r>
            <a:r>
              <a:rPr lang="en-IN" sz="2400" b="0" i="0" dirty="0">
                <a:solidFill>
                  <a:srgbClr val="000000"/>
                </a:solidFill>
                <a:effectLst/>
                <a:latin typeface="Segoe UI" panose="020B0502040204020203" pitchFamily="34" charset="0"/>
              </a:rPr>
              <a:t> [</a:t>
            </a:r>
            <a:r>
              <a:rPr lang="en-IN" sz="2400" b="0" i="0" dirty="0" err="1">
                <a:solidFill>
                  <a:srgbClr val="000000"/>
                </a:solidFill>
                <a:effectLst/>
                <a:latin typeface="Segoe UI" panose="020B0502040204020203" pitchFamily="34" charset="0"/>
              </a:rPr>
              <a:t>abc</a:t>
            </a:r>
            <a:r>
              <a:rPr lang="en-IN" sz="2400" b="0" i="0" dirty="0">
                <a:solidFill>
                  <a:srgbClr val="000000"/>
                </a:solidFill>
                <a:effectLst/>
                <a:latin typeface="Segoe UI" panose="020B0502040204020203" pitchFamily="34" charset="0"/>
              </a:rPr>
              <a:t>] Expression</a:t>
            </a:r>
          </a:p>
          <a:p>
            <a:r>
              <a:rPr lang="en-US" sz="2400" b="0" i="0" dirty="0">
                <a:solidFill>
                  <a:srgbClr val="000000"/>
                </a:solidFill>
                <a:effectLst/>
                <a:latin typeface="Verdana" panose="020B0604030504040204" pitchFamily="34" charset="0"/>
              </a:rPr>
              <a:t>Do a global search for the character "h" in a string:</a:t>
            </a:r>
          </a:p>
          <a:p>
            <a:r>
              <a:rPr lang="en-US" sz="2400" dirty="0"/>
              <a:t>var str="Is this all there is?";</a:t>
            </a:r>
          </a:p>
          <a:p>
            <a:r>
              <a:rPr lang="en-US" sz="2400" dirty="0"/>
              <a:t>		var patt1=/[h]/g;</a:t>
            </a:r>
          </a:p>
          <a:p>
            <a:r>
              <a:rPr lang="en-US" sz="2400" dirty="0"/>
              <a:t>		var result=</a:t>
            </a:r>
            <a:r>
              <a:rPr lang="en-US" sz="2400" dirty="0" err="1"/>
              <a:t>str.match</a:t>
            </a:r>
            <a:r>
              <a:rPr lang="en-US" sz="2400" dirty="0"/>
              <a:t>(patt1);</a:t>
            </a:r>
          </a:p>
          <a:p>
            <a:r>
              <a:rPr lang="en-US" sz="2400" dirty="0"/>
              <a:t>		</a:t>
            </a:r>
            <a:r>
              <a:rPr lang="en-US" sz="2400" dirty="0" err="1"/>
              <a:t>document.write</a:t>
            </a:r>
            <a:r>
              <a:rPr lang="en-US" sz="2400" dirty="0"/>
              <a:t>(result);</a:t>
            </a:r>
            <a:br>
              <a:rPr lang="en-US" dirty="0"/>
            </a:br>
            <a:endParaRPr lang="en-IN" dirty="0"/>
          </a:p>
        </p:txBody>
      </p:sp>
    </p:spTree>
    <p:extLst>
      <p:ext uri="{BB962C8B-B14F-4D97-AF65-F5344CB8AC3E}">
        <p14:creationId xmlns:p14="http://schemas.microsoft.com/office/powerpoint/2010/main" val="25682954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61430-2490-4C7C-B7C3-F33C15F63FDE}"/>
              </a:ext>
            </a:extLst>
          </p:cNvPr>
          <p:cNvSpPr>
            <a:spLocks noGrp="1"/>
          </p:cNvSpPr>
          <p:nvPr>
            <p:ph idx="1"/>
          </p:nvPr>
        </p:nvSpPr>
        <p:spPr>
          <a:xfrm>
            <a:off x="457200" y="0"/>
            <a:ext cx="8229600" cy="6597352"/>
          </a:xfrm>
        </p:spPr>
        <p:txBody>
          <a:bodyPr>
            <a:normAutofit lnSpcReduction="10000"/>
          </a:bodyPr>
          <a:lstStyle/>
          <a:p>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abc</a:t>
            </a:r>
            <a:r>
              <a:rPr lang="en-US" b="0" i="0" dirty="0">
                <a:solidFill>
                  <a:srgbClr val="000000"/>
                </a:solidFill>
                <a:effectLst/>
                <a:latin typeface="Verdana" panose="020B0604030504040204" pitchFamily="34" charset="0"/>
              </a:rPr>
              <a:t>] expression is used to find any character between the brackets.</a:t>
            </a:r>
          </a:p>
          <a:p>
            <a:pPr algn="l"/>
            <a:r>
              <a:rPr lang="en-US" b="0" i="0" dirty="0">
                <a:solidFill>
                  <a:srgbClr val="000000"/>
                </a:solidFill>
                <a:effectLst/>
                <a:latin typeface="Verdana" panose="020B0604030504040204" pitchFamily="34" charset="0"/>
              </a:rPr>
              <a:t>The characters inside the brackets can be any characters or span of characters:</a:t>
            </a:r>
          </a:p>
          <a:p>
            <a:pPr algn="l">
              <a:buFont typeface="Arial" panose="020B0604020202020204" pitchFamily="34" charset="0"/>
              <a:buChar char="•"/>
            </a:pP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abcde</a:t>
            </a:r>
            <a:r>
              <a:rPr lang="en-US" b="0" i="0" dirty="0">
                <a:solidFill>
                  <a:srgbClr val="000000"/>
                </a:solidFill>
                <a:effectLst/>
                <a:latin typeface="Verdana" panose="020B0604030504040204" pitchFamily="34" charset="0"/>
              </a:rPr>
              <a:t>..] - Any character between the brackets</a:t>
            </a:r>
          </a:p>
          <a:p>
            <a:pPr algn="l">
              <a:buFont typeface="Arial" panose="020B0604020202020204" pitchFamily="34" charset="0"/>
              <a:buChar char="•"/>
            </a:pPr>
            <a:r>
              <a:rPr lang="en-US" b="0" i="0" dirty="0">
                <a:solidFill>
                  <a:srgbClr val="000000"/>
                </a:solidFill>
                <a:effectLst/>
                <a:latin typeface="Verdana" panose="020B0604030504040204" pitchFamily="34" charset="0"/>
              </a:rPr>
              <a:t>[A-Z] - Any character from uppercase A to uppercase Z</a:t>
            </a:r>
          </a:p>
          <a:p>
            <a:pPr algn="l">
              <a:buFont typeface="Arial" panose="020B0604020202020204" pitchFamily="34" charset="0"/>
              <a:buChar char="•"/>
            </a:pPr>
            <a:r>
              <a:rPr lang="en-US" b="0" i="0" dirty="0">
                <a:solidFill>
                  <a:srgbClr val="000000"/>
                </a:solidFill>
                <a:effectLst/>
                <a:latin typeface="Verdana" panose="020B0604030504040204" pitchFamily="34" charset="0"/>
              </a:rPr>
              <a:t>[a-z] - Any character from lowercase a to lowercase z</a:t>
            </a:r>
          </a:p>
          <a:p>
            <a:pPr algn="l">
              <a:buFont typeface="Arial" panose="020B0604020202020204" pitchFamily="34" charset="0"/>
              <a:buChar char="•"/>
            </a:pPr>
            <a:r>
              <a:rPr lang="en-US" b="0" i="0" dirty="0">
                <a:solidFill>
                  <a:srgbClr val="000000"/>
                </a:solidFill>
                <a:effectLst/>
                <a:latin typeface="Verdana" panose="020B0604030504040204" pitchFamily="34" charset="0"/>
              </a:rPr>
              <a:t>[A-z ]- Any character from uppercase A to lowercase z</a:t>
            </a:r>
          </a:p>
          <a:p>
            <a:endParaRPr lang="en-IN" dirty="0"/>
          </a:p>
        </p:txBody>
      </p:sp>
    </p:spTree>
    <p:extLst>
      <p:ext uri="{BB962C8B-B14F-4D97-AF65-F5344CB8AC3E}">
        <p14:creationId xmlns:p14="http://schemas.microsoft.com/office/powerpoint/2010/main" val="215092256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6CF01-0C6A-437E-B32E-643004AA88DB}"/>
              </a:ext>
            </a:extLst>
          </p:cNvPr>
          <p:cNvSpPr>
            <a:spLocks noGrp="1"/>
          </p:cNvSpPr>
          <p:nvPr>
            <p:ph idx="1"/>
          </p:nvPr>
        </p:nvSpPr>
        <p:spPr>
          <a:xfrm>
            <a:off x="457200" y="0"/>
            <a:ext cx="8229600" cy="6597352"/>
          </a:xfrm>
        </p:spPr>
        <p:txBody>
          <a:bodyPr>
            <a:normAutofit/>
          </a:bodyPr>
          <a:lstStyle/>
          <a:p>
            <a:r>
              <a:rPr lang="en-US" sz="2000" b="0" i="0" dirty="0">
                <a:solidFill>
                  <a:srgbClr val="000000"/>
                </a:solidFill>
                <a:effectLst/>
                <a:latin typeface="Verdana" panose="020B0604030504040204" pitchFamily="34" charset="0"/>
              </a:rPr>
              <a:t>Do a global search for the characters "</a:t>
            </a:r>
            <a:r>
              <a:rPr lang="en-US" sz="2000" b="0" i="0" dirty="0" err="1">
                <a:solidFill>
                  <a:srgbClr val="000000"/>
                </a:solidFill>
                <a:effectLst/>
                <a:latin typeface="Verdana" panose="020B0604030504040204" pitchFamily="34" charset="0"/>
              </a:rPr>
              <a:t>i</a:t>
            </a:r>
            <a:r>
              <a:rPr lang="en-US" sz="2000" b="0" i="0" dirty="0">
                <a:solidFill>
                  <a:srgbClr val="000000"/>
                </a:solidFill>
                <a:effectLst/>
                <a:latin typeface="Verdana" panose="020B0604030504040204" pitchFamily="34" charset="0"/>
              </a:rPr>
              <a:t>" and "s" in a string:</a:t>
            </a:r>
          </a:p>
          <a:p>
            <a:r>
              <a:rPr lang="en-US" sz="2000" dirty="0"/>
              <a:t>var str="Is this all there is?";</a:t>
            </a:r>
          </a:p>
          <a:p>
            <a:r>
              <a:rPr lang="en-US" sz="2000" dirty="0"/>
              <a:t>		var patt1=/[is]/</a:t>
            </a:r>
            <a:r>
              <a:rPr lang="en-US" sz="2000" dirty="0" err="1"/>
              <a:t>gi</a:t>
            </a:r>
            <a:r>
              <a:rPr lang="en-US" sz="2000" dirty="0"/>
              <a:t>;</a:t>
            </a:r>
          </a:p>
          <a:p>
            <a:r>
              <a:rPr lang="en-US" sz="2000" dirty="0"/>
              <a:t>		var result=</a:t>
            </a:r>
            <a:r>
              <a:rPr lang="en-US" sz="2000" dirty="0" err="1"/>
              <a:t>str.match</a:t>
            </a:r>
            <a:r>
              <a:rPr lang="en-US" sz="2000" dirty="0"/>
              <a:t>(patt1);</a:t>
            </a:r>
          </a:p>
          <a:p>
            <a:r>
              <a:rPr lang="en-US" sz="2000" dirty="0"/>
              <a:t>		</a:t>
            </a:r>
            <a:r>
              <a:rPr lang="en-US" sz="2000" dirty="0" err="1"/>
              <a:t>document.write</a:t>
            </a:r>
            <a:r>
              <a:rPr lang="en-US" sz="2000" dirty="0"/>
              <a:t>(result);</a:t>
            </a:r>
          </a:p>
          <a:p>
            <a:r>
              <a:rPr lang="en-US" sz="1800" b="0" i="0" dirty="0">
                <a:solidFill>
                  <a:srgbClr val="000000"/>
                </a:solidFill>
                <a:effectLst/>
                <a:latin typeface="Verdana" panose="020B0604030504040204" pitchFamily="34" charset="0"/>
              </a:rPr>
              <a:t>Do a global search for the character-span from lowercase "a" to lowercase "h" in a string:</a:t>
            </a:r>
          </a:p>
          <a:p>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str = </a:t>
            </a:r>
            <a:r>
              <a:rPr lang="en-US" sz="1800" b="0" i="0" dirty="0">
                <a:solidFill>
                  <a:srgbClr val="A52A2A"/>
                </a:solidFill>
                <a:effectLst/>
                <a:latin typeface="Consolas" panose="020B0609020204030204" pitchFamily="49" charset="0"/>
              </a:rPr>
              <a:t>"Is this all there is?"</a:t>
            </a:r>
            <a:r>
              <a:rPr lang="en-US" sz="1800" b="0" i="0" dirty="0">
                <a:solidFill>
                  <a:srgbClr val="000000"/>
                </a:solidFill>
                <a:effectLst/>
                <a:latin typeface="Consolas" panose="020B0609020204030204" pitchFamily="49" charset="0"/>
              </a:rPr>
              <a:t>;</a:t>
            </a:r>
            <a:br>
              <a:rPr lang="en-US" sz="1800" dirty="0"/>
            </a:br>
            <a:r>
              <a:rPr lang="en-US" sz="1800" b="0" i="0" dirty="0">
                <a:solidFill>
                  <a:srgbClr val="0000CD"/>
                </a:solidFill>
                <a:effectLst/>
                <a:latin typeface="Consolas" panose="020B0609020204030204" pitchFamily="49" charset="0"/>
              </a:rPr>
              <a:t>var</a:t>
            </a:r>
            <a:r>
              <a:rPr lang="en-US" sz="1800" b="0" i="0" dirty="0">
                <a:solidFill>
                  <a:srgbClr val="000000"/>
                </a:solidFill>
                <a:effectLst/>
                <a:latin typeface="Consolas" panose="020B0609020204030204" pitchFamily="49" charset="0"/>
              </a:rPr>
              <a:t> patt1 = /[a-h]/g;</a:t>
            </a:r>
          </a:p>
          <a:p>
            <a:r>
              <a:rPr lang="en-US" sz="1800" b="0" i="0" dirty="0">
                <a:solidFill>
                  <a:srgbClr val="000000"/>
                </a:solidFill>
                <a:effectLst/>
                <a:latin typeface="Verdana" panose="020B0604030504040204" pitchFamily="34" charset="0"/>
              </a:rPr>
              <a:t>Do a global search for the character-span from uppercase "A" to uppercase "E":</a:t>
            </a:r>
          </a:p>
          <a:p>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str = </a:t>
            </a:r>
            <a:r>
              <a:rPr lang="en-IN" sz="2000" b="0" i="0" dirty="0">
                <a:solidFill>
                  <a:srgbClr val="A52A2A"/>
                </a:solidFill>
                <a:effectLst/>
                <a:latin typeface="Consolas" panose="020B0609020204030204" pitchFamily="49" charset="0"/>
              </a:rPr>
              <a:t>"I SCREAM FOR ICE CREAM!"</a:t>
            </a:r>
            <a:r>
              <a:rPr lang="en-IN" sz="2000" b="0" i="0" dirty="0">
                <a:solidFill>
                  <a:srgbClr val="000000"/>
                </a:solidFill>
                <a:effectLst/>
                <a:latin typeface="Consolas" panose="020B0609020204030204" pitchFamily="49" charset="0"/>
              </a:rPr>
              <a:t>;</a:t>
            </a:r>
            <a:br>
              <a:rPr lang="en-IN" sz="2000" dirty="0"/>
            </a:br>
            <a:r>
              <a:rPr lang="en-IN" sz="2000" b="0" i="0" dirty="0">
                <a:solidFill>
                  <a:srgbClr val="0000CD"/>
                </a:solidFill>
                <a:effectLst/>
                <a:latin typeface="Consolas" panose="020B0609020204030204" pitchFamily="49" charset="0"/>
              </a:rPr>
              <a:t>var</a:t>
            </a:r>
            <a:r>
              <a:rPr lang="en-IN" sz="2000" b="0" i="0" dirty="0">
                <a:solidFill>
                  <a:srgbClr val="000000"/>
                </a:solidFill>
                <a:effectLst/>
                <a:latin typeface="Consolas" panose="020B0609020204030204" pitchFamily="49" charset="0"/>
              </a:rPr>
              <a:t> patt1 = /[A-E]/g;</a:t>
            </a:r>
            <a:endParaRPr lang="en-IN" sz="2000" dirty="0"/>
          </a:p>
        </p:txBody>
      </p:sp>
    </p:spTree>
    <p:extLst>
      <p:ext uri="{BB962C8B-B14F-4D97-AF65-F5344CB8AC3E}">
        <p14:creationId xmlns:p14="http://schemas.microsoft.com/office/powerpoint/2010/main" val="7125182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8881-4078-4F4A-BC6C-E74F61954EE3}"/>
              </a:ext>
            </a:extLst>
          </p:cNvPr>
          <p:cNvSpPr>
            <a:spLocks noGrp="1"/>
          </p:cNvSpPr>
          <p:nvPr>
            <p:ph type="title"/>
          </p:nvPr>
        </p:nvSpPr>
        <p:spPr>
          <a:xfrm>
            <a:off x="457200" y="274638"/>
            <a:ext cx="8229600" cy="274042"/>
          </a:xfrm>
        </p:spPr>
        <p:txBody>
          <a:bodyPr>
            <a:normAutofit fontScale="90000"/>
          </a:bodyPr>
          <a:lstStyle/>
          <a:p>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abc</a:t>
            </a:r>
            <a:r>
              <a:rPr lang="en-IN" b="0" i="0" dirty="0">
                <a:solidFill>
                  <a:srgbClr val="000000"/>
                </a:solidFill>
                <a:effectLst/>
                <a:latin typeface="Segoe UI" panose="020B0502040204020203" pitchFamily="34" charset="0"/>
              </a:rPr>
              <a:t>] Expression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42F90FD-F65F-4EC2-9B0E-9BAF4EF8B29A}"/>
              </a:ext>
            </a:extLst>
          </p:cNvPr>
          <p:cNvSpPr>
            <a:spLocks noGrp="1"/>
          </p:cNvSpPr>
          <p:nvPr>
            <p:ph idx="1"/>
          </p:nvPr>
        </p:nvSpPr>
        <p:spPr>
          <a:xfrm>
            <a:off x="457200" y="274638"/>
            <a:ext cx="8229600" cy="6308724"/>
          </a:xfrm>
        </p:spPr>
        <p:txBody>
          <a:bodyPr/>
          <a:lstStyle/>
          <a:p>
            <a:r>
              <a:rPr lang="en-US" b="0" i="0" dirty="0">
                <a:solidFill>
                  <a:srgbClr val="000000"/>
                </a:solidFill>
                <a:effectLst/>
                <a:latin typeface="Verdana" panose="020B0604030504040204" pitchFamily="34" charset="0"/>
              </a:rPr>
              <a:t>Do a global search for characters that are NOT inside the brackets [h]:</a:t>
            </a:r>
          </a:p>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str = </a:t>
            </a:r>
            <a:r>
              <a:rPr lang="en-US" b="0" i="0" dirty="0">
                <a:solidFill>
                  <a:srgbClr val="A52A2A"/>
                </a:solidFill>
                <a:effectLst/>
                <a:latin typeface="Consolas" panose="020B0609020204030204" pitchFamily="49" charset="0"/>
              </a:rPr>
              <a:t>"Is this all there is?"</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patt1 = /[^h]/g;</a:t>
            </a:r>
            <a:r>
              <a:rPr lang="en-US" dirty="0">
                <a:solidFill>
                  <a:srgbClr val="000000"/>
                </a:solidFill>
                <a:latin typeface="Verdana" panose="020B0604030504040204" pitchFamily="34" charset="0"/>
              </a:rPr>
              <a:t> </a:t>
            </a:r>
            <a:endParaRPr lang="en-IN" dirty="0"/>
          </a:p>
        </p:txBody>
      </p:sp>
    </p:spTree>
    <p:extLst>
      <p:ext uri="{BB962C8B-B14F-4D97-AF65-F5344CB8AC3E}">
        <p14:creationId xmlns:p14="http://schemas.microsoft.com/office/powerpoint/2010/main" val="367080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Front-End</a:t>
            </a:r>
          </a:p>
        </p:txBody>
      </p:sp>
      <p:sp>
        <p:nvSpPr>
          <p:cNvPr id="3" name="Content Placeholder 2"/>
          <p:cNvSpPr>
            <a:spLocks noGrp="1"/>
          </p:cNvSpPr>
          <p:nvPr>
            <p:ph idx="1"/>
          </p:nvPr>
        </p:nvSpPr>
        <p:spPr>
          <a:xfrm>
            <a:off x="457200" y="1000108"/>
            <a:ext cx="8229600" cy="5643602"/>
          </a:xfrm>
        </p:spPr>
        <p:txBody>
          <a:bodyPr/>
          <a:lstStyle/>
          <a:p>
            <a:r>
              <a:rPr lang="en-IN" dirty="0"/>
              <a:t>The part of a website that user interacts with directly is termed as front end. It is also referred to as the ‘client side’ of the application. </a:t>
            </a:r>
          </a:p>
          <a:p>
            <a:r>
              <a:rPr lang="en-IN" dirty="0"/>
              <a:t>It includes everything that users experience directly: text </a:t>
            </a:r>
            <a:r>
              <a:rPr lang="en-IN" dirty="0" err="1"/>
              <a:t>colors</a:t>
            </a:r>
            <a:r>
              <a:rPr lang="en-IN" dirty="0"/>
              <a:t> and styles, images, graphs and tables, buttons, </a:t>
            </a:r>
            <a:r>
              <a:rPr lang="en-IN" dirty="0" err="1"/>
              <a:t>colors</a:t>
            </a:r>
            <a:r>
              <a:rPr lang="en-IN" dirty="0"/>
              <a:t>, and navigation menu. HTML, CSS, and </a:t>
            </a:r>
            <a:r>
              <a:rPr lang="en-IN" dirty="0" err="1"/>
              <a:t>Javascript</a:t>
            </a:r>
            <a:r>
              <a:rPr lang="en-IN" dirty="0"/>
              <a:t> are the languages used for Front End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sz="3100" dirty="0"/>
              <a:t>HTML Quotation and Citation Elements</a:t>
            </a:r>
            <a:br>
              <a:rPr lang="en-IN" dirty="0"/>
            </a:br>
            <a:endParaRPr lang="en-IN" dirty="0"/>
          </a:p>
        </p:txBody>
      </p:sp>
      <p:sp>
        <p:nvSpPr>
          <p:cNvPr id="3" name="Content Placeholder 2"/>
          <p:cNvSpPr>
            <a:spLocks noGrp="1"/>
          </p:cNvSpPr>
          <p:nvPr>
            <p:ph idx="1"/>
          </p:nvPr>
        </p:nvSpPr>
        <p:spPr>
          <a:xfrm>
            <a:off x="457200" y="928670"/>
            <a:ext cx="8229600" cy="5643602"/>
          </a:xfrm>
        </p:spPr>
        <p:txBody>
          <a:bodyPr/>
          <a:lstStyle/>
          <a:p>
            <a:r>
              <a:rPr lang="en-IN" dirty="0"/>
              <a:t>HTML &lt;</a:t>
            </a:r>
            <a:r>
              <a:rPr lang="en-IN" dirty="0" err="1"/>
              <a:t>blockquote</a:t>
            </a:r>
            <a:r>
              <a:rPr lang="en-IN" dirty="0"/>
              <a:t>&gt; for Quotations</a:t>
            </a:r>
          </a:p>
          <a:p>
            <a:r>
              <a:rPr lang="en-IN" dirty="0"/>
              <a:t>The HTML &lt;</a:t>
            </a:r>
            <a:r>
              <a:rPr lang="en-IN" dirty="0" err="1"/>
              <a:t>blockquote</a:t>
            </a:r>
            <a:r>
              <a:rPr lang="en-IN" dirty="0"/>
              <a:t>&gt; element defines a section that is quoted from another source.</a:t>
            </a:r>
          </a:p>
          <a:p>
            <a:r>
              <a:rPr lang="en-IN" dirty="0"/>
              <a:t>Browsers usually indent &lt;</a:t>
            </a:r>
            <a:r>
              <a:rPr lang="en-IN" dirty="0" err="1"/>
              <a:t>blockquote</a:t>
            </a:r>
            <a:r>
              <a:rPr lang="en-IN" dirty="0"/>
              <a:t>&gt; elements.</a:t>
            </a:r>
          </a:p>
          <a:p>
            <a:pPr lvl="1"/>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D903-96DA-4857-BAEF-2452223A735C}"/>
              </a:ext>
            </a:extLst>
          </p:cNvPr>
          <p:cNvSpPr>
            <a:spLocks noGrp="1"/>
          </p:cNvSpPr>
          <p:nvPr>
            <p:ph type="title"/>
          </p:nvPr>
        </p:nvSpPr>
        <p:spPr>
          <a:xfrm>
            <a:off x="457200" y="274638"/>
            <a:ext cx="8229600" cy="457199"/>
          </a:xfrm>
        </p:spPr>
        <p:txBody>
          <a:bodyPr>
            <a:normAutofit fontScale="90000"/>
          </a:bodyPr>
          <a:lstStyle/>
          <a:p>
            <a:r>
              <a:rPr lang="en-IN" sz="2700" b="0" i="0" dirty="0">
                <a:solidFill>
                  <a:srgbClr val="000000"/>
                </a:solidFill>
                <a:effectLst/>
                <a:latin typeface="Segoe UI" panose="020B0502040204020203" pitchFamily="34" charset="0"/>
              </a:rPr>
              <a:t>JavaScript HTML DOM Events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0981EC6-3E4F-4C21-9AA5-98DF80457B83}"/>
              </a:ext>
            </a:extLst>
          </p:cNvPr>
          <p:cNvSpPr>
            <a:spLocks noGrp="1"/>
          </p:cNvSpPr>
          <p:nvPr>
            <p:ph idx="1"/>
          </p:nvPr>
        </p:nvSpPr>
        <p:spPr>
          <a:xfrm>
            <a:off x="457200" y="476672"/>
            <a:ext cx="8229600" cy="5649491"/>
          </a:xfrm>
        </p:spPr>
        <p:txBody>
          <a:bodyPr>
            <a:normAutofit/>
          </a:bodyPr>
          <a:lstStyle/>
          <a:p>
            <a:r>
              <a:rPr lang="en-US" sz="2000" b="0" i="0" dirty="0">
                <a:solidFill>
                  <a:srgbClr val="000000"/>
                </a:solidFill>
                <a:effectLst/>
                <a:latin typeface="Verdana" panose="020B0604030504040204" pitchFamily="34" charset="0"/>
              </a:rPr>
              <a:t>HTML DOM allows JavaScript to react to HTML events:</a:t>
            </a:r>
          </a:p>
          <a:p>
            <a:r>
              <a:rPr lang="en-US" sz="2000" b="0" i="0" dirty="0">
                <a:solidFill>
                  <a:srgbClr val="000000"/>
                </a:solidFill>
                <a:effectLst/>
                <a:latin typeface="Verdana" panose="020B0604030504040204" pitchFamily="34" charset="0"/>
              </a:rPr>
              <a:t>In this example, a function is called from the event handler:</a:t>
            </a:r>
          </a:p>
          <a:p>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html</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body</a:t>
            </a:r>
            <a:r>
              <a:rPr lang="en-IN" sz="1200" b="0" i="0" dirty="0">
                <a:solidFill>
                  <a:srgbClr val="0000CD"/>
                </a:solidFill>
                <a:effectLst/>
                <a:latin typeface="Consolas" panose="020B0609020204030204" pitchFamily="49" charset="0"/>
              </a:rPr>
              <a:t>&gt;</a:t>
            </a:r>
            <a:br>
              <a:rPr lang="en-IN" sz="1200" dirty="0"/>
            </a:b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h1</a:t>
            </a:r>
            <a:r>
              <a:rPr lang="en-IN" sz="1200" b="0" i="0" dirty="0">
                <a:solidFill>
                  <a:srgbClr val="FF0000"/>
                </a:solidFill>
                <a:effectLst/>
                <a:latin typeface="Consolas" panose="020B0609020204030204" pitchFamily="49" charset="0"/>
              </a:rPr>
              <a:t> onclick</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changeText</a:t>
            </a:r>
            <a:r>
              <a:rPr lang="en-IN" sz="1200" b="0" i="0" dirty="0">
                <a:solidFill>
                  <a:srgbClr val="0000CD"/>
                </a:solidFill>
                <a:effectLst/>
                <a:latin typeface="Consolas" panose="020B0609020204030204" pitchFamily="49" charset="0"/>
              </a:rPr>
              <a:t>(this)"&gt;</a:t>
            </a:r>
            <a:r>
              <a:rPr lang="en-IN" sz="1200" b="0" i="0" dirty="0">
                <a:solidFill>
                  <a:srgbClr val="000000"/>
                </a:solidFill>
                <a:effectLst/>
                <a:latin typeface="Consolas" panose="020B0609020204030204" pitchFamily="49" charset="0"/>
              </a:rPr>
              <a:t>Click on this text!</a:t>
            </a: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/h1</a:t>
            </a:r>
            <a:r>
              <a:rPr lang="en-IN" sz="1200" b="0" i="0" dirty="0">
                <a:solidFill>
                  <a:srgbClr val="0000CD"/>
                </a:solidFill>
                <a:effectLst/>
                <a:latin typeface="Consolas" panose="020B0609020204030204" pitchFamily="49" charset="0"/>
              </a:rPr>
              <a:t>&gt;</a:t>
            </a:r>
            <a:br>
              <a:rPr lang="en-IN" sz="1200" dirty="0"/>
            </a:b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script</a:t>
            </a:r>
            <a:r>
              <a:rPr lang="en-IN" sz="1200" b="0" i="0" dirty="0">
                <a:solidFill>
                  <a:srgbClr val="0000CD"/>
                </a:solidFill>
                <a:effectLst/>
                <a:latin typeface="Consolas" panose="020B0609020204030204" pitchFamily="49" charset="0"/>
              </a:rPr>
              <a:t>&gt;</a:t>
            </a:r>
            <a:br>
              <a:rPr lang="en-IN" sz="1200" b="0" i="0" dirty="0">
                <a:solidFill>
                  <a:srgbClr val="000000"/>
                </a:solidFill>
                <a:effectLst/>
                <a:latin typeface="Consolas" panose="020B0609020204030204" pitchFamily="49" charset="0"/>
              </a:rPr>
            </a:br>
            <a:r>
              <a:rPr lang="en-IN" sz="1200" b="0" i="0" dirty="0">
                <a:solidFill>
                  <a:srgbClr val="0000CD"/>
                </a:solidFill>
                <a:effectLst/>
                <a:latin typeface="Consolas" panose="020B0609020204030204" pitchFamily="49" charset="0"/>
              </a:rPr>
              <a:t>function</a:t>
            </a: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changeText</a:t>
            </a:r>
            <a:r>
              <a:rPr lang="en-IN" sz="1200" b="0" i="0" dirty="0">
                <a:solidFill>
                  <a:srgbClr val="000000"/>
                </a:solidFill>
                <a:effectLst/>
                <a:latin typeface="Consolas" panose="020B0609020204030204" pitchFamily="49" charset="0"/>
              </a:rPr>
              <a:t>(id) {</a:t>
            </a:r>
            <a:br>
              <a:rPr lang="en-IN" sz="1200" b="0" i="0" dirty="0">
                <a:solidFill>
                  <a:srgbClr val="000000"/>
                </a:solidFill>
                <a:effectLst/>
                <a:latin typeface="Consolas" panose="020B0609020204030204" pitchFamily="49" charset="0"/>
              </a:rPr>
            </a:b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id.innerHTML</a:t>
            </a:r>
            <a:r>
              <a:rPr lang="en-IN" sz="1200" b="0" i="0" dirty="0">
                <a:solidFill>
                  <a:srgbClr val="000000"/>
                </a:solidFill>
                <a:effectLst/>
                <a:latin typeface="Consolas" panose="020B0609020204030204" pitchFamily="49" charset="0"/>
              </a:rPr>
              <a:t> = </a:t>
            </a: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Ooops</a:t>
            </a:r>
            <a:r>
              <a:rPr lang="en-IN" sz="1200" b="0" i="0" dirty="0">
                <a:solidFill>
                  <a:srgbClr val="A52A2A"/>
                </a:solidFill>
                <a:effectLst/>
                <a:latin typeface="Consolas" panose="020B0609020204030204" pitchFamily="49" charset="0"/>
              </a:rPr>
              <a:t>!"</a:t>
            </a:r>
            <a:r>
              <a:rPr lang="en-IN" sz="1200" b="0" i="0" dirty="0">
                <a:solidFill>
                  <a:srgbClr val="000000"/>
                </a:solidFill>
                <a:effectLst/>
                <a:latin typeface="Consolas" panose="020B0609020204030204" pitchFamily="49" charset="0"/>
              </a:rPr>
              <a:t>;</a:t>
            </a:r>
            <a:br>
              <a:rPr lang="en-IN" sz="1200" b="0" i="0" dirty="0">
                <a:solidFill>
                  <a:srgbClr val="000000"/>
                </a:solidFill>
                <a:effectLst/>
                <a:latin typeface="Consolas" panose="020B0609020204030204" pitchFamily="49" charset="0"/>
              </a:rPr>
            </a:br>
            <a:r>
              <a:rPr lang="en-IN" sz="1200" b="0" i="0" dirty="0">
                <a:solidFill>
                  <a:srgbClr val="000000"/>
                </a:solidFill>
                <a:effectLst/>
                <a:latin typeface="Consolas" panose="020B0609020204030204" pitchFamily="49" charset="0"/>
              </a:rPr>
              <a:t>}</a:t>
            </a:r>
            <a:br>
              <a:rPr lang="en-IN" sz="1200" b="0" i="0" dirty="0">
                <a:solidFill>
                  <a:srgbClr val="000000"/>
                </a:solidFill>
                <a:effectLst/>
                <a:latin typeface="Consolas" panose="020B0609020204030204" pitchFamily="49" charset="0"/>
              </a:rPr>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/script</a:t>
            </a:r>
            <a:r>
              <a:rPr lang="en-IN" sz="1200" b="0" i="0" dirty="0">
                <a:solidFill>
                  <a:srgbClr val="0000CD"/>
                </a:solidFill>
                <a:effectLst/>
                <a:latin typeface="Consolas" panose="020B0609020204030204" pitchFamily="49" charset="0"/>
              </a:rPr>
              <a:t>&gt;</a:t>
            </a:r>
            <a:br>
              <a:rPr lang="en-IN" sz="1200" dirty="0"/>
            </a:b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/body</a:t>
            </a:r>
            <a:r>
              <a:rPr lang="en-IN" sz="1200" b="0" i="0" dirty="0">
                <a:solidFill>
                  <a:srgbClr val="0000CD"/>
                </a:solidFill>
                <a:effectLst/>
                <a:latin typeface="Consolas" panose="020B0609020204030204" pitchFamily="49" charset="0"/>
              </a:rPr>
              <a:t>&gt;</a:t>
            </a:r>
            <a:br>
              <a:rPr lang="en-IN" sz="1200" dirty="0"/>
            </a:br>
            <a:r>
              <a:rPr lang="en-IN" sz="1200" b="0" i="0" dirty="0">
                <a:solidFill>
                  <a:srgbClr val="0000CD"/>
                </a:solidFill>
                <a:effectLst/>
                <a:latin typeface="Consolas" panose="020B0609020204030204" pitchFamily="49" charset="0"/>
              </a:rPr>
              <a:t>&lt;</a:t>
            </a:r>
            <a:r>
              <a:rPr lang="en-IN" sz="1200" b="0" i="0" dirty="0">
                <a:solidFill>
                  <a:srgbClr val="A52A2A"/>
                </a:solidFill>
                <a:effectLst/>
                <a:latin typeface="Consolas" panose="020B0609020204030204" pitchFamily="49" charset="0"/>
              </a:rPr>
              <a:t>/html</a:t>
            </a:r>
            <a:r>
              <a:rPr lang="en-IN" sz="12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38256310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2364-9CD7-4053-A554-E8FEB0EF6A37}"/>
              </a:ext>
            </a:extLst>
          </p:cNvPr>
          <p:cNvSpPr>
            <a:spLocks noGrp="1"/>
          </p:cNvSpPr>
          <p:nvPr>
            <p:ph type="title"/>
          </p:nvPr>
        </p:nvSpPr>
        <p:spPr>
          <a:xfrm>
            <a:off x="457200" y="274638"/>
            <a:ext cx="8229600" cy="418058"/>
          </a:xfrm>
        </p:spPr>
        <p:txBody>
          <a:bodyPr>
            <a:normAutofit fontScale="90000"/>
          </a:bodyPr>
          <a:lstStyle/>
          <a:p>
            <a:r>
              <a:rPr lang="en-IN" b="0" i="0" dirty="0">
                <a:solidFill>
                  <a:srgbClr val="000000"/>
                </a:solidFill>
                <a:effectLst/>
                <a:latin typeface="Segoe UI" panose="020B0502040204020203" pitchFamily="34" charset="0"/>
              </a:rPr>
              <a:t>The </a:t>
            </a:r>
            <a:r>
              <a:rPr lang="en-IN" b="0" i="0" dirty="0" err="1">
                <a:solidFill>
                  <a:srgbClr val="000000"/>
                </a:solidFill>
                <a:effectLst/>
                <a:latin typeface="Segoe UI" panose="020B0502040204020203" pitchFamily="34" charset="0"/>
              </a:rPr>
              <a:t>onchange</a:t>
            </a:r>
            <a:r>
              <a:rPr lang="en-IN" b="0" i="0" dirty="0">
                <a:solidFill>
                  <a:srgbClr val="000000"/>
                </a:solidFill>
                <a:effectLst/>
                <a:latin typeface="Segoe UI" panose="020B0502040204020203" pitchFamily="34" charset="0"/>
              </a:rPr>
              <a:t> Event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E80B8F0-DD41-41CB-87DC-ED73345EDABB}"/>
              </a:ext>
            </a:extLst>
          </p:cNvPr>
          <p:cNvSpPr>
            <a:spLocks noGrp="1"/>
          </p:cNvSpPr>
          <p:nvPr>
            <p:ph idx="1"/>
          </p:nvPr>
        </p:nvSpPr>
        <p:spPr>
          <a:xfrm>
            <a:off x="457200" y="476672"/>
            <a:ext cx="8229600" cy="6192688"/>
          </a:xfrm>
        </p:spPr>
        <p:txBody>
          <a:bodyPr>
            <a:normAutofit fontScale="85000" lnSpcReduction="20000"/>
          </a:bodyPr>
          <a:lstStyle/>
          <a:p>
            <a:r>
              <a:rPr lang="en-US" sz="1800" b="0" i="0" dirty="0">
                <a:solidFill>
                  <a:srgbClr val="000000"/>
                </a:solidFill>
                <a:effectLst/>
                <a:latin typeface="Verdana" panose="020B0604030504040204" pitchFamily="34" charset="0"/>
              </a:rPr>
              <a:t>often used in combination with validation of input fields.</a:t>
            </a:r>
          </a:p>
          <a:p>
            <a:r>
              <a:rPr lang="en-US" sz="1800" dirty="0"/>
              <a:t>Enter your name: &lt;input type="text" id="</a:t>
            </a:r>
            <a:r>
              <a:rPr lang="en-US" sz="1800" dirty="0" err="1"/>
              <a:t>fname</a:t>
            </a:r>
            <a:r>
              <a:rPr lang="en-US" sz="1800" dirty="0"/>
              <a:t>" </a:t>
            </a:r>
            <a:r>
              <a:rPr lang="en-US" sz="1800" dirty="0" err="1"/>
              <a:t>onchange</a:t>
            </a:r>
            <a:r>
              <a:rPr lang="en-US" sz="1800" dirty="0"/>
              <a:t>="</a:t>
            </a:r>
            <a:r>
              <a:rPr lang="en-US" sz="1800" dirty="0" err="1"/>
              <a:t>myFunction</a:t>
            </a:r>
            <a:r>
              <a:rPr lang="en-US" sz="1800" dirty="0"/>
              <a:t>()"&gt;</a:t>
            </a:r>
          </a:p>
          <a:p>
            <a:endParaRPr lang="en-US" sz="1800" dirty="0"/>
          </a:p>
          <a:p>
            <a:r>
              <a:rPr lang="en-US" sz="1800" dirty="0"/>
              <a:t>&lt;p&gt;When you leave the input field, a function is triggered which transforms the input text to upper case.&lt;/p&gt;</a:t>
            </a:r>
          </a:p>
          <a:p>
            <a:endParaRPr lang="en-US" sz="2400" dirty="0"/>
          </a:p>
          <a:p>
            <a:r>
              <a:rPr lang="en-US" sz="2400" b="0" i="0" dirty="0">
                <a:solidFill>
                  <a:srgbClr val="000000"/>
                </a:solidFill>
                <a:effectLst/>
                <a:latin typeface="Segoe UI" panose="020B0502040204020203" pitchFamily="34" charset="0"/>
              </a:rPr>
              <a:t>The </a:t>
            </a:r>
            <a:r>
              <a:rPr lang="en-US" sz="2400" b="0" i="0" dirty="0" err="1">
                <a:solidFill>
                  <a:srgbClr val="000000"/>
                </a:solidFill>
                <a:effectLst/>
                <a:latin typeface="Segoe UI" panose="020B0502040204020203" pitchFamily="34" charset="0"/>
              </a:rPr>
              <a:t>onmouseover</a:t>
            </a:r>
            <a:r>
              <a:rPr lang="en-US" sz="2400" b="0" i="0" dirty="0">
                <a:solidFill>
                  <a:srgbClr val="000000"/>
                </a:solidFill>
                <a:effectLst/>
                <a:latin typeface="Segoe UI" panose="020B0502040204020203" pitchFamily="34" charset="0"/>
              </a:rPr>
              <a:t> and </a:t>
            </a:r>
            <a:r>
              <a:rPr lang="en-US" sz="2400" b="0" i="0" dirty="0" err="1">
                <a:solidFill>
                  <a:srgbClr val="000000"/>
                </a:solidFill>
                <a:effectLst/>
                <a:latin typeface="Segoe UI" panose="020B0502040204020203" pitchFamily="34" charset="0"/>
              </a:rPr>
              <a:t>onmouseout</a:t>
            </a:r>
            <a:r>
              <a:rPr lang="en-US" sz="2400" b="0" i="0" dirty="0">
                <a:solidFill>
                  <a:srgbClr val="000000"/>
                </a:solidFill>
                <a:effectLst/>
                <a:latin typeface="Segoe UI" panose="020B0502040204020203" pitchFamily="34" charset="0"/>
              </a:rPr>
              <a:t> Events</a:t>
            </a:r>
          </a:p>
          <a:p>
            <a:r>
              <a:rPr lang="en-US" sz="1400" b="0" i="0" dirty="0">
                <a:solidFill>
                  <a:srgbClr val="000000"/>
                </a:solidFill>
                <a:effectLst/>
                <a:latin typeface="Verdana" panose="020B0604030504040204" pitchFamily="34" charset="0"/>
              </a:rPr>
              <a:t> used to trigger a function when the user mouses over, or out of, an HTML element:</a:t>
            </a:r>
            <a:endParaRPr lang="en-US" sz="2400" dirty="0">
              <a:solidFill>
                <a:srgbClr val="000000"/>
              </a:solidFill>
              <a:latin typeface="Segoe UI" panose="020B0502040204020203" pitchFamily="34" charset="0"/>
            </a:endParaRPr>
          </a:p>
          <a:p>
            <a:r>
              <a:rPr lang="en-US" sz="2400" b="0" i="0" dirty="0">
                <a:solidFill>
                  <a:srgbClr val="000000"/>
                </a:solidFill>
                <a:effectLst/>
                <a:latin typeface="Segoe UI" panose="020B0502040204020203" pitchFamily="34" charset="0"/>
              </a:rPr>
              <a:t>&lt;div </a:t>
            </a:r>
            <a:r>
              <a:rPr lang="en-US" sz="2400" b="0" i="0" dirty="0" err="1">
                <a:solidFill>
                  <a:srgbClr val="000000"/>
                </a:solidFill>
                <a:effectLst/>
                <a:latin typeface="Segoe UI" panose="020B0502040204020203" pitchFamily="34" charset="0"/>
              </a:rPr>
              <a:t>onmouseover</a:t>
            </a:r>
            <a:r>
              <a:rPr lang="en-US" sz="2400" b="0" i="0" dirty="0">
                <a:solidFill>
                  <a:srgbClr val="000000"/>
                </a:solidFill>
                <a:effectLst/>
                <a:latin typeface="Segoe UI" panose="020B0502040204020203" pitchFamily="34" charset="0"/>
              </a:rPr>
              <a:t>="</a:t>
            </a:r>
            <a:r>
              <a:rPr lang="en-US" sz="2400" b="0" i="0" dirty="0" err="1">
                <a:solidFill>
                  <a:srgbClr val="000000"/>
                </a:solidFill>
                <a:effectLst/>
                <a:latin typeface="Segoe UI" panose="020B0502040204020203" pitchFamily="34" charset="0"/>
              </a:rPr>
              <a:t>mOver</a:t>
            </a:r>
            <a:r>
              <a:rPr lang="en-US" sz="2400" b="0" i="0" dirty="0">
                <a:solidFill>
                  <a:srgbClr val="000000"/>
                </a:solidFill>
                <a:effectLst/>
                <a:latin typeface="Segoe UI" panose="020B0502040204020203" pitchFamily="34" charset="0"/>
              </a:rPr>
              <a:t>(this)" </a:t>
            </a:r>
            <a:r>
              <a:rPr lang="en-US" sz="2400" b="0" i="0" dirty="0" err="1">
                <a:solidFill>
                  <a:srgbClr val="000000"/>
                </a:solidFill>
                <a:effectLst/>
                <a:latin typeface="Segoe UI" panose="020B0502040204020203" pitchFamily="34" charset="0"/>
              </a:rPr>
              <a:t>onmouseout</a:t>
            </a:r>
            <a:r>
              <a:rPr lang="en-US" sz="2400" b="0" i="0" dirty="0">
                <a:solidFill>
                  <a:srgbClr val="000000"/>
                </a:solidFill>
                <a:effectLst/>
                <a:latin typeface="Segoe UI" panose="020B0502040204020203" pitchFamily="34" charset="0"/>
              </a:rPr>
              <a:t>="</a:t>
            </a:r>
            <a:r>
              <a:rPr lang="en-US" sz="2400" b="0" i="0" dirty="0" err="1">
                <a:solidFill>
                  <a:srgbClr val="000000"/>
                </a:solidFill>
                <a:effectLst/>
                <a:latin typeface="Segoe UI" panose="020B0502040204020203" pitchFamily="34" charset="0"/>
              </a:rPr>
              <a:t>mOut</a:t>
            </a:r>
            <a:r>
              <a:rPr lang="en-US" sz="2400" b="0" i="0" dirty="0">
                <a:solidFill>
                  <a:srgbClr val="000000"/>
                </a:solidFill>
                <a:effectLst/>
                <a:latin typeface="Segoe UI" panose="020B0502040204020203" pitchFamily="34" charset="0"/>
              </a:rPr>
              <a:t>(this)" </a:t>
            </a:r>
          </a:p>
          <a:p>
            <a:r>
              <a:rPr lang="en-US" sz="2400" b="0" i="0" dirty="0">
                <a:solidFill>
                  <a:srgbClr val="000000"/>
                </a:solidFill>
                <a:effectLst/>
                <a:latin typeface="Segoe UI" panose="020B0502040204020203" pitchFamily="34" charset="0"/>
              </a:rPr>
              <a:t>style="background-color:#D94A38;width:120px;height:20px;padding:40px;"&gt;</a:t>
            </a:r>
          </a:p>
          <a:p>
            <a:r>
              <a:rPr lang="en-US" sz="2400" b="0" i="0" dirty="0">
                <a:solidFill>
                  <a:srgbClr val="000000"/>
                </a:solidFill>
                <a:effectLst/>
                <a:latin typeface="Segoe UI" panose="020B0502040204020203" pitchFamily="34" charset="0"/>
              </a:rPr>
              <a:t>Mouse Over Me&lt;/div&gt;</a:t>
            </a:r>
          </a:p>
          <a:p>
            <a:endParaRPr lang="en-US" sz="2400" b="0" i="0" dirty="0">
              <a:solidFill>
                <a:srgbClr val="000000"/>
              </a:solidFill>
              <a:effectLst/>
              <a:latin typeface="Segoe UI" panose="020B0502040204020203" pitchFamily="34" charset="0"/>
            </a:endParaRPr>
          </a:p>
          <a:p>
            <a:r>
              <a:rPr lang="en-US" sz="2400" b="0" i="0" dirty="0">
                <a:solidFill>
                  <a:srgbClr val="000000"/>
                </a:solidFill>
                <a:effectLst/>
                <a:latin typeface="Segoe UI" panose="020B0502040204020203" pitchFamily="34" charset="0"/>
              </a:rPr>
              <a:t>&lt;script&gt;</a:t>
            </a:r>
          </a:p>
          <a:p>
            <a:r>
              <a:rPr lang="en-US" sz="2400" b="0" i="0" dirty="0">
                <a:solidFill>
                  <a:srgbClr val="000000"/>
                </a:solidFill>
                <a:effectLst/>
                <a:latin typeface="Segoe UI" panose="020B0502040204020203" pitchFamily="34" charset="0"/>
              </a:rPr>
              <a:t>function </a:t>
            </a:r>
            <a:r>
              <a:rPr lang="en-US" sz="2400" b="0" i="0" dirty="0" err="1">
                <a:solidFill>
                  <a:srgbClr val="000000"/>
                </a:solidFill>
                <a:effectLst/>
                <a:latin typeface="Segoe UI" panose="020B0502040204020203" pitchFamily="34" charset="0"/>
              </a:rPr>
              <a:t>mOver</a:t>
            </a:r>
            <a:r>
              <a:rPr lang="en-US" sz="2400" b="0" i="0" dirty="0">
                <a:solidFill>
                  <a:srgbClr val="000000"/>
                </a:solidFill>
                <a:effectLst/>
                <a:latin typeface="Segoe UI" panose="020B0502040204020203" pitchFamily="34" charset="0"/>
              </a:rPr>
              <a:t>(obj) {</a:t>
            </a:r>
          </a:p>
          <a:p>
            <a:r>
              <a:rPr lang="en-US" sz="2400" b="0" i="0" dirty="0">
                <a:solidFill>
                  <a:srgbClr val="000000"/>
                </a:solidFill>
                <a:effectLst/>
                <a:latin typeface="Segoe UI" panose="020B0502040204020203" pitchFamily="34" charset="0"/>
              </a:rPr>
              <a:t>  </a:t>
            </a:r>
            <a:r>
              <a:rPr lang="en-US" sz="2400" b="0" i="0" dirty="0" err="1">
                <a:solidFill>
                  <a:srgbClr val="000000"/>
                </a:solidFill>
                <a:effectLst/>
                <a:latin typeface="Segoe UI" panose="020B0502040204020203" pitchFamily="34" charset="0"/>
              </a:rPr>
              <a:t>obj.innerHTML</a:t>
            </a:r>
            <a:r>
              <a:rPr lang="en-US" sz="2400" b="0" i="0" dirty="0">
                <a:solidFill>
                  <a:srgbClr val="000000"/>
                </a:solidFill>
                <a:effectLst/>
                <a:latin typeface="Segoe UI" panose="020B0502040204020203" pitchFamily="34" charset="0"/>
              </a:rPr>
              <a:t> = "Thank You"</a:t>
            </a:r>
          </a:p>
          <a:p>
            <a:r>
              <a:rPr lang="en-US" sz="2400" b="0" i="0" dirty="0">
                <a:solidFill>
                  <a:srgbClr val="000000"/>
                </a:solidFill>
                <a:effectLst/>
                <a:latin typeface="Segoe UI" panose="020B0502040204020203" pitchFamily="34" charset="0"/>
              </a:rPr>
              <a:t>}</a:t>
            </a:r>
          </a:p>
          <a:p>
            <a:endParaRPr lang="en-US" sz="2400" b="0" i="0" dirty="0">
              <a:solidFill>
                <a:srgbClr val="000000"/>
              </a:solidFill>
              <a:effectLst/>
              <a:latin typeface="Segoe UI" panose="020B0502040204020203" pitchFamily="34" charset="0"/>
            </a:endParaRPr>
          </a:p>
          <a:p>
            <a:r>
              <a:rPr lang="en-US" sz="2400" b="0" i="0" dirty="0">
                <a:solidFill>
                  <a:srgbClr val="000000"/>
                </a:solidFill>
                <a:effectLst/>
                <a:latin typeface="Segoe UI" panose="020B0502040204020203" pitchFamily="34" charset="0"/>
              </a:rPr>
              <a:t>function </a:t>
            </a:r>
            <a:r>
              <a:rPr lang="en-US" sz="2400" b="0" i="0" dirty="0" err="1">
                <a:solidFill>
                  <a:srgbClr val="000000"/>
                </a:solidFill>
                <a:effectLst/>
                <a:latin typeface="Segoe UI" panose="020B0502040204020203" pitchFamily="34" charset="0"/>
              </a:rPr>
              <a:t>mOut</a:t>
            </a:r>
            <a:r>
              <a:rPr lang="en-US" sz="2400" b="0" i="0" dirty="0">
                <a:solidFill>
                  <a:srgbClr val="000000"/>
                </a:solidFill>
                <a:effectLst/>
                <a:latin typeface="Segoe UI" panose="020B0502040204020203" pitchFamily="34" charset="0"/>
              </a:rPr>
              <a:t>(obj) {</a:t>
            </a:r>
          </a:p>
          <a:p>
            <a:r>
              <a:rPr lang="en-US" sz="2400" b="0" i="0" dirty="0">
                <a:solidFill>
                  <a:srgbClr val="000000"/>
                </a:solidFill>
                <a:effectLst/>
                <a:latin typeface="Segoe UI" panose="020B0502040204020203" pitchFamily="34" charset="0"/>
              </a:rPr>
              <a:t>  </a:t>
            </a:r>
            <a:r>
              <a:rPr lang="en-US" sz="2400" b="0" i="0" dirty="0" err="1">
                <a:solidFill>
                  <a:srgbClr val="000000"/>
                </a:solidFill>
                <a:effectLst/>
                <a:latin typeface="Segoe UI" panose="020B0502040204020203" pitchFamily="34" charset="0"/>
              </a:rPr>
              <a:t>obj.innerHTML</a:t>
            </a:r>
            <a:r>
              <a:rPr lang="en-US" sz="2400" b="0" i="0" dirty="0">
                <a:solidFill>
                  <a:srgbClr val="000000"/>
                </a:solidFill>
                <a:effectLst/>
                <a:latin typeface="Segoe UI" panose="020B0502040204020203" pitchFamily="34" charset="0"/>
              </a:rPr>
              <a:t> = "Mouse Over Me"</a:t>
            </a:r>
          </a:p>
          <a:p>
            <a:r>
              <a:rPr lang="en-US" sz="2400" b="0" i="0" dirty="0">
                <a:solidFill>
                  <a:srgbClr val="000000"/>
                </a:solidFill>
                <a:effectLst/>
                <a:latin typeface="Segoe UI" panose="020B0502040204020203" pitchFamily="34" charset="0"/>
              </a:rPr>
              <a:t>}</a:t>
            </a:r>
          </a:p>
          <a:p>
            <a:r>
              <a:rPr lang="en-US" sz="2400" b="0" i="0" dirty="0">
                <a:solidFill>
                  <a:srgbClr val="000000"/>
                </a:solidFill>
                <a:effectLst/>
                <a:latin typeface="Segoe UI" panose="020B0502040204020203" pitchFamily="34" charset="0"/>
              </a:rPr>
              <a:t>&lt;/script&gt;</a:t>
            </a:r>
          </a:p>
          <a:p>
            <a:endParaRPr lang="en-IN" sz="1800" dirty="0"/>
          </a:p>
        </p:txBody>
      </p:sp>
    </p:spTree>
    <p:extLst>
      <p:ext uri="{BB962C8B-B14F-4D97-AF65-F5344CB8AC3E}">
        <p14:creationId xmlns:p14="http://schemas.microsoft.com/office/powerpoint/2010/main" val="375884891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B585-0EDC-4DA4-B26C-2CF01E1BE03E}"/>
              </a:ext>
            </a:extLst>
          </p:cNvPr>
          <p:cNvSpPr>
            <a:spLocks noGrp="1"/>
          </p:cNvSpPr>
          <p:nvPr>
            <p:ph type="title"/>
          </p:nvPr>
        </p:nvSpPr>
        <p:spPr>
          <a:xfrm>
            <a:off x="457200" y="274638"/>
            <a:ext cx="8229600" cy="457199"/>
          </a:xfrm>
        </p:spPr>
        <p:txBody>
          <a:bodyPr>
            <a:normAutofit fontScale="90000"/>
          </a:bodyPr>
          <a:lstStyle/>
          <a:p>
            <a:r>
              <a:rPr lang="en-US" sz="2200" b="0" i="0" dirty="0">
                <a:solidFill>
                  <a:srgbClr val="000000"/>
                </a:solidFill>
                <a:effectLst/>
                <a:latin typeface="Segoe UI" panose="020B0502040204020203" pitchFamily="34" charset="0"/>
              </a:rPr>
              <a:t>The </a:t>
            </a:r>
            <a:r>
              <a:rPr lang="en-US" sz="2200" b="0" i="0" dirty="0" err="1">
                <a:solidFill>
                  <a:srgbClr val="000000"/>
                </a:solidFill>
                <a:effectLst/>
                <a:latin typeface="Segoe UI" panose="020B0502040204020203" pitchFamily="34" charset="0"/>
              </a:rPr>
              <a:t>onmousedown</a:t>
            </a:r>
            <a:r>
              <a:rPr lang="en-US" sz="2200" b="0" i="0" dirty="0">
                <a:solidFill>
                  <a:srgbClr val="000000"/>
                </a:solidFill>
                <a:effectLst/>
                <a:latin typeface="Segoe UI" panose="020B0502040204020203" pitchFamily="34" charset="0"/>
              </a:rPr>
              <a:t>, </a:t>
            </a:r>
            <a:r>
              <a:rPr lang="en-US" sz="2200" b="0" i="0" dirty="0" err="1">
                <a:solidFill>
                  <a:srgbClr val="000000"/>
                </a:solidFill>
                <a:effectLst/>
                <a:latin typeface="Segoe UI" panose="020B0502040204020203" pitchFamily="34" charset="0"/>
              </a:rPr>
              <a:t>onmouseup</a:t>
            </a:r>
            <a:r>
              <a:rPr lang="en-US" sz="2200" b="0" i="0" dirty="0">
                <a:solidFill>
                  <a:srgbClr val="000000"/>
                </a:solidFill>
                <a:effectLst/>
                <a:latin typeface="Segoe UI" panose="020B0502040204020203" pitchFamily="34" charset="0"/>
              </a:rPr>
              <a:t> and onclick Events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9278A18-7683-4587-870B-21FCF779DDBA}"/>
              </a:ext>
            </a:extLst>
          </p:cNvPr>
          <p:cNvSpPr>
            <a:spLocks noGrp="1"/>
          </p:cNvSpPr>
          <p:nvPr>
            <p:ph idx="1"/>
          </p:nvPr>
        </p:nvSpPr>
        <p:spPr>
          <a:xfrm>
            <a:off x="457200" y="404664"/>
            <a:ext cx="8229600" cy="6336704"/>
          </a:xfrm>
        </p:spPr>
        <p:txBody>
          <a:bodyPr>
            <a:normAutofit/>
          </a:bodyPr>
          <a:lstStyle/>
          <a:p>
            <a:r>
              <a:rPr lang="en-US" sz="1800" b="0" i="0" dirty="0">
                <a:solidFill>
                  <a:srgbClr val="000000"/>
                </a:solidFill>
                <a:effectLst/>
                <a:latin typeface="Verdana" panose="020B0604030504040204" pitchFamily="34" charset="0"/>
              </a:rPr>
              <a:t>First when a mouse-button is clicked, the </a:t>
            </a:r>
            <a:r>
              <a:rPr lang="en-US" sz="1800" b="0" i="0" dirty="0" err="1">
                <a:solidFill>
                  <a:srgbClr val="000000"/>
                </a:solidFill>
                <a:effectLst/>
                <a:latin typeface="Verdana" panose="020B0604030504040204" pitchFamily="34" charset="0"/>
              </a:rPr>
              <a:t>onmousedown</a:t>
            </a:r>
            <a:r>
              <a:rPr lang="en-US" sz="1800" b="0" i="0" dirty="0">
                <a:solidFill>
                  <a:srgbClr val="000000"/>
                </a:solidFill>
                <a:effectLst/>
                <a:latin typeface="Verdana" panose="020B0604030504040204" pitchFamily="34" charset="0"/>
              </a:rPr>
              <a:t> event is triggered, then, when the mouse-button is released, the </a:t>
            </a:r>
            <a:r>
              <a:rPr lang="en-US" sz="1800" b="0" i="0" dirty="0" err="1">
                <a:solidFill>
                  <a:srgbClr val="000000"/>
                </a:solidFill>
                <a:effectLst/>
                <a:latin typeface="Verdana" panose="020B0604030504040204" pitchFamily="34" charset="0"/>
              </a:rPr>
              <a:t>onmouseup</a:t>
            </a:r>
            <a:r>
              <a:rPr lang="en-US" sz="1800" b="0" i="0" dirty="0">
                <a:solidFill>
                  <a:srgbClr val="000000"/>
                </a:solidFill>
                <a:effectLst/>
                <a:latin typeface="Verdana" panose="020B0604030504040204" pitchFamily="34" charset="0"/>
              </a:rPr>
              <a:t> event is triggered, finally, when the mouse-click is completed, the onclick event is triggered.</a:t>
            </a:r>
          </a:p>
          <a:p>
            <a:r>
              <a:rPr lang="en-IN" sz="1800" dirty="0"/>
              <a:t>&lt;div </a:t>
            </a:r>
            <a:r>
              <a:rPr lang="en-IN" sz="1800" dirty="0" err="1"/>
              <a:t>onmousedown</a:t>
            </a:r>
            <a:r>
              <a:rPr lang="en-IN" sz="1800" dirty="0"/>
              <a:t>="</a:t>
            </a:r>
            <a:r>
              <a:rPr lang="en-IN" sz="1800" dirty="0" err="1"/>
              <a:t>mDown</a:t>
            </a:r>
            <a:r>
              <a:rPr lang="en-IN" sz="1800" dirty="0"/>
              <a:t>(this)" </a:t>
            </a:r>
            <a:r>
              <a:rPr lang="en-IN" sz="1800" dirty="0" err="1"/>
              <a:t>onmouseup</a:t>
            </a:r>
            <a:r>
              <a:rPr lang="en-IN" sz="1800" dirty="0"/>
              <a:t>="</a:t>
            </a:r>
            <a:r>
              <a:rPr lang="en-IN" sz="1800" dirty="0" err="1"/>
              <a:t>mUp</a:t>
            </a:r>
            <a:r>
              <a:rPr lang="en-IN" sz="1800" dirty="0"/>
              <a:t>(this)"</a:t>
            </a:r>
          </a:p>
          <a:p>
            <a:r>
              <a:rPr lang="en-IN" sz="1800" dirty="0"/>
              <a:t>style="background-</a:t>
            </a:r>
            <a:r>
              <a:rPr lang="en-IN" sz="1800" dirty="0" err="1"/>
              <a:t>color</a:t>
            </a:r>
            <a:r>
              <a:rPr lang="en-IN" sz="1800" dirty="0"/>
              <a:t>:#D94A38;width:90px;height:20px;padding:40px;"&gt;</a:t>
            </a:r>
          </a:p>
          <a:p>
            <a:r>
              <a:rPr lang="en-IN" sz="1800" dirty="0"/>
              <a:t>Click Me&lt;/div&gt;</a:t>
            </a:r>
          </a:p>
          <a:p>
            <a:endParaRPr lang="en-IN" sz="1800" dirty="0"/>
          </a:p>
          <a:p>
            <a:r>
              <a:rPr lang="en-IN" sz="1800" dirty="0"/>
              <a:t>&lt;script&gt;</a:t>
            </a:r>
          </a:p>
          <a:p>
            <a:r>
              <a:rPr lang="en-IN" sz="1800" dirty="0"/>
              <a:t>function </a:t>
            </a:r>
            <a:r>
              <a:rPr lang="en-IN" sz="1800" dirty="0" err="1"/>
              <a:t>mDown</a:t>
            </a:r>
            <a:r>
              <a:rPr lang="en-IN" sz="1800" dirty="0"/>
              <a:t>(</a:t>
            </a:r>
            <a:r>
              <a:rPr lang="en-IN" sz="1800" dirty="0" err="1"/>
              <a:t>obj</a:t>
            </a:r>
            <a:r>
              <a:rPr lang="en-IN" sz="1800" dirty="0"/>
              <a:t>) {</a:t>
            </a:r>
          </a:p>
          <a:p>
            <a:r>
              <a:rPr lang="en-IN" sz="1800" dirty="0"/>
              <a:t>  </a:t>
            </a:r>
            <a:r>
              <a:rPr lang="en-IN" sz="1800" dirty="0" err="1"/>
              <a:t>obj.style.backgroundColor</a:t>
            </a:r>
            <a:r>
              <a:rPr lang="en-IN" sz="1800" dirty="0"/>
              <a:t> = "#1ec5e5";</a:t>
            </a:r>
          </a:p>
          <a:p>
            <a:r>
              <a:rPr lang="en-IN" sz="1800" dirty="0"/>
              <a:t>  </a:t>
            </a:r>
            <a:r>
              <a:rPr lang="en-IN" sz="1800" dirty="0" err="1"/>
              <a:t>obj.innerHTML</a:t>
            </a:r>
            <a:r>
              <a:rPr lang="en-IN" sz="1800" dirty="0"/>
              <a:t> = "Release Me";</a:t>
            </a:r>
          </a:p>
          <a:p>
            <a:r>
              <a:rPr lang="en-IN" sz="1800" dirty="0"/>
              <a:t>}</a:t>
            </a:r>
          </a:p>
          <a:p>
            <a:endParaRPr lang="en-IN" sz="1800" dirty="0"/>
          </a:p>
          <a:p>
            <a:r>
              <a:rPr lang="en-IN" sz="1800" dirty="0"/>
              <a:t>function </a:t>
            </a:r>
            <a:r>
              <a:rPr lang="en-IN" sz="1800" dirty="0" err="1"/>
              <a:t>mUp</a:t>
            </a:r>
            <a:r>
              <a:rPr lang="en-IN" sz="1800" dirty="0"/>
              <a:t>(</a:t>
            </a:r>
            <a:r>
              <a:rPr lang="en-IN" sz="1800" dirty="0" err="1"/>
              <a:t>obj</a:t>
            </a:r>
            <a:r>
              <a:rPr lang="en-IN" sz="1800" dirty="0"/>
              <a:t>) {</a:t>
            </a:r>
          </a:p>
          <a:p>
            <a:r>
              <a:rPr lang="en-IN" sz="1800" dirty="0"/>
              <a:t>  </a:t>
            </a:r>
            <a:r>
              <a:rPr lang="en-IN" sz="1800" dirty="0" err="1"/>
              <a:t>obj.style.backgroundColor</a:t>
            </a:r>
            <a:r>
              <a:rPr lang="en-IN" sz="1800" dirty="0"/>
              <a:t>="#D94A38";</a:t>
            </a:r>
          </a:p>
          <a:p>
            <a:r>
              <a:rPr lang="en-IN" sz="1800" dirty="0"/>
              <a:t>  </a:t>
            </a:r>
            <a:r>
              <a:rPr lang="en-IN" sz="1800" dirty="0" err="1"/>
              <a:t>obj.innerHTML</a:t>
            </a:r>
            <a:r>
              <a:rPr lang="en-IN" sz="1800" dirty="0"/>
              <a:t>="Thank You";</a:t>
            </a:r>
          </a:p>
        </p:txBody>
      </p:sp>
    </p:spTree>
    <p:extLst>
      <p:ext uri="{BB962C8B-B14F-4D97-AF65-F5344CB8AC3E}">
        <p14:creationId xmlns:p14="http://schemas.microsoft.com/office/powerpoint/2010/main" val="169967626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3515-6437-48A6-84F7-9EE5D8CF1C89}"/>
              </a:ext>
            </a:extLst>
          </p:cNvPr>
          <p:cNvSpPr>
            <a:spLocks noGrp="1"/>
          </p:cNvSpPr>
          <p:nvPr>
            <p:ph type="title"/>
          </p:nvPr>
        </p:nvSpPr>
        <p:spPr>
          <a:xfrm>
            <a:off x="457200" y="274638"/>
            <a:ext cx="8229600" cy="457199"/>
          </a:xfrm>
        </p:spPr>
        <p:txBody>
          <a:bodyPr>
            <a:normAutofit fontScale="90000"/>
          </a:bodyPr>
          <a:lstStyle/>
          <a:p>
            <a:r>
              <a:rPr lang="en-US" dirty="0"/>
              <a:t>Onload()</a:t>
            </a:r>
            <a:endParaRPr lang="en-IN" dirty="0"/>
          </a:p>
        </p:txBody>
      </p:sp>
      <p:sp>
        <p:nvSpPr>
          <p:cNvPr id="3" name="Content Placeholder 2">
            <a:extLst>
              <a:ext uri="{FF2B5EF4-FFF2-40B4-BE49-F238E27FC236}">
                <a16:creationId xmlns:a16="http://schemas.microsoft.com/office/drawing/2014/main" id="{DD447CB7-6172-4941-BA36-454C50F63F12}"/>
              </a:ext>
            </a:extLst>
          </p:cNvPr>
          <p:cNvSpPr>
            <a:spLocks noGrp="1"/>
          </p:cNvSpPr>
          <p:nvPr>
            <p:ph idx="1"/>
          </p:nvPr>
        </p:nvSpPr>
        <p:spPr>
          <a:xfrm>
            <a:off x="457200" y="836712"/>
            <a:ext cx="8229600" cy="6021288"/>
          </a:xfrm>
        </p:spPr>
        <p:txBody>
          <a:bodyPr>
            <a:normAutofit fontScale="92500" lnSpcReduction="10000"/>
          </a:bodyPr>
          <a:lstStyle/>
          <a:p>
            <a:r>
              <a:rPr lang="en-US" dirty="0"/>
              <a:t>&lt;script&gt;</a:t>
            </a:r>
          </a:p>
          <a:p>
            <a:r>
              <a:rPr lang="en-US" dirty="0"/>
              <a:t>function </a:t>
            </a:r>
            <a:r>
              <a:rPr lang="en-US" dirty="0" err="1"/>
              <a:t>mymessage</a:t>
            </a:r>
            <a:r>
              <a:rPr lang="en-US" dirty="0"/>
              <a:t>() {</a:t>
            </a:r>
          </a:p>
          <a:p>
            <a:r>
              <a:rPr lang="en-US" dirty="0"/>
              <a:t>  alert("This message was triggered from the onload event");</a:t>
            </a:r>
          </a:p>
          <a:p>
            <a:r>
              <a:rPr lang="en-US" dirty="0"/>
              <a:t>}</a:t>
            </a:r>
          </a:p>
          <a:p>
            <a:r>
              <a:rPr lang="en-US" dirty="0"/>
              <a:t>&lt;/script&gt;</a:t>
            </a:r>
          </a:p>
          <a:p>
            <a:r>
              <a:rPr lang="en-US" dirty="0"/>
              <a:t>&lt;/head&gt;</a:t>
            </a:r>
          </a:p>
          <a:p>
            <a:endParaRPr lang="en-US" dirty="0"/>
          </a:p>
          <a:p>
            <a:r>
              <a:rPr lang="en-US" dirty="0"/>
              <a:t>&lt;body onload="</a:t>
            </a:r>
            <a:r>
              <a:rPr lang="en-US" dirty="0" err="1"/>
              <a:t>mymessage</a:t>
            </a:r>
            <a:r>
              <a:rPr lang="en-US" dirty="0"/>
              <a:t>()"&gt;</a:t>
            </a:r>
          </a:p>
          <a:p>
            <a:r>
              <a:rPr lang="en-US" dirty="0"/>
              <a:t>&lt;/body&gt;</a:t>
            </a:r>
          </a:p>
          <a:p>
            <a:endParaRPr lang="en-US" dirty="0"/>
          </a:p>
          <a:p>
            <a:r>
              <a:rPr lang="en-US" dirty="0"/>
              <a:t>&lt;/html&gt;</a:t>
            </a:r>
            <a:endParaRPr lang="en-IN" dirty="0"/>
          </a:p>
        </p:txBody>
      </p:sp>
    </p:spTree>
    <p:extLst>
      <p:ext uri="{BB962C8B-B14F-4D97-AF65-F5344CB8AC3E}">
        <p14:creationId xmlns:p14="http://schemas.microsoft.com/office/powerpoint/2010/main" val="324523949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168A-C64A-4FBA-8A37-18E216B230D3}"/>
              </a:ext>
            </a:extLst>
          </p:cNvPr>
          <p:cNvSpPr>
            <a:spLocks noGrp="1"/>
          </p:cNvSpPr>
          <p:nvPr>
            <p:ph type="title"/>
          </p:nvPr>
        </p:nvSpPr>
        <p:spPr>
          <a:xfrm>
            <a:off x="457200" y="274638"/>
            <a:ext cx="8229600" cy="457199"/>
          </a:xfrm>
        </p:spPr>
        <p:txBody>
          <a:bodyPr>
            <a:normAutofit fontScale="90000"/>
          </a:bodyPr>
          <a:lstStyle/>
          <a:p>
            <a:r>
              <a:rPr lang="en-US" dirty="0" err="1"/>
              <a:t>onFocus</a:t>
            </a:r>
            <a:endParaRPr lang="en-IN" dirty="0"/>
          </a:p>
        </p:txBody>
      </p:sp>
      <p:sp>
        <p:nvSpPr>
          <p:cNvPr id="3" name="Content Placeholder 2">
            <a:extLst>
              <a:ext uri="{FF2B5EF4-FFF2-40B4-BE49-F238E27FC236}">
                <a16:creationId xmlns:a16="http://schemas.microsoft.com/office/drawing/2014/main" id="{709F33E2-D1A4-4707-A0B9-91425A52C439}"/>
              </a:ext>
            </a:extLst>
          </p:cNvPr>
          <p:cNvSpPr>
            <a:spLocks noGrp="1"/>
          </p:cNvSpPr>
          <p:nvPr>
            <p:ph idx="1"/>
          </p:nvPr>
        </p:nvSpPr>
        <p:spPr>
          <a:xfrm>
            <a:off x="457200" y="731838"/>
            <a:ext cx="8229600" cy="6126162"/>
          </a:xfrm>
        </p:spPr>
        <p:txBody>
          <a:bodyPr>
            <a:normAutofit fontScale="92500" lnSpcReduction="20000"/>
          </a:bodyPr>
          <a:lstStyle/>
          <a:p>
            <a:r>
              <a:rPr lang="en-US" dirty="0"/>
              <a:t>function </a:t>
            </a:r>
            <a:r>
              <a:rPr lang="en-US" dirty="0" err="1"/>
              <a:t>myFunction</a:t>
            </a:r>
            <a:r>
              <a:rPr lang="en-US" dirty="0"/>
              <a:t>(x) {</a:t>
            </a:r>
          </a:p>
          <a:p>
            <a:r>
              <a:rPr lang="en-US" dirty="0"/>
              <a:t>  </a:t>
            </a:r>
            <a:r>
              <a:rPr lang="en-US" dirty="0" err="1"/>
              <a:t>x.style.background</a:t>
            </a:r>
            <a:r>
              <a:rPr lang="en-US" dirty="0"/>
              <a:t> = "yellow";</a:t>
            </a:r>
          </a:p>
          <a:p>
            <a:r>
              <a:rPr lang="en-US" dirty="0"/>
              <a:t>}</a:t>
            </a:r>
          </a:p>
          <a:p>
            <a:r>
              <a:rPr lang="en-US" dirty="0"/>
              <a:t>&lt;/script&gt;</a:t>
            </a:r>
          </a:p>
          <a:p>
            <a:r>
              <a:rPr lang="en-US" dirty="0"/>
              <a:t>&lt;/head&gt;</a:t>
            </a:r>
          </a:p>
          <a:p>
            <a:r>
              <a:rPr lang="en-US" dirty="0"/>
              <a:t>&lt;body&gt;</a:t>
            </a:r>
          </a:p>
          <a:p>
            <a:endParaRPr lang="en-US" dirty="0"/>
          </a:p>
          <a:p>
            <a:r>
              <a:rPr lang="en-US" dirty="0"/>
              <a:t>Enter your name: &lt;input type="text" </a:t>
            </a:r>
            <a:r>
              <a:rPr lang="en-US" dirty="0" err="1"/>
              <a:t>onfocus</a:t>
            </a:r>
            <a:r>
              <a:rPr lang="en-US" dirty="0"/>
              <a:t>="</a:t>
            </a:r>
            <a:r>
              <a:rPr lang="en-US" dirty="0" err="1"/>
              <a:t>myFunction</a:t>
            </a:r>
            <a:r>
              <a:rPr lang="en-US" dirty="0"/>
              <a:t>(this)"&gt;</a:t>
            </a:r>
          </a:p>
          <a:p>
            <a:endParaRPr lang="en-US" dirty="0"/>
          </a:p>
          <a:p>
            <a:r>
              <a:rPr lang="en-US" dirty="0"/>
              <a:t>&lt;p&gt;When the input field gets focus, a function is triggered which changes the background-color.&lt;/p&gt;</a:t>
            </a:r>
            <a:endParaRPr lang="en-IN" dirty="0"/>
          </a:p>
        </p:txBody>
      </p:sp>
    </p:spTree>
    <p:extLst>
      <p:ext uri="{BB962C8B-B14F-4D97-AF65-F5344CB8AC3E}">
        <p14:creationId xmlns:p14="http://schemas.microsoft.com/office/powerpoint/2010/main" val="1241018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5AE7-A620-4865-BAC3-9C210D118483}"/>
              </a:ext>
            </a:extLst>
          </p:cNvPr>
          <p:cNvSpPr>
            <a:spLocks noGrp="1"/>
          </p:cNvSpPr>
          <p:nvPr>
            <p:ph type="title"/>
          </p:nvPr>
        </p:nvSpPr>
        <p:spPr>
          <a:xfrm>
            <a:off x="457200" y="274638"/>
            <a:ext cx="8229600" cy="274042"/>
          </a:xfrm>
        </p:spPr>
        <p:txBody>
          <a:bodyPr>
            <a:normAutofit fontScale="90000"/>
          </a:bodyPr>
          <a:lstStyle/>
          <a:p>
            <a:r>
              <a:rPr lang="en-IN" sz="2000" b="0" i="0" dirty="0">
                <a:solidFill>
                  <a:srgbClr val="000000"/>
                </a:solidFill>
                <a:effectLst/>
                <a:latin typeface="Segoe UI" panose="020B0502040204020203" pitchFamily="34" charset="0"/>
              </a:rPr>
              <a:t>JavaScript HTML DOM </a:t>
            </a:r>
            <a:r>
              <a:rPr lang="en-IN" sz="2000" b="0" i="0" dirty="0" err="1">
                <a:solidFill>
                  <a:srgbClr val="000000"/>
                </a:solidFill>
                <a:effectLst/>
                <a:latin typeface="Segoe UI" panose="020B0502040204020203" pitchFamily="34" charset="0"/>
              </a:rPr>
              <a:t>EventListener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3AFEBC2-A76F-441B-B68C-A0AED242AB51}"/>
              </a:ext>
            </a:extLst>
          </p:cNvPr>
          <p:cNvSpPr>
            <a:spLocks noGrp="1"/>
          </p:cNvSpPr>
          <p:nvPr>
            <p:ph idx="1"/>
          </p:nvPr>
        </p:nvSpPr>
        <p:spPr>
          <a:xfrm>
            <a:off x="457200" y="274638"/>
            <a:ext cx="8229600" cy="6394722"/>
          </a:xfrm>
        </p:spPr>
        <p:txBody>
          <a:bodyPr>
            <a:normAutofit/>
          </a:bodyPr>
          <a:lstStyle/>
          <a:p>
            <a:r>
              <a:rPr lang="en-IN" sz="2400" dirty="0"/>
              <a:t>&lt;button id="</a:t>
            </a:r>
            <a:r>
              <a:rPr lang="en-IN" sz="2400" dirty="0" err="1"/>
              <a:t>myBtn</a:t>
            </a:r>
            <a:r>
              <a:rPr lang="en-IN" sz="2400" dirty="0"/>
              <a:t>"&gt;Try it&lt;/button&gt;</a:t>
            </a:r>
          </a:p>
          <a:p>
            <a:endParaRPr lang="en-IN" sz="2400" dirty="0"/>
          </a:p>
          <a:p>
            <a:r>
              <a:rPr lang="en-IN" sz="2400" dirty="0"/>
              <a:t>&lt;p id="demo"&gt;&lt;/p&gt;</a:t>
            </a:r>
          </a:p>
          <a:p>
            <a:endParaRPr lang="en-IN" sz="2400" dirty="0"/>
          </a:p>
          <a:p>
            <a:r>
              <a:rPr lang="en-IN" sz="2400" dirty="0"/>
              <a:t>&lt;script&gt;</a:t>
            </a:r>
          </a:p>
          <a:p>
            <a:r>
              <a:rPr lang="en-IN" sz="2400" dirty="0" err="1"/>
              <a:t>document.getElementById</a:t>
            </a:r>
            <a:r>
              <a:rPr lang="en-IN" sz="2400" dirty="0"/>
              <a:t>("</a:t>
            </a:r>
            <a:r>
              <a:rPr lang="en-IN" sz="2400" dirty="0" err="1"/>
              <a:t>myBtn</a:t>
            </a:r>
            <a:r>
              <a:rPr lang="en-IN" sz="2400" dirty="0"/>
              <a:t>").</a:t>
            </a:r>
            <a:r>
              <a:rPr lang="en-IN" sz="2400" dirty="0" err="1"/>
              <a:t>addEventListener</a:t>
            </a:r>
            <a:r>
              <a:rPr lang="en-IN" sz="2400" dirty="0"/>
              <a:t>("click", </a:t>
            </a:r>
            <a:r>
              <a:rPr lang="en-IN" sz="2400" dirty="0" err="1"/>
              <a:t>displayDate</a:t>
            </a:r>
            <a:r>
              <a:rPr lang="en-IN" sz="2400" dirty="0"/>
              <a:t>);</a:t>
            </a:r>
          </a:p>
          <a:p>
            <a:endParaRPr lang="en-IN" sz="2400" dirty="0"/>
          </a:p>
          <a:p>
            <a:r>
              <a:rPr lang="en-IN" sz="2400" dirty="0"/>
              <a:t>function </a:t>
            </a:r>
            <a:r>
              <a:rPr lang="en-IN" sz="2400" dirty="0" err="1"/>
              <a:t>displayDate</a:t>
            </a:r>
            <a:r>
              <a:rPr lang="en-IN" sz="2400" dirty="0"/>
              <a:t>() {</a:t>
            </a:r>
          </a:p>
          <a:p>
            <a:r>
              <a:rPr lang="en-IN" sz="2400" dirty="0"/>
              <a:t>  </a:t>
            </a:r>
            <a:r>
              <a:rPr lang="en-IN" sz="2400" dirty="0" err="1"/>
              <a:t>document.getElementById</a:t>
            </a:r>
            <a:r>
              <a:rPr lang="en-IN" sz="2400" dirty="0"/>
              <a:t>("demo").</a:t>
            </a:r>
            <a:r>
              <a:rPr lang="en-IN" sz="2400" dirty="0" err="1"/>
              <a:t>innerHTML</a:t>
            </a:r>
            <a:r>
              <a:rPr lang="en-IN" sz="2400" dirty="0"/>
              <a:t> = Date();</a:t>
            </a:r>
          </a:p>
          <a:p>
            <a:r>
              <a:rPr lang="en-IN" sz="2400" dirty="0"/>
              <a:t>}</a:t>
            </a:r>
          </a:p>
          <a:p>
            <a:r>
              <a:rPr lang="en-US" sz="1400" b="0" i="0" dirty="0">
                <a:solidFill>
                  <a:srgbClr val="000000"/>
                </a:solidFill>
                <a:effectLst/>
                <a:latin typeface="Verdana" panose="020B0604030504040204" pitchFamily="34" charset="0"/>
              </a:rPr>
              <a:t>The first parameter is the type of the event</a:t>
            </a:r>
            <a:endParaRPr lang="en-IN" sz="2400" b="0" i="0" dirty="0">
              <a:solidFill>
                <a:srgbClr val="000000"/>
              </a:solidFill>
              <a:effectLst/>
              <a:latin typeface="Verdana" panose="020B0604030504040204" pitchFamily="34" charset="0"/>
            </a:endParaRPr>
          </a:p>
          <a:p>
            <a:r>
              <a:rPr lang="en-US" sz="1400" b="0" i="0" dirty="0">
                <a:solidFill>
                  <a:srgbClr val="000000"/>
                </a:solidFill>
                <a:effectLst/>
                <a:latin typeface="Verdana" panose="020B0604030504040204" pitchFamily="34" charset="0"/>
              </a:rPr>
              <a:t>The second parameter is the function we want to call when the event occurs.</a:t>
            </a:r>
            <a:endParaRPr lang="en-IN" sz="2400" dirty="0">
              <a:solidFill>
                <a:srgbClr val="000000"/>
              </a:solidFill>
              <a:latin typeface="Verdana" panose="020B0604030504040204" pitchFamily="34" charset="0"/>
            </a:endParaRPr>
          </a:p>
          <a:p>
            <a:endParaRPr lang="en-IN" sz="2400" dirty="0"/>
          </a:p>
        </p:txBody>
      </p:sp>
    </p:spTree>
    <p:extLst>
      <p:ext uri="{BB962C8B-B14F-4D97-AF65-F5344CB8AC3E}">
        <p14:creationId xmlns:p14="http://schemas.microsoft.com/office/powerpoint/2010/main" val="7581365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BB38-B4EE-40EC-9DE7-A914344D2937}"/>
              </a:ext>
            </a:extLst>
          </p:cNvPr>
          <p:cNvSpPr>
            <a:spLocks noGrp="1"/>
          </p:cNvSpPr>
          <p:nvPr>
            <p:ph type="title"/>
          </p:nvPr>
        </p:nvSpPr>
        <p:spPr>
          <a:xfrm>
            <a:off x="457200" y="274638"/>
            <a:ext cx="8229600" cy="346050"/>
          </a:xfrm>
        </p:spPr>
        <p:txBody>
          <a:bodyPr>
            <a:normAutofit fontScale="90000"/>
          </a:bodyPr>
          <a:lstStyle/>
          <a:p>
            <a:r>
              <a:rPr lang="en-IN" sz="2000" b="0" i="0" dirty="0">
                <a:solidFill>
                  <a:srgbClr val="000000"/>
                </a:solidFill>
                <a:effectLst/>
                <a:latin typeface="Segoe UI" panose="020B0502040204020203" pitchFamily="34" charset="0"/>
              </a:rPr>
              <a:t>Add an Event Handler to an Element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4618D1C-AB7F-45D5-B22C-8EDFD90302FD}"/>
              </a:ext>
            </a:extLst>
          </p:cNvPr>
          <p:cNvSpPr>
            <a:spLocks noGrp="1"/>
          </p:cNvSpPr>
          <p:nvPr>
            <p:ph idx="1"/>
          </p:nvPr>
        </p:nvSpPr>
        <p:spPr>
          <a:xfrm>
            <a:off x="457200" y="274638"/>
            <a:ext cx="8229600" cy="6583362"/>
          </a:xfrm>
        </p:spPr>
        <p:txBody>
          <a:bodyPr/>
          <a:lstStyle/>
          <a:p>
            <a:r>
              <a:rPr lang="en-US" b="0" i="0" dirty="0">
                <a:solidFill>
                  <a:srgbClr val="000000"/>
                </a:solidFill>
                <a:effectLst/>
                <a:latin typeface="Verdana" panose="020B0604030504040204" pitchFamily="34" charset="0"/>
              </a:rPr>
              <a:t>Alert "Hello World!" when the user clicks on an element:</a:t>
            </a:r>
          </a:p>
          <a:p>
            <a:r>
              <a:rPr lang="en-IN" dirty="0"/>
              <a:t>&lt;button id="</a:t>
            </a:r>
            <a:r>
              <a:rPr lang="en-IN" dirty="0" err="1"/>
              <a:t>myBtn</a:t>
            </a:r>
            <a:r>
              <a:rPr lang="en-IN" dirty="0"/>
              <a:t>"&gt;Try it&lt;/button&gt;</a:t>
            </a:r>
          </a:p>
          <a:p>
            <a:endParaRPr lang="en-IN" dirty="0"/>
          </a:p>
          <a:p>
            <a:r>
              <a:rPr lang="en-IN" dirty="0"/>
              <a:t>&lt;script&gt;</a:t>
            </a:r>
          </a:p>
          <a:p>
            <a:r>
              <a:rPr lang="en-IN" dirty="0" err="1"/>
              <a:t>document.getElementById</a:t>
            </a:r>
            <a:r>
              <a:rPr lang="en-IN" dirty="0"/>
              <a:t>("</a:t>
            </a:r>
            <a:r>
              <a:rPr lang="en-IN" dirty="0" err="1"/>
              <a:t>myBtn</a:t>
            </a:r>
            <a:r>
              <a:rPr lang="en-IN" dirty="0"/>
              <a:t>").</a:t>
            </a:r>
            <a:r>
              <a:rPr lang="en-IN" dirty="0" err="1"/>
              <a:t>addEventListener</a:t>
            </a:r>
            <a:r>
              <a:rPr lang="en-IN" dirty="0"/>
              <a:t>("click", function() {</a:t>
            </a:r>
          </a:p>
          <a:p>
            <a:r>
              <a:rPr lang="en-IN" dirty="0"/>
              <a:t>  alert("Hello World!");</a:t>
            </a:r>
          </a:p>
          <a:p>
            <a:r>
              <a:rPr lang="en-IN" dirty="0"/>
              <a:t>});</a:t>
            </a:r>
          </a:p>
        </p:txBody>
      </p:sp>
    </p:spTree>
    <p:extLst>
      <p:ext uri="{BB962C8B-B14F-4D97-AF65-F5344CB8AC3E}">
        <p14:creationId xmlns:p14="http://schemas.microsoft.com/office/powerpoint/2010/main" val="129196347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56D8-08C7-4B99-8102-72CF946BE2A5}"/>
              </a:ext>
            </a:extLst>
          </p:cNvPr>
          <p:cNvSpPr>
            <a:spLocks noGrp="1"/>
          </p:cNvSpPr>
          <p:nvPr>
            <p:ph type="title"/>
          </p:nvPr>
        </p:nvSpPr>
        <p:spPr>
          <a:xfrm>
            <a:off x="457200" y="260648"/>
            <a:ext cx="8229600" cy="274042"/>
          </a:xfrm>
        </p:spPr>
        <p:txBody>
          <a:bodyPr>
            <a:normAutofit fontScale="90000"/>
          </a:bodyPr>
          <a:lstStyle/>
          <a:p>
            <a:r>
              <a:rPr lang="en-IN" b="0" i="0" dirty="0">
                <a:solidFill>
                  <a:srgbClr val="000000"/>
                </a:solidFill>
                <a:effectLst/>
                <a:latin typeface="Segoe UI" panose="020B0502040204020203" pitchFamily="34" charset="0"/>
              </a:rPr>
              <a:t>HTML DOM</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B7A8BAD-55B9-4EB3-9522-5E6D53C3F845}"/>
              </a:ext>
            </a:extLst>
          </p:cNvPr>
          <p:cNvSpPr>
            <a:spLocks noGrp="1"/>
          </p:cNvSpPr>
          <p:nvPr>
            <p:ph idx="1"/>
          </p:nvPr>
        </p:nvSpPr>
        <p:spPr>
          <a:xfrm>
            <a:off x="457200" y="404664"/>
            <a:ext cx="8229600" cy="6336704"/>
          </a:xfrm>
        </p:spPr>
        <p:txBody>
          <a:bodyPr>
            <a:normAutofit/>
          </a:bodyPr>
          <a:lstStyle/>
          <a:p>
            <a:r>
              <a:rPr lang="en-US" sz="2000" b="0" i="0" dirty="0">
                <a:solidFill>
                  <a:srgbClr val="000000"/>
                </a:solidFill>
                <a:effectLst/>
                <a:latin typeface="Verdana" panose="020B0604030504040204" pitchFamily="34" charset="0"/>
              </a:rPr>
              <a:t>With the HTML DOM, JavaScript can access and change all the elements of an HTML document.</a:t>
            </a:r>
          </a:p>
          <a:p>
            <a:r>
              <a:rPr lang="en-IN" sz="2000" b="1" i="0" u="sng" dirty="0">
                <a:solidFill>
                  <a:srgbClr val="000000"/>
                </a:solidFill>
                <a:effectLst/>
                <a:latin typeface="Segoe UI" panose="020B0502040204020203" pitchFamily="34" charset="0"/>
              </a:rPr>
              <a:t>The HTML DOM (Document Object Model)</a:t>
            </a:r>
          </a:p>
          <a:p>
            <a:endParaRPr lang="en-IN" sz="2000" dirty="0">
              <a:solidFill>
                <a:srgbClr val="000000"/>
              </a:solidFill>
              <a:latin typeface="Segoe UI" panose="020B0502040204020203" pitchFamily="34" charset="0"/>
            </a:endParaRPr>
          </a:p>
          <a:p>
            <a:r>
              <a:rPr lang="en-US" sz="1400" b="0" i="0" dirty="0">
                <a:solidFill>
                  <a:srgbClr val="000000"/>
                </a:solidFill>
                <a:effectLst/>
                <a:latin typeface="Verdana" panose="020B0604030504040204" pitchFamily="34" charset="0"/>
              </a:rPr>
              <a:t>When a web page is loaded, the browser creates a </a:t>
            </a:r>
            <a:r>
              <a:rPr lang="en-US" sz="1400" b="1" i="0" dirty="0">
                <a:solidFill>
                  <a:srgbClr val="000000"/>
                </a:solidFill>
                <a:effectLst/>
                <a:latin typeface="Verdana" panose="020B0604030504040204" pitchFamily="34" charset="0"/>
              </a:rPr>
              <a:t>D</a:t>
            </a:r>
            <a:r>
              <a:rPr lang="en-US" sz="1400" b="0" i="0" dirty="0">
                <a:solidFill>
                  <a:srgbClr val="000000"/>
                </a:solidFill>
                <a:effectLst/>
                <a:latin typeface="Verdana" panose="020B0604030504040204" pitchFamily="34" charset="0"/>
              </a:rPr>
              <a:t>ocument </a:t>
            </a:r>
            <a:r>
              <a:rPr lang="en-US" sz="1400" b="1" i="0" dirty="0">
                <a:solidFill>
                  <a:srgbClr val="000000"/>
                </a:solidFill>
                <a:effectLst/>
                <a:latin typeface="Verdana" panose="020B0604030504040204" pitchFamily="34" charset="0"/>
              </a:rPr>
              <a:t>O</a:t>
            </a:r>
            <a:r>
              <a:rPr lang="en-US" sz="1400" b="0" i="0" dirty="0">
                <a:solidFill>
                  <a:srgbClr val="000000"/>
                </a:solidFill>
                <a:effectLst/>
                <a:latin typeface="Verdana" panose="020B0604030504040204" pitchFamily="34" charset="0"/>
              </a:rPr>
              <a:t>bject </a:t>
            </a:r>
            <a:r>
              <a:rPr lang="en-US" sz="1400" b="1" i="0" dirty="0">
                <a:solidFill>
                  <a:srgbClr val="000000"/>
                </a:solidFill>
                <a:effectLst/>
                <a:latin typeface="Verdana" panose="020B0604030504040204" pitchFamily="34" charset="0"/>
              </a:rPr>
              <a:t>M</a:t>
            </a:r>
            <a:r>
              <a:rPr lang="en-US" sz="1400" b="0" i="0" dirty="0">
                <a:solidFill>
                  <a:srgbClr val="000000"/>
                </a:solidFill>
                <a:effectLst/>
                <a:latin typeface="Verdana" panose="020B0604030504040204" pitchFamily="34" charset="0"/>
              </a:rPr>
              <a:t>odel of the page.</a:t>
            </a:r>
            <a:endParaRPr lang="en-IN" sz="1400" b="0" i="0" dirty="0">
              <a:solidFill>
                <a:srgbClr val="000000"/>
              </a:solidFill>
              <a:effectLst/>
              <a:latin typeface="Segoe UI" panose="020B0502040204020203" pitchFamily="34" charset="0"/>
            </a:endParaRPr>
          </a:p>
          <a:p>
            <a:r>
              <a:rPr lang="en-US" sz="1400" b="0" i="0" dirty="0">
                <a:solidFill>
                  <a:srgbClr val="000000"/>
                </a:solidFill>
                <a:effectLst/>
                <a:latin typeface="Verdana" panose="020B0604030504040204" pitchFamily="34" charset="0"/>
              </a:rPr>
              <a:t>The </a:t>
            </a:r>
            <a:r>
              <a:rPr lang="en-US" sz="1400" b="1" i="0" dirty="0">
                <a:solidFill>
                  <a:srgbClr val="000000"/>
                </a:solidFill>
                <a:effectLst/>
                <a:latin typeface="Verdana" panose="020B0604030504040204" pitchFamily="34" charset="0"/>
              </a:rPr>
              <a:t>HTML DOM</a:t>
            </a:r>
            <a:r>
              <a:rPr lang="en-US" sz="1400" b="0" i="0" dirty="0">
                <a:solidFill>
                  <a:srgbClr val="000000"/>
                </a:solidFill>
                <a:effectLst/>
                <a:latin typeface="Verdana" panose="020B0604030504040204" pitchFamily="34" charset="0"/>
              </a:rPr>
              <a:t> model is constructed as a tree of </a:t>
            </a:r>
            <a:r>
              <a:rPr lang="en-US" sz="1400" b="1" i="0" dirty="0">
                <a:solidFill>
                  <a:srgbClr val="000000"/>
                </a:solidFill>
                <a:effectLst/>
                <a:latin typeface="Verdana" panose="020B0604030504040204" pitchFamily="34" charset="0"/>
              </a:rPr>
              <a:t>Objects</a:t>
            </a:r>
            <a:r>
              <a:rPr lang="en-US" sz="1400" b="0" i="0" dirty="0">
                <a:solidFill>
                  <a:srgbClr val="000000"/>
                </a:solidFill>
                <a:effectLst/>
                <a:latin typeface="Verdana" panose="020B0604030504040204" pitchFamily="34" charset="0"/>
              </a:rPr>
              <a:t>:</a:t>
            </a:r>
          </a:p>
          <a:p>
            <a:endParaRPr lang="en-US" sz="1400" dirty="0">
              <a:solidFill>
                <a:srgbClr val="000000"/>
              </a:solidFill>
              <a:latin typeface="Verdana" panose="020B0604030504040204" pitchFamily="34" charset="0"/>
            </a:endParaRPr>
          </a:p>
          <a:p>
            <a:endParaRPr lang="en-US" sz="1400" b="0" i="0" dirty="0">
              <a:solidFill>
                <a:srgbClr val="000000"/>
              </a:solidFill>
              <a:effectLst/>
              <a:latin typeface="Verdana" panose="020B0604030504040204" pitchFamily="34" charset="0"/>
            </a:endParaRPr>
          </a:p>
          <a:p>
            <a:endParaRPr lang="en-US" sz="1200" dirty="0">
              <a:solidFill>
                <a:srgbClr val="000000"/>
              </a:solidFill>
              <a:latin typeface="Verdana" panose="020B0604030504040204" pitchFamily="34" charset="0"/>
            </a:endParaRPr>
          </a:p>
          <a:p>
            <a:endParaRPr lang="en-IN" sz="2000" dirty="0"/>
          </a:p>
        </p:txBody>
      </p:sp>
      <p:pic>
        <p:nvPicPr>
          <p:cNvPr id="4" name="Picture 3">
            <a:extLst>
              <a:ext uri="{FF2B5EF4-FFF2-40B4-BE49-F238E27FC236}">
                <a16:creationId xmlns:a16="http://schemas.microsoft.com/office/drawing/2014/main" id="{0964206D-72D7-420B-BC15-288DF91A3E59}"/>
              </a:ext>
            </a:extLst>
          </p:cNvPr>
          <p:cNvPicPr>
            <a:picLocks noChangeAspect="1"/>
          </p:cNvPicPr>
          <p:nvPr/>
        </p:nvPicPr>
        <p:blipFill>
          <a:blip r:embed="rId2"/>
          <a:stretch>
            <a:fillRect/>
          </a:stretch>
        </p:blipFill>
        <p:spPr>
          <a:xfrm>
            <a:off x="1835696" y="2996952"/>
            <a:ext cx="5400600" cy="2955884"/>
          </a:xfrm>
          <a:prstGeom prst="rect">
            <a:avLst/>
          </a:prstGeom>
        </p:spPr>
      </p:pic>
    </p:spTree>
    <p:extLst>
      <p:ext uri="{BB962C8B-B14F-4D97-AF65-F5344CB8AC3E}">
        <p14:creationId xmlns:p14="http://schemas.microsoft.com/office/powerpoint/2010/main" val="316175402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CA469-03FF-42FC-A005-4F568B4C8B8A}"/>
              </a:ext>
            </a:extLst>
          </p:cNvPr>
          <p:cNvSpPr>
            <a:spLocks noGrp="1"/>
          </p:cNvSpPr>
          <p:nvPr>
            <p:ph idx="1"/>
          </p:nvPr>
        </p:nvSpPr>
        <p:spPr>
          <a:xfrm>
            <a:off x="457200" y="188640"/>
            <a:ext cx="8229600" cy="6408712"/>
          </a:xfrm>
        </p:spPr>
        <p:txBody>
          <a:bodyPr>
            <a:normAutofit/>
          </a:bodyPr>
          <a:lstStyle/>
          <a:p>
            <a:pPr algn="l"/>
            <a:r>
              <a:rPr lang="en-US" sz="2100" b="0" i="0" dirty="0">
                <a:solidFill>
                  <a:srgbClr val="000000"/>
                </a:solidFill>
                <a:effectLst/>
                <a:latin typeface="Verdana" panose="020B0604030504040204" pitchFamily="34" charset="0"/>
              </a:rPr>
              <a:t>With the object model, JavaScript gets all the power it needs to create dynamic HTML:</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change all the HTML elements in the page</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change all the HTML attributes in the page</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change all the CSS styles in the page</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remove existing HTML elements and attributes</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add new HTML elements and attributes</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react to all existing HTML events in the page</a:t>
            </a:r>
          </a:p>
          <a:p>
            <a:pPr algn="l">
              <a:buFont typeface="Arial" panose="020B0604020202020204" pitchFamily="34" charset="0"/>
              <a:buChar char="•"/>
            </a:pPr>
            <a:r>
              <a:rPr lang="en-US" sz="2100" b="0" i="0" dirty="0">
                <a:solidFill>
                  <a:srgbClr val="000000"/>
                </a:solidFill>
                <a:effectLst/>
                <a:latin typeface="Verdana" panose="020B0604030504040204" pitchFamily="34" charset="0"/>
              </a:rPr>
              <a:t>JavaScript can create new HTML events in the page</a:t>
            </a:r>
          </a:p>
          <a:p>
            <a:endParaRPr lang="en-IN" dirty="0"/>
          </a:p>
        </p:txBody>
      </p:sp>
    </p:spTree>
    <p:extLst>
      <p:ext uri="{BB962C8B-B14F-4D97-AF65-F5344CB8AC3E}">
        <p14:creationId xmlns:p14="http://schemas.microsoft.com/office/powerpoint/2010/main" val="292063673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DE35-C6D9-48C2-9ABF-593ED21B059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HTML DOM Methods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75099D1-D6BC-40BA-B6F4-EDD7DE2BCEE9}"/>
              </a:ext>
            </a:extLst>
          </p:cNvPr>
          <p:cNvSpPr>
            <a:spLocks noGrp="1"/>
          </p:cNvSpPr>
          <p:nvPr>
            <p:ph idx="1"/>
          </p:nvPr>
        </p:nvSpPr>
        <p:spPr>
          <a:xfrm>
            <a:off x="457200" y="548680"/>
            <a:ext cx="8229600" cy="6120680"/>
          </a:xfrm>
        </p:spPr>
        <p:txBody>
          <a:bodyPr/>
          <a:lstStyle/>
          <a:p>
            <a:pPr algn="l"/>
            <a:r>
              <a:rPr lang="en-US" sz="2000" b="0" i="0" dirty="0">
                <a:solidFill>
                  <a:srgbClr val="000000"/>
                </a:solidFill>
                <a:effectLst/>
                <a:latin typeface="Verdana" panose="020B0604030504040204" pitchFamily="34" charset="0"/>
              </a:rPr>
              <a:t>HTML DOM methods are </a:t>
            </a:r>
            <a:r>
              <a:rPr lang="en-US" sz="2000" b="1" i="0" dirty="0">
                <a:solidFill>
                  <a:srgbClr val="000000"/>
                </a:solidFill>
                <a:effectLst/>
                <a:latin typeface="Verdana" panose="020B0604030504040204" pitchFamily="34" charset="0"/>
              </a:rPr>
              <a:t>actions</a:t>
            </a:r>
            <a:r>
              <a:rPr lang="en-US" sz="2000" b="0" i="0" dirty="0">
                <a:solidFill>
                  <a:srgbClr val="000000"/>
                </a:solidFill>
                <a:effectLst/>
                <a:latin typeface="Verdana" panose="020B0604030504040204" pitchFamily="34" charset="0"/>
              </a:rPr>
              <a:t> you can perform (on HTML Elements).</a:t>
            </a:r>
          </a:p>
          <a:p>
            <a:pPr algn="l"/>
            <a:r>
              <a:rPr lang="en-US" sz="2000" b="0" i="0" dirty="0">
                <a:solidFill>
                  <a:srgbClr val="000000"/>
                </a:solidFill>
                <a:effectLst/>
                <a:latin typeface="Verdana" panose="020B0604030504040204" pitchFamily="34" charset="0"/>
              </a:rPr>
              <a:t>HTML DOM properties are </a:t>
            </a:r>
            <a:r>
              <a:rPr lang="en-US" sz="2000" b="1" i="0" dirty="0">
                <a:solidFill>
                  <a:srgbClr val="000000"/>
                </a:solidFill>
                <a:effectLst/>
                <a:latin typeface="Verdana" panose="020B0604030504040204" pitchFamily="34" charset="0"/>
              </a:rPr>
              <a:t>values</a:t>
            </a:r>
            <a:r>
              <a:rPr lang="en-US" sz="2000" b="0" i="0" dirty="0">
                <a:solidFill>
                  <a:srgbClr val="000000"/>
                </a:solidFill>
                <a:effectLst/>
                <a:latin typeface="Verdana" panose="020B0604030504040204" pitchFamily="34" charset="0"/>
              </a:rPr>
              <a:t> (of HTML Elements) that you can set or change.</a:t>
            </a:r>
          </a:p>
          <a:p>
            <a:pPr algn="l"/>
            <a:r>
              <a:rPr lang="en-US" sz="1800" b="0" i="0" dirty="0">
                <a:solidFill>
                  <a:srgbClr val="000000"/>
                </a:solidFill>
                <a:effectLst/>
                <a:latin typeface="Verdana" panose="020B0604030504040204" pitchFamily="34" charset="0"/>
              </a:rPr>
              <a:t>The HTML DOM can be accessed with JavaScript (and with other programming languages).</a:t>
            </a:r>
          </a:p>
          <a:p>
            <a:pPr algn="l"/>
            <a:r>
              <a:rPr lang="en-US" sz="1800" b="0" i="0" dirty="0">
                <a:solidFill>
                  <a:srgbClr val="000000"/>
                </a:solidFill>
                <a:effectLst/>
                <a:latin typeface="Verdana" panose="020B0604030504040204" pitchFamily="34" charset="0"/>
              </a:rPr>
              <a:t>In the DOM, all HTML elements are defined as </a:t>
            </a:r>
            <a:r>
              <a:rPr lang="en-US" sz="1800" b="1" i="0" dirty="0">
                <a:solidFill>
                  <a:srgbClr val="000000"/>
                </a:solidFill>
                <a:effectLst/>
                <a:latin typeface="Verdana" panose="020B0604030504040204" pitchFamily="34" charset="0"/>
              </a:rPr>
              <a:t>objects</a:t>
            </a:r>
            <a:r>
              <a:rPr lang="en-US" sz="18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The programming interface is the properties and methods of each object.</a:t>
            </a:r>
          </a:p>
          <a:p>
            <a:pPr algn="l"/>
            <a:r>
              <a:rPr lang="en-US" sz="1800" b="0" i="0" dirty="0">
                <a:solidFill>
                  <a:srgbClr val="000000"/>
                </a:solidFill>
                <a:effectLst/>
                <a:latin typeface="Verdana" panose="020B0604030504040204" pitchFamily="34" charset="0"/>
              </a:rPr>
              <a:t>A </a:t>
            </a:r>
            <a:r>
              <a:rPr lang="en-US" sz="1800" b="1" i="0" dirty="0">
                <a:solidFill>
                  <a:srgbClr val="000000"/>
                </a:solidFill>
                <a:effectLst/>
                <a:latin typeface="Verdana" panose="020B0604030504040204" pitchFamily="34" charset="0"/>
              </a:rPr>
              <a:t>property</a:t>
            </a:r>
            <a:r>
              <a:rPr lang="en-US" sz="1800" b="0" i="0" dirty="0">
                <a:solidFill>
                  <a:srgbClr val="000000"/>
                </a:solidFill>
                <a:effectLst/>
                <a:latin typeface="Verdana" panose="020B0604030504040204" pitchFamily="34" charset="0"/>
              </a:rPr>
              <a:t> is a value that you can get or set (like changing the content of an HTML element).</a:t>
            </a:r>
          </a:p>
          <a:p>
            <a:pPr algn="l"/>
            <a:r>
              <a:rPr lang="en-US" sz="1800" b="0" i="0" dirty="0">
                <a:solidFill>
                  <a:srgbClr val="000000"/>
                </a:solidFill>
                <a:effectLst/>
                <a:latin typeface="Verdana" panose="020B0604030504040204" pitchFamily="34" charset="0"/>
              </a:rPr>
              <a:t>A </a:t>
            </a:r>
            <a:r>
              <a:rPr lang="en-US" sz="1800" b="1" i="0" dirty="0">
                <a:solidFill>
                  <a:srgbClr val="000000"/>
                </a:solidFill>
                <a:effectLst/>
                <a:latin typeface="Verdana" panose="020B0604030504040204" pitchFamily="34" charset="0"/>
              </a:rPr>
              <a:t>method</a:t>
            </a:r>
            <a:r>
              <a:rPr lang="en-US" sz="1800" b="0" i="0" dirty="0">
                <a:solidFill>
                  <a:srgbClr val="000000"/>
                </a:solidFill>
                <a:effectLst/>
                <a:latin typeface="Verdana" panose="020B0604030504040204" pitchFamily="34" charset="0"/>
              </a:rPr>
              <a:t> is an action you can do (like add or deleting an HTML element).</a:t>
            </a: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74087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HTML &lt;</a:t>
            </a:r>
            <a:r>
              <a:rPr lang="en-IN" dirty="0" err="1"/>
              <a:t>abbr</a:t>
            </a:r>
            <a:r>
              <a:rPr lang="en-IN" dirty="0"/>
              <a:t>&gt; for Abbreviations</a:t>
            </a:r>
            <a:br>
              <a:rPr lang="en-IN" dirty="0"/>
            </a:br>
            <a:endParaRPr lang="en-IN" dirty="0"/>
          </a:p>
        </p:txBody>
      </p:sp>
      <p:sp>
        <p:nvSpPr>
          <p:cNvPr id="3" name="Content Placeholder 2"/>
          <p:cNvSpPr>
            <a:spLocks noGrp="1"/>
          </p:cNvSpPr>
          <p:nvPr>
            <p:ph idx="1"/>
          </p:nvPr>
        </p:nvSpPr>
        <p:spPr>
          <a:xfrm>
            <a:off x="357158" y="785794"/>
            <a:ext cx="8229600" cy="5786478"/>
          </a:xfrm>
        </p:spPr>
        <p:txBody>
          <a:bodyPr/>
          <a:lstStyle/>
          <a:p>
            <a:r>
              <a:rPr lang="en-IN" dirty="0"/>
              <a:t>The HTML &lt;</a:t>
            </a:r>
            <a:r>
              <a:rPr lang="en-IN" dirty="0" err="1"/>
              <a:t>abbr</a:t>
            </a:r>
            <a:r>
              <a:rPr lang="en-IN" dirty="0"/>
              <a:t>&gt; tag defines an abbreviation or an acronym, like "HTML", "CSS", "Mr.", "Dr.", "ASAP", "ATM“</a:t>
            </a:r>
          </a:p>
          <a:p>
            <a:r>
              <a:rPr lang="en-IN" dirty="0"/>
              <a:t>&lt;p&gt;The &lt;</a:t>
            </a:r>
            <a:r>
              <a:rPr lang="en-IN" dirty="0" err="1"/>
              <a:t>abbr</a:t>
            </a:r>
            <a:r>
              <a:rPr lang="en-IN" dirty="0"/>
              <a:t> title="World Health Organization"&gt;WHO&lt;/</a:t>
            </a:r>
            <a:r>
              <a:rPr lang="en-IN" dirty="0" err="1"/>
              <a:t>abbr</a:t>
            </a:r>
            <a:r>
              <a:rPr lang="en-IN" dirty="0"/>
              <a:t>&gt; was founded in 1948.&lt;/p&gt;</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B8F0-F3C7-427E-9F07-092990703E7C}"/>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Example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097995D-2E45-4983-A01D-524A39D42D38}"/>
              </a:ext>
            </a:extLst>
          </p:cNvPr>
          <p:cNvSpPr>
            <a:spLocks noGrp="1"/>
          </p:cNvSpPr>
          <p:nvPr>
            <p:ph idx="1"/>
          </p:nvPr>
        </p:nvSpPr>
        <p:spPr>
          <a:xfrm>
            <a:off x="457200" y="476672"/>
            <a:ext cx="8229600" cy="6192688"/>
          </a:xfrm>
        </p:spPr>
        <p:txBody>
          <a:bodyPr>
            <a:normAutofit/>
          </a:bodyPr>
          <a:lstStyle/>
          <a:p>
            <a:r>
              <a:rPr lang="en-US" sz="2000" b="0" i="0" dirty="0">
                <a:solidFill>
                  <a:srgbClr val="000000"/>
                </a:solidFill>
                <a:effectLst/>
                <a:latin typeface="Verdana" panose="020B0604030504040204" pitchFamily="34" charset="0"/>
              </a:rPr>
              <a:t>The following example changes the content (the inner HTML) </a:t>
            </a:r>
            <a:r>
              <a:rPr lang="en-IN" sz="2000" b="0" i="0" dirty="0">
                <a:solidFill>
                  <a:srgbClr val="000000"/>
                </a:solidFill>
                <a:effectLst/>
                <a:latin typeface="Verdana" panose="020B0604030504040204" pitchFamily="34" charset="0"/>
              </a:rPr>
              <a:t> of th</a:t>
            </a:r>
            <a:r>
              <a:rPr lang="en-IN" sz="2000" dirty="0">
                <a:solidFill>
                  <a:srgbClr val="000000"/>
                </a:solidFill>
                <a:latin typeface="Verdana" panose="020B0604030504040204" pitchFamily="34" charset="0"/>
              </a:rPr>
              <a:t>e &lt;p&gt; </a:t>
            </a:r>
            <a:r>
              <a:rPr lang="en-IN" sz="2000" b="0" i="0" dirty="0">
                <a:solidFill>
                  <a:srgbClr val="000000"/>
                </a:solidFill>
                <a:effectLst/>
                <a:latin typeface="Verdana" panose="020B0604030504040204" pitchFamily="34" charset="0"/>
              </a:rPr>
              <a:t>element with</a:t>
            </a:r>
            <a:r>
              <a:rPr lang="en-IN" sz="2000" dirty="0">
                <a:solidFill>
                  <a:srgbClr val="000000"/>
                </a:solidFill>
                <a:latin typeface="Verdana" panose="020B0604030504040204" pitchFamily="34" charset="0"/>
              </a:rPr>
              <a:t> id=“demo”:</a:t>
            </a:r>
          </a:p>
          <a:p>
            <a:r>
              <a:rPr lang="en-IN" sz="2000" dirty="0"/>
              <a:t>&lt;html&gt;</a:t>
            </a:r>
          </a:p>
          <a:p>
            <a:r>
              <a:rPr lang="en-IN" sz="2000" dirty="0"/>
              <a:t>&lt;body&gt;</a:t>
            </a:r>
          </a:p>
          <a:p>
            <a:endParaRPr lang="en-IN" sz="2000" dirty="0"/>
          </a:p>
          <a:p>
            <a:r>
              <a:rPr lang="en-IN" sz="2000" dirty="0"/>
              <a:t>&lt;p id="demo"&gt;&lt;/p&gt;</a:t>
            </a:r>
          </a:p>
          <a:p>
            <a:endParaRPr lang="en-IN" sz="2000" dirty="0"/>
          </a:p>
          <a:p>
            <a:r>
              <a:rPr lang="en-IN" sz="2000" dirty="0"/>
              <a:t>&lt;script&gt;</a:t>
            </a:r>
          </a:p>
          <a:p>
            <a:r>
              <a:rPr lang="en-IN" sz="2000" dirty="0" err="1"/>
              <a:t>document.getElementById</a:t>
            </a:r>
            <a:r>
              <a:rPr lang="en-IN" sz="2000" dirty="0"/>
              <a:t>("demo").</a:t>
            </a:r>
            <a:r>
              <a:rPr lang="en-IN" sz="2000" dirty="0" err="1"/>
              <a:t>innerHTML</a:t>
            </a:r>
            <a:r>
              <a:rPr lang="en-IN" sz="2000" dirty="0"/>
              <a:t> = "Hello World!";</a:t>
            </a:r>
          </a:p>
          <a:p>
            <a:r>
              <a:rPr lang="en-IN" sz="2000" dirty="0"/>
              <a:t>&lt;/script&gt;</a:t>
            </a:r>
          </a:p>
          <a:p>
            <a:endParaRPr lang="en-IN" sz="2000" dirty="0"/>
          </a:p>
          <a:p>
            <a:r>
              <a:rPr lang="en-IN" sz="2000" dirty="0"/>
              <a:t>&lt;/body&gt;</a:t>
            </a:r>
          </a:p>
          <a:p>
            <a:r>
              <a:rPr lang="en-IN" sz="2000" dirty="0"/>
              <a:t>&lt;/html&gt;</a:t>
            </a:r>
          </a:p>
        </p:txBody>
      </p:sp>
    </p:spTree>
    <p:extLst>
      <p:ext uri="{BB962C8B-B14F-4D97-AF65-F5344CB8AC3E}">
        <p14:creationId xmlns:p14="http://schemas.microsoft.com/office/powerpoint/2010/main" val="8193973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B2B8-DAFD-4511-9BAB-197D5325A68F}"/>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Finding HTML Elements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9B1B4A03-DE6B-47E2-A0FE-A2B6E8177519}"/>
              </a:ext>
            </a:extLst>
          </p:cNvPr>
          <p:cNvGraphicFramePr>
            <a:graphicFrameLocks noGrp="1"/>
          </p:cNvGraphicFramePr>
          <p:nvPr>
            <p:ph idx="1"/>
            <p:extLst>
              <p:ext uri="{D42A27DB-BD31-4B8C-83A1-F6EECF244321}">
                <p14:modId xmlns:p14="http://schemas.microsoft.com/office/powerpoint/2010/main" val="1140290222"/>
              </p:ext>
            </p:extLst>
          </p:nvPr>
        </p:nvGraphicFramePr>
        <p:xfrm>
          <a:off x="971600" y="836712"/>
          <a:ext cx="5108182" cy="2326640"/>
        </p:xfrm>
        <a:graphic>
          <a:graphicData uri="http://schemas.openxmlformats.org/drawingml/2006/table">
            <a:tbl>
              <a:tblPr/>
              <a:tblGrid>
                <a:gridCol w="2550916">
                  <a:extLst>
                    <a:ext uri="{9D8B030D-6E8A-4147-A177-3AD203B41FA5}">
                      <a16:colId xmlns:a16="http://schemas.microsoft.com/office/drawing/2014/main" val="4145814380"/>
                    </a:ext>
                  </a:extLst>
                </a:gridCol>
                <a:gridCol w="2557266">
                  <a:extLst>
                    <a:ext uri="{9D8B030D-6E8A-4147-A177-3AD203B41FA5}">
                      <a16:colId xmlns:a16="http://schemas.microsoft.com/office/drawing/2014/main" val="2643940488"/>
                    </a:ext>
                  </a:extLst>
                </a:gridCol>
              </a:tblGrid>
              <a:tr h="0">
                <a:tc>
                  <a:txBody>
                    <a:bodyPr/>
                    <a:lstStyle/>
                    <a:p>
                      <a:pPr algn="l" fontAlgn="t"/>
                      <a:r>
                        <a:rPr lang="en-IN">
                          <a:effectLst/>
                        </a:rPr>
                        <a:t>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8742065"/>
                  </a:ext>
                </a:extLst>
              </a:tr>
              <a:tr h="0">
                <a:tc>
                  <a:txBody>
                    <a:bodyPr/>
                    <a:lstStyle/>
                    <a:p>
                      <a:pPr algn="l" fontAlgn="t"/>
                      <a:r>
                        <a:rPr lang="en-IN">
                          <a:effectLst/>
                        </a:rPr>
                        <a:t>document.getElementById(</a:t>
                      </a:r>
                      <a:r>
                        <a:rPr lang="en-IN" i="1">
                          <a:effectLst/>
                        </a:rPr>
                        <a:t>id</a:t>
                      </a:r>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Find an element by element id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69915352"/>
                  </a:ext>
                </a:extLst>
              </a:tr>
              <a:tr h="0">
                <a:tc>
                  <a:txBody>
                    <a:bodyPr/>
                    <a:lstStyle/>
                    <a:p>
                      <a:pPr algn="l" fontAlgn="t"/>
                      <a:r>
                        <a:rPr lang="en-IN">
                          <a:effectLst/>
                        </a:rPr>
                        <a:t>document.getElementsByTagName(</a:t>
                      </a:r>
                      <a:r>
                        <a:rPr lang="en-IN" i="1">
                          <a:effectLst/>
                        </a:rPr>
                        <a:t>name</a:t>
                      </a:r>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Find elements by tag 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7602852"/>
                  </a:ext>
                </a:extLst>
              </a:tr>
              <a:tr h="0">
                <a:tc>
                  <a:txBody>
                    <a:bodyPr/>
                    <a:lstStyle/>
                    <a:p>
                      <a:pPr algn="l" fontAlgn="t"/>
                      <a:r>
                        <a:rPr lang="en-IN">
                          <a:effectLst/>
                        </a:rPr>
                        <a:t>document.getElementsByClassName(</a:t>
                      </a:r>
                      <a:r>
                        <a:rPr lang="en-IN" i="1">
                          <a:effectLst/>
                        </a:rPr>
                        <a:t>name</a:t>
                      </a:r>
                      <a:r>
                        <a:rPr lang="en-IN">
                          <a:effectLst/>
                        </a:rPr>
                        <a: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Find elements by class name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965277428"/>
                  </a:ext>
                </a:extLst>
              </a:tr>
            </a:tbl>
          </a:graphicData>
        </a:graphic>
      </p:graphicFrame>
    </p:spTree>
    <p:extLst>
      <p:ext uri="{BB962C8B-B14F-4D97-AF65-F5344CB8AC3E}">
        <p14:creationId xmlns:p14="http://schemas.microsoft.com/office/powerpoint/2010/main" val="12644044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E500-09DB-4577-964A-6B7DDF791652}"/>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Changing HTML Elements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5C06210E-5DAE-495C-AAA8-D8704093FBDC}"/>
              </a:ext>
            </a:extLst>
          </p:cNvPr>
          <p:cNvGraphicFramePr>
            <a:graphicFrameLocks noGrp="1"/>
          </p:cNvGraphicFramePr>
          <p:nvPr>
            <p:ph idx="1"/>
            <p:extLst>
              <p:ext uri="{D42A27DB-BD31-4B8C-83A1-F6EECF244321}">
                <p14:modId xmlns:p14="http://schemas.microsoft.com/office/powerpoint/2010/main" val="2132782128"/>
              </p:ext>
            </p:extLst>
          </p:nvPr>
        </p:nvGraphicFramePr>
        <p:xfrm>
          <a:off x="1403648" y="1556792"/>
          <a:ext cx="6192688" cy="3352800"/>
        </p:xfrm>
        <a:graphic>
          <a:graphicData uri="http://schemas.openxmlformats.org/drawingml/2006/table">
            <a:tbl>
              <a:tblPr/>
              <a:tblGrid>
                <a:gridCol w="3092495">
                  <a:extLst>
                    <a:ext uri="{9D8B030D-6E8A-4147-A177-3AD203B41FA5}">
                      <a16:colId xmlns:a16="http://schemas.microsoft.com/office/drawing/2014/main" val="1631251632"/>
                    </a:ext>
                  </a:extLst>
                </a:gridCol>
                <a:gridCol w="3100193">
                  <a:extLst>
                    <a:ext uri="{9D8B030D-6E8A-4147-A177-3AD203B41FA5}">
                      <a16:colId xmlns:a16="http://schemas.microsoft.com/office/drawing/2014/main" val="3321738467"/>
                    </a:ext>
                  </a:extLst>
                </a:gridCol>
              </a:tblGrid>
              <a:tr h="363313">
                <a:tc>
                  <a:txBody>
                    <a:bodyPr/>
                    <a:lstStyle/>
                    <a:p>
                      <a:pPr algn="l" fontAlgn="t"/>
                      <a:r>
                        <a:rPr lang="en-IN">
                          <a:effectLst/>
                        </a:rPr>
                        <a:t>Property</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15928178"/>
                  </a:ext>
                </a:extLst>
              </a:tr>
              <a:tr h="628433">
                <a:tc>
                  <a:txBody>
                    <a:bodyPr/>
                    <a:lstStyle/>
                    <a:p>
                      <a:pPr algn="l" fontAlgn="t"/>
                      <a:r>
                        <a:rPr lang="en-US" i="1">
                          <a:effectLst/>
                        </a:rPr>
                        <a:t>element</a:t>
                      </a:r>
                      <a:r>
                        <a:rPr lang="en-US">
                          <a:effectLst/>
                        </a:rPr>
                        <a:t>.innerHTML =  </a:t>
                      </a:r>
                      <a:r>
                        <a:rPr lang="en-US" i="1">
                          <a:effectLst/>
                        </a:rPr>
                        <a:t>new html content</a:t>
                      </a:r>
                      <a:endParaRPr lang="en-US">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Change the inner HTML of an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4413528"/>
                  </a:ext>
                </a:extLst>
              </a:tr>
              <a:tr h="628433">
                <a:tc>
                  <a:txBody>
                    <a:bodyPr/>
                    <a:lstStyle/>
                    <a:p>
                      <a:pPr algn="l" fontAlgn="t"/>
                      <a:r>
                        <a:rPr lang="en-IN" i="1">
                          <a:effectLst/>
                        </a:rPr>
                        <a:t>element</a:t>
                      </a:r>
                      <a:r>
                        <a:rPr lang="en-IN">
                          <a:effectLst/>
                        </a:rPr>
                        <a:t>.</a:t>
                      </a:r>
                      <a:r>
                        <a:rPr lang="en-IN" i="1">
                          <a:effectLst/>
                        </a:rPr>
                        <a:t>attribute = new value</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 the attribute value of an HTML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1731526"/>
                  </a:ext>
                </a:extLst>
              </a:tr>
              <a:tr h="628433">
                <a:tc>
                  <a:txBody>
                    <a:bodyPr/>
                    <a:lstStyle/>
                    <a:p>
                      <a:pPr algn="l" fontAlgn="t"/>
                      <a:r>
                        <a:rPr lang="en-IN" i="1">
                          <a:effectLst/>
                        </a:rPr>
                        <a:t>element</a:t>
                      </a:r>
                      <a:r>
                        <a:rPr lang="en-IN">
                          <a:effectLst/>
                        </a:rPr>
                        <a:t>.style.</a:t>
                      </a:r>
                      <a:r>
                        <a:rPr lang="en-IN" i="1">
                          <a:effectLst/>
                        </a:rPr>
                        <a:t>property = new style</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Change the style of an HTML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52104183"/>
                  </a:ext>
                </a:extLst>
              </a:tr>
              <a:tr h="363313">
                <a:tc>
                  <a:txBody>
                    <a:bodyPr/>
                    <a:lstStyle/>
                    <a:p>
                      <a:pPr algn="l" fontAlgn="t"/>
                      <a:r>
                        <a:rPr lang="en-IN">
                          <a:effectLst/>
                        </a:rPr>
                        <a:t>Method</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46469086"/>
                  </a:ext>
                </a:extLst>
              </a:tr>
              <a:tr h="628433">
                <a:tc>
                  <a:txBody>
                    <a:bodyPr/>
                    <a:lstStyle/>
                    <a:p>
                      <a:pPr algn="l" fontAlgn="t"/>
                      <a:r>
                        <a:rPr lang="en-IN" i="1">
                          <a:effectLst/>
                        </a:rPr>
                        <a:t>element</a:t>
                      </a:r>
                      <a:r>
                        <a:rPr lang="en-IN">
                          <a:effectLst/>
                        </a:rPr>
                        <a:t>.setAttribute</a:t>
                      </a:r>
                      <a:r>
                        <a:rPr lang="en-IN" i="1">
                          <a:effectLst/>
                        </a:rPr>
                        <a:t>(attribute, value)</a:t>
                      </a:r>
                      <a:endParaRPr lang="en-IN">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Change the attribute value of an HTML element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52024689"/>
                  </a:ext>
                </a:extLst>
              </a:tr>
            </a:tbl>
          </a:graphicData>
        </a:graphic>
      </p:graphicFrame>
    </p:spTree>
    <p:extLst>
      <p:ext uri="{BB962C8B-B14F-4D97-AF65-F5344CB8AC3E}">
        <p14:creationId xmlns:p14="http://schemas.microsoft.com/office/powerpoint/2010/main" val="24442824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044B-1AF4-4FB7-9022-BA067E524CFD}"/>
              </a:ext>
            </a:extLst>
          </p:cNvPr>
          <p:cNvSpPr>
            <a:spLocks noGrp="1"/>
          </p:cNvSpPr>
          <p:nvPr>
            <p:ph type="title"/>
          </p:nvPr>
        </p:nvSpPr>
        <p:spPr>
          <a:xfrm>
            <a:off x="457200" y="274638"/>
            <a:ext cx="8229600" cy="346050"/>
          </a:xfrm>
        </p:spPr>
        <p:txBody>
          <a:bodyPr>
            <a:normAutofit fontScale="90000"/>
          </a:bodyPr>
          <a:lstStyle/>
          <a:p>
            <a:r>
              <a:rPr lang="en-US" b="0" i="0" dirty="0">
                <a:solidFill>
                  <a:srgbClr val="000000"/>
                </a:solidFill>
                <a:effectLst/>
                <a:latin typeface="Segoe UI" panose="020B0502040204020203" pitchFamily="34" charset="0"/>
              </a:rPr>
              <a:t>Finding HTML Element by Id</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AA68C09-5ABD-41A4-B4F1-36080BC7E60E}"/>
              </a:ext>
            </a:extLst>
          </p:cNvPr>
          <p:cNvSpPr>
            <a:spLocks noGrp="1"/>
          </p:cNvSpPr>
          <p:nvPr>
            <p:ph idx="1"/>
          </p:nvPr>
        </p:nvSpPr>
        <p:spPr>
          <a:xfrm>
            <a:off x="457200" y="476672"/>
            <a:ext cx="8229600" cy="6192688"/>
          </a:xfrm>
        </p:spPr>
        <p:txBody>
          <a:bodyPr>
            <a:normAutofit fontScale="77500" lnSpcReduction="20000"/>
          </a:bodyPr>
          <a:lstStyle/>
          <a:p>
            <a:r>
              <a:rPr lang="en-US" sz="2000" b="0" i="0" dirty="0">
                <a:solidFill>
                  <a:srgbClr val="000000"/>
                </a:solidFill>
                <a:effectLst/>
                <a:latin typeface="Verdana" panose="020B0604030504040204" pitchFamily="34" charset="0"/>
              </a:rPr>
              <a:t>The easiest way to find an HTML element in the DOM, is by using the element id.</a:t>
            </a:r>
          </a:p>
          <a:p>
            <a:r>
              <a:rPr lang="en-US" sz="1800" b="0" i="0" dirty="0">
                <a:solidFill>
                  <a:srgbClr val="000000"/>
                </a:solidFill>
                <a:effectLst/>
                <a:latin typeface="Verdana" panose="020B0604030504040204" pitchFamily="34" charset="0"/>
              </a:rPr>
              <a:t>This example finds the element with</a:t>
            </a:r>
            <a:r>
              <a:rPr lang="en-US" sz="1800" dirty="0">
                <a:solidFill>
                  <a:srgbClr val="000000"/>
                </a:solidFill>
                <a:latin typeface="Verdana" panose="020B0604030504040204" pitchFamily="34" charset="0"/>
              </a:rPr>
              <a:t> </a:t>
            </a:r>
            <a:r>
              <a:rPr lang="en-US" sz="2000" dirty="0">
                <a:solidFill>
                  <a:srgbClr val="000000"/>
                </a:solidFill>
                <a:latin typeface="Verdana" panose="020B0604030504040204" pitchFamily="34" charset="0"/>
              </a:rPr>
              <a:t>id=“demo”</a:t>
            </a:r>
          </a:p>
          <a:p>
            <a:endParaRPr lang="en-US" sz="2000" dirty="0">
              <a:solidFill>
                <a:srgbClr val="000000"/>
              </a:solidFill>
              <a:latin typeface="Verdana" panose="020B0604030504040204" pitchFamily="34" charset="0"/>
            </a:endParaRPr>
          </a:p>
          <a:p>
            <a:r>
              <a:rPr lang="en-IN" sz="2000" dirty="0"/>
              <a:t>&lt;html&gt;</a:t>
            </a:r>
          </a:p>
          <a:p>
            <a:r>
              <a:rPr lang="en-IN" sz="2000" dirty="0"/>
              <a:t>&lt;body&gt;</a:t>
            </a:r>
          </a:p>
          <a:p>
            <a:endParaRPr lang="en-IN" sz="2000" dirty="0"/>
          </a:p>
          <a:p>
            <a:r>
              <a:rPr lang="en-IN" sz="2000" dirty="0"/>
              <a:t>&lt;h2&gt;JavaScript HTML DOM&lt;/h2&gt;</a:t>
            </a:r>
          </a:p>
          <a:p>
            <a:endParaRPr lang="en-IN" sz="2000" dirty="0"/>
          </a:p>
          <a:p>
            <a:r>
              <a:rPr lang="en-IN" sz="2000" dirty="0"/>
              <a:t>&lt;p id="intro"&gt;Finding HTML Elements by Id&lt;/p&gt;</a:t>
            </a:r>
          </a:p>
          <a:p>
            <a:r>
              <a:rPr lang="en-IN" sz="2000" dirty="0"/>
              <a:t>&lt;p&gt;This example demonstrates the &lt;b&gt;</a:t>
            </a:r>
            <a:r>
              <a:rPr lang="en-IN" sz="2000" dirty="0" err="1"/>
              <a:t>getElementsById</a:t>
            </a:r>
            <a:r>
              <a:rPr lang="en-IN" sz="2000" dirty="0"/>
              <a:t>&lt;/b&gt; method.&lt;/p&gt;</a:t>
            </a:r>
          </a:p>
          <a:p>
            <a:endParaRPr lang="en-IN" sz="2000" dirty="0"/>
          </a:p>
          <a:p>
            <a:r>
              <a:rPr lang="en-IN" sz="2000" dirty="0"/>
              <a:t>&lt;p id="demo"&gt;&lt;/p&gt;</a:t>
            </a:r>
          </a:p>
          <a:p>
            <a:endParaRPr lang="en-IN" sz="2000" dirty="0"/>
          </a:p>
          <a:p>
            <a:r>
              <a:rPr lang="en-IN" sz="2000" dirty="0"/>
              <a:t>&lt;script&gt;</a:t>
            </a:r>
          </a:p>
          <a:p>
            <a:r>
              <a:rPr lang="en-IN" sz="2000" dirty="0" err="1"/>
              <a:t>const</a:t>
            </a:r>
            <a:r>
              <a:rPr lang="en-IN" sz="2000" dirty="0"/>
              <a:t> element = </a:t>
            </a:r>
            <a:r>
              <a:rPr lang="en-IN" sz="2000" dirty="0" err="1"/>
              <a:t>document.getElementById</a:t>
            </a:r>
            <a:r>
              <a:rPr lang="en-IN" sz="2000" dirty="0"/>
              <a:t>("intro");</a:t>
            </a:r>
          </a:p>
          <a:p>
            <a:endParaRPr lang="en-IN" sz="2000" dirty="0"/>
          </a:p>
          <a:p>
            <a:r>
              <a:rPr lang="en-IN" sz="2000" dirty="0" err="1"/>
              <a:t>document.getElementById</a:t>
            </a:r>
            <a:r>
              <a:rPr lang="en-IN" sz="2000" dirty="0"/>
              <a:t>("demo").</a:t>
            </a:r>
            <a:r>
              <a:rPr lang="en-IN" sz="2000" dirty="0" err="1"/>
              <a:t>innerHTML</a:t>
            </a:r>
            <a:r>
              <a:rPr lang="en-IN" sz="2000" dirty="0"/>
              <a:t> = </a:t>
            </a:r>
          </a:p>
          <a:p>
            <a:r>
              <a:rPr lang="en-IN" sz="2000" dirty="0"/>
              <a:t>"The text from the intro paragraph is: " + </a:t>
            </a:r>
            <a:r>
              <a:rPr lang="en-IN" sz="2000" dirty="0" err="1"/>
              <a:t>element.innerHTML</a:t>
            </a:r>
            <a:r>
              <a:rPr lang="en-IN" sz="2000" dirty="0"/>
              <a:t>;</a:t>
            </a:r>
          </a:p>
          <a:p>
            <a:endParaRPr lang="en-IN" sz="2000" dirty="0"/>
          </a:p>
          <a:p>
            <a:r>
              <a:rPr lang="en-IN" sz="2000" dirty="0"/>
              <a:t>&lt;/script&gt;</a:t>
            </a:r>
          </a:p>
          <a:p>
            <a:endParaRPr lang="en-IN" sz="2000" dirty="0"/>
          </a:p>
          <a:p>
            <a:r>
              <a:rPr lang="en-IN" sz="2000" dirty="0"/>
              <a:t>&lt;/body&gt;</a:t>
            </a:r>
          </a:p>
          <a:p>
            <a:r>
              <a:rPr lang="en-IN" sz="2000" dirty="0"/>
              <a:t>&lt;/html&gt;</a:t>
            </a:r>
          </a:p>
        </p:txBody>
      </p:sp>
    </p:spTree>
    <p:extLst>
      <p:ext uri="{BB962C8B-B14F-4D97-AF65-F5344CB8AC3E}">
        <p14:creationId xmlns:p14="http://schemas.microsoft.com/office/powerpoint/2010/main" val="57383716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EC43-C089-47D5-941D-263CD9B3B424}"/>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JavaScript Form Validation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4A49D50-C10C-4A34-9362-93E3896EB68D}"/>
              </a:ext>
            </a:extLst>
          </p:cNvPr>
          <p:cNvSpPr>
            <a:spLocks noGrp="1"/>
          </p:cNvSpPr>
          <p:nvPr>
            <p:ph idx="1"/>
          </p:nvPr>
        </p:nvSpPr>
        <p:spPr>
          <a:xfrm>
            <a:off x="457200" y="620688"/>
            <a:ext cx="8229600" cy="6192688"/>
          </a:xfrm>
        </p:spPr>
        <p:txBody>
          <a:bodyPr>
            <a:normAutofit fontScale="55000" lnSpcReduction="20000"/>
          </a:bodyPr>
          <a:lstStyle/>
          <a:p>
            <a:pPr algn="l"/>
            <a:r>
              <a:rPr lang="en-US" sz="2400" b="0" i="0" dirty="0">
                <a:solidFill>
                  <a:srgbClr val="000000"/>
                </a:solidFill>
                <a:effectLst/>
                <a:latin typeface="Verdana" panose="020B0604030504040204" pitchFamily="34" charset="0"/>
              </a:rPr>
              <a:t>HTML form validation can be done by JavaScript.</a:t>
            </a:r>
          </a:p>
          <a:p>
            <a:pPr algn="l"/>
            <a:r>
              <a:rPr lang="en-US" sz="2400" b="0" i="0" dirty="0">
                <a:solidFill>
                  <a:srgbClr val="000000"/>
                </a:solidFill>
                <a:effectLst/>
                <a:latin typeface="Verdana" panose="020B0604030504040204" pitchFamily="34" charset="0"/>
              </a:rPr>
              <a:t>If a form field (</a:t>
            </a:r>
            <a:r>
              <a:rPr lang="en-US" sz="2400" b="0" i="0" dirty="0" err="1">
                <a:solidFill>
                  <a:srgbClr val="000000"/>
                </a:solidFill>
                <a:effectLst/>
                <a:latin typeface="Verdana" panose="020B0604030504040204" pitchFamily="34" charset="0"/>
              </a:rPr>
              <a:t>fname</a:t>
            </a:r>
            <a:r>
              <a:rPr lang="en-US" sz="2400" b="0" i="0" dirty="0">
                <a:solidFill>
                  <a:srgbClr val="000000"/>
                </a:solidFill>
                <a:effectLst/>
                <a:latin typeface="Verdana" panose="020B0604030504040204" pitchFamily="34" charset="0"/>
              </a:rPr>
              <a:t>) is empty, this function alerts a message, and returns false, to prevent the form from being submitted:</a:t>
            </a:r>
          </a:p>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&lt;html&gt;</a:t>
            </a:r>
          </a:p>
          <a:p>
            <a:pPr algn="l"/>
            <a:r>
              <a:rPr lang="en-US" sz="2400" b="0" i="0" dirty="0">
                <a:solidFill>
                  <a:srgbClr val="000000"/>
                </a:solidFill>
                <a:effectLst/>
                <a:latin typeface="Verdana" panose="020B0604030504040204" pitchFamily="34" charset="0"/>
              </a:rPr>
              <a:t>&lt;head&gt;</a:t>
            </a:r>
          </a:p>
          <a:p>
            <a:pPr algn="l"/>
            <a:r>
              <a:rPr lang="en-US" sz="2400" b="0" i="0" dirty="0">
                <a:solidFill>
                  <a:srgbClr val="000000"/>
                </a:solidFill>
                <a:effectLst/>
                <a:latin typeface="Verdana" panose="020B0604030504040204" pitchFamily="34" charset="0"/>
              </a:rPr>
              <a:t>&lt;script&gt;</a:t>
            </a:r>
          </a:p>
          <a:p>
            <a:pPr algn="l"/>
            <a:r>
              <a:rPr lang="en-US" sz="2400" b="0" i="0" dirty="0">
                <a:solidFill>
                  <a:srgbClr val="000000"/>
                </a:solidFill>
                <a:effectLst/>
                <a:latin typeface="Verdana" panose="020B0604030504040204" pitchFamily="34" charset="0"/>
              </a:rPr>
              <a:t>function </a:t>
            </a:r>
            <a:r>
              <a:rPr lang="en-US" sz="2400" b="0" i="0" dirty="0" err="1">
                <a:solidFill>
                  <a:srgbClr val="000000"/>
                </a:solidFill>
                <a:effectLst/>
                <a:latin typeface="Verdana" panose="020B0604030504040204" pitchFamily="34" charset="0"/>
              </a:rPr>
              <a:t>validateForm</a:t>
            </a:r>
            <a:r>
              <a:rPr lang="en-US" sz="2400" b="0" i="0" dirty="0">
                <a:solidFill>
                  <a:srgbClr val="000000"/>
                </a:solidFill>
                <a:effectLst/>
                <a:latin typeface="Verdana" panose="020B0604030504040204" pitchFamily="34" charset="0"/>
              </a:rPr>
              <a:t>() {</a:t>
            </a:r>
          </a:p>
          <a:p>
            <a:pPr algn="l"/>
            <a:r>
              <a:rPr lang="en-US" sz="2400" b="0" i="0" dirty="0">
                <a:solidFill>
                  <a:srgbClr val="000000"/>
                </a:solidFill>
                <a:effectLst/>
                <a:latin typeface="Verdana" panose="020B0604030504040204" pitchFamily="34" charset="0"/>
              </a:rPr>
              <a:t>  let x = </a:t>
            </a:r>
            <a:r>
              <a:rPr lang="en-US" sz="2400" b="0" i="0" dirty="0" err="1">
                <a:solidFill>
                  <a:srgbClr val="000000"/>
                </a:solidFill>
                <a:effectLst/>
                <a:latin typeface="Verdana" panose="020B0604030504040204" pitchFamily="34" charset="0"/>
              </a:rPr>
              <a:t>document.forms</a:t>
            </a:r>
            <a:r>
              <a:rPr lang="en-US" sz="2400" b="0" i="0" dirty="0">
                <a:solidFill>
                  <a:srgbClr val="000000"/>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myForm</a:t>
            </a:r>
            <a:r>
              <a:rPr lang="en-US" sz="2400" b="0" i="0" dirty="0">
                <a:solidFill>
                  <a:srgbClr val="000000"/>
                </a:solidFill>
                <a:effectLst/>
                <a:latin typeface="Verdana" panose="020B0604030504040204" pitchFamily="34" charset="0"/>
              </a:rPr>
              <a:t>"]["</a:t>
            </a:r>
            <a:r>
              <a:rPr lang="en-US" sz="2400" b="0" i="0" dirty="0" err="1">
                <a:solidFill>
                  <a:srgbClr val="000000"/>
                </a:solidFill>
                <a:effectLst/>
                <a:latin typeface="Verdana" panose="020B0604030504040204" pitchFamily="34" charset="0"/>
              </a:rPr>
              <a:t>fname</a:t>
            </a:r>
            <a:r>
              <a:rPr lang="en-US" sz="2400" b="0" i="0" dirty="0">
                <a:solidFill>
                  <a:srgbClr val="000000"/>
                </a:solidFill>
                <a:effectLst/>
                <a:latin typeface="Verdana" panose="020B0604030504040204" pitchFamily="34" charset="0"/>
              </a:rPr>
              <a:t>"].value;</a:t>
            </a:r>
          </a:p>
          <a:p>
            <a:pPr algn="l"/>
            <a:r>
              <a:rPr lang="en-US" sz="2400" b="0" i="0" dirty="0">
                <a:solidFill>
                  <a:srgbClr val="000000"/>
                </a:solidFill>
                <a:effectLst/>
                <a:latin typeface="Verdana" panose="020B0604030504040204" pitchFamily="34" charset="0"/>
              </a:rPr>
              <a:t>  if (x == "") {</a:t>
            </a:r>
          </a:p>
          <a:p>
            <a:pPr algn="l"/>
            <a:r>
              <a:rPr lang="en-US" sz="2400" b="0" i="0" dirty="0">
                <a:solidFill>
                  <a:srgbClr val="000000"/>
                </a:solidFill>
                <a:effectLst/>
                <a:latin typeface="Verdana" panose="020B0604030504040204" pitchFamily="34" charset="0"/>
              </a:rPr>
              <a:t>    alert("Name must be filled out");</a:t>
            </a:r>
          </a:p>
          <a:p>
            <a:pPr algn="l"/>
            <a:r>
              <a:rPr lang="en-US" sz="2400" b="0" i="0" dirty="0">
                <a:solidFill>
                  <a:srgbClr val="000000"/>
                </a:solidFill>
                <a:effectLst/>
                <a:latin typeface="Verdana" panose="020B0604030504040204" pitchFamily="34" charset="0"/>
              </a:rPr>
              <a:t>    return false;</a:t>
            </a:r>
          </a:p>
          <a:p>
            <a:pPr algn="l"/>
            <a:r>
              <a:rPr lang="en-US" sz="2400" b="0" i="0" dirty="0">
                <a:solidFill>
                  <a:srgbClr val="000000"/>
                </a:solidFill>
                <a:effectLst/>
                <a:latin typeface="Verdana" panose="020B0604030504040204" pitchFamily="34" charset="0"/>
              </a:rPr>
              <a:t>  }</a:t>
            </a:r>
          </a:p>
          <a:p>
            <a:pPr algn="l"/>
            <a:r>
              <a:rPr lang="en-US" sz="2400" b="0" i="0" dirty="0">
                <a:solidFill>
                  <a:srgbClr val="000000"/>
                </a:solidFill>
                <a:effectLst/>
                <a:latin typeface="Verdana" panose="020B0604030504040204" pitchFamily="34" charset="0"/>
              </a:rPr>
              <a:t>}</a:t>
            </a:r>
          </a:p>
          <a:p>
            <a:pPr algn="l"/>
            <a:r>
              <a:rPr lang="en-US" sz="2400" b="0" i="0" dirty="0">
                <a:solidFill>
                  <a:srgbClr val="000000"/>
                </a:solidFill>
                <a:effectLst/>
                <a:latin typeface="Verdana" panose="020B0604030504040204" pitchFamily="34" charset="0"/>
              </a:rPr>
              <a:t>&lt;/script&gt;</a:t>
            </a:r>
          </a:p>
          <a:p>
            <a:pPr algn="l"/>
            <a:r>
              <a:rPr lang="en-US" sz="2400" b="0" i="0" dirty="0">
                <a:solidFill>
                  <a:srgbClr val="000000"/>
                </a:solidFill>
                <a:effectLst/>
                <a:latin typeface="Verdana" panose="020B0604030504040204" pitchFamily="34" charset="0"/>
              </a:rPr>
              <a:t>&lt;/head&gt;</a:t>
            </a:r>
          </a:p>
          <a:p>
            <a:pPr algn="l"/>
            <a:r>
              <a:rPr lang="en-US" sz="2400" b="0" i="0" dirty="0">
                <a:solidFill>
                  <a:srgbClr val="000000"/>
                </a:solidFill>
                <a:effectLst/>
                <a:latin typeface="Verdana" panose="020B0604030504040204" pitchFamily="34" charset="0"/>
              </a:rPr>
              <a:t>&lt;body&gt;</a:t>
            </a:r>
          </a:p>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&lt;h2&gt;JavaScript Validation&lt;/h2&gt;</a:t>
            </a:r>
          </a:p>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&lt;form name="</a:t>
            </a:r>
            <a:r>
              <a:rPr lang="en-US" sz="2400" b="0" i="0" dirty="0" err="1">
                <a:solidFill>
                  <a:srgbClr val="000000"/>
                </a:solidFill>
                <a:effectLst/>
                <a:latin typeface="Verdana" panose="020B0604030504040204" pitchFamily="34" charset="0"/>
              </a:rPr>
              <a:t>myForm</a:t>
            </a:r>
            <a:r>
              <a:rPr lang="en-US" sz="2400" b="0" i="0" dirty="0">
                <a:solidFill>
                  <a:srgbClr val="000000"/>
                </a:solidFill>
                <a:effectLst/>
                <a:latin typeface="Verdana" panose="020B0604030504040204" pitchFamily="34" charset="0"/>
              </a:rPr>
              <a:t>" action="/</a:t>
            </a:r>
            <a:r>
              <a:rPr lang="en-US" sz="2400" b="0" i="0" dirty="0" err="1">
                <a:solidFill>
                  <a:srgbClr val="000000"/>
                </a:solidFill>
                <a:effectLst/>
                <a:latin typeface="Verdana" panose="020B0604030504040204" pitchFamily="34" charset="0"/>
              </a:rPr>
              <a:t>action_page.php</a:t>
            </a:r>
            <a:r>
              <a:rPr lang="en-US" sz="2400" b="0" i="0" dirty="0">
                <a:solidFill>
                  <a:srgbClr val="000000"/>
                </a:solidFill>
                <a:effectLst/>
                <a:latin typeface="Verdana" panose="020B0604030504040204" pitchFamily="34" charset="0"/>
              </a:rPr>
              <a:t>" </a:t>
            </a:r>
            <a:r>
              <a:rPr lang="en-US" sz="2400" b="0" i="0" dirty="0" err="1">
                <a:solidFill>
                  <a:srgbClr val="000000"/>
                </a:solidFill>
                <a:effectLst/>
                <a:latin typeface="Verdana" panose="020B0604030504040204" pitchFamily="34" charset="0"/>
              </a:rPr>
              <a:t>onsubmit</a:t>
            </a:r>
            <a:r>
              <a:rPr lang="en-US" sz="2400" b="0" i="0" dirty="0">
                <a:solidFill>
                  <a:srgbClr val="000000"/>
                </a:solidFill>
                <a:effectLst/>
                <a:latin typeface="Verdana" panose="020B0604030504040204" pitchFamily="34" charset="0"/>
              </a:rPr>
              <a:t>="return </a:t>
            </a:r>
            <a:r>
              <a:rPr lang="en-US" sz="2400" b="0" i="0" dirty="0" err="1">
                <a:solidFill>
                  <a:srgbClr val="000000"/>
                </a:solidFill>
                <a:effectLst/>
                <a:latin typeface="Verdana" panose="020B0604030504040204" pitchFamily="34" charset="0"/>
              </a:rPr>
              <a:t>validateForm</a:t>
            </a:r>
            <a:r>
              <a:rPr lang="en-US" sz="2400" b="0" i="0" dirty="0">
                <a:solidFill>
                  <a:srgbClr val="000000"/>
                </a:solidFill>
                <a:effectLst/>
                <a:latin typeface="Verdana" panose="020B0604030504040204" pitchFamily="34" charset="0"/>
              </a:rPr>
              <a:t>()" method="post"&gt;</a:t>
            </a:r>
          </a:p>
          <a:p>
            <a:pPr algn="l"/>
            <a:r>
              <a:rPr lang="en-US" sz="2400" b="0" i="0" dirty="0">
                <a:solidFill>
                  <a:srgbClr val="000000"/>
                </a:solidFill>
                <a:effectLst/>
                <a:latin typeface="Verdana" panose="020B0604030504040204" pitchFamily="34" charset="0"/>
              </a:rPr>
              <a:t>  Name: &lt;input type="text" name="</a:t>
            </a:r>
            <a:r>
              <a:rPr lang="en-US" sz="2400" b="0" i="0" dirty="0" err="1">
                <a:solidFill>
                  <a:srgbClr val="000000"/>
                </a:solidFill>
                <a:effectLst/>
                <a:latin typeface="Verdana" panose="020B0604030504040204" pitchFamily="34" charset="0"/>
              </a:rPr>
              <a:t>fname</a:t>
            </a:r>
            <a:r>
              <a:rPr lang="en-US" sz="2400" b="0" i="0" dirty="0">
                <a:solidFill>
                  <a:srgbClr val="000000"/>
                </a:solidFill>
                <a:effectLst/>
                <a:latin typeface="Verdana" panose="020B0604030504040204" pitchFamily="34" charset="0"/>
              </a:rPr>
              <a:t>"&gt;</a:t>
            </a:r>
          </a:p>
          <a:p>
            <a:pPr algn="l"/>
            <a:r>
              <a:rPr lang="en-US" sz="2400" b="0" i="0" dirty="0">
                <a:solidFill>
                  <a:srgbClr val="000000"/>
                </a:solidFill>
                <a:effectLst/>
                <a:latin typeface="Verdana" panose="020B0604030504040204" pitchFamily="34" charset="0"/>
              </a:rPr>
              <a:t>  &lt;input type="submit" value="Submit"&gt;</a:t>
            </a:r>
          </a:p>
          <a:p>
            <a:pPr algn="l"/>
            <a:r>
              <a:rPr lang="en-US" sz="2400" b="0" i="0" dirty="0">
                <a:solidFill>
                  <a:srgbClr val="000000"/>
                </a:solidFill>
                <a:effectLst/>
                <a:latin typeface="Verdana" panose="020B0604030504040204" pitchFamily="34" charset="0"/>
              </a:rPr>
              <a:t>&lt;/form&gt;</a:t>
            </a:r>
          </a:p>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&lt;/body&gt;</a:t>
            </a:r>
          </a:p>
          <a:p>
            <a:pPr algn="l"/>
            <a:r>
              <a:rPr lang="en-US" sz="2400" b="0" i="0" dirty="0">
                <a:solidFill>
                  <a:srgbClr val="000000"/>
                </a:solidFill>
                <a:effectLst/>
                <a:latin typeface="Verdana" panose="020B0604030504040204" pitchFamily="34" charset="0"/>
              </a:rPr>
              <a:t>&lt;/html&gt;</a:t>
            </a:r>
          </a:p>
          <a:p>
            <a:pPr algn="l"/>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86071900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8D92-E392-4ACF-957A-A1F299FC8334}"/>
              </a:ext>
            </a:extLst>
          </p:cNvPr>
          <p:cNvSpPr>
            <a:spLocks noGrp="1"/>
          </p:cNvSpPr>
          <p:nvPr>
            <p:ph type="title"/>
          </p:nvPr>
        </p:nvSpPr>
        <p:spPr>
          <a:xfrm>
            <a:off x="457200" y="274638"/>
            <a:ext cx="8229600" cy="457199"/>
          </a:xfrm>
        </p:spPr>
        <p:txBody>
          <a:bodyPr>
            <a:normAutofit fontScale="90000"/>
          </a:bodyPr>
          <a:lstStyle/>
          <a:p>
            <a:r>
              <a:rPr lang="en-US" sz="2700" b="0" i="0" dirty="0">
                <a:solidFill>
                  <a:srgbClr val="000000"/>
                </a:solidFill>
                <a:effectLst/>
                <a:latin typeface="Segoe UI" panose="020B0502040204020203" pitchFamily="34" charset="0"/>
              </a:rPr>
              <a:t>JavaScript Can Validate Numeric Input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70F3317-D952-41BE-8257-2810E7330182}"/>
              </a:ext>
            </a:extLst>
          </p:cNvPr>
          <p:cNvSpPr>
            <a:spLocks noGrp="1"/>
          </p:cNvSpPr>
          <p:nvPr>
            <p:ph idx="1"/>
          </p:nvPr>
        </p:nvSpPr>
        <p:spPr>
          <a:xfrm>
            <a:off x="457200" y="404664"/>
            <a:ext cx="8229600" cy="6264696"/>
          </a:xfrm>
        </p:spPr>
        <p:txBody>
          <a:bodyPr>
            <a:normAutofit fontScale="40000" lnSpcReduction="20000"/>
          </a:bodyPr>
          <a:lstStyle/>
          <a:p>
            <a:r>
              <a:rPr lang="en-IN" dirty="0"/>
              <a:t>&lt;html&gt;</a:t>
            </a:r>
          </a:p>
          <a:p>
            <a:r>
              <a:rPr lang="en-IN" dirty="0"/>
              <a:t>&lt;body&gt;</a:t>
            </a:r>
          </a:p>
          <a:p>
            <a:endParaRPr lang="en-IN" dirty="0"/>
          </a:p>
          <a:p>
            <a:r>
              <a:rPr lang="en-IN" dirty="0"/>
              <a:t>&lt;h2&gt;JavaScript Validation&lt;/h2&gt;</a:t>
            </a:r>
          </a:p>
          <a:p>
            <a:endParaRPr lang="en-IN" dirty="0"/>
          </a:p>
          <a:p>
            <a:r>
              <a:rPr lang="en-IN" dirty="0"/>
              <a:t>&lt;p&gt;Please input a number between 1 and 10:&lt;/p&gt;</a:t>
            </a:r>
          </a:p>
          <a:p>
            <a:endParaRPr lang="en-IN" dirty="0"/>
          </a:p>
          <a:p>
            <a:r>
              <a:rPr lang="en-IN" dirty="0"/>
              <a:t>&lt;input id="numb"&gt;</a:t>
            </a:r>
          </a:p>
          <a:p>
            <a:endParaRPr lang="en-IN" dirty="0"/>
          </a:p>
          <a:p>
            <a:r>
              <a:rPr lang="en-IN" dirty="0"/>
              <a:t>&lt;button type="button" onclick="</a:t>
            </a:r>
            <a:r>
              <a:rPr lang="en-IN" dirty="0" err="1"/>
              <a:t>myFunction</a:t>
            </a:r>
            <a:r>
              <a:rPr lang="en-IN" dirty="0"/>
              <a:t>()"&gt;Submit&lt;/button&gt;</a:t>
            </a:r>
          </a:p>
          <a:p>
            <a:endParaRPr lang="en-IN" dirty="0"/>
          </a:p>
          <a:p>
            <a:r>
              <a:rPr lang="en-IN" dirty="0"/>
              <a:t>&lt;p id="demo"&gt;&lt;/p&gt;</a:t>
            </a:r>
          </a:p>
          <a:p>
            <a:endParaRPr lang="en-IN" dirty="0"/>
          </a:p>
          <a:p>
            <a:r>
              <a:rPr lang="en-IN" dirty="0"/>
              <a:t>&lt;script&gt;</a:t>
            </a:r>
          </a:p>
          <a:p>
            <a:r>
              <a:rPr lang="en-IN" dirty="0"/>
              <a:t>function </a:t>
            </a:r>
            <a:r>
              <a:rPr lang="en-IN" dirty="0" err="1"/>
              <a:t>myFunction</a:t>
            </a:r>
            <a:r>
              <a:rPr lang="en-IN" dirty="0"/>
              <a:t>() {</a:t>
            </a:r>
          </a:p>
          <a:p>
            <a:r>
              <a:rPr lang="en-IN" dirty="0"/>
              <a:t>  // Get the value of the input field with id="numb"</a:t>
            </a:r>
          </a:p>
          <a:p>
            <a:r>
              <a:rPr lang="en-IN" dirty="0"/>
              <a:t>  let x = </a:t>
            </a:r>
            <a:r>
              <a:rPr lang="en-IN" dirty="0" err="1"/>
              <a:t>document.getElementById</a:t>
            </a:r>
            <a:r>
              <a:rPr lang="en-IN" dirty="0"/>
              <a:t>("numb").value;</a:t>
            </a:r>
          </a:p>
          <a:p>
            <a:r>
              <a:rPr lang="en-IN" dirty="0"/>
              <a:t>  // If x is Not a Number or less than one or greater than 10</a:t>
            </a:r>
          </a:p>
          <a:p>
            <a:r>
              <a:rPr lang="en-IN" dirty="0"/>
              <a:t>  let text;</a:t>
            </a:r>
          </a:p>
          <a:p>
            <a:r>
              <a:rPr lang="en-IN" dirty="0"/>
              <a:t>  if (</a:t>
            </a:r>
            <a:r>
              <a:rPr lang="en-IN" dirty="0" err="1"/>
              <a:t>isNaN</a:t>
            </a:r>
            <a:r>
              <a:rPr lang="en-IN" dirty="0"/>
              <a:t>(x) || x &lt; 1 || x &gt; 10) {</a:t>
            </a:r>
          </a:p>
          <a:p>
            <a:r>
              <a:rPr lang="en-IN" dirty="0"/>
              <a:t>    text = "Input not valid";</a:t>
            </a:r>
          </a:p>
          <a:p>
            <a:r>
              <a:rPr lang="en-IN" dirty="0"/>
              <a:t>  } else {</a:t>
            </a:r>
          </a:p>
          <a:p>
            <a:r>
              <a:rPr lang="en-IN" dirty="0"/>
              <a:t>    text = "Input OK";</a:t>
            </a:r>
          </a:p>
          <a:p>
            <a:r>
              <a:rPr lang="en-IN" dirty="0"/>
              <a:t>  }</a:t>
            </a:r>
          </a:p>
          <a:p>
            <a:r>
              <a:rPr lang="en-IN" dirty="0"/>
              <a:t>  </a:t>
            </a:r>
            <a:r>
              <a:rPr lang="en-IN" dirty="0" err="1"/>
              <a:t>document.getElementById</a:t>
            </a:r>
            <a:r>
              <a:rPr lang="en-IN" dirty="0"/>
              <a:t>("demo").</a:t>
            </a:r>
            <a:r>
              <a:rPr lang="en-IN" dirty="0" err="1"/>
              <a:t>innerHTML</a:t>
            </a:r>
            <a:r>
              <a:rPr lang="en-IN" dirty="0"/>
              <a:t> = text;</a:t>
            </a:r>
          </a:p>
          <a:p>
            <a:r>
              <a:rPr lang="en-IN" dirty="0"/>
              <a:t>}</a:t>
            </a:r>
          </a:p>
          <a:p>
            <a:r>
              <a:rPr lang="en-IN" dirty="0"/>
              <a:t>&lt;/script&gt;</a:t>
            </a:r>
          </a:p>
          <a:p>
            <a:endParaRPr lang="en-IN" dirty="0"/>
          </a:p>
          <a:p>
            <a:r>
              <a:rPr lang="en-IN" dirty="0"/>
              <a:t>&lt;/body&gt;</a:t>
            </a:r>
          </a:p>
          <a:p>
            <a:r>
              <a:rPr lang="en-IN" dirty="0"/>
              <a:t>&lt;/html&gt; </a:t>
            </a:r>
          </a:p>
          <a:p>
            <a:endParaRPr lang="en-IN" dirty="0"/>
          </a:p>
        </p:txBody>
      </p:sp>
    </p:spTree>
    <p:extLst>
      <p:ext uri="{BB962C8B-B14F-4D97-AF65-F5344CB8AC3E}">
        <p14:creationId xmlns:p14="http://schemas.microsoft.com/office/powerpoint/2010/main" val="51160635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D28B-F001-4DB9-8A1C-738CDCB5055D}"/>
              </a:ext>
            </a:extLst>
          </p:cNvPr>
          <p:cNvSpPr>
            <a:spLocks noGrp="1"/>
          </p:cNvSpPr>
          <p:nvPr>
            <p:ph type="title"/>
          </p:nvPr>
        </p:nvSpPr>
        <p:spPr>
          <a:xfrm>
            <a:off x="457200" y="274638"/>
            <a:ext cx="8229600" cy="562074"/>
          </a:xfrm>
        </p:spPr>
        <p:txBody>
          <a:bodyPr>
            <a:normAutofit fontScale="90000"/>
          </a:bodyPr>
          <a:lstStyle/>
          <a:p>
            <a:r>
              <a:rPr lang="en-US" dirty="0"/>
              <a:t>TypeScript</a:t>
            </a:r>
            <a:endParaRPr lang="en-IN" dirty="0"/>
          </a:p>
        </p:txBody>
      </p:sp>
      <p:sp>
        <p:nvSpPr>
          <p:cNvPr id="3" name="Content Placeholder 2">
            <a:extLst>
              <a:ext uri="{FF2B5EF4-FFF2-40B4-BE49-F238E27FC236}">
                <a16:creationId xmlns:a16="http://schemas.microsoft.com/office/drawing/2014/main" id="{426AA5D9-3ED8-471F-A6D9-7897BC64252E}"/>
              </a:ext>
            </a:extLst>
          </p:cNvPr>
          <p:cNvSpPr>
            <a:spLocks noGrp="1"/>
          </p:cNvSpPr>
          <p:nvPr>
            <p:ph idx="1"/>
          </p:nvPr>
        </p:nvSpPr>
        <p:spPr>
          <a:xfrm>
            <a:off x="457200" y="836712"/>
            <a:ext cx="8229600" cy="6021288"/>
          </a:xfrm>
        </p:spPr>
        <p:txBody>
          <a:bodyPr>
            <a:normAutofit/>
          </a:bodyPr>
          <a:lstStyle/>
          <a:p>
            <a:r>
              <a:rPr lang="en-US" sz="1600" b="0" i="0" dirty="0">
                <a:solidFill>
                  <a:srgbClr val="000000"/>
                </a:solidFill>
                <a:effectLst/>
                <a:latin typeface="verdana" panose="020B0604030504040204" pitchFamily="34" charset="0"/>
              </a:rPr>
              <a:t>TypeScript is an open-source pure object-oriented programing language. It is a strongly typed superset of JavaScript which compiles to plain JavaScript. </a:t>
            </a:r>
          </a:p>
          <a:p>
            <a:r>
              <a:rPr lang="en-US" sz="1600" b="0" i="0" dirty="0">
                <a:solidFill>
                  <a:srgbClr val="000000"/>
                </a:solidFill>
                <a:effectLst/>
                <a:latin typeface="verdana" panose="020B0604030504040204" pitchFamily="34" charset="0"/>
              </a:rPr>
              <a:t>It contains all elements of the JavaScript. </a:t>
            </a:r>
          </a:p>
          <a:p>
            <a:r>
              <a:rPr lang="en-US" sz="1600" b="0" i="0" dirty="0">
                <a:solidFill>
                  <a:srgbClr val="000000"/>
                </a:solidFill>
                <a:effectLst/>
                <a:latin typeface="verdana" panose="020B0604030504040204" pitchFamily="34" charset="0"/>
              </a:rPr>
              <a:t>It is a language designed for large-scale JavaScript application development, which can be executed on any browser, any Host, and any Operating System. </a:t>
            </a:r>
          </a:p>
          <a:p>
            <a:r>
              <a:rPr lang="en-US" sz="1600" b="0" i="0" dirty="0">
                <a:solidFill>
                  <a:srgbClr val="000000"/>
                </a:solidFill>
                <a:effectLst/>
                <a:latin typeface="verdana" panose="020B0604030504040204" pitchFamily="34" charset="0"/>
              </a:rPr>
              <a:t>The TypeScript is a language as well as a set of tools. TypeScript is the ES6 version of JavaScript with some additional features.</a:t>
            </a:r>
          </a:p>
          <a:p>
            <a:r>
              <a:rPr lang="en-US" sz="1600" b="0" i="0" dirty="0">
                <a:solidFill>
                  <a:srgbClr val="000000"/>
                </a:solidFill>
                <a:effectLst/>
                <a:latin typeface="verdana" panose="020B0604030504040204" pitchFamily="34" charset="0"/>
              </a:rPr>
              <a:t>TypeScript cannot run directly on the browser. It needs a compiler to compile the file and generate it in JavaScript file, which can run directly on the browser. </a:t>
            </a:r>
          </a:p>
          <a:p>
            <a:r>
              <a:rPr lang="en-US" sz="1600" b="0" i="0" dirty="0">
                <a:solidFill>
                  <a:srgbClr val="000000"/>
                </a:solidFill>
                <a:effectLst/>
                <a:latin typeface="verdana" panose="020B0604030504040204" pitchFamily="34" charset="0"/>
              </a:rPr>
              <a:t>The TypeScript source file is in ".</a:t>
            </a:r>
            <a:r>
              <a:rPr lang="en-US" sz="1600" b="0" i="0" dirty="0" err="1">
                <a:solidFill>
                  <a:srgbClr val="000000"/>
                </a:solidFill>
                <a:effectLst/>
                <a:latin typeface="verdana" panose="020B0604030504040204" pitchFamily="34" charset="0"/>
              </a:rPr>
              <a:t>ts</a:t>
            </a:r>
            <a:r>
              <a:rPr lang="en-US" sz="1600" b="0" i="0" dirty="0">
                <a:solidFill>
                  <a:srgbClr val="000000"/>
                </a:solidFill>
                <a:effectLst/>
                <a:latin typeface="verdana" panose="020B0604030504040204" pitchFamily="34" charset="0"/>
              </a:rPr>
              <a:t>" extension. We can use any valid ".</a:t>
            </a:r>
            <a:r>
              <a:rPr lang="en-US" sz="1600" b="0" i="0" dirty="0" err="1">
                <a:solidFill>
                  <a:srgbClr val="000000"/>
                </a:solidFill>
                <a:effectLst/>
                <a:latin typeface="verdana" panose="020B0604030504040204" pitchFamily="34" charset="0"/>
              </a:rPr>
              <a:t>js</a:t>
            </a:r>
            <a:r>
              <a:rPr lang="en-US" sz="1600" b="0" i="0" dirty="0">
                <a:solidFill>
                  <a:srgbClr val="000000"/>
                </a:solidFill>
                <a:effectLst/>
                <a:latin typeface="verdana" panose="020B0604030504040204" pitchFamily="34" charset="0"/>
              </a:rPr>
              <a:t>" file by renaming it to ".</a:t>
            </a:r>
            <a:r>
              <a:rPr lang="en-US" sz="1600" b="0" i="0" dirty="0" err="1">
                <a:solidFill>
                  <a:srgbClr val="000000"/>
                </a:solidFill>
                <a:effectLst/>
                <a:latin typeface="verdana" panose="020B0604030504040204" pitchFamily="34" charset="0"/>
              </a:rPr>
              <a:t>ts</a:t>
            </a:r>
            <a:r>
              <a:rPr lang="en-US" sz="1600" b="0" i="0" dirty="0">
                <a:solidFill>
                  <a:srgbClr val="000000"/>
                </a:solidFill>
                <a:effectLst/>
                <a:latin typeface="verdana" panose="020B0604030504040204" pitchFamily="34" charset="0"/>
              </a:rPr>
              <a:t>" file. TypeScript uses TSC (TypeScript Compiler) compiler, which convert Typescript code (.</a:t>
            </a:r>
            <a:r>
              <a:rPr lang="en-US" sz="1600" b="0" i="0" dirty="0" err="1">
                <a:solidFill>
                  <a:srgbClr val="000000"/>
                </a:solidFill>
                <a:effectLst/>
                <a:latin typeface="verdana" panose="020B0604030504040204" pitchFamily="34" charset="0"/>
              </a:rPr>
              <a:t>ts</a:t>
            </a:r>
            <a:r>
              <a:rPr lang="en-US" sz="1600" b="0" i="0" dirty="0">
                <a:solidFill>
                  <a:srgbClr val="000000"/>
                </a:solidFill>
                <a:effectLst/>
                <a:latin typeface="verdana" panose="020B0604030504040204" pitchFamily="34" charset="0"/>
              </a:rPr>
              <a:t> file) to JavaScript (.</a:t>
            </a:r>
            <a:r>
              <a:rPr lang="en-US" sz="1600" b="0" i="0" dirty="0" err="1">
                <a:solidFill>
                  <a:srgbClr val="000000"/>
                </a:solidFill>
                <a:effectLst/>
                <a:latin typeface="verdana" panose="020B0604030504040204" pitchFamily="34" charset="0"/>
              </a:rPr>
              <a:t>js</a:t>
            </a:r>
            <a:r>
              <a:rPr lang="en-US" sz="1600" b="0" i="0" dirty="0">
                <a:solidFill>
                  <a:srgbClr val="000000"/>
                </a:solidFill>
                <a:effectLst/>
                <a:latin typeface="verdana" panose="020B0604030504040204" pitchFamily="34" charset="0"/>
              </a:rPr>
              <a:t> file).</a:t>
            </a:r>
            <a:endParaRPr lang="en-IN" sz="1600" dirty="0"/>
          </a:p>
        </p:txBody>
      </p:sp>
    </p:spTree>
    <p:extLst>
      <p:ext uri="{BB962C8B-B14F-4D97-AF65-F5344CB8AC3E}">
        <p14:creationId xmlns:p14="http://schemas.microsoft.com/office/powerpoint/2010/main" val="228018226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179A-C839-40EE-95DC-44322EC8A649}"/>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38"/>
                </a:solidFill>
                <a:effectLst/>
                <a:latin typeface="erdana"/>
              </a:rPr>
              <a:t>Components of TypeScript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4B5C1C1-378A-4EE6-AC3C-59E2FE3711C3}"/>
              </a:ext>
            </a:extLst>
          </p:cNvPr>
          <p:cNvSpPr>
            <a:spLocks noGrp="1"/>
          </p:cNvSpPr>
          <p:nvPr>
            <p:ph idx="1"/>
          </p:nvPr>
        </p:nvSpPr>
        <p:spPr>
          <a:xfrm>
            <a:off x="457200" y="476672"/>
            <a:ext cx="8229600" cy="6264696"/>
          </a:xfrm>
        </p:spPr>
        <p:txBody>
          <a:bodyPr>
            <a:normAutofit lnSpcReduction="10000"/>
          </a:bodyPr>
          <a:lstStyle/>
          <a:p>
            <a:r>
              <a:rPr lang="en-US" sz="1800" b="0" i="0" dirty="0">
                <a:solidFill>
                  <a:srgbClr val="000000"/>
                </a:solidFill>
                <a:effectLst/>
                <a:latin typeface="verdana" panose="020B0604030504040204" pitchFamily="34" charset="0"/>
              </a:rPr>
              <a:t>The TypeScript language is internally divided into three main layers. Each of these layers is divided into sublayers or components. In the following diagram, we can see the three layers and each of their internal components.</a:t>
            </a:r>
          </a:p>
          <a:p>
            <a:r>
              <a:rPr lang="en-US" sz="1800" b="0" i="0" dirty="0">
                <a:solidFill>
                  <a:srgbClr val="000000"/>
                </a:solidFill>
                <a:effectLst/>
                <a:latin typeface="verdana" panose="020B0604030504040204" pitchFamily="34" charset="0"/>
              </a:rPr>
              <a:t> These layers are:</a:t>
            </a:r>
          </a:p>
          <a:p>
            <a:pPr algn="l">
              <a:buFont typeface="+mj-lt"/>
              <a:buAutoNum type="arabicPeriod"/>
            </a:pPr>
            <a:r>
              <a:rPr lang="en-US" sz="1800" b="0" i="0" dirty="0">
                <a:solidFill>
                  <a:srgbClr val="000000"/>
                </a:solidFill>
                <a:effectLst/>
                <a:latin typeface="verdana" panose="020B0604030504040204" pitchFamily="34" charset="0"/>
              </a:rPr>
              <a:t>Language</a:t>
            </a:r>
          </a:p>
          <a:p>
            <a:pPr algn="l">
              <a:buFont typeface="+mj-lt"/>
              <a:buAutoNum type="arabicPeriod"/>
            </a:pPr>
            <a:r>
              <a:rPr lang="en-US" sz="1800" b="0" i="0" dirty="0">
                <a:solidFill>
                  <a:srgbClr val="000000"/>
                </a:solidFill>
                <a:effectLst/>
                <a:latin typeface="verdana" panose="020B0604030504040204" pitchFamily="34" charset="0"/>
              </a:rPr>
              <a:t>The TypeScript Compiler</a:t>
            </a:r>
          </a:p>
          <a:p>
            <a:pPr algn="l">
              <a:buFont typeface="+mj-lt"/>
              <a:buAutoNum type="arabicPeriod"/>
            </a:pPr>
            <a:r>
              <a:rPr lang="en-US" sz="1800" b="0" i="0" dirty="0">
                <a:solidFill>
                  <a:srgbClr val="000000"/>
                </a:solidFill>
                <a:effectLst/>
                <a:latin typeface="verdana" panose="020B0604030504040204" pitchFamily="34" charset="0"/>
              </a:rPr>
              <a:t>The TypeScript Language Services</a:t>
            </a:r>
          </a:p>
          <a:p>
            <a:pPr lvl="1">
              <a:buFont typeface="+mj-lt"/>
              <a:buAutoNum type="arabicPeriod"/>
            </a:pPr>
            <a:r>
              <a:rPr lang="en-IN" sz="2000" b="0" i="0" dirty="0">
                <a:solidFill>
                  <a:srgbClr val="610B4B"/>
                </a:solidFill>
                <a:effectLst/>
                <a:latin typeface="erdana"/>
              </a:rPr>
              <a:t>Language</a:t>
            </a:r>
          </a:p>
          <a:p>
            <a:pPr lvl="2">
              <a:buFont typeface="+mj-lt"/>
              <a:buAutoNum type="arabicPeriod"/>
            </a:pPr>
            <a:endParaRPr lang="en-IN" sz="200" dirty="0">
              <a:solidFill>
                <a:srgbClr val="610B4B"/>
              </a:solidFill>
              <a:latin typeface="erdana"/>
            </a:endParaRPr>
          </a:p>
          <a:p>
            <a:pPr lvl="2">
              <a:buFont typeface="+mj-lt"/>
              <a:buAutoNum type="arabicPeriod"/>
            </a:pPr>
            <a:endParaRPr lang="en-IN" sz="200" b="0" i="0" dirty="0">
              <a:solidFill>
                <a:srgbClr val="610B4B"/>
              </a:solidFill>
              <a:effectLst/>
              <a:latin typeface="erdana"/>
            </a:endParaRPr>
          </a:p>
          <a:p>
            <a:pPr lvl="2">
              <a:buFont typeface="+mj-lt"/>
              <a:buAutoNum type="arabicPeriod"/>
            </a:pPr>
            <a:endParaRPr lang="en-IN" sz="200" dirty="0">
              <a:solidFill>
                <a:srgbClr val="610B4B"/>
              </a:solidFill>
              <a:latin typeface="erdana"/>
            </a:endParaRPr>
          </a:p>
          <a:p>
            <a:pPr lvl="2">
              <a:buFont typeface="+mj-lt"/>
              <a:buAutoNum type="arabicPeriod"/>
            </a:pPr>
            <a:endParaRPr lang="en-US" sz="200" b="0" i="0" dirty="0">
              <a:solidFill>
                <a:srgbClr val="000000"/>
              </a:solidFill>
              <a:effectLst/>
              <a:latin typeface="verdana" panose="020B0604030504040204" pitchFamily="34" charset="0"/>
            </a:endParaRPr>
          </a:p>
          <a:p>
            <a:pPr lvl="1"/>
            <a:r>
              <a:rPr lang="en-US" sz="1600" b="0" i="0" dirty="0">
                <a:solidFill>
                  <a:srgbClr val="000000"/>
                </a:solidFill>
                <a:effectLst/>
                <a:latin typeface="verdana" panose="020B0604030504040204" pitchFamily="34" charset="0"/>
              </a:rPr>
              <a:t>It features the TypeScript language elements. It comprises elements like syntax, keywords, and type annotations.</a:t>
            </a:r>
          </a:p>
          <a:p>
            <a:pPr lvl="1"/>
            <a:endParaRPr lang="en-US" sz="1050" dirty="0">
              <a:solidFill>
                <a:srgbClr val="000000"/>
              </a:solidFill>
              <a:latin typeface="verdana" panose="020B0604030504040204" pitchFamily="34" charset="0"/>
            </a:endParaRPr>
          </a:p>
          <a:p>
            <a:pPr lvl="1"/>
            <a:r>
              <a:rPr lang="en-US" sz="1050" dirty="0">
                <a:solidFill>
                  <a:srgbClr val="000000"/>
                </a:solidFill>
                <a:latin typeface="verdana" panose="020B0604030504040204" pitchFamily="34" charset="0"/>
              </a:rPr>
              <a:t>2</a:t>
            </a:r>
            <a:r>
              <a:rPr lang="en-US" sz="1600" dirty="0">
                <a:solidFill>
                  <a:srgbClr val="000000"/>
                </a:solidFill>
                <a:latin typeface="verdana" panose="020B0604030504040204" pitchFamily="34" charset="0"/>
              </a:rPr>
              <a:t>. </a:t>
            </a:r>
            <a:r>
              <a:rPr lang="en-IN" sz="1600" b="0" i="0" dirty="0">
                <a:solidFill>
                  <a:srgbClr val="610B4B"/>
                </a:solidFill>
                <a:effectLst/>
                <a:latin typeface="erdana"/>
              </a:rPr>
              <a:t>The TypeScript Compiler</a:t>
            </a:r>
          </a:p>
          <a:p>
            <a:pPr lvl="1"/>
            <a:r>
              <a:rPr lang="en-US" sz="1400" b="0" i="0" dirty="0">
                <a:solidFill>
                  <a:srgbClr val="000000"/>
                </a:solidFill>
                <a:effectLst/>
                <a:latin typeface="verdana" panose="020B0604030504040204" pitchFamily="34" charset="0"/>
              </a:rPr>
              <a:t>The TypeScript compiler (TSC) transform the TypeScript program equivalent to its JavaScript code. It also performs the parsing, and type checking of our TypeScript code to JavaScript code.</a:t>
            </a:r>
          </a:p>
          <a:p>
            <a:pPr lvl="1"/>
            <a:endParaRPr lang="en-US" sz="1400" dirty="0">
              <a:solidFill>
                <a:srgbClr val="000000"/>
              </a:solidFill>
              <a:latin typeface="verdana" panose="020B0604030504040204" pitchFamily="34" charset="0"/>
            </a:endParaRPr>
          </a:p>
          <a:p>
            <a:pPr lvl="1"/>
            <a:r>
              <a:rPr lang="en-US" sz="1400" b="0" i="0" dirty="0">
                <a:solidFill>
                  <a:srgbClr val="000000"/>
                </a:solidFill>
                <a:effectLst/>
                <a:latin typeface="verdana" panose="020B0604030504040204" pitchFamily="34" charset="0"/>
              </a:rPr>
              <a:t>Browser doesn't support the execution of TypeScript code directly. So the program written in TypeScript must be re-written in JavaScript equivalent code which supports the execution of code in the browser directly. </a:t>
            </a:r>
          </a:p>
          <a:p>
            <a:pPr lvl="1"/>
            <a:r>
              <a:rPr lang="en-US" sz="1400" b="0" i="0" dirty="0">
                <a:solidFill>
                  <a:srgbClr val="000000"/>
                </a:solidFill>
                <a:effectLst/>
                <a:latin typeface="verdana" panose="020B0604030504040204" pitchFamily="34" charset="0"/>
              </a:rPr>
              <a:t>To perform this, TypeScript comes with TypeScript compiler named "</a:t>
            </a:r>
            <a:r>
              <a:rPr lang="en-US" sz="1400" b="0" i="0" dirty="0" err="1">
                <a:solidFill>
                  <a:srgbClr val="000000"/>
                </a:solidFill>
                <a:effectLst/>
                <a:latin typeface="verdana" panose="020B0604030504040204" pitchFamily="34" charset="0"/>
              </a:rPr>
              <a:t>tsc</a:t>
            </a:r>
            <a:r>
              <a:rPr lang="en-US" sz="1400" b="0" i="0" dirty="0">
                <a:solidFill>
                  <a:srgbClr val="000000"/>
                </a:solidFill>
                <a:effectLst/>
                <a:latin typeface="verdana" panose="020B0604030504040204" pitchFamily="34" charset="0"/>
              </a:rPr>
              <a:t>." The current version of TypeScript compiler supports ES6, by default. It compiles the source code in any module like ES6, </a:t>
            </a:r>
            <a:r>
              <a:rPr lang="en-US" sz="1400" b="0" i="0" dirty="0" err="1">
                <a:solidFill>
                  <a:srgbClr val="000000"/>
                </a:solidFill>
                <a:effectLst/>
                <a:latin typeface="verdana" panose="020B0604030504040204" pitchFamily="34" charset="0"/>
              </a:rPr>
              <a:t>SystemJS</a:t>
            </a:r>
            <a:r>
              <a:rPr lang="en-US" sz="1400" b="0" i="0" dirty="0">
                <a:solidFill>
                  <a:srgbClr val="000000"/>
                </a:solidFill>
                <a:effectLst/>
                <a:latin typeface="verdana" panose="020B0604030504040204" pitchFamily="34" charset="0"/>
              </a:rPr>
              <a:t>, AMD, etc.</a:t>
            </a:r>
            <a:endParaRPr lang="en-IN" sz="1400" dirty="0"/>
          </a:p>
        </p:txBody>
      </p:sp>
    </p:spTree>
    <p:extLst>
      <p:ext uri="{BB962C8B-B14F-4D97-AF65-F5344CB8AC3E}">
        <p14:creationId xmlns:p14="http://schemas.microsoft.com/office/powerpoint/2010/main" val="12620058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ED79-409A-4935-8FFA-6988A33F4286}"/>
              </a:ext>
            </a:extLst>
          </p:cNvPr>
          <p:cNvSpPr>
            <a:spLocks noGrp="1"/>
          </p:cNvSpPr>
          <p:nvPr>
            <p:ph type="title"/>
          </p:nvPr>
        </p:nvSpPr>
        <p:spPr>
          <a:xfrm>
            <a:off x="457200" y="274638"/>
            <a:ext cx="8229600" cy="457199"/>
          </a:xfrm>
        </p:spPr>
        <p:txBody>
          <a:bodyPr>
            <a:normAutofit fontScale="90000"/>
          </a:bodyPr>
          <a:lstStyle/>
          <a:p>
            <a:r>
              <a:rPr lang="en-US" dirty="0"/>
              <a:t>Installation</a:t>
            </a:r>
            <a:endParaRPr lang="en-IN" dirty="0"/>
          </a:p>
        </p:txBody>
      </p:sp>
      <p:sp>
        <p:nvSpPr>
          <p:cNvPr id="3" name="Content Placeholder 2">
            <a:extLst>
              <a:ext uri="{FF2B5EF4-FFF2-40B4-BE49-F238E27FC236}">
                <a16:creationId xmlns:a16="http://schemas.microsoft.com/office/drawing/2014/main" id="{8EAE98EA-4982-42B5-8114-CF3CA83560D4}"/>
              </a:ext>
            </a:extLst>
          </p:cNvPr>
          <p:cNvSpPr>
            <a:spLocks noGrp="1"/>
          </p:cNvSpPr>
          <p:nvPr>
            <p:ph idx="1"/>
          </p:nvPr>
        </p:nvSpPr>
        <p:spPr>
          <a:xfrm>
            <a:off x="457200" y="836712"/>
            <a:ext cx="8229600" cy="5904656"/>
          </a:xfrm>
        </p:spPr>
        <p:txBody>
          <a:bodyPr>
            <a:normAutofit/>
          </a:bodyPr>
          <a:lstStyle/>
          <a:p>
            <a:r>
              <a:rPr lang="en-IN" sz="1800" b="0" i="0" dirty="0">
                <a:solidFill>
                  <a:srgbClr val="610B38"/>
                </a:solidFill>
                <a:effectLst/>
                <a:latin typeface="erdana"/>
              </a:rPr>
              <a:t>Pre-requisite to install TypeScript</a:t>
            </a:r>
          </a:p>
          <a:p>
            <a:pPr algn="l">
              <a:buFont typeface="+mj-lt"/>
              <a:buAutoNum type="arabicPeriod"/>
            </a:pPr>
            <a:r>
              <a:rPr lang="en-US" sz="1800" b="0" i="0" dirty="0">
                <a:solidFill>
                  <a:srgbClr val="000000"/>
                </a:solidFill>
                <a:effectLst/>
                <a:latin typeface="verdana" panose="020B0604030504040204" pitchFamily="34" charset="0"/>
              </a:rPr>
              <a:t>Text Editor or IDE</a:t>
            </a:r>
          </a:p>
          <a:p>
            <a:pPr algn="l">
              <a:buFont typeface="+mj-lt"/>
              <a:buAutoNum type="arabicPeriod"/>
            </a:pPr>
            <a:r>
              <a:rPr lang="en-US" sz="1800" b="0" i="0" dirty="0">
                <a:solidFill>
                  <a:srgbClr val="000000"/>
                </a:solidFill>
                <a:effectLst/>
                <a:latin typeface="verdana" panose="020B0604030504040204" pitchFamily="34" charset="0"/>
              </a:rPr>
              <a:t>Node.js Package Manager (</a:t>
            </a:r>
            <a:r>
              <a:rPr lang="en-US" sz="1800" b="0" i="0" dirty="0" err="1">
                <a:solidFill>
                  <a:srgbClr val="000000"/>
                </a:solidFill>
                <a:effectLst/>
                <a:latin typeface="verdana" panose="020B0604030504040204" pitchFamily="34" charset="0"/>
              </a:rPr>
              <a:t>npm</a:t>
            </a:r>
            <a:r>
              <a:rPr lang="en-US" sz="1800" b="0" i="0" dirty="0">
                <a:solidFill>
                  <a:srgbClr val="000000"/>
                </a:solidFill>
                <a:effectLst/>
                <a:latin typeface="verdana" panose="020B0604030504040204" pitchFamily="34" charset="0"/>
              </a:rPr>
              <a:t>)</a:t>
            </a:r>
          </a:p>
          <a:p>
            <a:pPr algn="l">
              <a:buFont typeface="+mj-lt"/>
              <a:buAutoNum type="arabicPeriod"/>
            </a:pPr>
            <a:r>
              <a:rPr lang="en-US" sz="1800" b="0" i="0" dirty="0">
                <a:solidFill>
                  <a:srgbClr val="000000"/>
                </a:solidFill>
                <a:effectLst/>
                <a:latin typeface="verdana" panose="020B0604030504040204" pitchFamily="34" charset="0"/>
              </a:rPr>
              <a:t>The TypeScript compiler</a:t>
            </a:r>
          </a:p>
          <a:p>
            <a:pPr algn="l">
              <a:buFont typeface="+mj-lt"/>
              <a:buAutoNum type="arabicPeriod"/>
            </a:pPr>
            <a:endParaRPr lang="en-US" sz="1800" dirty="0">
              <a:solidFill>
                <a:srgbClr val="000000"/>
              </a:solidFill>
              <a:latin typeface="verdana" panose="020B0604030504040204" pitchFamily="34" charset="0"/>
            </a:endParaRPr>
          </a:p>
          <a:p>
            <a:pPr marL="0" indent="0">
              <a:buNone/>
            </a:pPr>
            <a:r>
              <a:rPr lang="en-IN" sz="1800" b="0" i="0" dirty="0">
                <a:solidFill>
                  <a:srgbClr val="610B38"/>
                </a:solidFill>
                <a:effectLst/>
                <a:latin typeface="erdana"/>
              </a:rPr>
              <a:t>Ways to install TypeScript</a:t>
            </a:r>
          </a:p>
          <a:p>
            <a:pPr algn="l"/>
            <a:r>
              <a:rPr lang="en-US" sz="1800" b="0" i="0" dirty="0">
                <a:solidFill>
                  <a:srgbClr val="000000"/>
                </a:solidFill>
                <a:effectLst/>
                <a:latin typeface="verdana" panose="020B0604030504040204" pitchFamily="34" charset="0"/>
              </a:rPr>
              <a:t>There are two ways to install TypeScript:</a:t>
            </a:r>
          </a:p>
          <a:p>
            <a:pPr algn="l">
              <a:buFont typeface="+mj-lt"/>
              <a:buAutoNum type="arabicPeriod"/>
            </a:pPr>
            <a:r>
              <a:rPr lang="en-US" sz="1800" b="0" i="0" dirty="0">
                <a:solidFill>
                  <a:srgbClr val="000000"/>
                </a:solidFill>
                <a:effectLst/>
                <a:latin typeface="verdana" panose="020B0604030504040204" pitchFamily="34" charset="0"/>
              </a:rPr>
              <a:t>Install TypeScript using Node.js Package Manager (</a:t>
            </a:r>
            <a:r>
              <a:rPr lang="en-US" sz="1800" b="0" i="0" dirty="0" err="1">
                <a:solidFill>
                  <a:srgbClr val="000000"/>
                </a:solidFill>
                <a:effectLst/>
                <a:latin typeface="verdana" panose="020B0604030504040204" pitchFamily="34" charset="0"/>
              </a:rPr>
              <a:t>npm</a:t>
            </a:r>
            <a:r>
              <a:rPr lang="en-US" sz="1800" b="0" i="0" dirty="0">
                <a:solidFill>
                  <a:srgbClr val="000000"/>
                </a:solidFill>
                <a:effectLst/>
                <a:latin typeface="verdana" panose="020B0604030504040204" pitchFamily="34" charset="0"/>
              </a:rPr>
              <a:t>).</a:t>
            </a:r>
          </a:p>
          <a:p>
            <a:pPr algn="l">
              <a:buFont typeface="+mj-lt"/>
              <a:buAutoNum type="arabicPeriod"/>
            </a:pPr>
            <a:r>
              <a:rPr lang="en-US" sz="1800" b="0" i="0" dirty="0">
                <a:solidFill>
                  <a:srgbClr val="000000"/>
                </a:solidFill>
                <a:effectLst/>
                <a:latin typeface="verdana" panose="020B0604030504040204" pitchFamily="34" charset="0"/>
              </a:rPr>
              <a:t>Install the TypeScript plug-in in your IDE (Integrated Development Environment).</a:t>
            </a:r>
          </a:p>
          <a:p>
            <a:pPr marL="0" indent="0">
              <a:buNone/>
            </a:pPr>
            <a:endParaRPr lang="en-IN" sz="1800" b="0" i="0" dirty="0">
              <a:solidFill>
                <a:srgbClr val="610B38"/>
              </a:solidFill>
              <a:effectLst/>
              <a:latin typeface="erdana"/>
            </a:endParaRPr>
          </a:p>
          <a:p>
            <a:pPr algn="l">
              <a:buFont typeface="+mj-lt"/>
              <a:buAutoNum type="arabicPeriod"/>
            </a:pPr>
            <a:endParaRPr lang="en-US" sz="1800" b="0" i="0" dirty="0">
              <a:solidFill>
                <a:srgbClr val="000000"/>
              </a:solidFill>
              <a:effectLst/>
              <a:latin typeface="verdana" panose="020B0604030504040204" pitchFamily="34" charset="0"/>
            </a:endParaRPr>
          </a:p>
          <a:p>
            <a:endParaRPr lang="en-IN" sz="1600" dirty="0"/>
          </a:p>
        </p:txBody>
      </p:sp>
    </p:spTree>
    <p:extLst>
      <p:ext uri="{BB962C8B-B14F-4D97-AF65-F5344CB8AC3E}">
        <p14:creationId xmlns:p14="http://schemas.microsoft.com/office/powerpoint/2010/main" val="39833476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8A7F-7B9B-4685-8032-F836917ECE66}"/>
              </a:ext>
            </a:extLst>
          </p:cNvPr>
          <p:cNvSpPr>
            <a:spLocks noGrp="1"/>
          </p:cNvSpPr>
          <p:nvPr>
            <p:ph type="title"/>
          </p:nvPr>
        </p:nvSpPr>
        <p:spPr>
          <a:xfrm>
            <a:off x="457200" y="274638"/>
            <a:ext cx="8229600" cy="274042"/>
          </a:xfrm>
        </p:spPr>
        <p:txBody>
          <a:bodyPr>
            <a:normAutofit fontScale="90000"/>
          </a:bodyPr>
          <a:lstStyle/>
          <a:p>
            <a:r>
              <a:rPr lang="en-IN" sz="2700" b="0" i="0" dirty="0">
                <a:solidFill>
                  <a:srgbClr val="610B4B"/>
                </a:solidFill>
                <a:effectLst/>
                <a:latin typeface="erdana"/>
              </a:rPr>
              <a:t>Install TypeScript using Node.js Package Manager (</a:t>
            </a:r>
            <a:r>
              <a:rPr lang="en-IN" sz="2700" b="0" i="0" dirty="0" err="1">
                <a:solidFill>
                  <a:srgbClr val="610B4B"/>
                </a:solidFill>
                <a:effectLst/>
                <a:latin typeface="erdana"/>
              </a:rPr>
              <a:t>npm</a:t>
            </a:r>
            <a:r>
              <a:rPr lang="en-IN" sz="2700" b="0" i="0" dirty="0">
                <a:solidFill>
                  <a:srgbClr val="610B4B"/>
                </a:solidFill>
                <a:effectLst/>
                <a:latin typeface="erdana"/>
              </a:rPr>
              <a: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7B9A686-B7E1-45C8-A64C-7FE2A1F3C2A8}"/>
              </a:ext>
            </a:extLst>
          </p:cNvPr>
          <p:cNvSpPr>
            <a:spLocks noGrp="1"/>
          </p:cNvSpPr>
          <p:nvPr>
            <p:ph idx="1"/>
          </p:nvPr>
        </p:nvSpPr>
        <p:spPr>
          <a:xfrm>
            <a:off x="457200" y="404664"/>
            <a:ext cx="8229600" cy="6336704"/>
          </a:xfrm>
        </p:spPr>
        <p:txBody>
          <a:bodyPr>
            <a:normAutofit/>
          </a:bodyPr>
          <a:lstStyle/>
          <a:p>
            <a:r>
              <a:rPr lang="en-US" sz="2400" b="1" i="0" dirty="0">
                <a:effectLst/>
                <a:latin typeface="verdana" panose="020B0604030504040204" pitchFamily="34" charset="0"/>
              </a:rPr>
              <a:t>Step-1</a:t>
            </a:r>
            <a:r>
              <a:rPr lang="en-US" sz="2400" b="0" i="0" dirty="0">
                <a:solidFill>
                  <a:srgbClr val="000000"/>
                </a:solidFill>
                <a:effectLst/>
                <a:latin typeface="verdana" panose="020B0604030504040204" pitchFamily="34" charset="0"/>
              </a:rPr>
              <a:t> Install Node.js. It is used to setup TypeScript on our local computer.</a:t>
            </a:r>
          </a:p>
          <a:p>
            <a:pPr algn="l"/>
            <a:r>
              <a:rPr lang="en-US" sz="2000" b="0" i="0" dirty="0">
                <a:solidFill>
                  <a:srgbClr val="000000"/>
                </a:solidFill>
                <a:effectLst/>
                <a:latin typeface="verdana" panose="020B0604030504040204" pitchFamily="34" charset="0"/>
              </a:rPr>
              <a:t>To verify the installation was successful, enter the following command in the Terminal Window.</a:t>
            </a:r>
          </a:p>
          <a:p>
            <a:pPr algn="l">
              <a:buFont typeface="+mj-lt"/>
              <a:buAutoNum type="arabicPeriod"/>
            </a:pPr>
            <a:r>
              <a:rPr lang="en-US" sz="2000" b="0" i="0" dirty="0">
                <a:solidFill>
                  <a:srgbClr val="000000"/>
                </a:solidFill>
                <a:effectLst/>
                <a:latin typeface="verdana" panose="020B0604030504040204" pitchFamily="34" charset="0"/>
              </a:rPr>
              <a:t>$ node -v  </a:t>
            </a:r>
          </a:p>
          <a:p>
            <a:pPr algn="l">
              <a:buFont typeface="+mj-lt"/>
              <a:buAutoNum type="arabicPeriod"/>
            </a:pPr>
            <a:r>
              <a:rPr lang="en-US" sz="2000" b="0" i="0" dirty="0">
                <a:solidFill>
                  <a:srgbClr val="000000"/>
                </a:solidFill>
                <a:effectLst/>
                <a:latin typeface="verdana" panose="020B0604030504040204" pitchFamily="34" charset="0"/>
              </a:rPr>
              <a:t>$ </a:t>
            </a:r>
            <a:r>
              <a:rPr lang="en-US" sz="2000" b="0" i="0" dirty="0" err="1">
                <a:solidFill>
                  <a:srgbClr val="000000"/>
                </a:solidFill>
                <a:effectLst/>
                <a:latin typeface="verdana" panose="020B0604030504040204" pitchFamily="34" charset="0"/>
              </a:rPr>
              <a:t>npm</a:t>
            </a:r>
            <a:r>
              <a:rPr lang="en-US" sz="2000" b="0" i="0" dirty="0">
                <a:solidFill>
                  <a:srgbClr val="000000"/>
                </a:solidFill>
                <a:effectLst/>
                <a:latin typeface="verdana" panose="020B0604030504040204" pitchFamily="34" charset="0"/>
              </a:rPr>
              <a:t> -v  </a:t>
            </a:r>
          </a:p>
          <a:p>
            <a:pPr marL="0" indent="0" algn="l">
              <a:buNone/>
            </a:pPr>
            <a:endParaRPr lang="en-US" sz="2000" dirty="0">
              <a:solidFill>
                <a:srgbClr val="000000"/>
              </a:solidFill>
              <a:latin typeface="verdana" panose="020B0604030504040204" pitchFamily="34" charset="0"/>
            </a:endParaRPr>
          </a:p>
          <a:p>
            <a:pPr marL="0" indent="0" algn="l">
              <a:buNone/>
            </a:pPr>
            <a:r>
              <a:rPr lang="en-US" sz="1200" b="1" i="0" dirty="0">
                <a:effectLst/>
                <a:latin typeface="verdana" panose="020B0604030504040204" pitchFamily="34" charset="0"/>
              </a:rPr>
              <a:t>Step-2</a:t>
            </a:r>
            <a:r>
              <a:rPr lang="en-US" sz="1200" b="0" i="0" dirty="0">
                <a:solidFill>
                  <a:srgbClr val="000000"/>
                </a:solidFill>
                <a:effectLst/>
                <a:latin typeface="verdana" panose="020B0604030504040204" pitchFamily="34" charset="0"/>
              </a:rPr>
              <a:t> Install TypeScript. To install TypeScript, enter the following command in the Terminal Window.</a:t>
            </a:r>
            <a:endParaRPr lang="en-US" sz="2000" b="0" i="0" dirty="0">
              <a:solidFill>
                <a:srgbClr val="000000"/>
              </a:solidFill>
              <a:effectLst/>
              <a:latin typeface="verdana" panose="020B0604030504040204" pitchFamily="34" charset="0"/>
            </a:endParaRPr>
          </a:p>
          <a:p>
            <a:pPr algn="l">
              <a:buFont typeface="+mj-lt"/>
              <a:buAutoNum type="arabicPeriod"/>
            </a:pPr>
            <a:r>
              <a:rPr lang="en-IN" sz="1200" b="0" i="0" dirty="0" err="1">
                <a:solidFill>
                  <a:srgbClr val="000000"/>
                </a:solidFill>
                <a:effectLst/>
                <a:latin typeface="verdana" panose="020B0604030504040204" pitchFamily="34" charset="0"/>
              </a:rPr>
              <a:t>npm</a:t>
            </a:r>
            <a:r>
              <a:rPr lang="en-IN" sz="1200" b="0" i="0" dirty="0">
                <a:solidFill>
                  <a:srgbClr val="000000"/>
                </a:solidFill>
                <a:effectLst/>
                <a:latin typeface="verdana" panose="020B0604030504040204" pitchFamily="34" charset="0"/>
              </a:rPr>
              <a:t> install typescript --save-dev         </a:t>
            </a:r>
            <a:r>
              <a:rPr lang="en-IN" sz="1200" b="0" i="0" dirty="0">
                <a:solidFill>
                  <a:srgbClr val="008200"/>
                </a:solidFill>
                <a:effectLst/>
                <a:latin typeface="verdana" panose="020B0604030504040204" pitchFamily="34" charset="0"/>
              </a:rPr>
              <a:t>//As dev dependency</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npm</a:t>
            </a:r>
            <a:r>
              <a:rPr lang="en-IN" sz="1200" b="0" i="0" dirty="0">
                <a:solidFill>
                  <a:srgbClr val="000000"/>
                </a:solidFill>
                <a:effectLst/>
                <a:latin typeface="verdana" panose="020B0604030504040204" pitchFamily="34" charset="0"/>
              </a:rPr>
              <a:t> install typescript -g                      </a:t>
            </a:r>
            <a:r>
              <a:rPr lang="en-IN" sz="1200" b="0" i="0" dirty="0">
                <a:solidFill>
                  <a:srgbClr val="008200"/>
                </a:solidFill>
                <a:effectLst/>
                <a:latin typeface="verdana" panose="020B0604030504040204" pitchFamily="34" charset="0"/>
              </a:rPr>
              <a:t>//Install as a global module</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npm</a:t>
            </a:r>
            <a:r>
              <a:rPr lang="en-IN" sz="1200" b="0" i="0" dirty="0">
                <a:solidFill>
                  <a:srgbClr val="000000"/>
                </a:solidFill>
                <a:effectLst/>
                <a:latin typeface="verdana" panose="020B0604030504040204" pitchFamily="34" charset="0"/>
              </a:rPr>
              <a:t> install </a:t>
            </a:r>
            <a:r>
              <a:rPr lang="en-IN" sz="1200" b="0" i="0" dirty="0" err="1">
                <a:solidFill>
                  <a:srgbClr val="000000"/>
                </a:solidFill>
                <a:effectLst/>
                <a:latin typeface="verdana" panose="020B0604030504040204" pitchFamily="34" charset="0"/>
              </a:rPr>
              <a:t>typescript</a:t>
            </a:r>
            <a:r>
              <a:rPr lang="en-IN" sz="1200" b="0" i="0" dirty="0" err="1">
                <a:solidFill>
                  <a:srgbClr val="646464"/>
                </a:solidFill>
                <a:effectLst/>
                <a:latin typeface="verdana" panose="020B0604030504040204" pitchFamily="34" charset="0"/>
              </a:rPr>
              <a:t>@latest</a:t>
            </a:r>
            <a:r>
              <a:rPr lang="en-IN" sz="1200" b="0" i="0" dirty="0">
                <a:solidFill>
                  <a:srgbClr val="000000"/>
                </a:solidFill>
                <a:effectLst/>
                <a:latin typeface="verdana" panose="020B0604030504040204" pitchFamily="34" charset="0"/>
              </a:rPr>
              <a:t> -g          </a:t>
            </a:r>
            <a:r>
              <a:rPr lang="en-IN" sz="1200" b="0" i="0" dirty="0">
                <a:solidFill>
                  <a:srgbClr val="008200"/>
                </a:solidFill>
                <a:effectLst/>
                <a:latin typeface="verdana" panose="020B0604030504040204" pitchFamily="34" charset="0"/>
              </a:rPr>
              <a:t>//Install latest if you have an older version</a:t>
            </a:r>
            <a:r>
              <a:rPr lang="en-IN" sz="1200" b="0" i="0" dirty="0">
                <a:solidFill>
                  <a:srgbClr val="000000"/>
                </a:solidFill>
                <a:effectLst/>
                <a:latin typeface="verdana" panose="020B0604030504040204" pitchFamily="34" charset="0"/>
              </a:rPr>
              <a:t>  </a:t>
            </a:r>
          </a:p>
          <a:p>
            <a:pPr marL="0" indent="0" algn="l">
              <a:buNone/>
            </a:pPr>
            <a:r>
              <a:rPr lang="en-US" sz="1200" b="1" i="0" dirty="0">
                <a:effectLst/>
                <a:latin typeface="verdana" panose="020B0604030504040204" pitchFamily="34" charset="0"/>
              </a:rPr>
              <a:t>Step-3</a:t>
            </a:r>
            <a:r>
              <a:rPr lang="en-US" sz="1200" b="0" i="0" dirty="0">
                <a:solidFill>
                  <a:srgbClr val="000000"/>
                </a:solidFill>
                <a:effectLst/>
                <a:latin typeface="verdana" panose="020B0604030504040204" pitchFamily="34" charset="0"/>
              </a:rPr>
              <a:t> To verify the installation was successful, enter the command </a:t>
            </a:r>
            <a:r>
              <a:rPr lang="en-US" sz="1200" b="1" i="0" dirty="0">
                <a:effectLst/>
                <a:latin typeface="verdana" panose="020B0604030504040204" pitchFamily="34" charset="0"/>
              </a:rPr>
              <a:t>$ </a:t>
            </a:r>
            <a:r>
              <a:rPr lang="en-US" sz="1200" b="1" i="0" dirty="0" err="1">
                <a:effectLst/>
                <a:latin typeface="verdana" panose="020B0604030504040204" pitchFamily="34" charset="0"/>
              </a:rPr>
              <a:t>tsc</a:t>
            </a:r>
            <a:r>
              <a:rPr lang="en-US" sz="1200" b="1" i="0" dirty="0">
                <a:effectLst/>
                <a:latin typeface="verdana" panose="020B0604030504040204" pitchFamily="34" charset="0"/>
              </a:rPr>
              <a:t> -v</a:t>
            </a:r>
            <a:r>
              <a:rPr lang="en-US" sz="1200" b="0" i="0" dirty="0">
                <a:solidFill>
                  <a:srgbClr val="000000"/>
                </a:solidFill>
                <a:effectLst/>
                <a:latin typeface="verdana" panose="020B0604030504040204" pitchFamily="34" charset="0"/>
              </a:rPr>
              <a:t> in the Terminal Window.</a:t>
            </a:r>
            <a:endParaRPr lang="en-US" sz="2000" b="0" i="0" dirty="0">
              <a:solidFill>
                <a:srgbClr val="000000"/>
              </a:solidFill>
              <a:effectLst/>
              <a:latin typeface="verdana" panose="020B0604030504040204" pitchFamily="34" charset="0"/>
            </a:endParaRPr>
          </a:p>
          <a:p>
            <a:endParaRPr lang="en-IN" sz="2400" dirty="0"/>
          </a:p>
        </p:txBody>
      </p:sp>
    </p:spTree>
    <p:extLst>
      <p:ext uri="{BB962C8B-B14F-4D97-AF65-F5344CB8AC3E}">
        <p14:creationId xmlns:p14="http://schemas.microsoft.com/office/powerpoint/2010/main" val="96733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HTML Comments</a:t>
            </a:r>
            <a:br>
              <a:rPr lang="en-IN" dirty="0"/>
            </a:br>
            <a:endParaRPr lang="en-IN" dirty="0"/>
          </a:p>
        </p:txBody>
      </p:sp>
      <p:sp>
        <p:nvSpPr>
          <p:cNvPr id="3" name="Content Placeholder 2"/>
          <p:cNvSpPr>
            <a:spLocks noGrp="1"/>
          </p:cNvSpPr>
          <p:nvPr>
            <p:ph idx="1"/>
          </p:nvPr>
        </p:nvSpPr>
        <p:spPr>
          <a:xfrm>
            <a:off x="457200" y="928670"/>
            <a:ext cx="8229600" cy="5572164"/>
          </a:xfrm>
        </p:spPr>
        <p:txBody>
          <a:bodyPr/>
          <a:lstStyle/>
          <a:p>
            <a:r>
              <a:rPr lang="en-IN" dirty="0"/>
              <a:t>You can add comments to your HTML source by using the following syntax:</a:t>
            </a:r>
          </a:p>
          <a:p>
            <a:r>
              <a:rPr lang="en-IN" dirty="0"/>
              <a:t>&lt;!-- Write your comments here --&gt;</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2786-72E2-41E1-905C-922B3979D87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TypeScript First Program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6933786-1C38-4A8D-B881-3385150751F9}"/>
              </a:ext>
            </a:extLst>
          </p:cNvPr>
          <p:cNvSpPr>
            <a:spLocks noGrp="1"/>
          </p:cNvSpPr>
          <p:nvPr>
            <p:ph idx="1"/>
          </p:nvPr>
        </p:nvSpPr>
        <p:spPr>
          <a:xfrm>
            <a:off x="457200" y="548680"/>
            <a:ext cx="8229600" cy="6120680"/>
          </a:xfrm>
        </p:spPr>
        <p:txBody>
          <a:bodyPr>
            <a:normAutofit/>
          </a:bodyPr>
          <a:lstStyle/>
          <a:p>
            <a:pPr algn="l">
              <a:buFont typeface="+mj-lt"/>
              <a:buAutoNum type="arabicPeriod"/>
            </a:pPr>
            <a:r>
              <a:rPr lang="en-IN" sz="2000" b="0" i="0" dirty="0">
                <a:solidFill>
                  <a:srgbClr val="000000"/>
                </a:solidFill>
                <a:effectLst/>
                <a:latin typeface="verdana" panose="020B0604030504040204" pitchFamily="34" charset="0"/>
              </a:rPr>
              <a:t>function greeter(person) {  </a:t>
            </a:r>
          </a:p>
          <a:p>
            <a:pPr algn="l">
              <a:buFont typeface="+mj-lt"/>
              <a:buAutoNum type="arabicPeriod"/>
            </a:pPr>
            <a:r>
              <a:rPr lang="en-IN" sz="2000" b="0" i="0" dirty="0">
                <a:solidFill>
                  <a:srgbClr val="000000"/>
                </a:solidFill>
                <a:effectLst/>
                <a:latin typeface="verdana" panose="020B0604030504040204" pitchFamily="34" charset="0"/>
              </a:rPr>
              <a:t>    </a:t>
            </a:r>
            <a:r>
              <a:rPr lang="en-IN" sz="2000" b="1" i="0" dirty="0">
                <a:solidFill>
                  <a:srgbClr val="006699"/>
                </a:solidFill>
                <a:effectLst/>
                <a:latin typeface="verdana" panose="020B0604030504040204" pitchFamily="34" charset="0"/>
              </a:rPr>
              <a:t>return</a:t>
            </a:r>
            <a:r>
              <a:rPr lang="en-IN" sz="2000" b="0" i="0" dirty="0">
                <a:solidFill>
                  <a:srgbClr val="000000"/>
                </a:solidFill>
                <a:effectLst/>
                <a:latin typeface="verdana" panose="020B0604030504040204" pitchFamily="34" charset="0"/>
              </a:rPr>
              <a:t> </a:t>
            </a:r>
            <a:r>
              <a:rPr lang="en-IN" sz="2000" b="0" i="0" dirty="0">
                <a:solidFill>
                  <a:srgbClr val="0000FF"/>
                </a:solidFill>
                <a:effectLst/>
                <a:latin typeface="verdana" panose="020B0604030504040204" pitchFamily="34" charset="0"/>
              </a:rPr>
              <a:t>"Hello, "</a:t>
            </a:r>
            <a:r>
              <a:rPr lang="en-IN" sz="2000" b="0" i="0" dirty="0">
                <a:solidFill>
                  <a:srgbClr val="000000"/>
                </a:solidFill>
                <a:effectLst/>
                <a:latin typeface="verdana" panose="020B0604030504040204" pitchFamily="34" charset="0"/>
              </a:rPr>
              <a:t> + person;  </a:t>
            </a:r>
          </a:p>
          <a:p>
            <a:pPr algn="l">
              <a:buFont typeface="+mj-lt"/>
              <a:buAutoNum type="arabicPeriod"/>
            </a:pPr>
            <a:r>
              <a:rPr lang="en-IN" sz="2000" b="0" i="0" dirty="0">
                <a:solidFill>
                  <a:srgbClr val="000000"/>
                </a:solidFill>
                <a:effectLst/>
                <a:latin typeface="verdana" panose="020B0604030504040204" pitchFamily="34" charset="0"/>
              </a:rPr>
              <a:t>}  </a:t>
            </a:r>
          </a:p>
          <a:p>
            <a:pPr algn="l">
              <a:buFont typeface="+mj-lt"/>
              <a:buAutoNum type="arabicPeriod"/>
            </a:pPr>
            <a:r>
              <a:rPr lang="en-IN" sz="2000" b="0" i="0" dirty="0">
                <a:solidFill>
                  <a:srgbClr val="000000"/>
                </a:solidFill>
                <a:effectLst/>
                <a:latin typeface="verdana" panose="020B0604030504040204" pitchFamily="34" charset="0"/>
              </a:rPr>
              <a:t>let user = </a:t>
            </a:r>
            <a:r>
              <a:rPr lang="en-IN" sz="2000" b="0" i="0" dirty="0">
                <a:solidFill>
                  <a:srgbClr val="0000FF"/>
                </a:solidFill>
                <a:effectLst/>
                <a:latin typeface="verdana" panose="020B0604030504040204" pitchFamily="34" charset="0"/>
              </a:rPr>
              <a:t>'</a:t>
            </a:r>
            <a:r>
              <a:rPr lang="en-IN" sz="2000" b="0" i="0" dirty="0" err="1">
                <a:solidFill>
                  <a:srgbClr val="0000FF"/>
                </a:solidFill>
                <a:effectLst/>
                <a:latin typeface="verdana" panose="020B0604030504040204" pitchFamily="34" charset="0"/>
              </a:rPr>
              <a:t>JavaTpoint</a:t>
            </a:r>
            <a:r>
              <a:rPr lang="en-IN" sz="2000" b="0" i="0" dirty="0">
                <a:solidFill>
                  <a:srgbClr val="0000FF"/>
                </a:solidFill>
                <a:effectLst/>
                <a:latin typeface="verdana" panose="020B0604030504040204" pitchFamily="34" charset="0"/>
              </a:rPr>
              <a:t>'</a:t>
            </a:r>
            <a:r>
              <a:rPr lang="en-IN" sz="2000" b="0" i="0" dirty="0">
                <a:solidFill>
                  <a:srgbClr val="000000"/>
                </a:solidFill>
                <a:effectLst/>
                <a:latin typeface="verdana" panose="020B0604030504040204" pitchFamily="34" charset="0"/>
              </a:rPr>
              <a:t>;  </a:t>
            </a:r>
          </a:p>
          <a:p>
            <a:pPr algn="l">
              <a:buFont typeface="+mj-lt"/>
              <a:buAutoNum type="arabicPeriod"/>
            </a:pPr>
            <a:r>
              <a:rPr lang="en-IN" sz="2000" b="0" i="0" dirty="0">
                <a:solidFill>
                  <a:srgbClr val="000000"/>
                </a:solidFill>
                <a:effectLst/>
                <a:latin typeface="verdana" panose="020B0604030504040204" pitchFamily="34" charset="0"/>
              </a:rPr>
              <a:t>console.log(greeter(user));  </a:t>
            </a:r>
          </a:p>
          <a:p>
            <a:pPr algn="l">
              <a:buFont typeface="+mj-lt"/>
              <a:buAutoNum type="arabicPeriod"/>
            </a:pPr>
            <a:r>
              <a:rPr lang="en-US" sz="1800" b="0" i="0" dirty="0">
                <a:solidFill>
                  <a:srgbClr val="000000"/>
                </a:solidFill>
                <a:effectLst/>
                <a:latin typeface="verdana" panose="020B0604030504040204" pitchFamily="34" charset="0"/>
              </a:rPr>
              <a:t>Save the above file as "</a:t>
            </a:r>
            <a:r>
              <a:rPr lang="en-US" sz="1800" b="1" i="0" dirty="0">
                <a:effectLst/>
                <a:latin typeface="verdana" panose="020B0604030504040204" pitchFamily="34" charset="0"/>
              </a:rPr>
              <a:t>.</a:t>
            </a:r>
            <a:r>
              <a:rPr lang="en-US" sz="1800" b="1" i="0" dirty="0" err="1">
                <a:effectLst/>
                <a:latin typeface="verdana" panose="020B0604030504040204" pitchFamily="34" charset="0"/>
              </a:rPr>
              <a:t>ts</a:t>
            </a:r>
            <a:r>
              <a:rPr lang="en-US" sz="1800" b="0" i="0" dirty="0">
                <a:solidFill>
                  <a:srgbClr val="000000"/>
                </a:solidFill>
                <a:effectLst/>
                <a:latin typeface="verdana" panose="020B0604030504040204" pitchFamily="34" charset="0"/>
              </a:rPr>
              <a:t>" extension.</a:t>
            </a:r>
          </a:p>
          <a:p>
            <a:pPr algn="l">
              <a:buFont typeface="+mj-lt"/>
              <a:buAutoNum type="arabicPeriod"/>
            </a:pPr>
            <a:r>
              <a:rPr lang="en-US" sz="1800" b="0" i="0" dirty="0">
                <a:solidFill>
                  <a:srgbClr val="000000"/>
                </a:solidFill>
                <a:effectLst/>
                <a:latin typeface="verdana" panose="020B0604030504040204" pitchFamily="34" charset="0"/>
              </a:rPr>
              <a:t>Compile the TypeScript code. To compile the source code, open the </a:t>
            </a:r>
            <a:r>
              <a:rPr lang="en-US" sz="1800" b="1" i="0" dirty="0">
                <a:effectLst/>
                <a:latin typeface="verdana" panose="020B0604030504040204" pitchFamily="34" charset="0"/>
              </a:rPr>
              <a:t>command prompt</a:t>
            </a:r>
            <a:r>
              <a:rPr lang="en-US" sz="1800" b="0" i="0" dirty="0">
                <a:solidFill>
                  <a:srgbClr val="000000"/>
                </a:solidFill>
                <a:effectLst/>
                <a:latin typeface="verdana" panose="020B0604030504040204" pitchFamily="34" charset="0"/>
              </a:rPr>
              <a:t>, and then goes to the file directory location where we saved the above file.</a:t>
            </a:r>
          </a:p>
          <a:p>
            <a:pPr algn="l">
              <a:buFont typeface="+mj-lt"/>
              <a:buAutoNum type="arabicPeriod"/>
            </a:pPr>
            <a:r>
              <a:rPr lang="en-US" sz="1800" b="0" i="0" dirty="0">
                <a:solidFill>
                  <a:srgbClr val="000000"/>
                </a:solidFill>
                <a:effectLst/>
                <a:latin typeface="verdana" panose="020B0604030504040204" pitchFamily="34" charset="0"/>
              </a:rPr>
              <a:t> For example, if we save the file on the desktop, go to the terminal window and type: - </a:t>
            </a:r>
            <a:r>
              <a:rPr lang="en-US" sz="1800" b="1" i="0" dirty="0">
                <a:effectLst/>
                <a:latin typeface="verdana" panose="020B0604030504040204" pitchFamily="34" charset="0"/>
              </a:rPr>
              <a:t>cd Desktop/</a:t>
            </a:r>
            <a:r>
              <a:rPr lang="en-US" sz="1800" b="1" i="0" dirty="0" err="1">
                <a:effectLst/>
                <a:latin typeface="verdana" panose="020B0604030504040204" pitchFamily="34" charset="0"/>
              </a:rPr>
              <a:t>folder_name</a:t>
            </a:r>
            <a:r>
              <a:rPr lang="en-US" sz="1800" b="0" i="0" dirty="0">
                <a:solidFill>
                  <a:srgbClr val="000000"/>
                </a:solidFill>
                <a:effectLst/>
                <a:latin typeface="verdana" panose="020B0604030504040204" pitchFamily="34" charset="0"/>
              </a:rPr>
              <a:t>. Now, type the following command </a:t>
            </a:r>
            <a:r>
              <a:rPr lang="en-US" sz="1800" b="0" i="0" dirty="0" err="1">
                <a:solidFill>
                  <a:srgbClr val="000000"/>
                </a:solidFill>
                <a:effectLst/>
                <a:latin typeface="verdana" panose="020B0604030504040204" pitchFamily="34" charset="0"/>
              </a:rPr>
              <a:t>tsc</a:t>
            </a:r>
            <a:r>
              <a:rPr lang="en-US" sz="1800" b="0" i="0" dirty="0">
                <a:solidFill>
                  <a:srgbClr val="000000"/>
                </a:solidFill>
                <a:effectLst/>
                <a:latin typeface="verdana" panose="020B0604030504040204" pitchFamily="34" charset="0"/>
              </a:rPr>
              <a:t> </a:t>
            </a:r>
            <a:r>
              <a:rPr lang="en-US" sz="1800" b="1" i="0" dirty="0" err="1">
                <a:effectLst/>
                <a:latin typeface="verdana" panose="020B0604030504040204" pitchFamily="34" charset="0"/>
              </a:rPr>
              <a:t>filename.ts</a:t>
            </a:r>
            <a:r>
              <a:rPr lang="en-US" sz="1800" b="0" i="0" dirty="0">
                <a:solidFill>
                  <a:srgbClr val="000000"/>
                </a:solidFill>
                <a:effectLst/>
                <a:latin typeface="verdana" panose="020B0604030504040204" pitchFamily="34" charset="0"/>
              </a:rPr>
              <a:t> for compilation and press </a:t>
            </a:r>
            <a:r>
              <a:rPr lang="en-US" sz="1800" b="1" i="0" dirty="0">
                <a:effectLst/>
                <a:latin typeface="verdana" panose="020B0604030504040204" pitchFamily="34" charset="0"/>
              </a:rPr>
              <a:t>Enter</a:t>
            </a:r>
            <a:endParaRPr lang="en-IN" sz="1800" b="0" i="0" dirty="0">
              <a:solidFill>
                <a:srgbClr val="000000"/>
              </a:solidFill>
              <a:effectLst/>
              <a:latin typeface="verdana" panose="020B0604030504040204" pitchFamily="34" charset="0"/>
            </a:endParaRPr>
          </a:p>
          <a:p>
            <a:r>
              <a:rPr lang="en-US" sz="2200" b="0" i="0" dirty="0">
                <a:solidFill>
                  <a:srgbClr val="000000"/>
                </a:solidFill>
                <a:effectLst/>
                <a:latin typeface="verdana" panose="020B0604030504040204" pitchFamily="34" charset="0"/>
              </a:rPr>
              <a:t>It will generate JavaScript file with ".</a:t>
            </a:r>
            <a:r>
              <a:rPr lang="en-US" sz="2200" b="0" i="0" dirty="0" err="1">
                <a:solidFill>
                  <a:srgbClr val="000000"/>
                </a:solidFill>
                <a:effectLst/>
                <a:latin typeface="verdana" panose="020B0604030504040204" pitchFamily="34" charset="0"/>
              </a:rPr>
              <a:t>js</a:t>
            </a:r>
            <a:r>
              <a:rPr lang="en-US" sz="2200" b="0" i="0" dirty="0">
                <a:solidFill>
                  <a:srgbClr val="000000"/>
                </a:solidFill>
                <a:effectLst/>
                <a:latin typeface="verdana" panose="020B0604030504040204" pitchFamily="34" charset="0"/>
              </a:rPr>
              <a:t>" extension at the same location where the TypeScript source file exists. The below ".</a:t>
            </a:r>
            <a:r>
              <a:rPr lang="en-US" sz="2200" b="0" i="0" dirty="0" err="1">
                <a:solidFill>
                  <a:srgbClr val="000000"/>
                </a:solidFill>
                <a:effectLst/>
                <a:latin typeface="verdana" panose="020B0604030504040204" pitchFamily="34" charset="0"/>
              </a:rPr>
              <a:t>js</a:t>
            </a:r>
            <a:r>
              <a:rPr lang="en-US" sz="2200" b="0" i="0" dirty="0">
                <a:solidFill>
                  <a:srgbClr val="000000"/>
                </a:solidFill>
                <a:effectLst/>
                <a:latin typeface="verdana" panose="020B0604030504040204" pitchFamily="34" charset="0"/>
              </a:rPr>
              <a:t>" file is the output of TypeScript (.</a:t>
            </a:r>
            <a:r>
              <a:rPr lang="en-US" sz="2200" b="0" i="0" dirty="0" err="1">
                <a:solidFill>
                  <a:srgbClr val="000000"/>
                </a:solidFill>
                <a:effectLst/>
                <a:latin typeface="verdana" panose="020B0604030504040204" pitchFamily="34" charset="0"/>
              </a:rPr>
              <a:t>ts</a:t>
            </a:r>
            <a:r>
              <a:rPr lang="en-US" sz="2200" b="0" i="0" dirty="0">
                <a:solidFill>
                  <a:srgbClr val="000000"/>
                </a:solidFill>
                <a:effectLst/>
                <a:latin typeface="verdana" panose="020B0604030504040204" pitchFamily="34" charset="0"/>
              </a:rPr>
              <a:t>) file.</a:t>
            </a:r>
          </a:p>
          <a:p>
            <a:r>
              <a:rPr lang="en-US" sz="1400" b="0" i="0" dirty="0">
                <a:solidFill>
                  <a:srgbClr val="000000"/>
                </a:solidFill>
                <a:effectLst/>
                <a:latin typeface="verdana" panose="020B0604030504040204" pitchFamily="34" charset="0"/>
              </a:rPr>
              <a:t>Now, to run the above JavaScript file, type the following command in the terminal window: node filename.js and press Enter. </a:t>
            </a:r>
            <a:endParaRPr lang="en-IN" sz="2200" dirty="0"/>
          </a:p>
        </p:txBody>
      </p:sp>
    </p:spTree>
    <p:extLst>
      <p:ext uri="{BB962C8B-B14F-4D97-AF65-F5344CB8AC3E}">
        <p14:creationId xmlns:p14="http://schemas.microsoft.com/office/powerpoint/2010/main" val="42030921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4273-810D-4A52-8F9A-F5221C6457B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TypeScript Type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39F3710-4E77-4102-BCDF-0154BFEFCC31}"/>
              </a:ext>
            </a:extLst>
          </p:cNvPr>
          <p:cNvSpPr>
            <a:spLocks noGrp="1"/>
          </p:cNvSpPr>
          <p:nvPr>
            <p:ph idx="1"/>
          </p:nvPr>
        </p:nvSpPr>
        <p:spPr>
          <a:xfrm>
            <a:off x="218356" y="321029"/>
            <a:ext cx="8229600" cy="7129009"/>
          </a:xfrm>
        </p:spPr>
        <p:txBody>
          <a:bodyPr>
            <a:normAutofit/>
          </a:bodyPr>
          <a:lstStyle/>
          <a:p>
            <a:r>
              <a:rPr lang="en-US" sz="1600" b="0" i="0" dirty="0">
                <a:solidFill>
                  <a:srgbClr val="000000"/>
                </a:solidFill>
                <a:effectLst/>
                <a:latin typeface="verdana" panose="020B0604030504040204" pitchFamily="34" charset="0"/>
              </a:rPr>
              <a:t>The TypeScript language supports different types of values. It provides data types for the JavaScript to transform it into a strongly typed programing language. </a:t>
            </a:r>
          </a:p>
          <a:p>
            <a:r>
              <a:rPr lang="en-US" sz="1600" b="0" i="0" dirty="0">
                <a:solidFill>
                  <a:srgbClr val="000000"/>
                </a:solidFill>
                <a:effectLst/>
                <a:latin typeface="verdana" panose="020B0604030504040204" pitchFamily="34" charset="0"/>
              </a:rPr>
              <a:t>JavaScript doesn't support data types, but with the help of TypeScript, we can use the data types feature in JavaScript. </a:t>
            </a:r>
          </a:p>
          <a:p>
            <a:r>
              <a:rPr lang="en-US" sz="1600" b="0" i="0" dirty="0">
                <a:solidFill>
                  <a:srgbClr val="000000"/>
                </a:solidFill>
                <a:effectLst/>
                <a:latin typeface="verdana" panose="020B0604030504040204" pitchFamily="34" charset="0"/>
              </a:rPr>
              <a:t>TypeScript plays an important role when the object-oriented programmer wants to use the type feature in any scripting language or object-oriented programming language</a:t>
            </a:r>
            <a:r>
              <a:rPr lang="en-US" sz="2200" b="0" i="0" dirty="0">
                <a:solidFill>
                  <a:srgbClr val="000000"/>
                </a:solidFill>
                <a:effectLst/>
                <a:latin typeface="verdana" panose="020B0604030504040204" pitchFamily="34" charset="0"/>
              </a:rPr>
              <a:t>. </a:t>
            </a:r>
          </a:p>
          <a:p>
            <a:endParaRPr lang="en-US" sz="2200" dirty="0">
              <a:solidFill>
                <a:srgbClr val="000000"/>
              </a:solidFill>
              <a:latin typeface="verdana" panose="020B0604030504040204" pitchFamily="34" charset="0"/>
            </a:endParaRPr>
          </a:p>
          <a:p>
            <a:endParaRPr lang="en-US" sz="2200" dirty="0">
              <a:solidFill>
                <a:srgbClr val="000000"/>
              </a:solidFill>
              <a:latin typeface="verdana" panose="020B0604030504040204" pitchFamily="34" charset="0"/>
            </a:endParaRPr>
          </a:p>
          <a:p>
            <a:endParaRPr lang="en-IN" dirty="0"/>
          </a:p>
        </p:txBody>
      </p:sp>
      <p:pic>
        <p:nvPicPr>
          <p:cNvPr id="1026" name="Picture 2" descr="TypeScript Type">
            <a:extLst>
              <a:ext uri="{FF2B5EF4-FFF2-40B4-BE49-F238E27FC236}">
                <a16:creationId xmlns:a16="http://schemas.microsoft.com/office/drawing/2014/main" id="{CA4D1419-154A-41D0-8890-790F4CE86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48880"/>
            <a:ext cx="5715000" cy="32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42969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4009-0049-4175-B3B5-D094A904D97B}"/>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Static Types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DD9008D-BACF-49A5-A8AF-741C3DFEF946}"/>
              </a:ext>
            </a:extLst>
          </p:cNvPr>
          <p:cNvSpPr>
            <a:spLocks noGrp="1"/>
          </p:cNvSpPr>
          <p:nvPr>
            <p:ph idx="1"/>
          </p:nvPr>
        </p:nvSpPr>
        <p:spPr>
          <a:xfrm>
            <a:off x="457200" y="332656"/>
            <a:ext cx="8229600" cy="6480720"/>
          </a:xfrm>
        </p:spPr>
        <p:txBody>
          <a:bodyPr>
            <a:normAutofit/>
          </a:bodyPr>
          <a:lstStyle/>
          <a:p>
            <a:r>
              <a:rPr lang="en-US" sz="2000" b="0" i="0" dirty="0">
                <a:solidFill>
                  <a:srgbClr val="000000"/>
                </a:solidFill>
                <a:effectLst/>
                <a:latin typeface="verdana" panose="020B0604030504040204" pitchFamily="34" charset="0"/>
              </a:rPr>
              <a:t>In the context of type systems, static types mean "at compile time" or "without running a program." </a:t>
            </a:r>
          </a:p>
          <a:p>
            <a:r>
              <a:rPr lang="en-US" sz="2000" b="0" i="0" dirty="0">
                <a:solidFill>
                  <a:srgbClr val="000000"/>
                </a:solidFill>
                <a:effectLst/>
                <a:latin typeface="verdana" panose="020B0604030504040204" pitchFamily="34" charset="0"/>
              </a:rPr>
              <a:t>In a statically typed language, variables, parameters, and objects have types that the compiler knows at compile time. The compiler used this information to perform the type checking.</a:t>
            </a:r>
          </a:p>
          <a:p>
            <a:r>
              <a:rPr lang="en-US" sz="1800" b="0" i="0" dirty="0">
                <a:solidFill>
                  <a:srgbClr val="000000"/>
                </a:solidFill>
                <a:effectLst/>
                <a:latin typeface="verdana" panose="020B0604030504040204" pitchFamily="34" charset="0"/>
              </a:rPr>
              <a:t>Static types can be further divided into two sub-categories:</a:t>
            </a:r>
            <a:endParaRPr lang="en-US" sz="1800" dirty="0">
              <a:solidFill>
                <a:srgbClr val="000000"/>
              </a:solidFill>
              <a:latin typeface="verdana" panose="020B0604030504040204" pitchFamily="34" charset="0"/>
            </a:endParaRPr>
          </a:p>
          <a:p>
            <a:r>
              <a:rPr lang="en-IN" sz="1800" b="0" i="0" dirty="0">
                <a:solidFill>
                  <a:srgbClr val="610B4B"/>
                </a:solidFill>
                <a:effectLst/>
                <a:latin typeface="erdana"/>
              </a:rPr>
              <a:t>Built-in or Primitive Type</a:t>
            </a:r>
          </a:p>
          <a:p>
            <a:r>
              <a:rPr lang="en-US" sz="1200" b="0" i="0" dirty="0">
                <a:solidFill>
                  <a:srgbClr val="000000"/>
                </a:solidFill>
                <a:effectLst/>
                <a:latin typeface="verdana" panose="020B0604030504040204" pitchFamily="34" charset="0"/>
              </a:rPr>
              <a:t>The TypeScript has five built-in data types, which are given below.</a:t>
            </a:r>
          </a:p>
          <a:p>
            <a:endParaRPr lang="en-IN" sz="2000" dirty="0"/>
          </a:p>
        </p:txBody>
      </p:sp>
    </p:spTree>
    <p:extLst>
      <p:ext uri="{BB962C8B-B14F-4D97-AF65-F5344CB8AC3E}">
        <p14:creationId xmlns:p14="http://schemas.microsoft.com/office/powerpoint/2010/main" val="259262047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cript Type">
            <a:extLst>
              <a:ext uri="{FF2B5EF4-FFF2-40B4-BE49-F238E27FC236}">
                <a16:creationId xmlns:a16="http://schemas.microsoft.com/office/drawing/2014/main" id="{BF772D6B-45F7-4A31-A064-B82AC51487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13042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1191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DC1F-CA56-4CC1-B6DF-06601E9C48B7}"/>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Number</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48A82A-184D-4BBF-A833-B43F127E5767}"/>
              </a:ext>
            </a:extLst>
          </p:cNvPr>
          <p:cNvSpPr>
            <a:spLocks noGrp="1"/>
          </p:cNvSpPr>
          <p:nvPr>
            <p:ph idx="1"/>
          </p:nvPr>
        </p:nvSpPr>
        <p:spPr>
          <a:xfrm>
            <a:off x="457200" y="476672"/>
            <a:ext cx="8229600" cy="6264696"/>
          </a:xfrm>
        </p:spPr>
        <p:txBody>
          <a:bodyPr>
            <a:normAutofit/>
          </a:bodyPr>
          <a:lstStyle/>
          <a:p>
            <a:r>
              <a:rPr lang="en-US" sz="2000" b="0" i="0" dirty="0">
                <a:solidFill>
                  <a:srgbClr val="000000"/>
                </a:solidFill>
                <a:effectLst/>
                <a:latin typeface="verdana" panose="020B0604030504040204" pitchFamily="34" charset="0"/>
              </a:rPr>
              <a:t>Like JavaScript, all the numbers in TypeScript are stored as floating-point values. These numeric values are treated like a number data type. </a:t>
            </a:r>
          </a:p>
          <a:p>
            <a:r>
              <a:rPr lang="en-US" sz="2000" b="0" i="0" dirty="0">
                <a:solidFill>
                  <a:srgbClr val="000000"/>
                </a:solidFill>
                <a:effectLst/>
                <a:latin typeface="verdana" panose="020B0604030504040204" pitchFamily="34" charset="0"/>
              </a:rPr>
              <a:t>The numeric data type can be used to represents both integers and fractions. TypeScript also supports Binary(Base 2), Octal(Base 8), Decimal(Base 10), and Hexadecimal(Base 16) literals.</a:t>
            </a:r>
          </a:p>
          <a:p>
            <a:pPr algn="l"/>
            <a:r>
              <a:rPr lang="en-US" sz="1200" b="1" i="0" dirty="0">
                <a:solidFill>
                  <a:srgbClr val="000000"/>
                </a:solidFill>
                <a:effectLst/>
                <a:latin typeface="verdana" panose="020B0604030504040204" pitchFamily="34" charset="0"/>
              </a:rPr>
              <a:t>Syntax:</a:t>
            </a:r>
            <a:endParaRPr lang="en-US" sz="1200" b="0" i="0" dirty="0">
              <a:solidFill>
                <a:srgbClr val="000000"/>
              </a:solidFill>
              <a:effectLst/>
              <a:latin typeface="verdana" panose="020B0604030504040204" pitchFamily="34" charset="0"/>
            </a:endParaRPr>
          </a:p>
          <a:p>
            <a:pPr algn="l">
              <a:buFont typeface="+mj-lt"/>
              <a:buAutoNum type="arabicPeriod"/>
            </a:pPr>
            <a:r>
              <a:rPr lang="en-US" sz="1200" b="0" i="0" dirty="0">
                <a:solidFill>
                  <a:srgbClr val="000000"/>
                </a:solidFill>
                <a:effectLst/>
                <a:latin typeface="verdana" panose="020B0604030504040204" pitchFamily="34" charset="0"/>
              </a:rPr>
              <a:t>let identifier: </a:t>
            </a:r>
            <a:r>
              <a:rPr lang="en-US" sz="1200" b="0" i="0" dirty="0">
                <a:solidFill>
                  <a:srgbClr val="FF0000"/>
                </a:solidFill>
                <a:effectLst/>
                <a:latin typeface="verdana" panose="020B0604030504040204" pitchFamily="34" charset="0"/>
              </a:rPr>
              <a:t>number</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value</a:t>
            </a:r>
            <a:r>
              <a:rPr lang="en-US" sz="1200" b="0" i="0" dirty="0">
                <a:solidFill>
                  <a:srgbClr val="000000"/>
                </a:solidFill>
                <a:effectLst/>
                <a:latin typeface="verdana" panose="020B0604030504040204" pitchFamily="34" charset="0"/>
              </a:rPr>
              <a:t>;  </a:t>
            </a:r>
          </a:p>
          <a:p>
            <a:r>
              <a:rPr lang="en-US" sz="2000" dirty="0"/>
              <a:t>let first: number=12.0; //number</a:t>
            </a:r>
          </a:p>
          <a:p>
            <a:r>
              <a:rPr lang="en-US" sz="2000" dirty="0"/>
              <a:t>let second: number=0x37CF;</a:t>
            </a:r>
          </a:p>
          <a:p>
            <a:r>
              <a:rPr lang="en-US" sz="2000" dirty="0"/>
              <a:t>let third: number=0o377;</a:t>
            </a:r>
          </a:p>
          <a:p>
            <a:r>
              <a:rPr lang="en-US" sz="2000" dirty="0"/>
              <a:t>let fourth: number=0b111001;</a:t>
            </a:r>
          </a:p>
          <a:p>
            <a:endParaRPr lang="en-US" sz="2000" dirty="0"/>
          </a:p>
          <a:p>
            <a:r>
              <a:rPr lang="en-US" sz="2000" dirty="0"/>
              <a:t>console.log(first);</a:t>
            </a:r>
          </a:p>
          <a:p>
            <a:r>
              <a:rPr lang="en-US" sz="2000" dirty="0"/>
              <a:t>console.log(second);</a:t>
            </a:r>
          </a:p>
          <a:p>
            <a:r>
              <a:rPr lang="en-US" sz="2000" dirty="0"/>
              <a:t>console.log(third);</a:t>
            </a:r>
          </a:p>
          <a:p>
            <a:r>
              <a:rPr lang="en-US" sz="2000" dirty="0"/>
              <a:t>console.log(fourth);</a:t>
            </a:r>
            <a:endParaRPr lang="en-IN" sz="2000" dirty="0"/>
          </a:p>
        </p:txBody>
      </p:sp>
    </p:spTree>
    <p:extLst>
      <p:ext uri="{BB962C8B-B14F-4D97-AF65-F5344CB8AC3E}">
        <p14:creationId xmlns:p14="http://schemas.microsoft.com/office/powerpoint/2010/main" val="351785797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1E9-9E09-4642-A0CA-532ADE3EE346}"/>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4B"/>
                </a:solidFill>
                <a:effectLst/>
                <a:latin typeface="erdana"/>
              </a:rPr>
              <a:t>String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A14AEA75-8575-44E4-848C-8EF25D2E9321}"/>
              </a:ext>
            </a:extLst>
          </p:cNvPr>
          <p:cNvSpPr>
            <a:spLocks noGrp="1"/>
          </p:cNvSpPr>
          <p:nvPr>
            <p:ph idx="1"/>
          </p:nvPr>
        </p:nvSpPr>
        <p:spPr>
          <a:xfrm>
            <a:off x="457200" y="548680"/>
            <a:ext cx="8229600" cy="6192688"/>
          </a:xfrm>
        </p:spPr>
        <p:txBody>
          <a:bodyPr>
            <a:normAutofit lnSpcReduction="10000"/>
          </a:bodyPr>
          <a:lstStyle/>
          <a:p>
            <a:r>
              <a:rPr lang="en-US" sz="1800" b="0" i="0" dirty="0">
                <a:solidFill>
                  <a:srgbClr val="000000"/>
                </a:solidFill>
                <a:effectLst/>
                <a:latin typeface="verdana" panose="020B0604030504040204" pitchFamily="34" charset="0"/>
              </a:rPr>
              <a:t>We will use the string data type to represents the text in TypeScript. </a:t>
            </a:r>
          </a:p>
          <a:p>
            <a:r>
              <a:rPr lang="en-US" sz="1800" b="0" i="0" dirty="0">
                <a:solidFill>
                  <a:srgbClr val="000000"/>
                </a:solidFill>
                <a:effectLst/>
                <a:latin typeface="verdana" panose="020B0604030504040204" pitchFamily="34" charset="0"/>
              </a:rPr>
              <a:t>String type work with textual data. We include string literals in our scripts by enclosing them in single or double quotation marks. It also represents a sequence of Unicode characters. It embedded the expressions in the form of </a:t>
            </a:r>
            <a:r>
              <a:rPr lang="en-US" sz="1800" b="1" i="0" dirty="0">
                <a:effectLst/>
                <a:latin typeface="verdana" panose="020B0604030504040204" pitchFamily="34" charset="0"/>
              </a:rPr>
              <a:t>$ {expr}</a:t>
            </a:r>
            <a:r>
              <a:rPr lang="en-US" sz="1800" b="0" i="0" dirty="0">
                <a:solidFill>
                  <a:srgbClr val="000000"/>
                </a:solidFill>
                <a:effectLst/>
                <a:latin typeface="verdana" panose="020B0604030504040204" pitchFamily="34" charset="0"/>
              </a:rPr>
              <a:t>.</a:t>
            </a:r>
          </a:p>
          <a:p>
            <a:pPr algn="l"/>
            <a:r>
              <a:rPr lang="en-IN" sz="1100" b="1" i="0" dirty="0">
                <a:solidFill>
                  <a:srgbClr val="000000"/>
                </a:solidFill>
                <a:effectLst/>
                <a:latin typeface="verdana" panose="020B0604030504040204" pitchFamily="34" charset="0"/>
              </a:rPr>
              <a:t>Syntax</a:t>
            </a:r>
            <a:endParaRPr lang="en-IN" sz="1100" b="0" i="0" dirty="0">
              <a:solidFill>
                <a:srgbClr val="000000"/>
              </a:solidFill>
              <a:effectLst/>
              <a:latin typeface="verdana" panose="020B0604030504040204" pitchFamily="34" charset="0"/>
            </a:endParaRPr>
          </a:p>
          <a:p>
            <a:pPr algn="l">
              <a:buFont typeface="+mj-lt"/>
              <a:buAutoNum type="arabicPeriod"/>
            </a:pPr>
            <a:r>
              <a:rPr lang="en-IN" sz="1100" b="0" i="0" dirty="0">
                <a:solidFill>
                  <a:srgbClr val="000000"/>
                </a:solidFill>
                <a:effectLst/>
                <a:latin typeface="verdana" panose="020B0604030504040204" pitchFamily="34" charset="0"/>
              </a:rPr>
              <a:t>let identifier: </a:t>
            </a:r>
            <a:r>
              <a:rPr lang="en-IN" sz="1100" b="0" i="0" dirty="0">
                <a:solidFill>
                  <a:srgbClr val="FF0000"/>
                </a:solidFill>
                <a:effectLst/>
                <a:latin typeface="verdana" panose="020B0604030504040204" pitchFamily="34" charset="0"/>
              </a:rPr>
              <a:t>string</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 "</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Or   </a:t>
            </a:r>
          </a:p>
          <a:p>
            <a:pPr algn="l">
              <a:buFont typeface="+mj-lt"/>
              <a:buAutoNum type="arabicPeriod"/>
            </a:pPr>
            <a:r>
              <a:rPr lang="en-IN" sz="1100" b="0" i="0" dirty="0">
                <a:solidFill>
                  <a:srgbClr val="000000"/>
                </a:solidFill>
                <a:effectLst/>
                <a:latin typeface="verdana" panose="020B0604030504040204" pitchFamily="34" charset="0"/>
              </a:rPr>
              <a:t>let identifier: </a:t>
            </a:r>
            <a:r>
              <a:rPr lang="en-IN" sz="1100" b="0" i="0" dirty="0">
                <a:solidFill>
                  <a:srgbClr val="FF0000"/>
                </a:solidFill>
                <a:effectLst/>
                <a:latin typeface="verdana" panose="020B0604030504040204" pitchFamily="34" charset="0"/>
              </a:rPr>
              <a:t>string</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 '</a:t>
            </a:r>
            <a:r>
              <a:rPr lang="en-IN" sz="1100" b="0" i="0" dirty="0">
                <a:solidFill>
                  <a:srgbClr val="000000"/>
                </a:solidFill>
                <a:effectLst/>
                <a:latin typeface="verdana" panose="020B0604030504040204" pitchFamily="34" charset="0"/>
              </a:rPr>
              <a:t>;  </a:t>
            </a:r>
          </a:p>
          <a:p>
            <a:r>
              <a:rPr lang="en-IN" sz="1800" dirty="0"/>
              <a:t>let </a:t>
            </a:r>
            <a:r>
              <a:rPr lang="en-IN" sz="1800" dirty="0" err="1"/>
              <a:t>empName:string</a:t>
            </a:r>
            <a:r>
              <a:rPr lang="en-IN" sz="1800" dirty="0"/>
              <a:t>="Rohan";</a:t>
            </a:r>
          </a:p>
          <a:p>
            <a:r>
              <a:rPr lang="en-IN" sz="1800" dirty="0"/>
              <a:t>let </a:t>
            </a:r>
            <a:r>
              <a:rPr lang="en-IN" sz="1800" dirty="0" err="1"/>
              <a:t>empDept:string</a:t>
            </a:r>
            <a:r>
              <a:rPr lang="en-IN" sz="1800" dirty="0"/>
              <a:t>="IT";</a:t>
            </a:r>
          </a:p>
          <a:p>
            <a:endParaRPr lang="en-IN" sz="1800" dirty="0"/>
          </a:p>
          <a:p>
            <a:r>
              <a:rPr lang="en-IN" sz="1800" dirty="0"/>
              <a:t>//Before ES6</a:t>
            </a:r>
          </a:p>
          <a:p>
            <a:endParaRPr lang="en-IN" sz="1800" dirty="0"/>
          </a:p>
          <a:p>
            <a:r>
              <a:rPr lang="en-IN" sz="1800" dirty="0"/>
              <a:t>let output1:string=</a:t>
            </a:r>
            <a:r>
              <a:rPr lang="en-IN" sz="1800" dirty="0" err="1"/>
              <a:t>employeeName</a:t>
            </a:r>
            <a:r>
              <a:rPr lang="en-IN" sz="1800" dirty="0"/>
              <a:t>+"works in the "+</a:t>
            </a:r>
            <a:r>
              <a:rPr lang="en-IN" sz="1800" dirty="0" err="1"/>
              <a:t>empDept</a:t>
            </a:r>
            <a:r>
              <a:rPr lang="en-IN" sz="1800" dirty="0"/>
              <a:t>+"department";</a:t>
            </a:r>
          </a:p>
          <a:p>
            <a:endParaRPr lang="en-IN" sz="1800" dirty="0"/>
          </a:p>
          <a:p>
            <a:r>
              <a:rPr lang="en-IN" sz="1800" dirty="0"/>
              <a:t>//After ES6</a:t>
            </a:r>
          </a:p>
          <a:p>
            <a:endParaRPr lang="en-IN" sz="1800" dirty="0"/>
          </a:p>
          <a:p>
            <a:r>
              <a:rPr lang="en-IN" sz="1800" dirty="0"/>
              <a:t>let output2:string=`${</a:t>
            </a:r>
            <a:r>
              <a:rPr lang="en-IN" sz="1800" dirty="0" err="1"/>
              <a:t>empName</a:t>
            </a:r>
            <a:r>
              <a:rPr lang="en-IN" sz="1800" dirty="0"/>
              <a:t>} works in the ${</a:t>
            </a:r>
            <a:r>
              <a:rPr lang="en-IN" sz="1800" dirty="0" err="1"/>
              <a:t>empDept</a:t>
            </a:r>
            <a:r>
              <a:rPr lang="en-IN" sz="1800" dirty="0"/>
              <a:t>} department.`;</a:t>
            </a:r>
          </a:p>
          <a:p>
            <a:r>
              <a:rPr lang="en-IN" sz="1800" dirty="0"/>
              <a:t>console.log(output1);</a:t>
            </a:r>
          </a:p>
          <a:p>
            <a:r>
              <a:rPr lang="en-IN" sz="1800" dirty="0"/>
              <a:t>console.log(output2);</a:t>
            </a:r>
          </a:p>
        </p:txBody>
      </p:sp>
    </p:spTree>
    <p:extLst>
      <p:ext uri="{BB962C8B-B14F-4D97-AF65-F5344CB8AC3E}">
        <p14:creationId xmlns:p14="http://schemas.microsoft.com/office/powerpoint/2010/main" val="19028948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FB9C-BCE3-4136-8114-AE7E971FBDAD}"/>
              </a:ext>
            </a:extLst>
          </p:cNvPr>
          <p:cNvSpPr>
            <a:spLocks noGrp="1"/>
          </p:cNvSpPr>
          <p:nvPr>
            <p:ph type="title"/>
          </p:nvPr>
        </p:nvSpPr>
        <p:spPr>
          <a:xfrm>
            <a:off x="457200" y="274638"/>
            <a:ext cx="8229600" cy="490066"/>
          </a:xfrm>
        </p:spPr>
        <p:txBody>
          <a:bodyPr>
            <a:normAutofit fontScale="90000"/>
          </a:bodyPr>
          <a:lstStyle/>
          <a:p>
            <a:r>
              <a:rPr lang="en-IN" b="0" i="0" dirty="0">
                <a:solidFill>
                  <a:srgbClr val="610B4B"/>
                </a:solidFill>
                <a:effectLst/>
                <a:latin typeface="erdana"/>
              </a:rPr>
              <a:t>Boolean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801571E-9AC3-43A4-8515-0597F07C61CF}"/>
              </a:ext>
            </a:extLst>
          </p:cNvPr>
          <p:cNvSpPr>
            <a:spLocks noGrp="1"/>
          </p:cNvSpPr>
          <p:nvPr>
            <p:ph idx="1"/>
          </p:nvPr>
        </p:nvSpPr>
        <p:spPr>
          <a:xfrm>
            <a:off x="457200" y="404664"/>
            <a:ext cx="8229600" cy="6178698"/>
          </a:xfrm>
        </p:spPr>
        <p:txBody>
          <a:bodyPr/>
          <a:lstStyle/>
          <a:p>
            <a:pPr algn="l"/>
            <a:r>
              <a:rPr lang="en-US" sz="1600" b="0" i="0" dirty="0">
                <a:solidFill>
                  <a:srgbClr val="000000"/>
                </a:solidFill>
                <a:effectLst/>
                <a:latin typeface="verdana" panose="020B0604030504040204" pitchFamily="34" charset="0"/>
              </a:rPr>
              <a:t>The string and numeric data types can have an unlimited number of different values, whereas the Boolean data type can have only two values. They are "true" and "false." A Boolean value is a truth value which specifies whether the condition is true or not.</a:t>
            </a:r>
          </a:p>
          <a:p>
            <a:pPr algn="l"/>
            <a:r>
              <a:rPr lang="en-US" sz="1600" b="1" i="0" dirty="0">
                <a:solidFill>
                  <a:srgbClr val="000000"/>
                </a:solidFill>
                <a:effectLst/>
                <a:latin typeface="verdana" panose="020B0604030504040204" pitchFamily="34" charset="0"/>
              </a:rPr>
              <a:t>Syntax</a:t>
            </a:r>
          </a:p>
          <a:p>
            <a:r>
              <a:rPr lang="en-US" sz="1400" b="0" i="0" dirty="0">
                <a:solidFill>
                  <a:srgbClr val="000000"/>
                </a:solidFill>
                <a:effectLst/>
                <a:latin typeface="verdana" panose="020B0604030504040204" pitchFamily="34" charset="0"/>
              </a:rPr>
              <a:t>let identifier: </a:t>
            </a:r>
            <a:r>
              <a:rPr lang="en-US" sz="1400" b="0" i="0" dirty="0" err="1">
                <a:solidFill>
                  <a:srgbClr val="FF0000"/>
                </a:solidFill>
                <a:effectLst/>
                <a:latin typeface="verdana" panose="020B0604030504040204" pitchFamily="34" charset="0"/>
              </a:rPr>
              <a:t>Boolean</a:t>
            </a:r>
            <a:r>
              <a:rPr lang="en-US" sz="1400" b="0" i="0" dirty="0" err="1">
                <a:solidFill>
                  <a:srgbClr val="0000FF"/>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 Boolean value;  </a:t>
            </a:r>
          </a:p>
          <a:p>
            <a:r>
              <a:rPr lang="en-IN" sz="1400" b="0" i="0" dirty="0">
                <a:solidFill>
                  <a:srgbClr val="000000"/>
                </a:solidFill>
                <a:effectLst/>
                <a:latin typeface="verdana" panose="020B0604030504040204" pitchFamily="34" charset="0"/>
              </a:rPr>
              <a:t>let </a:t>
            </a:r>
            <a:r>
              <a:rPr lang="en-IN" sz="1400" b="0" i="0" dirty="0" err="1">
                <a:solidFill>
                  <a:srgbClr val="000000"/>
                </a:solidFill>
                <a:effectLst/>
                <a:latin typeface="verdana" panose="020B0604030504040204" pitchFamily="34" charset="0"/>
              </a:rPr>
              <a:t>isDone</a:t>
            </a: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boolean</a:t>
            </a:r>
            <a:r>
              <a:rPr lang="en-IN" sz="1400" b="0" i="0" dirty="0">
                <a:solidFill>
                  <a:srgbClr val="000000"/>
                </a:solidFill>
                <a:effectLst/>
                <a:latin typeface="verdana" panose="020B0604030504040204" pitchFamily="34" charset="0"/>
              </a:rPr>
              <a:t> = </a:t>
            </a:r>
            <a:r>
              <a:rPr lang="en-IN" sz="1400" b="0" i="0" dirty="0">
                <a:solidFill>
                  <a:srgbClr val="0000FF"/>
                </a:solidFill>
                <a:effectLst/>
                <a:latin typeface="verdana" panose="020B0604030504040204" pitchFamily="34" charset="0"/>
              </a:rPr>
              <a:t>false</a:t>
            </a:r>
            <a:r>
              <a:rPr lang="en-IN" sz="1400" b="0" i="0" dirty="0">
                <a:solidFill>
                  <a:srgbClr val="000000"/>
                </a:solidFill>
                <a:effectLst/>
                <a:latin typeface="verdana" panose="020B0604030504040204" pitchFamily="34" charset="0"/>
              </a:rPr>
              <a:t>; </a:t>
            </a:r>
          </a:p>
          <a:p>
            <a:endParaRPr lang="en-IN" sz="1400" dirty="0">
              <a:solidFill>
                <a:srgbClr val="000000"/>
              </a:solidFill>
              <a:latin typeface="verdana" panose="020B0604030504040204" pitchFamily="34" charset="0"/>
            </a:endParaRPr>
          </a:p>
          <a:p>
            <a:r>
              <a:rPr lang="en-IN" sz="1400" b="0" i="0" dirty="0">
                <a:solidFill>
                  <a:srgbClr val="610B4B"/>
                </a:solidFill>
                <a:effectLst/>
                <a:latin typeface="erdana"/>
              </a:rPr>
              <a:t>Void</a:t>
            </a:r>
          </a:p>
          <a:p>
            <a:r>
              <a:rPr lang="en-IN" sz="1600" b="0" i="0" dirty="0">
                <a:solidFill>
                  <a:srgbClr val="000000"/>
                </a:solidFill>
                <a:effectLst/>
                <a:latin typeface="verdana" panose="020B0604030504040204" pitchFamily="34" charset="0"/>
              </a:rPr>
              <a:t> </a:t>
            </a:r>
            <a:r>
              <a:rPr lang="en-US" sz="1600" b="0" i="0" dirty="0">
                <a:solidFill>
                  <a:srgbClr val="000000"/>
                </a:solidFill>
                <a:effectLst/>
                <a:latin typeface="verdana" panose="020B0604030504040204" pitchFamily="34" charset="0"/>
              </a:rPr>
              <a:t>A void is a return type of the functions which do not return any type of value. It is used where no data type is available. </a:t>
            </a:r>
          </a:p>
          <a:p>
            <a:r>
              <a:rPr lang="en-US" sz="1600" b="0" i="0" dirty="0">
                <a:solidFill>
                  <a:srgbClr val="000000"/>
                </a:solidFill>
                <a:effectLst/>
                <a:latin typeface="verdana" panose="020B0604030504040204" pitchFamily="34" charset="0"/>
              </a:rPr>
              <a:t>A variable of type void is not useful because we can only assign undefined or null to them. An undefined data type denotes uninitialized variable, whereas null represents a variable whose value is undefined.</a:t>
            </a:r>
          </a:p>
          <a:p>
            <a:r>
              <a:rPr lang="en-IN" sz="1050" b="1" i="0" dirty="0">
                <a:effectLst/>
                <a:latin typeface="verdana" panose="020B0604030504040204" pitchFamily="34" charset="0"/>
              </a:rPr>
              <a:t>Syntax</a:t>
            </a:r>
            <a:endParaRPr lang="en-US" sz="1600" dirty="0">
              <a:solidFill>
                <a:srgbClr val="000000"/>
              </a:solidFill>
              <a:latin typeface="verdana" panose="020B0604030504040204" pitchFamily="34" charset="0"/>
            </a:endParaRPr>
          </a:p>
          <a:p>
            <a:r>
              <a:rPr lang="en-IN" sz="1050" b="0" i="0" dirty="0">
                <a:solidFill>
                  <a:srgbClr val="000000"/>
                </a:solidFill>
                <a:effectLst/>
                <a:latin typeface="verdana" panose="020B0604030504040204" pitchFamily="34" charset="0"/>
              </a:rPr>
              <a:t>let unusable: </a:t>
            </a:r>
            <a:r>
              <a:rPr lang="en-IN" sz="1050" b="0" i="0" dirty="0">
                <a:solidFill>
                  <a:srgbClr val="FF0000"/>
                </a:solidFill>
                <a:effectLst/>
                <a:latin typeface="verdana" panose="020B0604030504040204" pitchFamily="34" charset="0"/>
              </a:rPr>
              <a:t>void</a:t>
            </a:r>
            <a:r>
              <a:rPr lang="en-IN" sz="1050" b="0" i="0" dirty="0">
                <a:solidFill>
                  <a:srgbClr val="000000"/>
                </a:solidFill>
                <a:effectLst/>
                <a:latin typeface="verdana" panose="020B0604030504040204" pitchFamily="34" charset="0"/>
              </a:rPr>
              <a:t> = </a:t>
            </a:r>
            <a:r>
              <a:rPr lang="en-IN" sz="1050" b="0" i="0" dirty="0">
                <a:solidFill>
                  <a:srgbClr val="0000FF"/>
                </a:solidFill>
                <a:effectLst/>
                <a:latin typeface="verdana" panose="020B0604030504040204" pitchFamily="34" charset="0"/>
              </a:rPr>
              <a:t>undefined</a:t>
            </a:r>
            <a:r>
              <a:rPr lang="en-IN" sz="1050" b="0" i="0" dirty="0">
                <a:solidFill>
                  <a:srgbClr val="000000"/>
                </a:solidFill>
                <a:effectLst/>
                <a:latin typeface="verdana" panose="020B0604030504040204" pitchFamily="34" charset="0"/>
              </a:rPr>
              <a:t>;  </a:t>
            </a:r>
          </a:p>
          <a:p>
            <a:r>
              <a:rPr lang="en-IN" sz="1600" b="0" i="0" dirty="0">
                <a:solidFill>
                  <a:srgbClr val="000000"/>
                </a:solidFill>
                <a:effectLst/>
                <a:latin typeface="verdana" panose="020B0604030504040204" pitchFamily="34" charset="0"/>
              </a:rPr>
              <a:t>let </a:t>
            </a:r>
            <a:r>
              <a:rPr lang="en-IN" sz="1600" b="0" i="0" dirty="0" err="1">
                <a:solidFill>
                  <a:srgbClr val="000000"/>
                </a:solidFill>
                <a:effectLst/>
                <a:latin typeface="verdana" panose="020B0604030504040204" pitchFamily="34" charset="0"/>
              </a:rPr>
              <a:t>tempNum:void</a:t>
            </a:r>
            <a:r>
              <a:rPr lang="en-IN" sz="1600" b="0" i="0" dirty="0">
                <a:solidFill>
                  <a:srgbClr val="000000"/>
                </a:solidFill>
                <a:effectLst/>
                <a:latin typeface="verdana" panose="020B0604030504040204" pitchFamily="34" charset="0"/>
              </a:rPr>
              <a:t>=undefined;</a:t>
            </a:r>
          </a:p>
          <a:p>
            <a:r>
              <a:rPr lang="en-IN" sz="1600" b="0" i="0" dirty="0" err="1">
                <a:solidFill>
                  <a:srgbClr val="000000"/>
                </a:solidFill>
                <a:effectLst/>
                <a:latin typeface="verdana" panose="020B0604030504040204" pitchFamily="34" charset="0"/>
              </a:rPr>
              <a:t>tempNum</a:t>
            </a:r>
            <a:r>
              <a:rPr lang="en-IN" sz="1600" b="0" i="0" dirty="0">
                <a:solidFill>
                  <a:srgbClr val="000000"/>
                </a:solidFill>
                <a:effectLst/>
                <a:latin typeface="verdana" panose="020B0604030504040204" pitchFamily="34" charset="0"/>
              </a:rPr>
              <a:t>=null;</a:t>
            </a:r>
          </a:p>
          <a:p>
            <a:r>
              <a:rPr lang="en-IN" sz="1600" b="0" i="0" dirty="0" err="1">
                <a:solidFill>
                  <a:srgbClr val="000000"/>
                </a:solidFill>
                <a:effectLst/>
                <a:latin typeface="verdana" panose="020B0604030504040204" pitchFamily="34" charset="0"/>
              </a:rPr>
              <a:t>tempNum</a:t>
            </a:r>
            <a:r>
              <a:rPr lang="en-IN" sz="1600" b="0" i="0" dirty="0">
                <a:solidFill>
                  <a:srgbClr val="000000"/>
                </a:solidFill>
                <a:effectLst/>
                <a:latin typeface="verdana" panose="020B0604030504040204" pitchFamily="34" charset="0"/>
              </a:rPr>
              <a:t>=123;//Error</a:t>
            </a:r>
          </a:p>
          <a:p>
            <a:endParaRPr lang="en-IN" sz="1600" b="0" i="0" dirty="0">
              <a:solidFill>
                <a:srgbClr val="000000"/>
              </a:solidFill>
              <a:effectLst/>
              <a:latin typeface="verdana" panose="020B0604030504040204" pitchFamily="34" charset="0"/>
            </a:endParaRPr>
          </a:p>
          <a:p>
            <a:r>
              <a:rPr lang="en-IN" sz="1600" b="0" i="0" dirty="0">
                <a:solidFill>
                  <a:srgbClr val="000000"/>
                </a:solidFill>
                <a:effectLst/>
                <a:latin typeface="verdana" panose="020B0604030504040204" pitchFamily="34" charset="0"/>
              </a:rPr>
              <a:t>console.log(</a:t>
            </a:r>
            <a:r>
              <a:rPr lang="en-IN" sz="1600" b="0" i="0" dirty="0" err="1">
                <a:solidFill>
                  <a:srgbClr val="000000"/>
                </a:solidFill>
                <a:effectLst/>
                <a:latin typeface="verdana" panose="020B0604030504040204" pitchFamily="34" charset="0"/>
              </a:rPr>
              <a:t>tempNum</a:t>
            </a:r>
            <a:r>
              <a:rPr lang="en-IN" sz="1600" b="0" i="0" dirty="0">
                <a:solidFill>
                  <a:srgbClr val="000000"/>
                </a:solidFill>
                <a:effectLst/>
                <a:latin typeface="verdana" panose="020B0604030504040204" pitchFamily="34" charset="0"/>
              </a:rPr>
              <a:t>);</a:t>
            </a:r>
          </a:p>
          <a:p>
            <a:r>
              <a:rPr lang="en-IN" sz="1600" b="0" i="0" dirty="0">
                <a:solidFill>
                  <a:srgbClr val="000000"/>
                </a:solidFill>
                <a:effectLst/>
                <a:latin typeface="verdana" panose="020B0604030504040204" pitchFamily="34" charset="0"/>
              </a:rPr>
              <a:t>console.log(</a:t>
            </a:r>
            <a:r>
              <a:rPr lang="en-IN" sz="1600" b="0" i="0" dirty="0" err="1">
                <a:solidFill>
                  <a:srgbClr val="000000"/>
                </a:solidFill>
                <a:effectLst/>
                <a:latin typeface="verdana" panose="020B0604030504040204" pitchFamily="34" charset="0"/>
              </a:rPr>
              <a:t>tempNum</a:t>
            </a:r>
            <a:r>
              <a:rPr lang="en-IN" sz="1600" b="0" i="0" dirty="0">
                <a:solidFill>
                  <a:srgbClr val="000000"/>
                </a:solidFill>
                <a:effectLst/>
                <a:latin typeface="verdana" panose="020B0604030504040204" pitchFamily="34" charset="0"/>
              </a:rPr>
              <a:t>);</a:t>
            </a:r>
          </a:p>
          <a:p>
            <a:pPr algn="l"/>
            <a:endParaRPr lang="en-US" sz="1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9793173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2738-8435-4BCF-A941-BDF3C4577571}"/>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Null</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AFC36CD-EEB4-4FD8-B1A4-F341CA59631A}"/>
              </a:ext>
            </a:extLst>
          </p:cNvPr>
          <p:cNvSpPr>
            <a:spLocks noGrp="1"/>
          </p:cNvSpPr>
          <p:nvPr>
            <p:ph idx="1"/>
          </p:nvPr>
        </p:nvSpPr>
        <p:spPr>
          <a:xfrm>
            <a:off x="457200" y="404664"/>
            <a:ext cx="8229600" cy="6336704"/>
          </a:xfrm>
        </p:spPr>
        <p:txBody>
          <a:bodyPr>
            <a:normAutofit lnSpcReduction="10000"/>
          </a:bodyPr>
          <a:lstStyle/>
          <a:p>
            <a:r>
              <a:rPr lang="en-US" sz="1400" b="0" i="0" dirty="0">
                <a:solidFill>
                  <a:srgbClr val="000000"/>
                </a:solidFill>
                <a:effectLst/>
                <a:latin typeface="verdana" panose="020B0604030504040204" pitchFamily="34" charset="0"/>
              </a:rPr>
              <a:t>Null represents a variable whose value is undefined. Much like the void, it is not extremely useful on its own. The Null accepts the only one value, which is null. The Null keyword is used to define the Null type in TypeScript, but it is not useful because we can only assign a null value to it.</a:t>
            </a:r>
          </a:p>
          <a:p>
            <a:pPr algn="l">
              <a:buFont typeface="+mj-lt"/>
              <a:buAutoNum type="arabicPeriod"/>
            </a:pPr>
            <a:r>
              <a:rPr lang="en-US" sz="1600" b="0" i="0" dirty="0">
                <a:solidFill>
                  <a:srgbClr val="000000"/>
                </a:solidFill>
                <a:effectLst/>
                <a:latin typeface="verdana" panose="020B0604030504040204" pitchFamily="34" charset="0"/>
              </a:rPr>
              <a:t>let num: </a:t>
            </a:r>
            <a:r>
              <a:rPr lang="en-US" sz="1600" b="0" i="0" dirty="0">
                <a:solidFill>
                  <a:srgbClr val="FF0000"/>
                </a:solidFill>
                <a:effectLst/>
                <a:latin typeface="verdana" panose="020B0604030504040204" pitchFamily="34" charset="0"/>
              </a:rPr>
              <a:t>number</a:t>
            </a:r>
            <a:r>
              <a:rPr lang="en-US" sz="1600" b="0" i="0" dirty="0">
                <a:solidFill>
                  <a:srgbClr val="000000"/>
                </a:solidFill>
                <a:effectLst/>
                <a:latin typeface="verdana" panose="020B0604030504040204" pitchFamily="34" charset="0"/>
              </a:rPr>
              <a:t> = </a:t>
            </a:r>
            <a:r>
              <a:rPr lang="en-US" sz="1600" b="0" i="0" dirty="0">
                <a:solidFill>
                  <a:srgbClr val="0000FF"/>
                </a:solidFill>
                <a:effectLst/>
                <a:latin typeface="verdana" panose="020B0604030504040204" pitchFamily="34" charset="0"/>
              </a:rPr>
              <a:t>null</a:t>
            </a: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let bool: </a:t>
            </a:r>
            <a:r>
              <a:rPr lang="en-US" sz="1600" b="0" i="0" dirty="0" err="1">
                <a:solidFill>
                  <a:srgbClr val="FF0000"/>
                </a:solidFill>
                <a:effectLst/>
                <a:latin typeface="verdana" panose="020B0604030504040204" pitchFamily="34" charset="0"/>
              </a:rPr>
              <a:t>boolean</a:t>
            </a:r>
            <a:r>
              <a:rPr lang="en-US" sz="1600" b="0" i="0" dirty="0">
                <a:solidFill>
                  <a:srgbClr val="000000"/>
                </a:solidFill>
                <a:effectLst/>
                <a:latin typeface="verdana" panose="020B0604030504040204" pitchFamily="34" charset="0"/>
              </a:rPr>
              <a:t> = </a:t>
            </a:r>
            <a:r>
              <a:rPr lang="en-US" sz="1600" b="0" i="0" dirty="0">
                <a:solidFill>
                  <a:srgbClr val="0000FF"/>
                </a:solidFill>
                <a:effectLst/>
                <a:latin typeface="verdana" panose="020B0604030504040204" pitchFamily="34" charset="0"/>
              </a:rPr>
              <a:t>null</a:t>
            </a: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let str: </a:t>
            </a:r>
            <a:r>
              <a:rPr lang="en-US" sz="1600" b="0" i="0" dirty="0">
                <a:solidFill>
                  <a:srgbClr val="FF0000"/>
                </a:solidFill>
                <a:effectLst/>
                <a:latin typeface="verdana" panose="020B0604030504040204" pitchFamily="34" charset="0"/>
              </a:rPr>
              <a:t>string</a:t>
            </a:r>
            <a:r>
              <a:rPr lang="en-US" sz="1600" b="0" i="0" dirty="0">
                <a:solidFill>
                  <a:srgbClr val="000000"/>
                </a:solidFill>
                <a:effectLst/>
                <a:latin typeface="verdana" panose="020B0604030504040204" pitchFamily="34" charset="0"/>
              </a:rPr>
              <a:t> = </a:t>
            </a:r>
            <a:r>
              <a:rPr lang="en-US" sz="1600" b="0" i="0" dirty="0">
                <a:solidFill>
                  <a:srgbClr val="0000FF"/>
                </a:solidFill>
                <a:effectLst/>
                <a:latin typeface="verdana" panose="020B0604030504040204" pitchFamily="34" charset="0"/>
              </a:rPr>
              <a:t>null</a:t>
            </a:r>
            <a:r>
              <a:rPr lang="en-US" sz="1600" b="0" i="0" dirty="0">
                <a:solidFill>
                  <a:srgbClr val="000000"/>
                </a:solidFill>
                <a:effectLst/>
                <a:latin typeface="verdana" panose="020B0604030504040204" pitchFamily="34" charset="0"/>
              </a:rPr>
              <a:t>;  </a:t>
            </a:r>
          </a:p>
          <a:p>
            <a:pPr>
              <a:buFont typeface="+mj-lt"/>
              <a:buAutoNum type="arabicPeriod"/>
            </a:pPr>
            <a:r>
              <a:rPr lang="en-IN" sz="1600" b="0" i="0" dirty="0">
                <a:solidFill>
                  <a:srgbClr val="610B38"/>
                </a:solidFill>
                <a:effectLst/>
                <a:latin typeface="erdana"/>
              </a:rPr>
              <a:t>Undefined</a:t>
            </a:r>
          </a:p>
          <a:p>
            <a:pPr>
              <a:buFont typeface="+mj-lt"/>
              <a:buAutoNum type="arabicPeriod"/>
            </a:pPr>
            <a:r>
              <a:rPr lang="en-US" sz="1400" b="0" i="0" dirty="0">
                <a:solidFill>
                  <a:srgbClr val="000000"/>
                </a:solidFill>
                <a:effectLst/>
                <a:latin typeface="verdana" panose="020B0604030504040204" pitchFamily="34" charset="0"/>
              </a:rPr>
              <a:t>The Undefined primitive type denotes all uninitialized variables in TypeScript and JavaScript. </a:t>
            </a:r>
          </a:p>
          <a:p>
            <a:pPr>
              <a:buFont typeface="+mj-lt"/>
              <a:buAutoNum type="arabicPeriod"/>
            </a:pPr>
            <a:r>
              <a:rPr lang="en-US" sz="1400" b="0" i="0" dirty="0">
                <a:solidFill>
                  <a:srgbClr val="000000"/>
                </a:solidFill>
                <a:effectLst/>
                <a:latin typeface="verdana" panose="020B0604030504040204" pitchFamily="34" charset="0"/>
              </a:rPr>
              <a:t>It has only one value, which is undefined. The undefined keyword defines the undefined type in TypeScript, but it is not useful because we can only assign an undefined value to it.</a:t>
            </a:r>
          </a:p>
          <a:p>
            <a:pPr algn="l">
              <a:buFont typeface="+mj-lt"/>
              <a:buAutoNum type="arabicPeriod"/>
            </a:pPr>
            <a:r>
              <a:rPr lang="en-IN" sz="1200" b="0" i="0" dirty="0">
                <a:solidFill>
                  <a:srgbClr val="000000"/>
                </a:solidFill>
                <a:effectLst/>
                <a:latin typeface="verdana" panose="020B0604030504040204" pitchFamily="34" charset="0"/>
              </a:rPr>
              <a:t>let </a:t>
            </a:r>
            <a:r>
              <a:rPr lang="en-IN" sz="1200" b="0" i="0" dirty="0" err="1">
                <a:solidFill>
                  <a:srgbClr val="000000"/>
                </a:solidFill>
                <a:effectLst/>
                <a:latin typeface="verdana" panose="020B0604030504040204" pitchFamily="34" charset="0"/>
              </a:rPr>
              <a:t>num</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number</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undefined</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let bool: </a:t>
            </a:r>
            <a:r>
              <a:rPr lang="en-IN" sz="1200" b="0" i="0" dirty="0" err="1">
                <a:solidFill>
                  <a:srgbClr val="FF0000"/>
                </a:solidFill>
                <a:effectLst/>
                <a:latin typeface="verdana" panose="020B0604030504040204" pitchFamily="34" charset="0"/>
              </a:rPr>
              <a:t>boolean</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undefined</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let str: </a:t>
            </a:r>
            <a:r>
              <a:rPr lang="en-IN" sz="1200" b="0" i="0" dirty="0">
                <a:solidFill>
                  <a:srgbClr val="FF0000"/>
                </a:solidFill>
                <a:effectLst/>
                <a:latin typeface="verdana" panose="020B0604030504040204" pitchFamily="34" charset="0"/>
              </a:rPr>
              <a:t>string</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undefined</a:t>
            </a:r>
            <a:r>
              <a:rPr lang="en-IN" sz="1200" b="0" i="0" dirty="0">
                <a:solidFill>
                  <a:srgbClr val="000000"/>
                </a:solidFill>
                <a:effectLst/>
                <a:latin typeface="verdana" panose="020B0604030504040204" pitchFamily="34" charset="0"/>
              </a:rPr>
              <a:t>;  </a:t>
            </a:r>
          </a:p>
          <a:p>
            <a:pPr>
              <a:buFont typeface="+mj-lt"/>
              <a:buAutoNum type="arabicPeriod"/>
            </a:pPr>
            <a:r>
              <a:rPr lang="en-IN" sz="1400" b="0" i="0" dirty="0">
                <a:solidFill>
                  <a:srgbClr val="610B4B"/>
                </a:solidFill>
                <a:effectLst/>
                <a:latin typeface="erdana"/>
              </a:rPr>
              <a:t>Any Type</a:t>
            </a:r>
          </a:p>
          <a:p>
            <a:pPr marL="0" indent="0">
              <a:buNone/>
            </a:pPr>
            <a:r>
              <a:rPr lang="en-IN" sz="1400" dirty="0">
                <a:solidFill>
                  <a:srgbClr val="610B38"/>
                </a:solidFill>
                <a:latin typeface="erdana"/>
              </a:rPr>
              <a:t>	</a:t>
            </a:r>
            <a:r>
              <a:rPr lang="en-US" sz="1600" b="0" i="0" dirty="0">
                <a:solidFill>
                  <a:srgbClr val="000000"/>
                </a:solidFill>
                <a:effectLst/>
                <a:latin typeface="verdana" panose="020B0604030504040204" pitchFamily="34" charset="0"/>
              </a:rPr>
              <a:t>It is the "super type" of all data type in TypeScript. It is used to represents any JavaScript value. It allows us to opt-in and opt-out of type-checking during compilation. </a:t>
            </a:r>
          </a:p>
          <a:p>
            <a:pPr marL="0" indent="0">
              <a:buNone/>
            </a:pPr>
            <a:r>
              <a:rPr lang="en-US" sz="1600" b="0" i="0" dirty="0">
                <a:solidFill>
                  <a:srgbClr val="000000"/>
                </a:solidFill>
                <a:effectLst/>
                <a:latin typeface="verdana" panose="020B0604030504040204" pitchFamily="34" charset="0"/>
              </a:rPr>
              <a:t>If a variable cannot be represented in any of the basic data types, then it can be declared using "</a:t>
            </a:r>
            <a:r>
              <a:rPr lang="en-US" sz="1600" b="1" i="0" dirty="0">
                <a:effectLst/>
                <a:latin typeface="verdana" panose="020B0604030504040204" pitchFamily="34" charset="0"/>
              </a:rPr>
              <a:t>Any</a:t>
            </a:r>
            <a:r>
              <a:rPr lang="en-US" sz="1600" b="0" i="0" dirty="0">
                <a:solidFill>
                  <a:srgbClr val="000000"/>
                </a:solidFill>
                <a:effectLst/>
                <a:latin typeface="verdana" panose="020B0604030504040204" pitchFamily="34" charset="0"/>
              </a:rPr>
              <a:t>" data type. Any type is useful when we do not know about the type of value (which might come from an API or 3rd party library), and we want to skip the type-checking on compile time.</a:t>
            </a:r>
          </a:p>
          <a:p>
            <a:pPr algn="l">
              <a:buFont typeface="+mj-lt"/>
              <a:buAutoNum type="arabicPeriod"/>
            </a:pPr>
            <a:r>
              <a:rPr lang="nn-NO" sz="1050" b="0" i="0" dirty="0">
                <a:solidFill>
                  <a:srgbClr val="000000"/>
                </a:solidFill>
                <a:effectLst/>
                <a:latin typeface="verdana" panose="020B0604030504040204" pitchFamily="34" charset="0"/>
              </a:rPr>
              <a:t>let val: </a:t>
            </a:r>
            <a:r>
              <a:rPr lang="nn-NO" sz="1050" b="0" i="0" dirty="0">
                <a:solidFill>
                  <a:srgbClr val="FF0000"/>
                </a:solidFill>
                <a:effectLst/>
                <a:latin typeface="verdana" panose="020B0604030504040204" pitchFamily="34" charset="0"/>
              </a:rPr>
              <a:t>any</a:t>
            </a:r>
            <a:r>
              <a:rPr lang="nn-NO" sz="1050" b="0" i="0" dirty="0">
                <a:solidFill>
                  <a:srgbClr val="000000"/>
                </a:solidFill>
                <a:effectLst/>
                <a:latin typeface="verdana" panose="020B0604030504040204" pitchFamily="34" charset="0"/>
              </a:rPr>
              <a:t> = </a:t>
            </a:r>
            <a:r>
              <a:rPr lang="nn-NO" sz="1050" b="0" i="0" dirty="0">
                <a:solidFill>
                  <a:srgbClr val="0000FF"/>
                </a:solidFill>
                <a:effectLst/>
                <a:latin typeface="verdana" panose="020B0604030504040204" pitchFamily="34" charset="0"/>
              </a:rPr>
              <a:t>'Hi'</a:t>
            </a:r>
            <a:r>
              <a:rPr lang="nn-NO" sz="1050" b="0" i="0" dirty="0">
                <a:solidFill>
                  <a:srgbClr val="000000"/>
                </a:solidFill>
                <a:effectLst/>
                <a:latin typeface="verdana" panose="020B0604030504040204" pitchFamily="34" charset="0"/>
              </a:rPr>
              <a:t>;  </a:t>
            </a:r>
          </a:p>
          <a:p>
            <a:pPr algn="l">
              <a:buFont typeface="+mj-lt"/>
              <a:buAutoNum type="arabicPeriod"/>
            </a:pPr>
            <a:r>
              <a:rPr lang="nn-NO" sz="1050" b="0" i="0" dirty="0">
                <a:solidFill>
                  <a:srgbClr val="000000"/>
                </a:solidFill>
                <a:effectLst/>
                <a:latin typeface="verdana" panose="020B0604030504040204" pitchFamily="34" charset="0"/>
              </a:rPr>
              <a:t>      </a:t>
            </a:r>
            <a:r>
              <a:rPr lang="nn-NO" sz="1050" b="0" i="0" dirty="0">
                <a:solidFill>
                  <a:srgbClr val="FF0000"/>
                </a:solidFill>
                <a:effectLst/>
                <a:latin typeface="verdana" panose="020B0604030504040204" pitchFamily="34" charset="0"/>
              </a:rPr>
              <a:t>val</a:t>
            </a:r>
            <a:r>
              <a:rPr lang="nn-NO" sz="1050" b="0" i="0" dirty="0">
                <a:solidFill>
                  <a:srgbClr val="000000"/>
                </a:solidFill>
                <a:effectLst/>
                <a:latin typeface="verdana" panose="020B0604030504040204" pitchFamily="34" charset="0"/>
              </a:rPr>
              <a:t> = </a:t>
            </a:r>
            <a:r>
              <a:rPr lang="nn-NO" sz="1050" b="0" i="0" dirty="0">
                <a:solidFill>
                  <a:srgbClr val="0000FF"/>
                </a:solidFill>
                <a:effectLst/>
                <a:latin typeface="verdana" panose="020B0604030504040204" pitchFamily="34" charset="0"/>
              </a:rPr>
              <a:t>555</a:t>
            </a:r>
            <a:r>
              <a:rPr lang="nn-NO" sz="1050" b="0" i="0" dirty="0">
                <a:solidFill>
                  <a:srgbClr val="000000"/>
                </a:solidFill>
                <a:effectLst/>
                <a:latin typeface="verdana" panose="020B0604030504040204" pitchFamily="34" charset="0"/>
              </a:rPr>
              <a:t>;   // OK  </a:t>
            </a:r>
          </a:p>
          <a:p>
            <a:pPr algn="l">
              <a:buFont typeface="+mj-lt"/>
              <a:buAutoNum type="arabicPeriod"/>
            </a:pPr>
            <a:r>
              <a:rPr lang="nn-NO" sz="1050" b="0" i="0" dirty="0">
                <a:solidFill>
                  <a:srgbClr val="000000"/>
                </a:solidFill>
                <a:effectLst/>
                <a:latin typeface="verdana" panose="020B0604030504040204" pitchFamily="34" charset="0"/>
              </a:rPr>
              <a:t>      </a:t>
            </a:r>
            <a:r>
              <a:rPr lang="nn-NO" sz="1050" b="0" i="0" dirty="0">
                <a:solidFill>
                  <a:srgbClr val="FF0000"/>
                </a:solidFill>
                <a:effectLst/>
                <a:latin typeface="verdana" panose="020B0604030504040204" pitchFamily="34" charset="0"/>
              </a:rPr>
              <a:t>val</a:t>
            </a:r>
            <a:r>
              <a:rPr lang="nn-NO" sz="1050" b="0" i="0" dirty="0">
                <a:solidFill>
                  <a:srgbClr val="000000"/>
                </a:solidFill>
                <a:effectLst/>
                <a:latin typeface="verdana" panose="020B0604030504040204" pitchFamily="34" charset="0"/>
              </a:rPr>
              <a:t> = </a:t>
            </a:r>
            <a:r>
              <a:rPr lang="nn-NO" sz="1050" b="0" i="0" dirty="0">
                <a:solidFill>
                  <a:srgbClr val="0000FF"/>
                </a:solidFill>
                <a:effectLst/>
                <a:latin typeface="verdana" panose="020B0604030504040204" pitchFamily="34" charset="0"/>
              </a:rPr>
              <a:t>true</a:t>
            </a:r>
            <a:r>
              <a:rPr lang="nn-NO" sz="1050" b="0" i="0" dirty="0">
                <a:solidFill>
                  <a:srgbClr val="000000"/>
                </a:solidFill>
                <a:effectLst/>
                <a:latin typeface="verdana" panose="020B0604030504040204" pitchFamily="34" charset="0"/>
              </a:rPr>
              <a:t>;   // OK      </a:t>
            </a:r>
          </a:p>
          <a:p>
            <a:pPr marL="0" indent="0">
              <a:buNone/>
            </a:pPr>
            <a:endParaRPr lang="en-IN" sz="1600" b="0" i="0" dirty="0">
              <a:solidFill>
                <a:srgbClr val="610B38"/>
              </a:solidFill>
              <a:effectLst/>
              <a:latin typeface="erdana"/>
            </a:endParaRPr>
          </a:p>
          <a:p>
            <a:pPr algn="l">
              <a:buFont typeface="+mj-lt"/>
              <a:buAutoNum type="arabicPeriod"/>
            </a:pPr>
            <a:endParaRPr lang="en-US" sz="1600" b="0" i="0" dirty="0">
              <a:solidFill>
                <a:srgbClr val="000000"/>
              </a:solidFill>
              <a:effectLst/>
              <a:latin typeface="verdana" panose="020B0604030504040204" pitchFamily="34" charset="0"/>
            </a:endParaRPr>
          </a:p>
          <a:p>
            <a:endParaRPr lang="en-IN" sz="1400" dirty="0"/>
          </a:p>
        </p:txBody>
      </p:sp>
    </p:spTree>
    <p:extLst>
      <p:ext uri="{BB962C8B-B14F-4D97-AF65-F5344CB8AC3E}">
        <p14:creationId xmlns:p14="http://schemas.microsoft.com/office/powerpoint/2010/main" val="31052251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16E4-2059-4DBE-BF9D-5D8DB44B4A2B}"/>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User-Defined </a:t>
            </a:r>
            <a:r>
              <a:rPr lang="en-IN" b="0" i="0" dirty="0" err="1">
                <a:solidFill>
                  <a:srgbClr val="610B38"/>
                </a:solidFill>
                <a:effectLst/>
                <a:latin typeface="erdana"/>
              </a:rPr>
              <a:t>DataType</a:t>
            </a:r>
            <a:br>
              <a:rPr lang="en-IN" b="0" i="0" dirty="0">
                <a:solidFill>
                  <a:srgbClr val="610B38"/>
                </a:solidFill>
                <a:effectLst/>
                <a:latin typeface="erdana"/>
              </a:rPr>
            </a:br>
            <a:endParaRPr lang="en-IN" dirty="0"/>
          </a:p>
        </p:txBody>
      </p:sp>
      <p:pic>
        <p:nvPicPr>
          <p:cNvPr id="3074" name="Picture 2" descr="TypeScript Type">
            <a:extLst>
              <a:ext uri="{FF2B5EF4-FFF2-40B4-BE49-F238E27FC236}">
                <a16:creationId xmlns:a16="http://schemas.microsoft.com/office/drawing/2014/main" id="{8679F9B9-DBBA-4735-8609-5B2839D17D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10899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2243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B2E4-D4BC-40A7-8303-8D5D3F92F783}"/>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TypeScript Variables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2F45438-3F1F-4359-B039-3AF52747C016}"/>
              </a:ext>
            </a:extLst>
          </p:cNvPr>
          <p:cNvSpPr>
            <a:spLocks noGrp="1"/>
          </p:cNvSpPr>
          <p:nvPr>
            <p:ph idx="1"/>
          </p:nvPr>
        </p:nvSpPr>
        <p:spPr>
          <a:xfrm>
            <a:off x="457200" y="476672"/>
            <a:ext cx="8229600" cy="6381328"/>
          </a:xfrm>
        </p:spPr>
        <p:txBody>
          <a:bodyPr>
            <a:normAutofit/>
          </a:bodyPr>
          <a:lstStyle/>
          <a:p>
            <a:r>
              <a:rPr lang="en-US" sz="1600" b="0" i="0" dirty="0">
                <a:solidFill>
                  <a:srgbClr val="000000"/>
                </a:solidFill>
                <a:effectLst/>
                <a:latin typeface="verdana" panose="020B0604030504040204" pitchFamily="34" charset="0"/>
              </a:rPr>
              <a:t>In </a:t>
            </a:r>
            <a:r>
              <a:rPr lang="en-US" sz="1600" b="1" i="0" dirty="0">
                <a:effectLst/>
                <a:latin typeface="verdana" panose="020B0604030504040204" pitchFamily="34" charset="0"/>
              </a:rPr>
              <a:t>ES6</a:t>
            </a:r>
            <a:r>
              <a:rPr lang="en-US" sz="1600" b="0" i="0" dirty="0">
                <a:solidFill>
                  <a:srgbClr val="000000"/>
                </a:solidFill>
                <a:effectLst/>
                <a:latin typeface="verdana" panose="020B0604030504040204" pitchFamily="34" charset="0"/>
              </a:rPr>
              <a:t>, we can define variables using </a:t>
            </a:r>
            <a:r>
              <a:rPr lang="en-US" sz="1600" b="1" i="0" dirty="0">
                <a:effectLst/>
                <a:latin typeface="verdana" panose="020B0604030504040204" pitchFamily="34" charset="0"/>
              </a:rPr>
              <a:t>let</a:t>
            </a:r>
            <a:r>
              <a:rPr lang="en-US" sz="1600" b="0" i="0" dirty="0">
                <a:solidFill>
                  <a:srgbClr val="000000"/>
                </a:solidFill>
                <a:effectLst/>
                <a:latin typeface="verdana" panose="020B0604030504040204" pitchFamily="34" charset="0"/>
              </a:rPr>
              <a:t> and </a:t>
            </a:r>
            <a:r>
              <a:rPr lang="en-US" sz="1600" b="1" i="0" dirty="0">
                <a:effectLst/>
                <a:latin typeface="verdana" panose="020B0604030504040204" pitchFamily="34" charset="0"/>
              </a:rPr>
              <a:t>const</a:t>
            </a:r>
            <a:r>
              <a:rPr lang="en-US" sz="1600" b="0" i="0" dirty="0">
                <a:solidFill>
                  <a:srgbClr val="000000"/>
                </a:solidFill>
                <a:effectLst/>
                <a:latin typeface="verdana" panose="020B0604030504040204" pitchFamily="34" charset="0"/>
              </a:rPr>
              <a:t> keyword. These variables have similar syntax for variable declaration and initialization but differ in scope and usage. In TypeScript, there is always recommended to define a variable using </a:t>
            </a:r>
            <a:r>
              <a:rPr lang="en-US" sz="1600" b="1" i="0" dirty="0">
                <a:effectLst/>
                <a:latin typeface="verdana" panose="020B0604030504040204" pitchFamily="34" charset="0"/>
              </a:rPr>
              <a:t>let</a:t>
            </a:r>
            <a:r>
              <a:rPr lang="en-US" sz="1600" b="0" i="0" dirty="0">
                <a:solidFill>
                  <a:srgbClr val="000000"/>
                </a:solidFill>
                <a:effectLst/>
                <a:latin typeface="verdana" panose="020B0604030504040204" pitchFamily="34" charset="0"/>
              </a:rPr>
              <a:t> keyword because it provides the </a:t>
            </a:r>
            <a:r>
              <a:rPr lang="en-US" sz="1600" b="1" i="0" dirty="0">
                <a:effectLst/>
                <a:latin typeface="verdana" panose="020B0604030504040204" pitchFamily="34" charset="0"/>
              </a:rPr>
              <a:t>type safety</a:t>
            </a:r>
            <a:r>
              <a:rPr lang="en-US" sz="1600" b="0" i="0" dirty="0">
                <a:solidFill>
                  <a:srgbClr val="000000"/>
                </a:solidFill>
                <a:effectLst/>
                <a:latin typeface="verdana" panose="020B0604030504040204" pitchFamily="34" charset="0"/>
              </a:rPr>
              <a:t>.</a:t>
            </a:r>
          </a:p>
          <a:p>
            <a:r>
              <a:rPr lang="en-US" sz="1400" b="0" i="0" dirty="0">
                <a:solidFill>
                  <a:srgbClr val="000000"/>
                </a:solidFill>
                <a:effectLst/>
                <a:latin typeface="verdana" panose="020B0604030504040204" pitchFamily="34" charset="0"/>
              </a:rPr>
              <a:t>The </a:t>
            </a:r>
            <a:r>
              <a:rPr lang="en-US" sz="1400" b="1" i="0" dirty="0">
                <a:effectLst/>
                <a:latin typeface="verdana" panose="020B0604030504040204" pitchFamily="34" charset="0"/>
              </a:rPr>
              <a:t>let</a:t>
            </a:r>
            <a:r>
              <a:rPr lang="en-US" sz="1400" b="0" i="0" dirty="0">
                <a:solidFill>
                  <a:srgbClr val="000000"/>
                </a:solidFill>
                <a:effectLst/>
                <a:latin typeface="verdana" panose="020B0604030504040204" pitchFamily="34" charset="0"/>
              </a:rPr>
              <a:t> keyword is similar to </a:t>
            </a:r>
            <a:r>
              <a:rPr lang="en-US" sz="1400" b="1" i="0" dirty="0">
                <a:effectLst/>
                <a:latin typeface="verdana" panose="020B0604030504040204" pitchFamily="34" charset="0"/>
              </a:rPr>
              <a:t>var</a:t>
            </a:r>
            <a:r>
              <a:rPr lang="en-US" sz="1400" b="0" i="0" dirty="0">
                <a:solidFill>
                  <a:srgbClr val="000000"/>
                </a:solidFill>
                <a:effectLst/>
                <a:latin typeface="verdana" panose="020B0604030504040204" pitchFamily="34" charset="0"/>
              </a:rPr>
              <a:t> keyword in some respects, and </a:t>
            </a:r>
            <a:r>
              <a:rPr lang="en-US" sz="1400" b="1" i="0" dirty="0">
                <a:effectLst/>
                <a:latin typeface="verdana" panose="020B0604030504040204" pitchFamily="34" charset="0"/>
              </a:rPr>
              <a:t>const</a:t>
            </a:r>
            <a:r>
              <a:rPr lang="en-US" sz="1400" b="0" i="0" dirty="0">
                <a:solidFill>
                  <a:srgbClr val="000000"/>
                </a:solidFill>
                <a:effectLst/>
                <a:latin typeface="verdana" panose="020B0604030504040204" pitchFamily="34" charset="0"/>
              </a:rPr>
              <a:t> is an let which prevents </a:t>
            </a:r>
            <a:r>
              <a:rPr lang="en-US" sz="1400" b="0" i="0" dirty="0" err="1">
                <a:solidFill>
                  <a:srgbClr val="000000"/>
                </a:solidFill>
                <a:effectLst/>
                <a:latin typeface="verdana" panose="020B0604030504040204" pitchFamily="34" charset="0"/>
              </a:rPr>
              <a:t>prevents</a:t>
            </a:r>
            <a:r>
              <a:rPr lang="en-US" sz="1400" b="0" i="0" dirty="0">
                <a:solidFill>
                  <a:srgbClr val="000000"/>
                </a:solidFill>
                <a:effectLst/>
                <a:latin typeface="verdana" panose="020B0604030504040204" pitchFamily="34" charset="0"/>
              </a:rPr>
              <a:t> re-assignment to a variable.</a:t>
            </a:r>
          </a:p>
          <a:p>
            <a:r>
              <a:rPr lang="en-IN" sz="1400" b="0" i="0" dirty="0">
                <a:solidFill>
                  <a:srgbClr val="610B38"/>
                </a:solidFill>
                <a:effectLst/>
                <a:latin typeface="erdana"/>
              </a:rPr>
              <a:t>Variable Declaration</a:t>
            </a:r>
          </a:p>
          <a:p>
            <a:endParaRPr lang="en-IN" sz="1400" b="0" i="0" dirty="0">
              <a:solidFill>
                <a:srgbClr val="610B38"/>
              </a:solidFill>
              <a:effectLst/>
              <a:latin typeface="erdana"/>
            </a:endParaRPr>
          </a:p>
          <a:p>
            <a:r>
              <a:rPr lang="en-US" sz="1600" b="0" i="0" dirty="0">
                <a:solidFill>
                  <a:srgbClr val="000000"/>
                </a:solidFill>
                <a:effectLst/>
                <a:latin typeface="verdana" panose="020B0604030504040204" pitchFamily="34" charset="0"/>
              </a:rPr>
              <a:t>We can declare a variable in one of the four ways:</a:t>
            </a:r>
          </a:p>
          <a:p>
            <a:r>
              <a:rPr lang="en-US" sz="1050" b="1" i="0" dirty="0">
                <a:effectLst/>
                <a:latin typeface="verdana" panose="020B0604030504040204" pitchFamily="34" charset="0"/>
              </a:rPr>
              <a:t>. Declare type and value in a single statement</a:t>
            </a:r>
            <a:endParaRPr lang="en-US" sz="1600" dirty="0">
              <a:solidFill>
                <a:srgbClr val="000000"/>
              </a:solidFill>
              <a:latin typeface="verdana" panose="020B0604030504040204" pitchFamily="34" charset="0"/>
            </a:endParaRPr>
          </a:p>
          <a:p>
            <a:r>
              <a:rPr lang="en-IN" sz="1050" b="0" i="0" dirty="0">
                <a:solidFill>
                  <a:srgbClr val="000000"/>
                </a:solidFill>
                <a:effectLst/>
                <a:latin typeface="verdana" panose="020B0604030504040204" pitchFamily="34" charset="0"/>
              </a:rPr>
              <a:t>var [identifier] : [type-annotation] = value;  </a:t>
            </a:r>
          </a:p>
          <a:p>
            <a:r>
              <a:rPr lang="en-US" sz="1050" b="1" i="0" dirty="0">
                <a:effectLst/>
                <a:latin typeface="verdana" panose="020B0604030504040204" pitchFamily="34" charset="0"/>
              </a:rPr>
              <a:t>Declare type without value. Then the variable will be set to undefined</a:t>
            </a:r>
            <a:endParaRPr lang="en-US" sz="1600" b="1" i="0" dirty="0">
              <a:solidFill>
                <a:srgbClr val="000000"/>
              </a:solidFill>
              <a:effectLst/>
              <a:latin typeface="verdana" panose="020B0604030504040204" pitchFamily="34" charset="0"/>
            </a:endParaRPr>
          </a:p>
          <a:p>
            <a:r>
              <a:rPr lang="en-IN" sz="1050" b="0" i="0" dirty="0">
                <a:solidFill>
                  <a:srgbClr val="000000"/>
                </a:solidFill>
                <a:effectLst/>
                <a:latin typeface="verdana" panose="020B0604030504040204" pitchFamily="34" charset="0"/>
              </a:rPr>
              <a:t>var [identifier] : [type-annotation];  </a:t>
            </a:r>
          </a:p>
          <a:p>
            <a:r>
              <a:rPr lang="en-US" sz="1050" b="1" i="0" dirty="0">
                <a:effectLst/>
                <a:latin typeface="verdana" panose="020B0604030504040204" pitchFamily="34" charset="0"/>
              </a:rPr>
              <a:t>Declare its value without type. Then the variable will be set to any.</a:t>
            </a:r>
            <a:endParaRPr lang="en-IN" sz="1600" b="1" dirty="0">
              <a:solidFill>
                <a:srgbClr val="000000"/>
              </a:solidFill>
              <a:latin typeface="verdana" panose="020B0604030504040204" pitchFamily="34" charset="0"/>
            </a:endParaRPr>
          </a:p>
          <a:p>
            <a:r>
              <a:rPr lang="en-IN" sz="1050" b="0" i="0" dirty="0">
                <a:solidFill>
                  <a:srgbClr val="000000"/>
                </a:solidFill>
                <a:effectLst/>
                <a:latin typeface="verdana" panose="020B0604030504040204" pitchFamily="34" charset="0"/>
              </a:rPr>
              <a:t>var [identifier] = value;  </a:t>
            </a:r>
          </a:p>
          <a:p>
            <a:r>
              <a:rPr lang="en-US" sz="1050" b="1" i="0" dirty="0">
                <a:effectLst/>
                <a:latin typeface="verdana" panose="020B0604030504040204" pitchFamily="34" charset="0"/>
              </a:rPr>
              <a:t>Declare without value and type. Then the variable will be set to any and initialized with undefined.</a:t>
            </a:r>
            <a:endParaRPr lang="en-IN" sz="1600" b="1" i="0" dirty="0">
              <a:solidFill>
                <a:srgbClr val="000000"/>
              </a:solidFill>
              <a:effectLst/>
              <a:latin typeface="verdana" panose="020B0604030504040204" pitchFamily="34" charset="0"/>
            </a:endParaRPr>
          </a:p>
          <a:p>
            <a:r>
              <a:rPr lang="en-IN" sz="1050" b="0" i="0" dirty="0">
                <a:solidFill>
                  <a:srgbClr val="000000"/>
                </a:solidFill>
                <a:effectLst/>
                <a:latin typeface="verdana" panose="020B0604030504040204" pitchFamily="34" charset="0"/>
              </a:rPr>
              <a:t>var [identifier];  </a:t>
            </a:r>
          </a:p>
          <a:p>
            <a:endParaRPr lang="en-IN" sz="1600" dirty="0"/>
          </a:p>
        </p:txBody>
      </p:sp>
    </p:spTree>
    <p:extLst>
      <p:ext uri="{BB962C8B-B14F-4D97-AF65-F5344CB8AC3E}">
        <p14:creationId xmlns:p14="http://schemas.microsoft.com/office/powerpoint/2010/main" val="231018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&lt;</a:t>
            </a:r>
            <a:r>
              <a:rPr lang="en-IN" dirty="0" err="1"/>
              <a:t>center</a:t>
            </a:r>
            <a:r>
              <a:rPr lang="en-IN" dirty="0"/>
              <a:t>&gt;</a:t>
            </a:r>
          </a:p>
        </p:txBody>
      </p:sp>
      <p:sp>
        <p:nvSpPr>
          <p:cNvPr id="3" name="Content Placeholder 2"/>
          <p:cNvSpPr>
            <a:spLocks noGrp="1"/>
          </p:cNvSpPr>
          <p:nvPr>
            <p:ph idx="1"/>
          </p:nvPr>
        </p:nvSpPr>
        <p:spPr>
          <a:xfrm>
            <a:off x="457200" y="1071546"/>
            <a:ext cx="8229600" cy="5054617"/>
          </a:xfrm>
        </p:spPr>
        <p:txBody>
          <a:bodyPr/>
          <a:lstStyle/>
          <a:p>
            <a:r>
              <a:rPr lang="en-IN" dirty="0"/>
              <a:t>To align the text in the middle</a:t>
            </a:r>
          </a:p>
          <a:p>
            <a:r>
              <a:rPr lang="en-IN" dirty="0"/>
              <a:t>&lt;p align=“</a:t>
            </a:r>
            <a:r>
              <a:rPr lang="en-IN" dirty="0" err="1"/>
              <a:t>center</a:t>
            </a:r>
            <a:r>
              <a:rPr lang="en-IN" dirty="0"/>
              <a:t>”&gt;</a:t>
            </a:r>
            <a:r>
              <a:rPr lang="en-IN" dirty="0" err="1"/>
              <a:t>gfsgfjsfgsjkf</a:t>
            </a:r>
            <a:r>
              <a:rPr lang="en-IN" dirty="0"/>
              <a:t>&lt;/p&gt;</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3140-DA3A-4562-849A-AFF6159D4693}"/>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TypeScript Operators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5959476-341E-4C65-A8C9-F7CD1BD43B90}"/>
              </a:ext>
            </a:extLst>
          </p:cNvPr>
          <p:cNvSpPr>
            <a:spLocks noGrp="1"/>
          </p:cNvSpPr>
          <p:nvPr>
            <p:ph idx="1"/>
          </p:nvPr>
        </p:nvSpPr>
        <p:spPr>
          <a:xfrm>
            <a:off x="457200" y="404664"/>
            <a:ext cx="8229600" cy="6336704"/>
          </a:xfrm>
        </p:spPr>
        <p:txBody>
          <a:bodyPr>
            <a:normAutofit lnSpcReduction="10000"/>
          </a:bodyPr>
          <a:lstStyle/>
          <a:p>
            <a:r>
              <a:rPr lang="en-IN" sz="1600" b="0" i="0" dirty="0">
                <a:solidFill>
                  <a:srgbClr val="610B38"/>
                </a:solidFill>
                <a:effectLst/>
                <a:latin typeface="erdana"/>
              </a:rPr>
              <a:t>Type Operators</a:t>
            </a:r>
          </a:p>
          <a:p>
            <a:r>
              <a:rPr lang="en-US" sz="1600" b="0" i="0" dirty="0">
                <a:solidFill>
                  <a:srgbClr val="000000"/>
                </a:solidFill>
                <a:effectLst/>
                <a:latin typeface="verdana" panose="020B0604030504040204" pitchFamily="34" charset="0"/>
              </a:rPr>
              <a:t> Operators such as </a:t>
            </a:r>
            <a:r>
              <a:rPr lang="en-US" sz="1600" b="0" i="0" dirty="0" err="1">
                <a:solidFill>
                  <a:srgbClr val="000000"/>
                </a:solidFill>
                <a:effectLst/>
                <a:latin typeface="verdana" panose="020B0604030504040204" pitchFamily="34" charset="0"/>
              </a:rPr>
              <a:t>typeof</a:t>
            </a:r>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instanceof</a:t>
            </a:r>
            <a:r>
              <a:rPr lang="en-US" sz="1600" b="0" i="0" dirty="0">
                <a:solidFill>
                  <a:srgbClr val="000000"/>
                </a:solidFill>
                <a:effectLst/>
                <a:latin typeface="verdana" panose="020B0604030504040204" pitchFamily="34" charset="0"/>
              </a:rPr>
              <a:t>, in, and delete are the examples of Type operator. </a:t>
            </a:r>
          </a:p>
          <a:p>
            <a:r>
              <a:rPr lang="en-IN" sz="1050" b="0" i="0" dirty="0">
                <a:solidFill>
                  <a:srgbClr val="000000"/>
                </a:solidFill>
                <a:effectLst/>
                <a:latin typeface="verdana" panose="020B0604030504040204" pitchFamily="34" charset="0"/>
              </a:rPr>
              <a:t>In</a:t>
            </a:r>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It is used to check for the existence of a property on an object.</a:t>
            </a:r>
          </a:p>
          <a:p>
            <a:endParaRPr lang="en-IN" sz="1600" dirty="0"/>
          </a:p>
          <a:p>
            <a:r>
              <a:rPr lang="en-IN" sz="1600" dirty="0"/>
              <a:t>let Bike = {make: 'Honda', model: 'CLIQ', year: 2018};</a:t>
            </a:r>
          </a:p>
          <a:p>
            <a:r>
              <a:rPr lang="en-IN" sz="1600" dirty="0"/>
              <a:t>console.log('make' in Bike); </a:t>
            </a:r>
          </a:p>
          <a:p>
            <a:r>
              <a:rPr lang="en-IN" sz="1050" b="0" i="0" dirty="0">
                <a:solidFill>
                  <a:srgbClr val="000000"/>
                </a:solidFill>
                <a:effectLst/>
                <a:latin typeface="verdana" panose="020B0604030504040204" pitchFamily="34" charset="0"/>
              </a:rPr>
              <a:t>Delete</a:t>
            </a:r>
            <a:r>
              <a:rPr lang="en-IN" sz="1600" b="0" i="0" dirty="0">
                <a:solidFill>
                  <a:srgbClr val="000000"/>
                </a:solidFill>
                <a:effectLst/>
                <a:latin typeface="verdana" panose="020B0604030504040204" pitchFamily="34" charset="0"/>
              </a:rPr>
              <a:t>- </a:t>
            </a:r>
            <a:r>
              <a:rPr lang="en-US" sz="1400" b="0" i="0" dirty="0">
                <a:solidFill>
                  <a:srgbClr val="000000"/>
                </a:solidFill>
                <a:effectLst/>
                <a:latin typeface="verdana" panose="020B0604030504040204" pitchFamily="34" charset="0"/>
              </a:rPr>
              <a:t>It is used to delete the properties from the objects.</a:t>
            </a:r>
          </a:p>
          <a:p>
            <a:endParaRPr lang="en-US" sz="1400" dirty="0">
              <a:solidFill>
                <a:srgbClr val="000000"/>
              </a:solidFill>
              <a:latin typeface="verdana" panose="020B0604030504040204" pitchFamily="34" charset="0"/>
            </a:endParaRPr>
          </a:p>
          <a:p>
            <a:r>
              <a:rPr lang="en-IN" sz="1400" dirty="0"/>
              <a:t>let Bike = { Company1: 'Honda',</a:t>
            </a:r>
          </a:p>
          <a:p>
            <a:r>
              <a:rPr lang="en-IN" sz="1400" dirty="0"/>
              <a:t>             Company2: 'Hero',</a:t>
            </a:r>
          </a:p>
          <a:p>
            <a:r>
              <a:rPr lang="en-IN" sz="1400" dirty="0"/>
              <a:t>             Company3: 'Royal Enfield'</a:t>
            </a:r>
          </a:p>
          <a:p>
            <a:r>
              <a:rPr lang="en-IN" sz="1400" dirty="0"/>
              <a:t>           };</a:t>
            </a:r>
          </a:p>
          <a:p>
            <a:r>
              <a:rPr lang="en-IN" sz="1400" dirty="0"/>
              <a:t>delete Bike.Company1;</a:t>
            </a:r>
          </a:p>
          <a:p>
            <a:r>
              <a:rPr lang="en-IN" sz="1400" dirty="0"/>
              <a:t>console.log(Bike); </a:t>
            </a:r>
            <a:endParaRPr lang="en-US" sz="1400" dirty="0">
              <a:solidFill>
                <a:srgbClr val="000000"/>
              </a:solidFill>
              <a:latin typeface="verdana" panose="020B0604030504040204" pitchFamily="34" charset="0"/>
            </a:endParaRPr>
          </a:p>
          <a:p>
            <a:endParaRPr lang="en-US" sz="1400" dirty="0">
              <a:solidFill>
                <a:srgbClr val="000000"/>
              </a:solidFill>
              <a:latin typeface="verdana" panose="020B0604030504040204" pitchFamily="34" charset="0"/>
            </a:endParaRPr>
          </a:p>
          <a:p>
            <a:r>
              <a:rPr lang="en-IN" sz="1000" b="0" i="0" dirty="0" err="1">
                <a:solidFill>
                  <a:srgbClr val="000000"/>
                </a:solidFill>
                <a:effectLst/>
                <a:latin typeface="verdana" panose="020B0604030504040204" pitchFamily="34" charset="0"/>
              </a:rPr>
              <a:t>Typeof</a:t>
            </a:r>
            <a:r>
              <a:rPr lang="en-US" sz="1400" b="0" i="0" dirty="0">
                <a:solidFill>
                  <a:srgbClr val="000000"/>
                </a:solidFill>
                <a:effectLst/>
                <a:latin typeface="verdana" panose="020B0604030504040204" pitchFamily="34" charset="0"/>
              </a:rPr>
              <a:t> - </a:t>
            </a:r>
            <a:r>
              <a:rPr lang="en-US" sz="1000" b="0" i="0" dirty="0">
                <a:solidFill>
                  <a:srgbClr val="000000"/>
                </a:solidFill>
                <a:effectLst/>
                <a:latin typeface="verdana" panose="020B0604030504040204" pitchFamily="34" charset="0"/>
              </a:rPr>
              <a:t>It returns the data type of the operand.</a:t>
            </a:r>
            <a:endParaRPr lang="en-US" sz="1400" b="0" i="0" dirty="0">
              <a:solidFill>
                <a:srgbClr val="000000"/>
              </a:solidFill>
              <a:effectLst/>
              <a:latin typeface="verdana" panose="020B0604030504040204" pitchFamily="34" charset="0"/>
            </a:endParaRPr>
          </a:p>
          <a:p>
            <a:r>
              <a:rPr lang="en-US" sz="1400" dirty="0"/>
              <a:t>let message = "Welcome to " + “my city";</a:t>
            </a:r>
          </a:p>
          <a:p>
            <a:r>
              <a:rPr lang="en-US" sz="1400" dirty="0"/>
              <a:t>console.log(</a:t>
            </a:r>
            <a:r>
              <a:rPr lang="en-US" sz="1400" dirty="0" err="1"/>
              <a:t>typeof</a:t>
            </a:r>
            <a:r>
              <a:rPr lang="en-US" sz="1400" dirty="0"/>
              <a:t> message); </a:t>
            </a:r>
          </a:p>
          <a:p>
            <a:endParaRPr lang="en-US" sz="1400" dirty="0"/>
          </a:p>
          <a:p>
            <a:r>
              <a:rPr lang="en-IN" sz="1000" b="0" i="0" dirty="0" err="1">
                <a:solidFill>
                  <a:srgbClr val="000000"/>
                </a:solidFill>
                <a:effectLst/>
                <a:latin typeface="verdana" panose="020B0604030504040204" pitchFamily="34" charset="0"/>
              </a:rPr>
              <a:t>Instanceof</a:t>
            </a:r>
            <a:r>
              <a:rPr lang="en-US" sz="1400" b="0" i="0" dirty="0">
                <a:solidFill>
                  <a:srgbClr val="000000"/>
                </a:solidFill>
                <a:effectLst/>
                <a:latin typeface="verdana" panose="020B0604030504040204" pitchFamily="34" charset="0"/>
              </a:rPr>
              <a:t> - </a:t>
            </a:r>
            <a:r>
              <a:rPr lang="en-US" sz="1000" b="0" i="0" dirty="0">
                <a:solidFill>
                  <a:srgbClr val="000000"/>
                </a:solidFill>
                <a:effectLst/>
                <a:latin typeface="verdana" panose="020B0604030504040204" pitchFamily="34" charset="0"/>
              </a:rPr>
              <a:t>It is used to check if the object is of a specified type or not.</a:t>
            </a:r>
          </a:p>
          <a:p>
            <a:r>
              <a:rPr lang="en-IN" sz="1400" dirty="0"/>
              <a:t>let </a:t>
            </a:r>
            <a:r>
              <a:rPr lang="en-IN" sz="1400" dirty="0" err="1"/>
              <a:t>arr</a:t>
            </a:r>
            <a:r>
              <a:rPr lang="en-IN" sz="1400" dirty="0"/>
              <a:t> = [1, 2, 3];</a:t>
            </a:r>
          </a:p>
          <a:p>
            <a:r>
              <a:rPr lang="en-IN" sz="1400" dirty="0"/>
              <a:t>console.log( </a:t>
            </a:r>
            <a:r>
              <a:rPr lang="en-IN" sz="1400" dirty="0" err="1"/>
              <a:t>arr</a:t>
            </a:r>
            <a:r>
              <a:rPr lang="en-IN" sz="1400" dirty="0"/>
              <a:t> </a:t>
            </a:r>
            <a:r>
              <a:rPr lang="en-IN" sz="1400" dirty="0" err="1"/>
              <a:t>instanceof</a:t>
            </a:r>
            <a:r>
              <a:rPr lang="en-IN" sz="1400" dirty="0"/>
              <a:t> Array ); // true</a:t>
            </a:r>
          </a:p>
          <a:p>
            <a:r>
              <a:rPr lang="en-IN" sz="1400" dirty="0"/>
              <a:t>console.log( </a:t>
            </a:r>
            <a:r>
              <a:rPr lang="en-IN" sz="1400" dirty="0" err="1"/>
              <a:t>arr</a:t>
            </a:r>
            <a:r>
              <a:rPr lang="en-IN" sz="1400" dirty="0"/>
              <a:t> </a:t>
            </a:r>
            <a:r>
              <a:rPr lang="en-IN" sz="1400" dirty="0" err="1"/>
              <a:t>instanceof</a:t>
            </a:r>
            <a:r>
              <a:rPr lang="en-IN" sz="1400" dirty="0"/>
              <a:t> String ); // false</a:t>
            </a:r>
          </a:p>
        </p:txBody>
      </p:sp>
    </p:spTree>
    <p:extLst>
      <p:ext uri="{BB962C8B-B14F-4D97-AF65-F5344CB8AC3E}">
        <p14:creationId xmlns:p14="http://schemas.microsoft.com/office/powerpoint/2010/main" val="297776829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4814-C351-4F41-8C65-EE16FA4835E2}"/>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TypeScript Type Assertion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5C2E200-2DAB-4646-9BA9-38288C757FC3}"/>
              </a:ext>
            </a:extLst>
          </p:cNvPr>
          <p:cNvSpPr>
            <a:spLocks noGrp="1"/>
          </p:cNvSpPr>
          <p:nvPr>
            <p:ph idx="1"/>
          </p:nvPr>
        </p:nvSpPr>
        <p:spPr>
          <a:xfrm>
            <a:off x="457200" y="548680"/>
            <a:ext cx="8229600" cy="6192688"/>
          </a:xfrm>
        </p:spPr>
        <p:txBody>
          <a:bodyPr>
            <a:normAutofit/>
          </a:bodyPr>
          <a:lstStyle/>
          <a:p>
            <a:r>
              <a:rPr lang="en-US" sz="1800" b="0" i="0" dirty="0">
                <a:solidFill>
                  <a:srgbClr val="000000"/>
                </a:solidFill>
                <a:effectLst/>
                <a:latin typeface="verdana" panose="020B0604030504040204" pitchFamily="34" charset="0"/>
              </a:rPr>
              <a:t>In TypeScript, type assertion is a mechanism which tells the compiler about the type of a variable.</a:t>
            </a:r>
          </a:p>
          <a:p>
            <a:r>
              <a:rPr lang="en-US" sz="1800" b="0" i="0" dirty="0">
                <a:solidFill>
                  <a:srgbClr val="000000"/>
                </a:solidFill>
                <a:effectLst/>
                <a:latin typeface="verdana" panose="020B0604030504040204" pitchFamily="34" charset="0"/>
              </a:rPr>
              <a:t> When TypeScript determines that the assignment is invalid, then we have an option to override the type using a type assertion.</a:t>
            </a:r>
          </a:p>
          <a:p>
            <a:r>
              <a:rPr lang="en-US" sz="1800" b="0" i="0" dirty="0">
                <a:solidFill>
                  <a:srgbClr val="000000"/>
                </a:solidFill>
                <a:effectLst/>
                <a:latin typeface="verdana" panose="020B0604030504040204" pitchFamily="34" charset="0"/>
              </a:rPr>
              <a:t> If we use a type assertion, the assignment is always valid, so we need to be sure that we are right. Otherwise, our program may not work correctly.</a:t>
            </a:r>
          </a:p>
          <a:p>
            <a:pPr algn="l">
              <a:buFont typeface="+mj-lt"/>
              <a:buAutoNum type="arabicPeriod"/>
            </a:pPr>
            <a:r>
              <a:rPr lang="en-US" sz="1600" b="0" i="0" dirty="0">
                <a:solidFill>
                  <a:srgbClr val="000000"/>
                </a:solidFill>
                <a:effectLst/>
                <a:latin typeface="verdana" panose="020B0604030504040204" pitchFamily="34" charset="0"/>
              </a:rPr>
              <a:t>let </a:t>
            </a:r>
            <a:r>
              <a:rPr lang="en-US" sz="1600" b="0" i="0" dirty="0" err="1">
                <a:solidFill>
                  <a:srgbClr val="000000"/>
                </a:solidFill>
                <a:effectLst/>
                <a:latin typeface="verdana" panose="020B0604030504040204" pitchFamily="34" charset="0"/>
              </a:rPr>
              <a:t>empCode</a:t>
            </a:r>
            <a:r>
              <a:rPr lang="en-US" sz="1600" b="0" i="0" dirty="0">
                <a:solidFill>
                  <a:srgbClr val="000000"/>
                </a:solidFill>
                <a:effectLst/>
                <a:latin typeface="verdana" panose="020B0604030504040204" pitchFamily="34" charset="0"/>
              </a:rPr>
              <a:t>: </a:t>
            </a:r>
            <a:r>
              <a:rPr lang="en-US" sz="1600" b="0" i="0" dirty="0">
                <a:solidFill>
                  <a:srgbClr val="FF0000"/>
                </a:solidFill>
                <a:effectLst/>
                <a:latin typeface="verdana" panose="020B0604030504040204" pitchFamily="34" charset="0"/>
              </a:rPr>
              <a:t>any</a:t>
            </a:r>
            <a:r>
              <a:rPr lang="en-US" sz="1600" b="0" i="0" dirty="0">
                <a:solidFill>
                  <a:srgbClr val="000000"/>
                </a:solidFill>
                <a:effectLst/>
                <a:latin typeface="verdana" panose="020B0604030504040204" pitchFamily="34" charset="0"/>
              </a:rPr>
              <a:t> = </a:t>
            </a:r>
            <a:r>
              <a:rPr lang="en-US" sz="1600" b="0" i="0" dirty="0">
                <a:solidFill>
                  <a:srgbClr val="0000FF"/>
                </a:solidFill>
                <a:effectLst/>
                <a:latin typeface="verdana" panose="020B0604030504040204" pitchFamily="34" charset="0"/>
              </a:rPr>
              <a:t>111</a:t>
            </a: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let </a:t>
            </a:r>
            <a:r>
              <a:rPr lang="en-US" sz="1600" b="0" i="0" dirty="0" err="1">
                <a:solidFill>
                  <a:srgbClr val="FF0000"/>
                </a:solidFill>
                <a:effectLst/>
                <a:latin typeface="verdana" panose="020B0604030504040204" pitchFamily="34" charset="0"/>
              </a:rPr>
              <a:t>employeeCode</a:t>
            </a:r>
            <a:r>
              <a:rPr lang="en-US" sz="1600" b="0" i="0" dirty="0">
                <a:solidFill>
                  <a:srgbClr val="000000"/>
                </a:solidFill>
                <a:effectLst/>
                <a:latin typeface="verdana" panose="020B0604030504040204" pitchFamily="34" charset="0"/>
              </a:rPr>
              <a:t> = </a:t>
            </a:r>
            <a:r>
              <a:rPr lang="en-US" sz="1600" b="1" i="0" dirty="0">
                <a:solidFill>
                  <a:srgbClr val="006699"/>
                </a:solidFill>
                <a:effectLst/>
                <a:latin typeface="verdana" panose="020B0604030504040204" pitchFamily="34" charset="0"/>
              </a:rPr>
              <a:t>&lt;number&gt;</a:t>
            </a:r>
            <a:r>
              <a:rPr lang="en-US" sz="1600" b="0" i="0" dirty="0">
                <a:solidFill>
                  <a:srgbClr val="000000"/>
                </a:solidFill>
                <a:effectLst/>
                <a:latin typeface="verdana" panose="020B0604030504040204" pitchFamily="34" charset="0"/>
              </a:rPr>
              <a:t> code;   </a:t>
            </a:r>
          </a:p>
          <a:p>
            <a:pPr algn="l">
              <a:buFont typeface="+mj-lt"/>
              <a:buAutoNum type="arabicPeriod"/>
            </a:pPr>
            <a:r>
              <a:rPr lang="en-US" sz="1600" b="0" i="0" dirty="0">
                <a:solidFill>
                  <a:srgbClr val="000000"/>
                </a:solidFill>
                <a:effectLst/>
                <a:latin typeface="verdana" panose="020B0604030504040204" pitchFamily="34" charset="0"/>
              </a:rPr>
              <a:t>console.log(</a:t>
            </a:r>
            <a:r>
              <a:rPr lang="en-US" sz="1600" b="0" i="0" dirty="0" err="1">
                <a:solidFill>
                  <a:srgbClr val="000000"/>
                </a:solidFill>
                <a:effectLst/>
                <a:latin typeface="verdana" panose="020B0604030504040204" pitchFamily="34" charset="0"/>
              </a:rPr>
              <a:t>typeof</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employeeCode</a:t>
            </a:r>
            <a:r>
              <a:rPr lang="en-US" sz="1600" b="0" i="0" dirty="0">
                <a:solidFill>
                  <a:srgbClr val="000000"/>
                </a:solidFill>
                <a:effectLst/>
                <a:latin typeface="verdana" panose="020B0604030504040204" pitchFamily="34" charset="0"/>
              </a:rPr>
              <a:t>));</a:t>
            </a:r>
          </a:p>
          <a:p>
            <a:pPr algn="l">
              <a:buFont typeface="+mj-lt"/>
              <a:buAutoNum type="arabicPeriod"/>
            </a:pPr>
            <a:r>
              <a:rPr lang="en-US" sz="1600" b="0" i="0" dirty="0">
                <a:solidFill>
                  <a:srgbClr val="000000"/>
                </a:solidFill>
                <a:effectLst/>
                <a:latin typeface="verdana" panose="020B0604030504040204" pitchFamily="34" charset="0"/>
              </a:rPr>
              <a:t>In the above example, we have declared a variable </a:t>
            </a:r>
            <a:r>
              <a:rPr lang="en-US" sz="1600" b="1" i="0" dirty="0" err="1">
                <a:effectLst/>
                <a:latin typeface="verdana" panose="020B0604030504040204" pitchFamily="34" charset="0"/>
              </a:rPr>
              <a:t>empCode</a:t>
            </a:r>
            <a:r>
              <a:rPr lang="en-US" sz="1600" b="0" i="0" dirty="0">
                <a:solidFill>
                  <a:srgbClr val="000000"/>
                </a:solidFill>
                <a:effectLst/>
                <a:latin typeface="verdana" panose="020B0604030504040204" pitchFamily="34" charset="0"/>
              </a:rPr>
              <a:t> as of type any. In the next line, we assign a value of this variable to another variable named </a:t>
            </a:r>
            <a:r>
              <a:rPr lang="en-US" sz="1600" b="1" i="0" dirty="0" err="1">
                <a:effectLst/>
                <a:latin typeface="verdana" panose="020B0604030504040204" pitchFamily="34" charset="0"/>
              </a:rPr>
              <a:t>employeeCode</a:t>
            </a:r>
            <a:r>
              <a:rPr lang="en-US" sz="1600" b="0" i="0" dirty="0">
                <a:solidFill>
                  <a:srgbClr val="000000"/>
                </a:solidFill>
                <a:effectLst/>
                <a:latin typeface="verdana" panose="020B0604030504040204" pitchFamily="34" charset="0"/>
              </a:rPr>
              <a:t>.</a:t>
            </a:r>
          </a:p>
          <a:p>
            <a:pPr algn="l">
              <a:buFont typeface="+mj-lt"/>
              <a:buAutoNum type="arabicPeriod"/>
            </a:pPr>
            <a:r>
              <a:rPr lang="en-US" sz="1600" b="0" i="0" dirty="0">
                <a:solidFill>
                  <a:srgbClr val="000000"/>
                </a:solidFill>
                <a:effectLst/>
                <a:latin typeface="verdana" panose="020B0604030504040204" pitchFamily="34" charset="0"/>
              </a:rPr>
              <a:t> Here, we know that </a:t>
            </a:r>
            <a:r>
              <a:rPr lang="en-US" sz="1600" b="0" i="0" dirty="0" err="1">
                <a:solidFill>
                  <a:srgbClr val="000000"/>
                </a:solidFill>
                <a:effectLst/>
                <a:latin typeface="verdana" panose="020B0604030504040204" pitchFamily="34" charset="0"/>
              </a:rPr>
              <a:t>empCode</a:t>
            </a:r>
            <a:r>
              <a:rPr lang="en-US" sz="1600" b="0" i="0" dirty="0">
                <a:solidFill>
                  <a:srgbClr val="000000"/>
                </a:solidFill>
                <a:effectLst/>
                <a:latin typeface="verdana" panose="020B0604030504040204" pitchFamily="34" charset="0"/>
              </a:rPr>
              <a:t> is of type number, even though we declared it as </a:t>
            </a:r>
            <a:r>
              <a:rPr lang="en-US" sz="1600" b="1" i="0" dirty="0">
                <a:effectLst/>
                <a:latin typeface="verdana" panose="020B0604030504040204" pitchFamily="34" charset="0"/>
              </a:rPr>
              <a:t>'any.'</a:t>
            </a:r>
            <a:r>
              <a:rPr lang="en-US" sz="1600" b="0" i="0" dirty="0">
                <a:solidFill>
                  <a:srgbClr val="000000"/>
                </a:solidFill>
                <a:effectLst/>
                <a:latin typeface="verdana" panose="020B0604030504040204" pitchFamily="34" charset="0"/>
              </a:rPr>
              <a:t> when we are assigning </a:t>
            </a:r>
            <a:r>
              <a:rPr lang="en-US" sz="1600" b="1" i="0" dirty="0" err="1">
                <a:effectLst/>
                <a:latin typeface="verdana" panose="020B0604030504040204" pitchFamily="34" charset="0"/>
              </a:rPr>
              <a:t>empCode</a:t>
            </a:r>
            <a:r>
              <a:rPr lang="en-US" sz="1600" b="0" i="0" dirty="0">
                <a:solidFill>
                  <a:srgbClr val="000000"/>
                </a:solidFill>
                <a:effectLst/>
                <a:latin typeface="verdana" panose="020B0604030504040204" pitchFamily="34" charset="0"/>
              </a:rPr>
              <a:t> to </a:t>
            </a:r>
            <a:r>
              <a:rPr lang="en-US" sz="1600" b="1" i="0" dirty="0" err="1">
                <a:effectLst/>
                <a:latin typeface="verdana" panose="020B0604030504040204" pitchFamily="34" charset="0"/>
              </a:rPr>
              <a:t>employeeCode</a:t>
            </a:r>
            <a:r>
              <a:rPr lang="en-US" sz="1600" b="0" i="0" dirty="0">
                <a:solidFill>
                  <a:srgbClr val="000000"/>
                </a:solidFill>
                <a:effectLst/>
                <a:latin typeface="verdana" panose="020B0604030504040204" pitchFamily="34" charset="0"/>
              </a:rPr>
              <a:t>, we have asserted that </a:t>
            </a:r>
            <a:r>
              <a:rPr lang="en-US" sz="1600" b="1" i="0" dirty="0" err="1">
                <a:effectLst/>
                <a:latin typeface="verdana" panose="020B0604030504040204" pitchFamily="34" charset="0"/>
              </a:rPr>
              <a:t>empCode</a:t>
            </a:r>
            <a:r>
              <a:rPr lang="en-US" sz="1600" b="0" i="0" dirty="0">
                <a:solidFill>
                  <a:srgbClr val="000000"/>
                </a:solidFill>
                <a:effectLst/>
                <a:latin typeface="verdana" panose="020B0604030504040204" pitchFamily="34" charset="0"/>
              </a:rPr>
              <a:t> is of type number. Now the type of </a:t>
            </a:r>
            <a:r>
              <a:rPr lang="en-US" sz="1600" b="1" i="0" dirty="0" err="1">
                <a:effectLst/>
                <a:latin typeface="verdana" panose="020B0604030504040204" pitchFamily="34" charset="0"/>
              </a:rPr>
              <a:t>employeeCode</a:t>
            </a:r>
            <a:r>
              <a:rPr lang="en-US" sz="1600" b="0" i="0" dirty="0">
                <a:solidFill>
                  <a:srgbClr val="000000"/>
                </a:solidFill>
                <a:effectLst/>
                <a:latin typeface="verdana" panose="020B0604030504040204" pitchFamily="34" charset="0"/>
              </a:rPr>
              <a:t> is </a:t>
            </a:r>
            <a:r>
              <a:rPr lang="en-US" sz="1600" b="1" i="0" dirty="0">
                <a:effectLst/>
                <a:latin typeface="verdana" panose="020B0604030504040204" pitchFamily="34" charset="0"/>
              </a:rPr>
              <a:t>number</a:t>
            </a:r>
            <a:r>
              <a:rPr lang="en-US" sz="1600" b="0" i="0" dirty="0">
                <a:solidFill>
                  <a:srgbClr val="000000"/>
                </a:solidFill>
                <a:effectLst/>
                <a:latin typeface="verdana" panose="020B0604030504040204" pitchFamily="34" charset="0"/>
              </a:rPr>
              <a:t>.</a:t>
            </a:r>
          </a:p>
          <a:p>
            <a:endParaRPr lang="en-IN" sz="1800" dirty="0"/>
          </a:p>
        </p:txBody>
      </p:sp>
    </p:spTree>
    <p:extLst>
      <p:ext uri="{BB962C8B-B14F-4D97-AF65-F5344CB8AC3E}">
        <p14:creationId xmlns:p14="http://schemas.microsoft.com/office/powerpoint/2010/main" val="257512339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5D2F8-8C5E-4858-ADDA-BA86EECE66D7}"/>
              </a:ext>
            </a:extLst>
          </p:cNvPr>
          <p:cNvSpPr>
            <a:spLocks noGrp="1"/>
          </p:cNvSpPr>
          <p:nvPr>
            <p:ph idx="1"/>
          </p:nvPr>
        </p:nvSpPr>
        <p:spPr>
          <a:xfrm>
            <a:off x="457200" y="188640"/>
            <a:ext cx="8229600" cy="6669360"/>
          </a:xfrm>
        </p:spPr>
        <p:txBody>
          <a:bodyPr/>
          <a:lstStyle/>
          <a:p>
            <a:pPr algn="l"/>
            <a:r>
              <a:rPr lang="en-US" b="0" i="0" dirty="0">
                <a:solidFill>
                  <a:srgbClr val="000000"/>
                </a:solidFill>
                <a:effectLst/>
                <a:latin typeface="verdana" panose="020B0604030504040204" pitchFamily="34" charset="0"/>
              </a:rPr>
              <a:t>T</a:t>
            </a:r>
            <a:r>
              <a:rPr lang="en-US" sz="1800" b="0" i="0" dirty="0">
                <a:solidFill>
                  <a:srgbClr val="000000"/>
                </a:solidFill>
                <a:effectLst/>
                <a:latin typeface="verdana" panose="020B0604030504040204" pitchFamily="34" charset="0"/>
              </a:rPr>
              <a:t>ypeScript provides two ways to do Type Assertion. They are</a:t>
            </a:r>
          </a:p>
          <a:p>
            <a:pPr algn="l">
              <a:buFont typeface="+mj-lt"/>
              <a:buAutoNum type="arabicPeriod"/>
            </a:pPr>
            <a:r>
              <a:rPr lang="en-US" sz="1800" b="0" i="0" dirty="0">
                <a:solidFill>
                  <a:srgbClr val="000000"/>
                </a:solidFill>
                <a:effectLst/>
                <a:latin typeface="verdana" panose="020B0604030504040204" pitchFamily="34" charset="0"/>
              </a:rPr>
              <a:t>Using Angular Bracket &lt;&gt;</a:t>
            </a:r>
          </a:p>
          <a:p>
            <a:pPr algn="l">
              <a:buFont typeface="+mj-lt"/>
              <a:buAutoNum type="arabicPeriod"/>
            </a:pPr>
            <a:r>
              <a:rPr lang="en-US" sz="1800" b="0" i="0" dirty="0">
                <a:solidFill>
                  <a:srgbClr val="000000"/>
                </a:solidFill>
                <a:effectLst/>
                <a:latin typeface="verdana" panose="020B0604030504040204" pitchFamily="34" charset="0"/>
              </a:rPr>
              <a:t>Using as keyword</a:t>
            </a:r>
          </a:p>
          <a:p>
            <a:r>
              <a:rPr lang="en-IN" b="0" i="0" dirty="0">
                <a:solidFill>
                  <a:srgbClr val="610B4B"/>
                </a:solidFill>
                <a:effectLst/>
                <a:latin typeface="erdana"/>
              </a:rPr>
              <a:t>Using Angular Bracket &lt;&gt;</a:t>
            </a:r>
          </a:p>
          <a:p>
            <a:r>
              <a:rPr lang="en-US" sz="2000" b="0" i="0" dirty="0">
                <a:solidFill>
                  <a:srgbClr val="000000"/>
                </a:solidFill>
                <a:effectLst/>
                <a:latin typeface="verdana" panose="020B0604030504040204" pitchFamily="34" charset="0"/>
              </a:rPr>
              <a:t>In TypeScript, we can use angular "</a:t>
            </a:r>
            <a:r>
              <a:rPr lang="en-US" sz="2000" b="1" i="0" dirty="0">
                <a:effectLst/>
                <a:latin typeface="verdana" panose="020B0604030504040204" pitchFamily="34" charset="0"/>
              </a:rPr>
              <a:t>bracket &lt;&gt;</a:t>
            </a:r>
            <a:r>
              <a:rPr lang="en-US" sz="2000" b="0" i="0" dirty="0">
                <a:solidFill>
                  <a:srgbClr val="000000"/>
                </a:solidFill>
                <a:effectLst/>
                <a:latin typeface="verdana" panose="020B0604030504040204" pitchFamily="34" charset="0"/>
              </a:rPr>
              <a:t>" to show Type Assertion.</a:t>
            </a:r>
          </a:p>
          <a:p>
            <a:pPr algn="l">
              <a:buFont typeface="+mj-lt"/>
              <a:buAutoNum type="arabicPeriod"/>
            </a:pPr>
            <a:r>
              <a:rPr lang="en-US" sz="1200" b="0" i="0" dirty="0">
                <a:solidFill>
                  <a:srgbClr val="000000"/>
                </a:solidFill>
                <a:effectLst/>
                <a:latin typeface="verdana" panose="020B0604030504040204" pitchFamily="34" charset="0"/>
              </a:rPr>
              <a:t>let </a:t>
            </a:r>
            <a:r>
              <a:rPr lang="en-US" sz="1200" b="0" i="0" dirty="0" err="1">
                <a:solidFill>
                  <a:srgbClr val="000000"/>
                </a:solidFill>
                <a:effectLst/>
                <a:latin typeface="verdana" panose="020B0604030504040204" pitchFamily="34" charset="0"/>
              </a:rPr>
              <a:t>empCode</a:t>
            </a:r>
            <a:r>
              <a:rPr lang="en-US" sz="1200" b="0" i="0" dirty="0">
                <a:solidFill>
                  <a:srgbClr val="000000"/>
                </a:solidFill>
                <a:effectLst/>
                <a:latin typeface="verdana" panose="020B0604030504040204" pitchFamily="34" charset="0"/>
              </a:rPr>
              <a:t>: </a:t>
            </a:r>
            <a:r>
              <a:rPr lang="en-US" sz="1200" b="0" i="0" dirty="0">
                <a:solidFill>
                  <a:srgbClr val="FF0000"/>
                </a:solidFill>
                <a:effectLst/>
                <a:latin typeface="verdana" panose="020B0604030504040204" pitchFamily="34" charset="0"/>
              </a:rPr>
              <a:t>any</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111</a:t>
            </a:r>
            <a:r>
              <a:rPr lang="en-US" sz="1200" b="0" i="0" dirty="0">
                <a:solidFill>
                  <a:srgbClr val="000000"/>
                </a:solidFill>
                <a:effectLst/>
                <a:latin typeface="verdana" panose="020B0604030504040204" pitchFamily="34" charset="0"/>
              </a:rPr>
              <a:t>;   </a:t>
            </a:r>
          </a:p>
          <a:p>
            <a:pPr algn="l">
              <a:buFont typeface="+mj-lt"/>
              <a:buAutoNum type="arabicPeriod"/>
            </a:pPr>
            <a:r>
              <a:rPr lang="en-US" sz="1200" b="0" i="0" dirty="0">
                <a:solidFill>
                  <a:srgbClr val="000000"/>
                </a:solidFill>
                <a:effectLst/>
                <a:latin typeface="verdana" panose="020B0604030504040204" pitchFamily="34" charset="0"/>
              </a:rPr>
              <a:t>let </a:t>
            </a:r>
            <a:r>
              <a:rPr lang="en-US" sz="1200" b="0" i="0" dirty="0" err="1">
                <a:solidFill>
                  <a:srgbClr val="FF0000"/>
                </a:solidFill>
                <a:effectLst/>
                <a:latin typeface="verdana" panose="020B0604030504040204" pitchFamily="34" charset="0"/>
              </a:rPr>
              <a:t>employeeCode</a:t>
            </a:r>
            <a:r>
              <a:rPr lang="en-US" sz="1200" b="0" i="0" dirty="0">
                <a:solidFill>
                  <a:srgbClr val="000000"/>
                </a:solidFill>
                <a:effectLst/>
                <a:latin typeface="verdana" panose="020B0604030504040204" pitchFamily="34" charset="0"/>
              </a:rPr>
              <a:t> = </a:t>
            </a:r>
            <a:r>
              <a:rPr lang="en-US" sz="1200" b="1" i="0" dirty="0">
                <a:solidFill>
                  <a:srgbClr val="006699"/>
                </a:solidFill>
                <a:effectLst/>
                <a:latin typeface="verdana" panose="020B0604030504040204" pitchFamily="34" charset="0"/>
              </a:rPr>
              <a:t>&lt;number&gt;</a:t>
            </a:r>
            <a:r>
              <a:rPr lang="en-US" sz="1200" b="0" i="0" dirty="0">
                <a:solidFill>
                  <a:srgbClr val="000000"/>
                </a:solidFill>
                <a:effectLst/>
                <a:latin typeface="verdana" panose="020B0604030504040204" pitchFamily="34" charset="0"/>
              </a:rPr>
              <a:t> code;  </a:t>
            </a:r>
          </a:p>
          <a:p>
            <a:endParaRPr lang="en-US" sz="2000" dirty="0">
              <a:solidFill>
                <a:srgbClr val="000000"/>
              </a:solidFill>
              <a:latin typeface="verdana" panose="020B0604030504040204" pitchFamily="34" charset="0"/>
            </a:endParaRPr>
          </a:p>
          <a:p>
            <a:r>
              <a:rPr lang="en-IN" sz="2000" b="0" i="0" dirty="0">
                <a:solidFill>
                  <a:srgbClr val="610B4B"/>
                </a:solidFill>
                <a:effectLst/>
                <a:latin typeface="erdana"/>
              </a:rPr>
              <a:t>Using as Keyword</a:t>
            </a:r>
          </a:p>
          <a:p>
            <a:r>
              <a:rPr lang="en-US" sz="1600" b="0" i="0" dirty="0">
                <a:solidFill>
                  <a:srgbClr val="000000"/>
                </a:solidFill>
                <a:effectLst/>
                <a:latin typeface="verdana" panose="020B0604030504040204" pitchFamily="34" charset="0"/>
              </a:rPr>
              <a:t>TypeScript provides another way to show Type Assertion by using "</a:t>
            </a:r>
            <a:r>
              <a:rPr lang="en-US" sz="1600" b="1" i="0" dirty="0">
                <a:effectLst/>
                <a:latin typeface="verdana" panose="020B0604030504040204" pitchFamily="34" charset="0"/>
              </a:rPr>
              <a:t>as</a:t>
            </a:r>
            <a:r>
              <a:rPr lang="en-US" sz="1600" b="0" i="0" dirty="0">
                <a:solidFill>
                  <a:srgbClr val="000000"/>
                </a:solidFill>
                <a:effectLst/>
                <a:latin typeface="verdana" panose="020B0604030504040204" pitchFamily="34" charset="0"/>
              </a:rPr>
              <a:t>" keyword.</a:t>
            </a:r>
            <a:endParaRPr lang="en-IN" sz="1600" b="0" i="0" dirty="0">
              <a:solidFill>
                <a:srgbClr val="610B4B"/>
              </a:solidFill>
              <a:effectLst/>
              <a:latin typeface="erdana"/>
            </a:endParaRPr>
          </a:p>
          <a:p>
            <a:pPr algn="l">
              <a:buFont typeface="+mj-lt"/>
              <a:buAutoNum type="arabicPeriod"/>
            </a:pPr>
            <a:r>
              <a:rPr lang="en-US" sz="1200" b="0" i="0" dirty="0">
                <a:solidFill>
                  <a:srgbClr val="000000"/>
                </a:solidFill>
                <a:effectLst/>
                <a:latin typeface="verdana" panose="020B0604030504040204" pitchFamily="34" charset="0"/>
              </a:rPr>
              <a:t>let </a:t>
            </a:r>
            <a:r>
              <a:rPr lang="en-US" sz="1200" b="0" i="0" dirty="0" err="1">
                <a:solidFill>
                  <a:srgbClr val="000000"/>
                </a:solidFill>
                <a:effectLst/>
                <a:latin typeface="verdana" panose="020B0604030504040204" pitchFamily="34" charset="0"/>
              </a:rPr>
              <a:t>empCode</a:t>
            </a:r>
            <a:r>
              <a:rPr lang="en-US" sz="1200" b="0" i="0" dirty="0">
                <a:solidFill>
                  <a:srgbClr val="000000"/>
                </a:solidFill>
                <a:effectLst/>
                <a:latin typeface="verdana" panose="020B0604030504040204" pitchFamily="34" charset="0"/>
              </a:rPr>
              <a:t>: </a:t>
            </a:r>
            <a:r>
              <a:rPr lang="en-US" sz="1200" b="0" i="0" dirty="0">
                <a:solidFill>
                  <a:srgbClr val="FF0000"/>
                </a:solidFill>
                <a:effectLst/>
                <a:latin typeface="verdana" panose="020B0604030504040204" pitchFamily="34" charset="0"/>
              </a:rPr>
              <a:t>any</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111</a:t>
            </a:r>
            <a:r>
              <a:rPr lang="en-US" sz="1200" b="0" i="0" dirty="0">
                <a:solidFill>
                  <a:srgbClr val="000000"/>
                </a:solidFill>
                <a:effectLst/>
                <a:latin typeface="verdana" panose="020B0604030504040204" pitchFamily="34" charset="0"/>
              </a:rPr>
              <a:t>;   </a:t>
            </a:r>
          </a:p>
          <a:p>
            <a:pPr algn="l">
              <a:buFont typeface="+mj-lt"/>
              <a:buAutoNum type="arabicPeriod"/>
            </a:pPr>
            <a:r>
              <a:rPr lang="en-US" sz="1200" b="0" i="0" dirty="0">
                <a:solidFill>
                  <a:srgbClr val="000000"/>
                </a:solidFill>
                <a:effectLst/>
                <a:latin typeface="verdana" panose="020B0604030504040204" pitchFamily="34" charset="0"/>
              </a:rPr>
              <a:t>let </a:t>
            </a:r>
            <a:r>
              <a:rPr lang="en-US" sz="1200" b="0" i="0" dirty="0" err="1">
                <a:solidFill>
                  <a:srgbClr val="FF0000"/>
                </a:solidFill>
                <a:effectLst/>
                <a:latin typeface="verdana" panose="020B0604030504040204" pitchFamily="34" charset="0"/>
              </a:rPr>
              <a:t>employeeCode</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code</a:t>
            </a:r>
            <a:r>
              <a:rPr lang="en-US" sz="1200" b="0" i="0" dirty="0">
                <a:solidFill>
                  <a:srgbClr val="000000"/>
                </a:solidFill>
                <a:effectLst/>
                <a:latin typeface="verdana" panose="020B0604030504040204" pitchFamily="34" charset="0"/>
              </a:rPr>
              <a:t> as number;   </a:t>
            </a:r>
          </a:p>
          <a:p>
            <a:endParaRPr lang="en-IN" sz="2000" dirty="0"/>
          </a:p>
        </p:txBody>
      </p:sp>
    </p:spTree>
    <p:extLst>
      <p:ext uri="{BB962C8B-B14F-4D97-AF65-F5344CB8AC3E}">
        <p14:creationId xmlns:p14="http://schemas.microsoft.com/office/powerpoint/2010/main" val="176932611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E463-E277-4C0D-B453-50351AD3FF78}"/>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TypeScript Arrays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B7FB3F7-A1C1-463C-BF1F-8F5AAB9FF4A5}"/>
              </a:ext>
            </a:extLst>
          </p:cNvPr>
          <p:cNvSpPr>
            <a:spLocks noGrp="1"/>
          </p:cNvSpPr>
          <p:nvPr>
            <p:ph idx="1"/>
          </p:nvPr>
        </p:nvSpPr>
        <p:spPr>
          <a:xfrm>
            <a:off x="457200" y="332656"/>
            <a:ext cx="8229600" cy="6525344"/>
          </a:xfrm>
        </p:spPr>
        <p:txBody>
          <a:bodyPr/>
          <a:lstStyle/>
          <a:p>
            <a:r>
              <a:rPr lang="en-IN" b="0" i="0" dirty="0">
                <a:solidFill>
                  <a:srgbClr val="610B38"/>
                </a:solidFill>
                <a:effectLst/>
                <a:latin typeface="erdana"/>
              </a:rPr>
              <a:t>Array declaration</a:t>
            </a:r>
          </a:p>
          <a:p>
            <a:r>
              <a:rPr lang="en-IN" sz="1800" b="1" i="0" dirty="0">
                <a:effectLst/>
                <a:latin typeface="verdana" panose="020B0604030504040204" pitchFamily="34" charset="0"/>
              </a:rPr>
              <a:t>1. Using square brackets.</a:t>
            </a:r>
          </a:p>
          <a:p>
            <a:r>
              <a:rPr lang="nn-NO" sz="1400" b="0" i="0" dirty="0">
                <a:solidFill>
                  <a:srgbClr val="000000"/>
                </a:solidFill>
                <a:effectLst/>
                <a:latin typeface="verdana" panose="020B0604030504040204" pitchFamily="34" charset="0"/>
              </a:rPr>
              <a:t>let array_name[:datatype] = [val1,val2,valn..]  </a:t>
            </a:r>
          </a:p>
          <a:p>
            <a:r>
              <a:rPr lang="en-IN" sz="1400" b="0" i="0" dirty="0">
                <a:solidFill>
                  <a:srgbClr val="000000"/>
                </a:solidFill>
                <a:effectLst/>
                <a:latin typeface="verdana" panose="020B0604030504040204" pitchFamily="34" charset="0"/>
              </a:rPr>
              <a:t>let fruits: string[] = ['Apple', 'Orange', 'Banana'];  </a:t>
            </a:r>
          </a:p>
          <a:p>
            <a:r>
              <a:rPr lang="en-US" sz="1800" b="1" i="0" dirty="0">
                <a:effectLst/>
                <a:latin typeface="verdana" panose="020B0604030504040204" pitchFamily="34" charset="0"/>
              </a:rPr>
              <a:t>2. Using a generic array type.</a:t>
            </a:r>
          </a:p>
          <a:p>
            <a:r>
              <a:rPr lang="en-IN" sz="1400" b="0" i="0" dirty="0">
                <a:solidFill>
                  <a:srgbClr val="000000"/>
                </a:solidFill>
                <a:effectLst/>
                <a:latin typeface="verdana" panose="020B0604030504040204" pitchFamily="34" charset="0"/>
              </a:rPr>
              <a:t>let </a:t>
            </a:r>
            <a:r>
              <a:rPr lang="en-IN" sz="1400" b="0" i="0" dirty="0" err="1">
                <a:solidFill>
                  <a:srgbClr val="000000"/>
                </a:solidFill>
                <a:effectLst/>
                <a:latin typeface="verdana" panose="020B0604030504040204" pitchFamily="34" charset="0"/>
              </a:rPr>
              <a:t>array_name</a:t>
            </a:r>
            <a:r>
              <a:rPr lang="en-IN" sz="1400" b="0" i="0" dirty="0">
                <a:solidFill>
                  <a:srgbClr val="000000"/>
                </a:solidFill>
                <a:effectLst/>
                <a:latin typeface="verdana" panose="020B0604030504040204" pitchFamily="34" charset="0"/>
              </a:rPr>
              <a:t>: Array</a:t>
            </a:r>
            <a:r>
              <a:rPr lang="en-IN" sz="1400" b="1" i="0" dirty="0">
                <a:solidFill>
                  <a:srgbClr val="006699"/>
                </a:solidFill>
                <a:effectLst/>
                <a:latin typeface="verdana" panose="020B0604030504040204" pitchFamily="34" charset="0"/>
              </a:rPr>
              <a:t>&lt;</a:t>
            </a:r>
            <a:r>
              <a:rPr lang="en-IN" sz="1400" b="1" i="0" dirty="0" err="1">
                <a:solidFill>
                  <a:srgbClr val="006699"/>
                </a:solidFill>
                <a:effectLst/>
                <a:latin typeface="verdana" panose="020B0604030504040204" pitchFamily="34" charset="0"/>
              </a:rPr>
              <a:t>elementType</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 [val1,val2,valn..]  </a:t>
            </a:r>
          </a:p>
          <a:p>
            <a:r>
              <a:rPr lang="en-US" sz="1600" b="0" i="0" dirty="0">
                <a:solidFill>
                  <a:srgbClr val="000000"/>
                </a:solidFill>
                <a:effectLst/>
                <a:latin typeface="verdana" panose="020B0604030504040204" pitchFamily="34" charset="0"/>
              </a:rPr>
              <a:t>let fruits: Array</a:t>
            </a:r>
            <a:r>
              <a:rPr lang="en-US" sz="1600" b="1" i="0" dirty="0">
                <a:solidFill>
                  <a:srgbClr val="006699"/>
                </a:solidFill>
                <a:effectLst/>
                <a:latin typeface="verdana" panose="020B0604030504040204" pitchFamily="34" charset="0"/>
              </a:rPr>
              <a:t>&lt;string&gt;</a:t>
            </a:r>
            <a:r>
              <a:rPr lang="en-US" sz="1600" b="0" i="0" dirty="0">
                <a:solidFill>
                  <a:srgbClr val="000000"/>
                </a:solidFill>
                <a:effectLst/>
                <a:latin typeface="verdana" panose="020B0604030504040204" pitchFamily="34" charset="0"/>
              </a:rPr>
              <a:t> = ['Apple', 'Orange', 'Banana'];  </a:t>
            </a:r>
          </a:p>
          <a:p>
            <a:r>
              <a:rPr lang="en-US" sz="1800" b="0" i="0" dirty="0">
                <a:solidFill>
                  <a:srgbClr val="610B38"/>
                </a:solidFill>
                <a:effectLst/>
                <a:latin typeface="erdana"/>
              </a:rPr>
              <a:t>Types of the array in TypeScript</a:t>
            </a:r>
          </a:p>
          <a:p>
            <a:pPr algn="l"/>
            <a:r>
              <a:rPr lang="en-US" sz="1800" b="0" i="0" dirty="0">
                <a:solidFill>
                  <a:srgbClr val="000000"/>
                </a:solidFill>
                <a:effectLst/>
                <a:latin typeface="verdana" panose="020B0604030504040204" pitchFamily="34" charset="0"/>
              </a:rPr>
              <a:t>There are two types of an array:</a:t>
            </a:r>
          </a:p>
          <a:p>
            <a:pPr algn="l">
              <a:buFont typeface="+mj-lt"/>
              <a:buAutoNum type="arabicPeriod"/>
            </a:pPr>
            <a:r>
              <a:rPr lang="en-US" sz="1800" b="0" i="0" dirty="0">
                <a:solidFill>
                  <a:srgbClr val="000000"/>
                </a:solidFill>
                <a:effectLst/>
                <a:latin typeface="verdana" panose="020B0604030504040204" pitchFamily="34" charset="0"/>
              </a:rPr>
              <a:t>Single-Dimensional Array</a:t>
            </a:r>
          </a:p>
          <a:p>
            <a:pPr algn="l">
              <a:buFont typeface="+mj-lt"/>
              <a:buAutoNum type="arabicPeriod"/>
            </a:pPr>
            <a:r>
              <a:rPr lang="en-US" sz="1800" b="0" i="0" dirty="0">
                <a:solidFill>
                  <a:srgbClr val="000000"/>
                </a:solidFill>
                <a:effectLst/>
                <a:latin typeface="verdana" panose="020B0604030504040204" pitchFamily="34" charset="0"/>
              </a:rPr>
              <a:t>Multi-Dimensional Array</a:t>
            </a:r>
          </a:p>
          <a:p>
            <a:pPr algn="l">
              <a:buFont typeface="+mj-lt"/>
              <a:buAutoNum type="arabicPeriod"/>
            </a:pPr>
            <a:r>
              <a:rPr lang="en-US" sz="2400" b="0" i="0" dirty="0">
                <a:solidFill>
                  <a:srgbClr val="000000"/>
                </a:solidFill>
                <a:effectLst/>
                <a:latin typeface="verdana" panose="020B0604030504040204" pitchFamily="34" charset="0"/>
              </a:rPr>
              <a:t>let </a:t>
            </a:r>
            <a:r>
              <a:rPr lang="en-US" sz="2400" b="0" i="0" dirty="0" err="1">
                <a:solidFill>
                  <a:srgbClr val="000000"/>
                </a:solidFill>
                <a:effectLst/>
                <a:latin typeface="verdana" panose="020B0604030504040204" pitchFamily="34" charset="0"/>
              </a:rPr>
              <a:t>arr:number</a:t>
            </a:r>
            <a:r>
              <a:rPr lang="en-US" sz="2400" b="0" i="0" dirty="0">
                <a:solidFill>
                  <a:srgbClr val="000000"/>
                </a:solidFill>
                <a:effectLst/>
                <a:latin typeface="verdana" panose="020B0604030504040204" pitchFamily="34" charset="0"/>
              </a:rPr>
              <a:t>[];   </a:t>
            </a:r>
          </a:p>
          <a:p>
            <a:pPr algn="l">
              <a:buFont typeface="+mj-lt"/>
              <a:buAutoNum type="arabicPeriod"/>
            </a:pPr>
            <a:r>
              <a:rPr lang="en-US" sz="2400" b="0" i="0" dirty="0" err="1">
                <a:solidFill>
                  <a:srgbClr val="FF0000"/>
                </a:solidFill>
                <a:effectLst/>
                <a:latin typeface="verdana" panose="020B0604030504040204" pitchFamily="34" charset="0"/>
              </a:rPr>
              <a:t>arr</a:t>
            </a:r>
            <a:r>
              <a:rPr lang="en-US" sz="2400" b="0" i="0" dirty="0">
                <a:solidFill>
                  <a:srgbClr val="000000"/>
                </a:solidFill>
                <a:effectLst/>
                <a:latin typeface="verdana" panose="020B0604030504040204" pitchFamily="34" charset="0"/>
              </a:rPr>
              <a:t> = [1, 2, 3, 4]   </a:t>
            </a:r>
          </a:p>
          <a:p>
            <a:pPr algn="l">
              <a:buFont typeface="+mj-lt"/>
              <a:buAutoNum type="arabicPeriod"/>
            </a:pPr>
            <a:r>
              <a:rPr lang="en-US" sz="2400" b="0" i="0" dirty="0">
                <a:solidFill>
                  <a:srgbClr val="000000"/>
                </a:solidFill>
                <a:effectLst/>
                <a:latin typeface="verdana" panose="020B0604030504040204" pitchFamily="34" charset="0"/>
              </a:rPr>
              <a:t>console.log("Array[0]: " +</a:t>
            </a:r>
            <a:r>
              <a:rPr lang="en-US" sz="2400" b="0" i="0" dirty="0" err="1">
                <a:solidFill>
                  <a:srgbClr val="000000"/>
                </a:solidFill>
                <a:effectLst/>
                <a:latin typeface="verdana" panose="020B0604030504040204" pitchFamily="34" charset="0"/>
              </a:rPr>
              <a:t>arr</a:t>
            </a:r>
            <a:r>
              <a:rPr lang="en-US" sz="2400" b="0" i="0" dirty="0">
                <a:solidFill>
                  <a:srgbClr val="000000"/>
                </a:solidFill>
                <a:effectLst/>
                <a:latin typeface="verdana" panose="020B0604030504040204" pitchFamily="34" charset="0"/>
              </a:rPr>
              <a:t>[0]);   </a:t>
            </a:r>
          </a:p>
          <a:p>
            <a:pPr algn="l">
              <a:buFont typeface="+mj-lt"/>
              <a:buAutoNum type="arabicPeriod"/>
            </a:pPr>
            <a:r>
              <a:rPr lang="en-US" sz="2400" b="0" i="0" dirty="0">
                <a:solidFill>
                  <a:srgbClr val="000000"/>
                </a:solidFill>
                <a:effectLst/>
                <a:latin typeface="verdana" panose="020B0604030504040204" pitchFamily="34" charset="0"/>
              </a:rPr>
              <a:t>console.log("Array[1]: " +</a:t>
            </a:r>
            <a:r>
              <a:rPr lang="en-US" sz="2400" b="0" i="0" dirty="0" err="1">
                <a:solidFill>
                  <a:srgbClr val="000000"/>
                </a:solidFill>
                <a:effectLst/>
                <a:latin typeface="verdana" panose="020B0604030504040204" pitchFamily="34" charset="0"/>
              </a:rPr>
              <a:t>arr</a:t>
            </a:r>
            <a:r>
              <a:rPr lang="en-US" sz="2400" b="0" i="0" dirty="0">
                <a:solidFill>
                  <a:srgbClr val="000000"/>
                </a:solidFill>
                <a:effectLst/>
                <a:latin typeface="verdana" panose="020B0604030504040204" pitchFamily="34" charset="0"/>
              </a:rPr>
              <a:t>[1]);  </a:t>
            </a:r>
          </a:p>
          <a:p>
            <a:pPr algn="l">
              <a:buFont typeface="+mj-lt"/>
              <a:buAutoNum type="arabicPeriod"/>
            </a:pPr>
            <a:endParaRPr lang="en-US" sz="1800" b="0" i="0" dirty="0">
              <a:solidFill>
                <a:srgbClr val="000000"/>
              </a:solidFill>
              <a:effectLst/>
              <a:latin typeface="verdana" panose="020B0604030504040204" pitchFamily="34" charset="0"/>
            </a:endParaRPr>
          </a:p>
          <a:p>
            <a:endParaRPr lang="en-US" sz="1600" b="0" i="0" dirty="0">
              <a:solidFill>
                <a:srgbClr val="000000"/>
              </a:solidFill>
              <a:effectLst/>
              <a:latin typeface="verdana" panose="020B0604030504040204" pitchFamily="34" charset="0"/>
            </a:endParaRPr>
          </a:p>
          <a:p>
            <a:endParaRPr lang="en-IN" sz="1400" b="0" i="0" dirty="0">
              <a:solidFill>
                <a:srgbClr val="000000"/>
              </a:solidFill>
              <a:effectLst/>
              <a:latin typeface="verdana" panose="020B0604030504040204" pitchFamily="34" charset="0"/>
            </a:endParaRPr>
          </a:p>
          <a:p>
            <a:endParaRPr lang="en-IN" sz="1800" b="0" i="0" dirty="0">
              <a:solidFill>
                <a:srgbClr val="000000"/>
              </a:solidFill>
              <a:effectLst/>
              <a:latin typeface="verdana" panose="020B0604030504040204" pitchFamily="34" charset="0"/>
            </a:endParaRPr>
          </a:p>
          <a:p>
            <a:endParaRPr lang="en-IN" sz="1400" b="0" i="0" dirty="0">
              <a:solidFill>
                <a:srgbClr val="610B38"/>
              </a:solidFill>
              <a:effectLst/>
              <a:latin typeface="erdana"/>
            </a:endParaRPr>
          </a:p>
          <a:p>
            <a:endParaRPr lang="en-IN" dirty="0"/>
          </a:p>
        </p:txBody>
      </p:sp>
    </p:spTree>
    <p:extLst>
      <p:ext uri="{BB962C8B-B14F-4D97-AF65-F5344CB8AC3E}">
        <p14:creationId xmlns:p14="http://schemas.microsoft.com/office/powerpoint/2010/main" val="95793163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100F-8321-4738-A848-E5588ADEE0BC}"/>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4B"/>
                </a:solidFill>
                <a:effectLst/>
                <a:latin typeface="erdana"/>
              </a:rPr>
              <a:t>Multi-Dimensional Array</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C2F5F7E-0B69-40C4-BEE4-44B465FCEAA0}"/>
              </a:ext>
            </a:extLst>
          </p:cNvPr>
          <p:cNvSpPr>
            <a:spLocks noGrp="1"/>
          </p:cNvSpPr>
          <p:nvPr>
            <p:ph idx="1"/>
          </p:nvPr>
        </p:nvSpPr>
        <p:spPr>
          <a:xfrm>
            <a:off x="457200" y="274638"/>
            <a:ext cx="8229600" cy="6466730"/>
          </a:xfrm>
        </p:spPr>
        <p:txBody>
          <a:bodyPr>
            <a:normAutofit/>
          </a:bodyPr>
          <a:lstStyle/>
          <a:p>
            <a:r>
              <a:rPr lang="en-US" sz="2000" b="0" i="0" dirty="0">
                <a:solidFill>
                  <a:srgbClr val="000000"/>
                </a:solidFill>
                <a:effectLst/>
                <a:latin typeface="verdana" panose="020B0604030504040204" pitchFamily="34" charset="0"/>
              </a:rPr>
              <a:t>A multi-dimensional array is an array which contains one or more arrays. In the multi-dimensional array, data is stored in a row and column-based index (also known as matrix form). A two-dimensional array (2-D array) is the simplest form of a multi-dimensional array.</a:t>
            </a: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US" sz="2000" dirty="0">
              <a:solidFill>
                <a:srgbClr val="000000"/>
              </a:solidFill>
              <a:latin typeface="verdana" panose="020B0604030504040204" pitchFamily="34" charset="0"/>
            </a:endParaRPr>
          </a:p>
          <a:p>
            <a:endParaRPr lang="en-IN" sz="2000" dirty="0"/>
          </a:p>
        </p:txBody>
      </p:sp>
      <p:pic>
        <p:nvPicPr>
          <p:cNvPr id="1026" name="Picture 2" descr="TypeScript Arrays">
            <a:extLst>
              <a:ext uri="{FF2B5EF4-FFF2-40B4-BE49-F238E27FC236}">
                <a16:creationId xmlns:a16="http://schemas.microsoft.com/office/drawing/2014/main" id="{F0D73900-5165-42F5-885C-7C9B9FB9E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614613"/>
            <a:ext cx="38195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7042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377F7-EAA4-44C4-9CB6-EB41F2851427}"/>
              </a:ext>
            </a:extLst>
          </p:cNvPr>
          <p:cNvSpPr>
            <a:spLocks noGrp="1"/>
          </p:cNvSpPr>
          <p:nvPr>
            <p:ph idx="1"/>
          </p:nvPr>
        </p:nvSpPr>
        <p:spPr>
          <a:xfrm>
            <a:off x="457200" y="116632"/>
            <a:ext cx="8229600" cy="6741368"/>
          </a:xfrm>
        </p:spPr>
        <p:txBody>
          <a:bodyPr/>
          <a:lstStyle/>
          <a:p>
            <a:r>
              <a:rPr lang="en-US" sz="1800" b="0" i="0" dirty="0">
                <a:solidFill>
                  <a:srgbClr val="000000"/>
                </a:solidFill>
                <a:effectLst/>
                <a:latin typeface="verdana" panose="020B0604030504040204" pitchFamily="34" charset="0"/>
              </a:rPr>
              <a:t>let </a:t>
            </a:r>
            <a:r>
              <a:rPr lang="en-US" sz="1800" b="0" i="0" dirty="0" err="1">
                <a:solidFill>
                  <a:srgbClr val="000000"/>
                </a:solidFill>
                <a:effectLst/>
                <a:latin typeface="verdana" panose="020B0604030504040204" pitchFamily="34" charset="0"/>
              </a:rPr>
              <a:t>arr_name:datatype</a:t>
            </a:r>
            <a:r>
              <a:rPr lang="en-US" sz="1800" b="0" i="0" dirty="0">
                <a:solidFill>
                  <a:srgbClr val="000000"/>
                </a:solidFill>
                <a:effectLst/>
                <a:latin typeface="verdana" panose="020B0604030504040204" pitchFamily="34" charset="0"/>
              </a:rPr>
              <a:t>[][] = [ [a1,a2,a3], [b1,b2,b3] ];  </a:t>
            </a:r>
          </a:p>
          <a:p>
            <a:r>
              <a:rPr lang="en-IN" sz="1800" b="0" i="0" dirty="0">
                <a:solidFill>
                  <a:srgbClr val="000000"/>
                </a:solidFill>
                <a:effectLst/>
                <a:latin typeface="verdana" panose="020B0604030504040204" pitchFamily="34" charset="0"/>
              </a:rPr>
              <a:t>let </a:t>
            </a:r>
            <a:r>
              <a:rPr lang="en-IN" sz="1800" b="0" i="0" dirty="0" err="1">
                <a:solidFill>
                  <a:srgbClr val="000000"/>
                </a:solidFill>
                <a:effectLst/>
                <a:latin typeface="verdana" panose="020B0604030504040204" pitchFamily="34" charset="0"/>
              </a:rPr>
              <a:t>arr_name:datatype</a:t>
            </a:r>
            <a:r>
              <a:rPr lang="en-IN" sz="1800" b="0" i="0" dirty="0">
                <a:solidFill>
                  <a:srgbClr val="000000"/>
                </a:solidFill>
                <a:effectLst/>
                <a:latin typeface="verdana" panose="020B0604030504040204" pitchFamily="34" charset="0"/>
              </a:rPr>
              <a:t>[</a:t>
            </a:r>
            <a:r>
              <a:rPr lang="en-IN" sz="1800" b="0" i="0" dirty="0" err="1">
                <a:solidFill>
                  <a:srgbClr val="000000"/>
                </a:solidFill>
                <a:effectLst/>
                <a:latin typeface="verdana" panose="020B0604030504040204" pitchFamily="34" charset="0"/>
              </a:rPr>
              <a:t>initial_array_index</a:t>
            </a:r>
            <a:r>
              <a:rPr lang="en-IN" sz="1800" b="0" i="0" dirty="0">
                <a:solidFill>
                  <a:srgbClr val="000000"/>
                </a:solidFill>
                <a:effectLst/>
                <a:latin typeface="verdana" panose="020B0604030504040204" pitchFamily="34" charset="0"/>
              </a:rPr>
              <a:t>][</a:t>
            </a:r>
            <a:r>
              <a:rPr lang="en-IN" sz="1800" b="0" i="0" dirty="0" err="1">
                <a:solidFill>
                  <a:srgbClr val="000000"/>
                </a:solidFill>
                <a:effectLst/>
                <a:latin typeface="verdana" panose="020B0604030504040204" pitchFamily="34" charset="0"/>
              </a:rPr>
              <a:t>referenced_array_index</a:t>
            </a:r>
            <a:r>
              <a:rPr lang="en-IN" sz="1800" b="0" i="0" dirty="0">
                <a:solidFill>
                  <a:srgbClr val="000000"/>
                </a:solidFill>
                <a:effectLst/>
                <a:latin typeface="verdana" panose="020B0604030504040204" pitchFamily="34" charset="0"/>
              </a:rPr>
              <a:t>] = [ [val1,val2,val 3], [v1,v2,v3]];  </a:t>
            </a:r>
          </a:p>
          <a:p>
            <a:pPr algn="l">
              <a:buFont typeface="+mj-lt"/>
              <a:buAutoNum type="arabicPeriod"/>
            </a:pPr>
            <a:r>
              <a:rPr lang="en-IN" sz="1800" b="0" i="0" dirty="0">
                <a:solidFill>
                  <a:srgbClr val="000000"/>
                </a:solidFill>
                <a:effectLst/>
                <a:latin typeface="verdana" panose="020B0604030504040204" pitchFamily="34" charset="0"/>
              </a:rPr>
              <a:t>var </a:t>
            </a:r>
            <a:r>
              <a:rPr lang="en-IN" sz="1800" b="0" i="0" dirty="0" err="1">
                <a:solidFill>
                  <a:srgbClr val="000000"/>
                </a:solidFill>
                <a:effectLst/>
                <a:latin typeface="verdana" panose="020B0604030504040204" pitchFamily="34" charset="0"/>
              </a:rPr>
              <a:t>mArray:number</a:t>
            </a:r>
            <a:r>
              <a:rPr lang="en-IN" sz="1800" b="0" i="0" dirty="0">
                <a:solidFill>
                  <a:srgbClr val="000000"/>
                </a:solidFill>
                <a:effectLst/>
                <a:latin typeface="verdana" panose="020B0604030504040204" pitchFamily="34" charset="0"/>
              </a:rPr>
              <a:t>[][] = [[1,2,3],[5,6,7]] ;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[0][0]);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[0][1]);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[0][2]);  </a:t>
            </a:r>
          </a:p>
          <a:p>
            <a:pPr algn="l">
              <a:buFont typeface="+mj-lt"/>
              <a:buAutoNum type="arabicPeriod"/>
            </a:pPr>
            <a:r>
              <a:rPr lang="en-IN" sz="1800" b="0" i="0" dirty="0">
                <a:solidFill>
                  <a:srgbClr val="000000"/>
                </a:solidFill>
                <a:effectLst/>
                <a:latin typeface="verdana" panose="020B0604030504040204" pitchFamily="34" charset="0"/>
              </a:rPr>
              <a:t>console.log();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[1][0]);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[1][1]);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mArray</a:t>
            </a:r>
            <a:r>
              <a:rPr lang="en-IN" sz="1800" b="0" i="0" dirty="0">
                <a:solidFill>
                  <a:srgbClr val="000000"/>
                </a:solidFill>
                <a:effectLst/>
                <a:latin typeface="verdana" panose="020B0604030504040204" pitchFamily="34" charset="0"/>
              </a:rPr>
              <a:t>[1][2]);  </a:t>
            </a:r>
          </a:p>
          <a:p>
            <a:endParaRPr lang="en-IN" sz="1800" b="0" i="0" dirty="0">
              <a:solidFill>
                <a:srgbClr val="000000"/>
              </a:solidFill>
              <a:effectLst/>
              <a:latin typeface="verdana" panose="020B0604030504040204" pitchFamily="34" charset="0"/>
            </a:endParaRPr>
          </a:p>
          <a:p>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95637354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34B8-1450-4C24-BBC9-5F874BE22D9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Array Object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7528C3-845E-4CC2-9682-08C9A17AE9F6}"/>
              </a:ext>
            </a:extLst>
          </p:cNvPr>
          <p:cNvSpPr>
            <a:spLocks noGrp="1"/>
          </p:cNvSpPr>
          <p:nvPr>
            <p:ph idx="1"/>
          </p:nvPr>
        </p:nvSpPr>
        <p:spPr>
          <a:xfrm>
            <a:off x="457200" y="548680"/>
            <a:ext cx="8229600" cy="6309320"/>
          </a:xfrm>
        </p:spPr>
        <p:txBody>
          <a:bodyPr>
            <a:normAutofit/>
          </a:bodyPr>
          <a:lstStyle/>
          <a:p>
            <a:r>
              <a:rPr lang="en-US" sz="1800" b="0" i="0" dirty="0">
                <a:solidFill>
                  <a:srgbClr val="000000"/>
                </a:solidFill>
                <a:effectLst/>
                <a:latin typeface="verdana" panose="020B0604030504040204" pitchFamily="34" charset="0"/>
              </a:rPr>
              <a:t>Array objects allow us to store multiple values in a single variable. We can create an array by using the Array object. The Array constructor is used to pass the following arguments for array creation.</a:t>
            </a:r>
          </a:p>
          <a:p>
            <a:pPr algn="l">
              <a:buFont typeface="Arial" panose="020B0604020202020204" pitchFamily="34" charset="0"/>
              <a:buChar char="•"/>
            </a:pPr>
            <a:r>
              <a:rPr lang="en-US" sz="1600" b="0" dirty="0">
                <a:solidFill>
                  <a:srgbClr val="000000"/>
                </a:solidFill>
                <a:effectLst/>
                <a:latin typeface="verdana" panose="020B0604030504040204" pitchFamily="34" charset="0"/>
              </a:rPr>
              <a:t>A numeric value which represents the size of an array or</a:t>
            </a:r>
          </a:p>
          <a:p>
            <a:pPr algn="l">
              <a:buFont typeface="Arial" panose="020B0604020202020204" pitchFamily="34" charset="0"/>
              <a:buChar char="•"/>
            </a:pPr>
            <a:r>
              <a:rPr lang="en-US" sz="1600" b="0" dirty="0">
                <a:solidFill>
                  <a:srgbClr val="000000"/>
                </a:solidFill>
                <a:effectLst/>
                <a:latin typeface="verdana" panose="020B0604030504040204" pitchFamily="34" charset="0"/>
              </a:rPr>
              <a:t>A list of comma-separated values.</a:t>
            </a:r>
          </a:p>
          <a:p>
            <a:r>
              <a:rPr lang="en-US" sz="1600" b="0" i="0" dirty="0">
                <a:solidFill>
                  <a:srgbClr val="000000"/>
                </a:solidFill>
                <a:effectLst/>
                <a:latin typeface="verdana" panose="020B0604030504040204" pitchFamily="34" charset="0"/>
              </a:rPr>
              <a:t>let </a:t>
            </a:r>
            <a:r>
              <a:rPr lang="en-US" sz="1600" b="0" i="0" dirty="0" err="1">
                <a:solidFill>
                  <a:srgbClr val="000000"/>
                </a:solidFill>
                <a:effectLst/>
                <a:latin typeface="verdana" panose="020B0604030504040204" pitchFamily="34" charset="0"/>
              </a:rPr>
              <a:t>arr_name:datatype</a:t>
            </a:r>
            <a:r>
              <a:rPr lang="en-US" sz="1600" b="0" i="0" dirty="0">
                <a:solidFill>
                  <a:srgbClr val="000000"/>
                </a:solidFill>
                <a:effectLst/>
                <a:latin typeface="verdana" panose="020B0604030504040204" pitchFamily="34" charset="0"/>
              </a:rPr>
              <a:t>[] = new Array(values);  </a:t>
            </a:r>
          </a:p>
          <a:p>
            <a:pPr algn="l">
              <a:buFont typeface="+mj-lt"/>
              <a:buAutoNum type="arabicPeriod"/>
            </a:pPr>
            <a:r>
              <a:rPr lang="en-IN" sz="1800" b="0" i="0" dirty="0">
                <a:solidFill>
                  <a:srgbClr val="000000"/>
                </a:solidFill>
                <a:effectLst/>
                <a:latin typeface="verdana" panose="020B0604030504040204" pitchFamily="34" charset="0"/>
              </a:rPr>
              <a:t>//array by using the Array object.  </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000000"/>
                </a:solidFill>
                <a:effectLst/>
                <a:latin typeface="verdana" panose="020B0604030504040204" pitchFamily="34" charset="0"/>
              </a:rPr>
              <a:t>arr:string</a:t>
            </a:r>
            <a:r>
              <a:rPr lang="en-IN" sz="1800" b="0" i="0" dirty="0">
                <a:solidFill>
                  <a:srgbClr val="000000"/>
                </a:solidFill>
                <a:effectLst/>
                <a:latin typeface="verdana" panose="020B0604030504040204" pitchFamily="34" charset="0"/>
              </a:rPr>
              <a:t>[] = new Array("JavaTpoint","2200","Java","Abhishek");  </a:t>
            </a:r>
          </a:p>
          <a:p>
            <a:pPr algn="l">
              <a:buFont typeface="+mj-lt"/>
              <a:buAutoNum type="arabicPeriod"/>
            </a:pPr>
            <a:r>
              <a:rPr lang="en-IN" sz="1800" b="0" i="0" dirty="0">
                <a:solidFill>
                  <a:srgbClr val="000000"/>
                </a:solidFill>
                <a:effectLst/>
                <a:latin typeface="verdana" panose="020B0604030504040204" pitchFamily="34" charset="0"/>
              </a:rPr>
              <a:t>for(var </a:t>
            </a:r>
            <a:r>
              <a:rPr lang="en-IN" sz="1800" b="0" i="0" dirty="0" err="1">
                <a:solidFill>
                  <a:srgbClr val="FF0000"/>
                </a:solidFill>
                <a:effectLst/>
                <a:latin typeface="verdana" panose="020B0604030504040204" pitchFamily="34" charset="0"/>
              </a:rPr>
              <a:t>i</a:t>
            </a:r>
            <a:r>
              <a:rPr lang="en-IN" sz="1800" b="0" i="0" dirty="0">
                <a:solidFill>
                  <a:srgbClr val="000000"/>
                </a:solidFill>
                <a:effectLst/>
                <a:latin typeface="verdana" panose="020B0604030504040204" pitchFamily="34" charset="0"/>
              </a:rPr>
              <a:t> = </a:t>
            </a:r>
            <a:r>
              <a:rPr lang="en-IN" sz="1800" b="0" i="0" dirty="0">
                <a:solidFill>
                  <a:srgbClr val="0000FF"/>
                </a:solidFill>
                <a:effectLst/>
                <a:latin typeface="verdana" panose="020B0604030504040204" pitchFamily="34" charset="0"/>
              </a:rPr>
              <a:t>0</a:t>
            </a:r>
            <a:r>
              <a:rPr lang="en-IN" sz="1800" b="0" i="0" dirty="0">
                <a:solidFill>
                  <a:srgbClr val="000000"/>
                </a:solidFill>
                <a:effectLst/>
                <a:latin typeface="verdana" panose="020B0604030504040204" pitchFamily="34" charset="0"/>
              </a:rPr>
              <a:t>;i</a:t>
            </a:r>
            <a:r>
              <a:rPr lang="en-IN" sz="1800" b="1" i="0" dirty="0">
                <a:solidFill>
                  <a:srgbClr val="006699"/>
                </a:solidFill>
                <a:effectLst/>
                <a:latin typeface="verdana" panose="020B0604030504040204" pitchFamily="34" charset="0"/>
              </a:rPr>
              <a:t>&lt;</a:t>
            </a:r>
            <a:r>
              <a:rPr lang="en-IN" sz="1800" b="1" i="0" dirty="0" err="1">
                <a:solidFill>
                  <a:srgbClr val="006699"/>
                </a:solidFill>
                <a:effectLst/>
                <a:latin typeface="verdana" panose="020B0604030504040204" pitchFamily="34" charset="0"/>
              </a:rPr>
              <a:t>arr.length</a:t>
            </a:r>
            <a:r>
              <a:rPr lang="en-IN" sz="1800" b="0" i="0" dirty="0" err="1">
                <a:solidFill>
                  <a:srgbClr val="000000"/>
                </a:solidFill>
                <a:effectLst/>
                <a:latin typeface="verdana" panose="020B0604030504040204" pitchFamily="34" charset="0"/>
              </a:rPr>
              <a:t>;i</a:t>
            </a:r>
            <a:r>
              <a:rPr lang="en-IN" sz="1800" b="0" i="0" dirty="0">
                <a:solidFill>
                  <a:srgbClr val="000000"/>
                </a:solidFill>
                <a:effectLst/>
                <a:latin typeface="verdana" panose="020B0604030504040204" pitchFamily="34" charset="0"/>
              </a:rPr>
              <a:t>++) {   </a:t>
            </a:r>
          </a:p>
          <a:p>
            <a:pPr algn="l">
              <a:buFont typeface="+mj-lt"/>
              <a:buAutoNum type="arabicPeriod"/>
            </a:pPr>
            <a:r>
              <a:rPr lang="en-IN" sz="1800" b="0" i="0" dirty="0">
                <a:solidFill>
                  <a:srgbClr val="000000"/>
                </a:solidFill>
                <a:effectLst/>
                <a:latin typeface="verdana" panose="020B0604030504040204" pitchFamily="34" charset="0"/>
              </a:rPr>
              <a:t>   console.log(</a:t>
            </a:r>
            <a:r>
              <a:rPr lang="en-IN" sz="1800" b="0" i="0" dirty="0" err="1">
                <a:solidFill>
                  <a:srgbClr val="000000"/>
                </a:solidFill>
                <a:effectLst/>
                <a:latin typeface="verdana" panose="020B0604030504040204" pitchFamily="34" charset="0"/>
              </a:rPr>
              <a:t>arr</a:t>
            </a:r>
            <a:r>
              <a:rPr lang="en-IN" sz="1800" b="0" i="0" dirty="0">
                <a:solidFill>
                  <a:srgbClr val="000000"/>
                </a:solidFill>
                <a:effectLst/>
                <a:latin typeface="verdana" panose="020B0604030504040204" pitchFamily="34" charset="0"/>
              </a:rPr>
              <a:t>[</a:t>
            </a:r>
            <a:r>
              <a:rPr lang="en-IN" sz="1800" b="0" i="0" dirty="0" err="1">
                <a:solidFill>
                  <a:srgbClr val="000000"/>
                </a:solidFill>
                <a:effectLst/>
                <a:latin typeface="verdana" panose="020B0604030504040204" pitchFamily="34" charset="0"/>
              </a:rPr>
              <a:t>i</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p>
          <a:p>
            <a:endParaRPr lang="en-US" sz="16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112810913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9D0F-3754-4DB7-93E4-D434A6EE79B9}"/>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4B"/>
                </a:solidFill>
                <a:effectLst/>
                <a:latin typeface="erdana"/>
              </a:rPr>
              <a:t>Array Traversal by using a for...in loop</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DA49A5C-92E8-4751-98ED-130A13FE6BAB}"/>
              </a:ext>
            </a:extLst>
          </p:cNvPr>
          <p:cNvSpPr>
            <a:spLocks noGrp="1"/>
          </p:cNvSpPr>
          <p:nvPr>
            <p:ph idx="1"/>
          </p:nvPr>
        </p:nvSpPr>
        <p:spPr>
          <a:xfrm>
            <a:off x="457200" y="476672"/>
            <a:ext cx="8229600" cy="6264696"/>
          </a:xfrm>
        </p:spPr>
        <p:txBody>
          <a:bodyPr/>
          <a:lstStyle/>
          <a:p>
            <a:pPr algn="l">
              <a:buFont typeface="+mj-lt"/>
              <a:buAutoNum type="arabicPeriod"/>
            </a:pPr>
            <a:r>
              <a:rPr lang="en-IN" b="0" i="0" dirty="0">
                <a:solidFill>
                  <a:srgbClr val="000000"/>
                </a:solidFill>
                <a:effectLst/>
                <a:latin typeface="verdana" panose="020B0604030504040204" pitchFamily="34" charset="0"/>
              </a:rPr>
              <a:t>let i:any;   </a:t>
            </a:r>
          </a:p>
          <a:p>
            <a:pPr algn="l">
              <a:buFont typeface="+mj-lt"/>
              <a:buAutoNum type="arabicPeriod"/>
            </a:pPr>
            <a:r>
              <a:rPr lang="en-IN" b="0" i="0" dirty="0">
                <a:solidFill>
                  <a:srgbClr val="000000"/>
                </a:solidFill>
                <a:effectLst/>
                <a:latin typeface="verdana" panose="020B0604030504040204" pitchFamily="34" charset="0"/>
              </a:rPr>
              <a:t>let </a:t>
            </a:r>
            <a:r>
              <a:rPr lang="en-IN" b="0" i="0" dirty="0" err="1">
                <a:solidFill>
                  <a:srgbClr val="000000"/>
                </a:solidFill>
                <a:effectLst/>
                <a:latin typeface="verdana" panose="020B0604030504040204" pitchFamily="34" charset="0"/>
              </a:rPr>
              <a:t>arr:string</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JavaTpoint</a:t>
            </a:r>
            <a:r>
              <a:rPr lang="en-IN" b="0" i="0" dirty="0">
                <a:solidFill>
                  <a:srgbClr val="000000"/>
                </a:solidFill>
                <a:effectLst/>
                <a:latin typeface="verdana" panose="020B0604030504040204" pitchFamily="34" charset="0"/>
              </a:rPr>
              <a:t>", "2300", "Java", "Abhishek"];  </a:t>
            </a:r>
          </a:p>
          <a:p>
            <a:pPr algn="l">
              <a:buFont typeface="+mj-lt"/>
              <a:buAutoNum type="arabicPeriod"/>
            </a:pPr>
            <a:r>
              <a:rPr lang="en-IN" b="0" i="0" dirty="0">
                <a:solidFill>
                  <a:srgbClr val="000000"/>
                </a:solidFill>
                <a:effectLst/>
                <a:latin typeface="verdana" panose="020B0604030504040204" pitchFamily="34" charset="0"/>
              </a:rPr>
              <a:t>for(</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in </a:t>
            </a:r>
            <a:r>
              <a:rPr lang="en-IN" b="0" i="0" dirty="0" err="1">
                <a:solidFill>
                  <a:srgbClr val="000000"/>
                </a:solidFill>
                <a:effectLst/>
                <a:latin typeface="verdana" panose="020B0604030504040204" pitchFamily="34" charset="0"/>
              </a:rPr>
              <a:t>arr</a:t>
            </a:r>
            <a:r>
              <a:rPr lang="en-IN" b="0" i="0" dirty="0">
                <a:solidFill>
                  <a:srgbClr val="000000"/>
                </a:solidFill>
                <a:effectLst/>
                <a:latin typeface="verdana" panose="020B0604030504040204" pitchFamily="34" charset="0"/>
              </a:rPr>
              <a:t>) {   </a:t>
            </a:r>
          </a:p>
          <a:p>
            <a:pPr algn="l">
              <a:buFont typeface="+mj-lt"/>
              <a:buAutoNum type="arabicPeriod"/>
            </a:pPr>
            <a:r>
              <a:rPr lang="en-IN" b="0" i="0" dirty="0">
                <a:solidFill>
                  <a:srgbClr val="000000"/>
                </a:solidFill>
                <a:effectLst/>
                <a:latin typeface="verdana" panose="020B0604030504040204" pitchFamily="34" charset="0"/>
              </a:rPr>
              <a:t>   console.log(</a:t>
            </a:r>
            <a:r>
              <a:rPr lang="en-IN" b="0" i="0" dirty="0" err="1">
                <a:solidFill>
                  <a:srgbClr val="000000"/>
                </a:solidFill>
                <a:effectLst/>
                <a:latin typeface="verdana" panose="020B0604030504040204" pitchFamily="34" charset="0"/>
              </a:rPr>
              <a:t>arr</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i</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68548573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7D2D-CCA6-4797-90A4-C13FAA51F74C}"/>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4B"/>
                </a:solidFill>
                <a:effectLst/>
                <a:latin typeface="erdana"/>
              </a:rPr>
              <a:t>Passing Arrays to Functions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C923EC6-0112-4733-89CE-E01E55519C43}"/>
              </a:ext>
            </a:extLst>
          </p:cNvPr>
          <p:cNvSpPr>
            <a:spLocks noGrp="1"/>
          </p:cNvSpPr>
          <p:nvPr>
            <p:ph idx="1"/>
          </p:nvPr>
        </p:nvSpPr>
        <p:spPr>
          <a:xfrm>
            <a:off x="457200" y="548680"/>
            <a:ext cx="8229600" cy="6120680"/>
          </a:xfrm>
        </p:spPr>
        <p:txBody>
          <a:bodyPr>
            <a:normAutofit fontScale="92500" lnSpcReduction="20000"/>
          </a:bodyPr>
          <a:lstStyle/>
          <a:p>
            <a:r>
              <a:rPr lang="en-US" b="0" i="0" dirty="0">
                <a:solidFill>
                  <a:srgbClr val="000000"/>
                </a:solidFill>
                <a:effectLst/>
                <a:latin typeface="verdana" panose="020B0604030504040204" pitchFamily="34" charset="0"/>
              </a:rPr>
              <a:t>We can pass arrays to functions by specifying the array name without an index.</a:t>
            </a:r>
          </a:p>
          <a:p>
            <a:r>
              <a:rPr lang="en-US" b="0" i="0" dirty="0">
                <a:solidFill>
                  <a:srgbClr val="000000"/>
                </a:solidFill>
                <a:effectLst/>
                <a:latin typeface="verdana" panose="020B0604030504040204" pitchFamily="34" charset="0"/>
              </a:rPr>
              <a:t>Var </a:t>
            </a:r>
            <a:r>
              <a:rPr lang="en-US" b="0" i="0" dirty="0" err="1">
                <a:solidFill>
                  <a:srgbClr val="000000"/>
                </a:solidFill>
                <a:effectLst/>
                <a:latin typeface="verdana" panose="020B0604030504040204" pitchFamily="34" charset="0"/>
              </a:rPr>
              <a:t>names:string</a:t>
            </a:r>
            <a:r>
              <a:rPr lang="en-US" b="0" i="0" dirty="0">
                <a:solidFill>
                  <a:srgbClr val="000000"/>
                </a:solidFill>
                <a:effectLst/>
                <a:latin typeface="verdana" panose="020B0604030504040204" pitchFamily="34" charset="0"/>
              </a:rPr>
              <a:t>[]=new Array(“</a:t>
            </a:r>
            <a:r>
              <a:rPr lang="en-US" b="0" i="0" dirty="0" err="1">
                <a:solidFill>
                  <a:srgbClr val="000000"/>
                </a:solidFill>
                <a:effectLst/>
                <a:latin typeface="verdana" panose="020B0604030504040204" pitchFamily="34" charset="0"/>
              </a:rPr>
              <a:t>Mary”,”Tom”,”jack”,”Jill</a:t>
            </a:r>
            <a:r>
              <a:rPr lang="en-US" b="0" i="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Function </a:t>
            </a:r>
            <a:r>
              <a:rPr lang="en-US" b="0" i="0" dirty="0" err="1">
                <a:solidFill>
                  <a:srgbClr val="000000"/>
                </a:solidFill>
                <a:effectLst/>
                <a:latin typeface="verdana" panose="020B0604030504040204" pitchFamily="34" charset="0"/>
              </a:rPr>
              <a:t>disp</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arr_names</a:t>
            </a: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a:t>
            </a:r>
          </a:p>
          <a:p>
            <a:r>
              <a:rPr lang="en-US" b="0" i="0" dirty="0">
                <a:solidFill>
                  <a:srgbClr val="000000"/>
                </a:solidFill>
                <a:effectLst/>
                <a:latin typeface="verdana" panose="020B0604030504040204" pitchFamily="34" charset="0"/>
              </a:rPr>
              <a:t>For(var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=0;i&lt;</a:t>
            </a:r>
            <a:r>
              <a:rPr lang="en-US" b="0" i="0" dirty="0" err="1">
                <a:solidFill>
                  <a:srgbClr val="000000"/>
                </a:solidFill>
                <a:effectLst/>
                <a:latin typeface="verdana" panose="020B0604030504040204" pitchFamily="34" charset="0"/>
              </a:rPr>
              <a:t>arr_names.length;i</a:t>
            </a:r>
            <a:r>
              <a:rPr lang="en-US" b="0" i="0" dirty="0">
                <a:solidFill>
                  <a:srgbClr val="000000"/>
                </a:solidFill>
                <a:effectLst/>
                <a:latin typeface="verdana" panose="020B0604030504040204" pitchFamily="34" charset="0"/>
              </a:rPr>
              <a:t>++)</a:t>
            </a:r>
          </a:p>
          <a:p>
            <a:r>
              <a:rPr lang="en-US" dirty="0">
                <a:solidFill>
                  <a:srgbClr val="000000"/>
                </a:solidFill>
                <a:latin typeface="verdana" panose="020B0604030504040204" pitchFamily="34" charset="0"/>
              </a:rPr>
              <a:t>{</a:t>
            </a:r>
          </a:p>
          <a:p>
            <a:r>
              <a:rPr lang="en-US" b="0" i="0" dirty="0">
                <a:solidFill>
                  <a:srgbClr val="000000"/>
                </a:solidFill>
                <a:effectLst/>
                <a:latin typeface="verdana" panose="020B0604030504040204" pitchFamily="34" charset="0"/>
              </a:rPr>
              <a:t>Console.log(names[</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a:t>
            </a:r>
          </a:p>
          <a:p>
            <a:r>
              <a:rPr lang="en-US" dirty="0">
                <a:solidFill>
                  <a:srgbClr val="000000"/>
                </a:solidFill>
                <a:latin typeface="verdana" panose="020B0604030504040204" pitchFamily="34" charset="0"/>
              </a:rPr>
              <a:t>}</a:t>
            </a:r>
          </a:p>
          <a:p>
            <a:r>
              <a:rPr lang="en-US" b="0" i="0" dirty="0">
                <a:solidFill>
                  <a:srgbClr val="000000"/>
                </a:solidFill>
                <a:effectLst/>
                <a:latin typeface="verdana" panose="020B0604030504040204" pitchFamily="34" charset="0"/>
              </a:rPr>
              <a:t>}</a:t>
            </a:r>
          </a:p>
          <a:p>
            <a:r>
              <a:rPr lang="en-US" dirty="0" err="1">
                <a:solidFill>
                  <a:srgbClr val="000000"/>
                </a:solidFill>
                <a:latin typeface="verdana" panose="020B0604030504040204" pitchFamily="34" charset="0"/>
              </a:rPr>
              <a:t>Disp</a:t>
            </a:r>
            <a:r>
              <a:rPr lang="en-US" dirty="0">
                <a:solidFill>
                  <a:srgbClr val="000000"/>
                </a:solidFill>
                <a:latin typeface="verdana" panose="020B0604030504040204" pitchFamily="34" charset="0"/>
              </a:rPr>
              <a:t>(names);</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44107181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CB53-A8A2-4D8A-B51F-84906952576D}"/>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TypeScript Spread operator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C65141F-D581-4AAF-887C-646461B26846}"/>
              </a:ext>
            </a:extLst>
          </p:cNvPr>
          <p:cNvSpPr>
            <a:spLocks noGrp="1"/>
          </p:cNvSpPr>
          <p:nvPr>
            <p:ph idx="1"/>
          </p:nvPr>
        </p:nvSpPr>
        <p:spPr>
          <a:xfrm>
            <a:off x="457200" y="476672"/>
            <a:ext cx="8229600" cy="6192688"/>
          </a:xfrm>
        </p:spPr>
        <p:txBody>
          <a:bodyPr>
            <a:normAutofit/>
          </a:bodyPr>
          <a:lstStyle/>
          <a:p>
            <a:r>
              <a:rPr lang="en-US" sz="2000" b="0" i="0" dirty="0">
                <a:solidFill>
                  <a:srgbClr val="000000"/>
                </a:solidFill>
                <a:effectLst/>
                <a:latin typeface="verdana" panose="020B0604030504040204" pitchFamily="34" charset="0"/>
              </a:rPr>
              <a:t>The spread operator is used to initialize arrays and objects from another array or object.</a:t>
            </a:r>
          </a:p>
          <a:p>
            <a:r>
              <a:rPr lang="en-US" sz="2000" b="0" i="0" dirty="0">
                <a:solidFill>
                  <a:srgbClr val="000000"/>
                </a:solidFill>
                <a:effectLst/>
                <a:latin typeface="verdana" panose="020B0604030504040204" pitchFamily="34" charset="0"/>
              </a:rPr>
              <a:t> We can also use it for object de-structuring. It is a part of the ES 6 version.</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a:solidFill>
                  <a:srgbClr val="FF0000"/>
                </a:solidFill>
                <a:effectLst/>
                <a:latin typeface="verdana" panose="020B0604030504040204" pitchFamily="34" charset="0"/>
              </a:rPr>
              <a:t>arr1</a:t>
            </a:r>
            <a:r>
              <a:rPr lang="en-IN" sz="1800" b="0" i="0" dirty="0">
                <a:solidFill>
                  <a:srgbClr val="000000"/>
                </a:solidFill>
                <a:effectLst/>
                <a:latin typeface="verdana" panose="020B0604030504040204" pitchFamily="34" charset="0"/>
              </a:rPr>
              <a:t> = [ 1, 2, 3];  </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a:solidFill>
                  <a:srgbClr val="FF0000"/>
                </a:solidFill>
                <a:effectLst/>
                <a:latin typeface="verdana" panose="020B0604030504040204" pitchFamily="34" charset="0"/>
              </a:rPr>
              <a:t>arr2</a:t>
            </a:r>
            <a:r>
              <a:rPr lang="en-IN" sz="1800" b="0" i="0" dirty="0">
                <a:solidFill>
                  <a:srgbClr val="000000"/>
                </a:solidFill>
                <a:effectLst/>
                <a:latin typeface="verdana" panose="020B0604030504040204" pitchFamily="34" charset="0"/>
              </a:rPr>
              <a:t> = [ 4, 5, 6];  </a:t>
            </a:r>
          </a:p>
          <a:p>
            <a:pPr algn="l">
              <a:buFont typeface="+mj-lt"/>
              <a:buAutoNum type="arabicPeriod"/>
            </a:pPr>
            <a:r>
              <a:rPr lang="en-IN" sz="1800" b="0" i="0" dirty="0">
                <a:solidFill>
                  <a:srgbClr val="000000"/>
                </a:solidFill>
                <a:effectLst/>
                <a:latin typeface="verdana" panose="020B0604030504040204" pitchFamily="34" charset="0"/>
              </a:rPr>
              <a:t>//Create new array from existing array  </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FF0000"/>
                </a:solidFill>
                <a:effectLst/>
                <a:latin typeface="verdana" panose="020B0604030504040204" pitchFamily="34" charset="0"/>
              </a:rPr>
              <a:t>copyArray</a:t>
            </a:r>
            <a:r>
              <a:rPr lang="en-IN" sz="1800" b="0" i="0" dirty="0">
                <a:solidFill>
                  <a:srgbClr val="000000"/>
                </a:solidFill>
                <a:effectLst/>
                <a:latin typeface="verdana" panose="020B0604030504040204" pitchFamily="34" charset="0"/>
              </a:rPr>
              <a:t> = [...arr1];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CopiedArray</a:t>
            </a:r>
            <a:r>
              <a:rPr lang="en-IN" sz="1800" b="0" i="0" dirty="0">
                <a:solidFill>
                  <a:srgbClr val="000000"/>
                </a:solidFill>
                <a:effectLst/>
                <a:latin typeface="verdana" panose="020B0604030504040204" pitchFamily="34" charset="0"/>
              </a:rPr>
              <a:t>: " +</a:t>
            </a:r>
            <a:r>
              <a:rPr lang="en-IN" sz="1800" b="0" i="0" dirty="0" err="1">
                <a:solidFill>
                  <a:srgbClr val="000000"/>
                </a:solidFill>
                <a:effectLst/>
                <a:latin typeface="verdana" panose="020B0604030504040204" pitchFamily="34" charset="0"/>
              </a:rPr>
              <a:t>copyArray</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//Create new array from existing array with more elements  </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FF0000"/>
                </a:solidFill>
                <a:effectLst/>
                <a:latin typeface="verdana" panose="020B0604030504040204" pitchFamily="34" charset="0"/>
              </a:rPr>
              <a:t>newArray</a:t>
            </a:r>
            <a:r>
              <a:rPr lang="en-IN" sz="1800" b="0" i="0" dirty="0">
                <a:solidFill>
                  <a:srgbClr val="000000"/>
                </a:solidFill>
                <a:effectLst/>
                <a:latin typeface="verdana" panose="020B0604030504040204" pitchFamily="34" charset="0"/>
              </a:rPr>
              <a:t> = [...arr1, 7, 8];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NewArray</a:t>
            </a:r>
            <a:r>
              <a:rPr lang="en-IN" sz="1800" b="0" i="0" dirty="0">
                <a:solidFill>
                  <a:srgbClr val="000000"/>
                </a:solidFill>
                <a:effectLst/>
                <a:latin typeface="verdana" panose="020B0604030504040204" pitchFamily="34" charset="0"/>
              </a:rPr>
              <a:t>: " +</a:t>
            </a:r>
            <a:r>
              <a:rPr lang="en-IN" sz="1800" b="0" i="0" dirty="0" err="1">
                <a:solidFill>
                  <a:srgbClr val="000000"/>
                </a:solidFill>
                <a:effectLst/>
                <a:latin typeface="verdana" panose="020B0604030504040204" pitchFamily="34" charset="0"/>
              </a:rPr>
              <a:t>newArray</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//Create array by merging two arrays  </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FF0000"/>
                </a:solidFill>
                <a:effectLst/>
                <a:latin typeface="verdana" panose="020B0604030504040204" pitchFamily="34" charset="0"/>
              </a:rPr>
              <a:t>mergedArray</a:t>
            </a:r>
            <a:r>
              <a:rPr lang="en-IN" sz="1800" b="0" i="0" dirty="0">
                <a:solidFill>
                  <a:srgbClr val="000000"/>
                </a:solidFill>
                <a:effectLst/>
                <a:latin typeface="verdana" panose="020B0604030504040204" pitchFamily="34" charset="0"/>
              </a:rPr>
              <a:t> = [...arr1, ...arr2];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MergedArray</a:t>
            </a:r>
            <a:r>
              <a:rPr lang="en-IN" sz="1800" b="0" i="0" dirty="0">
                <a:solidFill>
                  <a:srgbClr val="000000"/>
                </a:solidFill>
                <a:effectLst/>
                <a:latin typeface="verdana" panose="020B0604030504040204" pitchFamily="34" charset="0"/>
              </a:rPr>
              <a:t>: " +</a:t>
            </a:r>
            <a:r>
              <a:rPr lang="en-IN" sz="1800" b="0" i="0" dirty="0" err="1">
                <a:solidFill>
                  <a:srgbClr val="000000"/>
                </a:solidFill>
                <a:effectLst/>
                <a:latin typeface="verdana" panose="020B0604030504040204" pitchFamily="34" charset="0"/>
              </a:rPr>
              <a:t>mergedArray</a:t>
            </a:r>
            <a:r>
              <a:rPr lang="en-IN" sz="1800" b="0" i="0" dirty="0">
                <a:solidFill>
                  <a:srgbClr val="000000"/>
                </a:solidFill>
                <a:effectLst/>
                <a:latin typeface="verdana" panose="020B0604030504040204" pitchFamily="34" charset="0"/>
              </a:rPr>
              <a:t>);  </a:t>
            </a:r>
          </a:p>
          <a:p>
            <a:endParaRPr lang="en-IN" sz="2000" dirty="0"/>
          </a:p>
        </p:txBody>
      </p:sp>
    </p:spTree>
    <p:extLst>
      <p:ext uri="{BB962C8B-B14F-4D97-AF65-F5344CB8AC3E}">
        <p14:creationId xmlns:p14="http://schemas.microsoft.com/office/powerpoint/2010/main" val="79941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HTML Background</a:t>
            </a:r>
          </a:p>
        </p:txBody>
      </p:sp>
      <p:sp>
        <p:nvSpPr>
          <p:cNvPr id="3" name="Content Placeholder 2"/>
          <p:cNvSpPr>
            <a:spLocks noGrp="1"/>
          </p:cNvSpPr>
          <p:nvPr>
            <p:ph idx="1"/>
          </p:nvPr>
        </p:nvSpPr>
        <p:spPr>
          <a:xfrm>
            <a:off x="457200" y="1000108"/>
            <a:ext cx="8229600" cy="5429288"/>
          </a:xfrm>
        </p:spPr>
        <p:txBody>
          <a:bodyPr/>
          <a:lstStyle/>
          <a:p>
            <a:pPr>
              <a:buNone/>
            </a:pPr>
            <a:r>
              <a:rPr lang="en-IN" dirty="0"/>
              <a:t>&lt;html&gt;</a:t>
            </a:r>
          </a:p>
          <a:p>
            <a:pPr>
              <a:buNone/>
            </a:pPr>
            <a:r>
              <a:rPr lang="en-IN" dirty="0"/>
              <a:t>&lt;body&gt;</a:t>
            </a:r>
          </a:p>
          <a:p>
            <a:pPr>
              <a:buNone/>
            </a:pPr>
            <a:r>
              <a:rPr lang="en-IN" dirty="0"/>
              <a:t>&lt;body </a:t>
            </a:r>
            <a:r>
              <a:rPr lang="en-IN" dirty="0" err="1"/>
              <a:t>bgcolor</a:t>
            </a:r>
            <a:r>
              <a:rPr lang="en-IN" dirty="0"/>
              <a:t>=“red”&gt;</a:t>
            </a:r>
          </a:p>
          <a:p>
            <a:pPr>
              <a:buNone/>
            </a:pPr>
            <a:r>
              <a:rPr lang="en-IN" dirty="0"/>
              <a:t>&lt;/body&gt;</a:t>
            </a:r>
          </a:p>
          <a:p>
            <a:pPr>
              <a:buNone/>
            </a:pPr>
            <a:r>
              <a:rPr lang="en-IN" dirty="0"/>
              <a:t>&lt;/html&gt;</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F1C1-0BCE-4F0C-B3FE-35B2DB4469C5}"/>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TypeScript Tuples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3059222-3F1A-4A65-8596-787477639904}"/>
              </a:ext>
            </a:extLst>
          </p:cNvPr>
          <p:cNvSpPr>
            <a:spLocks noGrp="1"/>
          </p:cNvSpPr>
          <p:nvPr>
            <p:ph idx="1"/>
          </p:nvPr>
        </p:nvSpPr>
        <p:spPr>
          <a:xfrm>
            <a:off x="457200" y="404664"/>
            <a:ext cx="8229600" cy="6453336"/>
          </a:xfrm>
        </p:spPr>
        <p:txBody>
          <a:bodyPr>
            <a:normAutofit/>
          </a:bodyPr>
          <a:lstStyle/>
          <a:p>
            <a:r>
              <a:rPr lang="en-US" sz="2400" b="0" i="0" dirty="0">
                <a:solidFill>
                  <a:srgbClr val="000000"/>
                </a:solidFill>
                <a:effectLst/>
                <a:latin typeface="verdana" panose="020B0604030504040204" pitchFamily="34" charset="0"/>
              </a:rPr>
              <a:t>We know that an array holds multiple values of the same data type. But sometimes, we may need to store a collection of values of different data types in a single variable. </a:t>
            </a:r>
          </a:p>
          <a:p>
            <a:r>
              <a:rPr lang="en-US" sz="2400" b="0" i="0" dirty="0">
                <a:solidFill>
                  <a:srgbClr val="000000"/>
                </a:solidFill>
                <a:effectLst/>
                <a:latin typeface="verdana" panose="020B0604030504040204" pitchFamily="34" charset="0"/>
              </a:rPr>
              <a:t>Arrays will not provide this feature, but TypeScript has a data type called Tuple to achieve this purpose.</a:t>
            </a:r>
          </a:p>
          <a:p>
            <a:r>
              <a:rPr lang="en-US" sz="2400" b="0" i="0" dirty="0">
                <a:solidFill>
                  <a:srgbClr val="000000"/>
                </a:solidFill>
                <a:effectLst/>
                <a:latin typeface="verdana" panose="020B0604030504040204" pitchFamily="34" charset="0"/>
              </a:rPr>
              <a:t> A Tuple is an array which store multiple fields belong to different data types. It is similar to the structures in the C programming language.</a:t>
            </a:r>
          </a:p>
          <a:p>
            <a:r>
              <a:rPr lang="en-US" sz="1400" b="0" i="0" dirty="0">
                <a:solidFill>
                  <a:srgbClr val="000000"/>
                </a:solidFill>
                <a:effectLst/>
                <a:latin typeface="verdana" panose="020B0604030504040204" pitchFamily="34" charset="0"/>
              </a:rPr>
              <a:t>A tuple is a data type which can be used like any other variables. It represents the heterogeneous collection of values and can also be passed as parameters in a function call.</a:t>
            </a:r>
            <a:endParaRPr lang="en-US" sz="2400" dirty="0">
              <a:solidFill>
                <a:srgbClr val="000000"/>
              </a:solidFill>
              <a:latin typeface="verdana" panose="020B0604030504040204" pitchFamily="34" charset="0"/>
            </a:endParaRPr>
          </a:p>
          <a:p>
            <a:pPr algn="l"/>
            <a:r>
              <a:rPr lang="nn-NO" sz="1800" b="0" i="0" dirty="0">
                <a:solidFill>
                  <a:srgbClr val="610B4B"/>
                </a:solidFill>
                <a:effectLst/>
                <a:latin typeface="erdana"/>
              </a:rPr>
              <a:t>Syntax</a:t>
            </a:r>
          </a:p>
          <a:p>
            <a:pPr algn="l">
              <a:buFont typeface="+mj-lt"/>
              <a:buAutoNum type="arabicPeriod"/>
            </a:pPr>
            <a:r>
              <a:rPr lang="nn-NO" sz="1800" b="0" i="0" dirty="0">
                <a:solidFill>
                  <a:srgbClr val="000000"/>
                </a:solidFill>
                <a:effectLst/>
                <a:latin typeface="verdana" panose="020B0604030504040204" pitchFamily="34" charset="0"/>
              </a:rPr>
              <a:t>let </a:t>
            </a:r>
            <a:r>
              <a:rPr lang="nn-NO" sz="1800" b="0" i="0" dirty="0">
                <a:solidFill>
                  <a:srgbClr val="FF0000"/>
                </a:solidFill>
                <a:effectLst/>
                <a:latin typeface="verdana" panose="020B0604030504040204" pitchFamily="34" charset="0"/>
              </a:rPr>
              <a:t>tuple_name</a:t>
            </a:r>
            <a:r>
              <a:rPr lang="nn-NO" sz="1800" b="0" i="0" dirty="0">
                <a:solidFill>
                  <a:srgbClr val="000000"/>
                </a:solidFill>
                <a:effectLst/>
                <a:latin typeface="verdana" panose="020B0604030504040204" pitchFamily="34" charset="0"/>
              </a:rPr>
              <a:t> = [val1,val2,val3, ...val n];  </a:t>
            </a:r>
          </a:p>
          <a:p>
            <a:endParaRPr lang="en-IN" sz="2400" dirty="0"/>
          </a:p>
        </p:txBody>
      </p:sp>
    </p:spTree>
    <p:extLst>
      <p:ext uri="{BB962C8B-B14F-4D97-AF65-F5344CB8AC3E}">
        <p14:creationId xmlns:p14="http://schemas.microsoft.com/office/powerpoint/2010/main" val="333930973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29B06-753D-4F40-9B17-C206FD6AF694}"/>
              </a:ext>
            </a:extLst>
          </p:cNvPr>
          <p:cNvSpPr>
            <a:spLocks noGrp="1"/>
          </p:cNvSpPr>
          <p:nvPr>
            <p:ph idx="1"/>
          </p:nvPr>
        </p:nvSpPr>
        <p:spPr>
          <a:xfrm>
            <a:off x="457200" y="116632"/>
            <a:ext cx="8229600" cy="6741368"/>
          </a:xfrm>
        </p:spPr>
        <p:txBody>
          <a:bodyPr/>
          <a:lstStyle/>
          <a:p>
            <a:pPr algn="l">
              <a:buFont typeface="+mj-lt"/>
              <a:buAutoNum type="arabicPeriod"/>
            </a:pPr>
            <a:r>
              <a:rPr lang="en-IN" sz="2000" b="0" i="0" dirty="0">
                <a:solidFill>
                  <a:srgbClr val="000000"/>
                </a:solidFill>
                <a:effectLst/>
                <a:latin typeface="verdana" panose="020B0604030504040204" pitchFamily="34" charset="0"/>
              </a:rPr>
              <a:t>let </a:t>
            </a:r>
            <a:r>
              <a:rPr lang="en-IN" sz="2000" b="0" i="0" dirty="0" err="1">
                <a:solidFill>
                  <a:srgbClr val="FF0000"/>
                </a:solidFill>
                <a:effectLst/>
                <a:latin typeface="verdana" panose="020B0604030504040204" pitchFamily="34" charset="0"/>
              </a:rPr>
              <a:t>arrTuple</a:t>
            </a:r>
            <a:r>
              <a:rPr lang="en-IN" sz="2000" b="0" i="0" dirty="0">
                <a:solidFill>
                  <a:srgbClr val="000000"/>
                </a:solidFill>
                <a:effectLst/>
                <a:latin typeface="verdana" panose="020B0604030504040204" pitchFamily="34" charset="0"/>
              </a:rPr>
              <a:t> = [101, "</a:t>
            </a:r>
            <a:r>
              <a:rPr lang="en-IN" sz="2000" b="0" i="0" dirty="0" err="1">
                <a:solidFill>
                  <a:srgbClr val="000000"/>
                </a:solidFill>
                <a:effectLst/>
                <a:latin typeface="verdana" panose="020B0604030504040204" pitchFamily="34" charset="0"/>
              </a:rPr>
              <a:t>JavaTpoint</a:t>
            </a:r>
            <a:r>
              <a:rPr lang="en-IN" sz="2000" b="0" i="0" dirty="0">
                <a:solidFill>
                  <a:srgbClr val="000000"/>
                </a:solidFill>
                <a:effectLst/>
                <a:latin typeface="verdana" panose="020B0604030504040204" pitchFamily="34" charset="0"/>
              </a:rPr>
              <a:t>", 105, "Abhishek"];  </a:t>
            </a:r>
          </a:p>
          <a:p>
            <a:pPr algn="l">
              <a:buFont typeface="+mj-lt"/>
              <a:buAutoNum type="arabicPeriod"/>
            </a:pPr>
            <a:r>
              <a:rPr lang="en-IN" sz="2000" b="0" i="0" dirty="0">
                <a:solidFill>
                  <a:srgbClr val="000000"/>
                </a:solidFill>
                <a:effectLst/>
                <a:latin typeface="verdana" panose="020B0604030504040204" pitchFamily="34" charset="0"/>
              </a:rPr>
              <a:t>console.log(</a:t>
            </a:r>
            <a:r>
              <a:rPr lang="en-IN" sz="2000" b="0" i="0" dirty="0" err="1">
                <a:solidFill>
                  <a:srgbClr val="000000"/>
                </a:solidFill>
                <a:effectLst/>
                <a:latin typeface="verdana" panose="020B0604030504040204" pitchFamily="34" charset="0"/>
              </a:rPr>
              <a:t>arrTuple</a:t>
            </a:r>
            <a:r>
              <a:rPr lang="en-IN" sz="20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We can also declare and initialize a tuple separately by initially declaring the tuple as an empty tuple in Typescript.</a:t>
            </a:r>
            <a:endParaRPr lang="en-IN" sz="1800" b="0" i="0" dirty="0">
              <a:solidFill>
                <a:srgbClr val="000000"/>
              </a:solidFill>
              <a:effectLst/>
              <a:latin typeface="verdana" panose="020B0604030504040204" pitchFamily="34" charset="0"/>
            </a:endParaRPr>
          </a:p>
          <a:p>
            <a:pPr algn="l">
              <a:buFont typeface="+mj-lt"/>
              <a:buAutoNum type="arabicPeriod"/>
            </a:pPr>
            <a:r>
              <a:rPr lang="en-US" sz="2000" b="0" i="0" dirty="0">
                <a:solidFill>
                  <a:srgbClr val="000000"/>
                </a:solidFill>
                <a:effectLst/>
                <a:latin typeface="verdana" panose="020B0604030504040204" pitchFamily="34" charset="0"/>
              </a:rPr>
              <a:t>let </a:t>
            </a:r>
            <a:r>
              <a:rPr lang="en-US" sz="2000" b="0" i="0" dirty="0" err="1">
                <a:solidFill>
                  <a:srgbClr val="FF0000"/>
                </a:solidFill>
                <a:effectLst/>
                <a:latin typeface="verdana" panose="020B0604030504040204" pitchFamily="34" charset="0"/>
              </a:rPr>
              <a:t>arrTuple</a:t>
            </a:r>
            <a:r>
              <a:rPr lang="en-US" sz="2000" b="0" i="0" dirty="0">
                <a:solidFill>
                  <a:srgbClr val="000000"/>
                </a:solidFill>
                <a:effectLst/>
                <a:latin typeface="verdana" panose="020B0604030504040204" pitchFamily="34" charset="0"/>
              </a:rPr>
              <a:t> = [];   </a:t>
            </a:r>
          </a:p>
          <a:p>
            <a:pPr algn="l">
              <a:buFont typeface="+mj-lt"/>
              <a:buAutoNum type="arabicPeriod"/>
            </a:pPr>
            <a:r>
              <a:rPr lang="en-US" sz="2000" b="0" i="0" dirty="0" err="1">
                <a:solidFill>
                  <a:srgbClr val="000000"/>
                </a:solidFill>
                <a:effectLst/>
                <a:latin typeface="verdana" panose="020B0604030504040204" pitchFamily="34" charset="0"/>
              </a:rPr>
              <a:t>arrTuple</a:t>
            </a:r>
            <a:r>
              <a:rPr lang="en-US" sz="2000" b="0" i="0" dirty="0">
                <a:solidFill>
                  <a:srgbClr val="000000"/>
                </a:solidFill>
                <a:effectLst/>
                <a:latin typeface="verdana" panose="020B0604030504040204" pitchFamily="34" charset="0"/>
              </a:rPr>
              <a:t>[0] = 101  </a:t>
            </a:r>
          </a:p>
          <a:p>
            <a:pPr algn="l">
              <a:buFont typeface="+mj-lt"/>
              <a:buAutoNum type="arabicPeriod"/>
            </a:pPr>
            <a:r>
              <a:rPr lang="en-US" sz="2000" b="0" i="0" dirty="0" err="1">
                <a:solidFill>
                  <a:srgbClr val="000000"/>
                </a:solidFill>
                <a:effectLst/>
                <a:latin typeface="verdana" panose="020B0604030504040204" pitchFamily="34" charset="0"/>
              </a:rPr>
              <a:t>arrTuple</a:t>
            </a:r>
            <a:r>
              <a:rPr lang="en-US" sz="2000" b="0" i="0" dirty="0">
                <a:solidFill>
                  <a:srgbClr val="000000"/>
                </a:solidFill>
                <a:effectLst/>
                <a:latin typeface="verdana" panose="020B0604030504040204" pitchFamily="34" charset="0"/>
              </a:rPr>
              <a:t>[1] = 105  </a:t>
            </a:r>
          </a:p>
          <a:p>
            <a:pPr algn="l">
              <a:buFont typeface="+mj-lt"/>
              <a:buAutoNum type="arabicPeriod"/>
            </a:pP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78079443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3A09-4A30-4379-B098-E13C433FD64E}"/>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Operations on Tuple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5558227-F696-4E64-9A5E-E532FC855038}"/>
              </a:ext>
            </a:extLst>
          </p:cNvPr>
          <p:cNvSpPr>
            <a:spLocks noGrp="1"/>
          </p:cNvSpPr>
          <p:nvPr>
            <p:ph idx="1"/>
          </p:nvPr>
        </p:nvSpPr>
        <p:spPr>
          <a:xfrm>
            <a:off x="457200" y="620688"/>
            <a:ext cx="8229600" cy="6120680"/>
          </a:xfrm>
        </p:spPr>
        <p:txBody>
          <a:bodyPr/>
          <a:lstStyle/>
          <a:p>
            <a:pPr algn="l"/>
            <a:r>
              <a:rPr lang="en-US" sz="1600" b="0" i="0" dirty="0">
                <a:solidFill>
                  <a:srgbClr val="000000"/>
                </a:solidFill>
                <a:effectLst/>
                <a:latin typeface="verdana" panose="020B0604030504040204" pitchFamily="34" charset="0"/>
              </a:rPr>
              <a:t>A tuple has two operations:</a:t>
            </a:r>
          </a:p>
          <a:p>
            <a:pPr algn="l">
              <a:buFont typeface="+mj-lt"/>
              <a:buAutoNum type="arabicPeriod"/>
            </a:pPr>
            <a:r>
              <a:rPr lang="en-US" sz="1600" b="0" i="0" dirty="0">
                <a:solidFill>
                  <a:srgbClr val="000000"/>
                </a:solidFill>
                <a:effectLst/>
                <a:latin typeface="verdana" panose="020B0604030504040204" pitchFamily="34" charset="0"/>
              </a:rPr>
              <a:t>Push()</a:t>
            </a:r>
          </a:p>
          <a:p>
            <a:pPr algn="l">
              <a:buFont typeface="+mj-lt"/>
              <a:buAutoNum type="arabicPeriod"/>
            </a:pPr>
            <a:r>
              <a:rPr lang="en-US" sz="1600" b="0" i="0" dirty="0">
                <a:solidFill>
                  <a:srgbClr val="000000"/>
                </a:solidFill>
                <a:effectLst/>
                <a:latin typeface="verdana" panose="020B0604030504040204" pitchFamily="34" charset="0"/>
              </a:rPr>
              <a:t>Pop()</a:t>
            </a:r>
          </a:p>
          <a:p>
            <a:pPr algn="l"/>
            <a:r>
              <a:rPr lang="en-US" sz="1800" b="0" i="0" dirty="0">
                <a:solidFill>
                  <a:srgbClr val="610B4B"/>
                </a:solidFill>
                <a:effectLst/>
                <a:latin typeface="erdana"/>
              </a:rPr>
              <a:t>Push()</a:t>
            </a:r>
          </a:p>
          <a:p>
            <a:pPr algn="l"/>
            <a:r>
              <a:rPr lang="en-US" sz="1800" b="0" i="0" dirty="0">
                <a:solidFill>
                  <a:srgbClr val="000000"/>
                </a:solidFill>
                <a:effectLst/>
                <a:latin typeface="verdana" panose="020B0604030504040204" pitchFamily="34" charset="0"/>
              </a:rPr>
              <a:t>The push operation is used to add an element to the tuple.</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FF0000"/>
                </a:solidFill>
                <a:effectLst/>
                <a:latin typeface="verdana" panose="020B0604030504040204" pitchFamily="34" charset="0"/>
              </a:rPr>
              <a:t>empTuple</a:t>
            </a:r>
            <a:r>
              <a:rPr lang="en-IN" sz="1800" b="0" i="0" dirty="0">
                <a:solidFill>
                  <a:srgbClr val="000000"/>
                </a:solidFill>
                <a:effectLst/>
                <a:latin typeface="verdana" panose="020B0604030504040204" pitchFamily="34" charset="0"/>
              </a:rPr>
              <a:t> = ["Rohit Sharma", 25, "</a:t>
            </a:r>
            <a:r>
              <a:rPr lang="en-IN" sz="1800" b="0" i="0" dirty="0" err="1">
                <a:solidFill>
                  <a:srgbClr val="000000"/>
                </a:solidFill>
                <a:effectLst/>
                <a:latin typeface="verdana" panose="020B0604030504040204" pitchFamily="34" charset="0"/>
              </a:rPr>
              <a:t>JavaTpoint</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console.log("Items: "+</a:t>
            </a:r>
            <a:r>
              <a:rPr lang="en-IN" sz="1800" b="0" i="0" dirty="0" err="1">
                <a:solidFill>
                  <a:srgbClr val="000000"/>
                </a:solidFill>
                <a:effectLst/>
                <a:latin typeface="verdana" panose="020B0604030504040204" pitchFamily="34" charset="0"/>
              </a:rPr>
              <a:t>empTuple</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console.log("Length of Tuple Items before push: "+</a:t>
            </a:r>
            <a:r>
              <a:rPr lang="en-IN" sz="1800" b="0" i="0" dirty="0" err="1">
                <a:solidFill>
                  <a:srgbClr val="000000"/>
                </a:solidFill>
                <a:effectLst/>
                <a:latin typeface="verdana" panose="020B0604030504040204" pitchFamily="34" charset="0"/>
              </a:rPr>
              <a:t>empTuple.length</a:t>
            </a:r>
            <a:r>
              <a:rPr lang="en-IN" sz="1800" b="0" i="0" dirty="0">
                <a:solidFill>
                  <a:srgbClr val="000000"/>
                </a:solidFill>
                <a:effectLst/>
                <a:latin typeface="verdana" panose="020B0604030504040204" pitchFamily="34" charset="0"/>
              </a:rPr>
              <a:t>);   // returns the tuple size  </a:t>
            </a:r>
          </a:p>
          <a:p>
            <a:pPr algn="l">
              <a:buFont typeface="+mj-lt"/>
              <a:buAutoNum type="arabicPeriod"/>
            </a:pPr>
            <a:r>
              <a:rPr lang="en-IN" sz="1800" b="0" i="0" dirty="0" err="1">
                <a:solidFill>
                  <a:srgbClr val="000000"/>
                </a:solidFill>
                <a:effectLst/>
                <a:latin typeface="verdana" panose="020B0604030504040204" pitchFamily="34" charset="0"/>
              </a:rPr>
              <a:t>empTuple.push</a:t>
            </a:r>
            <a:r>
              <a:rPr lang="en-IN" sz="1800" b="0" i="0" dirty="0">
                <a:solidFill>
                  <a:srgbClr val="000000"/>
                </a:solidFill>
                <a:effectLst/>
                <a:latin typeface="verdana" panose="020B0604030504040204" pitchFamily="34" charset="0"/>
              </a:rPr>
              <a:t>(10001);   // append value to the tuple   </a:t>
            </a:r>
          </a:p>
          <a:p>
            <a:pPr algn="l">
              <a:buFont typeface="+mj-lt"/>
              <a:buAutoNum type="arabicPeriod"/>
            </a:pPr>
            <a:r>
              <a:rPr lang="en-IN" sz="1800" b="0" i="0" dirty="0">
                <a:solidFill>
                  <a:srgbClr val="000000"/>
                </a:solidFill>
                <a:effectLst/>
                <a:latin typeface="verdana" panose="020B0604030504040204" pitchFamily="34" charset="0"/>
              </a:rPr>
              <a:t>console.log("Length of Tuple Items after push: "+</a:t>
            </a:r>
            <a:r>
              <a:rPr lang="en-IN" sz="1800" b="0" i="0" dirty="0" err="1">
                <a:solidFill>
                  <a:srgbClr val="000000"/>
                </a:solidFill>
                <a:effectLst/>
                <a:latin typeface="verdana" panose="020B0604030504040204" pitchFamily="34" charset="0"/>
              </a:rPr>
              <a:t>empTuple.length</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console.log("Items: "+</a:t>
            </a:r>
            <a:r>
              <a:rPr lang="en-IN" sz="1800" b="0" i="0" dirty="0" err="1">
                <a:solidFill>
                  <a:srgbClr val="000000"/>
                </a:solidFill>
                <a:effectLst/>
                <a:latin typeface="verdana" panose="020B0604030504040204" pitchFamily="34" charset="0"/>
              </a:rPr>
              <a:t>empTuple</a:t>
            </a:r>
            <a:r>
              <a:rPr lang="en-IN" sz="1800" b="0" i="0" dirty="0">
                <a:solidFill>
                  <a:srgbClr val="000000"/>
                </a:solidFill>
                <a:effectLst/>
                <a:latin typeface="verdana" panose="020B0604030504040204" pitchFamily="34" charset="0"/>
              </a:rPr>
              <a:t>);  </a:t>
            </a:r>
          </a:p>
          <a:p>
            <a:pPr algn="l"/>
            <a:endParaRPr lang="en-US" sz="1800" b="0" i="0" dirty="0">
              <a:solidFill>
                <a:srgbClr val="000000"/>
              </a:solidFill>
              <a:effectLst/>
              <a:latin typeface="verdana" panose="020B0604030504040204" pitchFamily="34" charset="0"/>
            </a:endParaRPr>
          </a:p>
          <a:p>
            <a:pPr algn="l">
              <a:buFont typeface="+mj-lt"/>
              <a:buAutoNum type="arabicPeriod"/>
            </a:pP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53279917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36A5-5823-446E-8CE2-CFCDEAAEEF79}"/>
              </a:ext>
            </a:extLst>
          </p:cNvPr>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475AEDC-06DF-42D0-978A-80732AFC9EA2}"/>
              </a:ext>
            </a:extLst>
          </p:cNvPr>
          <p:cNvSpPr>
            <a:spLocks noGrp="1"/>
          </p:cNvSpPr>
          <p:nvPr>
            <p:ph idx="1"/>
          </p:nvPr>
        </p:nvSpPr>
        <p:spPr>
          <a:xfrm>
            <a:off x="457200" y="476672"/>
            <a:ext cx="8229600" cy="5649491"/>
          </a:xfrm>
        </p:spPr>
        <p:txBody>
          <a:bodyPr/>
          <a:lstStyle/>
          <a:p>
            <a:pPr algn="l"/>
            <a:r>
              <a:rPr lang="en-US" sz="1600" b="0" i="0" dirty="0">
                <a:solidFill>
                  <a:srgbClr val="610B38"/>
                </a:solidFill>
                <a:effectLst/>
                <a:latin typeface="erdana"/>
              </a:rPr>
              <a:t>Pop()</a:t>
            </a:r>
          </a:p>
          <a:p>
            <a:pPr algn="l"/>
            <a:r>
              <a:rPr lang="en-US" sz="1600" b="0" i="0" dirty="0">
                <a:solidFill>
                  <a:srgbClr val="000000"/>
                </a:solidFill>
                <a:effectLst/>
                <a:latin typeface="verdana" panose="020B0604030504040204" pitchFamily="34" charset="0"/>
              </a:rPr>
              <a:t>The pop operation is used to remove an element from the tuple.</a:t>
            </a:r>
          </a:p>
          <a:p>
            <a:pPr algn="l">
              <a:buFont typeface="+mj-lt"/>
              <a:buAutoNum type="arabicPeriod"/>
            </a:pPr>
            <a:r>
              <a:rPr lang="en-US" sz="1600" b="0" i="0" dirty="0" err="1">
                <a:solidFill>
                  <a:srgbClr val="000000"/>
                </a:solidFill>
                <a:effectLst/>
                <a:latin typeface="verdana" panose="020B0604030504040204" pitchFamily="34" charset="0"/>
              </a:rPr>
              <a:t>empTuple.pop</a:t>
            </a:r>
            <a:r>
              <a:rPr lang="en-US" sz="1600" b="0" i="0" dirty="0">
                <a:solidFill>
                  <a:srgbClr val="000000"/>
                </a:solidFill>
                <a:effectLst/>
                <a:latin typeface="verdana" panose="020B0604030504040204" pitchFamily="34" charset="0"/>
              </a:rPr>
              <a:t>();   // removed value to the tuple   </a:t>
            </a:r>
          </a:p>
          <a:p>
            <a:pPr algn="l">
              <a:buFont typeface="+mj-lt"/>
              <a:buAutoNum type="arabicPeriod"/>
            </a:pPr>
            <a:r>
              <a:rPr lang="en-US" sz="1600" b="0" i="0" dirty="0">
                <a:solidFill>
                  <a:srgbClr val="000000"/>
                </a:solidFill>
                <a:effectLst/>
                <a:latin typeface="verdana" panose="020B0604030504040204" pitchFamily="34" charset="0"/>
              </a:rPr>
              <a:t>console.log("Length of Tuple Items after pop: "+</a:t>
            </a:r>
            <a:r>
              <a:rPr lang="en-US" sz="1600" b="0" i="0" dirty="0" err="1">
                <a:solidFill>
                  <a:srgbClr val="000000"/>
                </a:solidFill>
                <a:effectLst/>
                <a:latin typeface="verdana" panose="020B0604030504040204" pitchFamily="34" charset="0"/>
              </a:rPr>
              <a:t>empTuple.length</a:t>
            </a: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console.log("Items: "+</a:t>
            </a:r>
            <a:r>
              <a:rPr lang="en-US" sz="1600" b="0" i="0" dirty="0" err="1">
                <a:solidFill>
                  <a:srgbClr val="000000"/>
                </a:solidFill>
                <a:effectLst/>
                <a:latin typeface="verdana" panose="020B0604030504040204" pitchFamily="34" charset="0"/>
              </a:rPr>
              <a:t>empTuple</a:t>
            </a:r>
            <a:r>
              <a:rPr lang="en-US" sz="1600" b="0" i="0" dirty="0">
                <a:solidFill>
                  <a:srgbClr val="000000"/>
                </a:solidFill>
                <a:effectLst/>
                <a:latin typeface="verdana" panose="020B0604030504040204" pitchFamily="34" charset="0"/>
              </a:rPr>
              <a:t>);  </a:t>
            </a:r>
          </a:p>
          <a:p>
            <a:pPr>
              <a:buFont typeface="+mj-lt"/>
              <a:buAutoNum type="arabicPeriod"/>
            </a:pPr>
            <a:r>
              <a:rPr lang="en-US" sz="2000" b="0" i="0" dirty="0">
                <a:solidFill>
                  <a:srgbClr val="610B38"/>
                </a:solidFill>
                <a:effectLst/>
                <a:latin typeface="erdana"/>
              </a:rPr>
              <a:t>Clear the fields of a Tuple</a:t>
            </a:r>
          </a:p>
          <a:p>
            <a:pPr>
              <a:buFont typeface="+mj-lt"/>
              <a:buAutoNum type="arabicPeriod"/>
            </a:pPr>
            <a:r>
              <a:rPr lang="en-US" sz="1200" b="0" i="0" dirty="0">
                <a:solidFill>
                  <a:srgbClr val="000000"/>
                </a:solidFill>
                <a:effectLst/>
                <a:latin typeface="verdana" panose="020B0604030504040204" pitchFamily="34" charset="0"/>
              </a:rPr>
              <a:t>We cannot delete the tuple variable, but its fields could be cleared. To clear the fields of a tuple, assign it with an empty set of tuple field, which is shown in the following example.</a:t>
            </a:r>
            <a:endParaRPr lang="en-US" sz="2000" dirty="0">
              <a:solidFill>
                <a:srgbClr val="610B38"/>
              </a:solidFill>
              <a:latin typeface="erdana"/>
            </a:endParaRPr>
          </a:p>
          <a:p>
            <a:pPr algn="l">
              <a:buFont typeface="+mj-lt"/>
              <a:buAutoNum type="arabicPeriod"/>
            </a:pPr>
            <a:r>
              <a:rPr lang="en-US" sz="2000" b="0" i="0" dirty="0">
                <a:solidFill>
                  <a:srgbClr val="000000"/>
                </a:solidFill>
                <a:effectLst/>
                <a:latin typeface="verdana" panose="020B0604030504040204" pitchFamily="34" charset="0"/>
              </a:rPr>
              <a:t>let </a:t>
            </a:r>
            <a:r>
              <a:rPr lang="en-US" sz="2000" b="0" i="0" dirty="0" err="1">
                <a:solidFill>
                  <a:srgbClr val="FF0000"/>
                </a:solidFill>
                <a:effectLst/>
                <a:latin typeface="verdana" panose="020B0604030504040204" pitchFamily="34" charset="0"/>
              </a:rPr>
              <a:t>empTuple</a:t>
            </a:r>
            <a:r>
              <a:rPr lang="en-US" sz="2000" b="0" i="0" dirty="0">
                <a:solidFill>
                  <a:srgbClr val="000000"/>
                </a:solidFill>
                <a:effectLst/>
                <a:latin typeface="verdana" panose="020B0604030504040204" pitchFamily="34" charset="0"/>
              </a:rPr>
              <a:t> = ["Rohit Sharma", 25, "</a:t>
            </a:r>
            <a:r>
              <a:rPr lang="en-US" sz="2000" b="0" i="0" dirty="0" err="1">
                <a:solidFill>
                  <a:srgbClr val="000000"/>
                </a:solidFill>
                <a:effectLst/>
                <a:latin typeface="verdana" panose="020B0604030504040204" pitchFamily="34" charset="0"/>
              </a:rPr>
              <a:t>JavaTpoint</a:t>
            </a:r>
            <a:r>
              <a:rPr lang="en-US" sz="2000" b="0" i="0" dirty="0">
                <a:solidFill>
                  <a:srgbClr val="000000"/>
                </a:solidFill>
                <a:effectLst/>
                <a:latin typeface="verdana" panose="020B0604030504040204" pitchFamily="34" charset="0"/>
              </a:rPr>
              <a:t>"];  </a:t>
            </a:r>
          </a:p>
          <a:p>
            <a:pPr algn="l">
              <a:buFont typeface="+mj-lt"/>
              <a:buAutoNum type="arabicPeriod"/>
            </a:pPr>
            <a:r>
              <a:rPr lang="en-US" sz="2000" b="0" i="0" dirty="0" err="1">
                <a:solidFill>
                  <a:srgbClr val="FF0000"/>
                </a:solidFill>
                <a:effectLst/>
                <a:latin typeface="verdana" panose="020B0604030504040204" pitchFamily="34" charset="0"/>
              </a:rPr>
              <a:t>empTuple</a:t>
            </a:r>
            <a:r>
              <a:rPr lang="en-US" sz="2000" b="0" i="0" dirty="0">
                <a:solidFill>
                  <a:srgbClr val="000000"/>
                </a:solidFill>
                <a:effectLst/>
                <a:latin typeface="verdana" panose="020B0604030504040204" pitchFamily="34" charset="0"/>
              </a:rPr>
              <a:t> = [];  </a:t>
            </a:r>
          </a:p>
          <a:p>
            <a:pPr algn="l">
              <a:buFont typeface="+mj-lt"/>
              <a:buAutoNum type="arabicPeriod"/>
            </a:pPr>
            <a:r>
              <a:rPr lang="en-US" sz="2000" b="0" i="0" dirty="0">
                <a:solidFill>
                  <a:srgbClr val="000000"/>
                </a:solidFill>
                <a:effectLst/>
                <a:latin typeface="verdana" panose="020B0604030504040204" pitchFamily="34" charset="0"/>
              </a:rPr>
              <a:t>console.log(</a:t>
            </a:r>
            <a:r>
              <a:rPr lang="en-US" sz="2000" b="0" i="0" dirty="0" err="1">
                <a:solidFill>
                  <a:srgbClr val="000000"/>
                </a:solidFill>
                <a:effectLst/>
                <a:latin typeface="verdana" panose="020B0604030504040204" pitchFamily="34" charset="0"/>
              </a:rPr>
              <a:t>empTuple</a:t>
            </a:r>
            <a:r>
              <a:rPr lang="en-US" sz="2000" b="0" i="0" dirty="0">
                <a:solidFill>
                  <a:srgbClr val="000000"/>
                </a:solidFill>
                <a:effectLst/>
                <a:latin typeface="verdana" panose="020B0604030504040204" pitchFamily="34" charset="0"/>
              </a:rPr>
              <a:t>);  </a:t>
            </a:r>
          </a:p>
          <a:p>
            <a:pPr algn="l">
              <a:buFont typeface="+mj-lt"/>
              <a:buAutoNum type="arabicPeriod"/>
            </a:pPr>
            <a:endParaRPr lang="en-US" sz="2000" b="0" i="0" dirty="0">
              <a:solidFill>
                <a:srgbClr val="000000"/>
              </a:solidFill>
              <a:effectLst/>
              <a:latin typeface="verdana" panose="020B0604030504040204" pitchFamily="34" charset="0"/>
            </a:endParaRPr>
          </a:p>
          <a:p>
            <a:pPr>
              <a:buFont typeface="+mj-lt"/>
              <a:buAutoNum type="arabicPeriod"/>
            </a:pPr>
            <a:endParaRPr lang="en-US" sz="2000" b="0" i="0" dirty="0">
              <a:solidFill>
                <a:srgbClr val="610B38"/>
              </a:solidFill>
              <a:effectLst/>
              <a:latin typeface="erdana"/>
            </a:endParaRPr>
          </a:p>
          <a:p>
            <a:pPr algn="l">
              <a:buFont typeface="+mj-lt"/>
              <a:buAutoNum type="arabicPeriod"/>
            </a:pPr>
            <a:endParaRPr lang="en-US" sz="1600" b="0" i="0" dirty="0">
              <a:solidFill>
                <a:srgbClr val="000000"/>
              </a:solidFill>
              <a:effectLst/>
              <a:latin typeface="verdana" panose="020B0604030504040204" pitchFamily="34" charset="0"/>
            </a:endParaRPr>
          </a:p>
          <a:p>
            <a:pPr algn="l"/>
            <a:endParaRPr lang="en-US" sz="16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62645900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6C2F-48F0-44AD-987A-816C3F950ABE}"/>
              </a:ext>
            </a:extLst>
          </p:cNvPr>
          <p:cNvSpPr>
            <a:spLocks noGrp="1"/>
          </p:cNvSpPr>
          <p:nvPr>
            <p:ph type="title"/>
          </p:nvPr>
        </p:nvSpPr>
        <p:spPr>
          <a:xfrm>
            <a:off x="457200" y="274638"/>
            <a:ext cx="8229600" cy="346050"/>
          </a:xfrm>
        </p:spPr>
        <p:txBody>
          <a:bodyPr>
            <a:normAutofit fontScale="90000"/>
          </a:bodyPr>
          <a:lstStyle/>
          <a:p>
            <a:r>
              <a:rPr lang="en-IN" b="0" i="0" dirty="0" err="1">
                <a:solidFill>
                  <a:srgbClr val="610B38"/>
                </a:solidFill>
                <a:effectLst/>
                <a:latin typeface="erdana"/>
              </a:rPr>
              <a:t>Destructuring</a:t>
            </a:r>
            <a:r>
              <a:rPr lang="en-IN" b="0" i="0" dirty="0">
                <a:solidFill>
                  <a:srgbClr val="610B38"/>
                </a:solidFill>
                <a:effectLst/>
                <a:latin typeface="erdana"/>
              </a:rPr>
              <a:t> the Tuple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FC6ACCD-9421-46A6-A2EE-8A6EE55DF32E}"/>
              </a:ext>
            </a:extLst>
          </p:cNvPr>
          <p:cNvSpPr>
            <a:spLocks noGrp="1"/>
          </p:cNvSpPr>
          <p:nvPr>
            <p:ph idx="1"/>
          </p:nvPr>
        </p:nvSpPr>
        <p:spPr>
          <a:xfrm>
            <a:off x="457200" y="404664"/>
            <a:ext cx="8229600" cy="6264696"/>
          </a:xfrm>
        </p:spPr>
        <p:txBody>
          <a:bodyPr>
            <a:normAutofit/>
          </a:bodyPr>
          <a:lstStyle/>
          <a:p>
            <a:r>
              <a:rPr lang="en-US" sz="2000" b="0" i="0" dirty="0" err="1">
                <a:solidFill>
                  <a:srgbClr val="000000"/>
                </a:solidFill>
                <a:effectLst/>
                <a:latin typeface="verdana" panose="020B0604030504040204" pitchFamily="34" charset="0"/>
              </a:rPr>
              <a:t>Destructuring</a:t>
            </a:r>
            <a:r>
              <a:rPr lang="en-US" sz="2000" b="0" i="0" dirty="0">
                <a:solidFill>
                  <a:srgbClr val="000000"/>
                </a:solidFill>
                <a:effectLst/>
                <a:latin typeface="verdana" panose="020B0604030504040204" pitchFamily="34" charset="0"/>
              </a:rPr>
              <a:t> allows us to break up the structure of an entity. TypeScript used </a:t>
            </a:r>
            <a:r>
              <a:rPr lang="en-US" sz="2000" b="0" i="0" dirty="0" err="1">
                <a:solidFill>
                  <a:srgbClr val="000000"/>
                </a:solidFill>
                <a:effectLst/>
                <a:latin typeface="verdana" panose="020B0604030504040204" pitchFamily="34" charset="0"/>
              </a:rPr>
              <a:t>destructuring</a:t>
            </a:r>
            <a:r>
              <a:rPr lang="en-US" sz="2000" b="0" i="0" dirty="0">
                <a:solidFill>
                  <a:srgbClr val="000000"/>
                </a:solidFill>
                <a:effectLst/>
                <a:latin typeface="verdana" panose="020B0604030504040204" pitchFamily="34" charset="0"/>
              </a:rPr>
              <a:t> in the context of a tuple.</a:t>
            </a:r>
          </a:p>
          <a:p>
            <a:pPr algn="l">
              <a:buFont typeface="+mj-lt"/>
              <a:buAutoNum type="arabicPeriod"/>
            </a:pPr>
            <a:r>
              <a:rPr lang="en-IN" sz="1800" b="0" i="0" dirty="0">
                <a:solidFill>
                  <a:srgbClr val="000000"/>
                </a:solidFill>
                <a:effectLst/>
                <a:latin typeface="verdana" panose="020B0604030504040204" pitchFamily="34" charset="0"/>
              </a:rPr>
              <a:t>let </a:t>
            </a:r>
            <a:r>
              <a:rPr lang="en-IN" sz="1800" b="0" i="0" dirty="0" err="1">
                <a:solidFill>
                  <a:srgbClr val="FF0000"/>
                </a:solidFill>
                <a:effectLst/>
                <a:latin typeface="verdana" panose="020B0604030504040204" pitchFamily="34" charset="0"/>
              </a:rPr>
              <a:t>empTuple</a:t>
            </a:r>
            <a:r>
              <a:rPr lang="en-IN" sz="1800" b="0" i="0" dirty="0">
                <a:solidFill>
                  <a:srgbClr val="000000"/>
                </a:solidFill>
                <a:effectLst/>
                <a:latin typeface="verdana" panose="020B0604030504040204" pitchFamily="34" charset="0"/>
              </a:rPr>
              <a:t> = ["Rohit Sharma", 25, "</a:t>
            </a:r>
            <a:r>
              <a:rPr lang="en-IN" sz="1800" b="0" i="0" dirty="0" err="1">
                <a:solidFill>
                  <a:srgbClr val="000000"/>
                </a:solidFill>
                <a:effectLst/>
                <a:latin typeface="verdana" panose="020B0604030504040204" pitchFamily="34" charset="0"/>
              </a:rPr>
              <a:t>JavaTpoint</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let [emp, student] = </a:t>
            </a:r>
            <a:r>
              <a:rPr lang="en-IN" sz="1800" b="0" i="0" dirty="0" err="1">
                <a:solidFill>
                  <a:srgbClr val="000000"/>
                </a:solidFill>
                <a:effectLst/>
                <a:latin typeface="verdana" panose="020B0604030504040204" pitchFamily="34" charset="0"/>
              </a:rPr>
              <a:t>empTuple</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console.log(emp);  </a:t>
            </a:r>
          </a:p>
          <a:p>
            <a:pPr algn="l">
              <a:buFont typeface="+mj-lt"/>
              <a:buAutoNum type="arabicPeriod"/>
            </a:pPr>
            <a:r>
              <a:rPr lang="en-IN" sz="1800" b="0" i="0" dirty="0">
                <a:solidFill>
                  <a:srgbClr val="000000"/>
                </a:solidFill>
                <a:effectLst/>
                <a:latin typeface="verdana" panose="020B0604030504040204" pitchFamily="34" charset="0"/>
              </a:rPr>
              <a:t>console.log(student);  </a:t>
            </a:r>
          </a:p>
          <a:p>
            <a:endParaRPr lang="en-IN" sz="2000" dirty="0"/>
          </a:p>
        </p:txBody>
      </p:sp>
    </p:spTree>
    <p:extLst>
      <p:ext uri="{BB962C8B-B14F-4D97-AF65-F5344CB8AC3E}">
        <p14:creationId xmlns:p14="http://schemas.microsoft.com/office/powerpoint/2010/main" val="86067154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8E61-D6EE-4632-9A8D-3AF1A09A3032}"/>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Passing Tuple to Functions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0602D52-BF85-4387-A184-DB11ABF80D9E}"/>
              </a:ext>
            </a:extLst>
          </p:cNvPr>
          <p:cNvSpPr>
            <a:spLocks noGrp="1"/>
          </p:cNvSpPr>
          <p:nvPr>
            <p:ph idx="1"/>
          </p:nvPr>
        </p:nvSpPr>
        <p:spPr>
          <a:xfrm>
            <a:off x="457200" y="404664"/>
            <a:ext cx="8229600" cy="6178698"/>
          </a:xfrm>
        </p:spPr>
        <p:txBody>
          <a:bodyPr>
            <a:normAutofit/>
          </a:bodyPr>
          <a:lstStyle/>
          <a:p>
            <a:r>
              <a:rPr lang="en-US" sz="2000" b="0" i="0" dirty="0">
                <a:solidFill>
                  <a:srgbClr val="000000"/>
                </a:solidFill>
                <a:effectLst/>
                <a:latin typeface="verdana" panose="020B0604030504040204" pitchFamily="34" charset="0"/>
              </a:rPr>
              <a:t>We can pass a tuple to functions, which can be shown in the below example.</a:t>
            </a:r>
          </a:p>
          <a:p>
            <a:r>
              <a:rPr lang="en-IN" sz="2000" dirty="0"/>
              <a:t>let </a:t>
            </a:r>
            <a:r>
              <a:rPr lang="en-IN" sz="2000" dirty="0" err="1"/>
              <a:t>empTuple</a:t>
            </a:r>
            <a:r>
              <a:rPr lang="en-IN" sz="2000" dirty="0"/>
              <a:t>=["rohit",25,"java"];</a:t>
            </a:r>
          </a:p>
          <a:p>
            <a:r>
              <a:rPr lang="en-IN" sz="2000" dirty="0"/>
              <a:t>function display(</a:t>
            </a:r>
            <a:r>
              <a:rPr lang="en-IN" sz="2000" dirty="0" err="1"/>
              <a:t>tuple_values:any</a:t>
            </a:r>
            <a:r>
              <a:rPr lang="en-IN" sz="2000" dirty="0"/>
              <a:t>[])</a:t>
            </a:r>
          </a:p>
          <a:p>
            <a:r>
              <a:rPr lang="en-IN" sz="2000" dirty="0"/>
              <a:t>{</a:t>
            </a:r>
          </a:p>
          <a:p>
            <a:r>
              <a:rPr lang="en-IN" sz="2000" dirty="0"/>
              <a:t>	for(let </a:t>
            </a:r>
            <a:r>
              <a:rPr lang="en-IN" sz="2000" dirty="0" err="1"/>
              <a:t>i</a:t>
            </a:r>
            <a:r>
              <a:rPr lang="en-IN" sz="2000" dirty="0"/>
              <a:t>=0;i&lt;</a:t>
            </a:r>
            <a:r>
              <a:rPr lang="en-IN" sz="2000" dirty="0" err="1"/>
              <a:t>empTuple.length;i</a:t>
            </a:r>
            <a:r>
              <a:rPr lang="en-IN" sz="2000" dirty="0"/>
              <a:t>++)</a:t>
            </a:r>
          </a:p>
          <a:p>
            <a:r>
              <a:rPr lang="en-IN" sz="2000" dirty="0"/>
              <a:t>	{</a:t>
            </a:r>
          </a:p>
          <a:p>
            <a:r>
              <a:rPr lang="en-IN" sz="2000" dirty="0"/>
              <a:t>	console.log(</a:t>
            </a:r>
            <a:r>
              <a:rPr lang="en-IN" sz="2000" dirty="0" err="1"/>
              <a:t>empTuple</a:t>
            </a:r>
            <a:r>
              <a:rPr lang="en-IN" sz="2000" dirty="0"/>
              <a:t>[</a:t>
            </a:r>
            <a:r>
              <a:rPr lang="en-IN" sz="2000" dirty="0" err="1"/>
              <a:t>i</a:t>
            </a:r>
            <a:r>
              <a:rPr lang="en-IN" sz="2000" dirty="0"/>
              <a:t>]);</a:t>
            </a:r>
          </a:p>
          <a:p>
            <a:r>
              <a:rPr lang="en-IN" sz="2000" dirty="0"/>
              <a:t>	}</a:t>
            </a:r>
          </a:p>
          <a:p>
            <a:r>
              <a:rPr lang="en-IN" sz="2000" dirty="0"/>
              <a:t>}</a:t>
            </a:r>
          </a:p>
          <a:p>
            <a:endParaRPr lang="en-IN" sz="2000" dirty="0"/>
          </a:p>
          <a:p>
            <a:r>
              <a:rPr lang="en-IN" sz="2000" dirty="0"/>
              <a:t>display(</a:t>
            </a:r>
            <a:r>
              <a:rPr lang="en-IN" sz="2000" dirty="0" err="1"/>
              <a:t>empTuple</a:t>
            </a:r>
            <a:r>
              <a:rPr lang="en-IN" sz="2000" dirty="0"/>
              <a:t>);</a:t>
            </a:r>
          </a:p>
        </p:txBody>
      </p:sp>
    </p:spTree>
    <p:extLst>
      <p:ext uri="{BB962C8B-B14F-4D97-AF65-F5344CB8AC3E}">
        <p14:creationId xmlns:p14="http://schemas.microsoft.com/office/powerpoint/2010/main" val="48673378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70D6-4114-4257-BD64-AE8649DAA079}"/>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TypeScript Union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350AC7A-4A3D-4B44-9C15-096831125BB6}"/>
              </a:ext>
            </a:extLst>
          </p:cNvPr>
          <p:cNvSpPr>
            <a:spLocks noGrp="1"/>
          </p:cNvSpPr>
          <p:nvPr>
            <p:ph idx="1"/>
          </p:nvPr>
        </p:nvSpPr>
        <p:spPr>
          <a:xfrm>
            <a:off x="457200" y="404664"/>
            <a:ext cx="8229600" cy="6264696"/>
          </a:xfrm>
        </p:spPr>
        <p:txBody>
          <a:bodyPr>
            <a:normAutofit/>
          </a:bodyPr>
          <a:lstStyle/>
          <a:p>
            <a:r>
              <a:rPr lang="en-US" sz="2000" b="0" i="0" dirty="0">
                <a:solidFill>
                  <a:srgbClr val="000000"/>
                </a:solidFill>
                <a:effectLst/>
                <a:latin typeface="verdana" panose="020B0604030504040204" pitchFamily="34" charset="0"/>
              </a:rPr>
              <a:t>In TypeScript, we can define a variable which can have multiple types of values.</a:t>
            </a:r>
          </a:p>
          <a:p>
            <a:r>
              <a:rPr lang="en-US" sz="2000" b="0" i="0" dirty="0">
                <a:solidFill>
                  <a:srgbClr val="000000"/>
                </a:solidFill>
                <a:effectLst/>
                <a:latin typeface="verdana" panose="020B0604030504040204" pitchFamily="34" charset="0"/>
              </a:rPr>
              <a:t> In other words, TypeScript can combine one or two different types of data (i.e., number, string, etc.) in a single type, which is called a union type.</a:t>
            </a:r>
          </a:p>
          <a:p>
            <a:r>
              <a:rPr lang="en-US" sz="1600" b="0" i="0" dirty="0">
                <a:solidFill>
                  <a:srgbClr val="000000"/>
                </a:solidFill>
                <a:effectLst/>
                <a:latin typeface="verdana" panose="020B0604030504040204" pitchFamily="34" charset="0"/>
              </a:rPr>
              <a:t>Union types are a powerful way to express a variable with multiple types. Two or more data types can be combined by using the pipe ('|') symbol between the types.</a:t>
            </a:r>
          </a:p>
          <a:p>
            <a:pPr algn="l"/>
            <a:r>
              <a:rPr lang="en-IN" sz="1600" b="0" i="0" dirty="0">
                <a:solidFill>
                  <a:srgbClr val="610B4B"/>
                </a:solidFill>
                <a:effectLst/>
                <a:latin typeface="erdana"/>
              </a:rPr>
              <a:t>Syntax</a:t>
            </a:r>
          </a:p>
          <a:p>
            <a:pPr algn="l">
              <a:buFont typeface="+mj-lt"/>
              <a:buAutoNum type="arabicPeriod"/>
            </a:pPr>
            <a:r>
              <a:rPr lang="en-IN" sz="1600" b="0" i="0" dirty="0">
                <a:solidFill>
                  <a:srgbClr val="000000"/>
                </a:solidFill>
                <a:effectLst/>
                <a:latin typeface="verdana" panose="020B0604030504040204" pitchFamily="34" charset="0"/>
              </a:rPr>
              <a:t>(type1 | type2 | type3 | ........ | type-n)  </a:t>
            </a:r>
          </a:p>
          <a:p>
            <a:pPr algn="l">
              <a:buFont typeface="+mj-lt"/>
              <a:buAutoNum type="arabicPeriod"/>
            </a:pPr>
            <a:endParaRPr lang="en-IN" sz="1600" b="0" i="0" dirty="0">
              <a:solidFill>
                <a:srgbClr val="000000"/>
              </a:solidFill>
              <a:effectLst/>
              <a:latin typeface="verdana" panose="020B0604030504040204" pitchFamily="34" charset="0"/>
            </a:endParaRPr>
          </a:p>
          <a:p>
            <a:pPr algn="l">
              <a:buFont typeface="+mj-lt"/>
              <a:buAutoNum type="arabicPeriod"/>
            </a:pPr>
            <a:r>
              <a:rPr lang="en-IN" sz="1600" b="0" i="0" dirty="0">
                <a:solidFill>
                  <a:srgbClr val="000000"/>
                </a:solidFill>
                <a:effectLst/>
                <a:latin typeface="verdana" panose="020B0604030504040204" pitchFamily="34" charset="0"/>
              </a:rPr>
              <a:t>let </a:t>
            </a:r>
            <a:r>
              <a:rPr lang="en-IN" sz="1600" b="0" i="0" dirty="0" err="1">
                <a:solidFill>
                  <a:srgbClr val="000000"/>
                </a:solidFill>
                <a:effectLst/>
                <a:latin typeface="verdana" panose="020B0604030504040204" pitchFamily="34" charset="0"/>
              </a:rPr>
              <a:t>value:number|string</a:t>
            </a:r>
            <a:r>
              <a:rPr lang="en-IN" sz="1600" b="0" i="0" dirty="0">
                <a:solidFill>
                  <a:srgbClr val="000000"/>
                </a:solidFill>
                <a:effectLst/>
                <a:latin typeface="verdana" panose="020B0604030504040204" pitchFamily="34" charset="0"/>
              </a:rPr>
              <a:t>;</a:t>
            </a:r>
          </a:p>
          <a:p>
            <a:pPr algn="l">
              <a:buFont typeface="+mj-lt"/>
              <a:buAutoNum type="arabicPeriod"/>
            </a:pPr>
            <a:endParaRPr lang="en-IN" sz="1600" b="0" i="0" dirty="0">
              <a:solidFill>
                <a:srgbClr val="000000"/>
              </a:solidFill>
              <a:effectLst/>
              <a:latin typeface="verdana" panose="020B0604030504040204" pitchFamily="34" charset="0"/>
            </a:endParaRPr>
          </a:p>
          <a:p>
            <a:pPr algn="l">
              <a:buFont typeface="+mj-lt"/>
              <a:buAutoNum type="arabicPeriod"/>
            </a:pPr>
            <a:r>
              <a:rPr lang="en-IN" sz="1600" b="0" i="0" dirty="0">
                <a:solidFill>
                  <a:srgbClr val="000000"/>
                </a:solidFill>
                <a:effectLst/>
                <a:latin typeface="verdana" panose="020B0604030504040204" pitchFamily="34" charset="0"/>
              </a:rPr>
              <a:t>value=120;</a:t>
            </a:r>
          </a:p>
          <a:p>
            <a:pPr algn="l">
              <a:buFont typeface="+mj-lt"/>
              <a:buAutoNum type="arabicPeriod"/>
            </a:pPr>
            <a:r>
              <a:rPr lang="en-IN" sz="1600" b="0" i="0" dirty="0">
                <a:solidFill>
                  <a:srgbClr val="000000"/>
                </a:solidFill>
                <a:effectLst/>
                <a:latin typeface="verdana" panose="020B0604030504040204" pitchFamily="34" charset="0"/>
              </a:rPr>
              <a:t>console.log(value);</a:t>
            </a:r>
          </a:p>
          <a:p>
            <a:pPr algn="l">
              <a:buFont typeface="+mj-lt"/>
              <a:buAutoNum type="arabicPeriod"/>
            </a:pPr>
            <a:r>
              <a:rPr lang="en-IN" sz="1600" b="0" i="0" dirty="0">
                <a:solidFill>
                  <a:srgbClr val="000000"/>
                </a:solidFill>
                <a:effectLst/>
                <a:latin typeface="verdana" panose="020B0604030504040204" pitchFamily="34" charset="0"/>
              </a:rPr>
              <a:t>value="hello";</a:t>
            </a:r>
          </a:p>
          <a:p>
            <a:pPr algn="l">
              <a:buFont typeface="+mj-lt"/>
              <a:buAutoNum type="arabicPeriod"/>
            </a:pPr>
            <a:r>
              <a:rPr lang="en-IN" sz="1600" b="0" i="0" dirty="0">
                <a:solidFill>
                  <a:srgbClr val="000000"/>
                </a:solidFill>
                <a:effectLst/>
                <a:latin typeface="verdana" panose="020B0604030504040204" pitchFamily="34" charset="0"/>
              </a:rPr>
              <a:t>console.log(value);</a:t>
            </a:r>
          </a:p>
          <a:p>
            <a:endParaRPr lang="en-IN" sz="1600" dirty="0"/>
          </a:p>
        </p:txBody>
      </p:sp>
    </p:spTree>
    <p:extLst>
      <p:ext uri="{BB962C8B-B14F-4D97-AF65-F5344CB8AC3E}">
        <p14:creationId xmlns:p14="http://schemas.microsoft.com/office/powerpoint/2010/main" val="372333813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97E1-43E4-4B2E-85AE-41A7D32B34EA}"/>
              </a:ext>
            </a:extLst>
          </p:cNvPr>
          <p:cNvSpPr>
            <a:spLocks noGrp="1"/>
          </p:cNvSpPr>
          <p:nvPr>
            <p:ph type="title"/>
          </p:nvPr>
        </p:nvSpPr>
        <p:spPr>
          <a:xfrm>
            <a:off x="457200" y="274638"/>
            <a:ext cx="8229600" cy="346050"/>
          </a:xfrm>
        </p:spPr>
        <p:txBody>
          <a:bodyPr>
            <a:normAutofit fontScale="90000"/>
          </a:bodyPr>
          <a:lstStyle/>
          <a:p>
            <a:r>
              <a:rPr lang="en-US" sz="2700" b="0" i="0" dirty="0">
                <a:solidFill>
                  <a:srgbClr val="610B38"/>
                </a:solidFill>
                <a:effectLst/>
                <a:latin typeface="erdana"/>
              </a:rPr>
              <a:t>Passing Union Type in Function Parameter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2732BBA-A84E-4606-B0AE-991C28B33FF7}"/>
              </a:ext>
            </a:extLst>
          </p:cNvPr>
          <p:cNvSpPr>
            <a:spLocks noGrp="1"/>
          </p:cNvSpPr>
          <p:nvPr>
            <p:ph idx="1"/>
          </p:nvPr>
        </p:nvSpPr>
        <p:spPr>
          <a:xfrm>
            <a:off x="457200" y="332656"/>
            <a:ext cx="8229600" cy="6336704"/>
          </a:xfrm>
        </p:spPr>
        <p:txBody>
          <a:bodyPr>
            <a:normAutofit/>
          </a:bodyPr>
          <a:lstStyle/>
          <a:p>
            <a:r>
              <a:rPr lang="en-US" sz="2000" b="0" i="0" dirty="0">
                <a:solidFill>
                  <a:srgbClr val="000000"/>
                </a:solidFill>
                <a:effectLst/>
                <a:latin typeface="verdana" panose="020B0604030504040204" pitchFamily="34" charset="0"/>
              </a:rPr>
              <a:t>In function, we can pass a union type as a parameter. We can understand it from the below example.</a:t>
            </a:r>
          </a:p>
          <a:p>
            <a:r>
              <a:rPr lang="en-IN" sz="2000" dirty="0"/>
              <a:t>function display(value:(</a:t>
            </a:r>
            <a:r>
              <a:rPr lang="en-IN" sz="2000" dirty="0" err="1"/>
              <a:t>number|string</a:t>
            </a:r>
            <a:r>
              <a:rPr lang="en-IN" sz="2000" dirty="0"/>
              <a:t>))</a:t>
            </a:r>
          </a:p>
          <a:p>
            <a:r>
              <a:rPr lang="en-IN" sz="2000" dirty="0"/>
              <a:t>{</a:t>
            </a:r>
          </a:p>
          <a:p>
            <a:r>
              <a:rPr lang="en-IN" sz="2000" dirty="0"/>
              <a:t>	if(</a:t>
            </a:r>
            <a:r>
              <a:rPr lang="en-IN" sz="2000" dirty="0" err="1"/>
              <a:t>typeof</a:t>
            </a:r>
            <a:r>
              <a:rPr lang="en-IN" sz="2000" dirty="0"/>
              <a:t>(value)=="number")</a:t>
            </a:r>
          </a:p>
          <a:p>
            <a:r>
              <a:rPr lang="en-IN" sz="2000" dirty="0"/>
              <a:t>	{</a:t>
            </a:r>
          </a:p>
          <a:p>
            <a:r>
              <a:rPr lang="en-IN" sz="2000" dirty="0"/>
              <a:t>	console.log("The given value is of type number");</a:t>
            </a:r>
          </a:p>
          <a:p>
            <a:r>
              <a:rPr lang="en-IN" sz="2000" dirty="0"/>
              <a:t>	}else if(</a:t>
            </a:r>
            <a:r>
              <a:rPr lang="en-IN" sz="2000" dirty="0" err="1"/>
              <a:t>typeof</a:t>
            </a:r>
            <a:r>
              <a:rPr lang="en-IN" sz="2000" dirty="0"/>
              <a:t>(value)=="string")</a:t>
            </a:r>
          </a:p>
          <a:p>
            <a:r>
              <a:rPr lang="en-IN" sz="2000" dirty="0"/>
              <a:t>	{</a:t>
            </a:r>
          </a:p>
          <a:p>
            <a:r>
              <a:rPr lang="en-IN" sz="2000" dirty="0"/>
              <a:t>	console.log("type string");</a:t>
            </a:r>
          </a:p>
          <a:p>
            <a:r>
              <a:rPr lang="en-IN" sz="2000" dirty="0"/>
              <a:t>	}</a:t>
            </a:r>
          </a:p>
          <a:p>
            <a:r>
              <a:rPr lang="en-IN" sz="2000" dirty="0"/>
              <a:t>}</a:t>
            </a:r>
          </a:p>
          <a:p>
            <a:endParaRPr lang="en-IN" sz="2000" dirty="0"/>
          </a:p>
          <a:p>
            <a:r>
              <a:rPr lang="en-IN" sz="2000" dirty="0"/>
              <a:t>display(123);</a:t>
            </a:r>
          </a:p>
          <a:p>
            <a:r>
              <a:rPr lang="en-IN" sz="2000" dirty="0"/>
              <a:t>display("ABC");</a:t>
            </a:r>
          </a:p>
        </p:txBody>
      </p:sp>
    </p:spTree>
    <p:extLst>
      <p:ext uri="{BB962C8B-B14F-4D97-AF65-F5344CB8AC3E}">
        <p14:creationId xmlns:p14="http://schemas.microsoft.com/office/powerpoint/2010/main" val="79762459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9892-3845-4E66-81F5-2D560586BC79}"/>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Passing Union Type to Arrays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2B1DAC8-D66B-45AB-BD42-F2B9C88EA8F2}"/>
              </a:ext>
            </a:extLst>
          </p:cNvPr>
          <p:cNvSpPr>
            <a:spLocks noGrp="1"/>
          </p:cNvSpPr>
          <p:nvPr>
            <p:ph idx="1"/>
          </p:nvPr>
        </p:nvSpPr>
        <p:spPr>
          <a:xfrm>
            <a:off x="457200" y="548680"/>
            <a:ext cx="8229600" cy="6192688"/>
          </a:xfrm>
        </p:spPr>
        <p:txBody>
          <a:bodyPr>
            <a:normAutofit/>
          </a:bodyPr>
          <a:lstStyle/>
          <a:p>
            <a:r>
              <a:rPr lang="en-US" sz="1800" b="0" i="0" dirty="0">
                <a:solidFill>
                  <a:srgbClr val="000000"/>
                </a:solidFill>
                <a:effectLst/>
                <a:latin typeface="verdana" panose="020B0604030504040204" pitchFamily="34" charset="0"/>
              </a:rPr>
              <a:t>TypeScript allows passing a union type to an array. We can understand it from the below example.</a:t>
            </a:r>
          </a:p>
          <a:p>
            <a:r>
              <a:rPr lang="en-IN" sz="1800" dirty="0"/>
              <a:t>let </a:t>
            </a:r>
            <a:r>
              <a:rPr lang="en-IN" sz="1800" dirty="0" err="1"/>
              <a:t>arrType:number</a:t>
            </a:r>
            <a:r>
              <a:rPr lang="en-IN" sz="1800" dirty="0"/>
              <a:t>[]|string[];</a:t>
            </a:r>
          </a:p>
          <a:p>
            <a:endParaRPr lang="en-IN" sz="1800" dirty="0"/>
          </a:p>
          <a:p>
            <a:r>
              <a:rPr lang="en-IN" sz="1800" dirty="0"/>
              <a:t>let i:number;</a:t>
            </a:r>
          </a:p>
          <a:p>
            <a:endParaRPr lang="en-IN" sz="1800" dirty="0"/>
          </a:p>
          <a:p>
            <a:r>
              <a:rPr lang="en-IN" sz="1800" dirty="0" err="1"/>
              <a:t>arrType</a:t>
            </a:r>
            <a:r>
              <a:rPr lang="en-IN" sz="1800" dirty="0"/>
              <a:t>=[1,2,3,4];</a:t>
            </a:r>
          </a:p>
          <a:p>
            <a:r>
              <a:rPr lang="en-IN" sz="1800" dirty="0"/>
              <a:t>for(</a:t>
            </a:r>
            <a:r>
              <a:rPr lang="en-IN" sz="1800" dirty="0" err="1"/>
              <a:t>i</a:t>
            </a:r>
            <a:r>
              <a:rPr lang="en-IN" sz="1800" dirty="0"/>
              <a:t>=0;i&lt;</a:t>
            </a:r>
            <a:r>
              <a:rPr lang="en-IN" sz="1800" dirty="0" err="1"/>
              <a:t>arrType.length;i</a:t>
            </a:r>
            <a:r>
              <a:rPr lang="en-IN" sz="1800" dirty="0"/>
              <a:t>++)</a:t>
            </a:r>
          </a:p>
          <a:p>
            <a:r>
              <a:rPr lang="en-IN" sz="1800" dirty="0"/>
              <a:t>{</a:t>
            </a:r>
          </a:p>
          <a:p>
            <a:r>
              <a:rPr lang="en-IN" sz="1800" dirty="0"/>
              <a:t>	console.log(</a:t>
            </a:r>
            <a:r>
              <a:rPr lang="en-IN" sz="1800" dirty="0" err="1"/>
              <a:t>arrType</a:t>
            </a:r>
            <a:r>
              <a:rPr lang="en-IN" sz="1800" dirty="0"/>
              <a:t>[</a:t>
            </a:r>
            <a:r>
              <a:rPr lang="en-IN" sz="1800" dirty="0" err="1"/>
              <a:t>i</a:t>
            </a:r>
            <a:r>
              <a:rPr lang="en-IN" sz="1800" dirty="0"/>
              <a:t>]);</a:t>
            </a:r>
          </a:p>
          <a:p>
            <a:r>
              <a:rPr lang="en-IN" sz="1800" dirty="0"/>
              <a:t>}</a:t>
            </a:r>
          </a:p>
          <a:p>
            <a:r>
              <a:rPr lang="en-IN" sz="1800" dirty="0" err="1"/>
              <a:t>arrType</a:t>
            </a:r>
            <a:r>
              <a:rPr lang="en-IN" sz="1800" dirty="0"/>
              <a:t>=["</a:t>
            </a:r>
            <a:r>
              <a:rPr lang="en-IN" sz="1800" dirty="0" err="1"/>
              <a:t>India","America","England</a:t>
            </a:r>
            <a:r>
              <a:rPr lang="en-IN" sz="1800" dirty="0"/>
              <a:t>"];</a:t>
            </a:r>
          </a:p>
          <a:p>
            <a:endParaRPr lang="en-IN" sz="1800" dirty="0"/>
          </a:p>
          <a:p>
            <a:r>
              <a:rPr lang="en-IN" sz="1800" dirty="0"/>
              <a:t>for(</a:t>
            </a:r>
            <a:r>
              <a:rPr lang="en-IN" sz="1800" dirty="0" err="1"/>
              <a:t>i</a:t>
            </a:r>
            <a:r>
              <a:rPr lang="en-IN" sz="1800" dirty="0"/>
              <a:t>=0;i&lt;</a:t>
            </a:r>
            <a:r>
              <a:rPr lang="en-IN" sz="1800" dirty="0" err="1"/>
              <a:t>arrType.length;i</a:t>
            </a:r>
            <a:r>
              <a:rPr lang="en-IN" sz="1800" dirty="0"/>
              <a:t>++)</a:t>
            </a:r>
          </a:p>
          <a:p>
            <a:r>
              <a:rPr lang="en-IN" sz="1800" dirty="0"/>
              <a:t>{</a:t>
            </a:r>
          </a:p>
          <a:p>
            <a:r>
              <a:rPr lang="en-IN" sz="1800" dirty="0"/>
              <a:t>	console.log(</a:t>
            </a:r>
            <a:r>
              <a:rPr lang="en-IN" sz="1800" dirty="0" err="1"/>
              <a:t>arrType</a:t>
            </a:r>
            <a:r>
              <a:rPr lang="en-IN" sz="1800" dirty="0"/>
              <a:t>[</a:t>
            </a:r>
            <a:r>
              <a:rPr lang="en-IN" sz="1800" dirty="0" err="1"/>
              <a:t>i</a:t>
            </a:r>
            <a:r>
              <a:rPr lang="en-IN" sz="1800" dirty="0"/>
              <a:t>]);</a:t>
            </a:r>
          </a:p>
          <a:p>
            <a:r>
              <a:rPr lang="en-IN" sz="1800" dirty="0"/>
              <a:t>}</a:t>
            </a:r>
          </a:p>
        </p:txBody>
      </p:sp>
    </p:spTree>
    <p:extLst>
      <p:ext uri="{BB962C8B-B14F-4D97-AF65-F5344CB8AC3E}">
        <p14:creationId xmlns:p14="http://schemas.microsoft.com/office/powerpoint/2010/main" val="101865412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8724-215C-4A51-B3A6-EB6CC9000470}"/>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TypeScript String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A7A022-B48F-477E-BBDE-9D63BCE68605}"/>
              </a:ext>
            </a:extLst>
          </p:cNvPr>
          <p:cNvSpPr>
            <a:spLocks noGrp="1"/>
          </p:cNvSpPr>
          <p:nvPr>
            <p:ph idx="1"/>
          </p:nvPr>
        </p:nvSpPr>
        <p:spPr>
          <a:xfrm>
            <a:off x="457200" y="404664"/>
            <a:ext cx="8229600" cy="6178698"/>
          </a:xfrm>
        </p:spPr>
        <p:txBody>
          <a:bodyPr>
            <a:normAutofit/>
          </a:bodyPr>
          <a:lstStyle/>
          <a:p>
            <a:r>
              <a:rPr lang="en-US" sz="1800" b="0" i="0" dirty="0">
                <a:solidFill>
                  <a:srgbClr val="000000"/>
                </a:solidFill>
                <a:effectLst/>
                <a:latin typeface="verdana" panose="020B0604030504040204" pitchFamily="34" charset="0"/>
              </a:rPr>
              <a:t>In TypeScript, the string is an object which represents the sequence of character values. It is a primitive data type which is used to store text data. The string values are surrounded by single quotation mark or double quotation mark. An array of characters works the same as a string.</a:t>
            </a:r>
          </a:p>
          <a:p>
            <a:r>
              <a:rPr lang="en-IN" sz="1600" b="0" i="0" dirty="0">
                <a:solidFill>
                  <a:srgbClr val="000000"/>
                </a:solidFill>
                <a:effectLst/>
                <a:latin typeface="verdana" panose="020B0604030504040204" pitchFamily="34" charset="0"/>
              </a:rPr>
              <a:t>let </a:t>
            </a:r>
            <a:r>
              <a:rPr lang="en-IN" sz="1600" b="0" i="0" dirty="0" err="1">
                <a:solidFill>
                  <a:srgbClr val="FF0000"/>
                </a:solidFill>
                <a:effectLst/>
                <a:latin typeface="verdana" panose="020B0604030504040204" pitchFamily="34" charset="0"/>
              </a:rPr>
              <a:t>var_name</a:t>
            </a:r>
            <a:r>
              <a:rPr lang="en-IN" sz="1600" b="0" i="0" dirty="0">
                <a:solidFill>
                  <a:srgbClr val="000000"/>
                </a:solidFill>
                <a:effectLst/>
                <a:latin typeface="verdana" panose="020B0604030504040204" pitchFamily="34" charset="0"/>
              </a:rPr>
              <a:t> = </a:t>
            </a:r>
            <a:r>
              <a:rPr lang="en-IN" sz="1600" b="0" i="0" dirty="0">
                <a:solidFill>
                  <a:srgbClr val="0000FF"/>
                </a:solidFill>
                <a:effectLst/>
                <a:latin typeface="verdana" panose="020B0604030504040204" pitchFamily="34" charset="0"/>
              </a:rPr>
              <a:t>new</a:t>
            </a:r>
            <a:r>
              <a:rPr lang="en-IN" sz="1600" b="0" i="0" dirty="0">
                <a:solidFill>
                  <a:srgbClr val="000000"/>
                </a:solidFill>
                <a:effectLst/>
                <a:latin typeface="verdana" panose="020B0604030504040204" pitchFamily="34" charset="0"/>
              </a:rPr>
              <a:t> String(string);  </a:t>
            </a:r>
          </a:p>
          <a:p>
            <a:pPr algn="l">
              <a:buFont typeface="+mj-lt"/>
              <a:buAutoNum type="arabicPeriod"/>
            </a:pPr>
            <a:r>
              <a:rPr lang="en-IN" sz="1600" b="0" i="0" dirty="0">
                <a:solidFill>
                  <a:srgbClr val="000000"/>
                </a:solidFill>
                <a:effectLst/>
                <a:latin typeface="verdana" panose="020B0604030504040204" pitchFamily="34" charset="0"/>
              </a:rPr>
              <a:t>let </a:t>
            </a:r>
            <a:r>
              <a:rPr lang="en-IN" sz="1600" b="0" i="0" dirty="0" err="1">
                <a:solidFill>
                  <a:srgbClr val="FF0000"/>
                </a:solidFill>
                <a:effectLst/>
                <a:latin typeface="verdana" panose="020B0604030504040204" pitchFamily="34" charset="0"/>
              </a:rPr>
              <a:t>uname</a:t>
            </a:r>
            <a:r>
              <a:rPr lang="en-IN" sz="1600" b="0" i="0" dirty="0">
                <a:solidFill>
                  <a:srgbClr val="000000"/>
                </a:solidFill>
                <a:effectLst/>
                <a:latin typeface="verdana" panose="020B0604030504040204" pitchFamily="34" charset="0"/>
              </a:rPr>
              <a:t> = </a:t>
            </a:r>
            <a:r>
              <a:rPr lang="en-IN" sz="1600" b="0" i="0" dirty="0">
                <a:solidFill>
                  <a:srgbClr val="0000FF"/>
                </a:solidFill>
                <a:effectLst/>
                <a:latin typeface="verdana" panose="020B0604030504040204" pitchFamily="34" charset="0"/>
              </a:rPr>
              <a:t>new</a:t>
            </a:r>
            <a:r>
              <a:rPr lang="en-IN" sz="1600" b="0" i="0" dirty="0">
                <a:solidFill>
                  <a:srgbClr val="000000"/>
                </a:solidFill>
                <a:effectLst/>
                <a:latin typeface="verdana" panose="020B0604030504040204" pitchFamily="34" charset="0"/>
              </a:rPr>
              <a:t> String("Hello </a:t>
            </a:r>
            <a:r>
              <a:rPr lang="en-IN" sz="1600" b="0" i="0" dirty="0" err="1">
                <a:solidFill>
                  <a:srgbClr val="000000"/>
                </a:solidFill>
                <a:effectLst/>
                <a:latin typeface="verdana" panose="020B0604030504040204" pitchFamily="34" charset="0"/>
              </a:rPr>
              <a:t>JavaTpoint</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console.log("Message: " +</a:t>
            </a:r>
            <a:r>
              <a:rPr lang="en-IN" sz="1600" b="0" i="0" dirty="0" err="1">
                <a:solidFill>
                  <a:srgbClr val="000000"/>
                </a:solidFill>
                <a:effectLst/>
                <a:latin typeface="verdana" panose="020B0604030504040204" pitchFamily="34" charset="0"/>
              </a:rPr>
              <a:t>uname</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console.log("Length: "+</a:t>
            </a:r>
            <a:r>
              <a:rPr lang="en-IN" sz="1600" b="0" i="0" dirty="0" err="1">
                <a:solidFill>
                  <a:srgbClr val="000000"/>
                </a:solidFill>
                <a:effectLst/>
                <a:latin typeface="verdana" panose="020B0604030504040204" pitchFamily="34" charset="0"/>
              </a:rPr>
              <a:t>uname.length</a:t>
            </a:r>
            <a:r>
              <a:rPr lang="en-IN" sz="1600" b="0" i="0" dirty="0">
                <a:solidFill>
                  <a:srgbClr val="000000"/>
                </a:solidFill>
                <a:effectLst/>
                <a:latin typeface="verdana" panose="020B0604030504040204" pitchFamily="34" charset="0"/>
              </a:rPr>
              <a:t>);  </a:t>
            </a:r>
          </a:p>
          <a:p>
            <a:pPr>
              <a:buFont typeface="+mj-lt"/>
              <a:buAutoNum type="arabicPeriod"/>
            </a:pPr>
            <a:r>
              <a:rPr lang="en-IN" sz="1800" b="0" i="0" dirty="0">
                <a:solidFill>
                  <a:srgbClr val="610B4B"/>
                </a:solidFill>
                <a:effectLst/>
                <a:latin typeface="erdana"/>
              </a:rPr>
              <a:t>Back-ticks strings</a:t>
            </a:r>
            <a:br>
              <a:rPr lang="en-IN" sz="1800" b="0" i="0" dirty="0">
                <a:solidFill>
                  <a:srgbClr val="610B4B"/>
                </a:solidFill>
                <a:effectLst/>
                <a:latin typeface="erdana"/>
              </a:rPr>
            </a:br>
            <a:r>
              <a:rPr lang="en-US" sz="1100" b="0" i="0" dirty="0">
                <a:solidFill>
                  <a:srgbClr val="000000"/>
                </a:solidFill>
                <a:effectLst/>
                <a:latin typeface="verdana" panose="020B0604030504040204" pitchFamily="34" charset="0"/>
              </a:rPr>
              <a:t>It is used to write an expression. We can use it to embed the expressions inside the string. It is also known as Template string. TypeScript supports Template string from ES6 version.</a:t>
            </a:r>
          </a:p>
          <a:p>
            <a:pPr algn="l">
              <a:buFont typeface="+mj-lt"/>
              <a:buAutoNum type="arabicPeriod"/>
            </a:pPr>
            <a:r>
              <a:rPr lang="en-IN" sz="1100" b="0" i="0" dirty="0">
                <a:solidFill>
                  <a:srgbClr val="000000"/>
                </a:solidFill>
                <a:effectLst/>
                <a:latin typeface="verdana" panose="020B0604030504040204" pitchFamily="34" charset="0"/>
              </a:rPr>
              <a:t>let </a:t>
            </a:r>
            <a:r>
              <a:rPr lang="en-IN" sz="1100" b="0" i="0" dirty="0" err="1">
                <a:solidFill>
                  <a:srgbClr val="FF0000"/>
                </a:solidFill>
                <a:effectLst/>
                <a:latin typeface="verdana" panose="020B0604030504040204" pitchFamily="34" charset="0"/>
              </a:rPr>
              <a:t>empName:string</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"Rohit Sharma"</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let </a:t>
            </a:r>
            <a:r>
              <a:rPr lang="en-IN" sz="1100" b="0" i="0" dirty="0" err="1">
                <a:solidFill>
                  <a:srgbClr val="FF0000"/>
                </a:solidFill>
                <a:effectLst/>
                <a:latin typeface="verdana" panose="020B0604030504040204" pitchFamily="34" charset="0"/>
              </a:rPr>
              <a:t>compName:string</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a:t>
            </a:r>
            <a:r>
              <a:rPr lang="en-IN" sz="1100" b="0" i="0" dirty="0" err="1">
                <a:solidFill>
                  <a:srgbClr val="0000FF"/>
                </a:solidFill>
                <a:effectLst/>
                <a:latin typeface="verdana" panose="020B0604030504040204" pitchFamily="34" charset="0"/>
              </a:rPr>
              <a:t>JavaTpoint</a:t>
            </a:r>
            <a:r>
              <a:rPr lang="en-IN" sz="1100" b="0" i="0" dirty="0">
                <a:solidFill>
                  <a:srgbClr val="0000FF"/>
                </a:solidFill>
                <a:effectLst/>
                <a:latin typeface="verdana" panose="020B0604030504040204" pitchFamily="34" charset="0"/>
              </a:rPr>
              <a:t>"</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Pre-ES6  </a:t>
            </a:r>
          </a:p>
          <a:p>
            <a:pPr algn="l">
              <a:buFont typeface="+mj-lt"/>
              <a:buAutoNum type="arabicPeriod"/>
            </a:pPr>
            <a:r>
              <a:rPr lang="en-IN" sz="1100" b="0" i="0" dirty="0">
                <a:solidFill>
                  <a:srgbClr val="000000"/>
                </a:solidFill>
                <a:effectLst/>
                <a:latin typeface="verdana" panose="020B0604030504040204" pitchFamily="34" charset="0"/>
              </a:rPr>
              <a:t>let empDetail1: </a:t>
            </a:r>
            <a:r>
              <a:rPr lang="en-IN" sz="1100" b="0" i="0" dirty="0">
                <a:solidFill>
                  <a:srgbClr val="FF0000"/>
                </a:solidFill>
                <a:effectLst/>
                <a:latin typeface="verdana" panose="020B0604030504040204" pitchFamily="34" charset="0"/>
              </a:rPr>
              <a:t>string</a:t>
            </a:r>
            <a:r>
              <a:rPr lang="en-IN" sz="1100" b="0" i="0" dirty="0">
                <a:solidFill>
                  <a:srgbClr val="000000"/>
                </a:solidFill>
                <a:effectLst/>
                <a:latin typeface="verdana" panose="020B0604030504040204" pitchFamily="34" charset="0"/>
              </a:rPr>
              <a:t> = </a:t>
            </a:r>
            <a:r>
              <a:rPr lang="en-IN" sz="1100" b="0" i="0" dirty="0" err="1">
                <a:solidFill>
                  <a:srgbClr val="0000FF"/>
                </a:solidFill>
                <a:effectLst/>
                <a:latin typeface="verdana" panose="020B0604030504040204" pitchFamily="34" charset="0"/>
              </a:rPr>
              <a:t>empName</a:t>
            </a:r>
            <a:r>
              <a:rPr lang="en-IN" sz="1100" b="0" i="0" dirty="0">
                <a:solidFill>
                  <a:srgbClr val="000000"/>
                </a:solidFill>
                <a:effectLst/>
                <a:latin typeface="verdana" panose="020B0604030504040204" pitchFamily="34" charset="0"/>
              </a:rPr>
              <a:t> + " works in the " + </a:t>
            </a:r>
            <a:r>
              <a:rPr lang="en-IN" sz="1100" b="0" i="0" dirty="0" err="1">
                <a:solidFill>
                  <a:srgbClr val="000000"/>
                </a:solidFill>
                <a:effectLst/>
                <a:latin typeface="verdana" panose="020B0604030504040204" pitchFamily="34" charset="0"/>
              </a:rPr>
              <a:t>compName</a:t>
            </a:r>
            <a:r>
              <a:rPr lang="en-IN" sz="1100" b="0" i="0" dirty="0">
                <a:solidFill>
                  <a:srgbClr val="000000"/>
                </a:solidFill>
                <a:effectLst/>
                <a:latin typeface="verdana" panose="020B0604030504040204" pitchFamily="34" charset="0"/>
              </a:rPr>
              <a:t> + " company.";   </a:t>
            </a:r>
          </a:p>
          <a:p>
            <a:pPr algn="l">
              <a:buFont typeface="+mj-lt"/>
              <a:buAutoNum type="arabicPeriod"/>
            </a:pPr>
            <a:r>
              <a:rPr lang="en-IN" sz="1100" b="0" i="0" dirty="0">
                <a:solidFill>
                  <a:srgbClr val="000000"/>
                </a:solidFill>
                <a:effectLst/>
                <a:latin typeface="verdana" panose="020B0604030504040204" pitchFamily="34" charset="0"/>
              </a:rPr>
              <a:t>// Post-ES6  </a:t>
            </a:r>
          </a:p>
          <a:p>
            <a:pPr algn="l">
              <a:buFont typeface="+mj-lt"/>
              <a:buAutoNum type="arabicPeriod"/>
            </a:pPr>
            <a:r>
              <a:rPr lang="en-IN" sz="1100" b="0" i="0" dirty="0">
                <a:solidFill>
                  <a:srgbClr val="000000"/>
                </a:solidFill>
                <a:effectLst/>
                <a:latin typeface="verdana" panose="020B0604030504040204" pitchFamily="34" charset="0"/>
              </a:rPr>
              <a:t>let empDetail2: </a:t>
            </a:r>
            <a:r>
              <a:rPr lang="en-IN" sz="1100" b="0" i="0" dirty="0">
                <a:solidFill>
                  <a:srgbClr val="FF0000"/>
                </a:solidFill>
                <a:effectLst/>
                <a:latin typeface="verdana" panose="020B0604030504040204" pitchFamily="34" charset="0"/>
              </a:rPr>
              <a:t>string</a:t>
            </a:r>
            <a:r>
              <a:rPr lang="en-IN" sz="1100" b="0" i="0" dirty="0">
                <a:solidFill>
                  <a:srgbClr val="000000"/>
                </a:solidFill>
                <a:effectLst/>
                <a:latin typeface="verdana" panose="020B0604030504040204" pitchFamily="34" charset="0"/>
              </a:rPr>
              <a:t> = `${</a:t>
            </a:r>
            <a:r>
              <a:rPr lang="en-IN" sz="1100" b="0" i="0" dirty="0" err="1">
                <a:solidFill>
                  <a:srgbClr val="000000"/>
                </a:solidFill>
                <a:effectLst/>
                <a:latin typeface="verdana" panose="020B0604030504040204" pitchFamily="34" charset="0"/>
              </a:rPr>
              <a:t>empName</a:t>
            </a:r>
            <a:r>
              <a:rPr lang="en-IN" sz="1100" b="0" i="0" dirty="0">
                <a:solidFill>
                  <a:srgbClr val="000000"/>
                </a:solidFill>
                <a:effectLst/>
                <a:latin typeface="verdana" panose="020B0604030504040204" pitchFamily="34" charset="0"/>
              </a:rPr>
              <a:t>} works in the ${</a:t>
            </a:r>
            <a:r>
              <a:rPr lang="en-IN" sz="1100" b="0" i="0" dirty="0" err="1">
                <a:solidFill>
                  <a:srgbClr val="000000"/>
                </a:solidFill>
                <a:effectLst/>
                <a:latin typeface="verdana" panose="020B0604030504040204" pitchFamily="34" charset="0"/>
              </a:rPr>
              <a:t>compName</a:t>
            </a:r>
            <a:r>
              <a:rPr lang="en-IN" sz="1100" b="0" i="0" dirty="0">
                <a:solidFill>
                  <a:srgbClr val="000000"/>
                </a:solidFill>
                <a:effectLst/>
                <a:latin typeface="verdana" panose="020B0604030504040204" pitchFamily="34" charset="0"/>
              </a:rPr>
              <a:t>} company.`;   </a:t>
            </a:r>
          </a:p>
          <a:p>
            <a:pPr algn="l">
              <a:buFont typeface="+mj-lt"/>
              <a:buAutoNum type="arabicPeriod"/>
            </a:pPr>
            <a:r>
              <a:rPr lang="en-IN" sz="1100" b="0" i="0" dirty="0">
                <a:solidFill>
                  <a:srgbClr val="000000"/>
                </a:solidFill>
                <a:effectLst/>
                <a:latin typeface="verdana" panose="020B0604030504040204" pitchFamily="34" charset="0"/>
              </a:rPr>
              <a:t>console.log("Before ES6: " +empDetail1);  </a:t>
            </a:r>
          </a:p>
          <a:p>
            <a:pPr algn="l">
              <a:buFont typeface="+mj-lt"/>
              <a:buAutoNum type="arabicPeriod"/>
            </a:pPr>
            <a:r>
              <a:rPr lang="en-IN" sz="1100" b="0" i="0" dirty="0">
                <a:solidFill>
                  <a:srgbClr val="000000"/>
                </a:solidFill>
                <a:effectLst/>
                <a:latin typeface="verdana" panose="020B0604030504040204" pitchFamily="34" charset="0"/>
              </a:rPr>
              <a:t>console.log("After ES6: " +empDetail2);  </a:t>
            </a:r>
          </a:p>
          <a:p>
            <a:pPr>
              <a:buFont typeface="+mj-lt"/>
              <a:buAutoNum type="arabicPeriod"/>
            </a:pPr>
            <a:endParaRPr lang="en-IN" sz="1800" b="0" i="0" dirty="0">
              <a:solidFill>
                <a:srgbClr val="610B4B"/>
              </a:solidFill>
              <a:effectLst/>
              <a:latin typeface="erdana"/>
            </a:endParaRPr>
          </a:p>
          <a:p>
            <a:pPr algn="l">
              <a:buFont typeface="+mj-lt"/>
              <a:buAutoNum type="arabicPeriod"/>
            </a:pPr>
            <a:endParaRPr lang="en-IN" sz="16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3286764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HTML Links</a:t>
            </a:r>
          </a:p>
        </p:txBody>
      </p:sp>
      <p:sp>
        <p:nvSpPr>
          <p:cNvPr id="3" name="Content Placeholder 2"/>
          <p:cNvSpPr>
            <a:spLocks noGrp="1"/>
          </p:cNvSpPr>
          <p:nvPr>
            <p:ph idx="1"/>
          </p:nvPr>
        </p:nvSpPr>
        <p:spPr>
          <a:xfrm>
            <a:off x="457200" y="857232"/>
            <a:ext cx="8229600" cy="5643602"/>
          </a:xfrm>
        </p:spPr>
        <p:txBody>
          <a:bodyPr/>
          <a:lstStyle/>
          <a:p>
            <a:r>
              <a:rPr lang="en-IN" dirty="0"/>
              <a:t>The HTML &lt;a&gt; tag defines a hyperlink. It has the following syntax:</a:t>
            </a:r>
          </a:p>
          <a:p>
            <a:r>
              <a:rPr lang="en-IN" dirty="0"/>
              <a:t>&lt;a </a:t>
            </a:r>
            <a:r>
              <a:rPr lang="en-IN" dirty="0" err="1"/>
              <a:t>href</a:t>
            </a:r>
            <a:r>
              <a:rPr lang="en-IN" dirty="0"/>
              <a:t>="</a:t>
            </a:r>
            <a:r>
              <a:rPr lang="en-IN" i="1" dirty="0" err="1"/>
              <a:t>url</a:t>
            </a:r>
            <a:r>
              <a:rPr lang="en-IN" dirty="0"/>
              <a:t>"&gt;</a:t>
            </a:r>
            <a:r>
              <a:rPr lang="en-IN" i="1" dirty="0"/>
              <a:t>link text</a:t>
            </a:r>
            <a:r>
              <a:rPr lang="en-IN" dirty="0"/>
              <a:t>&lt;/a&gt;</a:t>
            </a:r>
          </a:p>
          <a:p>
            <a:r>
              <a:rPr lang="en-IN" dirty="0"/>
              <a:t>By default, links will appear as follows in all browsers:</a:t>
            </a:r>
          </a:p>
          <a:p>
            <a:pPr lvl="1"/>
            <a:r>
              <a:rPr lang="en-IN" dirty="0"/>
              <a:t>An unvisited link is underlined and blue</a:t>
            </a:r>
          </a:p>
          <a:p>
            <a:pPr lvl="1"/>
            <a:r>
              <a:rPr lang="en-IN" dirty="0"/>
              <a:t>A visited link is underlined and purple</a:t>
            </a:r>
          </a:p>
          <a:p>
            <a:pPr lvl="1"/>
            <a:r>
              <a:rPr lang="en-IN" dirty="0"/>
              <a:t>An active link is underlined and red</a:t>
            </a:r>
          </a:p>
          <a:p>
            <a:pPr lvl="1"/>
            <a:endParaRPr lang="en-IN"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83B6BB-95FD-4814-BAAD-85BE34B9F61F}"/>
              </a:ext>
            </a:extLst>
          </p:cNvPr>
          <p:cNvSpPr>
            <a:spLocks noGrp="1"/>
          </p:cNvSpPr>
          <p:nvPr>
            <p:ph idx="1"/>
          </p:nvPr>
        </p:nvSpPr>
        <p:spPr>
          <a:xfrm>
            <a:off x="457200" y="44450"/>
            <a:ext cx="8229600" cy="6813550"/>
          </a:xfrm>
        </p:spPr>
        <p:txBody>
          <a:bodyPr/>
          <a:lstStyle/>
          <a:p>
            <a:r>
              <a:rPr lang="en-IN" sz="2000" b="0" i="0" dirty="0">
                <a:solidFill>
                  <a:srgbClr val="610B38"/>
                </a:solidFill>
                <a:effectLst/>
                <a:latin typeface="erdana"/>
              </a:rPr>
              <a:t>Multi-Line String</a:t>
            </a:r>
          </a:p>
          <a:p>
            <a:endParaRPr lang="en-IN" sz="2000" b="0" i="0" dirty="0">
              <a:solidFill>
                <a:srgbClr val="610B38"/>
              </a:solidFill>
              <a:effectLst/>
              <a:latin typeface="erdana"/>
            </a:endParaRPr>
          </a:p>
          <a:p>
            <a:r>
              <a:rPr lang="en-US" sz="2000" b="0" i="0" dirty="0">
                <a:solidFill>
                  <a:srgbClr val="000000"/>
                </a:solidFill>
                <a:effectLst/>
                <a:latin typeface="verdana" panose="020B0604030504040204" pitchFamily="34" charset="0"/>
              </a:rPr>
              <a:t>ES6 provides us to write the multi-line string. We can understand it from the below example.</a:t>
            </a:r>
          </a:p>
          <a:p>
            <a:pPr algn="l">
              <a:buFont typeface="+mj-lt"/>
              <a:buAutoNum type="arabicPeriod"/>
            </a:pPr>
            <a:r>
              <a:rPr lang="en-US" sz="2400" b="0" i="0" dirty="0">
                <a:solidFill>
                  <a:srgbClr val="000000"/>
                </a:solidFill>
                <a:effectLst/>
                <a:latin typeface="verdana" panose="020B0604030504040204" pitchFamily="34" charset="0"/>
              </a:rPr>
              <a:t>let </a:t>
            </a:r>
            <a:r>
              <a:rPr lang="en-US" sz="2400" b="0" i="0" dirty="0">
                <a:solidFill>
                  <a:srgbClr val="FF0000"/>
                </a:solidFill>
                <a:effectLst/>
                <a:latin typeface="verdana" panose="020B0604030504040204" pitchFamily="34" charset="0"/>
              </a:rPr>
              <a:t>multi</a:t>
            </a:r>
            <a:r>
              <a:rPr lang="en-US" sz="2400" b="0" i="0" dirty="0">
                <a:solidFill>
                  <a:srgbClr val="000000"/>
                </a:solidFill>
                <a:effectLst/>
                <a:latin typeface="verdana" panose="020B0604030504040204" pitchFamily="34" charset="0"/>
              </a:rPr>
              <a:t> = </a:t>
            </a:r>
            <a:r>
              <a:rPr lang="en-US" sz="2400" b="0" i="0" dirty="0">
                <a:solidFill>
                  <a:srgbClr val="0000FF"/>
                </a:solidFill>
                <a:effectLst/>
                <a:latin typeface="verdana" panose="020B0604030504040204" pitchFamily="34" charset="0"/>
              </a:rPr>
              <a:t>'hello '</a:t>
            </a:r>
            <a:r>
              <a:rPr lang="en-US" sz="2400" b="0" i="0" dirty="0">
                <a:solidFill>
                  <a:srgbClr val="000000"/>
                </a:solidFill>
                <a:effectLst/>
                <a:latin typeface="verdana" panose="020B0604030504040204" pitchFamily="34" charset="0"/>
              </a:rPr>
              <a:t> +  </a:t>
            </a:r>
          </a:p>
          <a:p>
            <a:pPr algn="l">
              <a:buFont typeface="+mj-lt"/>
              <a:buAutoNum type="arabicPeriod"/>
            </a:pPr>
            <a:r>
              <a:rPr lang="en-US" sz="2400" b="0" i="0" dirty="0">
                <a:solidFill>
                  <a:srgbClr val="000000"/>
                </a:solidFill>
                <a:effectLst/>
                <a:latin typeface="verdana" panose="020B0604030504040204" pitchFamily="34" charset="0"/>
              </a:rPr>
              <a:t>    'world ' +  </a:t>
            </a:r>
          </a:p>
          <a:p>
            <a:pPr algn="l">
              <a:buFont typeface="+mj-lt"/>
              <a:buAutoNum type="arabicPeriod"/>
            </a:pPr>
            <a:r>
              <a:rPr lang="en-US" sz="2400" b="0" i="0" dirty="0">
                <a:solidFill>
                  <a:srgbClr val="000000"/>
                </a:solidFill>
                <a:effectLst/>
                <a:latin typeface="verdana" panose="020B0604030504040204" pitchFamily="34" charset="0"/>
              </a:rPr>
              <a:t>    'my ' +  </a:t>
            </a:r>
          </a:p>
          <a:p>
            <a:pPr algn="l">
              <a:buFont typeface="+mj-lt"/>
              <a:buAutoNum type="arabicPeriod"/>
            </a:pPr>
            <a:r>
              <a:rPr lang="en-US" sz="2400" b="0" i="0" dirty="0">
                <a:solidFill>
                  <a:srgbClr val="000000"/>
                </a:solidFill>
                <a:effectLst/>
                <a:latin typeface="verdana" panose="020B0604030504040204" pitchFamily="34" charset="0"/>
              </a:rPr>
              <a:t>    'name ' +  </a:t>
            </a:r>
          </a:p>
          <a:p>
            <a:pPr algn="l">
              <a:buFont typeface="+mj-lt"/>
              <a:buAutoNum type="arabicPeriod"/>
            </a:pPr>
            <a:r>
              <a:rPr lang="en-US" sz="2400" b="0" i="0" dirty="0">
                <a:solidFill>
                  <a:srgbClr val="000000"/>
                </a:solidFill>
                <a:effectLst/>
                <a:latin typeface="verdana" panose="020B0604030504040204" pitchFamily="34" charset="0"/>
              </a:rPr>
              <a:t>    'is ' +  </a:t>
            </a:r>
          </a:p>
          <a:p>
            <a:pPr algn="l">
              <a:buFont typeface="+mj-lt"/>
              <a:buAutoNum type="arabicPeriod"/>
            </a:pPr>
            <a:r>
              <a:rPr lang="en-US" sz="2400" b="0" i="0" dirty="0">
                <a:solidFill>
                  <a:srgbClr val="000000"/>
                </a:solidFill>
                <a:effectLst/>
                <a:latin typeface="verdana" panose="020B0604030504040204" pitchFamily="34" charset="0"/>
              </a:rPr>
              <a:t>    'Rohit’;  </a:t>
            </a:r>
          </a:p>
          <a:p>
            <a:pPr algn="l">
              <a:buFont typeface="+mj-lt"/>
              <a:buAutoNum type="arabicPeriod"/>
            </a:pPr>
            <a:r>
              <a:rPr lang="en-US" sz="1400" b="0" i="0" dirty="0">
                <a:solidFill>
                  <a:srgbClr val="000000"/>
                </a:solidFill>
                <a:effectLst/>
                <a:latin typeface="verdana" panose="020B0604030504040204" pitchFamily="34" charset="0"/>
              </a:rPr>
              <a:t>If we want that each line in the string contains "new line" characters, then we have to add </a:t>
            </a:r>
            <a:r>
              <a:rPr lang="en-US" sz="1400" b="1" i="0" dirty="0">
                <a:effectLst/>
                <a:latin typeface="verdana" panose="020B0604030504040204" pitchFamily="34" charset="0"/>
              </a:rPr>
              <a:t>"\n"</a:t>
            </a:r>
            <a:r>
              <a:rPr lang="en-US" sz="1400" b="0" i="0" dirty="0">
                <a:solidFill>
                  <a:srgbClr val="000000"/>
                </a:solidFill>
                <a:effectLst/>
                <a:latin typeface="verdana" panose="020B0604030504040204" pitchFamily="34" charset="0"/>
              </a:rPr>
              <a:t> at the end of each string.</a:t>
            </a:r>
            <a:endParaRPr lang="en-US" sz="2400" dirty="0">
              <a:solidFill>
                <a:srgbClr val="000000"/>
              </a:solidFill>
              <a:latin typeface="verdana" panose="020B0604030504040204" pitchFamily="34" charset="0"/>
            </a:endParaRPr>
          </a:p>
          <a:p>
            <a:pPr algn="l">
              <a:buFont typeface="+mj-lt"/>
              <a:buAutoNum type="arabicPeriod"/>
            </a:pPr>
            <a:r>
              <a:rPr lang="en-IN" sz="1400" b="0" i="0" dirty="0">
                <a:solidFill>
                  <a:srgbClr val="000000"/>
                </a:solidFill>
                <a:effectLst/>
                <a:latin typeface="verdana" panose="020B0604030504040204" pitchFamily="34" charset="0"/>
              </a:rPr>
              <a:t>let </a:t>
            </a:r>
            <a:r>
              <a:rPr lang="en-IN" sz="1400" b="0" i="0" dirty="0">
                <a:solidFill>
                  <a:srgbClr val="FF0000"/>
                </a:solidFill>
                <a:effectLst/>
                <a:latin typeface="verdana" panose="020B0604030504040204" pitchFamily="34" charset="0"/>
              </a:rPr>
              <a:t>multi</a:t>
            </a:r>
            <a:r>
              <a:rPr lang="en-IN" sz="1400" b="0" i="0" dirty="0">
                <a:solidFill>
                  <a:srgbClr val="000000"/>
                </a:solidFill>
                <a:effectLst/>
                <a:latin typeface="verdana" panose="020B0604030504040204" pitchFamily="34" charset="0"/>
              </a:rPr>
              <a:t> = </a:t>
            </a:r>
            <a:r>
              <a:rPr lang="en-IN" sz="1400" b="0" i="0" dirty="0">
                <a:solidFill>
                  <a:srgbClr val="0000FF"/>
                </a:solidFill>
                <a:effectLst/>
                <a:latin typeface="verdana" panose="020B0604030504040204" pitchFamily="34" charset="0"/>
              </a:rPr>
              <a:t>' hello\n '</a:t>
            </a:r>
            <a:r>
              <a:rPr lang="en-IN" sz="1400" b="0" i="0" dirty="0">
                <a:solidFill>
                  <a:srgbClr val="000000"/>
                </a:solidFill>
                <a:effectLst/>
                <a:latin typeface="verdana" panose="020B0604030504040204" pitchFamily="34" charset="0"/>
              </a:rPr>
              <a:t> +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JavaTpoint</a:t>
            </a:r>
            <a:r>
              <a:rPr lang="en-IN" sz="1400" b="0" i="0" dirty="0">
                <a:solidFill>
                  <a:srgbClr val="000000"/>
                </a:solidFill>
                <a:effectLst/>
                <a:latin typeface="verdana" panose="020B0604030504040204" pitchFamily="34" charset="0"/>
              </a:rPr>
              <a:t>\n ' +  </a:t>
            </a:r>
          </a:p>
          <a:p>
            <a:pPr algn="l">
              <a:buFont typeface="+mj-lt"/>
              <a:buAutoNum type="arabicPeriod"/>
            </a:pPr>
            <a:r>
              <a:rPr lang="en-IN" sz="1400" b="0" i="0" dirty="0">
                <a:solidFill>
                  <a:srgbClr val="000000"/>
                </a:solidFill>
                <a:effectLst/>
                <a:latin typeface="verdana" panose="020B0604030504040204" pitchFamily="34" charset="0"/>
              </a:rPr>
              <a:t>    'my\n ' +  </a:t>
            </a:r>
          </a:p>
          <a:p>
            <a:pPr algn="l">
              <a:buFont typeface="+mj-lt"/>
              <a:buAutoNum type="arabicPeriod"/>
            </a:pPr>
            <a:r>
              <a:rPr lang="en-IN" sz="1400" b="0" i="0" dirty="0">
                <a:solidFill>
                  <a:srgbClr val="000000"/>
                </a:solidFill>
                <a:effectLst/>
                <a:latin typeface="verdana" panose="020B0604030504040204" pitchFamily="34" charset="0"/>
              </a:rPr>
              <a:t>    'name\n ' +  </a:t>
            </a:r>
          </a:p>
          <a:p>
            <a:pPr algn="l">
              <a:buFont typeface="+mj-lt"/>
              <a:buAutoNum type="arabicPeriod"/>
            </a:pPr>
            <a:r>
              <a:rPr lang="en-IN" sz="1400" b="0" i="0" dirty="0">
                <a:solidFill>
                  <a:srgbClr val="000000"/>
                </a:solidFill>
                <a:effectLst/>
                <a:latin typeface="verdana" panose="020B0604030504040204" pitchFamily="34" charset="0"/>
              </a:rPr>
              <a:t>    'is\n ' +  </a:t>
            </a:r>
          </a:p>
          <a:p>
            <a:pPr algn="l">
              <a:buFont typeface="+mj-lt"/>
              <a:buAutoNum type="arabicPeriod"/>
            </a:pPr>
            <a:r>
              <a:rPr lang="en-IN" sz="1400" b="0" i="0" dirty="0">
                <a:solidFill>
                  <a:srgbClr val="000000"/>
                </a:solidFill>
                <a:effectLst/>
                <a:latin typeface="verdana" panose="020B0604030504040204" pitchFamily="34" charset="0"/>
              </a:rPr>
              <a:t>    'Rohit Sharma';  </a:t>
            </a:r>
          </a:p>
          <a:p>
            <a:pPr algn="l">
              <a:buFont typeface="+mj-lt"/>
              <a:buAutoNum type="arabicPeriod"/>
            </a:pPr>
            <a:r>
              <a:rPr lang="en-IN" sz="1400" b="0" i="0" dirty="0">
                <a:solidFill>
                  <a:srgbClr val="000000"/>
                </a:solidFill>
                <a:effectLst/>
                <a:latin typeface="verdana" panose="020B0604030504040204" pitchFamily="34" charset="0"/>
              </a:rPr>
              <a:t>console.log(multi);  </a:t>
            </a:r>
          </a:p>
          <a:p>
            <a:pPr algn="l">
              <a:buFont typeface="+mj-lt"/>
              <a:buAutoNum type="arabicPeriod"/>
            </a:pPr>
            <a:endParaRPr lang="en-US" sz="24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29905115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F-F044-4865-9B5C-1559D5D2C27F}"/>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String Literal Type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6FEA38D-2951-4212-908E-75462B9052D0}"/>
              </a:ext>
            </a:extLst>
          </p:cNvPr>
          <p:cNvSpPr>
            <a:spLocks noGrp="1"/>
          </p:cNvSpPr>
          <p:nvPr>
            <p:ph idx="1"/>
          </p:nvPr>
        </p:nvSpPr>
        <p:spPr>
          <a:xfrm>
            <a:off x="457200" y="404664"/>
            <a:ext cx="8229600" cy="6178698"/>
          </a:xfrm>
        </p:spPr>
        <p:txBody>
          <a:bodyPr>
            <a:normAutofit/>
          </a:bodyPr>
          <a:lstStyle/>
          <a:p>
            <a:r>
              <a:rPr lang="en-US" sz="2000" b="0" i="0" dirty="0">
                <a:solidFill>
                  <a:srgbClr val="000000"/>
                </a:solidFill>
                <a:effectLst/>
                <a:latin typeface="verdana" panose="020B0604030504040204" pitchFamily="34" charset="0"/>
              </a:rPr>
              <a:t>A string literal is a sequence of characters enclosed in double quotation marks (" ").</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 It is used to represent a sequence of character which forms a null-terminated string.</a:t>
            </a:r>
          </a:p>
          <a:p>
            <a:r>
              <a:rPr lang="en-US" sz="2000" b="0" i="0" dirty="0">
                <a:solidFill>
                  <a:srgbClr val="000000"/>
                </a:solidFill>
                <a:effectLst/>
                <a:latin typeface="verdana" panose="020B0604030504040204" pitchFamily="34" charset="0"/>
              </a:rPr>
              <a:t> It allows us to specify the exact string value specified in the "string literal type." It uses </a:t>
            </a:r>
            <a:r>
              <a:rPr lang="en-US" sz="2000" b="1" i="0" dirty="0">
                <a:effectLst/>
                <a:latin typeface="verdana" panose="020B0604030504040204" pitchFamily="34" charset="0"/>
              </a:rPr>
              <a:t>"pipe" or " | "</a:t>
            </a:r>
            <a:r>
              <a:rPr lang="en-US" sz="2000" b="0" i="0" dirty="0">
                <a:solidFill>
                  <a:srgbClr val="000000"/>
                </a:solidFill>
                <a:effectLst/>
                <a:latin typeface="verdana" panose="020B0604030504040204" pitchFamily="34" charset="0"/>
              </a:rPr>
              <a:t> symbol between different string value.</a:t>
            </a:r>
          </a:p>
          <a:p>
            <a:r>
              <a:rPr lang="en-US" sz="1200" b="0" i="0" dirty="0">
                <a:solidFill>
                  <a:srgbClr val="000000"/>
                </a:solidFill>
                <a:effectLst/>
                <a:latin typeface="verdana" panose="020B0604030504040204" pitchFamily="34" charset="0"/>
              </a:rPr>
              <a:t>Type </a:t>
            </a:r>
            <a:r>
              <a:rPr lang="en-US" sz="1200" b="0" i="0" dirty="0" err="1">
                <a:solidFill>
                  <a:srgbClr val="FF0000"/>
                </a:solidFill>
                <a:effectLst/>
                <a:latin typeface="verdana" panose="020B0604030504040204" pitchFamily="34" charset="0"/>
              </a:rPr>
              <a:t>variableName</a:t>
            </a:r>
            <a:r>
              <a:rPr lang="en-US" sz="1200" b="0" i="0" dirty="0">
                <a:solidFill>
                  <a:srgbClr val="000000"/>
                </a:solidFill>
                <a:effectLst/>
                <a:latin typeface="verdana" panose="020B0604030504040204" pitchFamily="34" charset="0"/>
              </a:rPr>
              <a:t> = </a:t>
            </a:r>
            <a:r>
              <a:rPr lang="en-US" sz="1200" b="0" i="0" dirty="0">
                <a:solidFill>
                  <a:srgbClr val="0000FF"/>
                </a:solidFill>
                <a:effectLst/>
                <a:latin typeface="verdana" panose="020B0604030504040204" pitchFamily="34" charset="0"/>
              </a:rPr>
              <a:t>"value1"</a:t>
            </a:r>
            <a:r>
              <a:rPr lang="en-US" sz="1200" b="0" i="0" dirty="0">
                <a:solidFill>
                  <a:srgbClr val="000000"/>
                </a:solidFill>
                <a:effectLst/>
                <a:latin typeface="verdana" panose="020B0604030504040204" pitchFamily="34" charset="0"/>
              </a:rPr>
              <a:t> | "value2" | "value3"; // </a:t>
            </a:r>
            <a:r>
              <a:rPr lang="en-US" sz="1200" b="0" i="0" dirty="0" err="1">
                <a:solidFill>
                  <a:srgbClr val="000000"/>
                </a:solidFill>
                <a:effectLst/>
                <a:latin typeface="verdana" panose="020B0604030504040204" pitchFamily="34" charset="0"/>
              </a:rPr>
              <a:t>upto</a:t>
            </a:r>
            <a:r>
              <a:rPr lang="en-US" sz="1200" b="0" i="0" dirty="0">
                <a:solidFill>
                  <a:srgbClr val="000000"/>
                </a:solidFill>
                <a:effectLst/>
                <a:latin typeface="verdana" panose="020B0604030504040204" pitchFamily="34" charset="0"/>
              </a:rPr>
              <a:t> N number of values  </a:t>
            </a:r>
          </a:p>
          <a:p>
            <a:pPr algn="l"/>
            <a:r>
              <a:rPr lang="en-US" sz="1800" b="0" i="0" dirty="0">
                <a:solidFill>
                  <a:srgbClr val="000000"/>
                </a:solidFill>
                <a:effectLst/>
                <a:latin typeface="verdana" panose="020B0604030504040204" pitchFamily="34" charset="0"/>
              </a:rPr>
              <a:t>String literal can be used in two ways-</a:t>
            </a:r>
          </a:p>
          <a:p>
            <a:pPr algn="l"/>
            <a:r>
              <a:rPr lang="en-US" sz="1800" b="0" i="0" dirty="0">
                <a:solidFill>
                  <a:srgbClr val="610B38"/>
                </a:solidFill>
                <a:effectLst/>
                <a:latin typeface="erdana"/>
              </a:rPr>
              <a:t>1. Variable Assignment</a:t>
            </a:r>
          </a:p>
          <a:p>
            <a:pPr algn="l"/>
            <a:r>
              <a:rPr lang="en-US" sz="1100" b="0" i="0" dirty="0">
                <a:solidFill>
                  <a:srgbClr val="000000"/>
                </a:solidFill>
                <a:effectLst/>
                <a:latin typeface="verdana" panose="020B0604030504040204" pitchFamily="34" charset="0"/>
              </a:rPr>
              <a:t>We can assign only allowed values to a literal type variable. Otherwise, it will give the compile-time error.</a:t>
            </a:r>
            <a:endParaRPr lang="en-US" sz="1800" dirty="0">
              <a:solidFill>
                <a:srgbClr val="610B38"/>
              </a:solidFill>
              <a:latin typeface="erdana"/>
            </a:endParaRPr>
          </a:p>
          <a:p>
            <a:pPr algn="l">
              <a:buFont typeface="+mj-lt"/>
              <a:buAutoNum type="arabicPeriod"/>
            </a:pPr>
            <a:r>
              <a:rPr lang="en-IN" sz="1100" b="0" i="0" dirty="0">
                <a:solidFill>
                  <a:srgbClr val="000000"/>
                </a:solidFill>
                <a:effectLst/>
                <a:latin typeface="verdana" panose="020B0604030504040204" pitchFamily="34" charset="0"/>
              </a:rPr>
              <a:t>type </a:t>
            </a:r>
            <a:r>
              <a:rPr lang="en-IN" sz="1100" b="0" i="0" dirty="0">
                <a:solidFill>
                  <a:srgbClr val="FF0000"/>
                </a:solidFill>
                <a:effectLst/>
                <a:latin typeface="verdana" panose="020B0604030504040204" pitchFamily="34" charset="0"/>
              </a:rPr>
              <a:t>Pet</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'cat'</a:t>
            </a:r>
            <a:r>
              <a:rPr lang="en-IN" sz="1100" b="0" i="0" dirty="0">
                <a:solidFill>
                  <a:srgbClr val="000000"/>
                </a:solidFill>
                <a:effectLst/>
                <a:latin typeface="verdana" panose="020B0604030504040204" pitchFamily="34" charset="0"/>
              </a:rPr>
              <a:t> | 'dog' | 'Rabbit';  </a:t>
            </a:r>
          </a:p>
          <a:p>
            <a:pPr algn="l">
              <a:buFont typeface="+mj-lt"/>
              <a:buAutoNum type="arabicPeriod"/>
            </a:pPr>
            <a:r>
              <a:rPr lang="en-IN" sz="1100" b="0" i="0" dirty="0">
                <a:solidFill>
                  <a:srgbClr val="000000"/>
                </a:solidFill>
                <a:effectLst/>
                <a:latin typeface="verdana" panose="020B0604030504040204" pitchFamily="34" charset="0"/>
              </a:rPr>
              <a:t>let pet: Pet;  </a:t>
            </a:r>
          </a:p>
          <a:p>
            <a:pPr algn="l">
              <a:buFont typeface="+mj-lt"/>
              <a:buAutoNum type="arabicPeriod"/>
            </a:pPr>
            <a:r>
              <a:rPr lang="en-IN" sz="1100" b="0" i="0" dirty="0">
                <a:solidFill>
                  <a:srgbClr val="000000"/>
                </a:solidFill>
                <a:effectLst/>
                <a:latin typeface="verdana" panose="020B0604030504040204" pitchFamily="34" charset="0"/>
              </a:rPr>
              <a:t>if(</a:t>
            </a:r>
            <a:r>
              <a:rPr lang="en-IN" sz="1100" b="0" i="0" dirty="0">
                <a:solidFill>
                  <a:srgbClr val="FF0000"/>
                </a:solidFill>
                <a:effectLst/>
                <a:latin typeface="verdana" panose="020B0604030504040204" pitchFamily="34" charset="0"/>
              </a:rPr>
              <a:t>pet</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'cat'</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console.log("Correct");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if(</a:t>
            </a:r>
            <a:r>
              <a:rPr lang="en-IN" sz="1100" b="0" i="0" dirty="0">
                <a:solidFill>
                  <a:srgbClr val="FF0000"/>
                </a:solidFill>
                <a:effectLst/>
                <a:latin typeface="verdana" panose="020B0604030504040204" pitchFamily="34" charset="0"/>
              </a:rPr>
              <a:t>pet</a:t>
            </a:r>
            <a:r>
              <a:rPr lang="en-IN" sz="1100" b="0" i="0" dirty="0">
                <a:solidFill>
                  <a:srgbClr val="000000"/>
                </a:solidFill>
                <a:effectLst/>
                <a:latin typeface="verdana" panose="020B0604030504040204" pitchFamily="34" charset="0"/>
              </a:rPr>
              <a:t> = </a:t>
            </a:r>
            <a:r>
              <a:rPr lang="en-IN" sz="1100" b="0" i="0" dirty="0">
                <a:solidFill>
                  <a:srgbClr val="0000FF"/>
                </a:solidFill>
                <a:effectLst/>
                <a:latin typeface="verdana" panose="020B0604030504040204" pitchFamily="34" charset="0"/>
              </a:rPr>
              <a:t>'Deer'</a:t>
            </a: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a:t>
            </a:r>
          </a:p>
          <a:p>
            <a:pPr algn="l">
              <a:buFont typeface="+mj-lt"/>
              <a:buAutoNum type="arabicPeriod"/>
            </a:pPr>
            <a:r>
              <a:rPr lang="en-IN" sz="1100" b="0" i="0" dirty="0">
                <a:solidFill>
                  <a:srgbClr val="000000"/>
                </a:solidFill>
                <a:effectLst/>
                <a:latin typeface="verdana" panose="020B0604030504040204" pitchFamily="34" charset="0"/>
              </a:rPr>
              <a:t>    console.log("compilation error");  </a:t>
            </a:r>
          </a:p>
          <a:p>
            <a:pPr algn="l">
              <a:buFont typeface="+mj-lt"/>
              <a:buAutoNum type="arabicPeriod"/>
            </a:pPr>
            <a:r>
              <a:rPr lang="en-IN" sz="1100" b="0" i="0" dirty="0">
                <a:solidFill>
                  <a:srgbClr val="000000"/>
                </a:solidFill>
                <a:effectLst/>
                <a:latin typeface="verdana" panose="020B0604030504040204" pitchFamily="34" charset="0"/>
              </a:rPr>
              <a:t>};  </a:t>
            </a:r>
          </a:p>
          <a:p>
            <a:pPr algn="l"/>
            <a:endParaRPr lang="en-US" sz="1800" b="0" i="0" dirty="0">
              <a:solidFill>
                <a:srgbClr val="610B38"/>
              </a:solidFill>
              <a:effectLst/>
              <a:latin typeface="erdana"/>
            </a:endParaRPr>
          </a:p>
          <a:p>
            <a:endParaRPr lang="en-IN" sz="2000" dirty="0"/>
          </a:p>
        </p:txBody>
      </p:sp>
    </p:spTree>
    <p:extLst>
      <p:ext uri="{BB962C8B-B14F-4D97-AF65-F5344CB8AC3E}">
        <p14:creationId xmlns:p14="http://schemas.microsoft.com/office/powerpoint/2010/main" val="12772784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CAEF-EC0B-451D-88EA-2E2083E97150}"/>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Function Parameter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A433C43-1C73-4670-AAD2-7460FF5F4FA4}"/>
              </a:ext>
            </a:extLst>
          </p:cNvPr>
          <p:cNvSpPr>
            <a:spLocks noGrp="1"/>
          </p:cNvSpPr>
          <p:nvPr>
            <p:ph idx="1"/>
          </p:nvPr>
        </p:nvSpPr>
        <p:spPr>
          <a:xfrm>
            <a:off x="457200" y="404664"/>
            <a:ext cx="8229600" cy="6336704"/>
          </a:xfrm>
        </p:spPr>
        <p:txBody>
          <a:bodyPr>
            <a:normAutofit/>
          </a:bodyPr>
          <a:lstStyle/>
          <a:p>
            <a:r>
              <a:rPr lang="en-US" sz="2000" b="0" i="0" dirty="0">
                <a:solidFill>
                  <a:srgbClr val="000000"/>
                </a:solidFill>
                <a:effectLst/>
                <a:latin typeface="verdana" panose="020B0604030504040204" pitchFamily="34" charset="0"/>
              </a:rPr>
              <a:t>We can pass only defined values to literal type argument. Otherwise, it will give the compile-time error.</a:t>
            </a:r>
          </a:p>
          <a:p>
            <a:pPr algn="l">
              <a:buFont typeface="+mj-lt"/>
              <a:buAutoNum type="arabicPeriod"/>
            </a:pPr>
            <a:r>
              <a:rPr lang="en-IN" sz="1200" b="0" i="0" dirty="0">
                <a:solidFill>
                  <a:srgbClr val="000000"/>
                </a:solidFill>
                <a:effectLst/>
                <a:latin typeface="verdana" panose="020B0604030504040204" pitchFamily="34" charset="0"/>
              </a:rPr>
              <a:t>type </a:t>
            </a:r>
            <a:r>
              <a:rPr lang="en-IN" sz="1200" b="0" i="0" dirty="0" err="1">
                <a:solidFill>
                  <a:srgbClr val="FF0000"/>
                </a:solidFill>
                <a:effectLst/>
                <a:latin typeface="verdana" panose="020B0604030504040204" pitchFamily="34" charset="0"/>
              </a:rPr>
              <a:t>FruitsName</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"Apple"</a:t>
            </a:r>
            <a:r>
              <a:rPr lang="en-IN" sz="1200" b="0" i="0" dirty="0">
                <a:solidFill>
                  <a:srgbClr val="000000"/>
                </a:solidFill>
                <a:effectLst/>
                <a:latin typeface="verdana" panose="020B0604030504040204" pitchFamily="34" charset="0"/>
              </a:rPr>
              <a:t> | "Mango" | "Orange";  </a:t>
            </a:r>
          </a:p>
          <a:p>
            <a:pPr algn="l">
              <a:buFont typeface="+mj-lt"/>
              <a:buAutoNum type="arabicPeriod"/>
            </a:pPr>
            <a:r>
              <a:rPr lang="en-IN" sz="1200" b="0" i="0" dirty="0">
                <a:solidFill>
                  <a:srgbClr val="000000"/>
                </a:solidFill>
                <a:effectLst/>
                <a:latin typeface="verdana" panose="020B0604030504040204" pitchFamily="34" charset="0"/>
              </a:rPr>
              <a:t>function </a:t>
            </a:r>
            <a:r>
              <a:rPr lang="en-IN" sz="1200" b="0" i="0" dirty="0" err="1">
                <a:solidFill>
                  <a:srgbClr val="000000"/>
                </a:solidFill>
                <a:effectLst/>
                <a:latin typeface="verdana" panose="020B0604030504040204" pitchFamily="34" charset="0"/>
              </a:rPr>
              <a:t>showFruitName</a:t>
            </a:r>
            <a:r>
              <a:rPr lang="en-IN" sz="1200" b="0" i="0" dirty="0">
                <a:solidFill>
                  <a:srgbClr val="000000"/>
                </a:solidFill>
                <a:effectLst/>
                <a:latin typeface="verdana" panose="020B0604030504040204" pitchFamily="34" charset="0"/>
              </a:rPr>
              <a:t>(</a:t>
            </a:r>
            <a:r>
              <a:rPr lang="en-IN" sz="1200" b="0" i="0" dirty="0" err="1">
                <a:solidFill>
                  <a:srgbClr val="000000"/>
                </a:solidFill>
                <a:effectLst/>
                <a:latin typeface="verdana" panose="020B0604030504040204" pitchFamily="34" charset="0"/>
              </a:rPr>
              <a:t>fruitsName</a:t>
            </a:r>
            <a:r>
              <a:rPr lang="en-IN" sz="1200" b="0" i="0" dirty="0">
                <a:solidFill>
                  <a:srgbClr val="000000"/>
                </a:solidFill>
                <a:effectLst/>
                <a:latin typeface="verdana" panose="020B0604030504040204" pitchFamily="34" charset="0"/>
              </a:rPr>
              <a:t>: </a:t>
            </a:r>
            <a:r>
              <a:rPr lang="en-IN" sz="1200" b="0" i="0" dirty="0" err="1">
                <a:solidFill>
                  <a:srgbClr val="000000"/>
                </a:solidFill>
                <a:effectLst/>
                <a:latin typeface="verdana" panose="020B0604030504040204" pitchFamily="34" charset="0"/>
              </a:rPr>
              <a:t>FruitsName</a:t>
            </a:r>
            <a:r>
              <a:rPr lang="en-IN" sz="1200" b="0" i="0" dirty="0">
                <a:solidFill>
                  <a:srgbClr val="000000"/>
                </a:solidFill>
                <a:effectLst/>
                <a:latin typeface="verdana" panose="020B0604030504040204" pitchFamily="34" charset="0"/>
              </a:rPr>
              <a:t>): void {  </a:t>
            </a:r>
          </a:p>
          <a:p>
            <a:pPr algn="l">
              <a:buFont typeface="+mj-lt"/>
              <a:buAutoNum type="arabicPeriod"/>
            </a:pPr>
            <a:r>
              <a:rPr lang="en-IN" sz="1200" b="0" i="0" dirty="0">
                <a:solidFill>
                  <a:srgbClr val="000000"/>
                </a:solidFill>
                <a:effectLst/>
                <a:latin typeface="verdana" panose="020B0604030504040204" pitchFamily="34" charset="0"/>
              </a:rPr>
              <a:t>    console.log(</a:t>
            </a:r>
            <a:r>
              <a:rPr lang="en-IN" sz="1200" b="0" i="0" dirty="0" err="1">
                <a:solidFill>
                  <a:srgbClr val="000000"/>
                </a:solidFill>
                <a:effectLst/>
                <a:latin typeface="verdana" panose="020B0604030504040204" pitchFamily="34" charset="0"/>
              </a:rPr>
              <a:t>fruitsName</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err="1">
                <a:solidFill>
                  <a:srgbClr val="000000"/>
                </a:solidFill>
                <a:effectLst/>
                <a:latin typeface="verdana" panose="020B0604030504040204" pitchFamily="34" charset="0"/>
              </a:rPr>
              <a:t>showFruitName</a:t>
            </a:r>
            <a:r>
              <a:rPr lang="en-IN" sz="1200" b="0" i="0" dirty="0">
                <a:solidFill>
                  <a:srgbClr val="000000"/>
                </a:solidFill>
                <a:effectLst/>
                <a:latin typeface="verdana" panose="020B0604030504040204" pitchFamily="34" charset="0"/>
              </a:rPr>
              <a:t>('Mango');   //OK - Print 'Mango'  </a:t>
            </a:r>
          </a:p>
          <a:p>
            <a:pPr algn="l">
              <a:buFont typeface="+mj-lt"/>
              <a:buAutoNum type="arabicPeriod"/>
            </a:pPr>
            <a:r>
              <a:rPr lang="en-IN" sz="1200" b="0" i="0" dirty="0">
                <a:solidFill>
                  <a:srgbClr val="000000"/>
                </a:solidFill>
                <a:effectLst/>
                <a:latin typeface="verdana" panose="020B0604030504040204" pitchFamily="34" charset="0"/>
              </a:rPr>
              <a:t>//Compile Time Error  </a:t>
            </a:r>
          </a:p>
          <a:p>
            <a:pPr algn="l">
              <a:buFont typeface="+mj-lt"/>
              <a:buAutoNum type="arabicPeriod"/>
            </a:pPr>
            <a:r>
              <a:rPr lang="en-IN" sz="1200" b="0" i="0" dirty="0" err="1">
                <a:solidFill>
                  <a:srgbClr val="000000"/>
                </a:solidFill>
                <a:effectLst/>
                <a:latin typeface="verdana" panose="020B0604030504040204" pitchFamily="34" charset="0"/>
              </a:rPr>
              <a:t>showFruitName</a:t>
            </a:r>
            <a:r>
              <a:rPr lang="en-IN" sz="1200" b="0" i="0" dirty="0">
                <a:solidFill>
                  <a:srgbClr val="000000"/>
                </a:solidFill>
                <a:effectLst/>
                <a:latin typeface="verdana" panose="020B0604030504040204" pitchFamily="34" charset="0"/>
              </a:rPr>
              <a:t>('Banana'); </a:t>
            </a:r>
          </a:p>
          <a:p>
            <a:pPr algn="l">
              <a:buFont typeface="+mj-lt"/>
              <a:buAutoNum type="arabicPeriod"/>
            </a:pPr>
            <a:r>
              <a:rPr lang="en-IN" sz="1200" b="0" i="0" dirty="0">
                <a:solidFill>
                  <a:srgbClr val="000000"/>
                </a:solidFill>
                <a:effectLst/>
                <a:latin typeface="verdana" panose="020B0604030504040204" pitchFamily="34" charset="0"/>
              </a:rPr>
              <a:t>//String Initialization  </a:t>
            </a:r>
          </a:p>
          <a:p>
            <a:pPr algn="l">
              <a:buFont typeface="+mj-lt"/>
              <a:buAutoNum type="arabicPeriod"/>
            </a:pPr>
            <a:r>
              <a:rPr lang="en-IN" sz="1200" b="0" i="0" dirty="0">
                <a:solidFill>
                  <a:srgbClr val="000000"/>
                </a:solidFill>
                <a:effectLst/>
                <a:latin typeface="verdana" panose="020B0604030504040204" pitchFamily="34" charset="0"/>
              </a:rPr>
              <a:t>let str1: </a:t>
            </a:r>
            <a:r>
              <a:rPr lang="en-IN" sz="1200" b="0" i="0" dirty="0">
                <a:solidFill>
                  <a:srgbClr val="FF0000"/>
                </a:solidFill>
                <a:effectLst/>
                <a:latin typeface="verdana" panose="020B0604030504040204" pitchFamily="34" charset="0"/>
              </a:rPr>
              <a:t>string</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'Hello'</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let str2: </a:t>
            </a:r>
            <a:r>
              <a:rPr lang="en-IN" sz="1200" b="0" i="0" dirty="0">
                <a:solidFill>
                  <a:srgbClr val="FF0000"/>
                </a:solidFill>
                <a:effectLst/>
                <a:latin typeface="verdana" panose="020B0604030504040204" pitchFamily="34" charset="0"/>
              </a:rPr>
              <a:t>string</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a:t>
            </a:r>
            <a:r>
              <a:rPr lang="en-IN" sz="1200" b="0" i="0" dirty="0" err="1">
                <a:solidFill>
                  <a:srgbClr val="0000FF"/>
                </a:solidFill>
                <a:effectLst/>
                <a:latin typeface="verdana" panose="020B0604030504040204" pitchFamily="34" charset="0"/>
              </a:rPr>
              <a:t>JavaTpoint</a:t>
            </a:r>
            <a:r>
              <a:rPr lang="en-IN" sz="1200" b="0" i="0" dirty="0">
                <a:solidFill>
                  <a:srgbClr val="0000FF"/>
                </a:solidFill>
                <a:effectLst/>
                <a:latin typeface="verdana" panose="020B0604030504040204" pitchFamily="34" charset="0"/>
              </a:rPr>
              <a: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//String Concatenation  </a:t>
            </a:r>
          </a:p>
          <a:p>
            <a:pPr algn="l">
              <a:buFont typeface="+mj-lt"/>
              <a:buAutoNum type="arabicPeriod"/>
            </a:pPr>
            <a:r>
              <a:rPr lang="en-IN" sz="1200" b="0" i="0" dirty="0">
                <a:solidFill>
                  <a:srgbClr val="000000"/>
                </a:solidFill>
                <a:effectLst/>
                <a:latin typeface="verdana" panose="020B0604030504040204" pitchFamily="34" charset="0"/>
              </a:rPr>
              <a:t>console.log("Combined Result: " +str1.concat(str2));  </a:t>
            </a:r>
          </a:p>
          <a:p>
            <a:pPr algn="l">
              <a:buFont typeface="+mj-lt"/>
              <a:buAutoNum type="arabicPeriod"/>
            </a:pPr>
            <a:r>
              <a:rPr lang="en-IN" sz="1200" b="0" i="0" dirty="0">
                <a:solidFill>
                  <a:srgbClr val="000000"/>
                </a:solidFill>
                <a:effectLst/>
                <a:latin typeface="verdana" panose="020B0604030504040204" pitchFamily="34" charset="0"/>
              </a:rPr>
              <a:t>//String </a:t>
            </a:r>
            <a:r>
              <a:rPr lang="en-IN" sz="1200" b="0" i="0" dirty="0" err="1">
                <a:solidFill>
                  <a:srgbClr val="000000"/>
                </a:solidFill>
                <a:effectLst/>
                <a:latin typeface="verdana" panose="020B0604030504040204" pitchFamily="34" charset="0"/>
              </a:rPr>
              <a:t>charAt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console.log("Character At 4: " +str2.charAt(4));  </a:t>
            </a:r>
          </a:p>
          <a:p>
            <a:pPr algn="l">
              <a:buFont typeface="+mj-lt"/>
              <a:buAutoNum type="arabicPeriod"/>
            </a:pPr>
            <a:r>
              <a:rPr lang="en-IN" sz="1200" b="0" i="0" dirty="0">
                <a:solidFill>
                  <a:srgbClr val="000000"/>
                </a:solidFill>
                <a:effectLst/>
                <a:latin typeface="verdana" panose="020B0604030504040204" pitchFamily="34" charset="0"/>
              </a:rPr>
              <a:t>//String </a:t>
            </a:r>
            <a:r>
              <a:rPr lang="en-IN" sz="1200" b="0" i="0" dirty="0" err="1">
                <a:solidFill>
                  <a:srgbClr val="000000"/>
                </a:solidFill>
                <a:effectLst/>
                <a:latin typeface="verdana" panose="020B0604030504040204" pitchFamily="34" charset="0"/>
              </a:rPr>
              <a:t>indexOf</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console.log("Index of T: " +str2.indexOf('T'));  </a:t>
            </a:r>
          </a:p>
          <a:p>
            <a:pPr algn="l">
              <a:buFont typeface="+mj-lt"/>
              <a:buAutoNum type="arabicPeriod"/>
            </a:pPr>
            <a:r>
              <a:rPr lang="en-IN" sz="1200" b="0" i="0" dirty="0">
                <a:solidFill>
                  <a:srgbClr val="000000"/>
                </a:solidFill>
                <a:effectLst/>
                <a:latin typeface="verdana" panose="020B0604030504040204" pitchFamily="34" charset="0"/>
              </a:rPr>
              <a:t>//String replace  </a:t>
            </a:r>
          </a:p>
          <a:p>
            <a:pPr algn="l">
              <a:buFont typeface="+mj-lt"/>
              <a:buAutoNum type="arabicPeriod"/>
            </a:pPr>
            <a:r>
              <a:rPr lang="en-IN" sz="1200" b="0" i="0" dirty="0">
                <a:solidFill>
                  <a:srgbClr val="000000"/>
                </a:solidFill>
                <a:effectLst/>
                <a:latin typeface="verdana" panose="020B0604030504040204" pitchFamily="34" charset="0"/>
              </a:rPr>
              <a:t>console.log("After Replacement: " +str1.replace('Hello', 'Welcome to'));  </a:t>
            </a:r>
          </a:p>
          <a:p>
            <a:pPr algn="l">
              <a:buFont typeface="+mj-lt"/>
              <a:buAutoNum type="arabicPeriod"/>
            </a:pPr>
            <a:r>
              <a:rPr lang="en-IN" sz="1200" b="0" i="0" dirty="0">
                <a:solidFill>
                  <a:srgbClr val="000000"/>
                </a:solidFill>
                <a:effectLst/>
                <a:latin typeface="verdana" panose="020B0604030504040204" pitchFamily="34" charset="0"/>
              </a:rPr>
              <a:t>//String uppercase  </a:t>
            </a:r>
          </a:p>
          <a:p>
            <a:pPr algn="l">
              <a:buFont typeface="+mj-lt"/>
              <a:buAutoNum type="arabicPeriod"/>
            </a:pPr>
            <a:r>
              <a:rPr lang="en-IN" sz="1200" b="0" i="0" dirty="0">
                <a:solidFill>
                  <a:srgbClr val="000000"/>
                </a:solidFill>
                <a:effectLst/>
                <a:latin typeface="verdana" panose="020B0604030504040204" pitchFamily="34" charset="0"/>
              </a:rPr>
              <a:t>console.log("</a:t>
            </a:r>
            <a:r>
              <a:rPr lang="en-IN" sz="1200" b="0" i="0" dirty="0" err="1">
                <a:solidFill>
                  <a:srgbClr val="000000"/>
                </a:solidFill>
                <a:effectLst/>
                <a:latin typeface="verdana" panose="020B0604030504040204" pitchFamily="34" charset="0"/>
              </a:rPr>
              <a:t>UpperCase</a:t>
            </a:r>
            <a:r>
              <a:rPr lang="en-IN" sz="1200" b="0" i="0" dirty="0">
                <a:solidFill>
                  <a:srgbClr val="000000"/>
                </a:solidFill>
                <a:effectLst/>
                <a:latin typeface="verdana" panose="020B0604030504040204" pitchFamily="34" charset="0"/>
              </a:rPr>
              <a:t>: " +str2.toUpperCase());  </a:t>
            </a:r>
          </a:p>
          <a:p>
            <a:endParaRPr lang="en-IN" sz="2000" dirty="0"/>
          </a:p>
        </p:txBody>
      </p:sp>
    </p:spTree>
    <p:extLst>
      <p:ext uri="{BB962C8B-B14F-4D97-AF65-F5344CB8AC3E}">
        <p14:creationId xmlns:p14="http://schemas.microsoft.com/office/powerpoint/2010/main" val="122128225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82F9-CBF6-46DA-BB5B-8FF4AB1FF646}"/>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TypeScript Numbers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E6767AC-4C4F-47DC-B258-ED9347456E06}"/>
              </a:ext>
            </a:extLst>
          </p:cNvPr>
          <p:cNvSpPr>
            <a:spLocks noGrp="1"/>
          </p:cNvSpPr>
          <p:nvPr>
            <p:ph idx="1"/>
          </p:nvPr>
        </p:nvSpPr>
        <p:spPr>
          <a:xfrm>
            <a:off x="457200" y="332656"/>
            <a:ext cx="8229600" cy="6525344"/>
          </a:xfrm>
        </p:spPr>
        <p:txBody>
          <a:bodyPr>
            <a:normAutofit/>
          </a:bodyPr>
          <a:lstStyle/>
          <a:p>
            <a:r>
              <a:rPr lang="en-IN" b="0" i="0" dirty="0">
                <a:solidFill>
                  <a:srgbClr val="610B38"/>
                </a:solidFill>
                <a:effectLst/>
                <a:latin typeface="erdana"/>
              </a:rPr>
              <a:t>Number Properties</a:t>
            </a:r>
          </a:p>
          <a:p>
            <a:pPr algn="l">
              <a:buFont typeface="+mj-lt"/>
              <a:buAutoNum type="arabicPeriod"/>
            </a:pPr>
            <a:r>
              <a:rPr lang="en-IN" sz="1900" b="0" i="0" dirty="0">
                <a:solidFill>
                  <a:srgbClr val="000000"/>
                </a:solidFill>
                <a:effectLst/>
                <a:latin typeface="verdana" panose="020B0604030504040204" pitchFamily="34" charset="0"/>
              </a:rPr>
              <a:t>console.log("Number Properties: ");   </a:t>
            </a:r>
          </a:p>
          <a:p>
            <a:pPr algn="l">
              <a:buFont typeface="+mj-lt"/>
              <a:buAutoNum type="arabicPeriod"/>
            </a:pPr>
            <a:r>
              <a:rPr lang="en-IN" sz="1900" b="0" i="0" dirty="0">
                <a:solidFill>
                  <a:srgbClr val="000000"/>
                </a:solidFill>
                <a:effectLst/>
                <a:latin typeface="verdana" panose="020B0604030504040204" pitchFamily="34" charset="0"/>
              </a:rPr>
              <a:t>console.log("A number variable can hold maximum value: " + </a:t>
            </a:r>
            <a:r>
              <a:rPr lang="en-IN" sz="1900" b="0" i="0" dirty="0" err="1">
                <a:solidFill>
                  <a:srgbClr val="000000"/>
                </a:solidFill>
                <a:effectLst/>
                <a:latin typeface="verdana" panose="020B0604030504040204" pitchFamily="34" charset="0"/>
              </a:rPr>
              <a:t>Number.MAX_VALUE</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console.log("A number variable can hold minimum value: " + </a:t>
            </a:r>
            <a:r>
              <a:rPr lang="en-IN" sz="1900" b="0" i="0" dirty="0" err="1">
                <a:solidFill>
                  <a:srgbClr val="000000"/>
                </a:solidFill>
                <a:effectLst/>
                <a:latin typeface="verdana" panose="020B0604030504040204" pitchFamily="34" charset="0"/>
              </a:rPr>
              <a:t>Number.MIN_VALUE</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console.log("Value of Negative Infinity: " + </a:t>
            </a:r>
            <a:r>
              <a:rPr lang="en-IN" sz="1900" b="0" i="0" dirty="0" err="1">
                <a:solidFill>
                  <a:srgbClr val="000000"/>
                </a:solidFill>
                <a:effectLst/>
                <a:latin typeface="verdana" panose="020B0604030504040204" pitchFamily="34" charset="0"/>
              </a:rPr>
              <a:t>Number.NEGATIVE_INFINITY</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console.log("Value of Positive Infinity:" + </a:t>
            </a:r>
            <a:r>
              <a:rPr lang="en-IN" sz="1900" b="0" i="0" dirty="0" err="1">
                <a:solidFill>
                  <a:srgbClr val="000000"/>
                </a:solidFill>
                <a:effectLst/>
                <a:latin typeface="verdana" panose="020B0604030504040204" pitchFamily="34" charset="0"/>
              </a:rPr>
              <a:t>Number.POSITIVE_INFINITY</a:t>
            </a:r>
            <a:r>
              <a:rPr lang="en-IN" sz="1900" b="0" i="0" dirty="0">
                <a:solidFill>
                  <a:srgbClr val="000000"/>
                </a:solidFill>
                <a:effectLst/>
                <a:latin typeface="verdana" panose="020B0604030504040204" pitchFamily="34" charset="0"/>
              </a:rPr>
              <a:t>);  </a:t>
            </a:r>
          </a:p>
          <a:p>
            <a:pPr algn="l">
              <a:buFont typeface="+mj-lt"/>
              <a:buAutoNum type="arabicPeriod"/>
            </a:pPr>
            <a:r>
              <a:rPr lang="en-IN" sz="1900" b="0" i="0" dirty="0">
                <a:solidFill>
                  <a:srgbClr val="000000"/>
                </a:solidFill>
                <a:effectLst/>
                <a:latin typeface="verdana" panose="020B0604030504040204" pitchFamily="34" charset="0"/>
              </a:rPr>
              <a:t>console.log("Example of </a:t>
            </a:r>
            <a:r>
              <a:rPr lang="en-IN" sz="1900" b="0" i="0" dirty="0" err="1">
                <a:solidFill>
                  <a:srgbClr val="000000"/>
                </a:solidFill>
                <a:effectLst/>
                <a:latin typeface="verdana" panose="020B0604030504040204" pitchFamily="34" charset="0"/>
              </a:rPr>
              <a:t>NaN</a:t>
            </a:r>
            <a:r>
              <a:rPr lang="en-IN" sz="1900" b="0" i="0" dirty="0">
                <a:solidFill>
                  <a:srgbClr val="000000"/>
                </a:solidFill>
                <a:effectLst/>
                <a:latin typeface="verdana" panose="020B0604030504040204" pitchFamily="34" charset="0"/>
              </a:rPr>
              <a:t>: " +</a:t>
            </a:r>
            <a:r>
              <a:rPr lang="en-IN" sz="1900" b="0" i="0" dirty="0" err="1">
                <a:solidFill>
                  <a:srgbClr val="000000"/>
                </a:solidFill>
                <a:effectLst/>
                <a:latin typeface="verdana" panose="020B0604030504040204" pitchFamily="34" charset="0"/>
              </a:rPr>
              <a:t>Math.sqrt</a:t>
            </a:r>
            <a:r>
              <a:rPr lang="en-IN" sz="1900" b="0" i="0" dirty="0">
                <a:solidFill>
                  <a:srgbClr val="000000"/>
                </a:solidFill>
                <a:effectLst/>
                <a:latin typeface="verdana" panose="020B0604030504040204" pitchFamily="34" charset="0"/>
              </a:rPr>
              <a:t>(-5)); // </a:t>
            </a:r>
            <a:r>
              <a:rPr lang="en-IN" sz="1900" b="0" i="0" dirty="0" err="1">
                <a:solidFill>
                  <a:srgbClr val="000000"/>
                </a:solidFill>
                <a:effectLst/>
                <a:latin typeface="verdana" panose="020B0604030504040204" pitchFamily="34" charset="0"/>
              </a:rPr>
              <a:t>NaN</a:t>
            </a:r>
            <a:r>
              <a:rPr lang="en-IN" sz="1900"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41058488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8800-7C09-4739-B563-42DC30A5112B}"/>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Number Methods</a:t>
            </a:r>
            <a:br>
              <a:rPr lang="en-IN" b="0" i="0" dirty="0">
                <a:solidFill>
                  <a:srgbClr val="610B38"/>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8FC61536-ED9E-4A6D-8736-D1354A31A7B1}"/>
              </a:ext>
            </a:extLst>
          </p:cNvPr>
          <p:cNvGraphicFramePr>
            <a:graphicFrameLocks noGrp="1"/>
          </p:cNvGraphicFramePr>
          <p:nvPr>
            <p:ph idx="1"/>
          </p:nvPr>
        </p:nvGraphicFramePr>
        <p:xfrm>
          <a:off x="2345860" y="404813"/>
          <a:ext cx="4452279" cy="6453187"/>
        </p:xfrm>
        <a:graphic>
          <a:graphicData uri="http://schemas.openxmlformats.org/drawingml/2006/table">
            <a:tbl>
              <a:tblPr/>
              <a:tblGrid>
                <a:gridCol w="1484093">
                  <a:extLst>
                    <a:ext uri="{9D8B030D-6E8A-4147-A177-3AD203B41FA5}">
                      <a16:colId xmlns:a16="http://schemas.microsoft.com/office/drawing/2014/main" val="3993457632"/>
                    </a:ext>
                  </a:extLst>
                </a:gridCol>
                <a:gridCol w="1484093">
                  <a:extLst>
                    <a:ext uri="{9D8B030D-6E8A-4147-A177-3AD203B41FA5}">
                      <a16:colId xmlns:a16="http://schemas.microsoft.com/office/drawing/2014/main" val="1432026071"/>
                    </a:ext>
                  </a:extLst>
                </a:gridCol>
                <a:gridCol w="1484093">
                  <a:extLst>
                    <a:ext uri="{9D8B030D-6E8A-4147-A177-3AD203B41FA5}">
                      <a16:colId xmlns:a16="http://schemas.microsoft.com/office/drawing/2014/main" val="3496379165"/>
                    </a:ext>
                  </a:extLst>
                </a:gridCol>
              </a:tblGrid>
              <a:tr h="1012675">
                <a:tc>
                  <a:txBody>
                    <a:bodyPr/>
                    <a:lstStyle/>
                    <a:p>
                      <a:pPr algn="l" fontAlgn="t"/>
                      <a:r>
                        <a:rPr lang="en-IN" sz="1200">
                          <a:solidFill>
                            <a:srgbClr val="000000"/>
                          </a:solidFill>
                          <a:effectLst/>
                          <a:latin typeface="verdana" panose="020B0604030504040204" pitchFamily="34" charset="0"/>
                        </a:rPr>
                        <a:t>1.</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toExponential()</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is used to return the exponential notation in string format.</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5762868"/>
                  </a:ext>
                </a:extLst>
              </a:tr>
              <a:tr h="824108">
                <a:tc>
                  <a:txBody>
                    <a:bodyPr/>
                    <a:lstStyle/>
                    <a:p>
                      <a:pPr algn="l" fontAlgn="t"/>
                      <a:r>
                        <a:rPr lang="en-IN" sz="1200">
                          <a:solidFill>
                            <a:srgbClr val="000000"/>
                          </a:solidFill>
                          <a:effectLst/>
                          <a:latin typeface="verdana" panose="020B0604030504040204" pitchFamily="34" charset="0"/>
                        </a:rPr>
                        <a:t>2.</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toFixed()</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is used to return the fixed-point notation in string format.</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71069190"/>
                  </a:ext>
                </a:extLst>
              </a:tr>
              <a:tr h="1201243">
                <a:tc>
                  <a:txBody>
                    <a:bodyPr/>
                    <a:lstStyle/>
                    <a:p>
                      <a:pPr algn="l" fontAlgn="t"/>
                      <a:r>
                        <a:rPr lang="en-IN" sz="1200">
                          <a:solidFill>
                            <a:srgbClr val="000000"/>
                          </a:solidFill>
                          <a:effectLst/>
                          <a:latin typeface="verdana" panose="020B0604030504040204" pitchFamily="34" charset="0"/>
                        </a:rPr>
                        <a:t>3.</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toLocaleString()</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is used to convert the number into a local specific representation of the number.</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33834487"/>
                  </a:ext>
                </a:extLst>
              </a:tr>
              <a:tr h="1389810">
                <a:tc>
                  <a:txBody>
                    <a:bodyPr/>
                    <a:lstStyle/>
                    <a:p>
                      <a:pPr algn="l" fontAlgn="t"/>
                      <a:r>
                        <a:rPr lang="en-IN" sz="1200">
                          <a:solidFill>
                            <a:srgbClr val="000000"/>
                          </a:solidFill>
                          <a:effectLst/>
                          <a:latin typeface="verdana" panose="020B0604030504040204" pitchFamily="34" charset="0"/>
                        </a:rPr>
                        <a:t>4.</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toPrecision()</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is used to return the string representation in exponential or fixed-point to the specified precision.</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24338183"/>
                  </a:ext>
                </a:extLst>
              </a:tr>
              <a:tr h="1201243">
                <a:tc>
                  <a:txBody>
                    <a:bodyPr/>
                    <a:lstStyle/>
                    <a:p>
                      <a:pPr algn="l" fontAlgn="t"/>
                      <a:r>
                        <a:rPr lang="en-IN" sz="1200">
                          <a:solidFill>
                            <a:srgbClr val="000000"/>
                          </a:solidFill>
                          <a:effectLst/>
                          <a:latin typeface="verdana" panose="020B0604030504040204" pitchFamily="34" charset="0"/>
                        </a:rPr>
                        <a:t>5.</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panose="020B0604030504040204" pitchFamily="34" charset="0"/>
                        </a:rPr>
                        <a:t>toString()</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is used to return the string representation of the number in the specified base.</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3867057"/>
                  </a:ext>
                </a:extLst>
              </a:tr>
              <a:tr h="824108">
                <a:tc>
                  <a:txBody>
                    <a:bodyPr/>
                    <a:lstStyle/>
                    <a:p>
                      <a:pPr algn="l" fontAlgn="t"/>
                      <a:r>
                        <a:rPr lang="en-IN" sz="1200">
                          <a:solidFill>
                            <a:srgbClr val="000000"/>
                          </a:solidFill>
                          <a:effectLst/>
                          <a:latin typeface="verdana" panose="020B0604030504040204" pitchFamily="34" charset="0"/>
                        </a:rPr>
                        <a:t>6.</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panose="020B0604030504040204" pitchFamily="34" charset="0"/>
                        </a:rPr>
                        <a:t>valueOf()</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It is used to return the primitive value of the number.</a:t>
                      </a:r>
                    </a:p>
                  </a:txBody>
                  <a:tcPr marL="34920" marR="34920" marT="34920" marB="3492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4242245"/>
                  </a:ext>
                </a:extLst>
              </a:tr>
            </a:tbl>
          </a:graphicData>
        </a:graphic>
      </p:graphicFrame>
    </p:spTree>
    <p:extLst>
      <p:ext uri="{BB962C8B-B14F-4D97-AF65-F5344CB8AC3E}">
        <p14:creationId xmlns:p14="http://schemas.microsoft.com/office/powerpoint/2010/main" val="119934731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240EC-A04B-4C28-8C2D-5BF6F7716133}"/>
              </a:ext>
            </a:extLst>
          </p:cNvPr>
          <p:cNvSpPr>
            <a:spLocks noGrp="1"/>
          </p:cNvSpPr>
          <p:nvPr>
            <p:ph idx="1"/>
          </p:nvPr>
        </p:nvSpPr>
        <p:spPr>
          <a:xfrm>
            <a:off x="457200" y="116632"/>
            <a:ext cx="8229600" cy="6741368"/>
          </a:xfrm>
        </p:spPr>
        <p:txBody>
          <a:bodyPr>
            <a:normAutofit fontScale="40000" lnSpcReduction="20000"/>
          </a:bodyPr>
          <a:lstStyle/>
          <a:p>
            <a:pPr algn="l">
              <a:buFont typeface="+mj-lt"/>
              <a:buAutoNum type="arabicPeriod"/>
            </a:pPr>
            <a:r>
              <a:rPr lang="en-IN" b="0" i="0" dirty="0">
                <a:solidFill>
                  <a:srgbClr val="000000"/>
                </a:solidFill>
                <a:effectLst/>
                <a:latin typeface="verdana" panose="020B0604030504040204" pitchFamily="34" charset="0"/>
              </a:rPr>
              <a:t>let </a:t>
            </a:r>
            <a:r>
              <a:rPr lang="en-IN" b="0" i="0" dirty="0" err="1">
                <a:solidFill>
                  <a:srgbClr val="000000"/>
                </a:solidFill>
                <a:effectLst/>
                <a:latin typeface="verdana" panose="020B0604030504040204" pitchFamily="34" charset="0"/>
              </a:rPr>
              <a:t>myNumber</a:t>
            </a:r>
            <a:r>
              <a:rPr lang="en-IN" b="0" i="0" dirty="0">
                <a:solidFill>
                  <a:srgbClr val="000000"/>
                </a:solidFill>
                <a:effectLst/>
                <a:latin typeface="verdana" panose="020B0604030504040204" pitchFamily="34" charset="0"/>
              </a:rPr>
              <a:t>: </a:t>
            </a:r>
            <a:r>
              <a:rPr lang="en-IN" b="0" i="0" dirty="0">
                <a:solidFill>
                  <a:srgbClr val="FF0000"/>
                </a:solidFill>
                <a:effectLst/>
                <a:latin typeface="verdana" panose="020B0604030504040204" pitchFamily="34" charset="0"/>
              </a:rPr>
              <a:t>number</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12345</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let myNumber_1: </a:t>
            </a:r>
            <a:r>
              <a:rPr lang="en-IN" b="0" i="0" dirty="0">
                <a:solidFill>
                  <a:srgbClr val="FF0000"/>
                </a:solidFill>
                <a:effectLst/>
                <a:latin typeface="verdana" panose="020B0604030504040204" pitchFamily="34" charset="0"/>
              </a:rPr>
              <a:t>number</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12</a:t>
            </a:r>
            <a:r>
              <a:rPr lang="en-IN" b="0" i="0" dirty="0">
                <a:solidFill>
                  <a:srgbClr val="000000"/>
                </a:solidFill>
                <a:effectLst/>
                <a:latin typeface="verdana" panose="020B0604030504040204" pitchFamily="34" charset="0"/>
              </a:rPr>
              <a:t>.8789;  </a:t>
            </a:r>
          </a:p>
          <a:p>
            <a:pPr algn="l">
              <a:buFont typeface="+mj-lt"/>
              <a:buAutoNum type="arabicPeriod"/>
            </a:pPr>
            <a:r>
              <a:rPr lang="en-IN" b="0" i="0" dirty="0">
                <a:solidFill>
                  <a:srgbClr val="000000"/>
                </a:solidFill>
                <a:effectLst/>
                <a:latin typeface="verdana" panose="020B0604030504040204" pitchFamily="34" charset="0"/>
              </a:rPr>
              <a:t>let myNumber_2: </a:t>
            </a:r>
            <a:r>
              <a:rPr lang="en-IN" b="0" i="0" dirty="0">
                <a:solidFill>
                  <a:srgbClr val="FF0000"/>
                </a:solidFill>
                <a:effectLst/>
                <a:latin typeface="verdana" panose="020B0604030504040204" pitchFamily="34" charset="0"/>
              </a:rPr>
              <a:t>number</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12667</a:t>
            </a:r>
            <a:r>
              <a:rPr lang="en-IN" b="0" i="0" dirty="0">
                <a:solidFill>
                  <a:srgbClr val="000000"/>
                </a:solidFill>
                <a:effectLst/>
                <a:latin typeface="verdana" panose="020B0604030504040204" pitchFamily="34" charset="0"/>
              </a:rPr>
              <a:t>.976;  </a:t>
            </a:r>
          </a:p>
          <a:p>
            <a:pPr algn="l">
              <a:buFont typeface="+mj-lt"/>
              <a:buAutoNum type="arabicPeriod"/>
            </a:pPr>
            <a:r>
              <a:rPr lang="en-IN" b="0" i="0" dirty="0">
                <a:solidFill>
                  <a:srgbClr val="000000"/>
                </a:solidFill>
                <a:effectLst/>
                <a:latin typeface="verdana" panose="020B0604030504040204" pitchFamily="34" charset="0"/>
              </a:rPr>
              <a:t>let myNumber_3: </a:t>
            </a:r>
            <a:r>
              <a:rPr lang="en-IN" b="0" i="0" dirty="0">
                <a:solidFill>
                  <a:srgbClr val="FF0000"/>
                </a:solidFill>
                <a:effectLst/>
                <a:latin typeface="verdana" panose="020B0604030504040204" pitchFamily="34" charset="0"/>
              </a:rPr>
              <a:t>number</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12</a:t>
            </a:r>
            <a:r>
              <a:rPr lang="en-IN" b="0" i="0" dirty="0">
                <a:solidFill>
                  <a:srgbClr val="000000"/>
                </a:solidFill>
                <a:effectLst/>
                <a:latin typeface="verdana" panose="020B0604030504040204" pitchFamily="34" charset="0"/>
              </a:rPr>
              <a:t>.5779;  </a:t>
            </a:r>
          </a:p>
          <a:p>
            <a:pPr algn="l">
              <a:buFont typeface="+mj-lt"/>
              <a:buAutoNum type="arabicPeriod"/>
            </a:pPr>
            <a:r>
              <a:rPr lang="en-IN" b="0" i="0" dirty="0">
                <a:solidFill>
                  <a:srgbClr val="000000"/>
                </a:solidFill>
                <a:effectLst/>
                <a:latin typeface="verdana" panose="020B0604030504040204" pitchFamily="34" charset="0"/>
              </a:rPr>
              <a:t>let myNumber_4: </a:t>
            </a:r>
            <a:r>
              <a:rPr lang="en-IN" b="0" i="0" dirty="0">
                <a:solidFill>
                  <a:srgbClr val="FF0000"/>
                </a:solidFill>
                <a:effectLst/>
                <a:latin typeface="verdana" panose="020B0604030504040204" pitchFamily="34" charset="0"/>
              </a:rPr>
              <a:t>number</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1234</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let </a:t>
            </a:r>
            <a:r>
              <a:rPr lang="en-IN" b="0" i="0" dirty="0">
                <a:solidFill>
                  <a:srgbClr val="FF0000"/>
                </a:solidFill>
                <a:effectLst/>
                <a:latin typeface="verdana" panose="020B0604030504040204" pitchFamily="34" charset="0"/>
              </a:rPr>
              <a:t>myNumber_5</a:t>
            </a:r>
            <a:r>
              <a:rPr lang="en-IN" b="0" i="0" dirty="0">
                <a:solidFill>
                  <a:srgbClr val="000000"/>
                </a:solidFill>
                <a:effectLst/>
                <a:latin typeface="verdana" panose="020B0604030504040204" pitchFamily="34" charset="0"/>
              </a:rPr>
              <a:t> = </a:t>
            </a:r>
            <a:r>
              <a:rPr lang="en-IN" b="0" i="0" dirty="0">
                <a:solidFill>
                  <a:srgbClr val="0000FF"/>
                </a:solidFill>
                <a:effectLst/>
                <a:latin typeface="verdana" panose="020B0604030504040204" pitchFamily="34" charset="0"/>
              </a:rPr>
              <a:t>new</a:t>
            </a:r>
            <a:r>
              <a:rPr lang="en-IN" b="0" i="0" dirty="0">
                <a:solidFill>
                  <a:srgbClr val="000000"/>
                </a:solidFill>
                <a:effectLst/>
                <a:latin typeface="verdana" panose="020B0604030504040204" pitchFamily="34" charset="0"/>
              </a:rPr>
              <a:t> Number(123);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toExponential</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a:t>
            </a:r>
            <a:r>
              <a:rPr lang="en-IN" b="0" i="0" dirty="0" err="1">
                <a:solidFill>
                  <a:srgbClr val="000000"/>
                </a:solidFill>
                <a:effectLst/>
                <a:latin typeface="verdana" panose="020B0604030504040204" pitchFamily="34" charset="0"/>
              </a:rPr>
              <a:t>myNumber.toExponential</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a:t>
            </a:r>
            <a:r>
              <a:rPr lang="en-IN" b="0" i="0" dirty="0" err="1">
                <a:solidFill>
                  <a:srgbClr val="000000"/>
                </a:solidFill>
                <a:effectLst/>
                <a:latin typeface="verdana" panose="020B0604030504040204" pitchFamily="34" charset="0"/>
              </a:rPr>
              <a:t>myNumber.toExponential</a:t>
            </a:r>
            <a:r>
              <a:rPr lang="en-IN" b="0" i="0" dirty="0">
                <a:solidFill>
                  <a:srgbClr val="000000"/>
                </a:solidFill>
                <a:effectLst/>
                <a:latin typeface="verdana" panose="020B0604030504040204" pitchFamily="34" charset="0"/>
              </a:rPr>
              <a:t>(2));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toString</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a:t>
            </a:r>
            <a:r>
              <a:rPr lang="en-IN" b="0" i="0" dirty="0" err="1">
                <a:solidFill>
                  <a:srgbClr val="000000"/>
                </a:solidFill>
                <a:effectLst/>
                <a:latin typeface="verdana" panose="020B0604030504040204" pitchFamily="34" charset="0"/>
              </a:rPr>
              <a:t>myNumber.toString</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a:t>
            </a:r>
            <a:r>
              <a:rPr lang="en-IN" b="0" i="0" dirty="0" err="1">
                <a:solidFill>
                  <a:srgbClr val="000000"/>
                </a:solidFill>
                <a:effectLst/>
                <a:latin typeface="verdana" panose="020B0604030504040204" pitchFamily="34" charset="0"/>
              </a:rPr>
              <a:t>myNumber.toString</a:t>
            </a:r>
            <a:r>
              <a:rPr lang="en-IN" b="0" i="0" dirty="0">
                <a:solidFill>
                  <a:srgbClr val="000000"/>
                </a:solidFill>
                <a:effectLst/>
                <a:latin typeface="verdana" panose="020B0604030504040204" pitchFamily="34" charset="0"/>
              </a:rPr>
              <a:t>(4));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toFixed</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console.log(myNumber_1.toFixed());  </a:t>
            </a:r>
          </a:p>
          <a:p>
            <a:pPr algn="l">
              <a:buFont typeface="+mj-lt"/>
              <a:buAutoNum type="arabicPeriod"/>
            </a:pPr>
            <a:r>
              <a:rPr lang="en-IN" b="0" i="0" dirty="0">
                <a:solidFill>
                  <a:srgbClr val="000000"/>
                </a:solidFill>
                <a:effectLst/>
                <a:latin typeface="verdana" panose="020B0604030504040204" pitchFamily="34" charset="0"/>
              </a:rPr>
              <a:t>console.log(myNumber_1.toFixed(3));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toLocaleString</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console.log(myNumber_2.toLocaleString()); // returns in US English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toPrecision</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console.log(myNumber_3.toPrecision(1));   </a:t>
            </a:r>
          </a:p>
          <a:p>
            <a:pPr algn="l">
              <a:buFont typeface="+mj-lt"/>
              <a:buAutoNum type="arabicPeriod"/>
            </a:pPr>
            <a:r>
              <a:rPr lang="en-IN" b="0" i="0" dirty="0">
                <a:solidFill>
                  <a:srgbClr val="000000"/>
                </a:solidFill>
                <a:effectLst/>
                <a:latin typeface="verdana" panose="020B0604030504040204" pitchFamily="34" charset="0"/>
              </a:rPr>
              <a:t>console.log(myNumber_3.toPrecision(3));  </a:t>
            </a:r>
          </a:p>
          <a:p>
            <a:pPr algn="l">
              <a:buFont typeface="+mj-lt"/>
              <a:buAutoNum type="arabicPeriod"/>
            </a:pP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console.log("Number Method: </a:t>
            </a:r>
            <a:r>
              <a:rPr lang="en-IN" b="0" i="0" dirty="0" err="1">
                <a:solidFill>
                  <a:srgbClr val="000000"/>
                </a:solidFill>
                <a:effectLst/>
                <a:latin typeface="verdana" panose="020B0604030504040204" pitchFamily="34" charset="0"/>
              </a:rPr>
              <a:t>tovalueOf</a:t>
            </a:r>
            <a:r>
              <a:rPr lang="en-IN" b="0" i="0" dirty="0">
                <a:solidFill>
                  <a:srgbClr val="000000"/>
                </a:solidFill>
                <a:effectLst/>
                <a:latin typeface="verdana" panose="020B0604030504040204" pitchFamily="34" charset="0"/>
              </a:rPr>
              <a:t>()");  </a:t>
            </a:r>
          </a:p>
          <a:p>
            <a:pPr algn="l">
              <a:buFont typeface="+mj-lt"/>
              <a:buAutoNum type="arabicPeriod"/>
            </a:pPr>
            <a:r>
              <a:rPr lang="en-IN" b="0" i="0" dirty="0">
                <a:solidFill>
                  <a:srgbClr val="000000"/>
                </a:solidFill>
                <a:effectLst/>
                <a:latin typeface="verdana" panose="020B0604030504040204" pitchFamily="34" charset="0"/>
              </a:rPr>
              <a:t>console.log(myNumber_5)  </a:t>
            </a:r>
          </a:p>
          <a:p>
            <a:pPr algn="l">
              <a:buFont typeface="+mj-lt"/>
              <a:buAutoNum type="arabicPeriod"/>
            </a:pPr>
            <a:r>
              <a:rPr lang="en-IN" b="0" i="0" dirty="0">
                <a:solidFill>
                  <a:srgbClr val="000000"/>
                </a:solidFill>
                <a:effectLst/>
                <a:latin typeface="verdana" panose="020B0604030504040204" pitchFamily="34" charset="0"/>
              </a:rPr>
              <a:t>console.log(myNumber_5.valueOf())  </a:t>
            </a:r>
          </a:p>
          <a:p>
            <a:pPr algn="l">
              <a:buFont typeface="+mj-lt"/>
              <a:buAutoNum type="arabicPeriod"/>
            </a:pPr>
            <a:r>
              <a:rPr lang="en-IN" b="0" i="0" dirty="0">
                <a:solidFill>
                  <a:srgbClr val="000000"/>
                </a:solidFill>
                <a:effectLst/>
                <a:latin typeface="verdana" panose="020B0604030504040204" pitchFamily="34" charset="0"/>
              </a:rPr>
              <a:t>console.log(</a:t>
            </a:r>
            <a:r>
              <a:rPr lang="en-IN" b="0" i="0" dirty="0" err="1">
                <a:solidFill>
                  <a:srgbClr val="000000"/>
                </a:solidFill>
                <a:effectLst/>
                <a:latin typeface="verdana" panose="020B0604030504040204" pitchFamily="34" charset="0"/>
              </a:rPr>
              <a:t>typeof</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myNumber</a:t>
            </a:r>
            <a:r>
              <a:rPr lang="en-IN"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34954657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D45B-6C37-4F16-9603-D4369965225B}"/>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38"/>
                </a:solidFill>
                <a:effectLst/>
                <a:latin typeface="erdana"/>
              </a:rPr>
              <a:t>TypeScript Enums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F882069-AD62-4AAD-8074-3BAE3865AC1A}"/>
              </a:ext>
            </a:extLst>
          </p:cNvPr>
          <p:cNvSpPr>
            <a:spLocks noGrp="1"/>
          </p:cNvSpPr>
          <p:nvPr>
            <p:ph idx="1"/>
          </p:nvPr>
        </p:nvSpPr>
        <p:spPr>
          <a:xfrm>
            <a:off x="457200" y="476672"/>
            <a:ext cx="8229600" cy="6192688"/>
          </a:xfrm>
        </p:spPr>
        <p:txBody>
          <a:bodyPr>
            <a:normAutofit lnSpcReduction="10000"/>
          </a:bodyPr>
          <a:lstStyle/>
          <a:p>
            <a:r>
              <a:rPr lang="en-US" sz="2000" b="0" i="0" dirty="0">
                <a:solidFill>
                  <a:srgbClr val="000000"/>
                </a:solidFill>
                <a:effectLst/>
                <a:latin typeface="verdana" panose="020B0604030504040204" pitchFamily="34" charset="0"/>
              </a:rPr>
              <a:t>Enums stands for </a:t>
            </a:r>
            <a:r>
              <a:rPr lang="en-US" sz="2000" b="1" i="0" dirty="0">
                <a:effectLst/>
                <a:latin typeface="verdana" panose="020B0604030504040204" pitchFamily="34" charset="0"/>
              </a:rPr>
              <a:t>Enumerations</a:t>
            </a:r>
            <a:r>
              <a:rPr lang="en-US" sz="2000" b="0" i="0" dirty="0">
                <a:solidFill>
                  <a:srgbClr val="000000"/>
                </a:solidFill>
                <a:effectLst/>
                <a:latin typeface="verdana" panose="020B0604030504040204" pitchFamily="34" charset="0"/>
              </a:rPr>
              <a:t>. Enums are a new data type supported in TypeScript. </a:t>
            </a:r>
          </a:p>
          <a:p>
            <a:r>
              <a:rPr lang="en-US" sz="2000" b="0" i="0" dirty="0">
                <a:solidFill>
                  <a:srgbClr val="000000"/>
                </a:solidFill>
                <a:effectLst/>
                <a:latin typeface="verdana" panose="020B0604030504040204" pitchFamily="34" charset="0"/>
              </a:rPr>
              <a:t>It is used to define the set of </a:t>
            </a:r>
            <a:r>
              <a:rPr lang="en-US" sz="2000" b="1" i="0" dirty="0">
                <a:effectLst/>
                <a:latin typeface="verdana" panose="020B0604030504040204" pitchFamily="34" charset="0"/>
              </a:rPr>
              <a:t>named constants</a:t>
            </a:r>
            <a:r>
              <a:rPr lang="en-US" sz="2000" b="0" i="0" dirty="0">
                <a:solidFill>
                  <a:srgbClr val="000000"/>
                </a:solidFill>
                <a:effectLst/>
                <a:latin typeface="verdana" panose="020B0604030504040204" pitchFamily="34" charset="0"/>
              </a:rPr>
              <a:t>, i.e., a collection of related values. TypeScript supports both </a:t>
            </a:r>
            <a:r>
              <a:rPr lang="en-US" sz="2000" b="1" i="0" dirty="0">
                <a:effectLst/>
                <a:latin typeface="verdana" panose="020B0604030504040204" pitchFamily="34" charset="0"/>
              </a:rPr>
              <a:t>numeric</a:t>
            </a:r>
            <a:r>
              <a:rPr lang="en-US" sz="2000" b="0" i="0" dirty="0">
                <a:solidFill>
                  <a:srgbClr val="000000"/>
                </a:solidFill>
                <a:effectLst/>
                <a:latin typeface="verdana" panose="020B0604030504040204" pitchFamily="34" charset="0"/>
              </a:rPr>
              <a:t> and </a:t>
            </a:r>
            <a:r>
              <a:rPr lang="en-US" sz="2000" b="1" i="0" dirty="0">
                <a:effectLst/>
                <a:latin typeface="verdana" panose="020B0604030504040204" pitchFamily="34" charset="0"/>
              </a:rPr>
              <a:t>string-based</a:t>
            </a:r>
            <a:r>
              <a:rPr lang="en-US" sz="2000" b="0" i="0" dirty="0">
                <a:solidFill>
                  <a:srgbClr val="000000"/>
                </a:solidFill>
                <a:effectLst/>
                <a:latin typeface="verdana" panose="020B0604030504040204" pitchFamily="34" charset="0"/>
              </a:rPr>
              <a:t>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We can define the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by using the </a:t>
            </a:r>
            <a:r>
              <a:rPr lang="en-US" sz="2000" b="1" i="0" dirty="0" err="1">
                <a:effectLst/>
                <a:latin typeface="verdana" panose="020B0604030504040204" pitchFamily="34" charset="0"/>
              </a:rPr>
              <a:t>enum</a:t>
            </a:r>
            <a:r>
              <a:rPr lang="en-US" sz="2000" b="0" i="0" dirty="0">
                <a:solidFill>
                  <a:srgbClr val="000000"/>
                </a:solidFill>
                <a:effectLst/>
                <a:latin typeface="verdana" panose="020B0604030504040204" pitchFamily="34" charset="0"/>
              </a:rPr>
              <a:t> keyword.</a:t>
            </a:r>
          </a:p>
          <a:p>
            <a:r>
              <a:rPr lang="en-US" sz="1600" b="0" i="0" dirty="0">
                <a:solidFill>
                  <a:srgbClr val="000000"/>
                </a:solidFill>
                <a:effectLst/>
                <a:latin typeface="verdana" panose="020B0604030504040204" pitchFamily="34" charset="0"/>
              </a:rPr>
              <a:t>There are </a:t>
            </a:r>
            <a:r>
              <a:rPr lang="en-US" sz="1600" b="1" i="0" dirty="0">
                <a:effectLst/>
                <a:latin typeface="verdana" panose="020B0604030504040204" pitchFamily="34" charset="0"/>
              </a:rPr>
              <a:t>three</a:t>
            </a:r>
            <a:r>
              <a:rPr lang="en-US" sz="1600" b="0" i="0" dirty="0">
                <a:solidFill>
                  <a:srgbClr val="000000"/>
                </a:solidFill>
                <a:effectLst/>
                <a:latin typeface="verdana" panose="020B0604030504040204" pitchFamily="34" charset="0"/>
              </a:rPr>
              <a:t> types of Enums in TypeScript. These are:</a:t>
            </a:r>
          </a:p>
          <a:p>
            <a:pPr algn="l">
              <a:buFont typeface="Arial" panose="020B0604020202020204" pitchFamily="34" charset="0"/>
              <a:buChar char="•"/>
            </a:pPr>
            <a:r>
              <a:rPr lang="en-US" sz="1600" b="0" dirty="0">
                <a:solidFill>
                  <a:srgbClr val="000000"/>
                </a:solidFill>
                <a:effectLst/>
                <a:latin typeface="verdana" panose="020B0604030504040204" pitchFamily="34" charset="0"/>
              </a:rPr>
              <a:t>Numeric Enums</a:t>
            </a:r>
          </a:p>
          <a:p>
            <a:pPr algn="l">
              <a:buFont typeface="Arial" panose="020B0604020202020204" pitchFamily="34" charset="0"/>
              <a:buChar char="•"/>
            </a:pPr>
            <a:r>
              <a:rPr lang="en-US" sz="1600" b="0" dirty="0">
                <a:solidFill>
                  <a:srgbClr val="000000"/>
                </a:solidFill>
                <a:effectLst/>
                <a:latin typeface="verdana" panose="020B0604030504040204" pitchFamily="34" charset="0"/>
              </a:rPr>
              <a:t>String Enums</a:t>
            </a:r>
          </a:p>
          <a:p>
            <a:pPr algn="l">
              <a:buFont typeface="Arial" panose="020B0604020202020204" pitchFamily="34" charset="0"/>
              <a:buChar char="•"/>
            </a:pPr>
            <a:r>
              <a:rPr lang="en-US" sz="1600" b="0" dirty="0">
                <a:solidFill>
                  <a:srgbClr val="000000"/>
                </a:solidFill>
                <a:effectLst/>
                <a:latin typeface="verdana" panose="020B0604030504040204" pitchFamily="34" charset="0"/>
              </a:rPr>
              <a:t>Heterogeneous Enums</a:t>
            </a:r>
          </a:p>
          <a:p>
            <a:r>
              <a:rPr lang="en-IN" sz="1600" b="0" i="0" dirty="0">
                <a:solidFill>
                  <a:srgbClr val="610B38"/>
                </a:solidFill>
                <a:effectLst/>
                <a:latin typeface="erdana"/>
              </a:rPr>
              <a:t>Numeric Enums</a:t>
            </a:r>
          </a:p>
          <a:p>
            <a:r>
              <a:rPr lang="en-US" sz="1800" b="0" i="0" dirty="0">
                <a:solidFill>
                  <a:srgbClr val="000000"/>
                </a:solidFill>
                <a:effectLst/>
                <a:latin typeface="verdana" panose="020B0604030504040204" pitchFamily="34" charset="0"/>
              </a:rPr>
              <a:t>Numeric </a:t>
            </a:r>
            <a:r>
              <a:rPr lang="en-US" sz="1800" b="0" i="0" dirty="0" err="1">
                <a:solidFill>
                  <a:srgbClr val="000000"/>
                </a:solidFill>
                <a:effectLst/>
                <a:latin typeface="verdana" panose="020B0604030504040204" pitchFamily="34" charset="0"/>
              </a:rPr>
              <a:t>enums</a:t>
            </a:r>
            <a:r>
              <a:rPr lang="en-US" sz="1800" b="0" i="0" dirty="0">
                <a:solidFill>
                  <a:srgbClr val="000000"/>
                </a:solidFill>
                <a:effectLst/>
                <a:latin typeface="verdana" panose="020B0604030504040204" pitchFamily="34" charset="0"/>
              </a:rPr>
              <a:t> are </a:t>
            </a:r>
            <a:r>
              <a:rPr lang="en-US" sz="1800" b="1" i="0" dirty="0">
                <a:effectLst/>
                <a:latin typeface="verdana" panose="020B0604030504040204" pitchFamily="34" charset="0"/>
              </a:rPr>
              <a:t>number-based</a:t>
            </a:r>
            <a:r>
              <a:rPr lang="en-US" sz="1800" b="0" i="0" dirty="0">
                <a:solidFill>
                  <a:srgbClr val="000000"/>
                </a:solidFill>
                <a:effectLst/>
                <a:latin typeface="verdana" panose="020B0604030504040204" pitchFamily="34" charset="0"/>
              </a:rPr>
              <a:t> </a:t>
            </a:r>
            <a:r>
              <a:rPr lang="en-US" sz="1800" b="0" i="0" dirty="0" err="1">
                <a:solidFill>
                  <a:srgbClr val="000000"/>
                </a:solidFill>
                <a:effectLst/>
                <a:latin typeface="verdana" panose="020B0604030504040204" pitchFamily="34" charset="0"/>
              </a:rPr>
              <a:t>enums</a:t>
            </a:r>
            <a:r>
              <a:rPr lang="en-US" sz="1800" b="0" i="0" dirty="0">
                <a:solidFill>
                  <a:srgbClr val="000000"/>
                </a:solidFill>
                <a:effectLst/>
                <a:latin typeface="verdana" panose="020B0604030504040204" pitchFamily="34" charset="0"/>
              </a:rPr>
              <a:t>, which store values as numbers. It means we can assign the number to an instance of the </a:t>
            </a:r>
            <a:r>
              <a:rPr lang="en-US" sz="1800" b="0" i="0" dirty="0" err="1">
                <a:solidFill>
                  <a:srgbClr val="000000"/>
                </a:solidFill>
                <a:effectLst/>
                <a:latin typeface="verdana" panose="020B0604030504040204" pitchFamily="34" charset="0"/>
              </a:rPr>
              <a:t>enum</a:t>
            </a:r>
            <a:r>
              <a:rPr lang="en-US" sz="1800" b="0" i="0" dirty="0">
                <a:solidFill>
                  <a:srgbClr val="000000"/>
                </a:solidFill>
                <a:effectLst/>
                <a:latin typeface="verdana" panose="020B0604030504040204" pitchFamily="34" charset="0"/>
              </a:rPr>
              <a:t>.</a:t>
            </a:r>
          </a:p>
          <a:p>
            <a:pPr algn="l">
              <a:buFont typeface="+mj-lt"/>
              <a:buAutoNum type="arabicPeriod"/>
            </a:pPr>
            <a:r>
              <a:rPr lang="en-US" sz="1100" b="0" i="0" dirty="0" err="1">
                <a:solidFill>
                  <a:srgbClr val="000000"/>
                </a:solidFill>
                <a:effectLst/>
                <a:latin typeface="verdana" panose="020B0604030504040204" pitchFamily="34" charset="0"/>
              </a:rPr>
              <a:t>enum</a:t>
            </a:r>
            <a:r>
              <a:rPr lang="en-US" sz="1100" b="0" i="0" dirty="0">
                <a:solidFill>
                  <a:srgbClr val="000000"/>
                </a:solidFill>
                <a:effectLst/>
                <a:latin typeface="verdana" panose="020B0604030504040204" pitchFamily="34" charset="0"/>
              </a:rPr>
              <a:t> Direction {  </a:t>
            </a:r>
          </a:p>
          <a:p>
            <a:pPr algn="l">
              <a:buFont typeface="+mj-lt"/>
              <a:buAutoNum type="arabicPeriod"/>
            </a:pPr>
            <a:r>
              <a:rPr lang="en-US" sz="1100" b="0" i="0" dirty="0">
                <a:solidFill>
                  <a:srgbClr val="000000"/>
                </a:solidFill>
                <a:effectLst/>
                <a:latin typeface="verdana" panose="020B0604030504040204" pitchFamily="34" charset="0"/>
              </a:rPr>
              <a:t>    </a:t>
            </a:r>
            <a:r>
              <a:rPr lang="en-US" sz="1100" b="0" i="0" dirty="0">
                <a:solidFill>
                  <a:srgbClr val="FF0000"/>
                </a:solidFill>
                <a:effectLst/>
                <a:latin typeface="verdana" panose="020B0604030504040204" pitchFamily="34" charset="0"/>
              </a:rPr>
              <a:t>Up</a:t>
            </a:r>
            <a:r>
              <a:rPr lang="en-US" sz="1100" b="0" i="0" dirty="0">
                <a:solidFill>
                  <a:srgbClr val="000000"/>
                </a:solidFill>
                <a:effectLst/>
                <a:latin typeface="verdana" panose="020B0604030504040204" pitchFamily="34" charset="0"/>
              </a:rPr>
              <a:t> = </a:t>
            </a:r>
            <a:r>
              <a:rPr lang="en-US" sz="1100" b="0" i="0" dirty="0">
                <a:solidFill>
                  <a:srgbClr val="0000FF"/>
                </a:solidFill>
                <a:effectLst/>
                <a:latin typeface="verdana" panose="020B0604030504040204" pitchFamily="34" charset="0"/>
              </a:rPr>
              <a:t>1</a:t>
            </a:r>
            <a:r>
              <a:rPr lang="en-US" sz="1100" b="0" i="0" dirty="0">
                <a:solidFill>
                  <a:srgbClr val="000000"/>
                </a:solidFill>
                <a:effectLst/>
                <a:latin typeface="verdana" panose="020B0604030504040204" pitchFamily="34" charset="0"/>
              </a:rPr>
              <a:t>,  </a:t>
            </a:r>
          </a:p>
          <a:p>
            <a:pPr algn="l">
              <a:buFont typeface="+mj-lt"/>
              <a:buAutoNum type="arabicPeriod"/>
            </a:pPr>
            <a:r>
              <a:rPr lang="en-US" sz="1100" b="0" i="0" dirty="0">
                <a:solidFill>
                  <a:srgbClr val="000000"/>
                </a:solidFill>
                <a:effectLst/>
                <a:latin typeface="verdana" panose="020B0604030504040204" pitchFamily="34" charset="0"/>
              </a:rPr>
              <a:t>    Down,  </a:t>
            </a:r>
          </a:p>
          <a:p>
            <a:pPr algn="l">
              <a:buFont typeface="+mj-lt"/>
              <a:buAutoNum type="arabicPeriod"/>
            </a:pPr>
            <a:r>
              <a:rPr lang="en-US" sz="1100" b="0" i="0" dirty="0">
                <a:solidFill>
                  <a:srgbClr val="000000"/>
                </a:solidFill>
                <a:effectLst/>
                <a:latin typeface="verdana" panose="020B0604030504040204" pitchFamily="34" charset="0"/>
              </a:rPr>
              <a:t>    Left,  </a:t>
            </a:r>
          </a:p>
          <a:p>
            <a:pPr algn="l">
              <a:buFont typeface="+mj-lt"/>
              <a:buAutoNum type="arabicPeriod"/>
            </a:pPr>
            <a:r>
              <a:rPr lang="en-US" sz="1100" b="0" i="0" dirty="0">
                <a:solidFill>
                  <a:srgbClr val="000000"/>
                </a:solidFill>
                <a:effectLst/>
                <a:latin typeface="verdana" panose="020B0604030504040204" pitchFamily="34" charset="0"/>
              </a:rPr>
              <a:t>    Right,  </a:t>
            </a:r>
          </a:p>
          <a:p>
            <a:pPr algn="l">
              <a:buFont typeface="+mj-lt"/>
              <a:buAutoNum type="arabicPeriod"/>
            </a:pPr>
            <a:r>
              <a:rPr lang="en-US" sz="1100" b="0" i="0" dirty="0">
                <a:solidFill>
                  <a:srgbClr val="000000"/>
                </a:solidFill>
                <a:effectLst/>
                <a:latin typeface="verdana" panose="020B0604030504040204" pitchFamily="34" charset="0"/>
              </a:rPr>
              <a:t>}  </a:t>
            </a:r>
          </a:p>
          <a:p>
            <a:pPr algn="l">
              <a:buFont typeface="+mj-lt"/>
              <a:buAutoNum type="arabicPeriod"/>
            </a:pPr>
            <a:r>
              <a:rPr lang="en-US" sz="1100" b="0" i="0" dirty="0">
                <a:solidFill>
                  <a:srgbClr val="000000"/>
                </a:solidFill>
                <a:effectLst/>
                <a:latin typeface="verdana" panose="020B0604030504040204" pitchFamily="34" charset="0"/>
              </a:rPr>
              <a:t>console.log(Direction);  </a:t>
            </a:r>
          </a:p>
          <a:p>
            <a:r>
              <a:rPr lang="en-US" sz="1100" b="0" i="0" dirty="0">
                <a:solidFill>
                  <a:srgbClr val="000000"/>
                </a:solidFill>
                <a:effectLst/>
                <a:latin typeface="verdana" panose="020B0604030504040204" pitchFamily="34" charset="0"/>
              </a:rPr>
              <a:t>In the above example, we have a numeric </a:t>
            </a:r>
            <a:r>
              <a:rPr lang="en-US" sz="1100" b="0" i="0" dirty="0" err="1">
                <a:solidFill>
                  <a:srgbClr val="000000"/>
                </a:solidFill>
                <a:effectLst/>
                <a:latin typeface="verdana" panose="020B0604030504040204" pitchFamily="34" charset="0"/>
              </a:rPr>
              <a:t>enum</a:t>
            </a:r>
            <a:r>
              <a:rPr lang="en-US" sz="1100" b="0" i="0" dirty="0">
                <a:solidFill>
                  <a:srgbClr val="000000"/>
                </a:solidFill>
                <a:effectLst/>
                <a:latin typeface="verdana" panose="020B0604030504040204" pitchFamily="34" charset="0"/>
              </a:rPr>
              <a:t> named </a:t>
            </a:r>
            <a:r>
              <a:rPr lang="en-US" sz="1100" b="1" i="0" dirty="0">
                <a:effectLst/>
                <a:latin typeface="verdana" panose="020B0604030504040204" pitchFamily="34" charset="0"/>
              </a:rPr>
              <a:t>Direction</a:t>
            </a:r>
            <a:r>
              <a:rPr lang="en-US" sz="1100" b="0" i="0" dirty="0">
                <a:solidFill>
                  <a:srgbClr val="000000"/>
                </a:solidFill>
                <a:effectLst/>
                <a:latin typeface="verdana" panose="020B0604030504040204" pitchFamily="34" charset="0"/>
              </a:rPr>
              <a:t>. Here, we initialize </a:t>
            </a:r>
            <a:r>
              <a:rPr lang="en-US" sz="1100" b="1" i="0" dirty="0">
                <a:effectLst/>
                <a:latin typeface="verdana" panose="020B0604030504040204" pitchFamily="34" charset="0"/>
              </a:rPr>
              <a:t>Up</a:t>
            </a:r>
            <a:r>
              <a:rPr lang="en-US" sz="1100" b="0" i="0" dirty="0">
                <a:solidFill>
                  <a:srgbClr val="000000"/>
                </a:solidFill>
                <a:effectLst/>
                <a:latin typeface="verdana" panose="020B0604030504040204" pitchFamily="34" charset="0"/>
              </a:rPr>
              <a:t> with 1, and all of the following members are </a:t>
            </a:r>
            <a:r>
              <a:rPr lang="en-US" sz="1100" b="1" i="0" dirty="0">
                <a:effectLst/>
                <a:latin typeface="verdana" panose="020B0604030504040204" pitchFamily="34" charset="0"/>
              </a:rPr>
              <a:t>auto-incremented</a:t>
            </a:r>
            <a:r>
              <a:rPr lang="en-US" sz="1100" b="0" i="0" dirty="0">
                <a:solidFill>
                  <a:srgbClr val="000000"/>
                </a:solidFill>
                <a:effectLst/>
                <a:latin typeface="verdana" panose="020B0604030504040204" pitchFamily="34" charset="0"/>
              </a:rPr>
              <a:t> from that point. It means </a:t>
            </a:r>
            <a:r>
              <a:rPr lang="en-US" sz="1100" b="0" i="0" dirty="0" err="1">
                <a:solidFill>
                  <a:srgbClr val="000000"/>
                </a:solidFill>
                <a:effectLst/>
                <a:latin typeface="verdana" panose="020B0604030504040204" pitchFamily="34" charset="0"/>
              </a:rPr>
              <a:t>Direction.Up</a:t>
            </a:r>
            <a:r>
              <a:rPr lang="en-US" sz="1100" b="0" i="0" dirty="0">
                <a:solidFill>
                  <a:srgbClr val="000000"/>
                </a:solidFill>
                <a:effectLst/>
                <a:latin typeface="verdana" panose="020B0604030504040204" pitchFamily="34" charset="0"/>
              </a:rPr>
              <a:t> has the value 1, </a:t>
            </a:r>
            <a:r>
              <a:rPr lang="en-US" sz="1100" b="1" i="0" dirty="0">
                <a:effectLst/>
                <a:latin typeface="verdana" panose="020B0604030504040204" pitchFamily="34" charset="0"/>
              </a:rPr>
              <a:t>Down</a:t>
            </a:r>
            <a:r>
              <a:rPr lang="en-US" sz="1100" b="0" i="0" dirty="0">
                <a:solidFill>
                  <a:srgbClr val="000000"/>
                </a:solidFill>
                <a:effectLst/>
                <a:latin typeface="verdana" panose="020B0604030504040204" pitchFamily="34" charset="0"/>
              </a:rPr>
              <a:t> has 2, </a:t>
            </a:r>
            <a:r>
              <a:rPr lang="en-US" sz="1100" b="1" i="0" dirty="0">
                <a:effectLst/>
                <a:latin typeface="verdana" panose="020B0604030504040204" pitchFamily="34" charset="0"/>
              </a:rPr>
              <a:t>Left</a:t>
            </a:r>
            <a:r>
              <a:rPr lang="en-US" sz="1100" b="0" i="0" dirty="0">
                <a:solidFill>
                  <a:srgbClr val="000000"/>
                </a:solidFill>
                <a:effectLst/>
                <a:latin typeface="verdana" panose="020B0604030504040204" pitchFamily="34" charset="0"/>
              </a:rPr>
              <a:t> has 3, and </a:t>
            </a:r>
            <a:r>
              <a:rPr lang="en-US" sz="1100" b="1" i="0" dirty="0">
                <a:effectLst/>
                <a:latin typeface="verdana" panose="020B0604030504040204" pitchFamily="34" charset="0"/>
              </a:rPr>
              <a:t>Right</a:t>
            </a:r>
            <a:r>
              <a:rPr lang="en-US" sz="1100" b="0" i="0" dirty="0">
                <a:solidFill>
                  <a:srgbClr val="000000"/>
                </a:solidFill>
                <a:effectLst/>
                <a:latin typeface="verdana" panose="020B0604030504040204" pitchFamily="34" charset="0"/>
              </a:rPr>
              <a:t> has 4.</a:t>
            </a:r>
            <a:endParaRPr lang="en-IN" sz="1800" b="0" i="0" dirty="0">
              <a:solidFill>
                <a:srgbClr val="610B38"/>
              </a:solidFill>
              <a:effectLst/>
              <a:latin typeface="erdana"/>
            </a:endParaRPr>
          </a:p>
          <a:p>
            <a:pPr algn="l">
              <a:buFont typeface="Arial" panose="020B0604020202020204" pitchFamily="34" charset="0"/>
              <a:buChar char="•"/>
            </a:pPr>
            <a:endParaRPr lang="en-US" sz="1600" b="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350390188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C0182-47F3-4C0D-B390-C0C71D50764D}"/>
              </a:ext>
            </a:extLst>
          </p:cNvPr>
          <p:cNvSpPr>
            <a:spLocks noGrp="1"/>
          </p:cNvSpPr>
          <p:nvPr>
            <p:ph idx="1"/>
          </p:nvPr>
        </p:nvSpPr>
        <p:spPr>
          <a:xfrm>
            <a:off x="457200" y="116632"/>
            <a:ext cx="8229600" cy="6552728"/>
          </a:xfrm>
        </p:spPr>
        <p:txBody>
          <a:bodyPr>
            <a:normAutofit/>
          </a:bodyPr>
          <a:lstStyle/>
          <a:p>
            <a:r>
              <a:rPr lang="en-US" sz="1800" b="0" i="0" dirty="0">
                <a:solidFill>
                  <a:srgbClr val="000000"/>
                </a:solidFill>
                <a:effectLst/>
                <a:latin typeface="verdana" panose="020B0604030504040204" pitchFamily="34" charset="0"/>
              </a:rPr>
              <a:t>According to our need, it also allows us to leave off the initialization of enumeration. We can declare the </a:t>
            </a:r>
            <a:r>
              <a:rPr lang="en-US" sz="1800" b="0" i="0" dirty="0" err="1">
                <a:solidFill>
                  <a:srgbClr val="000000"/>
                </a:solidFill>
                <a:effectLst/>
                <a:latin typeface="verdana" panose="020B0604030504040204" pitchFamily="34" charset="0"/>
              </a:rPr>
              <a:t>enum</a:t>
            </a:r>
            <a:r>
              <a:rPr lang="en-US" sz="1800" b="0" i="0" dirty="0">
                <a:solidFill>
                  <a:srgbClr val="000000"/>
                </a:solidFill>
                <a:effectLst/>
                <a:latin typeface="verdana" panose="020B0604030504040204" pitchFamily="34" charset="0"/>
              </a:rPr>
              <a:t> without initialization as below.</a:t>
            </a:r>
          </a:p>
          <a:p>
            <a:pPr algn="l">
              <a:buFont typeface="+mj-lt"/>
              <a:buAutoNum type="arabicPeriod"/>
            </a:pPr>
            <a:r>
              <a:rPr lang="en-US" sz="1600" b="0" i="0" dirty="0" err="1">
                <a:solidFill>
                  <a:srgbClr val="000000"/>
                </a:solidFill>
                <a:effectLst/>
                <a:latin typeface="verdana" panose="020B0604030504040204" pitchFamily="34" charset="0"/>
              </a:rPr>
              <a:t>enum</a:t>
            </a:r>
            <a:r>
              <a:rPr lang="en-US" sz="1600" b="0" i="0" dirty="0">
                <a:solidFill>
                  <a:srgbClr val="000000"/>
                </a:solidFill>
                <a:effectLst/>
                <a:latin typeface="verdana" panose="020B0604030504040204" pitchFamily="34" charset="0"/>
              </a:rPr>
              <a:t> Direction {  </a:t>
            </a:r>
          </a:p>
          <a:p>
            <a:pPr algn="l">
              <a:buFont typeface="+mj-lt"/>
              <a:buAutoNum type="arabicPeriod"/>
            </a:pPr>
            <a:r>
              <a:rPr lang="en-US" sz="1600" b="0" i="0" dirty="0">
                <a:solidFill>
                  <a:srgbClr val="000000"/>
                </a:solidFill>
                <a:effectLst/>
                <a:latin typeface="verdana" panose="020B0604030504040204" pitchFamily="34" charset="0"/>
              </a:rPr>
              <a:t>    Up,  </a:t>
            </a:r>
          </a:p>
          <a:p>
            <a:pPr algn="l">
              <a:buFont typeface="+mj-lt"/>
              <a:buAutoNum type="arabicPeriod"/>
            </a:pPr>
            <a:r>
              <a:rPr lang="en-US" sz="1600" b="0" i="0" dirty="0">
                <a:solidFill>
                  <a:srgbClr val="000000"/>
                </a:solidFill>
                <a:effectLst/>
                <a:latin typeface="verdana" panose="020B0604030504040204" pitchFamily="34" charset="0"/>
              </a:rPr>
              <a:t>    Down,  </a:t>
            </a:r>
          </a:p>
          <a:p>
            <a:pPr algn="l">
              <a:buFont typeface="+mj-lt"/>
              <a:buAutoNum type="arabicPeriod"/>
            </a:pPr>
            <a:r>
              <a:rPr lang="en-US" sz="1600" b="0" i="0" dirty="0">
                <a:solidFill>
                  <a:srgbClr val="000000"/>
                </a:solidFill>
                <a:effectLst/>
                <a:latin typeface="verdana" panose="020B0604030504040204" pitchFamily="34" charset="0"/>
              </a:rPr>
              <a:t>    Left,  </a:t>
            </a:r>
          </a:p>
          <a:p>
            <a:pPr algn="l">
              <a:buFont typeface="+mj-lt"/>
              <a:buAutoNum type="arabicPeriod"/>
            </a:pPr>
            <a:r>
              <a:rPr lang="en-US" sz="1600" b="0" i="0" dirty="0">
                <a:solidFill>
                  <a:srgbClr val="000000"/>
                </a:solidFill>
                <a:effectLst/>
                <a:latin typeface="verdana" panose="020B0604030504040204" pitchFamily="34" charset="0"/>
              </a:rPr>
              <a:t>    Right,  </a:t>
            </a:r>
          </a:p>
          <a:p>
            <a:pPr algn="l">
              <a:buFont typeface="+mj-lt"/>
              <a:buAutoNum type="arabicPeriod"/>
            </a:pP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  </a:t>
            </a:r>
          </a:p>
          <a:p>
            <a:pPr algn="l">
              <a:buFont typeface="+mj-lt"/>
              <a:buAutoNum type="arabicPeriod"/>
            </a:pPr>
            <a:r>
              <a:rPr lang="en-US" sz="1600" b="0" i="0" dirty="0">
                <a:solidFill>
                  <a:srgbClr val="000000"/>
                </a:solidFill>
                <a:effectLst/>
                <a:latin typeface="verdana" panose="020B0604030504040204" pitchFamily="34" charset="0"/>
              </a:rPr>
              <a:t>console.log(Direction);  </a:t>
            </a:r>
          </a:p>
          <a:p>
            <a:r>
              <a:rPr lang="en-US" sz="1600" b="0" i="0" dirty="0">
                <a:solidFill>
                  <a:srgbClr val="000000"/>
                </a:solidFill>
                <a:effectLst/>
                <a:latin typeface="verdana" panose="020B0604030504040204" pitchFamily="34" charset="0"/>
              </a:rPr>
              <a:t>Here, Up have the value 0, and all of the following members are auto-incremented from that point.</a:t>
            </a:r>
          </a:p>
          <a:p>
            <a:r>
              <a:rPr lang="en-US" sz="1600" b="0" i="0" dirty="0">
                <a:solidFill>
                  <a:srgbClr val="000000"/>
                </a:solidFill>
                <a:effectLst/>
                <a:latin typeface="verdana" panose="020B0604030504040204" pitchFamily="34" charset="0"/>
              </a:rPr>
              <a:t> It means </a:t>
            </a:r>
            <a:r>
              <a:rPr lang="en-US" sz="1600" b="0" i="0" dirty="0" err="1">
                <a:solidFill>
                  <a:srgbClr val="000000"/>
                </a:solidFill>
                <a:effectLst/>
                <a:latin typeface="verdana" panose="020B0604030504040204" pitchFamily="34" charset="0"/>
              </a:rPr>
              <a:t>Direction.Up</a:t>
            </a:r>
            <a:r>
              <a:rPr lang="en-US" sz="1600" b="0" i="0" dirty="0">
                <a:solidFill>
                  <a:srgbClr val="000000"/>
                </a:solidFill>
                <a:effectLst/>
                <a:latin typeface="verdana" panose="020B0604030504040204" pitchFamily="34" charset="0"/>
              </a:rPr>
              <a:t> has the value 0, Down has 1, Left has 2, and Right has 3. </a:t>
            </a:r>
          </a:p>
          <a:p>
            <a:r>
              <a:rPr lang="en-US" sz="1600" b="0" i="0" dirty="0">
                <a:solidFill>
                  <a:srgbClr val="000000"/>
                </a:solidFill>
                <a:effectLst/>
                <a:latin typeface="verdana" panose="020B0604030504040204" pitchFamily="34" charset="0"/>
              </a:rPr>
              <a:t>The </a:t>
            </a:r>
            <a:r>
              <a:rPr lang="en-US" sz="1600" b="0" i="1" dirty="0">
                <a:solidFill>
                  <a:srgbClr val="000000"/>
                </a:solidFill>
                <a:effectLst/>
                <a:latin typeface="verdana" panose="020B0604030504040204" pitchFamily="34" charset="0"/>
              </a:rPr>
              <a:t>auto-incrementing</a:t>
            </a:r>
            <a:r>
              <a:rPr lang="en-US" sz="1600" b="0" i="0" dirty="0">
                <a:solidFill>
                  <a:srgbClr val="000000"/>
                </a:solidFill>
                <a:effectLst/>
                <a:latin typeface="verdana" panose="020B0604030504040204" pitchFamily="34" charset="0"/>
              </a:rPr>
              <a:t> behavior is useful when there is no need to care about the member values themselves. But each value must be </a:t>
            </a:r>
            <a:r>
              <a:rPr lang="en-US" sz="1600" b="1" i="0" dirty="0">
                <a:effectLst/>
                <a:latin typeface="verdana" panose="020B0604030504040204" pitchFamily="34" charset="0"/>
              </a:rPr>
              <a:t>distinct</a:t>
            </a:r>
            <a:r>
              <a:rPr lang="en-US" sz="1600" b="0" i="0" dirty="0">
                <a:solidFill>
                  <a:srgbClr val="000000"/>
                </a:solidFill>
                <a:effectLst/>
                <a:latin typeface="verdana" panose="020B0604030504040204" pitchFamily="34" charset="0"/>
              </a:rPr>
              <a:t> from other values in the same </a:t>
            </a:r>
            <a:r>
              <a:rPr lang="en-US" sz="1600" b="0" i="0" dirty="0" err="1">
                <a:solidFill>
                  <a:srgbClr val="000000"/>
                </a:solidFill>
                <a:effectLst/>
                <a:latin typeface="verdana" panose="020B0604030504040204" pitchFamily="34" charset="0"/>
              </a:rPr>
              <a:t>enum</a:t>
            </a:r>
            <a:r>
              <a:rPr lang="en-US" sz="1600" b="0" i="0" dirty="0">
                <a:solidFill>
                  <a:srgbClr val="000000"/>
                </a:solidFill>
                <a:effectLst/>
                <a:latin typeface="verdana" panose="020B0604030504040204" pitchFamily="34" charset="0"/>
              </a:rPr>
              <a:t>.</a:t>
            </a:r>
            <a:endParaRPr lang="en-IN" sz="1600" dirty="0"/>
          </a:p>
        </p:txBody>
      </p:sp>
    </p:spTree>
    <p:extLst>
      <p:ext uri="{BB962C8B-B14F-4D97-AF65-F5344CB8AC3E}">
        <p14:creationId xmlns:p14="http://schemas.microsoft.com/office/powerpoint/2010/main" val="14569740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79335-A48A-49BB-A8D1-56ABA87FAA02}"/>
              </a:ext>
            </a:extLst>
          </p:cNvPr>
          <p:cNvSpPr>
            <a:spLocks noGrp="1"/>
          </p:cNvSpPr>
          <p:nvPr>
            <p:ph idx="1"/>
          </p:nvPr>
        </p:nvSpPr>
        <p:spPr>
          <a:xfrm>
            <a:off x="457200" y="188640"/>
            <a:ext cx="8229600" cy="6480720"/>
          </a:xfrm>
        </p:spPr>
        <p:txBody>
          <a:bodyPr>
            <a:normAutofit/>
          </a:bodyPr>
          <a:lstStyle/>
          <a:p>
            <a:r>
              <a:rPr lang="en-US" sz="1800" b="0" i="0" dirty="0">
                <a:solidFill>
                  <a:srgbClr val="000000"/>
                </a:solidFill>
                <a:effectLst/>
                <a:latin typeface="verdana" panose="020B0604030504040204" pitchFamily="34" charset="0"/>
              </a:rPr>
              <a:t>In TypeScript </a:t>
            </a:r>
            <a:r>
              <a:rPr lang="en-US" sz="1800" b="0" i="0" dirty="0" err="1">
                <a:solidFill>
                  <a:srgbClr val="000000"/>
                </a:solidFill>
                <a:effectLst/>
                <a:latin typeface="verdana" panose="020B0604030504040204" pitchFamily="34" charset="0"/>
              </a:rPr>
              <a:t>enums</a:t>
            </a:r>
            <a:r>
              <a:rPr lang="en-US" sz="1800" b="0" i="0" dirty="0">
                <a:solidFill>
                  <a:srgbClr val="000000"/>
                </a:solidFill>
                <a:effectLst/>
                <a:latin typeface="verdana" panose="020B0604030504040204" pitchFamily="34" charset="0"/>
              </a:rPr>
              <a:t>, it is not necessary to assign </a:t>
            </a:r>
            <a:r>
              <a:rPr lang="en-US" sz="1800" b="1" i="0" dirty="0">
                <a:effectLst/>
                <a:latin typeface="verdana" panose="020B0604030504040204" pitchFamily="34" charset="0"/>
              </a:rPr>
              <a:t>sequential</a:t>
            </a:r>
            <a:r>
              <a:rPr lang="en-US" sz="1800" b="0" i="0" dirty="0">
                <a:solidFill>
                  <a:srgbClr val="000000"/>
                </a:solidFill>
                <a:effectLst/>
                <a:latin typeface="verdana" panose="020B0604030504040204" pitchFamily="34" charset="0"/>
              </a:rPr>
              <a:t> values to </a:t>
            </a:r>
            <a:r>
              <a:rPr lang="en-US" sz="1800" b="0" i="0" dirty="0" err="1">
                <a:solidFill>
                  <a:srgbClr val="000000"/>
                </a:solidFill>
                <a:effectLst/>
                <a:latin typeface="verdana" panose="020B0604030504040204" pitchFamily="34" charset="0"/>
              </a:rPr>
              <a:t>enum</a:t>
            </a:r>
            <a:r>
              <a:rPr lang="en-US" sz="1800" b="0" i="0" dirty="0">
                <a:solidFill>
                  <a:srgbClr val="000000"/>
                </a:solidFill>
                <a:effectLst/>
                <a:latin typeface="verdana" panose="020B0604030504040204" pitchFamily="34" charset="0"/>
              </a:rPr>
              <a:t> members always. We can provide any values to the </a:t>
            </a:r>
            <a:r>
              <a:rPr lang="en-US" sz="1800" b="0" i="0" dirty="0" err="1">
                <a:solidFill>
                  <a:srgbClr val="000000"/>
                </a:solidFill>
                <a:effectLst/>
                <a:latin typeface="verdana" panose="020B0604030504040204" pitchFamily="34" charset="0"/>
              </a:rPr>
              <a:t>enum</a:t>
            </a:r>
            <a:r>
              <a:rPr lang="en-US" sz="1800" b="0" i="0" dirty="0">
                <a:solidFill>
                  <a:srgbClr val="000000"/>
                </a:solidFill>
                <a:effectLst/>
                <a:latin typeface="verdana" panose="020B0604030504040204" pitchFamily="34" charset="0"/>
              </a:rPr>
              <a:t> members, which looks like the below example.</a:t>
            </a:r>
          </a:p>
          <a:p>
            <a:pPr algn="l">
              <a:buFont typeface="+mj-lt"/>
              <a:buAutoNum type="arabicPeriod"/>
            </a:pPr>
            <a:r>
              <a:rPr lang="en-US" sz="1800" b="0" i="0" dirty="0" err="1">
                <a:solidFill>
                  <a:srgbClr val="000000"/>
                </a:solidFill>
                <a:effectLst/>
                <a:latin typeface="verdana" panose="020B0604030504040204" pitchFamily="34" charset="0"/>
              </a:rPr>
              <a:t>enum</a:t>
            </a:r>
            <a:r>
              <a:rPr lang="en-US" sz="1800" b="0" i="0" dirty="0">
                <a:solidFill>
                  <a:srgbClr val="000000"/>
                </a:solidFill>
                <a:effectLst/>
                <a:latin typeface="verdana" panose="020B0604030504040204" pitchFamily="34" charset="0"/>
              </a:rPr>
              <a:t> Direction {  </a:t>
            </a:r>
          </a:p>
          <a:p>
            <a:pPr algn="l">
              <a:buFont typeface="+mj-lt"/>
              <a:buAutoNum type="arabicPeriod"/>
            </a:pP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Up</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1</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Down</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3</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Left</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6</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    </a:t>
            </a:r>
            <a:r>
              <a:rPr lang="en-US" sz="1800" b="0" i="0" dirty="0">
                <a:solidFill>
                  <a:srgbClr val="FF0000"/>
                </a:solidFill>
                <a:effectLst/>
                <a:latin typeface="verdana" panose="020B0604030504040204" pitchFamily="34" charset="0"/>
              </a:rPr>
              <a:t>Right</a:t>
            </a:r>
            <a:r>
              <a:rPr lang="en-US" sz="1800" b="0" i="0" dirty="0">
                <a:solidFill>
                  <a:srgbClr val="000000"/>
                </a:solidFill>
                <a:effectLst/>
                <a:latin typeface="verdana" panose="020B0604030504040204" pitchFamily="34" charset="0"/>
              </a:rPr>
              <a:t>=</a:t>
            </a:r>
            <a:r>
              <a:rPr lang="en-US" sz="1800" b="0" i="0" dirty="0">
                <a:solidFill>
                  <a:srgbClr val="0000FF"/>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  </a:t>
            </a:r>
          </a:p>
          <a:p>
            <a:pPr algn="l">
              <a:buFont typeface="+mj-lt"/>
              <a:buAutoNum type="arabicPeriod"/>
            </a:pPr>
            <a:r>
              <a:rPr lang="en-US" sz="1800" b="0" i="0" dirty="0">
                <a:solidFill>
                  <a:srgbClr val="000000"/>
                </a:solidFill>
                <a:effectLst/>
                <a:latin typeface="verdana" panose="020B0604030504040204" pitchFamily="34" charset="0"/>
              </a:rPr>
              <a:t>console.log(Direction);  </a:t>
            </a:r>
          </a:p>
          <a:p>
            <a:pPr algn="l">
              <a:buFont typeface="+mj-lt"/>
              <a:buAutoNum type="arabicPeriod"/>
            </a:pPr>
            <a:endParaRPr lang="en-US" sz="18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355750218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6572-989F-4C3E-B5A4-0CC006924AC3}"/>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Enum as a function argument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846C2FA-9EB4-4706-8F47-F0B50BDA4360}"/>
              </a:ext>
            </a:extLst>
          </p:cNvPr>
          <p:cNvSpPr>
            <a:spLocks noGrp="1"/>
          </p:cNvSpPr>
          <p:nvPr>
            <p:ph idx="1"/>
          </p:nvPr>
        </p:nvSpPr>
        <p:spPr>
          <a:xfrm>
            <a:off x="457200" y="332656"/>
            <a:ext cx="8229600" cy="6408712"/>
          </a:xfrm>
        </p:spPr>
        <p:txBody>
          <a:bodyPr>
            <a:normAutofit/>
          </a:bodyPr>
          <a:lstStyle/>
          <a:p>
            <a:r>
              <a:rPr lang="en-US" sz="2400" b="0" i="0" dirty="0">
                <a:solidFill>
                  <a:srgbClr val="000000"/>
                </a:solidFill>
                <a:effectLst/>
                <a:latin typeface="verdana" panose="020B0604030504040204" pitchFamily="34" charset="0"/>
              </a:rPr>
              <a:t>We can also use an </a:t>
            </a:r>
            <a:r>
              <a:rPr lang="en-US" sz="2400" b="0" i="0" dirty="0" err="1">
                <a:solidFill>
                  <a:srgbClr val="000000"/>
                </a:solidFill>
                <a:effectLst/>
                <a:latin typeface="verdana" panose="020B0604030504040204" pitchFamily="34" charset="0"/>
              </a:rPr>
              <a:t>enum</a:t>
            </a:r>
            <a:r>
              <a:rPr lang="en-US" sz="2400" b="0" i="0" dirty="0">
                <a:solidFill>
                  <a:srgbClr val="000000"/>
                </a:solidFill>
                <a:effectLst/>
                <a:latin typeface="verdana" panose="020B0604030504040204" pitchFamily="34" charset="0"/>
              </a:rPr>
              <a:t> as a </a:t>
            </a:r>
            <a:r>
              <a:rPr lang="en-US" sz="2400" b="1" i="0" dirty="0">
                <a:effectLst/>
                <a:latin typeface="verdana" panose="020B0604030504040204" pitchFamily="34" charset="0"/>
              </a:rPr>
              <a:t>function type</a:t>
            </a:r>
            <a:r>
              <a:rPr lang="en-US" sz="2400" b="0" i="0" dirty="0">
                <a:solidFill>
                  <a:srgbClr val="000000"/>
                </a:solidFill>
                <a:effectLst/>
                <a:latin typeface="verdana" panose="020B0604030504040204" pitchFamily="34" charset="0"/>
              </a:rPr>
              <a:t> or </a:t>
            </a:r>
            <a:r>
              <a:rPr lang="en-US" sz="2400" b="1" i="0" dirty="0">
                <a:effectLst/>
                <a:latin typeface="verdana" panose="020B0604030504040204" pitchFamily="34" charset="0"/>
              </a:rPr>
              <a:t>return type</a:t>
            </a:r>
            <a:r>
              <a:rPr lang="en-US" sz="2400" b="0" i="0" dirty="0">
                <a:solidFill>
                  <a:srgbClr val="000000"/>
                </a:solidFill>
                <a:effectLst/>
                <a:latin typeface="verdana" panose="020B0604030504040204" pitchFamily="34" charset="0"/>
              </a:rPr>
              <a:t>, which we can see in the below example.</a:t>
            </a:r>
          </a:p>
          <a:p>
            <a:pPr algn="l">
              <a:buFont typeface="+mj-lt"/>
              <a:buAutoNum type="arabicPeriod"/>
            </a:pPr>
            <a:r>
              <a:rPr lang="en-IN" sz="1400" b="0" i="0" dirty="0" err="1">
                <a:solidFill>
                  <a:srgbClr val="000000"/>
                </a:solidFill>
                <a:effectLst/>
                <a:latin typeface="verdana" panose="020B0604030504040204" pitchFamily="34" charset="0"/>
              </a:rPr>
              <a:t>enum</a:t>
            </a: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AppStatus</a:t>
            </a:r>
            <a:r>
              <a:rPr lang="en-IN" sz="1400" b="0" i="0" dirty="0">
                <a:solidFill>
                  <a:srgbClr val="000000"/>
                </a:solidFill>
                <a:effectLst/>
                <a:latin typeface="verdana" panose="020B0604030504040204" pitchFamily="34" charset="0"/>
              </a:rPr>
              <a:t> {  </a:t>
            </a:r>
          </a:p>
          <a:p>
            <a:pPr algn="l">
              <a:buFont typeface="+mj-lt"/>
              <a:buAutoNum type="arabicPeriod"/>
            </a:pPr>
            <a:r>
              <a:rPr lang="en-IN" sz="1400" b="0" i="0" dirty="0">
                <a:solidFill>
                  <a:srgbClr val="000000"/>
                </a:solidFill>
                <a:effectLst/>
                <a:latin typeface="verdana" panose="020B0604030504040204" pitchFamily="34" charset="0"/>
              </a:rPr>
              <a:t>    ACTIVE,  </a:t>
            </a:r>
          </a:p>
          <a:p>
            <a:pPr algn="l">
              <a:buFont typeface="+mj-lt"/>
              <a:buAutoNum type="arabicPeriod"/>
            </a:pPr>
            <a:r>
              <a:rPr lang="en-IN" sz="1400" b="0" i="0" dirty="0">
                <a:solidFill>
                  <a:srgbClr val="000000"/>
                </a:solidFill>
                <a:effectLst/>
                <a:latin typeface="verdana" panose="020B0604030504040204" pitchFamily="34" charset="0"/>
              </a:rPr>
              <a:t>    INACTIVE,  </a:t>
            </a:r>
          </a:p>
          <a:p>
            <a:pPr algn="l">
              <a:buFont typeface="+mj-lt"/>
              <a:buAutoNum type="arabicPeriod"/>
            </a:pPr>
            <a:r>
              <a:rPr lang="en-IN" sz="1400" b="0" i="0" dirty="0">
                <a:solidFill>
                  <a:srgbClr val="000000"/>
                </a:solidFill>
                <a:effectLst/>
                <a:latin typeface="verdana" panose="020B0604030504040204" pitchFamily="34" charset="0"/>
              </a:rPr>
              <a:t>    ONHOLD  </a:t>
            </a:r>
          </a:p>
          <a:p>
            <a:pPr algn="l">
              <a:buFont typeface="+mj-lt"/>
              <a:buAutoNum type="arabicPeriod"/>
            </a:pP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function </a:t>
            </a:r>
            <a:r>
              <a:rPr lang="en-IN" sz="1400" b="0" i="0" dirty="0" err="1">
                <a:solidFill>
                  <a:srgbClr val="000000"/>
                </a:solidFill>
                <a:effectLst/>
                <a:latin typeface="verdana" panose="020B0604030504040204" pitchFamily="34" charset="0"/>
              </a:rPr>
              <a:t>checkStatus</a:t>
            </a:r>
            <a:r>
              <a:rPr lang="en-IN" sz="1400" b="0" i="0" dirty="0">
                <a:solidFill>
                  <a:srgbClr val="000000"/>
                </a:solidFill>
                <a:effectLst/>
                <a:latin typeface="verdana" panose="020B0604030504040204" pitchFamily="34" charset="0"/>
              </a:rPr>
              <a:t>(status: </a:t>
            </a:r>
            <a:r>
              <a:rPr lang="en-IN" sz="1400" b="0" i="0" dirty="0" err="1">
                <a:solidFill>
                  <a:srgbClr val="000000"/>
                </a:solidFill>
                <a:effectLst/>
                <a:latin typeface="verdana" panose="020B0604030504040204" pitchFamily="34" charset="0"/>
              </a:rPr>
              <a:t>AppStatus</a:t>
            </a:r>
            <a:r>
              <a:rPr lang="en-IN" sz="1400" b="0" i="0" dirty="0">
                <a:solidFill>
                  <a:srgbClr val="000000"/>
                </a:solidFill>
                <a:effectLst/>
                <a:latin typeface="verdana" panose="020B0604030504040204" pitchFamily="34" charset="0"/>
              </a:rPr>
              <a:t>): void {  </a:t>
            </a:r>
          </a:p>
          <a:p>
            <a:pPr algn="l">
              <a:buFont typeface="+mj-lt"/>
              <a:buAutoNum type="arabicPeriod"/>
            </a:pPr>
            <a:r>
              <a:rPr lang="en-IN" sz="1400" b="0" i="0" dirty="0">
                <a:solidFill>
                  <a:srgbClr val="000000"/>
                </a:solidFill>
                <a:effectLst/>
                <a:latin typeface="verdana" panose="020B0604030504040204" pitchFamily="34" charset="0"/>
              </a:rPr>
              <a:t>    console.log(status);  </a:t>
            </a:r>
          </a:p>
          <a:p>
            <a:pPr algn="l">
              <a:buFont typeface="+mj-lt"/>
              <a:buAutoNum type="arabicPeriod"/>
            </a:pP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err="1">
                <a:solidFill>
                  <a:srgbClr val="000000"/>
                </a:solidFill>
                <a:effectLst/>
                <a:latin typeface="verdana" panose="020B0604030504040204" pitchFamily="34" charset="0"/>
              </a:rPr>
              <a:t>checkStatus</a:t>
            </a:r>
            <a:r>
              <a:rPr lang="en-IN" sz="1400" b="0" i="0" dirty="0">
                <a:solidFill>
                  <a:srgbClr val="000000"/>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AppStatus.ONHOLD</a:t>
            </a:r>
            <a:r>
              <a:rPr lang="en-IN" sz="1400" b="0" i="0" dirty="0">
                <a:solidFill>
                  <a:srgbClr val="000000"/>
                </a:solidFill>
                <a:effectLst/>
                <a:latin typeface="verdana" panose="020B0604030504040204" pitchFamily="34" charset="0"/>
              </a:rPr>
              <a:t>);  </a:t>
            </a:r>
          </a:p>
          <a:p>
            <a:endParaRPr lang="en-IN" sz="2400" dirty="0"/>
          </a:p>
        </p:txBody>
      </p:sp>
    </p:spTree>
    <p:extLst>
      <p:ext uri="{BB962C8B-B14F-4D97-AF65-F5344CB8AC3E}">
        <p14:creationId xmlns:p14="http://schemas.microsoft.com/office/powerpoint/2010/main" val="1505175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IN" dirty="0"/>
              <a:t>HTML Links - The target Attribute</a:t>
            </a:r>
            <a:br>
              <a:rPr lang="en-IN" dirty="0"/>
            </a:br>
            <a:endParaRPr lang="en-IN" dirty="0"/>
          </a:p>
        </p:txBody>
      </p:sp>
      <p:sp>
        <p:nvSpPr>
          <p:cNvPr id="3" name="Content Placeholder 2"/>
          <p:cNvSpPr>
            <a:spLocks noGrp="1"/>
          </p:cNvSpPr>
          <p:nvPr>
            <p:ph idx="1"/>
          </p:nvPr>
        </p:nvSpPr>
        <p:spPr>
          <a:xfrm>
            <a:off x="457200" y="571480"/>
            <a:ext cx="8229600" cy="6000792"/>
          </a:xfrm>
        </p:spPr>
        <p:txBody>
          <a:bodyPr>
            <a:normAutofit fontScale="85000" lnSpcReduction="10000"/>
          </a:bodyPr>
          <a:lstStyle/>
          <a:p>
            <a:r>
              <a:rPr lang="en-IN" dirty="0"/>
              <a:t>By default, the linked page will be displayed in the current browser window. To change this, you must specify another target for the link.</a:t>
            </a:r>
          </a:p>
          <a:p>
            <a:r>
              <a:rPr lang="en-IN" dirty="0"/>
              <a:t>The target attribute specifies where to open the linked document.</a:t>
            </a:r>
          </a:p>
          <a:p>
            <a:r>
              <a:rPr lang="en-IN" dirty="0"/>
              <a:t>The target attribute can have one of the following values:</a:t>
            </a:r>
          </a:p>
          <a:p>
            <a:r>
              <a:rPr lang="en-IN" dirty="0"/>
              <a:t>_self - Default. Opens the document in the same window/tab as it was clicked</a:t>
            </a:r>
          </a:p>
          <a:p>
            <a:r>
              <a:rPr lang="en-IN" dirty="0"/>
              <a:t>_blank - Opens the document in a new window or tab</a:t>
            </a:r>
          </a:p>
          <a:p>
            <a:r>
              <a:rPr lang="en-IN" dirty="0"/>
              <a:t>_parent - Opens the document in the parent frame</a:t>
            </a:r>
          </a:p>
          <a:p>
            <a:r>
              <a:rPr lang="en-IN" dirty="0"/>
              <a:t>_top - Opens the document in the full body of the window</a:t>
            </a:r>
          </a:p>
          <a:p>
            <a:pPr lvl="1"/>
            <a:endParaRPr lang="en-I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D4E7-1F1E-4BBF-AF64-819C0B9987F8}"/>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String Enums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BEDAE76-2D65-4347-A32D-576DF8E1E78A}"/>
              </a:ext>
            </a:extLst>
          </p:cNvPr>
          <p:cNvSpPr>
            <a:spLocks noGrp="1"/>
          </p:cNvSpPr>
          <p:nvPr>
            <p:ph idx="1"/>
          </p:nvPr>
        </p:nvSpPr>
        <p:spPr>
          <a:xfrm>
            <a:off x="457200" y="404664"/>
            <a:ext cx="8229600" cy="6178698"/>
          </a:xfrm>
        </p:spPr>
        <p:txBody>
          <a:bodyPr>
            <a:normAutofit/>
          </a:bodyPr>
          <a:lstStyle/>
          <a:p>
            <a:r>
              <a:rPr lang="en-US" sz="2000" b="0" i="0" dirty="0">
                <a:solidFill>
                  <a:srgbClr val="000000"/>
                </a:solidFill>
                <a:effectLst/>
                <a:latin typeface="verdana" panose="020B0604030504040204" pitchFamily="34" charset="0"/>
              </a:rPr>
              <a:t>String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are a similar concept to numeric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except that the </a:t>
            </a:r>
            <a:r>
              <a:rPr lang="en-US" sz="2000" b="0" i="0" dirty="0" err="1">
                <a:solidFill>
                  <a:srgbClr val="000000"/>
                </a:solidFill>
                <a:effectLst/>
                <a:latin typeface="verdana" panose="020B0604030504040204" pitchFamily="34" charset="0"/>
              </a:rPr>
              <a:t>enum</a:t>
            </a:r>
            <a:r>
              <a:rPr lang="en-US" sz="2000" b="0" i="0" dirty="0">
                <a:solidFill>
                  <a:srgbClr val="000000"/>
                </a:solidFill>
                <a:effectLst/>
                <a:latin typeface="verdana" panose="020B0604030504040204" pitchFamily="34" charset="0"/>
              </a:rPr>
              <a:t> has some subtle runtime differences. In a string </a:t>
            </a:r>
            <a:r>
              <a:rPr lang="en-US" sz="2000" b="0" i="0" dirty="0" err="1">
                <a:solidFill>
                  <a:srgbClr val="000000"/>
                </a:solidFill>
                <a:effectLst/>
                <a:latin typeface="verdana" panose="020B0604030504040204" pitchFamily="34" charset="0"/>
              </a:rPr>
              <a:t>enum</a:t>
            </a:r>
            <a:r>
              <a:rPr lang="en-US" sz="2000" b="0" i="0" dirty="0">
                <a:solidFill>
                  <a:srgbClr val="000000"/>
                </a:solidFill>
                <a:effectLst/>
                <a:latin typeface="verdana" panose="020B0604030504040204" pitchFamily="34" charset="0"/>
              </a:rPr>
              <a:t>, each </a:t>
            </a:r>
            <a:r>
              <a:rPr lang="en-US" sz="2000" b="0" i="0" dirty="0" err="1">
                <a:solidFill>
                  <a:srgbClr val="000000"/>
                </a:solidFill>
                <a:effectLst/>
                <a:latin typeface="verdana" panose="020B0604030504040204" pitchFamily="34" charset="0"/>
              </a:rPr>
              <a:t>enum</a:t>
            </a:r>
            <a:r>
              <a:rPr lang="en-US" sz="2000" b="0" i="0" dirty="0">
                <a:solidFill>
                  <a:srgbClr val="000000"/>
                </a:solidFill>
                <a:effectLst/>
                <a:latin typeface="verdana" panose="020B0604030504040204" pitchFamily="34" charset="0"/>
              </a:rPr>
              <a:t> values are </a:t>
            </a:r>
            <a:r>
              <a:rPr lang="en-US" sz="2000" b="1" i="0" dirty="0">
                <a:effectLst/>
                <a:latin typeface="verdana" panose="020B0604030504040204" pitchFamily="34" charset="0"/>
              </a:rPr>
              <a:t>constant-initialized</a:t>
            </a:r>
            <a:r>
              <a:rPr lang="en-US" sz="2000" b="0" i="0" dirty="0">
                <a:solidFill>
                  <a:srgbClr val="000000"/>
                </a:solidFill>
                <a:effectLst/>
                <a:latin typeface="verdana" panose="020B0604030504040204" pitchFamily="34" charset="0"/>
              </a:rPr>
              <a:t> with a string literal, or with another string </a:t>
            </a:r>
            <a:r>
              <a:rPr lang="en-US" sz="2000" b="0" i="0" dirty="0" err="1">
                <a:solidFill>
                  <a:srgbClr val="000000"/>
                </a:solidFill>
                <a:effectLst/>
                <a:latin typeface="verdana" panose="020B0604030504040204" pitchFamily="34" charset="0"/>
              </a:rPr>
              <a:t>enum</a:t>
            </a:r>
            <a:r>
              <a:rPr lang="en-US" sz="2000" b="0" i="0" dirty="0">
                <a:solidFill>
                  <a:srgbClr val="000000"/>
                </a:solidFill>
                <a:effectLst/>
                <a:latin typeface="verdana" panose="020B0604030504040204" pitchFamily="34" charset="0"/>
              </a:rPr>
              <a:t> member rather than numeric values.</a:t>
            </a:r>
          </a:p>
          <a:p>
            <a:r>
              <a:rPr lang="en-US" sz="1600" b="0" i="0" dirty="0">
                <a:solidFill>
                  <a:srgbClr val="000000"/>
                </a:solidFill>
                <a:effectLst/>
                <a:latin typeface="verdana" panose="020B0604030504040204" pitchFamily="34" charset="0"/>
              </a:rPr>
              <a:t>String </a:t>
            </a:r>
            <a:r>
              <a:rPr lang="en-US" sz="1600" b="0" i="0" dirty="0" err="1">
                <a:solidFill>
                  <a:srgbClr val="000000"/>
                </a:solidFill>
                <a:effectLst/>
                <a:latin typeface="verdana" panose="020B0604030504040204" pitchFamily="34" charset="0"/>
              </a:rPr>
              <a:t>enums</a:t>
            </a:r>
            <a:r>
              <a:rPr lang="en-US" sz="1600" b="0" i="0" dirty="0">
                <a:solidFill>
                  <a:srgbClr val="000000"/>
                </a:solidFill>
                <a:effectLst/>
                <a:latin typeface="verdana" panose="020B0604030504040204" pitchFamily="34" charset="0"/>
              </a:rPr>
              <a:t> do not have </a:t>
            </a:r>
            <a:r>
              <a:rPr lang="en-US" sz="1600" b="1" i="0" dirty="0">
                <a:effectLst/>
                <a:latin typeface="verdana" panose="020B0604030504040204" pitchFamily="34" charset="0"/>
              </a:rPr>
              <a:t>auto-incrementing</a:t>
            </a:r>
            <a:r>
              <a:rPr lang="en-US" sz="1600" b="0" i="0" dirty="0">
                <a:solidFill>
                  <a:srgbClr val="000000"/>
                </a:solidFill>
                <a:effectLst/>
                <a:latin typeface="verdana" panose="020B0604030504040204" pitchFamily="34" charset="0"/>
              </a:rPr>
              <a:t> behavior. The benefits of using this </a:t>
            </a:r>
            <a:r>
              <a:rPr lang="en-US" sz="1600" b="0" i="0" dirty="0" err="1">
                <a:solidFill>
                  <a:srgbClr val="000000"/>
                </a:solidFill>
                <a:effectLst/>
                <a:latin typeface="verdana" panose="020B0604030504040204" pitchFamily="34" charset="0"/>
              </a:rPr>
              <a:t>enum</a:t>
            </a:r>
            <a:r>
              <a:rPr lang="en-US" sz="1600" b="0" i="0" dirty="0">
                <a:solidFill>
                  <a:srgbClr val="000000"/>
                </a:solidFill>
                <a:effectLst/>
                <a:latin typeface="verdana" panose="020B0604030504040204" pitchFamily="34" charset="0"/>
              </a:rPr>
              <a:t> is that string </a:t>
            </a:r>
            <a:r>
              <a:rPr lang="en-US" sz="1600" b="0" i="0" dirty="0" err="1">
                <a:solidFill>
                  <a:srgbClr val="000000"/>
                </a:solidFill>
                <a:effectLst/>
                <a:latin typeface="verdana" panose="020B0604030504040204" pitchFamily="34" charset="0"/>
              </a:rPr>
              <a:t>enums</a:t>
            </a:r>
            <a:r>
              <a:rPr lang="en-US" sz="1600" b="0" i="0" dirty="0">
                <a:solidFill>
                  <a:srgbClr val="000000"/>
                </a:solidFill>
                <a:effectLst/>
                <a:latin typeface="verdana" panose="020B0604030504040204" pitchFamily="34" charset="0"/>
              </a:rPr>
              <a:t> provides better </a:t>
            </a:r>
            <a:r>
              <a:rPr lang="en-US" sz="1600" b="1" i="0" dirty="0">
                <a:effectLst/>
                <a:latin typeface="verdana" panose="020B0604030504040204" pitchFamily="34" charset="0"/>
              </a:rPr>
              <a:t>readability</a:t>
            </a:r>
            <a:r>
              <a:rPr lang="en-US" sz="1600" b="0" i="0" dirty="0">
                <a:solidFill>
                  <a:srgbClr val="000000"/>
                </a:solidFill>
                <a:effectLst/>
                <a:latin typeface="verdana" panose="020B0604030504040204" pitchFamily="34" charset="0"/>
              </a:rPr>
              <a:t>. </a:t>
            </a:r>
          </a:p>
          <a:p>
            <a:pPr algn="l">
              <a:buFont typeface="+mj-lt"/>
              <a:buAutoNum type="arabicPeriod"/>
            </a:pPr>
            <a:r>
              <a:rPr lang="en-IN" sz="1050" b="0" i="0" dirty="0" err="1">
                <a:solidFill>
                  <a:srgbClr val="000000"/>
                </a:solidFill>
                <a:effectLst/>
                <a:latin typeface="verdana" panose="020B0604030504040204" pitchFamily="34" charset="0"/>
              </a:rPr>
              <a:t>enum</a:t>
            </a:r>
            <a:r>
              <a:rPr lang="en-IN" sz="1050" b="0" i="0" dirty="0">
                <a:solidFill>
                  <a:srgbClr val="000000"/>
                </a:solidFill>
                <a:effectLst/>
                <a:latin typeface="verdana" panose="020B0604030504040204" pitchFamily="34" charset="0"/>
              </a:rPr>
              <a:t> </a:t>
            </a:r>
            <a:r>
              <a:rPr lang="en-IN" sz="1050" b="0" i="0" dirty="0" err="1">
                <a:solidFill>
                  <a:srgbClr val="000000"/>
                </a:solidFill>
                <a:effectLst/>
                <a:latin typeface="verdana" panose="020B0604030504040204" pitchFamily="34" charset="0"/>
              </a:rPr>
              <a:t>AppStatus</a:t>
            </a:r>
            <a:r>
              <a:rPr lang="en-IN" sz="1050" b="0" i="0" dirty="0">
                <a:solidFill>
                  <a:srgbClr val="000000"/>
                </a:solidFill>
                <a:effectLst/>
                <a:latin typeface="verdana" panose="020B0604030504040204" pitchFamily="34" charset="0"/>
              </a:rPr>
              <a:t> {  </a:t>
            </a:r>
          </a:p>
          <a:p>
            <a:pPr algn="l">
              <a:buFont typeface="+mj-lt"/>
              <a:buAutoNum type="arabicPeriod"/>
            </a:pPr>
            <a:r>
              <a:rPr lang="en-IN" sz="1050" b="0" i="0" dirty="0">
                <a:solidFill>
                  <a:srgbClr val="000000"/>
                </a:solidFill>
                <a:effectLst/>
                <a:latin typeface="verdana" panose="020B0604030504040204" pitchFamily="34" charset="0"/>
              </a:rPr>
              <a:t>    </a:t>
            </a:r>
            <a:r>
              <a:rPr lang="en-IN" sz="1050" b="0" i="0" dirty="0">
                <a:solidFill>
                  <a:srgbClr val="FF0000"/>
                </a:solidFill>
                <a:effectLst/>
                <a:latin typeface="verdana" panose="020B0604030504040204" pitchFamily="34" charset="0"/>
              </a:rPr>
              <a:t>ACTIVE</a:t>
            </a:r>
            <a:r>
              <a:rPr lang="en-IN" sz="1050" b="0" i="0" dirty="0">
                <a:solidFill>
                  <a:srgbClr val="000000"/>
                </a:solidFill>
                <a:effectLst/>
                <a:latin typeface="verdana" panose="020B0604030504040204" pitchFamily="34" charset="0"/>
              </a:rPr>
              <a:t> = </a:t>
            </a:r>
            <a:r>
              <a:rPr lang="en-IN" sz="1050" b="0" i="0" dirty="0">
                <a:solidFill>
                  <a:srgbClr val="0000FF"/>
                </a:solidFill>
                <a:effectLst/>
                <a:latin typeface="verdana" panose="020B0604030504040204" pitchFamily="34" charset="0"/>
              </a:rPr>
              <a:t>'ACT'</a:t>
            </a: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    </a:t>
            </a:r>
            <a:r>
              <a:rPr lang="en-IN" sz="1050" b="0" i="0" dirty="0">
                <a:solidFill>
                  <a:srgbClr val="FF0000"/>
                </a:solidFill>
                <a:effectLst/>
                <a:latin typeface="verdana" panose="020B0604030504040204" pitchFamily="34" charset="0"/>
              </a:rPr>
              <a:t>INACTIVE</a:t>
            </a:r>
            <a:r>
              <a:rPr lang="en-IN" sz="1050" b="0" i="0" dirty="0">
                <a:solidFill>
                  <a:srgbClr val="000000"/>
                </a:solidFill>
                <a:effectLst/>
                <a:latin typeface="verdana" panose="020B0604030504040204" pitchFamily="34" charset="0"/>
              </a:rPr>
              <a:t> = </a:t>
            </a:r>
            <a:r>
              <a:rPr lang="en-IN" sz="1050" b="0" i="0" dirty="0">
                <a:solidFill>
                  <a:srgbClr val="0000FF"/>
                </a:solidFill>
                <a:effectLst/>
                <a:latin typeface="verdana" panose="020B0604030504040204" pitchFamily="34" charset="0"/>
              </a:rPr>
              <a:t>'INACT'</a:t>
            </a: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    </a:t>
            </a:r>
            <a:r>
              <a:rPr lang="en-IN" sz="1050" b="0" i="0" dirty="0">
                <a:solidFill>
                  <a:srgbClr val="FF0000"/>
                </a:solidFill>
                <a:effectLst/>
                <a:latin typeface="verdana" panose="020B0604030504040204" pitchFamily="34" charset="0"/>
              </a:rPr>
              <a:t>ONHOLD</a:t>
            </a:r>
            <a:r>
              <a:rPr lang="en-IN" sz="1050" b="0" i="0" dirty="0">
                <a:solidFill>
                  <a:srgbClr val="000000"/>
                </a:solidFill>
                <a:effectLst/>
                <a:latin typeface="verdana" panose="020B0604030504040204" pitchFamily="34" charset="0"/>
              </a:rPr>
              <a:t> = </a:t>
            </a:r>
            <a:r>
              <a:rPr lang="en-IN" sz="1050" b="0" i="0" dirty="0">
                <a:solidFill>
                  <a:srgbClr val="0000FF"/>
                </a:solidFill>
                <a:effectLst/>
                <a:latin typeface="verdana" panose="020B0604030504040204" pitchFamily="34" charset="0"/>
              </a:rPr>
              <a:t>'HLD'</a:t>
            </a: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    </a:t>
            </a:r>
            <a:r>
              <a:rPr lang="en-IN" sz="1050" b="0" i="0" dirty="0">
                <a:solidFill>
                  <a:srgbClr val="FF0000"/>
                </a:solidFill>
                <a:effectLst/>
                <a:latin typeface="verdana" panose="020B0604030504040204" pitchFamily="34" charset="0"/>
              </a:rPr>
              <a:t>ONSTOP</a:t>
            </a:r>
            <a:r>
              <a:rPr lang="en-IN" sz="1050" b="0" i="0" dirty="0">
                <a:solidFill>
                  <a:srgbClr val="000000"/>
                </a:solidFill>
                <a:effectLst/>
                <a:latin typeface="verdana" panose="020B0604030504040204" pitchFamily="34" charset="0"/>
              </a:rPr>
              <a:t> = </a:t>
            </a:r>
            <a:r>
              <a:rPr lang="en-IN" sz="1050" b="0" i="0" dirty="0">
                <a:solidFill>
                  <a:srgbClr val="0000FF"/>
                </a:solidFill>
                <a:effectLst/>
                <a:latin typeface="verdana" panose="020B0604030504040204" pitchFamily="34" charset="0"/>
              </a:rPr>
              <a:t>'STOP'</a:t>
            </a: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function </a:t>
            </a:r>
            <a:r>
              <a:rPr lang="en-IN" sz="1050" b="0" i="0" dirty="0" err="1">
                <a:solidFill>
                  <a:srgbClr val="000000"/>
                </a:solidFill>
                <a:effectLst/>
                <a:latin typeface="verdana" panose="020B0604030504040204" pitchFamily="34" charset="0"/>
              </a:rPr>
              <a:t>checkStatus</a:t>
            </a:r>
            <a:r>
              <a:rPr lang="en-IN" sz="1050" b="0" i="0" dirty="0">
                <a:solidFill>
                  <a:srgbClr val="000000"/>
                </a:solidFill>
                <a:effectLst/>
                <a:latin typeface="verdana" panose="020B0604030504040204" pitchFamily="34" charset="0"/>
              </a:rPr>
              <a:t>(status: </a:t>
            </a:r>
            <a:r>
              <a:rPr lang="en-IN" sz="1050" b="0" i="0" dirty="0" err="1">
                <a:solidFill>
                  <a:srgbClr val="000000"/>
                </a:solidFill>
                <a:effectLst/>
                <a:latin typeface="verdana" panose="020B0604030504040204" pitchFamily="34" charset="0"/>
              </a:rPr>
              <a:t>AppStatus</a:t>
            </a:r>
            <a:r>
              <a:rPr lang="en-IN" sz="1050" b="0" i="0" dirty="0">
                <a:solidFill>
                  <a:srgbClr val="000000"/>
                </a:solidFill>
                <a:effectLst/>
                <a:latin typeface="verdana" panose="020B0604030504040204" pitchFamily="34" charset="0"/>
              </a:rPr>
              <a:t>): void {  </a:t>
            </a:r>
          </a:p>
          <a:p>
            <a:pPr algn="l">
              <a:buFont typeface="+mj-lt"/>
              <a:buAutoNum type="arabicPeriod"/>
            </a:pP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a:solidFill>
                  <a:srgbClr val="000000"/>
                </a:solidFill>
                <a:effectLst/>
                <a:latin typeface="verdana" panose="020B0604030504040204" pitchFamily="34" charset="0"/>
              </a:rPr>
              <a:t>    console.log(status);  </a:t>
            </a:r>
          </a:p>
          <a:p>
            <a:pPr algn="l">
              <a:buFont typeface="+mj-lt"/>
              <a:buAutoNum type="arabicPeriod"/>
            </a:pPr>
            <a:r>
              <a:rPr lang="en-IN" sz="1050" b="0" i="0" dirty="0">
                <a:solidFill>
                  <a:srgbClr val="000000"/>
                </a:solidFill>
                <a:effectLst/>
                <a:latin typeface="verdana" panose="020B0604030504040204" pitchFamily="34" charset="0"/>
              </a:rPr>
              <a:t>}  </a:t>
            </a:r>
          </a:p>
          <a:p>
            <a:pPr algn="l">
              <a:buFont typeface="+mj-lt"/>
              <a:buAutoNum type="arabicPeriod"/>
            </a:pPr>
            <a:r>
              <a:rPr lang="en-IN" sz="1050" b="0" i="0" dirty="0" err="1">
                <a:solidFill>
                  <a:srgbClr val="000000"/>
                </a:solidFill>
                <a:effectLst/>
                <a:latin typeface="verdana" panose="020B0604030504040204" pitchFamily="34" charset="0"/>
              </a:rPr>
              <a:t>checkStatus</a:t>
            </a:r>
            <a:r>
              <a:rPr lang="en-IN" sz="1050" b="0" i="0" dirty="0">
                <a:solidFill>
                  <a:srgbClr val="000000"/>
                </a:solidFill>
                <a:effectLst/>
                <a:latin typeface="verdana" panose="020B0604030504040204" pitchFamily="34" charset="0"/>
              </a:rPr>
              <a:t>(</a:t>
            </a:r>
            <a:r>
              <a:rPr lang="en-IN" sz="1050" b="0" i="0" dirty="0" err="1">
                <a:solidFill>
                  <a:srgbClr val="000000"/>
                </a:solidFill>
                <a:effectLst/>
                <a:latin typeface="verdana" panose="020B0604030504040204" pitchFamily="34" charset="0"/>
              </a:rPr>
              <a:t>AppStatus.ONSTOP</a:t>
            </a:r>
            <a:r>
              <a:rPr lang="en-IN" sz="1050" b="0" i="0" dirty="0">
                <a:solidFill>
                  <a:srgbClr val="000000"/>
                </a:solidFill>
                <a:effectLst/>
                <a:latin typeface="verdana" panose="020B0604030504040204" pitchFamily="34" charset="0"/>
              </a:rPr>
              <a:t>);  </a:t>
            </a:r>
          </a:p>
          <a:p>
            <a:endParaRPr lang="en-IN" sz="1600" dirty="0"/>
          </a:p>
        </p:txBody>
      </p:sp>
    </p:spTree>
    <p:extLst>
      <p:ext uri="{BB962C8B-B14F-4D97-AF65-F5344CB8AC3E}">
        <p14:creationId xmlns:p14="http://schemas.microsoft.com/office/powerpoint/2010/main" val="13855403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03ED-5ADA-48D7-BE01-BCCA01985D39}"/>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Heterogeneous Enums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F483767-5CD3-41D9-AEF2-06B130BD14D5}"/>
              </a:ext>
            </a:extLst>
          </p:cNvPr>
          <p:cNvSpPr>
            <a:spLocks noGrp="1"/>
          </p:cNvSpPr>
          <p:nvPr>
            <p:ph idx="1"/>
          </p:nvPr>
        </p:nvSpPr>
        <p:spPr>
          <a:xfrm>
            <a:off x="457200" y="404664"/>
            <a:ext cx="8229600" cy="6336704"/>
          </a:xfrm>
        </p:spPr>
        <p:txBody>
          <a:bodyPr>
            <a:normAutofit/>
          </a:bodyPr>
          <a:lstStyle/>
          <a:p>
            <a:r>
              <a:rPr lang="en-US" sz="2000" b="0" i="0" dirty="0">
                <a:solidFill>
                  <a:srgbClr val="000000"/>
                </a:solidFill>
                <a:effectLst/>
                <a:latin typeface="verdana" panose="020B0604030504040204" pitchFamily="34" charset="0"/>
              </a:rPr>
              <a:t>The heterogeneous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are </a:t>
            </a:r>
            <a:r>
              <a:rPr lang="en-US" sz="2000" b="0" i="0" dirty="0" err="1">
                <a:solidFill>
                  <a:srgbClr val="000000"/>
                </a:solidFill>
                <a:effectLst/>
                <a:latin typeface="verdana" panose="020B0604030504040204" pitchFamily="34" charset="0"/>
              </a:rPr>
              <a:t>enums</a:t>
            </a:r>
            <a:r>
              <a:rPr lang="en-US" sz="2000" b="0" i="0" dirty="0">
                <a:solidFill>
                  <a:srgbClr val="000000"/>
                </a:solidFill>
                <a:effectLst/>
                <a:latin typeface="verdana" panose="020B0604030504040204" pitchFamily="34" charset="0"/>
              </a:rPr>
              <a:t>, which contains both </a:t>
            </a:r>
            <a:r>
              <a:rPr lang="en-US" sz="2000" b="1" i="0" dirty="0">
                <a:effectLst/>
                <a:latin typeface="verdana" panose="020B0604030504040204" pitchFamily="34" charset="0"/>
              </a:rPr>
              <a:t>string</a:t>
            </a:r>
            <a:r>
              <a:rPr lang="en-US" sz="2000" b="0" i="0" dirty="0">
                <a:solidFill>
                  <a:srgbClr val="000000"/>
                </a:solidFill>
                <a:effectLst/>
                <a:latin typeface="verdana" panose="020B0604030504040204" pitchFamily="34" charset="0"/>
              </a:rPr>
              <a:t> and </a:t>
            </a:r>
            <a:r>
              <a:rPr lang="en-US" sz="2000" b="1" i="0" dirty="0">
                <a:effectLst/>
                <a:latin typeface="verdana" panose="020B0604030504040204" pitchFamily="34" charset="0"/>
              </a:rPr>
              <a:t>numeric</a:t>
            </a:r>
            <a:r>
              <a:rPr lang="en-US" sz="2000" b="0" i="0" dirty="0">
                <a:solidFill>
                  <a:srgbClr val="000000"/>
                </a:solidFill>
                <a:effectLst/>
                <a:latin typeface="verdana" panose="020B0604030504040204" pitchFamily="34" charset="0"/>
              </a:rPr>
              <a:t> values. But it is advised that you don't do this unless there is a need to take advantage of JavaScript runtime behavior.</a:t>
            </a:r>
          </a:p>
          <a:p>
            <a:pPr algn="l">
              <a:buFont typeface="+mj-lt"/>
              <a:buAutoNum type="arabicPeriod"/>
            </a:pPr>
            <a:r>
              <a:rPr lang="en-IN" sz="1800" b="0" i="0" dirty="0" err="1">
                <a:solidFill>
                  <a:srgbClr val="000000"/>
                </a:solidFill>
                <a:effectLst/>
                <a:latin typeface="verdana" panose="020B0604030504040204" pitchFamily="34" charset="0"/>
              </a:rPr>
              <a:t>enum</a:t>
            </a:r>
            <a:r>
              <a:rPr lang="en-IN" sz="1800" b="0" i="0" dirty="0">
                <a:solidFill>
                  <a:srgbClr val="000000"/>
                </a:solidFill>
                <a:effectLst/>
                <a:latin typeface="verdana" panose="020B0604030504040204" pitchFamily="34" charset="0"/>
              </a:rPr>
              <a:t> </a:t>
            </a:r>
            <a:r>
              <a:rPr lang="en-IN" sz="1800" b="0" i="0" dirty="0" err="1">
                <a:solidFill>
                  <a:srgbClr val="000000"/>
                </a:solidFill>
                <a:effectLst/>
                <a:latin typeface="verdana" panose="020B0604030504040204" pitchFamily="34" charset="0"/>
              </a:rPr>
              <a:t>AppStatus</a:t>
            </a:r>
            <a:r>
              <a:rPr lang="en-IN" sz="1800" b="0" i="0" dirty="0">
                <a:solidFill>
                  <a:srgbClr val="000000"/>
                </a:solidFill>
                <a:effectLst/>
                <a:latin typeface="verdana" panose="020B0604030504040204" pitchFamily="34" charset="0"/>
              </a:rPr>
              <a:t> {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ACTIVE</a:t>
            </a:r>
            <a:r>
              <a:rPr lang="en-IN" sz="1800" b="0" i="0" dirty="0">
                <a:solidFill>
                  <a:srgbClr val="000000"/>
                </a:solidFill>
                <a:effectLst/>
                <a:latin typeface="verdana" panose="020B0604030504040204" pitchFamily="34" charset="0"/>
              </a:rPr>
              <a:t> = </a:t>
            </a:r>
            <a:r>
              <a:rPr lang="en-IN" sz="1800" b="0" i="0" dirty="0">
                <a:solidFill>
                  <a:srgbClr val="0000FF"/>
                </a:solidFill>
                <a:effectLst/>
                <a:latin typeface="verdana" panose="020B0604030504040204" pitchFamily="34" charset="0"/>
              </a:rPr>
              <a:t>'Yes'</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INACTIVE</a:t>
            </a:r>
            <a:r>
              <a:rPr lang="en-IN" sz="1800" b="0" i="0" dirty="0">
                <a:solidFill>
                  <a:srgbClr val="000000"/>
                </a:solidFill>
                <a:effectLst/>
                <a:latin typeface="verdana" panose="020B0604030504040204" pitchFamily="34" charset="0"/>
              </a:rPr>
              <a:t> = </a:t>
            </a:r>
            <a:r>
              <a:rPr lang="en-IN" sz="1800" b="0" i="0" dirty="0">
                <a:solidFill>
                  <a:srgbClr val="0000FF"/>
                </a:solidFill>
                <a:effectLst/>
                <a:latin typeface="verdana" panose="020B0604030504040204" pitchFamily="34" charset="0"/>
              </a:rPr>
              <a:t>1</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ONHOLD</a:t>
            </a:r>
            <a:r>
              <a:rPr lang="en-IN" sz="1800" b="0" i="0" dirty="0">
                <a:solidFill>
                  <a:srgbClr val="000000"/>
                </a:solidFill>
                <a:effectLst/>
                <a:latin typeface="verdana" panose="020B0604030504040204" pitchFamily="34" charset="0"/>
              </a:rPr>
              <a:t> = </a:t>
            </a:r>
            <a:r>
              <a:rPr lang="en-IN" sz="1800" b="0" i="0" dirty="0">
                <a:solidFill>
                  <a:srgbClr val="0000FF"/>
                </a:solidFill>
                <a:effectLst/>
                <a:latin typeface="verdana" panose="020B0604030504040204" pitchFamily="34" charset="0"/>
              </a:rPr>
              <a:t>2</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r>
              <a:rPr lang="en-IN" sz="1800" b="0" i="0" dirty="0">
                <a:solidFill>
                  <a:srgbClr val="FF0000"/>
                </a:solidFill>
                <a:effectLst/>
                <a:latin typeface="verdana" panose="020B0604030504040204" pitchFamily="34" charset="0"/>
              </a:rPr>
              <a:t>ONSTOP</a:t>
            </a:r>
            <a:r>
              <a:rPr lang="en-IN" sz="1800" b="0" i="0" dirty="0">
                <a:solidFill>
                  <a:srgbClr val="000000"/>
                </a:solidFill>
                <a:effectLst/>
                <a:latin typeface="verdana" panose="020B0604030504040204" pitchFamily="34" charset="0"/>
              </a:rPr>
              <a:t> = </a:t>
            </a:r>
            <a:r>
              <a:rPr lang="en-IN" sz="1800" b="0" i="0" dirty="0">
                <a:solidFill>
                  <a:srgbClr val="0000FF"/>
                </a:solidFill>
                <a:effectLst/>
                <a:latin typeface="verdana" panose="020B0604030504040204" pitchFamily="34" charset="0"/>
              </a:rPr>
              <a:t>'STOP'</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AppStatus.ACTIVE</a:t>
            </a:r>
            <a:r>
              <a:rPr lang="en-IN" sz="1800" b="0" i="0" dirty="0">
                <a:solidFill>
                  <a:srgbClr val="000000"/>
                </a:solidFill>
                <a:effectLst/>
                <a:latin typeface="verdana" panose="020B0604030504040204" pitchFamily="34" charset="0"/>
              </a:rPr>
              <a:t>);  </a:t>
            </a:r>
          </a:p>
          <a:p>
            <a:pPr algn="l">
              <a:buFont typeface="+mj-lt"/>
              <a:buAutoNum type="arabicPeriod"/>
            </a:pPr>
            <a:r>
              <a:rPr lang="en-IN" sz="1800" b="0" i="0" dirty="0">
                <a:solidFill>
                  <a:srgbClr val="000000"/>
                </a:solidFill>
                <a:effectLst/>
                <a:latin typeface="verdana" panose="020B0604030504040204" pitchFamily="34" charset="0"/>
              </a:rPr>
              <a:t>console.log(</a:t>
            </a:r>
            <a:r>
              <a:rPr lang="en-IN" sz="1800" b="0" i="0" dirty="0" err="1">
                <a:solidFill>
                  <a:srgbClr val="000000"/>
                </a:solidFill>
                <a:effectLst/>
                <a:latin typeface="verdana" panose="020B0604030504040204" pitchFamily="34" charset="0"/>
              </a:rPr>
              <a:t>AppStatus.ONHOLD</a:t>
            </a:r>
            <a:r>
              <a:rPr lang="en-IN" sz="1800" b="0" i="0" dirty="0">
                <a:solidFill>
                  <a:srgbClr val="000000"/>
                </a:solidFill>
                <a:effectLst/>
                <a:latin typeface="verdana" panose="020B0604030504040204" pitchFamily="34" charset="0"/>
              </a:rPr>
              <a:t>);  </a:t>
            </a:r>
          </a:p>
          <a:p>
            <a:pPr algn="l">
              <a:buFont typeface="+mj-lt"/>
              <a:buAutoNum type="arabicPeriod"/>
            </a:pPr>
            <a:endParaRPr lang="en-IN" sz="18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427214843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C9D3-4BA0-416F-9D7A-3C0064ABAD16}"/>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TypeScript Function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7916D15-4E0C-4D02-A6A1-A593308CDAC2}"/>
              </a:ext>
            </a:extLst>
          </p:cNvPr>
          <p:cNvSpPr>
            <a:spLocks noGrp="1"/>
          </p:cNvSpPr>
          <p:nvPr>
            <p:ph idx="1"/>
          </p:nvPr>
        </p:nvSpPr>
        <p:spPr>
          <a:xfrm>
            <a:off x="457200" y="476672"/>
            <a:ext cx="8229600" cy="6264696"/>
          </a:xfrm>
        </p:spPr>
        <p:txBody>
          <a:bodyPr/>
          <a:lstStyle/>
          <a:p>
            <a:r>
              <a:rPr lang="en-IN" b="0" i="0" dirty="0">
                <a:solidFill>
                  <a:srgbClr val="610B4B"/>
                </a:solidFill>
                <a:effectLst/>
                <a:latin typeface="erdana"/>
              </a:rPr>
              <a:t>Anonymous function</a:t>
            </a:r>
          </a:p>
          <a:p>
            <a:r>
              <a:rPr lang="en-US" sz="1400" b="0" i="0" dirty="0">
                <a:solidFill>
                  <a:srgbClr val="000000"/>
                </a:solidFill>
                <a:effectLst/>
                <a:latin typeface="verdana" panose="020B0604030504040204" pitchFamily="34" charset="0"/>
              </a:rPr>
              <a:t>A function without a name is known as an anonymous function. These type of functions are dynamically declared at runtime.</a:t>
            </a:r>
          </a:p>
          <a:p>
            <a:r>
              <a:rPr lang="en-US" sz="1400" b="0" i="0" dirty="0">
                <a:solidFill>
                  <a:srgbClr val="000000"/>
                </a:solidFill>
                <a:effectLst/>
                <a:latin typeface="verdana" panose="020B0604030504040204" pitchFamily="34" charset="0"/>
              </a:rPr>
              <a:t> It is defined as an expression. We can store it in a variable, so it does not need function names. Like standard function, it also accepts inputs and returns outputs. We can invoke it by using the variable name, which contains function.</a:t>
            </a:r>
          </a:p>
          <a:p>
            <a:r>
              <a:rPr lang="en-IN" sz="1200" b="0" i="0" dirty="0">
                <a:solidFill>
                  <a:srgbClr val="000000"/>
                </a:solidFill>
                <a:effectLst/>
                <a:latin typeface="verdana" panose="020B0604030504040204" pitchFamily="34" charset="0"/>
              </a:rPr>
              <a:t>let </a:t>
            </a:r>
            <a:r>
              <a:rPr lang="en-IN" sz="1200" b="0" i="0" dirty="0">
                <a:solidFill>
                  <a:srgbClr val="FF0000"/>
                </a:solidFill>
                <a:effectLst/>
                <a:latin typeface="verdana" panose="020B0604030504040204" pitchFamily="34" charset="0"/>
              </a:rPr>
              <a:t>res</a:t>
            </a:r>
            <a:r>
              <a:rPr lang="en-IN" sz="1200" b="0" i="0" dirty="0">
                <a:solidFill>
                  <a:srgbClr val="000000"/>
                </a:solidFill>
                <a:effectLst/>
                <a:latin typeface="verdana" panose="020B0604030504040204" pitchFamily="34" charset="0"/>
              </a:rPr>
              <a:t> = </a:t>
            </a:r>
            <a:r>
              <a:rPr lang="en-IN" sz="1200" b="0" i="0" dirty="0">
                <a:solidFill>
                  <a:srgbClr val="0000FF"/>
                </a:solidFill>
                <a:effectLst/>
                <a:latin typeface="verdana" panose="020B0604030504040204" pitchFamily="34" charset="0"/>
              </a:rPr>
              <a:t>function</a:t>
            </a:r>
            <a:r>
              <a:rPr lang="en-IN" sz="1200" b="0" i="0" dirty="0">
                <a:solidFill>
                  <a:srgbClr val="000000"/>
                </a:solidFill>
                <a:effectLst/>
                <a:latin typeface="verdana" panose="020B0604030504040204" pitchFamily="34" charset="0"/>
              </a:rPr>
              <a:t>( [arguments] ) { } </a:t>
            </a:r>
          </a:p>
          <a:p>
            <a:r>
              <a:rPr lang="en-IN" sz="1200" b="0" i="0" dirty="0">
                <a:solidFill>
                  <a:srgbClr val="000000"/>
                </a:solidFill>
                <a:effectLst/>
                <a:latin typeface="verdana" panose="020B0604030504040204" pitchFamily="34" charset="0"/>
              </a:rPr>
              <a:t> </a:t>
            </a:r>
          </a:p>
          <a:p>
            <a:r>
              <a:rPr lang="en-US" sz="1400" dirty="0"/>
              <a:t>let </a:t>
            </a:r>
            <a:r>
              <a:rPr lang="en-US" sz="1400" dirty="0" err="1"/>
              <a:t>myAdd</a:t>
            </a:r>
            <a:r>
              <a:rPr lang="en-US" sz="1400" dirty="0"/>
              <a:t>=function(</a:t>
            </a:r>
            <a:r>
              <a:rPr lang="en-US" sz="1400" dirty="0" err="1"/>
              <a:t>x:number,y:number</a:t>
            </a:r>
            <a:r>
              <a:rPr lang="en-US" sz="1400" dirty="0"/>
              <a:t>):number{</a:t>
            </a:r>
          </a:p>
          <a:p>
            <a:r>
              <a:rPr lang="en-US" sz="1400" dirty="0"/>
              <a:t>	return </a:t>
            </a:r>
            <a:r>
              <a:rPr lang="en-US" sz="1400" dirty="0" err="1"/>
              <a:t>x+y</a:t>
            </a:r>
            <a:r>
              <a:rPr lang="en-US" sz="1400" dirty="0"/>
              <a:t>;</a:t>
            </a:r>
          </a:p>
          <a:p>
            <a:r>
              <a:rPr lang="en-US" sz="1400" dirty="0"/>
              <a:t>};</a:t>
            </a:r>
          </a:p>
          <a:p>
            <a:endParaRPr lang="en-US" sz="1400" dirty="0"/>
          </a:p>
          <a:p>
            <a:r>
              <a:rPr lang="en-US" sz="1400" dirty="0"/>
              <a:t>console.log(</a:t>
            </a:r>
            <a:r>
              <a:rPr lang="en-US" sz="1400" dirty="0" err="1"/>
              <a:t>myAdd</a:t>
            </a:r>
            <a:r>
              <a:rPr lang="en-US" sz="1400" dirty="0"/>
              <a:t>(5,3));</a:t>
            </a:r>
            <a:endParaRPr lang="en-IN" sz="1400" dirty="0"/>
          </a:p>
        </p:txBody>
      </p:sp>
    </p:spTree>
    <p:extLst>
      <p:ext uri="{BB962C8B-B14F-4D97-AF65-F5344CB8AC3E}">
        <p14:creationId xmlns:p14="http://schemas.microsoft.com/office/powerpoint/2010/main" val="345276536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ACC9-B5C3-4644-987D-CBE847927972}"/>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TypeScript Arrow function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444FB13-5154-4F0E-AAE2-396A75B46DC5}"/>
              </a:ext>
            </a:extLst>
          </p:cNvPr>
          <p:cNvSpPr>
            <a:spLocks noGrp="1"/>
          </p:cNvSpPr>
          <p:nvPr>
            <p:ph idx="1"/>
          </p:nvPr>
        </p:nvSpPr>
        <p:spPr>
          <a:xfrm>
            <a:off x="457200" y="548680"/>
            <a:ext cx="8229600" cy="6192688"/>
          </a:xfrm>
        </p:spPr>
        <p:txBody>
          <a:bodyPr>
            <a:normAutofit/>
          </a:bodyPr>
          <a:lstStyle/>
          <a:p>
            <a:r>
              <a:rPr lang="en-US" sz="2000" b="0" i="0" dirty="0">
                <a:solidFill>
                  <a:srgbClr val="000000"/>
                </a:solidFill>
                <a:effectLst/>
                <a:latin typeface="verdana" panose="020B0604030504040204" pitchFamily="34" charset="0"/>
              </a:rPr>
              <a:t>ES6 version of TypeScript provides an arrow function which is the </a:t>
            </a:r>
            <a:r>
              <a:rPr lang="en-US" sz="2000" b="1" i="0" dirty="0">
                <a:effectLst/>
                <a:latin typeface="verdana" panose="020B0604030504040204" pitchFamily="34" charset="0"/>
              </a:rPr>
              <a:t>shorthand</a:t>
            </a:r>
            <a:r>
              <a:rPr lang="en-US" sz="2000" b="0" i="0" dirty="0">
                <a:solidFill>
                  <a:srgbClr val="000000"/>
                </a:solidFill>
                <a:effectLst/>
                <a:latin typeface="verdana" panose="020B0604030504040204" pitchFamily="34" charset="0"/>
              </a:rPr>
              <a:t> syntax for defining the anonymous function, i.e., for function expressions. It omits the function keyword. We can call it fat arrow (because -&gt; is a thin arrow and =&gt; is a "</a:t>
            </a:r>
            <a:r>
              <a:rPr lang="en-US" sz="2000" b="1" i="0" dirty="0">
                <a:effectLst/>
                <a:latin typeface="verdana" panose="020B0604030504040204" pitchFamily="34" charset="0"/>
              </a:rPr>
              <a:t>fat</a:t>
            </a:r>
            <a:r>
              <a:rPr lang="en-US" sz="2000" b="0" i="0" dirty="0">
                <a:solidFill>
                  <a:srgbClr val="000000"/>
                </a:solidFill>
                <a:effectLst/>
                <a:latin typeface="verdana" panose="020B0604030504040204" pitchFamily="34" charset="0"/>
              </a:rPr>
              <a:t>" arrow). It is also called a </a:t>
            </a:r>
            <a:r>
              <a:rPr lang="en-US" sz="2000" b="1" i="0" dirty="0">
                <a:effectLst/>
                <a:latin typeface="verdana" panose="020B0604030504040204" pitchFamily="34" charset="0"/>
              </a:rPr>
              <a:t>Lambda function</a:t>
            </a:r>
            <a:r>
              <a:rPr lang="en-US" sz="2000" b="0" i="0" dirty="0">
                <a:solidFill>
                  <a:srgbClr val="000000"/>
                </a:solidFill>
                <a:effectLst/>
                <a:latin typeface="verdana" panose="020B0604030504040204" pitchFamily="34" charset="0"/>
              </a:rPr>
              <a:t>. The arrow function has lexical scoping of "</a:t>
            </a:r>
            <a:r>
              <a:rPr lang="en-US" sz="2000" b="1" i="0" dirty="0">
                <a:effectLst/>
                <a:latin typeface="verdana" panose="020B0604030504040204" pitchFamily="34" charset="0"/>
              </a:rPr>
              <a:t>this</a:t>
            </a:r>
            <a:r>
              <a:rPr lang="en-US" sz="2000" b="0" i="0" dirty="0">
                <a:solidFill>
                  <a:srgbClr val="000000"/>
                </a:solidFill>
                <a:effectLst/>
                <a:latin typeface="verdana" panose="020B0604030504040204" pitchFamily="34" charset="0"/>
              </a:rPr>
              <a:t>" keyword.</a:t>
            </a:r>
          </a:p>
          <a:p>
            <a:pPr algn="l"/>
            <a:r>
              <a:rPr lang="en-US" sz="1200" b="0" i="0" dirty="0">
                <a:solidFill>
                  <a:srgbClr val="000000"/>
                </a:solidFill>
                <a:effectLst/>
                <a:latin typeface="verdana" panose="020B0604030504040204" pitchFamily="34" charset="0"/>
              </a:rPr>
              <a:t>The motivation for arrow function is:</a:t>
            </a:r>
          </a:p>
          <a:p>
            <a:pPr algn="l">
              <a:buFont typeface="Arial" panose="020B0604020202020204" pitchFamily="34" charset="0"/>
              <a:buChar char="•"/>
            </a:pPr>
            <a:r>
              <a:rPr lang="en-US" sz="1200" b="0" dirty="0">
                <a:solidFill>
                  <a:srgbClr val="000000"/>
                </a:solidFill>
                <a:effectLst/>
                <a:latin typeface="verdana" panose="020B0604030504040204" pitchFamily="34" charset="0"/>
              </a:rPr>
              <a:t>When we don't need to keep typing function.</a:t>
            </a:r>
          </a:p>
          <a:p>
            <a:pPr algn="l">
              <a:buFont typeface="Arial" panose="020B0604020202020204" pitchFamily="34" charset="0"/>
              <a:buChar char="•"/>
            </a:pPr>
            <a:r>
              <a:rPr lang="en-US" sz="1200" b="0" dirty="0">
                <a:solidFill>
                  <a:srgbClr val="000000"/>
                </a:solidFill>
                <a:effectLst/>
                <a:latin typeface="verdana" panose="020B0604030504040204" pitchFamily="34" charset="0"/>
              </a:rPr>
              <a:t>It lexically captures the meaning of this keyword.</a:t>
            </a:r>
          </a:p>
          <a:p>
            <a:pPr algn="l">
              <a:buFont typeface="Arial" panose="020B0604020202020204" pitchFamily="34" charset="0"/>
              <a:buChar char="•"/>
            </a:pPr>
            <a:r>
              <a:rPr lang="en-US" sz="1200" b="0" dirty="0">
                <a:solidFill>
                  <a:srgbClr val="000000"/>
                </a:solidFill>
                <a:effectLst/>
                <a:latin typeface="verdana" panose="020B0604030504040204" pitchFamily="34" charset="0"/>
              </a:rPr>
              <a:t>It lexically captures the meaning of arguments.</a:t>
            </a:r>
          </a:p>
          <a:p>
            <a:r>
              <a:rPr lang="en-US" sz="1200" b="0" i="0" dirty="0">
                <a:solidFill>
                  <a:srgbClr val="000000"/>
                </a:solidFill>
                <a:effectLst/>
                <a:latin typeface="verdana" panose="020B0604030504040204" pitchFamily="34" charset="0"/>
              </a:rPr>
              <a:t>We can split the syntax of an Arrow function into three parts:</a:t>
            </a:r>
          </a:p>
          <a:p>
            <a:pPr algn="l">
              <a:buFont typeface="Arial" panose="020B0604020202020204" pitchFamily="34" charset="0"/>
              <a:buChar char="•"/>
            </a:pPr>
            <a:r>
              <a:rPr lang="en-US" sz="1200" b="1" dirty="0">
                <a:solidFill>
                  <a:srgbClr val="000000"/>
                </a:solidFill>
                <a:effectLst/>
                <a:latin typeface="verdana" panose="020B0604030504040204" pitchFamily="34" charset="0"/>
              </a:rPr>
              <a:t>Parameters:</a:t>
            </a:r>
            <a:r>
              <a:rPr lang="en-US" sz="1200" b="0" dirty="0">
                <a:solidFill>
                  <a:srgbClr val="000000"/>
                </a:solidFill>
                <a:effectLst/>
                <a:latin typeface="verdana" panose="020B0604030504040204" pitchFamily="34" charset="0"/>
              </a:rPr>
              <a:t> A function may or may not have parameters.</a:t>
            </a:r>
          </a:p>
          <a:p>
            <a:pPr algn="l">
              <a:buFont typeface="Arial" panose="020B0604020202020204" pitchFamily="34" charset="0"/>
              <a:buChar char="•"/>
            </a:pPr>
            <a:r>
              <a:rPr lang="en-US" sz="1200" b="1" dirty="0">
                <a:solidFill>
                  <a:srgbClr val="000000"/>
                </a:solidFill>
                <a:effectLst/>
                <a:latin typeface="verdana" panose="020B0604030504040204" pitchFamily="34" charset="0"/>
              </a:rPr>
              <a:t>The arrow notation/lambda notation</a:t>
            </a:r>
            <a:r>
              <a:rPr lang="en-US" sz="1200" b="0" dirty="0">
                <a:solidFill>
                  <a:srgbClr val="000000"/>
                </a:solidFill>
                <a:effectLst/>
                <a:latin typeface="verdana" panose="020B0604030504040204" pitchFamily="34" charset="0"/>
              </a:rPr>
              <a:t> (=&gt;)</a:t>
            </a:r>
          </a:p>
          <a:p>
            <a:pPr algn="l">
              <a:buFont typeface="Arial" panose="020B0604020202020204" pitchFamily="34" charset="0"/>
              <a:buChar char="•"/>
            </a:pPr>
            <a:r>
              <a:rPr lang="en-US" sz="1200" b="1" dirty="0">
                <a:solidFill>
                  <a:srgbClr val="000000"/>
                </a:solidFill>
                <a:effectLst/>
                <a:latin typeface="verdana" panose="020B0604030504040204" pitchFamily="34" charset="0"/>
              </a:rPr>
              <a:t>Statements:</a:t>
            </a:r>
            <a:r>
              <a:rPr lang="en-US" sz="1200" b="0" dirty="0">
                <a:solidFill>
                  <a:srgbClr val="000000"/>
                </a:solidFill>
                <a:effectLst/>
                <a:latin typeface="verdana" panose="020B0604030504040204" pitchFamily="34" charset="0"/>
              </a:rPr>
              <a:t> It represents the function's instruction set.</a:t>
            </a:r>
          </a:p>
          <a:p>
            <a:r>
              <a:rPr lang="en-IN" sz="1200" b="0" i="0" dirty="0">
                <a:solidFill>
                  <a:srgbClr val="000000"/>
                </a:solidFill>
                <a:effectLst/>
                <a:latin typeface="verdana" panose="020B0604030504040204" pitchFamily="34" charset="0"/>
              </a:rPr>
              <a:t>(parameter1, parameter2, ..., </a:t>
            </a:r>
            <a:r>
              <a:rPr lang="en-IN" sz="1200" b="0" i="0" dirty="0" err="1">
                <a:solidFill>
                  <a:srgbClr val="000000"/>
                </a:solidFill>
                <a:effectLst/>
                <a:latin typeface="verdana" panose="020B0604030504040204" pitchFamily="34" charset="0"/>
              </a:rPr>
              <a:t>parameterN</a:t>
            </a: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expression;  </a:t>
            </a:r>
          </a:p>
          <a:p>
            <a:r>
              <a:rPr lang="en-US" sz="1200" b="0" i="0" dirty="0">
                <a:solidFill>
                  <a:srgbClr val="000000"/>
                </a:solidFill>
                <a:effectLst/>
                <a:latin typeface="verdana" panose="020B0604030504040204" pitchFamily="34" charset="0"/>
              </a:rPr>
              <a:t>If we use the </a:t>
            </a:r>
            <a:r>
              <a:rPr lang="en-US" sz="1200" b="1" i="0" dirty="0">
                <a:effectLst/>
                <a:latin typeface="verdana" panose="020B0604030504040204" pitchFamily="34" charset="0"/>
              </a:rPr>
              <a:t>fat arrow (=&gt;)</a:t>
            </a:r>
            <a:r>
              <a:rPr lang="en-US" sz="1200" b="0" i="0" dirty="0">
                <a:solidFill>
                  <a:srgbClr val="000000"/>
                </a:solidFill>
                <a:effectLst/>
                <a:latin typeface="verdana" panose="020B0604030504040204" pitchFamily="34" charset="0"/>
              </a:rPr>
              <a:t> notation, there is no need to use the </a:t>
            </a:r>
            <a:r>
              <a:rPr lang="en-US" sz="1200" b="1" i="0" dirty="0">
                <a:effectLst/>
                <a:latin typeface="verdana" panose="020B0604030504040204" pitchFamily="34" charset="0"/>
              </a:rPr>
              <a:t>function</a:t>
            </a:r>
            <a:r>
              <a:rPr lang="en-US" sz="1200" b="0" i="0" dirty="0">
                <a:solidFill>
                  <a:srgbClr val="000000"/>
                </a:solidFill>
                <a:effectLst/>
                <a:latin typeface="verdana" panose="020B0604030504040204" pitchFamily="34" charset="0"/>
              </a:rPr>
              <a:t> keyword. Parameters are passed in the brackets (), and the function expression is enclosed within the curly brackets {}.</a:t>
            </a:r>
            <a:endParaRPr lang="en-IN" sz="2000" dirty="0"/>
          </a:p>
        </p:txBody>
      </p:sp>
    </p:spTree>
    <p:extLst>
      <p:ext uri="{BB962C8B-B14F-4D97-AF65-F5344CB8AC3E}">
        <p14:creationId xmlns:p14="http://schemas.microsoft.com/office/powerpoint/2010/main" val="268373500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B07D24-0DDD-48A9-8C72-2AED6A3CDF4A}"/>
              </a:ext>
            </a:extLst>
          </p:cNvPr>
          <p:cNvSpPr>
            <a:spLocks noGrp="1"/>
          </p:cNvSpPr>
          <p:nvPr>
            <p:ph idx="1"/>
          </p:nvPr>
        </p:nvSpPr>
        <p:spPr>
          <a:xfrm>
            <a:off x="457200" y="188912"/>
            <a:ext cx="8229600" cy="6669087"/>
          </a:xfrm>
        </p:spPr>
        <p:txBody>
          <a:bodyPr/>
          <a:lstStyle/>
          <a:p>
            <a:pPr algn="l"/>
            <a:r>
              <a:rPr lang="en-US" sz="1600" b="0" i="0" dirty="0">
                <a:solidFill>
                  <a:srgbClr val="000000"/>
                </a:solidFill>
                <a:effectLst/>
                <a:latin typeface="verdana" panose="020B0604030504040204" pitchFamily="34" charset="0"/>
              </a:rPr>
              <a:t>There are two ways of writing a function in ES5 and ES6 style of coding.</a:t>
            </a:r>
          </a:p>
          <a:p>
            <a:pPr algn="l">
              <a:buFont typeface="+mj-lt"/>
              <a:buAutoNum type="arabicPeriod"/>
            </a:pPr>
            <a:r>
              <a:rPr lang="en-US" sz="1600" b="0" i="0" dirty="0">
                <a:solidFill>
                  <a:srgbClr val="000000"/>
                </a:solidFill>
                <a:effectLst/>
                <a:latin typeface="verdana" panose="020B0604030504040204" pitchFamily="34" charset="0"/>
              </a:rPr>
              <a:t>// ES5: Without arrow function  </a:t>
            </a:r>
          </a:p>
          <a:p>
            <a:pPr algn="l">
              <a:buFont typeface="+mj-lt"/>
              <a:buAutoNum type="arabicPeriod"/>
            </a:pPr>
            <a:r>
              <a:rPr lang="en-IN" sz="1600" b="0" i="0" dirty="0">
                <a:solidFill>
                  <a:srgbClr val="000000"/>
                </a:solidFill>
                <a:effectLst/>
                <a:latin typeface="verdana" panose="020B0604030504040204" pitchFamily="34" charset="0"/>
              </a:rPr>
              <a:t>var </a:t>
            </a:r>
            <a:r>
              <a:rPr lang="en-IN" sz="1600" b="0" i="0" dirty="0" err="1">
                <a:solidFill>
                  <a:srgbClr val="FF0000"/>
                </a:solidFill>
                <a:effectLst/>
                <a:latin typeface="verdana" panose="020B0604030504040204" pitchFamily="34" charset="0"/>
              </a:rPr>
              <a:t>getResult</a:t>
            </a:r>
            <a:r>
              <a:rPr lang="en-IN" sz="1600" b="0" i="0" dirty="0">
                <a:solidFill>
                  <a:srgbClr val="000000"/>
                </a:solidFill>
                <a:effectLst/>
                <a:latin typeface="verdana" panose="020B0604030504040204" pitchFamily="34" charset="0"/>
              </a:rPr>
              <a:t> = </a:t>
            </a:r>
            <a:r>
              <a:rPr lang="en-IN" sz="1600" b="0" i="0" dirty="0">
                <a:solidFill>
                  <a:srgbClr val="0000FF"/>
                </a:solidFill>
                <a:effectLst/>
                <a:latin typeface="verdana" panose="020B0604030504040204" pitchFamily="34" charset="0"/>
              </a:rPr>
              <a:t>function</a:t>
            </a:r>
            <a:r>
              <a:rPr lang="en-IN" sz="1600" b="0" i="0" dirty="0">
                <a:solidFill>
                  <a:srgbClr val="000000"/>
                </a:solidFill>
                <a:effectLst/>
                <a:latin typeface="verdana" panose="020B0604030504040204" pitchFamily="34" charset="0"/>
              </a:rPr>
              <a:t>(username, points) {  </a:t>
            </a:r>
          </a:p>
          <a:p>
            <a:pPr algn="l">
              <a:buFont typeface="+mj-lt"/>
              <a:buAutoNum type="arabicPeriod"/>
            </a:pPr>
            <a:r>
              <a:rPr lang="en-IN" sz="1600" b="0" i="0" dirty="0">
                <a:solidFill>
                  <a:srgbClr val="000000"/>
                </a:solidFill>
                <a:effectLst/>
                <a:latin typeface="verdana" panose="020B0604030504040204" pitchFamily="34" charset="0"/>
              </a:rPr>
              <a:t>  return username + ' scored ' + points + ' points!';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ES6: With arrow function  </a:t>
            </a:r>
          </a:p>
          <a:p>
            <a:pPr algn="l">
              <a:buFont typeface="+mj-lt"/>
              <a:buAutoNum type="arabicPeriod"/>
            </a:pPr>
            <a:r>
              <a:rPr lang="en-IN" sz="1600" b="0" i="0" dirty="0">
                <a:solidFill>
                  <a:srgbClr val="000000"/>
                </a:solidFill>
                <a:effectLst/>
                <a:latin typeface="verdana" panose="020B0604030504040204" pitchFamily="34" charset="0"/>
              </a:rPr>
              <a:t>var </a:t>
            </a:r>
            <a:r>
              <a:rPr lang="en-IN" sz="1600" b="0" i="0" dirty="0" err="1">
                <a:solidFill>
                  <a:srgbClr val="FF0000"/>
                </a:solidFill>
                <a:effectLst/>
                <a:latin typeface="verdana" panose="020B0604030504040204" pitchFamily="34" charset="0"/>
              </a:rPr>
              <a:t>getResult</a:t>
            </a:r>
            <a:r>
              <a:rPr lang="en-IN" sz="1600" b="0" i="0" dirty="0">
                <a:solidFill>
                  <a:srgbClr val="000000"/>
                </a:solidFill>
                <a:effectLst/>
                <a:latin typeface="verdana" panose="020B0604030504040204" pitchFamily="34" charset="0"/>
              </a:rPr>
              <a:t> = (username: string, points: number): </a:t>
            </a:r>
            <a:r>
              <a:rPr lang="en-IN" sz="1600" b="0" i="0" dirty="0">
                <a:solidFill>
                  <a:srgbClr val="FF0000"/>
                </a:solidFill>
                <a:effectLst/>
                <a:latin typeface="verdana" panose="020B0604030504040204" pitchFamily="34" charset="0"/>
              </a:rPr>
              <a:t>string</a:t>
            </a:r>
            <a:r>
              <a:rPr lang="en-IN" sz="1600" b="0" i="0" dirty="0">
                <a:solidFill>
                  <a:srgbClr val="000000"/>
                </a:solidFill>
                <a:effectLst/>
                <a:latin typeface="verdana" panose="020B0604030504040204" pitchFamily="34" charset="0"/>
              </a:rPr>
              <a:t> =</a:t>
            </a:r>
            <a:r>
              <a:rPr lang="en-IN" sz="1600" b="1" i="0" dirty="0">
                <a:solidFill>
                  <a:srgbClr val="006699"/>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 {  </a:t>
            </a:r>
          </a:p>
          <a:p>
            <a:pPr algn="l">
              <a:buFont typeface="+mj-lt"/>
              <a:buAutoNum type="arabicPeriod"/>
            </a:pPr>
            <a:r>
              <a:rPr lang="en-IN" sz="1600" b="0" i="0" dirty="0">
                <a:solidFill>
                  <a:srgbClr val="000000"/>
                </a:solidFill>
                <a:effectLst/>
                <a:latin typeface="verdana" panose="020B0604030504040204" pitchFamily="34" charset="0"/>
              </a:rPr>
              <a:t>  return `${ username } scored ${ points } points!`;  </a:t>
            </a:r>
          </a:p>
          <a:p>
            <a:pPr algn="l">
              <a:buFont typeface="+mj-lt"/>
              <a:buAutoNum type="arabicPeriod"/>
            </a:pPr>
            <a:r>
              <a:rPr lang="en-IN" sz="1600" b="0" i="0" dirty="0">
                <a:solidFill>
                  <a:srgbClr val="000000"/>
                </a:solidFill>
                <a:effectLst/>
                <a:latin typeface="verdana" panose="020B0604030504040204" pitchFamily="34" charset="0"/>
              </a:rPr>
              <a:t>}  </a:t>
            </a:r>
          </a:p>
          <a:p>
            <a:pPr marL="0" indent="0">
              <a:buNone/>
            </a:pPr>
            <a:r>
              <a:rPr lang="en-IN" sz="1600" b="0" i="0" dirty="0">
                <a:solidFill>
                  <a:srgbClr val="610B38"/>
                </a:solidFill>
                <a:effectLst/>
                <a:latin typeface="erdana"/>
              </a:rPr>
              <a:t>Arrow function with parameter</a:t>
            </a:r>
          </a:p>
          <a:p>
            <a:pPr marL="0" indent="0">
              <a:buNone/>
            </a:pPr>
            <a:r>
              <a:rPr lang="en-US" sz="1400" b="0" i="0" dirty="0">
                <a:solidFill>
                  <a:srgbClr val="000000"/>
                </a:solidFill>
                <a:effectLst/>
                <a:latin typeface="verdana" panose="020B0604030504040204" pitchFamily="34" charset="0"/>
              </a:rPr>
              <a:t>The following program is an example of arrow function with parameters.</a:t>
            </a:r>
            <a:endParaRPr lang="en-IN" sz="1400" dirty="0">
              <a:solidFill>
                <a:srgbClr val="610B38"/>
              </a:solidFill>
              <a:latin typeface="erdana"/>
            </a:endParaRPr>
          </a:p>
          <a:p>
            <a:pPr algn="l">
              <a:buFont typeface="+mj-lt"/>
              <a:buAutoNum type="arabicPeriod"/>
            </a:pPr>
            <a:r>
              <a:rPr lang="en-US" sz="1400" b="0" i="0" dirty="0">
                <a:solidFill>
                  <a:srgbClr val="000000"/>
                </a:solidFill>
                <a:effectLst/>
                <a:latin typeface="verdana" panose="020B0604030504040204" pitchFamily="34" charset="0"/>
              </a:rPr>
              <a:t>let </a:t>
            </a:r>
            <a:r>
              <a:rPr lang="en-US" sz="1400" b="0" i="0" dirty="0">
                <a:solidFill>
                  <a:srgbClr val="FF0000"/>
                </a:solidFill>
                <a:effectLst/>
                <a:latin typeface="verdana" panose="020B0604030504040204" pitchFamily="34" charset="0"/>
              </a:rPr>
              <a:t>sum</a:t>
            </a:r>
            <a:r>
              <a:rPr lang="en-US" sz="1400" b="0" i="0" dirty="0">
                <a:solidFill>
                  <a:srgbClr val="000000"/>
                </a:solidFill>
                <a:effectLst/>
                <a:latin typeface="verdana" panose="020B0604030504040204" pitchFamily="34" charset="0"/>
              </a:rPr>
              <a:t> = (a: number, b: number): </a:t>
            </a:r>
            <a:r>
              <a:rPr lang="en-US" sz="1400" b="0" i="0" dirty="0">
                <a:solidFill>
                  <a:srgbClr val="FF0000"/>
                </a:solidFill>
                <a:effectLst/>
                <a:latin typeface="verdana" panose="020B0604030504040204" pitchFamily="34" charset="0"/>
              </a:rPr>
              <a:t>number</a:t>
            </a:r>
            <a:r>
              <a:rPr lang="en-US" sz="1400" b="0" i="0" dirty="0">
                <a:solidFill>
                  <a:srgbClr val="000000"/>
                </a:solidFill>
                <a:effectLst/>
                <a:latin typeface="verdana" panose="020B0604030504040204" pitchFamily="34" charset="0"/>
              </a:rPr>
              <a:t> =</a:t>
            </a:r>
            <a:r>
              <a:rPr lang="en-US" sz="1400" b="1" i="0" dirty="0">
                <a:solidFill>
                  <a:srgbClr val="006699"/>
                </a:solidFill>
                <a:effectLst/>
                <a:latin typeface="verdana" panose="020B0604030504040204" pitchFamily="34" charset="0"/>
              </a:rPr>
              <a:t>&gt;</a:t>
            </a:r>
            <a:r>
              <a:rPr lang="en-US" sz="1400" b="0" i="0" dirty="0">
                <a:solidFill>
                  <a:srgbClr val="000000"/>
                </a:solidFill>
                <a:effectLst/>
                <a:latin typeface="verdana" panose="020B0604030504040204" pitchFamily="34" charset="0"/>
              </a:rPr>
              <a:t> {  </a:t>
            </a:r>
          </a:p>
          <a:p>
            <a:pPr algn="l">
              <a:buFont typeface="+mj-lt"/>
              <a:buAutoNum type="arabicPeriod"/>
            </a:pPr>
            <a:r>
              <a:rPr lang="en-US" sz="1400" b="0" i="0" dirty="0">
                <a:solidFill>
                  <a:srgbClr val="000000"/>
                </a:solidFill>
                <a:effectLst/>
                <a:latin typeface="verdana" panose="020B0604030504040204" pitchFamily="34" charset="0"/>
              </a:rPr>
              <a:t>            return a + b;  </a:t>
            </a:r>
          </a:p>
          <a:p>
            <a:pPr algn="l">
              <a:buFont typeface="+mj-lt"/>
              <a:buAutoNum type="arabicPeriod"/>
            </a:pP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console.log(sum(20, 30)); //returns 50  </a:t>
            </a:r>
          </a:p>
          <a:p>
            <a:pPr marL="0" indent="0">
              <a:buNone/>
            </a:pPr>
            <a:r>
              <a:rPr lang="en-US" sz="1400" b="0" i="0" dirty="0">
                <a:solidFill>
                  <a:srgbClr val="610B38"/>
                </a:solidFill>
                <a:effectLst/>
                <a:latin typeface="erdana"/>
              </a:rPr>
              <a:t>Arrow function without a parameter</a:t>
            </a:r>
          </a:p>
          <a:p>
            <a:pPr algn="l">
              <a:buFont typeface="+mj-lt"/>
              <a:buAutoNum type="arabicPeriod"/>
            </a:pPr>
            <a:r>
              <a:rPr lang="en-IN" sz="1400" b="0" i="0" dirty="0">
                <a:solidFill>
                  <a:srgbClr val="000000"/>
                </a:solidFill>
                <a:effectLst/>
                <a:latin typeface="verdana" panose="020B0604030504040204" pitchFamily="34" charset="0"/>
              </a:rPr>
              <a:t>let </a:t>
            </a:r>
            <a:r>
              <a:rPr lang="en-IN" sz="1400" b="0" i="0" dirty="0">
                <a:solidFill>
                  <a:srgbClr val="FF0000"/>
                </a:solidFill>
                <a:effectLst/>
                <a:latin typeface="verdana" panose="020B0604030504040204" pitchFamily="34" charset="0"/>
              </a:rPr>
              <a:t>Print</a:t>
            </a:r>
            <a:r>
              <a:rPr lang="en-IN" sz="1400" b="0" i="0" dirty="0">
                <a:solidFill>
                  <a:srgbClr val="000000"/>
                </a:solidFill>
                <a:effectLst/>
                <a:latin typeface="verdana" panose="020B0604030504040204" pitchFamily="34" charset="0"/>
              </a:rPr>
              <a:t> = ()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console.log("Hello </a:t>
            </a:r>
            <a:r>
              <a:rPr lang="en-IN" sz="1400" b="0" i="0" dirty="0" err="1">
                <a:solidFill>
                  <a:srgbClr val="000000"/>
                </a:solidFill>
                <a:effectLst/>
                <a:latin typeface="verdana" panose="020B0604030504040204" pitchFamily="34" charset="0"/>
              </a:rPr>
              <a:t>JavaTpoint</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Print();  </a:t>
            </a:r>
          </a:p>
          <a:p>
            <a:pPr marL="0" indent="0">
              <a:buNone/>
            </a:pPr>
            <a:endParaRPr lang="en-IN" sz="1600" b="0" i="0" dirty="0">
              <a:solidFill>
                <a:srgbClr val="610B38"/>
              </a:solidFill>
              <a:effectLst/>
              <a:latin typeface="erdana"/>
            </a:endParaRPr>
          </a:p>
          <a:p>
            <a:pPr marL="0" indent="0" algn="l">
              <a:buNone/>
            </a:pPr>
            <a:r>
              <a:rPr lang="en-US" sz="1200" b="0" i="0" dirty="0">
                <a:solidFill>
                  <a:srgbClr val="000000"/>
                </a:solidFill>
                <a:effectLst/>
                <a:latin typeface="verdana" panose="020B0604030504040204" pitchFamily="34" charset="0"/>
              </a:rPr>
              <a:t>In the arrow function, if the function body consists of only one statement, then there is no need of the curly brackets and the return keyword. We can understand it from the below example.</a:t>
            </a:r>
          </a:p>
          <a:p>
            <a:pPr algn="l">
              <a:buFont typeface="+mj-lt"/>
              <a:buAutoNum type="arabicPeriod"/>
            </a:pPr>
            <a:r>
              <a:rPr lang="en-US" sz="1400" b="0" i="0" dirty="0">
                <a:solidFill>
                  <a:srgbClr val="000000"/>
                </a:solidFill>
                <a:effectLst/>
                <a:latin typeface="verdana" panose="020B0604030504040204" pitchFamily="34" charset="0"/>
              </a:rPr>
              <a:t>let </a:t>
            </a:r>
            <a:r>
              <a:rPr lang="en-US" sz="1400" b="0" i="0" dirty="0">
                <a:solidFill>
                  <a:srgbClr val="FF0000"/>
                </a:solidFill>
                <a:effectLst/>
                <a:latin typeface="verdana" panose="020B0604030504040204" pitchFamily="34" charset="0"/>
              </a:rPr>
              <a:t>sum</a:t>
            </a:r>
            <a:r>
              <a:rPr lang="en-US" sz="1400" b="0" i="0" dirty="0">
                <a:solidFill>
                  <a:srgbClr val="000000"/>
                </a:solidFill>
                <a:effectLst/>
                <a:latin typeface="verdana" panose="020B0604030504040204" pitchFamily="34" charset="0"/>
              </a:rPr>
              <a:t> = (a: number, b: number) =</a:t>
            </a:r>
            <a:r>
              <a:rPr lang="en-US" sz="1400" b="1" i="0" dirty="0">
                <a:solidFill>
                  <a:srgbClr val="006699"/>
                </a:solidFill>
                <a:effectLst/>
                <a:latin typeface="verdana" panose="020B0604030504040204" pitchFamily="34" charset="0"/>
              </a:rPr>
              <a:t>&gt;</a:t>
            </a:r>
            <a:r>
              <a:rPr lang="en-US" sz="1400" b="0" i="0" dirty="0">
                <a:solidFill>
                  <a:srgbClr val="000000"/>
                </a:solidFill>
                <a:effectLst/>
                <a:latin typeface="verdana" panose="020B0604030504040204" pitchFamily="34" charset="0"/>
              </a:rPr>
              <a:t> a + b;  </a:t>
            </a:r>
          </a:p>
          <a:p>
            <a:pPr algn="l">
              <a:buFont typeface="+mj-lt"/>
              <a:buAutoNum type="arabicPeriod"/>
            </a:pPr>
            <a:r>
              <a:rPr lang="en-US" sz="1400" b="0" i="0" dirty="0">
                <a:solidFill>
                  <a:srgbClr val="000000"/>
                </a:solidFill>
                <a:effectLst/>
                <a:latin typeface="verdana" panose="020B0604030504040204" pitchFamily="34" charset="0"/>
              </a:rPr>
              <a:t>console.log("SUM: " +sum(5, 15));  </a:t>
            </a:r>
          </a:p>
          <a:p>
            <a:pPr marL="0" indent="0" algn="l">
              <a:buNone/>
            </a:pPr>
            <a:endParaRPr lang="en-US" sz="12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37660587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C99F-F299-4E9C-A39B-998F6F736C21}"/>
              </a:ext>
            </a:extLst>
          </p:cNvPr>
          <p:cNvSpPr>
            <a:spLocks noGrp="1"/>
          </p:cNvSpPr>
          <p:nvPr>
            <p:ph type="title"/>
          </p:nvPr>
        </p:nvSpPr>
        <p:spPr>
          <a:xfrm>
            <a:off x="457200" y="274638"/>
            <a:ext cx="8229600" cy="457199"/>
          </a:xfrm>
        </p:spPr>
        <p:txBody>
          <a:bodyPr>
            <a:normAutofit fontScale="90000"/>
          </a:bodyPr>
          <a:lstStyle/>
          <a:p>
            <a:r>
              <a:rPr lang="en-US" b="0" i="0">
                <a:solidFill>
                  <a:srgbClr val="610B38"/>
                </a:solidFill>
                <a:effectLst/>
                <a:latin typeface="erdana"/>
              </a:rPr>
              <a:t>Arrow function in a class</a:t>
            </a:r>
          </a:p>
        </p:txBody>
      </p:sp>
      <p:sp>
        <p:nvSpPr>
          <p:cNvPr id="3" name="Content Placeholder 2">
            <a:extLst>
              <a:ext uri="{FF2B5EF4-FFF2-40B4-BE49-F238E27FC236}">
                <a16:creationId xmlns:a16="http://schemas.microsoft.com/office/drawing/2014/main" id="{9FA3C472-C358-4E60-AAD9-98FC65DBBCBC}"/>
              </a:ext>
            </a:extLst>
          </p:cNvPr>
          <p:cNvSpPr>
            <a:spLocks noGrp="1"/>
          </p:cNvSpPr>
          <p:nvPr>
            <p:ph idx="1"/>
          </p:nvPr>
        </p:nvSpPr>
        <p:spPr>
          <a:xfrm>
            <a:off x="457200" y="620688"/>
            <a:ext cx="8229600" cy="5962674"/>
          </a:xfrm>
        </p:spPr>
        <p:txBody>
          <a:bodyPr>
            <a:normAutofit/>
          </a:bodyPr>
          <a:lstStyle/>
          <a:p>
            <a:r>
              <a:rPr lang="en-US" sz="1600" b="0" i="0" dirty="0">
                <a:solidFill>
                  <a:srgbClr val="000000"/>
                </a:solidFill>
                <a:effectLst/>
                <a:latin typeface="verdana" panose="020B0604030504040204" pitchFamily="34" charset="0"/>
              </a:rPr>
              <a:t>We can include the arrow function as a property in a class. The following example helps to understand it more clearly.</a:t>
            </a:r>
          </a:p>
          <a:p>
            <a:pPr algn="l">
              <a:buFont typeface="+mj-lt"/>
              <a:buAutoNum type="arabicPeriod"/>
            </a:pPr>
            <a:r>
              <a:rPr lang="en-IN" sz="1400" b="0" i="0" dirty="0">
                <a:solidFill>
                  <a:srgbClr val="000000"/>
                </a:solidFill>
                <a:effectLst/>
                <a:latin typeface="verdana" panose="020B0604030504040204" pitchFamily="34" charset="0"/>
              </a:rPr>
              <a:t>class Student {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studCode</a:t>
            </a:r>
            <a:r>
              <a:rPr lang="en-IN" sz="1400" b="0" i="0" dirty="0">
                <a:solidFill>
                  <a:srgbClr val="000000"/>
                </a:solidFill>
                <a:effectLst/>
                <a:latin typeface="verdana" panose="020B0604030504040204" pitchFamily="34" charset="0"/>
              </a:rPr>
              <a:t>: number;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000000"/>
                </a:solidFill>
                <a:effectLst/>
                <a:latin typeface="verdana" panose="020B0604030504040204" pitchFamily="34" charset="0"/>
              </a:rPr>
              <a:t>studName</a:t>
            </a:r>
            <a:r>
              <a:rPr lang="en-IN" sz="1400" b="0" i="0" dirty="0">
                <a:solidFill>
                  <a:srgbClr val="000000"/>
                </a:solidFill>
                <a:effectLst/>
                <a:latin typeface="verdana" panose="020B0604030504040204" pitchFamily="34" charset="0"/>
              </a:rPr>
              <a:t>: string;  </a:t>
            </a:r>
          </a:p>
          <a:p>
            <a:pPr algn="l">
              <a:buFont typeface="+mj-lt"/>
              <a:buAutoNum type="arabicPeriod"/>
            </a:pPr>
            <a:r>
              <a:rPr lang="en-IN" sz="1400" b="0" i="0" dirty="0">
                <a:solidFill>
                  <a:srgbClr val="000000"/>
                </a:solidFill>
                <a:effectLst/>
                <a:latin typeface="verdana" panose="020B0604030504040204" pitchFamily="34" charset="0"/>
              </a:rPr>
              <a:t>    constructor(code: number, name: string) {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this.studName</a:t>
            </a:r>
            <a:r>
              <a:rPr lang="en-IN" sz="1400" b="0" i="0" dirty="0">
                <a:solidFill>
                  <a:srgbClr val="000000"/>
                </a:solidFill>
                <a:effectLst/>
                <a:latin typeface="verdana" panose="020B0604030504040204" pitchFamily="34" charset="0"/>
              </a:rPr>
              <a:t> = </a:t>
            </a:r>
            <a:r>
              <a:rPr lang="en-IN" sz="1400" b="0" i="0" dirty="0">
                <a:solidFill>
                  <a:srgbClr val="0000FF"/>
                </a:solidFill>
                <a:effectLst/>
                <a:latin typeface="verdana" panose="020B0604030504040204" pitchFamily="34" charset="0"/>
              </a:rPr>
              <a:t>name</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this.studCode</a:t>
            </a:r>
            <a:r>
              <a:rPr lang="en-IN" sz="1400" b="0" i="0" dirty="0">
                <a:solidFill>
                  <a:srgbClr val="000000"/>
                </a:solidFill>
                <a:effectLst/>
                <a:latin typeface="verdana" panose="020B0604030504040204" pitchFamily="34" charset="0"/>
              </a:rPr>
              <a:t> = </a:t>
            </a:r>
            <a:r>
              <a:rPr lang="en-IN" sz="1400" b="0" i="0" dirty="0">
                <a:solidFill>
                  <a:srgbClr val="0000FF"/>
                </a:solidFill>
                <a:effectLst/>
                <a:latin typeface="verdana" panose="020B0604030504040204" pitchFamily="34" charset="0"/>
              </a:rPr>
              <a:t>code</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    }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showDetail</a:t>
            </a:r>
            <a:r>
              <a:rPr lang="en-IN" sz="1400" b="0" i="0" dirty="0">
                <a:solidFill>
                  <a:srgbClr val="000000"/>
                </a:solidFill>
                <a:effectLst/>
                <a:latin typeface="verdana" panose="020B0604030504040204" pitchFamily="34" charset="0"/>
              </a:rPr>
              <a:t> = () =</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console.log("Student Code: " + </a:t>
            </a:r>
            <a:r>
              <a:rPr lang="en-IN" sz="1400" b="0" i="0" dirty="0" err="1">
                <a:solidFill>
                  <a:srgbClr val="000000"/>
                </a:solidFill>
                <a:effectLst/>
                <a:latin typeface="verdana" panose="020B0604030504040204" pitchFamily="34" charset="0"/>
              </a:rPr>
              <a:t>this.studCode</a:t>
            </a:r>
            <a:r>
              <a:rPr lang="en-IN" sz="1400" b="0" i="0" dirty="0">
                <a:solidFill>
                  <a:srgbClr val="000000"/>
                </a:solidFill>
                <a:effectLst/>
                <a:latin typeface="verdana" panose="020B0604030504040204" pitchFamily="34" charset="0"/>
              </a:rPr>
              <a:t> + '\</a:t>
            </a:r>
            <a:r>
              <a:rPr lang="en-IN" sz="1400" b="0" i="0" dirty="0" err="1">
                <a:solidFill>
                  <a:srgbClr val="000000"/>
                </a:solidFill>
                <a:effectLst/>
                <a:latin typeface="verdana" panose="020B0604030504040204" pitchFamily="34" charset="0"/>
              </a:rPr>
              <a:t>nStudent</a:t>
            </a:r>
            <a:r>
              <a:rPr lang="en-IN" sz="1400" b="0" i="0" dirty="0">
                <a:solidFill>
                  <a:srgbClr val="000000"/>
                </a:solidFill>
                <a:effectLst/>
                <a:latin typeface="verdana" panose="020B0604030504040204" pitchFamily="34" charset="0"/>
              </a:rPr>
              <a:t> Name: ' + </a:t>
            </a:r>
            <a:r>
              <a:rPr lang="en-IN" sz="1400" b="0" i="0" dirty="0" err="1">
                <a:solidFill>
                  <a:srgbClr val="000000"/>
                </a:solidFill>
                <a:effectLst/>
                <a:latin typeface="verdana" panose="020B0604030504040204" pitchFamily="34" charset="0"/>
              </a:rPr>
              <a:t>this.studName</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let </a:t>
            </a:r>
            <a:r>
              <a:rPr lang="en-IN" sz="1400" b="0" i="0" dirty="0">
                <a:solidFill>
                  <a:srgbClr val="FF0000"/>
                </a:solidFill>
                <a:effectLst/>
                <a:latin typeface="verdana" panose="020B0604030504040204" pitchFamily="34" charset="0"/>
              </a:rPr>
              <a:t>stud</a:t>
            </a:r>
            <a:r>
              <a:rPr lang="en-IN" sz="1400" b="0" i="0" dirty="0">
                <a:solidFill>
                  <a:srgbClr val="000000"/>
                </a:solidFill>
                <a:effectLst/>
                <a:latin typeface="verdana" panose="020B0604030504040204" pitchFamily="34" charset="0"/>
              </a:rPr>
              <a:t> = </a:t>
            </a:r>
            <a:r>
              <a:rPr lang="en-IN" sz="1400" b="0" i="0" dirty="0">
                <a:solidFill>
                  <a:srgbClr val="0000FF"/>
                </a:solidFill>
                <a:effectLst/>
                <a:latin typeface="verdana" panose="020B0604030504040204" pitchFamily="34" charset="0"/>
              </a:rPr>
              <a:t>new</a:t>
            </a:r>
            <a:r>
              <a:rPr lang="en-IN" sz="1400" b="0" i="0" dirty="0">
                <a:solidFill>
                  <a:srgbClr val="000000"/>
                </a:solidFill>
                <a:effectLst/>
                <a:latin typeface="verdana" panose="020B0604030504040204" pitchFamily="34" charset="0"/>
              </a:rPr>
              <a:t> Student(101, 'Abhishek Mishra');  </a:t>
            </a:r>
          </a:p>
          <a:p>
            <a:pPr algn="l">
              <a:buFont typeface="+mj-lt"/>
              <a:buAutoNum type="arabicPeriod"/>
            </a:pPr>
            <a:r>
              <a:rPr lang="en-IN" sz="1400" b="0" i="0" dirty="0" err="1">
                <a:solidFill>
                  <a:srgbClr val="000000"/>
                </a:solidFill>
                <a:effectLst/>
                <a:latin typeface="verdana" panose="020B0604030504040204" pitchFamily="34" charset="0"/>
              </a:rPr>
              <a:t>stud.showDetail</a:t>
            </a:r>
            <a:r>
              <a:rPr lang="en-IN" sz="1400" b="0" i="0" dirty="0">
                <a:solidFill>
                  <a:srgbClr val="000000"/>
                </a:solidFill>
                <a:effectLst/>
                <a:latin typeface="verdana" panose="020B0604030504040204" pitchFamily="34" charset="0"/>
              </a:rPr>
              <a:t>();  </a:t>
            </a:r>
          </a:p>
          <a:p>
            <a:endParaRPr lang="en-IN" sz="1600" dirty="0"/>
          </a:p>
        </p:txBody>
      </p:sp>
    </p:spTree>
    <p:extLst>
      <p:ext uri="{BB962C8B-B14F-4D97-AF65-F5344CB8AC3E}">
        <p14:creationId xmlns:p14="http://schemas.microsoft.com/office/powerpoint/2010/main" val="362918951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2EFA-A671-4577-A226-4FC64F3EF6F7}"/>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TypeScript Generics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8D03B2-BAEA-42CD-A708-91C94A75F123}"/>
              </a:ext>
            </a:extLst>
          </p:cNvPr>
          <p:cNvSpPr>
            <a:spLocks noGrp="1"/>
          </p:cNvSpPr>
          <p:nvPr>
            <p:ph idx="1"/>
          </p:nvPr>
        </p:nvSpPr>
        <p:spPr>
          <a:xfrm>
            <a:off x="457200" y="476672"/>
            <a:ext cx="8229600" cy="6264696"/>
          </a:xfrm>
        </p:spPr>
        <p:txBody>
          <a:bodyPr>
            <a:normAutofit/>
          </a:bodyPr>
          <a:lstStyle/>
          <a:p>
            <a:r>
              <a:rPr lang="en-US" sz="1800" b="0" i="0" dirty="0">
                <a:solidFill>
                  <a:srgbClr val="000000"/>
                </a:solidFill>
                <a:effectLst/>
                <a:latin typeface="verdana" panose="020B0604030504040204" pitchFamily="34" charset="0"/>
              </a:rPr>
              <a:t>TypeScript Generics is a tool which provides a way to create </a:t>
            </a:r>
            <a:r>
              <a:rPr lang="en-US" sz="1800" b="1" i="0" dirty="0">
                <a:effectLst/>
                <a:latin typeface="verdana" panose="020B0604030504040204" pitchFamily="34" charset="0"/>
              </a:rPr>
              <a:t>reusable</a:t>
            </a:r>
            <a:r>
              <a:rPr lang="en-US" sz="1800" b="0" i="0" dirty="0">
                <a:solidFill>
                  <a:srgbClr val="000000"/>
                </a:solidFill>
                <a:effectLst/>
                <a:latin typeface="verdana" panose="020B0604030504040204" pitchFamily="34" charset="0"/>
              </a:rPr>
              <a:t> components. </a:t>
            </a:r>
          </a:p>
          <a:p>
            <a:r>
              <a:rPr lang="en-US" sz="1800" b="0" i="0" dirty="0">
                <a:solidFill>
                  <a:srgbClr val="000000"/>
                </a:solidFill>
                <a:effectLst/>
                <a:latin typeface="verdana" panose="020B0604030504040204" pitchFamily="34" charset="0"/>
              </a:rPr>
              <a:t>It creates a component that can work with a </a:t>
            </a:r>
            <a:r>
              <a:rPr lang="en-US" sz="1800" b="1" i="0" dirty="0">
                <a:effectLst/>
                <a:latin typeface="verdana" panose="020B0604030504040204" pitchFamily="34" charset="0"/>
              </a:rPr>
              <a:t>variety of data types</a:t>
            </a:r>
            <a:r>
              <a:rPr lang="en-US" sz="1800" b="0" i="0" dirty="0">
                <a:solidFill>
                  <a:srgbClr val="000000"/>
                </a:solidFill>
                <a:effectLst/>
                <a:latin typeface="verdana" panose="020B0604030504040204" pitchFamily="34" charset="0"/>
              </a:rPr>
              <a:t> rather than a single data type. It allows users to consume these components and use their own types. Generics ensures that the program is flexible as well as scalable in the long term.</a:t>
            </a:r>
          </a:p>
          <a:p>
            <a:r>
              <a:rPr lang="en-US" sz="1800" b="0" i="0" dirty="0">
                <a:solidFill>
                  <a:srgbClr val="000000"/>
                </a:solidFill>
                <a:effectLst/>
                <a:latin typeface="verdana" panose="020B0604030504040204" pitchFamily="34" charset="0"/>
              </a:rPr>
              <a:t>Generics provides type safety without compromising the performance, or productivity. TypeScript uses generics with the type variable which denotes types. The type of generic functions is just like non-generic functions, with the type parameters listed first, similarly to function declarations.</a:t>
            </a:r>
          </a:p>
          <a:p>
            <a:r>
              <a:rPr lang="en-US" sz="1800" b="0" i="0" dirty="0">
                <a:solidFill>
                  <a:srgbClr val="000000"/>
                </a:solidFill>
                <a:effectLst/>
                <a:latin typeface="verdana" panose="020B0604030504040204" pitchFamily="34" charset="0"/>
              </a:rPr>
              <a:t>In generics, we need to write a </a:t>
            </a:r>
            <a:r>
              <a:rPr lang="en-US" sz="1800" b="1" i="0" dirty="0">
                <a:effectLst/>
                <a:latin typeface="verdana" panose="020B0604030504040204" pitchFamily="34" charset="0"/>
              </a:rPr>
              <a:t>type parameter</a:t>
            </a:r>
            <a:r>
              <a:rPr lang="en-US" sz="1800" b="0" i="0" dirty="0">
                <a:solidFill>
                  <a:srgbClr val="000000"/>
                </a:solidFill>
                <a:effectLst/>
                <a:latin typeface="verdana" panose="020B0604030504040204" pitchFamily="34" charset="0"/>
              </a:rPr>
              <a:t> between the </a:t>
            </a:r>
            <a:r>
              <a:rPr lang="en-US" sz="1800" b="1" i="0" dirty="0">
                <a:effectLst/>
                <a:latin typeface="verdana" panose="020B0604030504040204" pitchFamily="34" charset="0"/>
              </a:rPr>
              <a:t>open (&lt;)</a:t>
            </a:r>
            <a:r>
              <a:rPr lang="en-US" sz="1800" b="0" i="0" dirty="0">
                <a:solidFill>
                  <a:srgbClr val="000000"/>
                </a:solidFill>
                <a:effectLst/>
                <a:latin typeface="verdana" panose="020B0604030504040204" pitchFamily="34" charset="0"/>
              </a:rPr>
              <a:t> and </a:t>
            </a:r>
            <a:r>
              <a:rPr lang="en-US" sz="1800" b="1" i="0" dirty="0">
                <a:effectLst/>
                <a:latin typeface="verdana" panose="020B0604030504040204" pitchFamily="34" charset="0"/>
              </a:rPr>
              <a:t>close (&gt;)</a:t>
            </a:r>
            <a:r>
              <a:rPr lang="en-US" sz="1800" b="0" i="0" dirty="0">
                <a:solidFill>
                  <a:srgbClr val="000000"/>
                </a:solidFill>
                <a:effectLst/>
                <a:latin typeface="verdana" panose="020B0604030504040204" pitchFamily="34" charset="0"/>
              </a:rPr>
              <a:t> brackets, which makes it strongly typed collections. Generics use a special kind of type variable </a:t>
            </a:r>
            <a:r>
              <a:rPr lang="en-US" sz="1800" b="1" i="0" dirty="0">
                <a:effectLst/>
                <a:latin typeface="verdana" panose="020B0604030504040204" pitchFamily="34" charset="0"/>
              </a:rPr>
              <a:t>&lt;T&gt;</a:t>
            </a:r>
            <a:r>
              <a:rPr lang="en-US" sz="1800" b="0" i="0" dirty="0">
                <a:solidFill>
                  <a:srgbClr val="000000"/>
                </a:solidFill>
                <a:effectLst/>
                <a:latin typeface="verdana" panose="020B0604030504040204" pitchFamily="34" charset="0"/>
              </a:rPr>
              <a:t> that denotes </a:t>
            </a:r>
            <a:r>
              <a:rPr lang="en-US" sz="1800" b="1" i="0" dirty="0">
                <a:effectLst/>
                <a:latin typeface="verdana" panose="020B0604030504040204" pitchFamily="34" charset="0"/>
              </a:rPr>
              <a:t>types</a:t>
            </a:r>
            <a:r>
              <a:rPr lang="en-US" sz="1800" b="0" i="0" dirty="0">
                <a:solidFill>
                  <a:srgbClr val="000000"/>
                </a:solidFill>
                <a:effectLst/>
                <a:latin typeface="verdana" panose="020B0604030504040204" pitchFamily="34" charset="0"/>
              </a:rPr>
              <a:t>. The generics collections contain only similar types of objects.</a:t>
            </a:r>
            <a:endParaRPr lang="en-IN" sz="1800" dirty="0"/>
          </a:p>
        </p:txBody>
      </p:sp>
    </p:spTree>
    <p:extLst>
      <p:ext uri="{BB962C8B-B14F-4D97-AF65-F5344CB8AC3E}">
        <p14:creationId xmlns:p14="http://schemas.microsoft.com/office/powerpoint/2010/main" val="97405680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68CF1-4304-4403-AAF3-D375D62753AB}"/>
              </a:ext>
            </a:extLst>
          </p:cNvPr>
          <p:cNvSpPr>
            <a:spLocks noGrp="1"/>
          </p:cNvSpPr>
          <p:nvPr>
            <p:ph idx="1"/>
          </p:nvPr>
        </p:nvSpPr>
        <p:spPr>
          <a:xfrm>
            <a:off x="457200" y="116632"/>
            <a:ext cx="8229600" cy="6624736"/>
          </a:xfrm>
        </p:spPr>
        <p:txBody>
          <a:bodyPr/>
          <a:lstStyle/>
          <a:p>
            <a:pPr algn="l">
              <a:buFont typeface="+mj-lt"/>
              <a:buAutoNum type="arabicPeriod"/>
            </a:pPr>
            <a:r>
              <a:rPr lang="en-IN" sz="1600" b="0" i="0" dirty="0">
                <a:solidFill>
                  <a:srgbClr val="000000"/>
                </a:solidFill>
                <a:effectLst/>
                <a:latin typeface="verdana" panose="020B0604030504040204" pitchFamily="34" charset="0"/>
              </a:rPr>
              <a:t>function identity</a:t>
            </a:r>
            <a:r>
              <a:rPr lang="en-IN" sz="1600" b="1" i="0" dirty="0">
                <a:solidFill>
                  <a:srgbClr val="006699"/>
                </a:solidFill>
                <a:effectLst/>
                <a:latin typeface="verdana" panose="020B0604030504040204" pitchFamily="34" charset="0"/>
              </a:rPr>
              <a:t>&lt;T&gt;</a:t>
            </a:r>
            <a:r>
              <a:rPr lang="en-IN" sz="1600" b="0" i="0" dirty="0">
                <a:solidFill>
                  <a:srgbClr val="000000"/>
                </a:solidFill>
                <a:effectLst/>
                <a:latin typeface="verdana" panose="020B0604030504040204" pitchFamily="34" charset="0"/>
              </a:rPr>
              <a:t>(</a:t>
            </a:r>
            <a:r>
              <a:rPr lang="en-IN" sz="1600" b="0" i="0" dirty="0" err="1">
                <a:solidFill>
                  <a:srgbClr val="000000"/>
                </a:solidFill>
                <a:effectLst/>
                <a:latin typeface="verdana" panose="020B0604030504040204" pitchFamily="34" charset="0"/>
              </a:rPr>
              <a:t>arg</a:t>
            </a:r>
            <a:r>
              <a:rPr lang="en-IN" sz="1600" b="0" i="0" dirty="0">
                <a:solidFill>
                  <a:srgbClr val="000000"/>
                </a:solidFill>
                <a:effectLst/>
                <a:latin typeface="verdana" panose="020B0604030504040204" pitchFamily="34" charset="0"/>
              </a:rPr>
              <a:t>: T): T {    </a:t>
            </a:r>
          </a:p>
          <a:p>
            <a:pPr algn="l">
              <a:buFont typeface="+mj-lt"/>
              <a:buAutoNum type="arabicPeriod"/>
            </a:pPr>
            <a:r>
              <a:rPr lang="en-IN" sz="1600" b="0" i="0" dirty="0">
                <a:solidFill>
                  <a:srgbClr val="000000"/>
                </a:solidFill>
                <a:effectLst/>
                <a:latin typeface="verdana" panose="020B0604030504040204" pitchFamily="34" charset="0"/>
              </a:rPr>
              <a:t>    return </a:t>
            </a:r>
            <a:r>
              <a:rPr lang="en-IN" sz="1600" b="0" i="0" dirty="0" err="1">
                <a:solidFill>
                  <a:srgbClr val="000000"/>
                </a:solidFill>
                <a:effectLst/>
                <a:latin typeface="verdana" panose="020B0604030504040204" pitchFamily="34" charset="0"/>
              </a:rPr>
              <a:t>arg</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let </a:t>
            </a:r>
            <a:r>
              <a:rPr lang="en-IN" sz="1600" b="0" i="0" dirty="0">
                <a:solidFill>
                  <a:srgbClr val="FF0000"/>
                </a:solidFill>
                <a:effectLst/>
                <a:latin typeface="verdana" panose="020B0604030504040204" pitchFamily="34" charset="0"/>
              </a:rPr>
              <a:t>output1</a:t>
            </a:r>
            <a:r>
              <a:rPr lang="en-IN" sz="1600" b="0" i="0" dirty="0">
                <a:solidFill>
                  <a:srgbClr val="000000"/>
                </a:solidFill>
                <a:effectLst/>
                <a:latin typeface="verdana" panose="020B0604030504040204" pitchFamily="34" charset="0"/>
              </a:rPr>
              <a:t> = </a:t>
            </a:r>
            <a:r>
              <a:rPr lang="en-IN" sz="1600" b="0" i="0" dirty="0">
                <a:solidFill>
                  <a:srgbClr val="0000FF"/>
                </a:solidFill>
                <a:effectLst/>
                <a:latin typeface="verdana" panose="020B0604030504040204" pitchFamily="34" charset="0"/>
              </a:rPr>
              <a:t>identity</a:t>
            </a:r>
            <a:r>
              <a:rPr lang="en-IN" sz="1600" b="1" i="0" dirty="0">
                <a:solidFill>
                  <a:srgbClr val="006699"/>
                </a:solidFill>
                <a:effectLst/>
                <a:latin typeface="verdana" panose="020B0604030504040204" pitchFamily="34" charset="0"/>
              </a:rPr>
              <a:t>&lt;string&gt;</a:t>
            </a:r>
            <a:r>
              <a:rPr lang="en-IN" sz="1600" b="0" i="0" dirty="0">
                <a:solidFill>
                  <a:srgbClr val="000000"/>
                </a:solidFill>
                <a:effectLst/>
                <a:latin typeface="verdana" panose="020B0604030504040204" pitchFamily="34" charset="0"/>
              </a:rPr>
              <a:t>("</a:t>
            </a:r>
            <a:r>
              <a:rPr lang="en-IN" sz="1600" b="0" i="0" dirty="0" err="1">
                <a:solidFill>
                  <a:srgbClr val="000000"/>
                </a:solidFill>
                <a:effectLst/>
                <a:latin typeface="verdana" panose="020B0604030504040204" pitchFamily="34" charset="0"/>
              </a:rPr>
              <a:t>myString</a:t>
            </a:r>
            <a:r>
              <a:rPr lang="en-IN" sz="1600" b="0" i="0" dirty="0">
                <a:solidFill>
                  <a:srgbClr val="000000"/>
                </a:solidFill>
                <a:effectLst/>
                <a:latin typeface="verdana" panose="020B0604030504040204" pitchFamily="34" charset="0"/>
              </a:rPr>
              <a:t>");    </a:t>
            </a:r>
          </a:p>
          <a:p>
            <a:pPr algn="l">
              <a:buFont typeface="+mj-lt"/>
              <a:buAutoNum type="arabicPeriod"/>
            </a:pPr>
            <a:r>
              <a:rPr lang="en-IN" sz="1600" b="0" i="0" dirty="0">
                <a:solidFill>
                  <a:srgbClr val="000000"/>
                </a:solidFill>
                <a:effectLst/>
                <a:latin typeface="verdana" panose="020B0604030504040204" pitchFamily="34" charset="0"/>
              </a:rPr>
              <a:t>let </a:t>
            </a:r>
            <a:r>
              <a:rPr lang="en-IN" sz="1600" b="0" i="0" dirty="0">
                <a:solidFill>
                  <a:srgbClr val="FF0000"/>
                </a:solidFill>
                <a:effectLst/>
                <a:latin typeface="verdana" panose="020B0604030504040204" pitchFamily="34" charset="0"/>
              </a:rPr>
              <a:t>output2</a:t>
            </a:r>
            <a:r>
              <a:rPr lang="en-IN" sz="1600" b="0" i="0" dirty="0">
                <a:solidFill>
                  <a:srgbClr val="000000"/>
                </a:solidFill>
                <a:effectLst/>
                <a:latin typeface="verdana" panose="020B0604030504040204" pitchFamily="34" charset="0"/>
              </a:rPr>
              <a:t> = </a:t>
            </a:r>
            <a:r>
              <a:rPr lang="en-IN" sz="1600" b="0" i="0" dirty="0">
                <a:solidFill>
                  <a:srgbClr val="0000FF"/>
                </a:solidFill>
                <a:effectLst/>
                <a:latin typeface="verdana" panose="020B0604030504040204" pitchFamily="34" charset="0"/>
              </a:rPr>
              <a:t>identity</a:t>
            </a:r>
            <a:r>
              <a:rPr lang="en-IN" sz="1600" b="1" i="0" dirty="0">
                <a:solidFill>
                  <a:srgbClr val="006699"/>
                </a:solidFill>
                <a:effectLst/>
                <a:latin typeface="verdana" panose="020B0604030504040204" pitchFamily="34" charset="0"/>
              </a:rPr>
              <a:t>&lt;number&gt;</a:t>
            </a:r>
            <a:r>
              <a:rPr lang="en-IN" sz="1600" b="0" i="0" dirty="0">
                <a:solidFill>
                  <a:srgbClr val="000000"/>
                </a:solidFill>
                <a:effectLst/>
                <a:latin typeface="verdana" panose="020B0604030504040204" pitchFamily="34" charset="0"/>
              </a:rPr>
              <a:t>( 100 );  </a:t>
            </a:r>
          </a:p>
          <a:p>
            <a:pPr algn="l">
              <a:buFont typeface="+mj-lt"/>
              <a:buAutoNum type="arabicPeriod"/>
            </a:pPr>
            <a:r>
              <a:rPr lang="en-IN" sz="1600" b="0" i="0" dirty="0">
                <a:solidFill>
                  <a:srgbClr val="000000"/>
                </a:solidFill>
                <a:effectLst/>
                <a:latin typeface="verdana" panose="020B0604030504040204" pitchFamily="34" charset="0"/>
              </a:rPr>
              <a:t>console.log(output1);  </a:t>
            </a:r>
          </a:p>
          <a:p>
            <a:pPr algn="l">
              <a:buFont typeface="+mj-lt"/>
              <a:buAutoNum type="arabicPeriod"/>
            </a:pPr>
            <a:r>
              <a:rPr lang="en-IN" sz="1600" b="0" i="0" dirty="0">
                <a:solidFill>
                  <a:srgbClr val="000000"/>
                </a:solidFill>
                <a:effectLst/>
                <a:latin typeface="verdana" panose="020B0604030504040204" pitchFamily="34" charset="0"/>
              </a:rPr>
              <a:t>console.log(output2);  </a:t>
            </a:r>
          </a:p>
          <a:p>
            <a:endParaRPr lang="en-IN" dirty="0"/>
          </a:p>
        </p:txBody>
      </p:sp>
    </p:spTree>
    <p:extLst>
      <p:ext uri="{BB962C8B-B14F-4D97-AF65-F5344CB8AC3E}">
        <p14:creationId xmlns:p14="http://schemas.microsoft.com/office/powerpoint/2010/main" val="308886532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592D-CBA3-4779-93AF-97D56FF2C9C8}"/>
              </a:ext>
            </a:extLst>
          </p:cNvPr>
          <p:cNvSpPr>
            <a:spLocks noGrp="1"/>
          </p:cNvSpPr>
          <p:nvPr>
            <p:ph type="title"/>
          </p:nvPr>
        </p:nvSpPr>
        <p:spPr>
          <a:xfrm>
            <a:off x="457200" y="274638"/>
            <a:ext cx="8229600" cy="346050"/>
          </a:xfrm>
        </p:spPr>
        <p:txBody>
          <a:bodyPr>
            <a:normAutofit fontScale="90000"/>
          </a:bodyPr>
          <a:lstStyle/>
          <a:p>
            <a:r>
              <a:rPr lang="en-US" dirty="0"/>
              <a:t>Angular Js</a:t>
            </a:r>
            <a:endParaRPr lang="en-IN" dirty="0"/>
          </a:p>
        </p:txBody>
      </p:sp>
      <p:sp>
        <p:nvSpPr>
          <p:cNvPr id="3" name="Content Placeholder 2">
            <a:extLst>
              <a:ext uri="{FF2B5EF4-FFF2-40B4-BE49-F238E27FC236}">
                <a16:creationId xmlns:a16="http://schemas.microsoft.com/office/drawing/2014/main" id="{0B5D3297-F005-439C-96C3-A068B2133C93}"/>
              </a:ext>
            </a:extLst>
          </p:cNvPr>
          <p:cNvSpPr>
            <a:spLocks noGrp="1"/>
          </p:cNvSpPr>
          <p:nvPr>
            <p:ph idx="1"/>
          </p:nvPr>
        </p:nvSpPr>
        <p:spPr>
          <a:xfrm>
            <a:off x="457200" y="692696"/>
            <a:ext cx="8229600" cy="5976664"/>
          </a:xfrm>
        </p:spPr>
        <p:txBody>
          <a:bodyPr>
            <a:normAutofit/>
          </a:bodyPr>
          <a:lstStyle/>
          <a:p>
            <a:r>
              <a:rPr lang="en-US" sz="1800" b="0" i="0" dirty="0">
                <a:solidFill>
                  <a:srgbClr val="000000"/>
                </a:solidFill>
                <a:effectLst/>
                <a:latin typeface="Verdana" panose="020B0604030504040204" pitchFamily="34" charset="0"/>
              </a:rPr>
              <a:t>AngularJS is a </a:t>
            </a:r>
            <a:r>
              <a:rPr lang="en-US" sz="1800" b="1" i="0" dirty="0">
                <a:solidFill>
                  <a:srgbClr val="000000"/>
                </a:solidFill>
                <a:effectLst/>
                <a:latin typeface="Verdana" panose="020B0604030504040204" pitchFamily="34" charset="0"/>
              </a:rPr>
              <a:t>JavaScript framework</a:t>
            </a:r>
            <a:r>
              <a:rPr lang="en-US" sz="1800" b="0" i="0" dirty="0">
                <a:solidFill>
                  <a:srgbClr val="000000"/>
                </a:solidFill>
                <a:effectLst/>
                <a:latin typeface="Verdana" panose="020B0604030504040204" pitchFamily="34" charset="0"/>
              </a:rPr>
              <a:t>. It can be added to an HTML page with a &lt;script&gt; tag.</a:t>
            </a:r>
          </a:p>
          <a:p>
            <a:r>
              <a:rPr lang="en-US" sz="1400" b="0" i="0" dirty="0">
                <a:solidFill>
                  <a:srgbClr val="000000"/>
                </a:solidFill>
                <a:effectLst/>
                <a:latin typeface="Verdana" panose="020B0604030504040204" pitchFamily="34" charset="0"/>
              </a:rPr>
              <a:t>AngularJS extends HTML attributes with </a:t>
            </a:r>
            <a:r>
              <a:rPr lang="en-US" sz="1400" b="1" i="0" dirty="0">
                <a:solidFill>
                  <a:srgbClr val="000000"/>
                </a:solidFill>
                <a:effectLst/>
                <a:latin typeface="Verdana" panose="020B0604030504040204" pitchFamily="34" charset="0"/>
              </a:rPr>
              <a:t>Directives</a:t>
            </a:r>
            <a:r>
              <a:rPr lang="en-US" sz="1400" b="0" i="0" dirty="0">
                <a:solidFill>
                  <a:srgbClr val="000000"/>
                </a:solidFill>
                <a:effectLst/>
                <a:latin typeface="Verdana" panose="020B0604030504040204" pitchFamily="34" charset="0"/>
              </a:rPr>
              <a:t>, and binds data to HTML with </a:t>
            </a:r>
            <a:r>
              <a:rPr lang="en-US" sz="1400" b="1" i="0" dirty="0">
                <a:solidFill>
                  <a:srgbClr val="000000"/>
                </a:solidFill>
                <a:effectLst/>
                <a:latin typeface="Verdana" panose="020B0604030504040204" pitchFamily="34" charset="0"/>
              </a:rPr>
              <a:t>Expressions</a:t>
            </a:r>
            <a:r>
              <a:rPr lang="en-US" sz="1400" dirty="0">
                <a:solidFill>
                  <a:srgbClr val="000000"/>
                </a:solidFill>
                <a:latin typeface="Verdana" panose="020B0604030504040204" pitchFamily="34" charset="0"/>
              </a:rPr>
              <a:t>.</a:t>
            </a:r>
          </a:p>
          <a:p>
            <a:r>
              <a:rPr lang="en-US" sz="1800" b="0" i="0" dirty="0">
                <a:solidFill>
                  <a:srgbClr val="181717"/>
                </a:solidFill>
                <a:effectLst/>
                <a:latin typeface="Verdana" panose="020B0604030504040204" pitchFamily="34" charset="0"/>
              </a:rPr>
              <a:t>AngularJS is a client side JavaScript MVC framework to develop a dynamic web application. AngularJS was originally started as a project in Google but now, it is open source framework.</a:t>
            </a:r>
          </a:p>
          <a:p>
            <a:r>
              <a:rPr lang="en-US" sz="1600" b="0" i="0" dirty="0">
                <a:solidFill>
                  <a:srgbClr val="181717"/>
                </a:solidFill>
                <a:effectLst/>
                <a:latin typeface="Verdana" panose="020B0604030504040204" pitchFamily="34" charset="0"/>
              </a:rPr>
              <a:t>AngularJS changes static HTML to dynamic HTML. It extends the ability of HTML by adding built-in attributes and components and also provides an ability to create custom attributes using simple JavaScript.</a:t>
            </a:r>
            <a:endParaRPr lang="en-US" sz="1600" dirty="0">
              <a:solidFill>
                <a:srgbClr val="000000"/>
              </a:solidFill>
              <a:latin typeface="Verdana" panose="020B0604030504040204" pitchFamily="34" charset="0"/>
            </a:endParaRPr>
          </a:p>
          <a:p>
            <a:r>
              <a:rPr lang="en-US" sz="1600" b="0" i="0" dirty="0">
                <a:solidFill>
                  <a:srgbClr val="000000"/>
                </a:solidFill>
                <a:effectLst/>
                <a:latin typeface="Verdana" panose="020B0604030504040204" pitchFamily="34" charset="0"/>
              </a:rPr>
              <a:t>AngularJS is distributed as a JavaScript file, and can be added to a web page with a script tag:</a:t>
            </a:r>
          </a:p>
          <a:p>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script</a:t>
            </a:r>
            <a:r>
              <a:rPr lang="en-IN" sz="1400" b="0" i="0" dirty="0">
                <a:solidFill>
                  <a:srgbClr val="FF0000"/>
                </a:solidFill>
                <a:effectLst/>
                <a:latin typeface="Consolas" panose="020B0609020204030204" pitchFamily="49" charset="0"/>
              </a:rPr>
              <a:t> </a:t>
            </a:r>
            <a:r>
              <a:rPr lang="en-IN" sz="1400" b="0" i="0" dirty="0" err="1">
                <a:solidFill>
                  <a:srgbClr val="FF0000"/>
                </a:solidFill>
                <a:effectLst/>
                <a:latin typeface="Consolas" panose="020B0609020204030204" pitchFamily="49" charset="0"/>
              </a:rPr>
              <a:t>src</a:t>
            </a:r>
            <a:r>
              <a:rPr lang="en-IN" sz="1400" b="0" i="0" dirty="0">
                <a:solidFill>
                  <a:srgbClr val="0000CD"/>
                </a:solidFill>
                <a:effectLst/>
                <a:latin typeface="Consolas" panose="020B0609020204030204" pitchFamily="49" charset="0"/>
              </a:rPr>
              <a:t>="https://ajax.googleapis.com/ajax/libs/</a:t>
            </a:r>
            <a:r>
              <a:rPr lang="en-IN" sz="1400" b="0" i="0" dirty="0" err="1">
                <a:solidFill>
                  <a:srgbClr val="0000CD"/>
                </a:solidFill>
                <a:effectLst/>
                <a:latin typeface="Consolas" panose="020B0609020204030204" pitchFamily="49" charset="0"/>
              </a:rPr>
              <a:t>angularjs</a:t>
            </a:r>
            <a:r>
              <a:rPr lang="en-IN" sz="1400" b="0" i="0" dirty="0">
                <a:solidFill>
                  <a:srgbClr val="0000CD"/>
                </a:solidFill>
                <a:effectLst/>
                <a:latin typeface="Consolas" panose="020B0609020204030204" pitchFamily="49" charset="0"/>
              </a:rPr>
              <a:t>/1.6.9/angular.min.js"&gt;&lt;</a:t>
            </a:r>
            <a:r>
              <a:rPr lang="en-IN" sz="1400" b="0" i="0" dirty="0">
                <a:solidFill>
                  <a:srgbClr val="A52A2A"/>
                </a:solidFill>
                <a:effectLst/>
                <a:latin typeface="Consolas" panose="020B0609020204030204" pitchFamily="49" charset="0"/>
              </a:rPr>
              <a:t>/script</a:t>
            </a:r>
            <a:r>
              <a:rPr lang="en-IN" sz="1400" b="0" i="0" dirty="0">
                <a:solidFill>
                  <a:srgbClr val="0000CD"/>
                </a:solidFill>
                <a:effectLst/>
                <a:latin typeface="Consolas" panose="020B0609020204030204" pitchFamily="49" charset="0"/>
              </a:rPr>
              <a:t>&gt;</a:t>
            </a:r>
          </a:p>
          <a:p>
            <a:endParaRPr lang="en-IN" sz="1400" dirty="0"/>
          </a:p>
        </p:txBody>
      </p:sp>
    </p:spTree>
    <p:extLst>
      <p:ext uri="{BB962C8B-B14F-4D97-AF65-F5344CB8AC3E}">
        <p14:creationId xmlns:p14="http://schemas.microsoft.com/office/powerpoint/2010/main" val="377482926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41F7-C779-4558-A12A-52232002CE3E}"/>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AngularJS Extends HTML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3361B74-B62A-4E7B-BB83-5132619FC20C}"/>
              </a:ext>
            </a:extLst>
          </p:cNvPr>
          <p:cNvSpPr>
            <a:spLocks noGrp="1"/>
          </p:cNvSpPr>
          <p:nvPr>
            <p:ph idx="1"/>
          </p:nvPr>
        </p:nvSpPr>
        <p:spPr>
          <a:xfrm>
            <a:off x="457200" y="476672"/>
            <a:ext cx="8229600" cy="6381328"/>
          </a:xfrm>
        </p:spPr>
        <p:txBody>
          <a:bodyPr/>
          <a:lstStyle/>
          <a:p>
            <a:r>
              <a:rPr lang="en-US" sz="2000" b="0" i="0" dirty="0">
                <a:solidFill>
                  <a:srgbClr val="000000"/>
                </a:solidFill>
                <a:effectLst/>
                <a:latin typeface="Verdana" panose="020B0604030504040204" pitchFamily="34" charset="0"/>
              </a:rPr>
              <a:t>AngularJS extends HTML with </a:t>
            </a:r>
            <a:r>
              <a:rPr lang="en-US" sz="2000" b="1" i="0" dirty="0">
                <a:solidFill>
                  <a:srgbClr val="000000"/>
                </a:solidFill>
                <a:effectLst/>
                <a:latin typeface="Verdana" panose="020B0604030504040204" pitchFamily="34" charset="0"/>
              </a:rPr>
              <a:t>ng-directives</a:t>
            </a:r>
            <a:r>
              <a:rPr lang="en-US" sz="2000"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ng-app</a:t>
            </a:r>
            <a:r>
              <a:rPr lang="en-US" sz="2000" b="0" i="0" dirty="0">
                <a:solidFill>
                  <a:srgbClr val="000000"/>
                </a:solidFill>
                <a:effectLst/>
                <a:latin typeface="Verdana" panose="020B0604030504040204" pitchFamily="34" charset="0"/>
              </a:rPr>
              <a:t> directive defines an AngularJS application.</a:t>
            </a:r>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ng-model</a:t>
            </a:r>
            <a:r>
              <a:rPr lang="en-US" sz="2000" b="0" i="0" dirty="0">
                <a:solidFill>
                  <a:srgbClr val="000000"/>
                </a:solidFill>
                <a:effectLst/>
                <a:latin typeface="Verdana" panose="020B0604030504040204" pitchFamily="34" charset="0"/>
              </a:rPr>
              <a:t> directive binds the value of HTML controls (input, select, </a:t>
            </a:r>
            <a:r>
              <a:rPr lang="en-US" sz="2000" b="0" i="0" dirty="0" err="1">
                <a:solidFill>
                  <a:srgbClr val="000000"/>
                </a:solidFill>
                <a:effectLst/>
                <a:latin typeface="Verdana" panose="020B0604030504040204" pitchFamily="34" charset="0"/>
              </a:rPr>
              <a:t>textarea</a:t>
            </a:r>
            <a:r>
              <a:rPr lang="en-US" sz="2000" b="0" i="0" dirty="0">
                <a:solidFill>
                  <a:srgbClr val="000000"/>
                </a:solidFill>
                <a:effectLst/>
                <a:latin typeface="Verdana" panose="020B0604030504040204" pitchFamily="34" charset="0"/>
              </a:rPr>
              <a:t>) to application data</a:t>
            </a:r>
            <a:r>
              <a:rPr lang="en-US" b="0" i="0" dirty="0">
                <a:solidFill>
                  <a:srgbClr val="000000"/>
                </a:solidFill>
                <a:effectLst/>
                <a:latin typeface="Verdana" panose="020B0604030504040204" pitchFamily="34" charset="0"/>
              </a:rPr>
              <a:t>.</a:t>
            </a:r>
          </a:p>
          <a:p>
            <a:r>
              <a:rPr lang="en-US" sz="2000" b="0" i="0" dirty="0">
                <a:solidFill>
                  <a:srgbClr val="000000"/>
                </a:solidFill>
                <a:effectLst/>
                <a:latin typeface="Verdana" panose="020B0604030504040204" pitchFamily="34" charset="0"/>
              </a:rPr>
              <a:t>The </a:t>
            </a:r>
            <a:r>
              <a:rPr lang="en-US" sz="2000" b="1" i="0" dirty="0">
                <a:solidFill>
                  <a:srgbClr val="000000"/>
                </a:solidFill>
                <a:effectLst/>
                <a:latin typeface="Verdana" panose="020B0604030504040204" pitchFamily="34" charset="0"/>
              </a:rPr>
              <a:t>ng-bind</a:t>
            </a:r>
            <a:r>
              <a:rPr lang="en-US" sz="2000" b="0" i="0" dirty="0">
                <a:solidFill>
                  <a:srgbClr val="000000"/>
                </a:solidFill>
                <a:effectLst/>
                <a:latin typeface="Verdana" panose="020B0604030504040204" pitchFamily="34" charset="0"/>
              </a:rPr>
              <a:t> directive binds application data to the HTML view.</a:t>
            </a:r>
          </a:p>
          <a:p>
            <a:r>
              <a:rPr lang="en-IN" sz="2000" dirty="0"/>
              <a:t>&lt;script </a:t>
            </a:r>
            <a:r>
              <a:rPr lang="en-IN" sz="2000" dirty="0" err="1"/>
              <a:t>src</a:t>
            </a:r>
            <a:r>
              <a:rPr lang="en-IN" sz="2000" dirty="0"/>
              <a:t>="https://ajax.googleapis.com/ajax/libs/</a:t>
            </a:r>
            <a:r>
              <a:rPr lang="en-IN" sz="2000" dirty="0" err="1"/>
              <a:t>angularjs</a:t>
            </a:r>
            <a:r>
              <a:rPr lang="en-IN" sz="2000" dirty="0"/>
              <a:t>/1.6.9/angular.min.js"&gt;&lt;/script&gt;</a:t>
            </a:r>
          </a:p>
          <a:p>
            <a:r>
              <a:rPr lang="en-IN" sz="2000" dirty="0"/>
              <a:t>&lt;body&gt;</a:t>
            </a:r>
          </a:p>
          <a:p>
            <a:r>
              <a:rPr lang="en-IN" sz="2000" dirty="0"/>
              <a:t>&lt;div ng-app=""&gt;</a:t>
            </a:r>
          </a:p>
          <a:p>
            <a:r>
              <a:rPr lang="en-IN" sz="2000" dirty="0"/>
              <a:t>&lt;p&gt;Name:&lt;input type="text" ng-model="name"&gt;&lt;/p&gt;</a:t>
            </a:r>
          </a:p>
          <a:p>
            <a:r>
              <a:rPr lang="en-IN" sz="2000" dirty="0"/>
              <a:t>&lt;p ng-bind="name"&gt;&lt;/p&gt;</a:t>
            </a:r>
          </a:p>
          <a:p>
            <a:r>
              <a:rPr lang="en-IN" sz="2000" dirty="0"/>
              <a:t>&lt;/div&gt;</a:t>
            </a:r>
          </a:p>
          <a:p>
            <a:r>
              <a:rPr lang="en-IN" sz="2000" dirty="0"/>
              <a:t>&lt;/body&gt;</a:t>
            </a:r>
          </a:p>
          <a:p>
            <a:r>
              <a:rPr lang="en-IN" sz="2000" dirty="0"/>
              <a:t>&lt;/html&gt;</a:t>
            </a:r>
          </a:p>
        </p:txBody>
      </p:sp>
    </p:spTree>
    <p:extLst>
      <p:ext uri="{BB962C8B-B14F-4D97-AF65-F5344CB8AC3E}">
        <p14:creationId xmlns:p14="http://schemas.microsoft.com/office/powerpoint/2010/main" val="68012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28694"/>
          </a:xfrm>
        </p:spPr>
        <p:txBody>
          <a:bodyPr>
            <a:normAutofit fontScale="90000"/>
          </a:bodyPr>
          <a:lstStyle/>
          <a:p>
            <a:r>
              <a:rPr lang="en-IN" dirty="0"/>
              <a:t>HTML Links - Use an Image as a Link</a:t>
            </a:r>
            <a:br>
              <a:rPr lang="en-IN" dirty="0"/>
            </a:br>
            <a:endParaRPr lang="en-IN" dirty="0"/>
          </a:p>
        </p:txBody>
      </p:sp>
      <p:sp>
        <p:nvSpPr>
          <p:cNvPr id="3" name="Content Placeholder 2"/>
          <p:cNvSpPr>
            <a:spLocks noGrp="1"/>
          </p:cNvSpPr>
          <p:nvPr>
            <p:ph idx="1"/>
          </p:nvPr>
        </p:nvSpPr>
        <p:spPr>
          <a:xfrm>
            <a:off x="457200" y="642918"/>
            <a:ext cx="8229600" cy="6000792"/>
          </a:xfrm>
        </p:spPr>
        <p:txBody>
          <a:bodyPr/>
          <a:lstStyle/>
          <a:p>
            <a:r>
              <a:rPr lang="en-IN" dirty="0"/>
              <a:t>To use an image as a link, just put the &lt;</a:t>
            </a:r>
            <a:r>
              <a:rPr lang="en-IN" dirty="0" err="1"/>
              <a:t>img</a:t>
            </a:r>
            <a:r>
              <a:rPr lang="en-IN" dirty="0"/>
              <a:t>&gt; tag inside the &lt;a&gt; tag:</a:t>
            </a:r>
          </a:p>
          <a:p>
            <a:r>
              <a:rPr lang="en-IN" dirty="0"/>
              <a:t>&lt;a </a:t>
            </a:r>
            <a:r>
              <a:rPr lang="en-IN" dirty="0" err="1"/>
              <a:t>href</a:t>
            </a:r>
            <a:r>
              <a:rPr lang="en-IN" dirty="0"/>
              <a:t>="default.asp"&gt;</a:t>
            </a:r>
            <a:br>
              <a:rPr lang="en-IN" dirty="0"/>
            </a:br>
            <a:r>
              <a:rPr lang="en-IN" dirty="0"/>
              <a:t>&lt;</a:t>
            </a:r>
            <a:r>
              <a:rPr lang="en-IN" dirty="0" err="1"/>
              <a:t>img</a:t>
            </a:r>
            <a:r>
              <a:rPr lang="en-IN" dirty="0"/>
              <a:t> </a:t>
            </a:r>
            <a:r>
              <a:rPr lang="en-IN" dirty="0" err="1"/>
              <a:t>src</a:t>
            </a:r>
            <a:r>
              <a:rPr lang="en-IN" dirty="0"/>
              <a:t>="smiley.gif" alt="HTML tutorial" style="width:42px;height:42px;"&gt;</a:t>
            </a:r>
            <a:br>
              <a:rPr lang="en-IN" dirty="0"/>
            </a:br>
            <a:r>
              <a:rPr lang="en-IN" dirty="0"/>
              <a:t>&lt;/a&gt;</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91344-282D-4350-9608-44AC332A928A}"/>
              </a:ext>
            </a:extLst>
          </p:cNvPr>
          <p:cNvSpPr>
            <a:spLocks noGrp="1"/>
          </p:cNvSpPr>
          <p:nvPr>
            <p:ph idx="1"/>
          </p:nvPr>
        </p:nvSpPr>
        <p:spPr>
          <a:xfrm>
            <a:off x="457200" y="116632"/>
            <a:ext cx="8229600" cy="6552728"/>
          </a:xfrm>
        </p:spPr>
        <p:txBody>
          <a:bodyPr/>
          <a:lstStyle/>
          <a:p>
            <a:pPr algn="l"/>
            <a:r>
              <a:rPr lang="en-US" sz="1800" b="0" i="0" dirty="0">
                <a:solidFill>
                  <a:srgbClr val="000000"/>
                </a:solidFill>
                <a:effectLst/>
                <a:latin typeface="Verdana" panose="020B0604030504040204" pitchFamily="34" charset="0"/>
              </a:rPr>
              <a:t>AngularJS starts automatically when the web page has loaded.</a:t>
            </a:r>
          </a:p>
          <a:p>
            <a:pPr algn="l"/>
            <a:r>
              <a:rPr lang="en-US" sz="1800" b="0" i="0" dirty="0">
                <a:solidFill>
                  <a:srgbClr val="000000"/>
                </a:solidFill>
                <a:effectLst/>
                <a:latin typeface="Verdana" panose="020B0604030504040204" pitchFamily="34" charset="0"/>
              </a:rPr>
              <a:t>The </a:t>
            </a:r>
            <a:r>
              <a:rPr lang="en-US" sz="1800" b="1" i="0" dirty="0">
                <a:solidFill>
                  <a:srgbClr val="000000"/>
                </a:solidFill>
                <a:effectLst/>
                <a:latin typeface="Verdana" panose="020B0604030504040204" pitchFamily="34" charset="0"/>
              </a:rPr>
              <a:t>ng-app</a:t>
            </a:r>
            <a:r>
              <a:rPr lang="en-US" sz="1800" b="0" i="0" dirty="0">
                <a:solidFill>
                  <a:srgbClr val="000000"/>
                </a:solidFill>
                <a:effectLst/>
                <a:latin typeface="Verdana" panose="020B0604030504040204" pitchFamily="34" charset="0"/>
              </a:rPr>
              <a:t> directive tells AngularJS that the &lt;div&gt; element is </a:t>
            </a:r>
            <a:r>
              <a:rPr lang="en-US" sz="2000" b="0" i="0" dirty="0" err="1">
                <a:solidFill>
                  <a:srgbClr val="000000"/>
                </a:solidFill>
                <a:effectLst/>
                <a:latin typeface="Verdana" panose="020B0604030504040204" pitchFamily="34" charset="0"/>
              </a:rPr>
              <a:t>th</a:t>
            </a:r>
            <a:r>
              <a:rPr lang="en-US" sz="2000" b="0" i="0" dirty="0">
                <a:solidFill>
                  <a:srgbClr val="000000"/>
                </a:solidFill>
                <a:effectLst/>
                <a:latin typeface="Verdana" panose="020B0604030504040204" pitchFamily="34" charset="0"/>
              </a:rPr>
              <a:t> the "owner" of an AngularJS </a:t>
            </a:r>
            <a:r>
              <a:rPr lang="en-US" sz="2000" b="1" i="0" dirty="0">
                <a:solidFill>
                  <a:srgbClr val="000000"/>
                </a:solidFill>
                <a:effectLst/>
                <a:latin typeface="Verdana" panose="020B0604030504040204" pitchFamily="34" charset="0"/>
              </a:rPr>
              <a:t>application</a:t>
            </a:r>
            <a:r>
              <a:rPr lang="en-US" sz="20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The </a:t>
            </a:r>
            <a:r>
              <a:rPr lang="en-US" sz="1800" b="1" i="0" dirty="0">
                <a:solidFill>
                  <a:srgbClr val="000000"/>
                </a:solidFill>
                <a:effectLst/>
                <a:latin typeface="Verdana" panose="020B0604030504040204" pitchFamily="34" charset="0"/>
              </a:rPr>
              <a:t>ng-model</a:t>
            </a:r>
            <a:r>
              <a:rPr lang="en-US" sz="1800" b="0" i="0" dirty="0">
                <a:solidFill>
                  <a:srgbClr val="000000"/>
                </a:solidFill>
                <a:effectLst/>
                <a:latin typeface="Verdana" panose="020B0604030504040204" pitchFamily="34" charset="0"/>
              </a:rPr>
              <a:t> directive binds the value of the input field to the application variable </a:t>
            </a:r>
            <a:r>
              <a:rPr lang="en-US" sz="1800" b="1" i="0" dirty="0">
                <a:solidFill>
                  <a:srgbClr val="000000"/>
                </a:solidFill>
                <a:effectLst/>
                <a:latin typeface="Verdana" panose="020B0604030504040204" pitchFamily="34" charset="0"/>
              </a:rPr>
              <a:t>name</a:t>
            </a:r>
            <a:r>
              <a:rPr lang="en-US" sz="1800" b="0" i="0" dirty="0">
                <a:solidFill>
                  <a:srgbClr val="000000"/>
                </a:solidFill>
                <a:effectLst/>
                <a:latin typeface="Verdana" panose="020B0604030504040204" pitchFamily="34" charset="0"/>
              </a:rPr>
              <a:t>.</a:t>
            </a:r>
            <a:endParaRPr lang="en-US" sz="1800" dirty="0">
              <a:solidFill>
                <a:srgbClr val="000000"/>
              </a:solidFill>
              <a:latin typeface="Verdana" panose="020B0604030504040204" pitchFamily="34" charset="0"/>
            </a:endParaRPr>
          </a:p>
          <a:p>
            <a:pPr algn="l"/>
            <a:r>
              <a:rPr lang="en-US" sz="1800" b="0" i="0" dirty="0">
                <a:solidFill>
                  <a:srgbClr val="000000"/>
                </a:solidFill>
                <a:effectLst/>
                <a:latin typeface="Verdana" panose="020B0604030504040204" pitchFamily="34" charset="0"/>
              </a:rPr>
              <a:t>The </a:t>
            </a:r>
            <a:r>
              <a:rPr lang="en-US" sz="1800" b="1" i="0" dirty="0">
                <a:solidFill>
                  <a:srgbClr val="000000"/>
                </a:solidFill>
                <a:effectLst/>
                <a:latin typeface="Verdana" panose="020B0604030504040204" pitchFamily="34" charset="0"/>
              </a:rPr>
              <a:t>ng-bind</a:t>
            </a:r>
            <a:r>
              <a:rPr lang="en-US" sz="1800" b="0" i="0" dirty="0">
                <a:solidFill>
                  <a:srgbClr val="000000"/>
                </a:solidFill>
                <a:effectLst/>
                <a:latin typeface="Verdana" panose="020B0604030504040204" pitchFamily="34" charset="0"/>
              </a:rPr>
              <a:t> directive binds the content of the &lt;p&gt; element to the application variable </a:t>
            </a:r>
            <a:r>
              <a:rPr lang="en-US" sz="1800" b="1" i="0" dirty="0">
                <a:solidFill>
                  <a:srgbClr val="000000"/>
                </a:solidFill>
                <a:effectLst/>
                <a:latin typeface="Verdana" panose="020B0604030504040204" pitchFamily="34" charset="0"/>
              </a:rPr>
              <a:t>name</a:t>
            </a:r>
            <a:r>
              <a:rPr lang="en-US" sz="1800" b="0" i="0" dirty="0">
                <a:solidFill>
                  <a:srgbClr val="000000"/>
                </a:solidFill>
                <a:effectLst/>
                <a:latin typeface="Verdana" panose="020B0604030504040204" pitchFamily="34" charset="0"/>
              </a:rPr>
              <a:t>.</a:t>
            </a:r>
          </a:p>
          <a:p>
            <a:pPr algn="l"/>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3882694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F5A7-60C1-4B7E-A47C-8B9F6CFA75C9}"/>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AngularJS Directives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C3D5CE8-845A-4DB7-B006-025175BC016F}"/>
              </a:ext>
            </a:extLst>
          </p:cNvPr>
          <p:cNvSpPr>
            <a:spLocks noGrp="1"/>
          </p:cNvSpPr>
          <p:nvPr>
            <p:ph idx="1"/>
          </p:nvPr>
        </p:nvSpPr>
        <p:spPr>
          <a:xfrm>
            <a:off x="457200" y="620688"/>
            <a:ext cx="8229600" cy="5505475"/>
          </a:xfrm>
        </p:spPr>
        <p:txBody>
          <a:bodyPr/>
          <a:lstStyle/>
          <a:p>
            <a:pPr algn="just"/>
            <a:r>
              <a:rPr lang="en-US" sz="2400" b="0" i="0" dirty="0">
                <a:solidFill>
                  <a:srgbClr val="333333"/>
                </a:solidFill>
                <a:effectLst/>
                <a:latin typeface="Inter-Regular"/>
              </a:rPr>
              <a:t>AngularJS facilitates you to extend HTML with new attributes. These attributes are called directives.</a:t>
            </a:r>
          </a:p>
          <a:p>
            <a:pPr algn="just"/>
            <a:r>
              <a:rPr lang="en-US" sz="2400" b="0" i="0" dirty="0">
                <a:solidFill>
                  <a:srgbClr val="333333"/>
                </a:solidFill>
                <a:effectLst/>
                <a:latin typeface="Inter-Regular"/>
              </a:rPr>
              <a:t>There is a set of built-in directive in AngularJS which offers functionality to your applications. You can also define your own directives.</a:t>
            </a:r>
          </a:p>
          <a:p>
            <a:pPr algn="just"/>
            <a:r>
              <a:rPr lang="en-US" sz="1800" b="0" i="0" dirty="0">
                <a:solidFill>
                  <a:srgbClr val="333333"/>
                </a:solidFill>
                <a:effectLst/>
                <a:latin typeface="Inter-Regular"/>
              </a:rPr>
              <a:t>Directives are special attributes starting with ng- prefix. Following are the most common directives:</a:t>
            </a:r>
          </a:p>
          <a:p>
            <a:pPr algn="just">
              <a:buFont typeface="Arial" panose="020B0604020202020204" pitchFamily="34" charset="0"/>
              <a:buChar char="•"/>
            </a:pPr>
            <a:r>
              <a:rPr lang="en-US" sz="1800" b="0" i="0" dirty="0">
                <a:solidFill>
                  <a:srgbClr val="000000"/>
                </a:solidFill>
                <a:effectLst/>
                <a:latin typeface="Inter-Regular"/>
              </a:rPr>
              <a:t>ng-app: This directive starts an AngularJS Application.</a:t>
            </a:r>
          </a:p>
          <a:p>
            <a:pPr algn="just">
              <a:buFont typeface="Arial" panose="020B0604020202020204" pitchFamily="34" charset="0"/>
              <a:buChar char="•"/>
            </a:pPr>
            <a:r>
              <a:rPr lang="en-US" sz="1800" b="0" i="0" dirty="0">
                <a:solidFill>
                  <a:srgbClr val="000000"/>
                </a:solidFill>
                <a:effectLst/>
                <a:latin typeface="Inter-Regular"/>
              </a:rPr>
              <a:t>ng-</a:t>
            </a:r>
            <a:r>
              <a:rPr lang="en-US" sz="1800" b="0" i="0" dirty="0" err="1">
                <a:solidFill>
                  <a:srgbClr val="000000"/>
                </a:solidFill>
                <a:effectLst/>
                <a:latin typeface="Inter-Regular"/>
              </a:rPr>
              <a:t>init</a:t>
            </a:r>
            <a:r>
              <a:rPr lang="en-US" sz="1800" b="0" i="0" dirty="0">
                <a:solidFill>
                  <a:srgbClr val="000000"/>
                </a:solidFill>
                <a:effectLst/>
                <a:latin typeface="Inter-Regular"/>
              </a:rPr>
              <a:t>: This directive initializes application data.</a:t>
            </a:r>
          </a:p>
          <a:p>
            <a:pPr algn="just">
              <a:buFont typeface="Arial" panose="020B0604020202020204" pitchFamily="34" charset="0"/>
              <a:buChar char="•"/>
            </a:pPr>
            <a:r>
              <a:rPr lang="en-US" sz="1800" b="0" i="0" dirty="0">
                <a:solidFill>
                  <a:srgbClr val="000000"/>
                </a:solidFill>
                <a:effectLst/>
                <a:latin typeface="Inter-Regular"/>
              </a:rPr>
              <a:t>ng-model: This directive defines the model that is variable to be used in AngularJS.</a:t>
            </a:r>
          </a:p>
          <a:p>
            <a:pPr algn="just">
              <a:buFont typeface="Arial" panose="020B0604020202020204" pitchFamily="34" charset="0"/>
              <a:buChar char="•"/>
            </a:pPr>
            <a:r>
              <a:rPr lang="en-US" sz="1800" b="0" i="0" dirty="0">
                <a:solidFill>
                  <a:srgbClr val="000000"/>
                </a:solidFill>
                <a:effectLst/>
                <a:latin typeface="Inter-Regular"/>
              </a:rPr>
              <a:t>ng-repeat: This directive repeats html elements for each item in a collection.</a:t>
            </a:r>
          </a:p>
          <a:p>
            <a:pPr algn="just"/>
            <a:endParaRPr lang="en-US" sz="24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16145249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17F2-EEF3-4D28-BB3D-2CD97A6E9831}"/>
              </a:ext>
            </a:extLst>
          </p:cNvPr>
          <p:cNvSpPr>
            <a:spLocks noGrp="1"/>
          </p:cNvSpPr>
          <p:nvPr>
            <p:ph type="title"/>
          </p:nvPr>
        </p:nvSpPr>
        <p:spPr>
          <a:xfrm>
            <a:off x="457200" y="274638"/>
            <a:ext cx="8229600" cy="457199"/>
          </a:xfrm>
        </p:spPr>
        <p:txBody>
          <a:bodyPr>
            <a:normAutofit fontScale="90000"/>
          </a:bodyPr>
          <a:lstStyle/>
          <a:p>
            <a:r>
              <a:rPr lang="en-US" dirty="0"/>
              <a:t>Ng-app</a:t>
            </a:r>
            <a:endParaRPr lang="en-IN" dirty="0"/>
          </a:p>
        </p:txBody>
      </p:sp>
      <p:sp>
        <p:nvSpPr>
          <p:cNvPr id="3" name="Content Placeholder 2">
            <a:extLst>
              <a:ext uri="{FF2B5EF4-FFF2-40B4-BE49-F238E27FC236}">
                <a16:creationId xmlns:a16="http://schemas.microsoft.com/office/drawing/2014/main" id="{4DB490D8-8D10-4C12-81E3-BCF816CF1196}"/>
              </a:ext>
            </a:extLst>
          </p:cNvPr>
          <p:cNvSpPr>
            <a:spLocks noGrp="1"/>
          </p:cNvSpPr>
          <p:nvPr>
            <p:ph idx="1"/>
          </p:nvPr>
        </p:nvSpPr>
        <p:spPr>
          <a:xfrm>
            <a:off x="457200" y="836712"/>
            <a:ext cx="8229600" cy="5289451"/>
          </a:xfrm>
        </p:spPr>
        <p:txBody>
          <a:bodyPr>
            <a:normAutofit/>
          </a:bodyPr>
          <a:lstStyle/>
          <a:p>
            <a:r>
              <a:rPr lang="en-US" sz="2000" b="0" i="0" dirty="0">
                <a:solidFill>
                  <a:srgbClr val="181717"/>
                </a:solidFill>
                <a:effectLst/>
                <a:latin typeface="Verdana" panose="020B0604030504040204" pitchFamily="34" charset="0"/>
              </a:rPr>
              <a:t>The </a:t>
            </a:r>
            <a:r>
              <a:rPr lang="en-US" sz="2000" b="1" i="0" dirty="0">
                <a:solidFill>
                  <a:srgbClr val="181717"/>
                </a:solidFill>
                <a:effectLst/>
                <a:latin typeface="Verdana" panose="020B0604030504040204" pitchFamily="34" charset="0"/>
              </a:rPr>
              <a:t>ng-app</a:t>
            </a:r>
            <a:r>
              <a:rPr lang="en-US" sz="2000" b="0" i="0" dirty="0">
                <a:solidFill>
                  <a:srgbClr val="181717"/>
                </a:solidFill>
                <a:effectLst/>
                <a:latin typeface="Verdana" panose="020B0604030504040204" pitchFamily="34" charset="0"/>
              </a:rPr>
              <a:t> directive is a starting point of AngularJS Application. It initializes the AngularJS framework automatically. AngularJS framework will first check for ng-app directive in a HTML document after the entire document is loaded and if ng-app is found, it bootstraps itself and compiles the HTML template.</a:t>
            </a:r>
          </a:p>
          <a:p>
            <a:r>
              <a:rPr lang="en-US" sz="1800" b="0" i="0" dirty="0">
                <a:solidFill>
                  <a:srgbClr val="181717"/>
                </a:solidFill>
                <a:effectLst/>
                <a:latin typeface="Verdana" panose="020B0604030504040204" pitchFamily="34" charset="0"/>
              </a:rPr>
              <a:t>Typically ng-app directives should be placed at the root of an HTML document e.g. &lt;html&gt; or &lt;body&gt; tag, so that it can control the entire DOM hierarchy. However, you can place it in any DOM element.</a:t>
            </a:r>
          </a:p>
          <a:p>
            <a:r>
              <a:rPr lang="en-US" sz="2000" b="0" i="0" dirty="0">
                <a:solidFill>
                  <a:srgbClr val="181717"/>
                </a:solidFill>
                <a:effectLst/>
                <a:latin typeface="Verdana" panose="020B0604030504040204" pitchFamily="34" charset="0"/>
              </a:rPr>
              <a:t>The AngularJS framework will only process the DOM elements and its child elements where the ng-app directive is applied. Consider the following example.</a:t>
            </a:r>
            <a:endParaRPr lang="en-IN" sz="2000" dirty="0"/>
          </a:p>
        </p:txBody>
      </p:sp>
    </p:spTree>
    <p:extLst>
      <p:ext uri="{BB962C8B-B14F-4D97-AF65-F5344CB8AC3E}">
        <p14:creationId xmlns:p14="http://schemas.microsoft.com/office/powerpoint/2010/main" val="191389742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0CF0-9C32-4C68-95A9-A7902B22FCFD}"/>
              </a:ext>
            </a:extLst>
          </p:cNvPr>
          <p:cNvSpPr>
            <a:spLocks noGrp="1"/>
          </p:cNvSpPr>
          <p:nvPr>
            <p:ph type="title"/>
          </p:nvPr>
        </p:nvSpPr>
        <p:spPr>
          <a:xfrm>
            <a:off x="457200" y="274638"/>
            <a:ext cx="8229600" cy="457199"/>
          </a:xfrm>
        </p:spPr>
        <p:txBody>
          <a:bodyPr>
            <a:normAutofit fontScale="90000"/>
          </a:bodyPr>
          <a:lstStyle/>
          <a:p>
            <a:r>
              <a:rPr lang="en-IN" b="0" i="0" dirty="0">
                <a:solidFill>
                  <a:srgbClr val="181717"/>
                </a:solidFill>
                <a:effectLst/>
                <a:latin typeface="Segoe UI" panose="020B0502040204020203" pitchFamily="34" charset="0"/>
              </a:rPr>
              <a:t>AngularJS Expression</a:t>
            </a:r>
            <a:br>
              <a:rPr lang="en-IN" b="0" i="0" dirty="0">
                <a:solidFill>
                  <a:srgbClr val="18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F82948F-F1D8-470B-B83F-8A012AA70294}"/>
              </a:ext>
            </a:extLst>
          </p:cNvPr>
          <p:cNvSpPr>
            <a:spLocks noGrp="1"/>
          </p:cNvSpPr>
          <p:nvPr>
            <p:ph idx="1"/>
          </p:nvPr>
        </p:nvSpPr>
        <p:spPr>
          <a:xfrm>
            <a:off x="457200" y="731838"/>
            <a:ext cx="8229600" cy="5394326"/>
          </a:xfrm>
        </p:spPr>
        <p:txBody>
          <a:bodyPr>
            <a:normAutofit/>
          </a:bodyPr>
          <a:lstStyle/>
          <a:p>
            <a:r>
              <a:rPr lang="en-US" sz="2000" b="0" i="0" dirty="0">
                <a:solidFill>
                  <a:srgbClr val="181717"/>
                </a:solidFill>
                <a:effectLst/>
                <a:latin typeface="Verdana" panose="020B0604030504040204" pitchFamily="34" charset="0"/>
              </a:rPr>
              <a:t>AngularJS expression is like JavaScript expression surrounded with braces - {{ expression }}. AngularJS evaluates the specified expression and binds the result data to HTML.</a:t>
            </a:r>
          </a:p>
          <a:p>
            <a:r>
              <a:rPr lang="en-US" sz="2000" b="0" i="0" dirty="0">
                <a:solidFill>
                  <a:srgbClr val="181717"/>
                </a:solidFill>
                <a:effectLst/>
                <a:latin typeface="Verdana" panose="020B0604030504040204" pitchFamily="34" charset="0"/>
              </a:rPr>
              <a:t>AngularJS expression can contain literals, operators and variables like JavaScript expression. For example, an expression {{2/2}} </a:t>
            </a:r>
            <a:r>
              <a:rPr lang="en-US" sz="1800" b="0" i="0" dirty="0">
                <a:solidFill>
                  <a:srgbClr val="181717"/>
                </a:solidFill>
                <a:effectLst/>
                <a:latin typeface="Verdana" panose="020B0604030504040204" pitchFamily="34" charset="0"/>
              </a:rPr>
              <a:t>will produce the result 1 and will be bound to HTML.</a:t>
            </a:r>
          </a:p>
          <a:p>
            <a:r>
              <a:rPr lang="en-IN" sz="1800" dirty="0"/>
              <a:t>&lt;div ng-app&gt;</a:t>
            </a:r>
          </a:p>
          <a:p>
            <a:r>
              <a:rPr lang="en-IN" sz="1800" dirty="0"/>
              <a:t>		2+2={{2+2}}&lt;</a:t>
            </a:r>
            <a:r>
              <a:rPr lang="en-IN" sz="1800" dirty="0" err="1"/>
              <a:t>br</a:t>
            </a:r>
            <a:r>
              <a:rPr lang="en-IN" sz="1800" dirty="0"/>
              <a:t>&gt;</a:t>
            </a:r>
          </a:p>
          <a:p>
            <a:r>
              <a:rPr lang="en-IN" sz="1800" dirty="0"/>
              <a:t>		2-2={{2-2}}&lt;</a:t>
            </a:r>
            <a:r>
              <a:rPr lang="en-IN" sz="1800" dirty="0" err="1"/>
              <a:t>br</a:t>
            </a:r>
            <a:r>
              <a:rPr lang="en-IN" sz="1800" dirty="0"/>
              <a:t>&gt;</a:t>
            </a:r>
          </a:p>
          <a:p>
            <a:r>
              <a:rPr lang="en-IN" sz="1800" dirty="0"/>
              <a:t>		2*2={{2*2}}&lt;</a:t>
            </a:r>
            <a:r>
              <a:rPr lang="en-IN" sz="1800" dirty="0" err="1"/>
              <a:t>br</a:t>
            </a:r>
            <a:r>
              <a:rPr lang="en-IN" sz="1800" dirty="0"/>
              <a:t>&gt;</a:t>
            </a:r>
          </a:p>
          <a:p>
            <a:r>
              <a:rPr lang="en-IN" sz="1800" dirty="0"/>
              <a:t>		2/2={{2/2}}&lt;</a:t>
            </a:r>
            <a:r>
              <a:rPr lang="en-IN" sz="1800" dirty="0" err="1"/>
              <a:t>br</a:t>
            </a:r>
            <a:r>
              <a:rPr lang="en-IN" sz="1800" dirty="0"/>
              <a:t>&gt;</a:t>
            </a:r>
          </a:p>
          <a:p>
            <a:r>
              <a:rPr lang="en-IN" sz="1800" dirty="0"/>
              <a:t>	&lt;/div&gt;</a:t>
            </a:r>
          </a:p>
          <a:p>
            <a:endParaRPr lang="en-IN" sz="1800" dirty="0"/>
          </a:p>
        </p:txBody>
      </p:sp>
    </p:spTree>
    <p:extLst>
      <p:ext uri="{BB962C8B-B14F-4D97-AF65-F5344CB8AC3E}">
        <p14:creationId xmlns:p14="http://schemas.microsoft.com/office/powerpoint/2010/main" val="10979503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462D-9DA4-4913-82A9-9FDEA84944A6}"/>
              </a:ext>
            </a:extLst>
          </p:cNvPr>
          <p:cNvSpPr>
            <a:spLocks noGrp="1"/>
          </p:cNvSpPr>
          <p:nvPr>
            <p:ph type="title"/>
          </p:nvPr>
        </p:nvSpPr>
        <p:spPr>
          <a:xfrm>
            <a:off x="457200" y="274638"/>
            <a:ext cx="8229600" cy="457199"/>
          </a:xfrm>
        </p:spPr>
        <p:txBody>
          <a:bodyPr>
            <a:normAutofit fontScale="90000"/>
          </a:bodyPr>
          <a:lstStyle/>
          <a:p>
            <a:r>
              <a:rPr lang="en-US" dirty="0"/>
              <a:t>Ng-</a:t>
            </a:r>
            <a:r>
              <a:rPr lang="en-US" dirty="0" err="1"/>
              <a:t>init</a:t>
            </a:r>
            <a:endParaRPr lang="en-IN" dirty="0"/>
          </a:p>
        </p:txBody>
      </p:sp>
      <p:sp>
        <p:nvSpPr>
          <p:cNvPr id="3" name="Content Placeholder 2">
            <a:extLst>
              <a:ext uri="{FF2B5EF4-FFF2-40B4-BE49-F238E27FC236}">
                <a16:creationId xmlns:a16="http://schemas.microsoft.com/office/drawing/2014/main" id="{09697AAE-EB1E-4038-9ABF-AAC3D2F60775}"/>
              </a:ext>
            </a:extLst>
          </p:cNvPr>
          <p:cNvSpPr>
            <a:spLocks noGrp="1"/>
          </p:cNvSpPr>
          <p:nvPr>
            <p:ph idx="1"/>
          </p:nvPr>
        </p:nvSpPr>
        <p:spPr>
          <a:xfrm>
            <a:off x="457200" y="908720"/>
            <a:ext cx="8229600" cy="5217443"/>
          </a:xfrm>
        </p:spPr>
        <p:txBody>
          <a:bodyPr>
            <a:normAutofit/>
          </a:bodyPr>
          <a:lstStyle/>
          <a:p>
            <a:r>
              <a:rPr lang="en-US" sz="2000" b="0" i="0" dirty="0">
                <a:solidFill>
                  <a:srgbClr val="181717"/>
                </a:solidFill>
                <a:effectLst/>
                <a:latin typeface="Verdana" panose="020B0604030504040204" pitchFamily="34" charset="0"/>
              </a:rPr>
              <a:t>The ng-</a:t>
            </a:r>
            <a:r>
              <a:rPr lang="en-US" sz="2000" b="0" i="0" dirty="0" err="1">
                <a:solidFill>
                  <a:srgbClr val="181717"/>
                </a:solidFill>
                <a:effectLst/>
                <a:latin typeface="Verdana" panose="020B0604030504040204" pitchFamily="34" charset="0"/>
              </a:rPr>
              <a:t>init</a:t>
            </a:r>
            <a:r>
              <a:rPr lang="en-US" sz="2000" b="0" i="0" dirty="0">
                <a:solidFill>
                  <a:srgbClr val="181717"/>
                </a:solidFill>
                <a:effectLst/>
                <a:latin typeface="Verdana" panose="020B0604030504040204" pitchFamily="34" charset="0"/>
              </a:rPr>
              <a:t> directive can be used to initialize variables in AngularJS application.</a:t>
            </a:r>
          </a:p>
          <a:p>
            <a:r>
              <a:rPr lang="en-US" sz="2000" b="0" i="0" dirty="0">
                <a:solidFill>
                  <a:srgbClr val="181717"/>
                </a:solidFill>
                <a:effectLst/>
                <a:latin typeface="Verdana" panose="020B0604030504040204" pitchFamily="34" charset="0"/>
              </a:rPr>
              <a:t>The following example demonstrates ng-</a:t>
            </a:r>
            <a:r>
              <a:rPr lang="en-US" sz="2000" b="0" i="0" dirty="0" err="1">
                <a:solidFill>
                  <a:srgbClr val="181717"/>
                </a:solidFill>
                <a:effectLst/>
                <a:latin typeface="Verdana" panose="020B0604030504040204" pitchFamily="34" charset="0"/>
              </a:rPr>
              <a:t>init</a:t>
            </a:r>
            <a:r>
              <a:rPr lang="en-US" sz="2000" b="0" i="0" dirty="0">
                <a:solidFill>
                  <a:srgbClr val="181717"/>
                </a:solidFill>
                <a:effectLst/>
                <a:latin typeface="Verdana" panose="020B0604030504040204" pitchFamily="34" charset="0"/>
              </a:rPr>
              <a:t> directive that initializes variable of string, number, array, and object.</a:t>
            </a:r>
          </a:p>
          <a:p>
            <a:r>
              <a:rPr lang="en-IN" sz="2800" dirty="0"/>
              <a:t>&lt;div ng-app ng-</a:t>
            </a:r>
            <a:r>
              <a:rPr lang="en-IN" sz="2800" dirty="0" err="1"/>
              <a:t>init</a:t>
            </a:r>
            <a:r>
              <a:rPr lang="en-IN" sz="2800" dirty="0"/>
              <a:t>="greet='Hello World!';amount=100"&gt;</a:t>
            </a:r>
          </a:p>
          <a:p>
            <a:r>
              <a:rPr lang="en-IN" sz="2800" dirty="0"/>
              <a:t>		{{amount}}&lt;</a:t>
            </a:r>
            <a:r>
              <a:rPr lang="en-IN" sz="2800" dirty="0" err="1"/>
              <a:t>br</a:t>
            </a:r>
            <a:r>
              <a:rPr lang="en-IN" sz="2800" dirty="0"/>
              <a:t>&gt;</a:t>
            </a:r>
          </a:p>
          <a:p>
            <a:r>
              <a:rPr lang="en-IN" sz="2800" dirty="0"/>
              <a:t>		{{greet}}</a:t>
            </a:r>
          </a:p>
          <a:p>
            <a:r>
              <a:rPr lang="en-IN" sz="2800" dirty="0"/>
              <a:t>	&lt;/div&gt;</a:t>
            </a:r>
          </a:p>
        </p:txBody>
      </p:sp>
    </p:spTree>
    <p:extLst>
      <p:ext uri="{BB962C8B-B14F-4D97-AF65-F5344CB8AC3E}">
        <p14:creationId xmlns:p14="http://schemas.microsoft.com/office/powerpoint/2010/main" val="385321417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164F-0506-422B-888F-D548484D021A}"/>
              </a:ext>
            </a:extLst>
          </p:cNvPr>
          <p:cNvSpPr>
            <a:spLocks noGrp="1"/>
          </p:cNvSpPr>
          <p:nvPr>
            <p:ph type="title"/>
          </p:nvPr>
        </p:nvSpPr>
        <p:spPr>
          <a:xfrm>
            <a:off x="457200" y="274638"/>
            <a:ext cx="8229600" cy="346050"/>
          </a:xfrm>
        </p:spPr>
        <p:txBody>
          <a:bodyPr>
            <a:normAutofit fontScale="90000"/>
          </a:bodyPr>
          <a:lstStyle/>
          <a:p>
            <a:r>
              <a:rPr lang="en-US" dirty="0"/>
              <a:t>Ng-model</a:t>
            </a:r>
            <a:endParaRPr lang="en-IN" dirty="0"/>
          </a:p>
        </p:txBody>
      </p:sp>
      <p:sp>
        <p:nvSpPr>
          <p:cNvPr id="3" name="Content Placeholder 2">
            <a:extLst>
              <a:ext uri="{FF2B5EF4-FFF2-40B4-BE49-F238E27FC236}">
                <a16:creationId xmlns:a16="http://schemas.microsoft.com/office/drawing/2014/main" id="{C755EC22-668A-4D84-B2A7-3666B2D876C3}"/>
              </a:ext>
            </a:extLst>
          </p:cNvPr>
          <p:cNvSpPr>
            <a:spLocks noGrp="1"/>
          </p:cNvSpPr>
          <p:nvPr>
            <p:ph idx="1"/>
          </p:nvPr>
        </p:nvSpPr>
        <p:spPr>
          <a:xfrm>
            <a:off x="457200" y="908720"/>
            <a:ext cx="8229600" cy="5217443"/>
          </a:xfrm>
        </p:spPr>
        <p:txBody>
          <a:bodyPr>
            <a:normAutofit/>
          </a:bodyPr>
          <a:lstStyle/>
          <a:p>
            <a:r>
              <a:rPr lang="en-US" sz="2000" b="0" i="0" dirty="0">
                <a:solidFill>
                  <a:srgbClr val="181717"/>
                </a:solidFill>
                <a:effectLst/>
                <a:latin typeface="Verdana" panose="020B0604030504040204" pitchFamily="34" charset="0"/>
              </a:rPr>
              <a:t>The ng-model directive is used for two-way data binding in AngularJS. It binds &lt;input&gt;, &lt;select&gt; or &lt;</a:t>
            </a:r>
            <a:r>
              <a:rPr lang="en-US" sz="2000" b="0" i="0" dirty="0" err="1">
                <a:solidFill>
                  <a:srgbClr val="181717"/>
                </a:solidFill>
                <a:effectLst/>
                <a:latin typeface="Verdana" panose="020B0604030504040204" pitchFamily="34" charset="0"/>
              </a:rPr>
              <a:t>textarea</a:t>
            </a:r>
            <a:r>
              <a:rPr lang="en-US" sz="2000" b="0" i="0" dirty="0">
                <a:solidFill>
                  <a:srgbClr val="181717"/>
                </a:solidFill>
                <a:effectLst/>
                <a:latin typeface="Verdana" panose="020B0604030504040204" pitchFamily="34" charset="0"/>
              </a:rPr>
              <a:t>&gt; elements to a specified property</a:t>
            </a:r>
          </a:p>
          <a:p>
            <a:r>
              <a:rPr lang="en-US" sz="1800" b="0" i="0" dirty="0">
                <a:solidFill>
                  <a:srgbClr val="181717"/>
                </a:solidFill>
                <a:effectLst/>
                <a:latin typeface="Verdana" panose="020B0604030504040204" pitchFamily="34" charset="0"/>
              </a:rPr>
              <a:t>So, the value of the element will be the value of a property and </a:t>
            </a:r>
            <a:r>
              <a:rPr lang="en-US" sz="1800" b="0" i="0" dirty="0" err="1">
                <a:solidFill>
                  <a:srgbClr val="181717"/>
                </a:solidFill>
                <a:effectLst/>
                <a:latin typeface="Verdana" panose="020B0604030504040204" pitchFamily="34" charset="0"/>
              </a:rPr>
              <a:t>vica</a:t>
            </a:r>
            <a:r>
              <a:rPr lang="en-US" sz="1800" b="0" i="0" dirty="0">
                <a:solidFill>
                  <a:srgbClr val="181717"/>
                </a:solidFill>
                <a:effectLst/>
                <a:latin typeface="Verdana" panose="020B0604030504040204" pitchFamily="34" charset="0"/>
              </a:rPr>
              <a:t>-versa.</a:t>
            </a:r>
          </a:p>
          <a:p>
            <a:r>
              <a:rPr lang="en-IN" sz="1800" dirty="0"/>
              <a:t>&lt;div ng-app&gt;</a:t>
            </a:r>
          </a:p>
          <a:p>
            <a:r>
              <a:rPr lang="en-IN" sz="1800" dirty="0"/>
              <a:t>		&lt;input type="text" ng-model="name"&gt;</a:t>
            </a:r>
          </a:p>
          <a:p>
            <a:r>
              <a:rPr lang="en-IN" sz="1800" dirty="0"/>
              <a:t>		Hello {{name}}</a:t>
            </a:r>
          </a:p>
          <a:p>
            <a:r>
              <a:rPr lang="en-IN" sz="1800" dirty="0"/>
              <a:t>	&lt;/div&gt;</a:t>
            </a:r>
          </a:p>
        </p:txBody>
      </p:sp>
    </p:spTree>
    <p:extLst>
      <p:ext uri="{BB962C8B-B14F-4D97-AF65-F5344CB8AC3E}">
        <p14:creationId xmlns:p14="http://schemas.microsoft.com/office/powerpoint/2010/main" val="42854243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5D84-D617-42E9-99FB-EF2CD04967FA}"/>
              </a:ext>
            </a:extLst>
          </p:cNvPr>
          <p:cNvSpPr>
            <a:spLocks noGrp="1"/>
          </p:cNvSpPr>
          <p:nvPr>
            <p:ph type="title"/>
          </p:nvPr>
        </p:nvSpPr>
        <p:spPr>
          <a:xfrm>
            <a:off x="457200" y="274638"/>
            <a:ext cx="8229600" cy="457199"/>
          </a:xfrm>
        </p:spPr>
        <p:txBody>
          <a:bodyPr>
            <a:normAutofit fontScale="90000"/>
          </a:bodyPr>
          <a:lstStyle/>
          <a:p>
            <a:r>
              <a:rPr lang="en-IN" b="0" i="0" dirty="0">
                <a:solidFill>
                  <a:srgbClr val="181717"/>
                </a:solidFill>
                <a:effectLst/>
                <a:latin typeface="Segoe UI" panose="020B0502040204020203" pitchFamily="34" charset="0"/>
              </a:rPr>
              <a:t>ng-bind</a:t>
            </a:r>
            <a:br>
              <a:rPr lang="en-IN" b="0" i="0" dirty="0">
                <a:solidFill>
                  <a:srgbClr val="18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4F452DE-42BE-40B5-BBDB-6295B9AA384E}"/>
              </a:ext>
            </a:extLst>
          </p:cNvPr>
          <p:cNvSpPr>
            <a:spLocks noGrp="1"/>
          </p:cNvSpPr>
          <p:nvPr>
            <p:ph idx="1"/>
          </p:nvPr>
        </p:nvSpPr>
        <p:spPr>
          <a:xfrm>
            <a:off x="457200" y="731838"/>
            <a:ext cx="8229600" cy="5394326"/>
          </a:xfrm>
        </p:spPr>
        <p:txBody>
          <a:bodyPr>
            <a:normAutofit/>
          </a:bodyPr>
          <a:lstStyle/>
          <a:p>
            <a:r>
              <a:rPr lang="en-US" sz="2000" b="0" i="0" dirty="0">
                <a:solidFill>
                  <a:srgbClr val="181717"/>
                </a:solidFill>
                <a:effectLst/>
                <a:latin typeface="Verdana" panose="020B0604030504040204" pitchFamily="34" charset="0"/>
              </a:rPr>
              <a:t>The ng-bind directive binds the model property declared via $scope or ng-model directive or the result of an expression to the HTML element. It also updates an element if the value of an expression changes.</a:t>
            </a:r>
          </a:p>
          <a:p>
            <a:r>
              <a:rPr lang="en-IN" sz="2000" dirty="0"/>
              <a:t>	&lt;span ng-bind="5+5"&gt;&lt;/span&gt;&lt;</a:t>
            </a:r>
            <a:r>
              <a:rPr lang="en-IN" sz="2000" dirty="0" err="1"/>
              <a:t>br</a:t>
            </a:r>
            <a:r>
              <a:rPr lang="en-IN" sz="2000" dirty="0"/>
              <a:t>&gt;</a:t>
            </a:r>
          </a:p>
          <a:p>
            <a:r>
              <a:rPr lang="en-IN" sz="2000" dirty="0"/>
              <a:t>		Enter your name:&lt;input type="text" ng-model="name"&gt;&lt;</a:t>
            </a:r>
            <a:r>
              <a:rPr lang="en-IN" sz="2000" dirty="0" err="1"/>
              <a:t>br</a:t>
            </a:r>
            <a:r>
              <a:rPr lang="en-IN" sz="2000" dirty="0"/>
              <a:t>&gt;</a:t>
            </a:r>
          </a:p>
          <a:p>
            <a:r>
              <a:rPr lang="en-IN" sz="2000" dirty="0"/>
              <a:t>		Hello &lt;span ng-bind="name"&gt;&lt;/span&gt;</a:t>
            </a:r>
          </a:p>
          <a:p>
            <a:r>
              <a:rPr lang="en-IN" sz="2000" dirty="0"/>
              <a:t>	&lt;/div&gt;</a:t>
            </a:r>
          </a:p>
        </p:txBody>
      </p:sp>
    </p:spTree>
    <p:extLst>
      <p:ext uri="{BB962C8B-B14F-4D97-AF65-F5344CB8AC3E}">
        <p14:creationId xmlns:p14="http://schemas.microsoft.com/office/powerpoint/2010/main" val="261854522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9655-37FE-4FA9-BD6C-DA1E127792C9}"/>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AngularJS Directives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27F3C92-6C86-41E9-B4D3-8DE4ED048E6A}"/>
              </a:ext>
            </a:extLst>
          </p:cNvPr>
          <p:cNvSpPr>
            <a:spLocks noGrp="1"/>
          </p:cNvSpPr>
          <p:nvPr>
            <p:ph idx="1"/>
          </p:nvPr>
        </p:nvSpPr>
        <p:spPr>
          <a:xfrm>
            <a:off x="457200" y="476672"/>
            <a:ext cx="8229600" cy="6264696"/>
          </a:xfrm>
        </p:spPr>
        <p:txBody>
          <a:bodyPr>
            <a:normAutofit/>
          </a:bodyPr>
          <a:lstStyle/>
          <a:p>
            <a:r>
              <a:rPr lang="en-US" sz="1800" b="0" i="0" dirty="0">
                <a:solidFill>
                  <a:srgbClr val="000000"/>
                </a:solidFill>
                <a:effectLst/>
                <a:latin typeface="Verdana" panose="020B0604030504040204" pitchFamily="34" charset="0"/>
              </a:rPr>
              <a:t>As you have already seen, AngularJS directives are HTML attributes with an </a:t>
            </a:r>
            <a:r>
              <a:rPr lang="en-US" sz="1800" b="1" i="0" dirty="0">
                <a:solidFill>
                  <a:srgbClr val="000000"/>
                </a:solidFill>
                <a:effectLst/>
                <a:latin typeface="Verdana" panose="020B0604030504040204" pitchFamily="34" charset="0"/>
              </a:rPr>
              <a:t>ng</a:t>
            </a:r>
            <a:r>
              <a:rPr lang="en-US" sz="1800" b="0" i="0" dirty="0">
                <a:solidFill>
                  <a:srgbClr val="000000"/>
                </a:solidFill>
                <a:effectLst/>
                <a:latin typeface="Verdana" panose="020B0604030504040204" pitchFamily="34" charset="0"/>
              </a:rPr>
              <a:t> prefix.</a:t>
            </a:r>
          </a:p>
          <a:p>
            <a:r>
              <a:rPr lang="en-IN" sz="1800" b="0" i="0" dirty="0">
                <a:solidFill>
                  <a:srgbClr val="000000"/>
                </a:solidFill>
                <a:effectLst/>
                <a:latin typeface="Verdana" panose="020B0604030504040204" pitchFamily="34" charset="0"/>
              </a:rPr>
              <a:t>The </a:t>
            </a:r>
            <a:r>
              <a:rPr lang="en-IN" sz="1800" b="1" i="0" dirty="0">
                <a:solidFill>
                  <a:srgbClr val="000000"/>
                </a:solidFill>
                <a:effectLst/>
                <a:latin typeface="Verdana" panose="020B0604030504040204" pitchFamily="34" charset="0"/>
              </a:rPr>
              <a:t>ng-</a:t>
            </a:r>
            <a:r>
              <a:rPr lang="en-IN" sz="1800" b="1" i="0" dirty="0" err="1">
                <a:solidFill>
                  <a:srgbClr val="000000"/>
                </a:solidFill>
                <a:effectLst/>
                <a:latin typeface="Verdana" panose="020B0604030504040204" pitchFamily="34" charset="0"/>
              </a:rPr>
              <a:t>init</a:t>
            </a:r>
            <a:r>
              <a:rPr lang="en-IN" sz="1800" b="0" i="0" dirty="0">
                <a:solidFill>
                  <a:srgbClr val="000000"/>
                </a:solidFill>
                <a:effectLst/>
                <a:latin typeface="Verdana" panose="020B0604030504040204" pitchFamily="34" charset="0"/>
              </a:rPr>
              <a:t> directive initializes AngularJS application variables.</a:t>
            </a:r>
          </a:p>
          <a:p>
            <a:pPr algn="l"/>
            <a:r>
              <a:rPr lang="en-US" sz="1600" b="0" i="0" dirty="0">
                <a:solidFill>
                  <a:srgbClr val="000000"/>
                </a:solidFill>
                <a:effectLst/>
                <a:latin typeface="Verdana" panose="020B0604030504040204" pitchFamily="34" charset="0"/>
              </a:rPr>
              <a:t>AngularJS lets you extend HTML with new attributes called </a:t>
            </a:r>
            <a:r>
              <a:rPr lang="en-US" sz="1600" b="1" i="0" dirty="0">
                <a:solidFill>
                  <a:srgbClr val="000000"/>
                </a:solidFill>
                <a:effectLst/>
                <a:latin typeface="Verdana" panose="020B0604030504040204" pitchFamily="34" charset="0"/>
              </a:rPr>
              <a:t>Directives</a:t>
            </a:r>
            <a:r>
              <a:rPr lang="en-US" sz="1600" b="0" i="0" dirty="0">
                <a:solidFill>
                  <a:srgbClr val="000000"/>
                </a:solidFill>
                <a:effectLst/>
                <a:latin typeface="Verdana" panose="020B0604030504040204" pitchFamily="34" charset="0"/>
              </a:rPr>
              <a:t>.</a:t>
            </a:r>
          </a:p>
          <a:p>
            <a:pPr algn="l"/>
            <a:r>
              <a:rPr lang="en-US" sz="1600" b="0" i="0" dirty="0">
                <a:solidFill>
                  <a:srgbClr val="000000"/>
                </a:solidFill>
                <a:effectLst/>
                <a:latin typeface="Verdana" panose="020B0604030504040204" pitchFamily="34" charset="0"/>
              </a:rPr>
              <a:t>AngularJS has a set of built-in directives which offers functionality to your applications.</a:t>
            </a:r>
          </a:p>
          <a:p>
            <a:pPr algn="l"/>
            <a:r>
              <a:rPr lang="en-US" sz="1600" b="0" i="0" dirty="0">
                <a:solidFill>
                  <a:srgbClr val="000000"/>
                </a:solidFill>
                <a:effectLst/>
                <a:latin typeface="Verdana" panose="020B0604030504040204" pitchFamily="34" charset="0"/>
              </a:rPr>
              <a:t>AngularJS also lets you define your own directives.</a:t>
            </a:r>
          </a:p>
          <a:p>
            <a:endParaRPr lang="en-IN" sz="1600" b="0" i="0" dirty="0">
              <a:solidFill>
                <a:srgbClr val="000000"/>
              </a:solidFill>
              <a:effectLst/>
              <a:latin typeface="Verdana" panose="020B0604030504040204" pitchFamily="34" charset="0"/>
            </a:endParaRPr>
          </a:p>
          <a:p>
            <a:r>
              <a:rPr lang="en-US" sz="1800" dirty="0"/>
              <a:t>&lt;script </a:t>
            </a:r>
            <a:r>
              <a:rPr lang="en-US" sz="1800" dirty="0" err="1"/>
              <a:t>src</a:t>
            </a:r>
            <a:r>
              <a:rPr lang="en-US" sz="1800" dirty="0"/>
              <a:t>="https://ajax.googleapis.com/ajax/libs/</a:t>
            </a:r>
            <a:r>
              <a:rPr lang="en-US" sz="1800" dirty="0" err="1"/>
              <a:t>angularjs</a:t>
            </a:r>
            <a:r>
              <a:rPr lang="en-US" sz="1800" dirty="0"/>
              <a:t>/1.6.9/angular.min.js"&gt;&lt;/script&gt;</a:t>
            </a:r>
          </a:p>
          <a:p>
            <a:r>
              <a:rPr lang="en-US" sz="1800" dirty="0"/>
              <a:t>&lt;body&gt;</a:t>
            </a:r>
          </a:p>
          <a:p>
            <a:r>
              <a:rPr lang="en-US" sz="1800" dirty="0"/>
              <a:t>&lt;div ng-app="" ng-</a:t>
            </a:r>
            <a:r>
              <a:rPr lang="en-US" sz="1800" dirty="0" err="1"/>
              <a:t>init</a:t>
            </a:r>
            <a:r>
              <a:rPr lang="en-US" sz="1800" dirty="0"/>
              <a:t>="</a:t>
            </a:r>
            <a:r>
              <a:rPr lang="en-US" sz="1800" dirty="0" err="1"/>
              <a:t>firstname</a:t>
            </a:r>
            <a:r>
              <a:rPr lang="en-US" sz="1800" dirty="0"/>
              <a:t>='John'"&gt;</a:t>
            </a:r>
          </a:p>
          <a:p>
            <a:r>
              <a:rPr lang="en-US" sz="1800" dirty="0"/>
              <a:t>&lt;p&gt;The name is:&lt;span ng-bind="</a:t>
            </a:r>
            <a:r>
              <a:rPr lang="en-US" sz="1800" dirty="0" err="1"/>
              <a:t>firstname</a:t>
            </a:r>
            <a:r>
              <a:rPr lang="en-US" sz="1800" dirty="0"/>
              <a:t>"&gt;&lt;/span&gt;&lt;/p&gt;</a:t>
            </a:r>
          </a:p>
          <a:p>
            <a:endParaRPr lang="en-US" sz="1800" dirty="0"/>
          </a:p>
          <a:p>
            <a:r>
              <a:rPr lang="en-US" sz="1800" dirty="0"/>
              <a:t>&lt;/div&gt;</a:t>
            </a:r>
          </a:p>
          <a:p>
            <a:r>
              <a:rPr lang="en-US" sz="1800" dirty="0"/>
              <a:t>&lt;/body&gt;</a:t>
            </a:r>
          </a:p>
          <a:p>
            <a:r>
              <a:rPr lang="en-US" sz="1800" dirty="0"/>
              <a:t>&lt;/html&gt;</a:t>
            </a:r>
            <a:endParaRPr lang="en-IN" sz="1800" dirty="0"/>
          </a:p>
        </p:txBody>
      </p:sp>
    </p:spTree>
    <p:extLst>
      <p:ext uri="{BB962C8B-B14F-4D97-AF65-F5344CB8AC3E}">
        <p14:creationId xmlns:p14="http://schemas.microsoft.com/office/powerpoint/2010/main" val="263386888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75374-43D8-49C8-BF3A-37A1F3128312}"/>
              </a:ext>
            </a:extLst>
          </p:cNvPr>
          <p:cNvSpPr>
            <a:spLocks noGrp="1"/>
          </p:cNvSpPr>
          <p:nvPr>
            <p:ph idx="1"/>
          </p:nvPr>
        </p:nvSpPr>
        <p:spPr>
          <a:xfrm>
            <a:off x="457200" y="188640"/>
            <a:ext cx="8229600" cy="6669360"/>
          </a:xfrm>
        </p:spPr>
        <p:txBody>
          <a:bodyPr>
            <a:normAutofit/>
          </a:bodyPr>
          <a:lstStyle/>
          <a:p>
            <a:r>
              <a:rPr lang="en-US" sz="2000" b="0" i="0" dirty="0">
                <a:solidFill>
                  <a:srgbClr val="000000"/>
                </a:solidFill>
                <a:effectLst/>
                <a:latin typeface="Verdana" panose="020B0604030504040204" pitchFamily="34" charset="0"/>
              </a:rPr>
              <a:t>AngularJS directives are extended HTML attributes with the prefix ng.</a:t>
            </a:r>
          </a:p>
          <a:p>
            <a:r>
              <a:rPr lang="en-US" sz="2000" dirty="0">
                <a:solidFill>
                  <a:srgbClr val="000000"/>
                </a:solidFill>
                <a:latin typeface="Verdana" panose="020B0604030504040204" pitchFamily="34" charset="0"/>
              </a:rPr>
              <a:t>The ng-app </a:t>
            </a:r>
            <a:r>
              <a:rPr lang="en-US" sz="2000" b="0" i="0" dirty="0">
                <a:solidFill>
                  <a:srgbClr val="000000"/>
                </a:solidFill>
                <a:effectLst/>
                <a:latin typeface="Verdana" panose="020B0604030504040204" pitchFamily="34" charset="0"/>
              </a:rPr>
              <a:t>directive initializes an AngularJS application.</a:t>
            </a:r>
          </a:p>
          <a:p>
            <a:r>
              <a:rPr lang="en-US" sz="2000" dirty="0">
                <a:solidFill>
                  <a:srgbClr val="000000"/>
                </a:solidFill>
                <a:latin typeface="Verdana" panose="020B0604030504040204" pitchFamily="34" charset="0"/>
              </a:rPr>
              <a:t>The ng-</a:t>
            </a:r>
            <a:r>
              <a:rPr lang="en-US" sz="2000" dirty="0" err="1">
                <a:solidFill>
                  <a:srgbClr val="000000"/>
                </a:solidFill>
                <a:latin typeface="Verdana" panose="020B0604030504040204" pitchFamily="34" charset="0"/>
              </a:rPr>
              <a:t>init</a:t>
            </a:r>
            <a:r>
              <a:rPr lang="en-US" sz="2000" dirty="0">
                <a:solidFill>
                  <a:srgbClr val="000000"/>
                </a:solidFill>
                <a:latin typeface="Verdana" panose="020B0604030504040204" pitchFamily="34" charset="0"/>
              </a:rPr>
              <a:t> </a:t>
            </a:r>
            <a:r>
              <a:rPr lang="en-IN" sz="1800" b="0" i="0" dirty="0">
                <a:solidFill>
                  <a:srgbClr val="000000"/>
                </a:solidFill>
                <a:effectLst/>
                <a:latin typeface="Verdana" panose="020B0604030504040204" pitchFamily="34" charset="0"/>
              </a:rPr>
              <a:t>directive initializes application data.</a:t>
            </a:r>
          </a:p>
          <a:p>
            <a:r>
              <a:rPr lang="en-IN" sz="1800" dirty="0">
                <a:solidFill>
                  <a:srgbClr val="000000"/>
                </a:solidFill>
                <a:latin typeface="Verdana" panose="020B0604030504040204" pitchFamily="34" charset="0"/>
              </a:rPr>
              <a:t>The ng-model </a:t>
            </a:r>
            <a:r>
              <a:rPr lang="en-US" sz="1600" b="0" i="0" dirty="0">
                <a:solidFill>
                  <a:srgbClr val="000000"/>
                </a:solidFill>
                <a:effectLst/>
                <a:latin typeface="Verdana" panose="020B0604030504040204" pitchFamily="34" charset="0"/>
              </a:rPr>
              <a:t>directive binds the value of HTML controls (input, select, </a:t>
            </a:r>
            <a:r>
              <a:rPr lang="en-US" sz="1600" b="0" i="0" dirty="0" err="1">
                <a:solidFill>
                  <a:srgbClr val="000000"/>
                </a:solidFill>
                <a:effectLst/>
                <a:latin typeface="Verdana" panose="020B0604030504040204" pitchFamily="34" charset="0"/>
              </a:rPr>
              <a:t>textarea</a:t>
            </a:r>
            <a:r>
              <a:rPr lang="en-US" sz="1600" b="0" i="0" dirty="0">
                <a:solidFill>
                  <a:srgbClr val="000000"/>
                </a:solidFill>
                <a:effectLst/>
                <a:latin typeface="Verdana" panose="020B0604030504040204" pitchFamily="34" charset="0"/>
              </a:rPr>
              <a:t>) to application data.</a:t>
            </a:r>
          </a:p>
          <a:p>
            <a:r>
              <a:rPr lang="en-IN" sz="1600" dirty="0"/>
              <a:t>&lt;html&gt;</a:t>
            </a:r>
          </a:p>
          <a:p>
            <a:r>
              <a:rPr lang="en-IN" sz="1600" dirty="0"/>
              <a:t>&lt;script </a:t>
            </a:r>
            <a:r>
              <a:rPr lang="en-IN" sz="1600" dirty="0" err="1"/>
              <a:t>src</a:t>
            </a:r>
            <a:r>
              <a:rPr lang="en-IN" sz="1600" dirty="0"/>
              <a:t>="https://ajax.googleapis.com/ajax/libs/</a:t>
            </a:r>
            <a:r>
              <a:rPr lang="en-IN" sz="1600" dirty="0" err="1"/>
              <a:t>angularjs</a:t>
            </a:r>
            <a:r>
              <a:rPr lang="en-IN" sz="1600" dirty="0"/>
              <a:t>/1.6.9/angular.min.js"&gt;&lt;/script&gt;</a:t>
            </a:r>
          </a:p>
          <a:p>
            <a:r>
              <a:rPr lang="en-IN" sz="1600" dirty="0"/>
              <a:t>&lt;body&gt;</a:t>
            </a:r>
          </a:p>
          <a:p>
            <a:r>
              <a:rPr lang="en-IN" sz="1600" dirty="0"/>
              <a:t>&lt;div ng-app="" ng-</a:t>
            </a:r>
            <a:r>
              <a:rPr lang="en-IN" sz="1600" dirty="0" err="1"/>
              <a:t>init</a:t>
            </a:r>
            <a:r>
              <a:rPr lang="en-IN" sz="1600" dirty="0"/>
              <a:t>="</a:t>
            </a:r>
            <a:r>
              <a:rPr lang="en-IN" sz="1600" dirty="0" err="1"/>
              <a:t>firstname</a:t>
            </a:r>
            <a:r>
              <a:rPr lang="en-IN" sz="1600" dirty="0"/>
              <a:t>='John'"&gt;</a:t>
            </a:r>
          </a:p>
          <a:p>
            <a:r>
              <a:rPr lang="en-IN" sz="1600" dirty="0"/>
              <a:t>	&lt;p&gt;Name:&lt;input type="text" ng-model="</a:t>
            </a:r>
            <a:r>
              <a:rPr lang="en-IN" sz="1600" dirty="0" err="1"/>
              <a:t>firstname</a:t>
            </a:r>
            <a:r>
              <a:rPr lang="en-IN" sz="1600" dirty="0"/>
              <a:t>"&gt;&lt;/p&gt;</a:t>
            </a:r>
          </a:p>
          <a:p>
            <a:r>
              <a:rPr lang="en-IN" sz="1600" dirty="0"/>
              <a:t>	&lt;p&gt;You wrote:{{</a:t>
            </a:r>
            <a:r>
              <a:rPr lang="en-IN" sz="1600" dirty="0" err="1"/>
              <a:t>firstname</a:t>
            </a:r>
            <a:r>
              <a:rPr lang="en-IN" sz="1600" dirty="0"/>
              <a:t>}}&lt;/p&gt;</a:t>
            </a:r>
          </a:p>
          <a:p>
            <a:r>
              <a:rPr lang="en-IN" sz="1600" dirty="0"/>
              <a:t>&lt;/html&gt;</a:t>
            </a:r>
          </a:p>
        </p:txBody>
      </p:sp>
    </p:spTree>
    <p:extLst>
      <p:ext uri="{BB962C8B-B14F-4D97-AF65-F5344CB8AC3E}">
        <p14:creationId xmlns:p14="http://schemas.microsoft.com/office/powerpoint/2010/main" val="196725028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EF78-5090-4786-98D6-89AEC21B5AB6}"/>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Data Binding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83AA121-55FB-47C6-AE81-8091BDBA2FB6}"/>
              </a:ext>
            </a:extLst>
          </p:cNvPr>
          <p:cNvSpPr>
            <a:spLocks noGrp="1"/>
          </p:cNvSpPr>
          <p:nvPr>
            <p:ph idx="1"/>
          </p:nvPr>
        </p:nvSpPr>
        <p:spPr>
          <a:xfrm>
            <a:off x="457200" y="476672"/>
            <a:ext cx="8229600" cy="6336704"/>
          </a:xfrm>
        </p:spPr>
        <p:txBody>
          <a:bodyPr>
            <a:normAutofit lnSpcReduction="10000"/>
          </a:bodyPr>
          <a:lstStyle/>
          <a:p>
            <a:pPr algn="l"/>
            <a:r>
              <a:rPr lang="en-US" sz="2000" dirty="0"/>
              <a:t>The {{</a:t>
            </a:r>
            <a:r>
              <a:rPr lang="en-US" sz="2000" dirty="0" err="1"/>
              <a:t>firstname</a:t>
            </a:r>
            <a:r>
              <a:rPr lang="en-US" sz="2000" dirty="0"/>
              <a:t>}} </a:t>
            </a:r>
            <a:r>
              <a:rPr lang="en-US" sz="2000" b="0" i="0" dirty="0">
                <a:solidFill>
                  <a:srgbClr val="000000"/>
                </a:solidFill>
                <a:effectLst/>
                <a:latin typeface="Verdana" panose="020B0604030504040204" pitchFamily="34" charset="0"/>
              </a:rPr>
              <a:t>expression, in the example above, is an AngularJS data binding expression.</a:t>
            </a:r>
          </a:p>
          <a:p>
            <a:pPr algn="l"/>
            <a:r>
              <a:rPr lang="en-US" sz="2000" b="0" i="0" dirty="0">
                <a:solidFill>
                  <a:srgbClr val="000000"/>
                </a:solidFill>
                <a:effectLst/>
                <a:latin typeface="Verdana" panose="020B0604030504040204" pitchFamily="34" charset="0"/>
              </a:rPr>
              <a:t>Data binding in AngularJS binds AngularJS expressions with AngularJS data.</a:t>
            </a:r>
          </a:p>
          <a:p>
            <a:pPr algn="l"/>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firstname</a:t>
            </a:r>
            <a:r>
              <a:rPr lang="en-US" sz="2000" dirty="0">
                <a:solidFill>
                  <a:srgbClr val="000000"/>
                </a:solidFill>
                <a:latin typeface="Verdana" panose="020B0604030504040204" pitchFamily="34" charset="0"/>
              </a:rPr>
              <a:t>}} </a:t>
            </a:r>
            <a:r>
              <a:rPr lang="en-IN" sz="1200" b="0" i="0" dirty="0">
                <a:solidFill>
                  <a:srgbClr val="000000"/>
                </a:solidFill>
                <a:effectLst/>
                <a:latin typeface="Verdana" panose="020B0604030504040204" pitchFamily="34" charset="0"/>
              </a:rPr>
              <a:t> is bound with</a:t>
            </a:r>
            <a:r>
              <a:rPr lang="en-US" sz="2000" dirty="0">
                <a:solidFill>
                  <a:srgbClr val="000000"/>
                </a:solidFill>
                <a:latin typeface="Verdana" panose="020B0604030504040204" pitchFamily="34" charset="0"/>
              </a:rPr>
              <a:t> ng-model=“</a:t>
            </a:r>
            <a:r>
              <a:rPr lang="en-US" sz="2000" dirty="0" err="1">
                <a:solidFill>
                  <a:srgbClr val="000000"/>
                </a:solidFill>
                <a:latin typeface="Verdana" panose="020B0604030504040204" pitchFamily="34" charset="0"/>
              </a:rPr>
              <a:t>firstname</a:t>
            </a:r>
            <a:r>
              <a:rPr lang="en-US" sz="2000" dirty="0">
                <a:solidFill>
                  <a:srgbClr val="000000"/>
                </a:solidFill>
                <a:latin typeface="Verdana" panose="020B0604030504040204" pitchFamily="34" charset="0"/>
              </a:rPr>
              <a:t>”</a:t>
            </a:r>
          </a:p>
          <a:p>
            <a:pPr algn="l"/>
            <a:r>
              <a:rPr lang="en-US" sz="1200" b="0" i="0" dirty="0">
                <a:solidFill>
                  <a:srgbClr val="000000"/>
                </a:solidFill>
                <a:effectLst/>
                <a:latin typeface="Verdana" panose="020B0604030504040204" pitchFamily="34" charset="0"/>
              </a:rPr>
              <a:t>In the next example two text fields are bound together with two ng-model directives:</a:t>
            </a: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&lt;html&gt;</a:t>
            </a:r>
          </a:p>
          <a:p>
            <a:pPr algn="l"/>
            <a:r>
              <a:rPr lang="en-US" sz="2000" b="0" i="0" dirty="0">
                <a:solidFill>
                  <a:srgbClr val="000000"/>
                </a:solidFill>
                <a:effectLst/>
                <a:latin typeface="Verdana" panose="020B0604030504040204" pitchFamily="34" charset="0"/>
              </a:rPr>
              <a:t>&lt;script </a:t>
            </a:r>
            <a:r>
              <a:rPr lang="en-US" sz="2000" b="0" i="0" dirty="0" err="1">
                <a:solidFill>
                  <a:srgbClr val="000000"/>
                </a:solidFill>
                <a:effectLst/>
                <a:latin typeface="Verdana" panose="020B0604030504040204" pitchFamily="34" charset="0"/>
              </a:rPr>
              <a:t>src</a:t>
            </a:r>
            <a:r>
              <a:rPr lang="en-US" sz="2000" b="0" i="0" dirty="0">
                <a:solidFill>
                  <a:srgbClr val="000000"/>
                </a:solidFill>
                <a:effectLst/>
                <a:latin typeface="Verdana" panose="020B0604030504040204" pitchFamily="34" charset="0"/>
              </a:rPr>
              <a:t>="https://ajax.googleapis.com/ajax/libs/</a:t>
            </a:r>
            <a:r>
              <a:rPr lang="en-US" sz="2000" b="0" i="0" dirty="0" err="1">
                <a:solidFill>
                  <a:srgbClr val="000000"/>
                </a:solidFill>
                <a:effectLst/>
                <a:latin typeface="Verdana" panose="020B0604030504040204" pitchFamily="34" charset="0"/>
              </a:rPr>
              <a:t>angularjs</a:t>
            </a:r>
            <a:r>
              <a:rPr lang="en-US" sz="2000" b="0" i="0" dirty="0">
                <a:solidFill>
                  <a:srgbClr val="000000"/>
                </a:solidFill>
                <a:effectLst/>
                <a:latin typeface="Verdana" panose="020B0604030504040204" pitchFamily="34" charset="0"/>
              </a:rPr>
              <a:t>/1.6.9/angular.min.js"&gt;&lt;/script&gt;</a:t>
            </a:r>
          </a:p>
          <a:p>
            <a:pPr algn="l"/>
            <a:r>
              <a:rPr lang="en-US" sz="2000" b="0" i="0" dirty="0">
                <a:solidFill>
                  <a:srgbClr val="000000"/>
                </a:solidFill>
                <a:effectLst/>
                <a:latin typeface="Verdana" panose="020B0604030504040204" pitchFamily="34" charset="0"/>
              </a:rPr>
              <a:t>&lt;body&gt;</a:t>
            </a:r>
          </a:p>
          <a:p>
            <a:pPr algn="l"/>
            <a:r>
              <a:rPr lang="en-US" sz="2000" b="0" i="0" dirty="0">
                <a:solidFill>
                  <a:srgbClr val="000000"/>
                </a:solidFill>
                <a:effectLst/>
                <a:latin typeface="Verdana" panose="020B0604030504040204" pitchFamily="34" charset="0"/>
              </a:rPr>
              <a:t>&lt;div ng-app="" ng-</a:t>
            </a:r>
            <a:r>
              <a:rPr lang="en-US" sz="2000" b="0" i="0" dirty="0" err="1">
                <a:solidFill>
                  <a:srgbClr val="000000"/>
                </a:solidFill>
                <a:effectLst/>
                <a:latin typeface="Verdana" panose="020B0604030504040204" pitchFamily="34" charset="0"/>
              </a:rPr>
              <a:t>init</a:t>
            </a:r>
            <a:r>
              <a:rPr lang="en-US" sz="2000" b="0" i="0" dirty="0">
                <a:solidFill>
                  <a:srgbClr val="000000"/>
                </a:solidFill>
                <a:effectLst/>
                <a:latin typeface="Verdana" panose="020B0604030504040204" pitchFamily="34" charset="0"/>
              </a:rPr>
              <a:t>="quantity=1;price=5"&gt;</a:t>
            </a:r>
          </a:p>
          <a:p>
            <a:pPr algn="l"/>
            <a:r>
              <a:rPr lang="en-US" sz="2000" b="0" i="0" dirty="0">
                <a:solidFill>
                  <a:srgbClr val="000000"/>
                </a:solidFill>
                <a:effectLst/>
                <a:latin typeface="Verdana" panose="020B0604030504040204" pitchFamily="34" charset="0"/>
              </a:rPr>
              <a:t>	Quantity:&lt;input type="number" ng-model="quantity"&gt;</a:t>
            </a:r>
          </a:p>
          <a:p>
            <a:pPr algn="l"/>
            <a:r>
              <a:rPr lang="en-US" sz="2000" b="0" i="0" dirty="0">
                <a:solidFill>
                  <a:srgbClr val="000000"/>
                </a:solidFill>
                <a:effectLst/>
                <a:latin typeface="Verdana" panose="020B0604030504040204" pitchFamily="34" charset="0"/>
              </a:rPr>
              <a:t>	Costs:&lt;input type="number" ng-model="price"&gt;</a:t>
            </a:r>
          </a:p>
          <a:p>
            <a:pPr algn="l"/>
            <a:r>
              <a:rPr lang="en-US" sz="2000" b="0" i="0" dirty="0">
                <a:solidFill>
                  <a:srgbClr val="000000"/>
                </a:solidFill>
                <a:effectLst/>
                <a:latin typeface="Verdana" panose="020B0604030504040204" pitchFamily="34" charset="0"/>
              </a:rPr>
              <a:t>	Total in dollar: {{quantity*price}}</a:t>
            </a:r>
          </a:p>
          <a:p>
            <a:pPr algn="l"/>
            <a:r>
              <a:rPr lang="en-US" sz="2000" b="0" i="0" dirty="0">
                <a:solidFill>
                  <a:srgbClr val="000000"/>
                </a:solidFill>
                <a:effectLst/>
                <a:latin typeface="Verdana" panose="020B0604030504040204" pitchFamily="34" charset="0"/>
              </a:rPr>
              <a:t>&lt;/div&gt;</a:t>
            </a:r>
          </a:p>
          <a:p>
            <a:pPr algn="l"/>
            <a:r>
              <a:rPr lang="en-US" sz="2000" b="0" i="0" dirty="0">
                <a:solidFill>
                  <a:srgbClr val="000000"/>
                </a:solidFill>
                <a:effectLst/>
                <a:latin typeface="Verdana" panose="020B0604030504040204" pitchFamily="34" charset="0"/>
              </a:rPr>
              <a:t>&lt;/body&gt;</a:t>
            </a:r>
          </a:p>
          <a:p>
            <a:pPr algn="l"/>
            <a:r>
              <a:rPr lang="en-US" sz="2000" b="0" i="0" dirty="0">
                <a:solidFill>
                  <a:srgbClr val="000000"/>
                </a:solidFill>
                <a:effectLst/>
                <a:latin typeface="Verdana" panose="020B0604030504040204" pitchFamily="34" charset="0"/>
              </a:rPr>
              <a:t>&lt;/html&gt;</a:t>
            </a:r>
          </a:p>
          <a:p>
            <a:endParaRPr lang="en-IN" dirty="0"/>
          </a:p>
          <a:p>
            <a:endParaRPr lang="en-IN" dirty="0"/>
          </a:p>
        </p:txBody>
      </p:sp>
    </p:spTree>
    <p:extLst>
      <p:ext uri="{BB962C8B-B14F-4D97-AF65-F5344CB8AC3E}">
        <p14:creationId xmlns:p14="http://schemas.microsoft.com/office/powerpoint/2010/main" val="403177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HTML Images</a:t>
            </a:r>
          </a:p>
        </p:txBody>
      </p:sp>
      <p:sp>
        <p:nvSpPr>
          <p:cNvPr id="3" name="Content Placeholder 2"/>
          <p:cNvSpPr>
            <a:spLocks noGrp="1"/>
          </p:cNvSpPr>
          <p:nvPr>
            <p:ph idx="1"/>
          </p:nvPr>
        </p:nvSpPr>
        <p:spPr>
          <a:xfrm>
            <a:off x="457200" y="1142984"/>
            <a:ext cx="8229600" cy="5429288"/>
          </a:xfrm>
        </p:spPr>
        <p:txBody>
          <a:bodyPr/>
          <a:lstStyle/>
          <a:p>
            <a:r>
              <a:rPr lang="en-IN" dirty="0"/>
              <a:t>&lt;</a:t>
            </a:r>
            <a:r>
              <a:rPr lang="en-IN" dirty="0" err="1"/>
              <a:t>img</a:t>
            </a:r>
            <a:r>
              <a:rPr lang="en-IN" dirty="0"/>
              <a:t> </a:t>
            </a:r>
            <a:r>
              <a:rPr lang="en-IN" dirty="0" err="1"/>
              <a:t>src</a:t>
            </a:r>
            <a:r>
              <a:rPr lang="en-IN" dirty="0"/>
              <a:t>=“</a:t>
            </a:r>
            <a:r>
              <a:rPr lang="en-IN" dirty="0" err="1"/>
              <a:t>imagename.extension</a:t>
            </a:r>
            <a:r>
              <a:rPr lang="en-IN" dirty="0"/>
              <a:t>” alt=“name” width=“100px” height=“100px”&gt;</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27FE-D0B1-416E-8915-672BC534E625}"/>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Repeating HTML Elements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2E48AD1-F21F-4CE2-A0F6-E1E33EC14B48}"/>
              </a:ext>
            </a:extLst>
          </p:cNvPr>
          <p:cNvSpPr>
            <a:spLocks noGrp="1"/>
          </p:cNvSpPr>
          <p:nvPr>
            <p:ph idx="1"/>
          </p:nvPr>
        </p:nvSpPr>
        <p:spPr>
          <a:xfrm>
            <a:off x="457200" y="476672"/>
            <a:ext cx="8229600" cy="6264696"/>
          </a:xfrm>
        </p:spPr>
        <p:txBody>
          <a:bodyPr>
            <a:normAutofit lnSpcReduction="10000"/>
          </a:bodyPr>
          <a:lstStyle/>
          <a:p>
            <a:r>
              <a:rPr lang="en-US" sz="2400" dirty="0"/>
              <a:t>The ng-repeat </a:t>
            </a:r>
            <a:r>
              <a:rPr lang="en-US" sz="2400" b="0" i="0" dirty="0">
                <a:solidFill>
                  <a:srgbClr val="000000"/>
                </a:solidFill>
                <a:effectLst/>
                <a:latin typeface="Verdana" panose="020B0604030504040204" pitchFamily="34" charset="0"/>
              </a:rPr>
              <a:t>directive repeats an HTML element:</a:t>
            </a:r>
          </a:p>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r>
              <a:rPr lang="en-IN" sz="2400" dirty="0"/>
              <a:t>&lt;div ng-app="" ng-</a:t>
            </a:r>
            <a:r>
              <a:rPr lang="en-IN" sz="2400" dirty="0" err="1"/>
              <a:t>init</a:t>
            </a:r>
            <a:r>
              <a:rPr lang="en-IN" sz="2400" dirty="0"/>
              <a:t>="names=['</a:t>
            </a:r>
            <a:r>
              <a:rPr lang="en-IN" sz="2400" dirty="0" err="1"/>
              <a:t>Jani','Hege','Kai</a:t>
            </a:r>
            <a:r>
              <a:rPr lang="en-IN" sz="2400" dirty="0"/>
              <a:t>']"&gt;</a:t>
            </a:r>
          </a:p>
          <a:p>
            <a:r>
              <a:rPr lang="en-IN" sz="2400" dirty="0"/>
              <a:t>	&lt;ul&gt;</a:t>
            </a:r>
          </a:p>
          <a:p>
            <a:r>
              <a:rPr lang="en-IN" sz="2400" dirty="0"/>
              <a:t>		&lt;li ng-repeat="x in names"&gt;</a:t>
            </a:r>
          </a:p>
          <a:p>
            <a:r>
              <a:rPr lang="en-IN" sz="2400" dirty="0"/>
              <a:t>			{{x}}</a:t>
            </a:r>
          </a:p>
          <a:p>
            <a:r>
              <a:rPr lang="en-IN" sz="2400" dirty="0"/>
              <a:t>		&lt;/li&gt;</a:t>
            </a:r>
          </a:p>
          <a:p>
            <a:r>
              <a:rPr lang="en-IN" sz="2400" dirty="0"/>
              <a:t>	&lt;/ul&gt;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26104170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75A2D-F902-4F3A-B82F-E2DD9E6464BE}"/>
              </a:ext>
            </a:extLst>
          </p:cNvPr>
          <p:cNvSpPr>
            <a:spLocks noGrp="1"/>
          </p:cNvSpPr>
          <p:nvPr>
            <p:ph idx="1"/>
          </p:nvPr>
        </p:nvSpPr>
        <p:spPr>
          <a:xfrm>
            <a:off x="457200" y="188640"/>
            <a:ext cx="8229600" cy="6669360"/>
          </a:xfrm>
        </p:spPr>
        <p:txBody>
          <a:bodyPr>
            <a:normAutofit/>
          </a:bodyPr>
          <a:lstStyle/>
          <a:p>
            <a:r>
              <a:rPr lang="en-US" sz="2000" dirty="0"/>
              <a:t>The ng-repeat </a:t>
            </a:r>
            <a:r>
              <a:rPr lang="en-US" sz="2000" b="0" i="0" dirty="0">
                <a:solidFill>
                  <a:srgbClr val="000000"/>
                </a:solidFill>
                <a:effectLst/>
                <a:latin typeface="Verdana" panose="020B0604030504040204" pitchFamily="34" charset="0"/>
              </a:rPr>
              <a:t>directive actually </a:t>
            </a:r>
            <a:r>
              <a:rPr lang="en-US" sz="2000" b="1" i="0" dirty="0">
                <a:solidFill>
                  <a:srgbClr val="000000"/>
                </a:solidFill>
                <a:effectLst/>
                <a:latin typeface="Verdana" panose="020B0604030504040204" pitchFamily="34" charset="0"/>
              </a:rPr>
              <a:t>clones HTML elements</a:t>
            </a:r>
            <a:r>
              <a:rPr lang="en-US" sz="2000" b="0" i="0" dirty="0">
                <a:solidFill>
                  <a:srgbClr val="000000"/>
                </a:solidFill>
                <a:effectLst/>
                <a:latin typeface="Verdana" panose="020B0604030504040204" pitchFamily="34" charset="0"/>
              </a:rPr>
              <a:t> once for each item in a collection.</a:t>
            </a:r>
          </a:p>
          <a:p>
            <a:r>
              <a:rPr lang="en-US" sz="2000" dirty="0">
                <a:solidFill>
                  <a:srgbClr val="000000"/>
                </a:solidFill>
                <a:latin typeface="Verdana" panose="020B0604030504040204" pitchFamily="34" charset="0"/>
              </a:rPr>
              <a:t>The ng-repeat </a:t>
            </a:r>
            <a:r>
              <a:rPr lang="en-US" sz="1200" b="0" i="0" dirty="0">
                <a:solidFill>
                  <a:srgbClr val="000000"/>
                </a:solidFill>
                <a:effectLst/>
                <a:latin typeface="Verdana" panose="020B0604030504040204" pitchFamily="34" charset="0"/>
              </a:rPr>
              <a:t>directive used on an array of objects:</a:t>
            </a:r>
            <a:endParaRPr lang="en-US" sz="2000" dirty="0">
              <a:solidFill>
                <a:srgbClr val="000000"/>
              </a:solidFill>
              <a:latin typeface="Verdana" panose="020B0604030504040204" pitchFamily="34" charset="0"/>
            </a:endParaRPr>
          </a:p>
          <a:p>
            <a:r>
              <a:rPr lang="en-IN" sz="2000" dirty="0"/>
              <a:t>&lt;div ng-app="" ng-</a:t>
            </a:r>
            <a:r>
              <a:rPr lang="en-IN" sz="2000" dirty="0" err="1"/>
              <a:t>init</a:t>
            </a:r>
            <a:r>
              <a:rPr lang="en-IN" sz="2000" dirty="0"/>
              <a:t>="names=[</a:t>
            </a:r>
          </a:p>
          <a:p>
            <a:r>
              <a:rPr lang="en-IN" sz="2000" dirty="0"/>
              <a:t>{</a:t>
            </a:r>
            <a:r>
              <a:rPr lang="en-IN" sz="2000" dirty="0" err="1"/>
              <a:t>name:'Jani',country:'Norway</a:t>
            </a:r>
            <a:r>
              <a:rPr lang="en-IN" sz="2000" dirty="0"/>
              <a:t>'},</a:t>
            </a:r>
          </a:p>
          <a:p>
            <a:r>
              <a:rPr lang="en-IN" sz="2000" dirty="0"/>
              <a:t>{</a:t>
            </a:r>
            <a:r>
              <a:rPr lang="en-IN" sz="2000" dirty="0" err="1"/>
              <a:t>name:'Hege',country:'Sweden</a:t>
            </a:r>
            <a:r>
              <a:rPr lang="en-IN" sz="2000" dirty="0"/>
              <a:t>'},</a:t>
            </a:r>
          </a:p>
          <a:p>
            <a:r>
              <a:rPr lang="en-IN" sz="2000" dirty="0"/>
              <a:t>{</a:t>
            </a:r>
            <a:r>
              <a:rPr lang="en-IN" sz="2000" dirty="0" err="1"/>
              <a:t>name:'Kai',country:'Denmark</a:t>
            </a:r>
            <a:r>
              <a:rPr lang="en-IN" sz="2000" dirty="0"/>
              <a:t>'}]"&gt;</a:t>
            </a:r>
          </a:p>
          <a:p>
            <a:r>
              <a:rPr lang="en-IN" sz="2000" dirty="0"/>
              <a:t>&lt;ul&gt;</a:t>
            </a:r>
          </a:p>
          <a:p>
            <a:r>
              <a:rPr lang="en-IN" sz="2000" dirty="0"/>
              <a:t>	&lt;li ng-repeat="x in names"&gt;</a:t>
            </a:r>
          </a:p>
          <a:p>
            <a:r>
              <a:rPr lang="en-IN" sz="2000" dirty="0"/>
              <a:t>		{{x.name+','+</a:t>
            </a:r>
            <a:r>
              <a:rPr lang="en-IN" sz="2000" dirty="0" err="1"/>
              <a:t>x.country</a:t>
            </a:r>
            <a:r>
              <a:rPr lang="en-IN" sz="2000" dirty="0"/>
              <a:t>}}</a:t>
            </a:r>
          </a:p>
          <a:p>
            <a:r>
              <a:rPr lang="en-IN" sz="2000" dirty="0"/>
              <a:t>	&lt;/li&gt;</a:t>
            </a:r>
          </a:p>
          <a:p>
            <a:r>
              <a:rPr lang="en-IN" sz="2000" dirty="0"/>
              <a:t>&lt;/ul&gt;</a:t>
            </a:r>
          </a:p>
        </p:txBody>
      </p:sp>
    </p:spTree>
    <p:extLst>
      <p:ext uri="{BB962C8B-B14F-4D97-AF65-F5344CB8AC3E}">
        <p14:creationId xmlns:p14="http://schemas.microsoft.com/office/powerpoint/2010/main" val="184256653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6BBB-7AD3-49AF-96E9-2CD1D95437C2}"/>
              </a:ext>
            </a:extLst>
          </p:cNvPr>
          <p:cNvSpPr>
            <a:spLocks noGrp="1"/>
          </p:cNvSpPr>
          <p:nvPr>
            <p:ph type="title"/>
          </p:nvPr>
        </p:nvSpPr>
        <p:spPr>
          <a:xfrm>
            <a:off x="457200" y="274638"/>
            <a:ext cx="8229600" cy="418058"/>
          </a:xfrm>
        </p:spPr>
        <p:txBody>
          <a:bodyPr>
            <a:normAutofit fontScale="90000"/>
          </a:bodyPr>
          <a:lstStyle/>
          <a:p>
            <a:r>
              <a:rPr lang="en-IN" b="0" i="0" dirty="0">
                <a:solidFill>
                  <a:srgbClr val="000000"/>
                </a:solidFill>
                <a:effectLst/>
                <a:latin typeface="Segoe UI" panose="020B0502040204020203" pitchFamily="34" charset="0"/>
              </a:rPr>
              <a:t>AngularJS Expressions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A62A61F-1F67-4A80-B8B6-0D22ED973EBC}"/>
              </a:ext>
            </a:extLst>
          </p:cNvPr>
          <p:cNvSpPr>
            <a:spLocks noGrp="1"/>
          </p:cNvSpPr>
          <p:nvPr>
            <p:ph idx="1"/>
          </p:nvPr>
        </p:nvSpPr>
        <p:spPr>
          <a:xfrm>
            <a:off x="457200" y="476672"/>
            <a:ext cx="8229600" cy="6336704"/>
          </a:xfrm>
        </p:spPr>
        <p:txBody>
          <a:bodyPr>
            <a:normAutofit/>
          </a:bodyPr>
          <a:lstStyle/>
          <a:p>
            <a:r>
              <a:rPr lang="en-US" sz="1800" b="0" i="0" dirty="0">
                <a:solidFill>
                  <a:srgbClr val="000000"/>
                </a:solidFill>
                <a:effectLst/>
                <a:latin typeface="Verdana" panose="020B0604030504040204" pitchFamily="34" charset="0"/>
              </a:rPr>
              <a:t>AngularJS binds data to HTML using </a:t>
            </a:r>
            <a:r>
              <a:rPr lang="en-US" sz="1800" b="1" i="0" dirty="0">
                <a:solidFill>
                  <a:srgbClr val="000000"/>
                </a:solidFill>
                <a:effectLst/>
                <a:latin typeface="Verdana" panose="020B0604030504040204" pitchFamily="34" charset="0"/>
              </a:rPr>
              <a:t>Expressions</a:t>
            </a:r>
            <a:r>
              <a:rPr lang="en-US" sz="1800" b="0" i="0" dirty="0">
                <a:solidFill>
                  <a:srgbClr val="000000"/>
                </a:solidFill>
                <a:effectLst/>
                <a:latin typeface="Verdana" panose="020B0604030504040204" pitchFamily="34" charset="0"/>
              </a:rPr>
              <a:t>.</a:t>
            </a:r>
          </a:p>
          <a:p>
            <a:r>
              <a:rPr lang="en-US" sz="1800" b="0" i="0" dirty="0">
                <a:solidFill>
                  <a:srgbClr val="000000"/>
                </a:solidFill>
                <a:effectLst/>
                <a:latin typeface="Verdana" panose="020B0604030504040204" pitchFamily="34" charset="0"/>
              </a:rPr>
              <a:t>AngularJS expressions can be written inside double braces:</a:t>
            </a:r>
            <a:r>
              <a:rPr lang="en-US" sz="1800" dirty="0">
                <a:solidFill>
                  <a:srgbClr val="000000"/>
                </a:solidFill>
                <a:latin typeface="Verdana" panose="020B0604030504040204" pitchFamily="34" charset="0"/>
              </a:rPr>
              <a:t> {{expression}}.</a:t>
            </a:r>
          </a:p>
          <a:p>
            <a:r>
              <a:rPr lang="en-US" sz="1800" b="0" i="0" dirty="0">
                <a:solidFill>
                  <a:srgbClr val="000000"/>
                </a:solidFill>
                <a:effectLst/>
                <a:latin typeface="Verdana" panose="020B0604030504040204" pitchFamily="34" charset="0"/>
              </a:rPr>
              <a:t>AngularJS expressions can also be written inside a directive: </a:t>
            </a:r>
            <a:r>
              <a:rPr lang="en-US" sz="1800" dirty="0">
                <a:solidFill>
                  <a:srgbClr val="000000"/>
                </a:solidFill>
                <a:latin typeface="Verdana" panose="020B0604030504040204" pitchFamily="34" charset="0"/>
              </a:rPr>
              <a:t>ng-bind=“expression”.</a:t>
            </a:r>
          </a:p>
          <a:p>
            <a:r>
              <a:rPr lang="en-US" sz="1800" b="0" i="0" dirty="0">
                <a:solidFill>
                  <a:srgbClr val="000000"/>
                </a:solidFill>
                <a:effectLst/>
                <a:latin typeface="Verdana" panose="020B0604030504040204" pitchFamily="34" charset="0"/>
              </a:rPr>
              <a:t>AngularJS will resolve the expression, and return the result exactly where the expression is written.</a:t>
            </a:r>
          </a:p>
          <a:p>
            <a:pPr algn="l"/>
            <a:r>
              <a:rPr lang="en-US" sz="1800" b="1" i="0" dirty="0">
                <a:solidFill>
                  <a:srgbClr val="000000"/>
                </a:solidFill>
                <a:effectLst/>
                <a:latin typeface="Verdana" panose="020B0604030504040204" pitchFamily="34" charset="0"/>
              </a:rPr>
              <a:t>AngularJS expressions</a:t>
            </a:r>
            <a:r>
              <a:rPr lang="en-US" sz="1800" b="0" i="0" dirty="0">
                <a:solidFill>
                  <a:srgbClr val="000000"/>
                </a:solidFill>
                <a:effectLst/>
                <a:latin typeface="Verdana" panose="020B0604030504040204" pitchFamily="34" charset="0"/>
              </a:rPr>
              <a:t> are much like </a:t>
            </a:r>
            <a:r>
              <a:rPr lang="en-US" sz="1800" b="1" i="0" dirty="0">
                <a:solidFill>
                  <a:srgbClr val="000000"/>
                </a:solidFill>
                <a:effectLst/>
                <a:latin typeface="Verdana" panose="020B0604030504040204" pitchFamily="34" charset="0"/>
              </a:rPr>
              <a:t>JavaScript expressions:</a:t>
            </a:r>
            <a:r>
              <a:rPr lang="en-US" sz="1800" b="0" i="0" dirty="0">
                <a:solidFill>
                  <a:srgbClr val="000000"/>
                </a:solidFill>
                <a:effectLst/>
                <a:latin typeface="Verdana" panose="020B0604030504040204" pitchFamily="34" charset="0"/>
              </a:rPr>
              <a:t> They can contain literals, operators, and variables.</a:t>
            </a:r>
          </a:p>
          <a:p>
            <a:pPr algn="l"/>
            <a:r>
              <a:rPr lang="en-US" sz="1800" b="0" i="0" dirty="0">
                <a:solidFill>
                  <a:srgbClr val="000000"/>
                </a:solidFill>
                <a:effectLst/>
                <a:latin typeface="Verdana" panose="020B0604030504040204" pitchFamily="34" charset="0"/>
              </a:rPr>
              <a:t>Example {{ 5 + 5 }} or {{ </a:t>
            </a:r>
            <a:r>
              <a:rPr lang="en-US" sz="1800" b="0" i="0" dirty="0" err="1">
                <a:solidFill>
                  <a:srgbClr val="000000"/>
                </a:solidFill>
                <a:effectLst/>
                <a:latin typeface="Verdana" panose="020B0604030504040204" pitchFamily="34" charset="0"/>
              </a:rPr>
              <a:t>firstName</a:t>
            </a:r>
            <a:r>
              <a:rPr lang="en-US" sz="1800" b="0" i="0" dirty="0">
                <a:solidFill>
                  <a:srgbClr val="000000"/>
                </a:solidFill>
                <a:effectLst/>
                <a:latin typeface="Verdana" panose="020B0604030504040204" pitchFamily="34" charset="0"/>
              </a:rPr>
              <a:t> + " " + </a:t>
            </a:r>
            <a:r>
              <a:rPr lang="en-US" sz="1800" b="0" i="0" dirty="0" err="1">
                <a:solidFill>
                  <a:srgbClr val="000000"/>
                </a:solidFill>
                <a:effectLst/>
                <a:latin typeface="Verdana" panose="020B0604030504040204" pitchFamily="34" charset="0"/>
              </a:rPr>
              <a:t>lastName</a:t>
            </a:r>
            <a:r>
              <a:rPr lang="en-US" sz="1800" b="0" i="0" dirty="0">
                <a:solidFill>
                  <a:srgbClr val="000000"/>
                </a:solidFill>
                <a:effectLst/>
                <a:latin typeface="Verdana" panose="020B0604030504040204" pitchFamily="34" charset="0"/>
              </a:rPr>
              <a:t> }}</a:t>
            </a:r>
          </a:p>
          <a:p>
            <a:pPr algn="l"/>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&lt;body&gt;</a:t>
            </a:r>
          </a:p>
          <a:p>
            <a:pPr algn="l"/>
            <a:r>
              <a:rPr lang="en-US" sz="1800" b="0" i="0" dirty="0">
                <a:solidFill>
                  <a:srgbClr val="000000"/>
                </a:solidFill>
                <a:effectLst/>
                <a:latin typeface="Verdana" panose="020B0604030504040204" pitchFamily="34" charset="0"/>
              </a:rPr>
              <a:t>&lt;div ng-app=""</a:t>
            </a:r>
          </a:p>
          <a:p>
            <a:pPr algn="l"/>
            <a:r>
              <a:rPr lang="en-US" sz="1800" b="0" i="0" dirty="0">
                <a:solidFill>
                  <a:srgbClr val="000000"/>
                </a:solidFill>
                <a:effectLst/>
                <a:latin typeface="Verdana" panose="020B0604030504040204" pitchFamily="34" charset="0"/>
              </a:rPr>
              <a:t>&gt;</a:t>
            </a:r>
          </a:p>
          <a:p>
            <a:pPr algn="l"/>
            <a:r>
              <a:rPr lang="en-US" sz="1800" b="0" i="0" dirty="0">
                <a:solidFill>
                  <a:srgbClr val="000000"/>
                </a:solidFill>
                <a:effectLst/>
                <a:latin typeface="Verdana" panose="020B0604030504040204" pitchFamily="34" charset="0"/>
              </a:rPr>
              <a:t>&lt;p&gt;{{5+5}}&lt;/p&gt;</a:t>
            </a:r>
          </a:p>
          <a:p>
            <a:pPr algn="l"/>
            <a:r>
              <a:rPr lang="en-US" sz="1800" b="0" i="0" dirty="0">
                <a:solidFill>
                  <a:srgbClr val="000000"/>
                </a:solidFill>
                <a:effectLst/>
                <a:latin typeface="Verdana" panose="020B0604030504040204" pitchFamily="34" charset="0"/>
              </a:rPr>
              <a:t>&lt;/div&gt;</a:t>
            </a:r>
            <a:endParaRPr lang="en-US" sz="1800" dirty="0">
              <a:solidFill>
                <a:srgbClr val="000000"/>
              </a:solidFill>
              <a:latin typeface="Verdana" panose="020B0604030504040204" pitchFamily="34" charset="0"/>
            </a:endParaRPr>
          </a:p>
          <a:p>
            <a:pPr algn="l"/>
            <a:r>
              <a:rPr lang="en-IN" sz="1100" b="0" i="0" dirty="0">
                <a:solidFill>
                  <a:srgbClr val="000000"/>
                </a:solidFill>
                <a:effectLst/>
                <a:latin typeface="Verdana" panose="020B0604030504040204" pitchFamily="34" charset="0"/>
              </a:rPr>
              <a:t>If you remove the</a:t>
            </a:r>
            <a:r>
              <a:rPr lang="en-US" sz="1800" b="0" i="0" dirty="0">
                <a:solidFill>
                  <a:srgbClr val="000000"/>
                </a:solidFill>
                <a:effectLst/>
                <a:latin typeface="Verdana" panose="020B0604030504040204" pitchFamily="34" charset="0"/>
              </a:rPr>
              <a:t> ng-app </a:t>
            </a:r>
            <a:r>
              <a:rPr lang="en-US" sz="1100" b="0" i="0" dirty="0">
                <a:solidFill>
                  <a:srgbClr val="000000"/>
                </a:solidFill>
                <a:effectLst/>
                <a:latin typeface="Verdana" panose="020B0604030504040204" pitchFamily="34" charset="0"/>
              </a:rPr>
              <a:t>directive, HTML will display the expression as it is, without solving it:</a:t>
            </a:r>
            <a:endParaRPr lang="en-US" sz="1800" b="0" i="0" dirty="0">
              <a:solidFill>
                <a:srgbClr val="000000"/>
              </a:solidFill>
              <a:effectLst/>
              <a:latin typeface="Verdana" panose="020B0604030504040204" pitchFamily="34" charset="0"/>
            </a:endParaRPr>
          </a:p>
          <a:p>
            <a:pPr algn="l"/>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body</a:t>
            </a:r>
            <a:r>
              <a:rPr lang="en-US" sz="1100" b="0" i="0" dirty="0">
                <a:solidFill>
                  <a:srgbClr val="0000CD"/>
                </a:solidFill>
                <a:effectLst/>
                <a:latin typeface="Consolas" panose="020B0609020204030204" pitchFamily="49" charset="0"/>
              </a:rPr>
              <a:t>&gt;</a:t>
            </a:r>
            <a:br>
              <a:rPr lang="en-US" sz="1100" dirty="0"/>
            </a:b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r>
              <a:rPr lang="en-US" sz="1100" b="0" i="0" dirty="0">
                <a:solidFill>
                  <a:srgbClr val="000000"/>
                </a:solidFill>
                <a:effectLst/>
                <a:latin typeface="Consolas" panose="020B0609020204030204" pitchFamily="49" charset="0"/>
              </a:rPr>
              <a:t>My first expression: </a:t>
            </a:r>
            <a:r>
              <a:rPr lang="en-US" sz="1100" b="0" i="0" dirty="0">
                <a:solidFill>
                  <a:srgbClr val="FF0000"/>
                </a:solidFill>
                <a:effectLst/>
                <a:latin typeface="Consolas" panose="020B0609020204030204" pitchFamily="49" charset="0"/>
              </a:rPr>
              <a:t>{{ 5 + 5 }}</a:t>
            </a: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/p</a:t>
            </a:r>
            <a:r>
              <a:rPr lang="en-US" sz="1100" b="0" i="0" dirty="0">
                <a:solidFill>
                  <a:srgbClr val="0000CD"/>
                </a:solidFill>
                <a:effectLst/>
                <a:latin typeface="Consolas" panose="020B0609020204030204" pitchFamily="49" charset="0"/>
              </a:rPr>
              <a:t>&gt;</a:t>
            </a:r>
            <a:br>
              <a:rPr lang="en-US" sz="1100" dirty="0"/>
            </a:br>
            <a:r>
              <a:rPr lang="en-US" sz="1100" b="0" i="0" dirty="0">
                <a:solidFill>
                  <a:srgbClr val="0000CD"/>
                </a:solidFill>
                <a:effectLst/>
                <a:latin typeface="Consolas" panose="020B0609020204030204" pitchFamily="49" charset="0"/>
              </a:rPr>
              <a:t>&lt;</a:t>
            </a:r>
            <a:r>
              <a:rPr lang="en-US" sz="1100" b="0" i="0" dirty="0">
                <a:solidFill>
                  <a:srgbClr val="A52A2A"/>
                </a:solidFill>
                <a:effectLst/>
                <a:latin typeface="Consolas" panose="020B0609020204030204" pitchFamily="49" charset="0"/>
              </a:rPr>
              <a:t>/div</a:t>
            </a:r>
            <a:r>
              <a:rPr lang="en-US" sz="1100" b="0" i="0" dirty="0">
                <a:solidFill>
                  <a:srgbClr val="0000CD"/>
                </a:solidFill>
                <a:effectLst/>
                <a:latin typeface="Consolas" panose="020B0609020204030204" pitchFamily="49" charset="0"/>
              </a:rPr>
              <a:t>&gt;</a:t>
            </a:r>
            <a:endParaRPr lang="en-US" sz="18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222760331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7C349-A235-4EB5-8B44-33466D64E320}"/>
              </a:ext>
            </a:extLst>
          </p:cNvPr>
          <p:cNvSpPr>
            <a:spLocks noGrp="1"/>
          </p:cNvSpPr>
          <p:nvPr>
            <p:ph idx="1"/>
          </p:nvPr>
        </p:nvSpPr>
        <p:spPr>
          <a:xfrm>
            <a:off x="323528" y="0"/>
            <a:ext cx="8229600" cy="6741368"/>
          </a:xfrm>
        </p:spPr>
        <p:txBody>
          <a:bodyPr>
            <a:normAutofit/>
          </a:bodyPr>
          <a:lstStyle/>
          <a:p>
            <a:r>
              <a:rPr lang="en-US" sz="1800" b="0" i="0" dirty="0">
                <a:solidFill>
                  <a:srgbClr val="000000"/>
                </a:solidFill>
                <a:effectLst/>
                <a:latin typeface="Verdana" panose="020B0604030504040204" pitchFamily="34" charset="0"/>
              </a:rPr>
              <a:t>You can write expressions wherever you like, AngularJS will simply resolve the expression and return the result.</a:t>
            </a:r>
          </a:p>
          <a:p>
            <a:pPr algn="l"/>
            <a:r>
              <a:rPr lang="en-US" sz="1100" b="0" i="0" dirty="0">
                <a:solidFill>
                  <a:srgbClr val="000000"/>
                </a:solidFill>
                <a:effectLst/>
                <a:latin typeface="Verdana" panose="020B0604030504040204" pitchFamily="34" charset="0"/>
              </a:rPr>
              <a:t>Example: Let AngularJS change the value of CSS properties.</a:t>
            </a:r>
          </a:p>
          <a:p>
            <a:pPr algn="l"/>
            <a:r>
              <a:rPr lang="en-US" sz="1100" b="0" i="0" dirty="0">
                <a:solidFill>
                  <a:srgbClr val="000000"/>
                </a:solidFill>
                <a:effectLst/>
                <a:latin typeface="Verdana" panose="020B0604030504040204" pitchFamily="34" charset="0"/>
              </a:rPr>
              <a:t>Change the color of the input box below, by changing its value:</a:t>
            </a:r>
          </a:p>
          <a:p>
            <a:r>
              <a:rPr lang="en-IN" sz="1800" dirty="0"/>
              <a:t>&lt;div ng-app="" ng-</a:t>
            </a:r>
            <a:r>
              <a:rPr lang="en-IN" sz="1800" dirty="0" err="1"/>
              <a:t>init</a:t>
            </a:r>
            <a:r>
              <a:rPr lang="en-IN" sz="1800" dirty="0"/>
              <a:t>="</a:t>
            </a:r>
            <a:r>
              <a:rPr lang="en-IN" sz="1800" dirty="0" err="1"/>
              <a:t>myCol</a:t>
            </a:r>
            <a:r>
              <a:rPr lang="en-IN" sz="1800" dirty="0"/>
              <a:t>='</a:t>
            </a:r>
            <a:r>
              <a:rPr lang="en-IN" sz="1800" dirty="0" err="1"/>
              <a:t>lightblue</a:t>
            </a:r>
            <a:r>
              <a:rPr lang="en-IN" sz="1800" dirty="0"/>
              <a:t>'"&gt;</a:t>
            </a:r>
          </a:p>
          <a:p>
            <a:r>
              <a:rPr lang="en-IN" sz="1800" dirty="0"/>
              <a:t>&lt;input style="background-</a:t>
            </a:r>
            <a:r>
              <a:rPr lang="en-IN" sz="1800" dirty="0" err="1"/>
              <a:t>color</a:t>
            </a:r>
            <a:r>
              <a:rPr lang="en-IN" sz="1800" dirty="0"/>
              <a:t>:{{</a:t>
            </a:r>
            <a:r>
              <a:rPr lang="en-IN" sz="1800" dirty="0" err="1"/>
              <a:t>myCol</a:t>
            </a:r>
            <a:r>
              <a:rPr lang="en-IN" sz="1800" dirty="0"/>
              <a:t>}}" ng-model="</a:t>
            </a:r>
            <a:r>
              <a:rPr lang="en-IN" sz="1800" dirty="0" err="1"/>
              <a:t>myCol</a:t>
            </a:r>
            <a:r>
              <a:rPr lang="en-IN" sz="1800" dirty="0"/>
              <a:t>"&gt;</a:t>
            </a:r>
          </a:p>
          <a:p>
            <a:r>
              <a:rPr lang="en-IN" sz="1800" dirty="0"/>
              <a:t>&lt;/div&gt;</a:t>
            </a:r>
          </a:p>
          <a:p>
            <a:endParaRPr lang="en-IN" sz="1800" dirty="0"/>
          </a:p>
          <a:p>
            <a:r>
              <a:rPr lang="en-IN" sz="1800" b="0" i="0" dirty="0">
                <a:solidFill>
                  <a:srgbClr val="000000"/>
                </a:solidFill>
                <a:effectLst/>
                <a:latin typeface="Segoe UI" panose="020B0502040204020203" pitchFamily="34" charset="0"/>
              </a:rPr>
              <a:t>AngularJS Numbers</a:t>
            </a:r>
          </a:p>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FF0000"/>
                </a:solidFill>
                <a:effectLst/>
                <a:latin typeface="Consolas" panose="020B0609020204030204" pitchFamily="49" charset="0"/>
              </a:rPr>
              <a:t> ng-app</a:t>
            </a:r>
            <a:r>
              <a:rPr lang="en-US" sz="1600" b="0" i="0" dirty="0">
                <a:solidFill>
                  <a:srgbClr val="0000CD"/>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ng-</a:t>
            </a:r>
            <a:r>
              <a:rPr lang="en-US" sz="1600" b="0" i="0" dirty="0" err="1">
                <a:solidFill>
                  <a:srgbClr val="FF0000"/>
                </a:solidFill>
                <a:effectLst/>
                <a:latin typeface="Consolas" panose="020B0609020204030204" pitchFamily="49" charset="0"/>
              </a:rPr>
              <a:t>init</a:t>
            </a:r>
            <a:r>
              <a:rPr lang="en-US" sz="1600" b="0" i="0" dirty="0">
                <a:solidFill>
                  <a:srgbClr val="0000CD"/>
                </a:solidFill>
                <a:effectLst/>
                <a:latin typeface="Consolas" panose="020B0609020204030204" pitchFamily="49" charset="0"/>
              </a:rPr>
              <a:t>="quantity=1;cost=5"&gt;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Total in dollar: </a:t>
            </a:r>
            <a:r>
              <a:rPr lang="en-US" sz="1600" b="0" i="0" dirty="0">
                <a:solidFill>
                  <a:srgbClr val="FF0000"/>
                </a:solidFill>
                <a:effectLst/>
                <a:latin typeface="Consolas" panose="020B0609020204030204" pitchFamily="49" charset="0"/>
              </a:rPr>
              <a:t>{{ quantity * cost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0000CD"/>
                </a:solidFill>
                <a:effectLst/>
                <a:latin typeface="Consolas" panose="020B0609020204030204" pitchFamily="49" charset="0"/>
              </a:rPr>
              <a:t>&gt;</a:t>
            </a:r>
            <a:endParaRPr lang="en-IN" sz="1600" b="0" i="0" dirty="0">
              <a:solidFill>
                <a:srgbClr val="000000"/>
              </a:solidFill>
              <a:effectLst/>
              <a:latin typeface="Segoe UI" panose="020B0502040204020203" pitchFamily="34" charset="0"/>
            </a:endParaRPr>
          </a:p>
          <a:p>
            <a:r>
              <a:rPr lang="en-IN" sz="1100" b="0" i="0" dirty="0">
                <a:solidFill>
                  <a:srgbClr val="000000"/>
                </a:solidFill>
                <a:effectLst/>
                <a:latin typeface="Verdana" panose="020B0604030504040204" pitchFamily="34" charset="0"/>
              </a:rPr>
              <a:t>Same example using</a:t>
            </a:r>
            <a:r>
              <a:rPr lang="en-IN" sz="1600" dirty="0">
                <a:solidFill>
                  <a:srgbClr val="000000"/>
                </a:solidFill>
                <a:latin typeface="Segoe UI" panose="020B0502040204020203" pitchFamily="34" charset="0"/>
              </a:rPr>
              <a:t> ng-bind:</a:t>
            </a:r>
          </a:p>
          <a:p>
            <a:r>
              <a:rPr lang="en-US" sz="1800" dirty="0"/>
              <a:t>&lt;div ng-app="" ng-</a:t>
            </a:r>
            <a:r>
              <a:rPr lang="en-US" sz="1800" dirty="0" err="1"/>
              <a:t>init</a:t>
            </a:r>
            <a:r>
              <a:rPr lang="en-US" sz="1800" dirty="0"/>
              <a:t>="quantity=1;cost=5"&gt;</a:t>
            </a:r>
          </a:p>
          <a:p>
            <a:r>
              <a:rPr lang="en-US" sz="1800" dirty="0"/>
              <a:t>&lt;p&gt;Total in dollar:&lt;span ng-bind="quantity * cost"&gt;&lt;/span&gt;&lt;/p&gt;</a:t>
            </a:r>
          </a:p>
          <a:p>
            <a:r>
              <a:rPr lang="en-US" sz="1800" dirty="0"/>
              <a:t>&lt;/div&gt;</a:t>
            </a:r>
            <a:endParaRPr lang="en-IN" sz="1800" dirty="0"/>
          </a:p>
        </p:txBody>
      </p:sp>
    </p:spTree>
    <p:extLst>
      <p:ext uri="{BB962C8B-B14F-4D97-AF65-F5344CB8AC3E}">
        <p14:creationId xmlns:p14="http://schemas.microsoft.com/office/powerpoint/2010/main" val="315290432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7EA1-3C75-417A-83EB-824C38CD6572}"/>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AngularJS Strings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9D3E057-438E-46D9-AD64-5440AE280002}"/>
              </a:ext>
            </a:extLst>
          </p:cNvPr>
          <p:cNvSpPr>
            <a:spLocks noGrp="1"/>
          </p:cNvSpPr>
          <p:nvPr>
            <p:ph idx="1"/>
          </p:nvPr>
        </p:nvSpPr>
        <p:spPr>
          <a:xfrm>
            <a:off x="457200" y="548680"/>
            <a:ext cx="8229600" cy="6192688"/>
          </a:xfrm>
        </p:spPr>
        <p:txBody>
          <a:bodyPr>
            <a:normAutofit/>
          </a:bodyPr>
          <a:lstStyle/>
          <a:p>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FF0000"/>
                </a:solidFill>
                <a:effectLst/>
                <a:latin typeface="Consolas" panose="020B0609020204030204" pitchFamily="49" charset="0"/>
              </a:rPr>
              <a:t> ng-app</a:t>
            </a:r>
            <a:r>
              <a:rPr lang="en-US" sz="1800" b="0" i="0" dirty="0">
                <a:solidFill>
                  <a:srgbClr val="0000CD"/>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 ng-</a:t>
            </a:r>
            <a:r>
              <a:rPr lang="en-US" sz="1800" b="0" i="0" dirty="0" err="1">
                <a:solidFill>
                  <a:srgbClr val="FF0000"/>
                </a:solidFill>
                <a:effectLst/>
                <a:latin typeface="Consolas" panose="020B0609020204030204" pitchFamily="49" charset="0"/>
              </a:rPr>
              <a:t>init</a:t>
            </a:r>
            <a:r>
              <a:rPr lang="en-US" sz="1800" b="0" i="0" dirty="0">
                <a:solidFill>
                  <a:srgbClr val="0000CD"/>
                </a:solidFill>
                <a:effectLst/>
                <a:latin typeface="Consolas" panose="020B0609020204030204" pitchFamily="49" charset="0"/>
              </a:rPr>
              <a:t>="</a:t>
            </a:r>
            <a:r>
              <a:rPr lang="en-US" sz="1800" b="0" i="0" dirty="0" err="1">
                <a:solidFill>
                  <a:srgbClr val="0000CD"/>
                </a:solidFill>
                <a:effectLst/>
                <a:latin typeface="Consolas" panose="020B0609020204030204" pitchFamily="49" charset="0"/>
              </a:rPr>
              <a:t>firstName</a:t>
            </a:r>
            <a:r>
              <a:rPr lang="en-US" sz="1800" b="0" i="0" dirty="0">
                <a:solidFill>
                  <a:srgbClr val="0000CD"/>
                </a:solidFill>
                <a:effectLst/>
                <a:latin typeface="Consolas" panose="020B0609020204030204" pitchFamily="49" charset="0"/>
              </a:rPr>
              <a:t>='John';</a:t>
            </a:r>
            <a:r>
              <a:rPr lang="en-US" sz="1800" b="0" i="0" dirty="0" err="1">
                <a:solidFill>
                  <a:srgbClr val="0000CD"/>
                </a:solidFill>
                <a:effectLst/>
                <a:latin typeface="Consolas" panose="020B0609020204030204" pitchFamily="49" charset="0"/>
              </a:rPr>
              <a:t>lastName</a:t>
            </a:r>
            <a:r>
              <a:rPr lang="en-US" sz="1800" b="0" i="0" dirty="0">
                <a:solidFill>
                  <a:srgbClr val="0000CD"/>
                </a:solidFill>
                <a:effectLst/>
                <a:latin typeface="Consolas" panose="020B0609020204030204" pitchFamily="49" charset="0"/>
              </a:rPr>
              <a:t>='Doe'"&gt;</a:t>
            </a:r>
            <a:br>
              <a:rPr lang="en-US" sz="1800" dirty="0"/>
            </a:br>
            <a:br>
              <a:rPr lang="en-US" sz="1800" dirty="0"/>
            </a:b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p</a:t>
            </a:r>
            <a:r>
              <a:rPr lang="en-US" sz="1800" b="0" i="0" dirty="0">
                <a:solidFill>
                  <a:srgbClr val="0000CD"/>
                </a:solidFill>
                <a:effectLst/>
                <a:latin typeface="Consolas" panose="020B0609020204030204" pitchFamily="49" charset="0"/>
              </a:rPr>
              <a:t>&gt;</a:t>
            </a:r>
            <a:r>
              <a:rPr lang="en-US" sz="1800" b="0" i="0" dirty="0">
                <a:solidFill>
                  <a:srgbClr val="000000"/>
                </a:solidFill>
                <a:effectLst/>
                <a:latin typeface="Consolas" panose="020B0609020204030204" pitchFamily="49" charset="0"/>
              </a:rPr>
              <a:t>The name is </a:t>
            </a:r>
            <a:r>
              <a:rPr lang="en-US" sz="1800" b="0" i="0" dirty="0">
                <a:solidFill>
                  <a:srgbClr val="FF0000"/>
                </a:solidFill>
                <a:effectLst/>
                <a:latin typeface="Consolas" panose="020B0609020204030204" pitchFamily="49" charset="0"/>
              </a:rPr>
              <a:t>{{ </a:t>
            </a:r>
            <a:r>
              <a:rPr lang="en-US" sz="1800" b="0" i="0" dirty="0" err="1">
                <a:solidFill>
                  <a:srgbClr val="FF0000"/>
                </a:solidFill>
                <a:effectLst/>
                <a:latin typeface="Consolas" panose="020B0609020204030204" pitchFamily="49" charset="0"/>
              </a:rPr>
              <a:t>firstName</a:t>
            </a:r>
            <a:r>
              <a:rPr lang="en-US" sz="1800" b="0" i="0" dirty="0">
                <a:solidFill>
                  <a:srgbClr val="FF0000"/>
                </a:solidFill>
                <a:effectLst/>
                <a:latin typeface="Consolas" panose="020B0609020204030204" pitchFamily="49" charset="0"/>
              </a:rPr>
              <a:t> + " " + </a:t>
            </a:r>
            <a:r>
              <a:rPr lang="en-US" sz="1800" b="0" i="0" dirty="0" err="1">
                <a:solidFill>
                  <a:srgbClr val="FF0000"/>
                </a:solidFill>
                <a:effectLst/>
                <a:latin typeface="Consolas" panose="020B0609020204030204" pitchFamily="49" charset="0"/>
              </a:rPr>
              <a:t>lastName</a:t>
            </a:r>
            <a:r>
              <a:rPr lang="en-US" sz="1800" b="0" i="0" dirty="0">
                <a:solidFill>
                  <a:srgbClr val="FF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/p</a:t>
            </a:r>
            <a:r>
              <a:rPr lang="en-US" sz="1800" b="0" i="0" dirty="0">
                <a:solidFill>
                  <a:srgbClr val="0000CD"/>
                </a:solidFill>
                <a:effectLst/>
                <a:latin typeface="Consolas" panose="020B0609020204030204" pitchFamily="49" charset="0"/>
              </a:rPr>
              <a:t>&gt;</a:t>
            </a:r>
            <a:br>
              <a:rPr lang="en-US" sz="1800" dirty="0"/>
            </a:br>
            <a:br>
              <a:rPr lang="en-US" sz="1800" dirty="0"/>
            </a:br>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/div</a:t>
            </a:r>
            <a:r>
              <a:rPr lang="en-US" sz="1800" b="0" i="0" dirty="0">
                <a:solidFill>
                  <a:srgbClr val="0000CD"/>
                </a:solidFill>
                <a:effectLst/>
                <a:latin typeface="Consolas" panose="020B0609020204030204" pitchFamily="49" charset="0"/>
              </a:rPr>
              <a:t>&gt;</a:t>
            </a:r>
          </a:p>
          <a:p>
            <a:endParaRPr lang="en-US" sz="1800" dirty="0">
              <a:solidFill>
                <a:srgbClr val="0000CD"/>
              </a:solidFill>
              <a:latin typeface="Consolas" panose="020B0609020204030204" pitchFamily="49" charset="0"/>
            </a:endParaRPr>
          </a:p>
          <a:p>
            <a:r>
              <a:rPr lang="en-IN" sz="1100" b="0" i="0" dirty="0">
                <a:solidFill>
                  <a:srgbClr val="000000"/>
                </a:solidFill>
                <a:effectLst/>
                <a:latin typeface="Verdana" panose="020B0604030504040204" pitchFamily="34" charset="0"/>
              </a:rPr>
              <a:t>Same example using</a:t>
            </a:r>
            <a:r>
              <a:rPr lang="en-US" sz="1800" b="0" i="0" dirty="0">
                <a:solidFill>
                  <a:srgbClr val="0000CD"/>
                </a:solidFill>
                <a:effectLst/>
                <a:latin typeface="Consolas" panose="020B0609020204030204" pitchFamily="49" charset="0"/>
              </a:rPr>
              <a:t> ng-bind:</a:t>
            </a:r>
          </a:p>
          <a:p>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ng-app</a:t>
            </a:r>
            <a:r>
              <a:rPr lang="en-US" sz="2000" b="0" i="0" dirty="0">
                <a:solidFill>
                  <a:srgbClr val="0000CD"/>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 ng-</a:t>
            </a:r>
            <a:r>
              <a:rPr lang="en-US" sz="2000" b="0" i="0" dirty="0" err="1">
                <a:solidFill>
                  <a:srgbClr val="FF0000"/>
                </a:solidFill>
                <a:effectLst/>
                <a:latin typeface="Consolas" panose="020B0609020204030204" pitchFamily="49" charset="0"/>
              </a:rPr>
              <a:t>init</a:t>
            </a:r>
            <a:r>
              <a:rPr lang="en-US" sz="2000" b="0" i="0" dirty="0">
                <a:solidFill>
                  <a:srgbClr val="0000CD"/>
                </a:solidFill>
                <a:effectLst/>
                <a:latin typeface="Consolas" panose="020B0609020204030204" pitchFamily="49" charset="0"/>
              </a:rPr>
              <a:t>="</a:t>
            </a:r>
            <a:r>
              <a:rPr lang="en-US" sz="2000" b="0" i="0" dirty="0" err="1">
                <a:solidFill>
                  <a:srgbClr val="0000CD"/>
                </a:solidFill>
                <a:effectLst/>
                <a:latin typeface="Consolas" panose="020B0609020204030204" pitchFamily="49" charset="0"/>
              </a:rPr>
              <a:t>firstName</a:t>
            </a:r>
            <a:r>
              <a:rPr lang="en-US" sz="2000" b="0" i="0" dirty="0">
                <a:solidFill>
                  <a:srgbClr val="0000CD"/>
                </a:solidFill>
                <a:effectLst/>
                <a:latin typeface="Consolas" panose="020B0609020204030204" pitchFamily="49" charset="0"/>
              </a:rPr>
              <a:t>='John';</a:t>
            </a:r>
            <a:r>
              <a:rPr lang="en-US" sz="2000" b="0" i="0" dirty="0" err="1">
                <a:solidFill>
                  <a:srgbClr val="0000CD"/>
                </a:solidFill>
                <a:effectLst/>
                <a:latin typeface="Consolas" panose="020B0609020204030204" pitchFamily="49" charset="0"/>
              </a:rPr>
              <a:t>lastName</a:t>
            </a:r>
            <a:r>
              <a:rPr lang="en-US" sz="2000" b="0" i="0" dirty="0">
                <a:solidFill>
                  <a:srgbClr val="0000CD"/>
                </a:solidFill>
                <a:effectLst/>
                <a:latin typeface="Consolas" panose="020B0609020204030204" pitchFamily="49" charset="0"/>
              </a:rPr>
              <a:t>='Doe'"&gt;</a:t>
            </a:r>
            <a:br>
              <a:rPr lang="en-US" sz="2000" dirty="0"/>
            </a:b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The name is </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span</a:t>
            </a:r>
            <a:r>
              <a:rPr lang="en-US" sz="2000" b="0" i="0" dirty="0">
                <a:solidFill>
                  <a:srgbClr val="FF0000"/>
                </a:solidFill>
                <a:effectLst/>
                <a:latin typeface="Consolas" panose="020B0609020204030204" pitchFamily="49" charset="0"/>
              </a:rPr>
              <a:t> ng-bind</a:t>
            </a:r>
            <a:r>
              <a:rPr lang="en-US" sz="2000" b="0" i="0" dirty="0">
                <a:solidFill>
                  <a:srgbClr val="0000CD"/>
                </a:solidFill>
                <a:effectLst/>
                <a:latin typeface="Consolas" panose="020B0609020204030204" pitchFamily="49" charset="0"/>
              </a:rPr>
              <a:t>="</a:t>
            </a:r>
            <a:r>
              <a:rPr lang="en-US" sz="2000" b="0" i="0" dirty="0" err="1">
                <a:solidFill>
                  <a:srgbClr val="0000CD"/>
                </a:solidFill>
                <a:effectLst/>
                <a:latin typeface="Consolas" panose="020B0609020204030204" pitchFamily="49" charset="0"/>
              </a:rPr>
              <a:t>firstName</a:t>
            </a:r>
            <a:r>
              <a:rPr lang="en-US" sz="2000" b="0" i="0" dirty="0">
                <a:solidFill>
                  <a:srgbClr val="0000CD"/>
                </a:solidFill>
                <a:effectLst/>
                <a:latin typeface="Consolas" panose="020B0609020204030204" pitchFamily="49" charset="0"/>
              </a:rPr>
              <a:t> + ' ' + </a:t>
            </a:r>
            <a:r>
              <a:rPr lang="en-US" sz="2000" b="0" i="0" dirty="0" err="1">
                <a:solidFill>
                  <a:srgbClr val="0000CD"/>
                </a:solidFill>
                <a:effectLst/>
                <a:latin typeface="Consolas" panose="020B0609020204030204" pitchFamily="49" charset="0"/>
              </a:rPr>
              <a:t>lastName</a:t>
            </a:r>
            <a:r>
              <a:rPr lang="en-US" sz="2000" b="0" i="0" dirty="0">
                <a:solidFill>
                  <a:srgbClr val="0000CD"/>
                </a:solidFill>
                <a:effectLst/>
                <a:latin typeface="Consolas" panose="020B0609020204030204" pitchFamily="49" charset="0"/>
              </a:rPr>
              <a:t>"&gt;&lt;</a:t>
            </a:r>
            <a:r>
              <a:rPr lang="en-US" sz="2000" b="0" i="0" dirty="0">
                <a:solidFill>
                  <a:srgbClr val="A52A2A"/>
                </a:solidFill>
                <a:effectLst/>
                <a:latin typeface="Consolas" panose="020B0609020204030204" pitchFamily="49" charset="0"/>
              </a:rPr>
              <a:t>/span</a:t>
            </a:r>
            <a:r>
              <a:rPr lang="en-US" sz="2000" b="0" i="0" dirty="0">
                <a:solidFill>
                  <a:srgbClr val="0000CD"/>
                </a:solidFill>
                <a:effectLst/>
                <a:latin typeface="Consolas" panose="020B0609020204030204" pitchFamily="49" charset="0"/>
              </a:rPr>
              <a:t>&gt;&lt;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190863570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594C-B5DB-4AB8-8540-D7432F578B9E}"/>
              </a:ext>
            </a:extLst>
          </p:cNvPr>
          <p:cNvSpPr>
            <a:spLocks noGrp="1"/>
          </p:cNvSpPr>
          <p:nvPr>
            <p:ph type="title"/>
          </p:nvPr>
        </p:nvSpPr>
        <p:spPr>
          <a:xfrm>
            <a:off x="457200" y="274638"/>
            <a:ext cx="8229600" cy="274042"/>
          </a:xfrm>
        </p:spPr>
        <p:txBody>
          <a:bodyPr>
            <a:normAutofit fontScale="90000"/>
          </a:bodyPr>
          <a:lstStyle/>
          <a:p>
            <a:r>
              <a:rPr lang="en-IN" b="0" i="0" dirty="0">
                <a:solidFill>
                  <a:srgbClr val="000000"/>
                </a:solidFill>
                <a:effectLst/>
                <a:latin typeface="Segoe UI" panose="020B0502040204020203" pitchFamily="34" charset="0"/>
              </a:rPr>
              <a:t>AngularJS Objects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0727DDB-08E0-42CC-B9EF-E76F8BAC0B43}"/>
              </a:ext>
            </a:extLst>
          </p:cNvPr>
          <p:cNvSpPr>
            <a:spLocks noGrp="1"/>
          </p:cNvSpPr>
          <p:nvPr>
            <p:ph idx="1"/>
          </p:nvPr>
        </p:nvSpPr>
        <p:spPr>
          <a:xfrm>
            <a:off x="457200" y="404664"/>
            <a:ext cx="8229600" cy="6336704"/>
          </a:xfrm>
        </p:spPr>
        <p:txBody>
          <a:bodyPr>
            <a:normAutofit/>
          </a:bodyPr>
          <a:lstStyle/>
          <a:p>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div</a:t>
            </a:r>
            <a:r>
              <a:rPr lang="en-IN" sz="2000" b="0" i="0" dirty="0">
                <a:solidFill>
                  <a:srgbClr val="FF0000"/>
                </a:solidFill>
                <a:effectLst/>
                <a:latin typeface="Consolas" panose="020B0609020204030204" pitchFamily="49" charset="0"/>
              </a:rPr>
              <a:t> ng-app</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ng-</a:t>
            </a:r>
            <a:r>
              <a:rPr lang="en-IN" sz="2000" b="0" i="0" dirty="0" err="1">
                <a:solidFill>
                  <a:srgbClr val="FF0000"/>
                </a:solidFill>
                <a:effectLst/>
                <a:latin typeface="Consolas" panose="020B0609020204030204" pitchFamily="49" charset="0"/>
              </a:rPr>
              <a:t>init</a:t>
            </a:r>
            <a:r>
              <a:rPr lang="en-IN" sz="2000" b="0" i="0" dirty="0">
                <a:solidFill>
                  <a:srgbClr val="0000CD"/>
                </a:solidFill>
                <a:effectLst/>
                <a:latin typeface="Consolas" panose="020B0609020204030204" pitchFamily="49" charset="0"/>
              </a:rPr>
              <a:t>="person={</a:t>
            </a:r>
            <a:r>
              <a:rPr lang="en-IN" sz="2000" b="0" i="0" dirty="0" err="1">
                <a:solidFill>
                  <a:srgbClr val="0000CD"/>
                </a:solidFill>
                <a:effectLst/>
                <a:latin typeface="Consolas" panose="020B0609020204030204" pitchFamily="49" charset="0"/>
              </a:rPr>
              <a:t>firstName</a:t>
            </a:r>
            <a:r>
              <a:rPr lang="en-IN" sz="2000" b="0" i="0" dirty="0">
                <a:solidFill>
                  <a:srgbClr val="0000CD"/>
                </a:solidFill>
                <a:effectLst/>
                <a:latin typeface="Consolas" panose="020B0609020204030204" pitchFamily="49" charset="0"/>
              </a:rPr>
              <a:t>:'John',</a:t>
            </a:r>
            <a:r>
              <a:rPr lang="en-IN" sz="2000" b="0" i="0" dirty="0" err="1">
                <a:solidFill>
                  <a:srgbClr val="0000CD"/>
                </a:solidFill>
                <a:effectLst/>
                <a:latin typeface="Consolas" panose="020B0609020204030204" pitchFamily="49" charset="0"/>
              </a:rPr>
              <a:t>lastName</a:t>
            </a:r>
            <a:r>
              <a:rPr lang="en-IN" sz="2000" b="0" i="0" dirty="0">
                <a:solidFill>
                  <a:srgbClr val="0000CD"/>
                </a:solidFill>
                <a:effectLst/>
                <a:latin typeface="Consolas" panose="020B0609020204030204" pitchFamily="49" charset="0"/>
              </a:rPr>
              <a:t>:'Doe'}"&gt;</a:t>
            </a:r>
            <a:br>
              <a:rPr lang="en-IN" sz="2000" dirty="0"/>
            </a:b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p</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The name is </a:t>
            </a:r>
            <a:r>
              <a:rPr lang="en-IN" sz="2000" b="0" i="0" dirty="0">
                <a:solidFill>
                  <a:srgbClr val="FF0000"/>
                </a:solidFill>
                <a:effectLst/>
                <a:latin typeface="Consolas" panose="020B0609020204030204" pitchFamily="49" charset="0"/>
              </a:rPr>
              <a:t>{{ </a:t>
            </a:r>
            <a:r>
              <a:rPr lang="en-IN" sz="2000" b="0" i="0" dirty="0" err="1">
                <a:solidFill>
                  <a:srgbClr val="FF0000"/>
                </a:solidFill>
                <a:effectLst/>
                <a:latin typeface="Consolas" panose="020B0609020204030204" pitchFamily="49" charset="0"/>
              </a:rPr>
              <a:t>person.lastName</a:t>
            </a:r>
            <a:r>
              <a:rPr lang="en-IN" sz="2000" b="0" i="0" dirty="0">
                <a:solidFill>
                  <a:srgbClr val="FF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/p</a:t>
            </a:r>
            <a:r>
              <a:rPr lang="en-IN" sz="2000" b="0" i="0" dirty="0">
                <a:solidFill>
                  <a:srgbClr val="0000CD"/>
                </a:solidFill>
                <a:effectLst/>
                <a:latin typeface="Consolas" panose="020B0609020204030204" pitchFamily="49" charset="0"/>
              </a:rPr>
              <a:t>&gt;</a:t>
            </a:r>
            <a:br>
              <a:rPr lang="en-IN" sz="2000" dirty="0"/>
            </a:b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/div</a:t>
            </a:r>
            <a:r>
              <a:rPr lang="en-IN" sz="2000" b="0" i="0" dirty="0">
                <a:solidFill>
                  <a:srgbClr val="0000CD"/>
                </a:solidFill>
                <a:effectLst/>
                <a:latin typeface="Consolas" panose="020B0609020204030204" pitchFamily="49" charset="0"/>
              </a:rPr>
              <a:t>&gt;</a:t>
            </a:r>
          </a:p>
          <a:p>
            <a:endParaRPr lang="en-IN" sz="2000" dirty="0">
              <a:solidFill>
                <a:srgbClr val="0000CD"/>
              </a:solidFill>
              <a:latin typeface="Consolas" panose="020B0609020204030204" pitchFamily="49" charset="0"/>
            </a:endParaRPr>
          </a:p>
          <a:p>
            <a:r>
              <a:rPr lang="en-IN" sz="1800" b="0" i="0" dirty="0">
                <a:solidFill>
                  <a:srgbClr val="000000"/>
                </a:solidFill>
                <a:effectLst/>
                <a:latin typeface="Segoe UI" panose="020B0502040204020203" pitchFamily="34" charset="0"/>
              </a:rPr>
              <a:t>AngularJS Arrays</a:t>
            </a:r>
          </a:p>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FF0000"/>
                </a:solidFill>
                <a:effectLst/>
                <a:latin typeface="Consolas" panose="020B0609020204030204" pitchFamily="49" charset="0"/>
              </a:rPr>
              <a:t> ng-app</a:t>
            </a:r>
            <a:r>
              <a:rPr lang="en-US" sz="1600" b="0" i="0" dirty="0">
                <a:solidFill>
                  <a:srgbClr val="0000CD"/>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ng-</a:t>
            </a:r>
            <a:r>
              <a:rPr lang="en-US" sz="1600" b="0" i="0" dirty="0" err="1">
                <a:solidFill>
                  <a:srgbClr val="FF0000"/>
                </a:solidFill>
                <a:effectLst/>
                <a:latin typeface="Consolas" panose="020B0609020204030204" pitchFamily="49" charset="0"/>
              </a:rPr>
              <a:t>init</a:t>
            </a:r>
            <a:r>
              <a:rPr lang="en-US" sz="1600" b="0" i="0" dirty="0">
                <a:solidFill>
                  <a:srgbClr val="0000CD"/>
                </a:solidFill>
                <a:effectLst/>
                <a:latin typeface="Consolas" panose="020B0609020204030204" pitchFamily="49" charset="0"/>
              </a:rPr>
              <a:t>="points=[1,15,19,2,40]"&gt;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The third result is </a:t>
            </a:r>
            <a:r>
              <a:rPr lang="en-US" sz="1600" b="0" i="0" dirty="0">
                <a:solidFill>
                  <a:srgbClr val="FF0000"/>
                </a:solidFill>
                <a:effectLst/>
                <a:latin typeface="Consolas" panose="020B0609020204030204" pitchFamily="49" charset="0"/>
              </a:rPr>
              <a:t>{{ points[2]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/div</a:t>
            </a:r>
            <a:r>
              <a:rPr lang="en-US" sz="1600" b="0" i="0" dirty="0">
                <a:solidFill>
                  <a:srgbClr val="0000CD"/>
                </a:solidFill>
                <a:effectLst/>
                <a:latin typeface="Consolas" panose="020B0609020204030204" pitchFamily="49" charset="0"/>
              </a:rPr>
              <a:t>&gt;</a:t>
            </a:r>
            <a:endParaRPr lang="en-IN" sz="1600" b="0" i="0" dirty="0">
              <a:solidFill>
                <a:srgbClr val="000000"/>
              </a:solidFill>
              <a:effectLst/>
              <a:latin typeface="Segoe UI" panose="020B0502040204020203" pitchFamily="34" charset="0"/>
            </a:endParaRPr>
          </a:p>
          <a:p>
            <a:endParaRPr lang="en-IN" sz="2000" dirty="0"/>
          </a:p>
        </p:txBody>
      </p:sp>
    </p:spTree>
    <p:extLst>
      <p:ext uri="{BB962C8B-B14F-4D97-AF65-F5344CB8AC3E}">
        <p14:creationId xmlns:p14="http://schemas.microsoft.com/office/powerpoint/2010/main" val="34289853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89D3-F156-4E8F-895E-13DBDA65802A}"/>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AngularJS Modules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94B8FDC-3960-43F7-98D7-AA11BEB13EFF}"/>
              </a:ext>
            </a:extLst>
          </p:cNvPr>
          <p:cNvSpPr>
            <a:spLocks noGrp="1"/>
          </p:cNvSpPr>
          <p:nvPr>
            <p:ph idx="1"/>
          </p:nvPr>
        </p:nvSpPr>
        <p:spPr>
          <a:xfrm>
            <a:off x="457200" y="620688"/>
            <a:ext cx="8229600" cy="6120680"/>
          </a:xfrm>
        </p:spPr>
        <p:txBody>
          <a:bodyPr/>
          <a:lstStyle/>
          <a:p>
            <a:pPr algn="l"/>
            <a:r>
              <a:rPr lang="en-US" sz="2000" b="0" i="0" dirty="0">
                <a:solidFill>
                  <a:srgbClr val="000000"/>
                </a:solidFill>
                <a:effectLst/>
                <a:latin typeface="Verdana" panose="020B0604030504040204" pitchFamily="34" charset="0"/>
              </a:rPr>
              <a:t>An AngularJS module defines an application.</a:t>
            </a:r>
          </a:p>
          <a:p>
            <a:pPr algn="l"/>
            <a:r>
              <a:rPr lang="en-US" sz="2000" b="0" i="0" dirty="0">
                <a:solidFill>
                  <a:srgbClr val="000000"/>
                </a:solidFill>
                <a:effectLst/>
                <a:latin typeface="Verdana" panose="020B0604030504040204" pitchFamily="34" charset="0"/>
              </a:rPr>
              <a:t>The module is a container for the different parts of an application.</a:t>
            </a:r>
          </a:p>
          <a:p>
            <a:pPr algn="l"/>
            <a:r>
              <a:rPr lang="en-US" sz="2000" b="0" i="0" dirty="0">
                <a:solidFill>
                  <a:srgbClr val="000000"/>
                </a:solidFill>
                <a:effectLst/>
                <a:latin typeface="Verdana" panose="020B0604030504040204" pitchFamily="34" charset="0"/>
              </a:rPr>
              <a:t>The module is a container for the application controllers.</a:t>
            </a:r>
          </a:p>
          <a:p>
            <a:pPr algn="l"/>
            <a:r>
              <a:rPr lang="en-US" sz="2000" b="0" i="0" dirty="0">
                <a:solidFill>
                  <a:srgbClr val="000000"/>
                </a:solidFill>
                <a:effectLst/>
                <a:latin typeface="Verdana" panose="020B0604030504040204" pitchFamily="34" charset="0"/>
              </a:rPr>
              <a:t>Controllers always belong to a module.</a:t>
            </a:r>
          </a:p>
          <a:p>
            <a:r>
              <a:rPr lang="en-IN" b="0" i="0" dirty="0">
                <a:solidFill>
                  <a:srgbClr val="000000"/>
                </a:solidFill>
                <a:effectLst/>
                <a:latin typeface="Segoe UI" panose="020B0502040204020203" pitchFamily="34" charset="0"/>
              </a:rPr>
              <a:t>Creating a Module</a:t>
            </a:r>
          </a:p>
          <a:p>
            <a:r>
              <a:rPr lang="en-US" sz="2000" b="0" i="0" dirty="0">
                <a:solidFill>
                  <a:srgbClr val="000000"/>
                </a:solidFill>
                <a:effectLst/>
                <a:latin typeface="Verdana" panose="020B0604030504040204" pitchFamily="34" charset="0"/>
              </a:rPr>
              <a:t>A module is created by using the AngularJS function </a:t>
            </a:r>
            <a:r>
              <a:rPr lang="en-US" sz="2000" b="0" i="0" dirty="0" err="1">
                <a:solidFill>
                  <a:srgbClr val="000000"/>
                </a:solidFill>
                <a:effectLst/>
                <a:latin typeface="Verdana" panose="020B0604030504040204" pitchFamily="34" charset="0"/>
              </a:rPr>
              <a:t>angular.module</a:t>
            </a:r>
            <a:endParaRPr lang="en-US" sz="2000" b="0" i="0" dirty="0">
              <a:solidFill>
                <a:srgbClr val="000000"/>
              </a:solidFill>
              <a:effectLst/>
              <a:latin typeface="Verdana" panose="020B0604030504040204" pitchFamily="34" charset="0"/>
            </a:endParaRPr>
          </a:p>
          <a:p>
            <a:r>
              <a:rPr lang="en-US" sz="2000" dirty="0"/>
              <a:t>&lt;div ng-app="</a:t>
            </a:r>
            <a:r>
              <a:rPr lang="en-US" sz="2000" dirty="0" err="1"/>
              <a:t>myApp</a:t>
            </a:r>
            <a:r>
              <a:rPr lang="en-US" sz="2000" dirty="0"/>
              <a:t>"&gt;..&lt;/div&gt;</a:t>
            </a:r>
          </a:p>
          <a:p>
            <a:r>
              <a:rPr lang="en-US" sz="2000" dirty="0"/>
              <a:t>&lt;script&gt;</a:t>
            </a:r>
          </a:p>
          <a:p>
            <a:r>
              <a:rPr lang="en-US" sz="2000" dirty="0"/>
              <a:t>	var app=</a:t>
            </a:r>
            <a:r>
              <a:rPr lang="en-US" sz="2000" dirty="0" err="1"/>
              <a:t>angular.module</a:t>
            </a:r>
            <a:r>
              <a:rPr lang="en-US" sz="2000" dirty="0"/>
              <a:t>("</a:t>
            </a:r>
            <a:r>
              <a:rPr lang="en-US" sz="2000" dirty="0" err="1"/>
              <a:t>myApp</a:t>
            </a:r>
            <a:r>
              <a:rPr lang="en-US" sz="2000" dirty="0"/>
              <a:t>",[]);</a:t>
            </a:r>
          </a:p>
          <a:p>
            <a:r>
              <a:rPr lang="en-US" sz="2000" dirty="0"/>
              <a:t>&lt;/script&gt;</a:t>
            </a:r>
          </a:p>
          <a:p>
            <a:r>
              <a:rPr lang="en-US" sz="1200" b="0" i="0" dirty="0">
                <a:solidFill>
                  <a:srgbClr val="000000"/>
                </a:solidFill>
                <a:effectLst/>
                <a:latin typeface="Verdana" panose="020B0604030504040204" pitchFamily="34" charset="0"/>
              </a:rPr>
              <a:t>The "</a:t>
            </a:r>
            <a:r>
              <a:rPr lang="en-US" sz="1200" b="0" i="0" dirty="0" err="1">
                <a:solidFill>
                  <a:srgbClr val="000000"/>
                </a:solidFill>
                <a:effectLst/>
                <a:latin typeface="Verdana" panose="020B0604030504040204" pitchFamily="34" charset="0"/>
              </a:rPr>
              <a:t>myApp</a:t>
            </a:r>
            <a:r>
              <a:rPr lang="en-US" sz="1200" b="0" i="0" dirty="0">
                <a:solidFill>
                  <a:srgbClr val="000000"/>
                </a:solidFill>
                <a:effectLst/>
                <a:latin typeface="Verdana" panose="020B0604030504040204" pitchFamily="34" charset="0"/>
              </a:rPr>
              <a:t>" parameter refers to an HTML element in which the application will run.</a:t>
            </a:r>
            <a:endParaRPr lang="en-IN" sz="1200" b="0" i="0" dirty="0">
              <a:solidFill>
                <a:srgbClr val="000000"/>
              </a:solidFill>
              <a:effectLst/>
              <a:latin typeface="Verdana" panose="020B0604030504040204" pitchFamily="34" charset="0"/>
            </a:endParaRPr>
          </a:p>
          <a:p>
            <a:endParaRPr lang="en-IN" sz="2000" dirty="0"/>
          </a:p>
        </p:txBody>
      </p:sp>
    </p:spTree>
    <p:extLst>
      <p:ext uri="{BB962C8B-B14F-4D97-AF65-F5344CB8AC3E}">
        <p14:creationId xmlns:p14="http://schemas.microsoft.com/office/powerpoint/2010/main" val="409124418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AAF-62D4-4D1F-8BF2-FCAB7EF2D149}"/>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Adding a Directive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928E6EB-667F-4864-B832-C48753FFF49A}"/>
              </a:ext>
            </a:extLst>
          </p:cNvPr>
          <p:cNvSpPr>
            <a:spLocks noGrp="1"/>
          </p:cNvSpPr>
          <p:nvPr>
            <p:ph idx="1"/>
          </p:nvPr>
        </p:nvSpPr>
        <p:spPr>
          <a:xfrm>
            <a:off x="457200" y="476672"/>
            <a:ext cx="8229600" cy="6381328"/>
          </a:xfrm>
        </p:spPr>
        <p:txBody>
          <a:bodyPr>
            <a:normAutofit/>
          </a:bodyPr>
          <a:lstStyle/>
          <a:p>
            <a:r>
              <a:rPr lang="en-US" sz="1800" b="0" i="0" dirty="0">
                <a:solidFill>
                  <a:srgbClr val="000000"/>
                </a:solidFill>
                <a:effectLst/>
                <a:latin typeface="Verdana" panose="020B0604030504040204" pitchFamily="34" charset="0"/>
              </a:rPr>
              <a:t>AngularJS has a set of built-in directives which you can use to add functionality to your application.</a:t>
            </a:r>
          </a:p>
          <a:p>
            <a:r>
              <a:rPr lang="en-US" sz="1100" b="0" i="0" dirty="0">
                <a:solidFill>
                  <a:srgbClr val="000000"/>
                </a:solidFill>
                <a:effectLst/>
                <a:latin typeface="Verdana" panose="020B0604030504040204" pitchFamily="34" charset="0"/>
              </a:rPr>
              <a:t>In addition you can use the module to add your own directives to your applications:</a:t>
            </a:r>
          </a:p>
          <a:p>
            <a:r>
              <a:rPr lang="en-IN" sz="1800" dirty="0"/>
              <a:t>&lt;div ng-app="</a:t>
            </a:r>
            <a:r>
              <a:rPr lang="en-IN" sz="1800" dirty="0" err="1"/>
              <a:t>myApp</a:t>
            </a:r>
            <a:r>
              <a:rPr lang="en-IN" sz="1800" dirty="0"/>
              <a:t>" w3-test-directive&gt;&lt;/div&gt;</a:t>
            </a:r>
          </a:p>
          <a:p>
            <a:r>
              <a:rPr lang="en-IN" sz="1800" dirty="0"/>
              <a:t>	&lt;script&gt;</a:t>
            </a:r>
          </a:p>
          <a:p>
            <a:r>
              <a:rPr lang="en-IN" sz="1800" dirty="0"/>
              <a:t>		var app=</a:t>
            </a:r>
            <a:r>
              <a:rPr lang="en-IN" sz="1800" dirty="0" err="1"/>
              <a:t>angular.module</a:t>
            </a:r>
            <a:r>
              <a:rPr lang="en-IN" sz="1800" dirty="0"/>
              <a:t>("</a:t>
            </a:r>
            <a:r>
              <a:rPr lang="en-IN" sz="1800" dirty="0" err="1"/>
              <a:t>myApp</a:t>
            </a:r>
            <a:r>
              <a:rPr lang="en-IN" sz="1800" dirty="0"/>
              <a:t>",[]);</a:t>
            </a:r>
          </a:p>
          <a:p>
            <a:r>
              <a:rPr lang="en-IN" sz="1800" dirty="0"/>
              <a:t>		</a:t>
            </a:r>
            <a:r>
              <a:rPr lang="en-IN" sz="1800" dirty="0" err="1"/>
              <a:t>app.directive</a:t>
            </a:r>
            <a:r>
              <a:rPr lang="en-IN" sz="1800" dirty="0"/>
              <a:t>("w3TestDirective",function(){</a:t>
            </a:r>
          </a:p>
          <a:p>
            <a:r>
              <a:rPr lang="en-IN" sz="1800" dirty="0"/>
              <a:t>			return {</a:t>
            </a:r>
          </a:p>
          <a:p>
            <a:r>
              <a:rPr lang="en-IN" sz="1800" dirty="0"/>
              <a:t>				</a:t>
            </a:r>
            <a:r>
              <a:rPr lang="en-IN" sz="1800" dirty="0" err="1"/>
              <a:t>template:"I</a:t>
            </a:r>
            <a:r>
              <a:rPr lang="en-IN" sz="1800" dirty="0"/>
              <a:t> was made in a directive </a:t>
            </a:r>
            <a:r>
              <a:rPr lang="en-IN" sz="1800" dirty="0" err="1"/>
              <a:t>constructpr</a:t>
            </a:r>
            <a:r>
              <a:rPr lang="en-IN" sz="1800" dirty="0"/>
              <a:t>"</a:t>
            </a:r>
          </a:p>
          <a:p>
            <a:r>
              <a:rPr lang="en-IN" sz="1800" dirty="0"/>
              <a:t>			};</a:t>
            </a:r>
          </a:p>
          <a:p>
            <a:r>
              <a:rPr lang="en-IN" sz="1800" dirty="0"/>
              <a:t>		});</a:t>
            </a:r>
          </a:p>
          <a:p>
            <a:r>
              <a:rPr lang="en-IN" sz="1800" dirty="0"/>
              <a:t>	&lt;/script&gt;</a:t>
            </a:r>
          </a:p>
        </p:txBody>
      </p:sp>
    </p:spTree>
    <p:extLst>
      <p:ext uri="{BB962C8B-B14F-4D97-AF65-F5344CB8AC3E}">
        <p14:creationId xmlns:p14="http://schemas.microsoft.com/office/powerpoint/2010/main" val="150586746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1FA9-0D3C-4273-B180-9DFB30FC16A7}"/>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Create New Directives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2079BB4-7264-4666-B14B-72ED6E4887C2}"/>
              </a:ext>
            </a:extLst>
          </p:cNvPr>
          <p:cNvSpPr>
            <a:spLocks noGrp="1"/>
          </p:cNvSpPr>
          <p:nvPr>
            <p:ph idx="1"/>
          </p:nvPr>
        </p:nvSpPr>
        <p:spPr>
          <a:xfrm>
            <a:off x="457200" y="476672"/>
            <a:ext cx="8229600" cy="6264696"/>
          </a:xfrm>
        </p:spPr>
        <p:txBody>
          <a:bodyPr>
            <a:normAutofit lnSpcReduction="10000"/>
          </a:bodyPr>
          <a:lstStyle/>
          <a:p>
            <a:r>
              <a:rPr lang="en-US" sz="1600" b="0" i="0" dirty="0">
                <a:solidFill>
                  <a:srgbClr val="000000"/>
                </a:solidFill>
                <a:effectLst/>
                <a:latin typeface="Verdana" panose="020B0604030504040204" pitchFamily="34" charset="0"/>
              </a:rPr>
              <a:t>In addition to all the built-in AngularJS directives, you can create your own directives.</a:t>
            </a:r>
          </a:p>
          <a:p>
            <a:r>
              <a:rPr lang="en-US" sz="1600" b="0" i="0" dirty="0">
                <a:solidFill>
                  <a:srgbClr val="000000"/>
                </a:solidFill>
                <a:effectLst/>
                <a:latin typeface="Verdana" panose="020B0604030504040204" pitchFamily="34" charset="0"/>
              </a:rPr>
              <a:t>New directives are created by using the .directive function.</a:t>
            </a:r>
          </a:p>
          <a:p>
            <a:r>
              <a:rPr lang="en-US" sz="1600" b="0" i="0" dirty="0">
                <a:solidFill>
                  <a:srgbClr val="000000"/>
                </a:solidFill>
                <a:effectLst/>
                <a:latin typeface="Verdana" panose="020B0604030504040204" pitchFamily="34" charset="0"/>
              </a:rPr>
              <a:t>To invoke the new directive, make an HTML element with the same tag name as the new directive.</a:t>
            </a:r>
          </a:p>
          <a:p>
            <a:r>
              <a:rPr lang="en-US" sz="1600" b="0" i="0" dirty="0">
                <a:solidFill>
                  <a:srgbClr val="000000"/>
                </a:solidFill>
                <a:effectLst/>
                <a:latin typeface="Verdana" panose="020B0604030504040204" pitchFamily="34" charset="0"/>
              </a:rPr>
              <a:t>When naming a directive, you must use a camel case name, but when invoking it, you must use - </a:t>
            </a:r>
            <a:r>
              <a:rPr lang="en-IN" sz="1600" b="0" i="0" dirty="0">
                <a:solidFill>
                  <a:srgbClr val="000000"/>
                </a:solidFill>
                <a:effectLst/>
                <a:latin typeface="Verdana" panose="020B0604030504040204" pitchFamily="34" charset="0"/>
              </a:rPr>
              <a:t>separated name,</a:t>
            </a:r>
          </a:p>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body</a:t>
            </a:r>
            <a:r>
              <a:rPr lang="en-IN" sz="1600" b="0" i="0" dirty="0">
                <a:solidFill>
                  <a:srgbClr val="FF0000"/>
                </a:solidFill>
                <a:effectLst/>
                <a:latin typeface="Consolas" panose="020B0609020204030204" pitchFamily="49" charset="0"/>
              </a:rPr>
              <a:t> ng-app</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myApp</a:t>
            </a:r>
            <a:r>
              <a:rPr lang="en-IN" sz="1600" b="0" i="0" dirty="0">
                <a:solidFill>
                  <a:srgbClr val="0000CD"/>
                </a:solidFill>
                <a:effectLst/>
                <a:latin typeface="Consolas" panose="020B0609020204030204" pitchFamily="49" charset="0"/>
              </a:rPr>
              <a:t>"&gt;</a:t>
            </a:r>
            <a:br>
              <a:rPr lang="en-IN" sz="1600" dirty="0"/>
            </a:b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w3-test-directive</a:t>
            </a:r>
            <a:r>
              <a:rPr lang="en-IN" sz="1600" b="0" i="0" dirty="0">
                <a:solidFill>
                  <a:srgbClr val="0000CD"/>
                </a:solidFill>
                <a:effectLst/>
                <a:latin typeface="Consolas" panose="020B0609020204030204" pitchFamily="49" charset="0"/>
              </a:rPr>
              <a:t>&gt;&lt;</a:t>
            </a:r>
            <a:r>
              <a:rPr lang="en-IN" sz="1600" b="0" i="0" dirty="0">
                <a:solidFill>
                  <a:srgbClr val="A52A2A"/>
                </a:solidFill>
                <a:effectLst/>
                <a:latin typeface="Consolas" panose="020B0609020204030204" pitchFamily="49" charset="0"/>
              </a:rPr>
              <a:t>/w3-test-directive</a:t>
            </a:r>
            <a:r>
              <a:rPr lang="en-IN" sz="1600" b="0" i="0" dirty="0">
                <a:solidFill>
                  <a:srgbClr val="0000CD"/>
                </a:solidFill>
                <a:effectLst/>
                <a:latin typeface="Consolas" panose="020B0609020204030204" pitchFamily="49" charset="0"/>
              </a:rPr>
              <a:t>&gt;</a:t>
            </a:r>
            <a:br>
              <a:rPr lang="en-IN" sz="1600" dirty="0"/>
            </a:b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script</a:t>
            </a:r>
            <a:r>
              <a:rPr lang="en-IN" sz="1600" b="0" i="0" dirty="0">
                <a:solidFill>
                  <a:srgbClr val="0000CD"/>
                </a:solidFill>
                <a:effectLst/>
                <a:latin typeface="Consolas" panose="020B0609020204030204" pitchFamily="49" charset="0"/>
              </a:rPr>
              <a:t>&gt;</a:t>
            </a:r>
            <a:br>
              <a:rPr lang="en-IN" sz="1600" b="0" i="0" dirty="0">
                <a:solidFill>
                  <a:srgbClr val="000000"/>
                </a:solidFill>
                <a:effectLst/>
                <a:latin typeface="Consolas" panose="020B0609020204030204" pitchFamily="49" charset="0"/>
              </a:rPr>
            </a:br>
            <a:r>
              <a:rPr lang="en-IN" sz="1600" b="0" i="0" dirty="0">
                <a:solidFill>
                  <a:srgbClr val="0000CD"/>
                </a:solidFill>
                <a:effectLst/>
                <a:latin typeface="Consolas" panose="020B0609020204030204" pitchFamily="49" charset="0"/>
              </a:rPr>
              <a:t>var</a:t>
            </a:r>
            <a:r>
              <a:rPr lang="en-IN" sz="1600" b="0" i="0" dirty="0">
                <a:solidFill>
                  <a:srgbClr val="000000"/>
                </a:solidFill>
                <a:effectLst/>
                <a:latin typeface="Consolas" panose="020B0609020204030204" pitchFamily="49" charset="0"/>
              </a:rPr>
              <a:t> app = </a:t>
            </a:r>
            <a:r>
              <a:rPr lang="en-IN" sz="1600" b="0" i="0" dirty="0" err="1">
                <a:solidFill>
                  <a:srgbClr val="000000"/>
                </a:solidFill>
                <a:effectLst/>
                <a:latin typeface="Consolas" panose="020B0609020204030204" pitchFamily="49" charset="0"/>
              </a:rPr>
              <a:t>angular.module</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a:t>
            </a:r>
            <a:r>
              <a:rPr lang="en-IN" sz="1600" b="0" i="0" dirty="0" err="1">
                <a:solidFill>
                  <a:srgbClr val="A52A2A"/>
                </a:solidFill>
                <a:effectLst/>
                <a:latin typeface="Consolas" panose="020B0609020204030204" pitchFamily="49" charset="0"/>
              </a:rPr>
              <a:t>myApp</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br>
              <a:rPr lang="en-IN" sz="1600" b="0" i="0" dirty="0">
                <a:solidFill>
                  <a:srgbClr val="000000"/>
                </a:solidFill>
                <a:effectLst/>
                <a:latin typeface="Consolas" panose="020B0609020204030204" pitchFamily="49" charset="0"/>
              </a:rPr>
            </a:br>
            <a:r>
              <a:rPr lang="en-IN" sz="1600" b="0" i="0" dirty="0" err="1">
                <a:solidFill>
                  <a:srgbClr val="000000"/>
                </a:solidFill>
                <a:effectLst/>
                <a:latin typeface="Consolas" panose="020B0609020204030204" pitchFamily="49" charset="0"/>
              </a:rPr>
              <a:t>app.directive</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"w3TestDirective"</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function</a:t>
            </a:r>
            <a:r>
              <a:rPr lang="en-IN" sz="1600" b="0" i="0" dirty="0">
                <a:solidFill>
                  <a:srgbClr val="000000"/>
                </a:solidFill>
                <a:effectLst/>
                <a:latin typeface="Consolas" panose="020B0609020204030204" pitchFamily="49" charset="0"/>
              </a:rPr>
              <a:t>() {</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return</a:t>
            </a:r>
            <a:r>
              <a:rPr lang="en-IN" sz="1600" b="0" i="0" dirty="0">
                <a:solidFill>
                  <a:srgbClr val="000000"/>
                </a:solidFill>
                <a:effectLst/>
                <a:latin typeface="Consolas" panose="020B0609020204030204" pitchFamily="49" charset="0"/>
              </a:rPr>
              <a:t> {</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    template : </a:t>
            </a:r>
            <a:r>
              <a:rPr lang="en-IN" sz="1600" b="0" i="0" dirty="0">
                <a:solidFill>
                  <a:srgbClr val="A52A2A"/>
                </a:solidFill>
                <a:effectLst/>
                <a:latin typeface="Consolas" panose="020B0609020204030204" pitchFamily="49" charset="0"/>
              </a:rPr>
              <a:t>"&lt;h1&gt;Made by a directive!&lt;/h1&gt;"</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  };</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a:t>
            </a:r>
            <a:br>
              <a:rPr lang="en-IN" sz="1600" b="0" i="0" dirty="0">
                <a:solidFill>
                  <a:srgbClr val="000000"/>
                </a:solidFill>
                <a:effectLst/>
                <a:latin typeface="Consolas" panose="020B0609020204030204" pitchFamily="49" charset="0"/>
              </a:rPr>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/script</a:t>
            </a:r>
            <a:r>
              <a:rPr lang="en-IN" sz="1600" b="0" i="0" dirty="0">
                <a:solidFill>
                  <a:srgbClr val="0000CD"/>
                </a:solidFill>
                <a:effectLst/>
                <a:latin typeface="Consolas" panose="020B0609020204030204" pitchFamily="49" charset="0"/>
              </a:rPr>
              <a:t>&gt;</a:t>
            </a:r>
            <a:br>
              <a:rPr lang="en-IN" sz="1600" dirty="0"/>
            </a:b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/body</a:t>
            </a:r>
            <a:r>
              <a:rPr lang="en-IN" sz="1600" b="0" i="0" dirty="0">
                <a:solidFill>
                  <a:srgbClr val="0000CD"/>
                </a:solidFill>
                <a:effectLst/>
                <a:latin typeface="Consolas" panose="020B0609020204030204" pitchFamily="49" charset="0"/>
              </a:rPr>
              <a:t>&gt;</a:t>
            </a:r>
          </a:p>
          <a:p>
            <a:pPr algn="l"/>
            <a:r>
              <a:rPr lang="en-US" sz="1050" b="0" i="0" dirty="0">
                <a:solidFill>
                  <a:srgbClr val="000000"/>
                </a:solidFill>
                <a:effectLst/>
                <a:latin typeface="Verdana" panose="020B0604030504040204" pitchFamily="34" charset="0"/>
              </a:rPr>
              <a:t>You can invoke a directive by using:</a:t>
            </a:r>
          </a:p>
          <a:p>
            <a:pPr algn="l">
              <a:buFont typeface="Arial" panose="020B0604020202020204" pitchFamily="34" charset="0"/>
              <a:buChar char="•"/>
            </a:pPr>
            <a:r>
              <a:rPr lang="en-US" sz="1050" b="0" i="0" dirty="0">
                <a:solidFill>
                  <a:srgbClr val="000000"/>
                </a:solidFill>
                <a:effectLst/>
                <a:latin typeface="Verdana" panose="020B0604030504040204" pitchFamily="34" charset="0"/>
              </a:rPr>
              <a:t>Element name</a:t>
            </a:r>
          </a:p>
          <a:p>
            <a:pPr algn="l">
              <a:buFont typeface="Arial" panose="020B0604020202020204" pitchFamily="34" charset="0"/>
              <a:buChar char="•"/>
            </a:pPr>
            <a:r>
              <a:rPr lang="en-US" sz="1050" b="0" i="0" dirty="0">
                <a:solidFill>
                  <a:srgbClr val="000000"/>
                </a:solidFill>
                <a:effectLst/>
                <a:latin typeface="Verdana" panose="020B0604030504040204" pitchFamily="34" charset="0"/>
              </a:rPr>
              <a:t>Attribute</a:t>
            </a:r>
          </a:p>
          <a:p>
            <a:pPr algn="l">
              <a:buFont typeface="Arial" panose="020B0604020202020204" pitchFamily="34" charset="0"/>
              <a:buChar char="•"/>
            </a:pPr>
            <a:r>
              <a:rPr lang="en-US" sz="1050" b="0" i="0" dirty="0">
                <a:solidFill>
                  <a:srgbClr val="000000"/>
                </a:solidFill>
                <a:effectLst/>
                <a:latin typeface="Verdana" panose="020B0604030504040204" pitchFamily="34" charset="0"/>
              </a:rPr>
              <a:t>Class</a:t>
            </a:r>
          </a:p>
          <a:p>
            <a:pPr algn="l">
              <a:buFont typeface="Arial" panose="020B0604020202020204" pitchFamily="34" charset="0"/>
              <a:buChar char="•"/>
            </a:pPr>
            <a:r>
              <a:rPr lang="en-US" sz="1050" b="0" i="0" dirty="0">
                <a:solidFill>
                  <a:srgbClr val="000000"/>
                </a:solidFill>
                <a:effectLst/>
                <a:latin typeface="Verdana" panose="020B0604030504040204" pitchFamily="34" charset="0"/>
              </a:rPr>
              <a:t>Comment</a:t>
            </a:r>
          </a:p>
          <a:p>
            <a:endParaRPr lang="en-IN" sz="1600" dirty="0"/>
          </a:p>
        </p:txBody>
      </p:sp>
    </p:spTree>
    <p:extLst>
      <p:ext uri="{BB962C8B-B14F-4D97-AF65-F5344CB8AC3E}">
        <p14:creationId xmlns:p14="http://schemas.microsoft.com/office/powerpoint/2010/main" val="58340602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F5E9-18E1-4876-A0C3-A41EFD8FF89B}"/>
              </a:ext>
            </a:extLst>
          </p:cNvPr>
          <p:cNvSpPr>
            <a:spLocks noGrp="1"/>
          </p:cNvSpPr>
          <p:nvPr>
            <p:ph idx="1"/>
          </p:nvPr>
        </p:nvSpPr>
        <p:spPr>
          <a:xfrm>
            <a:off x="457200" y="116632"/>
            <a:ext cx="8229600" cy="6741368"/>
          </a:xfrm>
        </p:spPr>
        <p:txBody>
          <a:bodyPr>
            <a:normAutofit fontScale="92500" lnSpcReduction="10000"/>
          </a:bodyPr>
          <a:lstStyle/>
          <a:p>
            <a:pPr algn="l"/>
            <a:r>
              <a:rPr lang="en-IN" sz="2000" b="0" i="0" dirty="0">
                <a:solidFill>
                  <a:srgbClr val="000000"/>
                </a:solidFill>
                <a:effectLst/>
                <a:latin typeface="Verdana" panose="020B0604030504040204" pitchFamily="34" charset="0"/>
              </a:rPr>
              <a:t>Attribute</a:t>
            </a:r>
          </a:p>
          <a:p>
            <a:pPr algn="l"/>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div</a:t>
            </a:r>
            <a:r>
              <a:rPr lang="en-IN" sz="2000" b="0" i="0" dirty="0">
                <a:solidFill>
                  <a:srgbClr val="FF0000"/>
                </a:solidFill>
                <a:effectLst/>
                <a:latin typeface="Consolas" panose="020B0609020204030204" pitchFamily="49" charset="0"/>
              </a:rPr>
              <a:t> w3-test-directive</a:t>
            </a:r>
            <a:r>
              <a:rPr lang="en-IN" sz="2000" b="0" i="0" dirty="0">
                <a:solidFill>
                  <a:srgbClr val="0000CD"/>
                </a:solidFill>
                <a:effectLst/>
                <a:latin typeface="Consolas" panose="020B0609020204030204" pitchFamily="49" charset="0"/>
              </a:rPr>
              <a:t>&gt;&lt;</a:t>
            </a:r>
            <a:r>
              <a:rPr lang="en-IN" sz="2000" b="0" i="0" dirty="0">
                <a:solidFill>
                  <a:srgbClr val="A52A2A"/>
                </a:solidFill>
                <a:effectLst/>
                <a:latin typeface="Consolas" panose="020B0609020204030204" pitchFamily="49" charset="0"/>
              </a:rPr>
              <a:t>/div</a:t>
            </a:r>
            <a:r>
              <a:rPr lang="en-IN" sz="2000" b="0" i="0" dirty="0">
                <a:solidFill>
                  <a:srgbClr val="0000CD"/>
                </a:solidFill>
                <a:effectLst/>
                <a:latin typeface="Consolas" panose="020B0609020204030204" pitchFamily="49" charset="0"/>
              </a:rPr>
              <a:t>&gt;</a:t>
            </a:r>
            <a:endParaRPr lang="en-IN" sz="2000" b="0" i="0" dirty="0">
              <a:solidFill>
                <a:srgbClr val="000000"/>
              </a:solidFill>
              <a:effectLst/>
              <a:latin typeface="Consolas" panose="020B0609020204030204" pitchFamily="49" charset="0"/>
            </a:endParaRPr>
          </a:p>
          <a:p>
            <a:pPr algn="l"/>
            <a:r>
              <a:rPr lang="en-US" sz="2000" b="0" i="0" dirty="0">
                <a:solidFill>
                  <a:srgbClr val="000000"/>
                </a:solidFill>
                <a:effectLst/>
                <a:latin typeface="Verdana" panose="020B0604030504040204" pitchFamily="34" charset="0"/>
              </a:rPr>
              <a:t>Class</a:t>
            </a:r>
          </a:p>
          <a:p>
            <a:pPr algn="l"/>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div</a:t>
            </a:r>
            <a:r>
              <a:rPr lang="en-US" sz="2000" b="0" i="0" dirty="0">
                <a:solidFill>
                  <a:srgbClr val="FF0000"/>
                </a:solidFill>
                <a:effectLst/>
                <a:latin typeface="Consolas" panose="020B0609020204030204" pitchFamily="49" charset="0"/>
              </a:rPr>
              <a:t> class</a:t>
            </a:r>
            <a:r>
              <a:rPr lang="en-US" sz="2000" b="0" i="0" dirty="0">
                <a:solidFill>
                  <a:srgbClr val="0000CD"/>
                </a:solidFill>
                <a:effectLst/>
                <a:latin typeface="Consolas" panose="020B0609020204030204" pitchFamily="49" charset="0"/>
              </a:rPr>
              <a:t>="w3-test-directive"&gt;&lt;</a:t>
            </a:r>
            <a:r>
              <a:rPr lang="en-US" sz="2000" b="0" i="0" dirty="0">
                <a:solidFill>
                  <a:srgbClr val="A52A2A"/>
                </a:solidFill>
                <a:effectLst/>
                <a:latin typeface="Consolas" panose="020B0609020204030204" pitchFamily="49" charset="0"/>
              </a:rPr>
              <a:t>/div</a:t>
            </a:r>
            <a:r>
              <a:rPr lang="en-US" sz="2000" b="0" i="0" dirty="0">
                <a:solidFill>
                  <a:srgbClr val="0000CD"/>
                </a:solidFill>
                <a:effectLst/>
                <a:latin typeface="Consolas" panose="020B0609020204030204" pitchFamily="49" charset="0"/>
              </a:rPr>
              <a:t>&gt;</a:t>
            </a:r>
          </a:p>
          <a:p>
            <a:r>
              <a:rPr lang="en-IN" sz="1600" b="0" i="0" dirty="0">
                <a:solidFill>
                  <a:srgbClr val="000000"/>
                </a:solidFill>
                <a:effectLst/>
                <a:latin typeface="Segoe UI" panose="020B0502040204020203" pitchFamily="34" charset="0"/>
              </a:rPr>
              <a:t>Restrictions</a:t>
            </a:r>
          </a:p>
          <a:p>
            <a:pPr algn="l"/>
            <a:r>
              <a:rPr lang="en-US" sz="1600" b="0" i="0" dirty="0">
                <a:solidFill>
                  <a:srgbClr val="000000"/>
                </a:solidFill>
                <a:effectLst/>
                <a:latin typeface="Verdana" panose="020B0604030504040204" pitchFamily="34" charset="0"/>
              </a:rPr>
              <a:t>You can restrict your directives to only be invoked by some of the methods.</a:t>
            </a:r>
          </a:p>
          <a:p>
            <a:br>
              <a:rPr lang="en-US" sz="1600" b="0" i="0" dirty="0">
                <a:solidFill>
                  <a:srgbClr val="000000"/>
                </a:solidFill>
                <a:effectLst/>
                <a:latin typeface="Verdana" panose="020B0604030504040204" pitchFamily="34" charset="0"/>
              </a:rPr>
            </a:br>
            <a:endParaRPr lang="en-US" sz="1600" b="0" i="0" dirty="0">
              <a:solidFill>
                <a:srgbClr val="0000CD"/>
              </a:solidFill>
              <a:effectLst/>
              <a:latin typeface="Consolas" panose="020B0609020204030204" pitchFamily="49" charset="0"/>
            </a:endParaRPr>
          </a:p>
          <a:p>
            <a:pPr algn="l"/>
            <a:r>
              <a:rPr lang="en-US" sz="2000" b="0" i="0" dirty="0">
                <a:solidFill>
                  <a:srgbClr val="000000"/>
                </a:solidFill>
                <a:effectLst/>
                <a:latin typeface="Consolas" panose="020B0609020204030204" pitchFamily="49" charset="0"/>
              </a:rPr>
              <a:t>&lt;body ng-app="</a:t>
            </a:r>
            <a:r>
              <a:rPr lang="en-US" sz="2000" b="0" i="0" dirty="0" err="1">
                <a:solidFill>
                  <a:srgbClr val="000000"/>
                </a:solidFill>
                <a:effectLst/>
                <a:latin typeface="Consolas" panose="020B0609020204030204" pitchFamily="49" charset="0"/>
              </a:rPr>
              <a:t>myApp</a:t>
            </a:r>
            <a:r>
              <a:rPr lang="en-US" sz="2000" b="0" i="0" dirty="0">
                <a:solidFill>
                  <a:srgbClr val="000000"/>
                </a:solidFill>
                <a:effectLst/>
                <a:latin typeface="Consolas" panose="020B0609020204030204" pitchFamily="49" charset="0"/>
              </a:rPr>
              <a:t>"&gt;</a:t>
            </a:r>
          </a:p>
          <a:p>
            <a:pPr algn="l"/>
            <a:r>
              <a:rPr lang="en-US" sz="2000" b="0" i="0" dirty="0">
                <a:solidFill>
                  <a:srgbClr val="000000"/>
                </a:solidFill>
                <a:effectLst/>
                <a:latin typeface="Consolas" panose="020B0609020204030204" pitchFamily="49" charset="0"/>
              </a:rPr>
              <a:t>	&lt;w3-test-directive&gt;&lt;/w3-test-directive&gt;</a:t>
            </a:r>
          </a:p>
          <a:p>
            <a:pPr algn="l"/>
            <a:r>
              <a:rPr lang="en-US" sz="2000" b="0" i="0" dirty="0">
                <a:solidFill>
                  <a:srgbClr val="000000"/>
                </a:solidFill>
                <a:effectLst/>
                <a:latin typeface="Consolas" panose="020B0609020204030204" pitchFamily="49" charset="0"/>
              </a:rPr>
              <a:t>	&lt;div w3-test-directive&gt;&lt;/div&gt;</a:t>
            </a:r>
          </a:p>
          <a:p>
            <a:pPr algn="l"/>
            <a:r>
              <a:rPr lang="en-US" sz="2000" b="0" i="0" dirty="0">
                <a:solidFill>
                  <a:srgbClr val="000000"/>
                </a:solidFill>
                <a:effectLst/>
                <a:latin typeface="Consolas" panose="020B0609020204030204" pitchFamily="49" charset="0"/>
              </a:rPr>
              <a:t>	&lt;script&gt;</a:t>
            </a:r>
          </a:p>
          <a:p>
            <a:pPr algn="l"/>
            <a:r>
              <a:rPr lang="en-US" sz="2000" b="0" i="0" dirty="0">
                <a:solidFill>
                  <a:srgbClr val="000000"/>
                </a:solidFill>
                <a:effectLst/>
                <a:latin typeface="Consolas" panose="020B0609020204030204" pitchFamily="49" charset="0"/>
              </a:rPr>
              <a:t>		var app=</a:t>
            </a:r>
            <a:r>
              <a:rPr lang="en-US" sz="2000" b="0" i="0" dirty="0" err="1">
                <a:solidFill>
                  <a:srgbClr val="000000"/>
                </a:solidFill>
                <a:effectLst/>
                <a:latin typeface="Consolas" panose="020B0609020204030204" pitchFamily="49" charset="0"/>
              </a:rPr>
              <a:t>angular.module</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myApp</a:t>
            </a:r>
            <a:r>
              <a:rPr lang="en-US" sz="2000" b="0" i="0" dirty="0">
                <a:solidFill>
                  <a:srgbClr val="000000"/>
                </a:solidFill>
                <a:effectLst/>
                <a:latin typeface="Consolas" panose="020B0609020204030204" pitchFamily="49" charset="0"/>
              </a:rPr>
              <a:t>",[]);</a:t>
            </a:r>
          </a:p>
          <a:p>
            <a:pPr algn="l"/>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app.directive</a:t>
            </a:r>
            <a:r>
              <a:rPr lang="en-US" sz="2000" b="0" i="0" dirty="0">
                <a:solidFill>
                  <a:srgbClr val="000000"/>
                </a:solidFill>
                <a:effectLst/>
                <a:latin typeface="Consolas" panose="020B0609020204030204" pitchFamily="49" charset="0"/>
              </a:rPr>
              <a:t>("w3TestDirective",function(){</a:t>
            </a:r>
          </a:p>
          <a:p>
            <a:pPr algn="l"/>
            <a:r>
              <a:rPr lang="en-US" sz="2000" b="0" i="0" dirty="0">
                <a:solidFill>
                  <a:srgbClr val="000000"/>
                </a:solidFill>
                <a:effectLst/>
                <a:latin typeface="Consolas" panose="020B0609020204030204" pitchFamily="49" charset="0"/>
              </a:rPr>
              <a:t>			return{</a:t>
            </a:r>
          </a:p>
          <a:p>
            <a:pPr algn="l"/>
            <a:r>
              <a:rPr lang="en-US" sz="2000" b="0" i="0" dirty="0">
                <a:solidFill>
                  <a:srgbClr val="000000"/>
                </a:solidFill>
                <a:effectLst/>
                <a:latin typeface="Consolas" panose="020B0609020204030204" pitchFamily="49" charset="0"/>
              </a:rPr>
              <a:t>				</a:t>
            </a:r>
            <a:r>
              <a:rPr lang="en-US" sz="2000" b="0" i="0" dirty="0" err="1">
                <a:solidFill>
                  <a:srgbClr val="000000"/>
                </a:solidFill>
                <a:effectLst/>
                <a:latin typeface="Consolas" panose="020B0609020204030204" pitchFamily="49" charset="0"/>
              </a:rPr>
              <a:t>restrict:"A</a:t>
            </a:r>
            <a:r>
              <a:rPr lang="en-US" sz="2000" b="0" i="0" dirty="0">
                <a:solidFill>
                  <a:srgbClr val="000000"/>
                </a:solidFill>
                <a:effectLst/>
                <a:latin typeface="Consolas" panose="020B0609020204030204" pitchFamily="49" charset="0"/>
              </a:rPr>
              <a:t>",</a:t>
            </a:r>
          </a:p>
          <a:p>
            <a:pPr algn="l"/>
            <a:r>
              <a:rPr lang="en-US" sz="2000" b="0" i="0" dirty="0">
                <a:solidFill>
                  <a:srgbClr val="000000"/>
                </a:solidFill>
                <a:effectLst/>
                <a:latin typeface="Consolas" panose="020B0609020204030204" pitchFamily="49" charset="0"/>
              </a:rPr>
              <a:t>				template:"&lt;h1&gt;Made by a directive&lt;/h1&gt;"</a:t>
            </a:r>
          </a:p>
          <a:p>
            <a:pPr algn="l"/>
            <a:r>
              <a:rPr lang="en-US" sz="2000" b="0" i="0" dirty="0">
                <a:solidFill>
                  <a:srgbClr val="000000"/>
                </a:solidFill>
                <a:effectLst/>
                <a:latin typeface="Consolas" panose="020B0609020204030204" pitchFamily="49" charset="0"/>
              </a:rPr>
              <a:t>			};</a:t>
            </a:r>
          </a:p>
          <a:p>
            <a:pPr algn="l"/>
            <a:r>
              <a:rPr lang="en-US" sz="2000" b="0" i="0" dirty="0">
                <a:solidFill>
                  <a:srgbClr val="000000"/>
                </a:solidFill>
                <a:effectLst/>
                <a:latin typeface="Consolas" panose="020B0609020204030204" pitchFamily="49" charset="0"/>
              </a:rPr>
              <a:t>		});</a:t>
            </a:r>
          </a:p>
          <a:p>
            <a:pPr algn="l"/>
            <a:r>
              <a:rPr lang="en-US" sz="2000" b="0" i="0" dirty="0">
                <a:solidFill>
                  <a:srgbClr val="000000"/>
                </a:solidFill>
                <a:effectLst/>
                <a:latin typeface="Consolas" panose="020B0609020204030204" pitchFamily="49" charset="0"/>
              </a:rPr>
              <a:t>	&lt;/script&gt;</a:t>
            </a:r>
          </a:p>
          <a:p>
            <a:pPr algn="l"/>
            <a:endParaRPr lang="en-US" sz="2000" b="0" i="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48122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t>Background Image</a:t>
            </a:r>
          </a:p>
        </p:txBody>
      </p:sp>
      <p:sp>
        <p:nvSpPr>
          <p:cNvPr id="3" name="Content Placeholder 2"/>
          <p:cNvSpPr>
            <a:spLocks noGrp="1"/>
          </p:cNvSpPr>
          <p:nvPr>
            <p:ph idx="1"/>
          </p:nvPr>
        </p:nvSpPr>
        <p:spPr/>
        <p:txBody>
          <a:bodyPr/>
          <a:lstStyle/>
          <a:p>
            <a:r>
              <a:rPr lang="en-IN" dirty="0"/>
              <a:t>&lt;html&gt;</a:t>
            </a:r>
          </a:p>
          <a:p>
            <a:r>
              <a:rPr lang="en-IN" dirty="0"/>
              <a:t>&lt;body background="Screenshot (51).</a:t>
            </a:r>
            <a:r>
              <a:rPr lang="en-IN" dirty="0" err="1"/>
              <a:t>png</a:t>
            </a:r>
            <a:r>
              <a:rPr lang="en-IN" dirty="0"/>
              <a:t>"&gt;</a:t>
            </a:r>
          </a:p>
          <a:p>
            <a:r>
              <a:rPr lang="en-IN" dirty="0"/>
              <a:t>&lt;/body&gt;</a:t>
            </a:r>
          </a:p>
          <a:p>
            <a:r>
              <a:rPr lang="en-IN" dirty="0"/>
              <a:t>&lt;/html&gt;</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0D955-C574-46E9-A6E1-70FE87D06B98}"/>
              </a:ext>
            </a:extLst>
          </p:cNvPr>
          <p:cNvSpPr>
            <a:spLocks noGrp="1"/>
          </p:cNvSpPr>
          <p:nvPr>
            <p:ph idx="1"/>
          </p:nvPr>
        </p:nvSpPr>
        <p:spPr>
          <a:xfrm>
            <a:off x="457200" y="116632"/>
            <a:ext cx="8229600" cy="6624736"/>
          </a:xfrm>
        </p:spPr>
        <p:txBody>
          <a:bodyPr/>
          <a:lstStyle/>
          <a:p>
            <a:r>
              <a:rPr lang="en-US" b="0" i="0" dirty="0">
                <a:solidFill>
                  <a:srgbClr val="000000"/>
                </a:solidFill>
                <a:effectLst/>
                <a:latin typeface="Verdana" panose="020B0604030504040204" pitchFamily="34" charset="0"/>
              </a:rPr>
              <a:t>The legal restrict values are:</a:t>
            </a:r>
          </a:p>
          <a:p>
            <a:r>
              <a:rPr lang="en-US" dirty="0">
                <a:solidFill>
                  <a:srgbClr val="000000"/>
                </a:solidFill>
                <a:latin typeface="Verdana" panose="020B0604030504040204" pitchFamily="34" charset="0"/>
              </a:rPr>
              <a:t>E for Element</a:t>
            </a:r>
          </a:p>
          <a:p>
            <a:r>
              <a:rPr lang="en-US" dirty="0">
                <a:solidFill>
                  <a:srgbClr val="000000"/>
                </a:solidFill>
                <a:latin typeface="Verdana" panose="020B0604030504040204" pitchFamily="34" charset="0"/>
              </a:rPr>
              <a:t>A for Attribute</a:t>
            </a:r>
          </a:p>
          <a:p>
            <a:r>
              <a:rPr lang="en-US" dirty="0">
                <a:solidFill>
                  <a:srgbClr val="000000"/>
                </a:solidFill>
                <a:latin typeface="Verdana" panose="020B0604030504040204" pitchFamily="34" charset="0"/>
              </a:rPr>
              <a:t>C for </a:t>
            </a:r>
            <a:r>
              <a:rPr lang="en-US" dirty="0" err="1">
                <a:solidFill>
                  <a:srgbClr val="000000"/>
                </a:solidFill>
                <a:latin typeface="Verdana" panose="020B0604030504040204" pitchFamily="34" charset="0"/>
              </a:rPr>
              <a:t>CLass</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M for Comment</a:t>
            </a:r>
            <a:endParaRPr lang="en-IN" dirty="0"/>
          </a:p>
        </p:txBody>
      </p:sp>
    </p:spTree>
    <p:extLst>
      <p:ext uri="{BB962C8B-B14F-4D97-AF65-F5344CB8AC3E}">
        <p14:creationId xmlns:p14="http://schemas.microsoft.com/office/powerpoint/2010/main" val="65596211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C88F-7C08-4034-9B90-155DD8066BEF}"/>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AngularJS Controllers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84EBECF-809A-432A-8E16-226D651DC20C}"/>
              </a:ext>
            </a:extLst>
          </p:cNvPr>
          <p:cNvSpPr>
            <a:spLocks noGrp="1"/>
          </p:cNvSpPr>
          <p:nvPr>
            <p:ph idx="1"/>
          </p:nvPr>
        </p:nvSpPr>
        <p:spPr>
          <a:xfrm>
            <a:off x="457200" y="548680"/>
            <a:ext cx="8229600" cy="6120680"/>
          </a:xfrm>
        </p:spPr>
        <p:txBody>
          <a:bodyPr>
            <a:normAutofit fontScale="92500" lnSpcReduction="20000"/>
          </a:bodyPr>
          <a:lstStyle/>
          <a:p>
            <a:r>
              <a:rPr lang="en-US" sz="1800" b="0" i="0" dirty="0">
                <a:solidFill>
                  <a:srgbClr val="000000"/>
                </a:solidFill>
                <a:effectLst/>
                <a:latin typeface="Verdana" panose="020B0604030504040204" pitchFamily="34" charset="0"/>
              </a:rPr>
              <a:t>AngularJS controllers </a:t>
            </a:r>
            <a:r>
              <a:rPr lang="en-US" sz="1800" b="1" i="0" dirty="0">
                <a:solidFill>
                  <a:srgbClr val="000000"/>
                </a:solidFill>
                <a:effectLst/>
                <a:latin typeface="Verdana" panose="020B0604030504040204" pitchFamily="34" charset="0"/>
              </a:rPr>
              <a:t>control the data</a:t>
            </a:r>
            <a:r>
              <a:rPr lang="en-US" sz="1800" b="0" i="0" dirty="0">
                <a:solidFill>
                  <a:srgbClr val="000000"/>
                </a:solidFill>
                <a:effectLst/>
                <a:latin typeface="Verdana" panose="020B0604030504040204" pitchFamily="34" charset="0"/>
              </a:rPr>
              <a:t> of AngularJS applications.</a:t>
            </a:r>
          </a:p>
          <a:p>
            <a:r>
              <a:rPr lang="en-US" sz="1600" b="0" i="0" dirty="0">
                <a:solidFill>
                  <a:srgbClr val="000000"/>
                </a:solidFill>
                <a:effectLst/>
                <a:latin typeface="Verdana" panose="020B0604030504040204" pitchFamily="34" charset="0"/>
              </a:rPr>
              <a:t>AngularJS controllers are regular </a:t>
            </a:r>
            <a:r>
              <a:rPr lang="en-US" sz="1600" b="1" i="0" dirty="0">
                <a:solidFill>
                  <a:srgbClr val="000000"/>
                </a:solidFill>
                <a:effectLst/>
                <a:latin typeface="Verdana" panose="020B0604030504040204" pitchFamily="34" charset="0"/>
              </a:rPr>
              <a:t>JavaScript Objects</a:t>
            </a:r>
            <a:r>
              <a:rPr lang="en-US" sz="1600" b="0" i="0" dirty="0">
                <a:solidFill>
                  <a:srgbClr val="000000"/>
                </a:solidFill>
                <a:effectLst/>
                <a:latin typeface="Verdana" panose="020B0604030504040204" pitchFamily="34" charset="0"/>
              </a:rPr>
              <a:t>.</a:t>
            </a:r>
          </a:p>
          <a:p>
            <a:r>
              <a:rPr lang="en-US" sz="1400" b="0" i="0" dirty="0">
                <a:solidFill>
                  <a:srgbClr val="000000"/>
                </a:solidFill>
                <a:effectLst/>
                <a:latin typeface="Verdana" panose="020B0604030504040204" pitchFamily="34" charset="0"/>
              </a:rPr>
              <a:t>The </a:t>
            </a:r>
            <a:r>
              <a:rPr lang="en-US" sz="1400" b="1" i="0" dirty="0">
                <a:solidFill>
                  <a:srgbClr val="000000"/>
                </a:solidFill>
                <a:effectLst/>
                <a:latin typeface="Verdana" panose="020B0604030504040204" pitchFamily="34" charset="0"/>
              </a:rPr>
              <a:t>ng-controller</a:t>
            </a:r>
            <a:r>
              <a:rPr lang="en-US" sz="1400" b="0" i="0" dirty="0">
                <a:solidFill>
                  <a:srgbClr val="000000"/>
                </a:solidFill>
                <a:effectLst/>
                <a:latin typeface="Verdana" panose="020B0604030504040204" pitchFamily="34" charset="0"/>
              </a:rPr>
              <a:t> directive defines the application controller.</a:t>
            </a:r>
            <a:endParaRPr lang="en-US" sz="1400" dirty="0">
              <a:solidFill>
                <a:srgbClr val="000000"/>
              </a:solidFill>
              <a:latin typeface="Verdana" panose="020B0604030504040204" pitchFamily="34" charset="0"/>
            </a:endParaRPr>
          </a:p>
          <a:p>
            <a:r>
              <a:rPr lang="en-US" sz="1400" b="0" i="0" dirty="0">
                <a:solidFill>
                  <a:srgbClr val="000000"/>
                </a:solidFill>
                <a:effectLst/>
                <a:latin typeface="Verdana" panose="020B0604030504040204" pitchFamily="34" charset="0"/>
              </a:rPr>
              <a:t>A controller is a </a:t>
            </a:r>
            <a:r>
              <a:rPr lang="en-US" sz="1400" b="1" i="0" dirty="0">
                <a:solidFill>
                  <a:srgbClr val="000000"/>
                </a:solidFill>
                <a:effectLst/>
                <a:latin typeface="Verdana" panose="020B0604030504040204" pitchFamily="34" charset="0"/>
              </a:rPr>
              <a:t>JavaScript Object</a:t>
            </a:r>
            <a:r>
              <a:rPr lang="en-US" sz="1400" b="0" i="0" dirty="0">
                <a:solidFill>
                  <a:srgbClr val="000000"/>
                </a:solidFill>
                <a:effectLst/>
                <a:latin typeface="Verdana" panose="020B0604030504040204" pitchFamily="34" charset="0"/>
              </a:rPr>
              <a:t>, created by a standard JavaScript </a:t>
            </a:r>
            <a:r>
              <a:rPr lang="en-US" sz="1400" b="1" i="0" dirty="0">
                <a:solidFill>
                  <a:srgbClr val="000000"/>
                </a:solidFill>
                <a:effectLst/>
                <a:latin typeface="Verdana" panose="020B0604030504040204" pitchFamily="34" charset="0"/>
              </a:rPr>
              <a:t>object constructor</a:t>
            </a:r>
            <a:r>
              <a:rPr lang="en-US" sz="1400" b="0" i="0" dirty="0">
                <a:solidFill>
                  <a:srgbClr val="000000"/>
                </a:solidFill>
                <a:effectLst/>
                <a:latin typeface="Verdana" panose="020B0604030504040204" pitchFamily="34" charset="0"/>
              </a:rPr>
              <a:t>.</a:t>
            </a:r>
          </a:p>
          <a:p>
            <a:r>
              <a:rPr lang="en-IN" sz="1400" dirty="0"/>
              <a:t>&lt;html&gt;</a:t>
            </a:r>
          </a:p>
          <a:p>
            <a:r>
              <a:rPr lang="en-IN" sz="1400" dirty="0"/>
              <a:t>&lt;head&gt;</a:t>
            </a:r>
          </a:p>
          <a:p>
            <a:r>
              <a:rPr lang="en-IN" sz="1400" dirty="0"/>
              <a:t>	&lt;script </a:t>
            </a:r>
            <a:r>
              <a:rPr lang="en-IN" sz="1400" dirty="0" err="1"/>
              <a:t>src</a:t>
            </a:r>
            <a:r>
              <a:rPr lang="en-IN" sz="1400" dirty="0"/>
              <a:t>="https://ajax.googleapis.com/ajax/libs/</a:t>
            </a:r>
            <a:r>
              <a:rPr lang="en-IN" sz="1400" dirty="0" err="1"/>
              <a:t>angularjs</a:t>
            </a:r>
            <a:r>
              <a:rPr lang="en-IN" sz="1400" dirty="0"/>
              <a:t>/1.6.9/angular.min.js"&gt;&lt;/script&gt;</a:t>
            </a:r>
          </a:p>
          <a:p>
            <a:r>
              <a:rPr lang="en-IN" sz="1400" dirty="0"/>
              <a:t>&lt;/head&gt;</a:t>
            </a:r>
          </a:p>
          <a:p>
            <a:r>
              <a:rPr lang="en-IN" sz="1400" dirty="0"/>
              <a:t>&lt;body&gt;</a:t>
            </a:r>
          </a:p>
          <a:p>
            <a:endParaRPr lang="en-IN" sz="1400" dirty="0"/>
          </a:p>
          <a:p>
            <a:r>
              <a:rPr lang="en-IN" sz="1400" dirty="0"/>
              <a:t>	&lt;div ng-app="</a:t>
            </a:r>
            <a:r>
              <a:rPr lang="en-IN" sz="1400" dirty="0" err="1"/>
              <a:t>myApp</a:t>
            </a:r>
            <a:r>
              <a:rPr lang="en-IN" sz="1400" dirty="0"/>
              <a:t>" ng-controller="</a:t>
            </a:r>
            <a:r>
              <a:rPr lang="en-IN" sz="1400" dirty="0" err="1"/>
              <a:t>myCtrl</a:t>
            </a:r>
            <a:r>
              <a:rPr lang="en-IN" sz="1400" dirty="0"/>
              <a:t>"&gt;</a:t>
            </a:r>
          </a:p>
          <a:p>
            <a:r>
              <a:rPr lang="en-IN" sz="1400" dirty="0"/>
              <a:t>	First Name:&lt;input type="text" ng-model="</a:t>
            </a:r>
            <a:r>
              <a:rPr lang="en-IN" sz="1400" dirty="0" err="1"/>
              <a:t>firstName</a:t>
            </a:r>
            <a:r>
              <a:rPr lang="en-IN" sz="1400" dirty="0"/>
              <a:t>"&gt;&lt;</a:t>
            </a:r>
            <a:r>
              <a:rPr lang="en-IN" sz="1400" dirty="0" err="1"/>
              <a:t>br</a:t>
            </a:r>
            <a:r>
              <a:rPr lang="en-IN" sz="1400" dirty="0"/>
              <a:t>&gt;</a:t>
            </a:r>
          </a:p>
          <a:p>
            <a:r>
              <a:rPr lang="en-IN" sz="1400" dirty="0"/>
              <a:t>	Last Name:&lt;input type="text" ng-model="</a:t>
            </a:r>
            <a:r>
              <a:rPr lang="en-IN" sz="1400" dirty="0" err="1"/>
              <a:t>lastName</a:t>
            </a:r>
            <a:r>
              <a:rPr lang="en-IN" sz="1400" dirty="0"/>
              <a:t>"&gt;&lt;</a:t>
            </a:r>
            <a:r>
              <a:rPr lang="en-IN" sz="1400" dirty="0" err="1"/>
              <a:t>br</a:t>
            </a:r>
            <a:r>
              <a:rPr lang="en-IN" sz="1400" dirty="0"/>
              <a:t>&gt;</a:t>
            </a:r>
          </a:p>
          <a:p>
            <a:r>
              <a:rPr lang="en-IN" sz="1400" dirty="0"/>
              <a:t>	&lt;</a:t>
            </a:r>
            <a:r>
              <a:rPr lang="en-IN" sz="1400" dirty="0" err="1"/>
              <a:t>br</a:t>
            </a:r>
            <a:r>
              <a:rPr lang="en-IN" sz="1400" dirty="0"/>
              <a:t>&gt;</a:t>
            </a:r>
          </a:p>
          <a:p>
            <a:r>
              <a:rPr lang="en-IN" sz="1400" dirty="0"/>
              <a:t>	Full Name: {{</a:t>
            </a:r>
            <a:r>
              <a:rPr lang="en-IN" sz="1400" dirty="0" err="1"/>
              <a:t>firstName</a:t>
            </a:r>
            <a:r>
              <a:rPr lang="en-IN" sz="1400" dirty="0"/>
              <a:t> + " " + </a:t>
            </a:r>
            <a:r>
              <a:rPr lang="en-IN" sz="1400" dirty="0" err="1"/>
              <a:t>lastName</a:t>
            </a:r>
            <a:r>
              <a:rPr lang="en-IN" sz="1400" dirty="0"/>
              <a:t>}}	</a:t>
            </a:r>
          </a:p>
          <a:p>
            <a:r>
              <a:rPr lang="en-IN" sz="1400" dirty="0"/>
              <a:t>	&lt;/div&gt;</a:t>
            </a:r>
          </a:p>
          <a:p>
            <a:endParaRPr lang="en-IN" sz="1400" dirty="0"/>
          </a:p>
          <a:p>
            <a:r>
              <a:rPr lang="en-IN" sz="1400" dirty="0"/>
              <a:t>	&lt;script&gt;</a:t>
            </a:r>
          </a:p>
          <a:p>
            <a:r>
              <a:rPr lang="en-IN" sz="1400" dirty="0"/>
              <a:t>		var app=</a:t>
            </a:r>
            <a:r>
              <a:rPr lang="en-IN" sz="1400" dirty="0" err="1"/>
              <a:t>angular.module</a:t>
            </a:r>
            <a:r>
              <a:rPr lang="en-IN" sz="1400" dirty="0"/>
              <a:t>('</a:t>
            </a:r>
            <a:r>
              <a:rPr lang="en-IN" sz="1400" dirty="0" err="1"/>
              <a:t>myApp</a:t>
            </a:r>
            <a:r>
              <a:rPr lang="en-IN" sz="1400" dirty="0"/>
              <a:t>',[]);</a:t>
            </a:r>
          </a:p>
          <a:p>
            <a:r>
              <a:rPr lang="en-IN" sz="1400" dirty="0"/>
              <a:t>		</a:t>
            </a:r>
            <a:r>
              <a:rPr lang="en-IN" sz="1400" dirty="0" err="1"/>
              <a:t>app.controller</a:t>
            </a:r>
            <a:r>
              <a:rPr lang="en-IN" sz="1400" dirty="0"/>
              <a:t>('</a:t>
            </a:r>
            <a:r>
              <a:rPr lang="en-IN" sz="1400" dirty="0" err="1"/>
              <a:t>myCtrl</a:t>
            </a:r>
            <a:r>
              <a:rPr lang="en-IN" sz="1400" dirty="0"/>
              <a:t>',function($scope){</a:t>
            </a:r>
          </a:p>
          <a:p>
            <a:r>
              <a:rPr lang="en-IN" sz="1400" dirty="0"/>
              <a:t>			$</a:t>
            </a:r>
            <a:r>
              <a:rPr lang="en-IN" sz="1400" dirty="0" err="1"/>
              <a:t>scope.firstName</a:t>
            </a:r>
            <a:r>
              <a:rPr lang="en-IN" sz="1400" dirty="0"/>
              <a:t>="John";</a:t>
            </a:r>
          </a:p>
          <a:p>
            <a:r>
              <a:rPr lang="en-IN" sz="1400" dirty="0"/>
              <a:t>			$</a:t>
            </a:r>
            <a:r>
              <a:rPr lang="en-IN" sz="1400" dirty="0" err="1"/>
              <a:t>scope.lastName</a:t>
            </a:r>
            <a:r>
              <a:rPr lang="en-IN" sz="1400" dirty="0"/>
              <a:t>="Doe";</a:t>
            </a:r>
          </a:p>
          <a:p>
            <a:r>
              <a:rPr lang="en-IN" sz="1400" dirty="0"/>
              <a:t>		});</a:t>
            </a:r>
          </a:p>
          <a:p>
            <a:endParaRPr lang="en-IN" sz="1400" dirty="0"/>
          </a:p>
          <a:p>
            <a:r>
              <a:rPr lang="en-IN" sz="1400" dirty="0"/>
              <a:t>	&lt;/script&gt;</a:t>
            </a:r>
          </a:p>
          <a:p>
            <a:endParaRPr lang="en-IN" sz="1400" dirty="0"/>
          </a:p>
          <a:p>
            <a:r>
              <a:rPr lang="en-IN" sz="1400" dirty="0"/>
              <a:t>&lt;/body&gt;</a:t>
            </a:r>
          </a:p>
          <a:p>
            <a:r>
              <a:rPr lang="en-IN" sz="1400" dirty="0"/>
              <a:t>&lt;/html&gt;</a:t>
            </a:r>
          </a:p>
          <a:p>
            <a:endParaRPr lang="en-IN" sz="1400" dirty="0"/>
          </a:p>
        </p:txBody>
      </p:sp>
    </p:spTree>
    <p:extLst>
      <p:ext uri="{BB962C8B-B14F-4D97-AF65-F5344CB8AC3E}">
        <p14:creationId xmlns:p14="http://schemas.microsoft.com/office/powerpoint/2010/main" val="116021631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58F11-8A4C-4C27-A315-DF615F0677AF}"/>
              </a:ext>
            </a:extLst>
          </p:cNvPr>
          <p:cNvSpPr>
            <a:spLocks noGrp="1"/>
          </p:cNvSpPr>
          <p:nvPr>
            <p:ph idx="1"/>
          </p:nvPr>
        </p:nvSpPr>
        <p:spPr>
          <a:xfrm>
            <a:off x="457200" y="44624"/>
            <a:ext cx="8229600" cy="6813376"/>
          </a:xfrm>
        </p:spPr>
        <p:txBody>
          <a:bodyPr>
            <a:normAutofit/>
          </a:bodyPr>
          <a:lstStyle/>
          <a:p>
            <a:r>
              <a:rPr lang="en-US" sz="1400" b="0" i="0" dirty="0">
                <a:solidFill>
                  <a:srgbClr val="000000"/>
                </a:solidFill>
                <a:effectLst/>
                <a:latin typeface="Verdana" panose="020B0604030504040204" pitchFamily="34" charset="0"/>
              </a:rPr>
              <a:t>The AngularJS application is defined by  </a:t>
            </a:r>
            <a:r>
              <a:rPr lang="en-US" sz="1400" b="1" i="0" dirty="0">
                <a:solidFill>
                  <a:srgbClr val="000000"/>
                </a:solidFill>
                <a:effectLst/>
                <a:latin typeface="Verdana" panose="020B0604030504040204" pitchFamily="34" charset="0"/>
              </a:rPr>
              <a:t>ng-app="</a:t>
            </a:r>
            <a:r>
              <a:rPr lang="en-US" sz="1400" b="1" i="0" dirty="0" err="1">
                <a:solidFill>
                  <a:srgbClr val="000000"/>
                </a:solidFill>
                <a:effectLst/>
                <a:latin typeface="Verdana" panose="020B0604030504040204" pitchFamily="34" charset="0"/>
              </a:rPr>
              <a:t>myApp</a:t>
            </a:r>
            <a:r>
              <a:rPr lang="en-US" sz="1400" b="1" i="0" dirty="0">
                <a:solidFill>
                  <a:srgbClr val="000000"/>
                </a:solidFill>
                <a:effectLst/>
                <a:latin typeface="Verdana" panose="020B0604030504040204" pitchFamily="34" charset="0"/>
              </a:rPr>
              <a:t>"</a:t>
            </a:r>
            <a:r>
              <a:rPr lang="en-US" sz="1400" b="0" i="0" dirty="0">
                <a:solidFill>
                  <a:srgbClr val="000000"/>
                </a:solidFill>
                <a:effectLst/>
                <a:latin typeface="Verdana" panose="020B0604030504040204" pitchFamily="34" charset="0"/>
              </a:rPr>
              <a:t>. The application runs inside the &lt;div&gt;.</a:t>
            </a:r>
          </a:p>
          <a:p>
            <a:r>
              <a:rPr lang="en-US" sz="1600" b="0" i="0" dirty="0">
                <a:solidFill>
                  <a:srgbClr val="000000"/>
                </a:solidFill>
                <a:effectLst/>
                <a:latin typeface="Verdana" panose="020B0604030504040204" pitchFamily="34" charset="0"/>
              </a:rPr>
              <a:t>The </a:t>
            </a:r>
            <a:r>
              <a:rPr lang="en-US" sz="1600" b="1" i="0" dirty="0">
                <a:solidFill>
                  <a:srgbClr val="000000"/>
                </a:solidFill>
                <a:effectLst/>
                <a:latin typeface="Verdana" panose="020B0604030504040204" pitchFamily="34" charset="0"/>
              </a:rPr>
              <a:t>ng-controller="</a:t>
            </a:r>
            <a:r>
              <a:rPr lang="en-US" sz="1600" b="1" i="0" dirty="0" err="1">
                <a:solidFill>
                  <a:srgbClr val="000000"/>
                </a:solidFill>
                <a:effectLst/>
                <a:latin typeface="Verdana" panose="020B0604030504040204" pitchFamily="34" charset="0"/>
              </a:rPr>
              <a:t>myCtrl</a:t>
            </a:r>
            <a:r>
              <a:rPr lang="en-US" sz="1600" b="1" i="0" dirty="0">
                <a:solidFill>
                  <a:srgbClr val="000000"/>
                </a:solidFill>
                <a:effectLst/>
                <a:latin typeface="Verdana" panose="020B0604030504040204" pitchFamily="34" charset="0"/>
              </a:rPr>
              <a:t>"</a:t>
            </a:r>
            <a:r>
              <a:rPr lang="en-US" sz="1600" b="0" i="0" dirty="0">
                <a:solidFill>
                  <a:srgbClr val="000000"/>
                </a:solidFill>
                <a:effectLst/>
                <a:latin typeface="Verdana" panose="020B0604030504040204" pitchFamily="34" charset="0"/>
              </a:rPr>
              <a:t> attribute is an AngularJS directive. It defines a controller.</a:t>
            </a:r>
          </a:p>
          <a:p>
            <a:r>
              <a:rPr lang="en-US" sz="1600" b="0" i="0" dirty="0">
                <a:solidFill>
                  <a:srgbClr val="000000"/>
                </a:solidFill>
                <a:effectLst/>
                <a:latin typeface="Verdana" panose="020B0604030504040204" pitchFamily="34" charset="0"/>
              </a:rPr>
              <a:t>The </a:t>
            </a:r>
            <a:r>
              <a:rPr lang="en-US" sz="1600" b="1" i="0" dirty="0" err="1">
                <a:solidFill>
                  <a:srgbClr val="000000"/>
                </a:solidFill>
                <a:effectLst/>
                <a:latin typeface="Verdana" panose="020B0604030504040204" pitchFamily="34" charset="0"/>
              </a:rPr>
              <a:t>myCtrl</a:t>
            </a:r>
            <a:r>
              <a:rPr lang="en-US" sz="1600" b="0" i="0" dirty="0">
                <a:solidFill>
                  <a:srgbClr val="000000"/>
                </a:solidFill>
                <a:effectLst/>
                <a:latin typeface="Verdana" panose="020B0604030504040204" pitchFamily="34" charset="0"/>
              </a:rPr>
              <a:t> function is a JavaScript function.</a:t>
            </a:r>
            <a:endParaRPr lang="en-US" sz="1600" dirty="0">
              <a:solidFill>
                <a:srgbClr val="000000"/>
              </a:solidFill>
              <a:latin typeface="Verdana" panose="020B0604030504040204" pitchFamily="34" charset="0"/>
            </a:endParaRPr>
          </a:p>
          <a:p>
            <a:r>
              <a:rPr lang="en-US" sz="1600" b="0" i="0" dirty="0">
                <a:solidFill>
                  <a:srgbClr val="000000"/>
                </a:solidFill>
                <a:effectLst/>
                <a:latin typeface="Verdana" panose="020B0604030504040204" pitchFamily="34" charset="0"/>
              </a:rPr>
              <a:t>AngularJS will invoke the controller with a </a:t>
            </a:r>
            <a:r>
              <a:rPr lang="en-US" sz="1600" b="1" i="0" dirty="0">
                <a:solidFill>
                  <a:srgbClr val="000000"/>
                </a:solidFill>
                <a:effectLst/>
                <a:latin typeface="Verdana" panose="020B0604030504040204" pitchFamily="34" charset="0"/>
              </a:rPr>
              <a:t>$scope</a:t>
            </a:r>
            <a:r>
              <a:rPr lang="en-US" sz="1600" b="0" i="0" dirty="0">
                <a:solidFill>
                  <a:srgbClr val="000000"/>
                </a:solidFill>
                <a:effectLst/>
                <a:latin typeface="Verdana" panose="020B0604030504040204" pitchFamily="34" charset="0"/>
              </a:rPr>
              <a:t> object.</a:t>
            </a:r>
          </a:p>
          <a:p>
            <a:pPr algn="l"/>
            <a:r>
              <a:rPr lang="en-US" sz="1600" b="0" i="0" dirty="0">
                <a:solidFill>
                  <a:srgbClr val="000000"/>
                </a:solidFill>
                <a:effectLst/>
                <a:latin typeface="Verdana" panose="020B0604030504040204" pitchFamily="34" charset="0"/>
              </a:rPr>
              <a:t>In AngularJS, $scope is the application object (the owner of application variables and functions).</a:t>
            </a:r>
          </a:p>
          <a:p>
            <a:pPr algn="l"/>
            <a:r>
              <a:rPr lang="en-US" sz="1600" b="0" i="0" dirty="0">
                <a:solidFill>
                  <a:srgbClr val="000000"/>
                </a:solidFill>
                <a:effectLst/>
                <a:latin typeface="Verdana" panose="020B0604030504040204" pitchFamily="34" charset="0"/>
              </a:rPr>
              <a:t>The controller creates two properties (variables) in the scope (</a:t>
            </a:r>
            <a:r>
              <a:rPr lang="en-US" sz="1600" b="1" i="0" dirty="0" err="1">
                <a:solidFill>
                  <a:srgbClr val="000000"/>
                </a:solidFill>
                <a:effectLst/>
                <a:latin typeface="Verdana" panose="020B0604030504040204" pitchFamily="34" charset="0"/>
              </a:rPr>
              <a:t>firstName</a:t>
            </a:r>
            <a:r>
              <a:rPr lang="en-US" sz="1600" b="0" i="0" dirty="0">
                <a:solidFill>
                  <a:srgbClr val="000000"/>
                </a:solidFill>
                <a:effectLst/>
                <a:latin typeface="Verdana" panose="020B0604030504040204" pitchFamily="34" charset="0"/>
              </a:rPr>
              <a:t> and </a:t>
            </a:r>
            <a:r>
              <a:rPr lang="en-US" sz="1600" b="1" i="0" dirty="0" err="1">
                <a:solidFill>
                  <a:srgbClr val="000000"/>
                </a:solidFill>
                <a:effectLst/>
                <a:latin typeface="Verdana" panose="020B0604030504040204" pitchFamily="34" charset="0"/>
              </a:rPr>
              <a:t>lastName</a:t>
            </a:r>
            <a:r>
              <a:rPr lang="en-US" sz="1600" b="0" i="0" dirty="0">
                <a:solidFill>
                  <a:srgbClr val="000000"/>
                </a:solidFill>
                <a:effectLst/>
                <a:latin typeface="Verdana" panose="020B0604030504040204" pitchFamily="34" charset="0"/>
              </a:rPr>
              <a:t>).</a:t>
            </a:r>
          </a:p>
          <a:p>
            <a:r>
              <a:rPr lang="en-US" sz="1400" b="0" i="0" dirty="0">
                <a:solidFill>
                  <a:srgbClr val="000000"/>
                </a:solidFill>
                <a:effectLst/>
                <a:latin typeface="Verdana" panose="020B0604030504040204" pitchFamily="34" charset="0"/>
              </a:rPr>
              <a:t>The </a:t>
            </a:r>
            <a:r>
              <a:rPr lang="en-US" sz="1400" b="1" i="0" dirty="0">
                <a:solidFill>
                  <a:srgbClr val="000000"/>
                </a:solidFill>
                <a:effectLst/>
                <a:latin typeface="Verdana" panose="020B0604030504040204" pitchFamily="34" charset="0"/>
              </a:rPr>
              <a:t>ng-model</a:t>
            </a:r>
            <a:r>
              <a:rPr lang="en-US" sz="1400" b="0" i="0" dirty="0">
                <a:solidFill>
                  <a:srgbClr val="000000"/>
                </a:solidFill>
                <a:effectLst/>
                <a:latin typeface="Verdana" panose="020B0604030504040204" pitchFamily="34" charset="0"/>
              </a:rPr>
              <a:t> directives bind the input fields to the controller properties (</a:t>
            </a:r>
            <a:r>
              <a:rPr lang="en-US" sz="1400" b="0" i="0" dirty="0" err="1">
                <a:solidFill>
                  <a:srgbClr val="000000"/>
                </a:solidFill>
                <a:effectLst/>
                <a:latin typeface="Verdana" panose="020B0604030504040204" pitchFamily="34" charset="0"/>
              </a:rPr>
              <a:t>firstName</a:t>
            </a:r>
            <a:r>
              <a:rPr lang="en-US" sz="1400" b="0" i="0" dirty="0">
                <a:solidFill>
                  <a:srgbClr val="000000"/>
                </a:solidFill>
                <a:effectLst/>
                <a:latin typeface="Verdana" panose="020B0604030504040204" pitchFamily="34" charset="0"/>
              </a:rPr>
              <a:t> and </a:t>
            </a:r>
            <a:r>
              <a:rPr lang="en-US" sz="1400" b="0" i="0" dirty="0" err="1">
                <a:solidFill>
                  <a:srgbClr val="000000"/>
                </a:solidFill>
                <a:effectLst/>
                <a:latin typeface="Verdana" panose="020B0604030504040204" pitchFamily="34" charset="0"/>
              </a:rPr>
              <a:t>lastName</a:t>
            </a:r>
            <a:r>
              <a:rPr lang="en-US" sz="1400" b="0" i="0" dirty="0">
                <a:solidFill>
                  <a:srgbClr val="000000"/>
                </a:solidFill>
                <a:effectLst/>
                <a:latin typeface="Verdana" panose="020B0604030504040204" pitchFamily="34" charset="0"/>
              </a:rPr>
              <a:t>).</a:t>
            </a:r>
            <a:endParaRPr lang="en-IN" sz="1400" dirty="0"/>
          </a:p>
        </p:txBody>
      </p:sp>
    </p:spTree>
    <p:extLst>
      <p:ext uri="{BB962C8B-B14F-4D97-AF65-F5344CB8AC3E}">
        <p14:creationId xmlns:p14="http://schemas.microsoft.com/office/powerpoint/2010/main" val="349640554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FB08-5F54-4968-A08D-895FD4C3547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Controller Methods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73C11EF-46C9-407C-ABF2-7470FC7846A9}"/>
              </a:ext>
            </a:extLst>
          </p:cNvPr>
          <p:cNvSpPr>
            <a:spLocks noGrp="1"/>
          </p:cNvSpPr>
          <p:nvPr>
            <p:ph idx="1"/>
          </p:nvPr>
        </p:nvSpPr>
        <p:spPr>
          <a:xfrm>
            <a:off x="457200" y="548680"/>
            <a:ext cx="8229600" cy="6192688"/>
          </a:xfrm>
        </p:spPr>
        <p:txBody>
          <a:bodyPr>
            <a:normAutofit fontScale="62500" lnSpcReduction="20000"/>
          </a:bodyPr>
          <a:lstStyle/>
          <a:p>
            <a:pPr algn="l"/>
            <a:r>
              <a:rPr lang="en-US" sz="1800" b="0" i="0" dirty="0">
                <a:solidFill>
                  <a:srgbClr val="000000"/>
                </a:solidFill>
                <a:effectLst/>
                <a:latin typeface="Verdana" panose="020B0604030504040204" pitchFamily="34" charset="0"/>
              </a:rPr>
              <a:t>The example above demonstrated a controller object with two properties: </a:t>
            </a:r>
            <a:r>
              <a:rPr lang="en-US" sz="1800" b="0" i="0" dirty="0" err="1">
                <a:solidFill>
                  <a:srgbClr val="000000"/>
                </a:solidFill>
                <a:effectLst/>
                <a:latin typeface="Verdana" panose="020B0604030504040204" pitchFamily="34" charset="0"/>
              </a:rPr>
              <a:t>lastName</a:t>
            </a:r>
            <a:r>
              <a:rPr lang="en-US" sz="1800" b="0" i="0" dirty="0">
                <a:solidFill>
                  <a:srgbClr val="000000"/>
                </a:solidFill>
                <a:effectLst/>
                <a:latin typeface="Verdana" panose="020B0604030504040204" pitchFamily="34" charset="0"/>
              </a:rPr>
              <a:t> and </a:t>
            </a:r>
            <a:r>
              <a:rPr lang="en-US" sz="1800" b="0" i="0" dirty="0" err="1">
                <a:solidFill>
                  <a:srgbClr val="000000"/>
                </a:solidFill>
                <a:effectLst/>
                <a:latin typeface="Verdana" panose="020B0604030504040204" pitchFamily="34" charset="0"/>
              </a:rPr>
              <a:t>firstName</a:t>
            </a:r>
            <a:r>
              <a:rPr lang="en-US" sz="1800" b="0" i="0" dirty="0">
                <a:solidFill>
                  <a:srgbClr val="000000"/>
                </a:solidFill>
                <a:effectLst/>
                <a:latin typeface="Verdana" panose="020B0604030504040204" pitchFamily="34" charset="0"/>
              </a:rPr>
              <a:t>.</a:t>
            </a:r>
          </a:p>
          <a:p>
            <a:pPr algn="l"/>
            <a:r>
              <a:rPr lang="en-US" sz="1800" b="0" i="0" dirty="0">
                <a:solidFill>
                  <a:srgbClr val="000000"/>
                </a:solidFill>
                <a:effectLst/>
                <a:latin typeface="Verdana" panose="020B0604030504040204" pitchFamily="34" charset="0"/>
              </a:rPr>
              <a:t>A controller can also have methods (variables as functions):</a:t>
            </a:r>
          </a:p>
          <a:p>
            <a:r>
              <a:rPr lang="en-IN" dirty="0"/>
              <a:t>&lt;div ng-app="</a:t>
            </a:r>
            <a:r>
              <a:rPr lang="en-IN" dirty="0" err="1"/>
              <a:t>myApp</a:t>
            </a:r>
            <a:r>
              <a:rPr lang="en-IN" dirty="0"/>
              <a:t>" ng-controller="</a:t>
            </a:r>
            <a:r>
              <a:rPr lang="en-IN" dirty="0" err="1"/>
              <a:t>myCtrl</a:t>
            </a:r>
            <a:r>
              <a:rPr lang="en-IN" dirty="0"/>
              <a:t>"&gt;</a:t>
            </a:r>
          </a:p>
          <a:p>
            <a:r>
              <a:rPr lang="en-IN" dirty="0"/>
              <a:t>	First Name:&lt;input type="text" ng-model="</a:t>
            </a:r>
            <a:r>
              <a:rPr lang="en-IN" dirty="0" err="1"/>
              <a:t>firstName</a:t>
            </a:r>
            <a:r>
              <a:rPr lang="en-IN" dirty="0"/>
              <a:t>"&gt;&lt;</a:t>
            </a:r>
            <a:r>
              <a:rPr lang="en-IN" dirty="0" err="1"/>
              <a:t>br</a:t>
            </a:r>
            <a:r>
              <a:rPr lang="en-IN" dirty="0"/>
              <a:t>&gt;</a:t>
            </a:r>
          </a:p>
          <a:p>
            <a:r>
              <a:rPr lang="en-IN" dirty="0"/>
              <a:t>	Last Name:&lt;input type="text" ng-model="</a:t>
            </a:r>
            <a:r>
              <a:rPr lang="en-IN" dirty="0" err="1"/>
              <a:t>lastName</a:t>
            </a:r>
            <a:r>
              <a:rPr lang="en-IN" dirty="0"/>
              <a:t>"&gt;&lt;</a:t>
            </a:r>
            <a:r>
              <a:rPr lang="en-IN" dirty="0" err="1"/>
              <a:t>br</a:t>
            </a:r>
            <a:r>
              <a:rPr lang="en-IN" dirty="0"/>
              <a:t>&gt;</a:t>
            </a:r>
          </a:p>
          <a:p>
            <a:r>
              <a:rPr lang="en-IN" dirty="0"/>
              <a:t>	&lt;</a:t>
            </a:r>
            <a:r>
              <a:rPr lang="en-IN" dirty="0" err="1"/>
              <a:t>br</a:t>
            </a:r>
            <a:r>
              <a:rPr lang="en-IN" dirty="0"/>
              <a:t>&gt;</a:t>
            </a:r>
          </a:p>
          <a:p>
            <a:r>
              <a:rPr lang="en-IN" dirty="0"/>
              <a:t>	Full Name: {{</a:t>
            </a:r>
            <a:r>
              <a:rPr lang="en-IN" dirty="0" err="1"/>
              <a:t>fullName</a:t>
            </a:r>
            <a:r>
              <a:rPr lang="en-IN" dirty="0"/>
              <a:t>()}}	</a:t>
            </a:r>
          </a:p>
          <a:p>
            <a:r>
              <a:rPr lang="en-IN" dirty="0"/>
              <a:t>	&lt;/div&gt;</a:t>
            </a:r>
          </a:p>
          <a:p>
            <a:endParaRPr lang="en-IN" dirty="0"/>
          </a:p>
          <a:p>
            <a:r>
              <a:rPr lang="en-IN" dirty="0"/>
              <a:t>	&lt;script&gt;</a:t>
            </a:r>
          </a:p>
          <a:p>
            <a:r>
              <a:rPr lang="en-IN" dirty="0"/>
              <a:t>		var app=</a:t>
            </a:r>
            <a:r>
              <a:rPr lang="en-IN" dirty="0" err="1"/>
              <a:t>angular.module</a:t>
            </a:r>
            <a:r>
              <a:rPr lang="en-IN" dirty="0"/>
              <a:t>('</a:t>
            </a:r>
            <a:r>
              <a:rPr lang="en-IN" dirty="0" err="1"/>
              <a:t>myApp</a:t>
            </a:r>
            <a:r>
              <a:rPr lang="en-IN" dirty="0"/>
              <a:t>',[]);</a:t>
            </a:r>
          </a:p>
          <a:p>
            <a:r>
              <a:rPr lang="en-IN" dirty="0"/>
              <a:t>		</a:t>
            </a:r>
            <a:r>
              <a:rPr lang="en-IN" dirty="0" err="1"/>
              <a:t>app.controller</a:t>
            </a:r>
            <a:r>
              <a:rPr lang="en-IN" dirty="0"/>
              <a:t>('</a:t>
            </a:r>
            <a:r>
              <a:rPr lang="en-IN" dirty="0" err="1"/>
              <a:t>myCtrl</a:t>
            </a:r>
            <a:r>
              <a:rPr lang="en-IN" dirty="0"/>
              <a:t>',function($scope){</a:t>
            </a:r>
          </a:p>
          <a:p>
            <a:r>
              <a:rPr lang="en-IN" dirty="0"/>
              <a:t>			$</a:t>
            </a:r>
            <a:r>
              <a:rPr lang="en-IN" dirty="0" err="1"/>
              <a:t>scope.firstName</a:t>
            </a:r>
            <a:r>
              <a:rPr lang="en-IN" dirty="0"/>
              <a:t>="John";</a:t>
            </a:r>
          </a:p>
          <a:p>
            <a:r>
              <a:rPr lang="en-IN" dirty="0"/>
              <a:t>			$</a:t>
            </a:r>
            <a:r>
              <a:rPr lang="en-IN" dirty="0" err="1"/>
              <a:t>scope.lastName</a:t>
            </a:r>
            <a:r>
              <a:rPr lang="en-IN" dirty="0"/>
              <a:t>="Doe";</a:t>
            </a:r>
          </a:p>
          <a:p>
            <a:r>
              <a:rPr lang="en-IN" dirty="0"/>
              <a:t>			$</a:t>
            </a:r>
            <a:r>
              <a:rPr lang="en-IN" dirty="0" err="1"/>
              <a:t>scope.fullName</a:t>
            </a:r>
            <a:r>
              <a:rPr lang="en-IN" dirty="0"/>
              <a:t>=function(){</a:t>
            </a:r>
          </a:p>
          <a:p>
            <a:r>
              <a:rPr lang="en-IN" dirty="0"/>
              <a:t>				return $</a:t>
            </a:r>
            <a:r>
              <a:rPr lang="en-IN" dirty="0" err="1"/>
              <a:t>scope.firstName</a:t>
            </a:r>
            <a:r>
              <a:rPr lang="en-IN" dirty="0"/>
              <a:t>+" "+$</a:t>
            </a:r>
            <a:r>
              <a:rPr lang="en-IN" dirty="0" err="1"/>
              <a:t>scope.lastName</a:t>
            </a:r>
            <a:r>
              <a:rPr lang="en-IN" dirty="0"/>
              <a:t>;</a:t>
            </a:r>
          </a:p>
          <a:p>
            <a:r>
              <a:rPr lang="en-IN" dirty="0"/>
              <a:t>			}</a:t>
            </a:r>
          </a:p>
          <a:p>
            <a:r>
              <a:rPr lang="en-IN" dirty="0"/>
              <a:t>		});</a:t>
            </a:r>
          </a:p>
          <a:p>
            <a:endParaRPr lang="en-IN" dirty="0"/>
          </a:p>
          <a:p>
            <a:r>
              <a:rPr lang="en-IN" dirty="0"/>
              <a:t>	&lt;/script&gt;</a:t>
            </a:r>
          </a:p>
          <a:p>
            <a:endParaRPr lang="en-IN" dirty="0"/>
          </a:p>
        </p:txBody>
      </p:sp>
    </p:spTree>
    <p:extLst>
      <p:ext uri="{BB962C8B-B14F-4D97-AF65-F5344CB8AC3E}">
        <p14:creationId xmlns:p14="http://schemas.microsoft.com/office/powerpoint/2010/main" val="137179037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9765-724F-4588-9FC0-4E6D62F8D1DD}"/>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Controllers In External Files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25A5E9F-874E-4C0F-9B8C-07F67CF8E38E}"/>
              </a:ext>
            </a:extLst>
          </p:cNvPr>
          <p:cNvSpPr>
            <a:spLocks noGrp="1"/>
          </p:cNvSpPr>
          <p:nvPr>
            <p:ph idx="1"/>
          </p:nvPr>
        </p:nvSpPr>
        <p:spPr>
          <a:xfrm>
            <a:off x="457200" y="476672"/>
            <a:ext cx="8229600" cy="6264696"/>
          </a:xfrm>
        </p:spPr>
        <p:txBody>
          <a:bodyPr>
            <a:normAutofit fontScale="92500" lnSpcReduction="10000"/>
          </a:bodyPr>
          <a:lstStyle/>
          <a:p>
            <a:r>
              <a:rPr lang="en-US" sz="1800" b="0" i="0" dirty="0">
                <a:solidFill>
                  <a:srgbClr val="000000"/>
                </a:solidFill>
                <a:effectLst/>
                <a:latin typeface="Verdana" panose="020B0604030504040204" pitchFamily="34" charset="0"/>
              </a:rPr>
              <a:t>In larger applications, it is common to store controllers in external files.</a:t>
            </a:r>
          </a:p>
          <a:p>
            <a:r>
              <a:rPr lang="en-US" sz="1800" b="1" dirty="0">
                <a:solidFill>
                  <a:srgbClr val="000000"/>
                </a:solidFill>
                <a:latin typeface="Verdana" panose="020B0604030504040204" pitchFamily="34" charset="0"/>
              </a:rPr>
              <a:t>namesController.js</a:t>
            </a:r>
          </a:p>
          <a:p>
            <a:r>
              <a:rPr lang="en-IN" sz="1800" dirty="0" err="1"/>
              <a:t>angular.module</a:t>
            </a:r>
            <a:r>
              <a:rPr lang="en-IN" sz="1800" dirty="0"/>
              <a:t>('</a:t>
            </a:r>
            <a:r>
              <a:rPr lang="en-IN" sz="1800" dirty="0" err="1"/>
              <a:t>myApp</a:t>
            </a:r>
            <a:r>
              <a:rPr lang="en-IN" sz="1800" dirty="0"/>
              <a:t>',[]).controller('</a:t>
            </a:r>
            <a:r>
              <a:rPr lang="en-IN" sz="1800" dirty="0" err="1"/>
              <a:t>namesCtrl</a:t>
            </a:r>
            <a:r>
              <a:rPr lang="en-IN" sz="1800" dirty="0"/>
              <a:t>',function($scope){</a:t>
            </a:r>
          </a:p>
          <a:p>
            <a:r>
              <a:rPr lang="en-IN" sz="1800" dirty="0"/>
              <a:t>	$</a:t>
            </a:r>
            <a:r>
              <a:rPr lang="en-IN" sz="1800" dirty="0" err="1"/>
              <a:t>scope.names</a:t>
            </a:r>
            <a:r>
              <a:rPr lang="en-IN" sz="1800" dirty="0"/>
              <a:t>=[</a:t>
            </a:r>
          </a:p>
          <a:p>
            <a:r>
              <a:rPr lang="en-IN" sz="1800" dirty="0"/>
              <a:t>	{</a:t>
            </a:r>
            <a:r>
              <a:rPr lang="en-IN" sz="1800" dirty="0" err="1"/>
              <a:t>name:'Jani',country:'Norway</a:t>
            </a:r>
            <a:r>
              <a:rPr lang="en-IN" sz="1800" dirty="0"/>
              <a:t>'},</a:t>
            </a:r>
          </a:p>
          <a:p>
            <a:r>
              <a:rPr lang="en-IN" sz="1800" dirty="0"/>
              <a:t>	{</a:t>
            </a:r>
            <a:r>
              <a:rPr lang="en-IN" sz="1800" dirty="0" err="1"/>
              <a:t>name:'Hege',country:'Sweden</a:t>
            </a:r>
            <a:r>
              <a:rPr lang="en-IN" sz="1800" dirty="0"/>
              <a:t>'},</a:t>
            </a:r>
          </a:p>
          <a:p>
            <a:r>
              <a:rPr lang="en-IN" sz="1800" dirty="0"/>
              <a:t>	{</a:t>
            </a:r>
            <a:r>
              <a:rPr lang="en-IN" sz="1800" dirty="0" err="1"/>
              <a:t>name:'Kai',country:'Denmark</a:t>
            </a:r>
            <a:r>
              <a:rPr lang="en-IN" sz="1800" dirty="0"/>
              <a:t>'}</a:t>
            </a:r>
          </a:p>
          <a:p>
            <a:r>
              <a:rPr lang="en-IN" sz="1800" dirty="0"/>
              <a:t>	];</a:t>
            </a:r>
          </a:p>
          <a:p>
            <a:r>
              <a:rPr lang="en-IN" sz="1800" dirty="0"/>
              <a:t>});</a:t>
            </a:r>
            <a:endParaRPr lang="en-US" sz="1800" dirty="0">
              <a:solidFill>
                <a:srgbClr val="000000"/>
              </a:solidFill>
              <a:latin typeface="Verdana" panose="020B0604030504040204" pitchFamily="34" charset="0"/>
            </a:endParaRPr>
          </a:p>
          <a:p>
            <a:r>
              <a:rPr lang="en-IN" sz="1800" b="1" dirty="0"/>
              <a:t>Html file:</a:t>
            </a:r>
          </a:p>
          <a:p>
            <a:endParaRPr lang="en-IN" sz="1800" dirty="0"/>
          </a:p>
          <a:p>
            <a:r>
              <a:rPr lang="en-IN" sz="1800" dirty="0"/>
              <a:t>&lt;div ng-app="</a:t>
            </a:r>
            <a:r>
              <a:rPr lang="en-IN" sz="1800" dirty="0" err="1"/>
              <a:t>myApp</a:t>
            </a:r>
            <a:r>
              <a:rPr lang="en-IN" sz="1800" dirty="0"/>
              <a:t>" ng-controller="</a:t>
            </a:r>
            <a:r>
              <a:rPr lang="en-IN" sz="1800" dirty="0" err="1"/>
              <a:t>namesCtrl</a:t>
            </a:r>
            <a:r>
              <a:rPr lang="en-IN" sz="1800" dirty="0"/>
              <a:t>"&gt;</a:t>
            </a:r>
          </a:p>
          <a:p>
            <a:endParaRPr lang="en-IN" sz="1800" dirty="0"/>
          </a:p>
          <a:p>
            <a:r>
              <a:rPr lang="en-IN" sz="1800" dirty="0"/>
              <a:t>		&lt;ul&gt;</a:t>
            </a:r>
          </a:p>
          <a:p>
            <a:r>
              <a:rPr lang="en-IN" sz="1800" dirty="0"/>
              <a:t>			&lt;li ng-repeat="x in names"&gt;</a:t>
            </a:r>
          </a:p>
          <a:p>
            <a:r>
              <a:rPr lang="en-IN" sz="1800" dirty="0"/>
              <a:t>				{{x.name +' ' + </a:t>
            </a:r>
            <a:r>
              <a:rPr lang="en-IN" sz="1800" dirty="0" err="1"/>
              <a:t>x.country</a:t>
            </a:r>
            <a:r>
              <a:rPr lang="en-IN" sz="1800" dirty="0"/>
              <a:t>}}</a:t>
            </a:r>
          </a:p>
          <a:p>
            <a:r>
              <a:rPr lang="en-IN" sz="1800" dirty="0"/>
              <a:t>			&lt;/li&gt;</a:t>
            </a:r>
          </a:p>
          <a:p>
            <a:r>
              <a:rPr lang="en-IN" sz="1800" dirty="0"/>
              <a:t>		&lt;/ul&gt;</a:t>
            </a:r>
          </a:p>
          <a:p>
            <a:r>
              <a:rPr lang="en-IN" sz="1800" dirty="0"/>
              <a:t>	&lt;/div&gt;</a:t>
            </a:r>
          </a:p>
          <a:p>
            <a:r>
              <a:rPr lang="en-IN" sz="1800" dirty="0"/>
              <a:t>	&lt;script </a:t>
            </a:r>
            <a:r>
              <a:rPr lang="en-IN" sz="1800" dirty="0" err="1"/>
              <a:t>src</a:t>
            </a:r>
            <a:r>
              <a:rPr lang="en-IN" sz="1800" dirty="0"/>
              <a:t>="namesController.js"&gt;&lt;/script&gt;</a:t>
            </a:r>
          </a:p>
        </p:txBody>
      </p:sp>
    </p:spTree>
    <p:extLst>
      <p:ext uri="{BB962C8B-B14F-4D97-AF65-F5344CB8AC3E}">
        <p14:creationId xmlns:p14="http://schemas.microsoft.com/office/powerpoint/2010/main" val="126000440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95DE-7035-4D38-A152-02C080A2961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AngularJS Scope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031CC69-E7EC-49B6-98FA-50EBE7408D91}"/>
              </a:ext>
            </a:extLst>
          </p:cNvPr>
          <p:cNvSpPr>
            <a:spLocks noGrp="1"/>
          </p:cNvSpPr>
          <p:nvPr>
            <p:ph idx="1"/>
          </p:nvPr>
        </p:nvSpPr>
        <p:spPr>
          <a:xfrm>
            <a:off x="457200" y="548680"/>
            <a:ext cx="8229600" cy="6034682"/>
          </a:xfrm>
        </p:spPr>
        <p:txBody>
          <a:bodyPr>
            <a:normAutofit lnSpcReduction="10000"/>
          </a:bodyPr>
          <a:lstStyle/>
          <a:p>
            <a:pPr algn="l"/>
            <a:r>
              <a:rPr lang="en-US" sz="1800" b="0" i="0" dirty="0">
                <a:solidFill>
                  <a:srgbClr val="000000"/>
                </a:solidFill>
                <a:effectLst/>
                <a:latin typeface="Verdana" panose="020B0604030504040204" pitchFamily="34" charset="0"/>
              </a:rPr>
              <a:t>The scope is the binding part between the HTML (view) and the JavaScript (controller).</a:t>
            </a:r>
          </a:p>
          <a:p>
            <a:pPr algn="l"/>
            <a:r>
              <a:rPr lang="en-US" sz="1800" b="0" i="0" dirty="0">
                <a:solidFill>
                  <a:srgbClr val="000000"/>
                </a:solidFill>
                <a:effectLst/>
                <a:latin typeface="Verdana" panose="020B0604030504040204" pitchFamily="34" charset="0"/>
              </a:rPr>
              <a:t>The scope is an object with the available properties and methods.</a:t>
            </a:r>
          </a:p>
          <a:p>
            <a:pPr algn="l"/>
            <a:r>
              <a:rPr lang="en-US" sz="1800" b="0" i="0" dirty="0">
                <a:solidFill>
                  <a:srgbClr val="000000"/>
                </a:solidFill>
                <a:effectLst/>
                <a:latin typeface="Verdana" panose="020B0604030504040204" pitchFamily="34" charset="0"/>
              </a:rPr>
              <a:t>The scope is available for both the view and the controller.</a:t>
            </a:r>
          </a:p>
          <a:p>
            <a:r>
              <a:rPr lang="en-US" b="0" i="0" dirty="0">
                <a:solidFill>
                  <a:srgbClr val="000000"/>
                </a:solidFill>
                <a:effectLst/>
                <a:latin typeface="Segoe UI" panose="020B0502040204020203" pitchFamily="34" charset="0"/>
              </a:rPr>
              <a:t>How to Use the Scope?</a:t>
            </a:r>
          </a:p>
          <a:p>
            <a:r>
              <a:rPr lang="en-US" sz="2000" b="0" i="0" dirty="0">
                <a:solidFill>
                  <a:srgbClr val="000000"/>
                </a:solidFill>
                <a:effectLst/>
                <a:latin typeface="Verdana" panose="020B0604030504040204" pitchFamily="34" charset="0"/>
              </a:rPr>
              <a:t>When you make a controller in AngularJS, you pass </a:t>
            </a:r>
            <a:r>
              <a:rPr lang="en-US" sz="2000" b="0" i="0" dirty="0" err="1">
                <a:solidFill>
                  <a:srgbClr val="000000"/>
                </a:solidFill>
                <a:effectLst/>
                <a:latin typeface="Verdana" panose="020B0604030504040204" pitchFamily="34" charset="0"/>
              </a:rPr>
              <a:t>the$scope</a:t>
            </a:r>
            <a:r>
              <a:rPr lang="en-US" sz="2000" b="0" i="0" dirty="0">
                <a:solidFill>
                  <a:srgbClr val="000000"/>
                </a:solidFill>
                <a:effectLst/>
                <a:latin typeface="Verdana" panose="020B0604030504040204" pitchFamily="34" charset="0"/>
              </a:rPr>
              <a:t> </a:t>
            </a:r>
            <a:r>
              <a:rPr lang="en-IN" sz="1200" b="0" i="0" dirty="0">
                <a:solidFill>
                  <a:srgbClr val="000000"/>
                </a:solidFill>
                <a:effectLst/>
                <a:latin typeface="Verdana" panose="020B0604030504040204" pitchFamily="34" charset="0"/>
              </a:rPr>
              <a:t> object as an argument:</a:t>
            </a:r>
          </a:p>
          <a:p>
            <a:r>
              <a:rPr lang="en-IN" sz="2000" dirty="0"/>
              <a:t>&lt;div ng-app="</a:t>
            </a:r>
            <a:r>
              <a:rPr lang="en-IN" sz="2000" dirty="0" err="1"/>
              <a:t>myApp</a:t>
            </a:r>
            <a:r>
              <a:rPr lang="en-IN" sz="2000" dirty="0"/>
              <a:t>" ng-controller="</a:t>
            </a:r>
            <a:r>
              <a:rPr lang="en-IN" sz="2000" dirty="0" err="1"/>
              <a:t>myCtrl</a:t>
            </a:r>
            <a:r>
              <a:rPr lang="en-IN" sz="2000" dirty="0"/>
              <a:t>"&gt;</a:t>
            </a:r>
          </a:p>
          <a:p>
            <a:endParaRPr lang="en-IN" sz="2000" dirty="0"/>
          </a:p>
          <a:p>
            <a:r>
              <a:rPr lang="en-IN" sz="2000" dirty="0"/>
              <a:t>		&lt;h1&gt;{{</a:t>
            </a:r>
            <a:r>
              <a:rPr lang="en-IN" sz="2000" dirty="0" err="1"/>
              <a:t>carname</a:t>
            </a:r>
            <a:r>
              <a:rPr lang="en-IN" sz="2000" dirty="0"/>
              <a:t>}}&lt;/h1&gt;</a:t>
            </a:r>
          </a:p>
          <a:p>
            <a:endParaRPr lang="en-IN" sz="2000" dirty="0"/>
          </a:p>
          <a:p>
            <a:r>
              <a:rPr lang="en-IN" sz="2000" dirty="0"/>
              <a:t>	&lt;/div&gt;</a:t>
            </a:r>
          </a:p>
          <a:p>
            <a:r>
              <a:rPr lang="en-IN" sz="2000" dirty="0"/>
              <a:t>	&lt;script&gt;</a:t>
            </a:r>
          </a:p>
          <a:p>
            <a:r>
              <a:rPr lang="en-IN" sz="2000" dirty="0"/>
              <a:t>		var app=</a:t>
            </a:r>
            <a:r>
              <a:rPr lang="en-IN" sz="2000" dirty="0" err="1"/>
              <a:t>angular.module</a:t>
            </a:r>
            <a:r>
              <a:rPr lang="en-IN" sz="2000" dirty="0"/>
              <a:t>('</a:t>
            </a:r>
            <a:r>
              <a:rPr lang="en-IN" sz="2000" dirty="0" err="1"/>
              <a:t>myApp</a:t>
            </a:r>
            <a:r>
              <a:rPr lang="en-IN" sz="2000" dirty="0"/>
              <a:t>',[]);</a:t>
            </a:r>
          </a:p>
          <a:p>
            <a:r>
              <a:rPr lang="en-IN" sz="2000" dirty="0"/>
              <a:t>		</a:t>
            </a:r>
            <a:r>
              <a:rPr lang="en-IN" sz="2000" dirty="0" err="1"/>
              <a:t>app.controller</a:t>
            </a:r>
            <a:r>
              <a:rPr lang="en-IN" sz="2000" dirty="0"/>
              <a:t>('</a:t>
            </a:r>
            <a:r>
              <a:rPr lang="en-IN" sz="2000" dirty="0" err="1"/>
              <a:t>myCtrl</a:t>
            </a:r>
            <a:r>
              <a:rPr lang="en-IN" sz="2000" dirty="0"/>
              <a:t>',function($scope){</a:t>
            </a:r>
          </a:p>
          <a:p>
            <a:r>
              <a:rPr lang="en-IN" sz="2000" dirty="0"/>
              <a:t>			$</a:t>
            </a:r>
            <a:r>
              <a:rPr lang="en-IN" sz="2000" dirty="0" err="1"/>
              <a:t>scope.carname</a:t>
            </a:r>
            <a:r>
              <a:rPr lang="en-IN" sz="2000" dirty="0"/>
              <a:t>="Volvo";</a:t>
            </a:r>
          </a:p>
          <a:p>
            <a:r>
              <a:rPr lang="en-IN" sz="2000" dirty="0"/>
              <a:t>		})</a:t>
            </a:r>
          </a:p>
          <a:p>
            <a:r>
              <a:rPr lang="en-IN" sz="2000" dirty="0"/>
              <a:t>	&lt;/script&gt;</a:t>
            </a:r>
          </a:p>
        </p:txBody>
      </p:sp>
    </p:spTree>
    <p:extLst>
      <p:ext uri="{BB962C8B-B14F-4D97-AF65-F5344CB8AC3E}">
        <p14:creationId xmlns:p14="http://schemas.microsoft.com/office/powerpoint/2010/main" val="236821534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E4A1-81B6-453F-97A2-BF753D66F59D}"/>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Understanding the Scope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83CB772-8117-4D9A-B011-C7EB78F83F6B}"/>
              </a:ext>
            </a:extLst>
          </p:cNvPr>
          <p:cNvSpPr>
            <a:spLocks noGrp="1"/>
          </p:cNvSpPr>
          <p:nvPr>
            <p:ph idx="1"/>
          </p:nvPr>
        </p:nvSpPr>
        <p:spPr>
          <a:xfrm>
            <a:off x="457200" y="548680"/>
            <a:ext cx="8229600" cy="6120680"/>
          </a:xfrm>
        </p:spPr>
        <p:txBody>
          <a:bodyPr>
            <a:normAutofit fontScale="92500" lnSpcReduction="20000"/>
          </a:bodyPr>
          <a:lstStyle/>
          <a:p>
            <a:pPr algn="l"/>
            <a:r>
              <a:rPr lang="en-US" sz="2000" b="0" i="0" dirty="0">
                <a:solidFill>
                  <a:srgbClr val="000000"/>
                </a:solidFill>
                <a:effectLst/>
                <a:latin typeface="Verdana" panose="020B0604030504040204" pitchFamily="34" charset="0"/>
              </a:rPr>
              <a:t>If we consider an AngularJS application to consist of:</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View, which is the HTML.</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Model, which is the data available for the current view.</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Controller, which is the JavaScript function that makes/changes/removes/controls the data.</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Then the scope is the Model.</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The scope is a JavaScript object with properties and methods, which are available for both the view and the controller.</a:t>
            </a:r>
          </a:p>
          <a:p>
            <a:pPr algn="l">
              <a:buFont typeface="Arial" panose="020B0604020202020204" pitchFamily="34" charset="0"/>
              <a:buChar char="•"/>
            </a:pPr>
            <a:r>
              <a:rPr lang="en-US" sz="1000" b="0" i="0" dirty="0">
                <a:solidFill>
                  <a:srgbClr val="000000"/>
                </a:solidFill>
                <a:effectLst/>
                <a:latin typeface="Verdana" panose="020B0604030504040204" pitchFamily="34" charset="0"/>
              </a:rPr>
              <a:t>If you make changes in the view, the model and the controller will be updated:</a:t>
            </a:r>
            <a:endParaRPr lang="en-US" sz="1400" b="0" i="0" dirty="0">
              <a:solidFill>
                <a:srgbClr val="000000"/>
              </a:solidFill>
              <a:effectLst/>
              <a:latin typeface="Verdana" panose="020B0604030504040204" pitchFamily="34" charset="0"/>
            </a:endParaRPr>
          </a:p>
          <a:p>
            <a:r>
              <a:rPr lang="en-IN" sz="2300" dirty="0"/>
              <a:t>&lt;div ng-app="</a:t>
            </a:r>
            <a:r>
              <a:rPr lang="en-IN" sz="2300" dirty="0" err="1"/>
              <a:t>myApp</a:t>
            </a:r>
            <a:r>
              <a:rPr lang="en-IN" sz="2300" dirty="0"/>
              <a:t>" ng-controller="</a:t>
            </a:r>
            <a:r>
              <a:rPr lang="en-IN" sz="2300" dirty="0" err="1"/>
              <a:t>myCtrl</a:t>
            </a:r>
            <a:r>
              <a:rPr lang="en-IN" sz="2300" dirty="0"/>
              <a:t>"&gt;</a:t>
            </a:r>
          </a:p>
          <a:p>
            <a:r>
              <a:rPr lang="en-IN" sz="2300" dirty="0"/>
              <a:t>		&lt;input ng-model="name"&gt;</a:t>
            </a:r>
          </a:p>
          <a:p>
            <a:r>
              <a:rPr lang="en-IN" sz="2300" dirty="0"/>
              <a:t>		&lt;h1&gt;My name is {{name}}&lt;/h1&gt;</a:t>
            </a:r>
          </a:p>
          <a:p>
            <a:endParaRPr lang="en-IN" sz="2300" dirty="0"/>
          </a:p>
          <a:p>
            <a:r>
              <a:rPr lang="en-IN" sz="2300" dirty="0"/>
              <a:t>	&lt;/div&gt;</a:t>
            </a:r>
          </a:p>
          <a:p>
            <a:r>
              <a:rPr lang="en-IN" sz="2300" dirty="0"/>
              <a:t>	&lt;script&gt;</a:t>
            </a:r>
          </a:p>
          <a:p>
            <a:r>
              <a:rPr lang="en-IN" sz="2300" dirty="0"/>
              <a:t>		var app=</a:t>
            </a:r>
            <a:r>
              <a:rPr lang="en-IN" sz="2300" dirty="0" err="1"/>
              <a:t>angular.module</a:t>
            </a:r>
            <a:r>
              <a:rPr lang="en-IN" sz="2300" dirty="0"/>
              <a:t>('</a:t>
            </a:r>
            <a:r>
              <a:rPr lang="en-IN" sz="2300" dirty="0" err="1"/>
              <a:t>myApp</a:t>
            </a:r>
            <a:r>
              <a:rPr lang="en-IN" sz="2300" dirty="0"/>
              <a:t>',[]);</a:t>
            </a:r>
          </a:p>
          <a:p>
            <a:r>
              <a:rPr lang="en-IN" sz="2300" dirty="0"/>
              <a:t>		</a:t>
            </a:r>
            <a:r>
              <a:rPr lang="en-IN" sz="2300" dirty="0" err="1"/>
              <a:t>app.controller</a:t>
            </a:r>
            <a:r>
              <a:rPr lang="en-IN" sz="2300" dirty="0"/>
              <a:t>('</a:t>
            </a:r>
            <a:r>
              <a:rPr lang="en-IN" sz="2300" dirty="0" err="1"/>
              <a:t>myCtrl</a:t>
            </a:r>
            <a:r>
              <a:rPr lang="en-IN" sz="2300" dirty="0"/>
              <a:t>',function($scope){</a:t>
            </a:r>
          </a:p>
          <a:p>
            <a:r>
              <a:rPr lang="en-IN" sz="2300" dirty="0"/>
              <a:t>			$scope.name="John";</a:t>
            </a:r>
          </a:p>
          <a:p>
            <a:r>
              <a:rPr lang="en-IN" sz="2300" dirty="0"/>
              <a:t>		})</a:t>
            </a:r>
          </a:p>
          <a:p>
            <a:r>
              <a:rPr lang="en-IN" sz="2300" dirty="0"/>
              <a:t>	&lt;/script&gt;</a:t>
            </a:r>
          </a:p>
        </p:txBody>
      </p:sp>
    </p:spTree>
    <p:extLst>
      <p:ext uri="{BB962C8B-B14F-4D97-AF65-F5344CB8AC3E}">
        <p14:creationId xmlns:p14="http://schemas.microsoft.com/office/powerpoint/2010/main" val="288667993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86A2-BF9C-437E-88D4-1542C53BE9D2}"/>
              </a:ext>
            </a:extLst>
          </p:cNvPr>
          <p:cNvSpPr>
            <a:spLocks noGrp="1"/>
          </p:cNvSpPr>
          <p:nvPr>
            <p:ph type="title"/>
          </p:nvPr>
        </p:nvSpPr>
        <p:spPr>
          <a:xfrm>
            <a:off x="457200" y="274638"/>
            <a:ext cx="8229600" cy="457200"/>
          </a:xfrm>
        </p:spPr>
        <p:txBody>
          <a:bodyPr>
            <a:normAutofit fontScale="90000"/>
          </a:bodyPr>
          <a:lstStyle/>
          <a:p>
            <a:r>
              <a:rPr lang="en-IN" b="0" i="0" dirty="0">
                <a:solidFill>
                  <a:srgbClr val="000000"/>
                </a:solidFill>
                <a:effectLst/>
                <a:latin typeface="Segoe UI" panose="020B0502040204020203" pitchFamily="34" charset="0"/>
              </a:rPr>
              <a:t>Know Your Scope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F7E0482-2C98-45C7-86D0-CFF6359539D1}"/>
              </a:ext>
            </a:extLst>
          </p:cNvPr>
          <p:cNvSpPr>
            <a:spLocks noGrp="1"/>
          </p:cNvSpPr>
          <p:nvPr>
            <p:ph idx="1"/>
          </p:nvPr>
        </p:nvSpPr>
        <p:spPr>
          <a:xfrm>
            <a:off x="457200" y="548680"/>
            <a:ext cx="8229600" cy="6120680"/>
          </a:xfrm>
        </p:spPr>
        <p:txBody>
          <a:bodyPr>
            <a:normAutofit fontScale="92500" lnSpcReduction="10000"/>
          </a:bodyPr>
          <a:lstStyle/>
          <a:p>
            <a:r>
              <a:rPr lang="en-US" sz="2000" b="0" i="0" dirty="0">
                <a:solidFill>
                  <a:srgbClr val="000000"/>
                </a:solidFill>
                <a:effectLst/>
                <a:latin typeface="Verdana" panose="020B0604030504040204" pitchFamily="34" charset="0"/>
              </a:rPr>
              <a:t>It is important to know which scope you are dealing with, at any time.</a:t>
            </a:r>
          </a:p>
          <a:p>
            <a:r>
              <a:rPr lang="en-US" sz="1800" b="0" i="0" dirty="0">
                <a:solidFill>
                  <a:srgbClr val="000000"/>
                </a:solidFill>
                <a:effectLst/>
                <a:latin typeface="Verdana" panose="020B0604030504040204" pitchFamily="34" charset="0"/>
              </a:rPr>
              <a:t>In the two examples above there is only one scope, so knowing your scope is not an issue, but for larger applications there can be sections in the HTML DOM which can only access certain scopes.</a:t>
            </a:r>
          </a:p>
          <a:p>
            <a:r>
              <a:rPr lang="en-IN" sz="1800" dirty="0"/>
              <a:t>&lt;div ng-app="</a:t>
            </a:r>
            <a:r>
              <a:rPr lang="en-IN" sz="1800" dirty="0" err="1"/>
              <a:t>myApp</a:t>
            </a:r>
            <a:r>
              <a:rPr lang="en-IN" sz="1800" dirty="0"/>
              <a:t>" ng-controller="</a:t>
            </a:r>
            <a:r>
              <a:rPr lang="en-IN" sz="1800" dirty="0" err="1"/>
              <a:t>myCtrl</a:t>
            </a:r>
            <a:r>
              <a:rPr lang="en-IN" sz="1800" dirty="0"/>
              <a:t>"&gt;</a:t>
            </a:r>
          </a:p>
          <a:p>
            <a:r>
              <a:rPr lang="en-IN" sz="1800" dirty="0"/>
              <a:t>		&lt;ul&gt;</a:t>
            </a:r>
          </a:p>
          <a:p>
            <a:r>
              <a:rPr lang="en-IN" sz="1800" dirty="0"/>
              <a:t>			&lt;li ng-repeat="x in names"&gt;</a:t>
            </a:r>
          </a:p>
          <a:p>
            <a:r>
              <a:rPr lang="en-IN" sz="1800" dirty="0"/>
              <a:t>				{{x}}</a:t>
            </a:r>
          </a:p>
          <a:p>
            <a:r>
              <a:rPr lang="en-IN" sz="1800" dirty="0"/>
              <a:t>			&lt;/li&gt;</a:t>
            </a:r>
          </a:p>
          <a:p>
            <a:r>
              <a:rPr lang="en-IN" sz="1800" dirty="0"/>
              <a:t>		&lt;/ul&gt;</a:t>
            </a:r>
          </a:p>
          <a:p>
            <a:r>
              <a:rPr lang="en-IN" sz="1800" dirty="0"/>
              <a:t>		</a:t>
            </a:r>
          </a:p>
          <a:p>
            <a:endParaRPr lang="en-IN" sz="1800" dirty="0"/>
          </a:p>
          <a:p>
            <a:r>
              <a:rPr lang="en-IN" sz="1800" dirty="0"/>
              <a:t>	&lt;/div&gt;</a:t>
            </a:r>
          </a:p>
          <a:p>
            <a:r>
              <a:rPr lang="en-IN" sz="1800" dirty="0"/>
              <a:t>	&lt;script&gt;</a:t>
            </a:r>
          </a:p>
          <a:p>
            <a:r>
              <a:rPr lang="en-IN" sz="1800" dirty="0"/>
              <a:t>		var app=</a:t>
            </a:r>
            <a:r>
              <a:rPr lang="en-IN" sz="1800" dirty="0" err="1"/>
              <a:t>angular.module</a:t>
            </a:r>
            <a:r>
              <a:rPr lang="en-IN" sz="1800" dirty="0"/>
              <a:t>('</a:t>
            </a:r>
            <a:r>
              <a:rPr lang="en-IN" sz="1800" dirty="0" err="1"/>
              <a:t>myApp</a:t>
            </a:r>
            <a:r>
              <a:rPr lang="en-IN" sz="1800" dirty="0"/>
              <a:t>',[]);</a:t>
            </a:r>
          </a:p>
          <a:p>
            <a:r>
              <a:rPr lang="en-IN" sz="1800" dirty="0"/>
              <a:t>		</a:t>
            </a:r>
            <a:r>
              <a:rPr lang="en-IN" sz="1800" dirty="0" err="1"/>
              <a:t>app.controller</a:t>
            </a:r>
            <a:r>
              <a:rPr lang="en-IN" sz="1800" dirty="0"/>
              <a:t>('</a:t>
            </a:r>
            <a:r>
              <a:rPr lang="en-IN" sz="1800" dirty="0" err="1"/>
              <a:t>myCtrl</a:t>
            </a:r>
            <a:r>
              <a:rPr lang="en-IN" sz="1800" dirty="0"/>
              <a:t>',function($scope){</a:t>
            </a:r>
          </a:p>
          <a:p>
            <a:r>
              <a:rPr lang="en-IN" sz="1800" dirty="0"/>
              <a:t>			$</a:t>
            </a:r>
            <a:r>
              <a:rPr lang="en-IN" sz="1800" dirty="0" err="1"/>
              <a:t>scope.names</a:t>
            </a:r>
            <a:r>
              <a:rPr lang="en-IN" sz="1800" dirty="0"/>
              <a:t>=["</a:t>
            </a:r>
            <a:r>
              <a:rPr lang="en-IN" sz="1800" dirty="0" err="1"/>
              <a:t>Emil","Tobias","Linus</a:t>
            </a:r>
            <a:r>
              <a:rPr lang="en-IN" sz="1800" dirty="0"/>
              <a:t>"];</a:t>
            </a:r>
          </a:p>
          <a:p>
            <a:r>
              <a:rPr lang="en-IN" sz="1800" dirty="0"/>
              <a:t>		})</a:t>
            </a:r>
          </a:p>
          <a:p>
            <a:r>
              <a:rPr lang="en-IN" sz="1800" dirty="0"/>
              <a:t>	&lt;/script&gt;</a:t>
            </a:r>
          </a:p>
          <a:p>
            <a:r>
              <a:rPr lang="en-IN" sz="1100" b="0" i="0" dirty="0">
                <a:solidFill>
                  <a:srgbClr val="000000"/>
                </a:solidFill>
                <a:effectLst/>
                <a:latin typeface="Verdana" panose="020B0604030504040204" pitchFamily="34" charset="0"/>
              </a:rPr>
              <a:t>Each &lt;li&gt; </a:t>
            </a:r>
            <a:r>
              <a:rPr lang="en-US" sz="1100" b="0" i="0" dirty="0">
                <a:solidFill>
                  <a:srgbClr val="000000"/>
                </a:solidFill>
                <a:effectLst/>
                <a:latin typeface="Verdana" panose="020B0604030504040204" pitchFamily="34" charset="0"/>
              </a:rPr>
              <a:t>element has access to the current repetition object, in this case a string, which is referred to by using x.</a:t>
            </a:r>
            <a:endParaRPr lang="en-IN" sz="1800" dirty="0"/>
          </a:p>
        </p:txBody>
      </p:sp>
    </p:spTree>
    <p:extLst>
      <p:ext uri="{BB962C8B-B14F-4D97-AF65-F5344CB8AC3E}">
        <p14:creationId xmlns:p14="http://schemas.microsoft.com/office/powerpoint/2010/main" val="119586605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E6D8-53E2-432F-ADC2-1E3D64E4EC83}"/>
              </a:ext>
            </a:extLst>
          </p:cNvPr>
          <p:cNvSpPr>
            <a:spLocks noGrp="1"/>
          </p:cNvSpPr>
          <p:nvPr>
            <p:ph type="title"/>
          </p:nvPr>
        </p:nvSpPr>
        <p:spPr>
          <a:xfrm>
            <a:off x="457200" y="274638"/>
            <a:ext cx="8229600" cy="418058"/>
          </a:xfrm>
        </p:spPr>
        <p:txBody>
          <a:bodyPr>
            <a:normAutofit fontScale="90000"/>
          </a:bodyPr>
          <a:lstStyle/>
          <a:p>
            <a:r>
              <a:rPr lang="en-IN" b="0" i="0" dirty="0">
                <a:solidFill>
                  <a:srgbClr val="000000"/>
                </a:solidFill>
                <a:effectLst/>
                <a:latin typeface="Segoe UI" panose="020B0502040204020203" pitchFamily="34" charset="0"/>
              </a:rPr>
              <a:t>Root Scope</a:t>
            </a:r>
            <a:br>
              <a:rPr lang="en-IN" b="0" i="0" dirty="0">
                <a:solidFill>
                  <a:srgbClr val="000000"/>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FEA4CEB8-F8DC-47CD-ACCC-A59BD04717C3}"/>
              </a:ext>
            </a:extLst>
          </p:cNvPr>
          <p:cNvSpPr>
            <a:spLocks noGrp="1"/>
          </p:cNvSpPr>
          <p:nvPr>
            <p:ph idx="1"/>
          </p:nvPr>
        </p:nvSpPr>
        <p:spPr>
          <a:xfrm>
            <a:off x="457200" y="274638"/>
            <a:ext cx="8229600" cy="6583362"/>
          </a:xfrm>
        </p:spPr>
        <p:txBody>
          <a:bodyPr>
            <a:normAutofit fontScale="85000" lnSpcReduction="10000"/>
          </a:bodyPr>
          <a:lstStyle/>
          <a:p>
            <a:r>
              <a:rPr lang="en-IN" sz="1800" b="0" i="0" dirty="0">
                <a:solidFill>
                  <a:srgbClr val="000000"/>
                </a:solidFill>
                <a:effectLst/>
                <a:latin typeface="Verdana" panose="020B0604030504040204" pitchFamily="34" charset="0"/>
              </a:rPr>
              <a:t>All applications have a $</a:t>
            </a:r>
            <a:r>
              <a:rPr lang="en-IN" sz="1800" b="0" i="0" dirty="0" err="1">
                <a:solidFill>
                  <a:srgbClr val="000000"/>
                </a:solidFill>
                <a:effectLst/>
                <a:latin typeface="Verdana" panose="020B0604030504040204" pitchFamily="34" charset="0"/>
              </a:rPr>
              <a:t>rootScope</a:t>
            </a:r>
            <a:r>
              <a:rPr lang="en-IN" sz="1800" b="0"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which is the scope created on the HTML element that contains the ng-app </a:t>
            </a:r>
            <a:r>
              <a:rPr lang="en-IN" sz="1800" b="0" i="0" dirty="0">
                <a:solidFill>
                  <a:srgbClr val="000000"/>
                </a:solidFill>
                <a:effectLst/>
                <a:latin typeface="Verdana" panose="020B0604030504040204" pitchFamily="34" charset="0"/>
              </a:rPr>
              <a:t> directive.</a:t>
            </a:r>
          </a:p>
          <a:p>
            <a:r>
              <a:rPr lang="en-US" sz="1800" b="0" i="0" dirty="0">
                <a:solidFill>
                  <a:srgbClr val="000000"/>
                </a:solidFill>
                <a:effectLst/>
                <a:latin typeface="Verdana" panose="020B0604030504040204" pitchFamily="34" charset="0"/>
              </a:rPr>
              <a:t>The </a:t>
            </a:r>
            <a:r>
              <a:rPr lang="en-US" sz="1800" b="0" i="0" dirty="0" err="1">
                <a:solidFill>
                  <a:srgbClr val="000000"/>
                </a:solidFill>
                <a:effectLst/>
                <a:latin typeface="Verdana" panose="020B0604030504040204" pitchFamily="34" charset="0"/>
              </a:rPr>
              <a:t>rootScope</a:t>
            </a:r>
            <a:r>
              <a:rPr lang="en-US" sz="1800" b="0" i="0" dirty="0">
                <a:solidFill>
                  <a:srgbClr val="000000"/>
                </a:solidFill>
                <a:effectLst/>
                <a:latin typeface="Verdana" panose="020B0604030504040204" pitchFamily="34" charset="0"/>
              </a:rPr>
              <a:t> is available in the entire application.</a:t>
            </a:r>
          </a:p>
          <a:p>
            <a:r>
              <a:rPr lang="en-US" sz="1600" b="0" i="0" dirty="0">
                <a:solidFill>
                  <a:srgbClr val="000000"/>
                </a:solidFill>
                <a:effectLst/>
                <a:latin typeface="Verdana" panose="020B0604030504040204" pitchFamily="34" charset="0"/>
              </a:rPr>
              <a:t>If a variable has the same name in both the current scope and in the </a:t>
            </a:r>
            <a:r>
              <a:rPr lang="en-US" sz="1600" b="0" i="0" dirty="0" err="1">
                <a:solidFill>
                  <a:srgbClr val="000000"/>
                </a:solidFill>
                <a:effectLst/>
                <a:latin typeface="Verdana" panose="020B0604030504040204" pitchFamily="34" charset="0"/>
              </a:rPr>
              <a:t>rootScope</a:t>
            </a:r>
            <a:r>
              <a:rPr lang="en-US" sz="1600" b="0" i="0" dirty="0">
                <a:solidFill>
                  <a:srgbClr val="000000"/>
                </a:solidFill>
                <a:effectLst/>
                <a:latin typeface="Verdana" panose="020B0604030504040204" pitchFamily="34" charset="0"/>
              </a:rPr>
              <a:t>, the application uses the one in the current scope.</a:t>
            </a:r>
          </a:p>
          <a:p>
            <a:r>
              <a:rPr lang="en-US" sz="1600" b="0" i="0" dirty="0">
                <a:solidFill>
                  <a:srgbClr val="000000"/>
                </a:solidFill>
                <a:effectLst/>
                <a:latin typeface="Verdana" panose="020B0604030504040204" pitchFamily="34" charset="0"/>
              </a:rPr>
              <a:t>A variable named "color" exists in both the controller's scope and in the </a:t>
            </a:r>
            <a:r>
              <a:rPr lang="en-US" sz="1600" b="0" i="0" dirty="0" err="1">
                <a:solidFill>
                  <a:srgbClr val="000000"/>
                </a:solidFill>
                <a:effectLst/>
                <a:latin typeface="Verdana" panose="020B0604030504040204" pitchFamily="34" charset="0"/>
              </a:rPr>
              <a:t>rootScope</a:t>
            </a:r>
            <a:r>
              <a:rPr lang="en-US" sz="1600" b="0" i="0" dirty="0">
                <a:solidFill>
                  <a:srgbClr val="000000"/>
                </a:solidFill>
                <a:effectLst/>
                <a:latin typeface="Verdana" panose="020B0604030504040204" pitchFamily="34" charset="0"/>
              </a:rPr>
              <a:t>:</a:t>
            </a:r>
          </a:p>
          <a:p>
            <a:r>
              <a:rPr lang="en-IN" sz="1600" dirty="0"/>
              <a:t>&lt;body ng-app="</a:t>
            </a:r>
            <a:r>
              <a:rPr lang="en-IN" sz="1600" dirty="0" err="1"/>
              <a:t>myApp</a:t>
            </a:r>
            <a:r>
              <a:rPr lang="en-IN" sz="1600" dirty="0"/>
              <a:t>"&gt;</a:t>
            </a:r>
          </a:p>
          <a:p>
            <a:r>
              <a:rPr lang="en-IN" sz="1600" dirty="0"/>
              <a:t>	&lt;p&gt;The </a:t>
            </a:r>
            <a:r>
              <a:rPr lang="en-IN" sz="1600" dirty="0" err="1"/>
              <a:t>rootScope's</a:t>
            </a:r>
            <a:r>
              <a:rPr lang="en-IN" sz="1600" dirty="0"/>
              <a:t> </a:t>
            </a:r>
            <a:r>
              <a:rPr lang="en-IN" sz="1600" dirty="0" err="1"/>
              <a:t>favorite</a:t>
            </a:r>
            <a:r>
              <a:rPr lang="en-IN" sz="1600" dirty="0"/>
              <a:t> </a:t>
            </a:r>
            <a:r>
              <a:rPr lang="en-IN" sz="1600" dirty="0" err="1"/>
              <a:t>Color</a:t>
            </a:r>
            <a:r>
              <a:rPr lang="en-IN" sz="1600" dirty="0"/>
              <a:t>:&lt;/p&gt;</a:t>
            </a:r>
          </a:p>
          <a:p>
            <a:r>
              <a:rPr lang="en-IN" sz="1600" dirty="0"/>
              <a:t>	&lt;h1&gt;{{</a:t>
            </a:r>
            <a:r>
              <a:rPr lang="en-IN" sz="1600" dirty="0" err="1"/>
              <a:t>color</a:t>
            </a:r>
            <a:r>
              <a:rPr lang="en-IN" sz="1600" dirty="0"/>
              <a:t>}}&lt;/h1&gt;</a:t>
            </a:r>
          </a:p>
          <a:p>
            <a:r>
              <a:rPr lang="en-IN" sz="1600" dirty="0"/>
              <a:t>	&lt;div ng-controller="</a:t>
            </a:r>
            <a:r>
              <a:rPr lang="en-IN" sz="1600" dirty="0" err="1"/>
              <a:t>myCtrl</a:t>
            </a:r>
            <a:r>
              <a:rPr lang="en-IN" sz="1600" dirty="0"/>
              <a:t>"&gt;</a:t>
            </a:r>
          </a:p>
          <a:p>
            <a:r>
              <a:rPr lang="en-IN" sz="1600" dirty="0"/>
              <a:t>		&lt;p&gt;The scope of the controller's </a:t>
            </a:r>
            <a:r>
              <a:rPr lang="en-IN" sz="1600" dirty="0" err="1"/>
              <a:t>favorite</a:t>
            </a:r>
            <a:r>
              <a:rPr lang="en-IN" sz="1600" dirty="0"/>
              <a:t> </a:t>
            </a:r>
            <a:r>
              <a:rPr lang="en-IN" sz="1600" dirty="0" err="1"/>
              <a:t>color</a:t>
            </a:r>
            <a:r>
              <a:rPr lang="en-IN" sz="1600" dirty="0"/>
              <a:t>:&lt;/p&gt;</a:t>
            </a:r>
          </a:p>
          <a:p>
            <a:r>
              <a:rPr lang="en-IN" sz="1600" dirty="0"/>
              <a:t>		&lt;h1&gt;{{</a:t>
            </a:r>
            <a:r>
              <a:rPr lang="en-IN" sz="1600" dirty="0" err="1"/>
              <a:t>color</a:t>
            </a:r>
            <a:r>
              <a:rPr lang="en-IN" sz="1600" dirty="0"/>
              <a:t>}}&lt;/h1&gt;</a:t>
            </a:r>
          </a:p>
          <a:p>
            <a:r>
              <a:rPr lang="en-IN" sz="1600" dirty="0"/>
              <a:t>	&lt;/div&gt;</a:t>
            </a:r>
          </a:p>
          <a:p>
            <a:r>
              <a:rPr lang="en-IN" sz="1600" dirty="0"/>
              <a:t>	&lt;p&gt;The </a:t>
            </a:r>
            <a:r>
              <a:rPr lang="en-IN" sz="1600" dirty="0" err="1"/>
              <a:t>rootScope's</a:t>
            </a:r>
            <a:r>
              <a:rPr lang="en-IN" sz="1600" dirty="0"/>
              <a:t> </a:t>
            </a:r>
            <a:r>
              <a:rPr lang="en-IN" sz="1600" dirty="0" err="1"/>
              <a:t>favorite</a:t>
            </a:r>
            <a:r>
              <a:rPr lang="en-IN" sz="1600" dirty="0"/>
              <a:t> </a:t>
            </a:r>
            <a:r>
              <a:rPr lang="en-IN" sz="1600" dirty="0" err="1"/>
              <a:t>color</a:t>
            </a:r>
            <a:r>
              <a:rPr lang="en-IN" sz="1600" dirty="0"/>
              <a:t> is still:&lt;/p&gt;</a:t>
            </a:r>
          </a:p>
          <a:p>
            <a:r>
              <a:rPr lang="en-IN" sz="1600" dirty="0"/>
              <a:t>	&lt;h1&gt;{{</a:t>
            </a:r>
            <a:r>
              <a:rPr lang="en-IN" sz="1600" dirty="0" err="1"/>
              <a:t>color</a:t>
            </a:r>
            <a:r>
              <a:rPr lang="en-IN" sz="1600" dirty="0"/>
              <a:t>}}&lt;/h1&gt;</a:t>
            </a:r>
          </a:p>
          <a:p>
            <a:endParaRPr lang="en-IN" sz="1600" dirty="0"/>
          </a:p>
          <a:p>
            <a:r>
              <a:rPr lang="en-IN" sz="1600" dirty="0"/>
              <a:t>	&lt;script&gt;</a:t>
            </a:r>
          </a:p>
          <a:p>
            <a:endParaRPr lang="en-IN" sz="1600" dirty="0"/>
          </a:p>
          <a:p>
            <a:r>
              <a:rPr lang="en-IN" sz="1600" dirty="0"/>
              <a:t>		var app=</a:t>
            </a:r>
            <a:r>
              <a:rPr lang="en-IN" sz="1600" dirty="0" err="1"/>
              <a:t>angular.module</a:t>
            </a:r>
            <a:r>
              <a:rPr lang="en-IN" sz="1600" dirty="0"/>
              <a:t>('</a:t>
            </a:r>
            <a:r>
              <a:rPr lang="en-IN" sz="1600" dirty="0" err="1"/>
              <a:t>myApp</a:t>
            </a:r>
            <a:r>
              <a:rPr lang="en-IN" sz="1600" dirty="0"/>
              <a:t>',[]);</a:t>
            </a:r>
          </a:p>
          <a:p>
            <a:r>
              <a:rPr lang="en-IN" sz="1600" dirty="0"/>
              <a:t>		</a:t>
            </a:r>
            <a:r>
              <a:rPr lang="en-IN" sz="1600" dirty="0" err="1"/>
              <a:t>app.run</a:t>
            </a:r>
            <a:r>
              <a:rPr lang="en-IN" sz="1600" dirty="0"/>
              <a:t>(function($</a:t>
            </a:r>
            <a:r>
              <a:rPr lang="en-IN" sz="1600" dirty="0" err="1"/>
              <a:t>rootScope</a:t>
            </a:r>
            <a:r>
              <a:rPr lang="en-IN" sz="1600" dirty="0"/>
              <a:t>){</a:t>
            </a:r>
          </a:p>
          <a:p>
            <a:r>
              <a:rPr lang="en-IN" sz="1600" dirty="0"/>
              <a:t>			$</a:t>
            </a:r>
            <a:r>
              <a:rPr lang="en-IN" sz="1600" dirty="0" err="1"/>
              <a:t>rootScope.color</a:t>
            </a:r>
            <a:r>
              <a:rPr lang="en-IN" sz="1600" dirty="0"/>
              <a:t>="blue";</a:t>
            </a:r>
          </a:p>
          <a:p>
            <a:r>
              <a:rPr lang="en-IN" sz="1600" dirty="0"/>
              <a:t>		})</a:t>
            </a:r>
          </a:p>
          <a:p>
            <a:r>
              <a:rPr lang="en-IN" sz="1600" dirty="0"/>
              <a:t>		</a:t>
            </a:r>
            <a:r>
              <a:rPr lang="en-IN" sz="1600" dirty="0" err="1"/>
              <a:t>app.controller</a:t>
            </a:r>
            <a:r>
              <a:rPr lang="en-IN" sz="1600" dirty="0"/>
              <a:t>('</a:t>
            </a:r>
            <a:r>
              <a:rPr lang="en-IN" sz="1600" dirty="0" err="1"/>
              <a:t>myCtrl</a:t>
            </a:r>
            <a:r>
              <a:rPr lang="en-IN" sz="1600" dirty="0"/>
              <a:t>',function($scope){</a:t>
            </a:r>
          </a:p>
          <a:p>
            <a:r>
              <a:rPr lang="en-IN" sz="1600" dirty="0"/>
              <a:t>			$</a:t>
            </a:r>
            <a:r>
              <a:rPr lang="en-IN" sz="1600" dirty="0" err="1"/>
              <a:t>scope.color</a:t>
            </a:r>
            <a:r>
              <a:rPr lang="en-IN" sz="1600" dirty="0"/>
              <a:t>="red";</a:t>
            </a:r>
          </a:p>
          <a:p>
            <a:r>
              <a:rPr lang="en-IN" sz="1600" dirty="0"/>
              <a:t>		})</a:t>
            </a:r>
          </a:p>
          <a:p>
            <a:endParaRPr lang="en-IN" sz="1600" dirty="0"/>
          </a:p>
          <a:p>
            <a:endParaRPr lang="en-IN" sz="1600" dirty="0"/>
          </a:p>
          <a:p>
            <a:r>
              <a:rPr lang="en-IN" sz="1600" dirty="0"/>
              <a:t>&lt;/script&gt;</a:t>
            </a:r>
          </a:p>
        </p:txBody>
      </p:sp>
    </p:spTree>
    <p:extLst>
      <p:ext uri="{BB962C8B-B14F-4D97-AF65-F5344CB8AC3E}">
        <p14:creationId xmlns:p14="http://schemas.microsoft.com/office/powerpoint/2010/main" val="74961902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BD6C-CC5B-45F8-9A96-4F7309DFE44F}"/>
              </a:ext>
            </a:extLst>
          </p:cNvPr>
          <p:cNvSpPr>
            <a:spLocks noGrp="1"/>
          </p:cNvSpPr>
          <p:nvPr>
            <p:ph type="title"/>
          </p:nvPr>
        </p:nvSpPr>
        <p:spPr>
          <a:xfrm>
            <a:off x="457200" y="274638"/>
            <a:ext cx="8229600" cy="274042"/>
          </a:xfrm>
        </p:spPr>
        <p:txBody>
          <a:bodyPr>
            <a:normAutofit fontScale="90000"/>
          </a:bodyPr>
          <a:lstStyle/>
          <a:p>
            <a:r>
              <a:rPr lang="en-IN" b="0" i="0">
                <a:solidFill>
                  <a:srgbClr val="000000"/>
                </a:solidFill>
                <a:effectLst/>
                <a:latin typeface="Segoe UI" panose="020B0502040204020203" pitchFamily="34" charset="0"/>
              </a:rPr>
              <a:t>AngularJS ng-model Directive</a:t>
            </a:r>
          </a:p>
        </p:txBody>
      </p:sp>
      <p:sp>
        <p:nvSpPr>
          <p:cNvPr id="3" name="Content Placeholder 2">
            <a:extLst>
              <a:ext uri="{FF2B5EF4-FFF2-40B4-BE49-F238E27FC236}">
                <a16:creationId xmlns:a16="http://schemas.microsoft.com/office/drawing/2014/main" id="{A7E34A34-65E8-4A10-A414-A59CBFC59523}"/>
              </a:ext>
            </a:extLst>
          </p:cNvPr>
          <p:cNvSpPr>
            <a:spLocks noGrp="1"/>
          </p:cNvSpPr>
          <p:nvPr>
            <p:ph idx="1"/>
          </p:nvPr>
        </p:nvSpPr>
        <p:spPr>
          <a:xfrm>
            <a:off x="457200" y="764704"/>
            <a:ext cx="8229600" cy="5904656"/>
          </a:xfrm>
        </p:spPr>
        <p:txBody>
          <a:bodyPr>
            <a:normAutofit/>
          </a:bodyPr>
          <a:lstStyle/>
          <a:p>
            <a:r>
              <a:rPr lang="en-US" sz="1800" b="0" i="0" dirty="0">
                <a:solidFill>
                  <a:srgbClr val="000000"/>
                </a:solidFill>
                <a:effectLst/>
                <a:latin typeface="Verdana" panose="020B0604030504040204" pitchFamily="34" charset="0"/>
              </a:rPr>
              <a:t>The ng-model directive binds the value of HTML controls (input, select, </a:t>
            </a:r>
            <a:r>
              <a:rPr lang="en-US" sz="1800" b="0" i="0" dirty="0" err="1">
                <a:solidFill>
                  <a:srgbClr val="000000"/>
                </a:solidFill>
                <a:effectLst/>
                <a:latin typeface="Verdana" panose="020B0604030504040204" pitchFamily="34" charset="0"/>
              </a:rPr>
              <a:t>textarea</a:t>
            </a:r>
            <a:r>
              <a:rPr lang="en-US" sz="1800" b="0" i="0" dirty="0">
                <a:solidFill>
                  <a:srgbClr val="000000"/>
                </a:solidFill>
                <a:effectLst/>
                <a:latin typeface="Verdana" panose="020B0604030504040204" pitchFamily="34" charset="0"/>
              </a:rPr>
              <a:t>) to application data.</a:t>
            </a:r>
          </a:p>
          <a:p>
            <a:r>
              <a:rPr lang="en-IN" sz="1100" b="0" i="0" dirty="0">
                <a:solidFill>
                  <a:srgbClr val="000000"/>
                </a:solidFill>
                <a:effectLst/>
                <a:latin typeface="Verdana" panose="020B0604030504040204" pitchFamily="34" charset="0"/>
              </a:rPr>
              <a:t>With the </a:t>
            </a:r>
            <a:r>
              <a:rPr lang="en-US" sz="1800" dirty="0">
                <a:solidFill>
                  <a:srgbClr val="000000"/>
                </a:solidFill>
                <a:latin typeface="Verdana" panose="020B0604030504040204" pitchFamily="34" charset="0"/>
              </a:rPr>
              <a:t> ng-model Directive </a:t>
            </a:r>
            <a:r>
              <a:rPr lang="en-US" sz="1400" b="0" i="0" dirty="0">
                <a:solidFill>
                  <a:srgbClr val="000000"/>
                </a:solidFill>
                <a:effectLst/>
                <a:latin typeface="Verdana" panose="020B0604030504040204" pitchFamily="34" charset="0"/>
              </a:rPr>
              <a:t>you can bind the value of an input field to a variable created in AngularJS.</a:t>
            </a:r>
          </a:p>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div</a:t>
            </a:r>
            <a:r>
              <a:rPr lang="en-IN" sz="1600" b="0" i="0" dirty="0">
                <a:solidFill>
                  <a:srgbClr val="FF0000"/>
                </a:solidFill>
                <a:effectLst/>
                <a:latin typeface="Consolas" panose="020B0609020204030204" pitchFamily="49" charset="0"/>
              </a:rPr>
              <a:t> ng-app</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myApp</a:t>
            </a:r>
            <a:r>
              <a:rPr lang="en-IN" sz="1600" b="0" i="0" dirty="0">
                <a:solidFill>
                  <a:srgbClr val="0000CD"/>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 ng-controller</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myCtrl</a:t>
            </a:r>
            <a:r>
              <a:rPr lang="en-IN" sz="1600" b="0" i="0" dirty="0">
                <a:solidFill>
                  <a:srgbClr val="0000CD"/>
                </a:solidFill>
                <a:effectLst/>
                <a:latin typeface="Consolas" panose="020B0609020204030204" pitchFamily="49" charset="0"/>
              </a:rPr>
              <a:t>"&gt;</a:t>
            </a:r>
            <a:br>
              <a:rPr lang="en-IN" sz="1600" dirty="0"/>
            </a:br>
            <a:r>
              <a:rPr lang="en-IN" sz="1600" b="0" i="0" dirty="0">
                <a:solidFill>
                  <a:srgbClr val="000000"/>
                </a:solidFill>
                <a:effectLst/>
                <a:latin typeface="Consolas" panose="020B0609020204030204" pitchFamily="49" charset="0"/>
              </a:rPr>
              <a:t>  Name: </a:t>
            </a: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input</a:t>
            </a:r>
            <a:r>
              <a:rPr lang="en-IN" sz="1600" b="0" i="0" dirty="0">
                <a:solidFill>
                  <a:srgbClr val="FF0000"/>
                </a:solidFill>
                <a:effectLst/>
                <a:latin typeface="Consolas" panose="020B0609020204030204" pitchFamily="49" charset="0"/>
              </a:rPr>
              <a:t> ng-model</a:t>
            </a:r>
            <a:r>
              <a:rPr lang="en-IN" sz="1600" b="0" i="0" dirty="0">
                <a:solidFill>
                  <a:srgbClr val="0000CD"/>
                </a:solidFill>
                <a:effectLst/>
                <a:latin typeface="Consolas" panose="020B0609020204030204" pitchFamily="49" charset="0"/>
              </a:rPr>
              <a:t>="name"&gt;</a:t>
            </a: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/div</a:t>
            </a:r>
            <a:r>
              <a:rPr lang="en-IN" sz="1600" b="0" i="0" dirty="0">
                <a:solidFill>
                  <a:srgbClr val="0000CD"/>
                </a:solidFill>
                <a:effectLst/>
                <a:latin typeface="Consolas" panose="020B0609020204030204" pitchFamily="49" charset="0"/>
              </a:rPr>
              <a:t>&gt;</a:t>
            </a:r>
            <a:br>
              <a:rPr lang="en-IN" sz="1600" dirty="0"/>
            </a:br>
            <a:br>
              <a:rPr lang="en-IN" sz="1600" dirty="0"/>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script</a:t>
            </a:r>
            <a:r>
              <a:rPr lang="en-IN" sz="1600" b="0" i="0" dirty="0">
                <a:solidFill>
                  <a:srgbClr val="0000CD"/>
                </a:solidFill>
                <a:effectLst/>
                <a:latin typeface="Consolas" panose="020B0609020204030204" pitchFamily="49" charset="0"/>
              </a:rPr>
              <a:t>&gt;</a:t>
            </a:r>
            <a:br>
              <a:rPr lang="en-IN" sz="1600" b="0" i="0" dirty="0">
                <a:solidFill>
                  <a:srgbClr val="000000"/>
                </a:solidFill>
                <a:effectLst/>
                <a:latin typeface="Consolas" panose="020B0609020204030204" pitchFamily="49" charset="0"/>
              </a:rPr>
            </a:br>
            <a:r>
              <a:rPr lang="en-IN" sz="1600" b="0" i="0" dirty="0">
                <a:solidFill>
                  <a:srgbClr val="0000CD"/>
                </a:solidFill>
                <a:effectLst/>
                <a:latin typeface="Consolas" panose="020B0609020204030204" pitchFamily="49" charset="0"/>
              </a:rPr>
              <a:t>var</a:t>
            </a:r>
            <a:r>
              <a:rPr lang="en-IN" sz="1600" b="0" i="0" dirty="0">
                <a:solidFill>
                  <a:srgbClr val="000000"/>
                </a:solidFill>
                <a:effectLst/>
                <a:latin typeface="Consolas" panose="020B0609020204030204" pitchFamily="49" charset="0"/>
              </a:rPr>
              <a:t> app = </a:t>
            </a:r>
            <a:r>
              <a:rPr lang="en-IN" sz="1600" b="0" i="0" dirty="0" err="1">
                <a:solidFill>
                  <a:srgbClr val="000000"/>
                </a:solidFill>
                <a:effectLst/>
                <a:latin typeface="Consolas" panose="020B0609020204030204" pitchFamily="49" charset="0"/>
              </a:rPr>
              <a:t>angular.module</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a:t>
            </a:r>
            <a:r>
              <a:rPr lang="en-IN" sz="1600" b="0" i="0" dirty="0" err="1">
                <a:solidFill>
                  <a:srgbClr val="A52A2A"/>
                </a:solidFill>
                <a:effectLst/>
                <a:latin typeface="Consolas" panose="020B0609020204030204" pitchFamily="49" charset="0"/>
              </a:rPr>
              <a:t>myApp</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br>
              <a:rPr lang="en-IN" sz="1600" b="0" i="0" dirty="0">
                <a:solidFill>
                  <a:srgbClr val="000000"/>
                </a:solidFill>
                <a:effectLst/>
                <a:latin typeface="Consolas" panose="020B0609020204030204" pitchFamily="49" charset="0"/>
              </a:rPr>
            </a:br>
            <a:r>
              <a:rPr lang="en-IN" sz="1600" b="0" i="0" dirty="0" err="1">
                <a:solidFill>
                  <a:srgbClr val="000000"/>
                </a:solidFill>
                <a:effectLst/>
                <a:latin typeface="Consolas" panose="020B0609020204030204" pitchFamily="49" charset="0"/>
              </a:rPr>
              <a:t>app.controller</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a:t>
            </a:r>
            <a:r>
              <a:rPr lang="en-IN" sz="1600" b="0" i="0" dirty="0" err="1">
                <a:solidFill>
                  <a:srgbClr val="A52A2A"/>
                </a:solidFill>
                <a:effectLst/>
                <a:latin typeface="Consolas" panose="020B0609020204030204" pitchFamily="49" charset="0"/>
              </a:rPr>
              <a:t>myCtrl</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 </a:t>
            </a:r>
            <a:r>
              <a:rPr lang="en-IN" sz="1600" b="0" i="0" dirty="0">
                <a:solidFill>
                  <a:srgbClr val="0000CD"/>
                </a:solidFill>
                <a:effectLst/>
                <a:latin typeface="Consolas" panose="020B0609020204030204" pitchFamily="49" charset="0"/>
              </a:rPr>
              <a:t>function</a:t>
            </a:r>
            <a:r>
              <a:rPr lang="en-IN" sz="1600" b="0" i="0" dirty="0">
                <a:solidFill>
                  <a:srgbClr val="000000"/>
                </a:solidFill>
                <a:effectLst/>
                <a:latin typeface="Consolas" panose="020B0609020204030204" pitchFamily="49" charset="0"/>
              </a:rPr>
              <a:t>($scope) {</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  $scope.name = </a:t>
            </a:r>
            <a:r>
              <a:rPr lang="en-IN" sz="1600" b="0" i="0" dirty="0">
                <a:solidFill>
                  <a:srgbClr val="A52A2A"/>
                </a:solidFill>
                <a:effectLst/>
                <a:latin typeface="Consolas" panose="020B0609020204030204" pitchFamily="49" charset="0"/>
              </a:rPr>
              <a:t>"John Doe"</a:t>
            </a:r>
            <a:r>
              <a:rPr lang="en-IN" sz="1600" b="0" i="0" dirty="0">
                <a:solidFill>
                  <a:srgbClr val="000000"/>
                </a:solidFill>
                <a:effectLst/>
                <a:latin typeface="Consolas" panose="020B0609020204030204" pitchFamily="49" charset="0"/>
              </a:rPr>
              <a:t>;</a:t>
            </a:r>
            <a:br>
              <a:rPr lang="en-IN" sz="1600" b="0" i="0" dirty="0">
                <a:solidFill>
                  <a:srgbClr val="000000"/>
                </a:solidFill>
                <a:effectLst/>
                <a:latin typeface="Consolas" panose="020B0609020204030204" pitchFamily="49" charset="0"/>
              </a:rPr>
            </a:br>
            <a:r>
              <a:rPr lang="en-IN" sz="1600" b="0" i="0" dirty="0">
                <a:solidFill>
                  <a:srgbClr val="000000"/>
                </a:solidFill>
                <a:effectLst/>
                <a:latin typeface="Consolas" panose="020B0609020204030204" pitchFamily="49" charset="0"/>
              </a:rPr>
              <a:t>});</a:t>
            </a:r>
            <a:br>
              <a:rPr lang="en-IN" sz="1600" b="0" i="0" dirty="0">
                <a:solidFill>
                  <a:srgbClr val="000000"/>
                </a:solidFill>
                <a:effectLst/>
                <a:latin typeface="Consolas" panose="020B0609020204030204" pitchFamily="49" charset="0"/>
              </a:rPr>
            </a:b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/script</a:t>
            </a:r>
            <a:r>
              <a:rPr lang="en-IN" sz="1600" b="0" i="0" dirty="0">
                <a:solidFill>
                  <a:srgbClr val="0000CD"/>
                </a:solidFill>
                <a:effectLst/>
                <a:latin typeface="Consolas" panose="020B0609020204030204" pitchFamily="49" charset="0"/>
              </a:rPr>
              <a:t>&gt;</a:t>
            </a:r>
            <a:endParaRPr lang="en-IN" sz="1600" dirty="0"/>
          </a:p>
        </p:txBody>
      </p:sp>
    </p:spTree>
    <p:extLst>
      <p:ext uri="{BB962C8B-B14F-4D97-AF65-F5344CB8AC3E}">
        <p14:creationId xmlns:p14="http://schemas.microsoft.com/office/powerpoint/2010/main" val="98506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b="1" dirty="0"/>
              <a:t>Front end Languages:</a:t>
            </a:r>
            <a:endParaRPr lang="en-IN" dirty="0"/>
          </a:p>
        </p:txBody>
      </p:sp>
      <p:sp>
        <p:nvSpPr>
          <p:cNvPr id="3" name="Content Placeholder 2"/>
          <p:cNvSpPr>
            <a:spLocks noGrp="1"/>
          </p:cNvSpPr>
          <p:nvPr>
            <p:ph idx="1"/>
          </p:nvPr>
        </p:nvSpPr>
        <p:spPr>
          <a:xfrm>
            <a:off x="457200" y="1000108"/>
            <a:ext cx="8229600" cy="5500726"/>
          </a:xfrm>
        </p:spPr>
        <p:txBody>
          <a:bodyPr>
            <a:normAutofit/>
          </a:bodyPr>
          <a:lstStyle/>
          <a:p>
            <a:r>
              <a:rPr lang="en-IN" sz="2400" b="1" dirty="0"/>
              <a:t>HTML:</a:t>
            </a:r>
            <a:r>
              <a:rPr lang="en-IN" sz="2400" dirty="0"/>
              <a:t> HTML stands for Hyper Text </a:t>
            </a:r>
            <a:r>
              <a:rPr lang="en-IN" sz="2400" dirty="0" err="1"/>
              <a:t>Markup</a:t>
            </a:r>
            <a:r>
              <a:rPr lang="en-IN" sz="2400" dirty="0"/>
              <a:t> Language. It is used to design the front end portion of web pages using </a:t>
            </a:r>
            <a:r>
              <a:rPr lang="en-IN" sz="2400" dirty="0" err="1"/>
              <a:t>markup</a:t>
            </a:r>
            <a:r>
              <a:rPr lang="en-IN" sz="2400" dirty="0"/>
              <a:t> language. HTML is the combination of Hypertext and </a:t>
            </a:r>
            <a:r>
              <a:rPr lang="en-IN" sz="2400" dirty="0" err="1"/>
              <a:t>Markup</a:t>
            </a:r>
            <a:r>
              <a:rPr lang="en-IN" sz="2400" dirty="0"/>
              <a:t> language. </a:t>
            </a:r>
          </a:p>
          <a:p>
            <a:r>
              <a:rPr lang="en-IN" sz="2400" b="1" dirty="0"/>
              <a:t>CSS:</a:t>
            </a:r>
            <a:r>
              <a:rPr lang="en-IN" sz="2400" dirty="0"/>
              <a:t> Cascading Style Sheets fondly referred to as CSS is a simply designed language intended to simplify the process of making web pages presentable. CSS allows you to apply styles to web pages. </a:t>
            </a:r>
          </a:p>
          <a:p>
            <a:r>
              <a:rPr lang="en-IN" sz="2400" b="1" dirty="0"/>
              <a:t>JavaScript:</a:t>
            </a:r>
            <a:r>
              <a:rPr lang="en-IN" sz="2400" dirty="0"/>
              <a:t> JavaScript is a famous scripting language used to create the magic on the sites to make the site interactive for the user. It is used to enhancing the functionality of a website to running cool games and web-based software.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A43C-F8FA-40B5-A12E-903CFDC58098}"/>
              </a:ext>
            </a:extLst>
          </p:cNvPr>
          <p:cNvSpPr>
            <a:spLocks noGrp="1"/>
          </p:cNvSpPr>
          <p:nvPr>
            <p:ph type="title"/>
          </p:nvPr>
        </p:nvSpPr>
        <p:spPr>
          <a:xfrm>
            <a:off x="457200" y="274638"/>
            <a:ext cx="8229600" cy="457199"/>
          </a:xfrm>
        </p:spPr>
        <p:txBody>
          <a:bodyPr>
            <a:normAutofit fontScale="90000"/>
          </a:bodyPr>
          <a:lstStyle/>
          <a:p>
            <a:r>
              <a:rPr lang="en-US" dirty="0"/>
              <a:t>Entities</a:t>
            </a:r>
            <a:endParaRPr lang="en-IN" dirty="0"/>
          </a:p>
        </p:txBody>
      </p:sp>
      <p:graphicFrame>
        <p:nvGraphicFramePr>
          <p:cNvPr id="4" name="Content Placeholder 3">
            <a:extLst>
              <a:ext uri="{FF2B5EF4-FFF2-40B4-BE49-F238E27FC236}">
                <a16:creationId xmlns:a16="http://schemas.microsoft.com/office/drawing/2014/main" id="{D1C1F05D-5839-4E33-A5D1-E4B2EB746671}"/>
              </a:ext>
            </a:extLst>
          </p:cNvPr>
          <p:cNvGraphicFramePr>
            <a:graphicFrameLocks noGrp="1"/>
          </p:cNvGraphicFramePr>
          <p:nvPr>
            <p:ph idx="1"/>
          </p:nvPr>
        </p:nvGraphicFramePr>
        <p:xfrm>
          <a:off x="1810538" y="731838"/>
          <a:ext cx="5522924" cy="6081711"/>
        </p:xfrm>
        <a:graphic>
          <a:graphicData uri="http://schemas.openxmlformats.org/drawingml/2006/table">
            <a:tbl>
              <a:tblPr/>
              <a:tblGrid>
                <a:gridCol w="1380731">
                  <a:extLst>
                    <a:ext uri="{9D8B030D-6E8A-4147-A177-3AD203B41FA5}">
                      <a16:colId xmlns:a16="http://schemas.microsoft.com/office/drawing/2014/main" val="1377440142"/>
                    </a:ext>
                  </a:extLst>
                </a:gridCol>
                <a:gridCol w="1380731">
                  <a:extLst>
                    <a:ext uri="{9D8B030D-6E8A-4147-A177-3AD203B41FA5}">
                      <a16:colId xmlns:a16="http://schemas.microsoft.com/office/drawing/2014/main" val="254070388"/>
                    </a:ext>
                  </a:extLst>
                </a:gridCol>
                <a:gridCol w="1380731">
                  <a:extLst>
                    <a:ext uri="{9D8B030D-6E8A-4147-A177-3AD203B41FA5}">
                      <a16:colId xmlns:a16="http://schemas.microsoft.com/office/drawing/2014/main" val="2684420719"/>
                    </a:ext>
                  </a:extLst>
                </a:gridCol>
                <a:gridCol w="1380731">
                  <a:extLst>
                    <a:ext uri="{9D8B030D-6E8A-4147-A177-3AD203B41FA5}">
                      <a16:colId xmlns:a16="http://schemas.microsoft.com/office/drawing/2014/main" val="603819904"/>
                    </a:ext>
                  </a:extLst>
                </a:gridCol>
              </a:tblGrid>
              <a:tr h="363863">
                <a:tc>
                  <a:txBody>
                    <a:bodyPr/>
                    <a:lstStyle/>
                    <a:p>
                      <a:pPr algn="l" fontAlgn="t"/>
                      <a:r>
                        <a:rPr lang="en-IN" sz="1500">
                          <a:solidFill>
                            <a:srgbClr val="000000"/>
                          </a:solidFill>
                          <a:effectLst/>
                          <a:latin typeface="times new roman" panose="02020603050405020304" pitchFamily="18" charset="0"/>
                        </a:rPr>
                        <a:t>Result</a:t>
                      </a:r>
                    </a:p>
                  </a:txBody>
                  <a:tcPr marL="64976" marR="64976" marT="64976" marB="64976">
                    <a:lnL w="6350" cap="flat" cmpd="sng" algn="ctr">
                      <a:solidFill>
                        <a:srgbClr val="A0056F"/>
                      </a:solidFill>
                      <a:prstDash val="solid"/>
                      <a:round/>
                      <a:headEnd type="none" w="med" len="med"/>
                      <a:tailEnd type="none" w="med" len="med"/>
                    </a:lnL>
                    <a:lnR w="6350" cap="flat" cmpd="sng" algn="ctr">
                      <a:solidFill>
                        <a:srgbClr val="A0056F"/>
                      </a:solidFill>
                      <a:prstDash val="solid"/>
                      <a:round/>
                      <a:headEnd type="none" w="med" len="med"/>
                      <a:tailEnd type="none" w="med" len="med"/>
                    </a:lnR>
                    <a:lnT w="6350" cap="flat" cmpd="sng" algn="ctr">
                      <a:solidFill>
                        <a:srgbClr val="A0056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Description</a:t>
                      </a:r>
                    </a:p>
                  </a:txBody>
                  <a:tcPr marL="64976" marR="64976" marT="64976" marB="64976">
                    <a:lnL w="6350" cap="flat" cmpd="sng" algn="ctr">
                      <a:solidFill>
                        <a:srgbClr val="A0056F"/>
                      </a:solidFill>
                      <a:prstDash val="solid"/>
                      <a:round/>
                      <a:headEnd type="none" w="med" len="med"/>
                      <a:tailEnd type="none" w="med" len="med"/>
                    </a:lnL>
                    <a:lnR w="6350" cap="flat" cmpd="sng" algn="ctr">
                      <a:solidFill>
                        <a:srgbClr val="A0056F"/>
                      </a:solidFill>
                      <a:prstDash val="solid"/>
                      <a:round/>
                      <a:headEnd type="none" w="med" len="med"/>
                      <a:tailEnd type="none" w="med" len="med"/>
                    </a:lnR>
                    <a:lnT w="6350" cap="flat" cmpd="sng" algn="ctr">
                      <a:solidFill>
                        <a:srgbClr val="A0056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Entity Name</a:t>
                      </a:r>
                    </a:p>
                  </a:txBody>
                  <a:tcPr marL="64976" marR="64976" marT="64976" marB="64976">
                    <a:lnL w="6350" cap="flat" cmpd="sng" algn="ctr">
                      <a:solidFill>
                        <a:srgbClr val="A0056F"/>
                      </a:solidFill>
                      <a:prstDash val="solid"/>
                      <a:round/>
                      <a:headEnd type="none" w="med" len="med"/>
                      <a:tailEnd type="none" w="med" len="med"/>
                    </a:lnL>
                    <a:lnR w="6350" cap="flat" cmpd="sng" algn="ctr">
                      <a:solidFill>
                        <a:srgbClr val="A0056F"/>
                      </a:solidFill>
                      <a:prstDash val="solid"/>
                      <a:round/>
                      <a:headEnd type="none" w="med" len="med"/>
                      <a:tailEnd type="none" w="med" len="med"/>
                    </a:lnR>
                    <a:lnT w="6350" cap="flat" cmpd="sng" algn="ctr">
                      <a:solidFill>
                        <a:srgbClr val="A0056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Entity Number</a:t>
                      </a:r>
                    </a:p>
                  </a:txBody>
                  <a:tcPr marL="64976" marR="64976" marT="64976" marB="64976">
                    <a:lnL w="6350" cap="flat" cmpd="sng" algn="ctr">
                      <a:solidFill>
                        <a:srgbClr val="A0056F"/>
                      </a:solidFill>
                      <a:prstDash val="solid"/>
                      <a:round/>
                      <a:headEnd type="none" w="med" len="med"/>
                      <a:tailEnd type="none" w="med" len="med"/>
                    </a:lnL>
                    <a:lnR w="6350" cap="flat" cmpd="sng" algn="ctr">
                      <a:solidFill>
                        <a:srgbClr val="A0056F"/>
                      </a:solidFill>
                      <a:prstDash val="solid"/>
                      <a:round/>
                      <a:headEnd type="none" w="med" len="med"/>
                      <a:tailEnd type="none" w="med" len="med"/>
                    </a:lnR>
                    <a:lnT w="6350" cap="flat" cmpd="sng" algn="ctr">
                      <a:solidFill>
                        <a:srgbClr val="A0056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01240338"/>
                  </a:ext>
                </a:extLst>
              </a:tr>
              <a:tr h="788370">
                <a:tc>
                  <a:txBody>
                    <a:bodyPr/>
                    <a:lstStyle/>
                    <a:p>
                      <a:pPr algn="l" fontAlgn="t"/>
                      <a:r>
                        <a:rPr lang="en-IN" sz="1500">
                          <a:solidFill>
                            <a:srgbClr val="000000"/>
                          </a:solidFill>
                          <a:effectLst/>
                          <a:latin typeface="verdana" panose="020B0604030504040204" pitchFamily="34" charset="0"/>
                        </a:rPr>
                        <a:t> </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non-breaking space</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&amp;nbsp;</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160</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8782392"/>
                  </a:ext>
                </a:extLst>
              </a:tr>
              <a:tr h="320546">
                <a:tc>
                  <a:txBody>
                    <a:bodyPr/>
                    <a:lstStyle/>
                    <a:p>
                      <a:pPr algn="l" fontAlgn="t"/>
                      <a:r>
                        <a:rPr lang="en-IN" sz="1500">
                          <a:solidFill>
                            <a:srgbClr val="000000"/>
                          </a:solidFill>
                          <a:effectLst/>
                          <a:latin typeface="verdana" panose="020B0604030504040204" pitchFamily="34" charset="0"/>
                        </a:rPr>
                        <a:t>&lt;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less than</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&amp;lt;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60</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2321049"/>
                  </a:ext>
                </a:extLst>
              </a:tr>
              <a:tr h="320546">
                <a:tc>
                  <a:txBody>
                    <a:bodyPr/>
                    <a:lstStyle/>
                    <a:p>
                      <a:pPr algn="l" fontAlgn="t"/>
                      <a:r>
                        <a:rPr lang="en-IN" sz="1500">
                          <a:solidFill>
                            <a:srgbClr val="000000"/>
                          </a:solidFill>
                          <a:effectLst/>
                          <a:latin typeface="verdana" panose="020B0604030504040204" pitchFamily="34" charset="0"/>
                        </a:rPr>
                        <a:t>&gt;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greater than</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&amp;gt;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62</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5817512"/>
                  </a:ext>
                </a:extLst>
              </a:tr>
              <a:tr h="320546">
                <a:tc>
                  <a:txBody>
                    <a:bodyPr/>
                    <a:lstStyle/>
                    <a:p>
                      <a:pPr algn="l" fontAlgn="t"/>
                      <a:r>
                        <a:rPr lang="en-IN" sz="1500">
                          <a:solidFill>
                            <a:srgbClr val="000000"/>
                          </a:solidFill>
                          <a:effectLst/>
                          <a:latin typeface="verdana" panose="020B0604030504040204" pitchFamily="34" charset="0"/>
                        </a:rPr>
                        <a:t>&amp;</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ampersand</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&amp;amp;</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38</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10699"/>
                  </a:ext>
                </a:extLst>
              </a:tr>
              <a:tr h="788370">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double quotation mark</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&amp;quot;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34</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1302562"/>
                  </a:ext>
                </a:extLst>
              </a:tr>
              <a:tr h="1022282">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single quotation mark (apostrophe)</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&amp;apos;</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39</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3427555"/>
                  </a:ext>
                </a:extLst>
              </a:tr>
              <a:tr h="320546">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cent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&amp;cent;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162</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3721076"/>
                  </a:ext>
                </a:extLst>
              </a:tr>
              <a:tr h="320546">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pound</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&amp;pound;</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163</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8348307"/>
                  </a:ext>
                </a:extLst>
              </a:tr>
              <a:tr h="320546">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yen</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&amp;yen;</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165</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04005451"/>
                  </a:ext>
                </a:extLst>
              </a:tr>
              <a:tr h="320546">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Euro</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&amp;euro;</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8364</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95569112"/>
                  </a:ext>
                </a:extLst>
              </a:tr>
              <a:tr h="320546">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copyright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&amp;copy;</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500">
                          <a:solidFill>
                            <a:srgbClr val="000000"/>
                          </a:solidFill>
                          <a:effectLst/>
                          <a:latin typeface="verdana" panose="020B0604030504040204" pitchFamily="34" charset="0"/>
                        </a:rPr>
                        <a:t>169</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2827065"/>
                  </a:ext>
                </a:extLst>
              </a:tr>
              <a:tr h="554458">
                <a:tc>
                  <a:txBody>
                    <a:bodyPr/>
                    <a:lstStyle/>
                    <a:p>
                      <a:pPr algn="l" fontAlgn="t"/>
                      <a:r>
                        <a:rPr lang="en-IN" sz="1500">
                          <a:solidFill>
                            <a:srgbClr val="000000"/>
                          </a:solidFill>
                          <a:effectLst/>
                          <a:latin typeface="verdana" panose="020B0604030504040204" pitchFamily="34" charset="0"/>
                        </a:rPr>
                        <a:t>®</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registered trademark</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a:solidFill>
                            <a:srgbClr val="000000"/>
                          </a:solidFill>
                          <a:effectLst/>
                          <a:latin typeface="verdana" panose="020B0604030504040204" pitchFamily="34" charset="0"/>
                        </a:rPr>
                        <a:t>&amp;reg;</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500" dirty="0">
                          <a:solidFill>
                            <a:srgbClr val="000000"/>
                          </a:solidFill>
                          <a:effectLst/>
                          <a:latin typeface="verdana" panose="020B0604030504040204" pitchFamily="34" charset="0"/>
                        </a:rPr>
                        <a:t>174</a:t>
                      </a:r>
                    </a:p>
                  </a:txBody>
                  <a:tcPr marL="43317" marR="43317" marT="43317" marB="4331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4158577"/>
                  </a:ext>
                </a:extLst>
              </a:tr>
            </a:tbl>
          </a:graphicData>
        </a:graphic>
      </p:graphicFrame>
    </p:spTree>
    <p:extLst>
      <p:ext uri="{BB962C8B-B14F-4D97-AF65-F5344CB8AC3E}">
        <p14:creationId xmlns:p14="http://schemas.microsoft.com/office/powerpoint/2010/main" val="10743423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8A85-14CE-4F15-A6FA-BBA0D51A48B5}"/>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Two-Way Binding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81013C5-ECDA-417A-B3F1-9E975E2BC0E2}"/>
              </a:ext>
            </a:extLst>
          </p:cNvPr>
          <p:cNvSpPr>
            <a:spLocks noGrp="1"/>
          </p:cNvSpPr>
          <p:nvPr>
            <p:ph idx="1"/>
          </p:nvPr>
        </p:nvSpPr>
        <p:spPr>
          <a:xfrm>
            <a:off x="457200" y="548680"/>
            <a:ext cx="8229600" cy="6192688"/>
          </a:xfrm>
        </p:spPr>
        <p:txBody>
          <a:bodyPr>
            <a:normAutofit/>
          </a:bodyPr>
          <a:lstStyle/>
          <a:p>
            <a:r>
              <a:rPr lang="en-US" sz="1800" b="0" i="0" dirty="0">
                <a:solidFill>
                  <a:srgbClr val="000000"/>
                </a:solidFill>
                <a:effectLst/>
                <a:latin typeface="Verdana" panose="020B0604030504040204" pitchFamily="34" charset="0"/>
              </a:rPr>
              <a:t>The binding goes both ways. If the user changes the value inside the input field, the AngularJS property will also change its value:</a:t>
            </a:r>
          </a:p>
          <a:p>
            <a:pPr algn="l"/>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div</a:t>
            </a:r>
            <a:r>
              <a:rPr lang="en-IN" sz="1800" b="0" i="0" dirty="0">
                <a:solidFill>
                  <a:srgbClr val="FF0000"/>
                </a:solidFill>
                <a:effectLst/>
                <a:latin typeface="Consolas" panose="020B0609020204030204" pitchFamily="49" charset="0"/>
              </a:rPr>
              <a:t> ng-app</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myApp</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ng-controller</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myCtrl</a:t>
            </a:r>
            <a:r>
              <a:rPr lang="en-IN" sz="1800" b="0" i="0" dirty="0">
                <a:solidFill>
                  <a:srgbClr val="0000CD"/>
                </a:solidFill>
                <a:effectLst/>
                <a:latin typeface="Consolas" panose="020B0609020204030204" pitchFamily="49" charset="0"/>
              </a:rPr>
              <a:t>"&gt;</a:t>
            </a:r>
            <a:br>
              <a:rPr lang="en-IN" sz="1800" b="0" i="0" dirty="0">
                <a:solidFill>
                  <a:srgbClr val="00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  Name: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ng-model</a:t>
            </a:r>
            <a:r>
              <a:rPr lang="en-IN" sz="1800" b="0" i="0" dirty="0">
                <a:solidFill>
                  <a:srgbClr val="0000CD"/>
                </a:solidFill>
                <a:effectLst/>
                <a:latin typeface="Consolas" panose="020B0609020204030204" pitchFamily="49" charset="0"/>
              </a:rPr>
              <a:t>="name"&gt;</a:t>
            </a:r>
            <a:br>
              <a:rPr lang="en-IN" sz="1800" b="0" i="0" dirty="0">
                <a:solidFill>
                  <a:srgbClr val="00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h1</a:t>
            </a:r>
            <a:r>
              <a:rPr lang="en-IN" sz="1800" b="0" i="0" dirty="0">
                <a:solidFill>
                  <a:srgbClr val="0000CD"/>
                </a:solidFill>
                <a:effectLst/>
                <a:latin typeface="Consolas" panose="020B0609020204030204" pitchFamily="49" charset="0"/>
              </a:rPr>
              <a:t>&gt;</a:t>
            </a:r>
            <a:r>
              <a:rPr lang="en-IN" sz="1800" b="0" i="0" dirty="0">
                <a:solidFill>
                  <a:srgbClr val="000000"/>
                </a:solidFill>
                <a:effectLst/>
                <a:latin typeface="Consolas" panose="020B0609020204030204" pitchFamily="49" charset="0"/>
              </a:rPr>
              <a:t>You entered: </a:t>
            </a:r>
            <a:r>
              <a:rPr lang="en-IN" sz="1800" b="0" i="0" dirty="0">
                <a:solidFill>
                  <a:srgbClr val="FF0000"/>
                </a:solidFill>
                <a:effectLst/>
                <a:latin typeface="Consolas" panose="020B0609020204030204" pitchFamily="49" charset="0"/>
              </a:rPr>
              <a:t>{{name}}</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/h1</a:t>
            </a:r>
            <a:r>
              <a:rPr lang="en-IN" sz="1800" b="0" i="0" dirty="0">
                <a:solidFill>
                  <a:srgbClr val="0000CD"/>
                </a:solidFill>
                <a:effectLst/>
                <a:latin typeface="Consolas" panose="020B0609020204030204" pitchFamily="49" charset="0"/>
              </a:rPr>
              <a:t>&gt;</a:t>
            </a:r>
            <a:br>
              <a:rPr lang="en-IN" sz="1800" b="0" i="0" dirty="0">
                <a:solidFill>
                  <a:srgbClr val="000000"/>
                </a:solidFill>
                <a:effectLst/>
                <a:latin typeface="Consolas" panose="020B0609020204030204" pitchFamily="49" charset="0"/>
              </a:rPr>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/div</a:t>
            </a:r>
            <a:r>
              <a:rPr lang="en-IN" sz="1800" b="0" i="0" dirty="0">
                <a:solidFill>
                  <a:srgbClr val="0000CD"/>
                </a:solidFill>
                <a:effectLst/>
                <a:latin typeface="Consolas" panose="020B0609020204030204" pitchFamily="49" charset="0"/>
              </a:rPr>
              <a:t>&gt;</a:t>
            </a:r>
            <a:br>
              <a:rPr lang="en-IN" sz="1800" b="0" i="0" dirty="0">
                <a:solidFill>
                  <a:srgbClr val="000000"/>
                </a:solidFill>
                <a:effectLst/>
                <a:latin typeface="Consolas" panose="020B0609020204030204" pitchFamily="49" charset="0"/>
              </a:rPr>
            </a:br>
            <a:endParaRPr lang="en-IN" sz="1800" b="0" i="0" dirty="0">
              <a:solidFill>
                <a:srgbClr val="000000"/>
              </a:solidFill>
              <a:effectLst/>
              <a:latin typeface="Consolas" panose="020B0609020204030204" pitchFamily="49" charset="0"/>
            </a:endParaRPr>
          </a:p>
          <a:p>
            <a:r>
              <a:rPr lang="en-IN" sz="1800" b="0" i="0" dirty="0">
                <a:solidFill>
                  <a:srgbClr val="000000"/>
                </a:solidFill>
                <a:effectLst/>
                <a:latin typeface="Segoe UI" panose="020B0502040204020203" pitchFamily="34" charset="0"/>
              </a:rPr>
              <a:t>Validate User Input</a:t>
            </a:r>
          </a:p>
          <a:p>
            <a:r>
              <a:rPr lang="en-IN" sz="1100" b="0" i="0" dirty="0">
                <a:solidFill>
                  <a:srgbClr val="000000"/>
                </a:solidFill>
                <a:effectLst/>
                <a:latin typeface="Verdana" panose="020B0604030504040204" pitchFamily="34" charset="0"/>
              </a:rPr>
              <a:t>The</a:t>
            </a:r>
            <a:r>
              <a:rPr lang="en-IN" sz="1800" dirty="0">
                <a:solidFill>
                  <a:srgbClr val="000000"/>
                </a:solidFill>
                <a:latin typeface="Segoe UI" panose="020B0502040204020203" pitchFamily="34" charset="0"/>
              </a:rPr>
              <a:t> ng-model </a:t>
            </a:r>
            <a:r>
              <a:rPr lang="en-US" sz="1100" b="0" i="0" dirty="0">
                <a:solidFill>
                  <a:srgbClr val="000000"/>
                </a:solidFill>
                <a:effectLst/>
                <a:latin typeface="Verdana" panose="020B0604030504040204" pitchFamily="34" charset="0"/>
              </a:rPr>
              <a:t>directive can provide type validation for application data (number, e-mail, required):</a:t>
            </a:r>
            <a:endParaRPr lang="en-IN" sz="1800" dirty="0">
              <a:solidFill>
                <a:srgbClr val="000000"/>
              </a:solidFill>
              <a:latin typeface="Segoe UI" panose="020B0502040204020203" pitchFamily="34" charset="0"/>
            </a:endParaRPr>
          </a:p>
          <a:p>
            <a:endParaRPr lang="en-IN" sz="1800" b="0" i="0" dirty="0">
              <a:solidFill>
                <a:srgbClr val="000000"/>
              </a:solidFill>
              <a:effectLst/>
              <a:latin typeface="Segoe UI" panose="020B0502040204020203" pitchFamily="34" charset="0"/>
            </a:endParaRPr>
          </a:p>
          <a:p>
            <a:br>
              <a:rPr lang="en-IN" sz="1100" dirty="0"/>
            </a:br>
            <a:r>
              <a:rPr lang="en-IN" sz="1800" dirty="0"/>
              <a:t>&lt;form ng-app="" name="</a:t>
            </a:r>
            <a:r>
              <a:rPr lang="en-IN" sz="1800" dirty="0" err="1"/>
              <a:t>myForm</a:t>
            </a:r>
            <a:r>
              <a:rPr lang="en-IN" sz="1800" dirty="0"/>
              <a:t>"&gt;</a:t>
            </a:r>
          </a:p>
          <a:p>
            <a:r>
              <a:rPr lang="en-IN" sz="1800" dirty="0"/>
              <a:t>		Email:</a:t>
            </a:r>
          </a:p>
          <a:p>
            <a:r>
              <a:rPr lang="en-IN" sz="1800" dirty="0"/>
              <a:t>		&lt;input type="email" name="</a:t>
            </a:r>
            <a:r>
              <a:rPr lang="en-IN" sz="1800" dirty="0" err="1"/>
              <a:t>myAddress</a:t>
            </a:r>
            <a:r>
              <a:rPr lang="en-IN" sz="1800" dirty="0"/>
              <a:t>" ng-model="text"&gt;</a:t>
            </a:r>
          </a:p>
          <a:p>
            <a:r>
              <a:rPr lang="en-IN" sz="1800" dirty="0"/>
              <a:t>		&lt;span ng-show="myForm.</a:t>
            </a:r>
            <a:r>
              <a:rPr lang="en-IN" sz="1800" dirty="0" err="1"/>
              <a:t>myAddress</a:t>
            </a:r>
            <a:r>
              <a:rPr lang="en-IN" sz="1800" dirty="0"/>
              <a:t>.$</a:t>
            </a:r>
            <a:r>
              <a:rPr lang="en-IN" sz="1800" dirty="0" err="1"/>
              <a:t>error.email</a:t>
            </a:r>
            <a:r>
              <a:rPr lang="en-IN" sz="1800" dirty="0"/>
              <a:t>"&gt;Not a valid e-mail address&lt;/span&gt;</a:t>
            </a:r>
          </a:p>
          <a:p>
            <a:r>
              <a:rPr lang="en-IN" sz="1800" dirty="0"/>
              <a:t>	&lt;/form&gt;</a:t>
            </a:r>
          </a:p>
          <a:p>
            <a:r>
              <a:rPr lang="en-US" sz="1100" b="0" i="0" dirty="0">
                <a:solidFill>
                  <a:srgbClr val="000000"/>
                </a:solidFill>
                <a:effectLst/>
                <a:latin typeface="Verdana" panose="020B0604030504040204" pitchFamily="34" charset="0"/>
              </a:rPr>
              <a:t>In the example above, the span will be displayed only if the expression in the</a:t>
            </a:r>
            <a:r>
              <a:rPr lang="en-IN" sz="1800" b="0" i="0" dirty="0">
                <a:solidFill>
                  <a:srgbClr val="000000"/>
                </a:solidFill>
                <a:effectLst/>
                <a:latin typeface="Verdana" panose="020B0604030504040204" pitchFamily="34" charset="0"/>
              </a:rPr>
              <a:t> ng-show </a:t>
            </a:r>
            <a:r>
              <a:rPr lang="en-IN" sz="1100" b="0" i="0" dirty="0">
                <a:solidFill>
                  <a:srgbClr val="000000"/>
                </a:solidFill>
                <a:effectLst/>
                <a:latin typeface="Verdana" panose="020B0604030504040204" pitchFamily="34" charset="0"/>
              </a:rPr>
              <a:t>attribute returns</a:t>
            </a:r>
            <a:r>
              <a:rPr lang="en-IN" sz="1800" b="0" i="0" dirty="0">
                <a:solidFill>
                  <a:srgbClr val="000000"/>
                </a:solidFill>
                <a:effectLst/>
                <a:latin typeface="Verdana" panose="020B0604030504040204" pitchFamily="34" charset="0"/>
              </a:rPr>
              <a:t> true.</a:t>
            </a:r>
            <a:endParaRPr lang="en-IN" sz="1800" dirty="0"/>
          </a:p>
        </p:txBody>
      </p:sp>
    </p:spTree>
    <p:extLst>
      <p:ext uri="{BB962C8B-B14F-4D97-AF65-F5344CB8AC3E}">
        <p14:creationId xmlns:p14="http://schemas.microsoft.com/office/powerpoint/2010/main" val="8406973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76F7-A8AC-41BE-BE9C-3CF46D81CEF5}"/>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Application Status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8F9A7AE-355E-4CB4-B9B7-09E279127546}"/>
              </a:ext>
            </a:extLst>
          </p:cNvPr>
          <p:cNvSpPr>
            <a:spLocks noGrp="1"/>
          </p:cNvSpPr>
          <p:nvPr>
            <p:ph idx="1"/>
          </p:nvPr>
        </p:nvSpPr>
        <p:spPr>
          <a:xfrm>
            <a:off x="457200" y="332656"/>
            <a:ext cx="8229600" cy="6525344"/>
          </a:xfrm>
        </p:spPr>
        <p:txBody>
          <a:bodyPr>
            <a:normAutofit lnSpcReduction="10000"/>
          </a:bodyPr>
          <a:lstStyle/>
          <a:p>
            <a:pPr algn="l"/>
            <a:r>
              <a:rPr lang="en-US" sz="2000" dirty="0"/>
              <a:t>The ng-model </a:t>
            </a:r>
            <a:r>
              <a:rPr lang="en-US" sz="2000" b="0" i="0" dirty="0">
                <a:solidFill>
                  <a:srgbClr val="000000"/>
                </a:solidFill>
                <a:effectLst/>
                <a:latin typeface="Verdana" panose="020B0604030504040204" pitchFamily="34" charset="0"/>
              </a:rPr>
              <a:t>directive can provide status for application data (valid, dirty, touched, error):</a:t>
            </a:r>
          </a:p>
          <a:p>
            <a:pPr algn="l"/>
            <a:r>
              <a:rPr lang="en-US" sz="2000" b="0" i="0" dirty="0">
                <a:solidFill>
                  <a:srgbClr val="000000"/>
                </a:solidFill>
                <a:effectLst/>
                <a:latin typeface="Segoe UI" panose="020B0502040204020203" pitchFamily="34" charset="0"/>
              </a:rPr>
              <a:t>Example</a:t>
            </a:r>
          </a:p>
          <a:p>
            <a:pPr algn="l"/>
            <a:endParaRPr lang="en-US" sz="2000" b="0" i="0" dirty="0">
              <a:solidFill>
                <a:srgbClr val="000000"/>
              </a:solidFill>
              <a:effectLst/>
              <a:latin typeface="Segoe UI" panose="020B0502040204020203" pitchFamily="34" charset="0"/>
            </a:endParaRPr>
          </a:p>
          <a:p>
            <a:r>
              <a:rPr lang="en-IN" dirty="0"/>
              <a:t>&lt;form ng-app="" name="</a:t>
            </a:r>
            <a:r>
              <a:rPr lang="en-IN" dirty="0" err="1"/>
              <a:t>myForm</a:t>
            </a:r>
            <a:r>
              <a:rPr lang="en-IN" dirty="0"/>
              <a:t>"&gt;</a:t>
            </a:r>
          </a:p>
          <a:p>
            <a:r>
              <a:rPr lang="en-IN" dirty="0"/>
              <a:t>		Email:</a:t>
            </a:r>
          </a:p>
          <a:p>
            <a:r>
              <a:rPr lang="en-IN" dirty="0"/>
              <a:t>		&lt;input type="email" name="</a:t>
            </a:r>
            <a:r>
              <a:rPr lang="en-IN" dirty="0" err="1"/>
              <a:t>myAddress</a:t>
            </a:r>
            <a:r>
              <a:rPr lang="en-IN" dirty="0"/>
              <a:t>" ng-model="text" required&gt;</a:t>
            </a:r>
          </a:p>
          <a:p>
            <a:r>
              <a:rPr lang="en-IN" dirty="0"/>
              <a:t>		&lt;h1&gt;Status&lt;/h1&gt;</a:t>
            </a:r>
          </a:p>
          <a:p>
            <a:r>
              <a:rPr lang="en-IN" dirty="0"/>
              <a:t>		{{myForm.</a:t>
            </a:r>
            <a:r>
              <a:rPr lang="en-IN" dirty="0" err="1"/>
              <a:t>myAddress</a:t>
            </a:r>
            <a:r>
              <a:rPr lang="en-IN" dirty="0"/>
              <a:t>.$valid}}</a:t>
            </a:r>
          </a:p>
          <a:p>
            <a:r>
              <a:rPr lang="en-IN" dirty="0"/>
              <a:t>		{{myForm.</a:t>
            </a:r>
            <a:r>
              <a:rPr lang="en-IN" dirty="0" err="1"/>
              <a:t>myAddress</a:t>
            </a:r>
            <a:r>
              <a:rPr lang="en-IN" dirty="0"/>
              <a:t>.$dirty}}</a:t>
            </a:r>
          </a:p>
          <a:p>
            <a:r>
              <a:rPr lang="en-IN" dirty="0"/>
              <a:t>		{{myForm.</a:t>
            </a:r>
            <a:r>
              <a:rPr lang="en-IN" dirty="0" err="1"/>
              <a:t>myAddress</a:t>
            </a:r>
            <a:r>
              <a:rPr lang="en-IN" dirty="0"/>
              <a:t>.$touched}}</a:t>
            </a:r>
          </a:p>
          <a:p>
            <a:r>
              <a:rPr lang="en-IN" dirty="0"/>
              <a:t>	&lt;/form&gt;</a:t>
            </a:r>
          </a:p>
        </p:txBody>
      </p:sp>
    </p:spTree>
    <p:extLst>
      <p:ext uri="{BB962C8B-B14F-4D97-AF65-F5344CB8AC3E}">
        <p14:creationId xmlns:p14="http://schemas.microsoft.com/office/powerpoint/2010/main" val="403728524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11CB-3D2C-4845-9F7C-6DD907D397BB}"/>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AngularJS Filters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2A6807B-DE93-4415-AA32-58D038B595E5}"/>
              </a:ext>
            </a:extLst>
          </p:cNvPr>
          <p:cNvSpPr>
            <a:spLocks noGrp="1"/>
          </p:cNvSpPr>
          <p:nvPr>
            <p:ph idx="1"/>
          </p:nvPr>
        </p:nvSpPr>
        <p:spPr>
          <a:xfrm>
            <a:off x="457200" y="404664"/>
            <a:ext cx="8229600" cy="6264696"/>
          </a:xfrm>
        </p:spPr>
        <p:txBody>
          <a:bodyPr>
            <a:normAutofit/>
          </a:bodyPr>
          <a:lstStyle/>
          <a:p>
            <a:r>
              <a:rPr lang="en-US" sz="1600" b="0" i="0" dirty="0">
                <a:solidFill>
                  <a:srgbClr val="000000"/>
                </a:solidFill>
                <a:effectLst/>
                <a:latin typeface="Verdana" panose="020B0604030504040204" pitchFamily="34" charset="0"/>
              </a:rPr>
              <a:t>Filters can be added in AngularJS to format data.</a:t>
            </a:r>
          </a:p>
          <a:p>
            <a:r>
              <a:rPr lang="en-IN" sz="1600" b="0" i="0" dirty="0">
                <a:solidFill>
                  <a:srgbClr val="000000"/>
                </a:solidFill>
                <a:effectLst/>
                <a:latin typeface="Segoe UI" panose="020B0502040204020203" pitchFamily="34" charset="0"/>
              </a:rPr>
              <a:t>Adding Filters to Expressions</a:t>
            </a:r>
          </a:p>
          <a:p>
            <a:endParaRPr lang="en-IN" sz="1600" b="0" i="0" dirty="0">
              <a:solidFill>
                <a:srgbClr val="000000"/>
              </a:solidFill>
              <a:effectLst/>
              <a:latin typeface="Segoe UI" panose="020B0502040204020203" pitchFamily="34" charset="0"/>
            </a:endParaRPr>
          </a:p>
          <a:p>
            <a:r>
              <a:rPr lang="en-US" sz="1400" b="0" i="0" dirty="0">
                <a:solidFill>
                  <a:srgbClr val="000000"/>
                </a:solidFill>
                <a:effectLst/>
                <a:latin typeface="Verdana" panose="020B0604030504040204" pitchFamily="34" charset="0"/>
              </a:rPr>
              <a:t>Filters can be added to expressions by using the pipe character | </a:t>
            </a:r>
            <a:r>
              <a:rPr lang="en-IN" sz="1400" b="0" i="0" dirty="0">
                <a:solidFill>
                  <a:srgbClr val="000000"/>
                </a:solidFill>
                <a:effectLst/>
                <a:latin typeface="Verdana" panose="020B0604030504040204" pitchFamily="34" charset="0"/>
              </a:rPr>
              <a:t> followed by a filter.</a:t>
            </a:r>
          </a:p>
          <a:p>
            <a:r>
              <a:rPr lang="en-IN" sz="1400" b="0" i="0" dirty="0">
                <a:solidFill>
                  <a:srgbClr val="000000"/>
                </a:solidFill>
                <a:effectLst/>
                <a:latin typeface="Verdana" panose="020B0604030504040204" pitchFamily="34" charset="0"/>
              </a:rPr>
              <a:t>The</a:t>
            </a:r>
            <a:r>
              <a:rPr lang="en-IN" sz="1400" dirty="0">
                <a:solidFill>
                  <a:srgbClr val="000000"/>
                </a:solidFill>
                <a:latin typeface="Verdana" panose="020B0604030504040204" pitchFamily="34" charset="0"/>
              </a:rPr>
              <a:t> uppercase </a:t>
            </a:r>
            <a:r>
              <a:rPr lang="en-US" sz="1400" b="0" i="0" dirty="0">
                <a:solidFill>
                  <a:srgbClr val="000000"/>
                </a:solidFill>
                <a:effectLst/>
                <a:latin typeface="Verdana" panose="020B0604030504040204" pitchFamily="34" charset="0"/>
              </a:rPr>
              <a:t>filter format strings to upper case:</a:t>
            </a:r>
          </a:p>
          <a:p>
            <a:r>
              <a:rPr lang="en-IN" sz="1600" dirty="0"/>
              <a:t>&lt;div ng-app="</a:t>
            </a:r>
            <a:r>
              <a:rPr lang="en-IN" sz="1600" dirty="0" err="1"/>
              <a:t>myApp</a:t>
            </a:r>
            <a:r>
              <a:rPr lang="en-IN" sz="1600" dirty="0"/>
              <a:t>" ng-controller="</a:t>
            </a:r>
            <a:r>
              <a:rPr lang="en-IN" sz="1600" dirty="0" err="1"/>
              <a:t>personCtrl</a:t>
            </a:r>
            <a:r>
              <a:rPr lang="en-IN" sz="1600" dirty="0"/>
              <a:t>"&gt;</a:t>
            </a:r>
          </a:p>
          <a:p>
            <a:r>
              <a:rPr lang="en-IN" sz="1600" dirty="0"/>
              <a:t>		&lt;p&gt;The name is {{</a:t>
            </a:r>
            <a:r>
              <a:rPr lang="en-IN" sz="1600" dirty="0" err="1"/>
              <a:t>lastName</a:t>
            </a:r>
            <a:r>
              <a:rPr lang="en-IN" sz="1600" dirty="0"/>
              <a:t> | uppercase}}&lt;/p&gt;</a:t>
            </a:r>
          </a:p>
          <a:p>
            <a:r>
              <a:rPr lang="en-IN" sz="1600" dirty="0"/>
              <a:t>	&lt;/div&gt;</a:t>
            </a:r>
          </a:p>
          <a:p>
            <a:endParaRPr lang="en-IN" sz="1600" dirty="0"/>
          </a:p>
          <a:p>
            <a:r>
              <a:rPr lang="en-IN" sz="1600" dirty="0"/>
              <a:t>	&lt;script&gt;</a:t>
            </a:r>
          </a:p>
          <a:p>
            <a:r>
              <a:rPr lang="en-IN" sz="1600" dirty="0"/>
              <a:t>		</a:t>
            </a:r>
            <a:r>
              <a:rPr lang="en-IN" sz="1600" dirty="0" err="1"/>
              <a:t>angular.module</a:t>
            </a:r>
            <a:r>
              <a:rPr lang="en-IN" sz="1600" dirty="0"/>
              <a:t>('</a:t>
            </a:r>
            <a:r>
              <a:rPr lang="en-IN" sz="1600" dirty="0" err="1"/>
              <a:t>myApp</a:t>
            </a:r>
            <a:r>
              <a:rPr lang="en-IN" sz="1600" dirty="0"/>
              <a:t>',[]).controller('</a:t>
            </a:r>
            <a:r>
              <a:rPr lang="en-IN" sz="1600" dirty="0" err="1"/>
              <a:t>personCtrl</a:t>
            </a:r>
            <a:r>
              <a:rPr lang="en-IN" sz="1600" dirty="0"/>
              <a:t>',function($scope){</a:t>
            </a:r>
          </a:p>
          <a:p>
            <a:r>
              <a:rPr lang="en-IN" sz="1600" dirty="0"/>
              <a:t>			$</a:t>
            </a:r>
            <a:r>
              <a:rPr lang="en-IN" sz="1600" dirty="0" err="1"/>
              <a:t>scope.firstName</a:t>
            </a:r>
            <a:r>
              <a:rPr lang="en-IN" sz="1600" dirty="0"/>
              <a:t>="John";</a:t>
            </a:r>
          </a:p>
          <a:p>
            <a:r>
              <a:rPr lang="en-IN" sz="1600" dirty="0"/>
              <a:t>			$</a:t>
            </a:r>
            <a:r>
              <a:rPr lang="en-IN" sz="1600" dirty="0" err="1"/>
              <a:t>scope.lastName</a:t>
            </a:r>
            <a:r>
              <a:rPr lang="en-IN" sz="1600" dirty="0"/>
              <a:t>="Doe";</a:t>
            </a:r>
          </a:p>
          <a:p>
            <a:r>
              <a:rPr lang="en-IN" sz="1600" dirty="0"/>
              <a:t>		})</a:t>
            </a:r>
          </a:p>
          <a:p>
            <a:endParaRPr lang="en-IN" sz="1600" dirty="0"/>
          </a:p>
          <a:p>
            <a:r>
              <a:rPr lang="en-IN" sz="1600" dirty="0"/>
              <a:t>	&lt;/script&gt;</a:t>
            </a:r>
          </a:p>
        </p:txBody>
      </p:sp>
    </p:spTree>
    <p:extLst>
      <p:ext uri="{BB962C8B-B14F-4D97-AF65-F5344CB8AC3E}">
        <p14:creationId xmlns:p14="http://schemas.microsoft.com/office/powerpoint/2010/main" val="104443108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7E960-59A4-4697-B4AD-82A608BEA5A0}"/>
              </a:ext>
            </a:extLst>
          </p:cNvPr>
          <p:cNvSpPr>
            <a:spLocks noGrp="1"/>
          </p:cNvSpPr>
          <p:nvPr>
            <p:ph idx="1"/>
          </p:nvPr>
        </p:nvSpPr>
        <p:spPr>
          <a:xfrm>
            <a:off x="457200" y="116632"/>
            <a:ext cx="8229600" cy="6624736"/>
          </a:xfrm>
        </p:spPr>
        <p:txBody>
          <a:bodyPr>
            <a:normAutofit fontScale="70000" lnSpcReduction="20000"/>
          </a:bodyPr>
          <a:lstStyle/>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div</a:t>
            </a:r>
            <a:r>
              <a:rPr lang="en-IN" sz="1800" b="0" i="0" dirty="0">
                <a:solidFill>
                  <a:srgbClr val="FF0000"/>
                </a:solidFill>
                <a:effectLst/>
                <a:latin typeface="Consolas" panose="020B0609020204030204" pitchFamily="49" charset="0"/>
              </a:rPr>
              <a:t> ng-app</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myApp</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ng-controller</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personCtrl</a:t>
            </a:r>
            <a:r>
              <a:rPr lang="en-IN" sz="1800" b="0" i="0" dirty="0">
                <a:solidFill>
                  <a:srgbClr val="0000CD"/>
                </a:solidFill>
                <a:effectLst/>
                <a:latin typeface="Consolas" panose="020B0609020204030204" pitchFamily="49" charset="0"/>
              </a:rPr>
              <a:t>"&gt;</a:t>
            </a:r>
            <a:br>
              <a:rPr lang="en-IN" sz="1800" dirty="0"/>
            </a:b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p</a:t>
            </a:r>
            <a:r>
              <a:rPr lang="en-IN" sz="1800" b="0" i="0" dirty="0">
                <a:solidFill>
                  <a:srgbClr val="0000CD"/>
                </a:solidFill>
                <a:effectLst/>
                <a:latin typeface="Consolas" panose="020B0609020204030204" pitchFamily="49" charset="0"/>
              </a:rPr>
              <a:t>&gt;</a:t>
            </a:r>
            <a:r>
              <a:rPr lang="en-IN" sz="1800" b="0" i="0" dirty="0">
                <a:solidFill>
                  <a:srgbClr val="000000"/>
                </a:solidFill>
                <a:effectLst/>
                <a:latin typeface="Consolas" panose="020B0609020204030204" pitchFamily="49" charset="0"/>
              </a:rPr>
              <a:t>The name is </a:t>
            </a:r>
            <a:r>
              <a:rPr lang="en-IN" sz="1800" b="0" i="0" dirty="0">
                <a:solidFill>
                  <a:srgbClr val="FF0000"/>
                </a:solidFill>
                <a:effectLst/>
                <a:latin typeface="Consolas" panose="020B0609020204030204" pitchFamily="49" charset="0"/>
              </a:rPr>
              <a:t>{{ </a:t>
            </a:r>
            <a:r>
              <a:rPr lang="en-IN" sz="1800" b="0" i="0" dirty="0" err="1">
                <a:solidFill>
                  <a:srgbClr val="FF0000"/>
                </a:solidFill>
                <a:effectLst/>
                <a:latin typeface="Consolas" panose="020B0609020204030204" pitchFamily="49" charset="0"/>
              </a:rPr>
              <a:t>lastName</a:t>
            </a:r>
            <a:r>
              <a:rPr lang="en-IN" sz="1800" b="0" i="0" dirty="0">
                <a:solidFill>
                  <a:srgbClr val="FF0000"/>
                </a:solidFill>
                <a:effectLst/>
                <a:latin typeface="Consolas" panose="020B0609020204030204" pitchFamily="49" charset="0"/>
              </a:rPr>
              <a:t> | lowercase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/p</a:t>
            </a:r>
            <a:r>
              <a:rPr lang="en-IN" sz="1800" b="0" i="0" dirty="0">
                <a:solidFill>
                  <a:srgbClr val="0000CD"/>
                </a:solidFill>
                <a:effectLst/>
                <a:latin typeface="Consolas" panose="020B0609020204030204" pitchFamily="49" charset="0"/>
              </a:rPr>
              <a:t>&gt;</a:t>
            </a:r>
            <a:br>
              <a:rPr lang="en-IN" sz="1800" dirty="0"/>
            </a:b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/div</a:t>
            </a:r>
            <a:r>
              <a:rPr lang="en-IN" sz="1800" b="0" i="0" dirty="0">
                <a:solidFill>
                  <a:srgbClr val="0000CD"/>
                </a:solidFill>
                <a:effectLst/>
                <a:latin typeface="Consolas" panose="020B0609020204030204" pitchFamily="49" charset="0"/>
              </a:rPr>
              <a:t>&gt;</a:t>
            </a:r>
          </a:p>
          <a:p>
            <a:r>
              <a:rPr lang="en-IN" sz="1800" b="0" i="0" dirty="0">
                <a:solidFill>
                  <a:srgbClr val="000000"/>
                </a:solidFill>
                <a:effectLst/>
                <a:latin typeface="Segoe UI" panose="020B0502040204020203" pitchFamily="34" charset="0"/>
              </a:rPr>
              <a:t>Adding Filters to Directives</a:t>
            </a:r>
          </a:p>
          <a:p>
            <a:r>
              <a:rPr lang="en-US" sz="1100" b="0" i="0" dirty="0">
                <a:solidFill>
                  <a:srgbClr val="000000"/>
                </a:solidFill>
                <a:effectLst/>
                <a:latin typeface="Verdana" panose="020B0604030504040204" pitchFamily="34" charset="0"/>
              </a:rPr>
              <a:t>Filters are added to directives, like</a:t>
            </a:r>
            <a:r>
              <a:rPr lang="en-IN" sz="1800" dirty="0">
                <a:solidFill>
                  <a:srgbClr val="000000"/>
                </a:solidFill>
                <a:latin typeface="Segoe UI" panose="020B0502040204020203" pitchFamily="34" charset="0"/>
              </a:rPr>
              <a:t> ng-repeat </a:t>
            </a:r>
            <a:r>
              <a:rPr lang="en-US" sz="1100" b="0" i="0" dirty="0">
                <a:solidFill>
                  <a:srgbClr val="000000"/>
                </a:solidFill>
                <a:effectLst/>
                <a:latin typeface="Verdana" panose="020B0604030504040204" pitchFamily="34" charset="0"/>
              </a:rPr>
              <a:t>by using the pipe character</a:t>
            </a:r>
            <a:r>
              <a:rPr lang="en-IN" sz="1800" dirty="0">
                <a:solidFill>
                  <a:srgbClr val="000000"/>
                </a:solidFill>
                <a:latin typeface="Segoe UI" panose="020B0502040204020203" pitchFamily="34" charset="0"/>
              </a:rPr>
              <a:t> | </a:t>
            </a:r>
            <a:r>
              <a:rPr lang="en-IN" sz="1100" b="0" i="0" dirty="0">
                <a:solidFill>
                  <a:srgbClr val="000000"/>
                </a:solidFill>
                <a:effectLst/>
                <a:latin typeface="Verdana" panose="020B0604030504040204" pitchFamily="34" charset="0"/>
              </a:rPr>
              <a:t> followed by a filter:</a:t>
            </a:r>
            <a:endParaRPr lang="en-IN" sz="1800" dirty="0">
              <a:solidFill>
                <a:srgbClr val="000000"/>
              </a:solidFill>
              <a:latin typeface="Segoe UI" panose="020B0502040204020203" pitchFamily="34" charset="0"/>
            </a:endParaRPr>
          </a:p>
          <a:p>
            <a:r>
              <a:rPr lang="en-IN" sz="1800" b="0" i="0" dirty="0">
                <a:solidFill>
                  <a:srgbClr val="000000"/>
                </a:solidFill>
                <a:effectLst/>
                <a:latin typeface="Segoe UI" panose="020B0502040204020203" pitchFamily="34" charset="0"/>
              </a:rPr>
              <a:t>&lt;div ng-app="</a:t>
            </a:r>
            <a:r>
              <a:rPr lang="en-IN" sz="1800" b="0" i="0" dirty="0" err="1">
                <a:solidFill>
                  <a:srgbClr val="000000"/>
                </a:solidFill>
                <a:effectLst/>
                <a:latin typeface="Segoe UI" panose="020B0502040204020203" pitchFamily="34" charset="0"/>
              </a:rPr>
              <a:t>myApp</a:t>
            </a:r>
            <a:r>
              <a:rPr lang="en-IN" sz="1800" b="0" i="0" dirty="0">
                <a:solidFill>
                  <a:srgbClr val="000000"/>
                </a:solidFill>
                <a:effectLst/>
                <a:latin typeface="Segoe UI" panose="020B0502040204020203" pitchFamily="34" charset="0"/>
              </a:rPr>
              <a:t>" ng-controller="</a:t>
            </a:r>
            <a:r>
              <a:rPr lang="en-IN" sz="1800" b="0" i="0" dirty="0" err="1">
                <a:solidFill>
                  <a:srgbClr val="000000"/>
                </a:solidFill>
                <a:effectLst/>
                <a:latin typeface="Segoe UI" panose="020B0502040204020203" pitchFamily="34" charset="0"/>
              </a:rPr>
              <a:t>namesCtrl</a:t>
            </a:r>
            <a:r>
              <a:rPr lang="en-IN" sz="1800" b="0" i="0" dirty="0">
                <a:solidFill>
                  <a:srgbClr val="000000"/>
                </a:solidFill>
                <a:effectLst/>
                <a:latin typeface="Segoe UI" panose="020B0502040204020203" pitchFamily="34" charset="0"/>
              </a:rPr>
              <a:t>"&gt;</a:t>
            </a:r>
          </a:p>
          <a:p>
            <a:endParaRPr lang="en-IN" sz="1800" b="0" i="0" dirty="0">
              <a:solidFill>
                <a:srgbClr val="000000"/>
              </a:solidFill>
              <a:effectLst/>
              <a:latin typeface="Segoe UI" panose="020B0502040204020203" pitchFamily="34" charset="0"/>
            </a:endParaRPr>
          </a:p>
          <a:p>
            <a:r>
              <a:rPr lang="en-IN" sz="1800" b="0" i="0" dirty="0">
                <a:solidFill>
                  <a:srgbClr val="000000"/>
                </a:solidFill>
                <a:effectLst/>
                <a:latin typeface="Segoe UI" panose="020B0502040204020203" pitchFamily="34" charset="0"/>
              </a:rPr>
              <a:t>&lt;p&gt;Looping with objects:&lt;/p&gt;</a:t>
            </a:r>
          </a:p>
          <a:p>
            <a:r>
              <a:rPr lang="en-IN" sz="1800" b="0" i="0" dirty="0">
                <a:solidFill>
                  <a:srgbClr val="000000"/>
                </a:solidFill>
                <a:effectLst/>
                <a:latin typeface="Segoe UI" panose="020B0502040204020203" pitchFamily="34" charset="0"/>
              </a:rPr>
              <a:t>&lt;ul&gt;</a:t>
            </a:r>
          </a:p>
          <a:p>
            <a:r>
              <a:rPr lang="en-IN" sz="1800" b="0" i="0" dirty="0">
                <a:solidFill>
                  <a:srgbClr val="000000"/>
                </a:solidFill>
                <a:effectLst/>
                <a:latin typeface="Segoe UI" panose="020B0502040204020203" pitchFamily="34" charset="0"/>
              </a:rPr>
              <a:t>  &lt;li ng-repeat="x in names | </a:t>
            </a:r>
            <a:r>
              <a:rPr lang="en-IN" sz="1800" b="0" i="0" dirty="0" err="1">
                <a:solidFill>
                  <a:srgbClr val="000000"/>
                </a:solidFill>
                <a:effectLst/>
                <a:latin typeface="Segoe UI" panose="020B0502040204020203" pitchFamily="34" charset="0"/>
              </a:rPr>
              <a:t>orderBy</a:t>
            </a:r>
            <a:r>
              <a:rPr lang="en-IN" sz="1800" b="0" i="0" dirty="0">
                <a:solidFill>
                  <a:srgbClr val="000000"/>
                </a:solidFill>
                <a:effectLst/>
                <a:latin typeface="Segoe UI" panose="020B0502040204020203" pitchFamily="34" charset="0"/>
              </a:rPr>
              <a:t>:'country'"&gt;</a:t>
            </a:r>
          </a:p>
          <a:p>
            <a:r>
              <a:rPr lang="en-IN" sz="1800" b="0" i="0" dirty="0">
                <a:solidFill>
                  <a:srgbClr val="000000"/>
                </a:solidFill>
                <a:effectLst/>
                <a:latin typeface="Segoe UI" panose="020B0502040204020203" pitchFamily="34" charset="0"/>
              </a:rPr>
              <a:t>    {{ x.name + ', ' + </a:t>
            </a:r>
            <a:r>
              <a:rPr lang="en-IN" sz="1800" b="0" i="0" dirty="0" err="1">
                <a:solidFill>
                  <a:srgbClr val="000000"/>
                </a:solidFill>
                <a:effectLst/>
                <a:latin typeface="Segoe UI" panose="020B0502040204020203" pitchFamily="34" charset="0"/>
              </a:rPr>
              <a:t>x.country</a:t>
            </a:r>
            <a:r>
              <a:rPr lang="en-IN" sz="1800" b="0" i="0" dirty="0">
                <a:solidFill>
                  <a:srgbClr val="000000"/>
                </a:solidFill>
                <a:effectLst/>
                <a:latin typeface="Segoe UI" panose="020B0502040204020203" pitchFamily="34" charset="0"/>
              </a:rPr>
              <a:t> }}</a:t>
            </a:r>
          </a:p>
          <a:p>
            <a:r>
              <a:rPr lang="en-IN" sz="1800" b="0" i="0" dirty="0">
                <a:solidFill>
                  <a:srgbClr val="000000"/>
                </a:solidFill>
                <a:effectLst/>
                <a:latin typeface="Segoe UI" panose="020B0502040204020203" pitchFamily="34" charset="0"/>
              </a:rPr>
              <a:t>  &lt;/li&gt;</a:t>
            </a:r>
          </a:p>
          <a:p>
            <a:r>
              <a:rPr lang="en-IN" sz="1800" b="0" i="0" dirty="0">
                <a:solidFill>
                  <a:srgbClr val="000000"/>
                </a:solidFill>
                <a:effectLst/>
                <a:latin typeface="Segoe UI" panose="020B0502040204020203" pitchFamily="34" charset="0"/>
              </a:rPr>
              <a:t>&lt;/ul&gt;</a:t>
            </a:r>
          </a:p>
          <a:p>
            <a:endParaRPr lang="en-IN" sz="1800" b="0" i="0" dirty="0">
              <a:solidFill>
                <a:srgbClr val="000000"/>
              </a:solidFill>
              <a:effectLst/>
              <a:latin typeface="Segoe UI" panose="020B0502040204020203" pitchFamily="34" charset="0"/>
            </a:endParaRPr>
          </a:p>
          <a:p>
            <a:r>
              <a:rPr lang="en-IN" sz="1800" b="0" i="0" dirty="0">
                <a:solidFill>
                  <a:srgbClr val="000000"/>
                </a:solidFill>
                <a:effectLst/>
                <a:latin typeface="Segoe UI" panose="020B0502040204020203" pitchFamily="34" charset="0"/>
              </a:rPr>
              <a:t>&lt;/div&gt;</a:t>
            </a:r>
          </a:p>
          <a:p>
            <a:endParaRPr lang="en-IN" sz="1800" b="0" i="0" dirty="0">
              <a:solidFill>
                <a:srgbClr val="000000"/>
              </a:solidFill>
              <a:effectLst/>
              <a:latin typeface="Segoe UI" panose="020B0502040204020203" pitchFamily="34" charset="0"/>
            </a:endParaRPr>
          </a:p>
          <a:p>
            <a:r>
              <a:rPr lang="en-IN" sz="1800" b="0" i="0" dirty="0">
                <a:solidFill>
                  <a:srgbClr val="000000"/>
                </a:solidFill>
                <a:effectLst/>
                <a:latin typeface="Segoe UI" panose="020B0502040204020203" pitchFamily="34" charset="0"/>
              </a:rPr>
              <a:t>&lt;script&gt;</a:t>
            </a:r>
          </a:p>
          <a:p>
            <a:r>
              <a:rPr lang="en-IN" sz="1800" b="0" i="0" dirty="0" err="1">
                <a:solidFill>
                  <a:srgbClr val="000000"/>
                </a:solidFill>
                <a:effectLst/>
                <a:latin typeface="Segoe UI" panose="020B0502040204020203" pitchFamily="34" charset="0"/>
              </a:rPr>
              <a:t>angular.module</a:t>
            </a:r>
            <a:r>
              <a:rPr lang="en-IN" sz="1800" b="0" i="0" dirty="0">
                <a:solidFill>
                  <a:srgbClr val="000000"/>
                </a:solidFill>
                <a:effectLst/>
                <a:latin typeface="Segoe UI" panose="020B0502040204020203" pitchFamily="34" charset="0"/>
              </a:rPr>
              <a:t>('</a:t>
            </a:r>
            <a:r>
              <a:rPr lang="en-IN" sz="1800" b="0" i="0" dirty="0" err="1">
                <a:solidFill>
                  <a:srgbClr val="000000"/>
                </a:solidFill>
                <a:effectLst/>
                <a:latin typeface="Segoe UI" panose="020B0502040204020203" pitchFamily="34" charset="0"/>
              </a:rPr>
              <a:t>myApp</a:t>
            </a:r>
            <a:r>
              <a:rPr lang="en-IN" sz="1800" b="0" i="0" dirty="0">
                <a:solidFill>
                  <a:srgbClr val="000000"/>
                </a:solidFill>
                <a:effectLst/>
                <a:latin typeface="Segoe UI" panose="020B0502040204020203" pitchFamily="34" charset="0"/>
              </a:rPr>
              <a:t>', []).controller('</a:t>
            </a:r>
            <a:r>
              <a:rPr lang="en-IN" sz="1800" b="0" i="0" dirty="0" err="1">
                <a:solidFill>
                  <a:srgbClr val="000000"/>
                </a:solidFill>
                <a:effectLst/>
                <a:latin typeface="Segoe UI" panose="020B0502040204020203" pitchFamily="34" charset="0"/>
              </a:rPr>
              <a:t>namesCtrl</a:t>
            </a:r>
            <a:r>
              <a:rPr lang="en-IN" sz="1800" b="0" i="0" dirty="0">
                <a:solidFill>
                  <a:srgbClr val="000000"/>
                </a:solidFill>
                <a:effectLst/>
                <a:latin typeface="Segoe UI" panose="020B0502040204020203" pitchFamily="34" charset="0"/>
              </a:rPr>
              <a:t>', function($scope) {</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scope.names</a:t>
            </a:r>
            <a:r>
              <a:rPr lang="en-IN" sz="1800" b="0" i="0" dirty="0">
                <a:solidFill>
                  <a:srgbClr val="000000"/>
                </a:solidFill>
                <a:effectLst/>
                <a:latin typeface="Segoe UI" panose="020B0502040204020203" pitchFamily="34" charset="0"/>
              </a:rPr>
              <a:t> = [</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name:'Jani',country:'Norway</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name:'Carl',country:'Sweden</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{name:'</a:t>
            </a:r>
            <a:r>
              <a:rPr lang="en-IN" sz="1800" b="0" i="0" dirty="0" err="1">
                <a:solidFill>
                  <a:srgbClr val="000000"/>
                </a:solidFill>
                <a:effectLst/>
                <a:latin typeface="Segoe UI" panose="020B0502040204020203" pitchFamily="34" charset="0"/>
              </a:rPr>
              <a:t>Margareth</a:t>
            </a:r>
            <a:r>
              <a:rPr lang="en-IN" sz="1800" b="0" i="0" dirty="0">
                <a:solidFill>
                  <a:srgbClr val="000000"/>
                </a:solidFill>
                <a:effectLst/>
                <a:latin typeface="Segoe UI" panose="020B0502040204020203" pitchFamily="34" charset="0"/>
              </a:rPr>
              <a:t>',</a:t>
            </a:r>
            <a:r>
              <a:rPr lang="en-IN" sz="1800" b="0" i="0" dirty="0" err="1">
                <a:solidFill>
                  <a:srgbClr val="000000"/>
                </a:solidFill>
                <a:effectLst/>
                <a:latin typeface="Segoe UI" panose="020B0502040204020203" pitchFamily="34" charset="0"/>
              </a:rPr>
              <a:t>country:'England</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name:'Hege',country:'Norway</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name:'Joe',country:'Denmark</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name:'Gustav',country:'Sweden</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name:'Birgit',country:'Denmark</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name:'Mary',country:'England</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r>
              <a:rPr lang="en-IN" sz="1800" b="0" i="0" dirty="0" err="1">
                <a:solidFill>
                  <a:srgbClr val="000000"/>
                </a:solidFill>
                <a:effectLst/>
                <a:latin typeface="Segoe UI" panose="020B0502040204020203" pitchFamily="34" charset="0"/>
              </a:rPr>
              <a:t>name:'Kai',country:'Norway</a:t>
            </a:r>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        ];</a:t>
            </a:r>
          </a:p>
          <a:p>
            <a:r>
              <a:rPr lang="en-IN" sz="1800" b="0" i="0" dirty="0">
                <a:solidFill>
                  <a:srgbClr val="000000"/>
                </a:solidFill>
                <a:effectLst/>
                <a:latin typeface="Segoe UI" panose="020B0502040204020203" pitchFamily="34" charset="0"/>
              </a:rPr>
              <a:t>});</a:t>
            </a:r>
          </a:p>
          <a:p>
            <a:r>
              <a:rPr lang="en-IN" sz="1800" b="0" i="0" dirty="0">
                <a:solidFill>
                  <a:srgbClr val="000000"/>
                </a:solidFill>
                <a:effectLst/>
                <a:latin typeface="Segoe UI" panose="020B0502040204020203" pitchFamily="34" charset="0"/>
              </a:rPr>
              <a:t>&lt;/script&gt;</a:t>
            </a:r>
          </a:p>
          <a:p>
            <a:endParaRPr lang="en-IN" sz="1800" dirty="0"/>
          </a:p>
        </p:txBody>
      </p:sp>
    </p:spTree>
    <p:extLst>
      <p:ext uri="{BB962C8B-B14F-4D97-AF65-F5344CB8AC3E}">
        <p14:creationId xmlns:p14="http://schemas.microsoft.com/office/powerpoint/2010/main" val="214848208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6A1B-FD8E-4E4A-8C55-744F26A2057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currency Filter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9027C69-912B-46C4-83B9-0FADD9A53D09}"/>
              </a:ext>
            </a:extLst>
          </p:cNvPr>
          <p:cNvSpPr>
            <a:spLocks noGrp="1"/>
          </p:cNvSpPr>
          <p:nvPr>
            <p:ph idx="1"/>
          </p:nvPr>
        </p:nvSpPr>
        <p:spPr>
          <a:xfrm>
            <a:off x="457200" y="548680"/>
            <a:ext cx="8229600" cy="6120680"/>
          </a:xfrm>
        </p:spPr>
        <p:txBody>
          <a:bodyPr>
            <a:normAutofit fontScale="85000" lnSpcReduction="20000"/>
          </a:bodyPr>
          <a:lstStyle/>
          <a:p>
            <a:r>
              <a:rPr lang="en-IN" b="0" i="0" dirty="0">
                <a:solidFill>
                  <a:srgbClr val="000000"/>
                </a:solidFill>
                <a:effectLst/>
                <a:latin typeface="Verdana" panose="020B0604030504040204" pitchFamily="34" charset="0"/>
              </a:rPr>
              <a:t>The  currency </a:t>
            </a:r>
            <a:r>
              <a:rPr lang="en-US" b="0" i="0" dirty="0">
                <a:solidFill>
                  <a:srgbClr val="000000"/>
                </a:solidFill>
                <a:effectLst/>
                <a:latin typeface="Verdana" panose="020B0604030504040204" pitchFamily="34" charset="0"/>
              </a:rPr>
              <a:t>filter formats a number as currency:</a:t>
            </a:r>
          </a:p>
          <a:p>
            <a:r>
              <a:rPr lang="en-IN" dirty="0"/>
              <a:t>&lt;div ng-app="</a:t>
            </a:r>
            <a:r>
              <a:rPr lang="en-IN" dirty="0" err="1"/>
              <a:t>myApp</a:t>
            </a:r>
            <a:r>
              <a:rPr lang="en-IN" dirty="0"/>
              <a:t>" ng-controller="</a:t>
            </a:r>
            <a:r>
              <a:rPr lang="en-IN" dirty="0" err="1"/>
              <a:t>costCtrl</a:t>
            </a:r>
            <a:r>
              <a:rPr lang="en-IN" dirty="0"/>
              <a:t>"&gt;</a:t>
            </a:r>
          </a:p>
          <a:p>
            <a:endParaRPr lang="en-IN" dirty="0"/>
          </a:p>
          <a:p>
            <a:r>
              <a:rPr lang="en-IN" dirty="0"/>
              <a:t>&lt;h1&gt;Price: {{ price | currency }}&lt;/h1&gt;</a:t>
            </a:r>
          </a:p>
          <a:p>
            <a:endParaRPr lang="en-IN" dirty="0"/>
          </a:p>
          <a:p>
            <a:r>
              <a:rPr lang="en-IN" dirty="0"/>
              <a:t>&lt;/div&gt;</a:t>
            </a:r>
          </a:p>
          <a:p>
            <a:endParaRPr lang="en-IN" dirty="0"/>
          </a:p>
          <a:p>
            <a:r>
              <a:rPr lang="en-IN" dirty="0"/>
              <a:t>&lt;script&gt;</a:t>
            </a:r>
          </a:p>
          <a:p>
            <a:r>
              <a:rPr lang="en-IN" dirty="0"/>
              <a:t>var app = </a:t>
            </a:r>
            <a:r>
              <a:rPr lang="en-IN" dirty="0" err="1"/>
              <a:t>angular.module</a:t>
            </a:r>
            <a:r>
              <a:rPr lang="en-IN" dirty="0"/>
              <a:t>('</a:t>
            </a:r>
            <a:r>
              <a:rPr lang="en-IN" dirty="0" err="1"/>
              <a:t>myApp</a:t>
            </a:r>
            <a:r>
              <a:rPr lang="en-IN" dirty="0"/>
              <a:t>', []);</a:t>
            </a:r>
          </a:p>
          <a:p>
            <a:r>
              <a:rPr lang="en-IN" dirty="0" err="1"/>
              <a:t>app.controller</a:t>
            </a:r>
            <a:r>
              <a:rPr lang="en-IN" dirty="0"/>
              <a:t>('</a:t>
            </a:r>
            <a:r>
              <a:rPr lang="en-IN" dirty="0" err="1"/>
              <a:t>costCtrl</a:t>
            </a:r>
            <a:r>
              <a:rPr lang="en-IN" dirty="0"/>
              <a:t>', function($scope) {</a:t>
            </a:r>
          </a:p>
          <a:p>
            <a:r>
              <a:rPr lang="en-IN" dirty="0"/>
              <a:t>    $</a:t>
            </a:r>
            <a:r>
              <a:rPr lang="en-IN" dirty="0" err="1"/>
              <a:t>scope.price</a:t>
            </a:r>
            <a:r>
              <a:rPr lang="en-IN" dirty="0"/>
              <a:t> = 58;</a:t>
            </a:r>
          </a:p>
          <a:p>
            <a:r>
              <a:rPr lang="en-IN" dirty="0"/>
              <a:t>});</a:t>
            </a:r>
          </a:p>
          <a:p>
            <a:r>
              <a:rPr lang="en-IN" dirty="0"/>
              <a:t>&lt;/script&gt;</a:t>
            </a:r>
          </a:p>
        </p:txBody>
      </p:sp>
    </p:spTree>
    <p:extLst>
      <p:ext uri="{BB962C8B-B14F-4D97-AF65-F5344CB8AC3E}">
        <p14:creationId xmlns:p14="http://schemas.microsoft.com/office/powerpoint/2010/main" val="16993518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0F82-018B-45F2-88FB-AF3C4B93E4D2}"/>
              </a:ext>
            </a:extLst>
          </p:cNvPr>
          <p:cNvSpPr>
            <a:spLocks noGrp="1"/>
          </p:cNvSpPr>
          <p:nvPr>
            <p:ph type="title"/>
          </p:nvPr>
        </p:nvSpPr>
        <p:spPr>
          <a:xfrm>
            <a:off x="457200" y="274638"/>
            <a:ext cx="8229600" cy="346050"/>
          </a:xfrm>
        </p:spPr>
        <p:txBody>
          <a:bodyPr>
            <a:normAutofit fontScale="90000"/>
          </a:bodyPr>
          <a:lstStyle/>
          <a:p>
            <a:r>
              <a:rPr lang="en-IN" b="0" i="0" dirty="0">
                <a:solidFill>
                  <a:srgbClr val="000000"/>
                </a:solidFill>
                <a:effectLst/>
                <a:latin typeface="Segoe UI" panose="020B0502040204020203" pitchFamily="34" charset="0"/>
              </a:rPr>
              <a:t>The filter </a:t>
            </a:r>
            <a:r>
              <a:rPr lang="en-IN" b="0" i="0" dirty="0" err="1">
                <a:solidFill>
                  <a:srgbClr val="000000"/>
                </a:solidFill>
                <a:effectLst/>
                <a:latin typeface="Segoe UI" panose="020B0502040204020203" pitchFamily="34" charset="0"/>
              </a:rPr>
              <a:t>Filter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2E43C30-895E-45E4-950A-F6D769DD5F2E}"/>
              </a:ext>
            </a:extLst>
          </p:cNvPr>
          <p:cNvSpPr>
            <a:spLocks noGrp="1"/>
          </p:cNvSpPr>
          <p:nvPr>
            <p:ph idx="1"/>
          </p:nvPr>
        </p:nvSpPr>
        <p:spPr>
          <a:xfrm>
            <a:off x="457200" y="404664"/>
            <a:ext cx="8229600" cy="6408712"/>
          </a:xfrm>
        </p:spPr>
        <p:txBody>
          <a:bodyPr>
            <a:normAutofit fontScale="70000" lnSpcReduction="20000"/>
          </a:bodyPr>
          <a:lstStyle/>
          <a:p>
            <a:r>
              <a:rPr lang="en-IN" sz="2000" b="0" i="0" dirty="0">
                <a:solidFill>
                  <a:srgbClr val="000000"/>
                </a:solidFill>
                <a:effectLst/>
                <a:latin typeface="Verdana" panose="020B0604030504040204" pitchFamily="34" charset="0"/>
              </a:rPr>
              <a:t>The filter </a:t>
            </a:r>
            <a:r>
              <a:rPr lang="en-US" sz="2000" b="0" i="0" dirty="0">
                <a:solidFill>
                  <a:srgbClr val="000000"/>
                </a:solidFill>
                <a:effectLst/>
                <a:latin typeface="Verdana" panose="020B0604030504040204" pitchFamily="34" charset="0"/>
              </a:rPr>
              <a:t>filter selects a subset of an array.</a:t>
            </a:r>
          </a:p>
          <a:p>
            <a:r>
              <a:rPr lang="en-IN" sz="2000" b="0" i="0" dirty="0">
                <a:solidFill>
                  <a:srgbClr val="000000"/>
                </a:solidFill>
                <a:effectLst/>
                <a:latin typeface="Verdana" panose="020B0604030504040204" pitchFamily="34" charset="0"/>
              </a:rPr>
              <a:t>The </a:t>
            </a:r>
            <a:r>
              <a:rPr lang="en-US" sz="2000" dirty="0">
                <a:solidFill>
                  <a:srgbClr val="000000"/>
                </a:solidFill>
                <a:latin typeface="Verdana" panose="020B0604030504040204" pitchFamily="34" charset="0"/>
              </a:rPr>
              <a:t> filter </a:t>
            </a:r>
            <a:r>
              <a:rPr lang="en-US" sz="2000" b="0" i="0" dirty="0" err="1">
                <a:solidFill>
                  <a:srgbClr val="000000"/>
                </a:solidFill>
                <a:effectLst/>
                <a:latin typeface="Verdana" panose="020B0604030504040204" pitchFamily="34" charset="0"/>
              </a:rPr>
              <a:t>filter</a:t>
            </a:r>
            <a:r>
              <a:rPr lang="en-US" sz="2000" b="0" i="0" dirty="0">
                <a:solidFill>
                  <a:srgbClr val="000000"/>
                </a:solidFill>
                <a:effectLst/>
                <a:latin typeface="Verdana" panose="020B0604030504040204" pitchFamily="34" charset="0"/>
              </a:rPr>
              <a:t> can only be used on arrays, and it returns an array containing only the matching items.</a:t>
            </a:r>
          </a:p>
          <a:p>
            <a:r>
              <a:rPr lang="en-US" sz="1700" b="0" i="0" dirty="0">
                <a:solidFill>
                  <a:srgbClr val="000000"/>
                </a:solidFill>
                <a:effectLst/>
                <a:latin typeface="Verdana" panose="020B0604030504040204" pitchFamily="34" charset="0"/>
              </a:rPr>
              <a:t>Return the names that contains the letter "</a:t>
            </a:r>
            <a:r>
              <a:rPr lang="en-US" sz="1700" b="0" i="0" dirty="0" err="1">
                <a:solidFill>
                  <a:srgbClr val="000000"/>
                </a:solidFill>
                <a:effectLst/>
                <a:latin typeface="Verdana" panose="020B0604030504040204" pitchFamily="34" charset="0"/>
              </a:rPr>
              <a:t>i</a:t>
            </a:r>
            <a:r>
              <a:rPr lang="en-US" sz="1700" b="0" i="0" dirty="0">
                <a:solidFill>
                  <a:srgbClr val="000000"/>
                </a:solidFill>
                <a:effectLst/>
                <a:latin typeface="Verdana" panose="020B0604030504040204" pitchFamily="34" charset="0"/>
              </a:rPr>
              <a:t>":</a:t>
            </a:r>
            <a:endParaRPr lang="en-US" sz="1700" dirty="0">
              <a:solidFill>
                <a:srgbClr val="000000"/>
              </a:solidFill>
              <a:latin typeface="Verdana" panose="020B0604030504040204" pitchFamily="34" charset="0"/>
            </a:endParaRPr>
          </a:p>
          <a:p>
            <a:r>
              <a:rPr lang="en-IN" sz="2000" dirty="0"/>
              <a:t>&lt;div ng-app="</a:t>
            </a:r>
            <a:r>
              <a:rPr lang="en-IN" sz="2000" dirty="0" err="1"/>
              <a:t>myApp</a:t>
            </a:r>
            <a:r>
              <a:rPr lang="en-IN" sz="2000" dirty="0"/>
              <a:t>" ng-controller="</a:t>
            </a:r>
            <a:r>
              <a:rPr lang="en-IN" sz="2000" dirty="0" err="1"/>
              <a:t>namesCtrl</a:t>
            </a:r>
            <a:r>
              <a:rPr lang="en-IN" sz="2000" dirty="0"/>
              <a:t>"&gt;</a:t>
            </a:r>
          </a:p>
          <a:p>
            <a:endParaRPr lang="en-IN" sz="2000" dirty="0"/>
          </a:p>
          <a:p>
            <a:r>
              <a:rPr lang="en-IN" sz="2000" dirty="0"/>
              <a:t>&lt;ul&gt;</a:t>
            </a:r>
          </a:p>
          <a:p>
            <a:r>
              <a:rPr lang="en-IN" sz="2000" dirty="0"/>
              <a:t>  &lt;li ng-repeat="x in names | filter : '</a:t>
            </a:r>
            <a:r>
              <a:rPr lang="en-IN" sz="2000" dirty="0" err="1"/>
              <a:t>i</a:t>
            </a:r>
            <a:r>
              <a:rPr lang="en-IN" sz="2000" dirty="0"/>
              <a:t>'"&gt;</a:t>
            </a:r>
          </a:p>
          <a:p>
            <a:r>
              <a:rPr lang="en-IN" sz="2000" dirty="0"/>
              <a:t>    {{ x }}</a:t>
            </a:r>
          </a:p>
          <a:p>
            <a:r>
              <a:rPr lang="en-IN" sz="2000" dirty="0"/>
              <a:t>  &lt;/li&gt;</a:t>
            </a:r>
          </a:p>
          <a:p>
            <a:r>
              <a:rPr lang="en-IN" sz="2000" dirty="0"/>
              <a:t>&lt;/ul&gt;</a:t>
            </a:r>
          </a:p>
          <a:p>
            <a:endParaRPr lang="en-IN" sz="2000" dirty="0"/>
          </a:p>
          <a:p>
            <a:r>
              <a:rPr lang="en-IN" sz="2000" dirty="0"/>
              <a:t>&lt;/div&gt;</a:t>
            </a:r>
          </a:p>
          <a:p>
            <a:endParaRPr lang="en-IN" sz="2000" dirty="0"/>
          </a:p>
          <a:p>
            <a:r>
              <a:rPr lang="en-IN" sz="2000" dirty="0"/>
              <a:t>&lt;script&gt;</a:t>
            </a:r>
          </a:p>
          <a:p>
            <a:r>
              <a:rPr lang="en-IN" sz="2000" dirty="0" err="1"/>
              <a:t>angular.module</a:t>
            </a:r>
            <a:r>
              <a:rPr lang="en-IN" sz="2000" dirty="0"/>
              <a:t>('</a:t>
            </a:r>
            <a:r>
              <a:rPr lang="en-IN" sz="2000" dirty="0" err="1"/>
              <a:t>myApp</a:t>
            </a:r>
            <a:r>
              <a:rPr lang="en-IN" sz="2000" dirty="0"/>
              <a:t>', []).controller('</a:t>
            </a:r>
            <a:r>
              <a:rPr lang="en-IN" sz="2000" dirty="0" err="1"/>
              <a:t>namesCtrl</a:t>
            </a:r>
            <a:r>
              <a:rPr lang="en-IN" sz="2000" dirty="0"/>
              <a:t>', function($scope) {</a:t>
            </a:r>
          </a:p>
          <a:p>
            <a:r>
              <a:rPr lang="en-IN" sz="2000" dirty="0"/>
              <a:t>    $</a:t>
            </a:r>
            <a:r>
              <a:rPr lang="en-IN" sz="2000" dirty="0" err="1"/>
              <a:t>scope.names</a:t>
            </a:r>
            <a:r>
              <a:rPr lang="en-IN" sz="2000" dirty="0"/>
              <a:t> = [</a:t>
            </a:r>
          </a:p>
          <a:p>
            <a:r>
              <a:rPr lang="en-IN" sz="2000" dirty="0"/>
              <a:t>        'Jani',</a:t>
            </a:r>
          </a:p>
          <a:p>
            <a:r>
              <a:rPr lang="en-IN" sz="2000" dirty="0"/>
              <a:t>        'Carl',</a:t>
            </a:r>
          </a:p>
          <a:p>
            <a:r>
              <a:rPr lang="en-IN" sz="2000" dirty="0"/>
              <a:t>        '</a:t>
            </a:r>
            <a:r>
              <a:rPr lang="en-IN" sz="2000" dirty="0" err="1"/>
              <a:t>Margareth</a:t>
            </a:r>
            <a:r>
              <a:rPr lang="en-IN" sz="2000" dirty="0"/>
              <a:t>',</a:t>
            </a:r>
          </a:p>
          <a:p>
            <a:r>
              <a:rPr lang="en-IN" sz="2000" dirty="0"/>
              <a:t>        'Hege',</a:t>
            </a:r>
          </a:p>
          <a:p>
            <a:r>
              <a:rPr lang="en-IN" sz="2000" dirty="0"/>
              <a:t>        'Joe',</a:t>
            </a:r>
          </a:p>
          <a:p>
            <a:r>
              <a:rPr lang="en-IN" sz="2000" dirty="0"/>
              <a:t>        'Gustav',</a:t>
            </a:r>
          </a:p>
          <a:p>
            <a:r>
              <a:rPr lang="en-IN" sz="2000" dirty="0"/>
              <a:t>        'Birgit',</a:t>
            </a:r>
          </a:p>
          <a:p>
            <a:r>
              <a:rPr lang="en-IN" sz="2000" dirty="0"/>
              <a:t>        'Mary',</a:t>
            </a:r>
          </a:p>
          <a:p>
            <a:r>
              <a:rPr lang="en-IN" sz="2000" dirty="0"/>
              <a:t>        'Kai'</a:t>
            </a:r>
          </a:p>
          <a:p>
            <a:r>
              <a:rPr lang="en-IN" sz="2000" dirty="0"/>
              <a:t>    ];</a:t>
            </a:r>
          </a:p>
          <a:p>
            <a:r>
              <a:rPr lang="en-IN" sz="2000" dirty="0"/>
              <a:t>});</a:t>
            </a:r>
          </a:p>
          <a:p>
            <a:r>
              <a:rPr lang="en-IN" sz="2000" dirty="0"/>
              <a:t>&lt;/script&gt;</a:t>
            </a:r>
          </a:p>
        </p:txBody>
      </p:sp>
    </p:spTree>
    <p:extLst>
      <p:ext uri="{BB962C8B-B14F-4D97-AF65-F5344CB8AC3E}">
        <p14:creationId xmlns:p14="http://schemas.microsoft.com/office/powerpoint/2010/main" val="221260838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B9BD-39A2-45D8-A262-E92473D1FBB6}"/>
              </a:ext>
            </a:extLst>
          </p:cNvPr>
          <p:cNvSpPr>
            <a:spLocks noGrp="1"/>
          </p:cNvSpPr>
          <p:nvPr>
            <p:ph type="title"/>
          </p:nvPr>
        </p:nvSpPr>
        <p:spPr>
          <a:xfrm>
            <a:off x="457200" y="274638"/>
            <a:ext cx="8229600" cy="457199"/>
          </a:xfrm>
        </p:spPr>
        <p:txBody>
          <a:bodyPr>
            <a:normAutofit fontScale="90000"/>
          </a:bodyPr>
          <a:lstStyle/>
          <a:p>
            <a:r>
              <a:rPr lang="en-US" b="0" i="0" dirty="0">
                <a:solidFill>
                  <a:srgbClr val="000000"/>
                </a:solidFill>
                <a:effectLst/>
                <a:latin typeface="Segoe UI" panose="020B0502040204020203" pitchFamily="34" charset="0"/>
              </a:rPr>
              <a:t>Filter an Array Based on User Input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DCFF6AB-D601-4754-82F4-14C770E97CF0}"/>
              </a:ext>
            </a:extLst>
          </p:cNvPr>
          <p:cNvSpPr>
            <a:spLocks noGrp="1"/>
          </p:cNvSpPr>
          <p:nvPr>
            <p:ph idx="1"/>
          </p:nvPr>
        </p:nvSpPr>
        <p:spPr>
          <a:xfrm>
            <a:off x="457200" y="476672"/>
            <a:ext cx="8229600" cy="6264696"/>
          </a:xfrm>
        </p:spPr>
        <p:txBody>
          <a:bodyPr>
            <a:normAutofit fontScale="92500" lnSpcReduction="10000"/>
          </a:bodyPr>
          <a:lstStyle/>
          <a:p>
            <a:r>
              <a:rPr lang="en-IN" sz="2000" b="0" i="0" dirty="0">
                <a:solidFill>
                  <a:srgbClr val="000000"/>
                </a:solidFill>
                <a:effectLst/>
                <a:latin typeface="Verdana" panose="020B0604030504040204" pitchFamily="34" charset="0"/>
              </a:rPr>
              <a:t>By setting the ng-model </a:t>
            </a:r>
            <a:r>
              <a:rPr lang="en-US" sz="2000" b="0" i="0" dirty="0">
                <a:solidFill>
                  <a:srgbClr val="000000"/>
                </a:solidFill>
                <a:effectLst/>
                <a:latin typeface="Verdana" panose="020B0604030504040204" pitchFamily="34" charset="0"/>
              </a:rPr>
              <a:t>directive on an input field, we can use the value of the input field as an expression in a filter.</a:t>
            </a:r>
          </a:p>
          <a:p>
            <a:r>
              <a:rPr lang="en-US" sz="1200" b="0" i="0" dirty="0">
                <a:solidFill>
                  <a:srgbClr val="000000"/>
                </a:solidFill>
                <a:effectLst/>
                <a:latin typeface="Verdana" panose="020B0604030504040204" pitchFamily="34" charset="0"/>
              </a:rPr>
              <a:t>Type a letter in the input field, and the </a:t>
            </a:r>
            <a:r>
              <a:rPr lang="en-US" sz="1200" b="0" i="0" dirty="0" err="1">
                <a:solidFill>
                  <a:srgbClr val="000000"/>
                </a:solidFill>
                <a:effectLst/>
                <a:latin typeface="Verdana" panose="020B0604030504040204" pitchFamily="34" charset="0"/>
              </a:rPr>
              <a:t>lis</a:t>
            </a:r>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&lt;div ng-app="</a:t>
            </a:r>
            <a:r>
              <a:rPr lang="en-US" sz="1200" b="0" i="0" dirty="0" err="1">
                <a:solidFill>
                  <a:srgbClr val="000000"/>
                </a:solidFill>
                <a:effectLst/>
                <a:latin typeface="Verdana" panose="020B0604030504040204" pitchFamily="34" charset="0"/>
              </a:rPr>
              <a:t>myApp</a:t>
            </a:r>
            <a:r>
              <a:rPr lang="en-US" sz="1200" b="0" i="0" dirty="0">
                <a:solidFill>
                  <a:srgbClr val="000000"/>
                </a:solidFill>
                <a:effectLst/>
                <a:latin typeface="Verdana" panose="020B0604030504040204" pitchFamily="34" charset="0"/>
              </a:rPr>
              <a:t>" ng-controller="</a:t>
            </a:r>
            <a:r>
              <a:rPr lang="en-US" sz="1200" b="0" i="0" dirty="0" err="1">
                <a:solidFill>
                  <a:srgbClr val="000000"/>
                </a:solidFill>
                <a:effectLst/>
                <a:latin typeface="Verdana" panose="020B0604030504040204" pitchFamily="34" charset="0"/>
              </a:rPr>
              <a:t>namesCtrl</a:t>
            </a:r>
            <a:r>
              <a:rPr lang="en-US" sz="1200" b="0" i="0" dirty="0">
                <a:solidFill>
                  <a:srgbClr val="000000"/>
                </a:solidFill>
                <a:effectLst/>
                <a:latin typeface="Verdana" panose="020B0604030504040204" pitchFamily="34" charset="0"/>
              </a:rPr>
              <a:t>"&gt;</a:t>
            </a:r>
          </a:p>
          <a:p>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&lt;p&gt;Type a letter in the input field:&lt;/p&gt;</a:t>
            </a:r>
          </a:p>
          <a:p>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&lt;p&gt;&lt;input type="text" ng-model="test"&gt;&lt;/p&gt;</a:t>
            </a:r>
          </a:p>
          <a:p>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&lt;ul&gt;</a:t>
            </a:r>
          </a:p>
          <a:p>
            <a:r>
              <a:rPr lang="en-US" sz="1200" b="0" i="0" dirty="0">
                <a:solidFill>
                  <a:srgbClr val="000000"/>
                </a:solidFill>
                <a:effectLst/>
                <a:latin typeface="Verdana" panose="020B0604030504040204" pitchFamily="34" charset="0"/>
              </a:rPr>
              <a:t>  &lt;li ng-repeat="x in names | </a:t>
            </a:r>
            <a:r>
              <a:rPr lang="en-US" sz="1200" b="0" i="0" dirty="0" err="1">
                <a:solidFill>
                  <a:srgbClr val="000000"/>
                </a:solidFill>
                <a:effectLst/>
                <a:latin typeface="Verdana" panose="020B0604030504040204" pitchFamily="34" charset="0"/>
              </a:rPr>
              <a:t>filter:test</a:t>
            </a:r>
            <a:r>
              <a:rPr lang="en-US" sz="1200" b="0" i="0" dirty="0">
                <a:solidFill>
                  <a:srgbClr val="000000"/>
                </a:solidFill>
                <a:effectLst/>
                <a:latin typeface="Verdana" panose="020B0604030504040204" pitchFamily="34" charset="0"/>
              </a:rPr>
              <a:t>"&gt;</a:t>
            </a:r>
          </a:p>
          <a:p>
            <a:r>
              <a:rPr lang="en-US" sz="1200" b="0" i="0" dirty="0">
                <a:solidFill>
                  <a:srgbClr val="000000"/>
                </a:solidFill>
                <a:effectLst/>
                <a:latin typeface="Verdana" panose="020B0604030504040204" pitchFamily="34" charset="0"/>
              </a:rPr>
              <a:t>    {{ x }}</a:t>
            </a:r>
          </a:p>
          <a:p>
            <a:r>
              <a:rPr lang="en-US" sz="1200" b="0" i="0" dirty="0">
                <a:solidFill>
                  <a:srgbClr val="000000"/>
                </a:solidFill>
                <a:effectLst/>
                <a:latin typeface="Verdana" panose="020B0604030504040204" pitchFamily="34" charset="0"/>
              </a:rPr>
              <a:t>  &lt;/li&gt;</a:t>
            </a:r>
          </a:p>
          <a:p>
            <a:r>
              <a:rPr lang="en-US" sz="1200" b="0" i="0" dirty="0">
                <a:solidFill>
                  <a:srgbClr val="000000"/>
                </a:solidFill>
                <a:effectLst/>
                <a:latin typeface="Verdana" panose="020B0604030504040204" pitchFamily="34" charset="0"/>
              </a:rPr>
              <a:t>&lt;/ul&gt;</a:t>
            </a:r>
          </a:p>
          <a:p>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&lt;/div&gt;</a:t>
            </a:r>
          </a:p>
          <a:p>
            <a:endParaRPr lang="en-US" sz="1200" b="0" i="0" dirty="0">
              <a:solidFill>
                <a:srgbClr val="000000"/>
              </a:solidFill>
              <a:effectLst/>
              <a:latin typeface="Verdana" panose="020B0604030504040204" pitchFamily="34" charset="0"/>
            </a:endParaRPr>
          </a:p>
          <a:p>
            <a:r>
              <a:rPr lang="en-US" sz="1200" b="0" i="0" dirty="0">
                <a:solidFill>
                  <a:srgbClr val="000000"/>
                </a:solidFill>
                <a:effectLst/>
                <a:latin typeface="Verdana" panose="020B0604030504040204" pitchFamily="34" charset="0"/>
              </a:rPr>
              <a:t>&lt;script&gt;</a:t>
            </a:r>
          </a:p>
          <a:p>
            <a:r>
              <a:rPr lang="en-US" sz="1200" b="0" i="0" dirty="0" err="1">
                <a:solidFill>
                  <a:srgbClr val="000000"/>
                </a:solidFill>
                <a:effectLst/>
                <a:latin typeface="Verdana" panose="020B0604030504040204" pitchFamily="34" charset="0"/>
              </a:rPr>
              <a:t>angular.module</a:t>
            </a:r>
            <a:r>
              <a:rPr lang="en-US" sz="1200" b="0" i="0" dirty="0">
                <a:solidFill>
                  <a:srgbClr val="000000"/>
                </a:solidFill>
                <a:effectLst/>
                <a:latin typeface="Verdana" panose="020B0604030504040204" pitchFamily="34" charset="0"/>
              </a:rPr>
              <a:t>('</a:t>
            </a:r>
            <a:r>
              <a:rPr lang="en-US" sz="1200" b="0" i="0" dirty="0" err="1">
                <a:solidFill>
                  <a:srgbClr val="000000"/>
                </a:solidFill>
                <a:effectLst/>
                <a:latin typeface="Verdana" panose="020B0604030504040204" pitchFamily="34" charset="0"/>
              </a:rPr>
              <a:t>myApp</a:t>
            </a:r>
            <a:r>
              <a:rPr lang="en-US" sz="1200" b="0" i="0" dirty="0">
                <a:solidFill>
                  <a:srgbClr val="000000"/>
                </a:solidFill>
                <a:effectLst/>
                <a:latin typeface="Verdana" panose="020B0604030504040204" pitchFamily="34" charset="0"/>
              </a:rPr>
              <a:t>', []).controller('</a:t>
            </a:r>
            <a:r>
              <a:rPr lang="en-US" sz="1200" b="0" i="0" dirty="0" err="1">
                <a:solidFill>
                  <a:srgbClr val="000000"/>
                </a:solidFill>
                <a:effectLst/>
                <a:latin typeface="Verdana" panose="020B0604030504040204" pitchFamily="34" charset="0"/>
              </a:rPr>
              <a:t>namesCtrl</a:t>
            </a:r>
            <a:r>
              <a:rPr lang="en-US" sz="1200" b="0" i="0" dirty="0">
                <a:solidFill>
                  <a:srgbClr val="000000"/>
                </a:solidFill>
                <a:effectLst/>
                <a:latin typeface="Verdana" panose="020B0604030504040204" pitchFamily="34" charset="0"/>
              </a:rPr>
              <a:t>', function($scope) {</a:t>
            </a:r>
          </a:p>
          <a:p>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scope.names</a:t>
            </a:r>
            <a:r>
              <a:rPr lang="en-US" sz="1200" b="0" i="0" dirty="0">
                <a:solidFill>
                  <a:srgbClr val="000000"/>
                </a:solidFill>
                <a:effectLst/>
                <a:latin typeface="Verdana" panose="020B0604030504040204" pitchFamily="34" charset="0"/>
              </a:rPr>
              <a:t> = [</a:t>
            </a:r>
          </a:p>
          <a:p>
            <a:r>
              <a:rPr lang="en-US" sz="1200" b="0" i="0" dirty="0">
                <a:solidFill>
                  <a:srgbClr val="000000"/>
                </a:solidFill>
                <a:effectLst/>
                <a:latin typeface="Verdana" panose="020B0604030504040204" pitchFamily="34" charset="0"/>
              </a:rPr>
              <a:t>        'Jani',</a:t>
            </a:r>
          </a:p>
          <a:p>
            <a:r>
              <a:rPr lang="en-US" sz="1200" b="0" i="0" dirty="0">
                <a:solidFill>
                  <a:srgbClr val="000000"/>
                </a:solidFill>
                <a:effectLst/>
                <a:latin typeface="Verdana" panose="020B0604030504040204" pitchFamily="34" charset="0"/>
              </a:rPr>
              <a:t>        'Carl',</a:t>
            </a:r>
          </a:p>
          <a:p>
            <a:r>
              <a:rPr lang="en-US" sz="1200" b="0" i="0" dirty="0">
                <a:solidFill>
                  <a:srgbClr val="00000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Margareth</a:t>
            </a:r>
            <a:r>
              <a:rPr lang="en-US" sz="1200" b="0" i="0" dirty="0">
                <a:solidFill>
                  <a:srgbClr val="000000"/>
                </a:solidFill>
                <a:effectLst/>
                <a:latin typeface="Verdana" panose="020B0604030504040204" pitchFamily="34" charset="0"/>
              </a:rPr>
              <a:t>',</a:t>
            </a:r>
          </a:p>
          <a:p>
            <a:r>
              <a:rPr lang="en-US" sz="1200" b="0" i="0" dirty="0">
                <a:solidFill>
                  <a:srgbClr val="000000"/>
                </a:solidFill>
                <a:effectLst/>
                <a:latin typeface="Verdana" panose="020B0604030504040204" pitchFamily="34" charset="0"/>
              </a:rPr>
              <a:t>        'Hege',</a:t>
            </a:r>
          </a:p>
          <a:p>
            <a:r>
              <a:rPr lang="en-US" sz="1200" b="0" i="0" dirty="0">
                <a:solidFill>
                  <a:srgbClr val="000000"/>
                </a:solidFill>
                <a:effectLst/>
                <a:latin typeface="Verdana" panose="020B0604030504040204" pitchFamily="34" charset="0"/>
              </a:rPr>
              <a:t>        'Joe',</a:t>
            </a:r>
          </a:p>
          <a:p>
            <a:r>
              <a:rPr lang="en-US" sz="1200" b="0" i="0" dirty="0">
                <a:solidFill>
                  <a:srgbClr val="000000"/>
                </a:solidFill>
                <a:effectLst/>
                <a:latin typeface="Verdana" panose="020B0604030504040204" pitchFamily="34" charset="0"/>
              </a:rPr>
              <a:t>        'Gustav',</a:t>
            </a:r>
          </a:p>
          <a:p>
            <a:r>
              <a:rPr lang="en-US" sz="1200" b="0" i="0" dirty="0">
                <a:solidFill>
                  <a:srgbClr val="000000"/>
                </a:solidFill>
                <a:effectLst/>
                <a:latin typeface="Verdana" panose="020B0604030504040204" pitchFamily="34" charset="0"/>
              </a:rPr>
              <a:t>        'Birgit',</a:t>
            </a:r>
          </a:p>
          <a:p>
            <a:r>
              <a:rPr lang="en-US" sz="1200" b="0" i="0" dirty="0">
                <a:solidFill>
                  <a:srgbClr val="000000"/>
                </a:solidFill>
                <a:effectLst/>
                <a:latin typeface="Verdana" panose="020B0604030504040204" pitchFamily="34" charset="0"/>
              </a:rPr>
              <a:t>        'Mary',</a:t>
            </a:r>
          </a:p>
          <a:p>
            <a:r>
              <a:rPr lang="en-US" sz="1200" b="0" i="0" dirty="0">
                <a:solidFill>
                  <a:srgbClr val="000000"/>
                </a:solidFill>
                <a:effectLst/>
                <a:latin typeface="Verdana" panose="020B0604030504040204" pitchFamily="34" charset="0"/>
              </a:rPr>
              <a:t>        'Kai'</a:t>
            </a:r>
          </a:p>
          <a:p>
            <a:r>
              <a:rPr lang="en-US" sz="1200" b="0" i="0" dirty="0">
                <a:solidFill>
                  <a:srgbClr val="000000"/>
                </a:solidFill>
                <a:effectLst/>
                <a:latin typeface="Verdana" panose="020B0604030504040204" pitchFamily="34" charset="0"/>
              </a:rPr>
              <a:t>    ];</a:t>
            </a:r>
          </a:p>
          <a:p>
            <a:r>
              <a:rPr lang="en-US" sz="1200" b="0" i="0" dirty="0">
                <a:solidFill>
                  <a:srgbClr val="000000"/>
                </a:solidFill>
                <a:effectLst/>
                <a:latin typeface="Verdana" panose="020B0604030504040204" pitchFamily="34" charset="0"/>
              </a:rPr>
              <a:t>});</a:t>
            </a:r>
          </a:p>
          <a:p>
            <a:r>
              <a:rPr lang="en-US" sz="1200" b="0" i="0" dirty="0">
                <a:solidFill>
                  <a:srgbClr val="000000"/>
                </a:solidFill>
                <a:effectLst/>
                <a:latin typeface="Verdana" panose="020B0604030504040204" pitchFamily="34" charset="0"/>
              </a:rPr>
              <a:t>&lt;/script&gt;t will shrink/grow depending on the match:</a:t>
            </a:r>
            <a:endParaRPr lang="en-IN" sz="2000" dirty="0"/>
          </a:p>
        </p:txBody>
      </p:sp>
    </p:spTree>
    <p:extLst>
      <p:ext uri="{BB962C8B-B14F-4D97-AF65-F5344CB8AC3E}">
        <p14:creationId xmlns:p14="http://schemas.microsoft.com/office/powerpoint/2010/main" val="104934112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4D28-624E-45D1-B146-B708D8FF8227}"/>
              </a:ext>
            </a:extLst>
          </p:cNvPr>
          <p:cNvSpPr>
            <a:spLocks noGrp="1"/>
          </p:cNvSpPr>
          <p:nvPr>
            <p:ph type="title"/>
          </p:nvPr>
        </p:nvSpPr>
        <p:spPr>
          <a:xfrm>
            <a:off x="457200" y="227013"/>
            <a:ext cx="8229600" cy="321667"/>
          </a:xfrm>
        </p:spPr>
        <p:txBody>
          <a:bodyPr>
            <a:normAutofit fontScale="90000"/>
          </a:bodyPr>
          <a:lstStyle/>
          <a:p>
            <a:r>
              <a:rPr lang="en-US" b="0" i="0" dirty="0">
                <a:solidFill>
                  <a:srgbClr val="000000"/>
                </a:solidFill>
                <a:effectLst/>
                <a:latin typeface="Segoe UI" panose="020B0502040204020203" pitchFamily="34" charset="0"/>
              </a:rPr>
              <a:t>Sort an Array Based on User Input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9559E48-4C5B-48CA-807A-3D97F3424F70}"/>
              </a:ext>
            </a:extLst>
          </p:cNvPr>
          <p:cNvSpPr>
            <a:spLocks noGrp="1"/>
          </p:cNvSpPr>
          <p:nvPr>
            <p:ph idx="1"/>
          </p:nvPr>
        </p:nvSpPr>
        <p:spPr>
          <a:xfrm>
            <a:off x="457200" y="404664"/>
            <a:ext cx="8229600" cy="6226323"/>
          </a:xfrm>
        </p:spPr>
        <p:txBody>
          <a:bodyPr>
            <a:normAutofit fontScale="70000" lnSpcReduction="20000"/>
          </a:bodyPr>
          <a:lstStyle/>
          <a:p>
            <a:r>
              <a:rPr lang="en-IN" sz="2400" b="0" i="0" dirty="0">
                <a:solidFill>
                  <a:srgbClr val="000000"/>
                </a:solidFill>
                <a:effectLst/>
                <a:latin typeface="Verdana" panose="020B0604030504040204" pitchFamily="34" charset="0"/>
              </a:rPr>
              <a:t>By adding the ng-click </a:t>
            </a:r>
            <a:r>
              <a:rPr lang="en-US" sz="2400" b="0" i="0" dirty="0">
                <a:solidFill>
                  <a:srgbClr val="000000"/>
                </a:solidFill>
                <a:effectLst/>
                <a:latin typeface="Verdana" panose="020B0604030504040204" pitchFamily="34" charset="0"/>
              </a:rPr>
              <a:t>directive on the table headers, we can run a function that changes the sorting order of the array:</a:t>
            </a:r>
          </a:p>
          <a:p>
            <a:r>
              <a:rPr lang="en-IN" sz="2400" dirty="0"/>
              <a:t>&lt;script&gt;</a:t>
            </a:r>
          </a:p>
          <a:p>
            <a:r>
              <a:rPr lang="en-IN" sz="2400" dirty="0"/>
              <a:t>		</a:t>
            </a:r>
            <a:r>
              <a:rPr lang="en-IN" sz="2400" dirty="0" err="1"/>
              <a:t>angular.module</a:t>
            </a:r>
            <a:r>
              <a:rPr lang="en-IN" sz="2400" dirty="0"/>
              <a:t>('</a:t>
            </a:r>
            <a:r>
              <a:rPr lang="en-IN" sz="2400" dirty="0" err="1"/>
              <a:t>myApp</a:t>
            </a:r>
            <a:r>
              <a:rPr lang="en-IN" sz="2400" dirty="0"/>
              <a:t>',[]).controller('</a:t>
            </a:r>
            <a:r>
              <a:rPr lang="en-IN" sz="2400" dirty="0" err="1"/>
              <a:t>personCtrl</a:t>
            </a:r>
            <a:r>
              <a:rPr lang="en-IN" sz="2400" dirty="0"/>
              <a:t>',function($scope){</a:t>
            </a:r>
          </a:p>
          <a:p>
            <a:r>
              <a:rPr lang="en-IN" sz="2400" dirty="0"/>
              <a:t>			$</a:t>
            </a:r>
            <a:r>
              <a:rPr lang="en-IN" sz="2400" dirty="0" err="1"/>
              <a:t>scope.names</a:t>
            </a:r>
            <a:r>
              <a:rPr lang="en-IN" sz="2400" dirty="0"/>
              <a:t>=[</a:t>
            </a:r>
          </a:p>
          <a:p>
            <a:r>
              <a:rPr lang="en-IN" sz="2400" dirty="0"/>
              <a:t>			{</a:t>
            </a:r>
            <a:r>
              <a:rPr lang="en-IN" sz="2400" dirty="0" err="1"/>
              <a:t>name:'Jani',country:'Norway</a:t>
            </a:r>
            <a:r>
              <a:rPr lang="en-IN" sz="2400" dirty="0"/>
              <a:t>'},</a:t>
            </a:r>
          </a:p>
          <a:p>
            <a:r>
              <a:rPr lang="en-IN" sz="2400" dirty="0"/>
              <a:t>			{</a:t>
            </a:r>
            <a:r>
              <a:rPr lang="en-IN" sz="2400" dirty="0" err="1"/>
              <a:t>name:'Carl',country:'Sweden</a:t>
            </a:r>
            <a:r>
              <a:rPr lang="en-IN" sz="2400" dirty="0"/>
              <a:t>'},</a:t>
            </a:r>
          </a:p>
          <a:p>
            <a:r>
              <a:rPr lang="en-IN" sz="2400" dirty="0"/>
              <a:t>        {name:'</a:t>
            </a:r>
            <a:r>
              <a:rPr lang="en-IN" sz="2400" dirty="0" err="1"/>
              <a:t>Margareth</a:t>
            </a:r>
            <a:r>
              <a:rPr lang="en-IN" sz="2400" dirty="0"/>
              <a:t>',</a:t>
            </a:r>
            <a:r>
              <a:rPr lang="en-IN" sz="2400" dirty="0" err="1"/>
              <a:t>country:'England</a:t>
            </a:r>
            <a:r>
              <a:rPr lang="en-IN" sz="2400" dirty="0"/>
              <a:t>'},</a:t>
            </a:r>
          </a:p>
          <a:p>
            <a:r>
              <a:rPr lang="en-IN" sz="2400" dirty="0"/>
              <a:t>        {</a:t>
            </a:r>
            <a:r>
              <a:rPr lang="en-IN" sz="2400" dirty="0" err="1"/>
              <a:t>name:'Hege',country:'Norway</a:t>
            </a:r>
            <a:r>
              <a:rPr lang="en-IN" sz="2400" dirty="0"/>
              <a:t>'},</a:t>
            </a:r>
          </a:p>
          <a:p>
            <a:r>
              <a:rPr lang="en-IN" sz="2400" dirty="0"/>
              <a:t>        {</a:t>
            </a:r>
            <a:r>
              <a:rPr lang="en-IN" sz="2400" dirty="0" err="1"/>
              <a:t>name:'Joe',country:'Denmark</a:t>
            </a:r>
            <a:r>
              <a:rPr lang="en-IN" sz="2400" dirty="0"/>
              <a:t>'},</a:t>
            </a:r>
          </a:p>
          <a:p>
            <a:r>
              <a:rPr lang="en-IN" sz="2400" dirty="0"/>
              <a:t>        {</a:t>
            </a:r>
            <a:r>
              <a:rPr lang="en-IN" sz="2400" dirty="0" err="1"/>
              <a:t>name:'Gustav',country:'Sweden</a:t>
            </a:r>
            <a:r>
              <a:rPr lang="en-IN" sz="2400" dirty="0"/>
              <a:t>'},</a:t>
            </a:r>
          </a:p>
          <a:p>
            <a:r>
              <a:rPr lang="en-IN" sz="2400" dirty="0"/>
              <a:t>        {</a:t>
            </a:r>
            <a:r>
              <a:rPr lang="en-IN" sz="2400" dirty="0" err="1"/>
              <a:t>name:'Birgit',country:'Denmark</a:t>
            </a:r>
            <a:r>
              <a:rPr lang="en-IN" sz="2400" dirty="0"/>
              <a:t>'},</a:t>
            </a:r>
          </a:p>
          <a:p>
            <a:r>
              <a:rPr lang="en-IN" sz="2400" dirty="0"/>
              <a:t>        {</a:t>
            </a:r>
            <a:r>
              <a:rPr lang="en-IN" sz="2400" dirty="0" err="1"/>
              <a:t>name:'Mary',country:'England</a:t>
            </a:r>
            <a:r>
              <a:rPr lang="en-IN" sz="2400" dirty="0"/>
              <a:t>'},</a:t>
            </a:r>
          </a:p>
          <a:p>
            <a:r>
              <a:rPr lang="en-IN" sz="2400" dirty="0"/>
              <a:t>        {</a:t>
            </a:r>
            <a:r>
              <a:rPr lang="en-IN" sz="2400" dirty="0" err="1"/>
              <a:t>name:'Kai',country:'Norway</a:t>
            </a:r>
            <a:r>
              <a:rPr lang="en-IN" sz="2400" dirty="0"/>
              <a:t>'}</a:t>
            </a:r>
          </a:p>
          <a:p>
            <a:r>
              <a:rPr lang="en-IN" sz="2400" dirty="0"/>
              <a:t>			];</a:t>
            </a:r>
          </a:p>
          <a:p>
            <a:r>
              <a:rPr lang="en-IN" sz="2400" dirty="0"/>
              <a:t>		</a:t>
            </a:r>
          </a:p>
          <a:p>
            <a:r>
              <a:rPr lang="en-IN" sz="2400" dirty="0"/>
              <a:t>		$</a:t>
            </a:r>
            <a:r>
              <a:rPr lang="en-IN" sz="2400" dirty="0" err="1"/>
              <a:t>scope.orderByMe</a:t>
            </a:r>
            <a:r>
              <a:rPr lang="en-IN" sz="2400" dirty="0"/>
              <a:t>=function(x){</a:t>
            </a:r>
          </a:p>
          <a:p>
            <a:r>
              <a:rPr lang="en-IN" sz="2400" dirty="0"/>
              <a:t>			$</a:t>
            </a:r>
            <a:r>
              <a:rPr lang="en-IN" sz="2400" dirty="0" err="1"/>
              <a:t>scope.myOrderBy</a:t>
            </a:r>
            <a:r>
              <a:rPr lang="en-IN" sz="2400" dirty="0"/>
              <a:t>=x;</a:t>
            </a:r>
          </a:p>
          <a:p>
            <a:r>
              <a:rPr lang="en-IN" sz="2400" dirty="0"/>
              <a:t>		}</a:t>
            </a:r>
          </a:p>
          <a:p>
            <a:r>
              <a:rPr lang="en-IN" sz="2400" dirty="0"/>
              <a:t>	});</a:t>
            </a:r>
          </a:p>
          <a:p>
            <a:endParaRPr lang="en-IN" sz="2400" dirty="0"/>
          </a:p>
          <a:p>
            <a:r>
              <a:rPr lang="en-IN" sz="2400" dirty="0"/>
              <a:t>	&lt;/script&gt;</a:t>
            </a:r>
          </a:p>
        </p:txBody>
      </p:sp>
    </p:spTree>
    <p:extLst>
      <p:ext uri="{BB962C8B-B14F-4D97-AF65-F5344CB8AC3E}">
        <p14:creationId xmlns:p14="http://schemas.microsoft.com/office/powerpoint/2010/main" val="399763769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42D6B-34EC-4853-B815-3F26C80B2FDC}"/>
              </a:ext>
            </a:extLst>
          </p:cNvPr>
          <p:cNvSpPr>
            <a:spLocks noGrp="1"/>
          </p:cNvSpPr>
          <p:nvPr>
            <p:ph idx="1"/>
          </p:nvPr>
        </p:nvSpPr>
        <p:spPr>
          <a:xfrm>
            <a:off x="457200" y="116632"/>
            <a:ext cx="8229600" cy="6624736"/>
          </a:xfrm>
        </p:spPr>
        <p:txBody>
          <a:bodyPr>
            <a:normAutofit fontScale="85000" lnSpcReduction="20000"/>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ng-app</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myApp</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ng-controller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namesCtrl</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table</a:t>
            </a:r>
            <a:r>
              <a:rPr lang="en-IN" b="0" i="0" dirty="0">
                <a:solidFill>
                  <a:srgbClr val="FF0000"/>
                </a:solidFill>
                <a:effectLst/>
                <a:latin typeface="Consolas" panose="020B0609020204030204" pitchFamily="49" charset="0"/>
              </a:rPr>
              <a:t> border</a:t>
            </a:r>
            <a:r>
              <a:rPr lang="en-IN" b="0" i="0" dirty="0">
                <a:solidFill>
                  <a:srgbClr val="0000CD"/>
                </a:solidFill>
                <a:effectLst/>
                <a:latin typeface="Consolas" panose="020B0609020204030204" pitchFamily="49" charset="0"/>
              </a:rPr>
              <a:t>="1"</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="100%"&gt;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th</a:t>
            </a:r>
            <a:r>
              <a:rPr lang="en-IN" b="0" i="0" dirty="0">
                <a:solidFill>
                  <a:srgbClr val="FF0000"/>
                </a:solidFill>
                <a:effectLst/>
                <a:latin typeface="Consolas" panose="020B0609020204030204" pitchFamily="49" charset="0"/>
              </a:rPr>
              <a:t> ng-click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orderByMe</a:t>
            </a:r>
            <a:r>
              <a:rPr lang="en-IN" b="0" i="0" dirty="0">
                <a:solidFill>
                  <a:srgbClr val="0000CD"/>
                </a:solidFill>
                <a:effectLst/>
                <a:latin typeface="Consolas" panose="020B0609020204030204" pitchFamily="49" charset="0"/>
              </a:rPr>
              <a:t>('name')"&gt;</a:t>
            </a:r>
            <a:r>
              <a:rPr lang="en-IN" b="0" i="0" dirty="0">
                <a:solidFill>
                  <a:srgbClr val="000000"/>
                </a:solidFill>
                <a:effectLst/>
                <a:latin typeface="Consolas" panose="020B0609020204030204" pitchFamily="49" charset="0"/>
              </a:rPr>
              <a:t>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th</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th</a:t>
            </a:r>
            <a:r>
              <a:rPr lang="en-IN" b="0" i="0" dirty="0">
                <a:solidFill>
                  <a:srgbClr val="FF0000"/>
                </a:solidFill>
                <a:effectLst/>
                <a:latin typeface="Consolas" panose="020B0609020204030204" pitchFamily="49" charset="0"/>
              </a:rPr>
              <a:t> ng-click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orderByMe</a:t>
            </a:r>
            <a:r>
              <a:rPr lang="en-IN" b="0" i="0" dirty="0">
                <a:solidFill>
                  <a:srgbClr val="0000CD"/>
                </a:solidFill>
                <a:effectLst/>
                <a:latin typeface="Consolas" panose="020B0609020204030204" pitchFamily="49" charset="0"/>
              </a:rPr>
              <a:t>('country')"&gt;</a:t>
            </a:r>
            <a:r>
              <a:rPr lang="en-IN" b="0" i="0" dirty="0">
                <a:solidFill>
                  <a:srgbClr val="000000"/>
                </a:solidFill>
                <a:effectLst/>
                <a:latin typeface="Consolas" panose="020B0609020204030204" pitchFamily="49" charset="0"/>
              </a:rPr>
              <a:t>Country</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th</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tr</a:t>
            </a:r>
            <a:r>
              <a:rPr lang="en-IN" b="0" i="0" dirty="0">
                <a:solidFill>
                  <a:srgbClr val="FF0000"/>
                </a:solidFill>
                <a:effectLst/>
                <a:latin typeface="Consolas" panose="020B0609020204030204" pitchFamily="49" charset="0"/>
              </a:rPr>
              <a:t> ng-repeat</a:t>
            </a:r>
            <a:r>
              <a:rPr lang="en-IN" b="0" i="0" dirty="0">
                <a:solidFill>
                  <a:srgbClr val="0000CD"/>
                </a:solidFill>
                <a:effectLst/>
                <a:latin typeface="Consolas" panose="020B0609020204030204" pitchFamily="49" charset="0"/>
              </a:rPr>
              <a:t>="x in names | </a:t>
            </a:r>
            <a:r>
              <a:rPr lang="en-IN" b="0" i="0" dirty="0" err="1">
                <a:solidFill>
                  <a:srgbClr val="0000CD"/>
                </a:solidFill>
                <a:effectLst/>
                <a:latin typeface="Consolas" panose="020B0609020204030204" pitchFamily="49" charset="0"/>
              </a:rPr>
              <a:t>orderBy:myOrderBy</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td</a:t>
            </a:r>
            <a:r>
              <a:rPr lang="en-IN" b="0" i="0" dirty="0">
                <a:solidFill>
                  <a:srgbClr val="0000CD"/>
                </a:solidFill>
                <a:effectLst/>
                <a:latin typeface="Consolas" panose="020B0609020204030204" pitchFamily="49" charset="0"/>
              </a:rPr>
              <a:t>&gt;</a:t>
            </a:r>
            <a:r>
              <a:rPr lang="en-IN" b="0" i="0" dirty="0">
                <a:solidFill>
                  <a:srgbClr val="FF0000"/>
                </a:solidFill>
                <a:effectLst/>
                <a:latin typeface="Consolas" panose="020B0609020204030204" pitchFamily="49" charset="0"/>
              </a:rPr>
              <a:t>{{x.name}}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/td</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td</a:t>
            </a:r>
            <a:r>
              <a:rPr lang="en-IN" b="0" i="0" dirty="0">
                <a:solidFill>
                  <a:srgbClr val="0000CD"/>
                </a:solidFill>
                <a:effectLst/>
                <a:latin typeface="Consolas" panose="020B0609020204030204" pitchFamily="49" charset="0"/>
              </a:rPr>
              <a:t>&gt;</a:t>
            </a:r>
            <a:r>
              <a:rPr lang="en-IN" b="0" i="0" dirty="0">
                <a:solidFill>
                  <a:srgbClr val="FF0000"/>
                </a:solidFill>
                <a:effectLst/>
                <a:latin typeface="Consolas" panose="020B0609020204030204" pitchFamily="49" charset="0"/>
              </a:rPr>
              <a:t>{{</a:t>
            </a:r>
            <a:r>
              <a:rPr lang="en-IN" b="0" i="0" dirty="0" err="1">
                <a:solidFill>
                  <a:srgbClr val="FF0000"/>
                </a:solidFill>
                <a:effectLst/>
                <a:latin typeface="Consolas" panose="020B0609020204030204" pitchFamily="49" charset="0"/>
              </a:rPr>
              <a:t>x.country</a:t>
            </a:r>
            <a:r>
              <a:rPr lang="en-IN" b="0" i="0" dirty="0">
                <a:solidFill>
                  <a:srgbClr val="FF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/td</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/tr</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/table</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44226856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D44F-0FDF-4AF7-9608-7A0500B3360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AngularJS Services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F8B0987-3380-4CA4-A078-B04FF1683CED}"/>
              </a:ext>
            </a:extLst>
          </p:cNvPr>
          <p:cNvSpPr>
            <a:spLocks noGrp="1"/>
          </p:cNvSpPr>
          <p:nvPr>
            <p:ph idx="1"/>
          </p:nvPr>
        </p:nvSpPr>
        <p:spPr>
          <a:xfrm>
            <a:off x="457200" y="548680"/>
            <a:ext cx="8229600" cy="6264696"/>
          </a:xfrm>
        </p:spPr>
        <p:txBody>
          <a:bodyPr>
            <a:normAutofit fontScale="77500" lnSpcReduction="20000"/>
          </a:bodyPr>
          <a:lstStyle/>
          <a:p>
            <a:r>
              <a:rPr lang="en-IN" b="0" i="0" dirty="0">
                <a:solidFill>
                  <a:srgbClr val="000000"/>
                </a:solidFill>
                <a:effectLst/>
                <a:latin typeface="Segoe UI" panose="020B0502040204020203" pitchFamily="34" charset="0"/>
              </a:rPr>
              <a:t>What is a Service?</a:t>
            </a:r>
          </a:p>
          <a:p>
            <a:r>
              <a:rPr lang="en-US" sz="1800" b="0" i="0" dirty="0">
                <a:solidFill>
                  <a:srgbClr val="000000"/>
                </a:solidFill>
                <a:effectLst/>
                <a:latin typeface="Verdana" panose="020B0604030504040204" pitchFamily="34" charset="0"/>
              </a:rPr>
              <a:t>In AngularJS, a service is a function, or object, that is available for, and limited to, your AngularJS application.</a:t>
            </a:r>
          </a:p>
          <a:p>
            <a:pPr algn="l"/>
            <a:r>
              <a:rPr lang="en-IN" sz="1100" b="0" i="0" dirty="0">
                <a:solidFill>
                  <a:srgbClr val="000000"/>
                </a:solidFill>
                <a:effectLst/>
                <a:latin typeface="Verdana" panose="020B0604030504040204" pitchFamily="34" charset="0"/>
              </a:rPr>
              <a:t>The </a:t>
            </a:r>
            <a:r>
              <a:rPr lang="en-US" sz="1800" dirty="0">
                <a:solidFill>
                  <a:srgbClr val="000000"/>
                </a:solidFill>
                <a:latin typeface="Verdana" panose="020B0604030504040204" pitchFamily="34" charset="0"/>
              </a:rPr>
              <a:t> $location </a:t>
            </a:r>
            <a:r>
              <a:rPr lang="en-US" sz="1100" b="0" i="0" dirty="0">
                <a:solidFill>
                  <a:srgbClr val="000000"/>
                </a:solidFill>
                <a:effectLst/>
                <a:latin typeface="Verdana" panose="020B0604030504040204" pitchFamily="34" charset="0"/>
              </a:rPr>
              <a:t>service has methods which return information about the location of the current web page:</a:t>
            </a:r>
          </a:p>
          <a:p>
            <a:r>
              <a:rPr lang="en-US" sz="1100" b="0" i="0" dirty="0">
                <a:solidFill>
                  <a:srgbClr val="000000"/>
                </a:solidFill>
                <a:effectLst/>
                <a:latin typeface="Verdana" panose="020B0604030504040204" pitchFamily="34" charset="0"/>
              </a:rPr>
              <a:t>&lt;div ng-app="</a:t>
            </a:r>
            <a:r>
              <a:rPr lang="en-US" sz="1100" b="0" i="0" dirty="0" err="1">
                <a:solidFill>
                  <a:srgbClr val="000000"/>
                </a:solidFill>
                <a:effectLst/>
                <a:latin typeface="Verdana" panose="020B0604030504040204" pitchFamily="34" charset="0"/>
              </a:rPr>
              <a:t>myApp</a:t>
            </a:r>
            <a:r>
              <a:rPr lang="en-US" sz="1100" b="0" i="0" dirty="0">
                <a:solidFill>
                  <a:srgbClr val="000000"/>
                </a:solidFill>
                <a:effectLst/>
                <a:latin typeface="Verdana" panose="020B0604030504040204" pitchFamily="34" charset="0"/>
              </a:rPr>
              <a:t>" ng-controller="</a:t>
            </a:r>
            <a:r>
              <a:rPr lang="en-US" sz="1100" b="0" i="0" dirty="0" err="1">
                <a:solidFill>
                  <a:srgbClr val="000000"/>
                </a:solidFill>
                <a:effectLst/>
                <a:latin typeface="Verdana" panose="020B0604030504040204" pitchFamily="34" charset="0"/>
              </a:rPr>
              <a:t>myCtrl</a:t>
            </a:r>
            <a:r>
              <a:rPr lang="en-US" sz="1100" b="0" i="0" dirty="0">
                <a:solidFill>
                  <a:srgbClr val="000000"/>
                </a:solidFill>
                <a:effectLst/>
                <a:latin typeface="Verdana" panose="020B0604030504040204" pitchFamily="34" charset="0"/>
              </a:rPr>
              <a:t>"&gt;</a:t>
            </a:r>
          </a:p>
          <a:p>
            <a:r>
              <a:rPr lang="en-US" sz="1100" b="0" i="0" dirty="0">
                <a:solidFill>
                  <a:srgbClr val="000000"/>
                </a:solidFill>
                <a:effectLst/>
                <a:latin typeface="Verdana" panose="020B0604030504040204" pitchFamily="34" charset="0"/>
              </a:rPr>
              <a:t>		&lt;h3&gt;{{</a:t>
            </a:r>
            <a:r>
              <a:rPr lang="en-US" sz="1100" b="0" i="0" dirty="0" err="1">
                <a:solidFill>
                  <a:srgbClr val="000000"/>
                </a:solidFill>
                <a:effectLst/>
                <a:latin typeface="Verdana" panose="020B0604030504040204" pitchFamily="34" charset="0"/>
              </a:rPr>
              <a:t>myUrl</a:t>
            </a:r>
            <a:r>
              <a:rPr lang="en-US" sz="1100" b="0" i="0" dirty="0">
                <a:solidFill>
                  <a:srgbClr val="000000"/>
                </a:solidFill>
                <a:effectLst/>
                <a:latin typeface="Verdana" panose="020B0604030504040204" pitchFamily="34" charset="0"/>
              </a:rPr>
              <a:t>}}&lt;/h3&gt;</a:t>
            </a:r>
          </a:p>
          <a:p>
            <a:r>
              <a:rPr lang="en-US" sz="1100" b="0" i="0" dirty="0">
                <a:solidFill>
                  <a:srgbClr val="000000"/>
                </a:solidFill>
                <a:effectLst/>
                <a:latin typeface="Verdana" panose="020B0604030504040204" pitchFamily="34" charset="0"/>
              </a:rPr>
              <a:t>	&lt;/div&gt;</a:t>
            </a:r>
          </a:p>
          <a:p>
            <a:r>
              <a:rPr lang="en-US" sz="1100" b="0" i="0" dirty="0">
                <a:solidFill>
                  <a:srgbClr val="000000"/>
                </a:solidFill>
                <a:effectLst/>
                <a:latin typeface="Verdana" panose="020B0604030504040204" pitchFamily="34" charset="0"/>
              </a:rPr>
              <a:t>	&lt;script&gt;</a:t>
            </a:r>
          </a:p>
          <a:p>
            <a:r>
              <a:rPr lang="en-US" sz="1100" b="0" i="0" dirty="0">
                <a:solidFill>
                  <a:srgbClr val="000000"/>
                </a:solidFill>
                <a:effectLst/>
                <a:latin typeface="Verdana" panose="020B0604030504040204" pitchFamily="34" charset="0"/>
              </a:rPr>
              <a:t>		var app=</a:t>
            </a:r>
            <a:r>
              <a:rPr lang="en-US" sz="1100" b="0" i="0" dirty="0" err="1">
                <a:solidFill>
                  <a:srgbClr val="000000"/>
                </a:solidFill>
                <a:effectLst/>
                <a:latin typeface="Verdana" panose="020B0604030504040204" pitchFamily="34" charset="0"/>
              </a:rPr>
              <a:t>angular.module</a:t>
            </a:r>
            <a:r>
              <a:rPr lang="en-US" sz="1100" b="0" i="0" dirty="0">
                <a:solidFill>
                  <a:srgbClr val="000000"/>
                </a:solidFill>
                <a:effectLst/>
                <a:latin typeface="Verdana" panose="020B0604030504040204" pitchFamily="34" charset="0"/>
              </a:rPr>
              <a:t>('</a:t>
            </a:r>
            <a:r>
              <a:rPr lang="en-US" sz="1100" b="0" i="0" dirty="0" err="1">
                <a:solidFill>
                  <a:srgbClr val="000000"/>
                </a:solidFill>
                <a:effectLst/>
                <a:latin typeface="Verdana" panose="020B0604030504040204" pitchFamily="34" charset="0"/>
              </a:rPr>
              <a:t>myApp</a:t>
            </a:r>
            <a:r>
              <a:rPr lang="en-US" sz="1100" b="0" i="0" dirty="0">
                <a:solidFill>
                  <a:srgbClr val="000000"/>
                </a:solidFill>
                <a:effectLst/>
                <a:latin typeface="Verdana" panose="020B0604030504040204" pitchFamily="34" charset="0"/>
              </a:rPr>
              <a:t>',[]);</a:t>
            </a:r>
          </a:p>
          <a:p>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app.controller</a:t>
            </a:r>
            <a:r>
              <a:rPr lang="en-US" sz="1100" b="0" i="0" dirty="0">
                <a:solidFill>
                  <a:srgbClr val="000000"/>
                </a:solidFill>
                <a:effectLst/>
                <a:latin typeface="Verdana" panose="020B0604030504040204" pitchFamily="34" charset="0"/>
              </a:rPr>
              <a:t>('</a:t>
            </a:r>
            <a:r>
              <a:rPr lang="en-US" sz="1100" b="0" i="0" dirty="0" err="1">
                <a:solidFill>
                  <a:srgbClr val="000000"/>
                </a:solidFill>
                <a:effectLst/>
                <a:latin typeface="Verdana" panose="020B0604030504040204" pitchFamily="34" charset="0"/>
              </a:rPr>
              <a:t>myCtrl</a:t>
            </a:r>
            <a:r>
              <a:rPr lang="en-US" sz="1100" b="0" i="0" dirty="0">
                <a:solidFill>
                  <a:srgbClr val="000000"/>
                </a:solidFill>
                <a:effectLst/>
                <a:latin typeface="Verdana" panose="020B0604030504040204" pitchFamily="34" charset="0"/>
              </a:rPr>
              <a:t>',function($</a:t>
            </a:r>
            <a:r>
              <a:rPr lang="en-US" sz="1100" b="0" i="0" dirty="0" err="1">
                <a:solidFill>
                  <a:srgbClr val="000000"/>
                </a:solidFill>
                <a:effectLst/>
                <a:latin typeface="Verdana" panose="020B0604030504040204" pitchFamily="34" charset="0"/>
              </a:rPr>
              <a:t>scope,$location</a:t>
            </a:r>
            <a:r>
              <a:rPr lang="en-US" sz="1100" b="0" i="0" dirty="0">
                <a:solidFill>
                  <a:srgbClr val="000000"/>
                </a:solidFill>
                <a:effectLst/>
                <a:latin typeface="Verdana" panose="020B0604030504040204" pitchFamily="34" charset="0"/>
              </a:rPr>
              <a:t>){</a:t>
            </a:r>
          </a:p>
          <a:p>
            <a:r>
              <a:rPr lang="en-US" sz="1100" b="0" i="0" dirty="0">
                <a:solidFill>
                  <a:srgbClr val="000000"/>
                </a:solidFill>
                <a:effectLst/>
                <a:latin typeface="Verdana" panose="020B0604030504040204" pitchFamily="34" charset="0"/>
              </a:rPr>
              <a:t>			$</a:t>
            </a:r>
            <a:r>
              <a:rPr lang="en-US" sz="1100" b="0" i="0" dirty="0" err="1">
                <a:solidFill>
                  <a:srgbClr val="000000"/>
                </a:solidFill>
                <a:effectLst/>
                <a:latin typeface="Verdana" panose="020B0604030504040204" pitchFamily="34" charset="0"/>
              </a:rPr>
              <a:t>scope.myUrl</a:t>
            </a:r>
            <a:r>
              <a:rPr lang="en-US" sz="1100" b="0" i="0" dirty="0">
                <a:solidFill>
                  <a:srgbClr val="000000"/>
                </a:solidFill>
                <a:effectLst/>
                <a:latin typeface="Verdana" panose="020B0604030504040204" pitchFamily="34" charset="0"/>
              </a:rPr>
              <a:t>=$</a:t>
            </a:r>
            <a:r>
              <a:rPr lang="en-US" sz="1100" b="0" i="0" dirty="0" err="1">
                <a:solidFill>
                  <a:srgbClr val="000000"/>
                </a:solidFill>
                <a:effectLst/>
                <a:latin typeface="Verdana" panose="020B0604030504040204" pitchFamily="34" charset="0"/>
              </a:rPr>
              <a:t>location.absUrl</a:t>
            </a:r>
            <a:r>
              <a:rPr lang="en-US" sz="1100" b="0" i="0" dirty="0">
                <a:solidFill>
                  <a:srgbClr val="000000"/>
                </a:solidFill>
                <a:effectLst/>
                <a:latin typeface="Verdana" panose="020B0604030504040204" pitchFamily="34" charset="0"/>
              </a:rPr>
              <a:t>();</a:t>
            </a:r>
          </a:p>
          <a:p>
            <a:r>
              <a:rPr lang="en-US" sz="1100" b="0" i="0" dirty="0">
                <a:solidFill>
                  <a:srgbClr val="000000"/>
                </a:solidFill>
                <a:effectLst/>
                <a:latin typeface="Verdana" panose="020B0604030504040204" pitchFamily="34" charset="0"/>
              </a:rPr>
              <a:t>		});</a:t>
            </a:r>
          </a:p>
          <a:p>
            <a:endParaRPr lang="en-US" sz="1100" dirty="0">
              <a:solidFill>
                <a:srgbClr val="000000"/>
              </a:solidFill>
              <a:latin typeface="Verdana" panose="020B0604030504040204" pitchFamily="34" charset="0"/>
            </a:endParaRPr>
          </a:p>
          <a:p>
            <a:pPr algn="l"/>
            <a:r>
              <a:rPr lang="en-IN" sz="1100" b="0" i="0" dirty="0">
                <a:solidFill>
                  <a:srgbClr val="000000"/>
                </a:solidFill>
                <a:effectLst/>
                <a:latin typeface="Segoe UI" panose="020B0502040204020203" pitchFamily="34" charset="0"/>
              </a:rPr>
              <a:t>The $timeout Service</a:t>
            </a:r>
          </a:p>
          <a:p>
            <a:r>
              <a:rPr lang="en-US" sz="1600" b="0" i="0" dirty="0">
                <a:solidFill>
                  <a:srgbClr val="000000"/>
                </a:solidFill>
                <a:effectLst/>
                <a:latin typeface="Verdana" panose="020B0604030504040204" pitchFamily="34" charset="0"/>
              </a:rPr>
              <a:t>&lt;div ng-app="</a:t>
            </a:r>
            <a:r>
              <a:rPr lang="en-US" sz="1600" b="0" i="0" dirty="0" err="1">
                <a:solidFill>
                  <a:srgbClr val="000000"/>
                </a:solidFill>
                <a:effectLst/>
                <a:latin typeface="Verdana" panose="020B0604030504040204" pitchFamily="34" charset="0"/>
              </a:rPr>
              <a:t>myApp</a:t>
            </a:r>
            <a:r>
              <a:rPr lang="en-US" sz="1600" b="0" i="0" dirty="0">
                <a:solidFill>
                  <a:srgbClr val="000000"/>
                </a:solidFill>
                <a:effectLst/>
                <a:latin typeface="Verdana" panose="020B0604030504040204" pitchFamily="34" charset="0"/>
              </a:rPr>
              <a:t>" ng-controller="</a:t>
            </a:r>
            <a:r>
              <a:rPr lang="en-US" sz="1600" b="0" i="0" dirty="0" err="1">
                <a:solidFill>
                  <a:srgbClr val="000000"/>
                </a:solidFill>
                <a:effectLst/>
                <a:latin typeface="Verdana" panose="020B0604030504040204" pitchFamily="34" charset="0"/>
              </a:rPr>
              <a:t>myCtrl</a:t>
            </a:r>
            <a:r>
              <a:rPr lang="en-US" sz="1600" b="0" i="0" dirty="0">
                <a:solidFill>
                  <a:srgbClr val="000000"/>
                </a:solidFill>
                <a:effectLst/>
                <a:latin typeface="Verdana" panose="020B0604030504040204" pitchFamily="34" charset="0"/>
              </a:rPr>
              <a:t>"&gt;</a:t>
            </a:r>
          </a:p>
          <a:p>
            <a:r>
              <a:rPr lang="en-US" sz="1600" b="0" i="0" dirty="0">
                <a:solidFill>
                  <a:srgbClr val="000000"/>
                </a:solidFill>
                <a:effectLst/>
                <a:latin typeface="Verdana" panose="020B0604030504040204" pitchFamily="34" charset="0"/>
              </a:rPr>
              <a:t>		&lt;h1&gt;{{</a:t>
            </a:r>
            <a:r>
              <a:rPr lang="en-US" sz="1600" b="0" i="0" dirty="0" err="1">
                <a:solidFill>
                  <a:srgbClr val="000000"/>
                </a:solidFill>
                <a:effectLst/>
                <a:latin typeface="Verdana" panose="020B0604030504040204" pitchFamily="34" charset="0"/>
              </a:rPr>
              <a:t>myHeader</a:t>
            </a:r>
            <a:r>
              <a:rPr lang="en-US" sz="1600" b="0" i="0" dirty="0">
                <a:solidFill>
                  <a:srgbClr val="000000"/>
                </a:solidFill>
                <a:effectLst/>
                <a:latin typeface="Verdana" panose="020B0604030504040204" pitchFamily="34" charset="0"/>
              </a:rPr>
              <a:t>}}&lt;/h1&gt;</a:t>
            </a:r>
          </a:p>
          <a:p>
            <a:r>
              <a:rPr lang="en-US" sz="1600" b="0" i="0" dirty="0">
                <a:solidFill>
                  <a:srgbClr val="000000"/>
                </a:solidFill>
                <a:effectLst/>
                <a:latin typeface="Verdana" panose="020B0604030504040204" pitchFamily="34" charset="0"/>
              </a:rPr>
              <a:t>	&lt;/div&gt;</a:t>
            </a:r>
          </a:p>
          <a:p>
            <a:r>
              <a:rPr lang="en-US" sz="1600" b="0" i="0" dirty="0">
                <a:solidFill>
                  <a:srgbClr val="000000"/>
                </a:solidFill>
                <a:effectLst/>
                <a:latin typeface="Verdana" panose="020B0604030504040204" pitchFamily="34" charset="0"/>
              </a:rPr>
              <a:t>	&lt;script&gt;</a:t>
            </a:r>
          </a:p>
          <a:p>
            <a:r>
              <a:rPr lang="en-US" sz="1600" b="0" i="0" dirty="0">
                <a:solidFill>
                  <a:srgbClr val="000000"/>
                </a:solidFill>
                <a:effectLst/>
                <a:latin typeface="Verdana" panose="020B0604030504040204" pitchFamily="34" charset="0"/>
              </a:rPr>
              <a:t>		var app=</a:t>
            </a:r>
            <a:r>
              <a:rPr lang="en-US" sz="1600" b="0" i="0" dirty="0" err="1">
                <a:solidFill>
                  <a:srgbClr val="000000"/>
                </a:solidFill>
                <a:effectLst/>
                <a:latin typeface="Verdana" panose="020B0604030504040204" pitchFamily="34" charset="0"/>
              </a:rPr>
              <a:t>angular.module</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myApp</a:t>
            </a:r>
            <a:r>
              <a:rPr lang="en-US" sz="1600" b="0" i="0" dirty="0">
                <a:solidFill>
                  <a:srgbClr val="000000"/>
                </a:solidFill>
                <a:effectLst/>
                <a:latin typeface="Verdana" panose="020B0604030504040204" pitchFamily="34" charset="0"/>
              </a:rPr>
              <a:t>',[]);</a:t>
            </a:r>
          </a:p>
          <a:p>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app.controller</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myCtrl</a:t>
            </a:r>
            <a:r>
              <a:rPr lang="en-US" sz="1600" b="0" i="0" dirty="0">
                <a:solidFill>
                  <a:srgbClr val="000000"/>
                </a:solidFill>
                <a:effectLst/>
                <a:latin typeface="Verdana" panose="020B0604030504040204" pitchFamily="34" charset="0"/>
              </a:rPr>
              <a:t>',function($</a:t>
            </a:r>
            <a:r>
              <a:rPr lang="en-US" sz="1600" b="0" i="0" dirty="0" err="1">
                <a:solidFill>
                  <a:srgbClr val="000000"/>
                </a:solidFill>
                <a:effectLst/>
                <a:latin typeface="Verdana" panose="020B0604030504040204" pitchFamily="34" charset="0"/>
              </a:rPr>
              <a:t>scope,$timeout</a:t>
            </a:r>
            <a:r>
              <a:rPr lang="en-US" sz="1600" b="0" i="0" dirty="0">
                <a:solidFill>
                  <a:srgbClr val="000000"/>
                </a:solidFill>
                <a:effectLst/>
                <a:latin typeface="Verdana" panose="020B0604030504040204" pitchFamily="34" charset="0"/>
              </a:rPr>
              <a:t>){</a:t>
            </a:r>
          </a:p>
          <a:p>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scope.myHeader</a:t>
            </a:r>
            <a:r>
              <a:rPr lang="en-US" sz="1600" b="0" i="0" dirty="0">
                <a:solidFill>
                  <a:srgbClr val="000000"/>
                </a:solidFill>
                <a:effectLst/>
                <a:latin typeface="Verdana" panose="020B0604030504040204" pitchFamily="34" charset="0"/>
              </a:rPr>
              <a:t>="Hello World";</a:t>
            </a:r>
          </a:p>
          <a:p>
            <a:r>
              <a:rPr lang="en-US" sz="1600" b="0" i="0" dirty="0">
                <a:solidFill>
                  <a:srgbClr val="000000"/>
                </a:solidFill>
                <a:effectLst/>
                <a:latin typeface="Verdana" panose="020B0604030504040204" pitchFamily="34" charset="0"/>
              </a:rPr>
              <a:t>			$timeout(function(){</a:t>
            </a:r>
          </a:p>
          <a:p>
            <a:r>
              <a:rPr lang="en-US" sz="1600" b="0" i="0" dirty="0">
                <a:solidFill>
                  <a:srgbClr val="000000"/>
                </a:solidFill>
                <a:effectLst/>
                <a:latin typeface="Verdana" panose="020B0604030504040204" pitchFamily="34" charset="0"/>
              </a:rPr>
              <a:t>				$</a:t>
            </a:r>
            <a:r>
              <a:rPr lang="en-US" sz="1600" b="0" i="0" dirty="0" err="1">
                <a:solidFill>
                  <a:srgbClr val="000000"/>
                </a:solidFill>
                <a:effectLst/>
                <a:latin typeface="Verdana" panose="020B0604030504040204" pitchFamily="34" charset="0"/>
              </a:rPr>
              <a:t>scope.myHeader</a:t>
            </a:r>
            <a:r>
              <a:rPr lang="en-US" sz="1600" b="0" i="0" dirty="0">
                <a:solidFill>
                  <a:srgbClr val="000000"/>
                </a:solidFill>
                <a:effectLst/>
                <a:latin typeface="Verdana" panose="020B0604030504040204" pitchFamily="34" charset="0"/>
              </a:rPr>
              <a:t>="How are you today?";</a:t>
            </a:r>
          </a:p>
          <a:p>
            <a:r>
              <a:rPr lang="en-US" sz="1600" b="0" i="0" dirty="0">
                <a:solidFill>
                  <a:srgbClr val="000000"/>
                </a:solidFill>
                <a:effectLst/>
                <a:latin typeface="Verdana" panose="020B0604030504040204" pitchFamily="34" charset="0"/>
              </a:rPr>
              <a:t>			},2000);</a:t>
            </a:r>
          </a:p>
          <a:p>
            <a:r>
              <a:rPr lang="en-US" sz="1600" b="0" i="0" dirty="0">
                <a:solidFill>
                  <a:srgbClr val="000000"/>
                </a:solidFill>
                <a:effectLst/>
                <a:latin typeface="Verdana" panose="020B0604030504040204" pitchFamily="34" charset="0"/>
              </a:rPr>
              <a:t>			});</a:t>
            </a:r>
          </a:p>
          <a:p>
            <a:r>
              <a:rPr lang="en-US" sz="1600" b="0" i="0" dirty="0">
                <a:solidFill>
                  <a:srgbClr val="000000"/>
                </a:solidFill>
                <a:effectLst/>
                <a:latin typeface="Verdana" panose="020B0604030504040204" pitchFamily="34" charset="0"/>
              </a:rPr>
              <a:t>		</a:t>
            </a:r>
          </a:p>
          <a:p>
            <a:endParaRPr lang="en-US" sz="1600" b="0" i="0" dirty="0">
              <a:solidFill>
                <a:srgbClr val="000000"/>
              </a:solidFill>
              <a:effectLst/>
              <a:latin typeface="Verdana" panose="020B0604030504040204" pitchFamily="34" charset="0"/>
            </a:endParaRPr>
          </a:p>
          <a:p>
            <a:endParaRPr lang="en-US" sz="1600" b="0" i="0" dirty="0">
              <a:solidFill>
                <a:srgbClr val="000000"/>
              </a:solidFill>
              <a:effectLst/>
              <a:latin typeface="Verdana" panose="020B0604030504040204" pitchFamily="34" charset="0"/>
            </a:endParaRPr>
          </a:p>
          <a:p>
            <a:r>
              <a:rPr lang="en-US" sz="1600" b="0" i="0" dirty="0">
                <a:solidFill>
                  <a:srgbClr val="000000"/>
                </a:solidFill>
                <a:effectLst/>
                <a:latin typeface="Verdana" panose="020B0604030504040204" pitchFamily="34" charset="0"/>
              </a:rPr>
              <a:t>	</a:t>
            </a:r>
          </a:p>
          <a:p>
            <a:endParaRPr lang="en-US" sz="1600" b="0" i="0" dirty="0">
              <a:solidFill>
                <a:srgbClr val="000000"/>
              </a:solidFill>
              <a:effectLst/>
              <a:latin typeface="Verdana" panose="020B0604030504040204" pitchFamily="34" charset="0"/>
            </a:endParaRPr>
          </a:p>
          <a:p>
            <a:r>
              <a:rPr lang="en-US" sz="1600" b="0" i="0" dirty="0">
                <a:solidFill>
                  <a:srgbClr val="000000"/>
                </a:solidFill>
                <a:effectLst/>
                <a:latin typeface="Verdana" panose="020B0604030504040204" pitchFamily="34" charset="0"/>
              </a:rPr>
              <a:t>	</a:t>
            </a:r>
          </a:p>
          <a:p>
            <a:r>
              <a:rPr lang="en-US" sz="1600" b="0" i="0" dirty="0">
                <a:solidFill>
                  <a:srgbClr val="000000"/>
                </a:solidFill>
                <a:effectLst/>
                <a:latin typeface="Verdana" panose="020B0604030504040204" pitchFamily="34" charset="0"/>
              </a:rPr>
              <a:t>	&lt;/script&gt;</a:t>
            </a:r>
          </a:p>
          <a:p>
            <a:r>
              <a:rPr lang="en-US" sz="1600" b="0" i="0" dirty="0">
                <a:solidFill>
                  <a:srgbClr val="000000"/>
                </a:solidFill>
                <a:effectLst/>
                <a:latin typeface="Verdana" panose="020B0604030504040204" pitchFamily="34" charset="0"/>
              </a:rPr>
              <a:t>	</a:t>
            </a:r>
            <a:br>
              <a:rPr lang="en-US" sz="1600" b="0" i="0" dirty="0">
                <a:solidFill>
                  <a:srgbClr val="000000"/>
                </a:solidFill>
                <a:effectLst/>
                <a:latin typeface="Verdana" panose="020B0604030504040204" pitchFamily="34" charset="0"/>
              </a:rPr>
            </a:br>
            <a:endParaRPr lang="en-IN" sz="1600" dirty="0"/>
          </a:p>
        </p:txBody>
      </p:sp>
    </p:spTree>
    <p:extLst>
      <p:ext uri="{BB962C8B-B14F-4D97-AF65-F5344CB8AC3E}">
        <p14:creationId xmlns:p14="http://schemas.microsoft.com/office/powerpoint/2010/main" val="23378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HTML Tables</a:t>
            </a:r>
          </a:p>
        </p:txBody>
      </p:sp>
      <p:sp>
        <p:nvSpPr>
          <p:cNvPr id="3" name="Content Placeholder 2"/>
          <p:cNvSpPr>
            <a:spLocks noGrp="1"/>
          </p:cNvSpPr>
          <p:nvPr>
            <p:ph idx="1"/>
          </p:nvPr>
        </p:nvSpPr>
        <p:spPr>
          <a:xfrm>
            <a:off x="457200" y="928670"/>
            <a:ext cx="8229600" cy="5643602"/>
          </a:xfrm>
        </p:spPr>
        <p:txBody>
          <a:bodyPr/>
          <a:lstStyle/>
          <a:p>
            <a:r>
              <a:rPr lang="en-IN" dirty="0"/>
              <a:t>HTML tables allow web developers to arrange data into rows and columns.</a:t>
            </a:r>
          </a:p>
          <a:p>
            <a:r>
              <a:rPr lang="en-IN" dirty="0"/>
              <a:t>The &lt;table&gt; tag defines an HTML table.</a:t>
            </a:r>
          </a:p>
          <a:p>
            <a:r>
              <a:rPr lang="en-IN" dirty="0"/>
              <a:t>Each table row is defined with a &lt;</a:t>
            </a:r>
            <a:r>
              <a:rPr lang="en-IN" dirty="0" err="1"/>
              <a:t>tr</a:t>
            </a:r>
            <a:r>
              <a:rPr lang="en-IN" dirty="0"/>
              <a:t>&gt; tag. Each table header is defined with a &lt;</a:t>
            </a:r>
            <a:r>
              <a:rPr lang="en-IN" dirty="0" err="1"/>
              <a:t>th</a:t>
            </a:r>
            <a:r>
              <a:rPr lang="en-IN" dirty="0"/>
              <a:t>&gt; tag. Each table data/cell is defined with a &lt;td&gt; tag.</a:t>
            </a:r>
          </a:p>
          <a:p>
            <a:r>
              <a:rPr lang="en-IN" dirty="0"/>
              <a:t>By default, the text in &lt;</a:t>
            </a:r>
            <a:r>
              <a:rPr lang="en-IN" dirty="0" err="1"/>
              <a:t>th</a:t>
            </a:r>
            <a:r>
              <a:rPr lang="en-IN" dirty="0"/>
              <a:t>&gt; elements are bold and </a:t>
            </a:r>
            <a:r>
              <a:rPr lang="en-IN" dirty="0" err="1"/>
              <a:t>centered</a:t>
            </a:r>
            <a:r>
              <a:rPr lang="en-IN" dirty="0"/>
              <a:t>.</a:t>
            </a:r>
          </a:p>
          <a:p>
            <a:r>
              <a:rPr lang="en-IN" dirty="0"/>
              <a:t>By default, the text in &lt;td&gt; elements are regular and left-aligned.</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2C8D-53D2-4BEC-96AA-4BC0924EA306}"/>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$interval Service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3F9E229-1389-42D0-B9BA-CFD0664836F2}"/>
              </a:ext>
            </a:extLst>
          </p:cNvPr>
          <p:cNvSpPr>
            <a:spLocks noGrp="1"/>
          </p:cNvSpPr>
          <p:nvPr>
            <p:ph idx="1"/>
          </p:nvPr>
        </p:nvSpPr>
        <p:spPr>
          <a:xfrm>
            <a:off x="457200" y="476672"/>
            <a:ext cx="8229600" cy="6381328"/>
          </a:xfrm>
        </p:spPr>
        <p:txBody>
          <a:bodyPr>
            <a:normAutofit fontScale="85000" lnSpcReduction="20000"/>
          </a:bodyPr>
          <a:lstStyle/>
          <a:p>
            <a:r>
              <a:rPr lang="en-IN" dirty="0"/>
              <a:t>&lt;div ng-app="</a:t>
            </a:r>
            <a:r>
              <a:rPr lang="en-IN" dirty="0" err="1"/>
              <a:t>myApp</a:t>
            </a:r>
            <a:r>
              <a:rPr lang="en-IN" dirty="0"/>
              <a:t>" ng-controller="</a:t>
            </a:r>
            <a:r>
              <a:rPr lang="en-IN" dirty="0" err="1"/>
              <a:t>myCtrl</a:t>
            </a:r>
            <a:r>
              <a:rPr lang="en-IN" dirty="0"/>
              <a:t>"&gt;</a:t>
            </a:r>
          </a:p>
          <a:p>
            <a:r>
              <a:rPr lang="en-IN" dirty="0"/>
              <a:t>		&lt;h1&gt;{{</a:t>
            </a:r>
            <a:r>
              <a:rPr lang="en-IN" dirty="0" err="1"/>
              <a:t>theTime</a:t>
            </a:r>
            <a:r>
              <a:rPr lang="en-IN" dirty="0"/>
              <a:t>}}&lt;/h1&gt;</a:t>
            </a:r>
          </a:p>
          <a:p>
            <a:r>
              <a:rPr lang="en-IN" dirty="0"/>
              <a:t>	&lt;/div&gt;</a:t>
            </a:r>
          </a:p>
          <a:p>
            <a:r>
              <a:rPr lang="en-IN" dirty="0"/>
              <a:t>	&lt;script&gt;</a:t>
            </a:r>
          </a:p>
          <a:p>
            <a:r>
              <a:rPr lang="en-IN" dirty="0"/>
              <a:t>		var app=</a:t>
            </a:r>
            <a:r>
              <a:rPr lang="en-IN" dirty="0" err="1"/>
              <a:t>angular.module</a:t>
            </a:r>
            <a:r>
              <a:rPr lang="en-IN" dirty="0"/>
              <a:t>('</a:t>
            </a:r>
            <a:r>
              <a:rPr lang="en-IN" dirty="0" err="1"/>
              <a:t>myApp</a:t>
            </a:r>
            <a:r>
              <a:rPr lang="en-IN" dirty="0"/>
              <a:t>',[]);</a:t>
            </a:r>
          </a:p>
          <a:p>
            <a:r>
              <a:rPr lang="en-IN" dirty="0"/>
              <a:t>		</a:t>
            </a:r>
            <a:r>
              <a:rPr lang="en-IN" dirty="0" err="1"/>
              <a:t>app.controller</a:t>
            </a:r>
            <a:r>
              <a:rPr lang="en-IN" dirty="0"/>
              <a:t>('</a:t>
            </a:r>
            <a:r>
              <a:rPr lang="en-IN" dirty="0" err="1"/>
              <a:t>myCtrl</a:t>
            </a:r>
            <a:r>
              <a:rPr lang="en-IN" dirty="0"/>
              <a:t>',function($</a:t>
            </a:r>
            <a:r>
              <a:rPr lang="en-IN" dirty="0" err="1"/>
              <a:t>scope,$interval</a:t>
            </a:r>
            <a:r>
              <a:rPr lang="en-IN" dirty="0"/>
              <a:t>){</a:t>
            </a:r>
          </a:p>
          <a:p>
            <a:r>
              <a:rPr lang="en-IN" dirty="0"/>
              <a:t>			$</a:t>
            </a:r>
            <a:r>
              <a:rPr lang="en-IN" dirty="0" err="1"/>
              <a:t>scope.theTime</a:t>
            </a:r>
            <a:r>
              <a:rPr lang="en-IN" dirty="0"/>
              <a:t>=new Date().</a:t>
            </a:r>
            <a:r>
              <a:rPr lang="en-IN" dirty="0" err="1"/>
              <a:t>toLocaleTimeString</a:t>
            </a:r>
            <a:r>
              <a:rPr lang="en-IN" dirty="0"/>
              <a:t>();</a:t>
            </a:r>
          </a:p>
          <a:p>
            <a:r>
              <a:rPr lang="en-IN" dirty="0"/>
              <a:t>			$interval(function(){</a:t>
            </a:r>
          </a:p>
          <a:p>
            <a:r>
              <a:rPr lang="en-IN" dirty="0"/>
              <a:t>				$</a:t>
            </a:r>
            <a:r>
              <a:rPr lang="en-IN" dirty="0" err="1"/>
              <a:t>scope.theTime</a:t>
            </a:r>
            <a:r>
              <a:rPr lang="en-IN" dirty="0"/>
              <a:t>=new Date().</a:t>
            </a:r>
            <a:r>
              <a:rPr lang="en-IN" dirty="0" err="1"/>
              <a:t>toLocaleTimeString</a:t>
            </a:r>
            <a:r>
              <a:rPr lang="en-IN" dirty="0"/>
              <a:t>();</a:t>
            </a:r>
          </a:p>
          <a:p>
            <a:r>
              <a:rPr lang="en-IN" dirty="0"/>
              <a:t>			},1000);</a:t>
            </a:r>
          </a:p>
          <a:p>
            <a:r>
              <a:rPr lang="en-IN" dirty="0"/>
              <a:t>			});</a:t>
            </a:r>
          </a:p>
          <a:p>
            <a:r>
              <a:rPr lang="en-IN" dirty="0"/>
              <a:t>		</a:t>
            </a:r>
          </a:p>
        </p:txBody>
      </p:sp>
    </p:spTree>
    <p:extLst>
      <p:ext uri="{BB962C8B-B14F-4D97-AF65-F5344CB8AC3E}">
        <p14:creationId xmlns:p14="http://schemas.microsoft.com/office/powerpoint/2010/main" val="79855610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8957-D02A-4D53-B2B8-D90FEA09687B}"/>
              </a:ext>
            </a:extLst>
          </p:cNvPr>
          <p:cNvSpPr>
            <a:spLocks noGrp="1"/>
          </p:cNvSpPr>
          <p:nvPr>
            <p:ph type="title"/>
          </p:nvPr>
        </p:nvSpPr>
        <p:spPr>
          <a:xfrm>
            <a:off x="461731" y="457200"/>
            <a:ext cx="8229600" cy="451520"/>
          </a:xfrm>
        </p:spPr>
        <p:txBody>
          <a:bodyPr>
            <a:normAutofit fontScale="90000"/>
          </a:bodyPr>
          <a:lstStyle/>
          <a:p>
            <a:r>
              <a:rPr lang="en-IN" dirty="0"/>
              <a:t>Tables</a:t>
            </a:r>
          </a:p>
        </p:txBody>
      </p:sp>
      <p:sp>
        <p:nvSpPr>
          <p:cNvPr id="3" name="Content Placeholder 2">
            <a:extLst>
              <a:ext uri="{FF2B5EF4-FFF2-40B4-BE49-F238E27FC236}">
                <a16:creationId xmlns:a16="http://schemas.microsoft.com/office/drawing/2014/main" id="{BD014DFE-2D05-4369-B6B5-293960C0A0E3}"/>
              </a:ext>
            </a:extLst>
          </p:cNvPr>
          <p:cNvSpPr>
            <a:spLocks noGrp="1"/>
          </p:cNvSpPr>
          <p:nvPr>
            <p:ph idx="1"/>
          </p:nvPr>
        </p:nvSpPr>
        <p:spPr>
          <a:xfrm>
            <a:off x="457200" y="908720"/>
            <a:ext cx="8229600" cy="5949280"/>
          </a:xfrm>
        </p:spPr>
        <p:txBody>
          <a:bodyPr>
            <a:normAutofit fontScale="47500" lnSpcReduction="20000"/>
          </a:bodyPr>
          <a:lstStyle/>
          <a:p>
            <a:r>
              <a:rPr lang="en-US" sz="1800" b="0" i="0" dirty="0">
                <a:solidFill>
                  <a:srgbClr val="000000"/>
                </a:solidFill>
                <a:effectLst/>
                <a:latin typeface="Verdana" panose="020B0604030504040204" pitchFamily="34" charset="0"/>
              </a:rPr>
              <a:t>The ng-repeat directive is perfect for displaying tables.</a:t>
            </a:r>
          </a:p>
          <a:p>
            <a:r>
              <a:rPr lang="en-US" sz="1800" b="0" i="0" dirty="0">
                <a:solidFill>
                  <a:srgbClr val="000000"/>
                </a:solidFill>
                <a:effectLst/>
                <a:latin typeface="Segoe UI" panose="020B0502040204020203" pitchFamily="34" charset="0"/>
              </a:rPr>
              <a:t>Displaying Data in a Table</a:t>
            </a:r>
          </a:p>
          <a:p>
            <a:endParaRPr lang="en-US" sz="1800" dirty="0">
              <a:solidFill>
                <a:srgbClr val="000000"/>
              </a:solidFill>
              <a:latin typeface="Segoe UI" panose="020B0502040204020203" pitchFamily="34" charset="0"/>
            </a:endParaRPr>
          </a:p>
          <a:p>
            <a:endParaRPr lang="en-US" sz="1800" b="0" i="0" dirty="0">
              <a:solidFill>
                <a:srgbClr val="000000"/>
              </a:solidFill>
              <a:effectLst/>
              <a:latin typeface="Segoe UI" panose="020B0502040204020203" pitchFamily="34" charset="0"/>
            </a:endParaRPr>
          </a:p>
          <a:p>
            <a:r>
              <a:rPr lang="en-IN" dirty="0"/>
              <a:t>var app=</a:t>
            </a:r>
            <a:r>
              <a:rPr lang="en-IN" dirty="0" err="1"/>
              <a:t>angular.module</a:t>
            </a:r>
            <a:r>
              <a:rPr lang="en-IN" dirty="0"/>
              <a:t>('</a:t>
            </a:r>
            <a:r>
              <a:rPr lang="en-IN" dirty="0" err="1"/>
              <a:t>myApp</a:t>
            </a:r>
            <a:r>
              <a:rPr lang="en-IN" dirty="0"/>
              <a:t>',[]);</a:t>
            </a:r>
          </a:p>
          <a:p>
            <a:r>
              <a:rPr lang="en-IN" dirty="0"/>
              <a:t>			</a:t>
            </a:r>
            <a:r>
              <a:rPr lang="en-IN" dirty="0" err="1"/>
              <a:t>app.controller</a:t>
            </a:r>
            <a:r>
              <a:rPr lang="en-IN" dirty="0"/>
              <a:t>('</a:t>
            </a:r>
            <a:r>
              <a:rPr lang="en-IN" dirty="0" err="1"/>
              <a:t>customersCtrl</a:t>
            </a:r>
            <a:r>
              <a:rPr lang="en-IN" dirty="0"/>
              <a:t>',function($scope){</a:t>
            </a:r>
          </a:p>
          <a:p>
            <a:r>
              <a:rPr lang="en-IN" dirty="0"/>
              <a:t>				$</a:t>
            </a:r>
            <a:r>
              <a:rPr lang="en-IN" dirty="0" err="1"/>
              <a:t>scope.student</a:t>
            </a:r>
            <a:r>
              <a:rPr lang="en-IN" dirty="0"/>
              <a:t>={</a:t>
            </a:r>
          </a:p>
          <a:p>
            <a:r>
              <a:rPr lang="en-IN" dirty="0"/>
              <a:t>					</a:t>
            </a:r>
            <a:r>
              <a:rPr lang="en-IN" dirty="0" err="1"/>
              <a:t>firstName</a:t>
            </a:r>
            <a:r>
              <a:rPr lang="en-IN" dirty="0"/>
              <a:t>:"Rahul",</a:t>
            </a:r>
          </a:p>
          <a:p>
            <a:r>
              <a:rPr lang="en-IN" dirty="0"/>
              <a:t>					</a:t>
            </a:r>
            <a:r>
              <a:rPr lang="en-IN" dirty="0" err="1"/>
              <a:t>lastName</a:t>
            </a:r>
            <a:r>
              <a:rPr lang="en-IN" dirty="0"/>
              <a:t>:"Rai",</a:t>
            </a:r>
          </a:p>
          <a:p>
            <a:r>
              <a:rPr lang="en-IN" dirty="0"/>
              <a:t>					fees:500,</a:t>
            </a:r>
          </a:p>
          <a:p>
            <a:endParaRPr lang="en-IN" dirty="0"/>
          </a:p>
          <a:p>
            <a:r>
              <a:rPr lang="en-IN" dirty="0"/>
              <a:t>					subjects:[</a:t>
            </a:r>
          </a:p>
          <a:p>
            <a:r>
              <a:rPr lang="en-IN" dirty="0"/>
              <a:t>					  {name:'Physics',marks:850},  </a:t>
            </a:r>
          </a:p>
          <a:p>
            <a:r>
              <a:rPr lang="en-IN" dirty="0"/>
              <a:t>                  {name:'Chemistry',marks:80},  </a:t>
            </a:r>
          </a:p>
          <a:p>
            <a:r>
              <a:rPr lang="en-IN" dirty="0"/>
              <a:t>                  {name:'Math',marks:90},  </a:t>
            </a:r>
          </a:p>
          <a:p>
            <a:r>
              <a:rPr lang="en-IN" dirty="0"/>
              <a:t>                  {name:'English',marks:80},  </a:t>
            </a:r>
          </a:p>
          <a:p>
            <a:r>
              <a:rPr lang="en-IN" dirty="0"/>
              <a:t>                  {name:'Hindi',marks:70}  </a:t>
            </a:r>
          </a:p>
          <a:p>
            <a:r>
              <a:rPr lang="en-IN" dirty="0"/>
              <a:t>					],</a:t>
            </a:r>
          </a:p>
          <a:p>
            <a:endParaRPr lang="en-IN" dirty="0"/>
          </a:p>
          <a:p>
            <a:r>
              <a:rPr lang="en-IN" dirty="0"/>
              <a:t>					   </a:t>
            </a:r>
            <a:r>
              <a:rPr lang="en-IN" dirty="0" err="1"/>
              <a:t>fullName</a:t>
            </a:r>
            <a:r>
              <a:rPr lang="en-IN" dirty="0"/>
              <a:t>: function() {  </a:t>
            </a:r>
          </a:p>
          <a:p>
            <a:r>
              <a:rPr lang="en-IN" dirty="0"/>
              <a:t>                  var </a:t>
            </a:r>
            <a:r>
              <a:rPr lang="en-IN" dirty="0" err="1"/>
              <a:t>studentObject</a:t>
            </a:r>
            <a:r>
              <a:rPr lang="en-IN" dirty="0"/>
              <a:t>;  </a:t>
            </a:r>
          </a:p>
          <a:p>
            <a:r>
              <a:rPr lang="en-IN" dirty="0"/>
              <a:t>                  </a:t>
            </a:r>
            <a:r>
              <a:rPr lang="en-IN" dirty="0" err="1"/>
              <a:t>studentObject</a:t>
            </a:r>
            <a:r>
              <a:rPr lang="en-IN" dirty="0"/>
              <a:t> = $</a:t>
            </a:r>
            <a:r>
              <a:rPr lang="en-IN" dirty="0" err="1"/>
              <a:t>scope.student</a:t>
            </a:r>
            <a:r>
              <a:rPr lang="en-IN" dirty="0"/>
              <a:t>;  </a:t>
            </a:r>
          </a:p>
          <a:p>
            <a:r>
              <a:rPr lang="en-IN" dirty="0"/>
              <a:t>                  return </a:t>
            </a:r>
            <a:r>
              <a:rPr lang="en-IN" dirty="0" err="1"/>
              <a:t>studentObject.firstName</a:t>
            </a:r>
            <a:r>
              <a:rPr lang="en-IN" dirty="0"/>
              <a:t> + " " + </a:t>
            </a:r>
            <a:r>
              <a:rPr lang="en-IN" dirty="0" err="1"/>
              <a:t>studentObject.lastName</a:t>
            </a:r>
            <a:r>
              <a:rPr lang="en-IN" dirty="0"/>
              <a:t>;  </a:t>
            </a:r>
          </a:p>
          <a:p>
            <a:r>
              <a:rPr lang="en-IN" dirty="0"/>
              <a:t>               }  </a:t>
            </a:r>
          </a:p>
          <a:p>
            <a:r>
              <a:rPr lang="en-IN" dirty="0"/>
              <a:t>				};</a:t>
            </a:r>
          </a:p>
          <a:p>
            <a:r>
              <a:rPr lang="en-IN" dirty="0"/>
              <a:t>			});</a:t>
            </a:r>
          </a:p>
        </p:txBody>
      </p:sp>
    </p:spTree>
    <p:extLst>
      <p:ext uri="{BB962C8B-B14F-4D97-AF65-F5344CB8AC3E}">
        <p14:creationId xmlns:p14="http://schemas.microsoft.com/office/powerpoint/2010/main" val="134833106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4017E-5782-4773-BD1A-96190F3DC8E5}"/>
              </a:ext>
            </a:extLst>
          </p:cNvPr>
          <p:cNvSpPr>
            <a:spLocks noGrp="1"/>
          </p:cNvSpPr>
          <p:nvPr>
            <p:ph idx="1"/>
          </p:nvPr>
        </p:nvSpPr>
        <p:spPr>
          <a:xfrm>
            <a:off x="457200" y="0"/>
            <a:ext cx="8229600" cy="6741368"/>
          </a:xfrm>
        </p:spPr>
        <p:txBody>
          <a:bodyPr>
            <a:noAutofit/>
          </a:bodyPr>
          <a:lstStyle/>
          <a:p>
            <a:r>
              <a:rPr lang="en-IN" sz="1200" dirty="0"/>
              <a:t>&lt;div ng-app="</a:t>
            </a:r>
            <a:r>
              <a:rPr lang="en-IN" sz="1200" dirty="0" err="1"/>
              <a:t>myApp</a:t>
            </a:r>
            <a:r>
              <a:rPr lang="en-IN" sz="1200" dirty="0"/>
              <a:t>" ng-controller="</a:t>
            </a:r>
            <a:r>
              <a:rPr lang="en-IN" sz="1200" dirty="0" err="1"/>
              <a:t>customersCtrl</a:t>
            </a:r>
            <a:r>
              <a:rPr lang="en-IN" sz="1200" dirty="0"/>
              <a:t>"&gt;</a:t>
            </a:r>
          </a:p>
          <a:p>
            <a:endParaRPr lang="en-IN" sz="1200" dirty="0"/>
          </a:p>
          <a:p>
            <a:r>
              <a:rPr lang="en-IN" sz="1200" dirty="0"/>
              <a:t>			</a:t>
            </a:r>
          </a:p>
          <a:p>
            <a:r>
              <a:rPr lang="en-IN" sz="1200" dirty="0"/>
              <a:t>			</a:t>
            </a:r>
          </a:p>
          <a:p>
            <a:r>
              <a:rPr lang="en-IN" sz="1200" dirty="0"/>
              <a:t>First Name</a:t>
            </a:r>
          </a:p>
          <a:p>
            <a:r>
              <a:rPr lang="en-IN" sz="1200" dirty="0"/>
              <a:t>&lt;input type="text" ng-model="</a:t>
            </a:r>
            <a:r>
              <a:rPr lang="en-IN" sz="1200" dirty="0" err="1"/>
              <a:t>student.firstName</a:t>
            </a:r>
            <a:r>
              <a:rPr lang="en-IN" sz="1200" dirty="0"/>
              <a:t>"&gt;</a:t>
            </a:r>
          </a:p>
          <a:p>
            <a:endParaRPr lang="en-IN" sz="1200" dirty="0"/>
          </a:p>
          <a:p>
            <a:endParaRPr lang="en-IN" sz="1200" dirty="0"/>
          </a:p>
          <a:p>
            <a:r>
              <a:rPr lang="en-IN" sz="1200" dirty="0"/>
              <a:t>				</a:t>
            </a:r>
          </a:p>
          <a:p>
            <a:r>
              <a:rPr lang="en-IN" sz="1200" dirty="0"/>
              <a:t>			</a:t>
            </a:r>
          </a:p>
          <a:p>
            <a:r>
              <a:rPr lang="en-IN" sz="1200" dirty="0"/>
              <a:t>Last Name</a:t>
            </a:r>
          </a:p>
          <a:p>
            <a:r>
              <a:rPr lang="en-IN" sz="1200" dirty="0"/>
              <a:t>&lt;input type="text" ng-model="</a:t>
            </a:r>
            <a:r>
              <a:rPr lang="en-IN" sz="1200" dirty="0" err="1"/>
              <a:t>student.lastName</a:t>
            </a:r>
            <a:r>
              <a:rPr lang="en-IN" sz="1200" dirty="0"/>
              <a:t>"&gt;&lt;</a:t>
            </a:r>
            <a:r>
              <a:rPr lang="en-IN" sz="1200" dirty="0" err="1"/>
              <a:t>br</a:t>
            </a:r>
            <a:r>
              <a:rPr lang="en-IN" sz="1200" dirty="0"/>
              <a:t>&gt;</a:t>
            </a:r>
          </a:p>
          <a:p>
            <a:r>
              <a:rPr lang="en-IN" sz="1200" dirty="0"/>
              <a:t>Name:</a:t>
            </a:r>
          </a:p>
          <a:p>
            <a:r>
              <a:rPr lang="en-IN" sz="1200" dirty="0"/>
              <a:t>{{</a:t>
            </a:r>
            <a:r>
              <a:rPr lang="en-IN" sz="1200" dirty="0" err="1"/>
              <a:t>student.fullName</a:t>
            </a:r>
            <a:r>
              <a:rPr lang="en-IN" sz="1200" dirty="0"/>
              <a:t>()}}</a:t>
            </a:r>
          </a:p>
          <a:p>
            <a:r>
              <a:rPr lang="en-IN" sz="1200" dirty="0"/>
              <a:t>&lt;</a:t>
            </a:r>
            <a:r>
              <a:rPr lang="en-IN" sz="1200" dirty="0" err="1"/>
              <a:t>br</a:t>
            </a:r>
            <a:r>
              <a:rPr lang="en-IN" sz="1200" dirty="0"/>
              <a:t>&gt;&lt;</a:t>
            </a:r>
            <a:r>
              <a:rPr lang="en-IN" sz="1200" dirty="0" err="1"/>
              <a:t>br</a:t>
            </a:r>
            <a:r>
              <a:rPr lang="en-IN" sz="1200" dirty="0"/>
              <a:t>&gt;</a:t>
            </a:r>
          </a:p>
          <a:p>
            <a:r>
              <a:rPr lang="en-IN" sz="1200" dirty="0"/>
              <a:t>				</a:t>
            </a:r>
          </a:p>
          <a:p>
            <a:r>
              <a:rPr lang="en-IN" sz="1200" dirty="0"/>
              <a:t>					</a:t>
            </a:r>
          </a:p>
          <a:p>
            <a:r>
              <a:rPr lang="en-IN" sz="1200" dirty="0"/>
              <a:t>&lt;table&gt;</a:t>
            </a:r>
          </a:p>
          <a:p>
            <a:r>
              <a:rPr lang="en-IN" sz="1200" dirty="0"/>
              <a:t>&lt;tr&gt;</a:t>
            </a:r>
          </a:p>
          <a:p>
            <a:r>
              <a:rPr lang="en-IN" sz="1200" dirty="0"/>
              <a:t>								&lt;</a:t>
            </a:r>
            <a:r>
              <a:rPr lang="en-IN" sz="1200" dirty="0" err="1"/>
              <a:t>th</a:t>
            </a:r>
            <a:r>
              <a:rPr lang="en-IN" sz="1200" dirty="0"/>
              <a:t>&gt;Name&lt;/</a:t>
            </a:r>
            <a:r>
              <a:rPr lang="en-IN" sz="1200" dirty="0" err="1"/>
              <a:t>th</a:t>
            </a:r>
            <a:r>
              <a:rPr lang="en-IN" sz="1200" dirty="0"/>
              <a:t>&gt;</a:t>
            </a:r>
          </a:p>
          <a:p>
            <a:r>
              <a:rPr lang="en-IN" sz="1200" dirty="0"/>
              <a:t>								&lt;</a:t>
            </a:r>
            <a:r>
              <a:rPr lang="en-IN" sz="1200" dirty="0" err="1"/>
              <a:t>th</a:t>
            </a:r>
            <a:r>
              <a:rPr lang="en-IN" sz="1200" dirty="0"/>
              <a:t>&gt;Marks&lt;/</a:t>
            </a:r>
            <a:r>
              <a:rPr lang="en-IN" sz="1200" dirty="0" err="1"/>
              <a:t>th</a:t>
            </a:r>
            <a:r>
              <a:rPr lang="en-IN" sz="1200" dirty="0"/>
              <a:t>&gt;</a:t>
            </a:r>
          </a:p>
          <a:p>
            <a:r>
              <a:rPr lang="en-IN" sz="1200" dirty="0"/>
              <a:t>	&lt;/tr&gt;</a:t>
            </a:r>
          </a:p>
          <a:p>
            <a:r>
              <a:rPr lang="en-IN" sz="1200" dirty="0"/>
              <a:t>	&lt;tr ng-repeat="subject in </a:t>
            </a:r>
            <a:r>
              <a:rPr lang="en-IN" sz="1200" dirty="0" err="1"/>
              <a:t>student.subjects</a:t>
            </a:r>
            <a:r>
              <a:rPr lang="en-IN" sz="1200" dirty="0"/>
              <a:t>"&gt;</a:t>
            </a:r>
          </a:p>
          <a:p>
            <a:r>
              <a:rPr lang="en-IN" sz="1200" dirty="0"/>
              <a:t>								&lt;td&gt;{{subject.name}}&lt;/td&gt;</a:t>
            </a:r>
          </a:p>
          <a:p>
            <a:r>
              <a:rPr lang="en-IN" sz="1200" dirty="0"/>
              <a:t>								&lt;td&gt;{{</a:t>
            </a:r>
            <a:r>
              <a:rPr lang="en-IN" sz="1200" dirty="0" err="1"/>
              <a:t>subject.marks</a:t>
            </a:r>
            <a:r>
              <a:rPr lang="en-IN" sz="1200" dirty="0"/>
              <a:t>}}&lt;/td&gt;</a:t>
            </a:r>
          </a:p>
          <a:p>
            <a:r>
              <a:rPr lang="en-IN" sz="1200" dirty="0"/>
              <a:t>	&lt;/tr&gt;</a:t>
            </a:r>
          </a:p>
          <a:p>
            <a:endParaRPr lang="en-IN" sz="1200" dirty="0"/>
          </a:p>
          <a:p>
            <a:r>
              <a:rPr lang="en-IN" sz="1200" dirty="0"/>
              <a:t>	&lt;/table&gt;</a:t>
            </a:r>
          </a:p>
          <a:p>
            <a:r>
              <a:rPr lang="en-IN" sz="1200" dirty="0"/>
              <a:t>		</a:t>
            </a:r>
          </a:p>
          <a:p>
            <a:r>
              <a:rPr lang="en-IN" sz="1200" dirty="0"/>
              <a:t>	</a:t>
            </a:r>
          </a:p>
          <a:p>
            <a:endParaRPr lang="en-IN" sz="1200" dirty="0"/>
          </a:p>
          <a:p>
            <a:r>
              <a:rPr lang="en-IN" sz="1200" dirty="0"/>
              <a:t>	&lt;/div&gt;</a:t>
            </a:r>
          </a:p>
        </p:txBody>
      </p:sp>
    </p:spTree>
    <p:extLst>
      <p:ext uri="{BB962C8B-B14F-4D97-AF65-F5344CB8AC3E}">
        <p14:creationId xmlns:p14="http://schemas.microsoft.com/office/powerpoint/2010/main" val="80636182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C3F5-ED0B-49F9-8DA3-2579246A0516}"/>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AngularJS Select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EA59E32-0E28-4E3F-A375-857F41E52D05}"/>
              </a:ext>
            </a:extLst>
          </p:cNvPr>
          <p:cNvSpPr>
            <a:spLocks noGrp="1"/>
          </p:cNvSpPr>
          <p:nvPr>
            <p:ph idx="1"/>
          </p:nvPr>
        </p:nvSpPr>
        <p:spPr>
          <a:xfrm>
            <a:off x="457200" y="476672"/>
            <a:ext cx="8229600" cy="6264696"/>
          </a:xfrm>
        </p:spPr>
        <p:txBody>
          <a:bodyPr>
            <a:normAutofit/>
          </a:bodyPr>
          <a:lstStyle/>
          <a:p>
            <a:r>
              <a:rPr lang="en-US" sz="1600" b="0" i="0" dirty="0">
                <a:solidFill>
                  <a:srgbClr val="000000"/>
                </a:solidFill>
                <a:effectLst/>
                <a:latin typeface="verdana" panose="020B0604030504040204" pitchFamily="34" charset="0"/>
              </a:rPr>
              <a:t>In AngularJS, you can create a dropdown list (select box) based on items in an array, or an object.</a:t>
            </a:r>
          </a:p>
          <a:p>
            <a:r>
              <a:rPr lang="en-IN" sz="1050" b="0" i="0" dirty="0">
                <a:solidFill>
                  <a:srgbClr val="610B38"/>
                </a:solidFill>
                <a:effectLst/>
                <a:latin typeface="erdana"/>
              </a:rPr>
              <a:t>Using ng-options</a:t>
            </a:r>
          </a:p>
          <a:p>
            <a:r>
              <a:rPr lang="en-US" sz="1050" b="0" i="0" dirty="0">
                <a:solidFill>
                  <a:srgbClr val="000000"/>
                </a:solidFill>
                <a:effectLst/>
                <a:latin typeface="verdana" panose="020B0604030504040204" pitchFamily="34" charset="0"/>
              </a:rPr>
              <a:t>You should use the ng-option directive to create a dropdown list, based on an object or an array in AngularJS.</a:t>
            </a:r>
          </a:p>
          <a:p>
            <a:r>
              <a:rPr lang="en-IN" sz="1600" dirty="0"/>
              <a:t>&lt;div ng-app="</a:t>
            </a:r>
            <a:r>
              <a:rPr lang="en-IN" sz="1600" dirty="0" err="1"/>
              <a:t>myApp</a:t>
            </a:r>
            <a:r>
              <a:rPr lang="en-IN" sz="1600" dirty="0"/>
              <a:t>" ng-controller="</a:t>
            </a:r>
            <a:r>
              <a:rPr lang="en-IN" sz="1600" dirty="0" err="1"/>
              <a:t>customersCtrl</a:t>
            </a:r>
            <a:r>
              <a:rPr lang="en-IN" sz="1600" dirty="0"/>
              <a:t>"&gt;</a:t>
            </a:r>
          </a:p>
          <a:p>
            <a:r>
              <a:rPr lang="en-IN" sz="1600" dirty="0"/>
              <a:t>			&lt;select ng-model="</a:t>
            </a:r>
            <a:r>
              <a:rPr lang="en-IN" sz="1600" dirty="0" err="1"/>
              <a:t>selectedName</a:t>
            </a:r>
            <a:r>
              <a:rPr lang="en-IN" sz="1600" dirty="0"/>
              <a:t>" ng-options="x for x in names"&gt;</a:t>
            </a:r>
          </a:p>
          <a:p>
            <a:r>
              <a:rPr lang="en-IN" sz="1600" dirty="0"/>
              <a:t>			&lt;/select&gt;</a:t>
            </a:r>
          </a:p>
          <a:p>
            <a:endParaRPr lang="en-IN" sz="1600" dirty="0"/>
          </a:p>
          <a:p>
            <a:endParaRPr lang="en-IN" sz="1600" dirty="0"/>
          </a:p>
          <a:p>
            <a:r>
              <a:rPr lang="en-IN" sz="1600" dirty="0"/>
              <a:t>			</a:t>
            </a:r>
          </a:p>
          <a:p>
            <a:r>
              <a:rPr lang="en-IN" sz="1600" dirty="0"/>
              <a:t>			</a:t>
            </a:r>
          </a:p>
          <a:p>
            <a:r>
              <a:rPr lang="en-IN" sz="1600" dirty="0"/>
              <a:t>			</a:t>
            </a:r>
          </a:p>
          <a:p>
            <a:r>
              <a:rPr lang="en-IN" sz="1600" dirty="0"/>
              <a:t>	</a:t>
            </a:r>
          </a:p>
          <a:p>
            <a:endParaRPr lang="en-IN" sz="1600" dirty="0"/>
          </a:p>
          <a:p>
            <a:r>
              <a:rPr lang="en-IN" sz="1600" dirty="0"/>
              <a:t>		&lt;/div&gt;</a:t>
            </a:r>
          </a:p>
          <a:p>
            <a:r>
              <a:rPr lang="en-IN" sz="1600" dirty="0"/>
              <a:t>		&lt;script&gt;</a:t>
            </a:r>
          </a:p>
          <a:p>
            <a:r>
              <a:rPr lang="en-IN" sz="1600" dirty="0"/>
              <a:t>			var app=</a:t>
            </a:r>
            <a:r>
              <a:rPr lang="en-IN" sz="1600" dirty="0" err="1"/>
              <a:t>angular.module</a:t>
            </a:r>
            <a:r>
              <a:rPr lang="en-IN" sz="1600" dirty="0"/>
              <a:t>('</a:t>
            </a:r>
            <a:r>
              <a:rPr lang="en-IN" sz="1600" dirty="0" err="1"/>
              <a:t>myApp</a:t>
            </a:r>
            <a:r>
              <a:rPr lang="en-IN" sz="1600" dirty="0"/>
              <a:t>',[]);</a:t>
            </a:r>
          </a:p>
          <a:p>
            <a:r>
              <a:rPr lang="en-IN" sz="1600" dirty="0"/>
              <a:t>			</a:t>
            </a:r>
            <a:r>
              <a:rPr lang="en-IN" sz="1600" dirty="0" err="1"/>
              <a:t>app.controller</a:t>
            </a:r>
            <a:r>
              <a:rPr lang="en-IN" sz="1600" dirty="0"/>
              <a:t>('</a:t>
            </a:r>
            <a:r>
              <a:rPr lang="en-IN" sz="1600" dirty="0" err="1"/>
              <a:t>customersCtrl</a:t>
            </a:r>
            <a:r>
              <a:rPr lang="en-IN" sz="1600" dirty="0"/>
              <a:t>',function($scope){</a:t>
            </a:r>
          </a:p>
          <a:p>
            <a:r>
              <a:rPr lang="en-IN" sz="1600" dirty="0"/>
              <a:t>				$</a:t>
            </a:r>
            <a:r>
              <a:rPr lang="en-IN" sz="1600" dirty="0" err="1"/>
              <a:t>scope.names</a:t>
            </a:r>
            <a:r>
              <a:rPr lang="en-IN" sz="1600" dirty="0"/>
              <a:t>=["</a:t>
            </a:r>
            <a:r>
              <a:rPr lang="en-IN" sz="1600" dirty="0" err="1"/>
              <a:t>java","php",".net</a:t>
            </a:r>
            <a:r>
              <a:rPr lang="en-IN" sz="1600" dirty="0"/>
              <a:t>"];</a:t>
            </a:r>
          </a:p>
          <a:p>
            <a:r>
              <a:rPr lang="en-IN" sz="1600" dirty="0"/>
              <a:t>			});</a:t>
            </a:r>
          </a:p>
          <a:p>
            <a:r>
              <a:rPr lang="en-IN" sz="1600" dirty="0"/>
              <a:t>&lt;/script&gt;</a:t>
            </a:r>
          </a:p>
        </p:txBody>
      </p:sp>
    </p:spTree>
    <p:extLst>
      <p:ext uri="{BB962C8B-B14F-4D97-AF65-F5344CB8AC3E}">
        <p14:creationId xmlns:p14="http://schemas.microsoft.com/office/powerpoint/2010/main" val="89960712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BC8E4-E900-495F-8549-A8499A906A9A}"/>
              </a:ext>
            </a:extLst>
          </p:cNvPr>
          <p:cNvSpPr>
            <a:spLocks noGrp="1"/>
          </p:cNvSpPr>
          <p:nvPr>
            <p:ph idx="1"/>
          </p:nvPr>
        </p:nvSpPr>
        <p:spPr>
          <a:xfrm>
            <a:off x="457200" y="692696"/>
            <a:ext cx="8229600" cy="5433467"/>
          </a:xfrm>
        </p:spPr>
        <p:txBody>
          <a:bodyPr>
            <a:normAutofit fontScale="55000" lnSpcReduction="20000"/>
          </a:bodyPr>
          <a:lstStyle/>
          <a:p>
            <a:r>
              <a:rPr lang="en-IN" dirty="0"/>
              <a:t>&lt;div ng-app="</a:t>
            </a:r>
            <a:r>
              <a:rPr lang="en-IN" dirty="0" err="1"/>
              <a:t>myApp</a:t>
            </a:r>
            <a:r>
              <a:rPr lang="en-IN" dirty="0"/>
              <a:t>" ng-controller="</a:t>
            </a:r>
            <a:r>
              <a:rPr lang="en-IN" dirty="0" err="1"/>
              <a:t>myCtrl</a:t>
            </a:r>
            <a:r>
              <a:rPr lang="en-IN" dirty="0"/>
              <a:t>"&gt;</a:t>
            </a:r>
          </a:p>
          <a:p>
            <a:r>
              <a:rPr lang="en-IN" dirty="0"/>
              <a:t>			&lt;p&gt;Select a car:&lt;/p&gt;  </a:t>
            </a:r>
          </a:p>
          <a:p>
            <a:r>
              <a:rPr lang="en-IN" dirty="0"/>
              <a:t>&lt;select ng-model="</a:t>
            </a:r>
            <a:r>
              <a:rPr lang="en-IN" dirty="0" err="1"/>
              <a:t>selectedCar</a:t>
            </a:r>
            <a:r>
              <a:rPr lang="en-IN" dirty="0"/>
              <a:t>" ng-options="</a:t>
            </a:r>
            <a:r>
              <a:rPr lang="en-IN" dirty="0" err="1"/>
              <a:t>x.model</a:t>
            </a:r>
            <a:r>
              <a:rPr lang="en-IN" dirty="0"/>
              <a:t> for x in cars"&gt;  </a:t>
            </a:r>
          </a:p>
          <a:p>
            <a:r>
              <a:rPr lang="en-IN" dirty="0"/>
              <a:t>&lt;/select&gt;  </a:t>
            </a:r>
          </a:p>
          <a:p>
            <a:r>
              <a:rPr lang="en-IN" dirty="0"/>
              <a:t>&lt;h1&gt;You selected: {{</a:t>
            </a:r>
            <a:r>
              <a:rPr lang="en-IN" dirty="0" err="1"/>
              <a:t>selectedCar.model</a:t>
            </a:r>
            <a:r>
              <a:rPr lang="en-IN" dirty="0"/>
              <a:t>}}&lt;/h1&gt;  </a:t>
            </a:r>
          </a:p>
          <a:p>
            <a:r>
              <a:rPr lang="en-IN" dirty="0"/>
              <a:t>&lt;p&gt;It's </a:t>
            </a:r>
            <a:r>
              <a:rPr lang="en-IN" dirty="0" err="1"/>
              <a:t>color</a:t>
            </a:r>
            <a:r>
              <a:rPr lang="en-IN" dirty="0"/>
              <a:t> is: {{</a:t>
            </a:r>
            <a:r>
              <a:rPr lang="en-IN" dirty="0" err="1"/>
              <a:t>selectedCar.color</a:t>
            </a:r>
            <a:r>
              <a:rPr lang="en-IN" dirty="0"/>
              <a:t>}}&lt;/p&gt;  </a:t>
            </a:r>
          </a:p>
          <a:p>
            <a:r>
              <a:rPr lang="en-IN" dirty="0"/>
              <a:t>&lt;/div&gt;  </a:t>
            </a:r>
          </a:p>
          <a:p>
            <a:r>
              <a:rPr lang="en-IN" dirty="0"/>
              <a:t>&lt;script&gt;  </a:t>
            </a:r>
          </a:p>
          <a:p>
            <a:r>
              <a:rPr lang="en-IN" dirty="0"/>
              <a:t>var app = </a:t>
            </a:r>
            <a:r>
              <a:rPr lang="en-IN" dirty="0" err="1"/>
              <a:t>angular.module</a:t>
            </a:r>
            <a:r>
              <a:rPr lang="en-IN" dirty="0"/>
              <a:t>('</a:t>
            </a:r>
            <a:r>
              <a:rPr lang="en-IN" dirty="0" err="1"/>
              <a:t>myApp</a:t>
            </a:r>
            <a:r>
              <a:rPr lang="en-IN" dirty="0"/>
              <a:t>', []);  </a:t>
            </a:r>
          </a:p>
          <a:p>
            <a:r>
              <a:rPr lang="en-IN" dirty="0" err="1"/>
              <a:t>app.controller</a:t>
            </a:r>
            <a:r>
              <a:rPr lang="en-IN" dirty="0"/>
              <a:t>('</a:t>
            </a:r>
            <a:r>
              <a:rPr lang="en-IN" dirty="0" err="1"/>
              <a:t>myCtrl</a:t>
            </a:r>
            <a:r>
              <a:rPr lang="en-IN" dirty="0"/>
              <a:t>', function($scope) {  </a:t>
            </a:r>
          </a:p>
          <a:p>
            <a:r>
              <a:rPr lang="en-IN" dirty="0"/>
              <a:t>       $</a:t>
            </a:r>
            <a:r>
              <a:rPr lang="en-IN" dirty="0" err="1"/>
              <a:t>scope.cars</a:t>
            </a:r>
            <a:r>
              <a:rPr lang="en-IN" dirty="0"/>
              <a:t> = [  </a:t>
            </a:r>
          </a:p>
          <a:p>
            <a:r>
              <a:rPr lang="en-IN" dirty="0"/>
              <a:t>        {model : "Ford", </a:t>
            </a:r>
            <a:r>
              <a:rPr lang="en-IN" dirty="0" err="1"/>
              <a:t>color</a:t>
            </a:r>
            <a:r>
              <a:rPr lang="en-IN" dirty="0"/>
              <a:t> : "red"},  </a:t>
            </a:r>
          </a:p>
          <a:p>
            <a:r>
              <a:rPr lang="en-IN" dirty="0"/>
              <a:t>        {model : "Honda", </a:t>
            </a:r>
            <a:r>
              <a:rPr lang="en-IN" dirty="0" err="1"/>
              <a:t>color</a:t>
            </a:r>
            <a:r>
              <a:rPr lang="en-IN" dirty="0"/>
              <a:t> : "white"},  </a:t>
            </a:r>
          </a:p>
          <a:p>
            <a:r>
              <a:rPr lang="en-IN" dirty="0"/>
              <a:t>        {model : "Volvo", </a:t>
            </a:r>
            <a:r>
              <a:rPr lang="en-IN" dirty="0" err="1"/>
              <a:t>color</a:t>
            </a:r>
            <a:r>
              <a:rPr lang="en-IN" dirty="0"/>
              <a:t> : "black"},  </a:t>
            </a:r>
          </a:p>
          <a:p>
            <a:r>
              <a:rPr lang="en-IN" dirty="0"/>
              <a:t>        {model : "</a:t>
            </a:r>
            <a:r>
              <a:rPr lang="en-IN" dirty="0" err="1"/>
              <a:t>Hundai</a:t>
            </a:r>
            <a:r>
              <a:rPr lang="en-IN" dirty="0"/>
              <a:t>", </a:t>
            </a:r>
            <a:r>
              <a:rPr lang="en-IN" dirty="0" err="1"/>
              <a:t>color</a:t>
            </a:r>
            <a:r>
              <a:rPr lang="en-IN" dirty="0"/>
              <a:t> : "</a:t>
            </a:r>
            <a:r>
              <a:rPr lang="en-IN" dirty="0" err="1"/>
              <a:t>gray</a:t>
            </a:r>
            <a:r>
              <a:rPr lang="en-IN" dirty="0"/>
              <a:t>"}  </a:t>
            </a:r>
          </a:p>
          <a:p>
            <a:r>
              <a:rPr lang="en-IN" dirty="0"/>
              <a:t>    ];  </a:t>
            </a:r>
          </a:p>
          <a:p>
            <a:r>
              <a:rPr lang="en-IN" dirty="0"/>
              <a:t>  </a:t>
            </a:r>
          </a:p>
          <a:p>
            <a:r>
              <a:rPr lang="en-IN" dirty="0"/>
              <a:t>}); </a:t>
            </a:r>
          </a:p>
        </p:txBody>
      </p:sp>
    </p:spTree>
    <p:extLst>
      <p:ext uri="{BB962C8B-B14F-4D97-AF65-F5344CB8AC3E}">
        <p14:creationId xmlns:p14="http://schemas.microsoft.com/office/powerpoint/2010/main" val="62224782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86FE-1B47-4DF6-901E-7310907AEE59}"/>
              </a:ext>
            </a:extLst>
          </p:cNvPr>
          <p:cNvSpPr>
            <a:spLocks noGrp="1"/>
          </p:cNvSpPr>
          <p:nvPr>
            <p:ph type="title"/>
          </p:nvPr>
        </p:nvSpPr>
        <p:spPr>
          <a:xfrm>
            <a:off x="457200" y="274638"/>
            <a:ext cx="8229600" cy="346050"/>
          </a:xfrm>
        </p:spPr>
        <p:txBody>
          <a:bodyPr>
            <a:normAutofit fontScale="90000"/>
          </a:bodyPr>
          <a:lstStyle/>
          <a:p>
            <a:r>
              <a:rPr lang="en-US" b="0" i="0" dirty="0">
                <a:solidFill>
                  <a:srgbClr val="610B38"/>
                </a:solidFill>
                <a:effectLst/>
                <a:latin typeface="erdana"/>
              </a:rPr>
              <a:t>Use data source as an object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C7DA7D6-F304-4B42-8F1B-E6507D1C932B}"/>
              </a:ext>
            </a:extLst>
          </p:cNvPr>
          <p:cNvSpPr>
            <a:spLocks noGrp="1"/>
          </p:cNvSpPr>
          <p:nvPr>
            <p:ph idx="1"/>
          </p:nvPr>
        </p:nvSpPr>
        <p:spPr>
          <a:xfrm>
            <a:off x="457200" y="274638"/>
            <a:ext cx="8229600" cy="6583362"/>
          </a:xfrm>
        </p:spPr>
        <p:txBody>
          <a:bodyPr>
            <a:normAutofit fontScale="92500" lnSpcReduction="10000"/>
          </a:bodyPr>
          <a:lstStyle/>
          <a:p>
            <a:pPr algn="l"/>
            <a:r>
              <a:rPr lang="en-US" sz="2400" b="0" i="0" dirty="0">
                <a:solidFill>
                  <a:srgbClr val="000000"/>
                </a:solidFill>
                <a:effectLst/>
                <a:latin typeface="verdana" panose="020B0604030504040204" pitchFamily="34" charset="0"/>
              </a:rPr>
              <a:t>We can also use data source as an object.</a:t>
            </a:r>
          </a:p>
          <a:p>
            <a:pPr algn="l"/>
            <a:r>
              <a:rPr lang="en-US" sz="2400" b="0" i="0" dirty="0">
                <a:solidFill>
                  <a:srgbClr val="000000"/>
                </a:solidFill>
                <a:effectLst/>
                <a:latin typeface="verdana" panose="020B0604030504040204" pitchFamily="34" charset="0"/>
              </a:rPr>
              <a:t>Consider that you have an object with following key-value pairs:</a:t>
            </a:r>
          </a:p>
          <a:p>
            <a:pPr algn="l">
              <a:buFont typeface="+mj-lt"/>
              <a:buAutoNum type="arabicPeriod"/>
            </a:pPr>
            <a:r>
              <a:rPr lang="en-US" sz="1400" b="0" i="0" dirty="0">
                <a:solidFill>
                  <a:srgbClr val="000000"/>
                </a:solidFill>
                <a:effectLst/>
                <a:latin typeface="verdana" panose="020B0604030504040204" pitchFamily="34" charset="0"/>
              </a:rPr>
              <a:t>$</a:t>
            </a:r>
            <a:r>
              <a:rPr lang="en-US" sz="1400" b="0" i="0" dirty="0" err="1">
                <a:solidFill>
                  <a:srgbClr val="FF0000"/>
                </a:solidFill>
                <a:effectLst/>
                <a:latin typeface="verdana" panose="020B0604030504040204" pitchFamily="34" charset="0"/>
              </a:rPr>
              <a:t>scope.cars</a:t>
            </a:r>
            <a:r>
              <a:rPr lang="en-US" sz="1400" b="0" i="0" dirty="0">
                <a:solidFill>
                  <a:srgbClr val="000000"/>
                </a:solidFill>
                <a:effectLst/>
                <a:latin typeface="verdana" panose="020B0604030504040204" pitchFamily="34" charset="0"/>
              </a:rPr>
              <a:t> = {  </a:t>
            </a:r>
          </a:p>
          <a:p>
            <a:pPr algn="l">
              <a:buFont typeface="+mj-lt"/>
              <a:buAutoNum type="arabicPeriod"/>
            </a:pPr>
            <a:r>
              <a:rPr lang="en-US" sz="1400" b="0" i="0" dirty="0">
                <a:solidFill>
                  <a:srgbClr val="000000"/>
                </a:solidFill>
                <a:effectLst/>
                <a:latin typeface="verdana" panose="020B0604030504040204" pitchFamily="34" charset="0"/>
              </a:rPr>
              <a:t>        car01 : "Ford",  </a:t>
            </a:r>
          </a:p>
          <a:p>
            <a:pPr algn="l">
              <a:buFont typeface="+mj-lt"/>
              <a:buAutoNum type="arabicPeriod"/>
            </a:pPr>
            <a:r>
              <a:rPr lang="en-US" sz="1400" b="0" i="0" dirty="0">
                <a:solidFill>
                  <a:srgbClr val="000000"/>
                </a:solidFill>
                <a:effectLst/>
                <a:latin typeface="verdana" panose="020B0604030504040204" pitchFamily="34" charset="0"/>
              </a:rPr>
              <a:t>        car02 : "Honda",  </a:t>
            </a:r>
          </a:p>
          <a:p>
            <a:pPr algn="l">
              <a:buFont typeface="+mj-lt"/>
              <a:buAutoNum type="arabicPeriod"/>
            </a:pPr>
            <a:r>
              <a:rPr lang="en-US" sz="1400" b="0" i="0" dirty="0">
                <a:solidFill>
                  <a:srgbClr val="000000"/>
                </a:solidFill>
                <a:effectLst/>
                <a:latin typeface="verdana" panose="020B0604030504040204" pitchFamily="34" charset="0"/>
              </a:rPr>
              <a:t>        car03 : "Volvo",  </a:t>
            </a:r>
          </a:p>
          <a:p>
            <a:pPr algn="l">
              <a:buFont typeface="+mj-lt"/>
              <a:buAutoNum type="arabicPeriod"/>
            </a:pPr>
            <a:r>
              <a:rPr lang="en-US" sz="1400" b="0" i="0" dirty="0">
                <a:solidFill>
                  <a:srgbClr val="000000"/>
                </a:solidFill>
                <a:effectLst/>
                <a:latin typeface="verdana" panose="020B0604030504040204" pitchFamily="34" charset="0"/>
              </a:rPr>
              <a:t>        car03 : "</a:t>
            </a:r>
            <a:r>
              <a:rPr lang="en-US" sz="1400" b="0" i="0" dirty="0" err="1">
                <a:solidFill>
                  <a:srgbClr val="000000"/>
                </a:solidFill>
                <a:effectLst/>
                <a:latin typeface="verdana" panose="020B0604030504040204" pitchFamily="34" charset="0"/>
              </a:rPr>
              <a:t>Hundai</a:t>
            </a:r>
            <a:r>
              <a:rPr lang="en-US" sz="1400" b="0" i="0" dirty="0">
                <a:solidFill>
                  <a:srgbClr val="000000"/>
                </a:solidFill>
                <a:effectLst/>
                <a:latin typeface="verdana" panose="020B0604030504040204" pitchFamily="34" charset="0"/>
              </a:rPr>
              <a:t>",  </a:t>
            </a:r>
          </a:p>
          <a:p>
            <a:pPr algn="l">
              <a:buFont typeface="+mj-lt"/>
              <a:buAutoNum type="arabicPeriod"/>
            </a:pPr>
            <a:r>
              <a:rPr lang="en-US" sz="1400" b="0" i="0" dirty="0">
                <a:solidFill>
                  <a:srgbClr val="000000"/>
                </a:solidFill>
                <a:effectLst/>
                <a:latin typeface="verdana" panose="020B0604030504040204" pitchFamily="34" charset="0"/>
              </a:rPr>
              <a:t>    };  </a:t>
            </a:r>
          </a:p>
          <a:p>
            <a:pPr algn="l"/>
            <a:r>
              <a:rPr lang="en-US" sz="1400" b="0" i="0" dirty="0">
                <a:solidFill>
                  <a:srgbClr val="000000"/>
                </a:solidFill>
                <a:effectLst/>
                <a:latin typeface="verdana" panose="020B0604030504040204" pitchFamily="34" charset="0"/>
              </a:rPr>
              <a:t>The expression in the ng-options attribute is a bit different for objects:</a:t>
            </a:r>
            <a:endParaRPr lang="en-US" sz="2400" dirty="0">
              <a:solidFill>
                <a:srgbClr val="000000"/>
              </a:solidFill>
              <a:latin typeface="verdana" panose="020B0604030504040204" pitchFamily="34" charset="0"/>
            </a:endParaRPr>
          </a:p>
          <a:p>
            <a:pPr algn="l">
              <a:buFont typeface="+mj-lt"/>
              <a:buAutoNum type="arabicPeriod"/>
            </a:pPr>
            <a:r>
              <a:rPr lang="en-IN" sz="1400" b="1" i="0" dirty="0">
                <a:solidFill>
                  <a:srgbClr val="006699"/>
                </a:solidFill>
                <a:effectLst/>
                <a:latin typeface="verdana" panose="020B0604030504040204" pitchFamily="34" charset="0"/>
              </a:rPr>
              <a:t>&lt;div</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ng-app</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myApp</a:t>
            </a:r>
            <a:r>
              <a:rPr lang="en-IN" sz="1400" b="0" i="0" dirty="0">
                <a:solidFill>
                  <a:srgbClr val="0000FF"/>
                </a:solidFill>
                <a:effectLst/>
                <a:latin typeface="verdana" panose="020B0604030504040204" pitchFamily="34" charset="0"/>
              </a:rPr>
              <a:t>"</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ng-controller</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myCtrl</a:t>
            </a:r>
            <a:r>
              <a:rPr lang="en-IN" sz="1400" b="0" i="0" dirty="0">
                <a:solidFill>
                  <a:srgbClr val="0000FF"/>
                </a:solidFill>
                <a:effectLst/>
                <a:latin typeface="verdana" panose="020B0604030504040204" pitchFamily="34" charset="0"/>
              </a:rPr>
              <a:t>"</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&lt;p&gt;</a:t>
            </a:r>
            <a:r>
              <a:rPr lang="en-IN" sz="1400" b="0" i="0" dirty="0">
                <a:solidFill>
                  <a:srgbClr val="000000"/>
                </a:solidFill>
                <a:effectLst/>
                <a:latin typeface="verdana" panose="020B0604030504040204" pitchFamily="34" charset="0"/>
              </a:rPr>
              <a:t>Select a car:</a:t>
            </a:r>
            <a:r>
              <a:rPr lang="en-IN" sz="1400" b="1" i="0" dirty="0">
                <a:solidFill>
                  <a:srgbClr val="006699"/>
                </a:solidFill>
                <a:effectLst/>
                <a:latin typeface="verdana" panose="020B0604030504040204" pitchFamily="34" charset="0"/>
              </a:rPr>
              <a:t>&lt;/p&gt;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&lt;select</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ng-model</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a:t>
            </a:r>
            <a:r>
              <a:rPr lang="en-IN" sz="1400" b="0" i="0" dirty="0" err="1">
                <a:solidFill>
                  <a:srgbClr val="0000FF"/>
                </a:solidFill>
                <a:effectLst/>
                <a:latin typeface="verdana" panose="020B0604030504040204" pitchFamily="34" charset="0"/>
              </a:rPr>
              <a:t>selectedCar</a:t>
            </a:r>
            <a:r>
              <a:rPr lang="en-IN" sz="1400" b="0" i="0" dirty="0">
                <a:solidFill>
                  <a:srgbClr val="0000FF"/>
                </a:solidFill>
                <a:effectLst/>
                <a:latin typeface="verdana" panose="020B0604030504040204" pitchFamily="34" charset="0"/>
              </a:rPr>
              <a:t>"</a:t>
            </a:r>
            <a:r>
              <a:rPr lang="en-IN" sz="1400" b="0" i="0" dirty="0">
                <a:solidFill>
                  <a:srgbClr val="000000"/>
                </a:solidFill>
                <a:effectLst/>
                <a:latin typeface="verdana" panose="020B0604030504040204" pitchFamily="34" charset="0"/>
              </a:rPr>
              <a:t> </a:t>
            </a:r>
            <a:r>
              <a:rPr lang="en-IN" sz="1400" b="0" i="0" dirty="0">
                <a:solidFill>
                  <a:srgbClr val="FF0000"/>
                </a:solidFill>
                <a:effectLst/>
                <a:latin typeface="verdana" panose="020B0604030504040204" pitchFamily="34" charset="0"/>
              </a:rPr>
              <a:t>ng-options</a:t>
            </a:r>
            <a:r>
              <a:rPr lang="en-IN" sz="1400" b="0" i="0" dirty="0">
                <a:solidFill>
                  <a:srgbClr val="000000"/>
                </a:solidFill>
                <a:effectLst/>
                <a:latin typeface="verdana" panose="020B0604030504040204" pitchFamily="34" charset="0"/>
              </a:rPr>
              <a:t>=</a:t>
            </a:r>
            <a:r>
              <a:rPr lang="en-IN" sz="1400" b="0" i="0" dirty="0">
                <a:solidFill>
                  <a:srgbClr val="0000FF"/>
                </a:solidFill>
                <a:effectLst/>
                <a:latin typeface="verdana" panose="020B0604030504040204" pitchFamily="34" charset="0"/>
              </a:rPr>
              <a:t>"x for (x, y) in cars"</a:t>
            </a:r>
            <a:r>
              <a:rPr lang="en-IN" sz="1400" b="1" i="0" dirty="0">
                <a:solidFill>
                  <a:srgbClr val="006699"/>
                </a:solidFill>
                <a:effectLst/>
                <a:latin typeface="verdana" panose="020B0604030504040204" pitchFamily="34" charset="0"/>
              </a:rPr>
              <a: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&lt;/select&gt;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&lt;h1&gt;</a:t>
            </a:r>
            <a:r>
              <a:rPr lang="en-IN" sz="1400" b="0" i="0" dirty="0">
                <a:solidFill>
                  <a:srgbClr val="000000"/>
                </a:solidFill>
                <a:effectLst/>
                <a:latin typeface="verdana" panose="020B0604030504040204" pitchFamily="34" charset="0"/>
              </a:rPr>
              <a:t>You selected: {{</a:t>
            </a:r>
            <a:r>
              <a:rPr lang="en-IN" sz="1400" b="0" i="0" dirty="0" err="1">
                <a:solidFill>
                  <a:srgbClr val="000000"/>
                </a:solidFill>
                <a:effectLst/>
                <a:latin typeface="verdana" panose="020B0604030504040204" pitchFamily="34" charset="0"/>
              </a:rPr>
              <a:t>selectedCar</a:t>
            </a:r>
            <a:r>
              <a:rPr lang="en-IN" sz="1400" b="0" i="0" dirty="0">
                <a:solidFill>
                  <a:srgbClr val="000000"/>
                </a:solidFill>
                <a:effectLst/>
                <a:latin typeface="verdana" panose="020B0604030504040204" pitchFamily="34" charset="0"/>
              </a:rPr>
              <a:t>}}</a:t>
            </a:r>
            <a:r>
              <a:rPr lang="en-IN" sz="1400" b="1" i="0" dirty="0">
                <a:solidFill>
                  <a:srgbClr val="006699"/>
                </a:solidFill>
                <a:effectLst/>
                <a:latin typeface="verdana" panose="020B0604030504040204" pitchFamily="34" charset="0"/>
              </a:rPr>
              <a:t>&lt;/h1&gt;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&lt;/div&gt;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&lt;script&gt;</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var </a:t>
            </a:r>
            <a:r>
              <a:rPr lang="en-IN" sz="1400" b="0" i="0" dirty="0">
                <a:solidFill>
                  <a:srgbClr val="FF0000"/>
                </a:solidFill>
                <a:effectLst/>
                <a:latin typeface="verdana" panose="020B0604030504040204" pitchFamily="34" charset="0"/>
              </a:rPr>
              <a:t>app</a:t>
            </a:r>
            <a:r>
              <a:rPr lang="en-IN" sz="1400" b="0" i="0" dirty="0">
                <a:solidFill>
                  <a:srgbClr val="000000"/>
                </a:solidFill>
                <a:effectLst/>
                <a:latin typeface="verdana" panose="020B0604030504040204" pitchFamily="34" charset="0"/>
              </a:rPr>
              <a:t> = </a:t>
            </a:r>
            <a:r>
              <a:rPr lang="en-IN" sz="1400" b="0" i="0" dirty="0" err="1">
                <a:solidFill>
                  <a:srgbClr val="0000FF"/>
                </a:solidFill>
                <a:effectLst/>
                <a:latin typeface="verdana" panose="020B0604030504040204" pitchFamily="34" charset="0"/>
              </a:rPr>
              <a:t>angular</a:t>
            </a:r>
            <a:r>
              <a:rPr lang="en-IN" sz="1400" b="0" i="0" dirty="0" err="1">
                <a:solidFill>
                  <a:srgbClr val="000000"/>
                </a:solidFill>
                <a:effectLst/>
                <a:latin typeface="verdana" panose="020B0604030504040204" pitchFamily="34" charset="0"/>
              </a:rPr>
              <a:t>.module</a:t>
            </a:r>
            <a:r>
              <a:rPr lang="en-IN" sz="1400" b="0" i="0" dirty="0">
                <a:solidFill>
                  <a:srgbClr val="000000"/>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myApp</a:t>
            </a:r>
            <a:r>
              <a:rPr lang="en-IN" sz="1400" b="0" i="0" dirty="0">
                <a:solidFill>
                  <a:srgbClr val="000000"/>
                </a:solidFill>
                <a:effectLst/>
                <a:latin typeface="verdana" panose="020B0604030504040204" pitchFamily="34" charset="0"/>
              </a:rPr>
              <a:t>', []);  </a:t>
            </a:r>
          </a:p>
          <a:p>
            <a:pPr algn="l">
              <a:buFont typeface="+mj-lt"/>
              <a:buAutoNum type="arabicPeriod"/>
            </a:pPr>
            <a:r>
              <a:rPr lang="en-IN" sz="1400" b="0" i="0" dirty="0" err="1">
                <a:solidFill>
                  <a:srgbClr val="000000"/>
                </a:solidFill>
                <a:effectLst/>
                <a:latin typeface="verdana" panose="020B0604030504040204" pitchFamily="34" charset="0"/>
              </a:rPr>
              <a:t>app.controller</a:t>
            </a:r>
            <a:r>
              <a:rPr lang="en-IN" sz="1400" b="0" i="0" dirty="0">
                <a:solidFill>
                  <a:srgbClr val="000000"/>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myCtrl</a:t>
            </a:r>
            <a:r>
              <a:rPr lang="en-IN" sz="1400" b="0" i="0" dirty="0">
                <a:solidFill>
                  <a:srgbClr val="000000"/>
                </a:solidFill>
                <a:effectLst/>
                <a:latin typeface="verdana" panose="020B0604030504040204" pitchFamily="34" charset="0"/>
              </a:rPr>
              <a:t>', function($scope) {  </a:t>
            </a:r>
          </a:p>
          <a:p>
            <a:pPr algn="l">
              <a:buFont typeface="+mj-lt"/>
              <a:buAutoNum type="arabicPeriod"/>
            </a:pPr>
            <a:r>
              <a:rPr lang="en-IN" sz="1400" b="0" i="0" dirty="0">
                <a:solidFill>
                  <a:srgbClr val="000000"/>
                </a:solidFill>
                <a:effectLst/>
                <a:latin typeface="verdana" panose="020B0604030504040204" pitchFamily="34" charset="0"/>
              </a:rPr>
              <a:t>    $</a:t>
            </a:r>
            <a:r>
              <a:rPr lang="en-IN" sz="1400" b="0" i="0" dirty="0" err="1">
                <a:solidFill>
                  <a:srgbClr val="FF0000"/>
                </a:solidFill>
                <a:effectLst/>
                <a:latin typeface="verdana" panose="020B0604030504040204" pitchFamily="34" charset="0"/>
              </a:rPr>
              <a:t>scope.cars</a:t>
            </a:r>
            <a:r>
              <a:rPr lang="en-IN" sz="1400" b="0" i="0" dirty="0">
                <a:solidFill>
                  <a:srgbClr val="000000"/>
                </a:solidFill>
                <a:effectLst/>
                <a:latin typeface="verdana" panose="020B0604030504040204" pitchFamily="34" charset="0"/>
              </a:rPr>
              <a:t> = {  </a:t>
            </a:r>
          </a:p>
          <a:p>
            <a:pPr algn="l">
              <a:buFont typeface="+mj-lt"/>
              <a:buAutoNum type="arabicPeriod"/>
            </a:pPr>
            <a:r>
              <a:rPr lang="en-IN" sz="1400" b="0" i="0" dirty="0">
                <a:solidFill>
                  <a:srgbClr val="000000"/>
                </a:solidFill>
                <a:effectLst/>
                <a:latin typeface="verdana" panose="020B0604030504040204" pitchFamily="34" charset="0"/>
              </a:rPr>
              <a:t>        car01 : "Ford",  </a:t>
            </a:r>
          </a:p>
          <a:p>
            <a:pPr algn="l">
              <a:buFont typeface="+mj-lt"/>
              <a:buAutoNum type="arabicPeriod"/>
            </a:pPr>
            <a:r>
              <a:rPr lang="en-IN" sz="1400" b="0" i="0" dirty="0">
                <a:solidFill>
                  <a:srgbClr val="000000"/>
                </a:solidFill>
                <a:effectLst/>
                <a:latin typeface="verdana" panose="020B0604030504040204" pitchFamily="34" charset="0"/>
              </a:rPr>
              <a:t>        car02 : "Honda",  </a:t>
            </a:r>
          </a:p>
          <a:p>
            <a:pPr algn="l">
              <a:buFont typeface="+mj-lt"/>
              <a:buAutoNum type="arabicPeriod"/>
            </a:pPr>
            <a:r>
              <a:rPr lang="en-IN" sz="1400" b="0" i="0" dirty="0">
                <a:solidFill>
                  <a:srgbClr val="000000"/>
                </a:solidFill>
                <a:effectLst/>
                <a:latin typeface="verdana" panose="020B0604030504040204" pitchFamily="34" charset="0"/>
              </a:rPr>
              <a:t>        car03 : "Volvo",  </a:t>
            </a:r>
          </a:p>
          <a:p>
            <a:pPr algn="l">
              <a:buFont typeface="+mj-lt"/>
              <a:buAutoNum type="arabicPeriod"/>
            </a:pPr>
            <a:r>
              <a:rPr lang="en-IN" sz="1400" b="0" i="0" dirty="0">
                <a:solidFill>
                  <a:srgbClr val="000000"/>
                </a:solidFill>
                <a:effectLst/>
                <a:latin typeface="verdana" panose="020B0604030504040204" pitchFamily="34" charset="0"/>
              </a:rPr>
              <a:t>        car03 : "</a:t>
            </a:r>
            <a:r>
              <a:rPr lang="en-IN" sz="1400" b="0" i="0" dirty="0" err="1">
                <a:solidFill>
                  <a:srgbClr val="000000"/>
                </a:solidFill>
                <a:effectLst/>
                <a:latin typeface="verdana" panose="020B0604030504040204" pitchFamily="34" charset="0"/>
              </a:rPr>
              <a:t>Hundai</a:t>
            </a:r>
            <a:r>
              <a:rPr lang="en-IN" sz="1400" b="0" i="0" dirty="0">
                <a:solidFill>
                  <a:srgbClr val="000000"/>
                </a:solidFill>
                <a:effectLst/>
                <a:latin typeface="verdana" panose="020B0604030504040204" pitchFamily="34" charset="0"/>
              </a:rPr>
              <a:t>",  </a:t>
            </a:r>
          </a:p>
          <a:p>
            <a:pPr algn="l">
              <a:buFont typeface="+mj-lt"/>
              <a:buAutoNum type="arabicPeriod"/>
            </a:pPr>
            <a:r>
              <a:rPr lang="en-IN" sz="1400" b="0" i="0" dirty="0">
                <a:solidFill>
                  <a:srgbClr val="000000"/>
                </a:solidFill>
                <a:effectLst/>
                <a:latin typeface="verdana" panose="020B0604030504040204" pitchFamily="34" charset="0"/>
              </a:rPr>
              <a:t>    }  </a:t>
            </a:r>
          </a:p>
          <a:p>
            <a:pPr algn="l">
              <a:buFont typeface="+mj-lt"/>
              <a:buAutoNum type="arabicPeriod"/>
            </a:pPr>
            <a:r>
              <a:rPr lang="en-IN" sz="1400" b="0" i="0" dirty="0">
                <a:solidFill>
                  <a:srgbClr val="000000"/>
                </a:solidFill>
                <a:effectLst/>
                <a:latin typeface="verdana" panose="020B0604030504040204" pitchFamily="34" charset="0"/>
              </a:rPr>
              <a:t>});  </a:t>
            </a:r>
          </a:p>
          <a:p>
            <a:pPr algn="l">
              <a:buFont typeface="+mj-lt"/>
              <a:buAutoNum type="arabicPeriod"/>
            </a:pPr>
            <a:r>
              <a:rPr lang="en-IN" sz="1400" b="1" i="0" dirty="0">
                <a:solidFill>
                  <a:srgbClr val="006699"/>
                </a:solidFill>
                <a:effectLst/>
                <a:latin typeface="verdana" panose="020B0604030504040204" pitchFamily="34" charset="0"/>
              </a:rPr>
              <a:t>&lt;/script&gt;</a:t>
            </a:r>
            <a:r>
              <a:rPr lang="en-IN" sz="1400" b="0" i="0" dirty="0">
                <a:solidFill>
                  <a:srgbClr val="000000"/>
                </a:solidFill>
                <a:effectLst/>
                <a:latin typeface="verdana" panose="020B0604030504040204" pitchFamily="34" charset="0"/>
              </a:rPr>
              <a:t>  </a:t>
            </a:r>
          </a:p>
          <a:p>
            <a:pPr algn="l"/>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82422792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31E8-10B9-4116-B294-54A84D57C11D}"/>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AngularJS HTML DOM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B951FE8-5CBB-41D8-A3BA-4A51FACCF7BB}"/>
              </a:ext>
            </a:extLst>
          </p:cNvPr>
          <p:cNvSpPr>
            <a:spLocks noGrp="1"/>
          </p:cNvSpPr>
          <p:nvPr>
            <p:ph idx="1"/>
          </p:nvPr>
        </p:nvSpPr>
        <p:spPr>
          <a:xfrm>
            <a:off x="457200" y="548680"/>
            <a:ext cx="8229600" cy="6120680"/>
          </a:xfrm>
        </p:spPr>
        <p:txBody>
          <a:bodyPr>
            <a:normAutofit/>
          </a:bodyPr>
          <a:lstStyle/>
          <a:p>
            <a:r>
              <a:rPr lang="en-US" sz="1800" b="0" i="0" dirty="0">
                <a:solidFill>
                  <a:srgbClr val="000000"/>
                </a:solidFill>
                <a:effectLst/>
                <a:latin typeface="verdana" panose="020B0604030504040204" pitchFamily="34" charset="0"/>
              </a:rPr>
              <a:t>In AngularJS, some directives can be used to bind application data to attributes of HTML DOM elements.</a:t>
            </a:r>
          </a:p>
          <a:p>
            <a:r>
              <a:rPr lang="en-IN" sz="1600" b="0" i="0" dirty="0">
                <a:solidFill>
                  <a:srgbClr val="000000"/>
                </a:solidFill>
                <a:effectLst/>
                <a:latin typeface="verdana" panose="020B0604030504040204" pitchFamily="34" charset="0"/>
              </a:rPr>
              <a:t>These directives are:</a:t>
            </a:r>
          </a:p>
          <a:p>
            <a:r>
              <a:rPr lang="en-US" sz="1600" b="1" i="0" dirty="0">
                <a:effectLst/>
                <a:latin typeface="verdana" panose="020B0604030504040204" pitchFamily="34" charset="0"/>
              </a:rPr>
              <a:t>ng-disabled </a:t>
            </a:r>
            <a:r>
              <a:rPr lang="en-US" sz="1600" b="1" i="0" dirty="0" err="1">
                <a:effectLst/>
                <a:latin typeface="verdana" panose="020B0604030504040204" pitchFamily="34" charset="0"/>
              </a:rPr>
              <a:t>directive:</a:t>
            </a:r>
            <a:r>
              <a:rPr lang="en-US" sz="1600" b="0" i="0" dirty="0" err="1">
                <a:solidFill>
                  <a:srgbClr val="000000"/>
                </a:solidFill>
                <a:effectLst/>
                <a:latin typeface="verdana" panose="020B0604030504040204" pitchFamily="34" charset="0"/>
              </a:rPr>
              <a:t>The</a:t>
            </a:r>
            <a:r>
              <a:rPr lang="en-US" sz="1600" b="0" i="0" dirty="0">
                <a:solidFill>
                  <a:srgbClr val="000000"/>
                </a:solidFill>
                <a:effectLst/>
                <a:latin typeface="verdana" panose="020B0604030504040204" pitchFamily="34" charset="0"/>
              </a:rPr>
              <a:t> ng-disabled directive binds AngularJS application data to the disabled attribute of HTML elements. In the below code, it binds a model to a checkbox.</a:t>
            </a:r>
          </a:p>
          <a:p>
            <a:r>
              <a:rPr lang="en-IN" sz="1600" dirty="0"/>
              <a:t>&lt;div ng-app=""&gt;</a:t>
            </a:r>
          </a:p>
          <a:p>
            <a:r>
              <a:rPr lang="en-IN" sz="1600" dirty="0"/>
              <a:t>			&lt;input type="checkbox" ng-model="</a:t>
            </a:r>
            <a:r>
              <a:rPr lang="en-IN" sz="1600" dirty="0" err="1"/>
              <a:t>enableDisableButton</a:t>
            </a:r>
            <a:r>
              <a:rPr lang="en-IN" sz="1600" dirty="0"/>
              <a:t>"&gt;Disable Button&lt;</a:t>
            </a:r>
            <a:r>
              <a:rPr lang="en-IN" sz="1600" dirty="0" err="1"/>
              <a:t>br</a:t>
            </a:r>
            <a:r>
              <a:rPr lang="en-IN" sz="1600" dirty="0"/>
              <a:t>&gt;</a:t>
            </a:r>
          </a:p>
          <a:p>
            <a:r>
              <a:rPr lang="en-IN" sz="1600" dirty="0"/>
              <a:t>			&lt;button ng-disabled="</a:t>
            </a:r>
            <a:r>
              <a:rPr lang="en-IN" sz="1600" dirty="0" err="1"/>
              <a:t>enableDisableButton</a:t>
            </a:r>
            <a:r>
              <a:rPr lang="en-IN" sz="1600" dirty="0"/>
              <a:t>"&gt;Click Me!&lt;/button&gt;</a:t>
            </a:r>
          </a:p>
          <a:p>
            <a:endParaRPr lang="en-IN" sz="1600" dirty="0"/>
          </a:p>
          <a:p>
            <a:r>
              <a:rPr lang="en-IN" sz="1600" dirty="0"/>
              <a:t>			&lt;input type="checkbox" ng-model="showHide1"&gt;Show Button&lt;</a:t>
            </a:r>
            <a:r>
              <a:rPr lang="en-IN" sz="1600" dirty="0" err="1"/>
              <a:t>br</a:t>
            </a:r>
            <a:r>
              <a:rPr lang="en-IN" sz="1600" dirty="0"/>
              <a:t>&gt;</a:t>
            </a:r>
          </a:p>
          <a:p>
            <a:r>
              <a:rPr lang="en-IN" sz="1600" dirty="0"/>
              <a:t>			&lt;button ng-show="showHide1"&gt;Click Me!&lt;/button&gt;</a:t>
            </a:r>
          </a:p>
          <a:p>
            <a:r>
              <a:rPr lang="en-IN" sz="1600" dirty="0"/>
              <a:t>			&lt;input type = "checkbox" ng-model = "showHide2"&gt;Hide Button&lt;</a:t>
            </a:r>
            <a:r>
              <a:rPr lang="en-IN" sz="1600" dirty="0" err="1"/>
              <a:t>br</a:t>
            </a:r>
            <a:r>
              <a:rPr lang="en-IN" sz="1600" dirty="0"/>
              <a:t>&gt;</a:t>
            </a:r>
          </a:p>
          <a:p>
            <a:r>
              <a:rPr lang="en-IN" sz="1600" dirty="0"/>
              <a:t>			&lt;button ng-hide="showHide2"&gt;Click Me!&lt;/button&gt;</a:t>
            </a:r>
          </a:p>
          <a:p>
            <a:endParaRPr lang="en-IN" sz="1600" dirty="0"/>
          </a:p>
          <a:p>
            <a:r>
              <a:rPr lang="en-IN" sz="1600" dirty="0"/>
              <a:t>		&lt;/div&gt;</a:t>
            </a:r>
          </a:p>
        </p:txBody>
      </p:sp>
    </p:spTree>
    <p:extLst>
      <p:ext uri="{BB962C8B-B14F-4D97-AF65-F5344CB8AC3E}">
        <p14:creationId xmlns:p14="http://schemas.microsoft.com/office/powerpoint/2010/main" val="209520995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8087-B0B6-4232-9A1B-E4753A1131B7}"/>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AngularJS Forms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D2708BB-1F7B-4F8A-8580-F18F5BDD743F}"/>
              </a:ext>
            </a:extLst>
          </p:cNvPr>
          <p:cNvSpPr>
            <a:spLocks noGrp="1"/>
          </p:cNvSpPr>
          <p:nvPr>
            <p:ph idx="1"/>
          </p:nvPr>
        </p:nvSpPr>
        <p:spPr>
          <a:xfrm>
            <a:off x="457200" y="476672"/>
            <a:ext cx="8229600" cy="6264696"/>
          </a:xfrm>
        </p:spPr>
        <p:txBody>
          <a:bodyPr/>
          <a:lstStyle/>
          <a:p>
            <a:pPr algn="l"/>
            <a:r>
              <a:rPr lang="en-US" sz="2000" b="0" i="0" dirty="0">
                <a:solidFill>
                  <a:srgbClr val="000000"/>
                </a:solidFill>
                <a:effectLst/>
                <a:latin typeface="verdana" panose="020B0604030504040204" pitchFamily="34" charset="0"/>
              </a:rPr>
              <a:t>AngularJS facilitates you to create a form enriches with data binding and validation of input controls.</a:t>
            </a:r>
          </a:p>
          <a:p>
            <a:pPr algn="l"/>
            <a:r>
              <a:rPr lang="en-US" sz="2000" b="0" i="0" dirty="0">
                <a:solidFill>
                  <a:srgbClr val="000000"/>
                </a:solidFill>
                <a:effectLst/>
                <a:latin typeface="verdana" panose="020B0604030504040204" pitchFamily="34" charset="0"/>
              </a:rPr>
              <a:t>Input controls are ways for a user to enter data. A form is a collection of controls for the purpose of grouping related controls together.</a:t>
            </a:r>
          </a:p>
          <a:p>
            <a:pPr algn="l"/>
            <a:r>
              <a:rPr lang="en-US" sz="2000" b="0" i="0" dirty="0">
                <a:solidFill>
                  <a:srgbClr val="000000"/>
                </a:solidFill>
                <a:effectLst/>
                <a:latin typeface="verdana" panose="020B0604030504040204" pitchFamily="34" charset="0"/>
              </a:rPr>
              <a:t>Following are the input controls used in AngularJS forms:</a:t>
            </a:r>
          </a:p>
          <a:p>
            <a:pPr algn="l">
              <a:buFont typeface="Arial" panose="020B0604020202020204" pitchFamily="34" charset="0"/>
              <a:buChar char="•"/>
            </a:pPr>
            <a:r>
              <a:rPr lang="en-IN" sz="1200" b="0" dirty="0">
                <a:solidFill>
                  <a:srgbClr val="000000"/>
                </a:solidFill>
                <a:effectLst/>
                <a:latin typeface="verdana" panose="020B0604030504040204" pitchFamily="34" charset="0"/>
              </a:rPr>
              <a:t>input elements</a:t>
            </a:r>
          </a:p>
          <a:p>
            <a:pPr algn="l">
              <a:buFont typeface="Arial" panose="020B0604020202020204" pitchFamily="34" charset="0"/>
              <a:buChar char="•"/>
            </a:pPr>
            <a:r>
              <a:rPr lang="en-IN" sz="1200" b="0" dirty="0">
                <a:solidFill>
                  <a:srgbClr val="000000"/>
                </a:solidFill>
                <a:effectLst/>
                <a:latin typeface="verdana" panose="020B0604030504040204" pitchFamily="34" charset="0"/>
              </a:rPr>
              <a:t>select elements</a:t>
            </a:r>
          </a:p>
          <a:p>
            <a:pPr algn="l">
              <a:buFont typeface="Arial" panose="020B0604020202020204" pitchFamily="34" charset="0"/>
              <a:buChar char="•"/>
            </a:pPr>
            <a:r>
              <a:rPr lang="en-IN" sz="1200" b="0" dirty="0">
                <a:solidFill>
                  <a:srgbClr val="000000"/>
                </a:solidFill>
                <a:effectLst/>
                <a:latin typeface="verdana" panose="020B0604030504040204" pitchFamily="34" charset="0"/>
              </a:rPr>
              <a:t>button elements</a:t>
            </a:r>
          </a:p>
          <a:p>
            <a:pPr algn="l">
              <a:buFont typeface="Arial" panose="020B0604020202020204" pitchFamily="34" charset="0"/>
              <a:buChar char="•"/>
            </a:pPr>
            <a:r>
              <a:rPr lang="en-IN" sz="1200" b="0" dirty="0" err="1">
                <a:solidFill>
                  <a:srgbClr val="000000"/>
                </a:solidFill>
                <a:effectLst/>
                <a:latin typeface="verdana" panose="020B0604030504040204" pitchFamily="34" charset="0"/>
              </a:rPr>
              <a:t>textarea</a:t>
            </a:r>
            <a:r>
              <a:rPr lang="en-IN" sz="1200" b="0" dirty="0">
                <a:solidFill>
                  <a:srgbClr val="000000"/>
                </a:solidFill>
                <a:effectLst/>
                <a:latin typeface="verdana" panose="020B0604030504040204" pitchFamily="34" charset="0"/>
              </a:rPr>
              <a:t> elements</a:t>
            </a:r>
          </a:p>
          <a:p>
            <a:pPr algn="l"/>
            <a:r>
              <a:rPr lang="en-US" sz="1200" b="0" i="0" dirty="0">
                <a:solidFill>
                  <a:srgbClr val="000000"/>
                </a:solidFill>
                <a:effectLst/>
                <a:latin typeface="verdana" panose="020B0604030504040204" pitchFamily="34" charset="0"/>
              </a:rPr>
              <a:t>AngularJS provides multiple events that can be associated with the HTML controls. These events are associated with the different HTML input elements.</a:t>
            </a:r>
            <a:endParaRPr lang="en-US" sz="2000" dirty="0">
              <a:solidFill>
                <a:srgbClr val="000000"/>
              </a:solidFill>
              <a:latin typeface="verdana" panose="020B0604030504040204" pitchFamily="34" charset="0"/>
            </a:endParaRPr>
          </a:p>
          <a:p>
            <a:r>
              <a:rPr lang="en-IN" sz="1600" b="0" i="0" dirty="0">
                <a:solidFill>
                  <a:srgbClr val="610B38"/>
                </a:solidFill>
                <a:effectLst/>
                <a:latin typeface="erdana"/>
              </a:rPr>
              <a:t>AngularJS Checkbox</a:t>
            </a:r>
          </a:p>
          <a:p>
            <a:r>
              <a:rPr lang="en-US" sz="1050" b="0" i="0" dirty="0">
                <a:solidFill>
                  <a:srgbClr val="000000"/>
                </a:solidFill>
                <a:effectLst/>
                <a:latin typeface="verdana" panose="020B0604030504040204" pitchFamily="34" charset="0"/>
              </a:rPr>
              <a:t>A checkbox has a value true or false. The ng-model directive is used for a checkbox.</a:t>
            </a:r>
            <a:endParaRPr lang="en-IN" sz="1600" dirty="0">
              <a:solidFill>
                <a:srgbClr val="610B38"/>
              </a:solidFill>
              <a:latin typeface="erdana"/>
            </a:endParaRPr>
          </a:p>
          <a:p>
            <a:pPr algn="l">
              <a:buFont typeface="+mj-lt"/>
              <a:buAutoNum type="arabicPeriod"/>
            </a:pPr>
            <a:r>
              <a:rPr lang="en-US" sz="1050" b="1" i="0" dirty="0">
                <a:solidFill>
                  <a:srgbClr val="006699"/>
                </a:solidFill>
                <a:effectLst/>
                <a:latin typeface="verdana" panose="020B0604030504040204" pitchFamily="34" charset="0"/>
              </a:rPr>
              <a:t>&lt;div</a:t>
            </a:r>
            <a:r>
              <a:rPr lang="en-US" sz="1050" b="0" i="0" dirty="0">
                <a:solidFill>
                  <a:srgbClr val="000000"/>
                </a:solidFill>
                <a:effectLst/>
                <a:latin typeface="verdana" panose="020B0604030504040204" pitchFamily="34" charset="0"/>
              </a:rPr>
              <a:t> </a:t>
            </a:r>
            <a:r>
              <a:rPr lang="en-US" sz="1050" b="0" i="0" dirty="0">
                <a:solidFill>
                  <a:srgbClr val="FF0000"/>
                </a:solidFill>
                <a:effectLst/>
                <a:latin typeface="verdana" panose="020B0604030504040204" pitchFamily="34" charset="0"/>
              </a:rPr>
              <a:t>ng-app</a:t>
            </a:r>
            <a:r>
              <a:rPr lang="en-US" sz="1050" b="0" i="0" dirty="0">
                <a:solidFill>
                  <a:srgbClr val="000000"/>
                </a:solidFill>
                <a:effectLst/>
                <a:latin typeface="verdana" panose="020B0604030504040204" pitchFamily="34" charset="0"/>
              </a:rPr>
              <a:t>=</a:t>
            </a:r>
            <a:r>
              <a:rPr lang="en-US" sz="1050" b="0" i="0" dirty="0">
                <a:solidFill>
                  <a:srgbClr val="0000FF"/>
                </a:solidFill>
                <a:effectLst/>
                <a:latin typeface="verdana" panose="020B0604030504040204" pitchFamily="34" charset="0"/>
              </a:rPr>
              <a:t>""</a:t>
            </a:r>
            <a:r>
              <a:rPr lang="en-US" sz="1050" b="1" i="0" dirty="0">
                <a:solidFill>
                  <a:srgbClr val="006699"/>
                </a:solidFill>
                <a:effectLst/>
                <a:latin typeface="verdana" panose="020B0604030504040204" pitchFamily="34" charset="0"/>
              </a:rPr>
              <a:t>&gt;</a:t>
            </a:r>
            <a:r>
              <a:rPr lang="en-US" sz="1050" b="0" i="0" dirty="0">
                <a:solidFill>
                  <a:srgbClr val="000000"/>
                </a:solidFill>
                <a:effectLst/>
                <a:latin typeface="verdana" panose="020B0604030504040204" pitchFamily="34" charset="0"/>
              </a:rPr>
              <a:t>  </a:t>
            </a:r>
          </a:p>
          <a:p>
            <a:pPr algn="l">
              <a:buFont typeface="+mj-lt"/>
              <a:buAutoNum type="arabicPeriod"/>
            </a:pPr>
            <a:r>
              <a:rPr lang="en-US" sz="1050" b="0" i="0" dirty="0">
                <a:solidFill>
                  <a:srgbClr val="000000"/>
                </a:solidFill>
                <a:effectLst/>
                <a:latin typeface="verdana" panose="020B0604030504040204" pitchFamily="34" charset="0"/>
              </a:rPr>
              <a:t>  </a:t>
            </a:r>
            <a:r>
              <a:rPr lang="en-US" sz="1050" b="1" i="0" dirty="0">
                <a:solidFill>
                  <a:srgbClr val="006699"/>
                </a:solidFill>
                <a:effectLst/>
                <a:latin typeface="verdana" panose="020B0604030504040204" pitchFamily="34" charset="0"/>
              </a:rPr>
              <a:t>&lt;form&gt;</a:t>
            </a:r>
            <a:r>
              <a:rPr lang="en-US" sz="1050" b="0" i="0" dirty="0">
                <a:solidFill>
                  <a:srgbClr val="000000"/>
                </a:solidFill>
                <a:effectLst/>
                <a:latin typeface="verdana" panose="020B0604030504040204" pitchFamily="34" charset="0"/>
              </a:rPr>
              <a:t>  </a:t>
            </a:r>
          </a:p>
          <a:p>
            <a:pPr algn="l">
              <a:buFont typeface="+mj-lt"/>
              <a:buAutoNum type="arabicPeriod"/>
            </a:pPr>
            <a:r>
              <a:rPr lang="en-US" sz="1050" b="0" i="0" dirty="0">
                <a:solidFill>
                  <a:srgbClr val="000000"/>
                </a:solidFill>
                <a:effectLst/>
                <a:latin typeface="verdana" panose="020B0604030504040204" pitchFamily="34" charset="0"/>
              </a:rPr>
              <a:t>    Check to show this:  </a:t>
            </a:r>
          </a:p>
          <a:p>
            <a:pPr algn="l">
              <a:buFont typeface="+mj-lt"/>
              <a:buAutoNum type="arabicPeriod"/>
            </a:pPr>
            <a:r>
              <a:rPr lang="en-US" sz="1050" b="0" i="0" dirty="0">
                <a:solidFill>
                  <a:srgbClr val="000000"/>
                </a:solidFill>
                <a:effectLst/>
                <a:latin typeface="verdana" panose="020B0604030504040204" pitchFamily="34" charset="0"/>
              </a:rPr>
              <a:t>    </a:t>
            </a:r>
            <a:r>
              <a:rPr lang="en-US" sz="1050" b="1" i="0" dirty="0">
                <a:solidFill>
                  <a:srgbClr val="006699"/>
                </a:solidFill>
                <a:effectLst/>
                <a:latin typeface="verdana" panose="020B0604030504040204" pitchFamily="34" charset="0"/>
              </a:rPr>
              <a:t>&lt;input</a:t>
            </a:r>
            <a:r>
              <a:rPr lang="en-US" sz="1050" b="0" i="0" dirty="0">
                <a:solidFill>
                  <a:srgbClr val="000000"/>
                </a:solidFill>
                <a:effectLst/>
                <a:latin typeface="verdana" panose="020B0604030504040204" pitchFamily="34" charset="0"/>
              </a:rPr>
              <a:t> </a:t>
            </a:r>
            <a:r>
              <a:rPr lang="en-US" sz="1050" b="0" i="0" dirty="0">
                <a:solidFill>
                  <a:srgbClr val="FF0000"/>
                </a:solidFill>
                <a:effectLst/>
                <a:latin typeface="verdana" panose="020B0604030504040204" pitchFamily="34" charset="0"/>
              </a:rPr>
              <a:t>type</a:t>
            </a:r>
            <a:r>
              <a:rPr lang="en-US" sz="1050" b="0" i="0" dirty="0">
                <a:solidFill>
                  <a:srgbClr val="000000"/>
                </a:solidFill>
                <a:effectLst/>
                <a:latin typeface="verdana" panose="020B0604030504040204" pitchFamily="34" charset="0"/>
              </a:rPr>
              <a:t>=</a:t>
            </a:r>
            <a:r>
              <a:rPr lang="en-US" sz="1050" b="0" i="0" dirty="0">
                <a:solidFill>
                  <a:srgbClr val="0000FF"/>
                </a:solidFill>
                <a:effectLst/>
                <a:latin typeface="verdana" panose="020B0604030504040204" pitchFamily="34" charset="0"/>
              </a:rPr>
              <a:t>"checkbox"</a:t>
            </a:r>
            <a:r>
              <a:rPr lang="en-US" sz="1050" b="0" i="0" dirty="0">
                <a:solidFill>
                  <a:srgbClr val="000000"/>
                </a:solidFill>
                <a:effectLst/>
                <a:latin typeface="verdana" panose="020B0604030504040204" pitchFamily="34" charset="0"/>
              </a:rPr>
              <a:t> </a:t>
            </a:r>
            <a:r>
              <a:rPr lang="en-US" sz="1050" b="0" i="0" dirty="0">
                <a:solidFill>
                  <a:srgbClr val="FF0000"/>
                </a:solidFill>
                <a:effectLst/>
                <a:latin typeface="verdana" panose="020B0604030504040204" pitchFamily="34" charset="0"/>
              </a:rPr>
              <a:t>ng-model</a:t>
            </a:r>
            <a:r>
              <a:rPr lang="en-US" sz="1050" b="0" i="0" dirty="0">
                <a:solidFill>
                  <a:srgbClr val="000000"/>
                </a:solidFill>
                <a:effectLst/>
                <a:latin typeface="verdana" panose="020B0604030504040204" pitchFamily="34" charset="0"/>
              </a:rPr>
              <a:t>=</a:t>
            </a:r>
            <a:r>
              <a:rPr lang="en-US" sz="1050" b="0" i="0" dirty="0">
                <a:solidFill>
                  <a:srgbClr val="0000FF"/>
                </a:solidFill>
                <a:effectLst/>
                <a:latin typeface="verdana" panose="020B0604030504040204" pitchFamily="34" charset="0"/>
              </a:rPr>
              <a:t>"</a:t>
            </a:r>
            <a:r>
              <a:rPr lang="en-US" sz="1050" b="0" i="0" dirty="0" err="1">
                <a:solidFill>
                  <a:srgbClr val="0000FF"/>
                </a:solidFill>
                <a:effectLst/>
                <a:latin typeface="verdana" panose="020B0604030504040204" pitchFamily="34" charset="0"/>
              </a:rPr>
              <a:t>myVar</a:t>
            </a:r>
            <a:r>
              <a:rPr lang="en-US" sz="1050" b="0" i="0" dirty="0">
                <a:solidFill>
                  <a:srgbClr val="0000FF"/>
                </a:solidFill>
                <a:effectLst/>
                <a:latin typeface="verdana" panose="020B0604030504040204" pitchFamily="34" charset="0"/>
              </a:rPr>
              <a:t>"</a:t>
            </a:r>
            <a:r>
              <a:rPr lang="en-US" sz="1050" b="1" i="0" dirty="0">
                <a:solidFill>
                  <a:srgbClr val="006699"/>
                </a:solidFill>
                <a:effectLst/>
                <a:latin typeface="verdana" panose="020B0604030504040204" pitchFamily="34" charset="0"/>
              </a:rPr>
              <a:t>&gt;</a:t>
            </a:r>
            <a:r>
              <a:rPr lang="en-US" sz="1050" b="0" i="0" dirty="0">
                <a:solidFill>
                  <a:srgbClr val="000000"/>
                </a:solidFill>
                <a:effectLst/>
                <a:latin typeface="verdana" panose="020B0604030504040204" pitchFamily="34" charset="0"/>
              </a:rPr>
              <a:t>  </a:t>
            </a:r>
          </a:p>
          <a:p>
            <a:pPr algn="l">
              <a:buFont typeface="+mj-lt"/>
              <a:buAutoNum type="arabicPeriod"/>
            </a:pPr>
            <a:r>
              <a:rPr lang="en-US" sz="1050" b="0" i="0" dirty="0">
                <a:solidFill>
                  <a:srgbClr val="000000"/>
                </a:solidFill>
                <a:effectLst/>
                <a:latin typeface="verdana" panose="020B0604030504040204" pitchFamily="34" charset="0"/>
              </a:rPr>
              <a:t>  </a:t>
            </a:r>
            <a:r>
              <a:rPr lang="en-US" sz="1050" b="1" i="0" dirty="0">
                <a:solidFill>
                  <a:srgbClr val="006699"/>
                </a:solidFill>
                <a:effectLst/>
                <a:latin typeface="verdana" panose="020B0604030504040204" pitchFamily="34" charset="0"/>
              </a:rPr>
              <a:t>&lt;/form&gt;</a:t>
            </a:r>
            <a:r>
              <a:rPr lang="en-US" sz="1050" b="0" i="0" dirty="0">
                <a:solidFill>
                  <a:srgbClr val="000000"/>
                </a:solidFill>
                <a:effectLst/>
                <a:latin typeface="verdana" panose="020B0604030504040204" pitchFamily="34" charset="0"/>
              </a:rPr>
              <a:t>  </a:t>
            </a:r>
          </a:p>
          <a:p>
            <a:pPr algn="l">
              <a:buFont typeface="+mj-lt"/>
              <a:buAutoNum type="arabicPeriod"/>
            </a:pPr>
            <a:r>
              <a:rPr lang="en-US" sz="1050" b="0" i="0" dirty="0">
                <a:solidFill>
                  <a:srgbClr val="000000"/>
                </a:solidFill>
                <a:effectLst/>
                <a:latin typeface="verdana" panose="020B0604030504040204" pitchFamily="34" charset="0"/>
              </a:rPr>
              <a:t>  </a:t>
            </a:r>
            <a:r>
              <a:rPr lang="en-US" sz="1050" b="1" i="0" dirty="0">
                <a:solidFill>
                  <a:srgbClr val="006699"/>
                </a:solidFill>
                <a:effectLst/>
                <a:latin typeface="verdana" panose="020B0604030504040204" pitchFamily="34" charset="0"/>
              </a:rPr>
              <a:t>&lt;h1</a:t>
            </a:r>
            <a:r>
              <a:rPr lang="en-US" sz="1050" b="0" i="0" dirty="0">
                <a:solidFill>
                  <a:srgbClr val="000000"/>
                </a:solidFill>
                <a:effectLst/>
                <a:latin typeface="verdana" panose="020B0604030504040204" pitchFamily="34" charset="0"/>
              </a:rPr>
              <a:t> </a:t>
            </a:r>
            <a:r>
              <a:rPr lang="en-US" sz="1050" b="0" i="0" dirty="0">
                <a:solidFill>
                  <a:srgbClr val="FF0000"/>
                </a:solidFill>
                <a:effectLst/>
                <a:latin typeface="verdana" panose="020B0604030504040204" pitchFamily="34" charset="0"/>
              </a:rPr>
              <a:t>ng-show</a:t>
            </a:r>
            <a:r>
              <a:rPr lang="en-US" sz="1050" b="0" i="0" dirty="0">
                <a:solidFill>
                  <a:srgbClr val="000000"/>
                </a:solidFill>
                <a:effectLst/>
                <a:latin typeface="verdana" panose="020B0604030504040204" pitchFamily="34" charset="0"/>
              </a:rPr>
              <a:t>=</a:t>
            </a:r>
            <a:r>
              <a:rPr lang="en-US" sz="1050" b="0" i="0" dirty="0">
                <a:solidFill>
                  <a:srgbClr val="0000FF"/>
                </a:solidFill>
                <a:effectLst/>
                <a:latin typeface="verdana" panose="020B0604030504040204" pitchFamily="34" charset="0"/>
              </a:rPr>
              <a:t>"</a:t>
            </a:r>
            <a:r>
              <a:rPr lang="en-US" sz="1050" b="0" i="0" dirty="0" err="1">
                <a:solidFill>
                  <a:srgbClr val="0000FF"/>
                </a:solidFill>
                <a:effectLst/>
                <a:latin typeface="verdana" panose="020B0604030504040204" pitchFamily="34" charset="0"/>
              </a:rPr>
              <a:t>myVar</a:t>
            </a:r>
            <a:r>
              <a:rPr lang="en-US" sz="1050" b="0" i="0" dirty="0">
                <a:solidFill>
                  <a:srgbClr val="0000FF"/>
                </a:solidFill>
                <a:effectLst/>
                <a:latin typeface="verdana" panose="020B0604030504040204" pitchFamily="34" charset="0"/>
              </a:rPr>
              <a:t>"</a:t>
            </a:r>
            <a:r>
              <a:rPr lang="en-US" sz="1050" b="1" i="0" dirty="0">
                <a:solidFill>
                  <a:srgbClr val="006699"/>
                </a:solidFill>
                <a:effectLst/>
                <a:latin typeface="verdana" panose="020B0604030504040204" pitchFamily="34" charset="0"/>
              </a:rPr>
              <a:t>&gt;</a:t>
            </a:r>
            <a:r>
              <a:rPr lang="en-US" sz="1050" b="0" i="0" dirty="0">
                <a:solidFill>
                  <a:srgbClr val="000000"/>
                </a:solidFill>
                <a:effectLst/>
                <a:latin typeface="verdana" panose="020B0604030504040204" pitchFamily="34" charset="0"/>
              </a:rPr>
              <a:t>Checked</a:t>
            </a:r>
            <a:r>
              <a:rPr lang="en-US" sz="1050" b="1" i="0" dirty="0">
                <a:solidFill>
                  <a:srgbClr val="006699"/>
                </a:solidFill>
                <a:effectLst/>
                <a:latin typeface="verdana" panose="020B0604030504040204" pitchFamily="34" charset="0"/>
              </a:rPr>
              <a:t>&lt;/h1&gt;</a:t>
            </a:r>
            <a:r>
              <a:rPr lang="en-US" sz="1050" b="0" i="0" dirty="0">
                <a:solidFill>
                  <a:srgbClr val="000000"/>
                </a:solidFill>
                <a:effectLst/>
                <a:latin typeface="verdana" panose="020B0604030504040204" pitchFamily="34" charset="0"/>
              </a:rPr>
              <a:t>  </a:t>
            </a:r>
          </a:p>
          <a:p>
            <a:pPr algn="l">
              <a:buFont typeface="+mj-lt"/>
              <a:buAutoNum type="arabicPeriod"/>
            </a:pPr>
            <a:r>
              <a:rPr lang="en-US" sz="1050" b="1" i="0" dirty="0">
                <a:solidFill>
                  <a:srgbClr val="006699"/>
                </a:solidFill>
                <a:effectLst/>
                <a:latin typeface="verdana" panose="020B0604030504040204" pitchFamily="34" charset="0"/>
              </a:rPr>
              <a:t>&lt;/div&gt;</a:t>
            </a:r>
            <a:r>
              <a:rPr lang="en-US" sz="1050" b="0" i="0" dirty="0">
                <a:solidFill>
                  <a:srgbClr val="000000"/>
                </a:solidFill>
                <a:effectLst/>
                <a:latin typeface="verdana" panose="020B0604030504040204" pitchFamily="34" charset="0"/>
              </a:rPr>
              <a:t>  </a:t>
            </a:r>
          </a:p>
          <a:p>
            <a:endParaRPr lang="en-IN" sz="1600" b="0" i="0" dirty="0">
              <a:solidFill>
                <a:srgbClr val="610B38"/>
              </a:solidFill>
              <a:effectLst/>
              <a:latin typeface="erdana"/>
            </a:endParaRP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51562823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AA96-9084-4518-829A-C9052497DFEC}"/>
              </a:ext>
            </a:extLst>
          </p:cNvPr>
          <p:cNvSpPr>
            <a:spLocks noGrp="1"/>
          </p:cNvSpPr>
          <p:nvPr>
            <p:ph type="title"/>
          </p:nvPr>
        </p:nvSpPr>
        <p:spPr>
          <a:xfrm>
            <a:off x="457200" y="274638"/>
            <a:ext cx="8229600" cy="274042"/>
          </a:xfrm>
        </p:spPr>
        <p:txBody>
          <a:bodyPr>
            <a:normAutofit fontScale="90000"/>
          </a:bodyPr>
          <a:lstStyle/>
          <a:p>
            <a:r>
              <a:rPr lang="en-IN" b="0" i="0" dirty="0">
                <a:solidFill>
                  <a:srgbClr val="610B38"/>
                </a:solidFill>
                <a:effectLst/>
                <a:latin typeface="erdana"/>
              </a:rPr>
              <a:t>AngularJS Radio Buttons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864EF2B-BF35-478C-A7B2-FB70EF2727B3}"/>
              </a:ext>
            </a:extLst>
          </p:cNvPr>
          <p:cNvSpPr>
            <a:spLocks noGrp="1"/>
          </p:cNvSpPr>
          <p:nvPr>
            <p:ph idx="1"/>
          </p:nvPr>
        </p:nvSpPr>
        <p:spPr>
          <a:xfrm>
            <a:off x="457200" y="404664"/>
            <a:ext cx="8229600" cy="6178698"/>
          </a:xfrm>
        </p:spPr>
        <p:txBody>
          <a:bodyPr>
            <a:normAutofit fontScale="62500" lnSpcReduction="20000"/>
          </a:bodyPr>
          <a:lstStyle/>
          <a:p>
            <a:r>
              <a:rPr lang="en-US" sz="1800" b="0" i="0" dirty="0">
                <a:solidFill>
                  <a:srgbClr val="000000"/>
                </a:solidFill>
                <a:effectLst/>
                <a:latin typeface="verdana" panose="020B0604030504040204" pitchFamily="34" charset="0"/>
              </a:rPr>
              <a:t>ng-model directive is used to bind radio buttons in your applications.</a:t>
            </a:r>
          </a:p>
          <a:p>
            <a:r>
              <a:rPr lang="en-US" sz="2000" b="0" i="0" dirty="0">
                <a:solidFill>
                  <a:srgbClr val="000000"/>
                </a:solidFill>
                <a:effectLst/>
                <a:latin typeface="verdana" panose="020B0604030504040204" pitchFamily="34" charset="0"/>
              </a:rPr>
              <a:t>Let's take an example to display some text, based on the value of the selected radio buttons. In this example, we are also using ng-switch directive to hide and show HTML sections depending on the value of the radio buttons.</a:t>
            </a:r>
          </a:p>
          <a:p>
            <a:r>
              <a:rPr lang="en-IN" sz="2000" dirty="0"/>
              <a:t>&lt;body ng-app=""&gt;</a:t>
            </a:r>
          </a:p>
          <a:p>
            <a:r>
              <a:rPr lang="en-IN" sz="2000" dirty="0"/>
              <a:t>		</a:t>
            </a:r>
          </a:p>
          <a:p>
            <a:r>
              <a:rPr lang="en-IN" sz="2000" dirty="0"/>
              <a:t>			&lt;form&gt;</a:t>
            </a:r>
          </a:p>
          <a:p>
            <a:r>
              <a:rPr lang="en-IN" sz="2000" dirty="0"/>
              <a:t>				Pick a Topic:</a:t>
            </a:r>
          </a:p>
          <a:p>
            <a:r>
              <a:rPr lang="en-IN" sz="2000" dirty="0"/>
              <a:t>				&lt;input type="radio" ng-model="</a:t>
            </a:r>
            <a:r>
              <a:rPr lang="en-IN" sz="2000" dirty="0" err="1"/>
              <a:t>myVar</a:t>
            </a:r>
            <a:r>
              <a:rPr lang="en-IN" sz="2000" dirty="0"/>
              <a:t>" value="tuts"&gt;Tutorials  </a:t>
            </a:r>
          </a:p>
          <a:p>
            <a:r>
              <a:rPr lang="en-IN" sz="2000" dirty="0"/>
              <a:t>  &lt;input type="radio" ng-model="</a:t>
            </a:r>
            <a:r>
              <a:rPr lang="en-IN" sz="2000" dirty="0" err="1"/>
              <a:t>myVar</a:t>
            </a:r>
            <a:r>
              <a:rPr lang="en-IN" sz="2000" dirty="0"/>
              <a:t>" value="fest"&gt;Festivals  </a:t>
            </a:r>
          </a:p>
          <a:p>
            <a:r>
              <a:rPr lang="en-IN" sz="2000" dirty="0"/>
              <a:t>  &lt;input type="radio" ng-model="</a:t>
            </a:r>
            <a:r>
              <a:rPr lang="en-IN" sz="2000" dirty="0" err="1"/>
              <a:t>myVar</a:t>
            </a:r>
            <a:r>
              <a:rPr lang="en-IN" sz="2000" dirty="0"/>
              <a:t>" value="news"&gt;News  </a:t>
            </a:r>
          </a:p>
          <a:p>
            <a:r>
              <a:rPr lang="en-IN" sz="2000" dirty="0"/>
              <a:t>&lt;/form&gt; </a:t>
            </a:r>
          </a:p>
          <a:p>
            <a:endParaRPr lang="en-IN" sz="2000" dirty="0"/>
          </a:p>
          <a:p>
            <a:r>
              <a:rPr lang="en-IN" sz="2000" dirty="0"/>
              <a:t>&lt;div ng-switch="</a:t>
            </a:r>
            <a:r>
              <a:rPr lang="en-IN" sz="2000" dirty="0" err="1"/>
              <a:t>myVar</a:t>
            </a:r>
            <a:r>
              <a:rPr lang="en-IN" sz="2000" dirty="0"/>
              <a:t>"&gt;  </a:t>
            </a:r>
          </a:p>
          <a:p>
            <a:r>
              <a:rPr lang="en-IN" sz="2000" dirty="0"/>
              <a:t>  &lt;div ng-switch-when="tuts"&gt;  </a:t>
            </a:r>
          </a:p>
          <a:p>
            <a:r>
              <a:rPr lang="en-IN" sz="2000" dirty="0"/>
              <a:t>     &lt;h1&gt;Tutorials&lt;/h1&gt;  </a:t>
            </a:r>
          </a:p>
          <a:p>
            <a:r>
              <a:rPr lang="en-IN" sz="2000" dirty="0"/>
              <a:t>     &lt;p&gt;Welcome to the best tutorials over the net&lt;/p&gt;  </a:t>
            </a:r>
          </a:p>
          <a:p>
            <a:r>
              <a:rPr lang="en-IN" sz="2000" dirty="0"/>
              <a:t>  &lt;/div&gt;  </a:t>
            </a:r>
          </a:p>
          <a:p>
            <a:endParaRPr lang="en-IN" sz="2000" dirty="0"/>
          </a:p>
          <a:p>
            <a:r>
              <a:rPr lang="en-IN" sz="2000" dirty="0"/>
              <a:t>  &lt;div ng-switch-when="fest"&gt;  </a:t>
            </a:r>
          </a:p>
          <a:p>
            <a:r>
              <a:rPr lang="en-IN" sz="2000" dirty="0"/>
              <a:t>     &lt;h1&gt;Festivals&lt;/h1&gt;  </a:t>
            </a:r>
          </a:p>
          <a:p>
            <a:r>
              <a:rPr lang="en-IN" sz="2000" dirty="0"/>
              <a:t>     &lt;p&gt;Most famous festivals&lt;/p&gt;  </a:t>
            </a:r>
          </a:p>
          <a:p>
            <a:r>
              <a:rPr lang="en-IN" sz="2000" dirty="0"/>
              <a:t>  &lt;/div&gt;  </a:t>
            </a:r>
          </a:p>
          <a:p>
            <a:endParaRPr lang="en-IN" sz="2000" dirty="0"/>
          </a:p>
          <a:p>
            <a:r>
              <a:rPr lang="en-IN" sz="2000" dirty="0"/>
              <a:t>    &lt;div ng-switch-when="news"&gt;  </a:t>
            </a:r>
          </a:p>
          <a:p>
            <a:r>
              <a:rPr lang="en-IN" sz="2000" dirty="0"/>
              <a:t>     &lt;h1&gt;News&lt;/h1&gt;  </a:t>
            </a:r>
          </a:p>
          <a:p>
            <a:r>
              <a:rPr lang="en-IN" sz="2000" dirty="0"/>
              <a:t>     &lt;p&gt;Welcome to the news portal.&lt;/p&gt;  </a:t>
            </a:r>
          </a:p>
          <a:p>
            <a:r>
              <a:rPr lang="en-IN" sz="2000" dirty="0"/>
              <a:t>  &lt;/div&gt;  </a:t>
            </a:r>
          </a:p>
          <a:p>
            <a:endParaRPr lang="en-IN" sz="2000" dirty="0"/>
          </a:p>
          <a:p>
            <a:r>
              <a:rPr lang="en-IN" sz="2000" dirty="0"/>
              <a:t>  &lt;/div&gt;</a:t>
            </a:r>
          </a:p>
          <a:p>
            <a:endParaRPr lang="en-IN" sz="2000" dirty="0"/>
          </a:p>
        </p:txBody>
      </p:sp>
    </p:spTree>
    <p:extLst>
      <p:ext uri="{BB962C8B-B14F-4D97-AF65-F5344CB8AC3E}">
        <p14:creationId xmlns:p14="http://schemas.microsoft.com/office/powerpoint/2010/main" val="374526931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7D4A-CA15-436A-B21F-76714EE240F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AngularJS </a:t>
            </a:r>
            <a:r>
              <a:rPr lang="en-IN" b="0" i="0" dirty="0" err="1">
                <a:solidFill>
                  <a:srgbClr val="610B38"/>
                </a:solidFill>
                <a:effectLst/>
                <a:latin typeface="erdana"/>
              </a:rPr>
              <a:t>Selectbox</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62E01EC-47F0-4ADD-8616-7884C6D53FF4}"/>
              </a:ext>
            </a:extLst>
          </p:cNvPr>
          <p:cNvSpPr>
            <a:spLocks noGrp="1"/>
          </p:cNvSpPr>
          <p:nvPr>
            <p:ph idx="1"/>
          </p:nvPr>
        </p:nvSpPr>
        <p:spPr>
          <a:xfrm>
            <a:off x="457200" y="404664"/>
            <a:ext cx="8229600" cy="6336704"/>
          </a:xfrm>
        </p:spPr>
        <p:txBody>
          <a:bodyPr>
            <a:normAutofit/>
          </a:bodyPr>
          <a:lstStyle/>
          <a:p>
            <a:r>
              <a:rPr lang="en-US" sz="2000" b="0" i="0" dirty="0">
                <a:solidFill>
                  <a:srgbClr val="000000"/>
                </a:solidFill>
                <a:effectLst/>
                <a:latin typeface="verdana" panose="020B0604030504040204" pitchFamily="34" charset="0"/>
              </a:rPr>
              <a:t>ng-model directive is used to bind select boxes to your application.</a:t>
            </a:r>
          </a:p>
          <a:p>
            <a:pPr algn="l">
              <a:buFont typeface="+mj-lt"/>
              <a:buAutoNum type="arabicPeriod"/>
            </a:pPr>
            <a:r>
              <a:rPr lang="en-IN" sz="1200" b="1" i="0" dirty="0">
                <a:solidFill>
                  <a:srgbClr val="006699"/>
                </a:solidFill>
                <a:effectLst/>
                <a:latin typeface="verdana" panose="020B0604030504040204" pitchFamily="34" charset="0"/>
              </a:rPr>
              <a:t>&lt;body</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ng-app</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1" i="0" dirty="0">
                <a:solidFill>
                  <a:srgbClr val="006699"/>
                </a:solidFill>
                <a:effectLst/>
                <a:latin typeface="verdana" panose="020B0604030504040204" pitchFamily="34" charset="0"/>
              </a:rPr>
              <a:t>&lt;form&gt;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Select a topic: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&lt;select</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ng-model</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a:t>
            </a:r>
            <a:r>
              <a:rPr lang="en-IN" sz="1200" b="0" i="0" dirty="0" err="1">
                <a:solidFill>
                  <a:srgbClr val="0000FF"/>
                </a:solidFill>
                <a:effectLst/>
                <a:latin typeface="verdana" panose="020B0604030504040204" pitchFamily="34" charset="0"/>
              </a:rPr>
              <a:t>myVar</a:t>
            </a:r>
            <a:r>
              <a:rPr lang="en-IN" sz="1200" b="0" i="0" dirty="0">
                <a:solidFill>
                  <a:srgbClr val="0000FF"/>
                </a:solidFill>
                <a:effectLst/>
                <a:latin typeface="verdana" panose="020B0604030504040204" pitchFamily="34" charset="0"/>
              </a:rPr>
              <a: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&lt;option</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value</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&lt;option</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value</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"tuts"</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Tutorials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&lt;option</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value</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"fest"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Festivals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&lt;option</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value</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"news"</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News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&lt;/select&gt;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1" i="0" dirty="0">
                <a:solidFill>
                  <a:srgbClr val="006699"/>
                </a:solidFill>
                <a:effectLst/>
                <a:latin typeface="verdana" panose="020B0604030504040204" pitchFamily="34" charset="0"/>
              </a:rPr>
              <a:t>&lt;/form&gt;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1" i="0" dirty="0">
                <a:solidFill>
                  <a:srgbClr val="006699"/>
                </a:solidFill>
                <a:effectLst/>
                <a:latin typeface="verdana" panose="020B0604030504040204" pitchFamily="34" charset="0"/>
              </a:rPr>
              <a:t>&lt;div</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ng-switch</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a:t>
            </a:r>
            <a:r>
              <a:rPr lang="en-IN" sz="1200" b="0" i="0" dirty="0" err="1">
                <a:solidFill>
                  <a:srgbClr val="0000FF"/>
                </a:solidFill>
                <a:effectLst/>
                <a:latin typeface="verdana" panose="020B0604030504040204" pitchFamily="34" charset="0"/>
              </a:rPr>
              <a:t>myVar</a:t>
            </a:r>
            <a:r>
              <a:rPr lang="en-IN" sz="1200" b="0" i="0" dirty="0">
                <a:solidFill>
                  <a:srgbClr val="0000FF"/>
                </a:solidFill>
                <a:effectLst/>
                <a:latin typeface="verdana" panose="020B0604030504040204" pitchFamily="34" charset="0"/>
              </a:rPr>
              <a: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ng-switch-when</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"tuts"</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Tutorials</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Welcome to the best tutorials over the net.</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ng-switch-when</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"fest"</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Festivals</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Most famous festivals.</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a:t>
            </a:r>
            <a:r>
              <a:rPr lang="en-IN" sz="1200" b="0" i="0" dirty="0">
                <a:solidFill>
                  <a:srgbClr val="000000"/>
                </a:solidFill>
                <a:effectLst/>
                <a:latin typeface="verdana" panose="020B0604030504040204" pitchFamily="34" charset="0"/>
              </a:rPr>
              <a:t> </a:t>
            </a:r>
            <a:r>
              <a:rPr lang="en-IN" sz="1200" b="0" i="0" dirty="0">
                <a:solidFill>
                  <a:srgbClr val="FF0000"/>
                </a:solidFill>
                <a:effectLst/>
                <a:latin typeface="verdana" panose="020B0604030504040204" pitchFamily="34" charset="0"/>
              </a:rPr>
              <a:t>ng-switch-when</a:t>
            </a:r>
            <a:r>
              <a:rPr lang="en-IN" sz="1200" b="0" i="0" dirty="0">
                <a:solidFill>
                  <a:srgbClr val="000000"/>
                </a:solidFill>
                <a:effectLst/>
                <a:latin typeface="verdana" panose="020B0604030504040204" pitchFamily="34" charset="0"/>
              </a:rPr>
              <a:t>=</a:t>
            </a:r>
            <a:r>
              <a:rPr lang="en-IN" sz="1200" b="0" i="0" dirty="0">
                <a:solidFill>
                  <a:srgbClr val="0000FF"/>
                </a:solidFill>
                <a:effectLst/>
                <a:latin typeface="verdana" panose="020B0604030504040204" pitchFamily="34" charset="0"/>
              </a:rPr>
              <a:t>"news"</a:t>
            </a:r>
            <a:r>
              <a:rPr lang="en-IN" sz="1200" b="1" i="0" dirty="0">
                <a:solidFill>
                  <a:srgbClr val="006699"/>
                </a:solidFill>
                <a:effectLst/>
                <a:latin typeface="verdana" panose="020B0604030504040204" pitchFamily="34" charset="0"/>
              </a:rPr>
              <a:t>&gt;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News</a:t>
            </a:r>
            <a:r>
              <a:rPr lang="en-IN" sz="1200" b="1" i="0" dirty="0">
                <a:solidFill>
                  <a:srgbClr val="006699"/>
                </a:solidFill>
                <a:effectLst/>
                <a:latin typeface="verdana" panose="020B0604030504040204" pitchFamily="34" charset="0"/>
              </a:rPr>
              <a:t>&lt;/h1&gt;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Welcome to the news portal.</a:t>
            </a:r>
            <a:r>
              <a:rPr lang="en-IN" sz="1200" b="1" i="0" dirty="0">
                <a:solidFill>
                  <a:srgbClr val="006699"/>
                </a:solidFill>
                <a:effectLst/>
                <a:latin typeface="verdana" panose="020B0604030504040204" pitchFamily="34" charset="0"/>
              </a:rPr>
              <a:t>&lt;/p&gt;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0" i="0" dirty="0">
                <a:solidFill>
                  <a:srgbClr val="000000"/>
                </a:solidFill>
                <a:effectLst/>
                <a:latin typeface="verdana" panose="020B0604030504040204" pitchFamily="34" charset="0"/>
              </a:rPr>
              <a:t>  </a:t>
            </a:r>
            <a:r>
              <a:rPr lang="en-IN" sz="1200" b="1" i="0" dirty="0">
                <a:solidFill>
                  <a:srgbClr val="006699"/>
                </a:solidFill>
                <a:effectLst/>
                <a:latin typeface="verdana" panose="020B0604030504040204" pitchFamily="34" charset="0"/>
              </a:rPr>
              <a:t>&lt;/div&gt;</a:t>
            </a:r>
            <a:r>
              <a:rPr lang="en-IN" sz="1200" b="0" i="0" dirty="0">
                <a:solidFill>
                  <a:srgbClr val="000000"/>
                </a:solidFill>
                <a:effectLst/>
                <a:latin typeface="verdana" panose="020B0604030504040204" pitchFamily="34" charset="0"/>
              </a:rPr>
              <a:t>  </a:t>
            </a:r>
          </a:p>
          <a:p>
            <a:pPr algn="l">
              <a:buFont typeface="+mj-lt"/>
              <a:buAutoNum type="arabicPeriod"/>
            </a:pPr>
            <a:r>
              <a:rPr lang="en-IN" sz="1200" b="1" i="0" dirty="0">
                <a:solidFill>
                  <a:srgbClr val="006699"/>
                </a:solidFill>
                <a:effectLst/>
                <a:latin typeface="verdana" panose="020B0604030504040204" pitchFamily="34" charset="0"/>
              </a:rPr>
              <a:t>&lt;/div&gt;</a:t>
            </a:r>
            <a:r>
              <a:rPr lang="en-IN" sz="1200" b="0" i="0" dirty="0">
                <a:solidFill>
                  <a:srgbClr val="000000"/>
                </a:solidFill>
                <a:effectLst/>
                <a:latin typeface="verdana" panose="020B0604030504040204" pitchFamily="34" charset="0"/>
              </a:rPr>
              <a:t>  </a:t>
            </a:r>
          </a:p>
          <a:p>
            <a:endParaRPr lang="en-IN" sz="2000" dirty="0"/>
          </a:p>
        </p:txBody>
      </p:sp>
    </p:spTree>
    <p:extLst>
      <p:ext uri="{BB962C8B-B14F-4D97-AF65-F5344CB8AC3E}">
        <p14:creationId xmlns:p14="http://schemas.microsoft.com/office/powerpoint/2010/main" val="2320877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dirty="0"/>
            </a:br>
            <a:r>
              <a:rPr lang="en-IN" sz="3100" dirty="0"/>
              <a:t>HTML Table - Cell that Span Many Columns</a:t>
            </a:r>
            <a:br>
              <a:rPr lang="en-IN" dirty="0"/>
            </a:br>
            <a:endParaRPr lang="en-IN" dirty="0"/>
          </a:p>
        </p:txBody>
      </p:sp>
      <p:pic>
        <p:nvPicPr>
          <p:cNvPr id="1026" name="Picture 2" descr="C:\Users\lenovo\Pictures\Screenshots\Screenshot (58).png"/>
          <p:cNvPicPr>
            <a:picLocks noGrp="1" noChangeAspect="1" noChangeArrowheads="1"/>
          </p:cNvPicPr>
          <p:nvPr>
            <p:ph idx="1"/>
          </p:nvPr>
        </p:nvPicPr>
        <p:blipFill>
          <a:blip r:embed="rId2"/>
          <a:srcRect/>
          <a:stretch>
            <a:fillRect/>
          </a:stretch>
        </p:blipFill>
        <p:spPr bwMode="auto">
          <a:xfrm>
            <a:off x="611560" y="1700808"/>
            <a:ext cx="8075239" cy="3816423"/>
          </a:xfrm>
          <a:prstGeom prst="rect">
            <a:avLst/>
          </a:prstGeom>
          <a:noFill/>
        </p:spPr>
      </p:pic>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5D12-7CC7-4BB4-B986-570E865AE7B6}"/>
              </a:ext>
            </a:extLst>
          </p:cNvPr>
          <p:cNvSpPr>
            <a:spLocks noGrp="1"/>
          </p:cNvSpPr>
          <p:nvPr>
            <p:ph type="title"/>
          </p:nvPr>
        </p:nvSpPr>
        <p:spPr>
          <a:xfrm>
            <a:off x="457200" y="274638"/>
            <a:ext cx="8229600" cy="418058"/>
          </a:xfrm>
        </p:spPr>
        <p:txBody>
          <a:bodyPr>
            <a:normAutofit/>
          </a:bodyPr>
          <a:lstStyle/>
          <a:p>
            <a:r>
              <a:rPr lang="en-US" sz="2000" b="0" i="0" dirty="0">
                <a:solidFill>
                  <a:srgbClr val="000000"/>
                </a:solidFill>
                <a:effectLst/>
                <a:latin typeface="Arial" panose="020B0604020202020204" pitchFamily="34" charset="0"/>
              </a:rPr>
              <a:t>Reset data of a form using on-click directive of a button.</a:t>
            </a:r>
            <a:endParaRPr lang="en-IN" sz="2000" dirty="0"/>
          </a:p>
        </p:txBody>
      </p:sp>
      <p:sp>
        <p:nvSpPr>
          <p:cNvPr id="4" name="Rectangle 1">
            <a:extLst>
              <a:ext uri="{FF2B5EF4-FFF2-40B4-BE49-F238E27FC236}">
                <a16:creationId xmlns:a16="http://schemas.microsoft.com/office/drawing/2014/main" id="{88FFF405-74E4-41D4-818F-8238C5A60E18}"/>
              </a:ext>
            </a:extLst>
          </p:cNvPr>
          <p:cNvSpPr>
            <a:spLocks noGrp="1" noChangeArrowheads="1"/>
          </p:cNvSpPr>
          <p:nvPr>
            <p:ph idx="1"/>
          </p:nvPr>
        </p:nvSpPr>
        <p:spPr bwMode="auto">
          <a:xfrm>
            <a:off x="457200" y="2186584"/>
            <a:ext cx="10248318" cy="30611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Courier New" panose="02070309020205020404" pitchFamily="49" charset="0"/>
              </a:rPr>
              <a:t>&lt;input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firstname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type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"text"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ng-model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firstName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required</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Courier New" panose="02070309020205020404" pitchFamily="49" charset="0"/>
              </a:rPr>
              <a:t>&lt;input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lastname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type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"text"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ng-model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err="1">
                <a:ln>
                  <a:noFill/>
                </a:ln>
                <a:solidFill>
                  <a:srgbClr val="008800"/>
                </a:solidFill>
                <a:effectLst/>
                <a:latin typeface="Courier New" panose="02070309020205020404" pitchFamily="49" charset="0"/>
              </a:rPr>
              <a:t>lastName</a:t>
            </a:r>
            <a:r>
              <a:rPr kumimoji="0" lang="en-US" altLang="en-US" sz="1800" b="0" i="0" u="none" strike="noStrike" cap="none" normalizeH="0" baseline="0" dirty="0">
                <a:ln>
                  <a:noFill/>
                </a:ln>
                <a:solidFill>
                  <a:srgbClr val="0088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required</a:t>
            </a:r>
            <a:r>
              <a:rPr kumimoji="0" lang="en-US" altLang="en-US" sz="1800" b="0" i="0" u="none" strike="noStrike" cap="none" normalizeH="0" baseline="0" dirty="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&lt;input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"email"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type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"email"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ng-model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"email"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required</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Courier New" panose="02070309020205020404" pitchFamily="49" charset="0"/>
              </a:rPr>
              <a:t>&lt;button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0066"/>
                </a:solidFill>
                <a:effectLst/>
                <a:latin typeface="Courier New" panose="02070309020205020404" pitchFamily="49" charset="0"/>
              </a:rPr>
              <a:t>ng-click</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"reset()"</a:t>
            </a:r>
            <a:r>
              <a:rPr kumimoji="0" lang="en-US" altLang="en-US" sz="1800" b="0" i="0" u="none" strike="noStrike" cap="none" normalizeH="0" baseline="0" dirty="0">
                <a:ln>
                  <a:noFill/>
                </a:ln>
                <a:solidFill>
                  <a:srgbClr val="000088"/>
                </a:solidFill>
                <a:effectLst/>
                <a:latin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rPr>
              <a:t>Reset</a:t>
            </a:r>
            <a:r>
              <a:rPr kumimoji="0" lang="en-US" altLang="en-US" sz="1800" b="0" i="0" u="none" strike="noStrike" cap="none" normalizeH="0" baseline="0" dirty="0">
                <a:ln>
                  <a:noFill/>
                </a:ln>
                <a:solidFill>
                  <a:srgbClr val="000088"/>
                </a:solidFill>
                <a:effectLst/>
                <a:latin typeface="Courier New" panose="02070309020205020404" pitchFamily="49" charset="0"/>
              </a:rPr>
              <a:t>&lt;/button&gt;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&lt;script&gt;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function</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studentController</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$scope</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scope</a:t>
            </a:r>
            <a:r>
              <a:rPr kumimoji="0" lang="en-US" altLang="en-US" sz="1800" b="0" i="0" u="none" strike="noStrike" cap="none" normalizeH="0" baseline="0" dirty="0" err="1">
                <a:ln>
                  <a:noFill/>
                </a:ln>
                <a:solidFill>
                  <a:srgbClr val="6666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reset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function</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scope</a:t>
            </a:r>
            <a:r>
              <a:rPr kumimoji="0" lang="en-US" altLang="en-US" sz="1800" b="0" i="0" u="none" strike="noStrike" cap="none" normalizeH="0" baseline="0" dirty="0" err="1">
                <a:ln>
                  <a:noFill/>
                </a:ln>
                <a:solidFill>
                  <a:srgbClr val="6666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firstName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"Mahesh"</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scope</a:t>
            </a:r>
            <a:r>
              <a:rPr kumimoji="0" lang="en-US" altLang="en-US" sz="1800" b="0" i="0" u="none" strike="noStrike" cap="none" normalizeH="0" baseline="0" dirty="0" err="1">
                <a:ln>
                  <a:noFill/>
                </a:ln>
                <a:solidFill>
                  <a:srgbClr val="6666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lastName</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"Parashar"</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scope</a:t>
            </a:r>
            <a:r>
              <a:rPr kumimoji="0" lang="en-US" altLang="en-US" sz="1800" b="0" i="0" u="none" strike="noStrike" cap="none" normalizeH="0" baseline="0" dirty="0" err="1">
                <a:ln>
                  <a:noFill/>
                </a:ln>
                <a:solidFill>
                  <a:srgbClr val="6666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email</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8800"/>
                </a:solidFill>
                <a:effectLst/>
                <a:latin typeface="Courier New" panose="02070309020205020404" pitchFamily="49" charset="0"/>
              </a:rPr>
              <a:t>"MaheshParashar@tutorialspoint.com"</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rPr>
              <a:t>scope</a:t>
            </a:r>
            <a:r>
              <a:rPr kumimoji="0" lang="en-US" altLang="en-US" sz="1800" b="0" i="0" u="none" strike="noStrike" cap="none" normalizeH="0" baseline="0" dirty="0" err="1">
                <a:ln>
                  <a:noFill/>
                </a:ln>
                <a:solidFill>
                  <a:srgbClr val="666600"/>
                </a:solidFill>
                <a:effectLst/>
                <a:latin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rPr>
              <a:t>reset</a:t>
            </a:r>
            <a:r>
              <a:rPr kumimoji="0" lang="en-US" altLang="en-US" sz="18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666600"/>
                </a:solidFill>
                <a:effectLst/>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800" b="0" i="0" u="none" strike="noStrike" cap="none" normalizeH="0" baseline="0" dirty="0">
                <a:ln>
                  <a:noFill/>
                </a:ln>
                <a:solidFill>
                  <a:srgbClr val="000088"/>
                </a:solidFill>
                <a:effectLst/>
                <a:latin typeface="Courier New" panose="02070309020205020404" pitchFamily="49" charset="0"/>
              </a:rPr>
              <a:t>&lt;/script&gt;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1920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FA38-40C8-424B-A6DB-0441734DA9C8}"/>
              </a:ext>
            </a:extLst>
          </p:cNvPr>
          <p:cNvSpPr>
            <a:spLocks noGrp="1"/>
          </p:cNvSpPr>
          <p:nvPr>
            <p:ph type="title"/>
          </p:nvPr>
        </p:nvSpPr>
        <p:spPr>
          <a:xfrm>
            <a:off x="457200" y="274638"/>
            <a:ext cx="8229600" cy="457199"/>
          </a:xfrm>
        </p:spPr>
        <p:txBody>
          <a:bodyPr>
            <a:normAutofit fontScale="90000"/>
          </a:bodyPr>
          <a:lstStyle/>
          <a:p>
            <a:r>
              <a:rPr lang="en-IN" b="0" i="0" dirty="0">
                <a:effectLst/>
                <a:latin typeface="Arial" panose="020B0604020202020204" pitchFamily="34" charset="0"/>
              </a:rPr>
              <a:t>Validate Data</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13FA179-DD62-4AD5-B205-178A3FC27B13}"/>
              </a:ext>
            </a:extLst>
          </p:cNvPr>
          <p:cNvSpPr>
            <a:spLocks noGrp="1"/>
          </p:cNvSpPr>
          <p:nvPr>
            <p:ph idx="1"/>
          </p:nvPr>
        </p:nvSpPr>
        <p:spPr>
          <a:xfrm>
            <a:off x="457200" y="548680"/>
            <a:ext cx="8229600" cy="6264696"/>
          </a:xfrm>
        </p:spPr>
        <p:txBody>
          <a:bodyPr/>
          <a:lstStyle/>
          <a:p>
            <a:pPr algn="just"/>
            <a:r>
              <a:rPr lang="en-US" sz="1800" b="0" i="0" dirty="0">
                <a:solidFill>
                  <a:srgbClr val="000000"/>
                </a:solidFill>
                <a:effectLst/>
                <a:latin typeface="Arial" panose="020B0604020202020204" pitchFamily="34" charset="0"/>
              </a:rPr>
              <a:t>The following can be used to track error.</a:t>
            </a:r>
          </a:p>
          <a:p>
            <a:pPr algn="just">
              <a:buFont typeface="Arial" panose="020B0604020202020204" pitchFamily="34" charset="0"/>
              <a:buChar char="•"/>
            </a:pPr>
            <a:r>
              <a:rPr lang="en-US" sz="1800" b="1" i="0" dirty="0">
                <a:solidFill>
                  <a:srgbClr val="000000"/>
                </a:solidFill>
                <a:effectLst/>
                <a:latin typeface="Arial" panose="020B0604020202020204" pitchFamily="34" charset="0"/>
              </a:rPr>
              <a:t>$dirty</a:t>
            </a:r>
            <a:r>
              <a:rPr lang="en-US" sz="1800" b="0" i="0" dirty="0">
                <a:solidFill>
                  <a:srgbClr val="000000"/>
                </a:solidFill>
                <a:effectLst/>
                <a:latin typeface="Arial" panose="020B0604020202020204" pitchFamily="34" charset="0"/>
              </a:rPr>
              <a:t> − states that value has been changed.</a:t>
            </a:r>
          </a:p>
          <a:p>
            <a:pPr algn="just">
              <a:buFont typeface="Arial" panose="020B0604020202020204" pitchFamily="34" charset="0"/>
              <a:buChar char="•"/>
            </a:pPr>
            <a:r>
              <a:rPr lang="en-US" sz="1800" b="1" i="0" dirty="0">
                <a:solidFill>
                  <a:srgbClr val="000000"/>
                </a:solidFill>
                <a:effectLst/>
                <a:latin typeface="Arial" panose="020B0604020202020204" pitchFamily="34" charset="0"/>
              </a:rPr>
              <a:t>$invalid</a:t>
            </a:r>
            <a:r>
              <a:rPr lang="en-US" sz="1800" b="0" i="0" dirty="0">
                <a:solidFill>
                  <a:srgbClr val="000000"/>
                </a:solidFill>
                <a:effectLst/>
                <a:latin typeface="Arial" panose="020B0604020202020204" pitchFamily="34" charset="0"/>
              </a:rPr>
              <a:t> − states that value entered is invalid.</a:t>
            </a:r>
          </a:p>
          <a:p>
            <a:pPr algn="just">
              <a:buFont typeface="Arial" panose="020B0604020202020204" pitchFamily="34" charset="0"/>
              <a:buChar char="•"/>
            </a:pPr>
            <a:r>
              <a:rPr lang="en-US" sz="1800" b="1" i="0" dirty="0">
                <a:solidFill>
                  <a:srgbClr val="000000"/>
                </a:solidFill>
                <a:effectLst/>
                <a:latin typeface="Arial" panose="020B0604020202020204" pitchFamily="34" charset="0"/>
              </a:rPr>
              <a:t>$error</a:t>
            </a:r>
            <a:r>
              <a:rPr lang="en-US" sz="1800" b="0" i="0" dirty="0">
                <a:solidFill>
                  <a:srgbClr val="000000"/>
                </a:solidFill>
                <a:effectLst/>
                <a:latin typeface="Arial" panose="020B0604020202020204" pitchFamily="34" charset="0"/>
              </a:rPr>
              <a:t> − states the exact error.</a:t>
            </a:r>
          </a:p>
          <a:p>
            <a:pPr algn="just">
              <a:buFont typeface="Arial" panose="020B0604020202020204" pitchFamily="34" charset="0"/>
              <a:buChar char="•"/>
            </a:pPr>
            <a:endParaRPr lang="en-US" sz="18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7556962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32F89-F9F7-45C5-B3E2-AB84BBA13B2E}"/>
              </a:ext>
            </a:extLst>
          </p:cNvPr>
          <p:cNvSpPr>
            <a:spLocks noGrp="1"/>
          </p:cNvSpPr>
          <p:nvPr>
            <p:ph idx="1"/>
          </p:nvPr>
        </p:nvSpPr>
        <p:spPr>
          <a:xfrm>
            <a:off x="457200" y="0"/>
            <a:ext cx="8229600" cy="6858000"/>
          </a:xfrm>
        </p:spPr>
        <p:txBody>
          <a:bodyPr>
            <a:norm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myInput</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ng-model</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myInput</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required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The input's valid state is: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r>
              <a:rPr lang="en-IN" b="0" i="0" dirty="0">
                <a:solidFill>
                  <a:srgbClr val="FF0000"/>
                </a:solidFill>
                <a:effectLst/>
                <a:latin typeface="Consolas" panose="020B0609020204030204" pitchFamily="49" charset="0"/>
              </a:rPr>
              <a:t>{{myForm.</a:t>
            </a:r>
            <a:r>
              <a:rPr lang="en-IN" b="0" i="0" dirty="0" err="1">
                <a:solidFill>
                  <a:srgbClr val="FF0000"/>
                </a:solidFill>
                <a:effectLst/>
                <a:latin typeface="Consolas" panose="020B0609020204030204" pitchFamily="49" charset="0"/>
              </a:rPr>
              <a:t>myInput</a:t>
            </a:r>
            <a:r>
              <a:rPr lang="en-IN" b="0" i="0" dirty="0">
                <a:solidFill>
                  <a:srgbClr val="FF0000"/>
                </a:solidFill>
                <a:effectLst/>
                <a:latin typeface="Consolas" panose="020B0609020204030204" pitchFamily="49" charset="0"/>
              </a:rPr>
              <a:t>.$valid}}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29870759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B3CD47-1179-4550-A96B-5A25E30DE80A}"/>
              </a:ext>
            </a:extLst>
          </p:cNvPr>
          <p:cNvSpPr>
            <a:spLocks noGrp="1"/>
          </p:cNvSpPr>
          <p:nvPr>
            <p:ph idx="1"/>
          </p:nvPr>
        </p:nvSpPr>
        <p:spPr>
          <a:xfrm>
            <a:off x="457200" y="115888"/>
            <a:ext cx="8229600" cy="6010275"/>
          </a:xfrm>
        </p:spPr>
        <p:txBody>
          <a:bodyPr>
            <a:normAutofit fontScale="85000" lnSpcReduction="20000"/>
          </a:bodyPr>
          <a:lstStyle/>
          <a:p>
            <a:r>
              <a:rPr lang="en-IN" dirty="0"/>
              <a:t>&lt;form name="</a:t>
            </a:r>
            <a:r>
              <a:rPr lang="en-IN" dirty="0" err="1"/>
              <a:t>myForm</a:t>
            </a:r>
            <a:r>
              <a:rPr lang="en-IN" dirty="0"/>
              <a:t>"&gt;</a:t>
            </a:r>
          </a:p>
          <a:p>
            <a:r>
              <a:rPr lang="en-IN" dirty="0"/>
              <a:t>&lt;p&gt;Name:</a:t>
            </a:r>
          </a:p>
          <a:p>
            <a:r>
              <a:rPr lang="en-IN" dirty="0"/>
              <a:t>&lt;input name="</a:t>
            </a:r>
            <a:r>
              <a:rPr lang="en-IN" dirty="0" err="1"/>
              <a:t>myName</a:t>
            </a:r>
            <a:r>
              <a:rPr lang="en-IN" dirty="0"/>
              <a:t>" ng-model="</a:t>
            </a:r>
            <a:r>
              <a:rPr lang="en-IN" dirty="0" err="1"/>
              <a:t>myName</a:t>
            </a:r>
            <a:r>
              <a:rPr lang="en-IN" dirty="0"/>
              <a:t>" required&gt;</a:t>
            </a:r>
          </a:p>
          <a:p>
            <a:r>
              <a:rPr lang="en-IN" dirty="0"/>
              <a:t>&lt;span ng-show="myForm.</a:t>
            </a:r>
            <a:r>
              <a:rPr lang="en-IN" dirty="0" err="1"/>
              <a:t>myName</a:t>
            </a:r>
            <a:r>
              <a:rPr lang="en-IN" dirty="0"/>
              <a:t>.$touched &amp;&amp; myForm.</a:t>
            </a:r>
            <a:r>
              <a:rPr lang="en-IN" dirty="0" err="1"/>
              <a:t>myName</a:t>
            </a:r>
            <a:r>
              <a:rPr lang="en-IN" dirty="0"/>
              <a:t>.$invalid"&gt;The name is required.&lt;/span&gt;</a:t>
            </a:r>
          </a:p>
          <a:p>
            <a:r>
              <a:rPr lang="en-IN" dirty="0"/>
              <a:t>&lt;/p&gt;</a:t>
            </a:r>
          </a:p>
          <a:p>
            <a:endParaRPr lang="en-IN" dirty="0"/>
          </a:p>
          <a:p>
            <a:r>
              <a:rPr lang="en-IN" dirty="0"/>
              <a:t>&lt;p&gt;Address:</a:t>
            </a:r>
          </a:p>
          <a:p>
            <a:r>
              <a:rPr lang="en-IN" dirty="0"/>
              <a:t>&lt;input name="</a:t>
            </a:r>
            <a:r>
              <a:rPr lang="en-IN" dirty="0" err="1"/>
              <a:t>myAddress</a:t>
            </a:r>
            <a:r>
              <a:rPr lang="en-IN" dirty="0"/>
              <a:t>" ng-model="</a:t>
            </a:r>
            <a:r>
              <a:rPr lang="en-IN" dirty="0" err="1"/>
              <a:t>myAddress</a:t>
            </a:r>
            <a:r>
              <a:rPr lang="en-IN" dirty="0"/>
              <a:t>" required&gt;</a:t>
            </a:r>
          </a:p>
          <a:p>
            <a:r>
              <a:rPr lang="en-IN" dirty="0"/>
              <a:t>&lt;/p&gt;</a:t>
            </a:r>
          </a:p>
          <a:p>
            <a:endParaRPr lang="en-IN" dirty="0"/>
          </a:p>
          <a:p>
            <a:r>
              <a:rPr lang="en-IN" dirty="0"/>
              <a:t>&lt;/form&gt;</a:t>
            </a:r>
          </a:p>
        </p:txBody>
      </p:sp>
    </p:spTree>
    <p:extLst>
      <p:ext uri="{BB962C8B-B14F-4D97-AF65-F5344CB8AC3E}">
        <p14:creationId xmlns:p14="http://schemas.microsoft.com/office/powerpoint/2010/main" val="386504922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C80-F465-45D5-900F-BD5FE5B6EF5C}"/>
              </a:ext>
            </a:extLst>
          </p:cNvPr>
          <p:cNvSpPr>
            <a:spLocks noGrp="1"/>
          </p:cNvSpPr>
          <p:nvPr>
            <p:ph type="title"/>
          </p:nvPr>
        </p:nvSpPr>
        <p:spPr>
          <a:xfrm>
            <a:off x="457200" y="274638"/>
            <a:ext cx="8229600" cy="202034"/>
          </a:xfrm>
        </p:spPr>
        <p:txBody>
          <a:bodyPr>
            <a:normAutofit fontScale="90000"/>
          </a:bodyPr>
          <a:lstStyle/>
          <a:p>
            <a:r>
              <a:rPr lang="en-IN" b="0" i="0" dirty="0">
                <a:solidFill>
                  <a:srgbClr val="000000"/>
                </a:solidFill>
                <a:effectLst/>
                <a:latin typeface="Segoe UI" panose="020B0502040204020203" pitchFamily="34" charset="0"/>
              </a:rPr>
              <a:t>AngularJS Events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67C926E-30F9-4122-A53F-6902553DAAB5}"/>
              </a:ext>
            </a:extLst>
          </p:cNvPr>
          <p:cNvSpPr>
            <a:spLocks noGrp="1"/>
          </p:cNvSpPr>
          <p:nvPr>
            <p:ph idx="1"/>
          </p:nvPr>
        </p:nvSpPr>
        <p:spPr>
          <a:xfrm>
            <a:off x="457200" y="404664"/>
            <a:ext cx="8229600" cy="6264696"/>
          </a:xfrm>
        </p:spPr>
        <p:txBody>
          <a:bodyPr>
            <a:normAutofit lnSpcReduction="10000"/>
          </a:bodyPr>
          <a:lstStyle/>
          <a:p>
            <a:r>
              <a:rPr lang="en-US" sz="1800" b="0" i="0" dirty="0">
                <a:solidFill>
                  <a:srgbClr val="000000"/>
                </a:solidFill>
                <a:effectLst/>
                <a:latin typeface="Verdana" panose="020B0604030504040204" pitchFamily="34" charset="0"/>
              </a:rPr>
              <a:t>AngularJS has its own HTML events directives.</a:t>
            </a:r>
          </a:p>
          <a:p>
            <a:pPr algn="l"/>
            <a:r>
              <a:rPr lang="en-US" sz="1100" b="0" i="0" dirty="0">
                <a:solidFill>
                  <a:srgbClr val="000000"/>
                </a:solidFill>
                <a:effectLst/>
                <a:latin typeface="Verdana" panose="020B0604030504040204" pitchFamily="34" charset="0"/>
              </a:rPr>
              <a:t>The event directives allows us to run AngularJS functions at certain user events.</a:t>
            </a:r>
          </a:p>
          <a:p>
            <a:pPr algn="l"/>
            <a:r>
              <a:rPr lang="en-US" sz="1100" b="0" i="0" dirty="0">
                <a:solidFill>
                  <a:srgbClr val="000000"/>
                </a:solidFill>
                <a:effectLst/>
                <a:latin typeface="Verdana" panose="020B0604030504040204" pitchFamily="34" charset="0"/>
              </a:rPr>
              <a:t>An AngularJS event will not overwrite an HTML event, both events will be executed.</a:t>
            </a:r>
          </a:p>
          <a:p>
            <a:r>
              <a:rPr lang="en-IN" sz="1600" b="0" i="0" dirty="0">
                <a:solidFill>
                  <a:srgbClr val="000000"/>
                </a:solidFill>
                <a:effectLst/>
                <a:latin typeface="Segoe UI" panose="020B0502040204020203" pitchFamily="34" charset="0"/>
              </a:rPr>
              <a:t>Mouse Events</a:t>
            </a:r>
          </a:p>
          <a:p>
            <a:pPr algn="l"/>
            <a:r>
              <a:rPr lang="en-US" sz="1050" b="0" i="0" dirty="0">
                <a:solidFill>
                  <a:srgbClr val="000000"/>
                </a:solidFill>
                <a:effectLst/>
                <a:latin typeface="Verdana" panose="020B0604030504040204" pitchFamily="34" charset="0"/>
              </a:rPr>
              <a:t>Mouse events occur when the cursor moves over an element, in this order:</a:t>
            </a:r>
          </a:p>
          <a:p>
            <a:pPr algn="l">
              <a:buFont typeface="+mj-lt"/>
              <a:buAutoNum type="arabicPeriod"/>
            </a:pPr>
            <a:r>
              <a:rPr lang="en-US" sz="1050" b="0" i="0" dirty="0">
                <a:solidFill>
                  <a:srgbClr val="000000"/>
                </a:solidFill>
                <a:effectLst/>
                <a:latin typeface="Verdana" panose="020B0604030504040204" pitchFamily="34" charset="0"/>
              </a:rPr>
              <a:t>ng-mouseover</a:t>
            </a:r>
          </a:p>
          <a:p>
            <a:pPr algn="l">
              <a:buFont typeface="+mj-lt"/>
              <a:buAutoNum type="arabicPeriod"/>
            </a:pPr>
            <a:r>
              <a:rPr lang="en-US" sz="1050" b="0" i="0" dirty="0">
                <a:solidFill>
                  <a:srgbClr val="000000"/>
                </a:solidFill>
                <a:effectLst/>
                <a:latin typeface="Verdana" panose="020B0604030504040204" pitchFamily="34" charset="0"/>
              </a:rPr>
              <a:t>ng-</a:t>
            </a:r>
            <a:r>
              <a:rPr lang="en-US" sz="1050" b="0" i="0" dirty="0" err="1">
                <a:solidFill>
                  <a:srgbClr val="000000"/>
                </a:solidFill>
                <a:effectLst/>
                <a:latin typeface="Verdana" panose="020B0604030504040204" pitchFamily="34" charset="0"/>
              </a:rPr>
              <a:t>mouseenter</a:t>
            </a:r>
            <a:endParaRPr lang="en-US" sz="1050" b="0" i="0" dirty="0">
              <a:solidFill>
                <a:srgbClr val="000000"/>
              </a:solidFill>
              <a:effectLst/>
              <a:latin typeface="Verdana" panose="020B0604030504040204" pitchFamily="34" charset="0"/>
            </a:endParaRPr>
          </a:p>
          <a:p>
            <a:pPr algn="l">
              <a:buFont typeface="+mj-lt"/>
              <a:buAutoNum type="arabicPeriod"/>
            </a:pPr>
            <a:r>
              <a:rPr lang="en-US" sz="1050" b="0" i="0" dirty="0">
                <a:solidFill>
                  <a:srgbClr val="000000"/>
                </a:solidFill>
                <a:effectLst/>
                <a:latin typeface="Verdana" panose="020B0604030504040204" pitchFamily="34" charset="0"/>
              </a:rPr>
              <a:t>ng-</a:t>
            </a:r>
            <a:r>
              <a:rPr lang="en-US" sz="1050" b="0" i="0" dirty="0" err="1">
                <a:solidFill>
                  <a:srgbClr val="000000"/>
                </a:solidFill>
                <a:effectLst/>
                <a:latin typeface="Verdana" panose="020B0604030504040204" pitchFamily="34" charset="0"/>
              </a:rPr>
              <a:t>mousemove</a:t>
            </a:r>
            <a:endParaRPr lang="en-US" sz="1050" b="0" i="0" dirty="0">
              <a:solidFill>
                <a:srgbClr val="000000"/>
              </a:solidFill>
              <a:effectLst/>
              <a:latin typeface="Verdana" panose="020B0604030504040204" pitchFamily="34" charset="0"/>
            </a:endParaRPr>
          </a:p>
          <a:p>
            <a:pPr algn="l">
              <a:buFont typeface="+mj-lt"/>
              <a:buAutoNum type="arabicPeriod"/>
            </a:pPr>
            <a:r>
              <a:rPr lang="en-US" sz="1050" b="0" i="0" dirty="0">
                <a:solidFill>
                  <a:srgbClr val="000000"/>
                </a:solidFill>
                <a:effectLst/>
                <a:latin typeface="Verdana" panose="020B0604030504040204" pitchFamily="34" charset="0"/>
              </a:rPr>
              <a:t>ng-</a:t>
            </a:r>
            <a:r>
              <a:rPr lang="en-US" sz="1050" b="0" i="0" dirty="0" err="1">
                <a:solidFill>
                  <a:srgbClr val="000000"/>
                </a:solidFill>
                <a:effectLst/>
                <a:latin typeface="Verdana" panose="020B0604030504040204" pitchFamily="34" charset="0"/>
              </a:rPr>
              <a:t>mouseleave</a:t>
            </a:r>
            <a:endParaRPr lang="en-US" sz="1050" b="0" i="0" dirty="0">
              <a:solidFill>
                <a:srgbClr val="000000"/>
              </a:solidFill>
              <a:effectLst/>
              <a:latin typeface="Verdana" panose="020B0604030504040204" pitchFamily="34" charset="0"/>
            </a:endParaRPr>
          </a:p>
          <a:p>
            <a:endParaRPr lang="en-IN" sz="1600" dirty="0">
              <a:solidFill>
                <a:srgbClr val="000000"/>
              </a:solidFill>
              <a:latin typeface="Segoe UI" panose="020B0502040204020203" pitchFamily="34" charset="0"/>
            </a:endParaRPr>
          </a:p>
          <a:p>
            <a:pPr algn="l"/>
            <a:r>
              <a:rPr lang="en-US" sz="1400" b="0" i="0" dirty="0">
                <a:solidFill>
                  <a:srgbClr val="000000"/>
                </a:solidFill>
                <a:effectLst/>
                <a:latin typeface="Verdana" panose="020B0604030504040204" pitchFamily="34" charset="0"/>
              </a:rPr>
              <a:t>Or when a mouse button is clicked on an element, in this order:</a:t>
            </a:r>
          </a:p>
          <a:p>
            <a:pPr algn="l">
              <a:buFont typeface="+mj-lt"/>
              <a:buAutoNum type="arabicPeriod"/>
            </a:pPr>
            <a:r>
              <a:rPr lang="en-US" sz="1400" b="0" i="0" dirty="0">
                <a:solidFill>
                  <a:srgbClr val="000000"/>
                </a:solidFill>
                <a:effectLst/>
                <a:latin typeface="Verdana" panose="020B0604030504040204" pitchFamily="34" charset="0"/>
              </a:rPr>
              <a:t>ng-</a:t>
            </a:r>
            <a:r>
              <a:rPr lang="en-US" sz="1400" b="0" i="0" dirty="0" err="1">
                <a:solidFill>
                  <a:srgbClr val="000000"/>
                </a:solidFill>
                <a:effectLst/>
                <a:latin typeface="Verdana" panose="020B0604030504040204" pitchFamily="34" charset="0"/>
              </a:rPr>
              <a:t>mousedown</a:t>
            </a:r>
            <a:endParaRPr lang="en-US" sz="1400" b="0" i="0" dirty="0">
              <a:solidFill>
                <a:srgbClr val="000000"/>
              </a:solidFill>
              <a:effectLst/>
              <a:latin typeface="Verdana" panose="020B0604030504040204" pitchFamily="34" charset="0"/>
            </a:endParaRPr>
          </a:p>
          <a:p>
            <a:pPr algn="l">
              <a:buFont typeface="+mj-lt"/>
              <a:buAutoNum type="arabicPeriod"/>
            </a:pPr>
            <a:r>
              <a:rPr lang="en-US" sz="1400" b="0" i="0" dirty="0">
                <a:solidFill>
                  <a:srgbClr val="000000"/>
                </a:solidFill>
                <a:effectLst/>
                <a:latin typeface="Verdana" panose="020B0604030504040204" pitchFamily="34" charset="0"/>
              </a:rPr>
              <a:t>ng-</a:t>
            </a:r>
            <a:r>
              <a:rPr lang="en-US" sz="1400" b="0" i="0" dirty="0" err="1">
                <a:solidFill>
                  <a:srgbClr val="000000"/>
                </a:solidFill>
                <a:effectLst/>
                <a:latin typeface="Verdana" panose="020B0604030504040204" pitchFamily="34" charset="0"/>
              </a:rPr>
              <a:t>mouseup</a:t>
            </a:r>
            <a:endParaRPr lang="en-US" sz="1400" b="0" i="0" dirty="0">
              <a:solidFill>
                <a:srgbClr val="000000"/>
              </a:solidFill>
              <a:effectLst/>
              <a:latin typeface="Verdana" panose="020B0604030504040204" pitchFamily="34" charset="0"/>
            </a:endParaRPr>
          </a:p>
          <a:p>
            <a:pPr algn="l">
              <a:buFont typeface="+mj-lt"/>
              <a:buAutoNum type="arabicPeriod"/>
            </a:pPr>
            <a:r>
              <a:rPr lang="en-US" sz="1400" b="0" i="0" dirty="0">
                <a:solidFill>
                  <a:srgbClr val="000000"/>
                </a:solidFill>
                <a:effectLst/>
                <a:latin typeface="Verdana" panose="020B0604030504040204" pitchFamily="34" charset="0"/>
              </a:rPr>
              <a:t>ng-click</a:t>
            </a:r>
          </a:p>
          <a:p>
            <a:pPr algn="l">
              <a:buFont typeface="+mj-lt"/>
              <a:buAutoNum type="arabicPeriod"/>
            </a:pPr>
            <a:r>
              <a:rPr lang="en-US" sz="1400" b="0" i="0" dirty="0">
                <a:solidFill>
                  <a:srgbClr val="000000"/>
                </a:solidFill>
                <a:effectLst/>
                <a:latin typeface="Verdana" panose="020B0604030504040204" pitchFamily="34" charset="0"/>
              </a:rPr>
              <a:t>You can add mouse events on any HTML element.</a:t>
            </a:r>
          </a:p>
          <a:p>
            <a:pPr algn="l">
              <a:buFont typeface="+mj-lt"/>
              <a:buAutoNum type="arabicPeriod"/>
            </a:pPr>
            <a:r>
              <a:rPr lang="en-US" sz="1400" b="0" i="0" dirty="0">
                <a:solidFill>
                  <a:srgbClr val="000000"/>
                </a:solidFill>
                <a:effectLst/>
                <a:latin typeface="Verdana" panose="020B0604030504040204" pitchFamily="34" charset="0"/>
              </a:rPr>
              <a:t>&lt;div ng-app="</a:t>
            </a:r>
            <a:r>
              <a:rPr lang="en-US" sz="1400" b="0" i="0" dirty="0" err="1">
                <a:solidFill>
                  <a:srgbClr val="000000"/>
                </a:solidFill>
                <a:effectLst/>
                <a:latin typeface="Verdana" panose="020B0604030504040204" pitchFamily="34" charset="0"/>
              </a:rPr>
              <a:t>myApp</a:t>
            </a:r>
            <a:r>
              <a:rPr lang="en-US" sz="1400" b="0" i="0" dirty="0">
                <a:solidFill>
                  <a:srgbClr val="000000"/>
                </a:solidFill>
                <a:effectLst/>
                <a:latin typeface="Verdana" panose="020B0604030504040204" pitchFamily="34" charset="0"/>
              </a:rPr>
              <a:t>" ng-controller="</a:t>
            </a:r>
            <a:r>
              <a:rPr lang="en-US" sz="1400" b="0" i="0" dirty="0" err="1">
                <a:solidFill>
                  <a:srgbClr val="000000"/>
                </a:solidFill>
                <a:effectLst/>
                <a:latin typeface="Verdana" panose="020B0604030504040204" pitchFamily="34" charset="0"/>
              </a:rPr>
              <a:t>myCtrl</a:t>
            </a:r>
            <a:r>
              <a:rPr lang="en-US" sz="1400" b="0" i="0" dirty="0">
                <a:solidFill>
                  <a:srgbClr val="000000"/>
                </a:solidFill>
                <a:effectLst/>
                <a:latin typeface="Verdana" panose="020B0604030504040204" pitchFamily="34" charset="0"/>
              </a:rPr>
              <a:t>"&gt;</a:t>
            </a:r>
          </a:p>
          <a:p>
            <a:pPr algn="l">
              <a:buFont typeface="+mj-lt"/>
              <a:buAutoNum type="arabicPeriod"/>
            </a:pPr>
            <a:r>
              <a:rPr lang="en-US" sz="1400" b="0" i="0" dirty="0">
                <a:solidFill>
                  <a:srgbClr val="000000"/>
                </a:solidFill>
                <a:effectLst/>
                <a:latin typeface="Verdana" panose="020B0604030504040204" pitchFamily="34" charset="0"/>
              </a:rPr>
              <a:t>		&lt;h1 ng-</a:t>
            </a:r>
            <a:r>
              <a:rPr lang="en-US" sz="1400" b="0" i="0" dirty="0" err="1">
                <a:solidFill>
                  <a:srgbClr val="000000"/>
                </a:solidFill>
                <a:effectLst/>
                <a:latin typeface="Verdana" panose="020B0604030504040204" pitchFamily="34" charset="0"/>
              </a:rPr>
              <a:t>mousemove</a:t>
            </a:r>
            <a:r>
              <a:rPr lang="en-US" sz="1400" b="0" i="0" dirty="0">
                <a:solidFill>
                  <a:srgbClr val="000000"/>
                </a:solidFill>
                <a:effectLst/>
                <a:latin typeface="Verdana" panose="020B0604030504040204" pitchFamily="34" charset="0"/>
              </a:rPr>
              <a:t>="count=count+1"&gt;Mouse Over me!&lt;/h1&gt;</a:t>
            </a:r>
          </a:p>
          <a:p>
            <a:pPr algn="l">
              <a:buFont typeface="+mj-lt"/>
              <a:buAutoNum type="arabicPeriod"/>
            </a:pPr>
            <a:r>
              <a:rPr lang="en-US" sz="1400" b="0" i="0" dirty="0">
                <a:solidFill>
                  <a:srgbClr val="000000"/>
                </a:solidFill>
                <a:effectLst/>
                <a:latin typeface="Verdana" panose="020B0604030504040204" pitchFamily="34" charset="0"/>
              </a:rPr>
              <a:t>		&lt;h2&gt;{{count}}&lt;/h2&gt;</a:t>
            </a:r>
          </a:p>
          <a:p>
            <a:pPr algn="l">
              <a:buFont typeface="+mj-lt"/>
              <a:buAutoNum type="arabicPeriod"/>
            </a:pPr>
            <a:r>
              <a:rPr lang="en-US" sz="1400" b="0" i="0" dirty="0">
                <a:solidFill>
                  <a:srgbClr val="000000"/>
                </a:solidFill>
                <a:effectLst/>
                <a:latin typeface="Verdana" panose="020B0604030504040204" pitchFamily="34" charset="0"/>
              </a:rPr>
              <a:t>	&lt;/div&gt;</a:t>
            </a:r>
          </a:p>
          <a:p>
            <a:pPr algn="l">
              <a:buFont typeface="+mj-lt"/>
              <a:buAutoNum type="arabicPeriod"/>
            </a:pPr>
            <a:r>
              <a:rPr lang="en-US" sz="1400" b="0" i="0" dirty="0">
                <a:solidFill>
                  <a:srgbClr val="000000"/>
                </a:solidFill>
                <a:effectLst/>
                <a:latin typeface="Verdana" panose="020B0604030504040204" pitchFamily="34" charset="0"/>
              </a:rPr>
              <a:t>	&lt;script&gt;</a:t>
            </a:r>
          </a:p>
          <a:p>
            <a:pPr algn="l">
              <a:buFont typeface="+mj-lt"/>
              <a:buAutoNum type="arabicPeriod"/>
            </a:pPr>
            <a:r>
              <a:rPr lang="en-US" sz="1400" b="0" i="0" dirty="0">
                <a:solidFill>
                  <a:srgbClr val="000000"/>
                </a:solidFill>
                <a:effectLst/>
                <a:latin typeface="Verdana" panose="020B0604030504040204" pitchFamily="34" charset="0"/>
              </a:rPr>
              <a:t>		var app=</a:t>
            </a:r>
            <a:r>
              <a:rPr lang="en-US" sz="1400" b="0" i="0" dirty="0" err="1">
                <a:solidFill>
                  <a:srgbClr val="000000"/>
                </a:solidFill>
                <a:effectLst/>
                <a:latin typeface="Verdana" panose="020B0604030504040204" pitchFamily="34" charset="0"/>
              </a:rPr>
              <a:t>angular.module</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myApp</a:t>
            </a:r>
            <a:r>
              <a:rPr lang="en-US" sz="1400" b="0" i="0" dirty="0">
                <a:solidFill>
                  <a:srgbClr val="000000"/>
                </a:solidFill>
                <a:effectLst/>
                <a:latin typeface="Verdana" panose="020B0604030504040204" pitchFamily="34" charset="0"/>
              </a:rPr>
              <a:t>',[]);</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app.controller</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myCtrl</a:t>
            </a:r>
            <a:r>
              <a:rPr lang="en-US" sz="1400" b="0" i="0" dirty="0">
                <a:solidFill>
                  <a:srgbClr val="000000"/>
                </a:solidFill>
                <a:effectLst/>
                <a:latin typeface="Verdana" panose="020B0604030504040204" pitchFamily="34" charset="0"/>
              </a:rPr>
              <a:t>',function($scope){</a:t>
            </a:r>
          </a:p>
          <a:p>
            <a:pPr algn="l">
              <a:buFont typeface="+mj-lt"/>
              <a:buAutoNum type="arabicPeriod"/>
            </a:pP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scope.count</a:t>
            </a:r>
            <a:r>
              <a:rPr lang="en-US" sz="1400" b="0" i="0" dirty="0">
                <a:solidFill>
                  <a:srgbClr val="000000"/>
                </a:solidFill>
                <a:effectLst/>
                <a:latin typeface="Verdana" panose="020B0604030504040204" pitchFamily="34" charset="0"/>
              </a:rPr>
              <a:t>=0;</a:t>
            </a:r>
          </a:p>
          <a:p>
            <a:pPr algn="l">
              <a:buFont typeface="+mj-lt"/>
              <a:buAutoNum type="arabicPeriod"/>
            </a:pPr>
            <a:r>
              <a:rPr lang="en-US" sz="1400" b="0" i="0" dirty="0">
                <a:solidFill>
                  <a:srgbClr val="000000"/>
                </a:solidFill>
                <a:effectLst/>
                <a:latin typeface="Verdana" panose="020B0604030504040204" pitchFamily="34" charset="0"/>
              </a:rPr>
              <a:t>		})</a:t>
            </a:r>
          </a:p>
          <a:p>
            <a:pPr algn="l">
              <a:buFont typeface="+mj-lt"/>
              <a:buAutoNum type="arabicPeriod"/>
            </a:pPr>
            <a:endParaRPr lang="en-US" sz="1400" b="0" i="0" dirty="0">
              <a:solidFill>
                <a:srgbClr val="000000"/>
              </a:solidFill>
              <a:effectLst/>
              <a:latin typeface="Verdana" panose="020B0604030504040204" pitchFamily="34" charset="0"/>
            </a:endParaRPr>
          </a:p>
          <a:p>
            <a:pPr algn="l">
              <a:buFont typeface="+mj-lt"/>
              <a:buAutoNum type="arabicPeriod"/>
            </a:pPr>
            <a:r>
              <a:rPr lang="en-US" sz="1400" b="0" i="0" dirty="0">
                <a:solidFill>
                  <a:srgbClr val="000000"/>
                </a:solidFill>
                <a:effectLst/>
                <a:latin typeface="Verdana" panose="020B0604030504040204" pitchFamily="34" charset="0"/>
              </a:rPr>
              <a:t>&lt;/script&gt;</a:t>
            </a:r>
          </a:p>
          <a:p>
            <a:endParaRPr lang="en-IN" sz="1600" b="0" i="0" dirty="0">
              <a:solidFill>
                <a:srgbClr val="000000"/>
              </a:solidFill>
              <a:effectLst/>
              <a:latin typeface="Segoe UI" panose="020B0502040204020203" pitchFamily="34" charset="0"/>
            </a:endParaRPr>
          </a:p>
          <a:p>
            <a:endParaRPr lang="en-IN" sz="1800" dirty="0"/>
          </a:p>
        </p:txBody>
      </p:sp>
    </p:spTree>
    <p:extLst>
      <p:ext uri="{BB962C8B-B14F-4D97-AF65-F5344CB8AC3E}">
        <p14:creationId xmlns:p14="http://schemas.microsoft.com/office/powerpoint/2010/main" val="48012895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DC10-376E-4CCC-9065-8CC399CB0D33}"/>
              </a:ext>
            </a:extLst>
          </p:cNvPr>
          <p:cNvSpPr>
            <a:spLocks noGrp="1"/>
          </p:cNvSpPr>
          <p:nvPr>
            <p:ph type="title"/>
          </p:nvPr>
        </p:nvSpPr>
        <p:spPr>
          <a:xfrm>
            <a:off x="457200" y="274638"/>
            <a:ext cx="8229600" cy="457199"/>
          </a:xfrm>
        </p:spPr>
        <p:txBody>
          <a:bodyPr>
            <a:normAutofit fontScale="90000"/>
          </a:bodyPr>
          <a:lstStyle/>
          <a:p>
            <a:r>
              <a:rPr lang="en-US" dirty="0"/>
              <a:t>Angular 7</a:t>
            </a:r>
            <a:endParaRPr lang="en-IN" dirty="0"/>
          </a:p>
        </p:txBody>
      </p:sp>
      <p:sp>
        <p:nvSpPr>
          <p:cNvPr id="3" name="Content Placeholder 2">
            <a:extLst>
              <a:ext uri="{FF2B5EF4-FFF2-40B4-BE49-F238E27FC236}">
                <a16:creationId xmlns:a16="http://schemas.microsoft.com/office/drawing/2014/main" id="{B2177AE5-2E2C-405C-96CA-2696BCBE1243}"/>
              </a:ext>
            </a:extLst>
          </p:cNvPr>
          <p:cNvSpPr>
            <a:spLocks noGrp="1"/>
          </p:cNvSpPr>
          <p:nvPr>
            <p:ph idx="1"/>
          </p:nvPr>
        </p:nvSpPr>
        <p:spPr>
          <a:xfrm>
            <a:off x="457200" y="731838"/>
            <a:ext cx="8229600" cy="5851524"/>
          </a:xfrm>
        </p:spPr>
        <p:txBody>
          <a:bodyPr>
            <a:normAutofit fontScale="92500" lnSpcReduction="20000"/>
          </a:bodyPr>
          <a:lstStyle/>
          <a:p>
            <a:r>
              <a:rPr lang="en-US" sz="2000" b="0" i="0" dirty="0">
                <a:solidFill>
                  <a:srgbClr val="000000"/>
                </a:solidFill>
                <a:effectLst/>
                <a:latin typeface="verdana" panose="020B0604030504040204" pitchFamily="34" charset="0"/>
              </a:rPr>
              <a:t>Angular 7 is a JavaScript </a:t>
            </a:r>
            <a:r>
              <a:rPr lang="en-US" sz="2000" b="1" i="0" dirty="0">
                <a:effectLst/>
                <a:latin typeface="verdana" panose="020B0604030504040204" pitchFamily="34" charset="0"/>
              </a:rPr>
              <a:t>(actually a TypeScript based open-source full-stack web application)</a:t>
            </a:r>
            <a:r>
              <a:rPr lang="en-US" sz="2000" b="0" i="0" dirty="0">
                <a:solidFill>
                  <a:srgbClr val="000000"/>
                </a:solidFill>
                <a:effectLst/>
                <a:latin typeface="verdana" panose="020B0604030504040204" pitchFamily="34" charset="0"/>
              </a:rPr>
              <a:t> framework which makes you able to create reactive </a:t>
            </a:r>
            <a:r>
              <a:rPr lang="en-US" sz="2000" b="1" i="0" dirty="0">
                <a:effectLst/>
                <a:latin typeface="verdana" panose="020B0604030504040204" pitchFamily="34" charset="0"/>
              </a:rPr>
              <a:t>Single Page Applications</a:t>
            </a:r>
            <a:r>
              <a:rPr lang="en-US" sz="2000" b="0" i="0" dirty="0">
                <a:solidFill>
                  <a:srgbClr val="000000"/>
                </a:solidFill>
                <a:effectLst/>
                <a:latin typeface="verdana" panose="020B0604030504040204" pitchFamily="34" charset="0"/>
              </a:rPr>
              <a:t> (SPAs). </a:t>
            </a:r>
          </a:p>
          <a:p>
            <a:r>
              <a:rPr lang="en-US" sz="2000" b="0" i="0" dirty="0">
                <a:solidFill>
                  <a:srgbClr val="000000"/>
                </a:solidFill>
                <a:effectLst/>
                <a:latin typeface="verdana" panose="020B0604030504040204" pitchFamily="34" charset="0"/>
              </a:rPr>
              <a:t>Angular 7 is completely based on components. It consists of several components which forms a tree structure with parent and child components.</a:t>
            </a:r>
          </a:p>
          <a:p>
            <a:r>
              <a:rPr lang="en-US" sz="1800" b="0" i="0" dirty="0">
                <a:solidFill>
                  <a:srgbClr val="610B38"/>
                </a:solidFill>
                <a:effectLst/>
                <a:latin typeface="erdana"/>
              </a:rPr>
              <a:t>What is Single Page Application (SPA)?</a:t>
            </a:r>
          </a:p>
          <a:p>
            <a:r>
              <a:rPr lang="en-US" sz="2800" b="0" i="0" dirty="0">
                <a:solidFill>
                  <a:srgbClr val="000000"/>
                </a:solidFill>
                <a:effectLst/>
                <a:latin typeface="verdana" panose="020B0604030504040204" pitchFamily="34" charset="0"/>
              </a:rPr>
              <a:t>A single page application is a web application or a website which provides users a very fluid, reactive and fast experience similar to a desktop application. </a:t>
            </a:r>
          </a:p>
          <a:p>
            <a:r>
              <a:rPr lang="en-US" sz="2800" b="0" i="0" dirty="0">
                <a:solidFill>
                  <a:srgbClr val="000000"/>
                </a:solidFill>
                <a:effectLst/>
                <a:latin typeface="verdana" panose="020B0604030504040204" pitchFamily="34" charset="0"/>
              </a:rPr>
              <a:t>It contains menu, buttons and blocks on a single page and when a user clicks on any of them; it dynamically rewrites the current page rather than loading entire new pages from a server. That's the reason behind its reactive fast speed.</a:t>
            </a:r>
            <a:endParaRPr lang="en-US" sz="2800" b="0" i="0" dirty="0">
              <a:solidFill>
                <a:srgbClr val="610B38"/>
              </a:solidFill>
              <a:effectLst/>
              <a:latin typeface="erdana"/>
            </a:endParaRPr>
          </a:p>
          <a:p>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6042363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33C-4DD3-4FCF-9A8B-BF0F1DCFFF72}"/>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How to install Angular 7?</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707C72B-6A89-4A81-BBC5-274DF07C6280}"/>
              </a:ext>
            </a:extLst>
          </p:cNvPr>
          <p:cNvSpPr>
            <a:spLocks noGrp="1"/>
          </p:cNvSpPr>
          <p:nvPr>
            <p:ph idx="1"/>
          </p:nvPr>
        </p:nvSpPr>
        <p:spPr>
          <a:xfrm>
            <a:off x="457200" y="404664"/>
            <a:ext cx="8229600" cy="6336704"/>
          </a:xfrm>
        </p:spPr>
        <p:txBody>
          <a:bodyPr/>
          <a:lstStyle/>
          <a:p>
            <a:r>
              <a:rPr lang="en-US" b="0" i="0" dirty="0">
                <a:solidFill>
                  <a:srgbClr val="610B38"/>
                </a:solidFill>
                <a:effectLst/>
                <a:latin typeface="erdana"/>
              </a:rPr>
              <a:t>Use </a:t>
            </a:r>
            <a:r>
              <a:rPr lang="en-US" b="0" i="0" dirty="0" err="1">
                <a:solidFill>
                  <a:srgbClr val="610B38"/>
                </a:solidFill>
                <a:effectLst/>
                <a:latin typeface="erdana"/>
              </a:rPr>
              <a:t>npm</a:t>
            </a:r>
            <a:r>
              <a:rPr lang="en-US" b="0" i="0" dirty="0">
                <a:solidFill>
                  <a:srgbClr val="610B38"/>
                </a:solidFill>
                <a:effectLst/>
                <a:latin typeface="erdana"/>
              </a:rPr>
              <a:t> to install Angular CLI</a:t>
            </a:r>
          </a:p>
          <a:p>
            <a:r>
              <a:rPr lang="en-US" sz="2000" b="0" i="0" dirty="0">
                <a:solidFill>
                  <a:srgbClr val="000000"/>
                </a:solidFill>
                <a:effectLst/>
                <a:latin typeface="verdana" panose="020B0604030504040204" pitchFamily="34" charset="0"/>
              </a:rPr>
              <a:t>Run the Angular CLI command to install Angular CLI</a:t>
            </a:r>
          </a:p>
          <a:p>
            <a:r>
              <a:rPr lang="en-IN" sz="2000" b="0" i="0" dirty="0" err="1">
                <a:solidFill>
                  <a:srgbClr val="000000"/>
                </a:solidFill>
                <a:effectLst/>
                <a:latin typeface="verdana" panose="020B0604030504040204" pitchFamily="34" charset="0"/>
              </a:rPr>
              <a:t>npm</a:t>
            </a:r>
            <a:r>
              <a:rPr lang="en-IN" sz="2000" b="0" i="0" dirty="0">
                <a:solidFill>
                  <a:srgbClr val="000000"/>
                </a:solidFill>
                <a:effectLst/>
                <a:latin typeface="verdana" panose="020B0604030504040204" pitchFamily="34" charset="0"/>
              </a:rPr>
              <a:t> install -g @angular/cli  </a:t>
            </a:r>
          </a:p>
          <a:p>
            <a:pPr algn="l"/>
            <a:r>
              <a:rPr lang="en-US" sz="2000" b="1" i="0" dirty="0">
                <a:solidFill>
                  <a:srgbClr val="000000"/>
                </a:solidFill>
                <a:effectLst/>
                <a:latin typeface="verdana" panose="020B0604030504040204" pitchFamily="34" charset="0"/>
              </a:rPr>
              <a:t>or</a:t>
            </a: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Just go to Angular CLI official website </a:t>
            </a:r>
            <a:r>
              <a:rPr lang="en-US" sz="2000" b="1" i="0" u="none" strike="noStrike" dirty="0">
                <a:solidFill>
                  <a:srgbClr val="008000"/>
                </a:solidFill>
                <a:effectLst/>
                <a:latin typeface="verdana" panose="020B0604030504040204" pitchFamily="34" charset="0"/>
                <a:hlinkClick r:id="rId2"/>
              </a:rPr>
              <a:t>https://cli.angular.io/</a:t>
            </a:r>
            <a:endParaRPr lang="en-US" sz="2000" b="1" i="0" u="none" strike="noStrike" dirty="0">
              <a:solidFill>
                <a:srgbClr val="008000"/>
              </a:solidFill>
              <a:effectLst/>
              <a:latin typeface="verdana" panose="020B0604030504040204" pitchFamily="34" charset="0"/>
            </a:endParaRPr>
          </a:p>
          <a:p>
            <a:pPr algn="l"/>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19788655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F51C-05EE-42DB-85AB-1C1082875FE9}"/>
              </a:ext>
            </a:extLst>
          </p:cNvPr>
          <p:cNvSpPr>
            <a:spLocks noGrp="1"/>
          </p:cNvSpPr>
          <p:nvPr>
            <p:ph type="title"/>
          </p:nvPr>
        </p:nvSpPr>
        <p:spPr>
          <a:xfrm>
            <a:off x="457200" y="274638"/>
            <a:ext cx="8229600" cy="562074"/>
          </a:xfrm>
        </p:spPr>
        <p:txBody>
          <a:bodyPr>
            <a:normAutofit fontScale="90000"/>
          </a:bodyPr>
          <a:lstStyle/>
          <a:p>
            <a:r>
              <a:rPr lang="en-US" b="0" i="0" dirty="0">
                <a:solidFill>
                  <a:srgbClr val="610B38"/>
                </a:solidFill>
                <a:effectLst/>
                <a:latin typeface="erdana"/>
              </a:rPr>
              <a:t>Angular 7 Project Setup (Create first app)</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43E2C02-3286-4BA0-93BA-81A2C070D0E9}"/>
              </a:ext>
            </a:extLst>
          </p:cNvPr>
          <p:cNvSpPr>
            <a:spLocks noGrp="1"/>
          </p:cNvSpPr>
          <p:nvPr>
            <p:ph idx="1"/>
          </p:nvPr>
        </p:nvSpPr>
        <p:spPr>
          <a:xfrm>
            <a:off x="457200" y="836712"/>
            <a:ext cx="8229600" cy="5904656"/>
          </a:xfrm>
        </p:spPr>
        <p:txBody>
          <a:bodyPr>
            <a:normAutofit/>
          </a:bodyPr>
          <a:lstStyle/>
          <a:p>
            <a:r>
              <a:rPr lang="en-US" sz="1800" b="0" i="0" dirty="0">
                <a:solidFill>
                  <a:srgbClr val="000000"/>
                </a:solidFill>
                <a:effectLst/>
                <a:latin typeface="verdana" panose="020B0604030504040204" pitchFamily="34" charset="0"/>
              </a:rPr>
              <a:t>Following are the Angular CLI commands to create the first Angular app.</a:t>
            </a:r>
          </a:p>
          <a:p>
            <a:r>
              <a:rPr lang="en-US" sz="1800" b="0" i="0" dirty="0">
                <a:solidFill>
                  <a:srgbClr val="000000"/>
                </a:solidFill>
                <a:effectLst/>
                <a:latin typeface="verdana" panose="020B0604030504040204" pitchFamily="34" charset="0"/>
              </a:rPr>
              <a:t>Run the following command to create your first Angular app.</a:t>
            </a:r>
          </a:p>
          <a:p>
            <a:r>
              <a:rPr lang="en-IN" sz="1600" b="0" i="0" dirty="0">
                <a:solidFill>
                  <a:srgbClr val="000000"/>
                </a:solidFill>
                <a:effectLst/>
                <a:latin typeface="verdana" panose="020B0604030504040204" pitchFamily="34" charset="0"/>
              </a:rPr>
              <a:t>ng new my-first-app  </a:t>
            </a:r>
          </a:p>
          <a:p>
            <a:r>
              <a:rPr lang="en-US" sz="1800" b="0" i="0" dirty="0">
                <a:solidFill>
                  <a:srgbClr val="000000"/>
                </a:solidFill>
                <a:effectLst/>
                <a:latin typeface="verdana" panose="020B0604030504040204" pitchFamily="34" charset="0"/>
              </a:rPr>
              <a:t>Navigate to your first app.</a:t>
            </a:r>
          </a:p>
          <a:p>
            <a:r>
              <a:rPr lang="en-IN" sz="1800" b="0" i="0" dirty="0">
                <a:solidFill>
                  <a:srgbClr val="000000"/>
                </a:solidFill>
                <a:effectLst/>
                <a:latin typeface="verdana" panose="020B0604030504040204" pitchFamily="34" charset="0"/>
              </a:rPr>
              <a:t>cd my-first-app  </a:t>
            </a:r>
          </a:p>
          <a:p>
            <a:r>
              <a:rPr lang="en-US" sz="1800" b="0" i="0" dirty="0">
                <a:solidFill>
                  <a:srgbClr val="000000"/>
                </a:solidFill>
                <a:effectLst/>
                <a:latin typeface="verdana" panose="020B0604030504040204" pitchFamily="34" charset="0"/>
              </a:rPr>
              <a:t>Start your server to run app.</a:t>
            </a:r>
            <a:endParaRPr lang="en-IN" sz="1800" dirty="0">
              <a:solidFill>
                <a:srgbClr val="000000"/>
              </a:solidFill>
              <a:latin typeface="verdana" panose="020B0604030504040204" pitchFamily="34" charset="0"/>
            </a:endParaRPr>
          </a:p>
          <a:p>
            <a:r>
              <a:rPr lang="en-IN" sz="1800" b="0" i="0" dirty="0">
                <a:solidFill>
                  <a:srgbClr val="000000"/>
                </a:solidFill>
                <a:effectLst/>
                <a:latin typeface="verdana" panose="020B0604030504040204" pitchFamily="34" charset="0"/>
              </a:rPr>
              <a:t>ng serve  </a:t>
            </a:r>
          </a:p>
          <a:p>
            <a:r>
              <a:rPr lang="en-US" sz="1600" b="0" i="0" dirty="0">
                <a:solidFill>
                  <a:srgbClr val="000000"/>
                </a:solidFill>
                <a:effectLst/>
                <a:latin typeface="verdana" panose="020B0604030504040204" pitchFamily="34" charset="0"/>
              </a:rPr>
              <a:t>Now, you need an IDE to edit and run your app's code.</a:t>
            </a:r>
            <a:endParaRPr lang="en-IN" sz="1600" b="0" i="0" dirty="0">
              <a:solidFill>
                <a:srgbClr val="000000"/>
              </a:solidFill>
              <a:effectLst/>
              <a:latin typeface="verdana" panose="020B0604030504040204" pitchFamily="34" charset="0"/>
            </a:endParaRPr>
          </a:p>
          <a:p>
            <a:r>
              <a:rPr lang="en-US" sz="1600" b="0" i="0" dirty="0">
                <a:solidFill>
                  <a:srgbClr val="000000"/>
                </a:solidFill>
                <a:effectLst/>
                <a:latin typeface="verdana" panose="020B0604030504040204" pitchFamily="34" charset="0"/>
              </a:rPr>
              <a:t>Here, go to </a:t>
            </a:r>
            <a:r>
              <a:rPr lang="en-US" sz="1600" b="0" i="0" dirty="0" err="1">
                <a:solidFill>
                  <a:srgbClr val="000000"/>
                </a:solidFill>
                <a:effectLst/>
                <a:latin typeface="verdana" panose="020B0604030504040204" pitchFamily="34" charset="0"/>
              </a:rPr>
              <a:t>src</a:t>
            </a:r>
            <a:r>
              <a:rPr lang="en-US" sz="1600" b="0" i="0" dirty="0">
                <a:solidFill>
                  <a:srgbClr val="000000"/>
                </a:solidFill>
                <a:effectLst/>
                <a:latin typeface="verdana" panose="020B0604030504040204" pitchFamily="34" charset="0"/>
              </a:rPr>
              <a:t> folder, you will see app folder there. Expand the app folder.</a:t>
            </a:r>
          </a:p>
          <a:p>
            <a:pPr algn="l"/>
            <a:r>
              <a:rPr lang="en-IN" sz="1600" b="1" i="0" dirty="0">
                <a:solidFill>
                  <a:srgbClr val="000000"/>
                </a:solidFill>
                <a:effectLst/>
                <a:latin typeface="verdana" panose="020B0604030504040204" pitchFamily="34" charset="0"/>
              </a:rPr>
              <a:t>You will see 5 components there:</a:t>
            </a:r>
            <a:endParaRPr lang="en-IN" sz="1600" b="0" i="0" dirty="0">
              <a:solidFill>
                <a:srgbClr val="000000"/>
              </a:solidFill>
              <a:effectLst/>
              <a:latin typeface="verdana" panose="020B0604030504040204" pitchFamily="34" charset="0"/>
            </a:endParaRPr>
          </a:p>
          <a:p>
            <a:pPr algn="l">
              <a:buFont typeface="Arial" panose="020B0604020202020204" pitchFamily="34" charset="0"/>
              <a:buChar char="•"/>
            </a:pPr>
            <a:r>
              <a:rPr lang="en-IN" sz="1600" b="0" dirty="0">
                <a:solidFill>
                  <a:srgbClr val="000000"/>
                </a:solidFill>
                <a:effectLst/>
                <a:latin typeface="verdana" panose="020B0604030504040204" pitchFamily="34" charset="0"/>
              </a:rPr>
              <a:t>app.component.css</a:t>
            </a:r>
          </a:p>
          <a:p>
            <a:pPr algn="l">
              <a:buFont typeface="Arial" panose="020B0604020202020204" pitchFamily="34" charset="0"/>
              <a:buChar char="•"/>
            </a:pPr>
            <a:r>
              <a:rPr lang="en-IN" sz="1600" b="0" dirty="0">
                <a:solidFill>
                  <a:srgbClr val="000000"/>
                </a:solidFill>
                <a:effectLst/>
                <a:latin typeface="verdana" panose="020B0604030504040204" pitchFamily="34" charset="0"/>
              </a:rPr>
              <a:t>app.component.html</a:t>
            </a:r>
          </a:p>
          <a:p>
            <a:pPr algn="l">
              <a:buFont typeface="Arial" panose="020B0604020202020204" pitchFamily="34" charset="0"/>
              <a:buChar char="•"/>
            </a:pPr>
            <a:r>
              <a:rPr lang="en-IN" sz="1600" b="0" dirty="0" err="1">
                <a:solidFill>
                  <a:srgbClr val="000000"/>
                </a:solidFill>
                <a:effectLst/>
                <a:latin typeface="verdana" panose="020B0604030504040204" pitchFamily="34" charset="0"/>
              </a:rPr>
              <a:t>app.component.spec.ts</a:t>
            </a:r>
            <a:endParaRPr lang="en-IN" sz="1600" b="0" dirty="0">
              <a:solidFill>
                <a:srgbClr val="000000"/>
              </a:solidFill>
              <a:effectLst/>
              <a:latin typeface="verdana" panose="020B0604030504040204" pitchFamily="34" charset="0"/>
            </a:endParaRPr>
          </a:p>
          <a:p>
            <a:pPr algn="l">
              <a:buFont typeface="Arial" panose="020B0604020202020204" pitchFamily="34" charset="0"/>
              <a:buChar char="•"/>
            </a:pPr>
            <a:r>
              <a:rPr lang="en-IN" sz="1600" b="0" dirty="0" err="1">
                <a:solidFill>
                  <a:srgbClr val="000000"/>
                </a:solidFill>
                <a:effectLst/>
                <a:latin typeface="verdana" panose="020B0604030504040204" pitchFamily="34" charset="0"/>
              </a:rPr>
              <a:t>app.component.ts</a:t>
            </a:r>
            <a:endParaRPr lang="en-IN" sz="1600" b="0" dirty="0">
              <a:solidFill>
                <a:srgbClr val="000000"/>
              </a:solidFill>
              <a:effectLst/>
              <a:latin typeface="verdana" panose="020B0604030504040204" pitchFamily="34" charset="0"/>
            </a:endParaRPr>
          </a:p>
          <a:p>
            <a:pPr algn="l">
              <a:buFont typeface="Arial" panose="020B0604020202020204" pitchFamily="34" charset="0"/>
              <a:buChar char="•"/>
            </a:pPr>
            <a:r>
              <a:rPr lang="en-IN" sz="1600" b="0" dirty="0" err="1">
                <a:solidFill>
                  <a:srgbClr val="000000"/>
                </a:solidFill>
                <a:effectLst/>
                <a:latin typeface="verdana" panose="020B0604030504040204" pitchFamily="34" charset="0"/>
              </a:rPr>
              <a:t>app.module.ts</a:t>
            </a:r>
            <a:endParaRPr lang="en-IN" sz="1600" b="0" dirty="0">
              <a:solidFill>
                <a:srgbClr val="000000"/>
              </a:solidFill>
              <a:effectLst/>
              <a:latin typeface="verdana" panose="020B0604030504040204" pitchFamily="34" charset="0"/>
            </a:endParaRPr>
          </a:p>
          <a:p>
            <a:endParaRPr lang="en-IN" sz="1600" b="0" i="0" dirty="0">
              <a:solidFill>
                <a:srgbClr val="000000"/>
              </a:solidFill>
              <a:effectLst/>
              <a:latin typeface="verdana" panose="020B0604030504040204" pitchFamily="34" charset="0"/>
            </a:endParaRPr>
          </a:p>
          <a:p>
            <a:endParaRPr lang="en-IN" sz="16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21114789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DCEA-D101-4C24-82B3-59BC6466B431}"/>
              </a:ext>
            </a:extLst>
          </p:cNvPr>
          <p:cNvSpPr>
            <a:spLocks noGrp="1"/>
          </p:cNvSpPr>
          <p:nvPr>
            <p:ph type="title"/>
          </p:nvPr>
        </p:nvSpPr>
        <p:spPr>
          <a:xfrm>
            <a:off x="457200" y="274638"/>
            <a:ext cx="8229600" cy="346050"/>
          </a:xfrm>
        </p:spPr>
        <p:txBody>
          <a:bodyPr>
            <a:normAutofit fontScale="90000"/>
          </a:bodyPr>
          <a:lstStyle/>
          <a:p>
            <a:r>
              <a:rPr lang="en-IN" b="1" i="0">
                <a:effectLst/>
                <a:latin typeface="verdana" panose="020B0604030504040204" pitchFamily="34" charset="0"/>
              </a:rPr>
              <a:t>app.component.css</a:t>
            </a:r>
            <a:endParaRPr lang="en-IN" dirty="0"/>
          </a:p>
        </p:txBody>
      </p:sp>
      <p:sp>
        <p:nvSpPr>
          <p:cNvPr id="3" name="Content Placeholder 2">
            <a:extLst>
              <a:ext uri="{FF2B5EF4-FFF2-40B4-BE49-F238E27FC236}">
                <a16:creationId xmlns:a16="http://schemas.microsoft.com/office/drawing/2014/main" id="{80D17822-4E14-407F-B1AA-60C96B6815A3}"/>
              </a:ext>
            </a:extLst>
          </p:cNvPr>
          <p:cNvSpPr>
            <a:spLocks noGrp="1"/>
          </p:cNvSpPr>
          <p:nvPr>
            <p:ph idx="1"/>
          </p:nvPr>
        </p:nvSpPr>
        <p:spPr>
          <a:xfrm>
            <a:off x="457200" y="764704"/>
            <a:ext cx="8229600" cy="5976664"/>
          </a:xfrm>
        </p:spPr>
        <p:txBody>
          <a:bodyPr>
            <a:normAutofit/>
          </a:bodyPr>
          <a:lstStyle/>
          <a:p>
            <a:r>
              <a:rPr lang="en-US" sz="1800" b="0" i="0" dirty="0">
                <a:solidFill>
                  <a:srgbClr val="000000"/>
                </a:solidFill>
                <a:effectLst/>
                <a:latin typeface="verdana" panose="020B0604030504040204" pitchFamily="34" charset="0"/>
              </a:rPr>
              <a:t>This part is empty because we don't specify any CSS here.</a:t>
            </a:r>
          </a:p>
          <a:p>
            <a:r>
              <a:rPr lang="en-IN" sz="1800" b="1" i="0" dirty="0">
                <a:effectLst/>
                <a:latin typeface="verdana" panose="020B0604030504040204" pitchFamily="34" charset="0"/>
              </a:rPr>
              <a:t>app.component.html</a:t>
            </a:r>
          </a:p>
          <a:p>
            <a:r>
              <a:rPr lang="en-US" sz="1800" b="0" i="0" dirty="0">
                <a:solidFill>
                  <a:srgbClr val="000000"/>
                </a:solidFill>
                <a:effectLst/>
                <a:latin typeface="verdana" panose="020B0604030504040204" pitchFamily="34" charset="0"/>
              </a:rPr>
              <a:t>This is the most important component, the front page of your app. Here, you can change the salutation used before your app's name. You can also change the content on the front page and their respective links.</a:t>
            </a:r>
          </a:p>
          <a:p>
            <a:pPr algn="l"/>
            <a:r>
              <a:rPr lang="en-US" sz="1800" b="1" i="0" dirty="0" err="1">
                <a:solidFill>
                  <a:srgbClr val="000000"/>
                </a:solidFill>
                <a:effectLst/>
                <a:latin typeface="verdana" panose="020B0604030504040204" pitchFamily="34" charset="0"/>
              </a:rPr>
              <a:t>app.component.spec.ts</a:t>
            </a:r>
            <a:r>
              <a:rPr lang="en-US" sz="1800" b="1" i="0" dirty="0">
                <a:solidFill>
                  <a:srgbClr val="000000"/>
                </a:solidFill>
                <a:effectLst/>
                <a:latin typeface="verdana" panose="020B0604030504040204" pitchFamily="34" charset="0"/>
              </a:rPr>
              <a:t>:</a:t>
            </a:r>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verdana" panose="020B0604030504040204" pitchFamily="34" charset="0"/>
              </a:rPr>
              <a:t>This file is used for testing purpose only.</a:t>
            </a:r>
          </a:p>
          <a:p>
            <a:pPr algn="l"/>
            <a:r>
              <a:rPr lang="en-US" sz="1600" b="1" i="0" dirty="0" err="1">
                <a:solidFill>
                  <a:srgbClr val="000000"/>
                </a:solidFill>
                <a:effectLst/>
                <a:latin typeface="verdana" panose="020B0604030504040204" pitchFamily="34" charset="0"/>
              </a:rPr>
              <a:t>app.component.ts</a:t>
            </a:r>
            <a:endParaRPr lang="en-US" sz="1600" b="0" i="0" dirty="0">
              <a:solidFill>
                <a:srgbClr val="000000"/>
              </a:solidFill>
              <a:effectLst/>
              <a:latin typeface="verdana" panose="020B0604030504040204" pitchFamily="34" charset="0"/>
            </a:endParaRPr>
          </a:p>
          <a:p>
            <a:pPr algn="l"/>
            <a:r>
              <a:rPr lang="en-US" sz="1600" b="0" i="0" dirty="0">
                <a:solidFill>
                  <a:srgbClr val="000000"/>
                </a:solidFill>
                <a:effectLst/>
                <a:latin typeface="verdana" panose="020B0604030504040204" pitchFamily="34" charset="0"/>
              </a:rPr>
              <a:t>You can change the name of your app here. You just have to change the title.</a:t>
            </a:r>
          </a:p>
          <a:p>
            <a:pPr algn="l"/>
            <a:endParaRPr lang="en-US" sz="1800" b="0" i="0" dirty="0">
              <a:solidFill>
                <a:srgbClr val="000000"/>
              </a:solidFill>
              <a:effectLst/>
              <a:latin typeface="verdana" panose="020B0604030504040204" pitchFamily="34" charset="0"/>
            </a:endParaRPr>
          </a:p>
          <a:p>
            <a:endParaRPr lang="en-IN" sz="1800" dirty="0"/>
          </a:p>
        </p:txBody>
      </p:sp>
    </p:spTree>
    <p:extLst>
      <p:ext uri="{BB962C8B-B14F-4D97-AF65-F5344CB8AC3E}">
        <p14:creationId xmlns:p14="http://schemas.microsoft.com/office/powerpoint/2010/main" val="263320296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B1EF-4A9E-4DE3-80F8-461E565011DE}"/>
              </a:ext>
            </a:extLst>
          </p:cNvPr>
          <p:cNvSpPr>
            <a:spLocks noGrp="1"/>
          </p:cNvSpPr>
          <p:nvPr>
            <p:ph type="title"/>
          </p:nvPr>
        </p:nvSpPr>
        <p:spPr>
          <a:xfrm>
            <a:off x="457200" y="274638"/>
            <a:ext cx="8229600" cy="457199"/>
          </a:xfrm>
        </p:spPr>
        <p:txBody>
          <a:bodyPr>
            <a:normAutofit fontScale="90000"/>
          </a:bodyPr>
          <a:lstStyle/>
          <a:p>
            <a:r>
              <a:rPr lang="en-US" b="0" i="0" dirty="0">
                <a:solidFill>
                  <a:srgbClr val="610B38"/>
                </a:solidFill>
                <a:effectLst/>
                <a:latin typeface="erdana"/>
              </a:rPr>
              <a:t>Files used in Angular 7 App folder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9F999A6-3CEE-4DC8-820C-E7B4D9C3B0ED}"/>
              </a:ext>
            </a:extLst>
          </p:cNvPr>
          <p:cNvSpPr>
            <a:spLocks noGrp="1"/>
          </p:cNvSpPr>
          <p:nvPr>
            <p:ph idx="1"/>
          </p:nvPr>
        </p:nvSpPr>
        <p:spPr>
          <a:xfrm>
            <a:off x="457200" y="548680"/>
            <a:ext cx="8229600" cy="6192688"/>
          </a:xfrm>
        </p:spPr>
        <p:txBody>
          <a:bodyPr>
            <a:normAutofit fontScale="92500" lnSpcReduction="10000"/>
          </a:bodyPr>
          <a:lstStyle/>
          <a:p>
            <a:r>
              <a:rPr lang="en-US" sz="1800" b="0" i="0" dirty="0">
                <a:solidFill>
                  <a:srgbClr val="000000"/>
                </a:solidFill>
                <a:effectLst/>
                <a:latin typeface="verdana" panose="020B0604030504040204" pitchFamily="34" charset="0"/>
              </a:rPr>
              <a:t>Angular 7 App files which are mainly used in your project are given below:</a:t>
            </a:r>
          </a:p>
          <a:p>
            <a:r>
              <a:rPr lang="en-US" sz="2000" b="1" dirty="0" err="1">
                <a:solidFill>
                  <a:srgbClr val="000000"/>
                </a:solidFill>
                <a:effectLst/>
                <a:latin typeface="verdana" panose="020B0604030504040204" pitchFamily="34" charset="0"/>
              </a:rPr>
              <a:t>src</a:t>
            </a:r>
            <a:r>
              <a:rPr lang="en-US" sz="2000" b="1" dirty="0">
                <a:solidFill>
                  <a:srgbClr val="000000"/>
                </a:solidFill>
                <a:effectLst/>
                <a:latin typeface="verdana" panose="020B0604030504040204" pitchFamily="34" charset="0"/>
              </a:rPr>
              <a:t> folder:</a:t>
            </a:r>
            <a:r>
              <a:rPr lang="en-US" sz="2000" b="0" dirty="0">
                <a:solidFill>
                  <a:srgbClr val="000000"/>
                </a:solidFill>
                <a:effectLst/>
                <a:latin typeface="verdana" panose="020B0604030504040204" pitchFamily="34" charset="0"/>
              </a:rPr>
              <a:t> This is the folder which contains the main code files related to your angular application.</a:t>
            </a:r>
          </a:p>
          <a:p>
            <a:r>
              <a:rPr lang="en-US" sz="2000" b="1" dirty="0">
                <a:solidFill>
                  <a:srgbClr val="000000"/>
                </a:solidFill>
                <a:effectLst/>
                <a:latin typeface="verdana" panose="020B0604030504040204" pitchFamily="34" charset="0"/>
              </a:rPr>
              <a:t>app folder:</a:t>
            </a:r>
            <a:r>
              <a:rPr lang="en-US" sz="2000" b="0" dirty="0">
                <a:solidFill>
                  <a:srgbClr val="000000"/>
                </a:solidFill>
                <a:effectLst/>
                <a:latin typeface="verdana" panose="020B0604030504040204" pitchFamily="34" charset="0"/>
              </a:rPr>
              <a:t> The app folder contains the files, you have created for app components.</a:t>
            </a:r>
          </a:p>
          <a:p>
            <a:r>
              <a:rPr lang="en-US" sz="2000" b="1" dirty="0">
                <a:solidFill>
                  <a:srgbClr val="000000"/>
                </a:solidFill>
                <a:effectLst/>
                <a:latin typeface="verdana" panose="020B0604030504040204" pitchFamily="34" charset="0"/>
              </a:rPr>
              <a:t>app.component.css:</a:t>
            </a:r>
            <a:r>
              <a:rPr lang="en-US" sz="2000" b="0" dirty="0">
                <a:solidFill>
                  <a:srgbClr val="000000"/>
                </a:solidFill>
                <a:effectLst/>
                <a:latin typeface="verdana" panose="020B0604030504040204" pitchFamily="34" charset="0"/>
              </a:rPr>
              <a:t> This file contains the cascading style sheets code for your app component.</a:t>
            </a:r>
          </a:p>
          <a:p>
            <a:r>
              <a:rPr lang="en-US" sz="2000" b="1" dirty="0">
                <a:solidFill>
                  <a:srgbClr val="000000"/>
                </a:solidFill>
                <a:effectLst/>
                <a:latin typeface="verdana" panose="020B0604030504040204" pitchFamily="34" charset="0"/>
              </a:rPr>
              <a:t>app.component.html:</a:t>
            </a:r>
            <a:r>
              <a:rPr lang="en-US" sz="2000" b="0" dirty="0">
                <a:solidFill>
                  <a:srgbClr val="000000"/>
                </a:solidFill>
                <a:effectLst/>
                <a:latin typeface="verdana" panose="020B0604030504040204" pitchFamily="34" charset="0"/>
              </a:rPr>
              <a:t> This file contains the html file related to app component. This is the template file which is used by angular to do the data binding.</a:t>
            </a:r>
          </a:p>
          <a:p>
            <a:r>
              <a:rPr lang="en-US" sz="2000" b="1" dirty="0" err="1">
                <a:solidFill>
                  <a:srgbClr val="000000"/>
                </a:solidFill>
                <a:effectLst/>
                <a:latin typeface="verdana" panose="020B0604030504040204" pitchFamily="34" charset="0"/>
              </a:rPr>
              <a:t>app.component.spec.ts</a:t>
            </a:r>
            <a:r>
              <a:rPr lang="en-US" sz="2000" b="1" dirty="0">
                <a:solidFill>
                  <a:srgbClr val="000000"/>
                </a:solidFill>
                <a:effectLst/>
                <a:latin typeface="verdana" panose="020B0604030504040204" pitchFamily="34" charset="0"/>
              </a:rPr>
              <a:t>:</a:t>
            </a:r>
            <a:r>
              <a:rPr lang="en-US" sz="2000" b="0" dirty="0">
                <a:solidFill>
                  <a:srgbClr val="000000"/>
                </a:solidFill>
                <a:effectLst/>
                <a:latin typeface="verdana" panose="020B0604030504040204" pitchFamily="34" charset="0"/>
              </a:rPr>
              <a:t> This file is a unit testing file related to app component. This file is used along with other unit tests. It is run from Angular CLI by the command ng test.</a:t>
            </a:r>
          </a:p>
          <a:p>
            <a:r>
              <a:rPr lang="en-US" sz="2000" b="1" dirty="0" err="1">
                <a:solidFill>
                  <a:srgbClr val="000000"/>
                </a:solidFill>
                <a:effectLst/>
                <a:latin typeface="verdana" panose="020B0604030504040204" pitchFamily="34" charset="0"/>
              </a:rPr>
              <a:t>app.component.ts</a:t>
            </a:r>
            <a:r>
              <a:rPr lang="en-US" sz="2000" b="1" dirty="0">
                <a:solidFill>
                  <a:srgbClr val="000000"/>
                </a:solidFill>
                <a:effectLst/>
                <a:latin typeface="verdana" panose="020B0604030504040204" pitchFamily="34" charset="0"/>
              </a:rPr>
              <a:t>:</a:t>
            </a:r>
            <a:r>
              <a:rPr lang="en-US" sz="2000" b="0" dirty="0">
                <a:solidFill>
                  <a:srgbClr val="000000"/>
                </a:solidFill>
                <a:effectLst/>
                <a:latin typeface="verdana" panose="020B0604030504040204" pitchFamily="34" charset="0"/>
              </a:rPr>
              <a:t> This is the most important typescript file which includes the view logic behind the component.</a:t>
            </a:r>
          </a:p>
          <a:p>
            <a:r>
              <a:rPr lang="en-US" sz="2000" b="1" dirty="0" err="1">
                <a:solidFill>
                  <a:srgbClr val="000000"/>
                </a:solidFill>
                <a:effectLst/>
                <a:latin typeface="verdana" panose="020B0604030504040204" pitchFamily="34" charset="0"/>
              </a:rPr>
              <a:t>app.module.ts</a:t>
            </a:r>
            <a:r>
              <a:rPr lang="en-US" sz="2000" b="1" dirty="0">
                <a:solidFill>
                  <a:srgbClr val="000000"/>
                </a:solidFill>
                <a:effectLst/>
                <a:latin typeface="verdana" panose="020B0604030504040204" pitchFamily="34" charset="0"/>
              </a:rPr>
              <a:t>:</a:t>
            </a:r>
            <a:r>
              <a:rPr lang="en-US" sz="2000" b="0" dirty="0">
                <a:solidFill>
                  <a:srgbClr val="000000"/>
                </a:solidFill>
                <a:effectLst/>
                <a:latin typeface="verdana" panose="020B0604030504040204" pitchFamily="34" charset="0"/>
              </a:rPr>
              <a:t> This is also a typescript file which includes all the dependencies for the website. This file is used to define the needed modules to be imported, the components to be declared and the main component to be bootstrapped.</a:t>
            </a:r>
          </a:p>
          <a:p>
            <a:endParaRPr lang="en-IN" sz="1800" dirty="0"/>
          </a:p>
        </p:txBody>
      </p:sp>
    </p:spTree>
    <p:extLst>
      <p:ext uri="{BB962C8B-B14F-4D97-AF65-F5344CB8AC3E}">
        <p14:creationId xmlns:p14="http://schemas.microsoft.com/office/powerpoint/2010/main" val="3315173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lspan">
            <a:extLst>
              <a:ext uri="{FF2B5EF4-FFF2-40B4-BE49-F238E27FC236}">
                <a16:creationId xmlns:a16="http://schemas.microsoft.com/office/drawing/2014/main" id="{58413157-8F0E-431F-9EED-718CC68F17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620688"/>
            <a:ext cx="7992888"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8286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43B-3A0E-4F44-95A8-0B8B25BFEC85}"/>
              </a:ext>
            </a:extLst>
          </p:cNvPr>
          <p:cNvSpPr>
            <a:spLocks noGrp="1"/>
          </p:cNvSpPr>
          <p:nvPr>
            <p:ph type="title"/>
          </p:nvPr>
        </p:nvSpPr>
        <p:spPr>
          <a:xfrm>
            <a:off x="457200" y="274638"/>
            <a:ext cx="8229600" cy="418058"/>
          </a:xfrm>
        </p:spPr>
        <p:txBody>
          <a:bodyPr>
            <a:normAutofit fontScale="90000"/>
          </a:bodyPr>
          <a:lstStyle/>
          <a:p>
            <a:r>
              <a:rPr lang="en-IN" b="0" i="0" dirty="0">
                <a:solidFill>
                  <a:srgbClr val="610B38"/>
                </a:solidFill>
                <a:effectLst/>
                <a:latin typeface="erdana"/>
              </a:rPr>
              <a:t>Angular 7 with Bootstrap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D60BB73-82A2-42D0-A0D2-E309FC4F471E}"/>
              </a:ext>
            </a:extLst>
          </p:cNvPr>
          <p:cNvSpPr>
            <a:spLocks noGrp="1"/>
          </p:cNvSpPr>
          <p:nvPr>
            <p:ph idx="1"/>
          </p:nvPr>
        </p:nvSpPr>
        <p:spPr>
          <a:xfrm>
            <a:off x="457200" y="404664"/>
            <a:ext cx="8229600" cy="6336704"/>
          </a:xfrm>
        </p:spPr>
        <p:txBody>
          <a:bodyPr/>
          <a:lstStyle/>
          <a:p>
            <a:r>
              <a:rPr lang="en-US" b="0" i="0" dirty="0">
                <a:solidFill>
                  <a:srgbClr val="610B38"/>
                </a:solidFill>
                <a:effectLst/>
                <a:latin typeface="erdana"/>
              </a:rPr>
              <a:t>How to install Bootstrap for Angular project?</a:t>
            </a:r>
          </a:p>
          <a:p>
            <a:r>
              <a:rPr lang="en-US" sz="1800" b="0" i="0" dirty="0">
                <a:solidFill>
                  <a:srgbClr val="000000"/>
                </a:solidFill>
                <a:effectLst/>
                <a:latin typeface="verdana" panose="020B0604030504040204" pitchFamily="34" charset="0"/>
              </a:rPr>
              <a:t>Run the following command on command prompt:</a:t>
            </a:r>
          </a:p>
          <a:p>
            <a:r>
              <a:rPr lang="en-IN" sz="1800" b="0" i="0" dirty="0" err="1">
                <a:solidFill>
                  <a:srgbClr val="000000"/>
                </a:solidFill>
                <a:effectLst/>
                <a:latin typeface="verdana" panose="020B0604030504040204" pitchFamily="34" charset="0"/>
              </a:rPr>
              <a:t>npm</a:t>
            </a:r>
            <a:r>
              <a:rPr lang="en-IN" sz="1800" b="0" i="0" dirty="0">
                <a:solidFill>
                  <a:srgbClr val="000000"/>
                </a:solidFill>
                <a:effectLst/>
                <a:latin typeface="verdana" panose="020B0604030504040204" pitchFamily="34" charset="0"/>
              </a:rPr>
              <a:t> install --save bootstrap@</a:t>
            </a:r>
            <a:r>
              <a:rPr lang="en-IN" sz="1800" b="0" i="0" dirty="0">
                <a:solidFill>
                  <a:srgbClr val="FF0000"/>
                </a:solidFill>
                <a:effectLst/>
                <a:latin typeface="verdana" panose="020B0604030504040204" pitchFamily="34" charset="0"/>
              </a:rPr>
              <a:t>3</a:t>
            </a:r>
            <a:r>
              <a:rPr lang="en-IN" sz="1800" b="0" i="0" dirty="0">
                <a:solidFill>
                  <a:srgbClr val="000000"/>
                </a:solidFill>
                <a:effectLst/>
                <a:latin typeface="verdana" panose="020B0604030504040204" pitchFamily="34" charset="0"/>
              </a:rPr>
              <a:t>  =</a:t>
            </a:r>
            <a:r>
              <a:rPr lang="en-IN" sz="1800" b="1" i="0" dirty="0">
                <a:solidFill>
                  <a:srgbClr val="006699"/>
                </a:solidFill>
                <a:effectLst/>
                <a:latin typeface="verdana" panose="020B0604030504040204" pitchFamily="34" charset="0"/>
              </a:rPr>
              <a:t>&gt;</a:t>
            </a:r>
            <a:r>
              <a:rPr lang="en-IN" sz="1800" b="0" i="0" dirty="0">
                <a:solidFill>
                  <a:srgbClr val="000000"/>
                </a:solidFill>
                <a:effectLst/>
                <a:latin typeface="verdana" panose="020B0604030504040204" pitchFamily="34" charset="0"/>
              </a:rPr>
              <a:t> The @3  is important!  </a:t>
            </a:r>
          </a:p>
          <a:p>
            <a:r>
              <a:rPr lang="en-US" sz="1600" b="0" i="0" dirty="0">
                <a:solidFill>
                  <a:srgbClr val="000000"/>
                </a:solidFill>
                <a:effectLst/>
                <a:latin typeface="verdana" panose="020B0604030504040204" pitchFamily="34" charset="0"/>
              </a:rPr>
              <a:t>Further, when you use a project created with Angular CLI 6+ (check via </a:t>
            </a:r>
            <a:r>
              <a:rPr lang="en-US" sz="1600" b="1" i="0" dirty="0">
                <a:effectLst/>
                <a:latin typeface="verdana" panose="020B0604030504040204" pitchFamily="34" charset="0"/>
              </a:rPr>
              <a:t>ng v</a:t>
            </a:r>
            <a:r>
              <a:rPr lang="en-US" sz="1600" b="0" i="0" dirty="0">
                <a:solidFill>
                  <a:srgbClr val="000000"/>
                </a:solidFill>
                <a:effectLst/>
                <a:latin typeface="verdana" panose="020B0604030504040204" pitchFamily="34" charset="0"/>
              </a:rPr>
              <a:t> ), you'll have an </a:t>
            </a:r>
            <a:r>
              <a:rPr lang="en-US" sz="1600" b="0" i="0" dirty="0" err="1">
                <a:solidFill>
                  <a:srgbClr val="000000"/>
                </a:solidFill>
                <a:effectLst/>
                <a:latin typeface="verdana" panose="020B0604030504040204" pitchFamily="34" charset="0"/>
              </a:rPr>
              <a:t>angular.json</a:t>
            </a:r>
            <a:r>
              <a:rPr lang="en-US" sz="1600" b="0" i="0" dirty="0">
                <a:solidFill>
                  <a:srgbClr val="000000"/>
                </a:solidFill>
                <a:effectLst/>
                <a:latin typeface="verdana" panose="020B0604030504040204" pitchFamily="34" charset="0"/>
              </a:rPr>
              <a:t> file instead of an </a:t>
            </a:r>
            <a:r>
              <a:rPr lang="en-US" sz="1600" b="1" i="0" dirty="0">
                <a:effectLst/>
                <a:latin typeface="verdana" panose="020B0604030504040204" pitchFamily="34" charset="0"/>
              </a:rPr>
              <a:t>.angular-</a:t>
            </a:r>
            <a:r>
              <a:rPr lang="en-US" sz="1600" b="1" i="0" dirty="0" err="1">
                <a:effectLst/>
                <a:latin typeface="verdana" panose="020B0604030504040204" pitchFamily="34" charset="0"/>
              </a:rPr>
              <a:t>cli.json</a:t>
            </a:r>
            <a:r>
              <a:rPr lang="en-US" sz="1600" b="0" i="0" dirty="0">
                <a:solidFill>
                  <a:srgbClr val="000000"/>
                </a:solidFill>
                <a:effectLst/>
                <a:latin typeface="verdana" panose="020B0604030504040204" pitchFamily="34" charset="0"/>
              </a:rPr>
              <a:t> file. </a:t>
            </a:r>
          </a:p>
          <a:p>
            <a:r>
              <a:rPr lang="en-US" sz="1600" b="0" i="0" dirty="0">
                <a:solidFill>
                  <a:srgbClr val="000000"/>
                </a:solidFill>
                <a:effectLst/>
                <a:latin typeface="verdana" panose="020B0604030504040204" pitchFamily="34" charset="0"/>
              </a:rPr>
              <a:t>In that file, you still need to add Bootstrap to the </a:t>
            </a:r>
            <a:r>
              <a:rPr lang="en-US" sz="1600" b="1" i="0" dirty="0">
                <a:effectLst/>
                <a:latin typeface="verdana" panose="020B0604030504040204" pitchFamily="34" charset="0"/>
              </a:rPr>
              <a:t>styles[]</a:t>
            </a:r>
            <a:r>
              <a:rPr lang="en-US" sz="1600" b="0" i="0" dirty="0">
                <a:solidFill>
                  <a:srgbClr val="000000"/>
                </a:solidFill>
                <a:effectLst/>
                <a:latin typeface="verdana" panose="020B0604030504040204" pitchFamily="34" charset="0"/>
              </a:rPr>
              <a:t> array, but the path should be </a:t>
            </a:r>
            <a:r>
              <a:rPr lang="en-US" sz="1600" b="1" i="0" dirty="0" err="1">
                <a:effectLst/>
                <a:latin typeface="verdana" panose="020B0604030504040204" pitchFamily="34" charset="0"/>
              </a:rPr>
              <a:t>node_modules</a:t>
            </a:r>
            <a:r>
              <a:rPr lang="en-US" sz="1600" b="1" i="0" dirty="0">
                <a:effectLst/>
                <a:latin typeface="verdana" panose="020B0604030504040204" pitchFamily="34" charset="0"/>
              </a:rPr>
              <a:t>/bootstrap/</a:t>
            </a:r>
            <a:r>
              <a:rPr lang="en-US" sz="1600" b="1" i="0" dirty="0" err="1">
                <a:effectLst/>
                <a:latin typeface="verdana" panose="020B0604030504040204" pitchFamily="34" charset="0"/>
              </a:rPr>
              <a:t>dist</a:t>
            </a:r>
            <a:r>
              <a:rPr lang="en-US" sz="1600" b="1" i="0" dirty="0">
                <a:effectLst/>
                <a:latin typeface="verdana" panose="020B0604030504040204" pitchFamily="34" charset="0"/>
              </a:rPr>
              <a:t>/</a:t>
            </a:r>
            <a:r>
              <a:rPr lang="en-US" sz="1600" b="1" i="0" dirty="0" err="1">
                <a:effectLst/>
                <a:latin typeface="verdana" panose="020B0604030504040204" pitchFamily="34" charset="0"/>
              </a:rPr>
              <a:t>css</a:t>
            </a:r>
            <a:r>
              <a:rPr lang="en-US" sz="1600" b="1" i="0" dirty="0">
                <a:effectLst/>
                <a:latin typeface="verdana" panose="020B0604030504040204" pitchFamily="34" charset="0"/>
              </a:rPr>
              <a:t>/bootstrap.min.css ,</a:t>
            </a:r>
            <a:r>
              <a:rPr lang="en-US" sz="1600" b="0" i="0" dirty="0">
                <a:solidFill>
                  <a:srgbClr val="000000"/>
                </a:solidFill>
                <a:effectLst/>
                <a:latin typeface="verdana" panose="020B0604030504040204" pitchFamily="34" charset="0"/>
              </a:rPr>
              <a:t> </a:t>
            </a:r>
            <a:r>
              <a:rPr lang="en-US" sz="1600" b="1" i="0" dirty="0">
                <a:effectLst/>
                <a:latin typeface="verdana" panose="020B0604030504040204" pitchFamily="34" charset="0"/>
              </a:rPr>
              <a:t>NOT</a:t>
            </a:r>
            <a:r>
              <a:rPr lang="en-US" sz="1600" b="0" i="0" dirty="0">
                <a:solidFill>
                  <a:srgbClr val="000000"/>
                </a:solidFill>
                <a:effectLst/>
                <a:latin typeface="verdana" panose="020B0604030504040204" pitchFamily="34" charset="0"/>
              </a:rPr>
              <a:t> </a:t>
            </a:r>
            <a:r>
              <a:rPr lang="en-US" sz="1600" b="1" i="0" dirty="0">
                <a:effectLst/>
                <a:latin typeface="verdana" panose="020B0604030504040204" pitchFamily="34" charset="0"/>
              </a:rPr>
              <a:t>../</a:t>
            </a:r>
            <a:r>
              <a:rPr lang="en-US" sz="1600" b="1" i="0" dirty="0" err="1">
                <a:effectLst/>
                <a:latin typeface="verdana" panose="020B0604030504040204" pitchFamily="34" charset="0"/>
              </a:rPr>
              <a:t>node_modules</a:t>
            </a:r>
            <a:r>
              <a:rPr lang="en-US" sz="1600" b="1" i="0" dirty="0">
                <a:effectLst/>
                <a:latin typeface="verdana" panose="020B0604030504040204" pitchFamily="34" charset="0"/>
              </a:rPr>
              <a:t>/bootstrap/</a:t>
            </a:r>
            <a:r>
              <a:rPr lang="en-US" sz="1600" b="1" i="0" dirty="0" err="1">
                <a:effectLst/>
                <a:latin typeface="verdana" panose="020B0604030504040204" pitchFamily="34" charset="0"/>
              </a:rPr>
              <a:t>dist</a:t>
            </a:r>
            <a:r>
              <a:rPr lang="en-US" sz="1600" b="1" i="0" dirty="0">
                <a:effectLst/>
                <a:latin typeface="verdana" panose="020B0604030504040204" pitchFamily="34" charset="0"/>
              </a:rPr>
              <a:t>/</a:t>
            </a:r>
            <a:r>
              <a:rPr lang="en-US" sz="1600" b="1" i="0" dirty="0" err="1">
                <a:effectLst/>
                <a:latin typeface="verdana" panose="020B0604030504040204" pitchFamily="34" charset="0"/>
              </a:rPr>
              <a:t>css</a:t>
            </a:r>
            <a:r>
              <a:rPr lang="en-US" sz="1600" b="1" i="0" dirty="0">
                <a:effectLst/>
                <a:latin typeface="verdana" panose="020B0604030504040204" pitchFamily="34" charset="0"/>
              </a:rPr>
              <a:t>/bootstrap.min.css</a:t>
            </a:r>
            <a:r>
              <a:rPr lang="en-US" sz="1600" b="0" i="0" dirty="0">
                <a:solidFill>
                  <a:srgbClr val="000000"/>
                </a:solidFill>
                <a:effectLst/>
                <a:latin typeface="verdana" panose="020B0604030504040204" pitchFamily="34" charset="0"/>
              </a:rPr>
              <a:t> . The leading </a:t>
            </a:r>
            <a:r>
              <a:rPr lang="en-US" sz="1600" b="1" i="0" dirty="0">
                <a:effectLst/>
                <a:latin typeface="verdana" panose="020B0604030504040204" pitchFamily="34" charset="0"/>
              </a:rPr>
              <a:t>../</a:t>
            </a:r>
            <a:r>
              <a:rPr lang="en-US" sz="1600" b="0" i="0" dirty="0">
                <a:solidFill>
                  <a:srgbClr val="000000"/>
                </a:solidFill>
                <a:effectLst/>
                <a:latin typeface="verdana" panose="020B0604030504040204" pitchFamily="34" charset="0"/>
              </a:rPr>
              <a:t> must not be included.</a:t>
            </a:r>
            <a:endParaRPr lang="en-IN" sz="16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10210465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3D24-4AEC-40DB-A8C7-B7D6AF0BC98E}"/>
              </a:ext>
            </a:extLst>
          </p:cNvPr>
          <p:cNvSpPr>
            <a:spLocks noGrp="1"/>
          </p:cNvSpPr>
          <p:nvPr>
            <p:ph type="title"/>
          </p:nvPr>
        </p:nvSpPr>
        <p:spPr>
          <a:xfrm>
            <a:off x="457200" y="274638"/>
            <a:ext cx="8229600" cy="274042"/>
          </a:xfrm>
        </p:spPr>
        <p:txBody>
          <a:bodyPr>
            <a:normAutofit fontScale="90000"/>
          </a:bodyPr>
          <a:lstStyle/>
          <a:p>
            <a:r>
              <a:rPr lang="en-US" b="0" i="0" dirty="0">
                <a:solidFill>
                  <a:srgbClr val="610B38"/>
                </a:solidFill>
                <a:effectLst/>
                <a:latin typeface="erdana"/>
              </a:rPr>
              <a:t>How to add bootstrap.css file in the project?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2E8615C-18D1-431B-AED7-B864BB6F7EB6}"/>
              </a:ext>
            </a:extLst>
          </p:cNvPr>
          <p:cNvSpPr>
            <a:spLocks noGrp="1"/>
          </p:cNvSpPr>
          <p:nvPr>
            <p:ph idx="1"/>
          </p:nvPr>
        </p:nvSpPr>
        <p:spPr>
          <a:xfrm>
            <a:off x="457200" y="908720"/>
            <a:ext cx="8229600" cy="5674641"/>
          </a:xfrm>
        </p:spPr>
        <p:txBody>
          <a:bodyPr>
            <a:normAutofit/>
          </a:bodyPr>
          <a:lstStyle/>
          <a:p>
            <a:r>
              <a:rPr lang="en-US" sz="1800" b="0" i="0" dirty="0">
                <a:solidFill>
                  <a:srgbClr val="000000"/>
                </a:solidFill>
                <a:effectLst/>
                <a:latin typeface="verdana" panose="020B0604030504040204" pitchFamily="34" charset="0"/>
              </a:rPr>
              <a:t>Expand Node Module (library root folder)</a:t>
            </a:r>
          </a:p>
          <a:p>
            <a:r>
              <a:rPr lang="en-US" sz="1800" b="0" i="0" dirty="0">
                <a:solidFill>
                  <a:srgbClr val="000000"/>
                </a:solidFill>
                <a:effectLst/>
                <a:latin typeface="verdana" panose="020B0604030504040204" pitchFamily="34" charset="0"/>
              </a:rPr>
              <a:t>Go to bootstrap folder and expand it.</a:t>
            </a:r>
            <a:endParaRPr lang="en-US" sz="1800" dirty="0">
              <a:solidFill>
                <a:srgbClr val="000000"/>
              </a:solidFill>
              <a:latin typeface="verdana" panose="020B0604030504040204" pitchFamily="34" charset="0"/>
            </a:endParaRPr>
          </a:p>
          <a:p>
            <a:r>
              <a:rPr lang="en-US" sz="1800" b="0" i="0" dirty="0">
                <a:solidFill>
                  <a:srgbClr val="000000"/>
                </a:solidFill>
                <a:effectLst/>
                <a:latin typeface="verdana" panose="020B0604030504040204" pitchFamily="34" charset="0"/>
              </a:rPr>
              <a:t>Go to </a:t>
            </a:r>
            <a:r>
              <a:rPr lang="en-US" sz="1800" b="0" i="0" dirty="0" err="1">
                <a:solidFill>
                  <a:srgbClr val="000000"/>
                </a:solidFill>
                <a:effectLst/>
                <a:latin typeface="verdana" panose="020B0604030504040204" pitchFamily="34" charset="0"/>
              </a:rPr>
              <a:t>dist</a:t>
            </a:r>
            <a:r>
              <a:rPr lang="en-US" sz="1800" b="0" i="0" dirty="0">
                <a:solidFill>
                  <a:srgbClr val="000000"/>
                </a:solidFill>
                <a:effectLst/>
                <a:latin typeface="verdana" panose="020B0604030504040204" pitchFamily="34" charset="0"/>
              </a:rPr>
              <a:t> folder and expand dist.</a:t>
            </a:r>
          </a:p>
          <a:p>
            <a:r>
              <a:rPr lang="en-US" sz="1800" b="0" i="0" dirty="0">
                <a:solidFill>
                  <a:srgbClr val="000000"/>
                </a:solidFill>
                <a:effectLst/>
                <a:latin typeface="verdana" panose="020B0604030504040204" pitchFamily="34" charset="0"/>
              </a:rPr>
              <a:t>Expand </a:t>
            </a:r>
            <a:r>
              <a:rPr lang="en-US" sz="1800" b="0" i="0" dirty="0" err="1">
                <a:solidFill>
                  <a:srgbClr val="000000"/>
                </a:solidFill>
                <a:effectLst/>
                <a:latin typeface="verdana" panose="020B0604030504040204" pitchFamily="34" charset="0"/>
              </a:rPr>
              <a:t>css</a:t>
            </a:r>
            <a:r>
              <a:rPr lang="en-US" sz="1800" b="0" i="0" dirty="0">
                <a:solidFill>
                  <a:srgbClr val="000000"/>
                </a:solidFill>
                <a:effectLst/>
                <a:latin typeface="verdana" panose="020B0604030504040204" pitchFamily="34" charset="0"/>
              </a:rPr>
              <a:t> and you will find "bootstrap.css". Expand bootstrap.css and you will see bootstrap.min.css</a:t>
            </a:r>
          </a:p>
          <a:p>
            <a:r>
              <a:rPr lang="en-US" sz="1800" b="0" i="0" dirty="0">
                <a:solidFill>
                  <a:srgbClr val="000000"/>
                </a:solidFill>
                <a:effectLst/>
                <a:latin typeface="verdana" panose="020B0604030504040204" pitchFamily="34" charset="0"/>
              </a:rPr>
              <a:t>Open </a:t>
            </a:r>
            <a:r>
              <a:rPr lang="en-US" sz="1800" b="0" i="0" dirty="0" err="1">
                <a:solidFill>
                  <a:srgbClr val="000000"/>
                </a:solidFill>
                <a:effectLst/>
                <a:latin typeface="verdana" panose="020B0604030504040204" pitchFamily="34" charset="0"/>
              </a:rPr>
              <a:t>angular.json</a:t>
            </a:r>
            <a:r>
              <a:rPr lang="en-US" sz="1800" b="0" i="0" dirty="0">
                <a:solidFill>
                  <a:srgbClr val="000000"/>
                </a:solidFill>
                <a:effectLst/>
                <a:latin typeface="verdana" panose="020B0604030504040204" pitchFamily="34" charset="0"/>
              </a:rPr>
              <a:t> file and add the bootstrap.min.css in style section.</a:t>
            </a:r>
          </a:p>
          <a:p>
            <a:r>
              <a:rPr lang="en-US" sz="1800" b="0" i="0" dirty="0">
                <a:solidFill>
                  <a:srgbClr val="000000"/>
                </a:solidFill>
                <a:effectLst/>
                <a:latin typeface="verdana" panose="020B0604030504040204" pitchFamily="34" charset="0"/>
              </a:rPr>
              <a:t>Bootstrap is now installed for your Angular 7 project. You can use it now.</a:t>
            </a:r>
            <a:endParaRPr lang="en-IN" sz="1800" dirty="0"/>
          </a:p>
        </p:txBody>
      </p:sp>
    </p:spTree>
    <p:extLst>
      <p:ext uri="{BB962C8B-B14F-4D97-AF65-F5344CB8AC3E}">
        <p14:creationId xmlns:p14="http://schemas.microsoft.com/office/powerpoint/2010/main" val="185649765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92F-D8D5-44EF-B990-426F9B60FFAD}"/>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Angular 7 Architecture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4DC70E-B3AA-47C7-9EA1-B069E3B0B0F3}"/>
              </a:ext>
            </a:extLst>
          </p:cNvPr>
          <p:cNvSpPr>
            <a:spLocks noGrp="1"/>
          </p:cNvSpPr>
          <p:nvPr>
            <p:ph idx="1"/>
          </p:nvPr>
        </p:nvSpPr>
        <p:spPr>
          <a:xfrm>
            <a:off x="457200" y="548680"/>
            <a:ext cx="8229600" cy="6264696"/>
          </a:xfrm>
        </p:spPr>
        <p:txBody>
          <a:bodyPr/>
          <a:lstStyle/>
          <a:p>
            <a:pPr algn="l"/>
            <a:r>
              <a:rPr lang="en-US" sz="2000" b="0" i="0" dirty="0">
                <a:solidFill>
                  <a:srgbClr val="000000"/>
                </a:solidFill>
                <a:effectLst/>
                <a:latin typeface="verdana" panose="020B0604030504040204" pitchFamily="34" charset="0"/>
              </a:rPr>
              <a:t>Angular 7 is a platform and framework which is used to create client applications in HTML and TypeScript. Angular 7 is written in TypeScript.</a:t>
            </a:r>
          </a:p>
          <a:p>
            <a:pPr algn="l"/>
            <a:r>
              <a:rPr lang="en-US" sz="2000" b="0" i="0" dirty="0">
                <a:solidFill>
                  <a:srgbClr val="000000"/>
                </a:solidFill>
                <a:effectLst/>
                <a:latin typeface="verdana" panose="020B0604030504040204" pitchFamily="34" charset="0"/>
              </a:rPr>
              <a:t>Angular 7 implements core and optional functionality as a set of TypeScript libraries which you import in your app.</a:t>
            </a:r>
          </a:p>
          <a:p>
            <a:pPr algn="l"/>
            <a:r>
              <a:rPr lang="en-US" sz="1200" b="0" i="0" dirty="0" err="1">
                <a:solidFill>
                  <a:srgbClr val="000000"/>
                </a:solidFill>
                <a:effectLst/>
                <a:latin typeface="verdana" panose="020B0604030504040204" pitchFamily="34" charset="0"/>
              </a:rPr>
              <a:t>NgModules</a:t>
            </a:r>
            <a:r>
              <a:rPr lang="en-US" sz="1200" b="0" i="0" dirty="0">
                <a:solidFill>
                  <a:srgbClr val="000000"/>
                </a:solidFill>
                <a:effectLst/>
                <a:latin typeface="verdana" panose="020B0604030504040204" pitchFamily="34" charset="0"/>
              </a:rPr>
              <a:t> are the basic building blocks of an Angular 7 application. They provide a compilation context for components. An Angular 7 app is defined by a set of </a:t>
            </a:r>
            <a:r>
              <a:rPr lang="en-US" sz="1200" b="0" i="0" dirty="0" err="1">
                <a:solidFill>
                  <a:srgbClr val="000000"/>
                </a:solidFill>
                <a:effectLst/>
                <a:latin typeface="verdana" panose="020B0604030504040204" pitchFamily="34" charset="0"/>
              </a:rPr>
              <a:t>NgModules</a:t>
            </a:r>
            <a:r>
              <a:rPr lang="en-US" sz="1200" b="0" i="0" dirty="0">
                <a:solidFill>
                  <a:srgbClr val="000000"/>
                </a:solidFill>
                <a:effectLst/>
                <a:latin typeface="verdana" panose="020B0604030504040204" pitchFamily="34" charset="0"/>
              </a:rPr>
              <a:t> and </a:t>
            </a:r>
            <a:r>
              <a:rPr lang="en-US" sz="1200" b="0" i="0" dirty="0" err="1">
                <a:solidFill>
                  <a:srgbClr val="000000"/>
                </a:solidFill>
                <a:effectLst/>
                <a:latin typeface="verdana" panose="020B0604030504040204" pitchFamily="34" charset="0"/>
              </a:rPr>
              <a:t>NgModules</a:t>
            </a:r>
            <a:r>
              <a:rPr lang="en-US" sz="1200" b="0" i="0" dirty="0">
                <a:solidFill>
                  <a:srgbClr val="000000"/>
                </a:solidFill>
                <a:effectLst/>
                <a:latin typeface="verdana" panose="020B0604030504040204" pitchFamily="34" charset="0"/>
              </a:rPr>
              <a:t> collect related code into functional sets.</a:t>
            </a:r>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78473149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67EE-246D-46C1-A8F4-278E94E57401}"/>
              </a:ext>
            </a:extLst>
          </p:cNvPr>
          <p:cNvSpPr>
            <a:spLocks noGrp="1"/>
          </p:cNvSpPr>
          <p:nvPr>
            <p:ph type="title"/>
          </p:nvPr>
        </p:nvSpPr>
        <p:spPr>
          <a:xfrm>
            <a:off x="457200" y="274638"/>
            <a:ext cx="8229600" cy="457199"/>
          </a:xfrm>
        </p:spPr>
        <p:txBody>
          <a:bodyPr>
            <a:normAutofit fontScale="90000"/>
          </a:bodyPr>
          <a:lstStyle/>
          <a:p>
            <a:r>
              <a:rPr lang="en-IN" b="0" i="0" dirty="0">
                <a:solidFill>
                  <a:srgbClr val="610B38"/>
                </a:solidFill>
                <a:effectLst/>
                <a:latin typeface="erdana"/>
              </a:rPr>
              <a:t>Angular 7 Components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C9EFEC6-4A84-44FC-984B-6FFE549DCDCF}"/>
              </a:ext>
            </a:extLst>
          </p:cNvPr>
          <p:cNvSpPr>
            <a:spLocks noGrp="1"/>
          </p:cNvSpPr>
          <p:nvPr>
            <p:ph idx="1"/>
          </p:nvPr>
        </p:nvSpPr>
        <p:spPr>
          <a:xfrm>
            <a:off x="457200" y="548680"/>
            <a:ext cx="8229600" cy="6120680"/>
          </a:xfrm>
        </p:spPr>
        <p:txBody>
          <a:bodyPr>
            <a:normAutofit/>
          </a:bodyPr>
          <a:lstStyle/>
          <a:p>
            <a:r>
              <a:rPr lang="en-US" sz="1800" b="0" i="0" dirty="0">
                <a:solidFill>
                  <a:srgbClr val="000000"/>
                </a:solidFill>
                <a:effectLst/>
                <a:latin typeface="verdana" panose="020B0604030504040204" pitchFamily="34" charset="0"/>
              </a:rPr>
              <a:t>Components are the key features of Angular. The whole application is built by using different components.</a:t>
            </a:r>
          </a:p>
          <a:p>
            <a:r>
              <a:rPr lang="en-US" sz="1800" b="0" i="0" dirty="0">
                <a:solidFill>
                  <a:srgbClr val="000000"/>
                </a:solidFill>
                <a:effectLst/>
                <a:latin typeface="verdana" panose="020B0604030504040204" pitchFamily="34" charset="0"/>
              </a:rPr>
              <a:t>The core idea behind Angular is to build components. They make your complex application into reusable parts which you can reuse very easily.</a:t>
            </a:r>
          </a:p>
          <a:p>
            <a:r>
              <a:rPr lang="en-US" sz="2000" b="0" i="0" dirty="0">
                <a:solidFill>
                  <a:srgbClr val="610B38"/>
                </a:solidFill>
                <a:effectLst/>
                <a:latin typeface="erdana"/>
              </a:rPr>
              <a:t>How to create a new component?</a:t>
            </a:r>
          </a:p>
          <a:p>
            <a:r>
              <a:rPr lang="en-US" sz="2000" b="0" i="0" dirty="0">
                <a:solidFill>
                  <a:srgbClr val="000000"/>
                </a:solidFill>
                <a:effectLst/>
                <a:latin typeface="verdana" panose="020B0604030504040204" pitchFamily="34" charset="0"/>
              </a:rPr>
              <a:t> Go to your project source folder&gt;&gt; Expand the app directory and create a new directory named "server".</a:t>
            </a:r>
          </a:p>
          <a:p>
            <a:r>
              <a:rPr lang="en-US" sz="1800" b="0" i="0" dirty="0">
                <a:solidFill>
                  <a:srgbClr val="000000"/>
                </a:solidFill>
                <a:effectLst/>
                <a:latin typeface="verdana" panose="020B0604030504040204" pitchFamily="34" charset="0"/>
              </a:rPr>
              <a:t>Now, create the component within server directory. Right click on the server directory and create a new file named as "</a:t>
            </a:r>
            <a:r>
              <a:rPr lang="en-US" sz="1800" b="0" i="0" dirty="0" err="1">
                <a:solidFill>
                  <a:srgbClr val="000000"/>
                </a:solidFill>
                <a:effectLst/>
                <a:latin typeface="verdana" panose="020B0604030504040204" pitchFamily="34" charset="0"/>
              </a:rPr>
              <a:t>server.component.ts</a:t>
            </a:r>
            <a:r>
              <a:rPr lang="en-US" sz="1800" b="0" i="0" dirty="0">
                <a:solidFill>
                  <a:srgbClr val="000000"/>
                </a:solidFill>
                <a:effectLst/>
                <a:latin typeface="verdana" panose="020B0604030504040204" pitchFamily="34" charset="0"/>
              </a:rPr>
              <a:t>". It is the newly created component.</a:t>
            </a:r>
          </a:p>
          <a:p>
            <a:r>
              <a:rPr lang="en-US" sz="1800" b="0" i="0" dirty="0">
                <a:solidFill>
                  <a:srgbClr val="000000"/>
                </a:solidFill>
                <a:effectLst/>
                <a:latin typeface="verdana" panose="020B0604030504040204" pitchFamily="34" charset="0"/>
              </a:rPr>
              <a:t>Components are used to build webpages in Angular but they require modules to bundle them together. Now, you have to register our new components in module.</a:t>
            </a:r>
            <a:endParaRPr lang="en-IN" sz="1800" dirty="0"/>
          </a:p>
        </p:txBody>
      </p:sp>
    </p:spTree>
    <p:extLst>
      <p:ext uri="{BB962C8B-B14F-4D97-AF65-F5344CB8AC3E}">
        <p14:creationId xmlns:p14="http://schemas.microsoft.com/office/powerpoint/2010/main" val="108486731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F1CF-C41C-4D0D-99A6-A4677A751B5E}"/>
              </a:ext>
            </a:extLst>
          </p:cNvPr>
          <p:cNvSpPr>
            <a:spLocks noGrp="1"/>
          </p:cNvSpPr>
          <p:nvPr>
            <p:ph type="title"/>
          </p:nvPr>
        </p:nvSpPr>
        <p:spPr>
          <a:xfrm>
            <a:off x="457200" y="274638"/>
            <a:ext cx="8229600" cy="346050"/>
          </a:xfrm>
        </p:spPr>
        <p:txBody>
          <a:bodyPr>
            <a:normAutofit fontScale="90000"/>
          </a:bodyPr>
          <a:lstStyle/>
          <a:p>
            <a:r>
              <a:rPr lang="en-IN" b="0" i="0" dirty="0">
                <a:solidFill>
                  <a:srgbClr val="610B38"/>
                </a:solidFill>
                <a:effectLst/>
                <a:latin typeface="erdana"/>
              </a:rPr>
              <a:t>Creating component with CLI</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5F9551-1BD2-49D2-8756-B4E0B7EA3517}"/>
              </a:ext>
            </a:extLst>
          </p:cNvPr>
          <p:cNvSpPr>
            <a:spLocks noGrp="1"/>
          </p:cNvSpPr>
          <p:nvPr>
            <p:ph idx="1"/>
          </p:nvPr>
        </p:nvSpPr>
        <p:spPr>
          <a:xfrm>
            <a:off x="457200" y="476672"/>
            <a:ext cx="8229600" cy="6381328"/>
          </a:xfrm>
        </p:spPr>
        <p:txBody>
          <a:bodyPr/>
          <a:lstStyle/>
          <a:p>
            <a:pPr algn="l"/>
            <a:r>
              <a:rPr lang="en-IN" b="0" i="0" dirty="0">
                <a:solidFill>
                  <a:srgbClr val="610B4B"/>
                </a:solidFill>
                <a:effectLst/>
                <a:latin typeface="erdana"/>
              </a:rPr>
              <a:t>Syntax</a:t>
            </a:r>
          </a:p>
          <a:p>
            <a:pPr algn="l">
              <a:buFont typeface="+mj-lt"/>
              <a:buAutoNum type="arabicPeriod"/>
            </a:pPr>
            <a:r>
              <a:rPr lang="en-IN" sz="2000" b="0" i="0" dirty="0">
                <a:solidFill>
                  <a:srgbClr val="000000"/>
                </a:solidFill>
                <a:effectLst/>
                <a:latin typeface="verdana" panose="020B0604030504040204" pitchFamily="34" charset="0"/>
              </a:rPr>
              <a:t>ng generate component </a:t>
            </a:r>
            <a:r>
              <a:rPr lang="en-IN" sz="2000" b="0" i="0" dirty="0" err="1">
                <a:solidFill>
                  <a:srgbClr val="000000"/>
                </a:solidFill>
                <a:effectLst/>
                <a:latin typeface="verdana" panose="020B0604030504040204" pitchFamily="34" charset="0"/>
              </a:rPr>
              <a:t>component_name</a:t>
            </a:r>
            <a:r>
              <a:rPr lang="en-IN" sz="2000" b="0" i="0" dirty="0">
                <a:solidFill>
                  <a:srgbClr val="000000"/>
                </a:solidFill>
                <a:effectLst/>
                <a:latin typeface="verdana" panose="020B0604030504040204" pitchFamily="34" charset="0"/>
              </a:rPr>
              <a:t>  </a:t>
            </a:r>
          </a:p>
          <a:p>
            <a:pPr algn="l"/>
            <a:r>
              <a:rPr lang="en-US" sz="2000" b="0" i="0" dirty="0">
                <a:solidFill>
                  <a:srgbClr val="000000"/>
                </a:solidFill>
                <a:effectLst/>
                <a:latin typeface="verdana" panose="020B0604030504040204" pitchFamily="34" charset="0"/>
              </a:rPr>
              <a:t>Type </a:t>
            </a:r>
            <a:r>
              <a:rPr lang="en-US" sz="2000" b="1" i="0" dirty="0">
                <a:solidFill>
                  <a:srgbClr val="000000"/>
                </a:solidFill>
                <a:effectLst/>
                <a:latin typeface="verdana" panose="020B0604030504040204" pitchFamily="34" charset="0"/>
              </a:rPr>
              <a:t>ng generate component server2</a:t>
            </a:r>
            <a:r>
              <a:rPr lang="en-US" sz="2000" b="0" i="0" dirty="0">
                <a:solidFill>
                  <a:srgbClr val="000000"/>
                </a:solidFill>
                <a:effectLst/>
                <a:latin typeface="verdana" panose="020B0604030504040204" pitchFamily="34" charset="0"/>
              </a:rPr>
              <a:t> to create a new component named server2.</a:t>
            </a:r>
          </a:p>
          <a:p>
            <a:pPr algn="l"/>
            <a:r>
              <a:rPr lang="en-US" sz="2000" b="0" i="0" dirty="0">
                <a:solidFill>
                  <a:srgbClr val="000000"/>
                </a:solidFill>
                <a:effectLst/>
                <a:latin typeface="verdana" panose="020B0604030504040204" pitchFamily="34" charset="0"/>
              </a:rPr>
              <a:t>You can also use a shortcut </a:t>
            </a:r>
            <a:r>
              <a:rPr lang="en-US" sz="2000" b="1" i="0" dirty="0">
                <a:solidFill>
                  <a:srgbClr val="000000"/>
                </a:solidFill>
                <a:effectLst/>
                <a:latin typeface="verdana" panose="020B0604030504040204" pitchFamily="34" charset="0"/>
              </a:rPr>
              <a:t>ng g c server2</a:t>
            </a:r>
            <a:r>
              <a:rPr lang="en-US" sz="2000" b="0" i="0" dirty="0">
                <a:solidFill>
                  <a:srgbClr val="000000"/>
                </a:solidFill>
                <a:effectLst/>
                <a:latin typeface="verdana" panose="020B0604030504040204" pitchFamily="34" charset="0"/>
              </a:rPr>
              <a:t> to do the same task.</a:t>
            </a:r>
          </a:p>
          <a:p>
            <a:pPr algn="l"/>
            <a:endParaRPr lang="en-US" sz="2000" b="0" i="0" dirty="0">
              <a:solidFill>
                <a:srgbClr val="000000"/>
              </a:solidFill>
              <a:effectLst/>
              <a:latin typeface="verdana" panose="020B0604030504040204" pitchFamily="34" charset="0"/>
            </a:endParaRPr>
          </a:p>
          <a:p>
            <a:pPr algn="l"/>
            <a:endParaRPr lang="en-US" sz="2000" dirty="0">
              <a:solidFill>
                <a:srgbClr val="000000"/>
              </a:solidFill>
              <a:latin typeface="verdana" panose="020B0604030504040204" pitchFamily="34" charset="0"/>
            </a:endParaRPr>
          </a:p>
          <a:p>
            <a:pPr algn="l"/>
            <a:r>
              <a:rPr lang="en-US" sz="1800" b="0" i="0" dirty="0">
                <a:solidFill>
                  <a:srgbClr val="000000"/>
                </a:solidFill>
                <a:effectLst/>
                <a:latin typeface="Arial" panose="020B0604020202020204" pitchFamily="34" charset="0"/>
              </a:rPr>
              <a:t>Changes are added to the </a:t>
            </a:r>
            <a:r>
              <a:rPr lang="en-US" sz="1800" b="1" i="0" dirty="0" err="1">
                <a:solidFill>
                  <a:srgbClr val="000000"/>
                </a:solidFill>
                <a:effectLst/>
                <a:latin typeface="Arial" panose="020B0604020202020204" pitchFamily="34" charset="0"/>
              </a:rPr>
              <a:t>app.module</a:t>
            </a:r>
            <a:r>
              <a:rPr lang="en-US" sz="1800" b="0" i="0" dirty="0" err="1">
                <a:solidFill>
                  <a:srgbClr val="000000"/>
                </a:solidFill>
                <a:effectLst/>
                <a:latin typeface="Arial" panose="020B0604020202020204" pitchFamily="34" charset="0"/>
              </a:rPr>
              <a:t>.ts</a:t>
            </a:r>
            <a:r>
              <a:rPr lang="en-US" sz="1800" b="0" i="0" dirty="0">
                <a:solidFill>
                  <a:srgbClr val="000000"/>
                </a:solidFill>
                <a:effectLst/>
                <a:latin typeface="Arial" panose="020B0604020202020204" pitchFamily="34" charset="0"/>
              </a:rPr>
              <a:t> file as follows −</a:t>
            </a:r>
            <a:endParaRPr lang="en-US" sz="1800" b="0" i="0" dirty="0">
              <a:solidFill>
                <a:srgbClr val="000000"/>
              </a:solidFill>
              <a:effectLst/>
              <a:latin typeface="verdana" panose="020B0604030504040204" pitchFamily="34" charset="0"/>
            </a:endParaRPr>
          </a:p>
          <a:p>
            <a:pPr algn="l"/>
            <a:r>
              <a:rPr lang="en-US" sz="1800" b="0" i="0" dirty="0">
                <a:solidFill>
                  <a:srgbClr val="000000"/>
                </a:solidFill>
                <a:effectLst/>
                <a:latin typeface="Arial" panose="020B0604020202020204" pitchFamily="34" charset="0"/>
              </a:rPr>
              <a:t>If you see the above new-</a:t>
            </a:r>
            <a:r>
              <a:rPr lang="en-US" sz="1800" b="0" i="0" dirty="0" err="1">
                <a:solidFill>
                  <a:srgbClr val="000000"/>
                </a:solidFill>
                <a:effectLst/>
                <a:latin typeface="Arial" panose="020B0604020202020204" pitchFamily="34" charset="0"/>
              </a:rPr>
              <a:t>cmp.component.ts</a:t>
            </a:r>
            <a:r>
              <a:rPr lang="en-US" sz="1800" b="0" i="0" dirty="0">
                <a:solidFill>
                  <a:srgbClr val="000000"/>
                </a:solidFill>
                <a:effectLst/>
                <a:latin typeface="Arial" panose="020B0604020202020204" pitchFamily="34" charset="0"/>
              </a:rPr>
              <a:t> file, it creates a new class called Server2</a:t>
            </a:r>
            <a:r>
              <a:rPr lang="en-US" sz="1800" b="1" i="0" dirty="0">
                <a:solidFill>
                  <a:srgbClr val="000000"/>
                </a:solidFill>
                <a:effectLst/>
                <a:latin typeface="Arial" panose="020B0604020202020204" pitchFamily="34" charset="0"/>
              </a:rPr>
              <a:t>Component</a:t>
            </a:r>
            <a:r>
              <a:rPr lang="en-US" sz="1800" b="0" i="0" dirty="0">
                <a:solidFill>
                  <a:srgbClr val="000000"/>
                </a:solidFill>
                <a:effectLst/>
                <a:latin typeface="Arial" panose="020B0604020202020204" pitchFamily="34" charset="0"/>
              </a:rPr>
              <a:t>, which implements </a:t>
            </a:r>
            <a:r>
              <a:rPr lang="en-US" sz="1800" b="0" i="0" dirty="0" err="1">
                <a:solidFill>
                  <a:srgbClr val="000000"/>
                </a:solidFill>
                <a:effectLst/>
                <a:latin typeface="Arial" panose="020B0604020202020204" pitchFamily="34" charset="0"/>
              </a:rPr>
              <a:t>OnInit</a:t>
            </a:r>
            <a:r>
              <a:rPr lang="en-US" sz="1800" b="0" i="0" dirty="0">
                <a:solidFill>
                  <a:srgbClr val="000000"/>
                </a:solidFill>
                <a:effectLst/>
                <a:latin typeface="Arial" panose="020B0604020202020204" pitchFamily="34" charset="0"/>
              </a:rPr>
              <a:t> in which there is a constructor and a method called </a:t>
            </a:r>
            <a:r>
              <a:rPr lang="en-US" sz="1800" b="0" i="0" dirty="0" err="1">
                <a:solidFill>
                  <a:srgbClr val="000000"/>
                </a:solidFill>
                <a:effectLst/>
                <a:latin typeface="Arial" panose="020B0604020202020204" pitchFamily="34" charset="0"/>
              </a:rPr>
              <a:t>ngOnInit</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ngOnInit</a:t>
            </a:r>
            <a:r>
              <a:rPr lang="en-US" sz="1800" b="0" i="0" dirty="0">
                <a:solidFill>
                  <a:srgbClr val="000000"/>
                </a:solidFill>
                <a:effectLst/>
                <a:latin typeface="Arial" panose="020B0604020202020204" pitchFamily="34" charset="0"/>
              </a:rPr>
              <a:t> is called by default when the class is executed.</a:t>
            </a:r>
          </a:p>
          <a:p>
            <a:pPr algn="l"/>
            <a:r>
              <a:rPr lang="en-US" sz="1800" b="0" i="0" dirty="0">
                <a:solidFill>
                  <a:srgbClr val="000000"/>
                </a:solidFill>
                <a:effectLst/>
                <a:latin typeface="Arial" panose="020B0604020202020204" pitchFamily="34" charset="0"/>
              </a:rPr>
              <a:t>Let us check how the flow works. Now, the app component, which is created by default becomes the parent component. Any component added later becomes the child component.</a:t>
            </a:r>
          </a:p>
          <a:p>
            <a:pPr algn="l"/>
            <a:r>
              <a:rPr lang="en-US" sz="1100" b="0" i="0" dirty="0">
                <a:solidFill>
                  <a:srgbClr val="000000"/>
                </a:solidFill>
                <a:effectLst/>
                <a:latin typeface="Arial" panose="020B0604020202020204" pitchFamily="34" charset="0"/>
              </a:rPr>
              <a:t>When we hit the </a:t>
            </a:r>
            <a:r>
              <a:rPr lang="en-US" sz="1100" b="0" i="0" dirty="0" err="1">
                <a:solidFill>
                  <a:srgbClr val="000000"/>
                </a:solidFill>
                <a:effectLst/>
                <a:latin typeface="Arial" panose="020B0604020202020204" pitchFamily="34" charset="0"/>
              </a:rPr>
              <a:t>url</a:t>
            </a:r>
            <a:r>
              <a:rPr lang="en-US" sz="1100" b="0" i="0" dirty="0">
                <a:solidFill>
                  <a:srgbClr val="000000"/>
                </a:solidFill>
                <a:effectLst/>
                <a:latin typeface="Arial" panose="020B0604020202020204" pitchFamily="34" charset="0"/>
              </a:rPr>
              <a:t> in the </a:t>
            </a:r>
            <a:r>
              <a:rPr lang="en-US" sz="1100" b="1" i="0" dirty="0">
                <a:solidFill>
                  <a:srgbClr val="000000"/>
                </a:solidFill>
                <a:effectLst/>
                <a:latin typeface="Arial" panose="020B0604020202020204" pitchFamily="34" charset="0"/>
              </a:rPr>
              <a:t>"http://localhost:4200/"</a:t>
            </a:r>
            <a:r>
              <a:rPr lang="en-US" sz="1100" b="0" i="0" dirty="0">
                <a:solidFill>
                  <a:srgbClr val="000000"/>
                </a:solidFill>
                <a:effectLst/>
                <a:latin typeface="Arial" panose="020B0604020202020204" pitchFamily="34" charset="0"/>
              </a:rPr>
              <a:t> browser, it first executes the index.html file</a:t>
            </a:r>
            <a:endParaRPr lang="en-US" sz="1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27570237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C3C27-A5CF-4E63-9FBC-90AEFCB3F8AA}"/>
              </a:ext>
            </a:extLst>
          </p:cNvPr>
          <p:cNvSpPr>
            <a:spLocks noGrp="1"/>
          </p:cNvSpPr>
          <p:nvPr>
            <p:ph idx="1"/>
          </p:nvPr>
        </p:nvSpPr>
        <p:spPr>
          <a:xfrm>
            <a:off x="457200" y="404664"/>
            <a:ext cx="8229600" cy="5721499"/>
          </a:xfrm>
        </p:spPr>
        <p:txBody>
          <a:bodyPr>
            <a:normAutofit fontScale="70000" lnSpcReduction="20000"/>
          </a:bodyPr>
          <a:lstStyle/>
          <a:p>
            <a:r>
              <a:rPr lang="en-US" sz="2000" b="0" i="0" dirty="0">
                <a:solidFill>
                  <a:srgbClr val="000000"/>
                </a:solidFill>
                <a:effectLst/>
                <a:latin typeface="Arial" panose="020B0604020202020204" pitchFamily="34" charset="0"/>
              </a:rPr>
              <a:t>The above is the normal html file and we do not see anything that is printed in the browser.</a:t>
            </a:r>
          </a:p>
          <a:p>
            <a:r>
              <a:rPr lang="en-US" sz="2000" b="0" i="0" dirty="0">
                <a:solidFill>
                  <a:srgbClr val="000000"/>
                </a:solidFill>
                <a:effectLst/>
                <a:latin typeface="Arial" panose="020B0604020202020204" pitchFamily="34" charset="0"/>
              </a:rPr>
              <a:t>We shall take a look at the tag in the body section.</a:t>
            </a:r>
            <a:endParaRPr lang="en-US" sz="2000" dirty="0">
              <a:solidFill>
                <a:srgbClr val="000000"/>
              </a:solidFill>
              <a:latin typeface="Arial" panose="020B0604020202020204" pitchFamily="34" charset="0"/>
            </a:endParaRPr>
          </a:p>
          <a:p>
            <a:r>
              <a:rPr lang="en-IN" sz="2000" dirty="0"/>
              <a:t>&lt;app-root&gt;&lt;/app-root&gt;</a:t>
            </a:r>
          </a:p>
          <a:p>
            <a:r>
              <a:rPr lang="en-US" sz="2000" b="0" i="0" dirty="0">
                <a:solidFill>
                  <a:srgbClr val="000000"/>
                </a:solidFill>
                <a:effectLst/>
                <a:latin typeface="Arial" panose="020B0604020202020204" pitchFamily="34" charset="0"/>
              </a:rPr>
              <a:t>This is the root tag created by the Angular by default. This tag has the reference in the </a:t>
            </a:r>
            <a:r>
              <a:rPr lang="en-US" sz="2000" b="1" i="0" dirty="0" err="1">
                <a:solidFill>
                  <a:srgbClr val="000000"/>
                </a:solidFill>
                <a:effectLst/>
                <a:latin typeface="Arial" panose="020B0604020202020204" pitchFamily="34" charset="0"/>
              </a:rPr>
              <a:t>main.ts</a:t>
            </a:r>
            <a:r>
              <a:rPr lang="en-US" sz="2000" b="0" i="0" dirty="0">
                <a:solidFill>
                  <a:srgbClr val="000000"/>
                </a:solidFill>
                <a:effectLst/>
                <a:latin typeface="Arial" panose="020B0604020202020204" pitchFamily="34" charset="0"/>
              </a:rPr>
              <a:t> file.</a:t>
            </a:r>
          </a:p>
          <a:p>
            <a:r>
              <a:rPr lang="en-US" sz="1600" b="0" i="0" dirty="0" err="1">
                <a:solidFill>
                  <a:srgbClr val="000000"/>
                </a:solidFill>
                <a:effectLst/>
                <a:latin typeface="Arial" panose="020B0604020202020204" pitchFamily="34" charset="0"/>
              </a:rPr>
              <a:t>AppModule</a:t>
            </a:r>
            <a:r>
              <a:rPr lang="en-US" sz="1600" b="0" i="0" dirty="0">
                <a:solidFill>
                  <a:srgbClr val="000000"/>
                </a:solidFill>
                <a:effectLst/>
                <a:latin typeface="Arial" panose="020B0604020202020204" pitchFamily="34" charset="0"/>
              </a:rPr>
              <a:t> is imported from the app of the main parent module, and the same is given to the bootstrap Module, which makes the </a:t>
            </a:r>
            <a:r>
              <a:rPr lang="en-US" sz="1600" b="0" i="0" dirty="0" err="1">
                <a:solidFill>
                  <a:srgbClr val="000000"/>
                </a:solidFill>
                <a:effectLst/>
                <a:latin typeface="Arial" panose="020B0604020202020204" pitchFamily="34" charset="0"/>
              </a:rPr>
              <a:t>appmodule</a:t>
            </a:r>
            <a:r>
              <a:rPr lang="en-US" sz="1600" b="0" i="0" dirty="0">
                <a:solidFill>
                  <a:srgbClr val="000000"/>
                </a:solidFill>
                <a:effectLst/>
                <a:latin typeface="Arial" panose="020B0604020202020204" pitchFamily="34" charset="0"/>
              </a:rPr>
              <a:t> load.</a:t>
            </a:r>
          </a:p>
          <a:p>
            <a:r>
              <a:rPr lang="en-US" sz="2000" b="0" i="0" dirty="0">
                <a:solidFill>
                  <a:srgbClr val="000000"/>
                </a:solidFill>
                <a:effectLst/>
                <a:latin typeface="Arial" panose="020B0604020202020204" pitchFamily="34" charset="0"/>
              </a:rPr>
              <a:t> Let us now see the changes required to get the new components contents to get displayed in the browser.</a:t>
            </a:r>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The selector '</a:t>
            </a:r>
            <a:r>
              <a:rPr lang="en-US" sz="2000" b="1" i="0" dirty="0">
                <a:solidFill>
                  <a:srgbClr val="000000"/>
                </a:solidFill>
                <a:effectLst/>
                <a:latin typeface="Arial" panose="020B0604020202020204" pitchFamily="34" charset="0"/>
              </a:rPr>
              <a:t>app-server2</a:t>
            </a:r>
            <a:r>
              <a:rPr lang="en-US" sz="2000" b="0" i="0" dirty="0">
                <a:solidFill>
                  <a:srgbClr val="000000"/>
                </a:solidFill>
                <a:effectLst/>
                <a:latin typeface="Arial" panose="020B0604020202020204" pitchFamily="34" charset="0"/>
              </a:rPr>
              <a:t>' is created for new component from server2</a:t>
            </a:r>
            <a:r>
              <a:rPr lang="en-US" sz="2000" b="1" i="0" dirty="0">
                <a:solidFill>
                  <a:srgbClr val="000000"/>
                </a:solidFill>
                <a:effectLst/>
                <a:latin typeface="Arial" panose="020B0604020202020204" pitchFamily="34" charset="0"/>
              </a:rPr>
              <a:t>.component.ts</a:t>
            </a:r>
            <a:r>
              <a:rPr lang="en-US" sz="2000" b="0" i="0" dirty="0">
                <a:solidFill>
                  <a:srgbClr val="000000"/>
                </a:solidFill>
                <a:effectLst/>
                <a:latin typeface="Arial" panose="020B0604020202020204" pitchFamily="34" charset="0"/>
              </a:rPr>
              <a:t> as shown below −</a:t>
            </a:r>
          </a:p>
          <a:p>
            <a:r>
              <a:rPr lang="en-US" sz="2000" b="0" i="0" dirty="0">
                <a:solidFill>
                  <a:srgbClr val="000000"/>
                </a:solidFill>
                <a:effectLst/>
                <a:latin typeface="Arial" panose="020B0604020202020204" pitchFamily="34" charset="0"/>
              </a:rPr>
              <a:t>The selector, i.e., server2 needs to be added in the app.component.html, i.e., the main parent created by default as follows −</a:t>
            </a:r>
          </a:p>
          <a:p>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&lt;h1&gt;&lt;app-server2&gt;&lt;/app-server2&gt;&lt;/h1&gt;</a:t>
            </a:r>
          </a:p>
          <a:p>
            <a:r>
              <a:rPr lang="en-US" sz="2000" b="0" i="0" dirty="0">
                <a:solidFill>
                  <a:srgbClr val="000000"/>
                </a:solidFill>
                <a:effectLst/>
                <a:latin typeface="Arial" panose="020B0604020202020204" pitchFamily="34" charset="0"/>
              </a:rPr>
              <a:t>Let us add some more details to the new component created and see the display in the browser.</a:t>
            </a:r>
            <a:endParaRPr lang="en-US" sz="2000" dirty="0">
              <a:solidFill>
                <a:srgbClr val="000000"/>
              </a:solidFill>
              <a:latin typeface="Arial" panose="020B0604020202020204" pitchFamily="34" charset="0"/>
            </a:endParaRPr>
          </a:p>
          <a:p>
            <a:r>
              <a:rPr lang="en-US" sz="2000" b="0" i="0" dirty="0">
                <a:solidFill>
                  <a:srgbClr val="000000"/>
                </a:solidFill>
                <a:effectLst/>
                <a:latin typeface="Arial" panose="020B0604020202020204" pitchFamily="34" charset="0"/>
              </a:rPr>
              <a:t>export class Server2Component implements </a:t>
            </a:r>
            <a:r>
              <a:rPr lang="en-US" sz="2000" b="0" i="0" dirty="0" err="1">
                <a:solidFill>
                  <a:srgbClr val="000000"/>
                </a:solidFill>
                <a:effectLst/>
                <a:latin typeface="Arial" panose="020B0604020202020204" pitchFamily="34" charset="0"/>
              </a:rPr>
              <a:t>OnInit</a:t>
            </a:r>
            <a:r>
              <a:rPr lang="en-US" sz="2000" b="0" i="0" dirty="0">
                <a:solidFill>
                  <a:srgbClr val="000000"/>
                </a:solidFill>
                <a:effectLst/>
                <a:latin typeface="Arial" panose="020B0604020202020204" pitchFamily="34" charset="0"/>
              </a:rPr>
              <a:t> {</a:t>
            </a:r>
          </a:p>
          <a:p>
            <a:r>
              <a:rPr lang="en-US" sz="2000" b="0" i="0" dirty="0" err="1">
                <a:solidFill>
                  <a:srgbClr val="000000"/>
                </a:solidFill>
                <a:effectLst/>
                <a:latin typeface="Arial" panose="020B0604020202020204" pitchFamily="34" charset="0"/>
              </a:rPr>
              <a:t>newcomponent</a:t>
            </a:r>
            <a:r>
              <a:rPr lang="en-US" sz="2000" b="0" i="0" dirty="0">
                <a:solidFill>
                  <a:srgbClr val="000000"/>
                </a:solidFill>
                <a:effectLst/>
                <a:latin typeface="Arial" panose="020B0604020202020204" pitchFamily="34" charset="0"/>
              </a:rPr>
              <a:t>="Entered in new components created"; </a:t>
            </a:r>
          </a:p>
          <a:p>
            <a:r>
              <a:rPr lang="en-US" sz="2000" b="0" i="0" dirty="0">
                <a:solidFill>
                  <a:srgbClr val="000000"/>
                </a:solidFill>
                <a:effectLst/>
                <a:latin typeface="Arial" panose="020B0604020202020204" pitchFamily="34" charset="0"/>
              </a:rPr>
              <a:t>  constructor() {</a:t>
            </a:r>
          </a:p>
          <a:p>
            <a:r>
              <a:rPr lang="en-US" sz="2000" b="0" i="0" dirty="0">
                <a:solidFill>
                  <a:srgbClr val="000000"/>
                </a:solidFill>
                <a:effectLst/>
                <a:latin typeface="Arial" panose="020B0604020202020204" pitchFamily="34" charset="0"/>
              </a:rPr>
              <a:t>  </a:t>
            </a:r>
          </a:p>
          <a:p>
            <a:r>
              <a:rPr lang="en-US" sz="2000" b="0" i="0" dirty="0">
                <a:solidFill>
                  <a:srgbClr val="000000"/>
                </a:solidFill>
                <a:effectLst/>
                <a:latin typeface="Arial" panose="020B0604020202020204" pitchFamily="34" charset="0"/>
              </a:rPr>
              <a:t>  }</a:t>
            </a: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  </a:t>
            </a:r>
            <a:r>
              <a:rPr lang="en-US" sz="2000" b="0" i="0" dirty="0" err="1">
                <a:solidFill>
                  <a:srgbClr val="000000"/>
                </a:solidFill>
                <a:effectLst/>
                <a:latin typeface="Arial" panose="020B0604020202020204" pitchFamily="34" charset="0"/>
              </a:rPr>
              <a:t>ngOnInit</a:t>
            </a:r>
            <a:r>
              <a:rPr lang="en-US" sz="2000" b="0" i="0" dirty="0">
                <a:solidFill>
                  <a:srgbClr val="000000"/>
                </a:solidFill>
                <a:effectLst/>
                <a:latin typeface="Arial" panose="020B0604020202020204" pitchFamily="34" charset="0"/>
              </a:rPr>
              <a:t>(): void {</a:t>
            </a:r>
          </a:p>
          <a:p>
            <a:r>
              <a:rPr lang="en-US" sz="2000" b="0" i="0" dirty="0">
                <a:solidFill>
                  <a:srgbClr val="000000"/>
                </a:solidFill>
                <a:effectLst/>
                <a:latin typeface="Arial" panose="020B0604020202020204" pitchFamily="34" charset="0"/>
              </a:rPr>
              <a:t>  }</a:t>
            </a: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a:t>
            </a:r>
          </a:p>
          <a:p>
            <a:endParaRPr lang="en-IN" sz="1600" dirty="0"/>
          </a:p>
        </p:txBody>
      </p:sp>
    </p:spTree>
    <p:extLst>
      <p:ext uri="{BB962C8B-B14F-4D97-AF65-F5344CB8AC3E}">
        <p14:creationId xmlns:p14="http://schemas.microsoft.com/office/powerpoint/2010/main" val="126824968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FC0-1E42-421F-AEDA-F5942F67AA45}"/>
              </a:ext>
            </a:extLst>
          </p:cNvPr>
          <p:cNvSpPr>
            <a:spLocks noGrp="1"/>
          </p:cNvSpPr>
          <p:nvPr>
            <p:ph type="title"/>
          </p:nvPr>
        </p:nvSpPr>
        <p:spPr>
          <a:xfrm>
            <a:off x="457200" y="274638"/>
            <a:ext cx="8229600" cy="274042"/>
          </a:xfrm>
        </p:spPr>
        <p:txBody>
          <a:bodyPr>
            <a:normAutofit fontScale="90000"/>
          </a:bodyPr>
          <a:lstStyle/>
          <a:p>
            <a:r>
              <a:rPr lang="en-IN" b="0" i="0" dirty="0">
                <a:solidFill>
                  <a:srgbClr val="797979"/>
                </a:solidFill>
                <a:effectLst/>
                <a:latin typeface="Arial" panose="020B0604020202020204" pitchFamily="34" charset="0"/>
              </a:rPr>
              <a:t>Angular7 - Modules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5D41687-A2AD-4F86-AD23-CE9ABF19ABE8}"/>
              </a:ext>
            </a:extLst>
          </p:cNvPr>
          <p:cNvSpPr>
            <a:spLocks noGrp="1"/>
          </p:cNvSpPr>
          <p:nvPr>
            <p:ph idx="1"/>
          </p:nvPr>
        </p:nvSpPr>
        <p:spPr>
          <a:xfrm>
            <a:off x="457200" y="404664"/>
            <a:ext cx="8229600" cy="6453336"/>
          </a:xfrm>
        </p:spPr>
        <p:txBody>
          <a:bodyPr>
            <a:normAutofit/>
          </a:bodyPr>
          <a:lstStyle/>
          <a:p>
            <a:r>
              <a:rPr lang="en-US" sz="2400" b="0" i="0" dirty="0">
                <a:solidFill>
                  <a:srgbClr val="000000"/>
                </a:solidFill>
                <a:effectLst/>
                <a:latin typeface="Arial" panose="020B0604020202020204" pitchFamily="34" charset="0"/>
              </a:rPr>
              <a:t>Module in Angular refers to a place where you can group the components, directives, pipes, and services, which are related to the application</a:t>
            </a:r>
          </a:p>
          <a:p>
            <a:r>
              <a:rPr lang="en-US" sz="1400" b="0" i="0" dirty="0">
                <a:solidFill>
                  <a:srgbClr val="000000"/>
                </a:solidFill>
                <a:effectLst/>
                <a:latin typeface="Arial" panose="020B0604020202020204" pitchFamily="34" charset="0"/>
              </a:rPr>
              <a:t>In case you are developing a website, the header, footer, left, center and the right section become part of a module.</a:t>
            </a:r>
          </a:p>
          <a:p>
            <a:r>
              <a:rPr lang="en-US" sz="1400" b="0" i="0" dirty="0">
                <a:solidFill>
                  <a:srgbClr val="000000"/>
                </a:solidFill>
                <a:effectLst/>
                <a:latin typeface="Arial" panose="020B0604020202020204" pitchFamily="34" charset="0"/>
              </a:rPr>
              <a:t>To define module, we can use the </a:t>
            </a:r>
            <a:r>
              <a:rPr lang="en-US" sz="1400" b="0" i="0" dirty="0" err="1">
                <a:solidFill>
                  <a:srgbClr val="000000"/>
                </a:solidFill>
                <a:effectLst/>
                <a:latin typeface="Arial" panose="020B0604020202020204" pitchFamily="34" charset="0"/>
              </a:rPr>
              <a:t>NgModule</a:t>
            </a:r>
            <a:r>
              <a:rPr lang="en-US" sz="1400" b="0" i="0" dirty="0">
                <a:solidFill>
                  <a:srgbClr val="000000"/>
                </a:solidFill>
                <a:effectLst/>
                <a:latin typeface="Arial" panose="020B0604020202020204" pitchFamily="34" charset="0"/>
              </a:rPr>
              <a:t>. When you create a new project using the Angular –cli command, the </a:t>
            </a:r>
            <a:r>
              <a:rPr lang="en-US" sz="1400" b="0" i="0" dirty="0" err="1">
                <a:solidFill>
                  <a:srgbClr val="000000"/>
                </a:solidFill>
                <a:effectLst/>
                <a:latin typeface="Arial" panose="020B0604020202020204" pitchFamily="34" charset="0"/>
              </a:rPr>
              <a:t>ngmodule</a:t>
            </a:r>
            <a:r>
              <a:rPr lang="en-US" sz="1400" b="0" i="0" dirty="0">
                <a:solidFill>
                  <a:srgbClr val="000000"/>
                </a:solidFill>
                <a:effectLst/>
                <a:latin typeface="Arial" panose="020B0604020202020204" pitchFamily="34" charset="0"/>
              </a:rPr>
              <a:t> is created in the </a:t>
            </a:r>
            <a:r>
              <a:rPr lang="en-US" sz="1400" b="1" i="0" dirty="0" err="1">
                <a:solidFill>
                  <a:srgbClr val="000000"/>
                </a:solidFill>
                <a:effectLst/>
                <a:latin typeface="Arial" panose="020B0604020202020204" pitchFamily="34" charset="0"/>
              </a:rPr>
              <a:t>app.module.ts</a:t>
            </a:r>
            <a:r>
              <a:rPr lang="en-US" sz="1400" b="0" i="0" dirty="0">
                <a:solidFill>
                  <a:srgbClr val="000000"/>
                </a:solidFill>
                <a:effectLst/>
                <a:latin typeface="Arial" panose="020B0604020202020204" pitchFamily="34" charset="0"/>
              </a:rPr>
              <a:t> file by default and it looks as follows −</a:t>
            </a:r>
            <a:endParaRPr lang="en-IN" sz="2400" dirty="0"/>
          </a:p>
        </p:txBody>
      </p:sp>
    </p:spTree>
    <p:extLst>
      <p:ext uri="{BB962C8B-B14F-4D97-AF65-F5344CB8AC3E}">
        <p14:creationId xmlns:p14="http://schemas.microsoft.com/office/powerpoint/2010/main" val="100591425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D44F-F0B3-41E4-AB69-5CAA8B2964ED}"/>
              </a:ext>
            </a:extLst>
          </p:cNvPr>
          <p:cNvSpPr>
            <a:spLocks noGrp="1"/>
          </p:cNvSpPr>
          <p:nvPr>
            <p:ph type="title"/>
          </p:nvPr>
        </p:nvSpPr>
        <p:spPr>
          <a:xfrm>
            <a:off x="457200" y="274638"/>
            <a:ext cx="8229600" cy="274042"/>
          </a:xfrm>
        </p:spPr>
        <p:txBody>
          <a:bodyPr>
            <a:normAutofit fontScale="90000"/>
          </a:bodyPr>
          <a:lstStyle/>
          <a:p>
            <a:r>
              <a:rPr lang="en-IN" b="0" i="0" dirty="0">
                <a:solidFill>
                  <a:srgbClr val="797979"/>
                </a:solidFill>
                <a:effectLst/>
                <a:latin typeface="Arial" panose="020B0604020202020204" pitchFamily="34" charset="0"/>
              </a:rPr>
              <a:t>Angular7 - Data Binding</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964406E-C6A4-43DC-9ABB-785862DB0297}"/>
              </a:ext>
            </a:extLst>
          </p:cNvPr>
          <p:cNvSpPr>
            <a:spLocks noGrp="1"/>
          </p:cNvSpPr>
          <p:nvPr>
            <p:ph idx="1"/>
          </p:nvPr>
        </p:nvSpPr>
        <p:spPr>
          <a:xfrm>
            <a:off x="457200" y="476672"/>
            <a:ext cx="8229600" cy="6264696"/>
          </a:xfrm>
        </p:spPr>
        <p:txBody>
          <a:bodyPr>
            <a:normAutofit lnSpcReduction="10000"/>
          </a:bodyPr>
          <a:lstStyle/>
          <a:p>
            <a:r>
              <a:rPr lang="en-US" sz="1800" b="0" i="0" dirty="0">
                <a:solidFill>
                  <a:srgbClr val="000000"/>
                </a:solidFill>
                <a:effectLst/>
                <a:latin typeface="Arial" panose="020B0604020202020204" pitchFamily="34" charset="0"/>
              </a:rPr>
              <a:t>Data Binding is available right from AngularJS, and all the versions of Angular released later on. We use curly braces for data binding - {{}}; this process is called interpolation. </a:t>
            </a:r>
          </a:p>
          <a:p>
            <a:r>
              <a:rPr lang="en-US" sz="1600" b="0" i="0" dirty="0">
                <a:solidFill>
                  <a:srgbClr val="000000"/>
                </a:solidFill>
                <a:effectLst/>
                <a:latin typeface="Arial" panose="020B0604020202020204" pitchFamily="34" charset="0"/>
              </a:rPr>
              <a:t>The variable in the </a:t>
            </a:r>
            <a:r>
              <a:rPr lang="en-US" sz="1600" b="1" i="0" dirty="0">
                <a:solidFill>
                  <a:srgbClr val="000000"/>
                </a:solidFill>
                <a:effectLst/>
                <a:latin typeface="Arial" panose="020B0604020202020204" pitchFamily="34" charset="0"/>
              </a:rPr>
              <a:t>app.component.html</a:t>
            </a:r>
            <a:r>
              <a:rPr lang="en-US" sz="1600" b="0" i="0" dirty="0">
                <a:solidFill>
                  <a:srgbClr val="000000"/>
                </a:solidFill>
                <a:effectLst/>
                <a:latin typeface="Arial" panose="020B0604020202020204" pitchFamily="34" charset="0"/>
              </a:rPr>
              <a:t> file is referred as </a:t>
            </a:r>
            <a:r>
              <a:rPr lang="en-US" sz="1600" b="1" i="0" dirty="0">
                <a:solidFill>
                  <a:srgbClr val="000000"/>
                </a:solidFill>
                <a:effectLst/>
                <a:latin typeface="Arial" panose="020B0604020202020204" pitchFamily="34" charset="0"/>
              </a:rPr>
              <a:t>{{title}}</a:t>
            </a:r>
            <a:r>
              <a:rPr lang="en-US" sz="1600" b="0" i="0" dirty="0">
                <a:solidFill>
                  <a:srgbClr val="000000"/>
                </a:solidFill>
                <a:effectLst/>
                <a:latin typeface="Arial" panose="020B0604020202020204" pitchFamily="34" charset="0"/>
              </a:rPr>
              <a:t> and the value of </a:t>
            </a:r>
            <a:r>
              <a:rPr lang="en-US" sz="1600" b="1" i="0" dirty="0">
                <a:solidFill>
                  <a:srgbClr val="000000"/>
                </a:solidFill>
                <a:effectLst/>
                <a:latin typeface="Arial" panose="020B0604020202020204" pitchFamily="34" charset="0"/>
              </a:rPr>
              <a:t>title</a:t>
            </a:r>
            <a:r>
              <a:rPr lang="en-US" sz="1600" b="0" i="0" dirty="0">
                <a:solidFill>
                  <a:srgbClr val="000000"/>
                </a:solidFill>
                <a:effectLst/>
                <a:latin typeface="Arial" panose="020B0604020202020204" pitchFamily="34" charset="0"/>
              </a:rPr>
              <a:t> is initialized in the </a:t>
            </a:r>
            <a:r>
              <a:rPr lang="en-US" sz="1600" b="1" i="0" dirty="0" err="1">
                <a:solidFill>
                  <a:srgbClr val="000000"/>
                </a:solidFill>
                <a:effectLst/>
                <a:latin typeface="Arial" panose="020B0604020202020204" pitchFamily="34" charset="0"/>
              </a:rPr>
              <a:t>app.component.ts</a:t>
            </a:r>
            <a:r>
              <a:rPr lang="en-US" sz="1600" b="0" i="0" dirty="0">
                <a:solidFill>
                  <a:srgbClr val="000000"/>
                </a:solidFill>
                <a:effectLst/>
                <a:latin typeface="Arial" panose="020B0604020202020204" pitchFamily="34" charset="0"/>
              </a:rPr>
              <a:t> file and in </a:t>
            </a:r>
            <a:r>
              <a:rPr lang="en-US" sz="1600" b="1" i="0" dirty="0">
                <a:solidFill>
                  <a:srgbClr val="000000"/>
                </a:solidFill>
                <a:effectLst/>
                <a:latin typeface="Arial" panose="020B0604020202020204" pitchFamily="34" charset="0"/>
              </a:rPr>
              <a:t>app.component.html</a:t>
            </a:r>
            <a:r>
              <a:rPr lang="en-US" sz="1600" b="0" i="0" dirty="0">
                <a:solidFill>
                  <a:srgbClr val="000000"/>
                </a:solidFill>
                <a:effectLst/>
                <a:latin typeface="Arial" panose="020B0604020202020204" pitchFamily="34" charset="0"/>
              </a:rPr>
              <a:t>, the value is displayed.</a:t>
            </a:r>
          </a:p>
          <a:p>
            <a:r>
              <a:rPr lang="en-US" sz="1600" b="0" i="0" dirty="0">
                <a:solidFill>
                  <a:srgbClr val="000000"/>
                </a:solidFill>
                <a:effectLst/>
                <a:latin typeface="Arial" panose="020B0604020202020204" pitchFamily="34" charset="0"/>
              </a:rPr>
              <a:t>Let us now create a dropdown of months in the browser. To do that, we have created an array of months in </a:t>
            </a:r>
            <a:r>
              <a:rPr lang="en-US" sz="1600" b="1" i="0" dirty="0" err="1">
                <a:solidFill>
                  <a:srgbClr val="000000"/>
                </a:solidFill>
                <a:effectLst/>
                <a:latin typeface="Arial" panose="020B0604020202020204" pitchFamily="34" charset="0"/>
              </a:rPr>
              <a:t>app.component.ts</a:t>
            </a:r>
            <a:r>
              <a:rPr lang="en-US" sz="1600" b="0" i="0" dirty="0">
                <a:solidFill>
                  <a:srgbClr val="000000"/>
                </a:solidFill>
                <a:effectLst/>
                <a:latin typeface="Arial" panose="020B0604020202020204" pitchFamily="34" charset="0"/>
              </a:rPr>
              <a:t> as follows −</a:t>
            </a:r>
          </a:p>
          <a:p>
            <a:r>
              <a:rPr lang="en-US" sz="1600" dirty="0"/>
              <a:t>export class </a:t>
            </a:r>
            <a:r>
              <a:rPr lang="en-US" sz="1600" dirty="0" err="1"/>
              <a:t>AppComponent</a:t>
            </a:r>
            <a:r>
              <a:rPr lang="en-US" sz="1600" dirty="0"/>
              <a:t> {</a:t>
            </a:r>
          </a:p>
          <a:p>
            <a:r>
              <a:rPr lang="en-US" sz="1600" dirty="0"/>
              <a:t>  title = 'Hi';</a:t>
            </a:r>
          </a:p>
          <a:p>
            <a:endParaRPr lang="en-US" sz="1600" dirty="0"/>
          </a:p>
          <a:p>
            <a:r>
              <a:rPr lang="en-US" sz="1600" dirty="0"/>
              <a:t>  months=["January", "February", "March", "April", "May", "June", "July", </a:t>
            </a:r>
          </a:p>
          <a:p>
            <a:r>
              <a:rPr lang="en-US" sz="1600" dirty="0"/>
              <a:t>      "August", "September", "October", "November", "December"];</a:t>
            </a:r>
          </a:p>
          <a:p>
            <a:r>
              <a:rPr lang="en-US" sz="1600" dirty="0"/>
              <a:t>}</a:t>
            </a:r>
          </a:p>
          <a:p>
            <a:r>
              <a:rPr lang="en-US" sz="1600" b="0" i="0" dirty="0">
                <a:solidFill>
                  <a:srgbClr val="000000"/>
                </a:solidFill>
                <a:effectLst/>
                <a:latin typeface="Arial" panose="020B0604020202020204" pitchFamily="34" charset="0"/>
              </a:rPr>
              <a:t>The month’s array that is shown above is to be displayed in a dropdown in the browser.</a:t>
            </a:r>
          </a:p>
          <a:p>
            <a:r>
              <a:rPr lang="en-US" sz="1600" b="0" i="0" dirty="0">
                <a:solidFill>
                  <a:srgbClr val="000000"/>
                </a:solidFill>
                <a:effectLst/>
                <a:latin typeface="Arial" panose="020B0604020202020204" pitchFamily="34" charset="0"/>
              </a:rPr>
              <a:t>We have created the normal select tag with option. In option, we have used the </a:t>
            </a:r>
            <a:r>
              <a:rPr lang="en-US" sz="1600" b="1" i="0" dirty="0">
                <a:solidFill>
                  <a:srgbClr val="000000"/>
                </a:solidFill>
                <a:effectLst/>
                <a:latin typeface="Arial" panose="020B0604020202020204" pitchFamily="34" charset="0"/>
              </a:rPr>
              <a:t>for loop</a:t>
            </a:r>
            <a:r>
              <a:rPr lang="en-US" sz="1600" b="0" i="0" dirty="0">
                <a:solidFill>
                  <a:srgbClr val="000000"/>
                </a:solidFill>
                <a:effectLst/>
                <a:latin typeface="Arial" panose="020B0604020202020204" pitchFamily="34" charset="0"/>
              </a:rPr>
              <a:t>. The </a:t>
            </a:r>
            <a:r>
              <a:rPr lang="en-US" sz="1600" b="1" i="0" dirty="0">
                <a:solidFill>
                  <a:srgbClr val="000000"/>
                </a:solidFill>
                <a:effectLst/>
                <a:latin typeface="Arial" panose="020B0604020202020204" pitchFamily="34" charset="0"/>
              </a:rPr>
              <a:t>for loop</a:t>
            </a:r>
            <a:r>
              <a:rPr lang="en-US" sz="1600" b="0" i="0" dirty="0">
                <a:solidFill>
                  <a:srgbClr val="000000"/>
                </a:solidFill>
                <a:effectLst/>
                <a:latin typeface="Arial" panose="020B0604020202020204" pitchFamily="34" charset="0"/>
              </a:rPr>
              <a:t> is used to iterate over the months’ array, which in turn will create the option tag with the value present in the months.</a:t>
            </a:r>
          </a:p>
          <a:p>
            <a:r>
              <a:rPr lang="en-US" sz="1050" b="0" i="0" dirty="0">
                <a:solidFill>
                  <a:srgbClr val="000000"/>
                </a:solidFill>
                <a:effectLst/>
                <a:latin typeface="Arial" panose="020B0604020202020204" pitchFamily="34" charset="0"/>
              </a:rPr>
              <a:t>The syntax for in Angular is as follows −</a:t>
            </a:r>
          </a:p>
          <a:p>
            <a:r>
              <a:rPr lang="en-IN" sz="1600" dirty="0" err="1"/>
              <a:t>ngFor</a:t>
            </a:r>
            <a:r>
              <a:rPr lang="en-IN" sz="1600" dirty="0"/>
              <a:t>=“let I for months”</a:t>
            </a:r>
          </a:p>
          <a:p>
            <a:r>
              <a:rPr lang="en-US" sz="1050" b="0" i="0" dirty="0">
                <a:solidFill>
                  <a:srgbClr val="000000"/>
                </a:solidFill>
                <a:effectLst/>
                <a:latin typeface="Arial" panose="020B0604020202020204" pitchFamily="34" charset="0"/>
              </a:rPr>
              <a:t>and to get the value of months we are displaying it in −</a:t>
            </a:r>
            <a:endParaRPr lang="en-IN" sz="1600" b="0" i="0" dirty="0">
              <a:solidFill>
                <a:srgbClr val="000000"/>
              </a:solidFill>
              <a:effectLst/>
              <a:latin typeface="Arial" panose="020B0604020202020204" pitchFamily="34" charset="0"/>
            </a:endParaRPr>
          </a:p>
          <a:p>
            <a:r>
              <a:rPr lang="en-IN" sz="1600" dirty="0">
                <a:solidFill>
                  <a:srgbClr val="000000"/>
                </a:solidFill>
                <a:latin typeface="Arial" panose="020B0604020202020204" pitchFamily="34" charset="0"/>
              </a:rPr>
              <a:t>{{</a:t>
            </a:r>
            <a:r>
              <a:rPr lang="en-IN" sz="1600" dirty="0" err="1">
                <a:solidFill>
                  <a:srgbClr val="000000"/>
                </a:solidFill>
                <a:latin typeface="Arial" panose="020B0604020202020204" pitchFamily="34" charset="0"/>
              </a:rPr>
              <a:t>i</a:t>
            </a:r>
            <a:r>
              <a:rPr lang="en-IN" sz="1600" dirty="0">
                <a:solidFill>
                  <a:srgbClr val="000000"/>
                </a:solidFill>
                <a:latin typeface="Arial" panose="020B0604020202020204" pitchFamily="34" charset="0"/>
              </a:rPr>
              <a:t>}}</a:t>
            </a:r>
          </a:p>
          <a:p>
            <a:r>
              <a:rPr lang="en-US" sz="1050" b="0" i="0" dirty="0">
                <a:solidFill>
                  <a:srgbClr val="000000"/>
                </a:solidFill>
                <a:effectLst/>
                <a:latin typeface="Arial" panose="020B0604020202020204" pitchFamily="34" charset="0"/>
              </a:rPr>
              <a:t>The two curly brackets help with data binding. You declare the variables in your </a:t>
            </a:r>
            <a:r>
              <a:rPr lang="en-US" sz="1050" b="0" i="0" dirty="0" err="1">
                <a:solidFill>
                  <a:srgbClr val="000000"/>
                </a:solidFill>
                <a:effectLst/>
                <a:latin typeface="Arial" panose="020B0604020202020204" pitchFamily="34" charset="0"/>
              </a:rPr>
              <a:t>app.component.ts</a:t>
            </a:r>
            <a:r>
              <a:rPr lang="en-US" sz="1050" b="0" i="0" dirty="0">
                <a:solidFill>
                  <a:srgbClr val="000000"/>
                </a:solidFill>
                <a:effectLst/>
                <a:latin typeface="Arial" panose="020B0604020202020204" pitchFamily="34" charset="0"/>
              </a:rPr>
              <a:t> file and the same will be replaced using the curly brackets.</a:t>
            </a:r>
            <a:endParaRPr lang="en-IN" sz="1600" dirty="0"/>
          </a:p>
        </p:txBody>
      </p:sp>
    </p:spTree>
    <p:extLst>
      <p:ext uri="{BB962C8B-B14F-4D97-AF65-F5344CB8AC3E}">
        <p14:creationId xmlns:p14="http://schemas.microsoft.com/office/powerpoint/2010/main" val="292739293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21C7A-2898-4C6E-B61D-E76341C309EA}"/>
              </a:ext>
            </a:extLst>
          </p:cNvPr>
          <p:cNvSpPr>
            <a:spLocks noGrp="1"/>
          </p:cNvSpPr>
          <p:nvPr>
            <p:ph idx="1"/>
          </p:nvPr>
        </p:nvSpPr>
        <p:spPr>
          <a:xfrm>
            <a:off x="457200" y="606698"/>
            <a:ext cx="8229600" cy="5519465"/>
          </a:xfrm>
        </p:spPr>
        <p:txBody>
          <a:bodyPr>
            <a:normAutofit/>
          </a:bodyPr>
          <a:lstStyle/>
          <a:p>
            <a:r>
              <a:rPr lang="en-US" sz="1800" b="0" i="0" dirty="0">
                <a:solidFill>
                  <a:srgbClr val="000000"/>
                </a:solidFill>
                <a:effectLst/>
                <a:latin typeface="Arial" panose="020B0604020202020204" pitchFamily="34" charset="0"/>
              </a:rPr>
              <a:t>The variable that is set in the </a:t>
            </a:r>
            <a:r>
              <a:rPr lang="en-US" sz="1800" b="1" i="0" dirty="0" err="1">
                <a:solidFill>
                  <a:srgbClr val="000000"/>
                </a:solidFill>
                <a:effectLst/>
                <a:latin typeface="Arial" panose="020B0604020202020204" pitchFamily="34" charset="0"/>
              </a:rPr>
              <a:t>app.component.ts</a:t>
            </a:r>
            <a:r>
              <a:rPr lang="en-US" sz="1800" b="0" i="0" dirty="0">
                <a:solidFill>
                  <a:srgbClr val="000000"/>
                </a:solidFill>
                <a:effectLst/>
                <a:latin typeface="Arial" panose="020B0604020202020204" pitchFamily="34" charset="0"/>
              </a:rPr>
              <a:t> can be </a:t>
            </a:r>
            <a:r>
              <a:rPr lang="en-US" sz="1800" b="0" i="0" dirty="0" err="1">
                <a:solidFill>
                  <a:srgbClr val="000000"/>
                </a:solidFill>
                <a:effectLst/>
                <a:latin typeface="Arial" panose="020B0604020202020204" pitchFamily="34" charset="0"/>
              </a:rPr>
              <a:t>binded</a:t>
            </a:r>
            <a:r>
              <a:rPr lang="en-US" sz="1800" b="0" i="0" dirty="0">
                <a:solidFill>
                  <a:srgbClr val="000000"/>
                </a:solidFill>
                <a:effectLst/>
                <a:latin typeface="Arial" panose="020B0604020202020204" pitchFamily="34" charset="0"/>
              </a:rPr>
              <a:t> inside the </a:t>
            </a:r>
            <a:r>
              <a:rPr lang="en-US" sz="1800" b="1" i="0" dirty="0">
                <a:solidFill>
                  <a:srgbClr val="000000"/>
                </a:solidFill>
                <a:effectLst/>
                <a:latin typeface="Arial" panose="020B0604020202020204" pitchFamily="34" charset="0"/>
              </a:rPr>
              <a:t>app.component.html</a:t>
            </a:r>
            <a:r>
              <a:rPr lang="en-US" sz="1800" b="0" i="0" dirty="0">
                <a:solidFill>
                  <a:srgbClr val="000000"/>
                </a:solidFill>
                <a:effectLst/>
                <a:latin typeface="Arial" panose="020B0604020202020204" pitchFamily="34" charset="0"/>
              </a:rPr>
              <a:t> using the curly brackets. For example: {{}}.</a:t>
            </a:r>
          </a:p>
          <a:p>
            <a:r>
              <a:rPr lang="en-US" sz="1800" b="0" i="0" dirty="0">
                <a:solidFill>
                  <a:srgbClr val="000000"/>
                </a:solidFill>
                <a:effectLst/>
                <a:latin typeface="Arial" panose="020B0604020202020204" pitchFamily="34" charset="0"/>
              </a:rPr>
              <a:t> &lt;div&gt; Months : </a:t>
            </a:r>
          </a:p>
          <a:p>
            <a:r>
              <a:rPr lang="en-US" sz="1800" b="0" i="0" dirty="0">
                <a:solidFill>
                  <a:srgbClr val="000000"/>
                </a:solidFill>
                <a:effectLst/>
                <a:latin typeface="Arial" panose="020B0604020202020204" pitchFamily="34" charset="0"/>
              </a:rPr>
              <a:t>   &lt;select&gt; </a:t>
            </a:r>
          </a:p>
          <a:p>
            <a:r>
              <a:rPr lang="en-US" sz="1800" b="0" i="0" dirty="0">
                <a:solidFill>
                  <a:srgbClr val="000000"/>
                </a:solidFill>
                <a:effectLst/>
                <a:latin typeface="Arial" panose="020B0604020202020204" pitchFamily="34" charset="0"/>
              </a:rPr>
              <a:t>      &lt;option *</a:t>
            </a:r>
            <a:r>
              <a:rPr lang="en-US" sz="1800" b="0" i="0" dirty="0" err="1">
                <a:solidFill>
                  <a:srgbClr val="000000"/>
                </a:solidFill>
                <a:effectLst/>
                <a:latin typeface="Arial" panose="020B0604020202020204" pitchFamily="34" charset="0"/>
              </a:rPr>
              <a:t>ngFor</a:t>
            </a:r>
            <a:r>
              <a:rPr lang="en-US" sz="1800" b="0" i="0" dirty="0">
                <a:solidFill>
                  <a:srgbClr val="000000"/>
                </a:solidFill>
                <a:effectLst/>
                <a:latin typeface="Arial" panose="020B0604020202020204" pitchFamily="34" charset="0"/>
              </a:rPr>
              <a:t> = "let </a:t>
            </a:r>
            <a:r>
              <a:rPr lang="en-US" sz="1800" b="0" i="0" dirty="0" err="1">
                <a:solidFill>
                  <a:srgbClr val="000000"/>
                </a:solidFill>
                <a:effectLst/>
                <a:latin typeface="Arial" panose="020B0604020202020204" pitchFamily="34" charset="0"/>
              </a:rPr>
              <a:t>i</a:t>
            </a:r>
            <a:r>
              <a:rPr lang="en-US" sz="1800" b="0" i="0" dirty="0">
                <a:solidFill>
                  <a:srgbClr val="000000"/>
                </a:solidFill>
                <a:effectLst/>
                <a:latin typeface="Arial" panose="020B0604020202020204" pitchFamily="34" charset="0"/>
              </a:rPr>
              <a:t> of months"&gt;{{</a:t>
            </a:r>
            <a:r>
              <a:rPr lang="en-US" sz="1800" b="0" i="0" dirty="0" err="1">
                <a:solidFill>
                  <a:srgbClr val="000000"/>
                </a:solidFill>
                <a:effectLst/>
                <a:latin typeface="Arial" panose="020B0604020202020204" pitchFamily="34" charset="0"/>
              </a:rPr>
              <a:t>i</a:t>
            </a:r>
            <a:r>
              <a:rPr lang="en-US" sz="1800" b="0" i="0" dirty="0">
                <a:solidFill>
                  <a:srgbClr val="000000"/>
                </a:solidFill>
                <a:effectLst/>
                <a:latin typeface="Arial" panose="020B0604020202020204" pitchFamily="34" charset="0"/>
              </a:rPr>
              <a:t>}}&lt;/option&gt;</a:t>
            </a:r>
          </a:p>
          <a:p>
            <a:r>
              <a:rPr lang="en-US" sz="1800" b="0" i="0" dirty="0">
                <a:solidFill>
                  <a:srgbClr val="000000"/>
                </a:solidFill>
                <a:effectLst/>
                <a:latin typeface="Arial" panose="020B0604020202020204" pitchFamily="34" charset="0"/>
              </a:rPr>
              <a:t>   &lt;/select&gt;</a:t>
            </a:r>
          </a:p>
          <a:p>
            <a:r>
              <a:rPr lang="en-US" sz="1800" b="0" i="0" dirty="0">
                <a:solidFill>
                  <a:srgbClr val="000000"/>
                </a:solidFill>
                <a:effectLst/>
                <a:latin typeface="Arial" panose="020B0604020202020204" pitchFamily="34" charset="0"/>
              </a:rPr>
              <a:t>&lt;/div&gt; </a:t>
            </a:r>
          </a:p>
          <a:p>
            <a:r>
              <a:rPr lang="en-US" sz="1800" b="0" i="0" dirty="0">
                <a:solidFill>
                  <a:srgbClr val="000000"/>
                </a:solidFill>
                <a:effectLst/>
                <a:latin typeface="Arial" panose="020B0604020202020204" pitchFamily="34" charset="0"/>
              </a:rPr>
              <a:t>&lt;</a:t>
            </a:r>
            <a:r>
              <a:rPr lang="en-US" sz="1800" b="0" i="0" dirty="0" err="1">
                <a:solidFill>
                  <a:srgbClr val="000000"/>
                </a:solidFill>
                <a:effectLst/>
                <a:latin typeface="Arial" panose="020B0604020202020204" pitchFamily="34" charset="0"/>
              </a:rPr>
              <a:t>br</a:t>
            </a:r>
            <a:r>
              <a:rPr lang="en-US" sz="1800" b="0" i="0" dirty="0">
                <a:solidFill>
                  <a:srgbClr val="000000"/>
                </a:solidFill>
                <a:effectLst/>
                <a:latin typeface="Arial" panose="020B0604020202020204" pitchFamily="34" charset="0"/>
              </a:rPr>
              <a:t>/&gt;</a:t>
            </a:r>
          </a:p>
          <a:p>
            <a:endParaRPr lang="en-IN" sz="1800" dirty="0"/>
          </a:p>
        </p:txBody>
      </p:sp>
    </p:spTree>
    <p:extLst>
      <p:ext uri="{BB962C8B-B14F-4D97-AF65-F5344CB8AC3E}">
        <p14:creationId xmlns:p14="http://schemas.microsoft.com/office/powerpoint/2010/main" val="4179299502"/>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3DCE-07AC-407C-9D90-2F6E1AD59031}"/>
              </a:ext>
            </a:extLst>
          </p:cNvPr>
          <p:cNvSpPr>
            <a:spLocks noGrp="1"/>
          </p:cNvSpPr>
          <p:nvPr>
            <p:ph type="title"/>
          </p:nvPr>
        </p:nvSpPr>
        <p:spPr>
          <a:xfrm>
            <a:off x="457200" y="274638"/>
            <a:ext cx="8229600" cy="457199"/>
          </a:xfrm>
        </p:spPr>
        <p:txBody>
          <a:bodyPr>
            <a:normAutofit fontScale="90000"/>
          </a:bodyPr>
          <a:lstStyle/>
          <a:p>
            <a:r>
              <a:rPr lang="en-IN" dirty="0"/>
              <a:t>Angular 7 Directives</a:t>
            </a:r>
          </a:p>
        </p:txBody>
      </p:sp>
      <p:sp>
        <p:nvSpPr>
          <p:cNvPr id="3" name="Content Placeholder 2">
            <a:extLst>
              <a:ext uri="{FF2B5EF4-FFF2-40B4-BE49-F238E27FC236}">
                <a16:creationId xmlns:a16="http://schemas.microsoft.com/office/drawing/2014/main" id="{F658AFB3-51F1-4ACF-90CB-D0CD5E00A768}"/>
              </a:ext>
            </a:extLst>
          </p:cNvPr>
          <p:cNvSpPr>
            <a:spLocks noGrp="1"/>
          </p:cNvSpPr>
          <p:nvPr>
            <p:ph idx="1"/>
          </p:nvPr>
        </p:nvSpPr>
        <p:spPr>
          <a:xfrm>
            <a:off x="457200" y="731838"/>
            <a:ext cx="8229600" cy="6126162"/>
          </a:xfrm>
        </p:spPr>
        <p:txBody>
          <a:bodyPr>
            <a:normAutofit fontScale="70000" lnSpcReduction="20000"/>
          </a:bodyPr>
          <a:lstStyle/>
          <a:p>
            <a:r>
              <a:rPr lang="en-US" b="0" i="0" dirty="0">
                <a:solidFill>
                  <a:srgbClr val="610B38"/>
                </a:solidFill>
                <a:effectLst/>
                <a:latin typeface="erdana"/>
              </a:rPr>
              <a:t>Use of *</a:t>
            </a:r>
            <a:r>
              <a:rPr lang="en-US" b="0" i="0" dirty="0" err="1">
                <a:solidFill>
                  <a:srgbClr val="610B38"/>
                </a:solidFill>
                <a:effectLst/>
                <a:latin typeface="erdana"/>
              </a:rPr>
              <a:t>ngIf</a:t>
            </a:r>
            <a:r>
              <a:rPr lang="en-US" b="0" i="0" dirty="0">
                <a:solidFill>
                  <a:srgbClr val="610B38"/>
                </a:solidFill>
                <a:effectLst/>
                <a:latin typeface="erdana"/>
              </a:rPr>
              <a:t> directive to change the output conditionally</a:t>
            </a:r>
          </a:p>
          <a:p>
            <a:r>
              <a:rPr lang="en-IN" b="0" i="0" dirty="0">
                <a:solidFill>
                  <a:srgbClr val="610B4B"/>
                </a:solidFill>
                <a:effectLst/>
                <a:latin typeface="erdana"/>
              </a:rPr>
              <a:t>Example:</a:t>
            </a:r>
          </a:p>
          <a:p>
            <a:r>
              <a:rPr lang="en-IN" dirty="0" err="1"/>
              <a:t>App.component.ts</a:t>
            </a:r>
            <a:endParaRPr lang="en-IN" dirty="0"/>
          </a:p>
          <a:p>
            <a:r>
              <a:rPr lang="en-IN" dirty="0"/>
              <a:t> </a:t>
            </a:r>
            <a:r>
              <a:rPr lang="en-IN" dirty="0" err="1"/>
              <a:t>isavailable</a:t>
            </a:r>
            <a:r>
              <a:rPr lang="en-IN" dirty="0"/>
              <a:t>=true;</a:t>
            </a:r>
          </a:p>
          <a:p>
            <a:endParaRPr lang="en-IN" dirty="0"/>
          </a:p>
          <a:p>
            <a:r>
              <a:rPr lang="en-IN" dirty="0"/>
              <a:t>App.component.html</a:t>
            </a:r>
          </a:p>
          <a:p>
            <a:r>
              <a:rPr lang="en-US" dirty="0"/>
              <a:t>&lt;div&gt;</a:t>
            </a:r>
          </a:p>
          <a:p>
            <a:endParaRPr lang="en-US" dirty="0"/>
          </a:p>
          <a:p>
            <a:endParaRPr lang="en-US" dirty="0"/>
          </a:p>
          <a:p>
            <a:r>
              <a:rPr lang="en-US" dirty="0"/>
              <a:t>  &lt;span *</a:t>
            </a:r>
            <a:r>
              <a:rPr lang="en-US" dirty="0" err="1"/>
              <a:t>ngIf</a:t>
            </a:r>
            <a:r>
              <a:rPr lang="en-US" dirty="0"/>
              <a:t>="</a:t>
            </a:r>
            <a:r>
              <a:rPr lang="en-US" dirty="0" err="1"/>
              <a:t>isavailable</a:t>
            </a:r>
            <a:r>
              <a:rPr lang="en-US" dirty="0"/>
              <a:t>; then condition1 else condition2"&gt;</a:t>
            </a:r>
          </a:p>
          <a:p>
            <a:r>
              <a:rPr lang="en-US" dirty="0"/>
              <a:t>    Condition is valid</a:t>
            </a:r>
          </a:p>
          <a:p>
            <a:r>
              <a:rPr lang="en-US" dirty="0"/>
              <a:t>  &lt;/span&gt;</a:t>
            </a:r>
          </a:p>
          <a:p>
            <a:r>
              <a:rPr lang="en-US" dirty="0"/>
              <a:t>  &lt;ng-template #condition1&gt;Condition is valid&lt;/ng-template&gt;</a:t>
            </a:r>
          </a:p>
          <a:p>
            <a:r>
              <a:rPr lang="en-US" dirty="0"/>
              <a:t>  &lt;ng-template #condition2&gt;Condition is invalid&lt;/ng-template&gt;</a:t>
            </a:r>
          </a:p>
          <a:p>
            <a:r>
              <a:rPr lang="en-US" dirty="0"/>
              <a:t>&lt;/div&gt;</a:t>
            </a:r>
          </a:p>
          <a:p>
            <a:endParaRPr lang="en-IN" dirty="0"/>
          </a:p>
        </p:txBody>
      </p:sp>
    </p:spTree>
    <p:extLst>
      <p:ext uri="{BB962C8B-B14F-4D97-AF65-F5344CB8AC3E}">
        <p14:creationId xmlns:p14="http://schemas.microsoft.com/office/powerpoint/2010/main" val="304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Table-Cell that Spans Many Rows</a:t>
            </a:r>
          </a:p>
        </p:txBody>
      </p:sp>
      <p:pic>
        <p:nvPicPr>
          <p:cNvPr id="4" name="Content Placeholder 3" descr="Screenshot (60).png"/>
          <p:cNvPicPr>
            <a:picLocks noGrp="1" noChangeAspect="1"/>
          </p:cNvPicPr>
          <p:nvPr>
            <p:ph idx="1"/>
          </p:nvPr>
        </p:nvPicPr>
        <p:blipFill>
          <a:blip r:embed="rId2"/>
          <a:stretch>
            <a:fillRect/>
          </a:stretch>
        </p:blipFill>
        <p:spPr>
          <a:xfrm>
            <a:off x="1115616" y="1772816"/>
            <a:ext cx="6624736" cy="3585010"/>
          </a:xfrm>
        </p:spPr>
      </p:pic>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B773-CB73-478E-8D35-76DC4D72401F}"/>
              </a:ext>
            </a:extLst>
          </p:cNvPr>
          <p:cNvSpPr>
            <a:spLocks noGrp="1"/>
          </p:cNvSpPr>
          <p:nvPr>
            <p:ph type="title"/>
          </p:nvPr>
        </p:nvSpPr>
        <p:spPr>
          <a:xfrm>
            <a:off x="457200" y="274638"/>
            <a:ext cx="8229600" cy="274042"/>
          </a:xfrm>
        </p:spPr>
        <p:txBody>
          <a:bodyPr>
            <a:normAutofit fontScale="90000"/>
          </a:bodyPr>
          <a:lstStyle/>
          <a:p>
            <a:r>
              <a:rPr lang="en-IN" b="0" i="0" dirty="0">
                <a:solidFill>
                  <a:srgbClr val="797979"/>
                </a:solidFill>
                <a:effectLst/>
                <a:latin typeface="Arial" panose="020B0604020202020204" pitchFamily="34" charset="0"/>
              </a:rPr>
              <a:t>Angular7 - Event Binding</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B4766F6-C546-4F75-94E0-44D947703E1E}"/>
              </a:ext>
            </a:extLst>
          </p:cNvPr>
          <p:cNvSpPr>
            <a:spLocks noGrp="1"/>
          </p:cNvSpPr>
          <p:nvPr>
            <p:ph idx="1"/>
          </p:nvPr>
        </p:nvSpPr>
        <p:spPr>
          <a:xfrm>
            <a:off x="457200" y="476672"/>
            <a:ext cx="8229600" cy="6192688"/>
          </a:xfrm>
        </p:spPr>
        <p:txBody>
          <a:bodyPr>
            <a:normAutofit/>
          </a:bodyPr>
          <a:lstStyle/>
          <a:p>
            <a:r>
              <a:rPr lang="en-US" sz="2000" b="0" i="0" dirty="0">
                <a:solidFill>
                  <a:srgbClr val="000000"/>
                </a:solidFill>
                <a:effectLst/>
                <a:latin typeface="Arial" panose="020B0604020202020204" pitchFamily="34" charset="0"/>
              </a:rPr>
              <a:t>When a user interacts with an application in the form of a keyboard movement, a mouse click, or a mouse over, it generates an event. These events need to be handled to perform some kind of action. This is where event binding comes into picture.</a:t>
            </a:r>
          </a:p>
          <a:p>
            <a:r>
              <a:rPr lang="en-US" sz="1200" b="0" i="0" dirty="0">
                <a:solidFill>
                  <a:srgbClr val="000000"/>
                </a:solidFill>
                <a:effectLst/>
                <a:latin typeface="Arial" panose="020B0604020202020204" pitchFamily="34" charset="0"/>
              </a:rPr>
              <a:t>Let us consider an example to understand this better.</a:t>
            </a:r>
            <a:endParaRPr lang="en-US" sz="2000" dirty="0">
              <a:solidFill>
                <a:srgbClr val="000000"/>
              </a:solidFill>
              <a:latin typeface="Arial" panose="020B0604020202020204" pitchFamily="34" charset="0"/>
            </a:endParaRPr>
          </a:p>
          <a:p>
            <a:r>
              <a:rPr lang="en-IN" sz="1200" b="1" i="1" dirty="0">
                <a:solidFill>
                  <a:srgbClr val="000000"/>
                </a:solidFill>
                <a:effectLst/>
                <a:latin typeface="Arial" panose="020B0604020202020204" pitchFamily="34" charset="0"/>
              </a:rPr>
              <a:t>app.component.html</a:t>
            </a:r>
            <a:endParaRPr lang="en-US" sz="2000" b="1" i="1" dirty="0">
              <a:solidFill>
                <a:srgbClr val="000000"/>
              </a:solidFill>
              <a:effectLst/>
              <a:latin typeface="Arial" panose="020B0604020202020204" pitchFamily="34" charset="0"/>
            </a:endParaRPr>
          </a:p>
          <a:p>
            <a:r>
              <a:rPr lang="en-US" sz="2000" dirty="0"/>
              <a:t>&lt;button (click)="</a:t>
            </a:r>
            <a:r>
              <a:rPr lang="en-US" sz="2000" dirty="0" err="1"/>
              <a:t>myClickFunction</a:t>
            </a:r>
            <a:r>
              <a:rPr lang="en-US" sz="2000" dirty="0"/>
              <a:t>($event)"&gt;Click Me&lt;/button&gt;</a:t>
            </a:r>
          </a:p>
          <a:p>
            <a:r>
              <a:rPr lang="en-US" sz="1200" b="0" i="0" dirty="0">
                <a:solidFill>
                  <a:srgbClr val="000000"/>
                </a:solidFill>
                <a:effectLst/>
                <a:latin typeface="Arial" panose="020B0604020202020204" pitchFamily="34" charset="0"/>
              </a:rPr>
              <a:t>In the </a:t>
            </a:r>
            <a:r>
              <a:rPr lang="en-US" sz="1200" b="1" i="0" dirty="0">
                <a:solidFill>
                  <a:srgbClr val="000000"/>
                </a:solidFill>
                <a:effectLst/>
                <a:latin typeface="Arial" panose="020B0604020202020204" pitchFamily="34" charset="0"/>
              </a:rPr>
              <a:t>app.component.html</a:t>
            </a:r>
            <a:r>
              <a:rPr lang="en-US" sz="1200" b="0" i="0" dirty="0">
                <a:solidFill>
                  <a:srgbClr val="000000"/>
                </a:solidFill>
                <a:effectLst/>
                <a:latin typeface="Arial" panose="020B0604020202020204" pitchFamily="34" charset="0"/>
              </a:rPr>
              <a:t> file, we have defined a button and added a function to it using the click event.</a:t>
            </a:r>
            <a:endParaRPr lang="en-US" sz="2000" b="0" i="0" dirty="0">
              <a:solidFill>
                <a:srgbClr val="000000"/>
              </a:solidFill>
              <a:effectLst/>
              <a:latin typeface="Arial" panose="020B0604020202020204" pitchFamily="34" charset="0"/>
            </a:endParaRPr>
          </a:p>
          <a:p>
            <a:r>
              <a:rPr lang="en-US" sz="1200" b="0" i="0" dirty="0">
                <a:solidFill>
                  <a:srgbClr val="000000"/>
                </a:solidFill>
                <a:effectLst/>
                <a:latin typeface="Arial" panose="020B0604020202020204" pitchFamily="34" charset="0"/>
              </a:rPr>
              <a:t>Following is the syntax to define a button and add a function to it.</a:t>
            </a:r>
          </a:p>
          <a:p>
            <a:endParaRPr lang="en-US" sz="1200" dirty="0">
              <a:solidFill>
                <a:srgbClr val="000000"/>
              </a:solidFill>
              <a:latin typeface="Arial" panose="020B0604020202020204" pitchFamily="34" charset="0"/>
            </a:endParaRPr>
          </a:p>
          <a:p>
            <a:r>
              <a:rPr lang="en-US" sz="1200" b="1" dirty="0" err="1">
                <a:solidFill>
                  <a:srgbClr val="000000"/>
                </a:solidFill>
                <a:latin typeface="Arial" panose="020B0604020202020204" pitchFamily="34" charset="0"/>
              </a:rPr>
              <a:t>app.component.ts</a:t>
            </a:r>
            <a:r>
              <a:rPr lang="en-US" sz="1200" b="1" dirty="0">
                <a:solidFill>
                  <a:srgbClr val="000000"/>
                </a:solidFill>
                <a:latin typeface="Arial" panose="020B0604020202020204" pitchFamily="34" charset="0"/>
              </a:rPr>
              <a:t>:</a:t>
            </a:r>
          </a:p>
          <a:p>
            <a:r>
              <a:rPr lang="en-US" sz="2000" dirty="0"/>
              <a:t> </a:t>
            </a:r>
            <a:r>
              <a:rPr lang="en-US" sz="2000" dirty="0" err="1"/>
              <a:t>myClickFunction</a:t>
            </a:r>
            <a:r>
              <a:rPr lang="en-US" sz="2000" dirty="0"/>
              <a:t>(</a:t>
            </a:r>
            <a:r>
              <a:rPr lang="en-US" sz="2000" dirty="0" err="1"/>
              <a:t>event:any</a:t>
            </a:r>
            <a:r>
              <a:rPr lang="en-US" sz="2000" dirty="0"/>
              <a:t>){</a:t>
            </a:r>
          </a:p>
          <a:p>
            <a:r>
              <a:rPr lang="en-US" sz="2000" dirty="0"/>
              <a:t>      alert("Button is clicked");</a:t>
            </a:r>
          </a:p>
          <a:p>
            <a:r>
              <a:rPr lang="en-US" sz="2000" dirty="0"/>
              <a:t>      console.log(event);</a:t>
            </a:r>
          </a:p>
          <a:p>
            <a:r>
              <a:rPr lang="en-US" sz="2000" dirty="0"/>
              <a:t>      }</a:t>
            </a:r>
          </a:p>
          <a:p>
            <a:endParaRPr lang="en-US" sz="2000" dirty="0"/>
          </a:p>
          <a:p>
            <a:r>
              <a:rPr lang="en-US" sz="1200" b="0" i="0" dirty="0">
                <a:solidFill>
                  <a:srgbClr val="000000"/>
                </a:solidFill>
                <a:effectLst/>
                <a:latin typeface="Arial" panose="020B0604020202020204" pitchFamily="34" charset="0"/>
              </a:rPr>
              <a:t>The following line of code will help you add the change event to the dropdown −</a:t>
            </a:r>
            <a:endParaRPr lang="en-US" sz="2000" b="0" i="0" dirty="0">
              <a:solidFill>
                <a:srgbClr val="000000"/>
              </a:solidFill>
              <a:effectLst/>
              <a:latin typeface="Arial" panose="020B0604020202020204" pitchFamily="34" charset="0"/>
            </a:endParaRPr>
          </a:p>
          <a:p>
            <a:r>
              <a:rPr lang="en-US" sz="1200" b="0" i="0" dirty="0">
                <a:solidFill>
                  <a:srgbClr val="000000"/>
                </a:solidFill>
                <a:effectLst/>
                <a:latin typeface="Arial" panose="020B0604020202020204" pitchFamily="34" charset="0"/>
              </a:rPr>
              <a:t>The function is declared in the </a:t>
            </a:r>
            <a:r>
              <a:rPr lang="en-US" sz="1200" b="1" i="0" dirty="0" err="1">
                <a:solidFill>
                  <a:srgbClr val="000000"/>
                </a:solidFill>
                <a:effectLst/>
                <a:latin typeface="Arial" panose="020B0604020202020204" pitchFamily="34" charset="0"/>
              </a:rPr>
              <a:t>app.component.ts</a:t>
            </a:r>
            <a:r>
              <a:rPr lang="en-US" sz="1200" b="0" i="0" dirty="0">
                <a:solidFill>
                  <a:srgbClr val="000000"/>
                </a:solidFill>
                <a:effectLst/>
                <a:latin typeface="Arial" panose="020B0604020202020204" pitchFamily="34" charset="0"/>
              </a:rPr>
              <a:t> file −</a:t>
            </a:r>
            <a:endParaRPr lang="en-IN" sz="2000" dirty="0"/>
          </a:p>
        </p:txBody>
      </p:sp>
    </p:spTree>
    <p:extLst>
      <p:ext uri="{BB962C8B-B14F-4D97-AF65-F5344CB8AC3E}">
        <p14:creationId xmlns:p14="http://schemas.microsoft.com/office/powerpoint/2010/main" val="366196324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A9CFBB-126D-47AA-956D-93AE3ED9E6A5}"/>
              </a:ext>
            </a:extLst>
          </p:cNvPr>
          <p:cNvSpPr>
            <a:spLocks noGrp="1" noChangeArrowheads="1"/>
          </p:cNvSpPr>
          <p:nvPr>
            <p:ph idx="1"/>
          </p:nvPr>
        </p:nvSpPr>
        <p:spPr bwMode="auto">
          <a:xfrm>
            <a:off x="457200" y="2560170"/>
            <a:ext cx="16601019" cy="1737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rPr>
              <a:t>export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rPr>
              <a:t>AppComponent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title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'Angular 4 Project!'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880000"/>
                </a:solidFill>
                <a:effectLst/>
                <a:latin typeface="Courier New" panose="02070309020205020404" pitchFamily="49" charset="0"/>
              </a:rPr>
              <a:t>//array of months.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months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"January"</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"February"</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"March"</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"April"</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"May"</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"June"</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"July"</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"August"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"September"</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"October"</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"November"</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rPr>
              <a:t>"December"</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isavailable</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rPr>
              <a:t>true</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myClickFunction</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88"/>
                </a:solidFill>
                <a:effectLst/>
                <a:latin typeface="Courier New" panose="02070309020205020404" pitchFamily="49" charset="0"/>
              </a:rPr>
              <a:t>event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Courier New" panose="02070309020205020404" pitchFamily="49" charset="0"/>
              </a:rPr>
              <a:t>//just added console.log which will display the event details in browser </a:t>
            </a:r>
            <a:r>
              <a:rPr kumimoji="0" lang="en-US" altLang="en-US" sz="1600" b="0" i="0" u="none" strike="noStrike" cap="none" normalizeH="0" baseline="0" dirty="0">
                <a:ln>
                  <a:noFill/>
                </a:ln>
                <a:solidFill>
                  <a:srgbClr val="000000"/>
                </a:solidFill>
                <a:effectLst/>
                <a:latin typeface="Courier New" panose="02070309020205020404" pitchFamily="49" charset="0"/>
              </a:rPr>
              <a:t>on click </a:t>
            </a:r>
            <a:r>
              <a:rPr kumimoji="0" lang="en-US" altLang="en-US" sz="1600" b="0" i="0" u="none" strike="noStrike" cap="none" normalizeH="0" baseline="0" dirty="0">
                <a:ln>
                  <a:noFill/>
                </a:ln>
                <a:solidFill>
                  <a:srgbClr val="000088"/>
                </a:solidFill>
                <a:effectLst/>
                <a:latin typeface="Courier New" panose="02070309020205020404" pitchFamily="49" charset="0"/>
              </a:rPr>
              <a:t>of</a:t>
            </a:r>
            <a:r>
              <a:rPr kumimoji="0" lang="en-US" altLang="en-US" sz="1600" b="0" i="0" u="none" strike="noStrike" cap="none" normalizeH="0" baseline="0" dirty="0">
                <a:ln>
                  <a:noFill/>
                </a:ln>
                <a:solidFill>
                  <a:srgbClr val="000000"/>
                </a:solidFill>
                <a:effectLst/>
                <a:latin typeface="Courier New" panose="02070309020205020404" pitchFamily="49" charset="0"/>
              </a:rPr>
              <a:t> the button</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alert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"Button is clicked"</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88"/>
                </a:solidFill>
                <a:effectLst/>
                <a:latin typeface="Courier New" panose="02070309020205020404" pitchFamily="49" charset="0"/>
              </a:rPr>
              <a:t>event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changemonths</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88"/>
                </a:solidFill>
                <a:effectLst/>
                <a:latin typeface="Courier New" panose="02070309020205020404" pitchFamily="49" charset="0"/>
              </a:rPr>
              <a:t>event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alert</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rPr>
              <a:t>"Changed month from the Dropdown"</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34015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19B14-7BFE-40BC-B1C5-08C593D9D99C}"/>
              </a:ext>
            </a:extLst>
          </p:cNvPr>
          <p:cNvSpPr>
            <a:spLocks noGrp="1"/>
          </p:cNvSpPr>
          <p:nvPr>
            <p:ph idx="1"/>
          </p:nvPr>
        </p:nvSpPr>
        <p:spPr>
          <a:xfrm>
            <a:off x="457200" y="980728"/>
            <a:ext cx="8229600" cy="5145435"/>
          </a:xfrm>
        </p:spPr>
        <p:txBody>
          <a:bodyPr>
            <a:normAutofit fontScale="92500" lnSpcReduction="20000"/>
          </a:bodyPr>
          <a:lstStyle/>
          <a:p>
            <a:r>
              <a:rPr lang="en-IN" dirty="0" err="1"/>
              <a:t>changeGender</a:t>
            </a:r>
            <a:r>
              <a:rPr lang="en-IN" dirty="0"/>
              <a:t>(</a:t>
            </a:r>
            <a:r>
              <a:rPr lang="en-IN" dirty="0" err="1"/>
              <a:t>event:any</a:t>
            </a:r>
            <a:r>
              <a:rPr lang="en-IN" dirty="0"/>
              <a:t>){</a:t>
            </a:r>
          </a:p>
          <a:p>
            <a:r>
              <a:rPr lang="en-IN" dirty="0"/>
              <a:t>  alert(</a:t>
            </a:r>
            <a:r>
              <a:rPr lang="en-IN" dirty="0" err="1"/>
              <a:t>event.target.value</a:t>
            </a:r>
            <a:r>
              <a:rPr lang="en-IN" dirty="0"/>
              <a:t>);</a:t>
            </a:r>
          </a:p>
          <a:p>
            <a:r>
              <a:rPr lang="en-IN" dirty="0"/>
              <a:t>  }</a:t>
            </a:r>
          </a:p>
          <a:p>
            <a:endParaRPr lang="en-IN" dirty="0"/>
          </a:p>
          <a:p>
            <a:endParaRPr lang="en-IN" dirty="0"/>
          </a:p>
          <a:p>
            <a:r>
              <a:rPr lang="en-IN" dirty="0"/>
              <a:t>&lt;input type="radio" value="radio1" name="gender" (change)="</a:t>
            </a:r>
            <a:r>
              <a:rPr lang="en-IN" dirty="0" err="1"/>
              <a:t>changeGender</a:t>
            </a:r>
            <a:r>
              <a:rPr lang="en-IN" dirty="0"/>
              <a:t>($event)"&gt;</a:t>
            </a:r>
          </a:p>
          <a:p>
            <a:endParaRPr lang="en-IN" dirty="0"/>
          </a:p>
          <a:p>
            <a:r>
              <a:rPr lang="en-IN" dirty="0"/>
              <a:t>&lt;input type="radio" value="radio2" name="gender" (change)="</a:t>
            </a:r>
            <a:r>
              <a:rPr lang="en-IN" dirty="0" err="1"/>
              <a:t>changeGender</a:t>
            </a:r>
            <a:r>
              <a:rPr lang="en-IN" dirty="0"/>
              <a:t>($event)"&gt;</a:t>
            </a:r>
          </a:p>
        </p:txBody>
      </p:sp>
    </p:spTree>
    <p:extLst>
      <p:ext uri="{BB962C8B-B14F-4D97-AF65-F5344CB8AC3E}">
        <p14:creationId xmlns:p14="http://schemas.microsoft.com/office/powerpoint/2010/main" val="3843806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DCAB4-4455-44A9-BDE6-B3FE458CD61A}"/>
              </a:ext>
            </a:extLst>
          </p:cNvPr>
          <p:cNvSpPr>
            <a:spLocks noGrp="1"/>
          </p:cNvSpPr>
          <p:nvPr>
            <p:ph idx="1"/>
          </p:nvPr>
        </p:nvSpPr>
        <p:spPr>
          <a:xfrm>
            <a:off x="457200" y="1052736"/>
            <a:ext cx="8229600" cy="5530625"/>
          </a:xfrm>
        </p:spPr>
        <p:txBody>
          <a:bodyPr/>
          <a:lstStyle/>
          <a:p>
            <a:r>
              <a:rPr lang="en-IN" dirty="0"/>
              <a:t>&lt;input type="checkbox" (click)="</a:t>
            </a:r>
            <a:r>
              <a:rPr lang="en-IN" dirty="0" err="1"/>
              <a:t>checkVal</a:t>
            </a:r>
            <a:r>
              <a:rPr lang="en-IN" dirty="0"/>
              <a:t>()" ng-model="checked"&gt;</a:t>
            </a:r>
          </a:p>
          <a:p>
            <a:endParaRPr lang="en-IN" dirty="0"/>
          </a:p>
          <a:p>
            <a:r>
              <a:rPr lang="en-IN" dirty="0"/>
              <a:t>&lt;</a:t>
            </a:r>
            <a:r>
              <a:rPr lang="en-IN" dirty="0" err="1"/>
              <a:t>br</a:t>
            </a:r>
            <a:r>
              <a:rPr lang="en-IN" dirty="0"/>
              <a:t>&gt;</a:t>
            </a:r>
          </a:p>
          <a:p>
            <a:r>
              <a:rPr lang="en-IN" dirty="0"/>
              <a:t>&lt;input type="checkbox" (click)="</a:t>
            </a:r>
            <a:r>
              <a:rPr lang="en-IN" dirty="0" err="1"/>
              <a:t>checkVal</a:t>
            </a:r>
            <a:r>
              <a:rPr lang="en-IN" dirty="0"/>
              <a:t>()" ng-model="checked"&gt;&lt;</a:t>
            </a:r>
            <a:r>
              <a:rPr lang="en-IN" dirty="0" err="1"/>
              <a:t>br</a:t>
            </a:r>
            <a:r>
              <a:rPr lang="en-IN" dirty="0"/>
              <a:t>&gt;</a:t>
            </a:r>
          </a:p>
        </p:txBody>
      </p:sp>
    </p:spTree>
    <p:extLst>
      <p:ext uri="{BB962C8B-B14F-4D97-AF65-F5344CB8AC3E}">
        <p14:creationId xmlns:p14="http://schemas.microsoft.com/office/powerpoint/2010/main" val="35747160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E1D8737-092D-4258-BB52-4F2ACA268151}"/>
              </a:ext>
            </a:extLst>
          </p:cNvPr>
          <p:cNvSpPr>
            <a:spLocks noGrp="1" noChangeArrowheads="1"/>
          </p:cNvSpPr>
          <p:nvPr>
            <p:ph idx="1"/>
          </p:nvPr>
        </p:nvSpPr>
        <p:spPr bwMode="auto">
          <a:xfrm>
            <a:off x="457200" y="3120271"/>
            <a:ext cx="4558940" cy="110799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8F8F2"/>
                </a:solidFill>
                <a:effectLst/>
                <a:latin typeface="Consolas" panose="020B0609020204030204" pitchFamily="49" charset="0"/>
              </a:rPr>
              <a:t>&lt;</a:t>
            </a:r>
            <a:r>
              <a:rPr kumimoji="0" lang="en-US" altLang="en-US" sz="1800" b="1" i="0" u="none" strike="noStrike" cap="none" normalizeH="0" baseline="0" dirty="0">
                <a:ln>
                  <a:noFill/>
                </a:ln>
                <a:solidFill>
                  <a:srgbClr val="F92672"/>
                </a:solidFill>
                <a:effectLst/>
                <a:latin typeface="Consolas" panose="020B0609020204030204" pitchFamily="49" charset="0"/>
              </a:rPr>
              <a:t>input</a:t>
            </a:r>
            <a:r>
              <a:rPr kumimoji="0" lang="en-US" altLang="en-US" sz="1800" b="0" i="0" u="none" strike="noStrike" cap="none" normalizeH="0" baseline="0" dirty="0">
                <a:ln>
                  <a:noFill/>
                </a:ln>
                <a:solidFill>
                  <a:srgbClr val="40424E"/>
                </a:solidFill>
                <a:effectLst/>
                <a:latin typeface="Consolas" panose="020B0609020204030204" pitchFamily="49" charset="0"/>
              </a:rPr>
              <a:t> </a:t>
            </a:r>
            <a:r>
              <a:rPr kumimoji="0" lang="en-US" altLang="en-US" sz="1800" b="0" i="0" u="none" strike="noStrike" cap="none" normalizeH="0" baseline="0" dirty="0">
                <a:ln>
                  <a:noFill/>
                </a:ln>
                <a:solidFill>
                  <a:srgbClr val="F8F8F2"/>
                </a:solidFill>
                <a:effectLst/>
                <a:latin typeface="Consolas" panose="020B0609020204030204" pitchFamily="49" charset="0"/>
              </a:rPr>
              <a:t>(</a:t>
            </a:r>
            <a:r>
              <a:rPr kumimoji="0" lang="en-US" altLang="en-US" sz="1800" b="0" i="0" u="none" strike="noStrike" cap="none" normalizeH="0" baseline="0" dirty="0" err="1">
                <a:ln>
                  <a:noFill/>
                </a:ln>
                <a:solidFill>
                  <a:srgbClr val="F8F8F2"/>
                </a:solidFill>
                <a:effectLst/>
                <a:latin typeface="Consolas" panose="020B0609020204030204" pitchFamily="49" charset="0"/>
              </a:rPr>
              <a:t>keyup</a:t>
            </a:r>
            <a:r>
              <a:rPr kumimoji="0" lang="en-US" altLang="en-US" sz="1800" b="0" i="0" u="none" strike="noStrike" cap="none" normalizeH="0" baseline="0" dirty="0">
                <a:ln>
                  <a:noFill/>
                </a:ln>
                <a:solidFill>
                  <a:srgbClr val="F8F8F2"/>
                </a:solidFill>
                <a:effectLst/>
                <a:latin typeface="Consolas" panose="020B0609020204030204" pitchFamily="49" charset="0"/>
              </a:rPr>
              <a:t>)="</a:t>
            </a:r>
            <a:r>
              <a:rPr kumimoji="0" lang="en-US" altLang="en-US" sz="1800" b="0" i="0" u="none" strike="noStrike" cap="none" normalizeH="0" baseline="0" dirty="0" err="1">
                <a:ln>
                  <a:noFill/>
                </a:ln>
                <a:solidFill>
                  <a:srgbClr val="F8F8F2"/>
                </a:solidFill>
                <a:effectLst/>
                <a:latin typeface="Consolas" panose="020B0609020204030204" pitchFamily="49" charset="0"/>
              </a:rPr>
              <a:t>onKeyUp</a:t>
            </a:r>
            <a:r>
              <a:rPr kumimoji="0" lang="en-US" altLang="en-US" sz="1800" b="0" i="0" u="none" strike="noStrike" cap="none" normalizeH="0" baseline="0" dirty="0">
                <a:ln>
                  <a:noFill/>
                </a:ln>
                <a:solidFill>
                  <a:srgbClr val="F8F8F2"/>
                </a:solidFill>
                <a:effectLst/>
                <a:latin typeface="Consolas" panose="020B0609020204030204" pitchFamily="49" charset="0"/>
              </a:rPr>
              <a:t>($event)"&gt;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24E"/>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8F8F2"/>
                </a:solidFill>
                <a:effectLst/>
                <a:latin typeface="Consolas" panose="020B0609020204030204" pitchFamily="49" charset="0"/>
              </a:rPr>
              <a:t>&lt;</a:t>
            </a:r>
            <a:r>
              <a:rPr kumimoji="0" lang="en-US" altLang="en-US" sz="1800" b="1" i="0" u="none" strike="noStrike" cap="none" normalizeH="0" baseline="0" dirty="0">
                <a:ln>
                  <a:noFill/>
                </a:ln>
                <a:solidFill>
                  <a:srgbClr val="F92672"/>
                </a:solidFill>
                <a:effectLst/>
                <a:latin typeface="Consolas" panose="020B0609020204030204" pitchFamily="49" charset="0"/>
              </a:rPr>
              <a:t>p</a:t>
            </a:r>
            <a:r>
              <a:rPr kumimoji="0" lang="en-US" altLang="en-US" sz="1800" b="0" i="0" u="none" strike="noStrike" cap="none" normalizeH="0" baseline="0" dirty="0">
                <a:ln>
                  <a:noFill/>
                </a:ln>
                <a:solidFill>
                  <a:srgbClr val="F8F8F2"/>
                </a:solidFill>
                <a:effectLst/>
                <a:latin typeface="Consolas" panose="020B0609020204030204" pitchFamily="49" charset="0"/>
              </a:rPr>
              <a:t>&gt;{{text}}&lt;/</a:t>
            </a:r>
            <a:r>
              <a:rPr kumimoji="0" lang="en-US" altLang="en-US" sz="1800" b="1" i="0" u="none" strike="noStrike" cap="none" normalizeH="0" baseline="0" dirty="0">
                <a:ln>
                  <a:noFill/>
                </a:ln>
                <a:solidFill>
                  <a:srgbClr val="F92672"/>
                </a:solidFill>
                <a:effectLst/>
                <a:latin typeface="Consolas" panose="020B0609020204030204" pitchFamily="49" charset="0"/>
              </a:rPr>
              <a:t>p</a:t>
            </a:r>
            <a:r>
              <a:rPr kumimoji="0" lang="en-US" altLang="en-US" sz="1800" b="0" i="0" u="none" strike="noStrike" cap="none" normalizeH="0" baseline="0" dirty="0">
                <a:ln>
                  <a:noFill/>
                </a:ln>
                <a:solidFill>
                  <a:srgbClr val="F8F8F2"/>
                </a:solidFill>
                <a:effectLst/>
                <a:latin typeface="Consolas" panose="020B0609020204030204" pitchFamily="49" charset="0"/>
              </a:rPr>
              <a:t>&gt;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6982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0C3424-5AEE-4242-B01C-5EC734C8A63D}"/>
              </a:ext>
            </a:extLst>
          </p:cNvPr>
          <p:cNvSpPr>
            <a:spLocks noGrp="1" noChangeArrowheads="1"/>
          </p:cNvSpPr>
          <p:nvPr>
            <p:ph idx="1"/>
          </p:nvPr>
        </p:nvSpPr>
        <p:spPr bwMode="auto">
          <a:xfrm>
            <a:off x="457200" y="2193211"/>
            <a:ext cx="4712829" cy="221599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nsolas" panose="020B0609020204030204" pitchFamily="49" charset="0"/>
              </a:rPr>
              <a:t>export class </a:t>
            </a:r>
            <a:r>
              <a:rPr kumimoji="0" lang="en-US" altLang="en-US" sz="1600" b="0" i="0" u="none" strike="noStrike" cap="none" normalizeH="0" baseline="0" dirty="0" err="1">
                <a:ln>
                  <a:noFill/>
                </a:ln>
                <a:solidFill>
                  <a:srgbClr val="F8F8F2"/>
                </a:solidFill>
                <a:effectLst/>
                <a:latin typeface="Consolas" panose="020B0609020204030204" pitchFamily="49" charset="0"/>
              </a:rPr>
              <a:t>AppComponent</a:t>
            </a:r>
            <a:r>
              <a:rPr kumimoji="0" lang="en-US" altLang="en-US" sz="1600" b="0" i="0" u="none" strike="noStrike" cap="none" normalizeH="0" baseline="0" dirty="0">
                <a:ln>
                  <a:noFill/>
                </a:ln>
                <a:solidFill>
                  <a:srgbClr val="F8F8F2"/>
                </a:solidFill>
                <a:effectLst/>
                <a:latin typeface="Consolas" panose="020B0609020204030204" pitchFamily="49" charset="0"/>
              </a:rPr>
              <a:t>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text = </a:t>
            </a:r>
            <a:r>
              <a:rPr kumimoji="0" lang="en-US" altLang="en-US" sz="1600" b="0" i="0" u="none" strike="noStrike" cap="none" normalizeH="0" baseline="0" dirty="0">
                <a:ln>
                  <a:noFill/>
                </a:ln>
                <a:solidFill>
                  <a:srgbClr val="E6DB74"/>
                </a:solidFill>
                <a:effectLst/>
                <a:latin typeface="Consolas" panose="020B0609020204030204" pitchFamily="49" charset="0"/>
              </a:rPr>
              <a:t>''</a:t>
            </a:r>
            <a:r>
              <a:rPr kumimoji="0" lang="en-US" altLang="en-US" sz="1600" b="0" i="0" u="none" strike="noStrike" cap="none" normalizeH="0" baseline="0" dirty="0">
                <a:ln>
                  <a:noFill/>
                </a:ln>
                <a:solidFill>
                  <a:srgbClr val="F8F8F2"/>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err="1">
                <a:ln>
                  <a:noFill/>
                </a:ln>
                <a:solidFill>
                  <a:srgbClr val="F8F8F2"/>
                </a:solidFill>
                <a:effectLst/>
                <a:latin typeface="Consolas" panose="020B0609020204030204" pitchFamily="49" charset="0"/>
              </a:rPr>
              <a:t>onKeyUp</a:t>
            </a:r>
            <a:r>
              <a:rPr kumimoji="0" lang="en-US" altLang="en-US" sz="1600" b="0" i="0" u="none" strike="noStrike" cap="none" normalizeH="0" baseline="0" dirty="0">
                <a:ln>
                  <a:noFill/>
                </a:ln>
                <a:solidFill>
                  <a:srgbClr val="F8F8F2"/>
                </a:solidFill>
                <a:effectLst/>
                <a:latin typeface="Consolas" panose="020B0609020204030204" pitchFamily="49" charset="0"/>
              </a:rPr>
              <a:t>(x)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75715E"/>
                </a:solidFill>
                <a:effectLst/>
                <a:latin typeface="Consolas" panose="020B0609020204030204" pitchFamily="49" charset="0"/>
              </a:rPr>
              <a:t>// Appending the updated value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75715E"/>
                </a:solidFill>
                <a:effectLst/>
                <a:latin typeface="Consolas" panose="020B0609020204030204" pitchFamily="49" charset="0"/>
              </a:rPr>
              <a:t>// to the variable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err="1">
                <a:ln>
                  <a:noFill/>
                </a:ln>
                <a:solidFill>
                  <a:srgbClr val="F92672"/>
                </a:solidFill>
                <a:effectLst/>
                <a:latin typeface="Consolas" panose="020B0609020204030204" pitchFamily="49" charset="0"/>
              </a:rPr>
              <a:t>this</a:t>
            </a:r>
            <a:r>
              <a:rPr kumimoji="0" lang="en-US" altLang="en-US" sz="1600" b="0" i="0" u="none" strike="noStrike" cap="none" normalizeH="0" baseline="0" dirty="0" err="1">
                <a:ln>
                  <a:noFill/>
                </a:ln>
                <a:solidFill>
                  <a:srgbClr val="F8F8F2"/>
                </a:solidFill>
                <a:effectLst/>
                <a:latin typeface="Consolas" panose="020B0609020204030204" pitchFamily="49" charset="0"/>
              </a:rPr>
              <a:t>.text</a:t>
            </a:r>
            <a:r>
              <a:rPr kumimoji="0" lang="en-US" altLang="en-US" sz="1600" b="0" i="0" u="none" strike="noStrike" cap="none" normalizeH="0" baseline="0" dirty="0">
                <a:ln>
                  <a:noFill/>
                </a:ln>
                <a:solidFill>
                  <a:srgbClr val="F8F8F2"/>
                </a:solidFill>
                <a:effectLst/>
                <a:latin typeface="Consolas" panose="020B0609020204030204" pitchFamily="49" charset="0"/>
              </a:rPr>
              <a:t> += </a:t>
            </a:r>
            <a:r>
              <a:rPr kumimoji="0" lang="en-US" altLang="en-US" sz="1600" b="0" i="0" u="none" strike="noStrike" cap="none" normalizeH="0" baseline="0" dirty="0" err="1">
                <a:ln>
                  <a:noFill/>
                </a:ln>
                <a:solidFill>
                  <a:srgbClr val="F8F8F2"/>
                </a:solidFill>
                <a:effectLst/>
                <a:latin typeface="Consolas" panose="020B0609020204030204" pitchFamily="49" charset="0"/>
              </a:rPr>
              <a:t>x.target.value</a:t>
            </a:r>
            <a:r>
              <a:rPr kumimoji="0" lang="en-US" altLang="en-US" sz="1600" b="0" i="0" u="none" strike="noStrike" cap="none" normalizeH="0" baseline="0" dirty="0">
                <a:ln>
                  <a:noFill/>
                </a:ln>
                <a:solidFill>
                  <a:srgbClr val="F8F8F2"/>
                </a:solidFill>
                <a:effectLst/>
                <a:latin typeface="Consolas" panose="020B0609020204030204" pitchFamily="49" charset="0"/>
              </a:rPr>
              <a:t> + </a:t>
            </a:r>
            <a:r>
              <a:rPr kumimoji="0" lang="en-US" altLang="en-US" sz="1600" b="0" i="0" u="none" strike="noStrike" cap="none" normalizeH="0" baseline="0" dirty="0">
                <a:ln>
                  <a:noFill/>
                </a:ln>
                <a:solidFill>
                  <a:srgbClr val="E6DB74"/>
                </a:solidFill>
                <a:effectLst/>
                <a:latin typeface="Consolas" panose="020B0609020204030204" pitchFamily="49" charset="0"/>
              </a:rPr>
              <a:t>' | '</a:t>
            </a:r>
            <a:r>
              <a:rPr kumimoji="0" lang="en-US" altLang="en-US" sz="1600" b="0" i="0" u="none" strike="noStrike" cap="none" normalizeH="0" baseline="0" dirty="0">
                <a:ln>
                  <a:noFill/>
                </a:ln>
                <a:solidFill>
                  <a:srgbClr val="F8F8F2"/>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F8F8F2"/>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8F8F2"/>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26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2449-13BB-4036-A02E-30655B0FAFE1}"/>
              </a:ext>
            </a:extLst>
          </p:cNvPr>
          <p:cNvSpPr>
            <a:spLocks noGrp="1"/>
          </p:cNvSpPr>
          <p:nvPr>
            <p:ph type="title"/>
          </p:nvPr>
        </p:nvSpPr>
        <p:spPr>
          <a:xfrm>
            <a:off x="457200" y="274638"/>
            <a:ext cx="8229600" cy="457199"/>
          </a:xfrm>
        </p:spPr>
        <p:txBody>
          <a:bodyPr>
            <a:normAutofit fontScale="90000"/>
          </a:bodyPr>
          <a:lstStyle/>
          <a:p>
            <a:r>
              <a:rPr lang="en-IN" b="1" i="0" dirty="0">
                <a:solidFill>
                  <a:srgbClr val="273239"/>
                </a:solidFill>
                <a:effectLst/>
                <a:latin typeface="sofia-pro"/>
              </a:rPr>
              <a:t>Style Binding</a:t>
            </a:r>
            <a:endParaRPr lang="en-IN" dirty="0"/>
          </a:p>
        </p:txBody>
      </p:sp>
      <p:sp>
        <p:nvSpPr>
          <p:cNvPr id="3" name="Content Placeholder 2">
            <a:extLst>
              <a:ext uri="{FF2B5EF4-FFF2-40B4-BE49-F238E27FC236}">
                <a16:creationId xmlns:a16="http://schemas.microsoft.com/office/drawing/2014/main" id="{0FC5CD68-E0F6-41FA-B3DC-6C3C3FCCF845}"/>
              </a:ext>
            </a:extLst>
          </p:cNvPr>
          <p:cNvSpPr>
            <a:spLocks noGrp="1"/>
          </p:cNvSpPr>
          <p:nvPr>
            <p:ph idx="1"/>
          </p:nvPr>
        </p:nvSpPr>
        <p:spPr>
          <a:xfrm>
            <a:off x="457200" y="731838"/>
            <a:ext cx="8229600" cy="5851524"/>
          </a:xfrm>
        </p:spPr>
        <p:txBody>
          <a:bodyPr>
            <a:normAutofit/>
          </a:bodyPr>
          <a:lstStyle/>
          <a:p>
            <a:r>
              <a:rPr lang="en-US" sz="2000" b="0" i="0" dirty="0">
                <a:solidFill>
                  <a:srgbClr val="40424E"/>
                </a:solidFill>
                <a:effectLst/>
                <a:latin typeface="urw-din"/>
              </a:rPr>
              <a:t>Style binding is used to set a style of a view element. We can set the inline styles of an HTML element using the style binding in angular. You can also add styles conditionally to an element, hence creating a dynamically styled element.</a:t>
            </a:r>
          </a:p>
          <a:p>
            <a:r>
              <a:rPr lang="en-IN" sz="1200" b="1" i="0" dirty="0">
                <a:solidFill>
                  <a:srgbClr val="40424E"/>
                </a:solidFill>
                <a:effectLst/>
                <a:latin typeface="urw-din"/>
              </a:rPr>
              <a:t>Syntax:</a:t>
            </a:r>
          </a:p>
          <a:p>
            <a:r>
              <a:rPr lang="en-IN" sz="2000" dirty="0"/>
              <a:t>Element[property]=‘</a:t>
            </a:r>
            <a:r>
              <a:rPr lang="en-IN" sz="2000" dirty="0" err="1"/>
              <a:t>typescript_property</a:t>
            </a:r>
            <a:r>
              <a:rPr lang="en-IN" sz="2000" dirty="0"/>
              <a:t>’&gt;</a:t>
            </a:r>
          </a:p>
          <a:p>
            <a:r>
              <a:rPr lang="en-IN" sz="1200" b="1" i="0" dirty="0">
                <a:solidFill>
                  <a:srgbClr val="40424E"/>
                </a:solidFill>
                <a:effectLst/>
                <a:latin typeface="urw-din"/>
              </a:rPr>
              <a:t>app.component.html</a:t>
            </a:r>
            <a:endParaRPr lang="en-IN" sz="2000" b="1" i="0" dirty="0">
              <a:solidFill>
                <a:srgbClr val="40424E"/>
              </a:solidFill>
              <a:effectLst/>
              <a:latin typeface="urw-din"/>
            </a:endParaRPr>
          </a:p>
          <a:p>
            <a:r>
              <a:rPr lang="en-US" sz="2000" dirty="0"/>
              <a:t>&lt;input style = "</a:t>
            </a:r>
            <a:r>
              <a:rPr lang="en-US" sz="2000" dirty="0" err="1"/>
              <a:t>color:green</a:t>
            </a:r>
            <a:r>
              <a:rPr lang="en-US" sz="2000" dirty="0"/>
              <a:t>; </a:t>
            </a:r>
          </a:p>
          <a:p>
            <a:r>
              <a:rPr lang="en-US" sz="2000" dirty="0"/>
              <a:t> margin-top: 40px;  </a:t>
            </a:r>
          </a:p>
          <a:p>
            <a:r>
              <a:rPr lang="en-US" sz="2000" dirty="0"/>
              <a:t> margin-left: 100px;" </a:t>
            </a:r>
          </a:p>
          <a:p>
            <a:r>
              <a:rPr lang="en-US" sz="2000" dirty="0"/>
              <a:t>[value]='title’&gt;</a:t>
            </a:r>
          </a:p>
          <a:p>
            <a:endParaRPr lang="en-US" sz="2000" dirty="0"/>
          </a:p>
          <a:p>
            <a:r>
              <a:rPr lang="en-IN" sz="1200" b="1" i="0" dirty="0" err="1">
                <a:solidFill>
                  <a:srgbClr val="40424E"/>
                </a:solidFill>
                <a:effectLst/>
                <a:latin typeface="urw-din"/>
              </a:rPr>
              <a:t>app.component.ts</a:t>
            </a:r>
            <a:endParaRPr lang="en-US" sz="2000" b="1" i="0" dirty="0">
              <a:solidFill>
                <a:srgbClr val="40424E"/>
              </a:solidFill>
              <a:effectLst/>
              <a:latin typeface="urw-din"/>
            </a:endParaRPr>
          </a:p>
          <a:p>
            <a:r>
              <a:rPr lang="en-US" sz="2000" dirty="0"/>
              <a:t>export class </a:t>
            </a:r>
            <a:r>
              <a:rPr lang="en-US" sz="2000" dirty="0" err="1"/>
              <a:t>AppComponent</a:t>
            </a:r>
            <a:r>
              <a:rPr lang="en-US" sz="2000" dirty="0"/>
              <a:t> {    </a:t>
            </a:r>
          </a:p>
          <a:p>
            <a:r>
              <a:rPr lang="en-US" sz="2000" dirty="0"/>
              <a:t>  title = '</a:t>
            </a:r>
            <a:r>
              <a:rPr lang="en-US" sz="2000" dirty="0" err="1"/>
              <a:t>GeeksforGeeks</a:t>
            </a:r>
            <a:r>
              <a:rPr lang="en-US" sz="2000" dirty="0"/>
              <a:t>';  </a:t>
            </a:r>
          </a:p>
          <a:p>
            <a:r>
              <a:rPr lang="en-US" sz="2000" dirty="0"/>
              <a:t>}</a:t>
            </a:r>
            <a:endParaRPr lang="en-IN" sz="2000" dirty="0"/>
          </a:p>
        </p:txBody>
      </p:sp>
    </p:spTree>
    <p:extLst>
      <p:ext uri="{BB962C8B-B14F-4D97-AF65-F5344CB8AC3E}">
        <p14:creationId xmlns:p14="http://schemas.microsoft.com/office/powerpoint/2010/main" val="180646239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ADB0-EEDB-42AB-BA00-8BB45D2058BA}"/>
              </a:ext>
            </a:extLst>
          </p:cNvPr>
          <p:cNvSpPr>
            <a:spLocks noGrp="1"/>
          </p:cNvSpPr>
          <p:nvPr>
            <p:ph type="title"/>
          </p:nvPr>
        </p:nvSpPr>
        <p:spPr>
          <a:xfrm>
            <a:off x="457200" y="274638"/>
            <a:ext cx="8229600" cy="457199"/>
          </a:xfrm>
        </p:spPr>
        <p:txBody>
          <a:bodyPr>
            <a:normAutofit fontScale="90000"/>
          </a:bodyPr>
          <a:lstStyle/>
          <a:p>
            <a:r>
              <a:rPr lang="en-US" b="1" i="0" dirty="0">
                <a:solidFill>
                  <a:srgbClr val="40424E"/>
                </a:solidFill>
                <a:effectLst/>
                <a:latin typeface="urw-din"/>
              </a:rPr>
              <a:t>Example 2: </a:t>
            </a:r>
            <a:r>
              <a:rPr lang="en-US" b="0" i="0" dirty="0">
                <a:solidFill>
                  <a:srgbClr val="40424E"/>
                </a:solidFill>
                <a:effectLst/>
                <a:latin typeface="urw-din"/>
              </a:rPr>
              <a:t>getting source of the image using property binding.</a:t>
            </a:r>
            <a:endParaRPr lang="en-IN" dirty="0"/>
          </a:p>
        </p:txBody>
      </p:sp>
      <p:sp>
        <p:nvSpPr>
          <p:cNvPr id="3" name="Content Placeholder 2">
            <a:extLst>
              <a:ext uri="{FF2B5EF4-FFF2-40B4-BE49-F238E27FC236}">
                <a16:creationId xmlns:a16="http://schemas.microsoft.com/office/drawing/2014/main" id="{A1132AF7-E956-4956-A765-BB2286FF2CD5}"/>
              </a:ext>
            </a:extLst>
          </p:cNvPr>
          <p:cNvSpPr>
            <a:spLocks noGrp="1"/>
          </p:cNvSpPr>
          <p:nvPr>
            <p:ph idx="1"/>
          </p:nvPr>
        </p:nvSpPr>
        <p:spPr/>
        <p:txBody>
          <a:bodyPr/>
          <a:lstStyle/>
          <a:p>
            <a:r>
              <a:rPr lang="en-IN" b="1" i="0" dirty="0">
                <a:solidFill>
                  <a:srgbClr val="40424E"/>
                </a:solidFill>
                <a:effectLst/>
                <a:latin typeface="urw-din"/>
              </a:rPr>
              <a:t>app.component.html</a:t>
            </a:r>
          </a:p>
          <a:p>
            <a:r>
              <a:rPr lang="en-IN" dirty="0"/>
              <a:t>&lt;</a:t>
            </a:r>
            <a:r>
              <a:rPr lang="en-IN" dirty="0" err="1"/>
              <a:t>img</a:t>
            </a:r>
            <a:r>
              <a:rPr lang="en-IN" dirty="0"/>
              <a:t> [</a:t>
            </a:r>
            <a:r>
              <a:rPr lang="en-IN" dirty="0" err="1"/>
              <a:t>src</a:t>
            </a:r>
            <a:r>
              <a:rPr lang="en-IN" dirty="0"/>
              <a:t>]='</a:t>
            </a:r>
            <a:r>
              <a:rPr lang="en-IN" dirty="0" err="1"/>
              <a:t>src</a:t>
            </a:r>
            <a:r>
              <a:rPr lang="en-IN" dirty="0"/>
              <a:t>’&gt;</a:t>
            </a:r>
          </a:p>
          <a:p>
            <a:r>
              <a:rPr lang="en-IN" b="1" i="0" dirty="0" err="1">
                <a:solidFill>
                  <a:srgbClr val="40424E"/>
                </a:solidFill>
                <a:effectLst/>
                <a:latin typeface="urw-din"/>
              </a:rPr>
              <a:t>app.component.ts</a:t>
            </a:r>
            <a:endParaRPr lang="en-IN" b="1" i="0" dirty="0">
              <a:solidFill>
                <a:srgbClr val="40424E"/>
              </a:solidFill>
              <a:effectLst/>
              <a:latin typeface="urw-din"/>
            </a:endParaRPr>
          </a:p>
          <a:p>
            <a:r>
              <a:rPr lang="en-US" dirty="0"/>
              <a:t> export class </a:t>
            </a:r>
            <a:r>
              <a:rPr lang="en-US" dirty="0" err="1"/>
              <a:t>AppComponent</a:t>
            </a:r>
            <a:r>
              <a:rPr lang="en-US" dirty="0"/>
              <a:t> {    </a:t>
            </a:r>
          </a:p>
          <a:p>
            <a:r>
              <a:rPr lang="en-US" dirty="0"/>
              <a:t>  </a:t>
            </a:r>
            <a:r>
              <a:rPr lang="en-US" dirty="0" err="1"/>
              <a:t>src</a:t>
            </a:r>
            <a:r>
              <a:rPr lang="en-US" dirty="0"/>
              <a:t> = 'https://www.geeksforgeeks.org/wp-content/uploads/gfg_200X200-1.png';  </a:t>
            </a:r>
          </a:p>
          <a:p>
            <a:r>
              <a:rPr lang="en-US" dirty="0"/>
              <a:t>}</a:t>
            </a:r>
          </a:p>
          <a:p>
            <a:endParaRPr lang="en-IN" dirty="0"/>
          </a:p>
        </p:txBody>
      </p:sp>
    </p:spTree>
    <p:extLst>
      <p:ext uri="{BB962C8B-B14F-4D97-AF65-F5344CB8AC3E}">
        <p14:creationId xmlns:p14="http://schemas.microsoft.com/office/powerpoint/2010/main" val="26180059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3814-30F0-4B79-9899-0A20FA4F53ED}"/>
              </a:ext>
            </a:extLst>
          </p:cNvPr>
          <p:cNvSpPr>
            <a:spLocks noGrp="1"/>
          </p:cNvSpPr>
          <p:nvPr>
            <p:ph type="title"/>
          </p:nvPr>
        </p:nvSpPr>
        <p:spPr>
          <a:xfrm>
            <a:off x="457200" y="274638"/>
            <a:ext cx="8229600" cy="457199"/>
          </a:xfrm>
        </p:spPr>
        <p:txBody>
          <a:bodyPr>
            <a:normAutofit fontScale="90000"/>
          </a:bodyPr>
          <a:lstStyle/>
          <a:p>
            <a:r>
              <a:rPr lang="en-US" b="1" i="0" dirty="0">
                <a:solidFill>
                  <a:srgbClr val="40424E"/>
                </a:solidFill>
                <a:effectLst/>
                <a:latin typeface="urw-din"/>
              </a:rPr>
              <a:t>Example 3: </a:t>
            </a:r>
            <a:r>
              <a:rPr lang="en-US" b="0" i="0" dirty="0">
                <a:solidFill>
                  <a:srgbClr val="40424E"/>
                </a:solidFill>
                <a:effectLst/>
                <a:latin typeface="urw-din"/>
              </a:rPr>
              <a:t>disabling a button using property binding.</a:t>
            </a:r>
            <a:endParaRPr lang="en-IN" dirty="0"/>
          </a:p>
        </p:txBody>
      </p:sp>
      <p:sp>
        <p:nvSpPr>
          <p:cNvPr id="3" name="Content Placeholder 2">
            <a:extLst>
              <a:ext uri="{FF2B5EF4-FFF2-40B4-BE49-F238E27FC236}">
                <a16:creationId xmlns:a16="http://schemas.microsoft.com/office/drawing/2014/main" id="{B2152420-3B93-45BD-ADA6-D245DA148CC9}"/>
              </a:ext>
            </a:extLst>
          </p:cNvPr>
          <p:cNvSpPr>
            <a:spLocks noGrp="1"/>
          </p:cNvSpPr>
          <p:nvPr>
            <p:ph idx="1"/>
          </p:nvPr>
        </p:nvSpPr>
        <p:spPr>
          <a:xfrm>
            <a:off x="457200" y="1052736"/>
            <a:ext cx="8229600" cy="5073427"/>
          </a:xfrm>
        </p:spPr>
        <p:txBody>
          <a:bodyPr/>
          <a:lstStyle/>
          <a:p>
            <a:r>
              <a:rPr lang="en-IN" b="1" i="0" dirty="0">
                <a:solidFill>
                  <a:srgbClr val="40424E"/>
                </a:solidFill>
                <a:effectLst/>
                <a:latin typeface="urw-din"/>
              </a:rPr>
              <a:t>app.component.html</a:t>
            </a:r>
          </a:p>
          <a:p>
            <a:r>
              <a:rPr lang="en-US" dirty="0"/>
              <a:t>&lt;button [disabled]='bool' style="margin-top: 20px;"&gt;</a:t>
            </a:r>
            <a:r>
              <a:rPr lang="en-US" dirty="0" err="1"/>
              <a:t>GeekyButton</a:t>
            </a:r>
            <a:r>
              <a:rPr lang="en-US" dirty="0"/>
              <a:t>&lt;/button&gt;</a:t>
            </a:r>
          </a:p>
          <a:p>
            <a:endParaRPr lang="en-US" dirty="0"/>
          </a:p>
          <a:p>
            <a:r>
              <a:rPr lang="en-IN" b="1" i="0" dirty="0" err="1">
                <a:solidFill>
                  <a:srgbClr val="40424E"/>
                </a:solidFill>
                <a:effectLst/>
                <a:latin typeface="urw-din"/>
              </a:rPr>
              <a:t>app.component.ts</a:t>
            </a:r>
            <a:endParaRPr lang="en-US" b="1" i="0" dirty="0">
              <a:solidFill>
                <a:srgbClr val="40424E"/>
              </a:solidFill>
              <a:effectLst/>
              <a:latin typeface="urw-din"/>
            </a:endParaRPr>
          </a:p>
          <a:p>
            <a:r>
              <a:rPr lang="en-US" dirty="0"/>
              <a:t>export class </a:t>
            </a:r>
            <a:r>
              <a:rPr lang="en-US" dirty="0" err="1"/>
              <a:t>AppComponent</a:t>
            </a:r>
            <a:r>
              <a:rPr lang="en-US" dirty="0"/>
              <a:t> {    </a:t>
            </a:r>
          </a:p>
          <a:p>
            <a:r>
              <a:rPr lang="en-US" dirty="0"/>
              <a:t>  bool = 'true';  </a:t>
            </a:r>
          </a:p>
          <a:p>
            <a:r>
              <a:rPr lang="en-US" dirty="0"/>
              <a:t>}</a:t>
            </a:r>
          </a:p>
          <a:p>
            <a:endParaRPr lang="en-IN" dirty="0"/>
          </a:p>
        </p:txBody>
      </p:sp>
    </p:spTree>
    <p:extLst>
      <p:ext uri="{BB962C8B-B14F-4D97-AF65-F5344CB8AC3E}">
        <p14:creationId xmlns:p14="http://schemas.microsoft.com/office/powerpoint/2010/main" val="5906279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9811-5C21-43A5-B63C-0540E5F6DB83}"/>
              </a:ext>
            </a:extLst>
          </p:cNvPr>
          <p:cNvSpPr>
            <a:spLocks noGrp="1"/>
          </p:cNvSpPr>
          <p:nvPr>
            <p:ph type="title"/>
          </p:nvPr>
        </p:nvSpPr>
        <p:spPr>
          <a:xfrm>
            <a:off x="457200" y="274638"/>
            <a:ext cx="8229600" cy="418058"/>
          </a:xfrm>
        </p:spPr>
        <p:txBody>
          <a:bodyPr>
            <a:normAutofit fontScale="90000"/>
          </a:bodyPr>
          <a:lstStyle/>
          <a:p>
            <a:r>
              <a:rPr lang="en-IN" b="0" i="0" dirty="0">
                <a:solidFill>
                  <a:srgbClr val="797979"/>
                </a:solidFill>
                <a:effectLst/>
                <a:latin typeface="Arial" panose="020B0604020202020204" pitchFamily="34" charset="0"/>
              </a:rPr>
              <a:t>Directives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ECD2E5A-90F2-4F74-9015-C435B71DEEAC}"/>
              </a:ext>
            </a:extLst>
          </p:cNvPr>
          <p:cNvSpPr>
            <a:spLocks noGrp="1"/>
          </p:cNvSpPr>
          <p:nvPr>
            <p:ph idx="1"/>
          </p:nvPr>
        </p:nvSpPr>
        <p:spPr>
          <a:xfrm>
            <a:off x="457200" y="404664"/>
            <a:ext cx="8229600" cy="6408712"/>
          </a:xfrm>
        </p:spPr>
        <p:txBody>
          <a:bodyPr>
            <a:normAutofit fontScale="85000" lnSpcReduction="20000"/>
          </a:bodyPr>
          <a:lstStyle/>
          <a:p>
            <a:pPr algn="just"/>
            <a:r>
              <a:rPr lang="en-US" b="1" i="0" dirty="0">
                <a:solidFill>
                  <a:srgbClr val="000000"/>
                </a:solidFill>
                <a:effectLst/>
                <a:latin typeface="Arial" panose="020B0604020202020204" pitchFamily="34" charset="0"/>
              </a:rPr>
              <a:t>Directives</a:t>
            </a:r>
            <a:r>
              <a:rPr lang="en-US" b="0" i="0" dirty="0">
                <a:solidFill>
                  <a:srgbClr val="000000"/>
                </a:solidFill>
                <a:effectLst/>
                <a:latin typeface="Arial" panose="020B0604020202020204" pitchFamily="34" charset="0"/>
              </a:rPr>
              <a:t> in Angular is a </a:t>
            </a:r>
            <a:r>
              <a:rPr lang="en-US" b="1" i="0" dirty="0" err="1">
                <a:solidFill>
                  <a:srgbClr val="000000"/>
                </a:solidFill>
                <a:effectLst/>
                <a:latin typeface="Arial" panose="020B0604020202020204" pitchFamily="34" charset="0"/>
              </a:rPr>
              <a:t>js</a:t>
            </a:r>
            <a:r>
              <a:rPr lang="en-US" b="0" i="0" dirty="0">
                <a:solidFill>
                  <a:srgbClr val="000000"/>
                </a:solidFill>
                <a:effectLst/>
                <a:latin typeface="Arial" panose="020B0604020202020204" pitchFamily="34" charset="0"/>
              </a:rPr>
              <a:t> class, which is declared as </a:t>
            </a:r>
            <a:r>
              <a:rPr lang="en-US" b="1" i="0" dirty="0">
                <a:solidFill>
                  <a:srgbClr val="000000"/>
                </a:solidFill>
                <a:effectLst/>
                <a:latin typeface="Arial" panose="020B0604020202020204" pitchFamily="34" charset="0"/>
              </a:rPr>
              <a:t>@directive</a:t>
            </a:r>
            <a:r>
              <a:rPr lang="en-US" b="0" i="0" dirty="0">
                <a:solidFill>
                  <a:srgbClr val="000000"/>
                </a:solidFill>
                <a:effectLst/>
                <a:latin typeface="Arial" panose="020B0604020202020204" pitchFamily="34" charset="0"/>
              </a:rPr>
              <a:t>. We have 3 directives in Angular. The directives are listed below −</a:t>
            </a:r>
          </a:p>
          <a:p>
            <a:pPr algn="l"/>
            <a:r>
              <a:rPr lang="en-US" b="0" i="0" dirty="0">
                <a:effectLst/>
                <a:latin typeface="Arial" panose="020B0604020202020204" pitchFamily="34" charset="0"/>
              </a:rPr>
              <a:t>Component Directives</a:t>
            </a:r>
          </a:p>
          <a:p>
            <a:pPr algn="just"/>
            <a:r>
              <a:rPr lang="en-US" b="0" i="0" dirty="0">
                <a:solidFill>
                  <a:srgbClr val="000000"/>
                </a:solidFill>
                <a:effectLst/>
                <a:latin typeface="Arial" panose="020B0604020202020204" pitchFamily="34" charset="0"/>
              </a:rPr>
              <a:t>These form the main class having details of how the component should be processed, instantiated and used at runtime.</a:t>
            </a:r>
          </a:p>
          <a:p>
            <a:pPr algn="l"/>
            <a:r>
              <a:rPr lang="en-US" b="0" i="0" dirty="0">
                <a:effectLst/>
                <a:latin typeface="Arial" panose="020B0604020202020204" pitchFamily="34" charset="0"/>
              </a:rPr>
              <a:t>Structural Directives</a:t>
            </a:r>
          </a:p>
          <a:p>
            <a:pPr algn="just"/>
            <a:r>
              <a:rPr lang="en-US" b="0" i="0" dirty="0">
                <a:solidFill>
                  <a:srgbClr val="000000"/>
                </a:solidFill>
                <a:effectLst/>
                <a:latin typeface="Arial" panose="020B0604020202020204" pitchFamily="34" charset="0"/>
              </a:rPr>
              <a:t>A structure directive basically deals with manipulating the </a:t>
            </a:r>
            <a:r>
              <a:rPr lang="en-US" b="0" i="0" dirty="0" err="1">
                <a:solidFill>
                  <a:srgbClr val="000000"/>
                </a:solidFill>
                <a:effectLst/>
                <a:latin typeface="Arial" panose="020B0604020202020204" pitchFamily="34" charset="0"/>
              </a:rPr>
              <a:t>dom</a:t>
            </a:r>
            <a:r>
              <a:rPr lang="en-US" b="0" i="0" dirty="0">
                <a:solidFill>
                  <a:srgbClr val="000000"/>
                </a:solidFill>
                <a:effectLst/>
                <a:latin typeface="Arial" panose="020B0604020202020204" pitchFamily="34" charset="0"/>
              </a:rPr>
              <a:t> elements. Structural directives have a * sign before the directive. For example, </a:t>
            </a:r>
            <a:r>
              <a:rPr lang="en-US" b="1" i="0" dirty="0">
                <a:solidFill>
                  <a:srgbClr val="000000"/>
                </a:solidFill>
                <a:effectLst/>
                <a:latin typeface="Arial" panose="020B0604020202020204" pitchFamily="34" charset="0"/>
              </a:rPr>
              <a:t>*</a:t>
            </a:r>
            <a:r>
              <a:rPr lang="en-US" b="1" i="0" dirty="0" err="1">
                <a:solidFill>
                  <a:srgbClr val="000000"/>
                </a:solidFill>
                <a:effectLst/>
                <a:latin typeface="Arial" panose="020B0604020202020204" pitchFamily="34" charset="0"/>
              </a:rPr>
              <a:t>ngIf</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1" i="0" dirty="0" err="1">
                <a:solidFill>
                  <a:srgbClr val="000000"/>
                </a:solidFill>
                <a:effectLst/>
                <a:latin typeface="Arial" panose="020B0604020202020204" pitchFamily="34" charset="0"/>
              </a:rPr>
              <a:t>ngFor</a:t>
            </a:r>
            <a:r>
              <a:rPr lang="en-US" b="0" i="0" dirty="0">
                <a:solidFill>
                  <a:srgbClr val="000000"/>
                </a:solidFill>
                <a:effectLst/>
                <a:latin typeface="Arial" panose="020B0604020202020204" pitchFamily="34" charset="0"/>
              </a:rPr>
              <a:t>.</a:t>
            </a:r>
          </a:p>
          <a:p>
            <a:pPr algn="l"/>
            <a:r>
              <a:rPr lang="en-US" b="0" i="0" dirty="0">
                <a:effectLst/>
                <a:latin typeface="Arial" panose="020B0604020202020204" pitchFamily="34" charset="0"/>
              </a:rPr>
              <a:t>Attribute Directives</a:t>
            </a:r>
          </a:p>
          <a:p>
            <a:pPr algn="just"/>
            <a:r>
              <a:rPr lang="en-US" b="0" i="0" dirty="0">
                <a:solidFill>
                  <a:srgbClr val="000000"/>
                </a:solidFill>
                <a:effectLst/>
                <a:latin typeface="Arial" panose="020B0604020202020204" pitchFamily="34" charset="0"/>
              </a:rPr>
              <a:t>Attribute directives deal with changing the look and behavior of the </a:t>
            </a:r>
            <a:r>
              <a:rPr lang="en-US" b="0" i="0" dirty="0" err="1">
                <a:solidFill>
                  <a:srgbClr val="000000"/>
                </a:solidFill>
                <a:effectLst/>
                <a:latin typeface="Arial" panose="020B0604020202020204" pitchFamily="34" charset="0"/>
              </a:rPr>
              <a:t>dom</a:t>
            </a:r>
            <a:r>
              <a:rPr lang="en-US" b="0" i="0" dirty="0">
                <a:solidFill>
                  <a:srgbClr val="000000"/>
                </a:solidFill>
                <a:effectLst/>
                <a:latin typeface="Arial" panose="020B0604020202020204" pitchFamily="34" charset="0"/>
              </a:rPr>
              <a:t> element. You can create your own directives as shown below.</a:t>
            </a:r>
          </a:p>
          <a:p>
            <a:endParaRPr lang="en-IN" dirty="0"/>
          </a:p>
        </p:txBody>
      </p:sp>
    </p:spTree>
    <p:extLst>
      <p:ext uri="{BB962C8B-B14F-4D97-AF65-F5344CB8AC3E}">
        <p14:creationId xmlns:p14="http://schemas.microsoft.com/office/powerpoint/2010/main" val="163857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8FA8-D8C4-4702-B320-FA2BCDB3C22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HTML Lists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34845F0-947E-456C-AB58-ABC70A327CC6}"/>
              </a:ext>
            </a:extLst>
          </p:cNvPr>
          <p:cNvSpPr>
            <a:spLocks noGrp="1"/>
          </p:cNvSpPr>
          <p:nvPr>
            <p:ph idx="1"/>
          </p:nvPr>
        </p:nvSpPr>
        <p:spPr>
          <a:xfrm>
            <a:off x="457200" y="476672"/>
            <a:ext cx="8229600" cy="6106690"/>
          </a:xfrm>
        </p:spPr>
        <p:txBody>
          <a:bodyPr>
            <a:normAutofit fontScale="92500" lnSpcReduction="10000"/>
          </a:bodyPr>
          <a:lstStyle/>
          <a:p>
            <a:r>
              <a:rPr lang="en-US" b="0" i="0" dirty="0">
                <a:solidFill>
                  <a:srgbClr val="000000"/>
                </a:solidFill>
                <a:effectLst/>
                <a:latin typeface="Verdana" panose="020B0604030504040204" pitchFamily="34" charset="0"/>
              </a:rPr>
              <a:t>HTML lists allow web developers to group a set of related items in lists.</a:t>
            </a:r>
          </a:p>
          <a:p>
            <a:pPr marL="0" indent="0" algn="l">
              <a:buNone/>
            </a:pPr>
            <a:r>
              <a:rPr lang="en-US" b="0" i="0" dirty="0">
                <a:solidFill>
                  <a:srgbClr val="000000"/>
                </a:solidFill>
                <a:effectLst/>
                <a:latin typeface="Verdana" panose="020B0604030504040204" pitchFamily="34" charset="0"/>
              </a:rPr>
              <a:t>An unordered HTML list:</a:t>
            </a:r>
          </a:p>
          <a:p>
            <a:pPr algn="l">
              <a:buFont typeface="Arial" panose="020B0604020202020204" pitchFamily="34" charset="0"/>
              <a:buChar char="•"/>
            </a:pPr>
            <a:r>
              <a:rPr lang="en-US" b="0" i="0" dirty="0">
                <a:solidFill>
                  <a:srgbClr val="000000"/>
                </a:solidFill>
                <a:effectLst/>
                <a:latin typeface="Verdana" panose="020B0604030504040204" pitchFamily="34" charset="0"/>
              </a:rPr>
              <a:t>Item</a:t>
            </a:r>
          </a:p>
          <a:p>
            <a:pPr algn="l">
              <a:buFont typeface="Arial" panose="020B0604020202020204" pitchFamily="34" charset="0"/>
              <a:buChar char="•"/>
            </a:pPr>
            <a:r>
              <a:rPr lang="en-US" b="0" i="0" dirty="0">
                <a:solidFill>
                  <a:srgbClr val="000000"/>
                </a:solidFill>
                <a:effectLst/>
                <a:latin typeface="Verdana" panose="020B0604030504040204" pitchFamily="34" charset="0"/>
              </a:rPr>
              <a:t>Item</a:t>
            </a:r>
          </a:p>
          <a:p>
            <a:pPr algn="l">
              <a:buFont typeface="Arial" panose="020B0604020202020204" pitchFamily="34" charset="0"/>
              <a:buChar char="•"/>
            </a:pPr>
            <a:r>
              <a:rPr lang="en-US" b="0" i="0" dirty="0">
                <a:solidFill>
                  <a:srgbClr val="000000"/>
                </a:solidFill>
                <a:effectLst/>
                <a:latin typeface="Verdana" panose="020B0604030504040204" pitchFamily="34" charset="0"/>
              </a:rPr>
              <a:t>Item</a:t>
            </a:r>
          </a:p>
          <a:p>
            <a:pPr algn="l">
              <a:buFont typeface="Arial" panose="020B0604020202020204" pitchFamily="34" charset="0"/>
              <a:buChar char="•"/>
            </a:pPr>
            <a:r>
              <a:rPr lang="en-US" b="0" i="0" dirty="0">
                <a:solidFill>
                  <a:srgbClr val="000000"/>
                </a:solidFill>
                <a:effectLst/>
                <a:latin typeface="Verdana" panose="020B0604030504040204" pitchFamily="34" charset="0"/>
              </a:rPr>
              <a:t>Item</a:t>
            </a:r>
          </a:p>
          <a:p>
            <a:pPr algn="l"/>
            <a:r>
              <a:rPr lang="en-US" b="0" i="0" dirty="0">
                <a:solidFill>
                  <a:srgbClr val="000000"/>
                </a:solidFill>
                <a:effectLst/>
                <a:latin typeface="Verdana" panose="020B0604030504040204" pitchFamily="34" charset="0"/>
              </a:rPr>
              <a:t>An ordered HTML list:</a:t>
            </a:r>
          </a:p>
          <a:p>
            <a:pPr algn="l">
              <a:buFont typeface="+mj-lt"/>
              <a:buAutoNum type="arabicPeriod"/>
            </a:pPr>
            <a:r>
              <a:rPr lang="en-US" b="0" i="0" dirty="0">
                <a:solidFill>
                  <a:srgbClr val="000000"/>
                </a:solidFill>
                <a:effectLst/>
                <a:latin typeface="Verdana" panose="020B0604030504040204" pitchFamily="34" charset="0"/>
              </a:rPr>
              <a:t>First item</a:t>
            </a:r>
          </a:p>
          <a:p>
            <a:pPr algn="l">
              <a:buFont typeface="+mj-lt"/>
              <a:buAutoNum type="arabicPeriod"/>
            </a:pPr>
            <a:r>
              <a:rPr lang="en-US" b="0" i="0" dirty="0">
                <a:solidFill>
                  <a:srgbClr val="000000"/>
                </a:solidFill>
                <a:effectLst/>
                <a:latin typeface="Verdana" panose="020B0604030504040204" pitchFamily="34" charset="0"/>
              </a:rPr>
              <a:t>Second item</a:t>
            </a:r>
          </a:p>
          <a:p>
            <a:pPr algn="l">
              <a:buFont typeface="+mj-lt"/>
              <a:buAutoNum type="arabicPeriod"/>
            </a:pPr>
            <a:r>
              <a:rPr lang="en-US" b="0" i="0" dirty="0">
                <a:solidFill>
                  <a:srgbClr val="000000"/>
                </a:solidFill>
                <a:effectLst/>
                <a:latin typeface="Verdana" panose="020B0604030504040204" pitchFamily="34" charset="0"/>
              </a:rPr>
              <a:t>Third item</a:t>
            </a:r>
          </a:p>
          <a:p>
            <a:pPr algn="l">
              <a:buFont typeface="+mj-lt"/>
              <a:buAutoNum type="arabicPeriod"/>
            </a:pPr>
            <a:r>
              <a:rPr lang="en-US" b="0" i="0" dirty="0">
                <a:solidFill>
                  <a:srgbClr val="000000"/>
                </a:solidFill>
                <a:effectLst/>
                <a:latin typeface="Verdana" panose="020B0604030504040204" pitchFamily="34" charset="0"/>
              </a:rPr>
              <a:t>Fourth item</a:t>
            </a:r>
          </a:p>
          <a:p>
            <a:endParaRPr lang="en-IN" dirty="0"/>
          </a:p>
        </p:txBody>
      </p:sp>
    </p:spTree>
    <p:extLst>
      <p:ext uri="{BB962C8B-B14F-4D97-AF65-F5344CB8AC3E}">
        <p14:creationId xmlns:p14="http://schemas.microsoft.com/office/powerpoint/2010/main" val="99608173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6F2B0-3D29-4BF2-9404-9469A1F6A722}"/>
              </a:ext>
            </a:extLst>
          </p:cNvPr>
          <p:cNvSpPr>
            <a:spLocks noGrp="1"/>
          </p:cNvSpPr>
          <p:nvPr>
            <p:ph idx="1"/>
          </p:nvPr>
        </p:nvSpPr>
        <p:spPr>
          <a:xfrm>
            <a:off x="395536" y="188640"/>
            <a:ext cx="8229600" cy="6552728"/>
          </a:xfrm>
        </p:spPr>
        <p:txBody>
          <a:bodyPr/>
          <a:lstStyle/>
          <a:p>
            <a:r>
              <a:rPr lang="en-US" sz="2000" b="0" i="0" dirty="0">
                <a:effectLst/>
                <a:latin typeface="Arial" panose="020B0604020202020204" pitchFamily="34" charset="0"/>
              </a:rPr>
              <a:t>How to Create Custom Directives?</a:t>
            </a:r>
          </a:p>
          <a:p>
            <a:pPr algn="just"/>
            <a:r>
              <a:rPr lang="en-US" sz="2000" b="0" i="0" dirty="0">
                <a:solidFill>
                  <a:srgbClr val="000000"/>
                </a:solidFill>
                <a:effectLst/>
                <a:latin typeface="Arial" panose="020B0604020202020204" pitchFamily="34" charset="0"/>
              </a:rPr>
              <a:t>Custom directives are created by us and are not standard.</a:t>
            </a:r>
          </a:p>
          <a:p>
            <a:pPr algn="just"/>
            <a:r>
              <a:rPr lang="en-US" sz="2000" b="0" i="0" dirty="0">
                <a:solidFill>
                  <a:srgbClr val="000000"/>
                </a:solidFill>
                <a:effectLst/>
                <a:latin typeface="Arial" panose="020B0604020202020204" pitchFamily="34" charset="0"/>
              </a:rPr>
              <a:t>Let us see how to create the custom directive. We will create the directive using the command line. The command to create the directive using the command line is −</a:t>
            </a:r>
          </a:p>
          <a:p>
            <a:pPr algn="just"/>
            <a:r>
              <a:rPr lang="en-US" sz="2000" b="0" i="0" dirty="0">
                <a:solidFill>
                  <a:srgbClr val="000000"/>
                </a:solidFill>
                <a:effectLst/>
                <a:latin typeface="Arial" panose="020B0604020202020204" pitchFamily="34" charset="0"/>
              </a:rPr>
              <a:t>ng g directive </a:t>
            </a:r>
            <a:r>
              <a:rPr lang="en-US" sz="2000" b="0" i="0" dirty="0" err="1">
                <a:solidFill>
                  <a:srgbClr val="000000"/>
                </a:solidFill>
                <a:effectLst/>
                <a:latin typeface="Arial" panose="020B0604020202020204" pitchFamily="34" charset="0"/>
              </a:rPr>
              <a:t>changeText</a:t>
            </a:r>
            <a:endParaRPr lang="en-US" sz="2000" dirty="0">
              <a:solidFill>
                <a:srgbClr val="000000"/>
              </a:solidFill>
              <a:latin typeface="Arial" panose="020B0604020202020204" pitchFamily="34" charset="0"/>
            </a:endParaRPr>
          </a:p>
          <a:p>
            <a:pPr algn="just"/>
            <a:r>
              <a:rPr lang="en-US" sz="1200" b="0" i="0" dirty="0">
                <a:solidFill>
                  <a:srgbClr val="000000"/>
                </a:solidFill>
                <a:effectLst/>
                <a:latin typeface="Arial" panose="020B0604020202020204" pitchFamily="34" charset="0"/>
              </a:rPr>
              <a:t>The above files, i.e., </a:t>
            </a:r>
            <a:r>
              <a:rPr lang="en-US" sz="1200" b="1" i="0" dirty="0">
                <a:solidFill>
                  <a:srgbClr val="000000"/>
                </a:solidFill>
                <a:effectLst/>
                <a:latin typeface="Arial" panose="020B0604020202020204" pitchFamily="34" charset="0"/>
              </a:rPr>
              <a:t>change-</a:t>
            </a:r>
            <a:r>
              <a:rPr lang="en-US" sz="1200" b="1" i="0" dirty="0" err="1">
                <a:solidFill>
                  <a:srgbClr val="000000"/>
                </a:solidFill>
                <a:effectLst/>
                <a:latin typeface="Arial" panose="020B0604020202020204" pitchFamily="34" charset="0"/>
              </a:rPr>
              <a:t>text.directive.spec.ts</a:t>
            </a:r>
            <a:r>
              <a:rPr lang="en-US" sz="1200" b="0" i="0" dirty="0">
                <a:solidFill>
                  <a:srgbClr val="000000"/>
                </a:solidFill>
                <a:effectLst/>
                <a:latin typeface="Arial" panose="020B0604020202020204" pitchFamily="34" charset="0"/>
              </a:rPr>
              <a:t> and </a:t>
            </a:r>
            <a:r>
              <a:rPr lang="en-US" sz="1200" b="1" i="0" dirty="0">
                <a:solidFill>
                  <a:srgbClr val="000000"/>
                </a:solidFill>
                <a:effectLst/>
                <a:latin typeface="Arial" panose="020B0604020202020204" pitchFamily="34" charset="0"/>
              </a:rPr>
              <a:t>change-</a:t>
            </a:r>
            <a:r>
              <a:rPr lang="en-US" sz="1200" b="1" i="0" dirty="0" err="1">
                <a:solidFill>
                  <a:srgbClr val="000000"/>
                </a:solidFill>
                <a:effectLst/>
                <a:latin typeface="Arial" panose="020B0604020202020204" pitchFamily="34" charset="0"/>
              </a:rPr>
              <a:t>text.directive.ts</a:t>
            </a:r>
            <a:r>
              <a:rPr lang="en-US" sz="1200" b="0" i="0" dirty="0">
                <a:solidFill>
                  <a:srgbClr val="000000"/>
                </a:solidFill>
                <a:effectLst/>
                <a:latin typeface="Arial" panose="020B0604020202020204" pitchFamily="34" charset="0"/>
              </a:rPr>
              <a:t> get created and the </a:t>
            </a:r>
            <a:r>
              <a:rPr lang="en-US" sz="1200" b="1" i="0" dirty="0" err="1">
                <a:solidFill>
                  <a:srgbClr val="000000"/>
                </a:solidFill>
                <a:effectLst/>
                <a:latin typeface="Arial" panose="020B0604020202020204" pitchFamily="34" charset="0"/>
              </a:rPr>
              <a:t>app.module.ts</a:t>
            </a:r>
            <a:r>
              <a:rPr lang="en-US" sz="1200" b="0" i="0" dirty="0">
                <a:solidFill>
                  <a:srgbClr val="000000"/>
                </a:solidFill>
                <a:effectLst/>
                <a:latin typeface="Arial" panose="020B0604020202020204" pitchFamily="34" charset="0"/>
              </a:rPr>
              <a:t> file is updated.</a:t>
            </a:r>
          </a:p>
          <a:p>
            <a:pPr algn="just"/>
            <a:r>
              <a:rPr lang="en-US" sz="1200" b="0" i="0" dirty="0">
                <a:solidFill>
                  <a:srgbClr val="000000"/>
                </a:solidFill>
                <a:effectLst/>
                <a:latin typeface="Arial" panose="020B0604020202020204" pitchFamily="34" charset="0"/>
              </a:rPr>
              <a:t>The above file has a directive and it also has a selector property. Whatever we define in the selector, the same has to match in the view, where we assign the custom directive.</a:t>
            </a:r>
            <a:endParaRPr lang="en-US" sz="1200" dirty="0">
              <a:solidFill>
                <a:srgbClr val="000000"/>
              </a:solidFill>
              <a:latin typeface="Arial" panose="020B0604020202020204" pitchFamily="34" charset="0"/>
            </a:endParaRPr>
          </a:p>
          <a:p>
            <a:pPr algn="just"/>
            <a:r>
              <a:rPr lang="en-US" sz="1200" b="0" i="0" dirty="0">
                <a:solidFill>
                  <a:srgbClr val="000000"/>
                </a:solidFill>
                <a:effectLst/>
                <a:latin typeface="Arial" panose="020B0604020202020204" pitchFamily="34" charset="0"/>
              </a:rPr>
              <a:t>In the </a:t>
            </a:r>
            <a:r>
              <a:rPr lang="en-US" sz="1200" b="1" i="0" dirty="0">
                <a:solidFill>
                  <a:srgbClr val="000000"/>
                </a:solidFill>
                <a:effectLst/>
                <a:latin typeface="Arial" panose="020B0604020202020204" pitchFamily="34" charset="0"/>
              </a:rPr>
              <a:t>app.component.html</a:t>
            </a:r>
            <a:r>
              <a:rPr lang="en-US" sz="1200" b="0" i="0" dirty="0">
                <a:solidFill>
                  <a:srgbClr val="000000"/>
                </a:solidFill>
                <a:effectLst/>
                <a:latin typeface="Arial" panose="020B0604020202020204" pitchFamily="34" charset="0"/>
              </a:rPr>
              <a:t> view, let us add the directive as follows −</a:t>
            </a:r>
          </a:p>
          <a:p>
            <a:pPr algn="just"/>
            <a:r>
              <a:rPr lang="en-US" sz="1200" b="0" i="0" dirty="0">
                <a:solidFill>
                  <a:srgbClr val="000000"/>
                </a:solidFill>
                <a:effectLst/>
                <a:latin typeface="Arial" panose="020B0604020202020204" pitchFamily="34" charset="0"/>
              </a:rPr>
              <a:t>&lt;div style="</a:t>
            </a:r>
            <a:r>
              <a:rPr lang="en-US" sz="1200" b="0" i="0" dirty="0" err="1">
                <a:solidFill>
                  <a:srgbClr val="000000"/>
                </a:solidFill>
                <a:effectLst/>
                <a:latin typeface="Arial" panose="020B0604020202020204" pitchFamily="34" charset="0"/>
              </a:rPr>
              <a:t>text-align:center</a:t>
            </a:r>
            <a:r>
              <a:rPr lang="en-US" sz="1200" b="0" i="0" dirty="0">
                <a:solidFill>
                  <a:srgbClr val="000000"/>
                </a:solidFill>
                <a:effectLst/>
                <a:latin typeface="Arial" panose="020B0604020202020204" pitchFamily="34" charset="0"/>
              </a:rPr>
              <a:t>"&gt;</a:t>
            </a:r>
          </a:p>
          <a:p>
            <a:pPr algn="just"/>
            <a:r>
              <a:rPr lang="en-US" sz="1200" b="0" i="0" dirty="0">
                <a:solidFill>
                  <a:srgbClr val="000000"/>
                </a:solidFill>
                <a:effectLst/>
                <a:latin typeface="Arial" panose="020B0604020202020204" pitchFamily="34" charset="0"/>
              </a:rPr>
              <a:t>  &lt;span </a:t>
            </a:r>
            <a:r>
              <a:rPr lang="en-US" sz="1200" b="0" i="0" dirty="0" err="1">
                <a:solidFill>
                  <a:srgbClr val="000000"/>
                </a:solidFill>
                <a:effectLst/>
                <a:latin typeface="Arial" panose="020B0604020202020204" pitchFamily="34" charset="0"/>
              </a:rPr>
              <a:t>appChangeText</a:t>
            </a:r>
            <a:r>
              <a:rPr lang="en-US" sz="1200" b="0" i="0" dirty="0">
                <a:solidFill>
                  <a:srgbClr val="000000"/>
                </a:solidFill>
                <a:effectLst/>
                <a:latin typeface="Arial" panose="020B0604020202020204" pitchFamily="34" charset="0"/>
              </a:rPr>
              <a:t>&gt;Welcome to {{title}}&lt;/span&gt;</a:t>
            </a:r>
          </a:p>
          <a:p>
            <a:pPr algn="just"/>
            <a:r>
              <a:rPr lang="en-US" sz="1200" b="0" i="0" dirty="0">
                <a:solidFill>
                  <a:srgbClr val="000000"/>
                </a:solidFill>
                <a:effectLst/>
                <a:latin typeface="Arial" panose="020B0604020202020204" pitchFamily="34" charset="0"/>
              </a:rPr>
              <a:t>&lt;/div&gt;</a:t>
            </a:r>
          </a:p>
          <a:p>
            <a:pPr algn="just"/>
            <a:r>
              <a:rPr lang="en-US" sz="900" b="0" i="0" dirty="0">
                <a:solidFill>
                  <a:srgbClr val="000000"/>
                </a:solidFill>
                <a:effectLst/>
                <a:latin typeface="Arial" panose="020B0604020202020204" pitchFamily="34" charset="0"/>
              </a:rPr>
              <a:t>We will write the changes in </a:t>
            </a:r>
            <a:r>
              <a:rPr lang="en-US" sz="900" b="1" i="0" dirty="0">
                <a:solidFill>
                  <a:srgbClr val="000000"/>
                </a:solidFill>
                <a:effectLst/>
                <a:latin typeface="Arial" panose="020B0604020202020204" pitchFamily="34" charset="0"/>
              </a:rPr>
              <a:t>change-</a:t>
            </a:r>
            <a:r>
              <a:rPr lang="en-US" sz="900" b="1" i="0" dirty="0" err="1">
                <a:solidFill>
                  <a:srgbClr val="000000"/>
                </a:solidFill>
                <a:effectLst/>
                <a:latin typeface="Arial" panose="020B0604020202020204" pitchFamily="34" charset="0"/>
              </a:rPr>
              <a:t>text.directive.ts</a:t>
            </a:r>
            <a:r>
              <a:rPr lang="en-US" sz="900" b="0" i="0" dirty="0">
                <a:solidFill>
                  <a:srgbClr val="000000"/>
                </a:solidFill>
                <a:effectLst/>
                <a:latin typeface="Arial" panose="020B0604020202020204" pitchFamily="34" charset="0"/>
              </a:rPr>
              <a:t> file as follows −</a:t>
            </a:r>
          </a:p>
          <a:p>
            <a:br>
              <a:rPr lang="en-US" sz="900" dirty="0"/>
            </a:br>
            <a:r>
              <a:rPr lang="en-US" sz="900" dirty="0"/>
              <a:t>import { </a:t>
            </a:r>
            <a:r>
              <a:rPr lang="en-US" sz="900" dirty="0" err="1"/>
              <a:t>Directive,ElementRef</a:t>
            </a:r>
            <a:r>
              <a:rPr lang="en-US" sz="900" dirty="0"/>
              <a:t> } from '@angular/core';</a:t>
            </a:r>
          </a:p>
          <a:p>
            <a:endParaRPr lang="en-US" sz="900" dirty="0"/>
          </a:p>
          <a:p>
            <a:r>
              <a:rPr lang="en-US" sz="900" dirty="0"/>
              <a:t>@Directive({</a:t>
            </a:r>
          </a:p>
          <a:p>
            <a:r>
              <a:rPr lang="en-US" sz="900" dirty="0"/>
              <a:t>  selector: '[</a:t>
            </a:r>
            <a:r>
              <a:rPr lang="en-US" sz="900" dirty="0" err="1"/>
              <a:t>appChangeText</a:t>
            </a:r>
            <a:r>
              <a:rPr lang="en-US" sz="900" dirty="0"/>
              <a:t>]'</a:t>
            </a:r>
          </a:p>
          <a:p>
            <a:r>
              <a:rPr lang="en-US" sz="900" dirty="0"/>
              <a:t>})</a:t>
            </a:r>
          </a:p>
          <a:p>
            <a:r>
              <a:rPr lang="en-US" sz="900" dirty="0"/>
              <a:t>export class </a:t>
            </a:r>
            <a:r>
              <a:rPr lang="en-US" sz="900" dirty="0" err="1"/>
              <a:t>ChangeTextDirective</a:t>
            </a:r>
            <a:r>
              <a:rPr lang="en-US" sz="900" dirty="0"/>
              <a:t> {</a:t>
            </a:r>
          </a:p>
          <a:p>
            <a:endParaRPr lang="en-US" sz="900" dirty="0"/>
          </a:p>
          <a:p>
            <a:r>
              <a:rPr lang="en-US" sz="900" dirty="0"/>
              <a:t>  constructor(</a:t>
            </a:r>
            <a:r>
              <a:rPr lang="en-US" sz="900" dirty="0" err="1"/>
              <a:t>Element:ElementRef</a:t>
            </a:r>
            <a:r>
              <a:rPr lang="en-US" sz="900" dirty="0"/>
              <a:t>) {</a:t>
            </a:r>
          </a:p>
          <a:p>
            <a:r>
              <a:rPr lang="en-US" sz="900" dirty="0"/>
              <a:t>  console.log(Element);</a:t>
            </a:r>
          </a:p>
          <a:p>
            <a:r>
              <a:rPr lang="en-US" sz="900" dirty="0"/>
              <a:t>  </a:t>
            </a:r>
            <a:r>
              <a:rPr lang="en-US" sz="900" dirty="0" err="1"/>
              <a:t>Element.nativeElement.innerText</a:t>
            </a:r>
            <a:r>
              <a:rPr lang="en-US" sz="900" dirty="0"/>
              <a:t>="Text is changed by </a:t>
            </a:r>
            <a:r>
              <a:rPr lang="en-US" sz="900" dirty="0" err="1"/>
              <a:t>changeText</a:t>
            </a:r>
            <a:r>
              <a:rPr lang="en-US" sz="900" dirty="0"/>
              <a:t> Directive. ";</a:t>
            </a:r>
          </a:p>
          <a:p>
            <a:r>
              <a:rPr lang="en-US" sz="900" dirty="0"/>
              <a:t>   }</a:t>
            </a:r>
          </a:p>
          <a:p>
            <a:endParaRPr lang="en-US" sz="900" dirty="0"/>
          </a:p>
          <a:p>
            <a:r>
              <a:rPr lang="en-US" sz="900" dirty="0"/>
              <a:t>}</a:t>
            </a:r>
          </a:p>
          <a:p>
            <a:endParaRPr lang="en-US" sz="1200" b="0" i="0" dirty="0">
              <a:solidFill>
                <a:srgbClr val="000000"/>
              </a:solidFill>
              <a:effectLst/>
              <a:latin typeface="Arial" panose="020B0604020202020204" pitchFamily="34" charset="0"/>
            </a:endParaRPr>
          </a:p>
          <a:p>
            <a:pPr algn="just"/>
            <a:endParaRPr lang="en-US" sz="20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70107747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EC09-B9B6-4205-85F5-D62B01FB3444}"/>
              </a:ext>
            </a:extLst>
          </p:cNvPr>
          <p:cNvSpPr>
            <a:spLocks noGrp="1"/>
          </p:cNvSpPr>
          <p:nvPr>
            <p:ph type="title"/>
          </p:nvPr>
        </p:nvSpPr>
        <p:spPr>
          <a:xfrm>
            <a:off x="457200" y="274638"/>
            <a:ext cx="8229600" cy="346050"/>
          </a:xfrm>
        </p:spPr>
        <p:txBody>
          <a:bodyPr>
            <a:normAutofit fontScale="90000"/>
          </a:bodyPr>
          <a:lstStyle/>
          <a:p>
            <a:r>
              <a:rPr lang="en-IN" b="0" i="0" dirty="0">
                <a:solidFill>
                  <a:srgbClr val="797979"/>
                </a:solidFill>
                <a:effectLst/>
                <a:latin typeface="Arial" panose="020B0604020202020204" pitchFamily="34" charset="0"/>
              </a:rPr>
              <a:t>Pipes</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01A5F1E-9CBD-4DD3-831A-3C723499E359}"/>
              </a:ext>
            </a:extLst>
          </p:cNvPr>
          <p:cNvSpPr>
            <a:spLocks noGrp="1"/>
          </p:cNvSpPr>
          <p:nvPr>
            <p:ph idx="1"/>
          </p:nvPr>
        </p:nvSpPr>
        <p:spPr>
          <a:xfrm>
            <a:off x="457200" y="476672"/>
            <a:ext cx="8229600" cy="6264696"/>
          </a:xfrm>
        </p:spPr>
        <p:txBody>
          <a:bodyPr>
            <a:normAutofit/>
          </a:bodyPr>
          <a:lstStyle/>
          <a:p>
            <a:r>
              <a:rPr lang="en-US" sz="2000" b="0" i="0" dirty="0">
                <a:solidFill>
                  <a:srgbClr val="000000"/>
                </a:solidFill>
                <a:effectLst/>
                <a:latin typeface="Arial" panose="020B0604020202020204" pitchFamily="34" charset="0"/>
              </a:rPr>
              <a:t>The | character is used to transform data. Following is the syntax for the same</a:t>
            </a:r>
          </a:p>
          <a:p>
            <a:r>
              <a:rPr lang="en-IN" sz="2000" dirty="0"/>
              <a:t>{{Welcome to Angular  | lowercase}}</a:t>
            </a:r>
          </a:p>
          <a:p>
            <a:r>
              <a:rPr lang="en-US" sz="2000" b="0" i="0" dirty="0">
                <a:solidFill>
                  <a:srgbClr val="000000"/>
                </a:solidFill>
                <a:effectLst/>
                <a:latin typeface="Arial" panose="020B0604020202020204" pitchFamily="34" charset="0"/>
              </a:rPr>
              <a:t>It takes integers, strings, arrays, and date as input separated with </a:t>
            </a:r>
            <a:r>
              <a:rPr lang="en-US" sz="2000" b="1" i="0" dirty="0">
                <a:solidFill>
                  <a:srgbClr val="000000"/>
                </a:solidFill>
                <a:effectLst/>
                <a:latin typeface="Arial" panose="020B0604020202020204" pitchFamily="34" charset="0"/>
              </a:rPr>
              <a:t>|</a:t>
            </a:r>
            <a:r>
              <a:rPr lang="en-US" sz="2000" b="0" i="0" dirty="0">
                <a:solidFill>
                  <a:srgbClr val="000000"/>
                </a:solidFill>
                <a:effectLst/>
                <a:latin typeface="Arial" panose="020B0604020202020204" pitchFamily="34" charset="0"/>
              </a:rPr>
              <a:t> to be converted in the format as required and display the same in the browser.</a:t>
            </a:r>
            <a:r>
              <a:rPr lang="en-IN" sz="2000" dirty="0"/>
              <a:t> </a:t>
            </a:r>
          </a:p>
          <a:p>
            <a:pPr algn="just"/>
            <a:r>
              <a:rPr lang="en-US" sz="1800" b="0" i="0" dirty="0">
                <a:solidFill>
                  <a:srgbClr val="000000"/>
                </a:solidFill>
                <a:effectLst/>
                <a:latin typeface="Arial" panose="020B0604020202020204" pitchFamily="34" charset="0"/>
              </a:rPr>
              <a:t>Let us consider a few examples using pipes.</a:t>
            </a:r>
          </a:p>
          <a:p>
            <a:pPr algn="just"/>
            <a:r>
              <a:rPr lang="en-US" sz="1800" b="0" i="0" dirty="0">
                <a:solidFill>
                  <a:srgbClr val="000000"/>
                </a:solidFill>
                <a:effectLst/>
                <a:latin typeface="Arial" panose="020B0604020202020204" pitchFamily="34" charset="0"/>
              </a:rPr>
              <a:t>Here, we want to display the text given to uppercase. This can be done using pipes as follows −</a:t>
            </a:r>
          </a:p>
          <a:p>
            <a:r>
              <a:rPr lang="en-US" sz="1800" b="0" i="0" dirty="0">
                <a:solidFill>
                  <a:srgbClr val="000000"/>
                </a:solidFill>
                <a:effectLst/>
                <a:latin typeface="Arial" panose="020B0604020202020204" pitchFamily="34" charset="0"/>
              </a:rPr>
              <a:t>In the </a:t>
            </a:r>
            <a:r>
              <a:rPr lang="en-US" sz="1800" b="1" i="0" dirty="0" err="1">
                <a:solidFill>
                  <a:srgbClr val="000000"/>
                </a:solidFill>
                <a:effectLst/>
                <a:latin typeface="Arial" panose="020B0604020202020204" pitchFamily="34" charset="0"/>
              </a:rPr>
              <a:t>app.component.ts</a:t>
            </a:r>
            <a:r>
              <a:rPr lang="en-US" sz="1800" b="0" i="0" dirty="0">
                <a:solidFill>
                  <a:srgbClr val="000000"/>
                </a:solidFill>
                <a:effectLst/>
                <a:latin typeface="Arial" panose="020B0604020202020204" pitchFamily="34" charset="0"/>
              </a:rPr>
              <a:t> file, we have defined the title variable −</a:t>
            </a:r>
          </a:p>
          <a:p>
            <a:r>
              <a:rPr lang="en-US" sz="1100" b="0" i="0" dirty="0">
                <a:solidFill>
                  <a:srgbClr val="000000"/>
                </a:solidFill>
                <a:effectLst/>
                <a:latin typeface="Arial" panose="020B0604020202020204" pitchFamily="34" charset="0"/>
              </a:rPr>
              <a:t>The following line of code goes into the </a:t>
            </a:r>
            <a:r>
              <a:rPr lang="en-US" sz="1100" b="1" i="0" dirty="0">
                <a:solidFill>
                  <a:srgbClr val="000000"/>
                </a:solidFill>
                <a:effectLst/>
                <a:latin typeface="Arial" panose="020B0604020202020204" pitchFamily="34" charset="0"/>
              </a:rPr>
              <a:t>app.component.html</a:t>
            </a:r>
            <a:r>
              <a:rPr lang="en-US" sz="1100" b="0" i="0" dirty="0">
                <a:solidFill>
                  <a:srgbClr val="000000"/>
                </a:solidFill>
                <a:effectLst/>
                <a:latin typeface="Arial" panose="020B0604020202020204" pitchFamily="34" charset="0"/>
              </a:rPr>
              <a:t> file.</a:t>
            </a:r>
            <a:endParaRPr lang="en-US" sz="1800" dirty="0">
              <a:solidFill>
                <a:srgbClr val="000000"/>
              </a:solidFill>
              <a:latin typeface="Arial" panose="020B0604020202020204" pitchFamily="34" charset="0"/>
            </a:endParaRPr>
          </a:p>
          <a:p>
            <a:r>
              <a:rPr lang="en-IN" sz="1800" dirty="0"/>
              <a:t>&lt;b&gt;{{title | uppercase }}&lt;/b&gt;</a:t>
            </a:r>
          </a:p>
          <a:p>
            <a:r>
              <a:rPr lang="en-IN" sz="1800" dirty="0"/>
              <a:t>&lt;b&gt;{{title | lowercase }}&lt;/b&gt;</a:t>
            </a:r>
          </a:p>
          <a:p>
            <a:r>
              <a:rPr lang="en-US" sz="1100" b="0" i="0" dirty="0">
                <a:solidFill>
                  <a:srgbClr val="000000"/>
                </a:solidFill>
                <a:effectLst/>
                <a:latin typeface="Arial" panose="020B0604020202020204" pitchFamily="34" charset="0"/>
              </a:rPr>
              <a:t>The following line of code will help us define the required variables in </a:t>
            </a:r>
            <a:r>
              <a:rPr lang="en-US" sz="1100" b="1" i="0" dirty="0" err="1">
                <a:solidFill>
                  <a:srgbClr val="000000"/>
                </a:solidFill>
                <a:effectLst/>
                <a:latin typeface="Arial" panose="020B0604020202020204" pitchFamily="34" charset="0"/>
              </a:rPr>
              <a:t>app.component.ts</a:t>
            </a:r>
            <a:r>
              <a:rPr lang="en-US" sz="1100" b="0" i="0" dirty="0">
                <a:solidFill>
                  <a:srgbClr val="000000"/>
                </a:solidFill>
                <a:effectLst/>
                <a:latin typeface="Arial" panose="020B0604020202020204" pitchFamily="34" charset="0"/>
              </a:rPr>
              <a:t> file −</a:t>
            </a:r>
            <a:endParaRPr lang="en-IN" sz="1800" b="0" i="0" dirty="0">
              <a:solidFill>
                <a:srgbClr val="000000"/>
              </a:solidFill>
              <a:effectLst/>
              <a:latin typeface="Arial" panose="020B0604020202020204" pitchFamily="34" charset="0"/>
            </a:endParaRPr>
          </a:p>
          <a:p>
            <a:r>
              <a:rPr lang="en-IN" sz="1800" dirty="0"/>
              <a:t>export class </a:t>
            </a:r>
            <a:r>
              <a:rPr lang="en-IN" sz="1800" dirty="0" err="1"/>
              <a:t>AppComponent</a:t>
            </a:r>
            <a:r>
              <a:rPr lang="en-IN" sz="1800" dirty="0"/>
              <a:t> {</a:t>
            </a:r>
          </a:p>
          <a:p>
            <a:r>
              <a:rPr lang="en-IN" sz="1800" dirty="0"/>
              <a:t>  title = 'Welcome';</a:t>
            </a:r>
          </a:p>
          <a:p>
            <a:r>
              <a:rPr lang="en-IN" sz="1800" dirty="0"/>
              <a:t>  </a:t>
            </a:r>
            <a:r>
              <a:rPr lang="en-IN" sz="1800" dirty="0" err="1"/>
              <a:t>todaydate</a:t>
            </a:r>
            <a:r>
              <a:rPr lang="en-IN" sz="1800" dirty="0"/>
              <a:t>=new Date();</a:t>
            </a:r>
          </a:p>
          <a:p>
            <a:r>
              <a:rPr lang="en-IN" sz="1800" dirty="0"/>
              <a:t>  </a:t>
            </a:r>
            <a:r>
              <a:rPr lang="en-IN" sz="1800" dirty="0" err="1"/>
              <a:t>jsonval</a:t>
            </a:r>
            <a:r>
              <a:rPr lang="en-IN" sz="1800" dirty="0"/>
              <a:t>={name:"Rox",age:'25',address:{a1:'Mumbai',a2:'karnataka'}};</a:t>
            </a:r>
          </a:p>
          <a:p>
            <a:r>
              <a:rPr lang="en-IN" sz="1800" dirty="0"/>
              <a:t>}</a:t>
            </a:r>
          </a:p>
        </p:txBody>
      </p:sp>
    </p:spTree>
    <p:extLst>
      <p:ext uri="{BB962C8B-B14F-4D97-AF65-F5344CB8AC3E}">
        <p14:creationId xmlns:p14="http://schemas.microsoft.com/office/powerpoint/2010/main" val="365646468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414AE-A7D6-420D-852D-867C19D7554C}"/>
              </a:ext>
            </a:extLst>
          </p:cNvPr>
          <p:cNvSpPr>
            <a:spLocks noGrp="1"/>
          </p:cNvSpPr>
          <p:nvPr>
            <p:ph idx="1"/>
          </p:nvPr>
        </p:nvSpPr>
        <p:spPr>
          <a:xfrm>
            <a:off x="457200" y="116632"/>
            <a:ext cx="8229600" cy="6552728"/>
          </a:xfrm>
        </p:spPr>
        <p:txBody>
          <a:bodyPr>
            <a:normAutofit fontScale="92500" lnSpcReduction="20000"/>
          </a:bodyPr>
          <a:lstStyle/>
          <a:p>
            <a:r>
              <a:rPr lang="en-IN" dirty="0"/>
              <a:t>&lt;h1&gt;Currency Pipe&lt;/h1&gt;</a:t>
            </a:r>
          </a:p>
          <a:p>
            <a:r>
              <a:rPr lang="en-IN" dirty="0"/>
              <a:t>&lt;b&gt;{{6589.23 | </a:t>
            </a:r>
            <a:r>
              <a:rPr lang="en-IN" dirty="0" err="1"/>
              <a:t>currency:"USD</a:t>
            </a:r>
            <a:r>
              <a:rPr lang="en-IN" dirty="0"/>
              <a:t>"}}&lt;/b&gt;&lt;</a:t>
            </a:r>
            <a:r>
              <a:rPr lang="en-IN" dirty="0" err="1"/>
              <a:t>br</a:t>
            </a:r>
            <a:r>
              <a:rPr lang="en-IN" dirty="0"/>
              <a:t>/&gt;</a:t>
            </a:r>
          </a:p>
          <a:p>
            <a:r>
              <a:rPr lang="en-IN" dirty="0"/>
              <a:t>&lt;b&gt;{{6589.23 | </a:t>
            </a:r>
            <a:r>
              <a:rPr lang="en-IN" dirty="0" err="1"/>
              <a:t>currency:"USD":true</a:t>
            </a:r>
            <a:r>
              <a:rPr lang="en-IN" dirty="0"/>
              <a:t>}}&lt;/b&gt;</a:t>
            </a:r>
          </a:p>
          <a:p>
            <a:endParaRPr lang="en-IN" dirty="0"/>
          </a:p>
          <a:p>
            <a:r>
              <a:rPr lang="en-IN" dirty="0"/>
              <a:t>&lt;h1&gt;Decimal Pipe&lt;/h1&gt;</a:t>
            </a:r>
          </a:p>
          <a:p>
            <a:r>
              <a:rPr lang="en-IN" dirty="0"/>
              <a:t>&lt;b&gt;{{454.78787814 | number:'3.4-4'}}&lt;/b&gt;</a:t>
            </a:r>
          </a:p>
          <a:p>
            <a:endParaRPr lang="en-IN" dirty="0"/>
          </a:p>
          <a:p>
            <a:r>
              <a:rPr lang="en-IN" dirty="0"/>
              <a:t>&lt;h1&gt;Json Pipe&lt;/h1&gt;</a:t>
            </a:r>
          </a:p>
          <a:p>
            <a:r>
              <a:rPr lang="en-IN" dirty="0"/>
              <a:t>&lt;b&gt;{{</a:t>
            </a:r>
            <a:r>
              <a:rPr lang="en-IN" dirty="0" err="1"/>
              <a:t>jsonval</a:t>
            </a:r>
            <a:r>
              <a:rPr lang="en-IN" dirty="0"/>
              <a:t> | json}}&lt;/b&gt;</a:t>
            </a:r>
          </a:p>
          <a:p>
            <a:r>
              <a:rPr lang="en-IN" dirty="0"/>
              <a:t>&lt;h1&gt;Percent Pipe&lt;/h1&gt;</a:t>
            </a:r>
          </a:p>
          <a:p>
            <a:r>
              <a:rPr lang="en-IN" dirty="0"/>
              <a:t>&lt;b&gt;{{00.54565 | percent}}&lt;/b&gt;</a:t>
            </a:r>
          </a:p>
          <a:p>
            <a:r>
              <a:rPr lang="en-IN" dirty="0"/>
              <a:t>&lt;h1&gt;Date pipe&lt;/h1&gt;</a:t>
            </a:r>
          </a:p>
          <a:p>
            <a:r>
              <a:rPr lang="en-IN" dirty="0"/>
              <a:t>&lt;b&gt;{{</a:t>
            </a:r>
            <a:r>
              <a:rPr lang="en-IN" dirty="0" err="1"/>
              <a:t>todaydate</a:t>
            </a:r>
            <a:r>
              <a:rPr lang="en-IN" dirty="0"/>
              <a:t> | date: 'd/M/y'}}&lt;/b&gt;&lt;</a:t>
            </a:r>
            <a:r>
              <a:rPr lang="en-IN" dirty="0" err="1"/>
              <a:t>br</a:t>
            </a:r>
            <a:r>
              <a:rPr lang="en-IN" dirty="0"/>
              <a:t>/&gt;</a:t>
            </a:r>
          </a:p>
          <a:p>
            <a:r>
              <a:rPr lang="en-IN" dirty="0"/>
              <a:t>&lt;b&gt;{{</a:t>
            </a:r>
            <a:r>
              <a:rPr lang="en-IN" dirty="0" err="1"/>
              <a:t>todaydate</a:t>
            </a:r>
            <a:r>
              <a:rPr lang="en-IN" dirty="0"/>
              <a:t> | date:'</a:t>
            </a:r>
            <a:r>
              <a:rPr lang="en-IN" dirty="0" err="1"/>
              <a:t>shortTime</a:t>
            </a:r>
            <a:r>
              <a:rPr lang="en-IN" dirty="0"/>
              <a:t>'}}&lt;/b&gt;</a:t>
            </a:r>
          </a:p>
          <a:p>
            <a:endParaRPr lang="en-IN" dirty="0"/>
          </a:p>
        </p:txBody>
      </p:sp>
    </p:spTree>
    <p:extLst>
      <p:ext uri="{BB962C8B-B14F-4D97-AF65-F5344CB8AC3E}">
        <p14:creationId xmlns:p14="http://schemas.microsoft.com/office/powerpoint/2010/main" val="270864444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6F7A-08C0-4975-9B57-F0146BCEDF74}"/>
              </a:ext>
            </a:extLst>
          </p:cNvPr>
          <p:cNvSpPr>
            <a:spLocks noGrp="1"/>
          </p:cNvSpPr>
          <p:nvPr>
            <p:ph type="title"/>
          </p:nvPr>
        </p:nvSpPr>
        <p:spPr>
          <a:xfrm>
            <a:off x="457200" y="274638"/>
            <a:ext cx="8229600" cy="58018"/>
          </a:xfrm>
        </p:spPr>
        <p:txBody>
          <a:bodyPr>
            <a:normAutofit fontScale="90000"/>
          </a:bodyPr>
          <a:lstStyle/>
          <a:p>
            <a:r>
              <a:rPr lang="en-US" b="0" i="0" dirty="0">
                <a:effectLst/>
                <a:latin typeface="Arial" panose="020B0604020202020204" pitchFamily="34" charset="0"/>
              </a:rPr>
              <a:t>How to Create a Custom Pipe?</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D7DC308-3815-4325-8EE5-9F39FFD47F5A}"/>
              </a:ext>
            </a:extLst>
          </p:cNvPr>
          <p:cNvSpPr>
            <a:spLocks noGrp="1"/>
          </p:cNvSpPr>
          <p:nvPr>
            <p:ph idx="1"/>
          </p:nvPr>
        </p:nvSpPr>
        <p:spPr>
          <a:xfrm>
            <a:off x="457200" y="274638"/>
            <a:ext cx="8229600" cy="6308724"/>
          </a:xfrm>
        </p:spPr>
        <p:txBody>
          <a:bodyPr>
            <a:normAutofit lnSpcReduction="10000"/>
          </a:bodyPr>
          <a:lstStyle/>
          <a:p>
            <a:r>
              <a:rPr lang="en-US" sz="2400" b="0" i="0" dirty="0">
                <a:solidFill>
                  <a:srgbClr val="000000"/>
                </a:solidFill>
                <a:effectLst/>
                <a:latin typeface="Arial" panose="020B0604020202020204" pitchFamily="34" charset="0"/>
              </a:rPr>
              <a:t>To create a custom pipe, we have created a new </a:t>
            </a:r>
            <a:r>
              <a:rPr lang="en-US" sz="2400" b="1" i="0" dirty="0" err="1">
                <a:solidFill>
                  <a:srgbClr val="000000"/>
                </a:solidFill>
                <a:effectLst/>
                <a:latin typeface="Arial" panose="020B0604020202020204" pitchFamily="34" charset="0"/>
              </a:rPr>
              <a:t>ts</a:t>
            </a:r>
            <a:r>
              <a:rPr lang="en-US" sz="2400" b="0" i="0" dirty="0">
                <a:solidFill>
                  <a:srgbClr val="000000"/>
                </a:solidFill>
                <a:effectLst/>
                <a:latin typeface="Arial" panose="020B0604020202020204" pitchFamily="34" charset="0"/>
              </a:rPr>
              <a:t> file. Here, we want to create the </a:t>
            </a:r>
            <a:r>
              <a:rPr lang="en-US" sz="2400" b="1" i="0" dirty="0">
                <a:solidFill>
                  <a:srgbClr val="000000"/>
                </a:solidFill>
                <a:effectLst/>
                <a:latin typeface="Arial" panose="020B0604020202020204" pitchFamily="34" charset="0"/>
              </a:rPr>
              <a:t>sqrt</a:t>
            </a:r>
            <a:r>
              <a:rPr lang="en-US" sz="2400" b="0" i="0" dirty="0">
                <a:solidFill>
                  <a:srgbClr val="000000"/>
                </a:solidFill>
                <a:effectLst/>
                <a:latin typeface="Arial" panose="020B0604020202020204" pitchFamily="34" charset="0"/>
              </a:rPr>
              <a:t> custom pipe. We have given the same name to the file and it looks as follows −</a:t>
            </a:r>
          </a:p>
          <a:p>
            <a:r>
              <a:rPr lang="en-IN" sz="1400" b="0" i="0" dirty="0" err="1">
                <a:effectLst/>
                <a:latin typeface="Arial" panose="020B0604020202020204" pitchFamily="34" charset="0"/>
              </a:rPr>
              <a:t>app.sqrt.ts</a:t>
            </a:r>
            <a:endParaRPr lang="en-IN" sz="1400" b="0" i="0" dirty="0">
              <a:effectLst/>
              <a:latin typeface="Arial" panose="020B0604020202020204" pitchFamily="34" charset="0"/>
            </a:endParaRPr>
          </a:p>
          <a:p>
            <a:r>
              <a:rPr lang="en-IN" sz="2400" dirty="0"/>
              <a:t>import {</a:t>
            </a:r>
            <a:r>
              <a:rPr lang="en-IN" sz="2400" dirty="0" err="1"/>
              <a:t>Pipe,PipeTransform</a:t>
            </a:r>
            <a:r>
              <a:rPr lang="en-IN" sz="2400" dirty="0"/>
              <a:t>} from '@angular/core';</a:t>
            </a:r>
          </a:p>
          <a:p>
            <a:endParaRPr lang="en-IN" sz="2400" dirty="0"/>
          </a:p>
          <a:p>
            <a:r>
              <a:rPr lang="en-IN" sz="2400" dirty="0"/>
              <a:t>@Pipe({</a:t>
            </a:r>
          </a:p>
          <a:p>
            <a:r>
              <a:rPr lang="en-IN" sz="2400" dirty="0"/>
              <a:t>	</a:t>
            </a:r>
            <a:r>
              <a:rPr lang="en-IN" sz="2400" dirty="0" err="1"/>
              <a:t>name:'sqrt</a:t>
            </a:r>
            <a:r>
              <a:rPr lang="en-IN" sz="2400" dirty="0"/>
              <a:t>'</a:t>
            </a:r>
          </a:p>
          <a:p>
            <a:r>
              <a:rPr lang="en-IN" sz="2400" dirty="0"/>
              <a:t>})</a:t>
            </a:r>
          </a:p>
          <a:p>
            <a:endParaRPr lang="en-IN" sz="2400" dirty="0"/>
          </a:p>
          <a:p>
            <a:r>
              <a:rPr lang="en-IN" sz="2400" dirty="0"/>
              <a:t>export class </a:t>
            </a:r>
            <a:r>
              <a:rPr lang="en-IN" sz="2400" dirty="0" err="1"/>
              <a:t>SqrtPipe</a:t>
            </a:r>
            <a:r>
              <a:rPr lang="en-IN" sz="2400" dirty="0"/>
              <a:t> implements </a:t>
            </a:r>
            <a:r>
              <a:rPr lang="en-IN" sz="2400" dirty="0" err="1"/>
              <a:t>PipeTransform</a:t>
            </a:r>
            <a:endParaRPr lang="en-IN" sz="2400" dirty="0"/>
          </a:p>
          <a:p>
            <a:r>
              <a:rPr lang="en-IN" sz="2400" dirty="0"/>
              <a:t>{</a:t>
            </a:r>
          </a:p>
          <a:p>
            <a:r>
              <a:rPr lang="en-IN" sz="2400" dirty="0"/>
              <a:t>	transform(</a:t>
            </a:r>
            <a:r>
              <a:rPr lang="en-IN" sz="2400" dirty="0" err="1"/>
              <a:t>val</a:t>
            </a:r>
            <a:r>
              <a:rPr lang="en-IN" sz="2400" dirty="0"/>
              <a:t> : number):number{</a:t>
            </a:r>
          </a:p>
          <a:p>
            <a:r>
              <a:rPr lang="en-IN" sz="2400" dirty="0"/>
              <a:t>	return </a:t>
            </a:r>
            <a:r>
              <a:rPr lang="en-IN" sz="2400" dirty="0" err="1"/>
              <a:t>Math.sqrt</a:t>
            </a:r>
            <a:r>
              <a:rPr lang="en-IN" sz="2400" dirty="0"/>
              <a:t>(</a:t>
            </a:r>
            <a:r>
              <a:rPr lang="en-IN" sz="2400" dirty="0" err="1"/>
              <a:t>val</a:t>
            </a:r>
            <a:r>
              <a:rPr lang="en-IN" sz="2400" dirty="0"/>
              <a:t>);</a:t>
            </a:r>
          </a:p>
          <a:p>
            <a:r>
              <a:rPr lang="en-IN" sz="2400" dirty="0"/>
              <a:t>	}</a:t>
            </a:r>
          </a:p>
          <a:p>
            <a:r>
              <a:rPr lang="en-IN" sz="2400" dirty="0"/>
              <a:t>}</a:t>
            </a:r>
          </a:p>
        </p:txBody>
      </p:sp>
    </p:spTree>
    <p:extLst>
      <p:ext uri="{BB962C8B-B14F-4D97-AF65-F5344CB8AC3E}">
        <p14:creationId xmlns:p14="http://schemas.microsoft.com/office/powerpoint/2010/main" val="352278973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10A52-6521-4E14-91A7-8A103AC06ED8}"/>
              </a:ext>
            </a:extLst>
          </p:cNvPr>
          <p:cNvSpPr>
            <a:spLocks noGrp="1"/>
          </p:cNvSpPr>
          <p:nvPr>
            <p:ph idx="1"/>
          </p:nvPr>
        </p:nvSpPr>
        <p:spPr>
          <a:xfrm>
            <a:off x="457200" y="908720"/>
            <a:ext cx="8229600" cy="5217443"/>
          </a:xfrm>
        </p:spPr>
        <p:txBody>
          <a:bodyPr>
            <a:normAutofit lnSpcReduction="10000"/>
          </a:bodyPr>
          <a:lstStyle/>
          <a:p>
            <a:r>
              <a:rPr lang="en-US" b="0" i="0" dirty="0">
                <a:solidFill>
                  <a:srgbClr val="000000"/>
                </a:solidFill>
                <a:effectLst/>
                <a:latin typeface="Arial" panose="020B0604020202020204" pitchFamily="34" charset="0"/>
              </a:rPr>
              <a:t>Since we have created a new file, we need to add the same in </a:t>
            </a:r>
            <a:r>
              <a:rPr lang="en-US" b="1" i="0" dirty="0" err="1">
                <a:solidFill>
                  <a:srgbClr val="000000"/>
                </a:solidFill>
                <a:effectLst/>
                <a:latin typeface="Arial" panose="020B0604020202020204" pitchFamily="34" charset="0"/>
              </a:rPr>
              <a:t>app.module.ts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is done as follows −</a:t>
            </a:r>
          </a:p>
          <a:p>
            <a:r>
              <a:rPr lang="en-IN" dirty="0"/>
              <a:t>import {</a:t>
            </a:r>
            <a:r>
              <a:rPr lang="en-IN" dirty="0" err="1"/>
              <a:t>SqrtPipe</a:t>
            </a:r>
            <a:r>
              <a:rPr lang="en-IN" dirty="0"/>
              <a:t>} from './</a:t>
            </a:r>
            <a:r>
              <a:rPr lang="en-IN" dirty="0" err="1"/>
              <a:t>app.sqrt</a:t>
            </a:r>
            <a:r>
              <a:rPr lang="en-IN" dirty="0"/>
              <a:t>’;</a:t>
            </a:r>
          </a:p>
          <a:p>
            <a:r>
              <a:rPr lang="en-IN" dirty="0"/>
              <a:t>declarations: [</a:t>
            </a:r>
          </a:p>
          <a:p>
            <a:r>
              <a:rPr lang="en-IN" dirty="0"/>
              <a:t>  </a:t>
            </a:r>
            <a:r>
              <a:rPr lang="en-IN" dirty="0" err="1"/>
              <a:t>SqrtPipe</a:t>
            </a:r>
            <a:r>
              <a:rPr lang="en-IN" dirty="0"/>
              <a:t>,</a:t>
            </a:r>
          </a:p>
          <a:p>
            <a:r>
              <a:rPr lang="en-IN" dirty="0"/>
              <a:t>    </a:t>
            </a:r>
            <a:r>
              <a:rPr lang="en-IN" dirty="0" err="1"/>
              <a:t>AppComponent</a:t>
            </a:r>
            <a:r>
              <a:rPr lang="en-IN" dirty="0"/>
              <a:t>,</a:t>
            </a:r>
          </a:p>
          <a:p>
            <a:r>
              <a:rPr lang="en-IN" dirty="0"/>
              <a:t>    </a:t>
            </a:r>
            <a:r>
              <a:rPr lang="en-IN" dirty="0" err="1"/>
              <a:t>MyComponentComponent</a:t>
            </a:r>
            <a:r>
              <a:rPr lang="en-IN" dirty="0"/>
              <a:t>,</a:t>
            </a:r>
          </a:p>
          <a:p>
            <a:r>
              <a:rPr lang="en-IN" dirty="0"/>
              <a:t>    </a:t>
            </a:r>
            <a:r>
              <a:rPr lang="en-IN" dirty="0" err="1"/>
              <a:t>ChangeTextDirective</a:t>
            </a:r>
            <a:endParaRPr lang="en-IN" dirty="0"/>
          </a:p>
          <a:p>
            <a:r>
              <a:rPr lang="en-IN" dirty="0"/>
              <a:t>  ],</a:t>
            </a:r>
          </a:p>
        </p:txBody>
      </p:sp>
    </p:spTree>
    <p:extLst>
      <p:ext uri="{BB962C8B-B14F-4D97-AF65-F5344CB8AC3E}">
        <p14:creationId xmlns:p14="http://schemas.microsoft.com/office/powerpoint/2010/main" val="321958035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DC555-989E-4931-91CE-08DEA3700FEF}"/>
              </a:ext>
            </a:extLst>
          </p:cNvPr>
          <p:cNvSpPr>
            <a:spLocks noGrp="1"/>
          </p:cNvSpPr>
          <p:nvPr>
            <p:ph idx="1"/>
          </p:nvPr>
        </p:nvSpPr>
        <p:spPr>
          <a:xfrm>
            <a:off x="457200" y="0"/>
            <a:ext cx="8229600" cy="6741368"/>
          </a:xfrm>
        </p:spPr>
        <p:txBody>
          <a:bodyPr>
            <a:normAutofit/>
          </a:bodyPr>
          <a:lstStyle/>
          <a:p>
            <a:r>
              <a:rPr lang="en-US" sz="1600" b="0" i="0" dirty="0">
                <a:solidFill>
                  <a:srgbClr val="000000"/>
                </a:solidFill>
                <a:effectLst/>
                <a:latin typeface="Arial" panose="020B0604020202020204" pitchFamily="34" charset="0"/>
              </a:rPr>
              <a:t>We have created the </a:t>
            </a:r>
            <a:r>
              <a:rPr lang="en-US" sz="1600" b="1" i="0" dirty="0" err="1">
                <a:solidFill>
                  <a:srgbClr val="000000"/>
                </a:solidFill>
                <a:effectLst/>
                <a:latin typeface="Arial" panose="020B0604020202020204" pitchFamily="34" charset="0"/>
              </a:rPr>
              <a:t>app.sqrt.ts</a:t>
            </a:r>
            <a:r>
              <a:rPr lang="en-US" sz="1600" b="0" i="0" dirty="0">
                <a:solidFill>
                  <a:srgbClr val="000000"/>
                </a:solidFill>
                <a:effectLst/>
                <a:latin typeface="Arial" panose="020B0604020202020204" pitchFamily="34" charset="0"/>
              </a:rPr>
              <a:t> class. We have to import the same in </a:t>
            </a:r>
            <a:r>
              <a:rPr lang="en-US" sz="1600" b="1" i="0" dirty="0" err="1">
                <a:solidFill>
                  <a:srgbClr val="000000"/>
                </a:solidFill>
                <a:effectLst/>
                <a:latin typeface="Arial" panose="020B0604020202020204" pitchFamily="34" charset="0"/>
              </a:rPr>
              <a:t>app.module.ts</a:t>
            </a:r>
            <a:r>
              <a:rPr lang="en-US" sz="1600" b="0" i="0" dirty="0">
                <a:solidFill>
                  <a:srgbClr val="000000"/>
                </a:solidFill>
                <a:effectLst/>
                <a:latin typeface="Arial" panose="020B0604020202020204" pitchFamily="34" charset="0"/>
              </a:rPr>
              <a:t> and specify the path of the file. It also has to be included in the declarations as shown above.</a:t>
            </a:r>
          </a:p>
          <a:p>
            <a:r>
              <a:rPr lang="en-US" sz="1050" b="0" i="0" dirty="0">
                <a:solidFill>
                  <a:srgbClr val="000000"/>
                </a:solidFill>
                <a:effectLst/>
                <a:latin typeface="Arial" panose="020B0604020202020204" pitchFamily="34" charset="0"/>
              </a:rPr>
              <a:t>Let us now see the call made to the sqrt pipe in the </a:t>
            </a:r>
            <a:r>
              <a:rPr lang="en-US" sz="1050" b="1" i="0" dirty="0">
                <a:solidFill>
                  <a:srgbClr val="000000"/>
                </a:solidFill>
                <a:effectLst/>
                <a:latin typeface="Arial" panose="020B0604020202020204" pitchFamily="34" charset="0"/>
              </a:rPr>
              <a:t>app.component.html</a:t>
            </a:r>
            <a:r>
              <a:rPr lang="en-US" sz="1050" b="0" i="0" dirty="0">
                <a:solidFill>
                  <a:srgbClr val="000000"/>
                </a:solidFill>
                <a:effectLst/>
                <a:latin typeface="Arial" panose="020B0604020202020204" pitchFamily="34" charset="0"/>
              </a:rPr>
              <a:t> file.</a:t>
            </a:r>
            <a:endParaRPr lang="en-US" sz="1600" dirty="0">
              <a:solidFill>
                <a:srgbClr val="000000"/>
              </a:solidFill>
              <a:latin typeface="Arial" panose="020B0604020202020204" pitchFamily="34" charset="0"/>
            </a:endParaRPr>
          </a:p>
          <a:p>
            <a:r>
              <a:rPr lang="en-IN" sz="1600" dirty="0"/>
              <a:t>&lt;h1&gt;Custom Pipe&lt;/h1&gt;</a:t>
            </a:r>
          </a:p>
          <a:p>
            <a:r>
              <a:rPr lang="en-IN" sz="1600" dirty="0"/>
              <a:t>&lt;b&gt;Square root of 25 is :{{25 | sqrt}}&lt;/b&gt;</a:t>
            </a:r>
          </a:p>
          <a:p>
            <a:r>
              <a:rPr lang="en-IN" sz="1600" dirty="0"/>
              <a:t>&lt;</a:t>
            </a:r>
            <a:r>
              <a:rPr lang="en-IN" sz="1600" dirty="0" err="1"/>
              <a:t>br</a:t>
            </a:r>
            <a:r>
              <a:rPr lang="en-IN" sz="1600" dirty="0"/>
              <a:t>&gt;</a:t>
            </a:r>
          </a:p>
          <a:p>
            <a:r>
              <a:rPr lang="en-IN" sz="1600" dirty="0"/>
              <a:t>&lt;b&gt;Square root of 729 is:{{729 | sqrt}}&lt;/b&gt;</a:t>
            </a:r>
          </a:p>
        </p:txBody>
      </p:sp>
    </p:spTree>
    <p:extLst>
      <p:ext uri="{BB962C8B-B14F-4D97-AF65-F5344CB8AC3E}">
        <p14:creationId xmlns:p14="http://schemas.microsoft.com/office/powerpoint/2010/main" val="54173134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C5BB1C-B93B-4EAE-87AC-237FAD433318}"/>
              </a:ext>
            </a:extLst>
          </p:cNvPr>
          <p:cNvSpPr>
            <a:spLocks noGrp="1" noChangeArrowheads="1"/>
          </p:cNvSpPr>
          <p:nvPr>
            <p:ph idx="1"/>
          </p:nvPr>
        </p:nvSpPr>
        <p:spPr bwMode="auto">
          <a:xfrm>
            <a:off x="558800" y="2807554"/>
            <a:ext cx="2045418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F6F9F"/>
                </a:solidFill>
                <a:effectLst/>
                <a:latin typeface="SFMono-Regular"/>
              </a:rPr>
              <a:t>&lt;div</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"pos-f-t"</a:t>
            </a:r>
            <a:r>
              <a:rPr kumimoji="0" lang="en-US" altLang="en-US" sz="1800" b="0" i="0" u="none" strike="noStrike" cap="none" normalizeH="0" baseline="0" dirty="0">
                <a:ln>
                  <a:noFill/>
                </a:ln>
                <a:solidFill>
                  <a:srgbClr val="2F6F9F"/>
                </a:solidFill>
                <a:effectLst/>
                <a:latin typeface="SFMono-Regular"/>
              </a:rPr>
              <a:t>&gt;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&lt;div</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"collapse"</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id=</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err="1">
                <a:ln>
                  <a:noFill/>
                </a:ln>
                <a:solidFill>
                  <a:srgbClr val="D44950"/>
                </a:solidFill>
                <a:effectLst/>
                <a:latin typeface="SFMono-Regular"/>
              </a:rPr>
              <a:t>navbarToggleExternalContent</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a:ln>
                  <a:noFill/>
                </a:ln>
                <a:solidFill>
                  <a:srgbClr val="2F6F9F"/>
                </a:solidFill>
                <a:effectLst/>
                <a:latin typeface="SFMono-Regular"/>
              </a:rPr>
              <a:t>&gt;</a:t>
            </a:r>
            <a:r>
              <a:rPr kumimoji="0" lang="en-US" altLang="en-US" sz="18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F6F9F"/>
                </a:solidFill>
                <a:effectLst/>
                <a:latin typeface="SFMono-Regular"/>
              </a:rPr>
              <a:t>&lt;div</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err="1">
                <a:ln>
                  <a:noFill/>
                </a:ln>
                <a:solidFill>
                  <a:srgbClr val="D44950"/>
                </a:solidFill>
                <a:effectLst/>
                <a:latin typeface="SFMono-Regular"/>
              </a:rPr>
              <a:t>bg</a:t>
            </a:r>
            <a:r>
              <a:rPr kumimoji="0" lang="en-US" altLang="en-US" sz="1800" b="0" i="0" u="none" strike="noStrike" cap="none" normalizeH="0" baseline="0" dirty="0">
                <a:ln>
                  <a:noFill/>
                </a:ln>
                <a:solidFill>
                  <a:srgbClr val="D44950"/>
                </a:solidFill>
                <a:effectLst/>
                <a:latin typeface="SFMono-Regular"/>
              </a:rPr>
              <a:t>-dark p-4"</a:t>
            </a:r>
            <a:r>
              <a:rPr kumimoji="0" lang="en-US" altLang="en-US" sz="1800" b="0" i="0" u="none" strike="noStrike" cap="none" normalizeH="0" baseline="0" dirty="0">
                <a:ln>
                  <a:noFill/>
                </a:ln>
                <a:solidFill>
                  <a:srgbClr val="2F6F9F"/>
                </a:solidFill>
                <a:effectLst/>
                <a:latin typeface="SFMono-Regular"/>
              </a:rPr>
              <a:t>&gt;</a:t>
            </a:r>
            <a:r>
              <a:rPr kumimoji="0" lang="en-US" altLang="en-US" sz="18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F6F9F"/>
                </a:solidFill>
                <a:effectLst/>
                <a:latin typeface="SFMono-Regular"/>
              </a:rPr>
              <a:t>&lt;h4</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"text-white"</a:t>
            </a:r>
            <a:r>
              <a:rPr kumimoji="0" lang="en-US" altLang="en-US" sz="1800" b="0" i="0" u="none" strike="noStrike" cap="none" normalizeH="0" baseline="0" dirty="0">
                <a:ln>
                  <a:noFill/>
                </a:ln>
                <a:solidFill>
                  <a:srgbClr val="2F6F9F"/>
                </a:solidFill>
                <a:effectLst/>
                <a:latin typeface="SFMono-Regular"/>
              </a:rPr>
              <a:t>&gt;</a:t>
            </a:r>
            <a:r>
              <a:rPr kumimoji="0" lang="en-US" altLang="en-US" sz="1800" b="0" i="0" u="none" strike="noStrike" cap="none" normalizeH="0" baseline="0" dirty="0">
                <a:ln>
                  <a:noFill/>
                </a:ln>
                <a:solidFill>
                  <a:srgbClr val="212529"/>
                </a:solidFill>
                <a:effectLst/>
                <a:latin typeface="SFMono-Regular"/>
              </a:rPr>
              <a:t>Collapsed content</a:t>
            </a:r>
            <a:r>
              <a:rPr kumimoji="0" lang="en-US" altLang="en-US" sz="1800" b="0" i="0" u="none" strike="noStrike" cap="none" normalizeH="0" baseline="0" dirty="0">
                <a:ln>
                  <a:noFill/>
                </a:ln>
                <a:solidFill>
                  <a:srgbClr val="2F6F9F"/>
                </a:solidFill>
                <a:effectLst/>
                <a:latin typeface="SFMono-Regular"/>
              </a:rPr>
              <a:t>&lt;/h4&gt;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&lt;span</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"text-muted"</a:t>
            </a:r>
            <a:r>
              <a:rPr kumimoji="0" lang="en-US" altLang="en-US" sz="1800" b="0" i="0" u="none" strike="noStrike" cap="none" normalizeH="0" baseline="0" dirty="0">
                <a:ln>
                  <a:noFill/>
                </a:ln>
                <a:solidFill>
                  <a:srgbClr val="2F6F9F"/>
                </a:solidFill>
                <a:effectLst/>
                <a:latin typeface="SFMono-Regular"/>
              </a:rPr>
              <a:t>&gt;</a:t>
            </a:r>
            <a:r>
              <a:rPr kumimoji="0" lang="en-US" altLang="en-US" sz="1800" b="0" i="0" u="none" strike="noStrike" cap="none" normalizeH="0" baseline="0" dirty="0">
                <a:ln>
                  <a:noFill/>
                </a:ln>
                <a:solidFill>
                  <a:srgbClr val="212529"/>
                </a:solidFill>
                <a:effectLst/>
                <a:latin typeface="SFMono-Regular"/>
              </a:rPr>
              <a:t>Toggleable via the navbar brand.</a:t>
            </a:r>
            <a:r>
              <a:rPr kumimoji="0" lang="en-US" altLang="en-US" sz="1800" b="0" i="0" u="none" strike="noStrike" cap="none" normalizeH="0" baseline="0" dirty="0">
                <a:ln>
                  <a:noFill/>
                </a:ln>
                <a:solidFill>
                  <a:srgbClr val="2F6F9F"/>
                </a:solidFill>
                <a:effectLst/>
                <a:latin typeface="SFMono-Regular"/>
              </a:rPr>
              <a:t>&lt;/span&gt;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&lt;/div&gt;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&lt;/div&gt;</a:t>
            </a:r>
            <a:r>
              <a:rPr kumimoji="0" lang="en-US" altLang="en-US" sz="18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F6F9F"/>
                </a:solidFill>
                <a:effectLst/>
                <a:latin typeface="SFMono-Regular"/>
              </a:rPr>
              <a:t>&lt;nav</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"navbar navbar-dark </a:t>
            </a:r>
            <a:r>
              <a:rPr kumimoji="0" lang="en-US" altLang="en-US" sz="1800" b="0" i="0" u="none" strike="noStrike" cap="none" normalizeH="0" baseline="0" dirty="0" err="1">
                <a:ln>
                  <a:noFill/>
                </a:ln>
                <a:solidFill>
                  <a:srgbClr val="D44950"/>
                </a:solidFill>
                <a:effectLst/>
                <a:latin typeface="SFMono-Regular"/>
              </a:rPr>
              <a:t>bg</a:t>
            </a:r>
            <a:r>
              <a:rPr kumimoji="0" lang="en-US" altLang="en-US" sz="1800" b="0" i="0" u="none" strike="noStrike" cap="none" normalizeH="0" baseline="0" dirty="0">
                <a:ln>
                  <a:noFill/>
                </a:ln>
                <a:solidFill>
                  <a:srgbClr val="D44950"/>
                </a:solidFill>
                <a:effectLst/>
                <a:latin typeface="SFMono-Regular"/>
              </a:rPr>
              <a:t>-dark"</a:t>
            </a:r>
            <a:r>
              <a:rPr kumimoji="0" lang="en-US" altLang="en-US" sz="1800" b="0" i="0" u="none" strike="noStrike" cap="none" normalizeH="0" baseline="0" dirty="0">
                <a:ln>
                  <a:noFill/>
                </a:ln>
                <a:solidFill>
                  <a:srgbClr val="2F6F9F"/>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&lt;button</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"navbar-toggler"</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type=</a:t>
            </a:r>
            <a:r>
              <a:rPr kumimoji="0" lang="en-US" altLang="en-US" sz="1800" b="0" i="0" u="none" strike="noStrike" cap="none" normalizeH="0" baseline="0" dirty="0">
                <a:ln>
                  <a:noFill/>
                </a:ln>
                <a:solidFill>
                  <a:srgbClr val="D44950"/>
                </a:solidFill>
                <a:effectLst/>
                <a:latin typeface="SFMono-Regular"/>
              </a:rPr>
              <a:t>"button"</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data-toggle=</a:t>
            </a:r>
            <a:r>
              <a:rPr kumimoji="0" lang="en-US" altLang="en-US" sz="1800" b="0" i="0" u="none" strike="noStrike" cap="none" normalizeH="0" baseline="0" dirty="0">
                <a:ln>
                  <a:noFill/>
                </a:ln>
                <a:solidFill>
                  <a:srgbClr val="D44950"/>
                </a:solidFill>
                <a:effectLst/>
                <a:latin typeface="SFMono-Regular"/>
              </a:rPr>
              <a:t>"collapse"</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data-target=</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err="1">
                <a:ln>
                  <a:noFill/>
                </a:ln>
                <a:solidFill>
                  <a:srgbClr val="D44950"/>
                </a:solidFill>
                <a:effectLst/>
                <a:latin typeface="SFMono-Regular"/>
              </a:rPr>
              <a:t>navbarToggleExternalContent</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aria-controls=</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err="1">
                <a:ln>
                  <a:noFill/>
                </a:ln>
                <a:solidFill>
                  <a:srgbClr val="D44950"/>
                </a:solidFill>
                <a:effectLst/>
                <a:latin typeface="SFMono-Regular"/>
              </a:rPr>
              <a:t>navbarToggleExternalContent</a:t>
            </a:r>
            <a:r>
              <a:rPr kumimoji="0" lang="en-US" altLang="en-US" sz="1800" b="0" i="0" u="none" strike="noStrike" cap="none" normalizeH="0" baseline="0" dirty="0">
                <a:ln>
                  <a:noFill/>
                </a:ln>
                <a:solidFill>
                  <a:srgbClr val="D44950"/>
                </a:solidFill>
                <a:effectLst/>
                <a:latin typeface="SFMono-Regular"/>
              </a:rPr>
              <a: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aria-expanded=</a:t>
            </a:r>
            <a:r>
              <a:rPr kumimoji="0" lang="en-US" altLang="en-US" sz="1800" b="0" i="0" u="none" strike="noStrike" cap="none" normalizeH="0" baseline="0" dirty="0">
                <a:ln>
                  <a:noFill/>
                </a:ln>
                <a:solidFill>
                  <a:srgbClr val="D44950"/>
                </a:solidFill>
                <a:effectLst/>
                <a:latin typeface="SFMono-Regular"/>
              </a:rPr>
              <a:t>"false"</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aria-label=</a:t>
            </a:r>
            <a:r>
              <a:rPr kumimoji="0" lang="en-US" altLang="en-US" sz="1800" b="0" i="0" u="none" strike="noStrike" cap="none" normalizeH="0" baseline="0" dirty="0">
                <a:ln>
                  <a:noFill/>
                </a:ln>
                <a:solidFill>
                  <a:srgbClr val="D44950"/>
                </a:solidFill>
                <a:effectLst/>
                <a:latin typeface="SFMono-Regular"/>
              </a:rPr>
              <a:t>"Toggle navigation"</a:t>
            </a:r>
            <a:r>
              <a:rPr kumimoji="0" lang="en-US" altLang="en-US" sz="1800" b="0" i="0" u="none" strike="noStrike" cap="none" normalizeH="0" baseline="0" dirty="0">
                <a:ln>
                  <a:noFill/>
                </a:ln>
                <a:solidFill>
                  <a:srgbClr val="2F6F9F"/>
                </a:solidFill>
                <a:effectLst/>
                <a:latin typeface="SFMono-Regular"/>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&lt;span</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4F9FCF"/>
                </a:solidFill>
                <a:effectLst/>
                <a:latin typeface="SFMono-Regular"/>
              </a:rPr>
              <a:t>class=</a:t>
            </a:r>
            <a:r>
              <a:rPr kumimoji="0" lang="en-US" altLang="en-US" sz="1800" b="0" i="0" u="none" strike="noStrike" cap="none" normalizeH="0" baseline="0" dirty="0">
                <a:ln>
                  <a:noFill/>
                </a:ln>
                <a:solidFill>
                  <a:srgbClr val="D44950"/>
                </a:solidFill>
                <a:effectLst/>
                <a:latin typeface="SFMono-Regular"/>
              </a:rPr>
              <a:t>"navbar-toggler-icon"</a:t>
            </a:r>
            <a:r>
              <a:rPr kumimoji="0" lang="en-US" altLang="en-US" sz="1800" b="0" i="0" u="none" strike="noStrike" cap="none" normalizeH="0" baseline="0" dirty="0">
                <a:ln>
                  <a:noFill/>
                </a:ln>
                <a:solidFill>
                  <a:srgbClr val="2F6F9F"/>
                </a:solidFill>
                <a:effectLst/>
                <a:latin typeface="SFMono-Regular"/>
              </a:rPr>
              <a:t>&gt;&lt;/span&gt;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&lt;/button&gt;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&lt;/nav&gt;</a:t>
            </a:r>
            <a:r>
              <a:rPr kumimoji="0" lang="en-US" altLang="en-US" sz="1800" b="0" i="0" u="none" strike="noStrike" cap="none" normalizeH="0" baseline="0" dirty="0">
                <a:ln>
                  <a:noFill/>
                </a:ln>
                <a:solidFill>
                  <a:srgbClr val="212529"/>
                </a:solidFill>
                <a:effectLst/>
                <a:latin typeface="SFMono-Regular"/>
              </a:rPr>
              <a:t> </a:t>
            </a:r>
            <a:r>
              <a:rPr kumimoji="0" lang="en-US" altLang="en-US" sz="1800" b="0" i="0" u="none" strike="noStrike" cap="none" normalizeH="0" baseline="0" dirty="0">
                <a:ln>
                  <a:noFill/>
                </a:ln>
                <a:solidFill>
                  <a:srgbClr val="2F6F9F"/>
                </a:solidFill>
                <a:effectLst/>
                <a:latin typeface="SFMono-Regular"/>
              </a:rPr>
              <a:t>&lt;/div&gt;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491805"/>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5A81-F2AA-4625-B8F2-46DC93338764}"/>
              </a:ext>
            </a:extLst>
          </p:cNvPr>
          <p:cNvSpPr>
            <a:spLocks noGrp="1"/>
          </p:cNvSpPr>
          <p:nvPr>
            <p:ph type="title"/>
          </p:nvPr>
        </p:nvSpPr>
        <p:spPr>
          <a:xfrm>
            <a:off x="457200" y="274638"/>
            <a:ext cx="8229600" cy="457199"/>
          </a:xfrm>
        </p:spPr>
        <p:txBody>
          <a:bodyPr>
            <a:normAutofit fontScale="90000"/>
          </a:bodyPr>
          <a:lstStyle/>
          <a:p>
            <a:r>
              <a:rPr lang="en-IN" b="0" i="0" dirty="0">
                <a:solidFill>
                  <a:srgbClr val="212529"/>
                </a:solidFill>
                <a:effectLst/>
                <a:latin typeface="-apple-system"/>
              </a:rPr>
              <a:t>Modal</a:t>
            </a:r>
            <a:br>
              <a:rPr lang="en-IN" b="0" i="0" dirty="0">
                <a:solidFill>
                  <a:srgbClr val="212529"/>
                </a:solidFill>
                <a:effectLst/>
                <a:latin typeface="-apple-system"/>
              </a:rPr>
            </a:br>
            <a:endParaRPr lang="en-IN" dirty="0"/>
          </a:p>
        </p:txBody>
      </p:sp>
      <p:sp>
        <p:nvSpPr>
          <p:cNvPr id="3" name="Content Placeholder 2">
            <a:extLst>
              <a:ext uri="{FF2B5EF4-FFF2-40B4-BE49-F238E27FC236}">
                <a16:creationId xmlns:a16="http://schemas.microsoft.com/office/drawing/2014/main" id="{B4AE56BE-2A8A-4142-BB51-17E56159B67E}"/>
              </a:ext>
            </a:extLst>
          </p:cNvPr>
          <p:cNvSpPr>
            <a:spLocks noGrp="1"/>
          </p:cNvSpPr>
          <p:nvPr>
            <p:ph idx="1"/>
          </p:nvPr>
        </p:nvSpPr>
        <p:spPr>
          <a:xfrm>
            <a:off x="457200" y="404664"/>
            <a:ext cx="8229600" cy="6453336"/>
          </a:xfrm>
        </p:spPr>
        <p:txBody>
          <a:bodyPr>
            <a:normAutofit fontScale="47500" lnSpcReduction="20000"/>
          </a:bodyPr>
          <a:lstStyle/>
          <a:p>
            <a:r>
              <a:rPr lang="en-US" dirty="0">
                <a:solidFill>
                  <a:srgbClr val="212529"/>
                </a:solidFill>
                <a:latin typeface="-apple-system"/>
              </a:rPr>
              <a:t>T</a:t>
            </a:r>
            <a:r>
              <a:rPr lang="en-US" b="0" i="0" dirty="0">
                <a:solidFill>
                  <a:srgbClr val="212529"/>
                </a:solidFill>
                <a:effectLst/>
                <a:latin typeface="-apple-system"/>
              </a:rPr>
              <a:t>o add dialogs to your site for lightboxes, user notifications, or completely custom content.</a:t>
            </a:r>
          </a:p>
          <a:p>
            <a:r>
              <a:rPr lang="en-US" sz="1800" b="1" i="0" dirty="0">
                <a:solidFill>
                  <a:srgbClr val="000000"/>
                </a:solidFill>
                <a:effectLst/>
                <a:latin typeface="Segoe UI" panose="020B0502040204020203" pitchFamily="34" charset="0"/>
              </a:rPr>
              <a:t>How To Create a Modal</a:t>
            </a:r>
          </a:p>
          <a:p>
            <a:endParaRPr lang="en-US" sz="1800" b="1" i="0" dirty="0">
              <a:solidFill>
                <a:srgbClr val="000000"/>
              </a:solidFill>
              <a:effectLst/>
              <a:latin typeface="Segoe UI" panose="020B0502040204020203" pitchFamily="34" charset="0"/>
            </a:endParaRPr>
          </a:p>
          <a:p>
            <a:r>
              <a:rPr lang="en-IN" b="0" i="0" dirty="0">
                <a:solidFill>
                  <a:srgbClr val="008000"/>
                </a:solidFill>
                <a:effectLst/>
                <a:latin typeface="Consolas" panose="020B0609020204030204" pitchFamily="49" charset="0"/>
              </a:rPr>
              <a:t>&lt;!-- Trigger the modal with a button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-info </a:t>
            </a:r>
            <a:r>
              <a:rPr lang="en-IN" b="0" i="0" dirty="0" err="1">
                <a:solidFill>
                  <a:srgbClr val="0000CD"/>
                </a:solidFill>
                <a:effectLst/>
                <a:latin typeface="Consolas" panose="020B0609020204030204" pitchFamily="49" charset="0"/>
              </a:rPr>
              <a:t>btn-lg</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data-toggle</a:t>
            </a:r>
            <a:r>
              <a:rPr lang="en-IN" b="0" i="0" dirty="0">
                <a:solidFill>
                  <a:srgbClr val="0000CD"/>
                </a:solidFill>
                <a:effectLst/>
                <a:latin typeface="Consolas" panose="020B0609020204030204" pitchFamily="49" charset="0"/>
              </a:rPr>
              <a:t>="modal"</a:t>
            </a:r>
            <a:r>
              <a:rPr lang="en-IN" b="0" i="0" dirty="0">
                <a:solidFill>
                  <a:srgbClr val="FF0000"/>
                </a:solidFill>
                <a:effectLst/>
                <a:latin typeface="Consolas" panose="020B0609020204030204" pitchFamily="49" charset="0"/>
              </a:rPr>
              <a:t> data-target</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myModal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Open Modal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8000"/>
                </a:solidFill>
                <a:effectLst/>
                <a:latin typeface="Consolas" panose="020B0609020204030204" pitchFamily="49" charset="0"/>
              </a:rPr>
              <a:t>&lt;!-- Modal --&gt;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myModal</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 fade"</a:t>
            </a:r>
            <a:r>
              <a:rPr lang="en-IN" b="0" i="0" dirty="0">
                <a:solidFill>
                  <a:srgbClr val="FF0000"/>
                </a:solidFill>
                <a:effectLst/>
                <a:latin typeface="Consolas" panose="020B0609020204030204" pitchFamily="49" charset="0"/>
              </a:rPr>
              <a:t> role</a:t>
            </a:r>
            <a:r>
              <a:rPr lang="en-IN" b="0" i="0" dirty="0">
                <a:solidFill>
                  <a:srgbClr val="0000CD"/>
                </a:solidFill>
                <a:effectLst/>
                <a:latin typeface="Consolas" panose="020B0609020204030204" pitchFamily="49" charset="0"/>
              </a:rPr>
              <a:t>="dialog"&gt;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="modal-dialog"&gt;</a:t>
            </a:r>
            <a:br>
              <a:rPr lang="en-IN" dirty="0"/>
            </a:br>
            <a:br>
              <a:rPr lang="en-IN" dirty="0"/>
            </a:b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&lt;!-- Modal content--&gt;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="modal-content"&gt;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="modal-header"&gt;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="close"</a:t>
            </a:r>
            <a:r>
              <a:rPr lang="en-IN" b="0" i="0" dirty="0">
                <a:solidFill>
                  <a:srgbClr val="FF0000"/>
                </a:solidFill>
                <a:effectLst/>
                <a:latin typeface="Consolas" panose="020B0609020204030204" pitchFamily="49" charset="0"/>
              </a:rPr>
              <a:t> data-dismiss</a:t>
            </a:r>
            <a:r>
              <a:rPr lang="en-IN" b="0" i="0" dirty="0">
                <a:solidFill>
                  <a:srgbClr val="0000CD"/>
                </a:solidFill>
                <a:effectLst/>
                <a:latin typeface="Consolas" panose="020B0609020204030204" pitchFamily="49" charset="0"/>
              </a:rPr>
              <a:t>="modal"&gt;</a:t>
            </a:r>
            <a:r>
              <a:rPr lang="en-IN" b="0" i="0" dirty="0">
                <a:solidFill>
                  <a:srgbClr val="000000"/>
                </a:solidFill>
                <a:effectLst/>
                <a:latin typeface="Consolas" panose="020B0609020204030204" pitchFamily="49" charset="0"/>
              </a:rPr>
              <a:t>&amp;times;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="modal-title"&gt;</a:t>
            </a:r>
            <a:r>
              <a:rPr lang="en-IN" b="0" i="0" dirty="0">
                <a:solidFill>
                  <a:srgbClr val="000000"/>
                </a:solidFill>
                <a:effectLst/>
                <a:latin typeface="Consolas" panose="020B0609020204030204" pitchFamily="49" charset="0"/>
              </a:rPr>
              <a:t>Modal Header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/h4</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="modal-body"&gt;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Some text in the modal.</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="modal-footer"&gt;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btn</a:t>
            </a:r>
            <a:r>
              <a:rPr lang="en-IN" b="0" i="0" dirty="0">
                <a:solidFill>
                  <a:srgbClr val="0000CD"/>
                </a:solidFill>
                <a:effectLst/>
                <a:latin typeface="Consolas" panose="020B0609020204030204" pitchFamily="49" charset="0"/>
              </a:rPr>
              <a:t>-default"</a:t>
            </a:r>
            <a:r>
              <a:rPr lang="en-IN" b="0" i="0" dirty="0">
                <a:solidFill>
                  <a:srgbClr val="FF0000"/>
                </a:solidFill>
                <a:effectLst/>
                <a:latin typeface="Consolas" panose="020B0609020204030204" pitchFamily="49" charset="0"/>
              </a:rPr>
              <a:t> data-dismiss</a:t>
            </a:r>
            <a:r>
              <a:rPr lang="en-IN" b="0" i="0" dirty="0">
                <a:solidFill>
                  <a:srgbClr val="0000CD"/>
                </a:solidFill>
                <a:effectLst/>
                <a:latin typeface="Consolas" panose="020B0609020204030204" pitchFamily="49" charset="0"/>
              </a:rPr>
              <a:t>="modal"&gt;</a:t>
            </a:r>
            <a:r>
              <a:rPr lang="en-IN" b="0" i="0" dirty="0">
                <a:solidFill>
                  <a:srgbClr val="000000"/>
                </a:solidFill>
                <a:effectLst/>
                <a:latin typeface="Consolas" panose="020B0609020204030204" pitchFamily="49" charset="0"/>
              </a:rPr>
              <a:t>Close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3020208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1AB0-0817-43E8-981A-5DE432BD001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Modal Size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70B0D10-0399-45AE-B3E6-E66BA398239D}"/>
              </a:ext>
            </a:extLst>
          </p:cNvPr>
          <p:cNvSpPr>
            <a:spLocks noGrp="1"/>
          </p:cNvSpPr>
          <p:nvPr>
            <p:ph idx="1"/>
          </p:nvPr>
        </p:nvSpPr>
        <p:spPr>
          <a:xfrm>
            <a:off x="457200" y="476672"/>
            <a:ext cx="8229600" cy="6381328"/>
          </a:xfrm>
        </p:spPr>
        <p:txBody>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div</a:t>
            </a:r>
            <a:r>
              <a:rPr lang="en-IN" b="0" i="0" dirty="0">
                <a:solidFill>
                  <a:srgbClr val="FF0000"/>
                </a:solidFill>
                <a:effectLst/>
                <a:latin typeface="Consolas" panose="020B0609020204030204" pitchFamily="49" charset="0"/>
              </a:rPr>
              <a:t> class</a:t>
            </a:r>
            <a:r>
              <a:rPr lang="en-IN" b="0" i="0" dirty="0">
                <a:solidFill>
                  <a:srgbClr val="0000CD"/>
                </a:solidFill>
                <a:effectLst/>
                <a:latin typeface="Consolas" panose="020B0609020204030204" pitchFamily="49" charset="0"/>
              </a:rPr>
              <a:t>="modal-dialog modal-</a:t>
            </a:r>
            <a:r>
              <a:rPr lang="en-IN" b="0" i="0" dirty="0" err="1">
                <a:solidFill>
                  <a:srgbClr val="0000CD"/>
                </a:solidFill>
                <a:effectLst/>
                <a:latin typeface="Consolas" panose="020B0609020204030204" pitchFamily="49" charset="0"/>
              </a:rPr>
              <a:t>sm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29068121"/>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09E7-6CB2-4295-8F0E-19735CB6B5E2}"/>
              </a:ext>
            </a:extLst>
          </p:cNvPr>
          <p:cNvSpPr>
            <a:spLocks noGrp="1"/>
          </p:cNvSpPr>
          <p:nvPr>
            <p:ph type="title"/>
          </p:nvPr>
        </p:nvSpPr>
        <p:spPr>
          <a:xfrm>
            <a:off x="457200" y="274638"/>
            <a:ext cx="8229600" cy="418058"/>
          </a:xfrm>
        </p:spPr>
        <p:txBody>
          <a:bodyPr>
            <a:normAutofit fontScale="90000"/>
          </a:bodyPr>
          <a:lstStyle/>
          <a:p>
            <a:r>
              <a:rPr lang="en-IN" b="0" i="0" dirty="0">
                <a:solidFill>
                  <a:srgbClr val="212529"/>
                </a:solidFill>
                <a:effectLst/>
                <a:latin typeface="-apple-system"/>
              </a:rPr>
              <a:t>Border</a:t>
            </a:r>
            <a:endParaRPr lang="en-IN" dirty="0"/>
          </a:p>
        </p:txBody>
      </p:sp>
      <p:sp>
        <p:nvSpPr>
          <p:cNvPr id="4" name="Rectangle 1">
            <a:extLst>
              <a:ext uri="{FF2B5EF4-FFF2-40B4-BE49-F238E27FC236}">
                <a16:creationId xmlns:a16="http://schemas.microsoft.com/office/drawing/2014/main" id="{5DE56E18-03DF-4CA0-A428-817ABB92DBFA}"/>
              </a:ext>
            </a:extLst>
          </p:cNvPr>
          <p:cNvSpPr>
            <a:spLocks noGrp="1" noChangeArrowheads="1"/>
          </p:cNvSpPr>
          <p:nvPr>
            <p:ph idx="1"/>
          </p:nvPr>
        </p:nvSpPr>
        <p:spPr bwMode="auto">
          <a:xfrm>
            <a:off x="457200" y="3390354"/>
            <a:ext cx="223490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F6F9F"/>
                </a:solidFill>
                <a:effectLst/>
                <a:latin typeface="SFMono-Regular"/>
              </a:rPr>
              <a:t>&lt;span</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F9FCF"/>
                </a:solidFill>
                <a:effectLst/>
                <a:latin typeface="SFMono-Regular"/>
              </a:rPr>
              <a:t>class=</a:t>
            </a:r>
            <a:r>
              <a:rPr kumimoji="0" lang="en-US" altLang="en-US" sz="1000" b="0" i="0" u="none" strike="noStrike" cap="none" normalizeH="0" baseline="0" dirty="0">
                <a:ln>
                  <a:noFill/>
                </a:ln>
                <a:solidFill>
                  <a:srgbClr val="D44950"/>
                </a:solidFill>
                <a:effectLst/>
                <a:latin typeface="SFMono-Regular"/>
              </a:rPr>
              <a:t>"border"</a:t>
            </a:r>
            <a:r>
              <a:rPr kumimoji="0" lang="en-US" altLang="en-US" sz="1000" b="0" i="0" u="none" strike="noStrike" cap="none" normalizeH="0" baseline="0" dirty="0">
                <a:ln>
                  <a:noFill/>
                </a:ln>
                <a:solidFill>
                  <a:srgbClr val="2F6F9F"/>
                </a:solidFill>
                <a:effectLst/>
                <a:latin typeface="SFMono-Regular"/>
              </a:rPr>
              <a:t>&gt;&lt;/span&gt;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2F6F9F"/>
                </a:solidFill>
                <a:effectLst/>
                <a:latin typeface="SFMono-Regular"/>
              </a:rPr>
              <a:t>&lt;span</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F9FCF"/>
                </a:solidFill>
                <a:effectLst/>
                <a:latin typeface="SFMono-Regular"/>
              </a:rPr>
              <a:t>class=</a:t>
            </a:r>
            <a:r>
              <a:rPr kumimoji="0" lang="en-US" altLang="en-US" sz="1000" b="0" i="0" u="none" strike="noStrike" cap="none" normalizeH="0" baseline="0" dirty="0">
                <a:ln>
                  <a:noFill/>
                </a:ln>
                <a:solidFill>
                  <a:srgbClr val="D44950"/>
                </a:solidFill>
                <a:effectLst/>
                <a:latin typeface="SFMono-Regular"/>
              </a:rPr>
              <a:t>"border-top"</a:t>
            </a:r>
            <a:r>
              <a:rPr kumimoji="0" lang="en-US" altLang="en-US" sz="1000" b="0" i="0" u="none" strike="noStrike" cap="none" normalizeH="0" baseline="0" dirty="0">
                <a:ln>
                  <a:noFill/>
                </a:ln>
                <a:solidFill>
                  <a:srgbClr val="2F6F9F"/>
                </a:solidFill>
                <a:effectLst/>
                <a:latin typeface="SFMono-Regular"/>
              </a:rPr>
              <a:t>&gt;&lt;/span&gt;</a:t>
            </a:r>
            <a:r>
              <a:rPr kumimoji="0" lang="en-US" altLang="en-US" sz="10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F6F9F"/>
                </a:solidFill>
                <a:effectLst/>
                <a:latin typeface="SFMono-Regular"/>
              </a:rPr>
              <a:t>&lt;span</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F9FCF"/>
                </a:solidFill>
                <a:effectLst/>
                <a:latin typeface="SFMono-Regular"/>
              </a:rPr>
              <a:t>class=</a:t>
            </a:r>
            <a:r>
              <a:rPr kumimoji="0" lang="en-US" altLang="en-US" sz="1000" b="0" i="0" u="none" strike="noStrike" cap="none" normalizeH="0" baseline="0" dirty="0">
                <a:ln>
                  <a:noFill/>
                </a:ln>
                <a:solidFill>
                  <a:srgbClr val="D44950"/>
                </a:solidFill>
                <a:effectLst/>
                <a:latin typeface="SFMono-Regular"/>
              </a:rPr>
              <a:t>"border-right"</a:t>
            </a:r>
            <a:r>
              <a:rPr kumimoji="0" lang="en-US" altLang="en-US" sz="1000" b="0" i="0" u="none" strike="noStrike" cap="none" normalizeH="0" baseline="0" dirty="0">
                <a:ln>
                  <a:noFill/>
                </a:ln>
                <a:solidFill>
                  <a:srgbClr val="2F6F9F"/>
                </a:solidFill>
                <a:effectLst/>
                <a:latin typeface="SFMono-Regular"/>
              </a:rPr>
              <a:t>&gt;&lt;/span&gt;</a:t>
            </a:r>
            <a:r>
              <a:rPr kumimoji="0" lang="en-US" altLang="en-US" sz="10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F6F9F"/>
                </a:solidFill>
                <a:effectLst/>
                <a:latin typeface="SFMono-Regular"/>
              </a:rPr>
              <a:t>&lt;span</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F9FCF"/>
                </a:solidFill>
                <a:effectLst/>
                <a:latin typeface="SFMono-Regular"/>
              </a:rPr>
              <a:t>class=</a:t>
            </a:r>
            <a:r>
              <a:rPr kumimoji="0" lang="en-US" altLang="en-US" sz="1000" b="0" i="0" u="none" strike="noStrike" cap="none" normalizeH="0" baseline="0" dirty="0">
                <a:ln>
                  <a:noFill/>
                </a:ln>
                <a:solidFill>
                  <a:srgbClr val="D44950"/>
                </a:solidFill>
                <a:effectLst/>
                <a:latin typeface="SFMono-Regular"/>
              </a:rPr>
              <a:t>"border-bottom"</a:t>
            </a:r>
            <a:r>
              <a:rPr kumimoji="0" lang="en-US" altLang="en-US" sz="1000" b="0" i="0" u="none" strike="noStrike" cap="none" normalizeH="0" baseline="0" dirty="0">
                <a:ln>
                  <a:noFill/>
                </a:ln>
                <a:solidFill>
                  <a:srgbClr val="2F6F9F"/>
                </a:solidFill>
                <a:effectLst/>
                <a:latin typeface="SFMono-Regular"/>
              </a:rPr>
              <a:t>&gt;&lt;/span&gt;</a:t>
            </a:r>
            <a:r>
              <a:rPr kumimoji="0" lang="en-US" altLang="en-US" sz="10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F6F9F"/>
                </a:solidFill>
                <a:effectLst/>
                <a:latin typeface="SFMono-Regular"/>
              </a:rPr>
              <a:t>&lt;span</a:t>
            </a:r>
            <a:r>
              <a:rPr kumimoji="0" lang="en-US" altLang="en-US" sz="1000" b="0" i="0" u="none" strike="noStrike" cap="none" normalizeH="0" baseline="0" dirty="0">
                <a:ln>
                  <a:noFill/>
                </a:ln>
                <a:solidFill>
                  <a:srgbClr val="212529"/>
                </a:solidFill>
                <a:effectLst/>
                <a:latin typeface="SFMono-Regular"/>
              </a:rPr>
              <a:t> </a:t>
            </a:r>
            <a:r>
              <a:rPr kumimoji="0" lang="en-US" altLang="en-US" sz="1000" b="0" i="0" u="none" strike="noStrike" cap="none" normalizeH="0" baseline="0" dirty="0">
                <a:ln>
                  <a:noFill/>
                </a:ln>
                <a:solidFill>
                  <a:srgbClr val="4F9FCF"/>
                </a:solidFill>
                <a:effectLst/>
                <a:latin typeface="SFMono-Regular"/>
              </a:rPr>
              <a:t>class=</a:t>
            </a:r>
            <a:r>
              <a:rPr kumimoji="0" lang="en-US" altLang="en-US" sz="1000" b="0" i="0" u="none" strike="noStrike" cap="none" normalizeH="0" baseline="0" dirty="0">
                <a:ln>
                  <a:noFill/>
                </a:ln>
                <a:solidFill>
                  <a:srgbClr val="D44950"/>
                </a:solidFill>
                <a:effectLst/>
                <a:latin typeface="SFMono-Regular"/>
              </a:rPr>
              <a:t>"border-left"</a:t>
            </a:r>
            <a:r>
              <a:rPr kumimoji="0" lang="en-US" altLang="en-US" sz="1000" b="0" i="0" u="none" strike="noStrike" cap="none" normalizeH="0" baseline="0" dirty="0">
                <a:ln>
                  <a:noFill/>
                </a:ln>
                <a:solidFill>
                  <a:srgbClr val="2F6F9F"/>
                </a:solidFill>
                <a:effectLst/>
                <a:latin typeface="SFMono-Regular"/>
              </a:rPr>
              <a:t>&gt;&lt;/span&gt;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183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4C09-89DE-44CA-BEF5-60C2443EC10E}"/>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Unordered HTML List</a:t>
            </a:r>
            <a:br>
              <a:rPr lang="en-IN" b="0" i="0" dirty="0">
                <a:solidFill>
                  <a:srgbClr val="000000"/>
                </a:solidFill>
                <a:effectLst/>
                <a:latin typeface="Segoe UI" panose="020B0502040204020203" pitchFamily="34" charset="0"/>
              </a:rPr>
            </a:br>
            <a:endParaRPr lang="en-IN" dirty="0"/>
          </a:p>
        </p:txBody>
      </p:sp>
      <p:sp>
        <p:nvSpPr>
          <p:cNvPr id="7" name="TextBox 6">
            <a:extLst>
              <a:ext uri="{FF2B5EF4-FFF2-40B4-BE49-F238E27FC236}">
                <a16:creationId xmlns:a16="http://schemas.microsoft.com/office/drawing/2014/main" id="{AE1C1FCA-CEB9-4193-8B5F-096498AEAF97}"/>
              </a:ext>
            </a:extLst>
          </p:cNvPr>
          <p:cNvSpPr txBox="1"/>
          <p:nvPr/>
        </p:nvSpPr>
        <p:spPr>
          <a:xfrm>
            <a:off x="899592" y="2558256"/>
            <a:ext cx="5958408" cy="1477328"/>
          </a:xfrm>
          <a:prstGeom prst="rect">
            <a:avLst/>
          </a:prstGeom>
          <a:noFill/>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50068886"/>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D4F-67C6-4265-AFDD-14765B777C96}"/>
              </a:ext>
            </a:extLst>
          </p:cNvPr>
          <p:cNvSpPr>
            <a:spLocks noGrp="1"/>
          </p:cNvSpPr>
          <p:nvPr>
            <p:ph type="title"/>
          </p:nvPr>
        </p:nvSpPr>
        <p:spPr>
          <a:xfrm>
            <a:off x="457200" y="274638"/>
            <a:ext cx="8229600" cy="346050"/>
          </a:xfrm>
        </p:spPr>
        <p:txBody>
          <a:bodyPr>
            <a:normAutofit fontScale="90000"/>
          </a:bodyPr>
          <a:lstStyle/>
          <a:p>
            <a:r>
              <a:rPr lang="en-US" dirty="0"/>
              <a:t>What is Programming?</a:t>
            </a:r>
            <a:endParaRPr lang="en-IN" dirty="0"/>
          </a:p>
        </p:txBody>
      </p:sp>
      <p:sp>
        <p:nvSpPr>
          <p:cNvPr id="3" name="Content Placeholder 2">
            <a:extLst>
              <a:ext uri="{FF2B5EF4-FFF2-40B4-BE49-F238E27FC236}">
                <a16:creationId xmlns:a16="http://schemas.microsoft.com/office/drawing/2014/main" id="{FA0F6B18-5026-4AA4-8A3D-47577FD9BC1A}"/>
              </a:ext>
            </a:extLst>
          </p:cNvPr>
          <p:cNvSpPr>
            <a:spLocks noGrp="1"/>
          </p:cNvSpPr>
          <p:nvPr>
            <p:ph idx="1"/>
          </p:nvPr>
        </p:nvSpPr>
        <p:spPr>
          <a:xfrm>
            <a:off x="395536" y="1052736"/>
            <a:ext cx="8229600" cy="4525963"/>
          </a:xfrm>
        </p:spPr>
        <p:txBody>
          <a:bodyPr/>
          <a:lstStyle/>
          <a:p>
            <a:r>
              <a:rPr lang="en-US" dirty="0"/>
              <a:t>Programming is a set of instructions given to a computer to perform some task.</a:t>
            </a:r>
          </a:p>
          <a:p>
            <a:r>
              <a:rPr lang="en-US" dirty="0"/>
              <a:t>A computer does not understand human language so we have to interact with the computer using a programming language.</a:t>
            </a:r>
          </a:p>
          <a:p>
            <a:r>
              <a:rPr lang="en-US" dirty="0"/>
              <a:t>As computer is a  machine so computer can understand machine language only which is in the form of 0 and 1.</a:t>
            </a:r>
            <a:endParaRPr lang="en-IN" dirty="0"/>
          </a:p>
        </p:txBody>
      </p:sp>
    </p:spTree>
    <p:extLst>
      <p:ext uri="{BB962C8B-B14F-4D97-AF65-F5344CB8AC3E}">
        <p14:creationId xmlns:p14="http://schemas.microsoft.com/office/powerpoint/2010/main" val="214495893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7385-991E-417C-A91B-E75C9F0E3D33}"/>
              </a:ext>
            </a:extLst>
          </p:cNvPr>
          <p:cNvSpPr>
            <a:spLocks noGrp="1"/>
          </p:cNvSpPr>
          <p:nvPr>
            <p:ph type="title"/>
          </p:nvPr>
        </p:nvSpPr>
        <p:spPr>
          <a:xfrm>
            <a:off x="457200" y="274638"/>
            <a:ext cx="8229600" cy="457199"/>
          </a:xfrm>
        </p:spPr>
        <p:txBody>
          <a:bodyPr>
            <a:normAutofit fontScale="90000"/>
          </a:bodyPr>
          <a:lstStyle/>
          <a:p>
            <a:r>
              <a:rPr lang="en-US" dirty="0"/>
              <a:t>What is Compiler?</a:t>
            </a:r>
            <a:endParaRPr lang="en-IN" dirty="0"/>
          </a:p>
        </p:txBody>
      </p:sp>
      <p:sp>
        <p:nvSpPr>
          <p:cNvPr id="3" name="Content Placeholder 2">
            <a:extLst>
              <a:ext uri="{FF2B5EF4-FFF2-40B4-BE49-F238E27FC236}">
                <a16:creationId xmlns:a16="http://schemas.microsoft.com/office/drawing/2014/main" id="{2BBEF6ED-1D02-487B-A3E6-2910DA218C9E}"/>
              </a:ext>
            </a:extLst>
          </p:cNvPr>
          <p:cNvSpPr>
            <a:spLocks noGrp="1"/>
          </p:cNvSpPr>
          <p:nvPr>
            <p:ph idx="1"/>
          </p:nvPr>
        </p:nvSpPr>
        <p:spPr>
          <a:xfrm>
            <a:off x="457200" y="980728"/>
            <a:ext cx="8229600" cy="5145435"/>
          </a:xfrm>
        </p:spPr>
        <p:txBody>
          <a:bodyPr/>
          <a:lstStyle/>
          <a:p>
            <a:r>
              <a:rPr lang="en-US" dirty="0"/>
              <a:t>A compiler is a program which converts source code into machine code.</a:t>
            </a:r>
          </a:p>
          <a:p>
            <a:r>
              <a:rPr lang="en-US" dirty="0"/>
              <a:t>A compiler also checks for the syntax errors.</a:t>
            </a:r>
            <a:endParaRPr lang="en-IN" dirty="0"/>
          </a:p>
        </p:txBody>
      </p:sp>
    </p:spTree>
    <p:extLst>
      <p:ext uri="{BB962C8B-B14F-4D97-AF65-F5344CB8AC3E}">
        <p14:creationId xmlns:p14="http://schemas.microsoft.com/office/powerpoint/2010/main" val="2834632694"/>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C Programming</a:t>
            </a:r>
          </a:p>
        </p:txBody>
      </p:sp>
      <p:sp>
        <p:nvSpPr>
          <p:cNvPr id="3" name="Content Placeholder 2"/>
          <p:cNvSpPr>
            <a:spLocks noGrp="1"/>
          </p:cNvSpPr>
          <p:nvPr>
            <p:ph idx="1"/>
          </p:nvPr>
        </p:nvSpPr>
        <p:spPr>
          <a:xfrm>
            <a:off x="457200" y="714356"/>
            <a:ext cx="8229600" cy="5929354"/>
          </a:xfrm>
        </p:spPr>
        <p:txBody>
          <a:bodyPr>
            <a:normAutofit fontScale="85000" lnSpcReduction="20000"/>
          </a:bodyPr>
          <a:lstStyle/>
          <a:p>
            <a:r>
              <a:rPr lang="en-IN" sz="3300" dirty="0"/>
              <a:t>The C Language is developed by Dennis Ritchie for creating system applications that directly interact with the hardware devices such as drivers, kernels, etc.</a:t>
            </a:r>
          </a:p>
          <a:p>
            <a:r>
              <a:rPr lang="en-IN" sz="3300" dirty="0"/>
              <a:t>C programming is considered as the base for other programming languages, that is why it is known as mother language.</a:t>
            </a:r>
          </a:p>
          <a:p>
            <a:r>
              <a:rPr lang="en-IN" sz="3300" dirty="0"/>
              <a:t>It can be defined by the following ways:</a:t>
            </a:r>
          </a:p>
          <a:p>
            <a:r>
              <a:rPr lang="en-IN" sz="3300" dirty="0"/>
              <a:t>Mother language</a:t>
            </a:r>
          </a:p>
          <a:p>
            <a:r>
              <a:rPr lang="en-IN" sz="3300" dirty="0"/>
              <a:t>System programming language</a:t>
            </a:r>
          </a:p>
          <a:p>
            <a:r>
              <a:rPr lang="en-IN" sz="3300" dirty="0"/>
              <a:t>Procedure-oriented programming language</a:t>
            </a:r>
          </a:p>
          <a:p>
            <a:r>
              <a:rPr lang="en-IN" sz="3300" dirty="0"/>
              <a:t>Structured programming language</a:t>
            </a:r>
          </a:p>
          <a:p>
            <a:r>
              <a:rPr lang="en-IN" sz="3300" dirty="0"/>
              <a:t>Mid-level programming language</a:t>
            </a:r>
          </a:p>
          <a:p>
            <a:br>
              <a:rPr lang="en-IN" dirty="0"/>
            </a:br>
            <a:endParaRPr lang="en-IN" dirty="0"/>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C as a system programming language</a:t>
            </a:r>
            <a:br>
              <a:rPr lang="en-IN" dirty="0"/>
            </a:br>
            <a:endParaRPr lang="en-IN" dirty="0"/>
          </a:p>
        </p:txBody>
      </p:sp>
      <p:sp>
        <p:nvSpPr>
          <p:cNvPr id="3" name="Content Placeholder 2"/>
          <p:cNvSpPr>
            <a:spLocks noGrp="1"/>
          </p:cNvSpPr>
          <p:nvPr>
            <p:ph idx="1"/>
          </p:nvPr>
        </p:nvSpPr>
        <p:spPr>
          <a:xfrm>
            <a:off x="457200" y="642918"/>
            <a:ext cx="8229600" cy="6000792"/>
          </a:xfrm>
        </p:spPr>
        <p:txBody>
          <a:bodyPr/>
          <a:lstStyle/>
          <a:p>
            <a:r>
              <a:rPr lang="en-IN" dirty="0"/>
              <a:t>A system programming language is used to create system software. </a:t>
            </a:r>
          </a:p>
          <a:p>
            <a:r>
              <a:rPr lang="en-IN" dirty="0"/>
              <a:t>C language is a system programming language because it </a:t>
            </a:r>
            <a:r>
              <a:rPr lang="en-IN" b="1" dirty="0"/>
              <a:t>can be used to do low-level programming (for example driver and kernel)</a:t>
            </a:r>
            <a:r>
              <a:rPr lang="en-IN" dirty="0"/>
              <a:t>. It is generally used to create hardware devices, OS, drivers, kernels, etc. For example, Linux kernel is written in C.</a:t>
            </a:r>
          </a:p>
          <a:p>
            <a:r>
              <a:rPr lang="en-IN" dirty="0"/>
              <a:t>It can't be used for internet programming like Java, </a:t>
            </a:r>
            <a:r>
              <a:rPr lang="en-IN" dirty="0" err="1"/>
              <a:t>.Net</a:t>
            </a:r>
            <a:r>
              <a:rPr lang="en-IN" dirty="0"/>
              <a:t>, PHP, etc.</a:t>
            </a:r>
          </a:p>
          <a:p>
            <a:endParaRPr lang="en-IN"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a:t>C as a procedural language</a:t>
            </a:r>
            <a:br>
              <a:rPr lang="en-IN" dirty="0"/>
            </a:br>
            <a:endParaRPr lang="en-IN" dirty="0"/>
          </a:p>
        </p:txBody>
      </p:sp>
      <p:sp>
        <p:nvSpPr>
          <p:cNvPr id="3" name="Content Placeholder 2"/>
          <p:cNvSpPr>
            <a:spLocks noGrp="1"/>
          </p:cNvSpPr>
          <p:nvPr>
            <p:ph idx="1"/>
          </p:nvPr>
        </p:nvSpPr>
        <p:spPr>
          <a:xfrm>
            <a:off x="457200" y="642918"/>
            <a:ext cx="8229600" cy="6000792"/>
          </a:xfrm>
        </p:spPr>
        <p:txBody>
          <a:bodyPr/>
          <a:lstStyle/>
          <a:p>
            <a:r>
              <a:rPr lang="en-IN" dirty="0"/>
              <a:t>A procedure is known as a function, method, routine, subroutine, etc. A procedural language </a:t>
            </a:r>
            <a:r>
              <a:rPr lang="en-IN" b="1" dirty="0"/>
              <a:t>specifies a series of steps for the program to solve the problem</a:t>
            </a:r>
            <a:r>
              <a:rPr lang="en-IN" dirty="0"/>
              <a:t>.</a:t>
            </a:r>
          </a:p>
          <a:p>
            <a:r>
              <a:rPr lang="en-IN" dirty="0"/>
              <a:t>A procedural language breaks the program into functions, data structures, etc.</a:t>
            </a:r>
          </a:p>
          <a:p>
            <a:r>
              <a:rPr lang="en-IN" dirty="0"/>
              <a:t>C is a procedural language. In C, variables and function prototypes must be declared before being used.</a:t>
            </a:r>
          </a:p>
          <a:p>
            <a:endParaRPr lang="en-IN" dirty="0"/>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 </a:t>
            </a:r>
            <a:br>
              <a:rPr lang="en-IN" dirty="0"/>
            </a:br>
            <a:r>
              <a:rPr lang="en-IN" dirty="0"/>
              <a:t>C as a structured programming language</a:t>
            </a:r>
            <a:br>
              <a:rPr lang="en-IN" dirty="0"/>
            </a:br>
            <a:endParaRPr lang="en-IN" dirty="0"/>
          </a:p>
        </p:txBody>
      </p:sp>
      <p:sp>
        <p:nvSpPr>
          <p:cNvPr id="3" name="Content Placeholder 2"/>
          <p:cNvSpPr>
            <a:spLocks noGrp="1"/>
          </p:cNvSpPr>
          <p:nvPr>
            <p:ph idx="1"/>
          </p:nvPr>
        </p:nvSpPr>
        <p:spPr>
          <a:xfrm>
            <a:off x="457200" y="1071546"/>
            <a:ext cx="8229600" cy="5572164"/>
          </a:xfrm>
        </p:spPr>
        <p:txBody>
          <a:bodyPr/>
          <a:lstStyle/>
          <a:p>
            <a:r>
              <a:rPr lang="en-IN" dirty="0"/>
              <a:t>A structured programming language is a subset of the procedural language. </a:t>
            </a:r>
            <a:r>
              <a:rPr lang="en-IN" b="1" dirty="0"/>
              <a:t>Structure means to break a program into parts or blocks</a:t>
            </a:r>
            <a:r>
              <a:rPr lang="en-IN" dirty="0"/>
              <a:t> so that it may be easy to understand.</a:t>
            </a:r>
          </a:p>
          <a:p>
            <a:r>
              <a:rPr lang="en-IN" dirty="0"/>
              <a:t>In the C language, we break the program into parts using functions. It makes the program easier to understand and modify.</a:t>
            </a:r>
          </a:p>
          <a:p>
            <a:br>
              <a:rPr lang="en-IN" dirty="0"/>
            </a:br>
            <a:endParaRPr lang="en-IN" dirty="0"/>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dirty="0"/>
            </a:br>
            <a:r>
              <a:rPr lang="en-IN" dirty="0"/>
              <a:t>C as a mid-level programming language</a:t>
            </a:r>
            <a:br>
              <a:rPr lang="en-IN" dirty="0"/>
            </a:br>
            <a:endParaRPr lang="en-IN" dirty="0"/>
          </a:p>
        </p:txBody>
      </p:sp>
      <p:sp>
        <p:nvSpPr>
          <p:cNvPr id="3" name="Content Placeholder 2"/>
          <p:cNvSpPr>
            <a:spLocks noGrp="1"/>
          </p:cNvSpPr>
          <p:nvPr>
            <p:ph idx="1"/>
          </p:nvPr>
        </p:nvSpPr>
        <p:spPr>
          <a:xfrm>
            <a:off x="457200" y="1071546"/>
            <a:ext cx="8229600" cy="5572164"/>
          </a:xfrm>
        </p:spPr>
        <p:txBody>
          <a:bodyPr>
            <a:normAutofit/>
          </a:bodyPr>
          <a:lstStyle/>
          <a:p>
            <a:r>
              <a:rPr lang="en-IN" sz="2000" dirty="0"/>
              <a:t>C is considered as a middle-level language because it </a:t>
            </a:r>
            <a:r>
              <a:rPr lang="en-IN" sz="2000" b="1" dirty="0"/>
              <a:t>supports the feature of both low-level and high-level languages</a:t>
            </a:r>
            <a:r>
              <a:rPr lang="en-IN" sz="2000" dirty="0"/>
              <a:t>. C language program is converted into assembly code, it supports pointer arithmetic (low-level), but it is machine independent (a feature of high-level).</a:t>
            </a:r>
          </a:p>
          <a:p>
            <a:r>
              <a:rPr lang="en-IN" sz="2000" dirty="0"/>
              <a:t>A </a:t>
            </a:r>
            <a:r>
              <a:rPr lang="en-IN" sz="2000" b="1" dirty="0"/>
              <a:t>Low-level language</a:t>
            </a:r>
            <a:r>
              <a:rPr lang="en-IN" sz="2000" dirty="0"/>
              <a:t> is specific to one machine, i.e., machine dependent. It is machine dependent, fast to run. But it is not easy to understand.</a:t>
            </a:r>
          </a:p>
          <a:p>
            <a:r>
              <a:rPr lang="en-IN" sz="2000" dirty="0"/>
              <a:t>A </a:t>
            </a:r>
            <a:r>
              <a:rPr lang="en-IN" sz="2000" b="1" dirty="0"/>
              <a:t>High-Level language</a:t>
            </a:r>
            <a:r>
              <a:rPr lang="en-IN" sz="2000" dirty="0"/>
              <a:t> is not specific to one machine, i.e., machine independent. It is easy to understand.</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First C Program</a:t>
            </a:r>
            <a:br>
              <a:rPr lang="en-IN" dirty="0"/>
            </a:br>
            <a:endParaRPr lang="en-IN" dirty="0"/>
          </a:p>
        </p:txBody>
      </p:sp>
      <p:sp>
        <p:nvSpPr>
          <p:cNvPr id="3" name="Content Placeholder 2"/>
          <p:cNvSpPr>
            <a:spLocks noGrp="1"/>
          </p:cNvSpPr>
          <p:nvPr>
            <p:ph idx="1"/>
          </p:nvPr>
        </p:nvSpPr>
        <p:spPr>
          <a:xfrm>
            <a:off x="457200" y="642918"/>
            <a:ext cx="8229600" cy="5929354"/>
          </a:xfrm>
        </p:spPr>
        <p:txBody>
          <a:bodyPr/>
          <a:lstStyle/>
          <a:p>
            <a:r>
              <a:rPr lang="en-IN" dirty="0"/>
              <a:t>#include &lt;</a:t>
            </a:r>
            <a:r>
              <a:rPr lang="en-IN" dirty="0" err="1"/>
              <a:t>stdio.h</a:t>
            </a:r>
            <a:r>
              <a:rPr lang="en-IN" dirty="0"/>
              <a:t>&gt;    </a:t>
            </a:r>
          </a:p>
          <a:p>
            <a:r>
              <a:rPr lang="en-IN" b="1" dirty="0" err="1"/>
              <a:t>int</a:t>
            </a:r>
            <a:r>
              <a:rPr lang="en-IN" dirty="0"/>
              <a:t> main(){    </a:t>
            </a:r>
          </a:p>
          <a:p>
            <a:r>
              <a:rPr lang="en-IN" dirty="0" err="1"/>
              <a:t>printf</a:t>
            </a:r>
            <a:r>
              <a:rPr lang="en-IN" dirty="0"/>
              <a:t>("Hello C Language");    </a:t>
            </a:r>
          </a:p>
          <a:p>
            <a:r>
              <a:rPr lang="en-IN" b="1" dirty="0"/>
              <a:t>return</a:t>
            </a:r>
            <a:r>
              <a:rPr lang="en-IN" dirty="0"/>
              <a:t> 0;   </a:t>
            </a:r>
          </a:p>
          <a:p>
            <a:r>
              <a:rPr lang="en-IN" dirty="0"/>
              <a:t>}  </a:t>
            </a:r>
          </a:p>
          <a:p>
            <a:endParaRPr lang="en-IN" dirty="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What is a compilation?</a:t>
            </a:r>
            <a:br>
              <a:rPr lang="en-IN" dirty="0"/>
            </a:br>
            <a:endParaRPr lang="en-IN" dirty="0"/>
          </a:p>
        </p:txBody>
      </p:sp>
      <p:sp>
        <p:nvSpPr>
          <p:cNvPr id="3" name="Content Placeholder 2"/>
          <p:cNvSpPr>
            <a:spLocks noGrp="1"/>
          </p:cNvSpPr>
          <p:nvPr>
            <p:ph idx="1"/>
          </p:nvPr>
        </p:nvSpPr>
        <p:spPr>
          <a:xfrm>
            <a:off x="457200" y="571480"/>
            <a:ext cx="8229600" cy="6143668"/>
          </a:xfrm>
        </p:spPr>
        <p:txBody>
          <a:bodyPr>
            <a:normAutofit/>
          </a:bodyPr>
          <a:lstStyle/>
          <a:p>
            <a:r>
              <a:rPr lang="en-IN" sz="2000" dirty="0"/>
              <a:t>The compilation is a process of converting the source code into object code. It is done with the help of the compiler. The compiler checks the source code for the syntactical or structural errors, and if the source code is error-free, then it generates the object code.</a:t>
            </a:r>
          </a:p>
          <a:p>
            <a:endParaRPr lang="en-IN" sz="2000" dirty="0"/>
          </a:p>
        </p:txBody>
      </p:sp>
      <p:pic>
        <p:nvPicPr>
          <p:cNvPr id="4" name="Picture 3" descr="compilation-process-in-c.png"/>
          <p:cNvPicPr>
            <a:picLocks noChangeAspect="1"/>
          </p:cNvPicPr>
          <p:nvPr/>
        </p:nvPicPr>
        <p:blipFill>
          <a:blip r:embed="rId2"/>
          <a:stretch>
            <a:fillRect/>
          </a:stretch>
        </p:blipFill>
        <p:spPr>
          <a:xfrm>
            <a:off x="857224" y="2800350"/>
            <a:ext cx="7429552" cy="1985972"/>
          </a:xfrm>
          <a:prstGeom prst="rect">
            <a:avLst/>
          </a:prstGeom>
        </p:spPr>
      </p:pic>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280D-0F88-4DE6-A20C-797A6B882C87}"/>
              </a:ext>
            </a:extLst>
          </p:cNvPr>
          <p:cNvSpPr>
            <a:spLocks noGrp="1"/>
          </p:cNvSpPr>
          <p:nvPr>
            <p:ph type="title"/>
          </p:nvPr>
        </p:nvSpPr>
        <p:spPr>
          <a:xfrm>
            <a:off x="457200" y="274638"/>
            <a:ext cx="8229600" cy="457199"/>
          </a:xfrm>
        </p:spPr>
        <p:txBody>
          <a:bodyPr>
            <a:normAutofit fontScale="90000"/>
          </a:bodyPr>
          <a:lstStyle/>
          <a:p>
            <a:r>
              <a:rPr lang="en-US" dirty="0"/>
              <a:t>Preprocessor in C</a:t>
            </a:r>
            <a:endParaRPr lang="en-IN" dirty="0"/>
          </a:p>
        </p:txBody>
      </p:sp>
      <p:sp>
        <p:nvSpPr>
          <p:cNvPr id="3" name="Content Placeholder 2">
            <a:extLst>
              <a:ext uri="{FF2B5EF4-FFF2-40B4-BE49-F238E27FC236}">
                <a16:creationId xmlns:a16="http://schemas.microsoft.com/office/drawing/2014/main" id="{F0958A3C-4203-4ED0-8A43-A7964B7396B0}"/>
              </a:ext>
            </a:extLst>
          </p:cNvPr>
          <p:cNvSpPr>
            <a:spLocks noGrp="1"/>
          </p:cNvSpPr>
          <p:nvPr>
            <p:ph idx="1"/>
          </p:nvPr>
        </p:nvSpPr>
        <p:spPr>
          <a:xfrm>
            <a:off x="457200" y="980728"/>
            <a:ext cx="8229600" cy="5174035"/>
          </a:xfrm>
        </p:spPr>
        <p:txBody>
          <a:bodyPr>
            <a:normAutofit/>
          </a:bodyPr>
          <a:lstStyle/>
          <a:p>
            <a:r>
              <a:rPr lang="en-US" sz="1800" b="0" i="0" dirty="0">
                <a:solidFill>
                  <a:srgbClr val="000000"/>
                </a:solidFill>
                <a:effectLst/>
                <a:latin typeface="Arial" panose="020B0604020202020204" pitchFamily="34" charset="0"/>
              </a:rPr>
              <a:t>The </a:t>
            </a:r>
            <a:r>
              <a:rPr lang="en-US" sz="1800" b="1" i="0" dirty="0">
                <a:solidFill>
                  <a:srgbClr val="000000"/>
                </a:solidFill>
                <a:effectLst/>
                <a:latin typeface="Arial" panose="020B0604020202020204" pitchFamily="34" charset="0"/>
              </a:rPr>
              <a:t>C Preprocessor</a:t>
            </a:r>
            <a:r>
              <a:rPr lang="en-US" sz="1800" b="0" i="0" dirty="0">
                <a:solidFill>
                  <a:srgbClr val="000000"/>
                </a:solidFill>
                <a:effectLst/>
                <a:latin typeface="Arial" panose="020B0604020202020204" pitchFamily="34" charset="0"/>
              </a:rPr>
              <a:t> is not a part of the compiler, but is a separate step in the compilation process.</a:t>
            </a:r>
          </a:p>
          <a:p>
            <a:r>
              <a:rPr lang="en-US" sz="1800" b="0" i="0" dirty="0">
                <a:solidFill>
                  <a:srgbClr val="000000"/>
                </a:solidFill>
                <a:effectLst/>
                <a:latin typeface="Arial" panose="020B0604020202020204" pitchFamily="34" charset="0"/>
              </a:rPr>
              <a:t> In simple terms, a C Preprocessor is just a text substitution tool and it instructs the compiler to do required pre-processing before the actual compilation. We'll refer to the C Preprocessor as CPP.</a:t>
            </a:r>
          </a:p>
          <a:p>
            <a:r>
              <a:rPr lang="en-US" sz="1600" b="0" i="0" dirty="0">
                <a:solidFill>
                  <a:srgbClr val="000000"/>
                </a:solidFill>
                <a:effectLst/>
                <a:latin typeface="Arial" panose="020B0604020202020204" pitchFamily="34" charset="0"/>
              </a:rPr>
              <a:t>All preprocessor commands begin with a hash symbol (#). </a:t>
            </a:r>
            <a:endParaRPr lang="en-IN" sz="1600" dirty="0"/>
          </a:p>
        </p:txBody>
      </p:sp>
    </p:spTree>
    <p:extLst>
      <p:ext uri="{BB962C8B-B14F-4D97-AF65-F5344CB8AC3E}">
        <p14:creationId xmlns:p14="http://schemas.microsoft.com/office/powerpoint/2010/main" val="2933636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91C2-9E0E-47C9-9F3C-1A19DB18C2C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Ordered HTML List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0C0A02D-24B0-44F1-A3F1-45F906A6B3D7}"/>
              </a:ext>
            </a:extLst>
          </p:cNvPr>
          <p:cNvSpPr>
            <a:spLocks noGrp="1"/>
          </p:cNvSpPr>
          <p:nvPr>
            <p:ph idx="1"/>
          </p:nvPr>
        </p:nvSpPr>
        <p:spPr>
          <a:xfrm>
            <a:off x="457200" y="404664"/>
            <a:ext cx="8229600" cy="6264696"/>
          </a:xfrm>
        </p:spPr>
        <p:txBody>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86953155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err="1"/>
              <a:t>printf</a:t>
            </a:r>
            <a:r>
              <a:rPr lang="en-IN" dirty="0"/>
              <a:t>() and </a:t>
            </a:r>
            <a:r>
              <a:rPr lang="en-IN" dirty="0" err="1"/>
              <a:t>scanf</a:t>
            </a:r>
            <a:r>
              <a:rPr lang="en-IN" dirty="0"/>
              <a:t>()</a:t>
            </a:r>
            <a:br>
              <a:rPr lang="en-IN" dirty="0"/>
            </a:br>
            <a:endParaRPr lang="en-IN" dirty="0"/>
          </a:p>
        </p:txBody>
      </p:sp>
      <p:sp>
        <p:nvSpPr>
          <p:cNvPr id="3" name="Content Placeholder 2"/>
          <p:cNvSpPr>
            <a:spLocks noGrp="1"/>
          </p:cNvSpPr>
          <p:nvPr>
            <p:ph idx="1"/>
          </p:nvPr>
        </p:nvSpPr>
        <p:spPr>
          <a:xfrm>
            <a:off x="457200" y="714356"/>
            <a:ext cx="8229600" cy="5857916"/>
          </a:xfrm>
        </p:spPr>
        <p:txBody>
          <a:bodyPr>
            <a:normAutofit/>
          </a:bodyPr>
          <a:lstStyle/>
          <a:p>
            <a:r>
              <a:rPr lang="en-IN" sz="2400" dirty="0"/>
              <a:t>The </a:t>
            </a:r>
            <a:r>
              <a:rPr lang="en-IN" sz="2400" dirty="0" err="1"/>
              <a:t>printf</a:t>
            </a:r>
            <a:r>
              <a:rPr lang="en-IN" sz="2400" dirty="0"/>
              <a:t>() and </a:t>
            </a:r>
            <a:r>
              <a:rPr lang="en-IN" sz="2400" dirty="0" err="1"/>
              <a:t>scanf</a:t>
            </a:r>
            <a:r>
              <a:rPr lang="en-IN" sz="2400" dirty="0"/>
              <a:t>() functions are used for input and output in C language. Both functions are inbuilt library functions, defined in </a:t>
            </a:r>
            <a:r>
              <a:rPr lang="en-IN" sz="2400" dirty="0" err="1"/>
              <a:t>stdio.h</a:t>
            </a:r>
            <a:r>
              <a:rPr lang="en-IN" sz="2400" dirty="0"/>
              <a:t> (header file).</a:t>
            </a:r>
          </a:p>
          <a:p>
            <a:r>
              <a:rPr lang="en-IN" sz="2400" dirty="0" err="1"/>
              <a:t>printf</a:t>
            </a:r>
            <a:r>
              <a:rPr lang="en-IN" sz="2400" dirty="0"/>
              <a:t>("format </a:t>
            </a:r>
            <a:r>
              <a:rPr lang="en-IN" sz="2400" dirty="0" err="1"/>
              <a:t>string",argument_list</a:t>
            </a:r>
            <a:r>
              <a:rPr lang="en-IN" sz="2400" dirty="0"/>
              <a:t>);  </a:t>
            </a:r>
          </a:p>
          <a:p>
            <a:r>
              <a:rPr lang="en-IN" sz="2400" dirty="0"/>
              <a:t>The </a:t>
            </a:r>
            <a:r>
              <a:rPr lang="en-IN" sz="2400" b="1" dirty="0"/>
              <a:t>format string</a:t>
            </a:r>
            <a:r>
              <a:rPr lang="en-IN" sz="2400" dirty="0"/>
              <a:t> can be %d (integer), %c (character), %s (string), %f (float) etc.</a:t>
            </a:r>
          </a:p>
          <a:p>
            <a:r>
              <a:rPr lang="en-IN" sz="2400" dirty="0"/>
              <a:t>The </a:t>
            </a:r>
            <a:r>
              <a:rPr lang="en-IN" sz="2400" b="1" dirty="0" err="1"/>
              <a:t>scanf</a:t>
            </a:r>
            <a:r>
              <a:rPr lang="en-IN" sz="2400" b="1" dirty="0"/>
              <a:t>() function</a:t>
            </a:r>
            <a:r>
              <a:rPr lang="en-IN" sz="2400" dirty="0"/>
              <a:t> is used for input. It reads the input data from the console.</a:t>
            </a:r>
          </a:p>
          <a:p>
            <a:r>
              <a:rPr lang="en-IN" sz="2400" dirty="0" err="1"/>
              <a:t>scanf</a:t>
            </a:r>
            <a:r>
              <a:rPr lang="en-IN" sz="2400" dirty="0"/>
              <a:t>("format </a:t>
            </a:r>
            <a:r>
              <a:rPr lang="en-IN" sz="2400" dirty="0" err="1"/>
              <a:t>string",argument_list</a:t>
            </a:r>
            <a:r>
              <a:rPr lang="en-IN" sz="2400" dirty="0"/>
              <a:t>);  </a:t>
            </a:r>
          </a:p>
          <a:p>
            <a:endParaRPr lang="en-IN" sz="2400" dirty="0"/>
          </a:p>
          <a:p>
            <a:endParaRPr lang="en-IN" sz="2400" dirty="0"/>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a:t>Variables in C</a:t>
            </a:r>
            <a:br>
              <a:rPr lang="en-IN" dirty="0"/>
            </a:br>
            <a:endParaRPr lang="en-IN" dirty="0"/>
          </a:p>
        </p:txBody>
      </p:sp>
      <p:sp>
        <p:nvSpPr>
          <p:cNvPr id="3" name="Content Placeholder 2"/>
          <p:cNvSpPr>
            <a:spLocks noGrp="1"/>
          </p:cNvSpPr>
          <p:nvPr>
            <p:ph idx="1"/>
          </p:nvPr>
        </p:nvSpPr>
        <p:spPr>
          <a:xfrm>
            <a:off x="457200" y="714356"/>
            <a:ext cx="8229600" cy="6143644"/>
          </a:xfrm>
        </p:spPr>
        <p:txBody>
          <a:bodyPr/>
          <a:lstStyle/>
          <a:p>
            <a:r>
              <a:rPr lang="en-IN" sz="2400" dirty="0"/>
              <a:t>A </a:t>
            </a:r>
            <a:r>
              <a:rPr lang="en-IN" sz="2400" b="1" dirty="0"/>
              <a:t>variable</a:t>
            </a:r>
            <a:r>
              <a:rPr lang="en-IN" sz="2400" dirty="0"/>
              <a:t> is a name of the memory location. It is used to store data. Its value can be changed, and it can be reused many times.</a:t>
            </a:r>
          </a:p>
          <a:p>
            <a:r>
              <a:rPr lang="en-IN" sz="2400" dirty="0"/>
              <a:t>It is a way to represent memory location through symbol so that it can be easily identified.</a:t>
            </a:r>
          </a:p>
          <a:p>
            <a:r>
              <a:rPr lang="en-IN" sz="2400" dirty="0"/>
              <a:t>type </a:t>
            </a:r>
            <a:r>
              <a:rPr lang="en-IN" sz="2400" dirty="0" err="1"/>
              <a:t>variable_list</a:t>
            </a:r>
            <a:r>
              <a:rPr lang="en-IN" sz="2400" dirty="0"/>
              <a:t>;  </a:t>
            </a:r>
          </a:p>
          <a:p>
            <a:endParaRPr lang="en-IN" sz="2400" dirty="0"/>
          </a:p>
          <a:p>
            <a:r>
              <a:rPr lang="en-IN" b="1" dirty="0" err="1"/>
              <a:t>int</a:t>
            </a:r>
            <a:r>
              <a:rPr lang="en-IN" dirty="0"/>
              <a:t> a;  </a:t>
            </a:r>
          </a:p>
          <a:p>
            <a:r>
              <a:rPr lang="en-IN" b="1" dirty="0"/>
              <a:t>float</a:t>
            </a:r>
            <a:r>
              <a:rPr lang="en-IN" dirty="0"/>
              <a:t> b;  </a:t>
            </a:r>
          </a:p>
          <a:p>
            <a:r>
              <a:rPr lang="en-IN" b="1" dirty="0"/>
              <a:t>char</a:t>
            </a:r>
            <a:r>
              <a:rPr lang="en-IN" dirty="0"/>
              <a:t> c;  </a:t>
            </a:r>
          </a:p>
          <a:p>
            <a:endParaRPr lang="en-IN"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br>
              <a:rPr lang="en-IN" dirty="0"/>
            </a:br>
            <a:r>
              <a:rPr lang="en-IN" dirty="0"/>
              <a:t>Data Types in C</a:t>
            </a:r>
            <a:br>
              <a:rPr lang="en-IN" dirty="0"/>
            </a:br>
            <a:endParaRPr lang="en-IN" dirty="0"/>
          </a:p>
        </p:txBody>
      </p:sp>
      <p:sp>
        <p:nvSpPr>
          <p:cNvPr id="3" name="Content Placeholder 2"/>
          <p:cNvSpPr>
            <a:spLocks noGrp="1"/>
          </p:cNvSpPr>
          <p:nvPr>
            <p:ph idx="1"/>
          </p:nvPr>
        </p:nvSpPr>
        <p:spPr>
          <a:xfrm>
            <a:off x="457200" y="571480"/>
            <a:ext cx="8229600" cy="6000792"/>
          </a:xfrm>
        </p:spPr>
        <p:txBody>
          <a:bodyPr/>
          <a:lstStyle/>
          <a:p>
            <a:r>
              <a:rPr lang="en-IN" sz="2400" dirty="0"/>
              <a:t>A data type specifies the type of data that a variable can store such as integer, floating, character, etc.</a:t>
            </a:r>
          </a:p>
          <a:p>
            <a:r>
              <a:rPr lang="en-IN" sz="2400" dirty="0"/>
              <a:t>There are the following data types in C language.</a:t>
            </a:r>
          </a:p>
          <a:p>
            <a:r>
              <a:rPr lang="en-IN" sz="2400" dirty="0"/>
              <a:t>Basic Data Type- </a:t>
            </a:r>
            <a:r>
              <a:rPr lang="en-IN" sz="2400" dirty="0" err="1"/>
              <a:t>int</a:t>
            </a:r>
            <a:r>
              <a:rPr lang="en-IN" sz="2400" dirty="0"/>
              <a:t>, char, float, double</a:t>
            </a:r>
          </a:p>
          <a:p>
            <a:r>
              <a:rPr lang="en-IN" sz="2400" dirty="0"/>
              <a:t>Derived Data Type-</a:t>
            </a:r>
            <a:r>
              <a:rPr lang="en-IN" dirty="0"/>
              <a:t>array, pointer, structure, union</a:t>
            </a:r>
          </a:p>
          <a:p>
            <a:r>
              <a:rPr lang="en-IN" dirty="0"/>
              <a:t>Enumeration Data Type-</a:t>
            </a:r>
            <a:r>
              <a:rPr lang="en-IN" dirty="0" err="1"/>
              <a:t>enum</a:t>
            </a:r>
            <a:endParaRPr lang="en-IN" dirty="0"/>
          </a:p>
          <a:p>
            <a:r>
              <a:rPr lang="en-IN" dirty="0"/>
              <a:t>Void Data Type- void</a:t>
            </a:r>
            <a:br>
              <a:rPr lang="en-IN" dirty="0"/>
            </a:br>
            <a:endParaRPr lang="en-IN"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br>
              <a:rPr lang="en-IN" dirty="0"/>
            </a:br>
            <a:r>
              <a:rPr lang="en-IN" dirty="0"/>
              <a:t>Keywords in C</a:t>
            </a:r>
            <a:br>
              <a:rPr lang="en-IN" dirty="0"/>
            </a:br>
            <a:endParaRPr lang="en-IN" dirty="0"/>
          </a:p>
        </p:txBody>
      </p:sp>
      <p:sp>
        <p:nvSpPr>
          <p:cNvPr id="3" name="Content Placeholder 2"/>
          <p:cNvSpPr>
            <a:spLocks noGrp="1"/>
          </p:cNvSpPr>
          <p:nvPr>
            <p:ph idx="1"/>
          </p:nvPr>
        </p:nvSpPr>
        <p:spPr>
          <a:xfrm>
            <a:off x="457200" y="714356"/>
            <a:ext cx="8229600" cy="5857916"/>
          </a:xfrm>
        </p:spPr>
        <p:txBody>
          <a:bodyPr/>
          <a:lstStyle/>
          <a:p>
            <a:r>
              <a:rPr lang="en-IN" dirty="0"/>
              <a:t>A keyword is a </a:t>
            </a:r>
            <a:r>
              <a:rPr lang="en-IN" b="1" dirty="0"/>
              <a:t>reserved word</a:t>
            </a:r>
            <a:r>
              <a:rPr lang="en-IN" dirty="0"/>
              <a:t>. You cannot use it as a variable name, constant name, etc. There are only 32 reserved words (keywords) in the C language.</a:t>
            </a:r>
          </a:p>
          <a:p>
            <a:endParaRPr lang="en-IN"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C Operators</a:t>
            </a:r>
            <a:br>
              <a:rPr lang="en-IN" dirty="0"/>
            </a:br>
            <a:endParaRPr lang="en-IN" dirty="0"/>
          </a:p>
        </p:txBody>
      </p:sp>
      <p:sp>
        <p:nvSpPr>
          <p:cNvPr id="3" name="Content Placeholder 2"/>
          <p:cNvSpPr>
            <a:spLocks noGrp="1"/>
          </p:cNvSpPr>
          <p:nvPr>
            <p:ph idx="1"/>
          </p:nvPr>
        </p:nvSpPr>
        <p:spPr>
          <a:xfrm>
            <a:off x="457200" y="714356"/>
            <a:ext cx="8229600" cy="5411807"/>
          </a:xfrm>
        </p:spPr>
        <p:txBody>
          <a:bodyPr>
            <a:normAutofit/>
          </a:bodyPr>
          <a:lstStyle/>
          <a:p>
            <a:r>
              <a:rPr lang="en-IN" sz="2000" dirty="0"/>
              <a:t>An operator is simply a symbol that is used to perform operations. There can be many types of operations like arithmetic, logical, bitwise, etc.</a:t>
            </a:r>
          </a:p>
          <a:p>
            <a:r>
              <a:rPr lang="en-IN" sz="2000" dirty="0"/>
              <a:t>There are following types of operators to perform different types of operations in C language.</a:t>
            </a:r>
          </a:p>
          <a:p>
            <a:r>
              <a:rPr lang="en-IN" sz="2000" b="1" dirty="0"/>
              <a:t>Arithmetic Operators</a:t>
            </a:r>
          </a:p>
          <a:p>
            <a:r>
              <a:rPr lang="en-IN" sz="2000" b="1" dirty="0"/>
              <a:t>Relational Operators</a:t>
            </a:r>
          </a:p>
          <a:p>
            <a:r>
              <a:rPr lang="en-IN" sz="2000" b="1" dirty="0"/>
              <a:t>Shift Operators</a:t>
            </a:r>
          </a:p>
          <a:p>
            <a:r>
              <a:rPr lang="en-IN" sz="2000" b="1" dirty="0"/>
              <a:t>Logical Operators</a:t>
            </a:r>
          </a:p>
          <a:p>
            <a:r>
              <a:rPr lang="en-IN" sz="2000" b="1" dirty="0"/>
              <a:t>Bitwise Operators</a:t>
            </a:r>
          </a:p>
          <a:p>
            <a:r>
              <a:rPr lang="en-IN" sz="2000" b="1" dirty="0"/>
              <a:t>Ternary or Conditional Operators</a:t>
            </a:r>
          </a:p>
          <a:p>
            <a:r>
              <a:rPr lang="en-IN" sz="2000" b="1" dirty="0"/>
              <a:t>Assignment Operator</a:t>
            </a:r>
          </a:p>
          <a:p>
            <a:endParaRPr lang="en-IN" sz="2000" dirty="0"/>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Precedence of Operators in C</a:t>
            </a:r>
            <a:br>
              <a:rPr lang="en-IN" dirty="0"/>
            </a:br>
            <a:endParaRPr lang="en-IN" dirty="0"/>
          </a:p>
        </p:txBody>
      </p:sp>
      <p:sp>
        <p:nvSpPr>
          <p:cNvPr id="3" name="Content Placeholder 2"/>
          <p:cNvSpPr>
            <a:spLocks noGrp="1"/>
          </p:cNvSpPr>
          <p:nvPr>
            <p:ph idx="1"/>
          </p:nvPr>
        </p:nvSpPr>
        <p:spPr>
          <a:xfrm>
            <a:off x="457200" y="642918"/>
            <a:ext cx="8229600" cy="6000792"/>
          </a:xfrm>
        </p:spPr>
        <p:txBody>
          <a:bodyPr>
            <a:normAutofit/>
          </a:bodyPr>
          <a:lstStyle/>
          <a:p>
            <a:r>
              <a:rPr lang="en-IN" sz="2000" dirty="0"/>
              <a:t>The precedence of operator species that which operator will be evaluated first and next. The </a:t>
            </a:r>
            <a:r>
              <a:rPr lang="en-IN" sz="2000" dirty="0" err="1"/>
              <a:t>associativity</a:t>
            </a:r>
            <a:r>
              <a:rPr lang="en-IN" sz="2000" dirty="0"/>
              <a:t> specifies the operator direction to be evaluated; it may be left to right or right to left.</a:t>
            </a:r>
          </a:p>
          <a:p>
            <a:r>
              <a:rPr lang="en-IN" sz="2000" b="1" dirty="0" err="1"/>
              <a:t>int</a:t>
            </a:r>
            <a:r>
              <a:rPr lang="en-IN" sz="2000" dirty="0"/>
              <a:t> value=10+20*10;  </a:t>
            </a:r>
          </a:p>
          <a:p>
            <a:endParaRPr lang="en-IN" sz="2000"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Relational Operators</a:t>
            </a:r>
          </a:p>
        </p:txBody>
      </p:sp>
      <p:sp>
        <p:nvSpPr>
          <p:cNvPr id="3" name="Content Placeholder 2"/>
          <p:cNvSpPr>
            <a:spLocks noGrp="1"/>
          </p:cNvSpPr>
          <p:nvPr>
            <p:ph idx="1"/>
          </p:nvPr>
        </p:nvSpPr>
        <p:spPr>
          <a:xfrm>
            <a:off x="457200" y="642918"/>
            <a:ext cx="8229600" cy="6000792"/>
          </a:xfrm>
        </p:spPr>
        <p:txBody>
          <a:bodyPr>
            <a:normAutofit lnSpcReduction="10000"/>
          </a:bodyPr>
          <a:lstStyle/>
          <a:p>
            <a:r>
              <a:rPr lang="en-IN" sz="2400" dirty="0"/>
              <a:t>Relational operators are used to find the relation between two variables. i.e. to compare the values of two variables in a C program.</a:t>
            </a:r>
          </a:p>
          <a:p>
            <a:pPr fontAlgn="base"/>
            <a:r>
              <a:rPr lang="en-IN" sz="2400" dirty="0"/>
              <a:t>&gt;</a:t>
            </a:r>
          </a:p>
          <a:p>
            <a:pPr fontAlgn="base"/>
            <a:r>
              <a:rPr lang="en-IN" sz="2400" dirty="0"/>
              <a:t>x &gt; y (x is greater than y)</a:t>
            </a:r>
          </a:p>
          <a:p>
            <a:pPr fontAlgn="base"/>
            <a:r>
              <a:rPr lang="en-IN" sz="2400" dirty="0"/>
              <a:t>&lt;</a:t>
            </a:r>
          </a:p>
          <a:p>
            <a:pPr fontAlgn="base"/>
            <a:r>
              <a:rPr lang="en-IN" sz="2400" dirty="0"/>
              <a:t>x &lt; y (x is less than y)</a:t>
            </a:r>
          </a:p>
          <a:p>
            <a:pPr fontAlgn="base"/>
            <a:r>
              <a:rPr lang="en-IN" sz="2400" dirty="0"/>
              <a:t>&gt;=</a:t>
            </a:r>
          </a:p>
          <a:p>
            <a:pPr fontAlgn="base"/>
            <a:r>
              <a:rPr lang="en-IN" sz="2400" dirty="0"/>
              <a:t>x &gt;= y (x is greater than or equal to y)</a:t>
            </a:r>
          </a:p>
          <a:p>
            <a:pPr fontAlgn="base"/>
            <a:r>
              <a:rPr lang="en-IN" sz="2400" dirty="0"/>
              <a:t>&lt;=</a:t>
            </a:r>
          </a:p>
          <a:p>
            <a:pPr fontAlgn="base"/>
            <a:r>
              <a:rPr lang="en-IN" sz="2400" dirty="0"/>
              <a:t>x &lt;= y (x is less than or equal to y)</a:t>
            </a:r>
          </a:p>
          <a:p>
            <a:pPr fontAlgn="base"/>
            <a:r>
              <a:rPr lang="en-IN" sz="2400" dirty="0"/>
              <a:t>==</a:t>
            </a:r>
          </a:p>
          <a:p>
            <a:pPr fontAlgn="base"/>
            <a:r>
              <a:rPr lang="en-IN" sz="2400" dirty="0"/>
              <a:t>x == y (x is equal to y)</a:t>
            </a:r>
          </a:p>
          <a:p>
            <a:pPr fontAlgn="base"/>
            <a:r>
              <a:rPr lang="en-IN" sz="2400" dirty="0"/>
              <a:t>!=</a:t>
            </a:r>
          </a:p>
          <a:p>
            <a:pPr fontAlgn="base"/>
            <a:r>
              <a:rPr lang="en-IN" sz="2400" dirty="0"/>
              <a:t>x != y (x is not equal to y)</a:t>
            </a:r>
          </a:p>
          <a:p>
            <a:endParaRPr lang="en-IN" sz="2400"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err="1"/>
              <a:t>BitwiseOperators</a:t>
            </a:r>
            <a:endParaRPr lang="en-IN" dirty="0"/>
          </a:p>
        </p:txBody>
      </p:sp>
      <p:sp>
        <p:nvSpPr>
          <p:cNvPr id="3" name="Content Placeholder 2"/>
          <p:cNvSpPr>
            <a:spLocks noGrp="1"/>
          </p:cNvSpPr>
          <p:nvPr>
            <p:ph idx="1"/>
          </p:nvPr>
        </p:nvSpPr>
        <p:spPr>
          <a:xfrm>
            <a:off x="457200" y="642918"/>
            <a:ext cx="8229600" cy="6072230"/>
          </a:xfrm>
        </p:spPr>
        <p:txBody>
          <a:bodyPr>
            <a:normAutofit/>
          </a:bodyPr>
          <a:lstStyle/>
          <a:p>
            <a:r>
              <a:rPr lang="en-IN" sz="1800" b="1" dirty="0"/>
              <a:t>BITWISE OPERATORS</a:t>
            </a:r>
            <a:r>
              <a:rPr lang="en-IN" sz="1800" dirty="0"/>
              <a:t> are used for manipulating data at the bit level, also called bit level programming. Bitwise operates on one or more bit patterns or binary numerals at the level of their individual bits. They are used in numerical computations to make the calculation process faster.</a:t>
            </a:r>
          </a:p>
          <a:p>
            <a:r>
              <a:rPr lang="en-IN" sz="1800" b="1" dirty="0"/>
              <a:t>&amp;</a:t>
            </a:r>
          </a:p>
          <a:p>
            <a:r>
              <a:rPr lang="en-IN" sz="1800" dirty="0"/>
              <a:t>Bitwise AND operator</a:t>
            </a:r>
          </a:p>
          <a:p>
            <a:r>
              <a:rPr lang="en-IN" sz="1800" b="1" dirty="0"/>
              <a:t>|</a:t>
            </a:r>
            <a:r>
              <a:rPr lang="en-IN" sz="1800" dirty="0"/>
              <a:t>Bitwise OR operator</a:t>
            </a:r>
          </a:p>
          <a:p>
            <a:r>
              <a:rPr lang="en-IN" sz="1800" b="1" dirty="0"/>
              <a:t>^</a:t>
            </a:r>
            <a:r>
              <a:rPr lang="en-IN" sz="1800" dirty="0"/>
              <a:t>Bitwise exclusive OR operator</a:t>
            </a:r>
          </a:p>
          <a:p>
            <a:r>
              <a:rPr lang="en-IN" sz="1800" b="1" dirty="0"/>
              <a:t>~</a:t>
            </a:r>
            <a:r>
              <a:rPr lang="en-IN" sz="1800" dirty="0"/>
              <a:t>Binary One's Complement Operator is a unary operator</a:t>
            </a:r>
          </a:p>
          <a:p>
            <a:r>
              <a:rPr lang="en-IN" sz="1800" b="1" dirty="0"/>
              <a:t>&lt;&lt;</a:t>
            </a:r>
            <a:r>
              <a:rPr lang="en-IN" sz="1800" dirty="0"/>
              <a:t>Left shift operator</a:t>
            </a:r>
          </a:p>
          <a:p>
            <a:r>
              <a:rPr lang="en-IN" sz="1800" b="1" dirty="0"/>
              <a:t>&gt;&gt;</a:t>
            </a:r>
            <a:r>
              <a:rPr lang="en-IN" sz="1800" dirty="0"/>
              <a:t>Right shift operator</a:t>
            </a:r>
          </a:p>
          <a:p>
            <a:r>
              <a:rPr lang="en-IN" sz="1800" dirty="0"/>
              <a:t>The bitwise logical operators work on the data bit by bit, starting from the least significant bit, i.e. LSB bit which is the rightmost bit, working towards the MSB (Most Significant Bit) which is the leftmost bit.</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1).png"/>
          <p:cNvPicPr>
            <a:picLocks noGrp="1" noChangeAspect="1"/>
          </p:cNvPicPr>
          <p:nvPr>
            <p:ph idx="1"/>
          </p:nvPr>
        </p:nvPicPr>
        <p:blipFill>
          <a:blip r:embed="rId2"/>
          <a:srcRect l="9201" t="46634" r="31771" b="29928"/>
          <a:stretch>
            <a:fillRect/>
          </a:stretch>
        </p:blipFill>
        <p:spPr>
          <a:xfrm>
            <a:off x="642910" y="1285860"/>
            <a:ext cx="8143932" cy="4000528"/>
          </a:xfrm>
        </p:spPr>
      </p:pic>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b="1" dirty="0"/>
            </a:br>
            <a:r>
              <a:rPr lang="en-IN" b="1" dirty="0"/>
              <a:t>Bitwise shift operators</a:t>
            </a:r>
            <a:br>
              <a:rPr lang="en-IN" b="1" dirty="0"/>
            </a:br>
            <a:endParaRPr lang="en-IN" dirty="0"/>
          </a:p>
        </p:txBody>
      </p:sp>
      <p:sp>
        <p:nvSpPr>
          <p:cNvPr id="3" name="Content Placeholder 2"/>
          <p:cNvSpPr>
            <a:spLocks noGrp="1"/>
          </p:cNvSpPr>
          <p:nvPr>
            <p:ph idx="1"/>
          </p:nvPr>
        </p:nvSpPr>
        <p:spPr>
          <a:xfrm>
            <a:off x="457200" y="714356"/>
            <a:ext cx="8229600" cy="5857916"/>
          </a:xfrm>
        </p:spPr>
        <p:txBody>
          <a:bodyPr/>
          <a:lstStyle/>
          <a:p>
            <a:r>
              <a:rPr lang="en-IN" sz="2000" dirty="0"/>
              <a:t>Operand &lt;&lt; n (Left Shift) </a:t>
            </a:r>
          </a:p>
          <a:p>
            <a:r>
              <a:rPr lang="en-IN" sz="2000" dirty="0"/>
              <a:t>Operand &gt;&gt; n (Right Shift)</a:t>
            </a:r>
          </a:p>
          <a:p>
            <a:r>
              <a:rPr lang="en-IN" sz="2000" dirty="0" err="1"/>
              <a:t>Here,an</a:t>
            </a:r>
            <a:r>
              <a:rPr lang="en-IN" sz="2000" dirty="0"/>
              <a:t> operand is an integer expression on which we have to perform the shift operation.</a:t>
            </a:r>
          </a:p>
          <a:p>
            <a:r>
              <a:rPr lang="en-IN" sz="2000" dirty="0"/>
              <a:t>'n' is the total number of bit positions that we have to shift in the integer expression.</a:t>
            </a:r>
          </a:p>
          <a:p>
            <a:r>
              <a:rPr lang="en-IN" sz="2000" dirty="0"/>
              <a:t>The left shift operation will shift the 'n' number of bits to the left side. The leftmost bits in the expression will be popped out, and n bits with the value 0 will be filled on the right side.</a:t>
            </a:r>
          </a:p>
          <a:p>
            <a:r>
              <a:rPr lang="en-IN" sz="2000" dirty="0"/>
              <a:t>The right shift operation will shift the 'n' number of bits to the right side. The rightmost 'n' bits in the expression will be popped out, and the value 0 will be filled on the left side.</a:t>
            </a:r>
          </a:p>
          <a:p>
            <a:r>
              <a:rPr lang="en-IN" sz="2000" dirty="0"/>
              <a:t>Example: x is an integer expression with data 1111. After performing shift operation the result will be:</a:t>
            </a:r>
          </a:p>
          <a:p>
            <a:pPr lvl="1"/>
            <a:r>
              <a:rPr lang="en-IN" sz="2000" b="1" dirty="0"/>
              <a:t>x &lt;&lt; 2 (left shift) = 1111&lt;&lt;2 = 1100 </a:t>
            </a:r>
          </a:p>
          <a:p>
            <a:pPr lvl="1"/>
            <a:r>
              <a:rPr lang="en-IN" sz="2000" b="1" dirty="0"/>
              <a:t>x&gt;&gt;2 (right shift) = 1111&gt;&gt;2 = 0011</a:t>
            </a:r>
          </a:p>
          <a:p>
            <a:endParaRPr lang="en-IN" dirty="0"/>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3DEB-9E19-4A73-BE6D-8EE674FB0369}"/>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HTML Description Lists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DB363EA-0731-4507-B19A-DD24624E926E}"/>
              </a:ext>
            </a:extLst>
          </p:cNvPr>
          <p:cNvSpPr>
            <a:spLocks noGrp="1"/>
          </p:cNvSpPr>
          <p:nvPr>
            <p:ph idx="1"/>
          </p:nvPr>
        </p:nvSpPr>
        <p:spPr>
          <a:xfrm>
            <a:off x="457200" y="404664"/>
            <a:ext cx="8229600" cy="6336704"/>
          </a:xfrm>
        </p:spPr>
        <p:txBody>
          <a:bodyPr/>
          <a:lstStyle/>
          <a:p>
            <a:r>
              <a:rPr lang="en-US" b="0" i="0" dirty="0">
                <a:solidFill>
                  <a:srgbClr val="000000"/>
                </a:solidFill>
                <a:effectLst/>
                <a:latin typeface="Verdana" panose="020B0604030504040204" pitchFamily="34" charset="0"/>
              </a:rPr>
              <a:t>HTML also supports description lists.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dt</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Coffee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/dt</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black hot drink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/dd</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dt</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Milk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/dt</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white cold drink</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/dl</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45731530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b="1" dirty="0"/>
            </a:br>
            <a:r>
              <a:rPr lang="en-IN" b="1" dirty="0"/>
              <a:t>Bitwise complement operator</a:t>
            </a:r>
            <a:br>
              <a:rPr lang="en-IN" b="1" dirty="0"/>
            </a:br>
            <a:endParaRPr lang="en-IN" dirty="0"/>
          </a:p>
        </p:txBody>
      </p:sp>
      <p:sp>
        <p:nvSpPr>
          <p:cNvPr id="3" name="Content Placeholder 2"/>
          <p:cNvSpPr>
            <a:spLocks noGrp="1"/>
          </p:cNvSpPr>
          <p:nvPr>
            <p:ph idx="1"/>
          </p:nvPr>
        </p:nvSpPr>
        <p:spPr>
          <a:xfrm>
            <a:off x="457200" y="857232"/>
            <a:ext cx="8229600" cy="5786478"/>
          </a:xfrm>
        </p:spPr>
        <p:txBody>
          <a:bodyPr>
            <a:normAutofit/>
          </a:bodyPr>
          <a:lstStyle/>
          <a:p>
            <a:r>
              <a:rPr lang="en-IN" sz="2000" dirty="0"/>
              <a:t>The bitwise complement is also called as one's complement operator since it always takes only one value or an operand. It is a unary operator.</a:t>
            </a:r>
          </a:p>
          <a:p>
            <a:r>
              <a:rPr lang="en-IN" sz="2000" dirty="0"/>
              <a:t>When we perform complement on any bits, all the 1's become 0's and vice versa.</a:t>
            </a:r>
          </a:p>
          <a:p>
            <a:r>
              <a:rPr lang="en-IN" sz="2000" dirty="0"/>
              <a:t>If we have an integer expression that contains 0000 1111 then after performing bitwise complement operation the value will become 1111 0000.</a:t>
            </a:r>
          </a:p>
          <a:p>
            <a:r>
              <a:rPr lang="en-IN" sz="2000" dirty="0"/>
              <a:t>Bitwise complement operator is denoted by symbol tilde (~).</a:t>
            </a:r>
          </a:p>
          <a:p>
            <a:r>
              <a:rPr lang="en-IN" sz="2000" dirty="0"/>
              <a:t>c = ~(a)</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dirty="0"/>
            </a:br>
            <a:r>
              <a:rPr lang="en-IN" dirty="0"/>
              <a:t>Logical Operators</a:t>
            </a:r>
            <a:br>
              <a:rPr lang="en-IN" dirty="0"/>
            </a:br>
            <a:endParaRPr lang="en-IN" dirty="0"/>
          </a:p>
        </p:txBody>
      </p:sp>
      <p:sp>
        <p:nvSpPr>
          <p:cNvPr id="3" name="Content Placeholder 2"/>
          <p:cNvSpPr>
            <a:spLocks noGrp="1"/>
          </p:cNvSpPr>
          <p:nvPr>
            <p:ph idx="1"/>
          </p:nvPr>
        </p:nvSpPr>
        <p:spPr>
          <a:xfrm>
            <a:off x="457200" y="714356"/>
            <a:ext cx="8229600" cy="5929354"/>
          </a:xfrm>
        </p:spPr>
        <p:txBody>
          <a:bodyPr>
            <a:normAutofit lnSpcReduction="10000"/>
          </a:bodyPr>
          <a:lstStyle/>
          <a:p>
            <a:pPr fontAlgn="base"/>
            <a:r>
              <a:rPr lang="en-IN" sz="2400" dirty="0"/>
              <a:t>These operators are used to perform logical operations on the given expressions.</a:t>
            </a:r>
          </a:p>
          <a:p>
            <a:pPr fontAlgn="base"/>
            <a:r>
              <a:rPr lang="en-IN" sz="2400" dirty="0"/>
              <a:t>There are 3 logical operators in C language. They are, logical AND (&amp;&amp;), logical OR (||) and logical NOT (!).</a:t>
            </a:r>
          </a:p>
          <a:p>
            <a:pPr fontAlgn="base"/>
            <a:r>
              <a:rPr lang="en-IN" sz="2400" dirty="0"/>
              <a:t>&amp;&amp; (logical AND)</a:t>
            </a:r>
          </a:p>
          <a:p>
            <a:pPr lvl="1" fontAlgn="base"/>
            <a:r>
              <a:rPr lang="en-IN" sz="2000" dirty="0"/>
              <a:t>(x&gt;5)&amp;&amp;(y&lt;5)</a:t>
            </a:r>
            <a:br>
              <a:rPr lang="en-IN" sz="2000" dirty="0"/>
            </a:br>
            <a:r>
              <a:rPr lang="en-IN" sz="2000" dirty="0"/>
              <a:t>It returns true when both conditions are true</a:t>
            </a:r>
          </a:p>
          <a:p>
            <a:pPr fontAlgn="base"/>
            <a:r>
              <a:rPr lang="en-IN" dirty="0"/>
              <a:t>|| (logical OR)</a:t>
            </a:r>
          </a:p>
          <a:p>
            <a:pPr lvl="1" fontAlgn="base"/>
            <a:r>
              <a:rPr lang="en-IN" sz="2000" dirty="0"/>
              <a:t>(x&gt;=10)||(y&gt;=10)</a:t>
            </a:r>
          </a:p>
          <a:p>
            <a:pPr fontAlgn="base"/>
            <a:r>
              <a:rPr lang="en-IN" sz="2400" dirty="0"/>
              <a:t>It returns true when at-least one of the condition is true</a:t>
            </a:r>
          </a:p>
          <a:p>
            <a:pPr fontAlgn="base"/>
            <a:r>
              <a:rPr lang="en-IN" dirty="0"/>
              <a:t>! (logical NOT)</a:t>
            </a:r>
          </a:p>
          <a:p>
            <a:pPr lvl="1" fontAlgn="base"/>
            <a:r>
              <a:rPr lang="en-IN" dirty="0"/>
              <a:t>!((x&gt;5)&amp;&amp;(y&lt;5))</a:t>
            </a:r>
          </a:p>
          <a:p>
            <a:br>
              <a:rPr lang="en-IN" dirty="0"/>
            </a:br>
            <a:endParaRPr lang="en-IN"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Conditional(ternary) operator</a:t>
            </a:r>
          </a:p>
        </p:txBody>
      </p:sp>
      <p:sp>
        <p:nvSpPr>
          <p:cNvPr id="3" name="Content Placeholder 2"/>
          <p:cNvSpPr>
            <a:spLocks noGrp="1"/>
          </p:cNvSpPr>
          <p:nvPr>
            <p:ph idx="1"/>
          </p:nvPr>
        </p:nvSpPr>
        <p:spPr>
          <a:xfrm>
            <a:off x="457200" y="857232"/>
            <a:ext cx="8229600" cy="6000768"/>
          </a:xfrm>
        </p:spPr>
        <p:txBody>
          <a:bodyPr/>
          <a:lstStyle/>
          <a:p>
            <a:r>
              <a:rPr lang="en-IN" dirty="0"/>
              <a:t>Conditional operators return one value if condition is true and returns another value is condition is false.</a:t>
            </a:r>
          </a:p>
          <a:p>
            <a:pPr fontAlgn="base"/>
            <a:r>
              <a:rPr lang="en-IN" dirty="0"/>
              <a:t>This operator is also called as ternary operator.</a:t>
            </a:r>
          </a:p>
          <a:p>
            <a:pPr fontAlgn="base"/>
            <a:r>
              <a:rPr lang="en-IN" dirty="0"/>
              <a:t>Syntax     :        (Condition? </a:t>
            </a:r>
            <a:r>
              <a:rPr lang="en-IN" dirty="0" err="1"/>
              <a:t>true_value</a:t>
            </a:r>
            <a:r>
              <a:rPr lang="en-IN" dirty="0"/>
              <a:t>: </a:t>
            </a:r>
            <a:r>
              <a:rPr lang="en-IN" dirty="0" err="1"/>
              <a:t>false_value</a:t>
            </a:r>
            <a:r>
              <a:rPr lang="en-IN" dirty="0"/>
              <a:t>);</a:t>
            </a:r>
          </a:p>
          <a:p>
            <a:pPr fontAlgn="base"/>
            <a:r>
              <a:rPr lang="en-IN" dirty="0"/>
              <a:t>Example :         (A &gt; 100  ?  0  :  1);</a:t>
            </a:r>
          </a:p>
          <a:p>
            <a:endParaRPr lang="en-IN" dirty="0"/>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Increment/decrement Operators </a:t>
            </a:r>
          </a:p>
        </p:txBody>
      </p:sp>
      <p:sp>
        <p:nvSpPr>
          <p:cNvPr id="3" name="Content Placeholder 2"/>
          <p:cNvSpPr>
            <a:spLocks noGrp="1"/>
          </p:cNvSpPr>
          <p:nvPr>
            <p:ph idx="1"/>
          </p:nvPr>
        </p:nvSpPr>
        <p:spPr>
          <a:xfrm>
            <a:off x="457200" y="785794"/>
            <a:ext cx="8229600" cy="5786478"/>
          </a:xfrm>
        </p:spPr>
        <p:txBody>
          <a:bodyPr>
            <a:normAutofit lnSpcReduction="10000"/>
          </a:bodyPr>
          <a:lstStyle/>
          <a:p>
            <a:pPr fontAlgn="base"/>
            <a:r>
              <a:rPr lang="en-IN" dirty="0"/>
              <a:t>Increment operators are used to increase the value of the variable by one and decrement operators are used to decrease the value of the variable by one in C programs.</a:t>
            </a:r>
          </a:p>
          <a:p>
            <a:pPr fontAlgn="base"/>
            <a:r>
              <a:rPr lang="en-IN" dirty="0"/>
              <a:t>Syntax:</a:t>
            </a:r>
            <a:br>
              <a:rPr lang="en-IN" dirty="0"/>
            </a:br>
            <a:r>
              <a:rPr lang="en-IN" dirty="0"/>
              <a:t>Increment operator: ++</a:t>
            </a:r>
            <a:r>
              <a:rPr lang="en-IN" dirty="0" err="1"/>
              <a:t>var_name</a:t>
            </a:r>
            <a:r>
              <a:rPr lang="en-IN" dirty="0"/>
              <a:t>; (or) </a:t>
            </a:r>
            <a:r>
              <a:rPr lang="en-IN" dirty="0" err="1"/>
              <a:t>var_name</a:t>
            </a:r>
            <a:r>
              <a:rPr lang="en-IN" dirty="0"/>
              <a:t>++;</a:t>
            </a:r>
            <a:br>
              <a:rPr lang="en-IN" dirty="0"/>
            </a:br>
            <a:r>
              <a:rPr lang="en-IN" dirty="0"/>
              <a:t>Decrement operator: – -</a:t>
            </a:r>
            <a:r>
              <a:rPr lang="en-IN" dirty="0" err="1"/>
              <a:t>var_name</a:t>
            </a:r>
            <a:r>
              <a:rPr lang="en-IN" dirty="0"/>
              <a:t>; (or) </a:t>
            </a:r>
            <a:r>
              <a:rPr lang="en-IN" dirty="0" err="1"/>
              <a:t>var_name</a:t>
            </a:r>
            <a:r>
              <a:rPr lang="en-IN" dirty="0"/>
              <a:t> – -;</a:t>
            </a:r>
          </a:p>
          <a:p>
            <a:pPr fontAlgn="base"/>
            <a:r>
              <a:rPr lang="en-IN" dirty="0"/>
              <a:t>Example:</a:t>
            </a:r>
            <a:br>
              <a:rPr lang="en-IN" dirty="0"/>
            </a:br>
            <a:r>
              <a:rPr lang="en-IN" dirty="0"/>
              <a:t>Increment operator :  ++ </a:t>
            </a:r>
            <a:r>
              <a:rPr lang="en-IN" dirty="0" err="1"/>
              <a:t>i</a:t>
            </a:r>
            <a:r>
              <a:rPr lang="en-IN" dirty="0"/>
              <a:t> ;    </a:t>
            </a:r>
            <a:r>
              <a:rPr lang="en-IN" dirty="0" err="1"/>
              <a:t>i</a:t>
            </a:r>
            <a:r>
              <a:rPr lang="en-IN" dirty="0"/>
              <a:t> ++ ;</a:t>
            </a:r>
            <a:br>
              <a:rPr lang="en-IN" dirty="0"/>
            </a:br>
            <a:r>
              <a:rPr lang="en-IN" dirty="0"/>
              <a:t>Decrement operator :  – – </a:t>
            </a:r>
            <a:r>
              <a:rPr lang="en-IN" dirty="0" err="1"/>
              <a:t>i</a:t>
            </a:r>
            <a:r>
              <a:rPr lang="en-IN" dirty="0"/>
              <a:t> ;   </a:t>
            </a:r>
            <a:r>
              <a:rPr lang="en-IN" dirty="0" err="1"/>
              <a:t>i</a:t>
            </a:r>
            <a:r>
              <a:rPr lang="en-IN" dirty="0"/>
              <a:t> – – ;</a:t>
            </a:r>
          </a:p>
          <a:p>
            <a:pPr fontAlgn="base"/>
            <a:endParaRPr lang="en-IN" dirty="0"/>
          </a:p>
          <a:p>
            <a:endParaRPr lang="en-IN" dirty="0"/>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Assignment Operators</a:t>
            </a:r>
          </a:p>
        </p:txBody>
      </p:sp>
      <p:sp>
        <p:nvSpPr>
          <p:cNvPr id="3" name="Content Placeholder 2"/>
          <p:cNvSpPr>
            <a:spLocks noGrp="1"/>
          </p:cNvSpPr>
          <p:nvPr>
            <p:ph idx="1"/>
          </p:nvPr>
        </p:nvSpPr>
        <p:spPr>
          <a:xfrm>
            <a:off x="457200" y="714356"/>
            <a:ext cx="8229600" cy="6143644"/>
          </a:xfrm>
        </p:spPr>
        <p:txBody>
          <a:bodyPr/>
          <a:lstStyle/>
          <a:p>
            <a:endParaRPr lang="en-IN" dirty="0"/>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br>
              <a:rPr lang="en-IN" dirty="0"/>
            </a:br>
            <a:r>
              <a:rPr lang="en-IN" dirty="0"/>
              <a:t>ASCII value in C</a:t>
            </a:r>
            <a:br>
              <a:rPr lang="en-IN" dirty="0"/>
            </a:br>
            <a:endParaRPr lang="en-IN" dirty="0"/>
          </a:p>
        </p:txBody>
      </p:sp>
      <p:sp>
        <p:nvSpPr>
          <p:cNvPr id="3" name="Content Placeholder 2"/>
          <p:cNvSpPr>
            <a:spLocks noGrp="1"/>
          </p:cNvSpPr>
          <p:nvPr>
            <p:ph idx="1"/>
          </p:nvPr>
        </p:nvSpPr>
        <p:spPr>
          <a:xfrm>
            <a:off x="457200" y="857232"/>
            <a:ext cx="8229600" cy="5786478"/>
          </a:xfrm>
        </p:spPr>
        <p:txBody>
          <a:bodyPr>
            <a:normAutofit lnSpcReduction="10000"/>
          </a:bodyPr>
          <a:lstStyle/>
          <a:p>
            <a:r>
              <a:rPr lang="en-IN" dirty="0"/>
              <a:t>The full form of ASCII is the </a:t>
            </a:r>
            <a:r>
              <a:rPr lang="en-IN" b="1" dirty="0"/>
              <a:t>American Standard Code for information interchange</a:t>
            </a:r>
            <a:r>
              <a:rPr lang="en-IN" dirty="0"/>
              <a:t>. It is a character encoding scheme used for electronics communication. </a:t>
            </a:r>
          </a:p>
          <a:p>
            <a:r>
              <a:rPr lang="en-IN" dirty="0"/>
              <a:t>Each character or a special character is represented by some ASCII code, and each </a:t>
            </a:r>
            <a:r>
              <a:rPr lang="en-IN" dirty="0" err="1"/>
              <a:t>ascii</a:t>
            </a:r>
            <a:r>
              <a:rPr lang="en-IN" dirty="0"/>
              <a:t> code occupies 7 bits in memory.</a:t>
            </a:r>
          </a:p>
          <a:p>
            <a:r>
              <a:rPr lang="en-IN" dirty="0"/>
              <a:t>The </a:t>
            </a:r>
            <a:r>
              <a:rPr lang="en-IN" dirty="0" err="1"/>
              <a:t>ascii</a:t>
            </a:r>
            <a:r>
              <a:rPr lang="en-IN" dirty="0"/>
              <a:t> value represents the character variable in numbers, and each character variable is assigned with some number range from 0 to 127. For example, the </a:t>
            </a:r>
            <a:r>
              <a:rPr lang="en-IN" dirty="0" err="1"/>
              <a:t>ascii</a:t>
            </a:r>
            <a:r>
              <a:rPr lang="en-IN" dirty="0"/>
              <a:t> value of 'A' is 65.</a:t>
            </a: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a:t>
            </a:r>
            <a:r>
              <a:rPr lang="en-IN" b="1" dirty="0"/>
              <a:t>char</a:t>
            </a:r>
            <a:r>
              <a:rPr lang="en-IN" dirty="0"/>
              <a:t> </a:t>
            </a:r>
            <a:r>
              <a:rPr lang="en-IN" dirty="0" err="1"/>
              <a:t>ch</a:t>
            </a:r>
            <a:r>
              <a:rPr lang="en-IN" dirty="0"/>
              <a:t>;    // variable declaration  </a:t>
            </a:r>
          </a:p>
          <a:p>
            <a:r>
              <a:rPr lang="en-IN" dirty="0"/>
              <a:t>    </a:t>
            </a:r>
            <a:r>
              <a:rPr lang="en-IN" dirty="0" err="1"/>
              <a:t>printf</a:t>
            </a:r>
            <a:r>
              <a:rPr lang="en-IN" dirty="0"/>
              <a:t>("Enter a character");  </a:t>
            </a:r>
          </a:p>
          <a:p>
            <a:r>
              <a:rPr lang="en-IN" dirty="0"/>
              <a:t>    </a:t>
            </a:r>
            <a:r>
              <a:rPr lang="en-IN" dirty="0" err="1"/>
              <a:t>scanf</a:t>
            </a:r>
            <a:r>
              <a:rPr lang="en-IN" dirty="0"/>
              <a:t>("%</a:t>
            </a:r>
            <a:r>
              <a:rPr lang="en-IN" dirty="0" err="1"/>
              <a:t>c",&amp;ch</a:t>
            </a:r>
            <a:r>
              <a:rPr lang="en-IN" dirty="0"/>
              <a:t>);  // user input  </a:t>
            </a:r>
          </a:p>
          <a:p>
            <a:r>
              <a:rPr lang="en-IN" dirty="0"/>
              <a:t>    </a:t>
            </a:r>
            <a:r>
              <a:rPr lang="en-IN" dirty="0" err="1"/>
              <a:t>printf</a:t>
            </a:r>
            <a:r>
              <a:rPr lang="en-IN" dirty="0"/>
              <a:t>("\n The </a:t>
            </a:r>
            <a:r>
              <a:rPr lang="en-IN" dirty="0" err="1"/>
              <a:t>ascii</a:t>
            </a:r>
            <a:r>
              <a:rPr lang="en-IN" dirty="0"/>
              <a:t> value of the </a:t>
            </a:r>
            <a:r>
              <a:rPr lang="en-IN" dirty="0" err="1"/>
              <a:t>ch</a:t>
            </a:r>
            <a:r>
              <a:rPr lang="en-IN" dirty="0"/>
              <a:t> variable is : %d", </a:t>
            </a:r>
            <a:r>
              <a:rPr lang="en-IN" dirty="0" err="1"/>
              <a:t>ch</a:t>
            </a:r>
            <a:r>
              <a:rPr lang="en-IN" dirty="0"/>
              <a:t>); </a:t>
            </a:r>
          </a:p>
          <a:p>
            <a:endParaRPr lang="en-IN"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Constants in C</a:t>
            </a:r>
            <a:br>
              <a:rPr lang="en-IN" dirty="0"/>
            </a:br>
            <a:endParaRPr lang="en-IN" dirty="0"/>
          </a:p>
        </p:txBody>
      </p:sp>
      <p:sp>
        <p:nvSpPr>
          <p:cNvPr id="3" name="Content Placeholder 2"/>
          <p:cNvSpPr>
            <a:spLocks noGrp="1"/>
          </p:cNvSpPr>
          <p:nvPr>
            <p:ph idx="1"/>
          </p:nvPr>
        </p:nvSpPr>
        <p:spPr>
          <a:xfrm>
            <a:off x="457200" y="428604"/>
            <a:ext cx="8229600" cy="5697559"/>
          </a:xfrm>
        </p:spPr>
        <p:txBody>
          <a:bodyPr>
            <a:normAutofit/>
          </a:bodyPr>
          <a:lstStyle/>
          <a:p>
            <a:r>
              <a:rPr lang="en-IN" dirty="0"/>
              <a:t>A constant is a value or variable that can't be changed in the program, for example: 10, 20, 'a', 3.4, "c programming" etc.</a:t>
            </a:r>
          </a:p>
          <a:p>
            <a:r>
              <a:rPr lang="en-IN" dirty="0"/>
              <a:t>2 ways to define constant in C</a:t>
            </a:r>
          </a:p>
          <a:p>
            <a:pPr lvl="1"/>
            <a:r>
              <a:rPr lang="en-IN" dirty="0"/>
              <a:t>const keyword</a:t>
            </a:r>
          </a:p>
          <a:p>
            <a:pPr lvl="1"/>
            <a:r>
              <a:rPr lang="en-IN" dirty="0"/>
              <a:t>#define </a:t>
            </a:r>
            <a:r>
              <a:rPr lang="en-IN" dirty="0" err="1"/>
              <a:t>preprocessor</a:t>
            </a:r>
            <a:endParaRPr lang="en-IN" dirty="0"/>
          </a:p>
          <a:p>
            <a:r>
              <a:rPr lang="en-IN" dirty="0"/>
              <a:t> </a:t>
            </a:r>
            <a:r>
              <a:rPr lang="en-IN" b="1" dirty="0"/>
              <a:t>const</a:t>
            </a:r>
            <a:r>
              <a:rPr lang="en-IN" dirty="0"/>
              <a:t> </a:t>
            </a:r>
            <a:r>
              <a:rPr lang="en-IN" b="1" dirty="0"/>
              <a:t>float</a:t>
            </a:r>
            <a:r>
              <a:rPr lang="en-IN" dirty="0"/>
              <a:t> PI=3.14;    </a:t>
            </a:r>
          </a:p>
          <a:p>
            <a:r>
              <a:rPr lang="en-IN" dirty="0" err="1"/>
              <a:t>printf</a:t>
            </a:r>
            <a:r>
              <a:rPr lang="en-IN" dirty="0"/>
              <a:t>("The value of PI is: %</a:t>
            </a:r>
            <a:r>
              <a:rPr lang="en-IN" dirty="0" err="1"/>
              <a:t>f",PI</a:t>
            </a:r>
            <a:r>
              <a:rPr lang="en-IN" dirty="0"/>
              <a:t>);    </a:t>
            </a:r>
          </a:p>
          <a:p>
            <a:endParaRPr lang="en-IN" dirty="0"/>
          </a:p>
          <a:p>
            <a:pPr lvl="1"/>
            <a:endParaRPr lang="en-IN"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br>
              <a:rPr lang="en-IN" dirty="0"/>
            </a:br>
            <a:r>
              <a:rPr lang="en-IN" dirty="0"/>
              <a:t>C Switch Statement</a:t>
            </a:r>
            <a:br>
              <a:rPr lang="en-IN" dirty="0"/>
            </a:br>
            <a:endParaRPr lang="en-IN" dirty="0"/>
          </a:p>
        </p:txBody>
      </p:sp>
      <p:sp>
        <p:nvSpPr>
          <p:cNvPr id="3" name="Content Placeholder 2"/>
          <p:cNvSpPr>
            <a:spLocks noGrp="1"/>
          </p:cNvSpPr>
          <p:nvPr>
            <p:ph idx="1"/>
          </p:nvPr>
        </p:nvSpPr>
        <p:spPr>
          <a:xfrm>
            <a:off x="457200" y="642918"/>
            <a:ext cx="8229600" cy="6000792"/>
          </a:xfrm>
        </p:spPr>
        <p:txBody>
          <a:bodyPr>
            <a:normAutofit fontScale="92500" lnSpcReduction="20000"/>
          </a:bodyPr>
          <a:lstStyle/>
          <a:p>
            <a:r>
              <a:rPr lang="en-IN" b="1" dirty="0"/>
              <a:t>switch</a:t>
            </a:r>
            <a:r>
              <a:rPr lang="en-IN" dirty="0"/>
              <a:t>(expression){    </a:t>
            </a:r>
          </a:p>
          <a:p>
            <a:r>
              <a:rPr lang="en-IN" b="1" dirty="0"/>
              <a:t>case</a:t>
            </a:r>
            <a:r>
              <a:rPr lang="en-IN" dirty="0"/>
              <a:t> value1:    </a:t>
            </a:r>
          </a:p>
          <a:p>
            <a:r>
              <a:rPr lang="en-IN" dirty="0"/>
              <a:t> //code to be executed;    </a:t>
            </a:r>
          </a:p>
          <a:p>
            <a:r>
              <a:rPr lang="en-IN" dirty="0"/>
              <a:t> </a:t>
            </a:r>
            <a:r>
              <a:rPr lang="en-IN" b="1" dirty="0"/>
              <a:t>break</a:t>
            </a:r>
            <a:r>
              <a:rPr lang="en-IN" dirty="0"/>
              <a:t>;  //optional  </a:t>
            </a:r>
          </a:p>
          <a:p>
            <a:r>
              <a:rPr lang="en-IN" b="1" dirty="0"/>
              <a:t>case</a:t>
            </a:r>
            <a:r>
              <a:rPr lang="en-IN" dirty="0"/>
              <a:t> value2:    </a:t>
            </a:r>
          </a:p>
          <a:p>
            <a:r>
              <a:rPr lang="en-IN" dirty="0"/>
              <a:t> //code to be executed;    </a:t>
            </a:r>
          </a:p>
          <a:p>
            <a:r>
              <a:rPr lang="en-IN" dirty="0"/>
              <a:t> </a:t>
            </a:r>
            <a:r>
              <a:rPr lang="en-IN" b="1" dirty="0"/>
              <a:t>break</a:t>
            </a:r>
            <a:r>
              <a:rPr lang="en-IN" dirty="0"/>
              <a:t>;  //optional  </a:t>
            </a:r>
          </a:p>
          <a:p>
            <a:r>
              <a:rPr lang="en-IN" dirty="0"/>
              <a:t>......    </a:t>
            </a:r>
          </a:p>
          <a:p>
            <a:r>
              <a:rPr lang="en-IN" dirty="0"/>
              <a:t>    </a:t>
            </a:r>
          </a:p>
          <a:p>
            <a:r>
              <a:rPr lang="en-IN" b="1" dirty="0"/>
              <a:t>default</a:t>
            </a:r>
            <a:r>
              <a:rPr lang="en-IN" dirty="0"/>
              <a:t>:     </a:t>
            </a:r>
          </a:p>
          <a:p>
            <a:r>
              <a:rPr lang="en-IN" dirty="0"/>
              <a:t> code to be executed </a:t>
            </a:r>
            <a:r>
              <a:rPr lang="en-IN" b="1" dirty="0"/>
              <a:t>if</a:t>
            </a:r>
            <a:r>
              <a:rPr lang="en-IN" dirty="0"/>
              <a:t> all cases are not matched;    </a:t>
            </a:r>
          </a:p>
          <a:p>
            <a:r>
              <a:rPr lang="en-IN" dirty="0"/>
              <a:t>}    </a:t>
            </a:r>
          </a:p>
          <a:p>
            <a:endParaRPr lang="en-IN"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62500" lnSpcReduction="20000"/>
          </a:bodyPr>
          <a:lstStyle/>
          <a:p>
            <a:r>
              <a:rPr lang="en-IN" b="1" dirty="0" err="1"/>
              <a:t>int</a:t>
            </a:r>
            <a:r>
              <a:rPr lang="en-IN" dirty="0"/>
              <a:t> main(){    </a:t>
            </a:r>
          </a:p>
          <a:p>
            <a:r>
              <a:rPr lang="en-IN" b="1" dirty="0" err="1"/>
              <a:t>int</a:t>
            </a:r>
            <a:r>
              <a:rPr lang="en-IN" dirty="0"/>
              <a:t> number=0;     </a:t>
            </a:r>
          </a:p>
          <a:p>
            <a:r>
              <a:rPr lang="en-IN" dirty="0" err="1"/>
              <a:t>printf</a:t>
            </a:r>
            <a:r>
              <a:rPr lang="en-IN" dirty="0"/>
              <a:t>("enter a number:");    </a:t>
            </a:r>
          </a:p>
          <a:p>
            <a:r>
              <a:rPr lang="en-IN" dirty="0" err="1"/>
              <a:t>scanf</a:t>
            </a:r>
            <a:r>
              <a:rPr lang="en-IN" dirty="0"/>
              <a:t>("%</a:t>
            </a:r>
            <a:r>
              <a:rPr lang="en-IN" dirty="0" err="1"/>
              <a:t>d",&amp;number</a:t>
            </a:r>
            <a:r>
              <a:rPr lang="en-IN" dirty="0"/>
              <a:t>);    </a:t>
            </a:r>
          </a:p>
          <a:p>
            <a:r>
              <a:rPr lang="en-IN" b="1" dirty="0"/>
              <a:t>switch</a:t>
            </a:r>
            <a:r>
              <a:rPr lang="en-IN" dirty="0"/>
              <a:t>(number){    </a:t>
            </a:r>
          </a:p>
          <a:p>
            <a:r>
              <a:rPr lang="en-IN" b="1" dirty="0"/>
              <a:t>case</a:t>
            </a:r>
            <a:r>
              <a:rPr lang="en-IN" dirty="0"/>
              <a:t> 10:    </a:t>
            </a:r>
          </a:p>
          <a:p>
            <a:r>
              <a:rPr lang="en-IN" dirty="0" err="1"/>
              <a:t>printf</a:t>
            </a:r>
            <a:r>
              <a:rPr lang="en-IN" dirty="0"/>
              <a:t>("number is equals to 10");    </a:t>
            </a:r>
          </a:p>
          <a:p>
            <a:r>
              <a:rPr lang="en-IN" b="1" dirty="0"/>
              <a:t>break</a:t>
            </a:r>
            <a:r>
              <a:rPr lang="en-IN" dirty="0"/>
              <a:t>;    </a:t>
            </a:r>
          </a:p>
          <a:p>
            <a:r>
              <a:rPr lang="en-IN" b="1" dirty="0"/>
              <a:t>case</a:t>
            </a:r>
            <a:r>
              <a:rPr lang="en-IN" dirty="0"/>
              <a:t> 50:    </a:t>
            </a:r>
          </a:p>
          <a:p>
            <a:r>
              <a:rPr lang="en-IN" dirty="0" err="1"/>
              <a:t>printf</a:t>
            </a:r>
            <a:r>
              <a:rPr lang="en-IN" dirty="0"/>
              <a:t>("number is equal to 50");    </a:t>
            </a:r>
          </a:p>
          <a:p>
            <a:r>
              <a:rPr lang="en-IN" b="1" dirty="0"/>
              <a:t>break</a:t>
            </a:r>
            <a:r>
              <a:rPr lang="en-IN" dirty="0"/>
              <a:t>;    </a:t>
            </a:r>
          </a:p>
          <a:p>
            <a:r>
              <a:rPr lang="en-IN" b="1" dirty="0"/>
              <a:t>case</a:t>
            </a:r>
            <a:r>
              <a:rPr lang="en-IN" dirty="0"/>
              <a:t> 100:    </a:t>
            </a:r>
          </a:p>
          <a:p>
            <a:r>
              <a:rPr lang="en-IN" dirty="0" err="1"/>
              <a:t>printf</a:t>
            </a:r>
            <a:r>
              <a:rPr lang="en-IN" dirty="0"/>
              <a:t>("number is equal to 100");    </a:t>
            </a:r>
          </a:p>
          <a:p>
            <a:r>
              <a:rPr lang="en-IN" b="1" dirty="0"/>
              <a:t>break</a:t>
            </a:r>
            <a:r>
              <a:rPr lang="en-IN" dirty="0"/>
              <a:t>;    </a:t>
            </a:r>
          </a:p>
          <a:p>
            <a:r>
              <a:rPr lang="en-IN" b="1" dirty="0"/>
              <a:t>default</a:t>
            </a:r>
            <a:r>
              <a:rPr lang="en-IN" dirty="0"/>
              <a:t>:    </a:t>
            </a:r>
          </a:p>
          <a:p>
            <a:r>
              <a:rPr lang="en-IN" dirty="0" err="1"/>
              <a:t>printf</a:t>
            </a:r>
            <a:r>
              <a:rPr lang="en-IN" dirty="0"/>
              <a:t>("number is not equal to 10, 50 or 100");    </a:t>
            </a:r>
          </a:p>
          <a:p>
            <a:r>
              <a:rPr lang="en-IN" dirty="0"/>
              <a:t>}    </a:t>
            </a:r>
          </a:p>
          <a:p>
            <a:r>
              <a:rPr lang="en-IN" b="1" dirty="0"/>
              <a:t>return</a:t>
            </a:r>
            <a:r>
              <a:rPr lang="en-IN" dirty="0"/>
              <a:t> 0;  </a:t>
            </a:r>
          </a:p>
          <a:p>
            <a:r>
              <a:rPr lang="en-IN" dirty="0"/>
              <a:t>}    </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8F9F3D3-146C-49C6-934B-6F265F6213AF}"/>
              </a:ext>
            </a:extLst>
          </p:cNvPr>
          <p:cNvSpPr>
            <a:spLocks noGrp="1" noChangeArrowheads="1"/>
          </p:cNvSpPr>
          <p:nvPr>
            <p:ph idx="1"/>
          </p:nvPr>
        </p:nvSpPr>
        <p:spPr bwMode="auto">
          <a:xfrm>
            <a:off x="457200" y="3602208"/>
            <a:ext cx="9717725" cy="52194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&lt;video</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width</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"300"</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height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"200"</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controls</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autoplay</a:t>
            </a:r>
            <a:r>
              <a:rPr kumimoji="0" lang="en-US" altLang="en-US" sz="1100" b="0" i="0" u="none" strike="noStrike" cap="none" normalizeH="0" baseline="0" dirty="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&lt;source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src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"/html5/foo.ogg"</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type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"video/</a:t>
            </a:r>
            <a:r>
              <a:rPr kumimoji="0" lang="en-US" altLang="en-US" sz="1100" b="0" i="0" u="none" strike="noStrike" cap="none" normalizeH="0" baseline="0" dirty="0" err="1">
                <a:ln>
                  <a:noFill/>
                </a:ln>
                <a:solidFill>
                  <a:srgbClr val="008800"/>
                </a:solidFill>
                <a:effectLst/>
                <a:latin typeface="Courier New" panose="02070309020205020404" pitchFamily="49" charset="0"/>
              </a:rPr>
              <a:t>ogg</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/&gt;</a:t>
            </a:r>
            <a:r>
              <a:rPr kumimoji="0" lang="en-US" altLang="en-US" sz="11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rPr>
              <a:t>&lt;source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err="1">
                <a:ln>
                  <a:noFill/>
                </a:ln>
                <a:solidFill>
                  <a:srgbClr val="660066"/>
                </a:solidFill>
                <a:effectLst/>
                <a:latin typeface="Courier New" panose="02070309020205020404" pitchFamily="49" charset="0"/>
              </a:rPr>
              <a:t>src</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"/html5/foo.mp4"</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type</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8800"/>
                </a:solidFill>
                <a:effectLst/>
                <a:latin typeface="Courier New" panose="02070309020205020404" pitchFamily="49" charset="0"/>
              </a:rPr>
              <a:t>"video/mp4"</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rPr>
              <a:t>/&gt;</a:t>
            </a:r>
            <a:r>
              <a:rPr kumimoji="0" lang="en-US" altLang="en-US" sz="1100" b="0" i="0" u="none" strike="noStrike" cap="none" normalizeH="0" baseline="0" dirty="0">
                <a:ln>
                  <a:noFill/>
                </a:ln>
                <a:solidFill>
                  <a:srgbClr val="000000"/>
                </a:solidFill>
                <a:effectLst/>
                <a:latin typeface="Courier New" panose="02070309020205020404" pitchFamily="49" charset="0"/>
              </a:rPr>
              <a:t> Your browser does not support the </a:t>
            </a:r>
            <a:r>
              <a:rPr kumimoji="0" lang="en-US" altLang="en-US" sz="1100" b="0" i="0" u="none" strike="noStrike" cap="none" normalizeH="0" baseline="0" dirty="0">
                <a:ln>
                  <a:noFill/>
                </a:ln>
                <a:solidFill>
                  <a:srgbClr val="000088"/>
                </a:solidFill>
                <a:effectLst/>
                <a:latin typeface="Courier New" panose="02070309020205020404" pitchFamily="49" charset="0"/>
              </a:rPr>
              <a:t>&lt;video&gt;</a:t>
            </a:r>
            <a:r>
              <a:rPr kumimoji="0" lang="en-US" altLang="en-US" sz="1100" b="0" i="0" u="none" strike="noStrike" cap="none" normalizeH="0" baseline="0" dirty="0">
                <a:ln>
                  <a:noFill/>
                </a:ln>
                <a:solidFill>
                  <a:srgbClr val="000000"/>
                </a:solidFill>
                <a:effectLst/>
                <a:latin typeface="Courier New" panose="02070309020205020404" pitchFamily="49" charset="0"/>
              </a:rPr>
              <a:t> element. </a:t>
            </a:r>
            <a:r>
              <a:rPr kumimoji="0" lang="en-US" altLang="en-US" sz="1100" b="0" i="0" u="none" strike="noStrike" cap="none" normalizeH="0" baseline="0" dirty="0">
                <a:ln>
                  <a:noFill/>
                </a:ln>
                <a:solidFill>
                  <a:srgbClr val="000088"/>
                </a:solidFill>
                <a:effectLst/>
                <a:latin typeface="Courier New" panose="02070309020205020404" pitchFamily="49" charset="0"/>
              </a:rPr>
              <a:t>&lt;/video&gt;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864162"/>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br>
              <a:rPr lang="en-IN" dirty="0"/>
            </a:br>
            <a:r>
              <a:rPr lang="en-IN" dirty="0"/>
              <a:t>break statement</a:t>
            </a:r>
            <a:br>
              <a:rPr lang="en-IN" dirty="0"/>
            </a:br>
            <a:endParaRPr lang="en-IN" dirty="0"/>
          </a:p>
        </p:txBody>
      </p:sp>
      <p:sp>
        <p:nvSpPr>
          <p:cNvPr id="3" name="Content Placeholder 2"/>
          <p:cNvSpPr>
            <a:spLocks noGrp="1"/>
          </p:cNvSpPr>
          <p:nvPr>
            <p:ph idx="1"/>
          </p:nvPr>
        </p:nvSpPr>
        <p:spPr>
          <a:xfrm>
            <a:off x="457200" y="785794"/>
            <a:ext cx="8229600" cy="6072206"/>
          </a:xfrm>
        </p:spPr>
        <p:txBody>
          <a:bodyPr>
            <a:normAutofit fontScale="92500" lnSpcReduction="10000"/>
          </a:bodyPr>
          <a:lstStyle/>
          <a:p>
            <a:r>
              <a:rPr lang="en-IN" b="1" dirty="0"/>
              <a:t>void</a:t>
            </a:r>
            <a:r>
              <a:rPr lang="en-IN" dirty="0"/>
              <a:t> main ()  </a:t>
            </a:r>
          </a:p>
          <a:p>
            <a:r>
              <a:rPr lang="en-IN" dirty="0"/>
              <a:t>{  </a:t>
            </a:r>
          </a:p>
          <a:p>
            <a:r>
              <a:rPr lang="en-IN" dirty="0"/>
              <a:t>    </a:t>
            </a:r>
            <a:r>
              <a:rPr lang="en-IN" b="1" dirty="0" err="1"/>
              <a:t>int</a:t>
            </a:r>
            <a:r>
              <a:rPr lang="en-IN" dirty="0"/>
              <a:t> </a:t>
            </a:r>
            <a:r>
              <a:rPr lang="en-IN" dirty="0" err="1"/>
              <a:t>i</a:t>
            </a:r>
            <a:r>
              <a:rPr lang="en-IN" dirty="0"/>
              <a:t>;  </a:t>
            </a:r>
          </a:p>
          <a:p>
            <a:r>
              <a:rPr lang="en-IN" dirty="0"/>
              <a:t>    </a:t>
            </a:r>
            <a:r>
              <a:rPr lang="en-IN" b="1" dirty="0"/>
              <a:t>for</a:t>
            </a:r>
            <a:r>
              <a:rPr lang="en-IN" dirty="0"/>
              <a:t>(</a:t>
            </a:r>
            <a:r>
              <a:rPr lang="en-IN" dirty="0" err="1"/>
              <a:t>i</a:t>
            </a:r>
            <a:r>
              <a:rPr lang="en-IN" dirty="0"/>
              <a:t> = 0; </a:t>
            </a:r>
            <a:r>
              <a:rPr lang="en-IN" dirty="0" err="1"/>
              <a:t>i</a:t>
            </a:r>
            <a:r>
              <a:rPr lang="en-IN" dirty="0"/>
              <a:t>&lt;10; </a:t>
            </a:r>
            <a:r>
              <a:rPr lang="en-IN" dirty="0" err="1"/>
              <a:t>i</a:t>
            </a:r>
            <a:r>
              <a:rPr lang="en-IN" dirty="0"/>
              <a:t>++)  </a:t>
            </a:r>
          </a:p>
          <a:p>
            <a:r>
              <a:rPr lang="en-IN" dirty="0"/>
              <a:t>    {  </a:t>
            </a:r>
          </a:p>
          <a:p>
            <a:r>
              <a:rPr lang="en-IN" dirty="0"/>
              <a:t>        </a:t>
            </a:r>
            <a:r>
              <a:rPr lang="en-IN" dirty="0" err="1"/>
              <a:t>printf</a:t>
            </a:r>
            <a:r>
              <a:rPr lang="en-IN" dirty="0"/>
              <a:t>("%d ",</a:t>
            </a:r>
            <a:r>
              <a:rPr lang="en-IN" dirty="0" err="1"/>
              <a:t>i</a:t>
            </a:r>
            <a:r>
              <a:rPr lang="en-IN" dirty="0"/>
              <a:t>);  </a:t>
            </a:r>
          </a:p>
          <a:p>
            <a:r>
              <a:rPr lang="en-IN" dirty="0"/>
              <a:t>        </a:t>
            </a:r>
            <a:r>
              <a:rPr lang="en-IN" b="1" dirty="0"/>
              <a:t>if</a:t>
            </a:r>
            <a:r>
              <a:rPr lang="en-IN" dirty="0"/>
              <a:t>(</a:t>
            </a:r>
            <a:r>
              <a:rPr lang="en-IN" dirty="0" err="1"/>
              <a:t>i</a:t>
            </a:r>
            <a:r>
              <a:rPr lang="en-IN" dirty="0"/>
              <a:t> == 5)  </a:t>
            </a:r>
          </a:p>
          <a:p>
            <a:r>
              <a:rPr lang="en-IN" dirty="0"/>
              <a:t>        </a:t>
            </a:r>
            <a:r>
              <a:rPr lang="en-IN" b="1" dirty="0"/>
              <a:t>break</a:t>
            </a:r>
            <a:r>
              <a:rPr lang="en-IN" dirty="0"/>
              <a:t>;  </a:t>
            </a:r>
          </a:p>
          <a:p>
            <a:r>
              <a:rPr lang="en-IN" dirty="0"/>
              <a:t>    }  </a:t>
            </a:r>
          </a:p>
          <a:p>
            <a:r>
              <a:rPr lang="en-IN" dirty="0"/>
              <a:t>    </a:t>
            </a:r>
            <a:r>
              <a:rPr lang="en-IN" dirty="0" err="1"/>
              <a:t>printf</a:t>
            </a:r>
            <a:r>
              <a:rPr lang="en-IN" dirty="0"/>
              <a:t>("came outside of loop </a:t>
            </a:r>
            <a:r>
              <a:rPr lang="en-IN" dirty="0" err="1"/>
              <a:t>i</a:t>
            </a:r>
            <a:r>
              <a:rPr lang="en-IN" dirty="0"/>
              <a:t> = %</a:t>
            </a:r>
            <a:r>
              <a:rPr lang="en-IN" dirty="0" err="1"/>
              <a:t>d",i</a:t>
            </a:r>
            <a:r>
              <a:rPr lang="en-IN" dirty="0"/>
              <a:t>);  </a:t>
            </a:r>
          </a:p>
          <a:p>
            <a:r>
              <a:rPr lang="en-IN" dirty="0"/>
              <a:t>      </a:t>
            </a:r>
          </a:p>
          <a:p>
            <a:r>
              <a:rPr lang="en-IN" dirty="0"/>
              <a:t>}  </a:t>
            </a:r>
          </a:p>
          <a:p>
            <a:endParaRPr lang="en-IN"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r>
              <a:rPr lang="en-IN" dirty="0"/>
              <a:t>break statement with the nested loop</a:t>
            </a:r>
            <a:br>
              <a:rPr lang="en-IN" dirty="0"/>
            </a:br>
            <a:endParaRPr lang="en-IN" dirty="0"/>
          </a:p>
        </p:txBody>
      </p:sp>
      <p:sp>
        <p:nvSpPr>
          <p:cNvPr id="3" name="Content Placeholder 2"/>
          <p:cNvSpPr>
            <a:spLocks noGrp="1"/>
          </p:cNvSpPr>
          <p:nvPr>
            <p:ph idx="1"/>
          </p:nvPr>
        </p:nvSpPr>
        <p:spPr>
          <a:xfrm>
            <a:off x="457200" y="428604"/>
            <a:ext cx="8229600" cy="6072230"/>
          </a:xfrm>
        </p:spPr>
        <p:txBody>
          <a:bodyPr>
            <a:normAutofit fontScale="85000" lnSpcReduction="20000"/>
          </a:bodyPr>
          <a:lstStyle/>
          <a:p>
            <a:r>
              <a:rPr lang="en-IN" dirty="0"/>
              <a:t>In such case, it breaks only the inner loop, but not outer loop.</a:t>
            </a:r>
          </a:p>
          <a:p>
            <a:r>
              <a:rPr lang="en-IN" dirty="0"/>
              <a:t>#include&lt;</a:t>
            </a:r>
            <a:r>
              <a:rPr lang="en-IN" dirty="0" err="1"/>
              <a:t>stdio.h</a:t>
            </a:r>
            <a:r>
              <a:rPr lang="en-IN" dirty="0"/>
              <a:t>&gt;  </a:t>
            </a:r>
          </a:p>
          <a:p>
            <a:r>
              <a:rPr lang="en-IN" b="1" dirty="0" err="1"/>
              <a:t>int</a:t>
            </a:r>
            <a:r>
              <a:rPr lang="en-IN" dirty="0"/>
              <a:t> main(){  </a:t>
            </a:r>
          </a:p>
          <a:p>
            <a:r>
              <a:rPr lang="en-IN" b="1" dirty="0" err="1"/>
              <a:t>int</a:t>
            </a:r>
            <a:r>
              <a:rPr lang="en-IN" dirty="0"/>
              <a:t> </a:t>
            </a:r>
            <a:r>
              <a:rPr lang="en-IN" dirty="0" err="1"/>
              <a:t>i</a:t>
            </a:r>
            <a:r>
              <a:rPr lang="en-IN" dirty="0"/>
              <a:t>=1,j=1;//initializing a local variable    </a:t>
            </a:r>
          </a:p>
          <a:p>
            <a:r>
              <a:rPr lang="en-IN" b="1" dirty="0"/>
              <a:t>for</a:t>
            </a:r>
            <a:r>
              <a:rPr lang="en-IN" dirty="0"/>
              <a:t>(</a:t>
            </a:r>
            <a:r>
              <a:rPr lang="en-IN" dirty="0" err="1"/>
              <a:t>i</a:t>
            </a:r>
            <a:r>
              <a:rPr lang="en-IN" dirty="0"/>
              <a:t>=1;i&lt;=3;i++){      </a:t>
            </a:r>
          </a:p>
          <a:p>
            <a:r>
              <a:rPr lang="en-IN" b="1" dirty="0"/>
              <a:t>for</a:t>
            </a:r>
            <a:r>
              <a:rPr lang="en-IN" dirty="0"/>
              <a:t>(j=1;j&lt;=3;j++){    </a:t>
            </a:r>
          </a:p>
          <a:p>
            <a:r>
              <a:rPr lang="en-IN" dirty="0" err="1"/>
              <a:t>printf</a:t>
            </a:r>
            <a:r>
              <a:rPr lang="en-IN" dirty="0"/>
              <a:t>("%d &amp;d\</a:t>
            </a:r>
            <a:r>
              <a:rPr lang="en-IN" dirty="0" err="1"/>
              <a:t>n",i,j</a:t>
            </a:r>
            <a:r>
              <a:rPr lang="en-IN" dirty="0"/>
              <a:t>);    </a:t>
            </a:r>
          </a:p>
          <a:p>
            <a:r>
              <a:rPr lang="en-IN" b="1" dirty="0"/>
              <a:t>if</a:t>
            </a:r>
            <a:r>
              <a:rPr lang="en-IN" dirty="0"/>
              <a:t>(</a:t>
            </a:r>
            <a:r>
              <a:rPr lang="en-IN" dirty="0" err="1"/>
              <a:t>i</a:t>
            </a:r>
            <a:r>
              <a:rPr lang="en-IN" dirty="0"/>
              <a:t>==2 &amp;&amp; j==2){    </a:t>
            </a:r>
          </a:p>
          <a:p>
            <a:r>
              <a:rPr lang="en-IN" b="1" dirty="0"/>
              <a:t>break</a:t>
            </a:r>
            <a:r>
              <a:rPr lang="en-IN" dirty="0"/>
              <a:t>;//will break loop of j only    </a:t>
            </a:r>
          </a:p>
          <a:p>
            <a:r>
              <a:rPr lang="en-IN" dirty="0"/>
              <a:t>}    </a:t>
            </a:r>
          </a:p>
          <a:p>
            <a:r>
              <a:rPr lang="en-IN" dirty="0"/>
              <a:t>}//end of for loop    </a:t>
            </a:r>
          </a:p>
          <a:p>
            <a:r>
              <a:rPr lang="en-IN" b="1" dirty="0"/>
              <a:t>return</a:t>
            </a:r>
            <a:r>
              <a:rPr lang="en-IN" dirty="0"/>
              <a:t> 0;  </a:t>
            </a:r>
          </a:p>
          <a:p>
            <a:r>
              <a:rPr lang="en-IN" dirty="0"/>
              <a:t>}    </a:t>
            </a:r>
          </a:p>
          <a:p>
            <a:endParaRPr lang="en-IN"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IN" dirty="0"/>
              <a:t>Type Casting</a:t>
            </a:r>
            <a:br>
              <a:rPr lang="en-IN" dirty="0"/>
            </a:br>
            <a:endParaRPr lang="en-IN" dirty="0"/>
          </a:p>
        </p:txBody>
      </p:sp>
      <p:sp>
        <p:nvSpPr>
          <p:cNvPr id="3" name="Content Placeholder 2"/>
          <p:cNvSpPr>
            <a:spLocks noGrp="1"/>
          </p:cNvSpPr>
          <p:nvPr>
            <p:ph idx="1"/>
          </p:nvPr>
        </p:nvSpPr>
        <p:spPr>
          <a:xfrm>
            <a:off x="457200" y="428604"/>
            <a:ext cx="8229600" cy="6215106"/>
          </a:xfrm>
        </p:spPr>
        <p:txBody>
          <a:bodyPr>
            <a:normAutofit lnSpcReduction="10000"/>
          </a:bodyPr>
          <a:lstStyle/>
          <a:p>
            <a:r>
              <a:rPr lang="en-IN" dirty="0"/>
              <a:t>Typecasting allows us to convert one data type into other. In C language, we use cast operator for typecasting which is denoted by (type).</a:t>
            </a:r>
          </a:p>
          <a:p>
            <a:r>
              <a:rPr lang="en-IN" dirty="0"/>
              <a:t>Syntax:</a:t>
            </a:r>
          </a:p>
          <a:p>
            <a:r>
              <a:rPr lang="en-IN" dirty="0"/>
              <a:t>(type)value;  </a:t>
            </a:r>
          </a:p>
          <a:p>
            <a:r>
              <a:rPr lang="en-IN" b="1" dirty="0" err="1"/>
              <a:t>int</a:t>
            </a:r>
            <a:r>
              <a:rPr lang="en-IN" dirty="0"/>
              <a:t> f= 9/4;  </a:t>
            </a:r>
          </a:p>
          <a:p>
            <a:r>
              <a:rPr lang="en-IN" dirty="0" err="1"/>
              <a:t>printf</a:t>
            </a:r>
            <a:r>
              <a:rPr lang="en-IN" dirty="0"/>
              <a:t>("f : %d\n", f );//Output: 2  </a:t>
            </a:r>
          </a:p>
          <a:p>
            <a:r>
              <a:rPr lang="en-IN" b="1" dirty="0"/>
              <a:t>With Type Casting:</a:t>
            </a:r>
            <a:endParaRPr lang="en-IN" dirty="0"/>
          </a:p>
          <a:p>
            <a:r>
              <a:rPr lang="en-IN" b="1" dirty="0"/>
              <a:t>float</a:t>
            </a:r>
            <a:r>
              <a:rPr lang="en-IN" dirty="0"/>
              <a:t> f=(</a:t>
            </a:r>
            <a:r>
              <a:rPr lang="en-IN" b="1" dirty="0"/>
              <a:t>float</a:t>
            </a:r>
            <a:r>
              <a:rPr lang="en-IN" dirty="0"/>
              <a:t>) 9/4;  </a:t>
            </a:r>
          </a:p>
          <a:p>
            <a:r>
              <a:rPr lang="en-IN" dirty="0" err="1"/>
              <a:t>printf</a:t>
            </a:r>
            <a:r>
              <a:rPr lang="en-IN" dirty="0"/>
              <a:t>("f : %f\n", f );//Output: 2.250000  </a:t>
            </a:r>
          </a:p>
          <a:p>
            <a:r>
              <a:rPr lang="en-IN" dirty="0"/>
              <a:t>    </a:t>
            </a:r>
          </a:p>
          <a:p>
            <a:endParaRPr lang="en-IN"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r>
              <a:rPr lang="en-IN" dirty="0"/>
              <a:t>C </a:t>
            </a:r>
            <a:r>
              <a:rPr lang="en-IN" dirty="0" err="1"/>
              <a:t>fputs</a:t>
            </a:r>
            <a:r>
              <a:rPr lang="en-IN" dirty="0"/>
              <a:t>() and </a:t>
            </a:r>
            <a:r>
              <a:rPr lang="en-IN" dirty="0" err="1"/>
              <a:t>fgets</a:t>
            </a:r>
            <a:r>
              <a:rPr lang="en-IN" dirty="0"/>
              <a:t>()</a:t>
            </a:r>
            <a:br>
              <a:rPr lang="en-IN" dirty="0"/>
            </a:br>
            <a:endParaRPr lang="en-IN" dirty="0"/>
          </a:p>
        </p:txBody>
      </p:sp>
      <p:sp>
        <p:nvSpPr>
          <p:cNvPr id="3" name="Content Placeholder 2"/>
          <p:cNvSpPr>
            <a:spLocks noGrp="1"/>
          </p:cNvSpPr>
          <p:nvPr>
            <p:ph idx="1"/>
          </p:nvPr>
        </p:nvSpPr>
        <p:spPr>
          <a:xfrm>
            <a:off x="457200" y="285728"/>
            <a:ext cx="8229600" cy="6429420"/>
          </a:xfrm>
        </p:spPr>
        <p:txBody>
          <a:bodyPr>
            <a:normAutofit fontScale="92500" lnSpcReduction="20000"/>
          </a:bodyPr>
          <a:lstStyle/>
          <a:p>
            <a:r>
              <a:rPr lang="en-IN" dirty="0"/>
              <a:t>The </a:t>
            </a:r>
            <a:r>
              <a:rPr lang="en-IN" dirty="0" err="1"/>
              <a:t>fputs</a:t>
            </a:r>
            <a:r>
              <a:rPr lang="en-IN" dirty="0"/>
              <a:t>() function writes a line of characters into file. It outputs string to a stream.</a:t>
            </a:r>
          </a:p>
          <a:p>
            <a:r>
              <a:rPr lang="en-IN" dirty="0"/>
              <a:t>#include&lt;</a:t>
            </a:r>
            <a:r>
              <a:rPr lang="en-IN" dirty="0" err="1"/>
              <a:t>stdio.h</a:t>
            </a:r>
            <a:r>
              <a:rPr lang="en-IN" dirty="0"/>
              <a:t>&gt;  </a:t>
            </a:r>
          </a:p>
          <a:p>
            <a:r>
              <a:rPr lang="en-IN" dirty="0"/>
              <a:t>#include&lt;</a:t>
            </a:r>
            <a:r>
              <a:rPr lang="en-IN" dirty="0" err="1"/>
              <a:t>conio.h</a:t>
            </a:r>
            <a:r>
              <a:rPr lang="en-IN" dirty="0"/>
              <a:t>&gt;  </a:t>
            </a:r>
          </a:p>
          <a:p>
            <a:r>
              <a:rPr lang="en-IN" b="1" dirty="0"/>
              <a:t>void</a:t>
            </a:r>
            <a:r>
              <a:rPr lang="en-IN" dirty="0"/>
              <a:t> main(){  </a:t>
            </a:r>
          </a:p>
          <a:p>
            <a:r>
              <a:rPr lang="en-IN" b="1" dirty="0"/>
              <a:t>FILE</a:t>
            </a:r>
            <a:r>
              <a:rPr lang="en-IN" dirty="0"/>
              <a:t> *</a:t>
            </a:r>
            <a:r>
              <a:rPr lang="en-IN" dirty="0" err="1"/>
              <a:t>fp</a:t>
            </a:r>
            <a:r>
              <a:rPr lang="en-IN" dirty="0"/>
              <a:t>;  </a:t>
            </a:r>
          </a:p>
          <a:p>
            <a:r>
              <a:rPr lang="en-IN" dirty="0" err="1"/>
              <a:t>clrscr</a:t>
            </a:r>
            <a:r>
              <a:rPr lang="en-IN" dirty="0"/>
              <a:t>();  </a:t>
            </a:r>
          </a:p>
          <a:p>
            <a:r>
              <a:rPr lang="en-IN" dirty="0"/>
              <a:t>  </a:t>
            </a:r>
          </a:p>
          <a:p>
            <a:r>
              <a:rPr lang="en-IN" dirty="0" err="1"/>
              <a:t>fp</a:t>
            </a:r>
            <a:r>
              <a:rPr lang="en-IN" dirty="0"/>
              <a:t>=</a:t>
            </a:r>
            <a:r>
              <a:rPr lang="en-IN" dirty="0" err="1"/>
              <a:t>fopen</a:t>
            </a:r>
            <a:r>
              <a:rPr lang="en-IN" dirty="0"/>
              <a:t>("myfile2.txt","w");  </a:t>
            </a:r>
          </a:p>
          <a:p>
            <a:r>
              <a:rPr lang="en-IN" dirty="0" err="1"/>
              <a:t>fputs</a:t>
            </a:r>
            <a:r>
              <a:rPr lang="en-IN" dirty="0"/>
              <a:t>("hello c </a:t>
            </a:r>
            <a:r>
              <a:rPr lang="en-IN" dirty="0" err="1"/>
              <a:t>programming",fp</a:t>
            </a:r>
            <a:r>
              <a:rPr lang="en-IN" dirty="0"/>
              <a:t>);  </a:t>
            </a:r>
          </a:p>
          <a:p>
            <a:r>
              <a:rPr lang="en-IN" dirty="0"/>
              <a:t>  </a:t>
            </a:r>
          </a:p>
          <a:p>
            <a:r>
              <a:rPr lang="en-IN" dirty="0" err="1"/>
              <a:t>fclose</a:t>
            </a:r>
            <a:r>
              <a:rPr lang="en-IN" dirty="0"/>
              <a:t>(</a:t>
            </a:r>
            <a:r>
              <a:rPr lang="en-IN" dirty="0" err="1"/>
              <a:t>fp</a:t>
            </a:r>
            <a:r>
              <a:rPr lang="en-IN" dirty="0"/>
              <a:t>);  </a:t>
            </a:r>
          </a:p>
          <a:p>
            <a:r>
              <a:rPr lang="en-IN" dirty="0" err="1"/>
              <a:t>getch</a:t>
            </a:r>
            <a:r>
              <a:rPr lang="en-IN" dirty="0"/>
              <a:t>();  </a:t>
            </a:r>
          </a:p>
          <a:p>
            <a:r>
              <a:rPr lang="en-IN" dirty="0"/>
              <a:t>}  </a:t>
            </a:r>
          </a:p>
          <a:p>
            <a:endParaRPr lang="en-IN"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br>
              <a:rPr lang="en-IN" dirty="0"/>
            </a:br>
            <a:r>
              <a:rPr lang="en-IN" dirty="0"/>
              <a:t>Reading File : </a:t>
            </a:r>
            <a:r>
              <a:rPr lang="en-IN" dirty="0" err="1"/>
              <a:t>fgets</a:t>
            </a:r>
            <a:r>
              <a:rPr lang="en-IN" dirty="0"/>
              <a:t>() function</a:t>
            </a:r>
            <a:br>
              <a:rPr lang="en-IN" dirty="0"/>
            </a:br>
            <a:endParaRPr lang="en-IN" dirty="0"/>
          </a:p>
        </p:txBody>
      </p:sp>
      <p:sp>
        <p:nvSpPr>
          <p:cNvPr id="3" name="Content Placeholder 2"/>
          <p:cNvSpPr>
            <a:spLocks noGrp="1"/>
          </p:cNvSpPr>
          <p:nvPr>
            <p:ph idx="1"/>
          </p:nvPr>
        </p:nvSpPr>
        <p:spPr>
          <a:xfrm>
            <a:off x="457200" y="642918"/>
            <a:ext cx="8229600" cy="6000792"/>
          </a:xfrm>
        </p:spPr>
        <p:txBody>
          <a:bodyPr>
            <a:normAutofit fontScale="77500" lnSpcReduction="20000"/>
          </a:bodyPr>
          <a:lstStyle/>
          <a:p>
            <a:r>
              <a:rPr lang="en-IN" dirty="0"/>
              <a:t>The </a:t>
            </a:r>
            <a:r>
              <a:rPr lang="en-IN" dirty="0" err="1"/>
              <a:t>fgets</a:t>
            </a:r>
            <a:r>
              <a:rPr lang="en-IN" dirty="0"/>
              <a:t>() function reads a line of characters from file. It gets string from a stream.</a:t>
            </a:r>
          </a:p>
          <a:p>
            <a:r>
              <a:rPr lang="en-IN" dirty="0"/>
              <a:t>#include&lt;</a:t>
            </a:r>
            <a:r>
              <a:rPr lang="en-IN" dirty="0" err="1"/>
              <a:t>stdio.h</a:t>
            </a:r>
            <a:r>
              <a:rPr lang="en-IN" dirty="0"/>
              <a:t>&gt;  </a:t>
            </a:r>
          </a:p>
          <a:p>
            <a:r>
              <a:rPr lang="en-IN" dirty="0"/>
              <a:t>#include&lt;</a:t>
            </a:r>
            <a:r>
              <a:rPr lang="en-IN" dirty="0" err="1"/>
              <a:t>conio.h</a:t>
            </a:r>
            <a:r>
              <a:rPr lang="en-IN" dirty="0"/>
              <a:t>&gt;  </a:t>
            </a:r>
          </a:p>
          <a:p>
            <a:r>
              <a:rPr lang="en-IN" b="1" dirty="0"/>
              <a:t>void</a:t>
            </a:r>
            <a:r>
              <a:rPr lang="en-IN" dirty="0"/>
              <a:t> main(){  </a:t>
            </a:r>
          </a:p>
          <a:p>
            <a:r>
              <a:rPr lang="en-IN" b="1" dirty="0"/>
              <a:t>FILE</a:t>
            </a:r>
            <a:r>
              <a:rPr lang="en-IN" dirty="0"/>
              <a:t> *</a:t>
            </a:r>
            <a:r>
              <a:rPr lang="en-IN" dirty="0" err="1"/>
              <a:t>fp</a:t>
            </a:r>
            <a:r>
              <a:rPr lang="en-IN" dirty="0"/>
              <a:t>;  </a:t>
            </a:r>
          </a:p>
          <a:p>
            <a:r>
              <a:rPr lang="en-IN" b="1" dirty="0"/>
              <a:t>char</a:t>
            </a:r>
            <a:r>
              <a:rPr lang="en-IN" dirty="0"/>
              <a:t> text[300];  </a:t>
            </a:r>
          </a:p>
          <a:p>
            <a:r>
              <a:rPr lang="en-IN" dirty="0" err="1"/>
              <a:t>clrscr</a:t>
            </a:r>
            <a:r>
              <a:rPr lang="en-IN" dirty="0"/>
              <a:t>();  </a:t>
            </a:r>
          </a:p>
          <a:p>
            <a:r>
              <a:rPr lang="en-IN" dirty="0"/>
              <a:t>  </a:t>
            </a:r>
          </a:p>
          <a:p>
            <a:r>
              <a:rPr lang="en-IN" dirty="0" err="1"/>
              <a:t>fp</a:t>
            </a:r>
            <a:r>
              <a:rPr lang="en-IN" dirty="0"/>
              <a:t>=</a:t>
            </a:r>
            <a:r>
              <a:rPr lang="en-IN" dirty="0" err="1"/>
              <a:t>fopen</a:t>
            </a:r>
            <a:r>
              <a:rPr lang="en-IN" dirty="0"/>
              <a:t>("myfile2.txt","r");  </a:t>
            </a:r>
          </a:p>
          <a:p>
            <a:r>
              <a:rPr lang="en-IN" dirty="0" err="1"/>
              <a:t>printf</a:t>
            </a:r>
            <a:r>
              <a:rPr lang="en-IN" dirty="0"/>
              <a:t>("%</a:t>
            </a:r>
            <a:r>
              <a:rPr lang="en-IN" dirty="0" err="1"/>
              <a:t>s",fgets</a:t>
            </a:r>
            <a:r>
              <a:rPr lang="en-IN" dirty="0"/>
              <a:t>(text,200,fp));  </a:t>
            </a:r>
          </a:p>
          <a:p>
            <a:r>
              <a:rPr lang="en-IN" dirty="0"/>
              <a:t>  </a:t>
            </a:r>
          </a:p>
          <a:p>
            <a:r>
              <a:rPr lang="en-IN" dirty="0" err="1"/>
              <a:t>fclose</a:t>
            </a:r>
            <a:r>
              <a:rPr lang="en-IN" dirty="0"/>
              <a:t>(</a:t>
            </a:r>
            <a:r>
              <a:rPr lang="en-IN" dirty="0" err="1"/>
              <a:t>fp</a:t>
            </a:r>
            <a:r>
              <a:rPr lang="en-IN" dirty="0"/>
              <a:t>);  </a:t>
            </a:r>
          </a:p>
          <a:p>
            <a:r>
              <a:rPr lang="en-IN" dirty="0" err="1"/>
              <a:t>getch</a:t>
            </a:r>
            <a:r>
              <a:rPr lang="en-IN" dirty="0"/>
              <a:t>();  </a:t>
            </a:r>
          </a:p>
          <a:p>
            <a:r>
              <a:rPr lang="en-IN" dirty="0"/>
              <a:t>}  </a:t>
            </a:r>
          </a:p>
          <a:p>
            <a:endParaRPr lang="en-IN" dirty="0"/>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normAutofit fontScale="47500" lnSpcReduction="20000"/>
          </a:bodyPr>
          <a:lstStyle/>
          <a:p>
            <a:r>
              <a:rPr lang="en-IN" dirty="0"/>
              <a:t>#include&lt;</a:t>
            </a:r>
            <a:r>
              <a:rPr lang="en-IN" dirty="0" err="1"/>
              <a:t>stdio.h</a:t>
            </a:r>
            <a:r>
              <a:rPr lang="en-IN" dirty="0"/>
              <a:t>&gt;</a:t>
            </a:r>
          </a:p>
          <a:p>
            <a:r>
              <a:rPr lang="en-IN" dirty="0"/>
              <a:t>#define SIZE 50</a:t>
            </a:r>
          </a:p>
          <a:p>
            <a:r>
              <a:rPr lang="en-IN" dirty="0"/>
              <a:t> </a:t>
            </a:r>
          </a:p>
          <a:p>
            <a:r>
              <a:rPr lang="en-IN" dirty="0" err="1"/>
              <a:t>struct</a:t>
            </a:r>
            <a:r>
              <a:rPr lang="en-IN" dirty="0"/>
              <a:t> student {</a:t>
            </a:r>
          </a:p>
          <a:p>
            <a:r>
              <a:rPr lang="en-IN" dirty="0"/>
              <a:t>   char name[30];</a:t>
            </a:r>
          </a:p>
          <a:p>
            <a:r>
              <a:rPr lang="en-IN" dirty="0"/>
              <a:t>   </a:t>
            </a:r>
            <a:r>
              <a:rPr lang="en-IN" dirty="0" err="1"/>
              <a:t>int</a:t>
            </a:r>
            <a:r>
              <a:rPr lang="en-IN" dirty="0"/>
              <a:t> </a:t>
            </a:r>
            <a:r>
              <a:rPr lang="en-IN" dirty="0" err="1"/>
              <a:t>rollno</a:t>
            </a:r>
            <a:r>
              <a:rPr lang="en-IN" dirty="0"/>
              <a:t>;</a:t>
            </a:r>
          </a:p>
          <a:p>
            <a:r>
              <a:rPr lang="en-IN" dirty="0"/>
              <a:t>   </a:t>
            </a:r>
            <a:r>
              <a:rPr lang="en-IN" dirty="0" err="1"/>
              <a:t>int</a:t>
            </a:r>
            <a:r>
              <a:rPr lang="en-IN" dirty="0"/>
              <a:t> sub[3];</a:t>
            </a:r>
          </a:p>
          <a:p>
            <a:r>
              <a:rPr lang="en-IN" dirty="0"/>
              <a:t>};</a:t>
            </a:r>
          </a:p>
          <a:p>
            <a:r>
              <a:rPr lang="en-IN" dirty="0"/>
              <a:t> </a:t>
            </a:r>
          </a:p>
          <a:p>
            <a:r>
              <a:rPr lang="en-IN" dirty="0"/>
              <a:t>void main() {</a:t>
            </a:r>
          </a:p>
          <a:p>
            <a:r>
              <a:rPr lang="en-IN" dirty="0"/>
              <a:t>   </a:t>
            </a:r>
            <a:r>
              <a:rPr lang="en-IN" dirty="0" err="1"/>
              <a:t>int</a:t>
            </a:r>
            <a:r>
              <a:rPr lang="en-IN" dirty="0"/>
              <a:t> </a:t>
            </a:r>
            <a:r>
              <a:rPr lang="en-IN" dirty="0" err="1"/>
              <a:t>i</a:t>
            </a:r>
            <a:r>
              <a:rPr lang="en-IN" dirty="0"/>
              <a:t>, j, max, count, total, n, a[SIZE], </a:t>
            </a:r>
            <a:r>
              <a:rPr lang="en-IN" dirty="0" err="1"/>
              <a:t>ni</a:t>
            </a:r>
            <a:r>
              <a:rPr lang="en-IN" dirty="0"/>
              <a:t>;</a:t>
            </a:r>
          </a:p>
          <a:p>
            <a:r>
              <a:rPr lang="en-IN" dirty="0"/>
              <a:t>   </a:t>
            </a:r>
            <a:r>
              <a:rPr lang="en-IN" dirty="0" err="1"/>
              <a:t>struct</a:t>
            </a:r>
            <a:r>
              <a:rPr lang="en-IN" dirty="0"/>
              <a:t> student </a:t>
            </a:r>
            <a:r>
              <a:rPr lang="en-IN" dirty="0" err="1"/>
              <a:t>st</a:t>
            </a:r>
            <a:r>
              <a:rPr lang="en-IN" dirty="0"/>
              <a:t>[SIZE];</a:t>
            </a:r>
          </a:p>
          <a:p>
            <a:r>
              <a:rPr lang="en-IN" dirty="0"/>
              <a:t>   </a:t>
            </a:r>
            <a:r>
              <a:rPr lang="en-IN" dirty="0" err="1"/>
              <a:t>clrscr</a:t>
            </a:r>
            <a:r>
              <a:rPr lang="en-IN" dirty="0"/>
              <a:t>();</a:t>
            </a:r>
          </a:p>
          <a:p>
            <a:r>
              <a:rPr lang="en-IN" dirty="0"/>
              <a:t> </a:t>
            </a:r>
          </a:p>
          <a:p>
            <a:r>
              <a:rPr lang="en-IN" dirty="0"/>
              <a:t>   </a:t>
            </a:r>
            <a:r>
              <a:rPr lang="en-IN" dirty="0" err="1"/>
              <a:t>printf</a:t>
            </a:r>
            <a:r>
              <a:rPr lang="en-IN" dirty="0"/>
              <a:t>("Enter how many students: ");</a:t>
            </a:r>
          </a:p>
          <a:p>
            <a:r>
              <a:rPr lang="en-IN" dirty="0"/>
              <a:t>   </a:t>
            </a:r>
            <a:r>
              <a:rPr lang="en-IN" dirty="0" err="1"/>
              <a:t>scanf</a:t>
            </a:r>
            <a:r>
              <a:rPr lang="en-IN" dirty="0"/>
              <a:t>("%d", &amp;n);</a:t>
            </a:r>
          </a:p>
          <a:p>
            <a:r>
              <a:rPr lang="en-IN" dirty="0"/>
              <a:t> </a:t>
            </a:r>
          </a:p>
          <a:p>
            <a:r>
              <a:rPr lang="en-IN" dirty="0"/>
              <a:t>   /* for loop to read the names and roll numbers*/</a:t>
            </a:r>
          </a:p>
          <a:p>
            <a:r>
              <a:rPr lang="en-IN" dirty="0"/>
              <a:t>   for (</a:t>
            </a:r>
            <a:r>
              <a:rPr lang="en-IN" dirty="0" err="1"/>
              <a:t>i</a:t>
            </a:r>
            <a:r>
              <a:rPr lang="en-IN" dirty="0"/>
              <a:t> = 0; </a:t>
            </a:r>
            <a:r>
              <a:rPr lang="en-IN" dirty="0" err="1"/>
              <a:t>i</a:t>
            </a:r>
            <a:r>
              <a:rPr lang="en-IN" dirty="0"/>
              <a:t> &lt; n; </a:t>
            </a:r>
            <a:r>
              <a:rPr lang="en-IN" dirty="0" err="1"/>
              <a:t>i</a:t>
            </a:r>
            <a:r>
              <a:rPr lang="en-IN" dirty="0"/>
              <a:t>++) {</a:t>
            </a:r>
          </a:p>
          <a:p>
            <a:r>
              <a:rPr lang="en-IN" dirty="0"/>
              <a:t>      </a:t>
            </a:r>
            <a:r>
              <a:rPr lang="en-IN" dirty="0" err="1"/>
              <a:t>printf</a:t>
            </a:r>
            <a:r>
              <a:rPr lang="en-IN" dirty="0"/>
              <a:t>("\</a:t>
            </a:r>
            <a:r>
              <a:rPr lang="en-IN" dirty="0" err="1"/>
              <a:t>nEnter</a:t>
            </a:r>
            <a:r>
              <a:rPr lang="en-IN" dirty="0"/>
              <a:t> name and roll number for student %d : ", </a:t>
            </a:r>
            <a:r>
              <a:rPr lang="en-IN" dirty="0" err="1"/>
              <a:t>i</a:t>
            </a:r>
            <a:r>
              <a:rPr lang="en-IN" dirty="0"/>
              <a:t>);</a:t>
            </a:r>
          </a:p>
          <a:p>
            <a:r>
              <a:rPr lang="en-IN" dirty="0"/>
              <a:t>      </a:t>
            </a:r>
            <a:r>
              <a:rPr lang="en-IN" dirty="0" err="1"/>
              <a:t>scanf</a:t>
            </a:r>
            <a:r>
              <a:rPr lang="en-IN" dirty="0"/>
              <a:t>("%s", &amp;</a:t>
            </a:r>
            <a:r>
              <a:rPr lang="en-IN" dirty="0" err="1"/>
              <a:t>st</a:t>
            </a:r>
            <a:r>
              <a:rPr lang="en-IN" dirty="0"/>
              <a:t>[</a:t>
            </a:r>
            <a:r>
              <a:rPr lang="en-IN" dirty="0" err="1"/>
              <a:t>i</a:t>
            </a:r>
            <a:r>
              <a:rPr lang="en-IN" dirty="0"/>
              <a:t>].name);</a:t>
            </a:r>
          </a:p>
          <a:p>
            <a:r>
              <a:rPr lang="en-IN" dirty="0"/>
              <a:t>      </a:t>
            </a:r>
            <a:r>
              <a:rPr lang="en-IN" dirty="0" err="1"/>
              <a:t>scanf</a:t>
            </a:r>
            <a:r>
              <a:rPr lang="en-IN" dirty="0"/>
              <a:t>("%d", &amp;</a:t>
            </a:r>
            <a:r>
              <a:rPr lang="en-IN" dirty="0" err="1"/>
              <a:t>st</a:t>
            </a:r>
            <a:r>
              <a:rPr lang="en-IN" dirty="0"/>
              <a:t>[</a:t>
            </a:r>
            <a:r>
              <a:rPr lang="en-IN" dirty="0" err="1"/>
              <a:t>i</a:t>
            </a:r>
            <a:r>
              <a:rPr lang="en-IN" dirty="0"/>
              <a:t>].</a:t>
            </a:r>
            <a:r>
              <a:rPr lang="en-IN" dirty="0" err="1"/>
              <a:t>rollno</a:t>
            </a:r>
            <a:r>
              <a:rPr lang="en-IN" dirty="0"/>
              <a:t>);</a:t>
            </a:r>
          </a:p>
          <a:p>
            <a:r>
              <a:rPr lang="en-IN" dirty="0"/>
              <a:t>   }</a:t>
            </a:r>
          </a:p>
          <a:p>
            <a:r>
              <a:rPr lang="en-IN" dirty="0"/>
              <a:t> </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fontScale="32500" lnSpcReduction="20000"/>
          </a:bodyPr>
          <a:lstStyle/>
          <a:p>
            <a:r>
              <a:rPr lang="en-IN" dirty="0"/>
              <a:t>   /* for loop to read </a:t>
            </a:r>
            <a:r>
              <a:rPr lang="en-IN" dirty="0" err="1"/>
              <a:t>ith</a:t>
            </a:r>
            <a:r>
              <a:rPr lang="en-IN" dirty="0"/>
              <a:t> student's </a:t>
            </a:r>
            <a:r>
              <a:rPr lang="en-IN" dirty="0" err="1"/>
              <a:t>jth</a:t>
            </a:r>
            <a:r>
              <a:rPr lang="en-IN" dirty="0"/>
              <a:t> subject*/</a:t>
            </a:r>
          </a:p>
          <a:p>
            <a:r>
              <a:rPr lang="en-IN" sz="3700" dirty="0"/>
              <a:t>   for (</a:t>
            </a:r>
            <a:r>
              <a:rPr lang="en-IN" sz="3700" dirty="0" err="1"/>
              <a:t>i</a:t>
            </a:r>
            <a:r>
              <a:rPr lang="en-IN" sz="3700" dirty="0"/>
              <a:t> = 0; </a:t>
            </a:r>
            <a:r>
              <a:rPr lang="en-IN" sz="3700" dirty="0" err="1"/>
              <a:t>i</a:t>
            </a:r>
            <a:r>
              <a:rPr lang="en-IN" sz="3700" dirty="0"/>
              <a:t> &lt; n; </a:t>
            </a:r>
            <a:r>
              <a:rPr lang="en-IN" sz="3700" dirty="0" err="1"/>
              <a:t>i</a:t>
            </a:r>
            <a:r>
              <a:rPr lang="en-IN" sz="3700" dirty="0"/>
              <a:t>++) {</a:t>
            </a:r>
          </a:p>
          <a:p>
            <a:r>
              <a:rPr lang="en-IN" sz="3700" dirty="0"/>
              <a:t>      for (j = 0; j &lt;= 2; j++) {</a:t>
            </a:r>
          </a:p>
          <a:p>
            <a:r>
              <a:rPr lang="en-IN" sz="3700" dirty="0"/>
              <a:t>         </a:t>
            </a:r>
            <a:r>
              <a:rPr lang="en-IN" sz="3700" dirty="0" err="1"/>
              <a:t>printf</a:t>
            </a:r>
            <a:r>
              <a:rPr lang="en-IN" sz="3700" dirty="0"/>
              <a:t>("\</a:t>
            </a:r>
            <a:r>
              <a:rPr lang="en-IN" sz="3700" dirty="0" err="1"/>
              <a:t>nEnter</a:t>
            </a:r>
            <a:r>
              <a:rPr lang="en-IN" sz="3700" dirty="0"/>
              <a:t> marks of student %d for subject %d : ", </a:t>
            </a:r>
            <a:r>
              <a:rPr lang="en-IN" sz="3700" dirty="0" err="1"/>
              <a:t>i</a:t>
            </a:r>
            <a:r>
              <a:rPr lang="en-IN" sz="3700" dirty="0"/>
              <a:t>, j);</a:t>
            </a:r>
          </a:p>
          <a:p>
            <a:r>
              <a:rPr lang="en-IN" sz="3700" dirty="0"/>
              <a:t>         </a:t>
            </a:r>
            <a:r>
              <a:rPr lang="en-IN" sz="3700" dirty="0" err="1"/>
              <a:t>scanf</a:t>
            </a:r>
            <a:r>
              <a:rPr lang="en-IN" sz="3700" dirty="0"/>
              <a:t>("%d", &amp;</a:t>
            </a:r>
            <a:r>
              <a:rPr lang="en-IN" sz="3700" dirty="0" err="1"/>
              <a:t>st</a:t>
            </a:r>
            <a:r>
              <a:rPr lang="en-IN" sz="3700" dirty="0"/>
              <a:t>[</a:t>
            </a:r>
            <a:r>
              <a:rPr lang="en-IN" sz="3700" dirty="0" err="1"/>
              <a:t>i</a:t>
            </a:r>
            <a:r>
              <a:rPr lang="en-IN" sz="3700" dirty="0"/>
              <a:t>].sub[j]);</a:t>
            </a:r>
          </a:p>
          <a:p>
            <a:r>
              <a:rPr lang="en-IN" sz="3700" dirty="0"/>
              <a:t>      }</a:t>
            </a:r>
          </a:p>
          <a:p>
            <a:r>
              <a:rPr lang="en-IN" sz="3700" dirty="0"/>
              <a:t>   }</a:t>
            </a:r>
          </a:p>
          <a:p>
            <a:r>
              <a:rPr lang="en-IN" sz="3700" dirty="0"/>
              <a:t> </a:t>
            </a:r>
          </a:p>
          <a:p>
            <a:r>
              <a:rPr lang="en-IN" sz="3700" dirty="0"/>
              <a:t>   /* (</a:t>
            </a:r>
            <a:r>
              <a:rPr lang="en-IN" sz="3700" dirty="0" err="1"/>
              <a:t>i</a:t>
            </a:r>
            <a:r>
              <a:rPr lang="en-IN" sz="3700" dirty="0"/>
              <a:t>) for loop to calculate total marks obtained by each student*/</a:t>
            </a:r>
          </a:p>
          <a:p>
            <a:r>
              <a:rPr lang="en-IN" sz="3700" dirty="0"/>
              <a:t> </a:t>
            </a:r>
          </a:p>
          <a:p>
            <a:r>
              <a:rPr lang="en-IN" sz="3700" dirty="0"/>
              <a:t>   for (</a:t>
            </a:r>
            <a:r>
              <a:rPr lang="en-IN" sz="3700" dirty="0" err="1"/>
              <a:t>i</a:t>
            </a:r>
            <a:r>
              <a:rPr lang="en-IN" sz="3700" dirty="0"/>
              <a:t> = 0; </a:t>
            </a:r>
            <a:r>
              <a:rPr lang="en-IN" sz="3700" dirty="0" err="1"/>
              <a:t>i</a:t>
            </a:r>
            <a:r>
              <a:rPr lang="en-IN" sz="3700" dirty="0"/>
              <a:t> &lt; n; </a:t>
            </a:r>
            <a:r>
              <a:rPr lang="en-IN" sz="3700" dirty="0" err="1"/>
              <a:t>i</a:t>
            </a:r>
            <a:r>
              <a:rPr lang="en-IN" sz="3700" dirty="0"/>
              <a:t>++) {</a:t>
            </a:r>
          </a:p>
          <a:p>
            <a:r>
              <a:rPr lang="en-IN" sz="3700" dirty="0"/>
              <a:t>      total = 0;</a:t>
            </a:r>
          </a:p>
          <a:p>
            <a:r>
              <a:rPr lang="en-IN" sz="3700" dirty="0"/>
              <a:t>      for (j = 0; j &lt; 3; j++) {</a:t>
            </a:r>
          </a:p>
          <a:p>
            <a:r>
              <a:rPr lang="en-IN" sz="3700" dirty="0"/>
              <a:t>         total = total + </a:t>
            </a:r>
            <a:r>
              <a:rPr lang="en-IN" sz="3700" dirty="0" err="1"/>
              <a:t>st</a:t>
            </a:r>
            <a:r>
              <a:rPr lang="en-IN" sz="3700" dirty="0"/>
              <a:t>[</a:t>
            </a:r>
            <a:r>
              <a:rPr lang="en-IN" sz="3700" dirty="0" err="1"/>
              <a:t>i</a:t>
            </a:r>
            <a:r>
              <a:rPr lang="en-IN" sz="3700" dirty="0"/>
              <a:t>].sub[j];</a:t>
            </a:r>
          </a:p>
          <a:p>
            <a:r>
              <a:rPr lang="en-IN" sz="3700" dirty="0"/>
              <a:t>      }</a:t>
            </a:r>
          </a:p>
          <a:p>
            <a:r>
              <a:rPr lang="en-IN" sz="3700" dirty="0"/>
              <a:t>      </a:t>
            </a:r>
            <a:r>
              <a:rPr lang="en-IN" sz="3700" dirty="0" err="1"/>
              <a:t>printf</a:t>
            </a:r>
            <a:r>
              <a:rPr lang="en-IN" sz="3700" dirty="0"/>
              <a:t>("\</a:t>
            </a:r>
            <a:r>
              <a:rPr lang="en-IN" sz="3700" dirty="0" err="1"/>
              <a:t>nTotal</a:t>
            </a:r>
            <a:r>
              <a:rPr lang="en-IN" sz="3700" dirty="0"/>
              <a:t> marks obtained by student %s are %</a:t>
            </a:r>
            <a:r>
              <a:rPr lang="en-IN" sz="3700" dirty="0" err="1"/>
              <a:t>dn</a:t>
            </a:r>
            <a:r>
              <a:rPr lang="en-IN" sz="3700" dirty="0"/>
              <a:t>", </a:t>
            </a:r>
            <a:r>
              <a:rPr lang="en-IN" sz="3700" dirty="0" err="1"/>
              <a:t>st</a:t>
            </a:r>
            <a:r>
              <a:rPr lang="en-IN" sz="3700" dirty="0"/>
              <a:t>[</a:t>
            </a:r>
            <a:r>
              <a:rPr lang="en-IN" sz="3700" dirty="0" err="1"/>
              <a:t>i</a:t>
            </a:r>
            <a:r>
              <a:rPr lang="en-IN" sz="3700" dirty="0"/>
              <a:t>].</a:t>
            </a:r>
            <a:r>
              <a:rPr lang="en-IN" sz="3700" dirty="0" err="1"/>
              <a:t>name,total</a:t>
            </a:r>
            <a:r>
              <a:rPr lang="en-IN" sz="3700" dirty="0"/>
              <a:t>);</a:t>
            </a:r>
          </a:p>
          <a:p>
            <a:r>
              <a:rPr lang="en-IN" sz="3700" dirty="0"/>
              <a:t>      a[</a:t>
            </a:r>
            <a:r>
              <a:rPr lang="en-IN" sz="3700" dirty="0" err="1"/>
              <a:t>i</a:t>
            </a:r>
            <a:r>
              <a:rPr lang="en-IN" sz="3700" dirty="0"/>
              <a:t>] = total;</a:t>
            </a:r>
          </a:p>
          <a:p>
            <a:r>
              <a:rPr lang="en-IN" sz="3700" dirty="0"/>
              <a:t>   }</a:t>
            </a:r>
          </a:p>
          <a:p>
            <a:r>
              <a:rPr lang="en-IN" sz="3700" dirty="0"/>
              <a:t> </a:t>
            </a:r>
          </a:p>
          <a:p>
            <a:r>
              <a:rPr lang="en-IN" sz="3700" dirty="0"/>
              <a:t>   /* (ii) for loop to list out the student's roll numbers who</a:t>
            </a:r>
          </a:p>
          <a:p>
            <a:r>
              <a:rPr lang="en-IN" sz="3700" dirty="0"/>
              <a:t>    have secured the highest marks in each subject */</a:t>
            </a:r>
          </a:p>
          <a:p>
            <a:r>
              <a:rPr lang="en-IN" sz="3700" dirty="0"/>
              <a:t> </a:t>
            </a:r>
          </a:p>
          <a:p>
            <a:r>
              <a:rPr lang="en-IN" sz="3700" dirty="0"/>
              <a:t>   /* roll number who secured the highest marks */</a:t>
            </a:r>
          </a:p>
          <a:p>
            <a:r>
              <a:rPr lang="en-IN" sz="3700" dirty="0"/>
              <a:t> </a:t>
            </a:r>
          </a:p>
          <a:p>
            <a:r>
              <a:rPr lang="en-IN" sz="3700" dirty="0"/>
              <a:t>   for (j = 0; j &lt; 3; j++) {</a:t>
            </a:r>
          </a:p>
          <a:p>
            <a:r>
              <a:rPr lang="en-IN" sz="3700" dirty="0"/>
              <a:t>      max = 0;</a:t>
            </a:r>
          </a:p>
          <a:p>
            <a:r>
              <a:rPr lang="en-IN" sz="3700" dirty="0"/>
              <a:t>      for (</a:t>
            </a:r>
            <a:r>
              <a:rPr lang="en-IN" sz="3700" dirty="0" err="1"/>
              <a:t>i</a:t>
            </a:r>
            <a:r>
              <a:rPr lang="en-IN" sz="3700" dirty="0"/>
              <a:t> = 0; </a:t>
            </a:r>
            <a:r>
              <a:rPr lang="en-IN" sz="3700" dirty="0" err="1"/>
              <a:t>i</a:t>
            </a:r>
            <a:r>
              <a:rPr lang="en-IN" sz="3700" dirty="0"/>
              <a:t> &lt; n; </a:t>
            </a:r>
            <a:r>
              <a:rPr lang="en-IN" sz="3700" dirty="0" err="1"/>
              <a:t>i</a:t>
            </a:r>
            <a:r>
              <a:rPr lang="en-IN" sz="3700" dirty="0"/>
              <a:t>++) {</a:t>
            </a:r>
          </a:p>
          <a:p>
            <a:r>
              <a:rPr lang="en-IN" sz="3700" dirty="0"/>
              <a:t>         if (max &lt; </a:t>
            </a:r>
            <a:r>
              <a:rPr lang="en-IN" sz="3700" dirty="0" err="1"/>
              <a:t>st</a:t>
            </a:r>
            <a:r>
              <a:rPr lang="en-IN" sz="3700" dirty="0"/>
              <a:t>[</a:t>
            </a:r>
            <a:r>
              <a:rPr lang="en-IN" sz="3700" dirty="0" err="1"/>
              <a:t>i</a:t>
            </a:r>
            <a:r>
              <a:rPr lang="en-IN" sz="3700" dirty="0"/>
              <a:t>].sub[j]) {</a:t>
            </a:r>
          </a:p>
          <a:p>
            <a:r>
              <a:rPr lang="en-IN" sz="3700" dirty="0"/>
              <a:t>            max = </a:t>
            </a:r>
            <a:r>
              <a:rPr lang="en-IN" sz="3700" dirty="0" err="1"/>
              <a:t>st</a:t>
            </a:r>
            <a:r>
              <a:rPr lang="en-IN" sz="3700" dirty="0"/>
              <a:t>[</a:t>
            </a:r>
            <a:r>
              <a:rPr lang="en-IN" sz="3700" dirty="0" err="1"/>
              <a:t>i</a:t>
            </a:r>
            <a:r>
              <a:rPr lang="en-IN" sz="3700" dirty="0"/>
              <a:t>].sub[j];</a:t>
            </a:r>
          </a:p>
          <a:p>
            <a:r>
              <a:rPr lang="en-IN" sz="3700" dirty="0"/>
              <a:t>            </a:t>
            </a:r>
            <a:r>
              <a:rPr lang="en-IN" sz="3700" dirty="0" err="1"/>
              <a:t>ni</a:t>
            </a:r>
            <a:r>
              <a:rPr lang="en-IN" sz="3700" dirty="0"/>
              <a:t> = </a:t>
            </a:r>
            <a:r>
              <a:rPr lang="en-IN" sz="3700" dirty="0" err="1"/>
              <a:t>i</a:t>
            </a:r>
            <a:r>
              <a:rPr lang="en-IN" sz="3700" dirty="0"/>
              <a:t>;</a:t>
            </a:r>
          </a:p>
          <a:p>
            <a:r>
              <a:rPr lang="en-IN" sz="3700" dirty="0"/>
              <a:t>         }</a:t>
            </a:r>
          </a:p>
          <a:p>
            <a:r>
              <a:rPr lang="en-IN" sz="3700" dirty="0"/>
              <a:t>      }</a:t>
            </a:r>
          </a:p>
          <a:p>
            <a:r>
              <a:rPr lang="en-IN" sz="3700" dirty="0"/>
              <a:t>      </a:t>
            </a:r>
            <a:r>
              <a:rPr lang="en-IN" sz="3700" dirty="0" err="1"/>
              <a:t>printf</a:t>
            </a:r>
            <a:r>
              <a:rPr lang="en-IN" sz="3700" dirty="0"/>
              <a:t>("\</a:t>
            </a:r>
            <a:r>
              <a:rPr lang="en-IN" sz="3700" dirty="0" err="1"/>
              <a:t>nStudent</a:t>
            </a:r>
            <a:r>
              <a:rPr lang="en-IN" sz="3700" dirty="0"/>
              <a:t> %s got maximum marks = %d in Subject : %</a:t>
            </a:r>
            <a:r>
              <a:rPr lang="en-IN" sz="3700" dirty="0" err="1"/>
              <a:t>d",st</a:t>
            </a:r>
            <a:r>
              <a:rPr lang="en-IN" sz="3700" dirty="0"/>
              <a:t>[</a:t>
            </a:r>
            <a:r>
              <a:rPr lang="en-IN" sz="3700" dirty="0" err="1"/>
              <a:t>ni</a:t>
            </a:r>
            <a:r>
              <a:rPr lang="en-IN" sz="3700" dirty="0"/>
              <a:t>].name, max, j);</a:t>
            </a:r>
          </a:p>
          <a:p>
            <a:r>
              <a:rPr lang="en-IN" sz="3700" dirty="0"/>
              <a:t>   }</a:t>
            </a:r>
          </a:p>
          <a:p>
            <a:r>
              <a:rPr lang="en-IN" sz="3700" dirty="0"/>
              <a:t> </a:t>
            </a:r>
          </a:p>
          <a:p>
            <a:endParaRPr lang="en-IN" sz="3700" dirty="0"/>
          </a:p>
          <a:p>
            <a:endParaRPr lang="en-IN" sz="3700"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C </a:t>
            </a:r>
            <a:r>
              <a:rPr lang="en-IN" dirty="0" err="1"/>
              <a:t>Preprocessor</a:t>
            </a:r>
            <a:r>
              <a:rPr lang="en-IN" dirty="0"/>
              <a:t> Directive</a:t>
            </a:r>
          </a:p>
        </p:txBody>
      </p:sp>
      <p:sp>
        <p:nvSpPr>
          <p:cNvPr id="3" name="Content Placeholder 2"/>
          <p:cNvSpPr>
            <a:spLocks noGrp="1"/>
          </p:cNvSpPr>
          <p:nvPr>
            <p:ph idx="1"/>
          </p:nvPr>
        </p:nvSpPr>
        <p:spPr>
          <a:xfrm>
            <a:off x="457200" y="857232"/>
            <a:ext cx="8229600" cy="6000768"/>
          </a:xfrm>
        </p:spPr>
        <p:txBody>
          <a:bodyPr>
            <a:normAutofit fontScale="92500"/>
          </a:bodyPr>
          <a:lstStyle/>
          <a:p>
            <a:r>
              <a:rPr lang="en-IN" sz="1800" dirty="0"/>
              <a:t>The C </a:t>
            </a:r>
            <a:r>
              <a:rPr lang="en-IN" sz="1800" dirty="0" err="1"/>
              <a:t>preprocessor</a:t>
            </a:r>
            <a:r>
              <a:rPr lang="en-IN" sz="1800" dirty="0"/>
              <a:t> is a micro processor that is used by compiler to transform your code before compilation. It is called micro </a:t>
            </a:r>
            <a:r>
              <a:rPr lang="en-IN" sz="1800" dirty="0" err="1"/>
              <a:t>preprocessor</a:t>
            </a:r>
            <a:r>
              <a:rPr lang="en-IN" sz="1800" dirty="0"/>
              <a:t> because it allows us to add macros.</a:t>
            </a:r>
          </a:p>
          <a:p>
            <a:r>
              <a:rPr lang="en-IN" sz="1800" dirty="0"/>
              <a:t>All </a:t>
            </a:r>
            <a:r>
              <a:rPr lang="en-IN" sz="1800" dirty="0" err="1"/>
              <a:t>preprocessor</a:t>
            </a:r>
            <a:r>
              <a:rPr lang="en-IN" sz="1800" dirty="0"/>
              <a:t> directives starts with hash # symbol.</a:t>
            </a:r>
          </a:p>
          <a:p>
            <a:r>
              <a:rPr lang="en-IN" sz="1800" dirty="0"/>
              <a:t>Let's see a list of </a:t>
            </a:r>
            <a:r>
              <a:rPr lang="en-IN" sz="1800" dirty="0" err="1"/>
              <a:t>preprocessor</a:t>
            </a:r>
            <a:r>
              <a:rPr lang="en-IN" sz="1800" dirty="0"/>
              <a:t> directives.</a:t>
            </a:r>
          </a:p>
          <a:p>
            <a:r>
              <a:rPr lang="en-IN" sz="1800" dirty="0"/>
              <a:t>The C </a:t>
            </a:r>
            <a:r>
              <a:rPr lang="en-IN" sz="1800" dirty="0" err="1"/>
              <a:t>preprocessor</a:t>
            </a:r>
            <a:r>
              <a:rPr lang="en-IN" sz="1800" dirty="0"/>
              <a:t> is a micro processor that is used by compiler to transform your code before compilation. It is called micro </a:t>
            </a:r>
            <a:r>
              <a:rPr lang="en-IN" sz="1800" dirty="0" err="1"/>
              <a:t>preprocessor</a:t>
            </a:r>
            <a:r>
              <a:rPr lang="en-IN" sz="1800" dirty="0"/>
              <a:t> because it allows us to add macros.</a:t>
            </a:r>
          </a:p>
          <a:p>
            <a:r>
              <a:rPr lang="en-IN" sz="1800" dirty="0"/>
              <a:t>All </a:t>
            </a:r>
            <a:r>
              <a:rPr lang="en-IN" sz="1800" dirty="0" err="1"/>
              <a:t>preprocessor</a:t>
            </a:r>
            <a:r>
              <a:rPr lang="en-IN" sz="1800" dirty="0"/>
              <a:t> directives starts with hash # symbol.</a:t>
            </a:r>
          </a:p>
          <a:p>
            <a:r>
              <a:rPr lang="en-IN" sz="1800" dirty="0"/>
              <a:t>Let's see a list of </a:t>
            </a:r>
            <a:r>
              <a:rPr lang="en-IN" sz="1800" dirty="0" err="1"/>
              <a:t>preprocessor</a:t>
            </a:r>
            <a:r>
              <a:rPr lang="en-IN" sz="1800" dirty="0"/>
              <a:t> directives.</a:t>
            </a:r>
          </a:p>
          <a:p>
            <a:r>
              <a:rPr lang="en-IN" sz="1800" dirty="0"/>
              <a:t>#include</a:t>
            </a:r>
          </a:p>
          <a:p>
            <a:r>
              <a:rPr lang="en-IN" sz="1800" dirty="0"/>
              <a:t>#define</a:t>
            </a:r>
          </a:p>
          <a:p>
            <a:r>
              <a:rPr lang="en-IN" sz="1800" dirty="0"/>
              <a:t>#</a:t>
            </a:r>
            <a:r>
              <a:rPr lang="en-IN" sz="1800" dirty="0" err="1"/>
              <a:t>undef</a:t>
            </a:r>
            <a:endParaRPr lang="en-IN" sz="1800" dirty="0"/>
          </a:p>
          <a:p>
            <a:r>
              <a:rPr lang="en-IN" sz="1800" dirty="0"/>
              <a:t>#</a:t>
            </a:r>
            <a:r>
              <a:rPr lang="en-IN" sz="1800" dirty="0" err="1"/>
              <a:t>ifdef</a:t>
            </a:r>
            <a:endParaRPr lang="en-IN" sz="1800" dirty="0"/>
          </a:p>
          <a:p>
            <a:r>
              <a:rPr lang="en-IN" sz="1800" dirty="0"/>
              <a:t>#</a:t>
            </a:r>
            <a:r>
              <a:rPr lang="en-IN" sz="1800" dirty="0" err="1"/>
              <a:t>ifndef</a:t>
            </a:r>
            <a:endParaRPr lang="en-IN" sz="1800" dirty="0"/>
          </a:p>
          <a:p>
            <a:r>
              <a:rPr lang="en-IN" sz="1800" dirty="0"/>
              <a:t>#if</a:t>
            </a:r>
          </a:p>
          <a:p>
            <a:r>
              <a:rPr lang="en-IN" sz="1800" dirty="0"/>
              <a:t>#else</a:t>
            </a:r>
          </a:p>
          <a:p>
            <a:r>
              <a:rPr lang="en-IN" sz="1800" dirty="0"/>
              <a:t>#</a:t>
            </a:r>
            <a:r>
              <a:rPr lang="en-IN" sz="1800" dirty="0" err="1"/>
              <a:t>elif</a:t>
            </a:r>
            <a:endParaRPr lang="en-IN" sz="1800" dirty="0"/>
          </a:p>
          <a:p>
            <a:r>
              <a:rPr lang="en-IN" sz="1800" dirty="0"/>
              <a:t>#</a:t>
            </a:r>
            <a:r>
              <a:rPr lang="en-IN" sz="1800" dirty="0" err="1"/>
              <a:t>endif</a:t>
            </a:r>
            <a:endParaRPr lang="en-IN" sz="1800" dirty="0"/>
          </a:p>
          <a:p>
            <a:r>
              <a:rPr lang="en-IN" sz="1800" dirty="0"/>
              <a:t>#error</a:t>
            </a:r>
          </a:p>
          <a:p>
            <a:r>
              <a:rPr lang="en-IN" sz="1800" dirty="0"/>
              <a:t>#</a:t>
            </a:r>
            <a:r>
              <a:rPr lang="en-IN" sz="1800" dirty="0" err="1"/>
              <a:t>pragma</a:t>
            </a:r>
            <a:endParaRPr lang="en-IN" sz="1800" dirty="0"/>
          </a:p>
          <a:p>
            <a:endParaRPr lang="en-IN" sz="1800"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br>
              <a:rPr lang="en-IN" dirty="0"/>
            </a:br>
            <a:r>
              <a:rPr lang="en-IN" sz="2000" dirty="0"/>
              <a:t>C Macros</a:t>
            </a:r>
            <a:br>
              <a:rPr lang="en-IN" dirty="0"/>
            </a:br>
            <a:endParaRPr lang="en-IN" dirty="0"/>
          </a:p>
        </p:txBody>
      </p:sp>
      <p:sp>
        <p:nvSpPr>
          <p:cNvPr id="3" name="Content Placeholder 2"/>
          <p:cNvSpPr>
            <a:spLocks noGrp="1"/>
          </p:cNvSpPr>
          <p:nvPr>
            <p:ph idx="1"/>
          </p:nvPr>
        </p:nvSpPr>
        <p:spPr>
          <a:xfrm>
            <a:off x="457200" y="714356"/>
            <a:ext cx="8229600" cy="5929354"/>
          </a:xfrm>
        </p:spPr>
        <p:txBody>
          <a:bodyPr/>
          <a:lstStyle/>
          <a:p>
            <a:r>
              <a:rPr lang="en-IN" sz="1600" dirty="0"/>
              <a:t>A macro is a segment of code which is replaced by the value of macro. Macro is defined by #define directive. There are two types of macros:</a:t>
            </a:r>
          </a:p>
          <a:p>
            <a:r>
              <a:rPr lang="en-IN" sz="1600" dirty="0"/>
              <a:t>Object-like Macros</a:t>
            </a:r>
          </a:p>
          <a:p>
            <a:r>
              <a:rPr lang="en-IN" sz="1600" dirty="0"/>
              <a:t>Function-like Macros</a:t>
            </a:r>
          </a:p>
          <a:p>
            <a:endParaRPr lang="en-IN" sz="1600" dirty="0"/>
          </a:p>
          <a:p>
            <a:r>
              <a:rPr lang="en-IN" sz="1600" b="1" dirty="0"/>
              <a:t>Object-like Macros</a:t>
            </a:r>
          </a:p>
          <a:p>
            <a:r>
              <a:rPr lang="en-IN" sz="1600" dirty="0"/>
              <a:t>The object-like macro is an identifier that is replaced by value. It is widely used to represent numeric constants. For example:</a:t>
            </a:r>
          </a:p>
          <a:p>
            <a:pPr lvl="1"/>
            <a:r>
              <a:rPr lang="en-IN" sz="2000" dirty="0"/>
              <a:t>#define PI 3.14  </a:t>
            </a:r>
          </a:p>
          <a:p>
            <a:pPr lvl="1"/>
            <a:r>
              <a:rPr lang="en-IN" sz="2000" dirty="0"/>
              <a:t>Here, PI is the macro name which will be replaced by the value 3.14.</a:t>
            </a:r>
          </a:p>
          <a:p>
            <a:pPr lvl="1"/>
            <a:endParaRPr lang="en-IN" sz="2000" dirty="0"/>
          </a:p>
          <a:p>
            <a:pPr lvl="1"/>
            <a:r>
              <a:rPr lang="en-IN" sz="2000" b="1" dirty="0"/>
              <a:t>Function-like Macros</a:t>
            </a:r>
          </a:p>
          <a:p>
            <a:pPr lvl="1"/>
            <a:r>
              <a:rPr lang="en-IN" sz="2000" dirty="0"/>
              <a:t>#define MIN(</a:t>
            </a:r>
            <a:r>
              <a:rPr lang="en-IN" sz="2000" dirty="0" err="1"/>
              <a:t>a,b</a:t>
            </a:r>
            <a:r>
              <a:rPr lang="en-IN" sz="2000" dirty="0"/>
              <a:t>) ((a)&lt;(b)?(a):(b)) </a:t>
            </a:r>
          </a:p>
          <a:p>
            <a:pPr lvl="1"/>
            <a:r>
              <a:rPr lang="en-IN" sz="2000" dirty="0"/>
              <a:t>Here, MIN is the macro name.</a:t>
            </a:r>
            <a:endParaRPr lang="en-IN" sz="2000" b="1" dirty="0"/>
          </a:p>
          <a:p>
            <a:pPr lvl="1"/>
            <a:endParaRPr lang="en-IN" sz="2000" dirty="0"/>
          </a:p>
          <a:p>
            <a:pPr lvl="1"/>
            <a:endParaRPr lang="en-IN" sz="1200" dirty="0"/>
          </a:p>
          <a:p>
            <a:endParaRPr lang="en-IN" sz="1600" dirty="0"/>
          </a:p>
          <a:p>
            <a:endParaRPr lang="en-IN"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br>
              <a:rPr lang="en-IN" dirty="0"/>
            </a:br>
            <a:r>
              <a:rPr lang="en-IN" dirty="0"/>
              <a:t>C #include</a:t>
            </a:r>
            <a:br>
              <a:rPr lang="en-IN" dirty="0"/>
            </a:br>
            <a:endParaRPr lang="en-IN" dirty="0"/>
          </a:p>
        </p:txBody>
      </p:sp>
      <p:sp>
        <p:nvSpPr>
          <p:cNvPr id="3" name="Content Placeholder 2"/>
          <p:cNvSpPr>
            <a:spLocks noGrp="1"/>
          </p:cNvSpPr>
          <p:nvPr>
            <p:ph idx="1"/>
          </p:nvPr>
        </p:nvSpPr>
        <p:spPr>
          <a:xfrm>
            <a:off x="457200" y="785794"/>
            <a:ext cx="8229600" cy="6072206"/>
          </a:xfrm>
        </p:spPr>
        <p:txBody>
          <a:bodyPr/>
          <a:lstStyle/>
          <a:p>
            <a:r>
              <a:rPr lang="en-IN" sz="1800" dirty="0"/>
              <a:t>The #include </a:t>
            </a:r>
            <a:r>
              <a:rPr lang="en-IN" sz="1800" dirty="0" err="1"/>
              <a:t>preprocessor</a:t>
            </a:r>
            <a:r>
              <a:rPr lang="en-IN" sz="1800" dirty="0"/>
              <a:t> directive is used to paste code of given file into current file. It is used include system-defined and user-defined header files. If included file is not found, compiler renders error.</a:t>
            </a:r>
          </a:p>
          <a:p>
            <a:r>
              <a:rPr lang="en-IN" sz="1800" dirty="0"/>
              <a:t>By the use of #include directive, we provide information to the </a:t>
            </a:r>
            <a:r>
              <a:rPr lang="en-IN" sz="1800" dirty="0" err="1"/>
              <a:t>preprocessor</a:t>
            </a:r>
            <a:r>
              <a:rPr lang="en-IN" sz="1800" dirty="0"/>
              <a:t> where to look for the header files. There are two variants to use #include directive.</a:t>
            </a:r>
          </a:p>
          <a:p>
            <a:r>
              <a:rPr lang="en-IN" sz="1800" dirty="0"/>
              <a:t>#include &lt;filename&gt;</a:t>
            </a:r>
          </a:p>
          <a:p>
            <a:r>
              <a:rPr lang="en-IN" sz="1800" dirty="0"/>
              <a:t>#include "filename"</a:t>
            </a:r>
          </a:p>
          <a:p>
            <a:r>
              <a:rPr lang="en-IN" sz="2000" dirty="0"/>
              <a:t>The </a:t>
            </a:r>
            <a:r>
              <a:rPr lang="en-IN" sz="2000" b="1" dirty="0"/>
              <a:t>#include &lt;filename&gt;</a:t>
            </a:r>
            <a:r>
              <a:rPr lang="en-IN" sz="2000" dirty="0"/>
              <a:t> tells the compiler to look for the directory where system header files are held.</a:t>
            </a:r>
            <a:r>
              <a:rPr lang="en-IN" dirty="0"/>
              <a:t> </a:t>
            </a:r>
          </a:p>
          <a:p>
            <a:r>
              <a:rPr lang="en-IN" sz="1800" dirty="0"/>
              <a:t>The </a:t>
            </a:r>
            <a:r>
              <a:rPr lang="en-IN" sz="1800" b="1" dirty="0"/>
              <a:t>#include "filename"</a:t>
            </a:r>
            <a:r>
              <a:rPr lang="en-IN" sz="1800" dirty="0"/>
              <a:t> tells the compiler to look in the current directory from where program is running.</a:t>
            </a:r>
          </a:p>
          <a:p>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err="1"/>
              <a:t>BackEnd</a:t>
            </a:r>
            <a:endParaRPr lang="en-IN" dirty="0"/>
          </a:p>
        </p:txBody>
      </p:sp>
      <p:sp>
        <p:nvSpPr>
          <p:cNvPr id="3" name="Content Placeholder 2"/>
          <p:cNvSpPr>
            <a:spLocks noGrp="1"/>
          </p:cNvSpPr>
          <p:nvPr>
            <p:ph idx="1"/>
          </p:nvPr>
        </p:nvSpPr>
        <p:spPr>
          <a:xfrm>
            <a:off x="457200" y="1142984"/>
            <a:ext cx="8229600" cy="5429288"/>
          </a:xfrm>
        </p:spPr>
        <p:txBody>
          <a:bodyPr/>
          <a:lstStyle/>
          <a:p>
            <a:r>
              <a:rPr lang="en-IN" dirty="0"/>
              <a:t>Backend is server side of the website. It stores and arranges data, and also makes sure everything on the client-side of the website works fine. It is the part of the website that you cannot see and interact with.</a:t>
            </a:r>
          </a:p>
          <a:p>
            <a:r>
              <a:rPr lang="en-IN" dirty="0"/>
              <a:t>The parts and characteristics developed by backend designers are indirectly accessed by users through a front-end application.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11A8-ABB5-4CAF-87BD-214982070415}"/>
              </a:ext>
            </a:extLst>
          </p:cNvPr>
          <p:cNvSpPr>
            <a:spLocks noGrp="1"/>
          </p:cNvSpPr>
          <p:nvPr>
            <p:ph type="title"/>
          </p:nvPr>
        </p:nvSpPr>
        <p:spPr>
          <a:xfrm>
            <a:off x="457200" y="274638"/>
            <a:ext cx="8229600" cy="346050"/>
          </a:xfrm>
        </p:spPr>
        <p:txBody>
          <a:bodyPr>
            <a:normAutofit fontScale="90000"/>
          </a:bodyPr>
          <a:lstStyle/>
          <a:p>
            <a:r>
              <a:rPr lang="en-US" dirty="0"/>
              <a:t>HTML Forms</a:t>
            </a:r>
            <a:endParaRPr lang="en-IN" dirty="0"/>
          </a:p>
        </p:txBody>
      </p:sp>
      <p:sp>
        <p:nvSpPr>
          <p:cNvPr id="3" name="Content Placeholder 2">
            <a:extLst>
              <a:ext uri="{FF2B5EF4-FFF2-40B4-BE49-F238E27FC236}">
                <a16:creationId xmlns:a16="http://schemas.microsoft.com/office/drawing/2014/main" id="{91CA0F57-CEEA-4C61-AAF9-3DBF1AAEDC06}"/>
              </a:ext>
            </a:extLst>
          </p:cNvPr>
          <p:cNvSpPr>
            <a:spLocks noGrp="1"/>
          </p:cNvSpPr>
          <p:nvPr>
            <p:ph idx="1"/>
          </p:nvPr>
        </p:nvSpPr>
        <p:spPr>
          <a:xfrm>
            <a:off x="457200" y="764704"/>
            <a:ext cx="8229600" cy="5361459"/>
          </a:xfrm>
        </p:spPr>
        <p:txBody>
          <a:bodyPr/>
          <a:lstStyle/>
          <a:p>
            <a:r>
              <a:rPr lang="en-US" sz="2000" b="0" i="0" dirty="0">
                <a:solidFill>
                  <a:srgbClr val="000000"/>
                </a:solidFill>
                <a:effectLst/>
                <a:latin typeface="Verdana" panose="020B0604030504040204" pitchFamily="34" charset="0"/>
              </a:rPr>
              <a:t>An HTML form is used to collect user input. The user input is most often sent to a server for processing.</a:t>
            </a:r>
          </a:p>
          <a:p>
            <a:r>
              <a:rPr lang="en-IN" sz="2000" b="1" i="0" dirty="0">
                <a:solidFill>
                  <a:srgbClr val="000000"/>
                </a:solidFill>
                <a:effectLst/>
                <a:latin typeface="Segoe UI" panose="020B0502040204020203" pitchFamily="34" charset="0"/>
              </a:rPr>
              <a:t>The &lt;form&gt; Element</a:t>
            </a:r>
          </a:p>
          <a:p>
            <a:pPr lvl="1"/>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a:t>
            </a:r>
            <a:br>
              <a:rPr lang="en-IN" sz="2000" dirty="0"/>
            </a:br>
            <a:r>
              <a:rPr lang="en-IN" sz="2000" b="0" i="1" dirty="0">
                <a:solidFill>
                  <a:srgbClr val="000000"/>
                </a:solidFill>
                <a:effectLst/>
                <a:latin typeface="Consolas" panose="020B0609020204030204" pitchFamily="49" charset="0"/>
              </a:rPr>
              <a:t>form elements</a:t>
            </a:r>
            <a:br>
              <a:rPr lang="en-IN" sz="2000" dirty="0"/>
            </a:br>
            <a:r>
              <a:rPr lang="en-IN" sz="2000" b="0" i="0" dirty="0">
                <a:solidFill>
                  <a:srgbClr val="000000"/>
                </a:solidFill>
                <a:effectLst/>
                <a:latin typeface="Consolas" panose="020B0609020204030204" pitchFamily="49" charset="0"/>
              </a:rPr>
              <a: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0000CD"/>
                </a:solidFill>
                <a:effectLst/>
                <a:latin typeface="Consolas" panose="020B0609020204030204" pitchFamily="49" charset="0"/>
              </a:rPr>
              <a:t>&gt;</a:t>
            </a:r>
          </a:p>
          <a:p>
            <a:pPr lvl="1"/>
            <a:endParaRPr lang="en-IN" sz="2000" dirty="0">
              <a:solidFill>
                <a:srgbClr val="0000CD"/>
              </a:solidFill>
              <a:latin typeface="Consolas" panose="020B0609020204030204" pitchFamily="49" charset="0"/>
            </a:endParaRPr>
          </a:p>
          <a:p>
            <a:pPr lvl="1"/>
            <a:r>
              <a:rPr lang="en-IN" sz="1400" b="0" i="0" dirty="0">
                <a:solidFill>
                  <a:srgbClr val="000000"/>
                </a:solidFill>
                <a:effectLst/>
                <a:latin typeface="Verdana" panose="020B0604030504040204" pitchFamily="34" charset="0"/>
              </a:rPr>
              <a:t>The </a:t>
            </a:r>
            <a:r>
              <a:rPr lang="en-IN" sz="2000" b="0" i="0" dirty="0">
                <a:solidFill>
                  <a:srgbClr val="0000CD"/>
                </a:solidFill>
                <a:effectLst/>
                <a:latin typeface="Consolas" panose="020B0609020204030204" pitchFamily="49" charset="0"/>
              </a:rPr>
              <a:t> &lt;form&gt; </a:t>
            </a:r>
            <a:r>
              <a:rPr lang="en-US" sz="1400" b="0" i="0" dirty="0">
                <a:solidFill>
                  <a:srgbClr val="000000"/>
                </a:solidFill>
                <a:effectLst/>
                <a:latin typeface="Verdana" panose="020B0604030504040204" pitchFamily="34" charset="0"/>
              </a:rPr>
              <a:t>element is a container for different types of input elements, such as: text fields, checkboxes, radio buttons, submit buttons, etc.</a:t>
            </a:r>
            <a:endParaRPr lang="en-IN" sz="2000" b="0" i="0" dirty="0">
              <a:solidFill>
                <a:srgbClr val="0000CD"/>
              </a:solidFill>
              <a:effectLst/>
              <a:latin typeface="Consolas" panose="020B0609020204030204" pitchFamily="49" charset="0"/>
            </a:endParaRPr>
          </a:p>
          <a:p>
            <a:pPr lvl="1"/>
            <a:endParaRPr lang="en-IN" sz="2000" b="1" i="0" dirty="0">
              <a:solidFill>
                <a:srgbClr val="000000"/>
              </a:solidFill>
              <a:effectLst/>
              <a:latin typeface="Segoe UI" panose="020B0502040204020203" pitchFamily="34" charset="0"/>
            </a:endParaRPr>
          </a:p>
          <a:p>
            <a:endParaRPr lang="en-US" sz="20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96823694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br>
              <a:rPr lang="en-IN" dirty="0"/>
            </a:br>
            <a:r>
              <a:rPr lang="en-IN" dirty="0"/>
              <a:t>C #define</a:t>
            </a:r>
            <a:br>
              <a:rPr lang="en-IN" dirty="0"/>
            </a:br>
            <a:endParaRPr lang="en-IN" dirty="0"/>
          </a:p>
        </p:txBody>
      </p:sp>
      <p:sp>
        <p:nvSpPr>
          <p:cNvPr id="3" name="Content Placeholder 2"/>
          <p:cNvSpPr>
            <a:spLocks noGrp="1"/>
          </p:cNvSpPr>
          <p:nvPr>
            <p:ph idx="1"/>
          </p:nvPr>
        </p:nvSpPr>
        <p:spPr>
          <a:xfrm>
            <a:off x="457200" y="714356"/>
            <a:ext cx="8229600" cy="5929354"/>
          </a:xfrm>
        </p:spPr>
        <p:txBody>
          <a:bodyPr>
            <a:normAutofit/>
          </a:bodyPr>
          <a:lstStyle/>
          <a:p>
            <a:r>
              <a:rPr lang="en-IN" sz="2000" dirty="0"/>
              <a:t>The #define </a:t>
            </a:r>
            <a:r>
              <a:rPr lang="en-IN" sz="2000" dirty="0" err="1"/>
              <a:t>preprocessor</a:t>
            </a:r>
            <a:r>
              <a:rPr lang="en-IN" sz="2000" dirty="0"/>
              <a:t> directive is used to define constant or micro substitution. It can use any basic data type.</a:t>
            </a:r>
          </a:p>
          <a:p>
            <a:r>
              <a:rPr lang="en-IN" sz="2000" dirty="0"/>
              <a:t>#include &lt;</a:t>
            </a:r>
            <a:r>
              <a:rPr lang="en-IN" sz="2000" dirty="0" err="1"/>
              <a:t>stdio.h</a:t>
            </a:r>
            <a:r>
              <a:rPr lang="en-IN" sz="2000" dirty="0"/>
              <a:t>&gt;  </a:t>
            </a:r>
          </a:p>
          <a:p>
            <a:r>
              <a:rPr lang="en-IN" sz="2000" dirty="0"/>
              <a:t>#define PI 3.14  </a:t>
            </a:r>
          </a:p>
          <a:p>
            <a:r>
              <a:rPr lang="en-IN" sz="2000" dirty="0"/>
              <a:t>main() {  </a:t>
            </a:r>
          </a:p>
          <a:p>
            <a:r>
              <a:rPr lang="en-IN" sz="2000" dirty="0"/>
              <a:t>   </a:t>
            </a:r>
            <a:r>
              <a:rPr lang="en-IN" sz="2000" dirty="0" err="1"/>
              <a:t>printf</a:t>
            </a:r>
            <a:r>
              <a:rPr lang="en-IN" sz="2000" dirty="0"/>
              <a:t>("%</a:t>
            </a:r>
            <a:r>
              <a:rPr lang="en-IN" sz="2000" dirty="0" err="1"/>
              <a:t>f",PI</a:t>
            </a:r>
            <a:r>
              <a:rPr lang="en-IN" sz="2000" dirty="0"/>
              <a:t>);  </a:t>
            </a:r>
          </a:p>
          <a:p>
            <a:r>
              <a:rPr lang="en-IN" sz="2000" dirty="0"/>
              <a:t>}  </a:t>
            </a:r>
          </a:p>
          <a:p>
            <a:endParaRPr lang="en-IN" sz="2000" dirty="0"/>
          </a:p>
          <a:p>
            <a:r>
              <a:rPr lang="en-IN" sz="2000" dirty="0"/>
              <a:t>Let's see an example of #define to create a macro.</a:t>
            </a:r>
          </a:p>
          <a:p>
            <a:r>
              <a:rPr lang="en-IN" sz="2000" dirty="0"/>
              <a:t>#include &lt;</a:t>
            </a:r>
            <a:r>
              <a:rPr lang="en-IN" sz="2000" dirty="0" err="1"/>
              <a:t>stdio.h</a:t>
            </a:r>
            <a:r>
              <a:rPr lang="en-IN" sz="2000" dirty="0"/>
              <a:t>&gt;  </a:t>
            </a:r>
          </a:p>
          <a:p>
            <a:r>
              <a:rPr lang="en-IN" sz="2000" dirty="0"/>
              <a:t>#define MIN(</a:t>
            </a:r>
            <a:r>
              <a:rPr lang="en-IN" sz="2000" dirty="0" err="1"/>
              <a:t>a,b</a:t>
            </a:r>
            <a:r>
              <a:rPr lang="en-IN" sz="2000" dirty="0"/>
              <a:t>) ((a)&lt;(b)?(a):(b))  </a:t>
            </a:r>
          </a:p>
          <a:p>
            <a:r>
              <a:rPr lang="en-IN" sz="2000" b="1" dirty="0"/>
              <a:t>void</a:t>
            </a:r>
            <a:r>
              <a:rPr lang="en-IN" sz="2000" dirty="0"/>
              <a:t> main() {  </a:t>
            </a:r>
          </a:p>
          <a:p>
            <a:r>
              <a:rPr lang="en-IN" sz="2000" dirty="0"/>
              <a:t>   </a:t>
            </a:r>
            <a:r>
              <a:rPr lang="en-IN" sz="2000" dirty="0" err="1"/>
              <a:t>printf</a:t>
            </a:r>
            <a:r>
              <a:rPr lang="en-IN" sz="2000" dirty="0"/>
              <a:t>("Minimum between 10 and 20 is: %d\n", MIN(10,20));    </a:t>
            </a:r>
          </a:p>
          <a:p>
            <a:r>
              <a:rPr lang="en-IN" sz="2000" dirty="0"/>
              <a:t>}  </a:t>
            </a:r>
          </a:p>
          <a:p>
            <a:endParaRPr lang="en-IN" sz="2000" dirty="0"/>
          </a:p>
          <a:p>
            <a:endParaRPr lang="en-IN" sz="20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br>
              <a:rPr lang="en-IN" dirty="0"/>
            </a:br>
            <a:r>
              <a:rPr lang="en-IN" dirty="0"/>
              <a:t>C #</a:t>
            </a:r>
            <a:r>
              <a:rPr lang="en-IN" dirty="0" err="1"/>
              <a:t>ifdef</a:t>
            </a:r>
            <a:br>
              <a:rPr lang="en-IN" dirty="0"/>
            </a:br>
            <a:endParaRPr lang="en-IN" dirty="0"/>
          </a:p>
        </p:txBody>
      </p:sp>
      <p:sp>
        <p:nvSpPr>
          <p:cNvPr id="3" name="Content Placeholder 2"/>
          <p:cNvSpPr>
            <a:spLocks noGrp="1"/>
          </p:cNvSpPr>
          <p:nvPr>
            <p:ph idx="1"/>
          </p:nvPr>
        </p:nvSpPr>
        <p:spPr>
          <a:xfrm>
            <a:off x="457200" y="714356"/>
            <a:ext cx="8229600" cy="6000792"/>
          </a:xfrm>
        </p:spPr>
        <p:txBody>
          <a:bodyPr>
            <a:normAutofit/>
          </a:bodyPr>
          <a:lstStyle/>
          <a:p>
            <a:r>
              <a:rPr lang="en-IN" sz="2400" dirty="0"/>
              <a:t>The #</a:t>
            </a:r>
            <a:r>
              <a:rPr lang="en-IN" sz="2400" dirty="0" err="1"/>
              <a:t>ifdef</a:t>
            </a:r>
            <a:r>
              <a:rPr lang="en-IN" sz="2400" dirty="0"/>
              <a:t> </a:t>
            </a:r>
            <a:r>
              <a:rPr lang="en-IN" sz="2400" dirty="0" err="1"/>
              <a:t>preprocessor</a:t>
            </a:r>
            <a:r>
              <a:rPr lang="en-IN" sz="2400" dirty="0"/>
              <a:t> directive checks if macro is defined by #define. If yes, it executes the code otherwise #else code is executed, if present.</a:t>
            </a:r>
          </a:p>
          <a:p>
            <a:r>
              <a:rPr lang="en-IN" sz="2400" dirty="0"/>
              <a:t>Syntax:</a:t>
            </a:r>
          </a:p>
          <a:p>
            <a:r>
              <a:rPr lang="en-IN" sz="2400" dirty="0"/>
              <a:t>#</a:t>
            </a:r>
            <a:r>
              <a:rPr lang="en-IN" sz="2400" dirty="0" err="1"/>
              <a:t>ifdef</a:t>
            </a:r>
            <a:r>
              <a:rPr lang="en-IN" sz="2400" dirty="0"/>
              <a:t> MACRO  </a:t>
            </a:r>
          </a:p>
          <a:p>
            <a:r>
              <a:rPr lang="en-IN" sz="2400" dirty="0"/>
              <a:t>//code  </a:t>
            </a:r>
          </a:p>
          <a:p>
            <a:r>
              <a:rPr lang="en-IN" sz="2400" dirty="0"/>
              <a:t>#</a:t>
            </a:r>
            <a:r>
              <a:rPr lang="en-IN" sz="2400" dirty="0" err="1"/>
              <a:t>endif</a:t>
            </a:r>
            <a:r>
              <a:rPr lang="en-IN" sz="2400" dirty="0"/>
              <a:t>  </a:t>
            </a:r>
          </a:p>
          <a:p>
            <a:endParaRPr lang="en-IN" sz="2400" dirty="0"/>
          </a:p>
          <a:p>
            <a:r>
              <a:rPr lang="en-IN" sz="2400" dirty="0"/>
              <a:t>#</a:t>
            </a:r>
            <a:r>
              <a:rPr lang="en-IN" sz="2400" dirty="0" err="1"/>
              <a:t>ifdef</a:t>
            </a:r>
            <a:r>
              <a:rPr lang="en-IN" sz="2400" dirty="0"/>
              <a:t> MACRO  </a:t>
            </a:r>
          </a:p>
          <a:p>
            <a:r>
              <a:rPr lang="en-IN" sz="2400" dirty="0"/>
              <a:t>//successful code  </a:t>
            </a:r>
          </a:p>
          <a:p>
            <a:r>
              <a:rPr lang="en-IN" sz="2400" dirty="0"/>
              <a:t>#else  </a:t>
            </a:r>
          </a:p>
          <a:p>
            <a:r>
              <a:rPr lang="en-IN" sz="2400" dirty="0"/>
              <a:t>//else code  </a:t>
            </a:r>
          </a:p>
          <a:p>
            <a:r>
              <a:rPr lang="en-IN" sz="2400" dirty="0"/>
              <a:t>#</a:t>
            </a:r>
            <a:r>
              <a:rPr lang="en-IN" sz="2400" dirty="0" err="1"/>
              <a:t>endif</a:t>
            </a:r>
            <a:r>
              <a:rPr lang="en-IN" sz="2400" dirty="0"/>
              <a:t>  </a:t>
            </a:r>
          </a:p>
          <a:p>
            <a:endParaRPr lang="en-IN" sz="2400" dirty="0"/>
          </a:p>
          <a:p>
            <a:endParaRPr lang="en-IN" sz="2400" dirty="0"/>
          </a:p>
          <a:p>
            <a:endParaRPr lang="en-IN" sz="2400"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fontScale="92500" lnSpcReduction="20000"/>
          </a:bodyPr>
          <a:lstStyle/>
          <a:p>
            <a:r>
              <a:rPr lang="en-IN" dirty="0"/>
              <a:t>#include &lt;</a:t>
            </a:r>
            <a:r>
              <a:rPr lang="en-IN" dirty="0" err="1"/>
              <a:t>stdio.h</a:t>
            </a:r>
            <a:r>
              <a:rPr lang="en-IN" dirty="0"/>
              <a:t>&gt;  </a:t>
            </a:r>
          </a:p>
          <a:p>
            <a:r>
              <a:rPr lang="en-IN" dirty="0"/>
              <a:t>#include &lt;</a:t>
            </a:r>
            <a:r>
              <a:rPr lang="en-IN" dirty="0" err="1"/>
              <a:t>conio.h</a:t>
            </a:r>
            <a:r>
              <a:rPr lang="en-IN" dirty="0"/>
              <a:t>&gt;  </a:t>
            </a:r>
          </a:p>
          <a:p>
            <a:r>
              <a:rPr lang="en-IN" dirty="0"/>
              <a:t>#define NOINPUT  </a:t>
            </a:r>
          </a:p>
          <a:p>
            <a:r>
              <a:rPr lang="en-IN" b="1" dirty="0"/>
              <a:t>void</a:t>
            </a:r>
            <a:r>
              <a:rPr lang="en-IN" dirty="0"/>
              <a:t> main() {  </a:t>
            </a:r>
          </a:p>
          <a:p>
            <a:r>
              <a:rPr lang="en-IN" b="1" dirty="0" err="1"/>
              <a:t>int</a:t>
            </a:r>
            <a:r>
              <a:rPr lang="en-IN" dirty="0"/>
              <a:t> a=0;  </a:t>
            </a:r>
          </a:p>
          <a:p>
            <a:r>
              <a:rPr lang="en-IN" dirty="0"/>
              <a:t>#</a:t>
            </a:r>
            <a:r>
              <a:rPr lang="en-IN" dirty="0" err="1"/>
              <a:t>ifdef</a:t>
            </a:r>
            <a:r>
              <a:rPr lang="en-IN" dirty="0"/>
              <a:t> NOINPUT  </a:t>
            </a:r>
          </a:p>
          <a:p>
            <a:r>
              <a:rPr lang="en-IN" dirty="0"/>
              <a:t>a=2;  </a:t>
            </a:r>
          </a:p>
          <a:p>
            <a:r>
              <a:rPr lang="en-IN" dirty="0"/>
              <a:t>#else  </a:t>
            </a:r>
          </a:p>
          <a:p>
            <a:r>
              <a:rPr lang="en-IN" dirty="0" err="1"/>
              <a:t>printf</a:t>
            </a:r>
            <a:r>
              <a:rPr lang="en-IN" dirty="0"/>
              <a:t>("Enter a:");  </a:t>
            </a:r>
          </a:p>
          <a:p>
            <a:r>
              <a:rPr lang="en-IN" dirty="0" err="1"/>
              <a:t>scanf</a:t>
            </a:r>
            <a:r>
              <a:rPr lang="en-IN" dirty="0"/>
              <a:t>("%d", &amp;a);  </a:t>
            </a:r>
          </a:p>
          <a:p>
            <a:r>
              <a:rPr lang="en-IN" dirty="0"/>
              <a:t>#</a:t>
            </a:r>
            <a:r>
              <a:rPr lang="en-IN" dirty="0" err="1"/>
              <a:t>endif</a:t>
            </a:r>
            <a:r>
              <a:rPr lang="en-IN" dirty="0"/>
              <a:t>         </a:t>
            </a:r>
          </a:p>
          <a:p>
            <a:r>
              <a:rPr lang="en-IN" dirty="0" err="1"/>
              <a:t>printf</a:t>
            </a:r>
            <a:r>
              <a:rPr lang="en-IN" dirty="0"/>
              <a:t>("Value of a: %d\n", a);  </a:t>
            </a:r>
          </a:p>
          <a:p>
            <a:r>
              <a:rPr lang="en-IN" dirty="0" err="1"/>
              <a:t>getch</a:t>
            </a:r>
            <a:r>
              <a:rPr lang="en-IN" dirty="0"/>
              <a:t>();  </a:t>
            </a:r>
          </a:p>
          <a:p>
            <a:r>
              <a:rPr lang="en-IN" dirty="0"/>
              <a:t>}  </a:t>
            </a:r>
          </a:p>
          <a:p>
            <a:endParaRPr lang="en-IN"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Banking System</a:t>
            </a:r>
          </a:p>
        </p:txBody>
      </p:sp>
      <p:sp>
        <p:nvSpPr>
          <p:cNvPr id="3" name="Content Placeholder 2"/>
          <p:cNvSpPr>
            <a:spLocks noGrp="1"/>
          </p:cNvSpPr>
          <p:nvPr>
            <p:ph idx="1"/>
          </p:nvPr>
        </p:nvSpPr>
        <p:spPr>
          <a:xfrm>
            <a:off x="457200" y="785794"/>
            <a:ext cx="8229600" cy="5340369"/>
          </a:xfrm>
        </p:spPr>
        <p:txBody>
          <a:bodyPr/>
          <a:lstStyle/>
          <a:p>
            <a:pPr>
              <a:buNone/>
            </a:pPr>
            <a:r>
              <a:rPr lang="en-IN" dirty="0"/>
              <a:t>1. </a:t>
            </a:r>
            <a:r>
              <a:rPr lang="en-IN" dirty="0" err="1"/>
              <a:t>diposit</a:t>
            </a:r>
            <a:endParaRPr lang="en-IN" dirty="0"/>
          </a:p>
          <a:p>
            <a:pPr>
              <a:buNone/>
            </a:pPr>
            <a:r>
              <a:rPr lang="en-IN" dirty="0"/>
              <a:t>2. Withdraw</a:t>
            </a:r>
          </a:p>
          <a:p>
            <a:pPr>
              <a:buNone/>
            </a:pPr>
            <a:r>
              <a:rPr lang="en-IN" dirty="0"/>
              <a:t>3. Transfer</a:t>
            </a:r>
          </a:p>
          <a:p>
            <a:pPr>
              <a:buNone/>
            </a:pPr>
            <a:r>
              <a:rPr lang="en-IN" dirty="0"/>
              <a:t>4. </a:t>
            </a:r>
            <a:r>
              <a:rPr lang="en-IN" dirty="0" err="1"/>
              <a:t>checkdetail</a:t>
            </a:r>
            <a:endParaRPr lang="en-IN"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lnSpcReduction="10000"/>
          </a:bodyPr>
          <a:lstStyle/>
          <a:p>
            <a:r>
              <a:rPr lang="en-IN" sz="2000" dirty="0" err="1"/>
              <a:t>int</a:t>
            </a:r>
            <a:r>
              <a:rPr lang="en-IN" sz="2000" dirty="0"/>
              <a:t> list();</a:t>
            </a:r>
          </a:p>
          <a:p>
            <a:r>
              <a:rPr lang="en-IN" sz="2000" dirty="0" err="1"/>
              <a:t>Int</a:t>
            </a:r>
            <a:r>
              <a:rPr lang="en-IN" sz="2000" dirty="0"/>
              <a:t> </a:t>
            </a:r>
            <a:r>
              <a:rPr lang="en-IN" sz="2000" dirty="0" err="1"/>
              <a:t>TotalAmount</a:t>
            </a:r>
            <a:r>
              <a:rPr lang="en-IN" sz="2000" dirty="0"/>
              <a:t>=1000,Amount,Amo,tr,TotalDeposit=0,Totalwith=0,Totaltr=0;</a:t>
            </a:r>
          </a:p>
          <a:p>
            <a:r>
              <a:rPr lang="en-IN" sz="2000" dirty="0"/>
              <a:t>void main()</a:t>
            </a:r>
          </a:p>
          <a:p>
            <a:r>
              <a:rPr lang="en-IN" sz="2000" dirty="0"/>
              <a:t>{</a:t>
            </a:r>
          </a:p>
          <a:p>
            <a:r>
              <a:rPr lang="en-IN" sz="2000" dirty="0"/>
              <a:t>list();</a:t>
            </a:r>
          </a:p>
          <a:p>
            <a:r>
              <a:rPr lang="en-IN" sz="2000" dirty="0" err="1"/>
              <a:t>Getch</a:t>
            </a:r>
            <a:r>
              <a:rPr lang="en-IN" sz="2000" dirty="0"/>
              <a:t>();</a:t>
            </a:r>
          </a:p>
          <a:p>
            <a:r>
              <a:rPr lang="en-IN" sz="2000" dirty="0"/>
              <a:t>}</a:t>
            </a:r>
          </a:p>
          <a:p>
            <a:r>
              <a:rPr lang="en-IN" sz="2000" dirty="0" err="1"/>
              <a:t>int</a:t>
            </a:r>
            <a:r>
              <a:rPr lang="en-IN" sz="2000" dirty="0"/>
              <a:t> list()</a:t>
            </a:r>
          </a:p>
          <a:p>
            <a:r>
              <a:rPr lang="en-IN" sz="2000" dirty="0"/>
              <a:t>{</a:t>
            </a:r>
          </a:p>
          <a:p>
            <a:r>
              <a:rPr lang="en-IN" sz="2000" dirty="0" err="1"/>
              <a:t>Int</a:t>
            </a:r>
            <a:r>
              <a:rPr lang="en-IN" sz="2000" dirty="0"/>
              <a:t> choice;</a:t>
            </a:r>
          </a:p>
          <a:p>
            <a:r>
              <a:rPr lang="en-IN" sz="2000" dirty="0" err="1"/>
              <a:t>Printf</a:t>
            </a:r>
            <a:r>
              <a:rPr lang="en-IN" sz="2000" dirty="0"/>
              <a:t>(“\n1. </a:t>
            </a:r>
            <a:r>
              <a:rPr lang="en-IN" sz="2000" dirty="0" err="1"/>
              <a:t>Diposit</a:t>
            </a:r>
            <a:r>
              <a:rPr lang="en-IN" sz="2000" dirty="0"/>
              <a:t> Amount”);</a:t>
            </a:r>
          </a:p>
          <a:p>
            <a:r>
              <a:rPr lang="en-IN" sz="2000" dirty="0" err="1"/>
              <a:t>Printf</a:t>
            </a:r>
            <a:r>
              <a:rPr lang="en-IN" sz="2000" dirty="0"/>
              <a:t>(“\n2. Withdraw”);</a:t>
            </a:r>
          </a:p>
          <a:p>
            <a:r>
              <a:rPr lang="en-IN" sz="2000" dirty="0" err="1"/>
              <a:t>Printf</a:t>
            </a:r>
            <a:r>
              <a:rPr lang="en-IN" sz="2000" dirty="0"/>
              <a:t>(:\n3. Transfer Amount: “);</a:t>
            </a:r>
          </a:p>
          <a:p>
            <a:r>
              <a:rPr lang="en-IN" sz="2000" dirty="0" err="1"/>
              <a:t>Printf</a:t>
            </a:r>
            <a:r>
              <a:rPr lang="en-IN" sz="2000" dirty="0"/>
              <a:t>(“\n4. Check Detail”);</a:t>
            </a:r>
          </a:p>
          <a:p>
            <a:r>
              <a:rPr lang="en-IN" sz="2000" dirty="0" err="1"/>
              <a:t>Printf</a:t>
            </a:r>
            <a:r>
              <a:rPr lang="en-IN" sz="2000" dirty="0"/>
              <a:t>(“\n5. Exit”);</a:t>
            </a:r>
          </a:p>
          <a:p>
            <a:r>
              <a:rPr lang="en-IN" sz="2000" dirty="0" err="1"/>
              <a:t>Printf</a:t>
            </a:r>
            <a:r>
              <a:rPr lang="en-IN" sz="2000" dirty="0"/>
              <a:t>(“\</a:t>
            </a:r>
            <a:r>
              <a:rPr lang="en-IN" sz="2000" dirty="0" err="1"/>
              <a:t>nEnter</a:t>
            </a:r>
            <a:r>
              <a:rPr lang="en-IN" sz="2000" dirty="0"/>
              <a:t> your choice”);</a:t>
            </a:r>
          </a:p>
          <a:p>
            <a:r>
              <a:rPr lang="en-IN" sz="2000" dirty="0" err="1"/>
              <a:t>Scanf</a:t>
            </a:r>
            <a:r>
              <a:rPr lang="en-IN" sz="2000" dirty="0"/>
              <a:t>(“%</a:t>
            </a:r>
            <a:r>
              <a:rPr lang="en-IN" sz="2000" dirty="0" err="1"/>
              <a:t>d”,&amp;choice</a:t>
            </a:r>
            <a:r>
              <a:rPr lang="en-IN" sz="2000" dirty="0"/>
              <a:t>);</a:t>
            </a:r>
          </a:p>
          <a:p>
            <a:r>
              <a:rPr lang="en-IN" sz="2000" dirty="0"/>
              <a:t>return choice;</a:t>
            </a:r>
          </a:p>
          <a:p>
            <a:r>
              <a:rPr lang="en-IN" sz="2000" dirty="0"/>
              <a:t>}</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void deposit()</a:t>
            </a:r>
          </a:p>
          <a:p>
            <a:r>
              <a:rPr lang="en-IN" dirty="0"/>
              <a:t>{</a:t>
            </a:r>
          </a:p>
          <a:p>
            <a:r>
              <a:rPr lang="en-IN" dirty="0" err="1"/>
              <a:t>Printf</a:t>
            </a:r>
            <a:r>
              <a:rPr lang="en-IN" dirty="0"/>
              <a:t>(“\</a:t>
            </a:r>
            <a:r>
              <a:rPr lang="en-IN" dirty="0" err="1"/>
              <a:t>nEnter</a:t>
            </a:r>
            <a:r>
              <a:rPr lang="en-IN" dirty="0"/>
              <a:t> the Amount you want to deposit”);</a:t>
            </a:r>
          </a:p>
          <a:p>
            <a:r>
              <a:rPr lang="en-IN" dirty="0" err="1"/>
              <a:t>Scanf</a:t>
            </a:r>
            <a:r>
              <a:rPr lang="en-IN" dirty="0"/>
              <a:t>(“%</a:t>
            </a:r>
            <a:r>
              <a:rPr lang="en-IN" dirty="0" err="1"/>
              <a:t>d”,&amp;Amount</a:t>
            </a:r>
            <a:r>
              <a:rPr lang="en-IN" dirty="0"/>
              <a:t>);</a:t>
            </a:r>
          </a:p>
          <a:p>
            <a:r>
              <a:rPr lang="en-IN" dirty="0" err="1"/>
              <a:t>TotalAmount</a:t>
            </a:r>
            <a:r>
              <a:rPr lang="en-IN" dirty="0"/>
              <a:t>+=Amount;</a:t>
            </a:r>
          </a:p>
          <a:p>
            <a:r>
              <a:rPr lang="en-IN" dirty="0"/>
              <a:t>}</a:t>
            </a:r>
          </a:p>
          <a:p>
            <a:endParaRPr lang="en-IN" dirty="0"/>
          </a:p>
          <a:p>
            <a:endParaRPr lang="en-IN"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Void withdraw()</a:t>
            </a:r>
          </a:p>
          <a:p>
            <a:r>
              <a:rPr lang="en-IN" dirty="0"/>
              <a:t>{</a:t>
            </a:r>
          </a:p>
          <a:p>
            <a:r>
              <a:rPr lang="en-IN" dirty="0" err="1"/>
              <a:t>Printf</a:t>
            </a:r>
            <a:r>
              <a:rPr lang="en-IN" dirty="0"/>
              <a:t>(“\</a:t>
            </a:r>
            <a:r>
              <a:rPr lang="en-IN" dirty="0" err="1"/>
              <a:t>nEnter</a:t>
            </a:r>
            <a:r>
              <a:rPr lang="en-IN" dirty="0"/>
              <a:t> the amount you wish to withdraw”);</a:t>
            </a:r>
          </a:p>
          <a:p>
            <a:r>
              <a:rPr lang="en-IN" dirty="0" err="1"/>
              <a:t>Scanf</a:t>
            </a:r>
            <a:r>
              <a:rPr lang="en-IN" dirty="0"/>
              <a:t>(“%</a:t>
            </a:r>
            <a:r>
              <a:rPr lang="en-IN" dirty="0" err="1"/>
              <a:t>d”,&amp;Amo</a:t>
            </a:r>
            <a:r>
              <a:rPr lang="en-IN" dirty="0"/>
              <a:t>);</a:t>
            </a:r>
          </a:p>
          <a:p>
            <a:r>
              <a:rPr lang="en-IN" dirty="0"/>
              <a:t>If(</a:t>
            </a:r>
            <a:r>
              <a:rPr lang="en-IN" dirty="0" err="1"/>
              <a:t>Amo</a:t>
            </a:r>
            <a:r>
              <a:rPr lang="en-IN" dirty="0"/>
              <a:t> &lt;= </a:t>
            </a:r>
            <a:r>
              <a:rPr lang="en-IN" dirty="0" err="1"/>
              <a:t>TotalAmount</a:t>
            </a:r>
            <a:r>
              <a:rPr lang="en-IN" dirty="0"/>
              <a:t>)</a:t>
            </a:r>
          </a:p>
          <a:p>
            <a:r>
              <a:rPr lang="en-IN" dirty="0" err="1"/>
              <a:t>TotalAmount</a:t>
            </a:r>
            <a:r>
              <a:rPr lang="en-IN" dirty="0"/>
              <a:t>-=</a:t>
            </a:r>
            <a:r>
              <a:rPr lang="en-IN" dirty="0" err="1"/>
              <a:t>Amo</a:t>
            </a:r>
            <a:r>
              <a:rPr lang="en-IN" dirty="0"/>
              <a:t>;</a:t>
            </a:r>
          </a:p>
          <a:p>
            <a:r>
              <a:rPr lang="en-IN" dirty="0"/>
              <a:t>Else</a:t>
            </a:r>
          </a:p>
          <a:p>
            <a:r>
              <a:rPr lang="en-IN" dirty="0" err="1"/>
              <a:t>Printf</a:t>
            </a:r>
            <a:r>
              <a:rPr lang="en-IN" dirty="0"/>
              <a:t>(“\</a:t>
            </a:r>
            <a:r>
              <a:rPr lang="en-IN" dirty="0" err="1"/>
              <a:t>nLess</a:t>
            </a:r>
            <a:r>
              <a:rPr lang="en-IN" dirty="0"/>
              <a:t>  Amount Withdraw is not possible”);</a:t>
            </a:r>
          </a:p>
          <a:p>
            <a:endParaRPr lang="en-IN"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Void transfer()</a:t>
            </a:r>
          </a:p>
          <a:p>
            <a:r>
              <a:rPr lang="en-IN" dirty="0"/>
              <a:t>{</a:t>
            </a:r>
          </a:p>
          <a:p>
            <a:r>
              <a:rPr lang="en-IN" dirty="0" err="1"/>
              <a:t>Printf</a:t>
            </a:r>
            <a:r>
              <a:rPr lang="en-IN" dirty="0"/>
              <a:t>(“\</a:t>
            </a:r>
            <a:r>
              <a:rPr lang="en-IN" dirty="0" err="1"/>
              <a:t>nEnter</a:t>
            </a:r>
            <a:r>
              <a:rPr lang="en-IN" dirty="0"/>
              <a:t> the amount you want to transfer :”);</a:t>
            </a:r>
          </a:p>
          <a:p>
            <a:r>
              <a:rPr lang="en-IN" dirty="0" err="1"/>
              <a:t>Scanf</a:t>
            </a:r>
            <a:r>
              <a:rPr lang="en-IN" dirty="0"/>
              <a:t>(“%</a:t>
            </a:r>
            <a:r>
              <a:rPr lang="en-IN" dirty="0" err="1"/>
              <a:t>d”,&amp;tr</a:t>
            </a:r>
            <a:r>
              <a:rPr lang="en-IN" dirty="0"/>
              <a:t>);</a:t>
            </a:r>
          </a:p>
          <a:p>
            <a:r>
              <a:rPr lang="en-IN" dirty="0"/>
              <a:t>If(</a:t>
            </a:r>
            <a:r>
              <a:rPr lang="en-IN" dirty="0" err="1"/>
              <a:t>tr</a:t>
            </a:r>
            <a:r>
              <a:rPr lang="en-IN" dirty="0"/>
              <a:t> &lt;=</a:t>
            </a:r>
            <a:r>
              <a:rPr lang="en-IN" dirty="0" err="1"/>
              <a:t>TotalAmount</a:t>
            </a:r>
            <a:r>
              <a:rPr lang="en-IN" dirty="0"/>
              <a:t>)</a:t>
            </a:r>
          </a:p>
          <a:p>
            <a:r>
              <a:rPr lang="en-IN" dirty="0" err="1"/>
              <a:t>TotalAmount</a:t>
            </a:r>
            <a:r>
              <a:rPr lang="en-IN" dirty="0"/>
              <a:t>-=</a:t>
            </a:r>
            <a:r>
              <a:rPr lang="en-IN" dirty="0" err="1"/>
              <a:t>tr</a:t>
            </a:r>
            <a:r>
              <a:rPr lang="en-IN" dirty="0"/>
              <a:t>;</a:t>
            </a:r>
          </a:p>
          <a:p>
            <a:r>
              <a:rPr lang="en-IN" dirty="0"/>
              <a:t>Else</a:t>
            </a:r>
          </a:p>
          <a:p>
            <a:r>
              <a:rPr lang="en-IN" dirty="0" err="1"/>
              <a:t>Printf</a:t>
            </a:r>
            <a:r>
              <a:rPr lang="en-IN" dirty="0"/>
              <a:t>(“\</a:t>
            </a:r>
            <a:r>
              <a:rPr lang="en-IN" dirty="0" err="1"/>
              <a:t>nLess</a:t>
            </a:r>
            <a:r>
              <a:rPr lang="en-IN" dirty="0"/>
              <a:t> Amount Transfer is not possible”);</a:t>
            </a:r>
          </a:p>
          <a:p>
            <a:r>
              <a:rPr lang="en-IN" dirty="0"/>
              <a:t>}</a:t>
            </a: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IN" dirty="0"/>
              <a:t>Void </a:t>
            </a:r>
            <a:r>
              <a:rPr lang="en-IN" dirty="0" err="1"/>
              <a:t>checkDetail</a:t>
            </a:r>
            <a:r>
              <a:rPr lang="en-IN" dirty="0"/>
              <a:t>()</a:t>
            </a:r>
          </a:p>
          <a:p>
            <a:r>
              <a:rPr lang="en-IN" dirty="0"/>
              <a:t>{</a:t>
            </a:r>
          </a:p>
          <a:p>
            <a:r>
              <a:rPr lang="en-IN" dirty="0" err="1"/>
              <a:t>Printf</a:t>
            </a:r>
            <a:r>
              <a:rPr lang="en-IN" dirty="0"/>
              <a:t>(“total Amount %</a:t>
            </a:r>
            <a:r>
              <a:rPr lang="en-IN" dirty="0" err="1"/>
              <a:t>d”,totalAmount</a:t>
            </a:r>
            <a:r>
              <a:rPr lang="en-IN" dirty="0"/>
              <a:t>);</a:t>
            </a:r>
          </a:p>
          <a:p>
            <a:r>
              <a:rPr lang="en-IN" dirty="0" err="1"/>
              <a:t>Printf</a:t>
            </a:r>
            <a:r>
              <a:rPr lang="en-IN" dirty="0"/>
              <a:t>(“\</a:t>
            </a:r>
            <a:r>
              <a:rPr lang="en-IN" dirty="0" err="1"/>
              <a:t>nTotal</a:t>
            </a:r>
            <a:r>
              <a:rPr lang="en-IN" dirty="0"/>
              <a:t> Deposited Amount %</a:t>
            </a:r>
            <a:r>
              <a:rPr lang="en-IN" dirty="0" err="1"/>
              <a:t>d”,totalDeposit</a:t>
            </a:r>
            <a:r>
              <a:rPr lang="en-IN" dirty="0"/>
              <a:t>);</a:t>
            </a:r>
          </a:p>
          <a:p>
            <a:r>
              <a:rPr lang="en-IN" dirty="0" err="1"/>
              <a:t>Printf</a:t>
            </a:r>
            <a:r>
              <a:rPr lang="en-IN" dirty="0"/>
              <a:t>(“\</a:t>
            </a:r>
            <a:r>
              <a:rPr lang="en-IN" dirty="0" err="1"/>
              <a:t>nTotal</a:t>
            </a:r>
            <a:r>
              <a:rPr lang="en-IN" dirty="0"/>
              <a:t> Withdraw  Amount %</a:t>
            </a:r>
            <a:r>
              <a:rPr lang="en-IN" dirty="0" err="1"/>
              <a:t>d”,Totalwithdraw</a:t>
            </a:r>
            <a:r>
              <a:rPr lang="en-IN" dirty="0"/>
              <a:t>”);</a:t>
            </a:r>
          </a:p>
          <a:p>
            <a:r>
              <a:rPr lang="en-IN" dirty="0" err="1"/>
              <a:t>Printf</a:t>
            </a:r>
            <a:r>
              <a:rPr lang="en-IN" dirty="0"/>
              <a:t>(“\</a:t>
            </a:r>
            <a:r>
              <a:rPr lang="en-IN" dirty="0" err="1"/>
              <a:t>nTotal</a:t>
            </a:r>
            <a:r>
              <a:rPr lang="en-IN" dirty="0"/>
              <a:t> </a:t>
            </a:r>
            <a:r>
              <a:rPr lang="en-IN" dirty="0" err="1"/>
              <a:t>Tranferred</a:t>
            </a:r>
            <a:r>
              <a:rPr lang="en-IN" dirty="0"/>
              <a:t> Amount  %</a:t>
            </a:r>
            <a:r>
              <a:rPr lang="en-IN" dirty="0" err="1"/>
              <a:t>d”,TotalTr</a:t>
            </a:r>
            <a:r>
              <a:rPr lang="en-IN" dirty="0"/>
              <a:t>);</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Main()</a:t>
            </a:r>
          </a:p>
        </p:txBody>
      </p:sp>
      <p:sp>
        <p:nvSpPr>
          <p:cNvPr id="3" name="Content Placeholder 2"/>
          <p:cNvSpPr>
            <a:spLocks noGrp="1"/>
          </p:cNvSpPr>
          <p:nvPr>
            <p:ph idx="1"/>
          </p:nvPr>
        </p:nvSpPr>
        <p:spPr>
          <a:xfrm>
            <a:off x="457200" y="642918"/>
            <a:ext cx="8229600" cy="6215082"/>
          </a:xfrm>
        </p:spPr>
        <p:txBody>
          <a:bodyPr>
            <a:normAutofit fontScale="85000" lnSpcReduction="20000"/>
          </a:bodyPr>
          <a:lstStyle/>
          <a:p>
            <a:endParaRPr lang="en-IN" sz="2000" dirty="0"/>
          </a:p>
          <a:p>
            <a:r>
              <a:rPr lang="en-IN" sz="2000" dirty="0" err="1"/>
              <a:t>Int</a:t>
            </a:r>
            <a:r>
              <a:rPr lang="en-IN" sz="2000" dirty="0"/>
              <a:t> Acc;</a:t>
            </a:r>
          </a:p>
          <a:p>
            <a:r>
              <a:rPr lang="en-IN" sz="2000" dirty="0"/>
              <a:t>Char a[50];</a:t>
            </a:r>
          </a:p>
          <a:p>
            <a:r>
              <a:rPr lang="en-IN" sz="2000" dirty="0"/>
              <a:t>While(1)</a:t>
            </a:r>
          </a:p>
          <a:p>
            <a:r>
              <a:rPr lang="en-IN" sz="2000" dirty="0"/>
              <a:t>{</a:t>
            </a:r>
          </a:p>
          <a:p>
            <a:r>
              <a:rPr lang="en-IN" sz="2000" dirty="0" err="1"/>
              <a:t>Clrscr</a:t>
            </a:r>
            <a:r>
              <a:rPr lang="en-IN" sz="2000" dirty="0"/>
              <a:t>();</a:t>
            </a:r>
          </a:p>
          <a:p>
            <a:r>
              <a:rPr lang="en-IN" sz="2000" dirty="0"/>
              <a:t>Switch(list()):</a:t>
            </a:r>
          </a:p>
          <a:p>
            <a:r>
              <a:rPr lang="en-IN" sz="2000" dirty="0"/>
              <a:t>Case 1:</a:t>
            </a:r>
          </a:p>
          <a:p>
            <a:r>
              <a:rPr lang="en-IN" sz="2000" dirty="0"/>
              <a:t>Deposit();</a:t>
            </a:r>
          </a:p>
          <a:p>
            <a:endParaRPr lang="en-IN" sz="2000" dirty="0"/>
          </a:p>
          <a:p>
            <a:r>
              <a:rPr lang="en-IN" sz="2000" dirty="0" err="1"/>
              <a:t>TotalDeposit</a:t>
            </a:r>
            <a:r>
              <a:rPr lang="en-IN" sz="2000" dirty="0"/>
              <a:t>+=Amount;</a:t>
            </a:r>
          </a:p>
          <a:p>
            <a:r>
              <a:rPr lang="en-IN" sz="2000" dirty="0"/>
              <a:t>Break();</a:t>
            </a:r>
          </a:p>
          <a:p>
            <a:r>
              <a:rPr lang="en-IN" sz="2000" dirty="0"/>
              <a:t>Case 2:</a:t>
            </a:r>
          </a:p>
          <a:p>
            <a:r>
              <a:rPr lang="en-IN" sz="2000" dirty="0"/>
              <a:t>Withdraw();</a:t>
            </a:r>
          </a:p>
          <a:p>
            <a:r>
              <a:rPr lang="en-IN" sz="2000" dirty="0"/>
              <a:t>If(</a:t>
            </a:r>
            <a:r>
              <a:rPr lang="en-IN" sz="2000" dirty="0" err="1"/>
              <a:t>Amo</a:t>
            </a:r>
            <a:r>
              <a:rPr lang="en-IN" sz="2000" dirty="0"/>
              <a:t>&lt;=</a:t>
            </a:r>
            <a:r>
              <a:rPr lang="en-IN" sz="2000" dirty="0" err="1"/>
              <a:t>TotalAmount</a:t>
            </a:r>
            <a:r>
              <a:rPr lang="en-IN" sz="2000" dirty="0"/>
              <a:t>)</a:t>
            </a:r>
          </a:p>
          <a:p>
            <a:r>
              <a:rPr lang="en-IN" sz="2000" dirty="0" err="1"/>
              <a:t>Totalwith</a:t>
            </a:r>
            <a:r>
              <a:rPr lang="en-IN" sz="2000" dirty="0"/>
              <a:t>+=</a:t>
            </a:r>
            <a:r>
              <a:rPr lang="en-IN" sz="2000" dirty="0" err="1"/>
              <a:t>Amo</a:t>
            </a:r>
            <a:r>
              <a:rPr lang="en-IN" sz="2000" dirty="0"/>
              <a:t>;</a:t>
            </a:r>
          </a:p>
          <a:p>
            <a:endParaRPr lang="en-IN" sz="2000" dirty="0"/>
          </a:p>
          <a:p>
            <a:r>
              <a:rPr lang="en-IN" sz="2000" dirty="0"/>
              <a:t>Break();</a:t>
            </a:r>
          </a:p>
          <a:p>
            <a:pPr>
              <a:buNone/>
            </a:pPr>
            <a:r>
              <a:rPr lang="en-IN" sz="2000" dirty="0"/>
              <a:t>	Case 3:</a:t>
            </a:r>
          </a:p>
          <a:p>
            <a:pPr>
              <a:buNone/>
            </a:pPr>
            <a:r>
              <a:rPr lang="en-IN" sz="2000" dirty="0"/>
              <a:t>	Transfer();</a:t>
            </a:r>
          </a:p>
          <a:p>
            <a:pPr>
              <a:buNone/>
            </a:pPr>
            <a:r>
              <a:rPr lang="en-IN" sz="2000" dirty="0"/>
              <a:t>	if(</a:t>
            </a:r>
            <a:r>
              <a:rPr lang="en-IN" sz="2000" dirty="0" err="1"/>
              <a:t>tr</a:t>
            </a:r>
            <a:r>
              <a:rPr lang="en-IN" sz="2000" dirty="0"/>
              <a:t>&lt;=</a:t>
            </a:r>
            <a:r>
              <a:rPr lang="en-IN" sz="2000" dirty="0" err="1"/>
              <a:t>TotalAmount</a:t>
            </a:r>
            <a:r>
              <a:rPr lang="en-IN" sz="2000" dirty="0"/>
              <a:t>)</a:t>
            </a:r>
          </a:p>
          <a:p>
            <a:pPr>
              <a:buNone/>
            </a:pPr>
            <a:r>
              <a:rPr lang="en-IN" sz="2000" dirty="0"/>
              <a:t>	</a:t>
            </a:r>
            <a:r>
              <a:rPr lang="en-IN" sz="2000" dirty="0" err="1"/>
              <a:t>TotalTr</a:t>
            </a:r>
            <a:r>
              <a:rPr lang="en-IN" sz="2000" dirty="0"/>
              <a:t>+=</a:t>
            </a:r>
            <a:r>
              <a:rPr lang="en-IN" sz="2000" dirty="0" err="1"/>
              <a:t>tr</a:t>
            </a:r>
            <a:r>
              <a:rPr lang="en-IN" sz="2000" dirty="0"/>
              <a:t>;</a:t>
            </a:r>
          </a:p>
          <a:p>
            <a:pPr>
              <a:buNone/>
            </a:pPr>
            <a:r>
              <a:rPr lang="en-IN" sz="2000" dirty="0"/>
              <a:t>	Break;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2CB1-B511-4C61-A89A-D53E81F80CC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&lt;input&gt; Element</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FE1E0F06-D902-45F5-8199-7870A50E0A06}"/>
              </a:ext>
            </a:extLst>
          </p:cNvPr>
          <p:cNvGraphicFramePr>
            <a:graphicFrameLocks noGrp="1"/>
          </p:cNvGraphicFramePr>
          <p:nvPr>
            <p:ph idx="1"/>
          </p:nvPr>
        </p:nvGraphicFramePr>
        <p:xfrm>
          <a:off x="2017909" y="1621949"/>
          <a:ext cx="5108182" cy="3901440"/>
        </p:xfrm>
        <a:graphic>
          <a:graphicData uri="http://schemas.openxmlformats.org/drawingml/2006/table">
            <a:tbl>
              <a:tblPr/>
              <a:tblGrid>
                <a:gridCol w="2554091">
                  <a:extLst>
                    <a:ext uri="{9D8B030D-6E8A-4147-A177-3AD203B41FA5}">
                      <a16:colId xmlns:a16="http://schemas.microsoft.com/office/drawing/2014/main" val="3724109239"/>
                    </a:ext>
                  </a:extLst>
                </a:gridCol>
                <a:gridCol w="2554091">
                  <a:extLst>
                    <a:ext uri="{9D8B030D-6E8A-4147-A177-3AD203B41FA5}">
                      <a16:colId xmlns:a16="http://schemas.microsoft.com/office/drawing/2014/main" val="2622065148"/>
                    </a:ext>
                  </a:extLst>
                </a:gridCol>
              </a:tblGrid>
              <a:tr h="0">
                <a:tc>
                  <a:txBody>
                    <a:bodyPr/>
                    <a:lstStyle/>
                    <a:p>
                      <a:pPr algn="l" fontAlgn="t"/>
                      <a:r>
                        <a:rPr lang="en-IN">
                          <a:effectLst/>
                        </a:rPr>
                        <a:t>Type</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35979710"/>
                  </a:ext>
                </a:extLst>
              </a:tr>
              <a:tr h="0">
                <a:tc>
                  <a:txBody>
                    <a:bodyPr/>
                    <a:lstStyle/>
                    <a:p>
                      <a:pPr algn="l" fontAlgn="t"/>
                      <a:r>
                        <a:rPr lang="en-IN">
                          <a:effectLst/>
                        </a:rPr>
                        <a:t>&lt;input type="text"&gt;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single-line text input field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54334611"/>
                  </a:ext>
                </a:extLst>
              </a:tr>
              <a:tr h="0">
                <a:tc>
                  <a:txBody>
                    <a:bodyPr/>
                    <a:lstStyle/>
                    <a:p>
                      <a:pPr algn="l" fontAlgn="t"/>
                      <a:r>
                        <a:rPr lang="en-IN">
                          <a:effectLst/>
                        </a:rPr>
                        <a:t>&lt;input type="radio"&gt;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radio button (for selecting one of many choices)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4855989"/>
                  </a:ext>
                </a:extLst>
              </a:tr>
              <a:tr h="0">
                <a:tc>
                  <a:txBody>
                    <a:bodyPr/>
                    <a:lstStyle/>
                    <a:p>
                      <a:pPr algn="l" fontAlgn="t"/>
                      <a:r>
                        <a:rPr lang="en-IN">
                          <a:effectLst/>
                        </a:rPr>
                        <a:t>&lt;input type="checkbox"&gt;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checkbox (for selecting zero or more of many choices)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2430106"/>
                  </a:ext>
                </a:extLst>
              </a:tr>
              <a:tr h="0">
                <a:tc>
                  <a:txBody>
                    <a:bodyPr/>
                    <a:lstStyle/>
                    <a:p>
                      <a:pPr algn="l" fontAlgn="t"/>
                      <a:r>
                        <a:rPr lang="en-IN">
                          <a:effectLst/>
                        </a:rPr>
                        <a:t>&lt;input type="submit"&gt;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66045454"/>
                  </a:ext>
                </a:extLst>
              </a:tr>
              <a:tr h="0">
                <a:tc>
                  <a:txBody>
                    <a:bodyPr/>
                    <a:lstStyle/>
                    <a:p>
                      <a:pPr algn="l" fontAlgn="t"/>
                      <a:r>
                        <a:rPr lang="en-IN">
                          <a:effectLst/>
                        </a:rPr>
                        <a:t>&lt;input type="button"&gt;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Displays a clickable button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63948985"/>
                  </a:ext>
                </a:extLst>
              </a:tr>
            </a:tbl>
          </a:graphicData>
        </a:graphic>
      </p:graphicFrame>
    </p:spTree>
    <p:extLst>
      <p:ext uri="{BB962C8B-B14F-4D97-AF65-F5344CB8AC3E}">
        <p14:creationId xmlns:p14="http://schemas.microsoft.com/office/powerpoint/2010/main" val="134041413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sz="2000" dirty="0"/>
              <a:t>Case 4:</a:t>
            </a:r>
          </a:p>
          <a:p>
            <a:r>
              <a:rPr lang="en-IN" sz="2000" dirty="0" err="1"/>
              <a:t>checkDetail</a:t>
            </a:r>
            <a:r>
              <a:rPr lang="en-IN" sz="2000" dirty="0"/>
              <a:t>();</a:t>
            </a:r>
          </a:p>
          <a:p>
            <a:r>
              <a:rPr lang="en-IN" sz="2000" dirty="0"/>
              <a:t>Break;</a:t>
            </a:r>
          </a:p>
          <a:p>
            <a:r>
              <a:rPr lang="en-IN" sz="2000" dirty="0"/>
              <a:t>Case 5:</a:t>
            </a:r>
          </a:p>
          <a:p>
            <a:r>
              <a:rPr lang="en-IN" sz="2000" dirty="0"/>
              <a:t>    </a:t>
            </a:r>
            <a:r>
              <a:rPr lang="en-IN" sz="2000" dirty="0" err="1"/>
              <a:t>Clrscr</a:t>
            </a:r>
            <a:r>
              <a:rPr lang="en-IN" sz="2000" dirty="0"/>
              <a:t>();</a:t>
            </a:r>
          </a:p>
          <a:p>
            <a:pPr lvl="1"/>
            <a:r>
              <a:rPr lang="en-IN" sz="1600" dirty="0"/>
              <a:t>Last();</a:t>
            </a:r>
          </a:p>
          <a:p>
            <a:pPr lvl="1"/>
            <a:r>
              <a:rPr lang="en-IN" sz="1600" dirty="0" err="1"/>
              <a:t>Getch</a:t>
            </a:r>
            <a:r>
              <a:rPr lang="en-IN" sz="1600" dirty="0"/>
              <a:t>();</a:t>
            </a:r>
          </a:p>
          <a:p>
            <a:pPr lvl="1">
              <a:buNone/>
            </a:pPr>
            <a:r>
              <a:rPr lang="en-IN" sz="1600" dirty="0"/>
              <a:t>        Exit(0);</a:t>
            </a:r>
          </a:p>
          <a:p>
            <a:r>
              <a:rPr lang="en-IN" sz="2000" dirty="0"/>
              <a:t>Default:</a:t>
            </a:r>
          </a:p>
          <a:p>
            <a:pPr lvl="1"/>
            <a:r>
              <a:rPr lang="en-IN" sz="1600" dirty="0" err="1"/>
              <a:t>Printf</a:t>
            </a:r>
            <a:r>
              <a:rPr lang="en-IN" sz="1600" dirty="0"/>
              <a:t>(“\</a:t>
            </a:r>
            <a:r>
              <a:rPr lang="en-IN" sz="1600" dirty="0" err="1"/>
              <a:t>nInvalid</a:t>
            </a:r>
            <a:r>
              <a:rPr lang="en-IN" sz="1600" dirty="0"/>
              <a:t> choice”);</a:t>
            </a:r>
          </a:p>
          <a:p>
            <a:pPr lvl="1"/>
            <a:r>
              <a:rPr lang="en-IN" sz="1600" dirty="0"/>
              <a:t>}</a:t>
            </a:r>
          </a:p>
          <a:p>
            <a:pPr lvl="1"/>
            <a:r>
              <a:rPr lang="en-IN" sz="1600" dirty="0" err="1"/>
              <a:t>Getch</a:t>
            </a:r>
            <a:r>
              <a:rPr lang="en-IN" sz="1600" dirty="0"/>
              <a:t>();</a:t>
            </a:r>
          </a:p>
          <a:p>
            <a:pPr lvl="1"/>
            <a:r>
              <a:rPr lang="en-IN" sz="1600" dirty="0"/>
              <a:t>}//end of while</a:t>
            </a:r>
          </a:p>
          <a:p>
            <a:pPr lvl="1"/>
            <a:r>
              <a:rPr lang="en-IN" sz="1600" dirty="0"/>
              <a:t>}</a:t>
            </a:r>
          </a:p>
          <a:p>
            <a:endParaRPr lang="en-IN"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en-IN" dirty="0"/>
          </a:p>
        </p:txBody>
      </p:sp>
      <p:sp>
        <p:nvSpPr>
          <p:cNvPr id="3" name="Content Placeholder 2"/>
          <p:cNvSpPr>
            <a:spLocks noGrp="1"/>
          </p:cNvSpPr>
          <p:nvPr>
            <p:ph idx="1"/>
          </p:nvPr>
        </p:nvSpPr>
        <p:spPr>
          <a:xfrm>
            <a:off x="457200" y="928670"/>
            <a:ext cx="8229600" cy="5643602"/>
          </a:xfrm>
        </p:spPr>
        <p:txBody>
          <a:bodyPr/>
          <a:lstStyle/>
          <a:p>
            <a:r>
              <a:rPr lang="en-IN" dirty="0"/>
              <a:t>Void main()</a:t>
            </a:r>
          </a:p>
          <a:p>
            <a:r>
              <a:rPr lang="en-IN" dirty="0"/>
              <a:t>{</a:t>
            </a:r>
          </a:p>
          <a:p>
            <a:r>
              <a:rPr lang="en-IN" dirty="0" err="1"/>
              <a:t>Clrscr</a:t>
            </a:r>
            <a:r>
              <a:rPr lang="en-IN" dirty="0"/>
              <a:t>();</a:t>
            </a:r>
          </a:p>
          <a:p>
            <a:r>
              <a:rPr lang="en-IN" dirty="0" err="1"/>
              <a:t>Printf</a:t>
            </a:r>
            <a:r>
              <a:rPr lang="en-IN" dirty="0"/>
              <a:t>(“Enter your name :”);</a:t>
            </a:r>
          </a:p>
          <a:p>
            <a:r>
              <a:rPr lang="en-IN" dirty="0"/>
              <a:t>Gets(a);</a:t>
            </a:r>
          </a:p>
          <a:p>
            <a:r>
              <a:rPr lang="en-IN" dirty="0" err="1"/>
              <a:t>Printf</a:t>
            </a:r>
            <a:r>
              <a:rPr lang="en-IN" dirty="0"/>
              <a:t>(“Enter your account number”);</a:t>
            </a:r>
          </a:p>
          <a:p>
            <a:r>
              <a:rPr lang="en-IN" dirty="0" err="1"/>
              <a:t>Scanf</a:t>
            </a:r>
            <a:r>
              <a:rPr lang="en-IN" dirty="0"/>
              <a:t>(“%</a:t>
            </a:r>
            <a:r>
              <a:rPr lang="en-IN" dirty="0" err="1"/>
              <a:t>d”,&amp;Acc</a:t>
            </a:r>
            <a:r>
              <a:rPr lang="en-IN" dirty="0"/>
              <a:t>);</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IN" dirty="0"/>
          </a:p>
        </p:txBody>
      </p:sp>
      <p:sp>
        <p:nvSpPr>
          <p:cNvPr id="3" name="Content Placeholder 2"/>
          <p:cNvSpPr>
            <a:spLocks noGrp="1"/>
          </p:cNvSpPr>
          <p:nvPr>
            <p:ph idx="1"/>
          </p:nvPr>
        </p:nvSpPr>
        <p:spPr>
          <a:xfrm>
            <a:off x="457200" y="785794"/>
            <a:ext cx="8229600" cy="6072206"/>
          </a:xfrm>
        </p:spPr>
        <p:txBody>
          <a:bodyPr/>
          <a:lstStyle/>
          <a:p>
            <a:r>
              <a:rPr lang="en-IN" dirty="0"/>
              <a:t>Void last()</a:t>
            </a:r>
          </a:p>
          <a:p>
            <a:r>
              <a:rPr lang="en-IN" dirty="0"/>
              <a:t>{</a:t>
            </a:r>
          </a:p>
          <a:p>
            <a:r>
              <a:rPr lang="en-IN" dirty="0" err="1"/>
              <a:t>Printf</a:t>
            </a:r>
            <a:r>
              <a:rPr lang="en-IN" dirty="0"/>
              <a:t>(“********************”);</a:t>
            </a:r>
          </a:p>
          <a:p>
            <a:r>
              <a:rPr lang="en-IN" dirty="0" err="1"/>
              <a:t>Printf</a:t>
            </a:r>
            <a:r>
              <a:rPr lang="en-IN" dirty="0"/>
              <a:t>(“\n Your name=%</a:t>
            </a:r>
            <a:r>
              <a:rPr lang="en-IN" dirty="0" err="1"/>
              <a:t>s”,a</a:t>
            </a:r>
            <a:r>
              <a:rPr lang="en-IN" dirty="0"/>
              <a:t>);</a:t>
            </a:r>
          </a:p>
          <a:p>
            <a:r>
              <a:rPr lang="en-IN" dirty="0" err="1"/>
              <a:t>Printf</a:t>
            </a:r>
            <a:r>
              <a:rPr lang="en-IN" dirty="0"/>
              <a:t>(“\</a:t>
            </a:r>
            <a:r>
              <a:rPr lang="en-IN" dirty="0" err="1"/>
              <a:t>nAccount</a:t>
            </a:r>
            <a:r>
              <a:rPr lang="en-IN" dirty="0"/>
              <a:t> Number=%</a:t>
            </a:r>
            <a:r>
              <a:rPr lang="en-IN" dirty="0" err="1"/>
              <a:t>d”,Acc</a:t>
            </a:r>
            <a:r>
              <a:rPr lang="en-IN" dirty="0"/>
              <a:t>);</a:t>
            </a:r>
          </a:p>
          <a:p>
            <a:r>
              <a:rPr lang="en-IN" dirty="0" err="1"/>
              <a:t>Printf</a:t>
            </a:r>
            <a:r>
              <a:rPr lang="en-IN" dirty="0"/>
              <a:t>(“\n \n ******THANKS******”);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DE48-B789-4252-8508-7FCF6AE08852}"/>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&lt;label&gt; Element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7BD1B47-1F79-47B0-B45E-AE82345A5A65}"/>
              </a:ext>
            </a:extLst>
          </p:cNvPr>
          <p:cNvSpPr>
            <a:spLocks noGrp="1"/>
          </p:cNvSpPr>
          <p:nvPr>
            <p:ph idx="1"/>
          </p:nvPr>
        </p:nvSpPr>
        <p:spPr>
          <a:xfrm>
            <a:off x="457200" y="548680"/>
            <a:ext cx="8229600" cy="6192688"/>
          </a:xfrm>
        </p:spPr>
        <p:txBody>
          <a:bodyPr>
            <a:normAutofit/>
          </a:bodyPr>
          <a:lstStyle/>
          <a:p>
            <a:r>
              <a:rPr lang="en-IN" sz="2400" b="0" i="0" dirty="0">
                <a:solidFill>
                  <a:srgbClr val="000000"/>
                </a:solidFill>
                <a:effectLst/>
                <a:latin typeface="Verdana" panose="020B0604030504040204" pitchFamily="34" charset="0"/>
              </a:rPr>
              <a:t>The &lt;label&gt; </a:t>
            </a:r>
            <a:r>
              <a:rPr lang="en-US" sz="2400" b="0" i="0" dirty="0">
                <a:solidFill>
                  <a:srgbClr val="000000"/>
                </a:solidFill>
                <a:effectLst/>
                <a:latin typeface="Verdana" panose="020B0604030504040204" pitchFamily="34" charset="0"/>
              </a:rPr>
              <a:t>tag defines a label for many form elements.</a:t>
            </a:r>
          </a:p>
          <a:p>
            <a:r>
              <a:rPr lang="en-US" sz="2400" b="0" i="0" dirty="0">
                <a:solidFill>
                  <a:srgbClr val="000000"/>
                </a:solidFill>
                <a:effectLst/>
                <a:latin typeface="Verdana" panose="020B0604030504040204" pitchFamily="34" charset="0"/>
              </a:rPr>
              <a:t>It is useful for screen-reader users, because the screen-reader will read out loud the label when the user focus on the input element.</a:t>
            </a:r>
          </a:p>
          <a:p>
            <a:endParaRPr lang="en-IN" sz="2400" dirty="0"/>
          </a:p>
        </p:txBody>
      </p:sp>
    </p:spTree>
    <p:extLst>
      <p:ext uri="{BB962C8B-B14F-4D97-AF65-F5344CB8AC3E}">
        <p14:creationId xmlns:p14="http://schemas.microsoft.com/office/powerpoint/2010/main" val="1154035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611-928A-4EBD-96F4-E83028347C4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Radio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22BF7AA-6D0A-411D-895B-229B1BAE4C40}"/>
              </a:ext>
            </a:extLst>
          </p:cNvPr>
          <p:cNvSpPr>
            <a:spLocks noGrp="1"/>
          </p:cNvSpPr>
          <p:nvPr>
            <p:ph idx="1"/>
          </p:nvPr>
        </p:nvSpPr>
        <p:spPr>
          <a:xfrm>
            <a:off x="457200" y="404664"/>
            <a:ext cx="8229600" cy="6178698"/>
          </a:xfrm>
        </p:spPr>
        <p:txBody>
          <a:bodyPr>
            <a:normAutofit/>
          </a:bodyPr>
          <a:lstStyle/>
          <a:p>
            <a:r>
              <a:rPr lang="en-IN" sz="2400" b="0" i="0" dirty="0">
                <a:solidFill>
                  <a:srgbClr val="000000"/>
                </a:solidFill>
                <a:effectLst/>
                <a:latin typeface="Verdana" panose="020B0604030504040204" pitchFamily="34" charset="0"/>
              </a:rPr>
              <a:t>The &lt;input type=“radio”&gt; defines a radio button.</a:t>
            </a:r>
          </a:p>
          <a:p>
            <a:r>
              <a:rPr lang="en-US" sz="2400" b="0" i="0" dirty="0">
                <a:solidFill>
                  <a:srgbClr val="000000"/>
                </a:solidFill>
                <a:effectLst/>
                <a:latin typeface="Verdana" panose="020B0604030504040204" pitchFamily="34" charset="0"/>
              </a:rPr>
              <a:t>Radio buttons let a user select ONE of a limited number of choices.</a:t>
            </a:r>
          </a:p>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form</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="radio"</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="html"</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fav_language</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="HTML"&gt;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="html"&gt;</a:t>
            </a:r>
            <a:r>
              <a:rPr lang="en-IN" sz="1800" b="0" i="0" dirty="0">
                <a:solidFill>
                  <a:srgbClr val="000000"/>
                </a:solidFill>
                <a:effectLst/>
                <a:latin typeface="Consolas" panose="020B0609020204030204" pitchFamily="49" charset="0"/>
              </a:rPr>
              <a:t>HTML</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&gt;&lt;</a:t>
            </a:r>
            <a:r>
              <a:rPr lang="en-IN" sz="1800" b="0" i="0" dirty="0" err="1">
                <a:solidFill>
                  <a:srgbClr val="A52A2A"/>
                </a:solidFill>
                <a:effectLst/>
                <a:latin typeface="Consolas" panose="020B0609020204030204" pitchFamily="49" charset="0"/>
              </a:rPr>
              <a:t>br</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="radio"</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css</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fav_language</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="CSS"&gt;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css</a:t>
            </a:r>
            <a:r>
              <a:rPr lang="en-IN" sz="1800" b="0" i="0" dirty="0">
                <a:solidFill>
                  <a:srgbClr val="0000CD"/>
                </a:solidFill>
                <a:effectLst/>
                <a:latin typeface="Consolas" panose="020B0609020204030204" pitchFamily="49" charset="0"/>
              </a:rPr>
              <a:t>"&gt;</a:t>
            </a:r>
            <a:r>
              <a:rPr lang="en-IN" sz="1800" b="0" i="0" dirty="0">
                <a:solidFill>
                  <a:srgbClr val="000000"/>
                </a:solidFill>
                <a:effectLst/>
                <a:latin typeface="Consolas" panose="020B0609020204030204" pitchFamily="49" charset="0"/>
              </a:rPr>
              <a:t>CSS</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&gt;&lt;</a:t>
            </a:r>
            <a:r>
              <a:rPr lang="en-IN" sz="1800" b="0" i="0" dirty="0" err="1">
                <a:solidFill>
                  <a:srgbClr val="A52A2A"/>
                </a:solidFill>
                <a:effectLst/>
                <a:latin typeface="Consolas" panose="020B0609020204030204" pitchFamily="49" charset="0"/>
              </a:rPr>
              <a:t>br</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="radio"</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javascript</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fav_language</a:t>
            </a:r>
            <a:r>
              <a:rPr lang="en-IN" sz="1800" b="0" i="0" dirty="0">
                <a:solidFill>
                  <a:srgbClr val="0000CD"/>
                </a:solidFill>
                <a:effectLst/>
                <a:latin typeface="Consolas" panose="020B0609020204030204" pitchFamily="49" charset="0"/>
              </a:rPr>
              <a:t>"</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="JavaScript"&gt;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a:t>
            </a:r>
            <a:r>
              <a:rPr lang="en-IN" sz="1800" b="0" i="0" dirty="0" err="1">
                <a:solidFill>
                  <a:srgbClr val="0000CD"/>
                </a:solidFill>
                <a:effectLst/>
                <a:latin typeface="Consolas" panose="020B0609020204030204" pitchFamily="49" charset="0"/>
              </a:rPr>
              <a:t>javascript</a:t>
            </a:r>
            <a:r>
              <a:rPr lang="en-IN" sz="1800" b="0" i="0" dirty="0">
                <a:solidFill>
                  <a:srgbClr val="0000CD"/>
                </a:solidFill>
                <a:effectLst/>
                <a:latin typeface="Consolas" panose="020B0609020204030204" pitchFamily="49" charset="0"/>
              </a:rPr>
              <a:t>"&gt;</a:t>
            </a:r>
            <a:r>
              <a:rPr lang="en-IN" sz="1800" b="0" i="0" dirty="0">
                <a:solidFill>
                  <a:srgbClr val="000000"/>
                </a:solidFill>
                <a:effectLst/>
                <a:latin typeface="Consolas" panose="020B0609020204030204" pitchFamily="49" charset="0"/>
              </a:rPr>
              <a:t>JavaScript</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/form</a:t>
            </a:r>
            <a:r>
              <a:rPr lang="en-IN" sz="1800" b="0" i="0" dirty="0">
                <a:solidFill>
                  <a:srgbClr val="0000CD"/>
                </a:solidFill>
                <a:effectLst/>
                <a:latin typeface="Consolas" panose="020B0609020204030204" pitchFamily="49" charset="0"/>
              </a:rPr>
              <a:t>&gt;</a:t>
            </a:r>
            <a:endParaRPr lang="en-IN" sz="1800" dirty="0"/>
          </a:p>
        </p:txBody>
      </p:sp>
    </p:spTree>
    <p:extLst>
      <p:ext uri="{BB962C8B-B14F-4D97-AF65-F5344CB8AC3E}">
        <p14:creationId xmlns:p14="http://schemas.microsoft.com/office/powerpoint/2010/main" val="1615291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083D-B2A7-4502-A980-959C11E4AB5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Checkboxes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0257581-C512-4B81-922E-42DD1EA6905C}"/>
              </a:ext>
            </a:extLst>
          </p:cNvPr>
          <p:cNvSpPr>
            <a:spLocks noGrp="1"/>
          </p:cNvSpPr>
          <p:nvPr>
            <p:ph idx="1"/>
          </p:nvPr>
        </p:nvSpPr>
        <p:spPr>
          <a:xfrm>
            <a:off x="457200" y="548680"/>
            <a:ext cx="8229600" cy="6120680"/>
          </a:xfrm>
        </p:spPr>
        <p:txBody>
          <a:bodyPr>
            <a:noAutofit/>
          </a:bodyPr>
          <a:lstStyle/>
          <a:p>
            <a:r>
              <a:rPr lang="en-US" sz="1800" b="0" i="0" dirty="0">
                <a:solidFill>
                  <a:srgbClr val="000000"/>
                </a:solidFill>
                <a:effectLst/>
                <a:latin typeface="Verdana" panose="020B0604030504040204" pitchFamily="34" charset="0"/>
              </a:rPr>
              <a:t>Checkboxes let a user select ZERO or MORE options of a limited number of choices.</a:t>
            </a:r>
          </a:p>
          <a:p>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form</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="checkbox"</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="vehicle1"</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="vehicle1"</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="Bike"&gt;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="vehicle1"&gt;</a:t>
            </a:r>
            <a:r>
              <a:rPr lang="en-IN" sz="1800" b="0" i="0" dirty="0">
                <a:solidFill>
                  <a:srgbClr val="000000"/>
                </a:solidFill>
                <a:effectLst/>
                <a:latin typeface="Consolas" panose="020B0609020204030204" pitchFamily="49" charset="0"/>
              </a:rPr>
              <a:t> I have a bike</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&gt;&lt;</a:t>
            </a:r>
            <a:r>
              <a:rPr lang="en-IN" sz="1800" b="0" i="0" dirty="0" err="1">
                <a:solidFill>
                  <a:srgbClr val="A52A2A"/>
                </a:solidFill>
                <a:effectLst/>
                <a:latin typeface="Consolas" panose="020B0609020204030204" pitchFamily="49" charset="0"/>
              </a:rPr>
              <a:t>br</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="checkbox"</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="vehicle2"</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="vehicle2"</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="Car"&gt;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="vehicle2"&gt;</a:t>
            </a:r>
            <a:r>
              <a:rPr lang="en-IN" sz="1800" b="0" i="0" dirty="0">
                <a:solidFill>
                  <a:srgbClr val="000000"/>
                </a:solidFill>
                <a:effectLst/>
                <a:latin typeface="Consolas" panose="020B0609020204030204" pitchFamily="49" charset="0"/>
              </a:rPr>
              <a:t> I have a car</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&gt;&lt;</a:t>
            </a:r>
            <a:r>
              <a:rPr lang="en-IN" sz="1800" b="0" i="0" dirty="0" err="1">
                <a:solidFill>
                  <a:srgbClr val="A52A2A"/>
                </a:solidFill>
                <a:effectLst/>
                <a:latin typeface="Consolas" panose="020B0609020204030204" pitchFamily="49" charset="0"/>
              </a:rPr>
              <a:t>br</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input</a:t>
            </a:r>
            <a:r>
              <a:rPr lang="en-IN" sz="1800" b="0" i="0" dirty="0">
                <a:solidFill>
                  <a:srgbClr val="FF0000"/>
                </a:solidFill>
                <a:effectLst/>
                <a:latin typeface="Consolas" panose="020B0609020204030204" pitchFamily="49" charset="0"/>
              </a:rPr>
              <a:t> type</a:t>
            </a:r>
            <a:r>
              <a:rPr lang="en-IN" sz="1800" b="0" i="0" dirty="0">
                <a:solidFill>
                  <a:srgbClr val="0000CD"/>
                </a:solidFill>
                <a:effectLst/>
                <a:latin typeface="Consolas" panose="020B0609020204030204" pitchFamily="49" charset="0"/>
              </a:rPr>
              <a:t>="checkbox"</a:t>
            </a:r>
            <a:r>
              <a:rPr lang="en-IN" sz="1800" b="0" i="0" dirty="0">
                <a:solidFill>
                  <a:srgbClr val="FF0000"/>
                </a:solidFill>
                <a:effectLst/>
                <a:latin typeface="Consolas" panose="020B0609020204030204" pitchFamily="49" charset="0"/>
              </a:rPr>
              <a:t> id</a:t>
            </a:r>
            <a:r>
              <a:rPr lang="en-IN" sz="1800" b="0" i="0" dirty="0">
                <a:solidFill>
                  <a:srgbClr val="0000CD"/>
                </a:solidFill>
                <a:effectLst/>
                <a:latin typeface="Consolas" panose="020B0609020204030204" pitchFamily="49" charset="0"/>
              </a:rPr>
              <a:t>="vehicle3"</a:t>
            </a:r>
            <a:r>
              <a:rPr lang="en-IN" sz="1800" b="0" i="0" dirty="0">
                <a:solidFill>
                  <a:srgbClr val="FF0000"/>
                </a:solidFill>
                <a:effectLst/>
                <a:latin typeface="Consolas" panose="020B0609020204030204" pitchFamily="49" charset="0"/>
              </a:rPr>
              <a:t> name</a:t>
            </a:r>
            <a:r>
              <a:rPr lang="en-IN" sz="1800" b="0" i="0" dirty="0">
                <a:solidFill>
                  <a:srgbClr val="0000CD"/>
                </a:solidFill>
                <a:effectLst/>
                <a:latin typeface="Consolas" panose="020B0609020204030204" pitchFamily="49" charset="0"/>
              </a:rPr>
              <a:t>="vehicle3"</a:t>
            </a:r>
            <a:r>
              <a:rPr lang="en-IN" sz="1800" b="0" i="0" dirty="0">
                <a:solidFill>
                  <a:srgbClr val="FF0000"/>
                </a:solidFill>
                <a:effectLst/>
                <a:latin typeface="Consolas" panose="020B0609020204030204" pitchFamily="49" charset="0"/>
              </a:rPr>
              <a:t> value</a:t>
            </a:r>
            <a:r>
              <a:rPr lang="en-IN" sz="1800" b="0" i="0" dirty="0">
                <a:solidFill>
                  <a:srgbClr val="0000CD"/>
                </a:solidFill>
                <a:effectLst/>
                <a:latin typeface="Consolas" panose="020B0609020204030204" pitchFamily="49" charset="0"/>
              </a:rPr>
              <a:t>="Boat"&gt;</a:t>
            </a:r>
            <a:br>
              <a:rPr lang="en-IN" sz="1800" dirty="0"/>
            </a:br>
            <a:r>
              <a:rPr lang="en-IN" sz="1800" b="0" i="0" dirty="0">
                <a:solidFill>
                  <a:srgbClr val="000000"/>
                </a:solidFill>
                <a:effectLst/>
                <a:latin typeface="Consolas" panose="020B0609020204030204" pitchFamily="49" charset="0"/>
              </a:rPr>
              <a:t>  </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FF0000"/>
                </a:solidFill>
                <a:effectLst/>
                <a:latin typeface="Consolas" panose="020B0609020204030204" pitchFamily="49" charset="0"/>
              </a:rPr>
              <a:t> for</a:t>
            </a:r>
            <a:r>
              <a:rPr lang="en-IN" sz="1800" b="0" i="0" dirty="0">
                <a:solidFill>
                  <a:srgbClr val="0000CD"/>
                </a:solidFill>
                <a:effectLst/>
                <a:latin typeface="Consolas" panose="020B0609020204030204" pitchFamily="49" charset="0"/>
              </a:rPr>
              <a:t>="vehicle3"&gt;</a:t>
            </a:r>
            <a:r>
              <a:rPr lang="en-IN" sz="1800" b="0" i="0" dirty="0">
                <a:solidFill>
                  <a:srgbClr val="000000"/>
                </a:solidFill>
                <a:effectLst/>
                <a:latin typeface="Consolas" panose="020B0609020204030204" pitchFamily="49" charset="0"/>
              </a:rPr>
              <a:t> I have a boat</a:t>
            </a: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/label</a:t>
            </a:r>
            <a:r>
              <a:rPr lang="en-IN" sz="1800" b="0" i="0" dirty="0">
                <a:solidFill>
                  <a:srgbClr val="0000CD"/>
                </a:solidFill>
                <a:effectLst/>
                <a:latin typeface="Consolas" panose="020B0609020204030204" pitchFamily="49" charset="0"/>
              </a:rPr>
              <a:t>&gt;</a:t>
            </a:r>
            <a:br>
              <a:rPr lang="en-IN" sz="1800" dirty="0"/>
            </a:br>
            <a:r>
              <a:rPr lang="en-IN" sz="1800" b="0" i="0" dirty="0">
                <a:solidFill>
                  <a:srgbClr val="0000CD"/>
                </a:solidFill>
                <a:effectLst/>
                <a:latin typeface="Consolas" panose="020B0609020204030204" pitchFamily="49" charset="0"/>
              </a:rPr>
              <a:t>&lt;</a:t>
            </a:r>
            <a:r>
              <a:rPr lang="en-IN" sz="1800" b="0" i="0" dirty="0">
                <a:solidFill>
                  <a:srgbClr val="A52A2A"/>
                </a:solidFill>
                <a:effectLst/>
                <a:latin typeface="Consolas" panose="020B0609020204030204" pitchFamily="49" charset="0"/>
              </a:rPr>
              <a:t>/form</a:t>
            </a:r>
            <a:r>
              <a:rPr lang="en-IN" sz="1800" b="0" i="0" dirty="0">
                <a:solidFill>
                  <a:srgbClr val="0000CD"/>
                </a:solidFill>
                <a:effectLst/>
                <a:latin typeface="Consolas" panose="020B0609020204030204" pitchFamily="49" charset="0"/>
              </a:rPr>
              <a:t>&gt;</a:t>
            </a:r>
            <a:endParaRPr lang="en-IN" sz="1800" dirty="0"/>
          </a:p>
        </p:txBody>
      </p:sp>
    </p:spTree>
    <p:extLst>
      <p:ext uri="{BB962C8B-B14F-4D97-AF65-F5344CB8AC3E}">
        <p14:creationId xmlns:p14="http://schemas.microsoft.com/office/powerpoint/2010/main" val="269676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1F08-3D5C-4A57-9017-1A994DBB33C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Submit Button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E839A18-07FF-4DA0-9759-2D2AAEDD2509}"/>
              </a:ext>
            </a:extLst>
          </p:cNvPr>
          <p:cNvSpPr>
            <a:spLocks noGrp="1"/>
          </p:cNvSpPr>
          <p:nvPr>
            <p:ph idx="1"/>
          </p:nvPr>
        </p:nvSpPr>
        <p:spPr>
          <a:xfrm>
            <a:off x="457200" y="476672"/>
            <a:ext cx="8229600" cy="6381328"/>
          </a:xfrm>
        </p:spPr>
        <p:txBody>
          <a:bodyPr/>
          <a:lstStyle/>
          <a:p>
            <a:r>
              <a:rPr lang="en-IN" sz="2000" b="0" i="0" dirty="0">
                <a:solidFill>
                  <a:srgbClr val="000000"/>
                </a:solidFill>
                <a:effectLst/>
                <a:latin typeface="Verdana" panose="020B0604030504040204" pitchFamily="34" charset="0"/>
              </a:rPr>
              <a:t>The &lt;input type=“submit”&gt; </a:t>
            </a:r>
            <a:r>
              <a:rPr lang="en-US" sz="2000" b="0" i="0" dirty="0">
                <a:solidFill>
                  <a:srgbClr val="000000"/>
                </a:solidFill>
                <a:effectLst/>
                <a:latin typeface="Verdana" panose="020B0604030504040204" pitchFamily="34" charset="0"/>
              </a:rPr>
              <a:t>defines a button for submitting the form data to a form-handler.</a:t>
            </a:r>
          </a:p>
          <a:p>
            <a:r>
              <a:rPr lang="en-US" sz="2000" b="0" i="0" dirty="0">
                <a:solidFill>
                  <a:srgbClr val="000000"/>
                </a:solidFill>
                <a:effectLst/>
                <a:latin typeface="Verdana" panose="020B0604030504040204" pitchFamily="34" charset="0"/>
              </a:rPr>
              <a:t>The form-handler is typically a file on the server with a script for processing input data.</a:t>
            </a:r>
          </a:p>
          <a:p>
            <a:r>
              <a:rPr lang="en-US" sz="1800" b="0" i="0" dirty="0">
                <a:solidFill>
                  <a:srgbClr val="000000"/>
                </a:solidFill>
                <a:effectLst/>
                <a:latin typeface="Verdana" panose="020B0604030504040204" pitchFamily="34" charset="0"/>
              </a:rPr>
              <a:t>The form-handler is specified in the form’s</a:t>
            </a:r>
            <a:r>
              <a:rPr lang="en-US" sz="1800" dirty="0">
                <a:solidFill>
                  <a:srgbClr val="000000"/>
                </a:solidFill>
                <a:latin typeface="Verdana" panose="020B0604030504040204" pitchFamily="34" charset="0"/>
              </a:rPr>
              <a:t> </a:t>
            </a:r>
            <a:r>
              <a:rPr lang="en-US" sz="2000" dirty="0">
                <a:solidFill>
                  <a:srgbClr val="000000"/>
                </a:solidFill>
                <a:latin typeface="Verdana" panose="020B0604030504040204" pitchFamily="34" charset="0"/>
              </a:rPr>
              <a:t>action attribute.</a:t>
            </a:r>
          </a:p>
          <a:p>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FF0000"/>
                </a:solidFill>
                <a:effectLst/>
                <a:latin typeface="Consolas" panose="020B0609020204030204" pitchFamily="49" charset="0"/>
              </a:rPr>
              <a:t> action</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action_page.php</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FF0000"/>
                </a:solidFill>
                <a:effectLst/>
                <a:latin typeface="Consolas" panose="020B0609020204030204" pitchFamily="49" charset="0"/>
              </a:rPr>
              <a:t> for</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fname</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First name:</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0000CD"/>
                </a:solidFill>
                <a:effectLst/>
                <a:latin typeface="Consolas" panose="020B0609020204030204" pitchFamily="49" charset="0"/>
              </a:rPr>
              <a:t>&gt;&lt;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="text"</a:t>
            </a:r>
            <a:r>
              <a:rPr lang="en-IN" sz="2000" b="0" i="0" dirty="0">
                <a:solidFill>
                  <a:srgbClr val="FF0000"/>
                </a:solidFill>
                <a:effectLst/>
                <a:latin typeface="Consolas" panose="020B0609020204030204" pitchFamily="49" charset="0"/>
              </a:rPr>
              <a:t> id</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fname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name</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fname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="John"&gt;&lt;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FF0000"/>
                </a:solidFill>
                <a:effectLst/>
                <a:latin typeface="Consolas" panose="020B0609020204030204" pitchFamily="49" charset="0"/>
              </a:rPr>
              <a:t> for</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lname</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Last name:</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0000CD"/>
                </a:solidFill>
                <a:effectLst/>
                <a:latin typeface="Consolas" panose="020B0609020204030204" pitchFamily="49" charset="0"/>
              </a:rPr>
              <a:t>&gt;&lt;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="text"</a:t>
            </a:r>
            <a:r>
              <a:rPr lang="en-IN" sz="2000" b="0" i="0" dirty="0">
                <a:solidFill>
                  <a:srgbClr val="FF0000"/>
                </a:solidFill>
                <a:effectLst/>
                <a:latin typeface="Consolas" panose="020B0609020204030204" pitchFamily="49" charset="0"/>
              </a:rPr>
              <a:t> id</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lname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name</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lname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="Doe"&gt;&lt;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="submit"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="Submit"&gt;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0000CD"/>
                </a:solidFill>
                <a:effectLst/>
                <a:latin typeface="Consolas" panose="020B0609020204030204" pitchFamily="49" charset="0"/>
              </a:rPr>
              <a:t>&gt;</a:t>
            </a:r>
            <a:endParaRPr lang="en-US" sz="2000"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330159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738B-0368-4413-AA3E-293E55425C0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The Method Attribute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5DEF26C-38A2-4D82-8FC2-BC9C9773B2AB}"/>
              </a:ext>
            </a:extLst>
          </p:cNvPr>
          <p:cNvSpPr>
            <a:spLocks noGrp="1"/>
          </p:cNvSpPr>
          <p:nvPr>
            <p:ph idx="1"/>
          </p:nvPr>
        </p:nvSpPr>
        <p:spPr>
          <a:xfrm>
            <a:off x="457200" y="548680"/>
            <a:ext cx="8229600" cy="6264696"/>
          </a:xfrm>
        </p:spPr>
        <p:txBody>
          <a:bodyPr>
            <a:normAutofit/>
          </a:bodyPr>
          <a:lstStyle/>
          <a:p>
            <a:r>
              <a:rPr lang="en-IN" sz="2000" b="0" i="0" dirty="0">
                <a:solidFill>
                  <a:srgbClr val="000000"/>
                </a:solidFill>
                <a:effectLst/>
                <a:latin typeface="Verdana" panose="020B0604030504040204" pitchFamily="34" charset="0"/>
              </a:rPr>
              <a:t>The method </a:t>
            </a:r>
            <a:r>
              <a:rPr lang="en-US" sz="2000" b="0" i="0" dirty="0">
                <a:solidFill>
                  <a:srgbClr val="000000"/>
                </a:solidFill>
                <a:effectLst/>
                <a:latin typeface="Verdana" panose="020B0604030504040204" pitchFamily="34" charset="0"/>
              </a:rPr>
              <a:t>attribute specifies the HTTP method to be used when submitting the form data.</a:t>
            </a:r>
          </a:p>
          <a:p>
            <a:r>
              <a:rPr lang="en-US" sz="1800" b="0" i="0" dirty="0">
                <a:solidFill>
                  <a:srgbClr val="000000"/>
                </a:solidFill>
                <a:effectLst/>
                <a:latin typeface="Verdana" panose="020B0604030504040204" pitchFamily="34" charset="0"/>
              </a:rPr>
              <a:t>The form-data can be sent as URL variables (with</a:t>
            </a:r>
            <a:r>
              <a:rPr lang="en-US" sz="1800" dirty="0">
                <a:solidFill>
                  <a:srgbClr val="000000"/>
                </a:solidFill>
                <a:latin typeface="Verdana" panose="020B0604030504040204" pitchFamily="34" charset="0"/>
              </a:rPr>
              <a:t> method=“get”) </a:t>
            </a:r>
            <a:r>
              <a:rPr lang="en-US" sz="1800" b="0" i="0" dirty="0">
                <a:solidFill>
                  <a:srgbClr val="000000"/>
                </a:solidFill>
                <a:effectLst/>
                <a:latin typeface="Verdana" panose="020B0604030504040204" pitchFamily="34" charset="0"/>
              </a:rPr>
              <a:t> or as HTTP post transaction </a:t>
            </a:r>
            <a:r>
              <a:rPr lang="en-US" sz="1200" b="0" i="0" dirty="0">
                <a:solidFill>
                  <a:srgbClr val="000000"/>
                </a:solidFill>
                <a:effectLst/>
                <a:latin typeface="Verdana" panose="020B0604030504040204" pitchFamily="34" charset="0"/>
              </a:rPr>
              <a:t>(with</a:t>
            </a:r>
            <a:r>
              <a:rPr lang="en-US" sz="2000" dirty="0">
                <a:solidFill>
                  <a:srgbClr val="000000"/>
                </a:solidFill>
                <a:latin typeface="Verdana" panose="020B0604030504040204" pitchFamily="34" charset="0"/>
              </a:rPr>
              <a:t> method=“post”)</a:t>
            </a:r>
          </a:p>
          <a:p>
            <a:r>
              <a:rPr lang="en-US" sz="2000" b="0" i="0" dirty="0">
                <a:solidFill>
                  <a:srgbClr val="000000"/>
                </a:solidFill>
                <a:effectLst/>
                <a:latin typeface="Verdana" panose="020B0604030504040204" pitchFamily="34" charset="0"/>
              </a:rPr>
              <a:t>The default HTTP method when submitting form data is GET. </a:t>
            </a:r>
          </a:p>
          <a:p>
            <a:r>
              <a:rPr lang="en-US" sz="1800" b="0" i="0" dirty="0">
                <a:solidFill>
                  <a:srgbClr val="0000CD"/>
                </a:solidFill>
                <a:effectLst/>
                <a:latin typeface="Consolas" panose="020B0609020204030204" pitchFamily="49" charset="0"/>
              </a:rPr>
              <a:t>&lt;</a:t>
            </a:r>
            <a:r>
              <a:rPr lang="en-US" sz="1800" b="0" i="0" dirty="0">
                <a:solidFill>
                  <a:srgbClr val="A52A2A"/>
                </a:solidFill>
                <a:effectLst/>
                <a:latin typeface="Consolas" panose="020B0609020204030204" pitchFamily="49" charset="0"/>
              </a:rPr>
              <a:t>form</a:t>
            </a:r>
            <a:r>
              <a:rPr lang="en-US" sz="1800" b="0" i="0" dirty="0">
                <a:solidFill>
                  <a:srgbClr val="FF0000"/>
                </a:solidFill>
                <a:effectLst/>
                <a:latin typeface="Consolas" panose="020B0609020204030204" pitchFamily="49" charset="0"/>
              </a:rPr>
              <a:t> action</a:t>
            </a:r>
            <a:r>
              <a:rPr lang="en-US" sz="1800" b="0" i="0" dirty="0">
                <a:solidFill>
                  <a:srgbClr val="0000CD"/>
                </a:solidFill>
                <a:effectLst/>
                <a:latin typeface="Consolas" panose="020B0609020204030204" pitchFamily="49" charset="0"/>
              </a:rPr>
              <a:t>="/</a:t>
            </a:r>
            <a:r>
              <a:rPr lang="en-US" sz="1800" b="0" i="0" dirty="0" err="1">
                <a:solidFill>
                  <a:srgbClr val="0000CD"/>
                </a:solidFill>
                <a:effectLst/>
                <a:latin typeface="Consolas" panose="020B0609020204030204" pitchFamily="49" charset="0"/>
              </a:rPr>
              <a:t>action_page.php</a:t>
            </a:r>
            <a:r>
              <a:rPr lang="en-US" sz="1800" b="0" i="0" dirty="0">
                <a:solidFill>
                  <a:srgbClr val="0000CD"/>
                </a:solidFill>
                <a:effectLst/>
                <a:latin typeface="Consolas" panose="020B0609020204030204" pitchFamily="49" charset="0"/>
              </a:rPr>
              <a:t>"</a:t>
            </a:r>
            <a:r>
              <a:rPr lang="en-US" sz="1800" b="0" i="0" dirty="0">
                <a:solidFill>
                  <a:srgbClr val="FF0000"/>
                </a:solidFill>
                <a:effectLst/>
                <a:latin typeface="Consolas" panose="020B0609020204030204" pitchFamily="49" charset="0"/>
              </a:rPr>
              <a:t> method</a:t>
            </a:r>
            <a:r>
              <a:rPr lang="en-US" sz="1800" b="0" i="0" dirty="0">
                <a:solidFill>
                  <a:srgbClr val="0000CD"/>
                </a:solidFill>
                <a:effectLst/>
                <a:latin typeface="Consolas" panose="020B0609020204030204" pitchFamily="49" charset="0"/>
              </a:rPr>
              <a:t>="get"&gt;</a:t>
            </a:r>
          </a:p>
          <a:p>
            <a:endParaRPr lang="en-US" sz="1800" dirty="0">
              <a:solidFill>
                <a:srgbClr val="0000CD"/>
              </a:solidFill>
              <a:latin typeface="Consolas" panose="020B0609020204030204" pitchFamily="49" charset="0"/>
            </a:endParaRPr>
          </a:p>
          <a:p>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FF0000"/>
                </a:solidFill>
                <a:effectLst/>
                <a:latin typeface="Consolas" panose="020B0609020204030204" pitchFamily="49" charset="0"/>
              </a:rPr>
              <a:t> action</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action_page.php</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method</a:t>
            </a:r>
            <a:r>
              <a:rPr lang="en-IN" sz="2000" b="0" i="0" dirty="0">
                <a:solidFill>
                  <a:srgbClr val="0000CD"/>
                </a:solidFill>
                <a:effectLst/>
                <a:latin typeface="Consolas" panose="020B0609020204030204" pitchFamily="49" charset="0"/>
              </a:rPr>
              <a:t>="post"&gt;</a:t>
            </a:r>
            <a:endParaRPr lang="en-IN" sz="2000" dirty="0"/>
          </a:p>
        </p:txBody>
      </p:sp>
    </p:spTree>
    <p:extLst>
      <p:ext uri="{BB962C8B-B14F-4D97-AF65-F5344CB8AC3E}">
        <p14:creationId xmlns:p14="http://schemas.microsoft.com/office/powerpoint/2010/main" val="3796085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What is CSS?</a:t>
            </a:r>
            <a:br>
              <a:rPr lang="en-IN" dirty="0"/>
            </a:br>
            <a:endParaRPr lang="en-IN" dirty="0"/>
          </a:p>
        </p:txBody>
      </p:sp>
      <p:sp>
        <p:nvSpPr>
          <p:cNvPr id="3" name="Content Placeholder 2"/>
          <p:cNvSpPr>
            <a:spLocks noGrp="1"/>
          </p:cNvSpPr>
          <p:nvPr>
            <p:ph idx="1"/>
          </p:nvPr>
        </p:nvSpPr>
        <p:spPr>
          <a:xfrm>
            <a:off x="457200" y="857232"/>
            <a:ext cx="8229600" cy="5268931"/>
          </a:xfrm>
        </p:spPr>
        <p:txBody>
          <a:bodyPr/>
          <a:lstStyle/>
          <a:p>
            <a:r>
              <a:rPr lang="en-IN" b="1" dirty="0"/>
              <a:t>CSS</a:t>
            </a:r>
            <a:r>
              <a:rPr lang="en-IN" dirty="0"/>
              <a:t> stands for </a:t>
            </a:r>
            <a:r>
              <a:rPr lang="en-IN" b="1" dirty="0"/>
              <a:t>C</a:t>
            </a:r>
            <a:r>
              <a:rPr lang="en-IN" dirty="0"/>
              <a:t>ascading </a:t>
            </a:r>
            <a:r>
              <a:rPr lang="en-IN" b="1" dirty="0"/>
              <a:t>S</a:t>
            </a:r>
            <a:r>
              <a:rPr lang="en-IN" dirty="0"/>
              <a:t>tyle </a:t>
            </a:r>
            <a:r>
              <a:rPr lang="en-IN" b="1" dirty="0"/>
              <a:t>S</a:t>
            </a:r>
            <a:r>
              <a:rPr lang="en-IN" dirty="0"/>
              <a:t>heets</a:t>
            </a:r>
          </a:p>
          <a:p>
            <a:r>
              <a:rPr lang="en-IN" dirty="0"/>
              <a:t>CSS describes </a:t>
            </a:r>
            <a:r>
              <a:rPr lang="en-IN" b="1" dirty="0"/>
              <a:t>how HTML elements are to be displayed on screen, paper, or in other media</a:t>
            </a:r>
            <a:endParaRPr lang="en-IN" dirty="0"/>
          </a:p>
          <a:p>
            <a:r>
              <a:rPr lang="en-IN" dirty="0"/>
              <a:t>CSS </a:t>
            </a:r>
            <a:r>
              <a:rPr lang="en-IN" b="1" dirty="0"/>
              <a:t>saves a lot of work</a:t>
            </a:r>
            <a:r>
              <a:rPr lang="en-IN" dirty="0"/>
              <a:t>. It can control the layout of multiple web pages all at once</a:t>
            </a:r>
          </a:p>
          <a:p>
            <a:r>
              <a:rPr lang="en-IN" dirty="0"/>
              <a:t>External </a:t>
            </a:r>
            <a:r>
              <a:rPr lang="en-IN" dirty="0" err="1"/>
              <a:t>stylesheets</a:t>
            </a:r>
            <a:r>
              <a:rPr lang="en-IN" dirty="0"/>
              <a:t> are stored in </a:t>
            </a:r>
            <a:r>
              <a:rPr lang="en-IN" b="1" dirty="0"/>
              <a:t>CSS files</a:t>
            </a:r>
            <a:endParaRPr lang="en-IN" dirty="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CSS Syntax</a:t>
            </a:r>
            <a:br>
              <a:rPr lang="en-IN" dirty="0"/>
            </a:br>
            <a:endParaRPr lang="en-IN" dirty="0"/>
          </a:p>
        </p:txBody>
      </p:sp>
      <p:sp>
        <p:nvSpPr>
          <p:cNvPr id="3" name="Content Placeholder 2"/>
          <p:cNvSpPr>
            <a:spLocks noGrp="1"/>
          </p:cNvSpPr>
          <p:nvPr>
            <p:ph idx="1"/>
          </p:nvPr>
        </p:nvSpPr>
        <p:spPr>
          <a:xfrm>
            <a:off x="457200" y="500042"/>
            <a:ext cx="8229600" cy="6000792"/>
          </a:xfrm>
        </p:spPr>
        <p:txBody>
          <a:bodyPr/>
          <a:lstStyle/>
          <a:p>
            <a:r>
              <a:rPr lang="en-IN" dirty="0"/>
              <a:t>A CSS rule-set consists of a selector and a declaration block:</a:t>
            </a:r>
          </a:p>
          <a:p>
            <a:br>
              <a:rPr lang="en-IN" dirty="0"/>
            </a:br>
            <a:r>
              <a:rPr lang="en-IN" dirty="0"/>
              <a:t>The selector points to the HTML element you want to style.</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1EDA-9667-4D0E-9607-679688B6E046}"/>
              </a:ext>
            </a:extLst>
          </p:cNvPr>
          <p:cNvSpPr>
            <a:spLocks noGrp="1"/>
          </p:cNvSpPr>
          <p:nvPr>
            <p:ph type="title"/>
          </p:nvPr>
        </p:nvSpPr>
        <p:spPr>
          <a:xfrm>
            <a:off x="457200" y="274638"/>
            <a:ext cx="8229600" cy="418058"/>
          </a:xfrm>
        </p:spPr>
        <p:txBody>
          <a:bodyPr>
            <a:normAutofit fontScale="90000"/>
          </a:bodyPr>
          <a:lstStyle/>
          <a:p>
            <a:r>
              <a:rPr lang="en-IN" b="0" i="0" dirty="0">
                <a:solidFill>
                  <a:srgbClr val="000000"/>
                </a:solidFill>
                <a:effectLst/>
                <a:latin typeface="Segoe UI" panose="020B0502040204020203" pitchFamily="34" charset="0"/>
              </a:rPr>
              <a:t>How To Add CSS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0DCAD84-0AD0-4D1B-8775-7B7AE7F0D132}"/>
              </a:ext>
            </a:extLst>
          </p:cNvPr>
          <p:cNvSpPr>
            <a:spLocks noGrp="1"/>
          </p:cNvSpPr>
          <p:nvPr>
            <p:ph idx="1"/>
          </p:nvPr>
        </p:nvSpPr>
        <p:spPr>
          <a:xfrm>
            <a:off x="457200" y="548680"/>
            <a:ext cx="8229600" cy="6034682"/>
          </a:xfrm>
        </p:spPr>
        <p:txBody>
          <a:bodyPr>
            <a:normAutofit fontScale="85000" lnSpcReduction="10000"/>
          </a:bodyPr>
          <a:lstStyle/>
          <a:p>
            <a:pPr algn="l"/>
            <a:r>
              <a:rPr lang="en-US" sz="2000" b="0" i="0" dirty="0">
                <a:solidFill>
                  <a:srgbClr val="000000"/>
                </a:solidFill>
                <a:effectLst/>
                <a:latin typeface="Segoe UI" panose="020B0502040204020203" pitchFamily="34" charset="0"/>
              </a:rPr>
              <a:t>Three Ways to Insert CSS</a:t>
            </a:r>
          </a:p>
          <a:p>
            <a:pPr algn="l"/>
            <a:r>
              <a:rPr lang="en-US" sz="2000" b="0" i="0" dirty="0">
                <a:solidFill>
                  <a:srgbClr val="000000"/>
                </a:solidFill>
                <a:effectLst/>
                <a:latin typeface="Verdana" panose="020B0604030504040204" pitchFamily="34" charset="0"/>
              </a:rPr>
              <a:t>There are three ways of inserting a style sheet:</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External CSS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Internal CSS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Inline CSS</a:t>
            </a:r>
          </a:p>
          <a:p>
            <a:r>
              <a:rPr lang="en-IN" b="0" i="0" dirty="0">
                <a:solidFill>
                  <a:srgbClr val="000000"/>
                </a:solidFill>
                <a:effectLst/>
                <a:latin typeface="Segoe UI" panose="020B0502040204020203" pitchFamily="34" charset="0"/>
              </a:rPr>
              <a:t>External CSS</a:t>
            </a:r>
          </a:p>
          <a:p>
            <a:pPr lvl="1"/>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5616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b="1" dirty="0"/>
              <a:t>Back end Languages:</a:t>
            </a:r>
            <a:r>
              <a:rPr lang="en-IN" dirty="0"/>
              <a:t> </a:t>
            </a:r>
          </a:p>
        </p:txBody>
      </p:sp>
      <p:sp>
        <p:nvSpPr>
          <p:cNvPr id="3" name="Content Placeholder 2"/>
          <p:cNvSpPr>
            <a:spLocks noGrp="1"/>
          </p:cNvSpPr>
          <p:nvPr>
            <p:ph idx="1"/>
          </p:nvPr>
        </p:nvSpPr>
        <p:spPr>
          <a:xfrm>
            <a:off x="457200" y="1071546"/>
            <a:ext cx="8229600" cy="5357850"/>
          </a:xfrm>
        </p:spPr>
        <p:txBody>
          <a:bodyPr>
            <a:normAutofit/>
          </a:bodyPr>
          <a:lstStyle/>
          <a:p>
            <a:pPr fontAlgn="base"/>
            <a:r>
              <a:rPr lang="en-IN" sz="2000" b="1" dirty="0"/>
              <a:t>PHP:</a:t>
            </a:r>
            <a:r>
              <a:rPr lang="en-IN" sz="2000" dirty="0"/>
              <a:t> PHP is a server-side scripting language designed specifically for web development. Since PHP code executed on the server side so it is called server-side scripting language.</a:t>
            </a:r>
          </a:p>
          <a:p>
            <a:pPr fontAlgn="base"/>
            <a:r>
              <a:rPr lang="en-IN" sz="2000" b="1" dirty="0"/>
              <a:t>C++:</a:t>
            </a:r>
            <a:r>
              <a:rPr lang="en-IN" sz="2000" dirty="0"/>
              <a:t> It is a general purpose programming language and widely used now a days for competitive programming. It is also used as backend language.</a:t>
            </a:r>
          </a:p>
          <a:p>
            <a:pPr fontAlgn="base"/>
            <a:r>
              <a:rPr lang="en-IN" sz="2000" b="1" dirty="0"/>
              <a:t>Java:</a:t>
            </a:r>
            <a:r>
              <a:rPr lang="en-IN" sz="2000" dirty="0"/>
              <a:t> Java is one of the most popular and widely used programming language and platform. It is highly scalable. Java components are easily available.</a:t>
            </a:r>
          </a:p>
          <a:p>
            <a:pPr fontAlgn="base"/>
            <a:r>
              <a:rPr lang="en-IN" sz="2000" b="1" dirty="0" err="1"/>
              <a:t>Python:</a:t>
            </a:r>
            <a:r>
              <a:rPr lang="en-IN" sz="2000" dirty="0" err="1"/>
              <a:t>Python</a:t>
            </a:r>
            <a:r>
              <a:rPr lang="en-IN" sz="2000" dirty="0"/>
              <a:t> is a programming language that lets you work quickly and integrate systems more efficiently.</a:t>
            </a:r>
          </a:p>
          <a:p>
            <a:pPr fontAlgn="base"/>
            <a:endParaRPr lang="en-IN" sz="2000" dirty="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C3C5-E2EF-4937-9477-338482B8D19D}"/>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Internal CSS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AA58353-1684-4A12-AD14-FD3A2B01C8B7}"/>
              </a:ext>
            </a:extLst>
          </p:cNvPr>
          <p:cNvSpPr>
            <a:spLocks noGrp="1"/>
          </p:cNvSpPr>
          <p:nvPr>
            <p:ph idx="1"/>
          </p:nvPr>
        </p:nvSpPr>
        <p:spPr>
          <a:xfrm>
            <a:off x="457200" y="620688"/>
            <a:ext cx="8229600" cy="6237312"/>
          </a:xfrm>
        </p:spPr>
        <p:txBody>
          <a:bodyPr>
            <a:normAutofit lnSpcReduction="10000"/>
          </a:bodyPr>
          <a:lstStyle/>
          <a:p>
            <a:pPr algn="l"/>
            <a:r>
              <a:rPr lang="en-US" sz="2000" b="0" i="0" dirty="0">
                <a:solidFill>
                  <a:srgbClr val="000000"/>
                </a:solidFill>
                <a:effectLst/>
                <a:latin typeface="Verdana" panose="020B0604030504040204" pitchFamily="34" charset="0"/>
              </a:rPr>
              <a:t>An internal style sheet may be used if one single HTML page has a unique style.</a:t>
            </a:r>
          </a:p>
          <a:p>
            <a:pPr algn="l"/>
            <a:r>
              <a:rPr lang="en-US" sz="2000" b="0" i="0" dirty="0">
                <a:solidFill>
                  <a:srgbClr val="000000"/>
                </a:solidFill>
                <a:effectLst/>
                <a:latin typeface="Verdana" panose="020B0604030504040204" pitchFamily="34" charset="0"/>
              </a:rPr>
              <a:t>The internal style is defined inside the &lt;style&gt; element, inside the head section.</a:t>
            </a:r>
          </a:p>
          <a:p>
            <a:pPr algn="l"/>
            <a:endParaRPr lang="en-US" sz="2000" dirty="0">
              <a:solidFill>
                <a:srgbClr val="000000"/>
              </a:solidFill>
              <a:latin typeface="Verdana" panose="020B0604030504040204" pitchFamily="34" charset="0"/>
            </a:endParaRPr>
          </a:p>
          <a:p>
            <a:r>
              <a:rPr lang="en-IN" sz="2000" b="1" i="0" dirty="0">
                <a:solidFill>
                  <a:srgbClr val="000000"/>
                </a:solidFill>
                <a:effectLst/>
                <a:latin typeface="Segoe UI" panose="020B0502040204020203" pitchFamily="34" charset="0"/>
              </a:rPr>
              <a:t>Inline CSS</a:t>
            </a:r>
          </a:p>
          <a:p>
            <a:pPr algn="l"/>
            <a:r>
              <a:rPr lang="en-US" sz="2000" b="0" i="0" dirty="0">
                <a:solidFill>
                  <a:srgbClr val="000000"/>
                </a:solidFill>
                <a:effectLst/>
                <a:latin typeface="Verdana" panose="020B0604030504040204" pitchFamily="34" charset="0"/>
              </a:rPr>
              <a:t>An inline style may be used to apply a unique style for a single element.</a:t>
            </a:r>
          </a:p>
          <a:p>
            <a:pPr algn="l"/>
            <a:r>
              <a:rPr lang="en-US" sz="2000" b="0" i="0" dirty="0">
                <a:solidFill>
                  <a:srgbClr val="000000"/>
                </a:solidFill>
                <a:effectLst/>
                <a:latin typeface="Verdana" panose="020B0604030504040204" pitchFamily="34" charset="0"/>
              </a:rPr>
              <a:t>To use inline styles, add the style attribute to the relevant element. The style attribute can contain any CSS property.</a:t>
            </a:r>
          </a:p>
          <a:p>
            <a:pPr lvl="1"/>
            <a:endParaRPr lang="en-US" sz="1600" b="0" i="0" dirty="0">
              <a:solidFill>
                <a:srgbClr val="000000"/>
              </a:solidFill>
              <a:effectLst/>
              <a:latin typeface="Verdana" panose="020B0604030504040204" pitchFamily="34" charset="0"/>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endParaRPr lang="en-IN" dirty="0"/>
          </a:p>
        </p:txBody>
      </p:sp>
    </p:spTree>
    <p:extLst>
      <p:ext uri="{BB962C8B-B14F-4D97-AF65-F5344CB8AC3E}">
        <p14:creationId xmlns:p14="http://schemas.microsoft.com/office/powerpoint/2010/main" val="13672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EA3D-88BA-4603-8E2F-BE07DC52B1A8}"/>
              </a:ext>
            </a:extLst>
          </p:cNvPr>
          <p:cNvSpPr>
            <a:spLocks noGrp="1"/>
          </p:cNvSpPr>
          <p:nvPr>
            <p:ph type="title"/>
          </p:nvPr>
        </p:nvSpPr>
        <p:spPr>
          <a:xfrm>
            <a:off x="457200" y="274638"/>
            <a:ext cx="8229600" cy="457199"/>
          </a:xfrm>
        </p:spPr>
        <p:txBody>
          <a:bodyPr>
            <a:normAutofit fontScale="90000"/>
          </a:bodyPr>
          <a:lstStyle/>
          <a:p>
            <a:r>
              <a:rPr lang="en-IN" dirty="0"/>
              <a:t>CSS Comments</a:t>
            </a:r>
          </a:p>
        </p:txBody>
      </p:sp>
      <p:sp>
        <p:nvSpPr>
          <p:cNvPr id="3" name="Content Placeholder 2">
            <a:extLst>
              <a:ext uri="{FF2B5EF4-FFF2-40B4-BE49-F238E27FC236}">
                <a16:creationId xmlns:a16="http://schemas.microsoft.com/office/drawing/2014/main" id="{645C0EA3-BA6B-41F6-97D8-9CAFC62D279A}"/>
              </a:ext>
            </a:extLst>
          </p:cNvPr>
          <p:cNvSpPr>
            <a:spLocks noGrp="1"/>
          </p:cNvSpPr>
          <p:nvPr>
            <p:ph idx="1"/>
          </p:nvPr>
        </p:nvSpPr>
        <p:spPr>
          <a:xfrm>
            <a:off x="457200" y="680079"/>
            <a:ext cx="8229600" cy="5851524"/>
          </a:xfrm>
        </p:spPr>
        <p:txBody>
          <a:bodyPr/>
          <a:lstStyle/>
          <a:p>
            <a:r>
              <a:rPr lang="en-IN" dirty="0"/>
              <a:t>A CSS comment is placed inside the &lt;style&gt; </a:t>
            </a:r>
            <a:r>
              <a:rPr lang="en-IN" dirty="0" err="1"/>
              <a:t>element,and</a:t>
            </a:r>
            <a:r>
              <a:rPr lang="en-IN" dirty="0"/>
              <a:t> starts with /* and ends with */</a:t>
            </a:r>
          </a:p>
          <a:p>
            <a:endParaRPr lang="en-IN" dirty="0"/>
          </a:p>
          <a:p>
            <a:r>
              <a:rPr lang="en-US" b="0" i="0" dirty="0">
                <a:solidFill>
                  <a:srgbClr val="008000"/>
                </a:solidFill>
                <a:effectLst/>
                <a:latin typeface="Consolas" panose="020B0609020204030204" pitchFamily="49" charset="0"/>
              </a:rPr>
              <a:t>/* This is a single-line comment */</a:t>
            </a:r>
            <a:br>
              <a:rPr lang="en-US" dirty="0"/>
            </a:b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32245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7971-D7D1-4296-92A9-51DA1F7D5780}"/>
              </a:ext>
            </a:extLst>
          </p:cNvPr>
          <p:cNvSpPr>
            <a:spLocks noGrp="1"/>
          </p:cNvSpPr>
          <p:nvPr>
            <p:ph type="title"/>
          </p:nvPr>
        </p:nvSpPr>
        <p:spPr>
          <a:xfrm>
            <a:off x="457200" y="274638"/>
            <a:ext cx="8229600" cy="706090"/>
          </a:xfrm>
        </p:spPr>
        <p:txBody>
          <a:bodyPr>
            <a:normAutofit fontScale="90000"/>
          </a:bodyPr>
          <a:lstStyle/>
          <a:p>
            <a:r>
              <a:rPr lang="en-IN" b="0" i="0" dirty="0">
                <a:solidFill>
                  <a:srgbClr val="000000"/>
                </a:solidFill>
                <a:effectLst/>
                <a:latin typeface="Segoe UI" panose="020B0502040204020203" pitchFamily="34" charset="0"/>
              </a:rPr>
              <a:t>CSS Background </a:t>
            </a:r>
            <a:r>
              <a:rPr lang="en-IN" b="0" i="0" dirty="0" err="1">
                <a:solidFill>
                  <a:srgbClr val="000000"/>
                </a:solidFill>
                <a:effectLst/>
                <a:latin typeface="Segoe UI" panose="020B0502040204020203" pitchFamily="34" charset="0"/>
              </a:rPr>
              <a:t>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742E730-A408-414C-BC20-D8C983FA1938}"/>
              </a:ext>
            </a:extLst>
          </p:cNvPr>
          <p:cNvSpPr>
            <a:spLocks noGrp="1"/>
          </p:cNvSpPr>
          <p:nvPr>
            <p:ph idx="1"/>
          </p:nvPr>
        </p:nvSpPr>
        <p:spPr>
          <a:xfrm>
            <a:off x="457200" y="692696"/>
            <a:ext cx="8229600" cy="6048672"/>
          </a:xfrm>
        </p:spPr>
        <p:txBody>
          <a:bodyPr>
            <a:normAutofit fontScale="92500"/>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p>
          <a:p>
            <a:endParaRPr lang="en-IN" dirty="0">
              <a:solidFill>
                <a:srgbClr val="0000CD"/>
              </a:solidFill>
              <a:latin typeface="Consolas" panose="020B0609020204030204" pitchFamily="49" charset="0"/>
            </a:endParaRPr>
          </a:p>
          <a:p>
            <a:r>
              <a:rPr lang="en-IN" b="0" i="0" dirty="0">
                <a:solidFill>
                  <a:srgbClr val="000000"/>
                </a:solidFill>
                <a:effectLst/>
                <a:latin typeface="Segoe UI" panose="020B0502040204020203" pitchFamily="34" charset="0"/>
              </a:rPr>
              <a:t>CSS Text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color:MediumSeaGreen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Ut </a:t>
            </a:r>
            <a:r>
              <a:rPr lang="en-IN" b="0" i="0" dirty="0" err="1">
                <a:solidFill>
                  <a:srgbClr val="000000"/>
                </a:solidFill>
                <a:effectLst/>
                <a:latin typeface="Consolas" panose="020B0609020204030204" pitchFamily="49" charset="0"/>
              </a:rPr>
              <a:t>wisi</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enim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87160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br>
              <a:rPr lang="en-IN" dirty="0"/>
            </a:br>
            <a:r>
              <a:rPr lang="en-IN" dirty="0"/>
              <a:t>CSS Fonts</a:t>
            </a:r>
            <a:br>
              <a:rPr lang="en-IN" dirty="0"/>
            </a:br>
            <a:endParaRPr lang="en-IN" dirty="0"/>
          </a:p>
        </p:txBody>
      </p:sp>
      <p:sp>
        <p:nvSpPr>
          <p:cNvPr id="3" name="Content Placeholder 2"/>
          <p:cNvSpPr>
            <a:spLocks noGrp="1"/>
          </p:cNvSpPr>
          <p:nvPr>
            <p:ph idx="1"/>
          </p:nvPr>
        </p:nvSpPr>
        <p:spPr>
          <a:xfrm>
            <a:off x="457200" y="857232"/>
            <a:ext cx="8229600" cy="5715040"/>
          </a:xfrm>
        </p:spPr>
        <p:txBody>
          <a:bodyPr/>
          <a:lstStyle/>
          <a:p>
            <a:r>
              <a:rPr lang="en-IN" dirty="0"/>
              <a:t>Font Family</a:t>
            </a:r>
          </a:p>
          <a:p>
            <a:pPr lvl="1"/>
            <a:r>
              <a:rPr lang="en-IN" dirty="0"/>
              <a:t>font-family: "Times New Roman“</a:t>
            </a:r>
          </a:p>
          <a:p>
            <a:r>
              <a:rPr lang="en-IN" dirty="0"/>
              <a:t>Font Style</a:t>
            </a:r>
          </a:p>
          <a:p>
            <a:pPr lvl="1"/>
            <a:r>
              <a:rPr lang="en-IN" dirty="0"/>
              <a:t>font-style: italic;</a:t>
            </a:r>
          </a:p>
          <a:p>
            <a:pPr lvl="1"/>
            <a:r>
              <a:rPr lang="en-IN" dirty="0"/>
              <a:t>font-style: oblique;</a:t>
            </a:r>
          </a:p>
          <a:p>
            <a:r>
              <a:rPr lang="en-IN" dirty="0"/>
              <a:t>Font Weight</a:t>
            </a:r>
          </a:p>
          <a:p>
            <a:pPr lvl="1"/>
            <a:r>
              <a:rPr lang="en-IN" dirty="0"/>
              <a:t>font-weight:90px;</a:t>
            </a:r>
          </a:p>
          <a:p>
            <a:r>
              <a:rPr lang="en-IN" dirty="0"/>
              <a:t>Font Size</a:t>
            </a:r>
          </a:p>
          <a:p>
            <a:pPr lvl="1"/>
            <a:r>
              <a:rPr lang="en-IN" dirty="0"/>
              <a:t>font-size:12px;</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A650-8561-48D0-9C57-FADA0D77A4F3}"/>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CSS Backgrounds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685BACD-4DF4-4930-BCA5-8DB7668F45BD}"/>
              </a:ext>
            </a:extLst>
          </p:cNvPr>
          <p:cNvSpPr>
            <a:spLocks noGrp="1"/>
          </p:cNvSpPr>
          <p:nvPr>
            <p:ph idx="1"/>
          </p:nvPr>
        </p:nvSpPr>
        <p:spPr>
          <a:xfrm>
            <a:off x="457200" y="620688"/>
            <a:ext cx="8229600" cy="5962674"/>
          </a:xfrm>
        </p:spPr>
        <p:txBody>
          <a:bodyPr>
            <a:normAutofit lnSpcReduction="10000"/>
          </a:bodyPr>
          <a:lstStyle/>
          <a:p>
            <a:r>
              <a:rPr lang="en-IN" b="0" i="0" dirty="0">
                <a:solidFill>
                  <a:srgbClr val="000000"/>
                </a:solidFill>
                <a:effectLst/>
                <a:latin typeface="Segoe UI" panose="020B0502040204020203" pitchFamily="34" charset="0"/>
              </a:rPr>
              <a:t>Background Image</a:t>
            </a:r>
          </a:p>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("paper.gif")</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IN" b="0" i="0" dirty="0">
                <a:solidFill>
                  <a:srgbClr val="000000"/>
                </a:solidFill>
                <a:effectLst/>
                <a:latin typeface="Segoe UI" panose="020B0502040204020203" pitchFamily="34" charset="0"/>
              </a:rPr>
              <a:t>background-repeat</a:t>
            </a:r>
          </a:p>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("gradient_bg.png")</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background-repeat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repeat-x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107994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8CA3-6029-4B05-A2EF-9BD33F27E239}"/>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CSS background-position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2F98A1F-BF52-4833-8644-25B9B12F6811}"/>
              </a:ext>
            </a:extLst>
          </p:cNvPr>
          <p:cNvSpPr>
            <a:spLocks noGrp="1"/>
          </p:cNvSpPr>
          <p:nvPr>
            <p:ph idx="1"/>
          </p:nvPr>
        </p:nvSpPr>
        <p:spPr>
          <a:xfrm>
            <a:off x="457200" y="404664"/>
            <a:ext cx="8229600" cy="6178698"/>
          </a:xfrm>
        </p:spPr>
        <p:txBody>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("img_tree.png")</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background-repeat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no-repeat</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right top</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76091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4A8A-24F7-4333-A5D3-FA76CAAB5964}"/>
              </a:ext>
            </a:extLst>
          </p:cNvPr>
          <p:cNvSpPr>
            <a:spLocks noGrp="1"/>
          </p:cNvSpPr>
          <p:nvPr>
            <p:ph type="title"/>
          </p:nvPr>
        </p:nvSpPr>
        <p:spPr>
          <a:xfrm>
            <a:off x="457200" y="274638"/>
            <a:ext cx="8229600" cy="778098"/>
          </a:xfrm>
        </p:spPr>
        <p:txBody>
          <a:bodyPr>
            <a:normAutofit fontScale="90000"/>
          </a:bodyPr>
          <a:lstStyle/>
          <a:p>
            <a:r>
              <a:rPr lang="en-IN" b="0" i="0" dirty="0">
                <a:solidFill>
                  <a:srgbClr val="000000"/>
                </a:solidFill>
                <a:effectLst/>
                <a:latin typeface="Segoe UI" panose="020B0502040204020203" pitchFamily="34" charset="0"/>
              </a:rPr>
              <a:t>CSS background - Shorthand property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F10412-C137-49B2-B220-531122FCCF7C}"/>
              </a:ext>
            </a:extLst>
          </p:cNvPr>
          <p:cNvSpPr>
            <a:spLocks noGrp="1"/>
          </p:cNvSpPr>
          <p:nvPr>
            <p:ph idx="1"/>
          </p:nvPr>
        </p:nvSpPr>
        <p:spPr>
          <a:xfrm>
            <a:off x="457200" y="1052736"/>
            <a:ext cx="8229600" cy="5530626"/>
          </a:xfrm>
        </p:spPr>
        <p:txBody>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#ffffff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("img_tree.png") no-repeat right top</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110782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7ACA-8A97-45C4-B0E0-61F4E8D12502}"/>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CSS Borders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E9820A1-BE88-4256-8E75-134638389E92}"/>
              </a:ext>
            </a:extLst>
          </p:cNvPr>
          <p:cNvSpPr>
            <a:spLocks noGrp="1"/>
          </p:cNvSpPr>
          <p:nvPr>
            <p:ph idx="1"/>
          </p:nvPr>
        </p:nvSpPr>
        <p:spPr>
          <a:xfrm>
            <a:off x="457200" y="476672"/>
            <a:ext cx="8229600" cy="6106690"/>
          </a:xfrm>
        </p:spPr>
        <p:txBody>
          <a:bodyPr>
            <a:normAutofit lnSpcReduction="10000"/>
          </a:bodyPr>
          <a:lstStyle/>
          <a:p>
            <a:r>
              <a:rPr lang="en-IN" b="0" i="0" dirty="0">
                <a:solidFill>
                  <a:srgbClr val="000000"/>
                </a:solidFill>
                <a:effectLst/>
                <a:latin typeface="Segoe UI" panose="020B0502040204020203" pitchFamily="34" charset="0"/>
              </a:rPr>
              <a:t>CSS Border Style</a:t>
            </a:r>
          </a:p>
          <a:p>
            <a:r>
              <a:rPr lang="en-IN" b="0" i="0" dirty="0" err="1">
                <a:solidFill>
                  <a:srgbClr val="A52A2A"/>
                </a:solidFill>
                <a:effectLst/>
                <a:latin typeface="Consolas" panose="020B0609020204030204" pitchFamily="49" charset="0"/>
              </a:rPr>
              <a:t>p.dotted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p.dashed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dashed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p.solid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p.double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double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p.groove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groove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p.ridge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ridge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p.inset</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inset</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p.outset</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outset</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p.none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p.hidden</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hidden</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p.mix</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 dashed solid double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11998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6D38-140B-4CD2-B423-72904D9EC14A}"/>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CSS Border Width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A51B316-92D8-44C1-90AC-6B684802CC50}"/>
              </a:ext>
            </a:extLst>
          </p:cNvPr>
          <p:cNvSpPr>
            <a:spLocks noGrp="1"/>
          </p:cNvSpPr>
          <p:nvPr>
            <p:ph idx="1"/>
          </p:nvPr>
        </p:nvSpPr>
        <p:spPr>
          <a:xfrm>
            <a:off x="457200" y="692696"/>
            <a:ext cx="8229600" cy="5616624"/>
          </a:xfrm>
        </p:spPr>
        <p:txBody>
          <a:bodyPr/>
          <a:lstStyle/>
          <a:p>
            <a:r>
              <a:rPr lang="en-IN" b="0" i="0" dirty="0">
                <a:solidFill>
                  <a:srgbClr val="A52A2A"/>
                </a:solidFill>
                <a:effectLst/>
                <a:latin typeface="Consolas" panose="020B0609020204030204" pitchFamily="49" charset="0"/>
              </a:rPr>
              <a:t>p.one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US" b="0" i="0" dirty="0">
                <a:solidFill>
                  <a:srgbClr val="FF0000"/>
                </a:solidFill>
                <a:effectLst/>
                <a:latin typeface="Consolas" panose="020B0609020204030204" pitchFamily="49" charset="0"/>
              </a:rPr>
              <a:t>border-width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25px 10px 4px 35px</a:t>
            </a:r>
            <a:endParaRPr lang="en-IN" dirty="0"/>
          </a:p>
        </p:txBody>
      </p:sp>
    </p:spTree>
    <p:extLst>
      <p:ext uri="{BB962C8B-B14F-4D97-AF65-F5344CB8AC3E}">
        <p14:creationId xmlns:p14="http://schemas.microsoft.com/office/powerpoint/2010/main" val="2241750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F78D-C937-44D0-8E92-E8FC8832E9EE}"/>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CSS Border </a:t>
            </a:r>
            <a:r>
              <a:rPr lang="en-IN" b="0" i="0" dirty="0" err="1">
                <a:solidFill>
                  <a:srgbClr val="000000"/>
                </a:solidFill>
                <a:effectLst/>
                <a:latin typeface="Segoe UI" panose="020B0502040204020203" pitchFamily="34" charset="0"/>
              </a:rPr>
              <a:t>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478B718-3C55-4803-9C76-22E6E576BE3D}"/>
              </a:ext>
            </a:extLst>
          </p:cNvPr>
          <p:cNvSpPr>
            <a:spLocks noGrp="1"/>
          </p:cNvSpPr>
          <p:nvPr>
            <p:ph idx="1"/>
          </p:nvPr>
        </p:nvSpPr>
        <p:spPr>
          <a:xfrm>
            <a:off x="457200" y="548680"/>
            <a:ext cx="8229600" cy="6192688"/>
          </a:xfrm>
        </p:spPr>
        <p:txBody>
          <a:bodyPr>
            <a:normAutofit lnSpcReduction="10000"/>
          </a:bodyPr>
          <a:lstStyle/>
          <a:p>
            <a:r>
              <a:rPr lang="en-IN" b="0" i="0" dirty="0">
                <a:solidFill>
                  <a:srgbClr val="A52A2A"/>
                </a:solidFill>
                <a:effectLst/>
                <a:latin typeface="Consolas" panose="020B0609020204030204" pitchFamily="49" charset="0"/>
              </a:rPr>
              <a:t>p.one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a:solidFill>
                  <a:srgbClr val="000000"/>
                </a:solidFill>
                <a:effectLst/>
                <a:latin typeface="Segoe UI" panose="020B0502040204020203" pitchFamily="34" charset="0"/>
              </a:rPr>
              <a:t>CSS Border Sides</a:t>
            </a:r>
          </a:p>
          <a:p>
            <a:r>
              <a:rPr lang="en-IN" b="0" i="0" dirty="0">
                <a:solidFill>
                  <a:srgbClr val="A52A2A"/>
                </a:solidFill>
                <a:effectLst/>
                <a:latin typeface="Consolas" panose="020B0609020204030204" pitchFamily="49" charset="0"/>
              </a:rPr>
              <a:t>p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border-top-style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border-right-style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border-bottom-style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border-left-style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90121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857256"/>
          </a:xfrm>
        </p:spPr>
        <p:txBody>
          <a:bodyPr/>
          <a:lstStyle/>
          <a:p>
            <a:r>
              <a:rPr lang="en-IN" dirty="0"/>
              <a:t>Web Development</a:t>
            </a:r>
          </a:p>
        </p:txBody>
      </p:sp>
      <p:sp>
        <p:nvSpPr>
          <p:cNvPr id="3" name="Content Placeholder 2"/>
          <p:cNvSpPr>
            <a:spLocks noGrp="1"/>
          </p:cNvSpPr>
          <p:nvPr>
            <p:ph idx="1"/>
          </p:nvPr>
        </p:nvSpPr>
        <p:spPr>
          <a:xfrm>
            <a:off x="457200" y="1071546"/>
            <a:ext cx="8229600" cy="5357850"/>
          </a:xfrm>
        </p:spPr>
        <p:txBody>
          <a:bodyPr/>
          <a:lstStyle/>
          <a:p>
            <a:r>
              <a:rPr lang="en-IN" dirty="0"/>
              <a:t>Web development is the work involved in developing a website for the Internet or an intranet.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CSS LINKS</a:t>
            </a:r>
          </a:p>
        </p:txBody>
      </p:sp>
      <p:sp>
        <p:nvSpPr>
          <p:cNvPr id="3" name="Content Placeholder 2"/>
          <p:cNvSpPr>
            <a:spLocks noGrp="1"/>
          </p:cNvSpPr>
          <p:nvPr>
            <p:ph idx="1"/>
          </p:nvPr>
        </p:nvSpPr>
        <p:spPr>
          <a:xfrm>
            <a:off x="457200" y="928670"/>
            <a:ext cx="8229600" cy="5572164"/>
          </a:xfrm>
        </p:spPr>
        <p:txBody>
          <a:bodyPr/>
          <a:lstStyle/>
          <a:p>
            <a:r>
              <a:rPr lang="en-IN" dirty="0"/>
              <a:t>The four links states are:</a:t>
            </a:r>
          </a:p>
          <a:p>
            <a:r>
              <a:rPr lang="en-IN" dirty="0"/>
              <a:t>a:link - a normal, unvisited link</a:t>
            </a:r>
          </a:p>
          <a:p>
            <a:r>
              <a:rPr lang="en-IN" dirty="0"/>
              <a:t>a:visited - a link the user has visited</a:t>
            </a:r>
          </a:p>
          <a:p>
            <a:r>
              <a:rPr lang="en-IN" dirty="0"/>
              <a:t>a:hover - a link when the user </a:t>
            </a:r>
            <a:r>
              <a:rPr lang="en-IN" dirty="0" err="1"/>
              <a:t>mouses</a:t>
            </a:r>
            <a:r>
              <a:rPr lang="en-IN" dirty="0"/>
              <a:t> over it</a:t>
            </a:r>
          </a:p>
          <a:p>
            <a:r>
              <a:rPr lang="en-IN" dirty="0"/>
              <a:t>a:active - a link the moment it is clicked</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14948"/>
          </a:xfrm>
        </p:spPr>
        <p:txBody>
          <a:bodyPr>
            <a:normAutofit/>
          </a:bodyPr>
          <a:lstStyle/>
          <a:p>
            <a:r>
              <a:rPr lang="en-IN" sz="1600" dirty="0"/>
              <a:t>a:link{</a:t>
            </a:r>
          </a:p>
          <a:p>
            <a:pPr lvl="1">
              <a:buNone/>
            </a:pPr>
            <a:r>
              <a:rPr lang="en-IN" sz="1600" dirty="0" err="1"/>
              <a:t>color:red</a:t>
            </a:r>
            <a:r>
              <a:rPr lang="en-IN" sz="1600" dirty="0"/>
              <a:t>;</a:t>
            </a:r>
          </a:p>
          <a:p>
            <a:pPr lvl="1">
              <a:buNone/>
            </a:pPr>
            <a:r>
              <a:rPr lang="en-IN" sz="1600" dirty="0"/>
              <a:t>}</a:t>
            </a:r>
          </a:p>
          <a:p>
            <a:pPr lvl="1">
              <a:buNone/>
            </a:pPr>
            <a:r>
              <a:rPr lang="en-IN" sz="1600" dirty="0"/>
              <a:t>a:visited{ </a:t>
            </a:r>
          </a:p>
          <a:p>
            <a:pPr lvl="1">
              <a:buNone/>
            </a:pPr>
            <a:r>
              <a:rPr lang="en-IN" sz="1600" dirty="0" err="1"/>
              <a:t>color:green</a:t>
            </a:r>
            <a:r>
              <a:rPr lang="en-IN" sz="1600" dirty="0"/>
              <a:t>;</a:t>
            </a:r>
          </a:p>
          <a:p>
            <a:pPr lvl="1">
              <a:buNone/>
            </a:pPr>
            <a:r>
              <a:rPr lang="en-IN" sz="1600" dirty="0"/>
              <a:t>}</a:t>
            </a:r>
          </a:p>
          <a:p>
            <a:pPr lvl="1">
              <a:buNone/>
            </a:pPr>
            <a:r>
              <a:rPr lang="en-IN" sz="1600" dirty="0"/>
              <a:t>a:hover{</a:t>
            </a:r>
          </a:p>
          <a:p>
            <a:pPr lvl="1">
              <a:buNone/>
            </a:pPr>
            <a:r>
              <a:rPr lang="en-IN" sz="1600" dirty="0" err="1"/>
              <a:t>color:pink</a:t>
            </a:r>
            <a:r>
              <a:rPr lang="en-IN" sz="1600" dirty="0"/>
              <a:t>;</a:t>
            </a:r>
          </a:p>
          <a:p>
            <a:pPr lvl="1">
              <a:buNone/>
            </a:pPr>
            <a:r>
              <a:rPr lang="en-IN" sz="1600" dirty="0"/>
              <a:t>}</a:t>
            </a:r>
          </a:p>
          <a:p>
            <a:pPr lvl="1">
              <a:buNone/>
            </a:pPr>
            <a:r>
              <a:rPr lang="en-IN" dirty="0"/>
              <a:t>a:active{</a:t>
            </a:r>
          </a:p>
          <a:p>
            <a:pPr lvl="1">
              <a:buNone/>
            </a:pPr>
            <a:r>
              <a:rPr lang="en-IN" dirty="0" err="1"/>
              <a:t>color:blue</a:t>
            </a:r>
            <a:r>
              <a:rPr lang="en-IN" dirty="0"/>
              <a:t>;</a:t>
            </a:r>
          </a:p>
          <a:p>
            <a:pPr lvl="1">
              <a:buNone/>
            </a:pPr>
            <a:r>
              <a:rPr lang="en-IN"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CSS Lists</a:t>
            </a:r>
            <a:br>
              <a:rPr lang="en-IN" dirty="0"/>
            </a:br>
            <a:endParaRPr lang="en-IN" dirty="0"/>
          </a:p>
        </p:txBody>
      </p:sp>
      <p:sp>
        <p:nvSpPr>
          <p:cNvPr id="3" name="Content Placeholder 2"/>
          <p:cNvSpPr>
            <a:spLocks noGrp="1"/>
          </p:cNvSpPr>
          <p:nvPr>
            <p:ph idx="1"/>
          </p:nvPr>
        </p:nvSpPr>
        <p:spPr>
          <a:xfrm>
            <a:off x="457200" y="714356"/>
            <a:ext cx="8229600" cy="5929354"/>
          </a:xfrm>
        </p:spPr>
        <p:txBody>
          <a:bodyPr/>
          <a:lstStyle/>
          <a:p>
            <a:r>
              <a:rPr lang="en-IN" dirty="0"/>
              <a:t>Different List Item Markers</a:t>
            </a:r>
          </a:p>
          <a:p>
            <a:pPr lvl="1"/>
            <a:r>
              <a:rPr lang="en-IN" dirty="0"/>
              <a:t>list-style-type: circle;</a:t>
            </a:r>
          </a:p>
          <a:p>
            <a:pPr lvl="1"/>
            <a:r>
              <a:rPr lang="en-IN" dirty="0"/>
              <a:t>list-style-type: square;</a:t>
            </a:r>
          </a:p>
          <a:p>
            <a:pPr lvl="1"/>
            <a:r>
              <a:rPr lang="en-IN" dirty="0"/>
              <a:t>list-style-type: upper-roman;</a:t>
            </a:r>
          </a:p>
          <a:p>
            <a:pPr lvl="1"/>
            <a:r>
              <a:rPr lang="en-IN" dirty="0"/>
              <a:t>list-style-type: lower-alpha;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4A9F-FEED-4CD9-B6F8-069F584A3695}"/>
              </a:ext>
            </a:extLst>
          </p:cNvPr>
          <p:cNvSpPr>
            <a:spLocks noGrp="1"/>
          </p:cNvSpPr>
          <p:nvPr>
            <p:ph type="title"/>
          </p:nvPr>
        </p:nvSpPr>
        <p:spPr>
          <a:xfrm>
            <a:off x="442392" y="0"/>
            <a:ext cx="8229600" cy="7029400"/>
          </a:xfrm>
        </p:spPr>
        <p:txBody>
          <a:bodyPr>
            <a:normAutofit/>
          </a:bodyPr>
          <a:lstStyle/>
          <a:p>
            <a:r>
              <a:rPr lang="en-US" b="0" i="0" dirty="0">
                <a:solidFill>
                  <a:srgbClr val="000000"/>
                </a:solidFill>
                <a:effectLst/>
                <a:latin typeface="Segoe UI" panose="020B0502040204020203" pitchFamily="34" charset="0"/>
              </a:rPr>
              <a:t>Position The List Item Markers</a:t>
            </a:r>
            <a:br>
              <a:rPr lang="en-US"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12FDAF7D-821D-43A8-8FBB-41B587A740C9}"/>
              </a:ext>
            </a:extLst>
          </p:cNvPr>
          <p:cNvSpPr>
            <a:spLocks noGrp="1" noChangeArrowheads="1"/>
          </p:cNvSpPr>
          <p:nvPr>
            <p:ph idx="1"/>
          </p:nvPr>
        </p:nvSpPr>
        <p:spPr bwMode="auto">
          <a:xfrm>
            <a:off x="457200" y="3406145"/>
            <a:ext cx="248786"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306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2A884-CD87-4F97-82EE-DBC9FD556DB7}"/>
              </a:ext>
            </a:extLst>
          </p:cNvPr>
          <p:cNvSpPr>
            <a:spLocks noGrp="1"/>
          </p:cNvSpPr>
          <p:nvPr>
            <p:ph idx="1"/>
          </p:nvPr>
        </p:nvSpPr>
        <p:spPr>
          <a:xfrm>
            <a:off x="457200" y="366077"/>
            <a:ext cx="8229600" cy="6263003"/>
          </a:xfrm>
        </p:spPr>
        <p:txBody>
          <a:bodyPr>
            <a:normAutofit/>
          </a:bodyPr>
          <a:lstStyle/>
          <a:p>
            <a:r>
              <a:rPr lang="en-US" sz="2000" b="0" i="0" dirty="0">
                <a:solidFill>
                  <a:srgbClr val="000000"/>
                </a:solidFill>
                <a:effectLst/>
                <a:latin typeface="Verdana" panose="020B0604030504040204" pitchFamily="34" charset="0"/>
              </a:rPr>
              <a:t>list-style-position: outside;" means that the bullet points will be outside the list item. The start of each line of a list item will be aligned vertically. </a:t>
            </a:r>
          </a:p>
          <a:p>
            <a:r>
              <a:rPr lang="en-US" sz="2000" b="0" i="0" dirty="0">
                <a:solidFill>
                  <a:srgbClr val="000000"/>
                </a:solidFill>
                <a:effectLst/>
                <a:latin typeface="Verdana" panose="020B0604030504040204" pitchFamily="34" charset="0"/>
              </a:rPr>
              <a:t>list-style-position: inside;" means that the bullet points will be inside the list item. </a:t>
            </a:r>
          </a:p>
          <a:p>
            <a:endParaRPr lang="en-IN" sz="2000" dirty="0"/>
          </a:p>
        </p:txBody>
      </p:sp>
    </p:spTree>
    <p:extLst>
      <p:ext uri="{BB962C8B-B14F-4D97-AF65-F5344CB8AC3E}">
        <p14:creationId xmlns:p14="http://schemas.microsoft.com/office/powerpoint/2010/main" val="2880361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C4E-29F3-4D5C-A2E5-FA1B19BF60ED}"/>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Remove Default Settings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DD2CAFF-EE49-4D30-892F-8286410B0D9E}"/>
              </a:ext>
            </a:extLst>
          </p:cNvPr>
          <p:cNvSpPr>
            <a:spLocks noGrp="1"/>
          </p:cNvSpPr>
          <p:nvPr>
            <p:ph idx="1"/>
          </p:nvPr>
        </p:nvSpPr>
        <p:spPr>
          <a:xfrm>
            <a:off x="457200" y="404664"/>
            <a:ext cx="8229600" cy="6264696"/>
          </a:xfrm>
        </p:spPr>
        <p:txBody>
          <a:bodyPr/>
          <a:lstStyle/>
          <a:p>
            <a:r>
              <a:rPr lang="pl-PL" b="0" i="0" dirty="0">
                <a:solidFill>
                  <a:srgbClr val="A52A2A"/>
                </a:solidFill>
                <a:effectLst/>
                <a:latin typeface="Consolas" panose="020B0609020204030204" pitchFamily="49" charset="0"/>
              </a:rPr>
              <a:t>ul </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list-style-type</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none</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margin</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0</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padding</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0</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72884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2800-A90E-496B-8F23-BDA93568FBA1}"/>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List - Shorthand property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FCA9995-FFD3-45C3-9AA4-47B5FB463E9E}"/>
              </a:ext>
            </a:extLst>
          </p:cNvPr>
          <p:cNvSpPr>
            <a:spLocks noGrp="1"/>
          </p:cNvSpPr>
          <p:nvPr>
            <p:ph idx="1"/>
          </p:nvPr>
        </p:nvSpPr>
        <p:spPr>
          <a:xfrm>
            <a:off x="457200" y="548680"/>
            <a:ext cx="8229600" cy="6192688"/>
          </a:xfrm>
        </p:spPr>
        <p:txBody>
          <a:bodyPr/>
          <a:lstStyle/>
          <a:p>
            <a:r>
              <a:rPr lang="en-IN" b="0" i="0" dirty="0">
                <a:solidFill>
                  <a:srgbClr val="A52A2A"/>
                </a:solidFill>
                <a:effectLst/>
                <a:latin typeface="Consolas" panose="020B0609020204030204" pitchFamily="49" charset="0"/>
              </a:rPr>
              <a:t>ul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list-style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square inside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("sqpurple.gif")</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5459616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02E3-BF42-45CA-B6C6-38D1DDDBB526}"/>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Styling List With </a:t>
            </a:r>
            <a:r>
              <a:rPr lang="en-IN" b="0" i="0" dirty="0" err="1">
                <a:solidFill>
                  <a:srgbClr val="000000"/>
                </a:solidFill>
                <a:effectLst/>
                <a:latin typeface="Segoe UI" panose="020B0502040204020203" pitchFamily="34" charset="0"/>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E4834CC-2481-43EE-8A50-A6CCCB65715D}"/>
              </a:ext>
            </a:extLst>
          </p:cNvPr>
          <p:cNvSpPr>
            <a:spLocks noGrp="1"/>
          </p:cNvSpPr>
          <p:nvPr>
            <p:ph idx="1"/>
          </p:nvPr>
        </p:nvSpPr>
        <p:spPr>
          <a:xfrm>
            <a:off x="457200" y="836712"/>
            <a:ext cx="8229600" cy="5746650"/>
          </a:xfrm>
        </p:spPr>
        <p:txBody>
          <a:bodyPr>
            <a:normAutofit fontScale="70000" lnSpcReduction="20000"/>
          </a:bodyPr>
          <a:lstStyle/>
          <a:p>
            <a:r>
              <a:rPr lang="en-IN" b="0" i="0" dirty="0" err="1">
                <a:solidFill>
                  <a:srgbClr val="A52A2A"/>
                </a:solidFill>
                <a:effectLst/>
                <a:latin typeface="Consolas" panose="020B0609020204030204" pitchFamily="49" charset="0"/>
              </a:rPr>
              <a:t>ol</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#ff9999</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ul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#3399ff</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ol</a:t>
            </a:r>
            <a:r>
              <a:rPr lang="en-IN" b="0" i="0" dirty="0">
                <a:solidFill>
                  <a:srgbClr val="A52A2A"/>
                </a:solidFill>
                <a:effectLst/>
                <a:latin typeface="Consolas" panose="020B0609020204030204" pitchFamily="49" charset="0"/>
              </a:rPr>
              <a:t> li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#ffe5e5</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margin-left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ul li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#cce5ff</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5142101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br>
              <a:rPr lang="en-IN" dirty="0"/>
            </a:br>
            <a:r>
              <a:rPr lang="en-IN" dirty="0"/>
              <a:t>An Image as The List Item Marker</a:t>
            </a:r>
            <a:br>
              <a:rPr lang="en-IN" dirty="0"/>
            </a:br>
            <a:endParaRPr lang="en-IN" dirty="0"/>
          </a:p>
        </p:txBody>
      </p:sp>
      <p:sp>
        <p:nvSpPr>
          <p:cNvPr id="3" name="Content Placeholder 2"/>
          <p:cNvSpPr>
            <a:spLocks noGrp="1"/>
          </p:cNvSpPr>
          <p:nvPr>
            <p:ph idx="1"/>
          </p:nvPr>
        </p:nvSpPr>
        <p:spPr>
          <a:xfrm>
            <a:off x="457200" y="857232"/>
            <a:ext cx="8229600" cy="5268931"/>
          </a:xfrm>
        </p:spPr>
        <p:txBody>
          <a:bodyPr/>
          <a:lstStyle/>
          <a:p>
            <a:r>
              <a:rPr lang="en-IN" dirty="0"/>
              <a:t>list-style-image: </a:t>
            </a:r>
            <a:r>
              <a:rPr lang="en-IN" dirty="0" err="1"/>
              <a:t>url</a:t>
            </a:r>
            <a:r>
              <a:rPr lang="en-IN" dirty="0"/>
              <a:t>('sqpurple.gif');</a:t>
            </a:r>
          </a:p>
          <a:p>
            <a:r>
              <a:rPr lang="en-IN" dirty="0"/>
              <a:t>The list-style-</a:t>
            </a:r>
            <a:r>
              <a:rPr lang="en-IN" dirty="0" err="1"/>
              <a:t>type:none</a:t>
            </a:r>
            <a:r>
              <a:rPr lang="en-IN" dirty="0"/>
              <a:t> property can also be used to remove the markers/bullets. </a:t>
            </a:r>
          </a:p>
          <a:p>
            <a:r>
              <a:rPr lang="en-IN" dirty="0"/>
              <a:t> Note that the list also has default margin and padding. To remove this, add margin:0 and padding:0 to &lt;</a:t>
            </a:r>
            <a:r>
              <a:rPr lang="en-IN" dirty="0" err="1"/>
              <a:t>ul</a:t>
            </a:r>
            <a:r>
              <a:rPr lang="en-IN" dirty="0"/>
              <a:t>&gt; or &lt;</a:t>
            </a:r>
            <a:r>
              <a:rPr lang="en-IN" dirty="0" err="1"/>
              <a:t>ol</a:t>
            </a:r>
            <a:r>
              <a:rPr lang="en-IN" dirty="0"/>
              <a:t>&gt;: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a:t>Position The List Item Markers</a:t>
            </a:r>
            <a:br>
              <a:rPr lang="en-IN" dirty="0"/>
            </a:br>
            <a:endParaRPr lang="en-IN" dirty="0"/>
          </a:p>
        </p:txBody>
      </p:sp>
      <p:sp>
        <p:nvSpPr>
          <p:cNvPr id="3" name="Content Placeholder 2"/>
          <p:cNvSpPr>
            <a:spLocks noGrp="1"/>
          </p:cNvSpPr>
          <p:nvPr>
            <p:ph idx="1"/>
          </p:nvPr>
        </p:nvSpPr>
        <p:spPr>
          <a:xfrm>
            <a:off x="457200" y="571480"/>
            <a:ext cx="8229600" cy="5554683"/>
          </a:xfrm>
        </p:spPr>
        <p:txBody>
          <a:bodyPr/>
          <a:lstStyle/>
          <a:p>
            <a:r>
              <a:rPr lang="en-IN" dirty="0"/>
              <a:t>The list-style-position property specifies the position of the list-item markers (bullet points).</a:t>
            </a:r>
          </a:p>
          <a:p>
            <a:r>
              <a:rPr lang="en-IN" dirty="0"/>
              <a:t>list-style-position: outside;</a:t>
            </a:r>
          </a:p>
          <a:p>
            <a:r>
              <a:rPr lang="en-IN" dirty="0"/>
              <a:t>list-style-position: inside;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What is a Website</a:t>
            </a:r>
          </a:p>
        </p:txBody>
      </p:sp>
      <p:sp>
        <p:nvSpPr>
          <p:cNvPr id="3" name="Content Placeholder 2"/>
          <p:cNvSpPr>
            <a:spLocks noGrp="1"/>
          </p:cNvSpPr>
          <p:nvPr>
            <p:ph idx="1"/>
          </p:nvPr>
        </p:nvSpPr>
        <p:spPr>
          <a:xfrm>
            <a:off x="457200" y="1071546"/>
            <a:ext cx="8229600" cy="5054617"/>
          </a:xfrm>
        </p:spPr>
        <p:txBody>
          <a:bodyPr/>
          <a:lstStyle/>
          <a:p>
            <a:r>
              <a:rPr lang="en-IN" dirty="0"/>
              <a:t>Website is a collection of web pages.</a:t>
            </a:r>
          </a:p>
          <a:p>
            <a:r>
              <a:rPr lang="en-IN" dirty="0"/>
              <a:t>Web Page  is a specific collection of information provided by a website and displayed to a user in a web browser. </a:t>
            </a:r>
          </a:p>
          <a:p>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br>
              <a:rPr lang="en-IN" dirty="0"/>
            </a:br>
            <a:r>
              <a:rPr lang="en-IN" dirty="0"/>
              <a:t>Styling List With </a:t>
            </a:r>
            <a:r>
              <a:rPr lang="en-IN" dirty="0" err="1"/>
              <a:t>Colors</a:t>
            </a:r>
            <a:br>
              <a:rPr lang="en-IN" dirty="0"/>
            </a:br>
            <a:endParaRPr lang="en-IN" dirty="0"/>
          </a:p>
        </p:txBody>
      </p:sp>
      <p:sp>
        <p:nvSpPr>
          <p:cNvPr id="3" name="Content Placeholder 2"/>
          <p:cNvSpPr>
            <a:spLocks noGrp="1"/>
          </p:cNvSpPr>
          <p:nvPr>
            <p:ph idx="1"/>
          </p:nvPr>
        </p:nvSpPr>
        <p:spPr>
          <a:xfrm>
            <a:off x="457200" y="1071546"/>
            <a:ext cx="8229600" cy="5500726"/>
          </a:xfrm>
        </p:spPr>
        <p:txBody>
          <a:bodyPr/>
          <a:lstStyle/>
          <a:p>
            <a:r>
              <a:rPr lang="en-IN" dirty="0" err="1"/>
              <a:t>ul</a:t>
            </a:r>
            <a:r>
              <a:rPr lang="en-IN" dirty="0"/>
              <a:t>{</a:t>
            </a:r>
          </a:p>
          <a:p>
            <a:pPr lvl="1">
              <a:buNone/>
            </a:pPr>
            <a:r>
              <a:rPr lang="en-IN" dirty="0" err="1"/>
              <a:t>background:red</a:t>
            </a:r>
            <a:r>
              <a:rPr lang="en-IN" dirty="0"/>
              <a:t>;</a:t>
            </a:r>
          </a:p>
          <a:p>
            <a:pPr lvl="1">
              <a:buNone/>
            </a:pPr>
            <a:r>
              <a:rPr lang="en-IN"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CSS Tables</a:t>
            </a:r>
            <a:br>
              <a:rPr lang="en-IN" dirty="0"/>
            </a:br>
            <a:endParaRPr lang="en-IN" dirty="0"/>
          </a:p>
        </p:txBody>
      </p:sp>
      <p:sp>
        <p:nvSpPr>
          <p:cNvPr id="3" name="Content Placeholder 2"/>
          <p:cNvSpPr>
            <a:spLocks noGrp="1"/>
          </p:cNvSpPr>
          <p:nvPr>
            <p:ph idx="1"/>
          </p:nvPr>
        </p:nvSpPr>
        <p:spPr>
          <a:xfrm>
            <a:off x="457200" y="642918"/>
            <a:ext cx="8229600" cy="5857916"/>
          </a:xfrm>
        </p:spPr>
        <p:txBody>
          <a:bodyPr/>
          <a:lstStyle/>
          <a:p>
            <a:r>
              <a:rPr lang="en-IN" dirty="0"/>
              <a:t>table, </a:t>
            </a:r>
            <a:r>
              <a:rPr lang="en-IN" dirty="0" err="1"/>
              <a:t>th</a:t>
            </a:r>
            <a:r>
              <a:rPr lang="en-IN" dirty="0"/>
              <a:t>, td {</a:t>
            </a:r>
            <a:br>
              <a:rPr lang="en-IN" dirty="0"/>
            </a:br>
            <a:r>
              <a:rPr lang="en-IN" dirty="0"/>
              <a:t>  border: 1px solid black;</a:t>
            </a:r>
            <a:br>
              <a:rPr lang="en-IN" dirty="0"/>
            </a:br>
            <a:r>
              <a:rPr lang="en-IN" dirty="0"/>
              <a:t>}</a:t>
            </a:r>
          </a:p>
          <a:p>
            <a:endParaRPr lang="en-IN" dirty="0"/>
          </a:p>
          <a:p>
            <a:r>
              <a:rPr lang="en-IN" b="0" i="0" dirty="0">
                <a:solidFill>
                  <a:srgbClr val="A52A2A"/>
                </a:solidFill>
                <a:effectLst/>
                <a:latin typeface="Consolas" panose="020B0609020204030204" pitchFamily="49" charset="0"/>
              </a:rPr>
              <a:t>table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E023-E858-4440-8A6F-8C5D840DF71A}"/>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Collapse Table Borders</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D3DA55E0-349E-4F6D-B1FE-6991D95A4ABD}"/>
              </a:ext>
            </a:extLst>
          </p:cNvPr>
          <p:cNvSpPr>
            <a:spLocks noGrp="1" noChangeArrowheads="1"/>
          </p:cNvSpPr>
          <p:nvPr>
            <p:ph idx="1"/>
          </p:nvPr>
        </p:nvSpPr>
        <p:spPr bwMode="auto">
          <a:xfrm>
            <a:off x="457200" y="2834171"/>
            <a:ext cx="12125884"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border-collapse</a:t>
            </a:r>
            <a:r>
              <a:rPr kumimoji="0" lang="en-US" altLang="en-US" sz="1800" b="0" i="0" u="none" strike="noStrike" cap="none" normalizeH="0" baseline="0" dirty="0">
                <a:ln>
                  <a:noFill/>
                </a:ln>
                <a:solidFill>
                  <a:srgbClr val="000000"/>
                </a:solidFill>
                <a:effectLst/>
                <a:latin typeface="Verdana" panose="020B0604030504040204" pitchFamily="34" charset="0"/>
              </a:rPr>
              <a:t> property sets whether the table borders should be collapsed into a single border: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800" b="0" i="0" dirty="0">
                <a:solidFill>
                  <a:srgbClr val="A52A2A"/>
                </a:solidFill>
                <a:effectLst/>
                <a:latin typeface="Consolas" panose="020B0609020204030204" pitchFamily="49" charset="0"/>
              </a:rPr>
              <a:t>table </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border-collapse</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collapse</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6420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E05F18-7EF2-430F-BC1C-99DAC6B7B2B3}"/>
              </a:ext>
            </a:extLst>
          </p:cNvPr>
          <p:cNvSpPr>
            <a:spLocks noGrp="1" noChangeArrowheads="1"/>
          </p:cNvSpPr>
          <p:nvPr>
            <p:ph idx="1"/>
          </p:nvPr>
        </p:nvSpPr>
        <p:spPr bwMode="auto">
          <a:xfrm>
            <a:off x="457200" y="2208799"/>
            <a:ext cx="8523231"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If you only want a border around the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 only specify the </a:t>
            </a:r>
            <a:r>
              <a:rPr kumimoji="0" lang="en-US" altLang="en-US" sz="2800" b="0" i="0" u="none" strike="noStrike" cap="none" normalizeH="0" baseline="0" dirty="0">
                <a:ln>
                  <a:noFill/>
                </a:ln>
                <a:solidFill>
                  <a:srgbClr val="DC143C"/>
                </a:solidFill>
                <a:effectLst/>
                <a:latin typeface="Consolas" panose="020B0609020204030204" pitchFamily="49" charset="0"/>
              </a:rPr>
              <a:t>border</a:t>
            </a:r>
            <a:r>
              <a:rPr kumimoji="0" lang="en-US" altLang="en-US" sz="2800" b="0" i="0" u="none" strike="noStrike" cap="none" normalizeH="0" baseline="0" dirty="0">
                <a:ln>
                  <a:noFill/>
                </a:ln>
                <a:solidFill>
                  <a:srgbClr val="000000"/>
                </a:solidFill>
                <a:effectLst/>
                <a:latin typeface="Verdana" panose="020B0604030504040204" pitchFamily="34" charset="0"/>
              </a:rPr>
              <a:t> property for &lt;table&gt;:</a:t>
            </a: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A52A2A"/>
                </a:solidFill>
                <a:effectLst/>
                <a:latin typeface="Consolas" panose="020B0609020204030204" pitchFamily="49" charset="0"/>
              </a:rPr>
              <a:t>table </a:t>
            </a:r>
            <a:r>
              <a:rPr lang="en-US" sz="2800" b="0" i="0" dirty="0">
                <a:solidFill>
                  <a:srgbClr val="000000"/>
                </a:solidFill>
                <a:effectLst/>
                <a:latin typeface="Consolas" panose="020B0609020204030204" pitchFamily="49" charset="0"/>
              </a:rPr>
              <a:t>{</a:t>
            </a:r>
            <a:br>
              <a:rPr lang="en-US" sz="2800" b="0" i="0" dirty="0">
                <a:solidFill>
                  <a:srgbClr val="FF0000"/>
                </a:solidFill>
                <a:effectLst/>
                <a:latin typeface="Consolas" panose="020B0609020204030204" pitchFamily="49" charset="0"/>
              </a:rPr>
            </a:br>
            <a:r>
              <a:rPr lang="en-US" sz="2800" b="0" i="0" dirty="0">
                <a:solidFill>
                  <a:srgbClr val="FF0000"/>
                </a:solidFill>
                <a:effectLst/>
                <a:latin typeface="Consolas" panose="020B0609020204030204" pitchFamily="49" charset="0"/>
              </a:rPr>
              <a:t>  border</a:t>
            </a:r>
            <a:r>
              <a:rPr lang="en-US" sz="2800" b="0" i="0" dirty="0">
                <a:solidFill>
                  <a:srgbClr val="00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 1px solid black</a:t>
            </a:r>
            <a:r>
              <a:rPr lang="en-US" sz="2800" b="0" i="0" dirty="0">
                <a:solidFill>
                  <a:srgbClr val="000000"/>
                </a:solidFill>
                <a:effectLst/>
                <a:latin typeface="Consolas" panose="020B0609020204030204" pitchFamily="49" charset="0"/>
              </a:rPr>
              <a:t>;</a:t>
            </a:r>
            <a:br>
              <a:rPr lang="en-US" sz="2800" b="0" i="0" dirty="0">
                <a:solidFill>
                  <a:srgbClr val="FF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49278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B2C7-C595-4AC1-942E-5143E942CE11}"/>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Table Width and Height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FB2CEB-EA0B-49E7-A140-D22ED311D26F}"/>
              </a:ext>
            </a:extLst>
          </p:cNvPr>
          <p:cNvSpPr>
            <a:spLocks noGrp="1"/>
          </p:cNvSpPr>
          <p:nvPr>
            <p:ph idx="1"/>
          </p:nvPr>
        </p:nvSpPr>
        <p:spPr>
          <a:xfrm>
            <a:off x="457200" y="404664"/>
            <a:ext cx="8229600" cy="6408712"/>
          </a:xfrm>
        </p:spPr>
        <p:txBody>
          <a:bodyPr/>
          <a:lstStyle/>
          <a:p>
            <a:r>
              <a:rPr lang="en-US" b="0" i="0" dirty="0">
                <a:solidFill>
                  <a:srgbClr val="A52A2A"/>
                </a:solidFill>
                <a:effectLst/>
                <a:latin typeface="Consolas" panose="020B0609020204030204" pitchFamily="49" charset="0"/>
              </a:rPr>
              <a:t>table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A52A2A"/>
                </a:solidFill>
                <a:effectLst/>
                <a:latin typeface="Consolas" panose="020B0609020204030204" pitchFamily="49" charset="0"/>
              </a:rPr>
              <a:t>th</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70px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58615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3EEA-AED7-421B-A9F8-B69D644101C8}"/>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CSS Table Alignment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725A11B-90ED-42E4-BB78-98D3CE10B768}"/>
              </a:ext>
            </a:extLst>
          </p:cNvPr>
          <p:cNvSpPr>
            <a:spLocks noGrp="1"/>
          </p:cNvSpPr>
          <p:nvPr>
            <p:ph idx="1"/>
          </p:nvPr>
        </p:nvSpPr>
        <p:spPr>
          <a:xfrm>
            <a:off x="457200" y="476672"/>
            <a:ext cx="8229600" cy="6106690"/>
          </a:xfrm>
        </p:spPr>
        <p:txBody>
          <a:bodyPr/>
          <a:lstStyle/>
          <a:p>
            <a:r>
              <a:rPr lang="en-IN" b="0" i="0" dirty="0">
                <a:solidFill>
                  <a:srgbClr val="000000"/>
                </a:solidFill>
                <a:effectLst/>
                <a:latin typeface="Segoe UI" panose="020B0502040204020203" pitchFamily="34" charset="0"/>
              </a:rPr>
              <a:t>Horizontal Alignment</a:t>
            </a:r>
          </a:p>
          <a:p>
            <a:r>
              <a:rPr lang="en-IN" b="0" i="0" dirty="0">
                <a:solidFill>
                  <a:srgbClr val="A52A2A"/>
                </a:solidFill>
                <a:effectLst/>
                <a:latin typeface="Consolas" panose="020B0609020204030204" pitchFamily="49" charset="0"/>
              </a:rPr>
              <a:t>td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center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err="1">
                <a:solidFill>
                  <a:srgbClr val="A52A2A"/>
                </a:solidFill>
                <a:effectLst/>
                <a:latin typeface="Consolas" panose="020B0609020204030204" pitchFamily="49" charset="0"/>
              </a:rPr>
              <a:t>th</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text-align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left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963950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Horizontal Alignment</a:t>
            </a:r>
            <a:br>
              <a:rPr lang="en-IN" dirty="0"/>
            </a:br>
            <a:endParaRPr lang="en-IN" dirty="0"/>
          </a:p>
        </p:txBody>
      </p:sp>
      <p:sp>
        <p:nvSpPr>
          <p:cNvPr id="3" name="Content Placeholder 2"/>
          <p:cNvSpPr>
            <a:spLocks noGrp="1"/>
          </p:cNvSpPr>
          <p:nvPr>
            <p:ph idx="1"/>
          </p:nvPr>
        </p:nvSpPr>
        <p:spPr>
          <a:xfrm>
            <a:off x="457200" y="714356"/>
            <a:ext cx="8229600" cy="5411807"/>
          </a:xfrm>
        </p:spPr>
        <p:txBody>
          <a:bodyPr/>
          <a:lstStyle/>
          <a:p>
            <a:r>
              <a:rPr lang="en-IN" dirty="0"/>
              <a:t>The text-align property sets the horizontal alignment (like left, right, or </a:t>
            </a:r>
            <a:r>
              <a:rPr lang="en-IN" dirty="0" err="1"/>
              <a:t>center</a:t>
            </a:r>
            <a:r>
              <a:rPr lang="en-IN" dirty="0"/>
              <a:t>) of the content in &lt;</a:t>
            </a:r>
            <a:r>
              <a:rPr lang="en-IN" dirty="0" err="1"/>
              <a:t>th</a:t>
            </a:r>
            <a:r>
              <a:rPr lang="en-IN" dirty="0"/>
              <a:t>&gt; or &lt;td&gt;.</a:t>
            </a:r>
          </a:p>
          <a:p>
            <a:pPr lvl="1">
              <a:buNone/>
            </a:pPr>
            <a:r>
              <a:rPr lang="en-IN" dirty="0"/>
              <a:t>	</a:t>
            </a:r>
            <a:r>
              <a:rPr lang="en-IN" dirty="0" err="1"/>
              <a:t>th</a:t>
            </a:r>
            <a:r>
              <a:rPr lang="en-IN" dirty="0"/>
              <a:t> {</a:t>
            </a:r>
            <a:br>
              <a:rPr lang="en-IN" dirty="0"/>
            </a:br>
            <a:r>
              <a:rPr lang="en-IN" dirty="0"/>
              <a:t>  text-align: left;</a:t>
            </a:r>
            <a:br>
              <a:rPr lang="en-IN" dirty="0"/>
            </a:br>
            <a:r>
              <a:rPr lang="en-IN"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Vertical Alignment</a:t>
            </a:r>
            <a:br>
              <a:rPr lang="en-IN" dirty="0"/>
            </a:br>
            <a:endParaRPr lang="en-IN" dirty="0"/>
          </a:p>
        </p:txBody>
      </p:sp>
      <p:sp>
        <p:nvSpPr>
          <p:cNvPr id="3" name="Content Placeholder 2"/>
          <p:cNvSpPr>
            <a:spLocks noGrp="1"/>
          </p:cNvSpPr>
          <p:nvPr>
            <p:ph idx="1"/>
          </p:nvPr>
        </p:nvSpPr>
        <p:spPr>
          <a:xfrm>
            <a:off x="457200" y="785794"/>
            <a:ext cx="8229600" cy="5340369"/>
          </a:xfrm>
        </p:spPr>
        <p:txBody>
          <a:bodyPr/>
          <a:lstStyle/>
          <a:p>
            <a:r>
              <a:rPr lang="en-IN" dirty="0"/>
              <a:t>vertical-align: bottom;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Table Padding</a:t>
            </a:r>
            <a:br>
              <a:rPr lang="en-IN" dirty="0"/>
            </a:br>
            <a:endParaRPr lang="en-IN" dirty="0"/>
          </a:p>
        </p:txBody>
      </p:sp>
      <p:sp>
        <p:nvSpPr>
          <p:cNvPr id="3" name="Content Placeholder 2"/>
          <p:cNvSpPr>
            <a:spLocks noGrp="1"/>
          </p:cNvSpPr>
          <p:nvPr>
            <p:ph idx="1"/>
          </p:nvPr>
        </p:nvSpPr>
        <p:spPr>
          <a:xfrm>
            <a:off x="457200" y="714356"/>
            <a:ext cx="8229600" cy="5643602"/>
          </a:xfrm>
        </p:spPr>
        <p:txBody>
          <a:bodyPr/>
          <a:lstStyle/>
          <a:p>
            <a:r>
              <a:rPr lang="en-IN" dirty="0" err="1"/>
              <a:t>th</a:t>
            </a:r>
            <a:r>
              <a:rPr lang="en-IN" dirty="0"/>
              <a:t>, td {</a:t>
            </a:r>
            <a:br>
              <a:rPr lang="en-IN" dirty="0"/>
            </a:br>
            <a:r>
              <a:rPr lang="en-IN" dirty="0"/>
              <a:t>  padding: 15px;</a:t>
            </a:r>
            <a:br>
              <a:rPr lang="en-IN" dirty="0"/>
            </a:br>
            <a:r>
              <a:rPr lang="en-IN" dirty="0"/>
              <a:t>  text-align: left;</a:t>
            </a:r>
            <a:br>
              <a:rPr lang="en-IN" dirty="0"/>
            </a:br>
            <a:r>
              <a:rPr lang="en-IN"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err="1"/>
              <a:t>Hoverable</a:t>
            </a:r>
            <a:r>
              <a:rPr lang="en-IN" dirty="0"/>
              <a:t> Table</a:t>
            </a:r>
            <a:br>
              <a:rPr lang="en-IN" dirty="0"/>
            </a:br>
            <a:endParaRPr lang="en-IN" dirty="0"/>
          </a:p>
        </p:txBody>
      </p:sp>
      <p:sp>
        <p:nvSpPr>
          <p:cNvPr id="3" name="Content Placeholder 2"/>
          <p:cNvSpPr>
            <a:spLocks noGrp="1"/>
          </p:cNvSpPr>
          <p:nvPr>
            <p:ph idx="1"/>
          </p:nvPr>
        </p:nvSpPr>
        <p:spPr>
          <a:xfrm>
            <a:off x="457200" y="928670"/>
            <a:ext cx="8229600" cy="5197493"/>
          </a:xfrm>
        </p:spPr>
        <p:txBody>
          <a:bodyPr/>
          <a:lstStyle/>
          <a:p>
            <a:r>
              <a:rPr lang="en-IN" dirty="0" err="1"/>
              <a:t>tr:hover</a:t>
            </a:r>
            <a:r>
              <a:rPr lang="en-IN" dirty="0"/>
              <a:t> {background-</a:t>
            </a:r>
            <a:r>
              <a:rPr lang="en-IN" dirty="0" err="1"/>
              <a:t>color</a:t>
            </a:r>
            <a:r>
              <a:rPr lang="en-IN" dirty="0"/>
              <a:t>: #f5f5f5;}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a:t>HTML</a:t>
            </a:r>
          </a:p>
        </p:txBody>
      </p:sp>
      <p:sp>
        <p:nvSpPr>
          <p:cNvPr id="3" name="Content Placeholder 2"/>
          <p:cNvSpPr>
            <a:spLocks noGrp="1"/>
          </p:cNvSpPr>
          <p:nvPr>
            <p:ph idx="1"/>
          </p:nvPr>
        </p:nvSpPr>
        <p:spPr>
          <a:xfrm>
            <a:off x="457200" y="1000108"/>
            <a:ext cx="8229600" cy="5126055"/>
          </a:xfrm>
        </p:spPr>
        <p:txBody>
          <a:bodyPr/>
          <a:lstStyle/>
          <a:p>
            <a:r>
              <a:rPr lang="en-IN" dirty="0"/>
              <a:t>HTML is a hyper </a:t>
            </a:r>
            <a:r>
              <a:rPr lang="en-IN" dirty="0" err="1"/>
              <a:t>markup</a:t>
            </a:r>
            <a:r>
              <a:rPr lang="en-IN" dirty="0"/>
              <a:t> language.</a:t>
            </a:r>
          </a:p>
          <a:p>
            <a:r>
              <a:rPr lang="en-IN" dirty="0"/>
              <a:t>Full Form of HTML is Hyper Text </a:t>
            </a:r>
            <a:r>
              <a:rPr lang="en-IN" dirty="0" err="1"/>
              <a:t>Markup</a:t>
            </a:r>
            <a:r>
              <a:rPr lang="en-IN" dirty="0"/>
              <a:t> Language.</a:t>
            </a:r>
          </a:p>
          <a:p>
            <a:pPr lvl="1"/>
            <a:r>
              <a:rPr lang="en-IN" dirty="0"/>
              <a:t>Hyper-It means a link that lets you go from one webpage to another.</a:t>
            </a:r>
          </a:p>
          <a:p>
            <a:pPr lvl="1"/>
            <a:r>
              <a:rPr lang="en-IN" dirty="0"/>
              <a:t>Text-Something that you write.</a:t>
            </a:r>
          </a:p>
          <a:p>
            <a:pPr lvl="1"/>
            <a:r>
              <a:rPr lang="en-IN" dirty="0"/>
              <a:t>Mark-up-How you’ll lay down the text.</a:t>
            </a:r>
          </a:p>
          <a:p>
            <a:pPr lvl="1"/>
            <a:r>
              <a:rPr lang="en-IN" dirty="0"/>
              <a:t>Language-Because it is a Computer Language.</a:t>
            </a:r>
          </a:p>
          <a:p>
            <a:pPr lvl="1"/>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CA20-F1F5-415D-8A98-AA485F7F9A8D}"/>
              </a:ext>
            </a:extLst>
          </p:cNvPr>
          <p:cNvSpPr>
            <a:spLocks noGrp="1"/>
          </p:cNvSpPr>
          <p:nvPr>
            <p:ph type="title"/>
          </p:nvPr>
        </p:nvSpPr>
        <p:spPr>
          <a:xfrm>
            <a:off x="457200" y="274638"/>
            <a:ext cx="8229600" cy="634082"/>
          </a:xfrm>
        </p:spPr>
        <p:txBody>
          <a:bodyPr>
            <a:normAutofit fontScale="90000"/>
          </a:bodyPr>
          <a:lstStyle/>
          <a:p>
            <a:r>
              <a:rPr lang="en-US" b="0" i="0" dirty="0">
                <a:solidFill>
                  <a:srgbClr val="000000"/>
                </a:solidFill>
                <a:effectLst/>
                <a:latin typeface="Segoe UI" panose="020B0502040204020203" pitchFamily="34" charset="0"/>
              </a:rPr>
              <a:t>CSS Layout - The display Property</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F1F313D-C6AB-41BA-B61E-8302B09562BE}"/>
              </a:ext>
            </a:extLst>
          </p:cNvPr>
          <p:cNvSpPr>
            <a:spLocks noGrp="1"/>
          </p:cNvSpPr>
          <p:nvPr>
            <p:ph idx="1"/>
          </p:nvPr>
        </p:nvSpPr>
        <p:spPr>
          <a:xfrm>
            <a:off x="323528" y="620688"/>
            <a:ext cx="8229600" cy="6237312"/>
          </a:xfrm>
        </p:spPr>
        <p:txBody>
          <a:bodyPr/>
          <a:lstStyle/>
          <a:p>
            <a:r>
              <a:rPr lang="en-IN" b="0" i="0" dirty="0">
                <a:solidFill>
                  <a:srgbClr val="000000"/>
                </a:solidFill>
                <a:effectLst/>
                <a:latin typeface="Segoe UI" panose="020B0502040204020203" pitchFamily="34" charset="0"/>
              </a:rPr>
              <a:t>Block-level Elements</a:t>
            </a:r>
          </a:p>
          <a:p>
            <a:r>
              <a:rPr lang="en-US" sz="1800" b="0" i="0" dirty="0">
                <a:solidFill>
                  <a:srgbClr val="000000"/>
                </a:solidFill>
                <a:effectLst/>
                <a:latin typeface="Verdana" panose="020B0604030504040204" pitchFamily="34" charset="0"/>
              </a:rPr>
              <a:t>A block-level element always starts on a new line and takes up the full width available (stretches out to the left and right as far as it can).</a:t>
            </a:r>
          </a:p>
          <a:p>
            <a:pPr algn="l"/>
            <a:r>
              <a:rPr lang="en-US" sz="1600" b="0" i="0" dirty="0">
                <a:solidFill>
                  <a:srgbClr val="000000"/>
                </a:solidFill>
                <a:effectLst/>
                <a:latin typeface="Verdana" panose="020B0604030504040204" pitchFamily="34" charset="0"/>
              </a:rPr>
              <a:t>Examples of block-level elements:</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&lt;div&gt;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&lt;h1&gt; - &lt;h6&gt;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&lt;p&gt;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&lt;form&gt;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&lt;header&gt;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&lt;footer&gt;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&lt;section&gt;</a:t>
            </a:r>
          </a:p>
          <a:p>
            <a:endParaRPr lang="en-IN" sz="1800" dirty="0"/>
          </a:p>
        </p:txBody>
      </p:sp>
    </p:spTree>
    <p:extLst>
      <p:ext uri="{BB962C8B-B14F-4D97-AF65-F5344CB8AC3E}">
        <p14:creationId xmlns:p14="http://schemas.microsoft.com/office/powerpoint/2010/main" val="1988381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B714-B818-44B1-88DF-AC2EB96D2DB7}"/>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Inline Elements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9B69EAC-8222-4BC6-BB9B-02E09EE3175B}"/>
              </a:ext>
            </a:extLst>
          </p:cNvPr>
          <p:cNvSpPr>
            <a:spLocks noGrp="1"/>
          </p:cNvSpPr>
          <p:nvPr>
            <p:ph idx="1"/>
          </p:nvPr>
        </p:nvSpPr>
        <p:spPr>
          <a:xfrm>
            <a:off x="457200" y="476672"/>
            <a:ext cx="8229600" cy="6381328"/>
          </a:xfrm>
        </p:spPr>
        <p:txBody>
          <a:bodyPr/>
          <a:lstStyle/>
          <a:p>
            <a:pPr algn="l"/>
            <a:r>
              <a:rPr lang="en-US" b="0" i="0" dirty="0">
                <a:solidFill>
                  <a:srgbClr val="000000"/>
                </a:solidFill>
                <a:effectLst/>
                <a:latin typeface="Verdana" panose="020B0604030504040204" pitchFamily="34" charset="0"/>
              </a:rPr>
              <a:t>An inline element does not start on a new line and only takes up as much width as necessary.</a:t>
            </a:r>
          </a:p>
          <a:p>
            <a:pPr algn="l"/>
            <a:r>
              <a:rPr lang="en-US" b="0" i="0" dirty="0">
                <a:solidFill>
                  <a:srgbClr val="000000"/>
                </a:solidFill>
                <a:effectLst/>
                <a:latin typeface="Verdana" panose="020B0604030504040204" pitchFamily="34" charset="0"/>
              </a:rPr>
              <a:t>This is an inline &lt;span&gt; element inside a paragraph.</a:t>
            </a:r>
          </a:p>
          <a:p>
            <a:pPr algn="l"/>
            <a:r>
              <a:rPr lang="en-US" b="0" i="0" dirty="0">
                <a:solidFill>
                  <a:srgbClr val="000000"/>
                </a:solidFill>
                <a:effectLst/>
                <a:latin typeface="Verdana" panose="020B0604030504040204" pitchFamily="34" charset="0"/>
              </a:rPr>
              <a:t>Examples of inline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&lt;span&gt;</a:t>
            </a:r>
          </a:p>
          <a:p>
            <a:pPr algn="l">
              <a:buFont typeface="Arial" panose="020B0604020202020204" pitchFamily="34" charset="0"/>
              <a:buChar char="•"/>
            </a:pPr>
            <a:r>
              <a:rPr lang="en-US" b="0" i="0" dirty="0">
                <a:solidFill>
                  <a:srgbClr val="000000"/>
                </a:solidFill>
                <a:effectLst/>
                <a:latin typeface="Verdana" panose="020B0604030504040204" pitchFamily="34" charset="0"/>
              </a:rPr>
              <a:t>&lt;a&gt;</a:t>
            </a:r>
          </a:p>
          <a:p>
            <a:pPr algn="l">
              <a:buFont typeface="Arial" panose="020B0604020202020204" pitchFamily="34" charset="0"/>
              <a:buChar char="•"/>
            </a:pP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img</a:t>
            </a:r>
            <a:r>
              <a:rPr lang="en-US" b="0" i="0" dirty="0">
                <a:solidFill>
                  <a:srgbClr val="000000"/>
                </a:solidFill>
                <a:effectLst/>
                <a:latin typeface="Verdana" panose="020B0604030504040204" pitchFamily="34" charset="0"/>
              </a:rPr>
              <a:t>&gt;</a:t>
            </a:r>
          </a:p>
          <a:p>
            <a:br>
              <a:rPr lang="en-US" dirty="0"/>
            </a:br>
            <a:endParaRPr lang="en-IN" dirty="0"/>
          </a:p>
        </p:txBody>
      </p:sp>
    </p:spTree>
    <p:extLst>
      <p:ext uri="{BB962C8B-B14F-4D97-AF65-F5344CB8AC3E}">
        <p14:creationId xmlns:p14="http://schemas.microsoft.com/office/powerpoint/2010/main" val="214403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A5CDE-A4CC-4D0C-9877-8FC382593A6F}"/>
              </a:ext>
            </a:extLst>
          </p:cNvPr>
          <p:cNvSpPr>
            <a:spLocks noGrp="1"/>
          </p:cNvSpPr>
          <p:nvPr>
            <p:ph idx="1"/>
          </p:nvPr>
        </p:nvSpPr>
        <p:spPr>
          <a:xfrm>
            <a:off x="457200" y="548680"/>
            <a:ext cx="8229600" cy="6309320"/>
          </a:xfrm>
        </p:spPr>
        <p:txBody>
          <a:bodyPr>
            <a:normAutofit fontScale="77500" lnSpcReduction="20000"/>
          </a:bodyPr>
          <a:lstStyle/>
          <a:p>
            <a:r>
              <a:rPr lang="en-IN" dirty="0"/>
              <a:t>li {</a:t>
            </a:r>
          </a:p>
          <a:p>
            <a:r>
              <a:rPr lang="en-IN" dirty="0"/>
              <a:t>  display: inline;</a:t>
            </a:r>
          </a:p>
          <a:p>
            <a:r>
              <a:rPr lang="en-IN" dirty="0"/>
              <a:t>}</a:t>
            </a:r>
          </a:p>
          <a:p>
            <a:r>
              <a:rPr lang="en-IN" dirty="0"/>
              <a:t>&lt;/style&gt;</a:t>
            </a:r>
          </a:p>
          <a:p>
            <a:r>
              <a:rPr lang="en-IN" dirty="0"/>
              <a:t>&lt;/head&gt;</a:t>
            </a:r>
          </a:p>
          <a:p>
            <a:r>
              <a:rPr lang="en-IN" dirty="0"/>
              <a:t>&lt;body&gt;</a:t>
            </a:r>
          </a:p>
          <a:p>
            <a:endParaRPr lang="en-IN" dirty="0"/>
          </a:p>
          <a:p>
            <a:r>
              <a:rPr lang="en-IN" dirty="0"/>
              <a:t>&lt;p&gt;Display a list of links as a horizontal menu:&lt;/p&gt;</a:t>
            </a:r>
          </a:p>
          <a:p>
            <a:endParaRPr lang="en-IN" dirty="0"/>
          </a:p>
          <a:p>
            <a:r>
              <a:rPr lang="en-IN" dirty="0"/>
              <a:t>&lt;ul&gt;</a:t>
            </a:r>
          </a:p>
          <a:p>
            <a:r>
              <a:rPr lang="en-IN" dirty="0"/>
              <a:t>  &lt;li&gt;&lt;a </a:t>
            </a:r>
            <a:r>
              <a:rPr lang="en-IN" dirty="0" err="1"/>
              <a:t>href</a:t>
            </a:r>
            <a:r>
              <a:rPr lang="en-IN" dirty="0"/>
              <a:t>="/html/default.asp" target="_blank"&gt;HTML&lt;/a&gt;&lt;/li&gt;</a:t>
            </a:r>
          </a:p>
          <a:p>
            <a:r>
              <a:rPr lang="en-IN" dirty="0"/>
              <a:t>  &lt;li&gt;&lt;a </a:t>
            </a:r>
            <a:r>
              <a:rPr lang="en-IN" dirty="0" err="1"/>
              <a:t>href</a:t>
            </a:r>
            <a:r>
              <a:rPr lang="en-IN" dirty="0"/>
              <a:t>="/</a:t>
            </a:r>
            <a:r>
              <a:rPr lang="en-IN" dirty="0" err="1"/>
              <a:t>css</a:t>
            </a:r>
            <a:r>
              <a:rPr lang="en-IN" dirty="0"/>
              <a:t>/default.asp" target="_blank"&gt;CSS&lt;/a&gt;&lt;/li&gt;</a:t>
            </a:r>
          </a:p>
          <a:p>
            <a:r>
              <a:rPr lang="en-IN" dirty="0"/>
              <a:t>  &lt;li&gt;&lt;a </a:t>
            </a:r>
            <a:r>
              <a:rPr lang="en-IN" dirty="0" err="1"/>
              <a:t>href</a:t>
            </a:r>
            <a:r>
              <a:rPr lang="en-IN" dirty="0"/>
              <a:t>="/</a:t>
            </a:r>
            <a:r>
              <a:rPr lang="en-IN" dirty="0" err="1"/>
              <a:t>js</a:t>
            </a:r>
            <a:r>
              <a:rPr lang="en-IN" dirty="0"/>
              <a:t>/default.asp" target="_blank"&gt;JavaScript&lt;/a&gt;&lt;/li&gt;</a:t>
            </a:r>
          </a:p>
          <a:p>
            <a:r>
              <a:rPr lang="en-IN" dirty="0"/>
              <a:t>&lt;/ul&gt;</a:t>
            </a:r>
          </a:p>
        </p:txBody>
      </p:sp>
    </p:spTree>
    <p:extLst>
      <p:ext uri="{BB962C8B-B14F-4D97-AF65-F5344CB8AC3E}">
        <p14:creationId xmlns:p14="http://schemas.microsoft.com/office/powerpoint/2010/main" val="8234751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9C1F-0A73-4602-AAC3-C1B0C1F90EF1}"/>
              </a:ext>
            </a:extLst>
          </p:cNvPr>
          <p:cNvSpPr>
            <a:spLocks noGrp="1"/>
          </p:cNvSpPr>
          <p:nvPr>
            <p:ph type="title"/>
          </p:nvPr>
        </p:nvSpPr>
        <p:spPr>
          <a:xfrm>
            <a:off x="457200" y="274638"/>
            <a:ext cx="8229600" cy="457199"/>
          </a:xfrm>
        </p:spPr>
        <p:txBody>
          <a:bodyPr>
            <a:normAutofit fontScale="90000"/>
          </a:bodyPr>
          <a:lstStyle/>
          <a:p>
            <a:r>
              <a:rPr lang="en-US" sz="2000" b="0" i="0" dirty="0">
                <a:solidFill>
                  <a:srgbClr val="000000"/>
                </a:solidFill>
                <a:effectLst/>
                <a:latin typeface="Segoe UI" panose="020B0502040204020203" pitchFamily="34" charset="0"/>
              </a:rPr>
              <a:t>Hide an Element - </a:t>
            </a:r>
            <a:r>
              <a:rPr lang="en-US" sz="2000" b="0" i="0" dirty="0" err="1">
                <a:solidFill>
                  <a:srgbClr val="000000"/>
                </a:solidFill>
                <a:effectLst/>
                <a:latin typeface="Segoe UI" panose="020B0502040204020203" pitchFamily="34" charset="0"/>
              </a:rPr>
              <a:t>display:none</a:t>
            </a:r>
            <a:r>
              <a:rPr lang="en-US" sz="2000" b="0" i="0" dirty="0">
                <a:solidFill>
                  <a:srgbClr val="000000"/>
                </a:solidFill>
                <a:effectLst/>
                <a:latin typeface="Segoe UI" panose="020B0502040204020203" pitchFamily="34" charset="0"/>
              </a:rPr>
              <a:t> or </a:t>
            </a:r>
            <a:r>
              <a:rPr lang="en-US" sz="2000" b="0" i="0" dirty="0" err="1">
                <a:solidFill>
                  <a:srgbClr val="000000"/>
                </a:solidFill>
                <a:effectLst/>
                <a:latin typeface="Segoe UI" panose="020B0502040204020203" pitchFamily="34" charset="0"/>
              </a:rPr>
              <a:t>visibility:hidden</a:t>
            </a:r>
            <a:r>
              <a:rPr lang="en-US" sz="2000"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BFE95D9-6C2E-469B-A9F3-F507B597603A}"/>
              </a:ext>
            </a:extLst>
          </p:cNvPr>
          <p:cNvSpPr>
            <a:spLocks noGrp="1"/>
          </p:cNvSpPr>
          <p:nvPr>
            <p:ph idx="1"/>
          </p:nvPr>
        </p:nvSpPr>
        <p:spPr>
          <a:xfrm>
            <a:off x="457200" y="274638"/>
            <a:ext cx="8229600" cy="6826770"/>
          </a:xfrm>
        </p:spPr>
        <p:txBody>
          <a:bodyPr/>
          <a:lstStyle/>
          <a:p>
            <a:r>
              <a:rPr lang="en-IN" b="0" i="0" dirty="0">
                <a:solidFill>
                  <a:srgbClr val="A52A2A"/>
                </a:solidFill>
                <a:effectLst/>
                <a:latin typeface="Consolas" panose="020B0609020204030204" pitchFamily="49" charset="0"/>
              </a:rPr>
              <a:t>h1.hidden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r>
              <a:rPr lang="en-IN" b="0" i="0" dirty="0">
                <a:solidFill>
                  <a:srgbClr val="A52A2A"/>
                </a:solidFill>
                <a:effectLst/>
                <a:latin typeface="Consolas" panose="020B0609020204030204" pitchFamily="49" charset="0"/>
              </a:rPr>
              <a:t>h1.hidden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visibility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hidden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122410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DEE0-B3B5-4A2A-86E3-9C02B6A2B18C}"/>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The position Property</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B8006B9C-F898-40C6-A3DC-E313A666ED86}"/>
              </a:ext>
            </a:extLst>
          </p:cNvPr>
          <p:cNvSpPr>
            <a:spLocks noGrp="1" noChangeArrowheads="1"/>
          </p:cNvSpPr>
          <p:nvPr>
            <p:ph idx="1"/>
          </p:nvPr>
        </p:nvSpPr>
        <p:spPr bwMode="auto">
          <a:xfrm>
            <a:off x="457200" y="2131854"/>
            <a:ext cx="7327134"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There are five different position values: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static</a:t>
            </a:r>
            <a:endParaRPr kumimoji="0" lang="en-US" altLang="en-US" sz="2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relative</a:t>
            </a:r>
            <a:endParaRPr kumimoji="0" lang="en-US" altLang="en-US" sz="2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fixed</a:t>
            </a:r>
            <a:endParaRPr kumimoji="0" lang="en-US" altLang="en-US" sz="2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absolute</a:t>
            </a:r>
            <a:endParaRPr kumimoji="0" lang="en-US" altLang="en-US" sz="2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sticky</a:t>
            </a:r>
            <a:endParaRPr kumimoji="0" lang="en-US" altLang="en-US" sz="2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621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BCDB-32CE-4460-972D-AF2ACF3E5B42}"/>
              </a:ext>
            </a:extLst>
          </p:cNvPr>
          <p:cNvSpPr>
            <a:spLocks noGrp="1"/>
          </p:cNvSpPr>
          <p:nvPr>
            <p:ph type="title"/>
          </p:nvPr>
        </p:nvSpPr>
        <p:spPr>
          <a:xfrm>
            <a:off x="457200" y="274638"/>
            <a:ext cx="8229600" cy="562074"/>
          </a:xfrm>
        </p:spPr>
        <p:txBody>
          <a:bodyPr>
            <a:normAutofit fontScale="90000"/>
          </a:bodyPr>
          <a:lstStyle/>
          <a:p>
            <a:r>
              <a:rPr lang="en-IN" b="0" i="0" dirty="0">
                <a:solidFill>
                  <a:srgbClr val="000000"/>
                </a:solidFill>
                <a:effectLst/>
                <a:latin typeface="Segoe UI" panose="020B0502040204020203" pitchFamily="34" charset="0"/>
              </a:rPr>
              <a:t>position: static;</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8D99E99-F359-49B6-A6E3-7700B967BDDE}"/>
              </a:ext>
            </a:extLst>
          </p:cNvPr>
          <p:cNvSpPr>
            <a:spLocks noGrp="1"/>
          </p:cNvSpPr>
          <p:nvPr>
            <p:ph idx="1"/>
          </p:nvPr>
        </p:nvSpPr>
        <p:spPr>
          <a:xfrm>
            <a:off x="457200" y="548680"/>
            <a:ext cx="8229600" cy="6034682"/>
          </a:xfrm>
        </p:spPr>
        <p:txBody>
          <a:bodyPr>
            <a:normAutofit fontScale="85000" lnSpcReduction="20000"/>
          </a:bodyPr>
          <a:lstStyle/>
          <a:p>
            <a:r>
              <a:rPr lang="en-IN" b="0" i="0" dirty="0" err="1">
                <a:solidFill>
                  <a:srgbClr val="A52A2A"/>
                </a:solidFill>
                <a:effectLst/>
                <a:latin typeface="Consolas" panose="020B0609020204030204" pitchFamily="49" charset="0"/>
              </a:rPr>
              <a:t>div.static</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static</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err="1">
                <a:solidFill>
                  <a:srgbClr val="A52A2A"/>
                </a:solidFill>
                <a:effectLst/>
                <a:latin typeface="Consolas" panose="020B0609020204030204" pitchFamily="49" charset="0"/>
              </a:rPr>
              <a:t>div.relative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relative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left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r>
              <a:rPr lang="en-US" b="0" i="0" dirty="0">
                <a:solidFill>
                  <a:srgbClr val="000000"/>
                </a:solidFill>
                <a:effectLst/>
                <a:latin typeface="Verdana" panose="020B0604030504040204" pitchFamily="34" charset="0"/>
              </a:rPr>
              <a:t>Setting the top, right, bottom, and left properties of a relatively-positioned element will cause it to be adjusted away from its normal position. Other content will not be adjusted to fit into any gap left by the element.</a:t>
            </a:r>
            <a:endParaRPr lang="en-IN" dirty="0"/>
          </a:p>
        </p:txBody>
      </p:sp>
    </p:spTree>
    <p:extLst>
      <p:ext uri="{BB962C8B-B14F-4D97-AF65-F5344CB8AC3E}">
        <p14:creationId xmlns:p14="http://schemas.microsoft.com/office/powerpoint/2010/main" val="2904747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D783C-00FA-470D-A090-21E39344A819}"/>
              </a:ext>
            </a:extLst>
          </p:cNvPr>
          <p:cNvSpPr>
            <a:spLocks noGrp="1"/>
          </p:cNvSpPr>
          <p:nvPr>
            <p:ph idx="1"/>
          </p:nvPr>
        </p:nvSpPr>
        <p:spPr>
          <a:xfrm>
            <a:off x="457200" y="0"/>
            <a:ext cx="8229600" cy="6858000"/>
          </a:xfrm>
        </p:spPr>
        <p:txBody>
          <a:bodyPr/>
          <a:lstStyle/>
          <a:p>
            <a:r>
              <a:rPr lang="en-IN" b="0" i="0" dirty="0">
                <a:solidFill>
                  <a:srgbClr val="000000"/>
                </a:solidFill>
                <a:effectLst/>
                <a:latin typeface="Segoe UI" panose="020B0502040204020203" pitchFamily="34" charset="0"/>
              </a:rPr>
              <a:t>position: fixed;</a:t>
            </a:r>
          </a:p>
          <a:p>
            <a:r>
              <a:rPr lang="en-US" b="0" i="0" dirty="0" err="1">
                <a:solidFill>
                  <a:srgbClr val="A52A2A"/>
                </a:solidFill>
                <a:effectLst/>
                <a:latin typeface="Consolas" panose="020B0609020204030204" pitchFamily="49" charset="0"/>
              </a:rPr>
              <a:t>div.fixed</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fixed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bottom</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4781771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2A60-5893-4525-BD53-B127981B4BDB}"/>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position: absolute;</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59F2B539-F3F0-495B-BFED-0BC5770E8E9B}"/>
              </a:ext>
            </a:extLst>
          </p:cNvPr>
          <p:cNvSpPr>
            <a:spLocks noGrp="1" noChangeArrowheads="1"/>
          </p:cNvSpPr>
          <p:nvPr>
            <p:ph idx="1"/>
          </p:nvPr>
        </p:nvSpPr>
        <p:spPr bwMode="auto">
          <a:xfrm>
            <a:off x="457200" y="953752"/>
            <a:ext cx="1026056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An element with </a:t>
            </a:r>
            <a:r>
              <a:rPr kumimoji="0" lang="en-US" altLang="en-US" sz="1800" b="0" i="0" u="none" strike="noStrike" cap="none" normalizeH="0" baseline="0" dirty="0">
                <a:ln>
                  <a:noFill/>
                </a:ln>
                <a:solidFill>
                  <a:srgbClr val="DC143C"/>
                </a:solidFill>
                <a:effectLst/>
                <a:latin typeface="Consolas" panose="020B0609020204030204" pitchFamily="49" charset="0"/>
              </a:rPr>
              <a:t>position: absolute;</a:t>
            </a:r>
            <a:r>
              <a:rPr kumimoji="0" lang="en-US" altLang="en-US" sz="1800" b="0" i="0" u="none" strike="noStrike" cap="none" normalizeH="0" baseline="0" dirty="0">
                <a:ln>
                  <a:noFill/>
                </a:ln>
                <a:solidFill>
                  <a:srgbClr val="000000"/>
                </a:solidFill>
                <a:effectLst/>
                <a:latin typeface="Verdana" panose="020B0604030504040204" pitchFamily="34" charset="0"/>
              </a:rPr>
              <a:t> is positioned relative to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nearest positioned ancestor (instead of positioned relative to the viewport, like fixed).</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800" b="0" i="0" dirty="0" err="1">
                <a:solidFill>
                  <a:srgbClr val="A52A2A"/>
                </a:solidFill>
                <a:effectLst/>
                <a:latin typeface="Consolas" panose="020B0609020204030204" pitchFamily="49" charset="0"/>
              </a:rPr>
              <a:t>div.relative</a:t>
            </a:r>
            <a:r>
              <a:rPr lang="en-IN" sz="1800" b="0" i="0" dirty="0">
                <a:solidFill>
                  <a:srgbClr val="A52A2A"/>
                </a:solidFill>
                <a:effectLst/>
                <a:latin typeface="Consolas" panose="020B0609020204030204" pitchFamily="49" charset="0"/>
              </a:rPr>
              <a:t> </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position</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relative</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width</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400px</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height</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200px</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border</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3px solid #73AD21</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a:t>
            </a:r>
            <a:br>
              <a:rPr lang="en-IN" sz="1800" dirty="0"/>
            </a:br>
            <a:br>
              <a:rPr lang="en-IN" sz="1800" dirty="0"/>
            </a:br>
            <a:r>
              <a:rPr lang="en-IN" sz="1800" b="0" i="0" dirty="0" err="1">
                <a:solidFill>
                  <a:srgbClr val="A52A2A"/>
                </a:solidFill>
                <a:effectLst/>
                <a:latin typeface="Consolas" panose="020B0609020204030204" pitchFamily="49" charset="0"/>
              </a:rPr>
              <a:t>div.absolute</a:t>
            </a:r>
            <a:r>
              <a:rPr lang="en-IN" sz="1800" b="0" i="0" dirty="0">
                <a:solidFill>
                  <a:srgbClr val="A52A2A"/>
                </a:solidFill>
                <a:effectLst/>
                <a:latin typeface="Consolas" panose="020B0609020204030204" pitchFamily="49" charset="0"/>
              </a:rPr>
              <a:t> </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position</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absolute</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top</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80px</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right</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0</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width</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200px</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height</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100px</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FF0000"/>
                </a:solidFill>
                <a:effectLst/>
                <a:latin typeface="Consolas" panose="020B0609020204030204" pitchFamily="49" charset="0"/>
              </a:rPr>
              <a:t>  border</a:t>
            </a:r>
            <a:r>
              <a:rPr lang="en-IN" sz="1800" b="0" i="0" dirty="0">
                <a:solidFill>
                  <a:srgbClr val="000000"/>
                </a:solidFill>
                <a:effectLst/>
                <a:latin typeface="Consolas" panose="020B0609020204030204" pitchFamily="49" charset="0"/>
              </a:rPr>
              <a:t>:</a:t>
            </a:r>
            <a:r>
              <a:rPr lang="en-IN" sz="1800" b="0" i="0" dirty="0">
                <a:solidFill>
                  <a:srgbClr val="0000CD"/>
                </a:solidFill>
                <a:effectLst/>
                <a:latin typeface="Consolas" panose="020B0609020204030204" pitchFamily="49" charset="0"/>
              </a:rPr>
              <a:t> 3px solid #73AD21</a:t>
            </a:r>
            <a:r>
              <a:rPr lang="en-IN" sz="1800" b="0" i="0" dirty="0">
                <a:solidFill>
                  <a:srgbClr val="000000"/>
                </a:solidFill>
                <a:effectLst/>
                <a:latin typeface="Consolas" panose="020B0609020204030204" pitchFamily="49" charset="0"/>
              </a:rPr>
              <a:t>;</a:t>
            </a:r>
            <a:br>
              <a:rPr lang="en-IN" sz="1800" b="0" i="0" dirty="0">
                <a:solidFill>
                  <a:srgbClr val="FF0000"/>
                </a:solidFill>
                <a:effectLst/>
                <a:latin typeface="Consolas" panose="020B0609020204030204" pitchFamily="49" charset="0"/>
              </a:rPr>
            </a:br>
            <a:r>
              <a:rPr lang="en-IN" sz="1800" b="0" i="0" dirty="0">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12203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B8A4-D525-4F45-BDEE-A187D9BCEC8B}"/>
              </a:ext>
            </a:extLst>
          </p:cNvPr>
          <p:cNvSpPr>
            <a:spLocks noGrp="1"/>
          </p:cNvSpPr>
          <p:nvPr>
            <p:ph type="title"/>
          </p:nvPr>
        </p:nvSpPr>
        <p:spPr>
          <a:xfrm>
            <a:off x="457200" y="274638"/>
            <a:ext cx="8229600" cy="634082"/>
          </a:xfrm>
        </p:spPr>
        <p:txBody>
          <a:bodyPr>
            <a:normAutofit fontScale="90000"/>
          </a:bodyPr>
          <a:lstStyle/>
          <a:p>
            <a:r>
              <a:rPr lang="en-IN" b="0" i="0" dirty="0">
                <a:solidFill>
                  <a:srgbClr val="000000"/>
                </a:solidFill>
                <a:effectLst/>
                <a:latin typeface="Segoe UI" panose="020B0502040204020203" pitchFamily="34" charset="0"/>
              </a:rPr>
              <a:t>position: sticky;</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B0C8720E-D1E6-47FB-8394-18EBF30B7AF9}"/>
              </a:ext>
            </a:extLst>
          </p:cNvPr>
          <p:cNvSpPr>
            <a:spLocks noGrp="1" noChangeArrowheads="1"/>
          </p:cNvSpPr>
          <p:nvPr>
            <p:ph idx="1"/>
          </p:nvPr>
        </p:nvSpPr>
        <p:spPr bwMode="auto">
          <a:xfrm>
            <a:off x="457200" y="1235693"/>
            <a:ext cx="1315135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An element with </a:t>
            </a:r>
            <a:r>
              <a:rPr kumimoji="0" lang="en-US" altLang="en-US" sz="2400" b="0" i="0" u="none" strike="noStrike" cap="none" normalizeH="0" baseline="0" dirty="0">
                <a:ln>
                  <a:noFill/>
                </a:ln>
                <a:solidFill>
                  <a:srgbClr val="DC143C"/>
                </a:solidFill>
                <a:effectLst/>
                <a:latin typeface="Consolas" panose="020B0609020204030204" pitchFamily="49" charset="0"/>
              </a:rPr>
              <a:t>position: sticky;</a:t>
            </a:r>
            <a:r>
              <a:rPr kumimoji="0" lang="en-US" altLang="en-US" sz="2400" b="0" i="0" u="none" strike="noStrike" cap="none" normalizeH="0" baseline="0" dirty="0">
                <a:ln>
                  <a:noFill/>
                </a:ln>
                <a:solidFill>
                  <a:srgbClr val="000000"/>
                </a:solidFill>
                <a:effectLst/>
                <a:latin typeface="Verdana" panose="020B0604030504040204" pitchFamily="34" charset="0"/>
              </a:rPr>
              <a:t> is positioned based on the user's scroll position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0" i="0" dirty="0" err="1">
                <a:solidFill>
                  <a:srgbClr val="A52A2A"/>
                </a:solidFill>
                <a:effectLst/>
                <a:latin typeface="Consolas" panose="020B0609020204030204" pitchFamily="49" charset="0"/>
              </a:rPr>
              <a:t>div.sticky</a:t>
            </a:r>
            <a:r>
              <a:rPr lang="en-IN" sz="2400" b="0" i="0" dirty="0">
                <a:solidFill>
                  <a:srgbClr val="A52A2A"/>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position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a:t>
            </a:r>
            <a:r>
              <a:rPr lang="en-IN" sz="2400" b="0" i="0" dirty="0" err="1">
                <a:solidFill>
                  <a:srgbClr val="0000CD"/>
                </a:solidFill>
                <a:effectLst/>
                <a:latin typeface="Consolas" panose="020B0609020204030204" pitchFamily="49" charset="0"/>
              </a:rPr>
              <a:t>webkit</a:t>
            </a:r>
            <a:r>
              <a:rPr lang="en-IN" sz="2400" b="0" i="0" dirty="0">
                <a:solidFill>
                  <a:srgbClr val="0000CD"/>
                </a:solidFill>
                <a:effectLst/>
                <a:latin typeface="Consolas" panose="020B0609020204030204" pitchFamily="49" charset="0"/>
              </a:rPr>
              <a:t>-sticky</a:t>
            </a:r>
            <a:r>
              <a:rPr lang="en-IN" sz="2400" b="0" i="0" dirty="0">
                <a:solidFill>
                  <a:srgbClr val="000000"/>
                </a:solidFill>
                <a:effectLst/>
                <a:latin typeface="Consolas" panose="020B0609020204030204" pitchFamily="49" charset="0"/>
              </a:rPr>
              <a:t>;</a:t>
            </a:r>
            <a:r>
              <a:rPr lang="en-IN" sz="2400" b="0" i="0" dirty="0">
                <a:solidFill>
                  <a:srgbClr val="FF0000"/>
                </a:solidFill>
                <a:effectLst/>
                <a:latin typeface="Consolas" panose="020B0609020204030204" pitchFamily="49" charset="0"/>
              </a:rPr>
              <a:t> </a:t>
            </a:r>
            <a:r>
              <a:rPr lang="en-IN" sz="2400" b="0" i="0" dirty="0">
                <a:solidFill>
                  <a:srgbClr val="008000"/>
                </a:solidFill>
                <a:effectLst/>
                <a:latin typeface="Consolas" panose="020B0609020204030204" pitchFamily="49" charset="0"/>
              </a:rPr>
              <a:t>/* Safari */</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position</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sticky</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top</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0</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background-</a:t>
            </a:r>
            <a:r>
              <a:rPr lang="en-IN" sz="2400" b="0" i="0" dirty="0" err="1">
                <a:solidFill>
                  <a:srgbClr val="FF0000"/>
                </a:solidFill>
                <a:effectLst/>
                <a:latin typeface="Consolas" panose="020B0609020204030204" pitchFamily="49" charset="0"/>
              </a:rPr>
              <a:t>color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green</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FF0000"/>
                </a:solidFill>
                <a:effectLst/>
                <a:latin typeface="Consolas" panose="020B0609020204030204" pitchFamily="49" charset="0"/>
              </a:rPr>
              <a:t>  border</a:t>
            </a:r>
            <a:r>
              <a:rPr lang="en-IN" sz="2400" b="0" i="0" dirty="0">
                <a:solidFill>
                  <a:srgbClr val="000000"/>
                </a:solidFill>
                <a:effectLst/>
                <a:latin typeface="Consolas" panose="020B0609020204030204" pitchFamily="49" charset="0"/>
              </a:rPr>
              <a:t>:</a:t>
            </a:r>
            <a:r>
              <a:rPr lang="en-IN" sz="2400" b="0" i="0" dirty="0">
                <a:solidFill>
                  <a:srgbClr val="0000CD"/>
                </a:solidFill>
                <a:effectLst/>
                <a:latin typeface="Consolas" panose="020B0609020204030204" pitchFamily="49" charset="0"/>
              </a:rPr>
              <a:t> 2px solid #4CAF50</a:t>
            </a:r>
            <a:r>
              <a:rPr lang="en-IN" sz="2400" b="0" i="0" dirty="0">
                <a:solidFill>
                  <a:srgbClr val="000000"/>
                </a:solidFill>
                <a:effectLst/>
                <a:latin typeface="Consolas" panose="020B0609020204030204" pitchFamily="49" charset="0"/>
              </a:rPr>
              <a:t>;</a:t>
            </a:r>
            <a:br>
              <a:rPr lang="en-IN" sz="2400" b="0" i="0" dirty="0">
                <a:solidFill>
                  <a:srgbClr val="FF0000"/>
                </a:solidFill>
                <a:effectLst/>
                <a:latin typeface="Consolas" panose="020B0609020204030204" pitchFamily="49" charset="0"/>
              </a:rPr>
            </a:br>
            <a:r>
              <a:rPr lang="en-IN" sz="2400" b="0" i="0" dirty="0">
                <a:solidFill>
                  <a:srgbClr val="000000"/>
                </a:solidFill>
                <a:effectLst/>
                <a:latin typeface="Consolas" panose="020B0609020204030204" pitchFamily="49" charset="0"/>
              </a:rPr>
              <a:t>}</a:t>
            </a:r>
            <a:endParaRPr lang="en-US" altLang="en-US" sz="2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904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1FF0-750E-4ABC-ADA3-1E376CE7D8A3}"/>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Overlapping Elements</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7841E172-DC35-4A17-89AE-A0597919F5E0}"/>
              </a:ext>
            </a:extLst>
          </p:cNvPr>
          <p:cNvSpPr>
            <a:spLocks noGrp="1" noChangeArrowheads="1"/>
          </p:cNvSpPr>
          <p:nvPr>
            <p:ph idx="1"/>
          </p:nvPr>
        </p:nvSpPr>
        <p:spPr bwMode="auto">
          <a:xfrm>
            <a:off x="457200" y="1256654"/>
            <a:ext cx="20106594" cy="4632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When elements are positioned, they can overlap other elements.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z-index</a:t>
            </a:r>
            <a:r>
              <a:rPr kumimoji="0" lang="en-US" altLang="en-US" sz="2400" b="0" i="0" u="none" strike="noStrike" cap="none" normalizeH="0" baseline="0" dirty="0">
                <a:ln>
                  <a:noFill/>
                </a:ln>
                <a:solidFill>
                  <a:srgbClr val="000000"/>
                </a:solidFill>
                <a:effectLst/>
                <a:latin typeface="Verdana" panose="020B0604030504040204" pitchFamily="34" charset="0"/>
              </a:rPr>
              <a:t> property specifies the stack order of an element (which element should be placed in front of, or behind, the others)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err="1">
                <a:solidFill>
                  <a:srgbClr val="A52A2A"/>
                </a:solidFill>
                <a:effectLst/>
                <a:latin typeface="Consolas" panose="020B0609020204030204" pitchFamily="49" charset="0"/>
              </a:rPr>
              <a:t>img</a:t>
            </a:r>
            <a:r>
              <a:rPr lang="en-US" sz="2400" b="0" i="0" dirty="0">
                <a:solidFill>
                  <a:srgbClr val="A52A2A"/>
                </a:solidFill>
                <a:effectLst/>
                <a:latin typeface="Consolas" panose="020B0609020204030204" pitchFamily="49" charset="0"/>
              </a:rPr>
              <a:t> </a:t>
            </a:r>
            <a:r>
              <a:rPr lang="en-US" sz="2400" b="0" i="0" dirty="0">
                <a:solidFill>
                  <a:srgbClr val="000000"/>
                </a:solidFill>
                <a:effectLst/>
                <a:latin typeface="Consolas" panose="020B0609020204030204" pitchFamily="49" charset="0"/>
              </a:rPr>
              <a:t>{</a:t>
            </a:r>
            <a:br>
              <a:rPr lang="en-US" sz="2400" b="0" i="0" dirty="0">
                <a:solidFill>
                  <a:srgbClr val="FF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  position</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 absolute</a:t>
            </a:r>
            <a:r>
              <a:rPr lang="en-US" sz="2400" b="0" i="0" dirty="0">
                <a:solidFill>
                  <a:srgbClr val="000000"/>
                </a:solidFill>
                <a:effectLst/>
                <a:latin typeface="Consolas" panose="020B0609020204030204" pitchFamily="49" charset="0"/>
              </a:rPr>
              <a:t>;</a:t>
            </a:r>
            <a:br>
              <a:rPr lang="en-US" sz="2400" b="0" i="0" dirty="0">
                <a:solidFill>
                  <a:srgbClr val="FF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  left</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 0px</a:t>
            </a:r>
            <a:r>
              <a:rPr lang="en-US" sz="2400" b="0" i="0" dirty="0">
                <a:solidFill>
                  <a:srgbClr val="000000"/>
                </a:solidFill>
                <a:effectLst/>
                <a:latin typeface="Consolas" panose="020B0609020204030204" pitchFamily="49" charset="0"/>
              </a:rPr>
              <a:t>;</a:t>
            </a:r>
            <a:br>
              <a:rPr lang="en-US" sz="2400" b="0" i="0" dirty="0">
                <a:solidFill>
                  <a:srgbClr val="FF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  top</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 0px</a:t>
            </a:r>
            <a:r>
              <a:rPr lang="en-US" sz="2400" b="0" i="0" dirty="0">
                <a:solidFill>
                  <a:srgbClr val="000000"/>
                </a:solidFill>
                <a:effectLst/>
                <a:latin typeface="Consolas" panose="020B0609020204030204" pitchFamily="49" charset="0"/>
              </a:rPr>
              <a:t>;</a:t>
            </a:r>
            <a:br>
              <a:rPr lang="en-US" sz="2400" b="0" i="0" dirty="0">
                <a:solidFill>
                  <a:srgbClr val="FF0000"/>
                </a:solidFill>
                <a:effectLst/>
                <a:latin typeface="Consolas" panose="020B0609020204030204" pitchFamily="49" charset="0"/>
              </a:rPr>
            </a:br>
            <a:r>
              <a:rPr lang="en-US" sz="2400" b="0" i="0" dirty="0">
                <a:solidFill>
                  <a:srgbClr val="FF0000"/>
                </a:solidFill>
                <a:effectLst/>
                <a:latin typeface="Consolas" panose="020B0609020204030204" pitchFamily="49" charset="0"/>
              </a:rPr>
              <a:t>  z-index</a:t>
            </a:r>
            <a:r>
              <a:rPr lang="en-US" sz="2400" b="0" i="0" dirty="0">
                <a:solidFill>
                  <a:srgbClr val="000000"/>
                </a:solidFill>
                <a:effectLst/>
                <a:latin typeface="Consolas" panose="020B0609020204030204" pitchFamily="49" charset="0"/>
              </a:rPr>
              <a:t>:</a:t>
            </a:r>
            <a:r>
              <a:rPr lang="en-US" sz="2400" b="0" i="0" dirty="0">
                <a:solidFill>
                  <a:srgbClr val="0000CD"/>
                </a:solidFill>
                <a:effectLst/>
                <a:latin typeface="Consolas" panose="020B0609020204030204" pitchFamily="49" charset="0"/>
              </a:rPr>
              <a:t> -1</a:t>
            </a:r>
            <a:r>
              <a:rPr lang="en-US" sz="2400" b="0" i="0" dirty="0">
                <a:solidFill>
                  <a:srgbClr val="000000"/>
                </a:solidFill>
                <a:effectLst/>
                <a:latin typeface="Consolas" panose="020B0609020204030204" pitchFamily="49" charset="0"/>
              </a:rPr>
              <a:t>;</a:t>
            </a:r>
            <a:br>
              <a:rPr lang="en-US" sz="2400" b="0" i="0" dirty="0">
                <a:solidFill>
                  <a:srgbClr val="FF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t>
            </a:r>
            <a:endParaRPr lang="en-US" altLang="en-US" sz="2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80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57188"/>
            <a:ext cx="8229600" cy="5768975"/>
          </a:xfrm>
        </p:spPr>
        <p:txBody>
          <a:bodyPr/>
          <a:lstStyle/>
          <a:p>
            <a:r>
              <a:rPr lang="en-IN" dirty="0"/>
              <a:t>Basically HTML is used to write the content of web pages and CSS is used for styling web pages.</a:t>
            </a:r>
            <a:endParaRPr lang="en-IN" b="0" dirty="0"/>
          </a:p>
          <a:p>
            <a:r>
              <a:rPr lang="en-IN" dirty="0"/>
              <a:t>In one word term, we can define-</a:t>
            </a:r>
            <a:endParaRPr lang="en-IN" b="0" dirty="0"/>
          </a:p>
          <a:p>
            <a:pPr fontAlgn="base"/>
            <a:r>
              <a:rPr lang="en-IN" dirty="0"/>
              <a:t> HTML-Content.</a:t>
            </a:r>
          </a:p>
          <a:p>
            <a:pPr fontAlgn="base"/>
            <a:r>
              <a:rPr lang="en-IN" dirty="0"/>
              <a:t>CSS-Presentation</a:t>
            </a:r>
          </a:p>
          <a:p>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0432-15B3-4E13-8F37-00FB11F64440}"/>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CSS Layout - Overflow</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E8110901-C797-49C7-B3BC-7E10E677F238}"/>
              </a:ext>
            </a:extLst>
          </p:cNvPr>
          <p:cNvSpPr>
            <a:spLocks noGrp="1" noChangeArrowheads="1"/>
          </p:cNvSpPr>
          <p:nvPr>
            <p:ph idx="1"/>
          </p:nvPr>
        </p:nvSpPr>
        <p:spPr bwMode="auto">
          <a:xfrm>
            <a:off x="457200" y="1691087"/>
            <a:ext cx="112625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CSS </a:t>
            </a:r>
            <a:r>
              <a:rPr kumimoji="0" lang="en-US" altLang="en-US" sz="1800" b="0" i="0" u="none" strike="noStrike" cap="none" normalizeH="0" baseline="0" dirty="0">
                <a:ln>
                  <a:noFill/>
                </a:ln>
                <a:solidFill>
                  <a:srgbClr val="DC143C"/>
                </a:solidFill>
                <a:effectLst/>
                <a:latin typeface="Consolas" panose="020B0609020204030204" pitchFamily="49" charset="0"/>
              </a:rPr>
              <a:t>overflow</a:t>
            </a:r>
            <a:r>
              <a:rPr kumimoji="0" lang="en-US" altLang="en-US" sz="1800" b="0" i="0" u="none" strike="noStrike" cap="none" normalizeH="0" baseline="0" dirty="0">
                <a:ln>
                  <a:noFill/>
                </a:ln>
                <a:solidFill>
                  <a:srgbClr val="000000"/>
                </a:solidFill>
                <a:effectLst/>
                <a:latin typeface="Verdana" panose="020B0604030504040204" pitchFamily="34" charset="0"/>
              </a:rPr>
              <a:t> property controls what happens to content that is too big to fit into an area.</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div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background-color: #eee;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width: 200px;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height: 50px;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border: 1px dotted black;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overflow: visible;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0077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CC87-7696-42E3-9BBF-54D3BEC73BC4}"/>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overflow: hidden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793AFF8-95D5-41B5-9585-9B1F25FDE9B9}"/>
              </a:ext>
            </a:extLst>
          </p:cNvPr>
          <p:cNvSpPr>
            <a:spLocks noGrp="1"/>
          </p:cNvSpPr>
          <p:nvPr>
            <p:ph idx="1"/>
          </p:nvPr>
        </p:nvSpPr>
        <p:spPr>
          <a:xfrm>
            <a:off x="457200" y="836712"/>
            <a:ext cx="8229600" cy="5616624"/>
          </a:xfrm>
        </p:spPr>
        <p:txBody>
          <a:bodyPr>
            <a:normAutofit fontScale="92500" lnSpcReduction="10000"/>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hidden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a:solidFill>
                  <a:srgbClr val="A52A2A"/>
                </a:solidFill>
                <a:effectLst/>
                <a:latin typeface="Consolas" panose="020B0609020204030204" pitchFamily="49" charset="0"/>
              </a:rPr>
              <a:t>div {</a:t>
            </a:r>
          </a:p>
          <a:p>
            <a:r>
              <a:rPr lang="en-IN" b="0" i="0" dirty="0">
                <a:solidFill>
                  <a:srgbClr val="A52A2A"/>
                </a:solidFill>
                <a:effectLst/>
                <a:latin typeface="Consolas" panose="020B0609020204030204" pitchFamily="49" charset="0"/>
              </a:rPr>
              <a:t>  background-</a:t>
            </a:r>
            <a:r>
              <a:rPr lang="en-IN" b="0" i="0" dirty="0" err="1">
                <a:solidFill>
                  <a:srgbClr val="A52A2A"/>
                </a:solidFill>
                <a:effectLst/>
                <a:latin typeface="Consolas" panose="020B0609020204030204" pitchFamily="49" charset="0"/>
              </a:rPr>
              <a:t>color</a:t>
            </a:r>
            <a:r>
              <a:rPr lang="en-IN" b="0" i="0" dirty="0">
                <a:solidFill>
                  <a:srgbClr val="A52A2A"/>
                </a:solidFill>
                <a:effectLst/>
                <a:latin typeface="Consolas" panose="020B0609020204030204" pitchFamily="49" charset="0"/>
              </a:rPr>
              <a:t>: #eee;</a:t>
            </a:r>
          </a:p>
          <a:p>
            <a:r>
              <a:rPr lang="en-IN" b="0" i="0" dirty="0">
                <a:solidFill>
                  <a:srgbClr val="A52A2A"/>
                </a:solidFill>
                <a:effectLst/>
                <a:latin typeface="Consolas" panose="020B0609020204030204" pitchFamily="49" charset="0"/>
              </a:rPr>
              <a:t>  width: 200px;</a:t>
            </a:r>
          </a:p>
          <a:p>
            <a:r>
              <a:rPr lang="en-IN" b="0" i="0" dirty="0">
                <a:solidFill>
                  <a:srgbClr val="A52A2A"/>
                </a:solidFill>
                <a:effectLst/>
                <a:latin typeface="Consolas" panose="020B0609020204030204" pitchFamily="49" charset="0"/>
              </a:rPr>
              <a:t>  height: 100px;</a:t>
            </a:r>
          </a:p>
          <a:p>
            <a:r>
              <a:rPr lang="en-IN" b="0" i="0" dirty="0">
                <a:solidFill>
                  <a:srgbClr val="A52A2A"/>
                </a:solidFill>
                <a:effectLst/>
                <a:latin typeface="Consolas" panose="020B0609020204030204" pitchFamily="49" charset="0"/>
              </a:rPr>
              <a:t>  border: 1px dotted black;</a:t>
            </a:r>
          </a:p>
          <a:p>
            <a:r>
              <a:rPr lang="en-IN" b="0" i="0" dirty="0">
                <a:solidFill>
                  <a:srgbClr val="A52A2A"/>
                </a:solidFill>
                <a:effectLst/>
                <a:latin typeface="Consolas" panose="020B0609020204030204" pitchFamily="49" charset="0"/>
              </a:rPr>
              <a:t>  overflow: scroll;</a:t>
            </a:r>
          </a:p>
          <a:p>
            <a:r>
              <a:rPr lang="en-IN" b="0" i="0" dirty="0">
                <a:solidFill>
                  <a:srgbClr val="A52A2A"/>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68719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C3B7-D090-4055-8404-40CB88EE48F1}"/>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overflow: auto</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D388EE7-C610-469A-A6D2-CBB2F2FDA6E0}"/>
              </a:ext>
            </a:extLst>
          </p:cNvPr>
          <p:cNvSpPr>
            <a:spLocks noGrp="1"/>
          </p:cNvSpPr>
          <p:nvPr>
            <p:ph idx="1"/>
          </p:nvPr>
        </p:nvSpPr>
        <p:spPr>
          <a:xfrm>
            <a:off x="457200" y="404664"/>
            <a:ext cx="8229600" cy="6453336"/>
          </a:xfrm>
        </p:spPr>
        <p:txBody>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auto</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endParaRPr lang="en-IN" dirty="0">
              <a:solidFill>
                <a:srgbClr val="000000"/>
              </a:solidFill>
              <a:latin typeface="Consolas" panose="020B0609020204030204" pitchFamily="49" charset="0"/>
            </a:endParaRPr>
          </a:p>
          <a:p>
            <a:r>
              <a:rPr lang="en-IN" b="0" i="0" dirty="0">
                <a:solidFill>
                  <a:srgbClr val="000000"/>
                </a:solidFill>
                <a:effectLst/>
                <a:latin typeface="Segoe UI" panose="020B0502040204020203" pitchFamily="34" charset="0"/>
              </a:rPr>
              <a:t>overflow-x and overflow-y</a:t>
            </a:r>
          </a:p>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overflow-x</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hidden</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8000"/>
                </a:solidFill>
                <a:effectLst/>
                <a:latin typeface="Consolas" panose="020B0609020204030204" pitchFamily="49" charset="0"/>
              </a:rPr>
              <a:t>/* Hide horizontal scrollbar */</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overflow-y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scroll</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 </a:t>
            </a:r>
            <a:r>
              <a:rPr lang="en-IN" b="0" i="0" dirty="0">
                <a:solidFill>
                  <a:srgbClr val="008000"/>
                </a:solidFill>
                <a:effectLst/>
                <a:latin typeface="Consolas" panose="020B0609020204030204" pitchFamily="49" charset="0"/>
              </a:rPr>
              <a:t>/* Add vertical scrollbar */</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3175111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320A-DC38-4051-8489-E303A0811251}"/>
              </a:ext>
            </a:extLst>
          </p:cNvPr>
          <p:cNvSpPr>
            <a:spLocks noGrp="1"/>
          </p:cNvSpPr>
          <p:nvPr>
            <p:ph type="title"/>
          </p:nvPr>
        </p:nvSpPr>
        <p:spPr>
          <a:xfrm>
            <a:off x="457200" y="274638"/>
            <a:ext cx="8229600" cy="457199"/>
          </a:xfrm>
        </p:spPr>
        <p:txBody>
          <a:bodyPr>
            <a:normAutofit fontScale="90000"/>
          </a:bodyPr>
          <a:lstStyle/>
          <a:p>
            <a:r>
              <a:rPr lang="en-US" b="0" i="0" dirty="0">
                <a:solidFill>
                  <a:srgbClr val="000000"/>
                </a:solidFill>
                <a:effectLst/>
                <a:latin typeface="Segoe UI" panose="020B0502040204020203" pitchFamily="34" charset="0"/>
              </a:rPr>
              <a:t>CSS Layout - float and clear</a:t>
            </a:r>
            <a:br>
              <a:rPr lang="en-US" b="0" i="0" dirty="0">
                <a:solidFill>
                  <a:srgbClr val="000000"/>
                </a:solidFill>
                <a:effectLst/>
                <a:latin typeface="Segoe UI" panose="020B0502040204020203" pitchFamily="34" charset="0"/>
              </a:rPr>
            </a:br>
            <a:endParaRPr lang="en-IN" dirty="0"/>
          </a:p>
        </p:txBody>
      </p:sp>
      <p:sp>
        <p:nvSpPr>
          <p:cNvPr id="7" name="Rectangle 3">
            <a:extLst>
              <a:ext uri="{FF2B5EF4-FFF2-40B4-BE49-F238E27FC236}">
                <a16:creationId xmlns:a16="http://schemas.microsoft.com/office/drawing/2014/main" id="{84BFB58D-AF44-4D4E-9DB6-013115810FF6}"/>
              </a:ext>
            </a:extLst>
          </p:cNvPr>
          <p:cNvSpPr>
            <a:spLocks noGrp="1" noChangeArrowheads="1"/>
          </p:cNvSpPr>
          <p:nvPr>
            <p:ph idx="1"/>
          </p:nvPr>
        </p:nvSpPr>
        <p:spPr bwMode="auto">
          <a:xfrm>
            <a:off x="457200" y="-605219"/>
            <a:ext cx="8104463" cy="861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float</a:t>
            </a:r>
            <a:r>
              <a:rPr kumimoji="0" lang="en-US" altLang="en-US" sz="1800" b="0" i="0" u="none" strike="noStrike" cap="none" normalizeH="0" baseline="0" dirty="0">
                <a:ln>
                  <a:noFill/>
                </a:ln>
                <a:solidFill>
                  <a:srgbClr val="000000"/>
                </a:solidFill>
                <a:effectLst/>
                <a:latin typeface="Verdana" panose="020B0604030504040204" pitchFamily="34" charset="0"/>
              </a:rPr>
              <a:t> property is used for positioning and formatting content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e.g. let an image float left to the text in a container.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erdana" panose="020B0604030504040204" pitchFamily="34" charset="0"/>
            </a:endParaRPr>
          </a:p>
          <a:p>
            <a:pPr algn="l">
              <a:buFont typeface="Arial" panose="020B0604020202020204" pitchFamily="34" charset="0"/>
              <a:buChar char="•"/>
            </a:pPr>
            <a:r>
              <a:rPr lang="en-US" sz="1800" b="0" i="0" dirty="0">
                <a:solidFill>
                  <a:srgbClr val="000000"/>
                </a:solidFill>
                <a:effectLst/>
                <a:latin typeface="Verdana" panose="020B0604030504040204" pitchFamily="34" charset="0"/>
              </a:rPr>
              <a:t>left - The element floats to the left of its container</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right - The element floats to the right of its container</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none - The element does not float </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(will be displayed just where it occurs in the text). This is default</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inherit - The element inherits the float value of its parent</a:t>
            </a:r>
          </a:p>
          <a:p>
            <a:pPr algn="l">
              <a:buFont typeface="Arial" panose="020B0604020202020204" pitchFamily="34" charset="0"/>
              <a:buChar char="•"/>
            </a:pPr>
            <a:endParaRPr lang="en-US" sz="1800" dirty="0">
              <a:solidFill>
                <a:srgbClr val="000000"/>
              </a:solidFill>
              <a:latin typeface="Verdana" panose="020B0604030504040204" pitchFamily="34" charset="0"/>
            </a:endParaRPr>
          </a:p>
          <a:p>
            <a:pPr algn="l">
              <a:buFont typeface="Arial" panose="020B0604020202020204" pitchFamily="34" charset="0"/>
              <a:buChar char="•"/>
            </a:pP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endParaRPr lang="en-US" sz="1800"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981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489CF-0F8C-4894-A85F-C53C631982F5}"/>
              </a:ext>
            </a:extLst>
          </p:cNvPr>
          <p:cNvSpPr>
            <a:spLocks noGrp="1"/>
          </p:cNvSpPr>
          <p:nvPr>
            <p:ph idx="1"/>
          </p:nvPr>
        </p:nvSpPr>
        <p:spPr>
          <a:xfrm>
            <a:off x="457200" y="836712"/>
            <a:ext cx="8229600" cy="5832648"/>
          </a:xfrm>
        </p:spPr>
        <p:txBody>
          <a:bodyPr/>
          <a:lstStyle/>
          <a:p>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float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right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float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left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r>
              <a:rPr lang="en-IN" b="0" i="0" dirty="0" err="1">
                <a:solidFill>
                  <a:srgbClr val="A52A2A"/>
                </a:solidFill>
                <a:effectLst/>
                <a:latin typeface="Consolas" panose="020B0609020204030204" pitchFamily="49" charset="0"/>
              </a:rPr>
              <a:t>img</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float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345352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8DF0-FCF1-490E-82D2-1269B797FB6D}"/>
              </a:ext>
            </a:extLst>
          </p:cNvPr>
          <p:cNvSpPr>
            <a:spLocks noGrp="1"/>
          </p:cNvSpPr>
          <p:nvPr>
            <p:ph type="title"/>
          </p:nvPr>
        </p:nvSpPr>
        <p:spPr>
          <a:xfrm>
            <a:off x="457200" y="274638"/>
            <a:ext cx="8229600" cy="457199"/>
          </a:xfrm>
        </p:spPr>
        <p:txBody>
          <a:bodyPr>
            <a:normAutofit fontScale="90000"/>
          </a:bodyPr>
          <a:lstStyle/>
          <a:p>
            <a:r>
              <a:rPr lang="en-US" b="0" i="0" dirty="0">
                <a:solidFill>
                  <a:srgbClr val="000000"/>
                </a:solidFill>
                <a:effectLst/>
                <a:latin typeface="Segoe UI" panose="020B0502040204020203" pitchFamily="34" charset="0"/>
              </a:rPr>
              <a:t>CSS Layout - clear and </a:t>
            </a:r>
            <a:br>
              <a:rPr lang="en-US" b="0" i="0" dirty="0">
                <a:solidFill>
                  <a:srgbClr val="000000"/>
                </a:solidFill>
                <a:effectLst/>
                <a:latin typeface="Segoe UI" panose="020B0502040204020203" pitchFamily="34" charset="0"/>
              </a:rPr>
            </a:br>
            <a:endParaRPr lang="en-IN" dirty="0"/>
          </a:p>
        </p:txBody>
      </p:sp>
      <p:sp>
        <p:nvSpPr>
          <p:cNvPr id="5" name="Rectangle 2">
            <a:extLst>
              <a:ext uri="{FF2B5EF4-FFF2-40B4-BE49-F238E27FC236}">
                <a16:creationId xmlns:a16="http://schemas.microsoft.com/office/drawing/2014/main" id="{C10BACDA-1F7F-449A-B2DE-3F9265BEA9EC}"/>
              </a:ext>
            </a:extLst>
          </p:cNvPr>
          <p:cNvSpPr>
            <a:spLocks noGrp="1" noChangeArrowheads="1"/>
          </p:cNvSpPr>
          <p:nvPr>
            <p:ph idx="1"/>
          </p:nvPr>
        </p:nvSpPr>
        <p:spPr bwMode="auto">
          <a:xfrm>
            <a:off x="457200" y="2593519"/>
            <a:ext cx="844974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clear</a:t>
            </a:r>
            <a:r>
              <a:rPr kumimoji="0" lang="en-US" altLang="en-US" sz="1800" b="0" i="0" u="none" strike="noStrike" cap="none" normalizeH="0" baseline="0" dirty="0">
                <a:ln>
                  <a:noFill/>
                </a:ln>
                <a:solidFill>
                  <a:srgbClr val="000000"/>
                </a:solidFill>
                <a:effectLst/>
                <a:latin typeface="Verdana" panose="020B0604030504040204" pitchFamily="34" charset="0"/>
              </a:rPr>
              <a:t> property can have one of the following values: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none - Allows floating elements on both sides. This is default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left - No floating elements allowed on the left side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right- No floating elements allowed on the right side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both - No floating elements allowed on either the left or the right side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Verdana" panose="020B0604030504040204" pitchFamily="34" charset="0"/>
              </a:rPr>
              <a:t>inherit - The element inherits the clear value of its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616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EAF30-2EBB-4E42-8EB9-1C64D7D20C6F}"/>
              </a:ext>
            </a:extLst>
          </p:cNvPr>
          <p:cNvSpPr>
            <a:spLocks noGrp="1"/>
          </p:cNvSpPr>
          <p:nvPr>
            <p:ph idx="1"/>
          </p:nvPr>
        </p:nvSpPr>
        <p:spPr>
          <a:xfrm>
            <a:off x="457200" y="0"/>
            <a:ext cx="8229600" cy="6858000"/>
          </a:xfrm>
        </p:spPr>
        <p:txBody>
          <a:bodyPr>
            <a:noAutofit/>
          </a:bodyPr>
          <a:lstStyle/>
          <a:p>
            <a:r>
              <a:rPr lang="en-IN" sz="1600" dirty="0"/>
              <a:t>.div1 {</a:t>
            </a:r>
          </a:p>
          <a:p>
            <a:r>
              <a:rPr lang="en-IN" sz="1600" dirty="0"/>
              <a:t>  float: left;</a:t>
            </a:r>
          </a:p>
          <a:p>
            <a:r>
              <a:rPr lang="en-IN" sz="1600" dirty="0"/>
              <a:t>  width: 100px;</a:t>
            </a:r>
          </a:p>
          <a:p>
            <a:r>
              <a:rPr lang="en-IN" sz="1600" dirty="0"/>
              <a:t>  height: 50px;</a:t>
            </a:r>
          </a:p>
          <a:p>
            <a:r>
              <a:rPr lang="en-IN" sz="1600" dirty="0"/>
              <a:t>  margin: 10px;</a:t>
            </a:r>
          </a:p>
          <a:p>
            <a:r>
              <a:rPr lang="en-IN" sz="1600" dirty="0"/>
              <a:t>  border: 3px solid #73AD21;</a:t>
            </a:r>
          </a:p>
          <a:p>
            <a:r>
              <a:rPr lang="en-IN" sz="1600" dirty="0"/>
              <a:t>}</a:t>
            </a:r>
          </a:p>
          <a:p>
            <a:endParaRPr lang="en-IN" sz="1600" dirty="0"/>
          </a:p>
          <a:p>
            <a:r>
              <a:rPr lang="en-IN" sz="1600" dirty="0"/>
              <a:t>.div2 {</a:t>
            </a:r>
          </a:p>
          <a:p>
            <a:r>
              <a:rPr lang="en-IN" sz="1600" dirty="0"/>
              <a:t>  border: 1px solid red;</a:t>
            </a:r>
          </a:p>
          <a:p>
            <a:r>
              <a:rPr lang="en-IN" sz="1600" dirty="0"/>
              <a:t>}</a:t>
            </a:r>
          </a:p>
          <a:p>
            <a:endParaRPr lang="en-IN" sz="1600" dirty="0"/>
          </a:p>
          <a:p>
            <a:r>
              <a:rPr lang="en-IN" sz="1600" dirty="0"/>
              <a:t>.div3 {</a:t>
            </a:r>
          </a:p>
          <a:p>
            <a:r>
              <a:rPr lang="en-IN" sz="1600" dirty="0"/>
              <a:t>  float: left;</a:t>
            </a:r>
          </a:p>
          <a:p>
            <a:r>
              <a:rPr lang="en-IN" sz="1600" dirty="0"/>
              <a:t>  width: 100px;</a:t>
            </a:r>
          </a:p>
          <a:p>
            <a:r>
              <a:rPr lang="en-IN" sz="1600" dirty="0"/>
              <a:t>  height: 50px;</a:t>
            </a:r>
          </a:p>
          <a:p>
            <a:r>
              <a:rPr lang="en-IN" sz="1600" dirty="0"/>
              <a:t>  margin: 10px;</a:t>
            </a:r>
          </a:p>
          <a:p>
            <a:r>
              <a:rPr lang="en-IN" sz="1600" dirty="0"/>
              <a:t>  border: 3px solid #73AD21;</a:t>
            </a:r>
          </a:p>
          <a:p>
            <a:r>
              <a:rPr lang="en-IN" sz="1600" dirty="0"/>
              <a:t>}</a:t>
            </a:r>
          </a:p>
          <a:p>
            <a:endParaRPr lang="en-IN" sz="1600" dirty="0"/>
          </a:p>
          <a:p>
            <a:r>
              <a:rPr lang="en-IN" sz="1600" dirty="0"/>
              <a:t>.div4 {</a:t>
            </a:r>
          </a:p>
          <a:p>
            <a:r>
              <a:rPr lang="en-IN" sz="1600" dirty="0"/>
              <a:t>  border: 1px solid red;</a:t>
            </a:r>
          </a:p>
          <a:p>
            <a:r>
              <a:rPr lang="en-IN" sz="1600" dirty="0"/>
              <a:t>  clear: left;</a:t>
            </a:r>
          </a:p>
          <a:p>
            <a:r>
              <a:rPr lang="en-IN" sz="1600" dirty="0"/>
              <a:t>}</a:t>
            </a:r>
          </a:p>
        </p:txBody>
      </p:sp>
    </p:spTree>
    <p:extLst>
      <p:ext uri="{BB962C8B-B14F-4D97-AF65-F5344CB8AC3E}">
        <p14:creationId xmlns:p14="http://schemas.microsoft.com/office/powerpoint/2010/main" val="11803043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C2C4-B30F-444B-B852-CC99E085B6FE}"/>
              </a:ext>
            </a:extLst>
          </p:cNvPr>
          <p:cNvSpPr>
            <a:spLocks noGrp="1"/>
          </p:cNvSpPr>
          <p:nvPr>
            <p:ph type="title"/>
          </p:nvPr>
        </p:nvSpPr>
        <p:spPr>
          <a:xfrm>
            <a:off x="457200" y="274638"/>
            <a:ext cx="8229600" cy="457199"/>
          </a:xfrm>
        </p:spPr>
        <p:txBody>
          <a:bodyPr>
            <a:normAutofit fontScale="90000"/>
          </a:bodyPr>
          <a:lstStyle/>
          <a:p>
            <a:r>
              <a:rPr lang="en-IN" b="0" i="0" dirty="0">
                <a:solidFill>
                  <a:srgbClr val="000000"/>
                </a:solidFill>
                <a:effectLst/>
                <a:latin typeface="Segoe UI" panose="020B0502040204020203" pitchFamily="34" charset="0"/>
              </a:rPr>
              <a:t>CSS Layout - display: inline-block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78712AD-C40D-4CCA-9D96-1458ED3354A9}"/>
              </a:ext>
            </a:extLst>
          </p:cNvPr>
          <p:cNvSpPr>
            <a:spLocks noGrp="1"/>
          </p:cNvSpPr>
          <p:nvPr>
            <p:ph idx="1"/>
          </p:nvPr>
        </p:nvSpPr>
        <p:spPr>
          <a:xfrm>
            <a:off x="457200" y="404664"/>
            <a:ext cx="8229600" cy="6552728"/>
          </a:xfrm>
        </p:spPr>
        <p:txBody>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style</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800000"/>
                </a:solidFill>
                <a:latin typeface="Consolas" panose="020B0609020204030204" pitchFamily="49" charset="0"/>
              </a:rPr>
              <a:t>.b</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display</a:t>
            </a:r>
            <a:r>
              <a:rPr lang="en-IN" sz="1800" dirty="0" err="1">
                <a:solidFill>
                  <a:srgbClr val="000000"/>
                </a:solidFill>
                <a:latin typeface="Consolas" panose="020B0609020204030204" pitchFamily="49" charset="0"/>
              </a:rPr>
              <a:t>:</a:t>
            </a:r>
            <a:r>
              <a:rPr lang="en-IN" sz="1800" dirty="0" err="1">
                <a:solidFill>
                  <a:srgbClr val="0000FF"/>
                </a:solidFill>
                <a:latin typeface="Consolas" panose="020B0609020204030204" pitchFamily="49" charset="0"/>
              </a:rPr>
              <a:t>inline-block</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width</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100px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height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100px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padding</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5px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border</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1px</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solid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style</a:t>
            </a:r>
            <a:r>
              <a:rPr lang="en-IN" sz="1800" dirty="0">
                <a:solidFill>
                  <a:srgbClr val="0000FF"/>
                </a:solidFill>
                <a:latin typeface="Consolas" panose="020B0609020204030204" pitchFamily="49" charset="0"/>
              </a:rPr>
              <a:t>&gt;</a:t>
            </a:r>
          </a:p>
          <a:p>
            <a:endParaRPr lang="en-IN" sz="1800" dirty="0">
              <a:solidFill>
                <a:srgbClr val="0000FF"/>
              </a:solidFill>
              <a:latin typeface="Consolas" panose="020B0609020204030204" pitchFamily="49" charset="0"/>
            </a:endParaRPr>
          </a:p>
          <a:p>
            <a:endParaRPr lang="en-IN" sz="1800" dirty="0">
              <a:solidFill>
                <a:srgbClr val="0000FF"/>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span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class</a:t>
            </a:r>
            <a:r>
              <a:rPr lang="en-US" sz="1800" dirty="0">
                <a:solidFill>
                  <a:srgbClr val="0000FF"/>
                </a:solidFill>
                <a:latin typeface="Consolas" panose="020B0609020204030204" pitchFamily="49" charset="0"/>
              </a:rPr>
              <a:t>="b"&gt;</a:t>
            </a:r>
            <a:r>
              <a:rPr lang="en-US" sz="1800" dirty="0" err="1">
                <a:solidFill>
                  <a:srgbClr val="000000"/>
                </a:solidFill>
                <a:latin typeface="Consolas" panose="020B0609020204030204" pitchFamily="49" charset="0"/>
              </a:rPr>
              <a:t>Aliquam</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span</a:t>
            </a:r>
            <a:r>
              <a:rPr lang="en-US" sz="1800" dirty="0">
                <a:solidFill>
                  <a:srgbClr val="0000FF"/>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span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class</a:t>
            </a:r>
            <a:r>
              <a:rPr lang="en-US" sz="1800" dirty="0">
                <a:solidFill>
                  <a:srgbClr val="0000FF"/>
                </a:solidFill>
                <a:latin typeface="Consolas" panose="020B0609020204030204" pitchFamily="49" charset="0"/>
              </a:rPr>
              <a:t>="b"&gt;</a:t>
            </a:r>
            <a:r>
              <a:rPr lang="en-US" sz="1800" dirty="0" err="1">
                <a:solidFill>
                  <a:srgbClr val="000000"/>
                </a:solidFill>
                <a:latin typeface="Consolas" panose="020B0609020204030204" pitchFamily="49" charset="0"/>
              </a:rPr>
              <a:t>venenatis</a:t>
            </a:r>
            <a:r>
              <a:rPr lang="en-US" sz="1800" dirty="0">
                <a:solidFill>
                  <a:srgbClr val="0000FF"/>
                </a:solidFill>
                <a:latin typeface="Consolas" panose="020B0609020204030204" pitchFamily="49" charset="0"/>
              </a:rPr>
              <a:t>&lt;/</a:t>
            </a:r>
            <a:r>
              <a:rPr lang="en-US" sz="1800" dirty="0">
                <a:solidFill>
                  <a:srgbClr val="800000"/>
                </a:solidFill>
                <a:latin typeface="Consolas" panose="020B0609020204030204" pitchFamily="49" charset="0"/>
              </a:rPr>
              <a:t>span</a:t>
            </a:r>
            <a:r>
              <a:rPr lang="en-US" sz="1800" dirty="0">
                <a:solidFill>
                  <a:srgbClr val="0000FF"/>
                </a:solidFill>
                <a:latin typeface="Consolas" panose="020B0609020204030204" pitchFamily="49" charset="0"/>
              </a:rPr>
              <a:t>&gt;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html</a:t>
            </a:r>
            <a:r>
              <a:rPr lang="en-IN" sz="1800" dirty="0">
                <a:solidFill>
                  <a:srgbClr val="0000FF"/>
                </a:solidFill>
                <a:latin typeface="Consolas" panose="020B0609020204030204" pitchFamily="49" charset="0"/>
              </a:rPr>
              <a:t>&gt;</a:t>
            </a:r>
            <a:endParaRPr lang="en-IN" dirty="0"/>
          </a:p>
        </p:txBody>
      </p:sp>
    </p:spTree>
    <p:extLst>
      <p:ext uri="{BB962C8B-B14F-4D97-AF65-F5344CB8AC3E}">
        <p14:creationId xmlns:p14="http://schemas.microsoft.com/office/powerpoint/2010/main" val="35569909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4ED4-D42D-4C0D-895E-82F9FFB65A1A}"/>
              </a:ext>
            </a:extLst>
          </p:cNvPr>
          <p:cNvSpPr>
            <a:spLocks noGrp="1"/>
          </p:cNvSpPr>
          <p:nvPr>
            <p:ph type="title"/>
          </p:nvPr>
        </p:nvSpPr>
        <p:spPr>
          <a:xfrm>
            <a:off x="457200" y="274638"/>
            <a:ext cx="8229600" cy="457199"/>
          </a:xfrm>
        </p:spPr>
        <p:txBody>
          <a:bodyPr>
            <a:normAutofit fontScale="90000"/>
          </a:bodyPr>
          <a:lstStyle/>
          <a:p>
            <a:r>
              <a:rPr lang="en-US" sz="3100" b="0" i="0" dirty="0">
                <a:solidFill>
                  <a:srgbClr val="000000"/>
                </a:solidFill>
                <a:effectLst/>
                <a:latin typeface="Segoe UI" panose="020B0502040204020203" pitchFamily="34" charset="0"/>
              </a:rPr>
              <a:t>Using inline-block to Create Navigation Links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9338C98-1068-4752-A608-A0106F75B85D}"/>
              </a:ext>
            </a:extLst>
          </p:cNvPr>
          <p:cNvSpPr>
            <a:spLocks noGrp="1"/>
          </p:cNvSpPr>
          <p:nvPr>
            <p:ph idx="1"/>
          </p:nvPr>
        </p:nvSpPr>
        <p:spPr>
          <a:xfrm>
            <a:off x="457200" y="404664"/>
            <a:ext cx="8229600" cy="6336704"/>
          </a:xfrm>
        </p:spPr>
        <p:txBody>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style</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800000"/>
                </a:solidFill>
                <a:latin typeface="Consolas" panose="020B0609020204030204" pitchFamily="49" charset="0"/>
              </a:rPr>
              <a:t>.nav</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background-color</a:t>
            </a:r>
            <a:r>
              <a:rPr lang="en-IN" sz="1800" dirty="0" err="1">
                <a:solidFill>
                  <a:srgbClr val="000000"/>
                </a:solidFill>
                <a:latin typeface="Consolas" panose="020B0609020204030204" pitchFamily="49" charset="0"/>
              </a:rPr>
              <a:t>:</a:t>
            </a:r>
            <a:r>
              <a:rPr lang="en-IN" sz="1800" dirty="0" err="1">
                <a:solidFill>
                  <a:srgbClr val="0000FF"/>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list-style-type</a:t>
            </a:r>
            <a:r>
              <a:rPr lang="en-IN" sz="1800" dirty="0" err="1">
                <a:solidFill>
                  <a:srgbClr val="000000"/>
                </a:solidFill>
                <a:latin typeface="Consolas" panose="020B0609020204030204" pitchFamily="49" charset="0"/>
              </a:rPr>
              <a:t>:</a:t>
            </a:r>
            <a:r>
              <a:rPr lang="en-IN" sz="1800" dirty="0" err="1">
                <a:solidFill>
                  <a:srgbClr val="0000FF"/>
                </a:solidFill>
                <a:latin typeface="Consolas" panose="020B0609020204030204" pitchFamily="49" charset="0"/>
              </a:rPr>
              <a:t>none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margin</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padding</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800000"/>
                </a:solidFill>
                <a:latin typeface="Consolas" panose="020B0609020204030204" pitchFamily="49" charset="0"/>
              </a:rPr>
              <a:t>.nav</a:t>
            </a:r>
            <a:r>
              <a:rPr lang="en-IN" sz="1800" dirty="0">
                <a:solidFill>
                  <a:srgbClr val="000000"/>
                </a:solidFill>
                <a:latin typeface="Consolas" panose="020B0609020204030204" pitchFamily="49" charset="0"/>
              </a:rPr>
              <a:t> </a:t>
            </a:r>
            <a:r>
              <a:rPr lang="en-IN" sz="1800" dirty="0">
                <a:solidFill>
                  <a:srgbClr val="800000"/>
                </a:solidFill>
                <a:latin typeface="Consolas" panose="020B0609020204030204" pitchFamily="49" charset="0"/>
              </a:rPr>
              <a:t>li</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err="1">
                <a:solidFill>
                  <a:srgbClr val="FF0000"/>
                </a:solidFill>
                <a:latin typeface="Consolas" panose="020B0609020204030204" pitchFamily="49" charset="0"/>
              </a:rPr>
              <a:t>display</a:t>
            </a:r>
            <a:r>
              <a:rPr lang="en-IN" sz="1800" dirty="0" err="1">
                <a:solidFill>
                  <a:srgbClr val="000000"/>
                </a:solidFill>
                <a:latin typeface="Consolas" panose="020B0609020204030204" pitchFamily="49" charset="0"/>
              </a:rPr>
              <a:t>:</a:t>
            </a:r>
            <a:r>
              <a:rPr lang="en-IN" sz="1800" dirty="0" err="1">
                <a:solidFill>
                  <a:srgbClr val="0000FF"/>
                </a:solidFill>
                <a:latin typeface="Consolas" panose="020B0609020204030204" pitchFamily="49" charset="0"/>
              </a:rPr>
              <a:t>inline-block</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style</a:t>
            </a:r>
            <a:r>
              <a:rPr lang="en-IN" sz="1800" dirty="0">
                <a:solidFill>
                  <a:srgbClr val="0000FF"/>
                </a:solidFill>
                <a:latin typeface="Consolas" panose="020B0609020204030204" pitchFamily="49" charset="0"/>
              </a:rPr>
              <a:t>&gt;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ul</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class</a:t>
            </a:r>
            <a:r>
              <a:rPr lang="en-IN" sz="1800" dirty="0">
                <a:solidFill>
                  <a:srgbClr val="0000FF"/>
                </a:solidFill>
                <a:latin typeface="Consolas" panose="020B0609020204030204" pitchFamily="49" charset="0"/>
              </a:rPr>
              <a:t>="nav"&gt;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li</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Home</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li</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li</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about</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li</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p>
          <a:p>
            <a:endParaRPr lang="en-IN" dirty="0"/>
          </a:p>
        </p:txBody>
      </p:sp>
    </p:spTree>
    <p:extLst>
      <p:ext uri="{BB962C8B-B14F-4D97-AF65-F5344CB8AC3E}">
        <p14:creationId xmlns:p14="http://schemas.microsoft.com/office/powerpoint/2010/main" val="530311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a:t>CSS Overflow</a:t>
            </a:r>
            <a:br>
              <a:rPr lang="en-IN" dirty="0"/>
            </a:br>
            <a:endParaRPr lang="en-IN" dirty="0"/>
          </a:p>
        </p:txBody>
      </p:sp>
      <p:sp>
        <p:nvSpPr>
          <p:cNvPr id="3" name="Content Placeholder 2"/>
          <p:cNvSpPr>
            <a:spLocks noGrp="1"/>
          </p:cNvSpPr>
          <p:nvPr>
            <p:ph idx="1"/>
          </p:nvPr>
        </p:nvSpPr>
        <p:spPr>
          <a:xfrm>
            <a:off x="457200" y="642918"/>
            <a:ext cx="8229600" cy="5483245"/>
          </a:xfrm>
        </p:spPr>
        <p:txBody>
          <a:bodyPr>
            <a:normAutofit fontScale="92500" lnSpcReduction="20000"/>
          </a:bodyPr>
          <a:lstStyle/>
          <a:p>
            <a:r>
              <a:rPr lang="en-IN" dirty="0"/>
              <a:t>The overflow property specifies whether to clip the content or to add scrollbars when the content of an element is too big to fit in the specified area.</a:t>
            </a:r>
          </a:p>
          <a:p>
            <a:r>
              <a:rPr lang="en-IN" dirty="0"/>
              <a:t>The overflow property has the following values:</a:t>
            </a:r>
          </a:p>
          <a:p>
            <a:r>
              <a:rPr lang="en-IN" dirty="0"/>
              <a:t>visible - Default. The overflow is not clipped. The content renders outside the element's box</a:t>
            </a:r>
          </a:p>
          <a:p>
            <a:r>
              <a:rPr lang="en-IN" dirty="0"/>
              <a:t>hidden - The overflow is clipped, and the rest of the content will be invisible</a:t>
            </a:r>
          </a:p>
          <a:p>
            <a:r>
              <a:rPr lang="en-IN" dirty="0"/>
              <a:t>scroll - The overflow is clipped, and a scrollbar is added to see the rest of the content</a:t>
            </a:r>
          </a:p>
          <a:p>
            <a:r>
              <a:rPr lang="en-IN" dirty="0"/>
              <a:t>auto - Similar to scroll, but it adds scrollbars only when necessary</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39576</Words>
  <Application>Microsoft Office PowerPoint</Application>
  <PresentationFormat>On-screen Show (4:3)</PresentationFormat>
  <Paragraphs>3982</Paragraphs>
  <Slides>412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412</vt:i4>
      </vt:variant>
    </vt:vector>
  </HeadingPairs>
  <TitlesOfParts>
    <vt:vector size="430" baseType="lpstr">
      <vt:lpstr>-apple-system</vt:lpstr>
      <vt:lpstr>Arial</vt:lpstr>
      <vt:lpstr>Calibri</vt:lpstr>
      <vt:lpstr>Consolas</vt:lpstr>
      <vt:lpstr>Courier New</vt:lpstr>
      <vt:lpstr>erdana</vt:lpstr>
      <vt:lpstr>euclid_circular_a</vt:lpstr>
      <vt:lpstr>Inter-Regular</vt:lpstr>
      <vt:lpstr>Menlo</vt:lpstr>
      <vt:lpstr>Segoe UI</vt:lpstr>
      <vt:lpstr>SFMono-Regular</vt:lpstr>
      <vt:lpstr>sofia-pro</vt:lpstr>
      <vt:lpstr>times new roman</vt:lpstr>
      <vt:lpstr>times new roman</vt:lpstr>
      <vt:lpstr>urw-din</vt:lpstr>
      <vt:lpstr>verdana</vt:lpstr>
      <vt:lpstr>verdana</vt:lpstr>
      <vt:lpstr>Office Theme</vt:lpstr>
      <vt:lpstr>PowerPoint Presentation</vt:lpstr>
      <vt:lpstr>Front-End</vt:lpstr>
      <vt:lpstr>Front end Languages:</vt:lpstr>
      <vt:lpstr>BackEnd</vt:lpstr>
      <vt:lpstr>Back end Languages: </vt:lpstr>
      <vt:lpstr>Web Development</vt:lpstr>
      <vt:lpstr>What is a Website</vt:lpstr>
      <vt:lpstr>HTML</vt:lpstr>
      <vt:lpstr>PowerPoint Presentation</vt:lpstr>
      <vt:lpstr>PowerPoint Presentation</vt:lpstr>
      <vt:lpstr>PowerPoint Presentation</vt:lpstr>
      <vt:lpstr>PowerPoint Presentation</vt:lpstr>
      <vt:lpstr>PowerPoint Presentation</vt:lpstr>
      <vt:lpstr>Basic HTML Tag</vt:lpstr>
      <vt:lpstr>HTML Headings</vt:lpstr>
      <vt:lpstr> HTML Horizontal Rules </vt:lpstr>
      <vt:lpstr> HTML Line Breaks </vt:lpstr>
      <vt:lpstr> The HTML &lt;pre&gt; Element </vt:lpstr>
      <vt:lpstr> HTML Text Formatting </vt:lpstr>
      <vt:lpstr> HTML Quotation and Citation Elements </vt:lpstr>
      <vt:lpstr> HTML &lt;abbr&gt; for Abbreviations </vt:lpstr>
      <vt:lpstr> HTML Comments </vt:lpstr>
      <vt:lpstr>&lt;center&gt;</vt:lpstr>
      <vt:lpstr>HTML Background</vt:lpstr>
      <vt:lpstr>HTML Links</vt:lpstr>
      <vt:lpstr>HTML Links - The target Attribute </vt:lpstr>
      <vt:lpstr>HTML Links - Use an Image as a Link </vt:lpstr>
      <vt:lpstr>HTML Images</vt:lpstr>
      <vt:lpstr>Background Image</vt:lpstr>
      <vt:lpstr>Entities</vt:lpstr>
      <vt:lpstr>HTML Tables</vt:lpstr>
      <vt:lpstr> HTML Table - Cell that Span Many Columns </vt:lpstr>
      <vt:lpstr>PowerPoint Presentation</vt:lpstr>
      <vt:lpstr>Html Table-Cell that Spans Many Rows</vt:lpstr>
      <vt:lpstr>HTML Lists </vt:lpstr>
      <vt:lpstr>Unordered HTML List </vt:lpstr>
      <vt:lpstr>Ordered HTML List </vt:lpstr>
      <vt:lpstr>HTML Description Lists </vt:lpstr>
      <vt:lpstr>PowerPoint Presentation</vt:lpstr>
      <vt:lpstr>HTML Forms</vt:lpstr>
      <vt:lpstr>The &lt;input&gt; Element </vt:lpstr>
      <vt:lpstr>The &lt;label&gt; Element </vt:lpstr>
      <vt:lpstr>Radio Buttons </vt:lpstr>
      <vt:lpstr>Checkboxes </vt:lpstr>
      <vt:lpstr>The Submit Button </vt:lpstr>
      <vt:lpstr>The Method Attribute </vt:lpstr>
      <vt:lpstr>What is CSS? </vt:lpstr>
      <vt:lpstr>CSS Syntax </vt:lpstr>
      <vt:lpstr>How To Add CSS </vt:lpstr>
      <vt:lpstr>Internal CSS </vt:lpstr>
      <vt:lpstr>CSS Comments</vt:lpstr>
      <vt:lpstr>CSS Background Color </vt:lpstr>
      <vt:lpstr> CSS Fonts </vt:lpstr>
      <vt:lpstr>CSS Backgrounds </vt:lpstr>
      <vt:lpstr>CSS background-position </vt:lpstr>
      <vt:lpstr>CSS background - Shorthand property </vt:lpstr>
      <vt:lpstr>CSS Borders </vt:lpstr>
      <vt:lpstr>CSS Border Width </vt:lpstr>
      <vt:lpstr>CSS Border Color </vt:lpstr>
      <vt:lpstr>CSS LINKS</vt:lpstr>
      <vt:lpstr>PowerPoint Presentation</vt:lpstr>
      <vt:lpstr>CSS Lists </vt:lpstr>
      <vt:lpstr>Position The List Item Markers </vt:lpstr>
      <vt:lpstr>PowerPoint Presentation</vt:lpstr>
      <vt:lpstr>Remove Default Settings </vt:lpstr>
      <vt:lpstr>List - Shorthand property </vt:lpstr>
      <vt:lpstr>Styling List With Colors </vt:lpstr>
      <vt:lpstr> An Image as The List Item Marker </vt:lpstr>
      <vt:lpstr>Position The List Item Markers </vt:lpstr>
      <vt:lpstr> Styling List With Colors </vt:lpstr>
      <vt:lpstr>CSS Tables </vt:lpstr>
      <vt:lpstr>Collapse Table Borders </vt:lpstr>
      <vt:lpstr>PowerPoint Presentation</vt:lpstr>
      <vt:lpstr>Table Width and Height </vt:lpstr>
      <vt:lpstr>CSS Table Alignment </vt:lpstr>
      <vt:lpstr>Horizontal Alignment </vt:lpstr>
      <vt:lpstr>Vertical Alignment </vt:lpstr>
      <vt:lpstr>Table Padding </vt:lpstr>
      <vt:lpstr>Hoverable Table </vt:lpstr>
      <vt:lpstr>CSS Layout - The display Property </vt:lpstr>
      <vt:lpstr>Inline Elements </vt:lpstr>
      <vt:lpstr>PowerPoint Presentation</vt:lpstr>
      <vt:lpstr>Hide an Element - display:none or visibility:hidden? </vt:lpstr>
      <vt:lpstr>The position Property </vt:lpstr>
      <vt:lpstr>position: static; </vt:lpstr>
      <vt:lpstr>PowerPoint Presentation</vt:lpstr>
      <vt:lpstr>position: absolute; </vt:lpstr>
      <vt:lpstr>position: sticky; </vt:lpstr>
      <vt:lpstr>Overlapping Elements </vt:lpstr>
      <vt:lpstr>CSS Layout - Overflow </vt:lpstr>
      <vt:lpstr>overflow: hidden </vt:lpstr>
      <vt:lpstr>overflow: auto </vt:lpstr>
      <vt:lpstr>CSS Layout - float and clear </vt:lpstr>
      <vt:lpstr>PowerPoint Presentation</vt:lpstr>
      <vt:lpstr>CSS Layout - clear and  </vt:lpstr>
      <vt:lpstr>PowerPoint Presentation</vt:lpstr>
      <vt:lpstr>CSS Layout - display: inline-block </vt:lpstr>
      <vt:lpstr>Using inline-block to Create Navigation Links </vt:lpstr>
      <vt:lpstr>CSS Overflow </vt:lpstr>
      <vt:lpstr>CSS Animations</vt:lpstr>
      <vt:lpstr>The @keyframes Rule </vt:lpstr>
      <vt:lpstr>Delay an Animation </vt:lpstr>
      <vt:lpstr>Set How Many Times an Animation Should Run </vt:lpstr>
      <vt:lpstr>Bootstrap</vt:lpstr>
      <vt:lpstr>What is a responsive website </vt:lpstr>
      <vt:lpstr>Downloading Bootstrap 4 </vt:lpstr>
      <vt:lpstr>Create First Web Page With Bootstrap 4 </vt:lpstr>
      <vt:lpstr>Containers</vt:lpstr>
      <vt:lpstr>Fixed Container </vt:lpstr>
      <vt:lpstr>Example</vt:lpstr>
      <vt:lpstr>Fluid Container </vt:lpstr>
      <vt:lpstr>Container Padding </vt:lpstr>
      <vt:lpstr>Bootstrap 4 Grids </vt:lpstr>
      <vt:lpstr>PowerPoint Presentation</vt:lpstr>
      <vt:lpstr>Grid Classes </vt:lpstr>
      <vt:lpstr>Basic Structure of a Bootstrap 4 Grid </vt:lpstr>
      <vt:lpstr>PowerPoint Presentation</vt:lpstr>
      <vt:lpstr>Three Equal Columns </vt:lpstr>
      <vt:lpstr>Responsive Columns </vt:lpstr>
      <vt:lpstr>Two Unequal Responsive Columns </vt:lpstr>
      <vt:lpstr>Bootstrap 4 Colors </vt:lpstr>
      <vt:lpstr>Background Colors </vt:lpstr>
      <vt:lpstr>Bootstrap 4 Tables </vt:lpstr>
      <vt:lpstr>Striped Rows </vt:lpstr>
      <vt:lpstr>Black/Dark Table </vt:lpstr>
      <vt:lpstr>PowerPoint Presentation</vt:lpstr>
      <vt:lpstr>PowerPoint Presentation</vt:lpstr>
      <vt:lpstr>PowerPoint Presentation</vt:lpstr>
      <vt:lpstr>PowerPoint Presentation</vt:lpstr>
      <vt:lpstr>Jumbotron</vt:lpstr>
      <vt:lpstr>Alerts</vt:lpstr>
      <vt:lpstr>Closing Alerts </vt:lpstr>
      <vt:lpstr>Animated Alerts </vt:lpstr>
      <vt:lpstr>Bootstrap 4 Buttons </vt:lpstr>
      <vt:lpstr>Button Outline </vt:lpstr>
      <vt:lpstr>Button Sizes </vt:lpstr>
      <vt:lpstr>Block Level Buttons </vt:lpstr>
      <vt:lpstr>Active/Disabled Buttons </vt:lpstr>
      <vt:lpstr>Bootstrap 4 Button Groups </vt:lpstr>
      <vt:lpstr>Vertical Button Groups </vt:lpstr>
      <vt:lpstr>Nesting Button Groups &amp; Dropdown Menus </vt:lpstr>
      <vt:lpstr>Bootstrap 4 Badges </vt:lpstr>
      <vt:lpstr>Contextual Badges </vt:lpstr>
      <vt:lpstr>Pill Badges  </vt:lpstr>
      <vt:lpstr>Badge inside an Element </vt:lpstr>
      <vt:lpstr>Bootstrap 4 Progress Bars </vt:lpstr>
      <vt:lpstr>Progress Bar Height  </vt:lpstr>
      <vt:lpstr>Colored Progress Bars </vt:lpstr>
      <vt:lpstr>Striped Progress Bars </vt:lpstr>
      <vt:lpstr>Bootstrap 4 Pagination </vt:lpstr>
      <vt:lpstr>Pagination Sizing  </vt:lpstr>
      <vt:lpstr>Pagination Alignment </vt:lpstr>
      <vt:lpstr>Bootstrap 4 List Groups </vt:lpstr>
      <vt:lpstr>Flush / Remove Borders </vt:lpstr>
      <vt:lpstr>List Group with Badges </vt:lpstr>
      <vt:lpstr>Bootstrap 4 Cards </vt:lpstr>
      <vt:lpstr>Card Images </vt:lpstr>
      <vt:lpstr>Card Image Overlays </vt:lpstr>
      <vt:lpstr>Card Columns </vt:lpstr>
      <vt:lpstr>Card Deck </vt:lpstr>
      <vt:lpstr>JavaScript</vt:lpstr>
      <vt:lpstr>Javascript Data Types</vt:lpstr>
      <vt:lpstr>JavaScript Numbers </vt:lpstr>
      <vt:lpstr>JavaScript Let </vt:lpstr>
      <vt:lpstr>Block Scope </vt:lpstr>
      <vt:lpstr>Adding Strings and Numbers </vt:lpstr>
      <vt:lpstr>JavaScript Comparison Operators </vt:lpstr>
      <vt:lpstr>JavaScript Logical Operators </vt:lpstr>
      <vt:lpstr>JavaScript Functions </vt:lpstr>
      <vt:lpstr>Functions Used as Variable Values </vt:lpstr>
      <vt:lpstr>Local Variables </vt:lpstr>
      <vt:lpstr>The For/In Loop </vt:lpstr>
      <vt:lpstr>PowerPoint Presentation</vt:lpstr>
      <vt:lpstr>Array Methods</vt:lpstr>
      <vt:lpstr>Popping and Pushing </vt:lpstr>
      <vt:lpstr>PowerPoint Presentation</vt:lpstr>
      <vt:lpstr>Splicing an Array </vt:lpstr>
      <vt:lpstr>PowerPoint Presentation</vt:lpstr>
      <vt:lpstr>Merging (Concatenating) Arrays </vt:lpstr>
      <vt:lpstr>JavaScript Sorting Arrays </vt:lpstr>
      <vt:lpstr>The Compare Function </vt:lpstr>
      <vt:lpstr>Find the Highest (or Lowest) Array Value </vt:lpstr>
      <vt:lpstr>JavaScript Array Iteration Methods </vt:lpstr>
      <vt:lpstr>Array.map() </vt:lpstr>
      <vt:lpstr>JavaScript Objects </vt:lpstr>
      <vt:lpstr>Undefined </vt:lpstr>
      <vt:lpstr>Object Methods</vt:lpstr>
      <vt:lpstr>setTimeout() </vt:lpstr>
      <vt:lpstr>CallBack Function </vt:lpstr>
      <vt:lpstr> Program with setTimeout() </vt:lpstr>
      <vt:lpstr> Using a Callback Function </vt:lpstr>
      <vt:lpstr>RegExp</vt:lpstr>
      <vt:lpstr>Modifiers </vt:lpstr>
      <vt:lpstr>RegExp g Modifier</vt:lpstr>
      <vt:lpstr>i Modifier</vt:lpstr>
      <vt:lpstr>Brackets</vt:lpstr>
      <vt:lpstr>PowerPoint Presentation</vt:lpstr>
      <vt:lpstr>PowerPoint Presentation</vt:lpstr>
      <vt:lpstr> [^abc] Expression </vt:lpstr>
      <vt:lpstr>JavaScript HTML DOM Events </vt:lpstr>
      <vt:lpstr>The onchange Event </vt:lpstr>
      <vt:lpstr>The onmousedown, onmouseup and onclick Events </vt:lpstr>
      <vt:lpstr>Onload()</vt:lpstr>
      <vt:lpstr>onFocus</vt:lpstr>
      <vt:lpstr>JavaScript HTML DOM EventListener </vt:lpstr>
      <vt:lpstr>Add an Event Handler to an Element </vt:lpstr>
      <vt:lpstr>HTML DOM </vt:lpstr>
      <vt:lpstr>PowerPoint Presentation</vt:lpstr>
      <vt:lpstr>HTML DOM Methods </vt:lpstr>
      <vt:lpstr>Example </vt:lpstr>
      <vt:lpstr>Finding HTML Elements </vt:lpstr>
      <vt:lpstr>Changing HTML Elements </vt:lpstr>
      <vt:lpstr>Finding HTML Element by Id </vt:lpstr>
      <vt:lpstr>JavaScript Form Validation </vt:lpstr>
      <vt:lpstr>JavaScript Can Validate Numeric Input </vt:lpstr>
      <vt:lpstr>TypeScript</vt:lpstr>
      <vt:lpstr>Components of TypeScript </vt:lpstr>
      <vt:lpstr>Installation</vt:lpstr>
      <vt:lpstr>Install TypeScript using Node.js Package Manager (npm) </vt:lpstr>
      <vt:lpstr>TypeScript First Program </vt:lpstr>
      <vt:lpstr>TypeScript Type </vt:lpstr>
      <vt:lpstr>Static Types </vt:lpstr>
      <vt:lpstr>PowerPoint Presentation</vt:lpstr>
      <vt:lpstr>Number </vt:lpstr>
      <vt:lpstr>String </vt:lpstr>
      <vt:lpstr>Boolean </vt:lpstr>
      <vt:lpstr>Null </vt:lpstr>
      <vt:lpstr>User-Defined DataType </vt:lpstr>
      <vt:lpstr>TypeScript Variables </vt:lpstr>
      <vt:lpstr>TypeScript Operators </vt:lpstr>
      <vt:lpstr>TypeScript Type Assertion </vt:lpstr>
      <vt:lpstr>PowerPoint Presentation</vt:lpstr>
      <vt:lpstr>TypeScript Arrays </vt:lpstr>
      <vt:lpstr>Multi-Dimensional Array </vt:lpstr>
      <vt:lpstr>PowerPoint Presentation</vt:lpstr>
      <vt:lpstr>Array Object </vt:lpstr>
      <vt:lpstr>Array Traversal by using a for...in loop </vt:lpstr>
      <vt:lpstr>Passing Arrays to Functions </vt:lpstr>
      <vt:lpstr>TypeScript Spread operator </vt:lpstr>
      <vt:lpstr>TypeScript Tuples </vt:lpstr>
      <vt:lpstr>PowerPoint Presentation</vt:lpstr>
      <vt:lpstr>Operations on Tuple </vt:lpstr>
      <vt:lpstr>PowerPoint Presentation</vt:lpstr>
      <vt:lpstr>Destructuring the Tuple </vt:lpstr>
      <vt:lpstr>Passing Tuple to Functions </vt:lpstr>
      <vt:lpstr>TypeScript Union </vt:lpstr>
      <vt:lpstr>Passing Union Type in Function Parameter </vt:lpstr>
      <vt:lpstr>Passing Union Type to Arrays </vt:lpstr>
      <vt:lpstr>TypeScript String </vt:lpstr>
      <vt:lpstr>PowerPoint Presentation</vt:lpstr>
      <vt:lpstr>String Literal Type </vt:lpstr>
      <vt:lpstr>Function Parameter </vt:lpstr>
      <vt:lpstr>TypeScript Numbers </vt:lpstr>
      <vt:lpstr>Number Methods </vt:lpstr>
      <vt:lpstr>PowerPoint Presentation</vt:lpstr>
      <vt:lpstr>TypeScript Enums </vt:lpstr>
      <vt:lpstr>PowerPoint Presentation</vt:lpstr>
      <vt:lpstr>PowerPoint Presentation</vt:lpstr>
      <vt:lpstr>Enum as a function argument </vt:lpstr>
      <vt:lpstr>String Enums </vt:lpstr>
      <vt:lpstr>Heterogeneous Enums </vt:lpstr>
      <vt:lpstr>TypeScript Function </vt:lpstr>
      <vt:lpstr>TypeScript Arrow function </vt:lpstr>
      <vt:lpstr>PowerPoint Presentation</vt:lpstr>
      <vt:lpstr>Arrow function in a class</vt:lpstr>
      <vt:lpstr>TypeScript Generics </vt:lpstr>
      <vt:lpstr>PowerPoint Presentation</vt:lpstr>
      <vt:lpstr>Angular Js</vt:lpstr>
      <vt:lpstr>AngularJS Extends HTML </vt:lpstr>
      <vt:lpstr>PowerPoint Presentation</vt:lpstr>
      <vt:lpstr>AngularJS Directives </vt:lpstr>
      <vt:lpstr>Ng-app</vt:lpstr>
      <vt:lpstr>AngularJS Expression </vt:lpstr>
      <vt:lpstr>Ng-init</vt:lpstr>
      <vt:lpstr>Ng-model</vt:lpstr>
      <vt:lpstr>ng-bind </vt:lpstr>
      <vt:lpstr>AngularJS Directives </vt:lpstr>
      <vt:lpstr>PowerPoint Presentation</vt:lpstr>
      <vt:lpstr>Data Binding </vt:lpstr>
      <vt:lpstr>Repeating HTML Elements </vt:lpstr>
      <vt:lpstr>PowerPoint Presentation</vt:lpstr>
      <vt:lpstr>AngularJS Expressions </vt:lpstr>
      <vt:lpstr>PowerPoint Presentation</vt:lpstr>
      <vt:lpstr>AngularJS Strings </vt:lpstr>
      <vt:lpstr>AngularJS Objects </vt:lpstr>
      <vt:lpstr>AngularJS Modules </vt:lpstr>
      <vt:lpstr>Adding a Directive </vt:lpstr>
      <vt:lpstr>Create New Directives </vt:lpstr>
      <vt:lpstr>PowerPoint Presentation</vt:lpstr>
      <vt:lpstr>PowerPoint Presentation</vt:lpstr>
      <vt:lpstr>AngularJS Controllers </vt:lpstr>
      <vt:lpstr>PowerPoint Presentation</vt:lpstr>
      <vt:lpstr>Controller Methods </vt:lpstr>
      <vt:lpstr>Controllers In External Files </vt:lpstr>
      <vt:lpstr>AngularJS Scope </vt:lpstr>
      <vt:lpstr>Understanding the Scope </vt:lpstr>
      <vt:lpstr>Know Your Scope </vt:lpstr>
      <vt:lpstr>Root Scope  </vt:lpstr>
      <vt:lpstr>AngularJS ng-model Directive</vt:lpstr>
      <vt:lpstr>Two-Way Binding </vt:lpstr>
      <vt:lpstr>Application Status </vt:lpstr>
      <vt:lpstr>AngularJS Filters </vt:lpstr>
      <vt:lpstr>PowerPoint Presentation</vt:lpstr>
      <vt:lpstr>The currency Filter </vt:lpstr>
      <vt:lpstr>The filter Filter </vt:lpstr>
      <vt:lpstr>Filter an Array Based on User Input </vt:lpstr>
      <vt:lpstr>Sort an Array Based on User Input </vt:lpstr>
      <vt:lpstr>PowerPoint Presentation</vt:lpstr>
      <vt:lpstr>AngularJS Services </vt:lpstr>
      <vt:lpstr>The $interval Service </vt:lpstr>
      <vt:lpstr>Tables</vt:lpstr>
      <vt:lpstr>PowerPoint Presentation</vt:lpstr>
      <vt:lpstr>AngularJS Select </vt:lpstr>
      <vt:lpstr>PowerPoint Presentation</vt:lpstr>
      <vt:lpstr>Use data source as an object </vt:lpstr>
      <vt:lpstr>AngularJS HTML DOM </vt:lpstr>
      <vt:lpstr>AngularJS Forms </vt:lpstr>
      <vt:lpstr>AngularJS Radio Buttons </vt:lpstr>
      <vt:lpstr>AngularJS Selectbox </vt:lpstr>
      <vt:lpstr>Reset data of a form using on-click directive of a button.</vt:lpstr>
      <vt:lpstr>Validate Data </vt:lpstr>
      <vt:lpstr>PowerPoint Presentation</vt:lpstr>
      <vt:lpstr>PowerPoint Presentation</vt:lpstr>
      <vt:lpstr>AngularJS Events </vt:lpstr>
      <vt:lpstr>Angular 7</vt:lpstr>
      <vt:lpstr>How to install Angular 7? </vt:lpstr>
      <vt:lpstr>Angular 7 Project Setup (Create first app) </vt:lpstr>
      <vt:lpstr>app.component.css</vt:lpstr>
      <vt:lpstr>Files used in Angular 7 App folder </vt:lpstr>
      <vt:lpstr>Angular 7 with Bootstrap </vt:lpstr>
      <vt:lpstr>How to add bootstrap.css file in the project? </vt:lpstr>
      <vt:lpstr>Angular 7 Architecture </vt:lpstr>
      <vt:lpstr>Angular 7 Components </vt:lpstr>
      <vt:lpstr>Creating component with CLI </vt:lpstr>
      <vt:lpstr>PowerPoint Presentation</vt:lpstr>
      <vt:lpstr>Angular7 - Modules </vt:lpstr>
      <vt:lpstr>Angular7 - Data Binding </vt:lpstr>
      <vt:lpstr>PowerPoint Presentation</vt:lpstr>
      <vt:lpstr>Angular 7 Directives</vt:lpstr>
      <vt:lpstr>Angular7 - Event Binding </vt:lpstr>
      <vt:lpstr>PowerPoint Presentation</vt:lpstr>
      <vt:lpstr>PowerPoint Presentation</vt:lpstr>
      <vt:lpstr>PowerPoint Presentation</vt:lpstr>
      <vt:lpstr>PowerPoint Presentation</vt:lpstr>
      <vt:lpstr>PowerPoint Presentation</vt:lpstr>
      <vt:lpstr>Style Binding</vt:lpstr>
      <vt:lpstr>Example 2: getting source of the image using property binding.</vt:lpstr>
      <vt:lpstr>Example 3: disabling a button using property binding.</vt:lpstr>
      <vt:lpstr>Directives </vt:lpstr>
      <vt:lpstr>PowerPoint Presentation</vt:lpstr>
      <vt:lpstr>Pipes </vt:lpstr>
      <vt:lpstr>PowerPoint Presentation</vt:lpstr>
      <vt:lpstr>How to Create a Custom Pipe? </vt:lpstr>
      <vt:lpstr>PowerPoint Presentation</vt:lpstr>
      <vt:lpstr>PowerPoint Presentation</vt:lpstr>
      <vt:lpstr>PowerPoint Presentation</vt:lpstr>
      <vt:lpstr>Modal </vt:lpstr>
      <vt:lpstr>Modal Size </vt:lpstr>
      <vt:lpstr>Border</vt:lpstr>
      <vt:lpstr>What is Programming?</vt:lpstr>
      <vt:lpstr>What is Compiler?</vt:lpstr>
      <vt:lpstr>C Programming</vt:lpstr>
      <vt:lpstr> C as a system programming language </vt:lpstr>
      <vt:lpstr> C as a procedural language </vt:lpstr>
      <vt:lpstr>  C as a structured programming language </vt:lpstr>
      <vt:lpstr> C as a mid-level programming language </vt:lpstr>
      <vt:lpstr> First C Program </vt:lpstr>
      <vt:lpstr> What is a compilation? </vt:lpstr>
      <vt:lpstr>Preprocessor in C</vt:lpstr>
      <vt:lpstr> printf() and scanf() </vt:lpstr>
      <vt:lpstr> Variables in C </vt:lpstr>
      <vt:lpstr> Data Types in C </vt:lpstr>
      <vt:lpstr> Keywords in C </vt:lpstr>
      <vt:lpstr> C Operators </vt:lpstr>
      <vt:lpstr> Precedence of Operators in C </vt:lpstr>
      <vt:lpstr>Relational Operators</vt:lpstr>
      <vt:lpstr>BitwiseOperators</vt:lpstr>
      <vt:lpstr>PowerPoint Presentation</vt:lpstr>
      <vt:lpstr> Bitwise shift operators </vt:lpstr>
      <vt:lpstr> Bitwise complement operator </vt:lpstr>
      <vt:lpstr> Logical Operators </vt:lpstr>
      <vt:lpstr>Conditional(ternary) operator</vt:lpstr>
      <vt:lpstr>Increment/decrement Operators </vt:lpstr>
      <vt:lpstr>Assignment Operators</vt:lpstr>
      <vt:lpstr> ASCII value in C </vt:lpstr>
      <vt:lpstr>PowerPoint Presentation</vt:lpstr>
      <vt:lpstr>Constants in C </vt:lpstr>
      <vt:lpstr> C Switch Statement </vt:lpstr>
      <vt:lpstr>PowerPoint Presentation</vt:lpstr>
      <vt:lpstr> break statement </vt:lpstr>
      <vt:lpstr>break statement with the nested loop </vt:lpstr>
      <vt:lpstr>Type Casting </vt:lpstr>
      <vt:lpstr>C fputs() and fgets() </vt:lpstr>
      <vt:lpstr> Reading File : fgets() function </vt:lpstr>
      <vt:lpstr>PowerPoint Presentation</vt:lpstr>
      <vt:lpstr>PowerPoint Presentation</vt:lpstr>
      <vt:lpstr>C Preprocessor Directive</vt:lpstr>
      <vt:lpstr> C Macros </vt:lpstr>
      <vt:lpstr> C #include </vt:lpstr>
      <vt:lpstr> C #define </vt:lpstr>
      <vt:lpstr> C #ifdef </vt:lpstr>
      <vt:lpstr>PowerPoint Presentation</vt:lpstr>
      <vt:lpstr>Banking System</vt:lpstr>
      <vt:lpstr>PowerPoint Presentation</vt:lpstr>
      <vt:lpstr>PowerPoint Presentation</vt:lpstr>
      <vt:lpstr>PowerPoint Presentation</vt:lpstr>
      <vt:lpstr>PowerPoint Presentation</vt:lpstr>
      <vt:lpstr>PowerPoint Presentation</vt:lpstr>
      <vt:lpstr>Main()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dharna ahuja</cp:lastModifiedBy>
  <cp:revision>510</cp:revision>
  <dcterms:created xsi:type="dcterms:W3CDTF">2020-07-11T10:38:27Z</dcterms:created>
  <dcterms:modified xsi:type="dcterms:W3CDTF">2021-10-05T17:59:20Z</dcterms:modified>
</cp:coreProperties>
</file>