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nis\Downloads\KPMG%20Module%202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2.0.xlsx]Age category!PivotTable3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category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'Age category'!$B$3:$B$4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category'!$B$5</c:f>
              <c:numCache>
                <c:formatCode>General</c:formatCode>
                <c:ptCount val="1"/>
                <c:pt idx="0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79-4930-A483-52AE8E2EE24F}"/>
            </c:ext>
          </c:extLst>
        </c:ser>
        <c:ser>
          <c:idx val="1"/>
          <c:order val="1"/>
          <c:tx>
            <c:strRef>
              <c:f>'Age category'!$C$3:$C$4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category'!$C$5</c:f>
              <c:numCache>
                <c:formatCode>General</c:formatCode>
                <c:ptCount val="1"/>
                <c:pt idx="0">
                  <c:v>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79-4930-A483-52AE8E2EE24F}"/>
            </c:ext>
          </c:extLst>
        </c:ser>
        <c:ser>
          <c:idx val="2"/>
          <c:order val="2"/>
          <c:tx>
            <c:strRef>
              <c:f>'Age category'!$D$3:$D$4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category'!$D$5</c:f>
              <c:numCache>
                <c:formatCode>General</c:formatCode>
                <c:ptCount val="1"/>
                <c:pt idx="0">
                  <c:v>1164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79-4930-A483-52AE8E2EE24F}"/>
            </c:ext>
          </c:extLst>
        </c:ser>
        <c:ser>
          <c:idx val="3"/>
          <c:order val="3"/>
          <c:tx>
            <c:strRef>
              <c:f>'Age category'!$E$3:$E$4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category'!$E$5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79-4930-A483-52AE8E2EE24F}"/>
            </c:ext>
          </c:extLst>
        </c:ser>
        <c:ser>
          <c:idx val="4"/>
          <c:order val="4"/>
          <c:tx>
            <c:strRef>
              <c:f>'Age category'!$F$3:$F$4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category'!$F$5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79-4930-A483-52AE8E2EE24F}"/>
            </c:ext>
          </c:extLst>
        </c:ser>
        <c:ser>
          <c:idx val="5"/>
          <c:order val="5"/>
          <c:tx>
            <c:strRef>
              <c:f>'Age category'!$G$3:$G$4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79-4930-A483-52AE8E2EE24F}"/>
            </c:ext>
          </c:extLst>
        </c:ser>
        <c:ser>
          <c:idx val="6"/>
          <c:order val="6"/>
          <c:tx>
            <c:strRef>
              <c:f>'Age category'!$H$3:$H$4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79-4930-A483-52AE8E2EE24F}"/>
            </c:ext>
          </c:extLst>
        </c:ser>
        <c:ser>
          <c:idx val="7"/>
          <c:order val="7"/>
          <c:tx>
            <c:strRef>
              <c:f>'Age category'!$I$3:$I$4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79-4930-A483-52AE8E2EE2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17168464"/>
        <c:axId val="1183856672"/>
        <c:axId val="0"/>
      </c:bar3DChart>
      <c:catAx>
        <c:axId val="141716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83856672"/>
        <c:crosses val="autoZero"/>
        <c:auto val="1"/>
        <c:lblAlgn val="ctr"/>
        <c:lblOffset val="100"/>
        <c:noMultiLvlLbl val="0"/>
      </c:catAx>
      <c:valAx>
        <c:axId val="11838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716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2.0.xlsx]Bike related purchases 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Bike related purchases over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related purchases 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related purchases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related purchases '!$B$5</c:f>
              <c:numCache>
                <c:formatCode>General</c:formatCode>
                <c:ptCount val="1"/>
                <c:pt idx="0">
                  <c:v>470544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D-4184-8A9F-CA28CFE4AF6B}"/>
            </c:ext>
          </c:extLst>
        </c:ser>
        <c:ser>
          <c:idx val="1"/>
          <c:order val="1"/>
          <c:tx>
            <c:strRef>
              <c:f>'Bike related purchases 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related purchases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related purchases '!$C$5</c:f>
              <c:numCache>
                <c:formatCode>General</c:formatCode>
                <c:ptCount val="1"/>
                <c:pt idx="0">
                  <c:v>459678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D-4184-8A9F-CA28CFE4AF6B}"/>
            </c:ext>
          </c:extLst>
        </c:ser>
        <c:ser>
          <c:idx val="2"/>
          <c:order val="2"/>
          <c:tx>
            <c:strRef>
              <c:f>'Bike related purchases '!$D$3:$D$4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related purchases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'Bike related purchases '!$D$5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FD-4184-8A9F-CA28CFE4AF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5915808"/>
        <c:axId val="1183854272"/>
      </c:barChart>
      <c:catAx>
        <c:axId val="12759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83854272"/>
        <c:crosses val="autoZero"/>
        <c:auto val="1"/>
        <c:lblAlgn val="ctr"/>
        <c:lblOffset val="100"/>
        <c:noMultiLvlLbl val="0"/>
      </c:catAx>
      <c:valAx>
        <c:axId val="118385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7591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2.0.xlsx]Old customer profit by gender!PivotTable7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</a:t>
            </a:r>
            <a:r>
              <a:rPr lang="en-US" baseline="0"/>
              <a:t> customer profit by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'Old customer profit by gender'!$B$3:$B$4</c:f>
              <c:strCache>
                <c:ptCount val="1"/>
                <c:pt idx="0">
                  <c:v>Giant Bicycles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gender'!$B$5:$B$8</c:f>
              <c:numCache>
                <c:formatCode>General</c:formatCode>
                <c:ptCount val="3"/>
                <c:pt idx="0">
                  <c:v>768994.92000000097</c:v>
                </c:pt>
                <c:pt idx="1">
                  <c:v>736723.22000000242</c:v>
                </c:pt>
                <c:pt idx="2">
                  <c:v>35447.11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5-4A49-852E-4A8C7A23E2BE}"/>
            </c:ext>
          </c:extLst>
        </c:ser>
        <c:ser>
          <c:idx val="1"/>
          <c:order val="1"/>
          <c:tx>
            <c:strRef>
              <c:f>'Old customer profit by gender'!$C$3:$C$4</c:f>
              <c:strCache>
                <c:ptCount val="1"/>
                <c:pt idx="0">
                  <c:v>Norco Bicycles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gender'!$C$5:$C$8</c:f>
              <c:numCache>
                <c:formatCode>General</c:formatCode>
                <c:ptCount val="3"/>
                <c:pt idx="0">
                  <c:v>418848.21000000142</c:v>
                </c:pt>
                <c:pt idx="1">
                  <c:v>408018.360012202</c:v>
                </c:pt>
                <c:pt idx="2">
                  <c:v>26385.049999999996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5-4A49-852E-4A8C7A23E2BE}"/>
            </c:ext>
          </c:extLst>
        </c:ser>
        <c:ser>
          <c:idx val="2"/>
          <c:order val="2"/>
          <c:tx>
            <c:strRef>
              <c:f>'Old customer profit by gender'!$D$3:$D$4</c:f>
              <c:strCache>
                <c:ptCount val="1"/>
                <c:pt idx="0">
                  <c:v>OHM 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gender'!$D$5:$D$8</c:f>
              <c:numCache>
                <c:formatCode>General</c:formatCode>
                <c:ptCount val="3"/>
                <c:pt idx="0">
                  <c:v>707147.62000000116</c:v>
                </c:pt>
                <c:pt idx="1">
                  <c:v>709968.14997560007</c:v>
                </c:pt>
                <c:pt idx="2">
                  <c:v>36446.549999999981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B5-4A49-852E-4A8C7A23E2BE}"/>
            </c:ext>
          </c:extLst>
        </c:ser>
        <c:ser>
          <c:idx val="3"/>
          <c:order val="3"/>
          <c:tx>
            <c:strRef>
              <c:f>'Old customer profit by gender'!$E$3:$E$4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gender'!$E$5:$E$8</c:f>
              <c:numCache>
                <c:formatCode>General</c:formatCode>
                <c:ptCount val="3"/>
                <c:pt idx="0">
                  <c:v>1167726.0399999954</c:v>
                </c:pt>
                <c:pt idx="1">
                  <c:v>1134857.7449840952</c:v>
                </c:pt>
                <c:pt idx="2">
                  <c:v>53246.58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5-4A49-852E-4A8C7A23E2BE}"/>
            </c:ext>
          </c:extLst>
        </c:ser>
        <c:ser>
          <c:idx val="4"/>
          <c:order val="4"/>
          <c:tx>
            <c:strRef>
              <c:f>'Old customer profit by gender'!$F$3:$F$4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gender'!$F$5:$F$8</c:f>
              <c:numCache>
                <c:formatCode>General</c:formatCode>
                <c:ptCount val="3"/>
                <c:pt idx="0">
                  <c:v>930726.46000001102</c:v>
                </c:pt>
                <c:pt idx="1">
                  <c:v>838649.45000000799</c:v>
                </c:pt>
                <c:pt idx="2">
                  <c:v>37945.189999999995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5-4A49-852E-4A8C7A23E2BE}"/>
            </c:ext>
          </c:extLst>
        </c:ser>
        <c:ser>
          <c:idx val="5"/>
          <c:order val="5"/>
          <c:tx>
            <c:strRef>
              <c:f>'Old customer profit by gender'!$G$3:$G$4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'Old customer profit by gender'!$A$5:$A$8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'Old customer profit by gender'!$G$5:$G$8</c:f>
              <c:numCache>
                <c:formatCode>General</c:formatCode>
                <c:ptCount val="3"/>
                <c:pt idx="0">
                  <c:v>1338663.2099999958</c:v>
                </c:pt>
                <c:pt idx="1">
                  <c:v>1300134.3199999966</c:v>
                </c:pt>
                <c:pt idx="2">
                  <c:v>78888.150000000038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B5-4A49-852E-4A8C7A23E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5948752"/>
        <c:axId val="1183851392"/>
      </c:barChart>
      <c:catAx>
        <c:axId val="127594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83851392"/>
        <c:crosses val="autoZero"/>
        <c:auto val="1"/>
        <c:lblAlgn val="ctr"/>
        <c:lblOffset val="100"/>
        <c:noMultiLvlLbl val="0"/>
      </c:catAx>
      <c:valAx>
        <c:axId val="118385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75948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2.0.xlsx]New customer gender by state!PivotTable10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 gender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customer gender by state'!$B$3:$B$5</c:f>
              <c:strCache>
                <c:ptCount val="1"/>
                <c:pt idx="0">
                  <c:v>NSW - 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state'!$B$6</c:f>
              <c:numCache>
                <c:formatCode>General</c:formatCode>
                <c:ptCount val="1"/>
                <c:pt idx="0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F-4B81-8922-F37216EAF67D}"/>
            </c:ext>
          </c:extLst>
        </c:ser>
        <c:ser>
          <c:idx val="1"/>
          <c:order val="1"/>
          <c:tx>
            <c:strRef>
              <c:f>'New customer gender by state'!$C$3:$C$5</c:f>
              <c:strCache>
                <c:ptCount val="1"/>
                <c:pt idx="0">
                  <c:v>NSW - 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state'!$C$6</c:f>
              <c:numCache>
                <c:formatCode>General</c:formatCode>
                <c:ptCount val="1"/>
                <c:pt idx="0">
                  <c:v>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F-4B81-8922-F37216EAF67D}"/>
            </c:ext>
          </c:extLst>
        </c:ser>
        <c:ser>
          <c:idx val="2"/>
          <c:order val="2"/>
          <c:tx>
            <c:strRef>
              <c:f>'New customer gender by state'!$D$3:$D$5</c:f>
              <c:strCache>
                <c:ptCount val="1"/>
                <c:pt idx="0">
                  <c:v>NSW - 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state'!$D$6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EF-4B81-8922-F37216EAF67D}"/>
            </c:ext>
          </c:extLst>
        </c:ser>
        <c:ser>
          <c:idx val="3"/>
          <c:order val="3"/>
          <c:tx>
            <c:strRef>
              <c:f>'New customer gender by state'!$F$3:$F$5</c:f>
              <c:strCache>
                <c:ptCount val="1"/>
                <c:pt idx="0">
                  <c:v>QLD - 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state'!$F$6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EF-4B81-8922-F37216EAF67D}"/>
            </c:ext>
          </c:extLst>
        </c:ser>
        <c:ser>
          <c:idx val="4"/>
          <c:order val="4"/>
          <c:tx>
            <c:strRef>
              <c:f>'New customer gender by state'!$G$3:$G$5</c:f>
              <c:strCache>
                <c:ptCount val="1"/>
                <c:pt idx="0">
                  <c:v>QLD - 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state'!$G$6</c:f>
              <c:numCache>
                <c:formatCode>General</c:formatCode>
                <c:ptCount val="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EF-4B81-8922-F37216EAF67D}"/>
            </c:ext>
          </c:extLst>
        </c:ser>
        <c:ser>
          <c:idx val="5"/>
          <c:order val="5"/>
          <c:tx>
            <c:strRef>
              <c:f>'New customer gender by state'!$H$3:$H$5</c:f>
              <c:strCache>
                <c:ptCount val="1"/>
                <c:pt idx="0">
                  <c:v>QLD - 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state'!$H$6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EF-4B81-8922-F37216EAF67D}"/>
            </c:ext>
          </c:extLst>
        </c:ser>
        <c:ser>
          <c:idx val="6"/>
          <c:order val="6"/>
          <c:tx>
            <c:strRef>
              <c:f>'New customer gender by state'!$J$3:$J$5</c:f>
              <c:strCache>
                <c:ptCount val="1"/>
                <c:pt idx="0">
                  <c:v>VIC - Female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state'!$J$6</c:f>
              <c:numCache>
                <c:formatCode>General</c:formatCode>
                <c:ptCount val="1"/>
                <c:pt idx="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EF-4B81-8922-F37216EAF67D}"/>
            </c:ext>
          </c:extLst>
        </c:ser>
        <c:ser>
          <c:idx val="7"/>
          <c:order val="7"/>
          <c:tx>
            <c:strRef>
              <c:f>'New customer gender by state'!$K$3:$K$5</c:f>
              <c:strCache>
                <c:ptCount val="1"/>
                <c:pt idx="0">
                  <c:v>VIC - Male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state'!$K$6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EF-4B81-8922-F37216EAF67D}"/>
            </c:ext>
          </c:extLst>
        </c:ser>
        <c:ser>
          <c:idx val="8"/>
          <c:order val="8"/>
          <c:tx>
            <c:strRef>
              <c:f>'New customer gender by state'!$L$3:$L$5</c:f>
              <c:strCache>
                <c:ptCount val="1"/>
                <c:pt idx="0">
                  <c:v>VIC - 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customer gender by state'!$A$6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gender by state'!$L$6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EF-4B81-8922-F37216EAF6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8118640"/>
        <c:axId val="1544910336"/>
      </c:barChart>
      <c:catAx>
        <c:axId val="16481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44910336"/>
        <c:crosses val="autoZero"/>
        <c:auto val="1"/>
        <c:lblAlgn val="ctr"/>
        <c:lblOffset val="100"/>
        <c:noMultiLvlLbl val="0"/>
      </c:catAx>
      <c:valAx>
        <c:axId val="15449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4811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2.0.xlsx]Order type by product size!PivotTable11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type by product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type by product size'!$B$3:$B$4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type by product size'!$A$5:$A$8</c:f>
              <c:strCache>
                <c:ptCount val="3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'Order type by product size'!$B$5:$B$8</c:f>
              <c:numCache>
                <c:formatCode>General</c:formatCode>
                <c:ptCount val="3"/>
                <c:pt idx="0">
                  <c:v>1822369.3799999952</c:v>
                </c:pt>
                <c:pt idx="1">
                  <c:v>3373257.4049718841</c:v>
                </c:pt>
                <c:pt idx="2">
                  <c:v>192272.85999999969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C-463C-AF42-0E4EF44BEA11}"/>
            </c:ext>
          </c:extLst>
        </c:ser>
        <c:ser>
          <c:idx val="1"/>
          <c:order val="1"/>
          <c:tx>
            <c:strRef>
              <c:f>'Order type by product size'!$C$3:$C$4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type by product size'!$A$5:$A$8</c:f>
              <c:strCache>
                <c:ptCount val="3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'Order type by product size'!$C$5:$C$8</c:f>
              <c:numCache>
                <c:formatCode>General</c:formatCode>
                <c:ptCount val="3"/>
                <c:pt idx="0">
                  <c:v>1752773.2999999975</c:v>
                </c:pt>
                <c:pt idx="1">
                  <c:v>3385913.2399999746</c:v>
                </c:pt>
                <c:pt idx="2">
                  <c:v>202230.14999999976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3C-463C-AF42-0E4EF44BE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563936"/>
        <c:axId val="1702485488"/>
      </c:barChart>
      <c:catAx>
        <c:axId val="162756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02485488"/>
        <c:crosses val="autoZero"/>
        <c:auto val="1"/>
        <c:lblAlgn val="ctr"/>
        <c:lblOffset val="100"/>
        <c:noMultiLvlLbl val="0"/>
      </c:catAx>
      <c:valAx>
        <c:axId val="170248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27563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Module 2.0.xlsx]RFM segmentation!PivotTable2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'RFM segmentation'!$B$3:$B$4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segmentation'!$B$5</c:f>
              <c:numCache>
                <c:formatCode>General</c:formatCode>
                <c:ptCount val="1"/>
                <c:pt idx="0">
                  <c:v>109033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C-42E6-A4C8-A50CE4AF6BEB}"/>
            </c:ext>
          </c:extLst>
        </c:ser>
        <c:ser>
          <c:idx val="1"/>
          <c:order val="1"/>
          <c:tx>
            <c:strRef>
              <c:f>'RFM segmentation'!$C$3:$C$4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segmentation'!$C$5</c:f>
              <c:numCache>
                <c:formatCode>General</c:formatCode>
                <c:ptCount val="1"/>
                <c:pt idx="0">
                  <c:v>291296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C-42E6-A4C8-A50CE4AF6BEB}"/>
            </c:ext>
          </c:extLst>
        </c:ser>
        <c:ser>
          <c:idx val="2"/>
          <c:order val="2"/>
          <c:tx>
            <c:strRef>
              <c:f>'RFM segmentation'!$D$3:$D$4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segmentation'!$D$5</c:f>
              <c:numCache>
                <c:formatCode>General</c:formatCode>
                <c:ptCount val="1"/>
                <c:pt idx="0">
                  <c:v>377005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C-42E6-A4C8-A50CE4AF6BEB}"/>
            </c:ext>
          </c:extLst>
        </c:ser>
        <c:ser>
          <c:idx val="3"/>
          <c:order val="3"/>
          <c:tx>
            <c:strRef>
              <c:f>'RFM segmentation'!$E$3:$E$4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segmentation'!$E$5</c:f>
              <c:numCache>
                <c:formatCode>General</c:formatCode>
                <c:ptCount val="1"/>
                <c:pt idx="0">
                  <c:v>202978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0C-42E6-A4C8-A50CE4AF6B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4212192"/>
        <c:axId val="1172499344"/>
      </c:barChart>
      <c:catAx>
        <c:axId val="12342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72499344"/>
        <c:crosses val="autoZero"/>
        <c:auto val="1"/>
        <c:lblAlgn val="ctr"/>
        <c:lblOffset val="100"/>
        <c:noMultiLvlLbl val="0"/>
      </c:catAx>
      <c:valAx>
        <c:axId val="11724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342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36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0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261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Agnishwar Das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936765"/>
            <a:ext cx="4134600" cy="2942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4"/>
                </a:solidFill>
                <a:effectLst/>
                <a:latin typeface="+mn-lt"/>
              </a:rPr>
              <a:t>RFM analysis is a way to use data based on existing customer behavior to predict how a new customer is likely to act in the future.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41023"/>
                </a:solidFill>
                <a:effectLst/>
                <a:latin typeface="+mn-lt"/>
              </a:rPr>
              <a:t>An RFM model is built using three key factors: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41023"/>
                </a:solidFill>
                <a:effectLst/>
              </a:rPr>
              <a:t>how recently a customer has transacted with a brand.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41023"/>
                </a:solidFill>
                <a:effectLst/>
              </a:rPr>
              <a:t>how frequently they’ve engaged with a brand.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41023"/>
                </a:solidFill>
                <a:effectLst/>
              </a:rPr>
              <a:t>how much money they’ve spent on a brand’s products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Most of the customers are silver type customers.</a:t>
            </a:r>
            <a:endParaRPr sz="1400" dirty="0">
              <a:latin typeface="+mn-lt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8F2E90-17EA-820C-C431-4964757C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137721"/>
              </p:ext>
            </p:extLst>
          </p:nvPr>
        </p:nvGraphicFramePr>
        <p:xfrm>
          <a:off x="4580200" y="2036545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2E19D2-CC8B-5B86-FE0D-BB43E37C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6167"/>
              </p:ext>
            </p:extLst>
          </p:nvPr>
        </p:nvGraphicFramePr>
        <p:xfrm>
          <a:off x="91910" y="1009014"/>
          <a:ext cx="8791830" cy="4020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479">
                  <a:extLst>
                    <a:ext uri="{9D8B030D-6E8A-4147-A177-3AD203B41FA5}">
                      <a16:colId xmlns:a16="http://schemas.microsoft.com/office/drawing/2014/main" val="3331255662"/>
                    </a:ext>
                  </a:extLst>
                </a:gridCol>
                <a:gridCol w="2068479">
                  <a:extLst>
                    <a:ext uri="{9D8B030D-6E8A-4147-A177-3AD203B41FA5}">
                      <a16:colId xmlns:a16="http://schemas.microsoft.com/office/drawing/2014/main" val="3337647907"/>
                    </a:ext>
                  </a:extLst>
                </a:gridCol>
                <a:gridCol w="2068479">
                  <a:extLst>
                    <a:ext uri="{9D8B030D-6E8A-4147-A177-3AD203B41FA5}">
                      <a16:colId xmlns:a16="http://schemas.microsoft.com/office/drawing/2014/main" val="2424897494"/>
                    </a:ext>
                  </a:extLst>
                </a:gridCol>
                <a:gridCol w="2586393">
                  <a:extLst>
                    <a:ext uri="{9D8B030D-6E8A-4147-A177-3AD203B41FA5}">
                      <a16:colId xmlns:a16="http://schemas.microsoft.com/office/drawing/2014/main" val="2833321932"/>
                    </a:ext>
                  </a:extLst>
                </a:gridCol>
              </a:tblGrid>
              <a:tr h="454237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Title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customers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94199"/>
                  </a:ext>
                </a:extLst>
              </a:tr>
              <a:tr h="45423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Platinum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Recent, purchased very frequently and they spend a good amount of money to purchase the items.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869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20575"/>
                  </a:ext>
                </a:extLst>
              </a:tr>
              <a:tr h="45423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Gold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Recent, purchased frequently and they spend good money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874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09073"/>
                  </a:ext>
                </a:extLst>
              </a:tr>
              <a:tr h="45423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Silver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recent, purchased frequently but they spend a low amount of money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877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1667"/>
                  </a:ext>
                </a:extLst>
              </a:tr>
              <a:tr h="45423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Bronze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recent </a:t>
                      </a:r>
                      <a:r>
                        <a:rPr lang="en-US" sz="1400"/>
                        <a:t>and ferquency.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874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074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9977C-7A5F-FA3A-129C-9147E2A8931D}"/>
              </a:ext>
            </a:extLst>
          </p:cNvPr>
          <p:cNvSpPr txBox="1"/>
          <p:nvPr/>
        </p:nvSpPr>
        <p:spPr>
          <a:xfrm>
            <a:off x="283779" y="964457"/>
            <a:ext cx="660049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Classification: High level Customers</a:t>
            </a:r>
            <a:endParaRPr kumimoji="0" lang="en-DE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AB3BB-074A-47A0-6F77-DA32CA706A3A}"/>
              </a:ext>
            </a:extLst>
          </p:cNvPr>
          <p:cNvSpPr txBox="1"/>
          <p:nvPr/>
        </p:nvSpPr>
        <p:spPr>
          <a:xfrm>
            <a:off x="735724" y="1891862"/>
            <a:ext cx="8261131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These are the high value customers that should be targeted from the new list: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between 40-50.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 customers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WeareA2B and </a:t>
            </a:r>
            <a:r>
              <a:rPr lang="en-US" dirty="0" err="1"/>
              <a:t>Solex</a:t>
            </a:r>
            <a:r>
              <a:rPr lang="en-US" dirty="0"/>
              <a:t> brands are the most successful brand. So, there should be more offers or attractive bonus on this brands.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Who are living in NSW and VIC.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Medium product size items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8988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04276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14768"/>
            <a:ext cx="4134600" cy="338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is a company that specializes in high-quality bikes and accessible cycling accessories to riders.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Their marketing team is looking to boost business by analyzing their existing customer dataset to determine customer trends and behavior.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Using the existing 3 datasets , the aim is to analyze and recommend 1000 new customers that the organization should target to drive higher value for the company.</a:t>
            </a:r>
            <a:endParaRPr sz="1400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654773" y="1519690"/>
            <a:ext cx="3800704" cy="3631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Content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related purchase over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Customer Profit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Customer Gender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Type by size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and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Summary Table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6AF3D6-7CC2-3045-5DAE-15F25F15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10998"/>
              </p:ext>
            </p:extLst>
          </p:nvPr>
        </p:nvGraphicFramePr>
        <p:xfrm>
          <a:off x="553155" y="1862401"/>
          <a:ext cx="8217470" cy="30171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4207">
                  <a:extLst>
                    <a:ext uri="{9D8B030D-6E8A-4147-A177-3AD203B41FA5}">
                      <a16:colId xmlns:a16="http://schemas.microsoft.com/office/drawing/2014/main" val="2043312813"/>
                    </a:ext>
                  </a:extLst>
                </a:gridCol>
                <a:gridCol w="1100099">
                  <a:extLst>
                    <a:ext uri="{9D8B030D-6E8A-4147-A177-3AD203B41FA5}">
                      <a16:colId xmlns:a16="http://schemas.microsoft.com/office/drawing/2014/main" val="156237670"/>
                    </a:ext>
                  </a:extLst>
                </a:gridCol>
                <a:gridCol w="1347097">
                  <a:extLst>
                    <a:ext uri="{9D8B030D-6E8A-4147-A177-3AD203B41FA5}">
                      <a16:colId xmlns:a16="http://schemas.microsoft.com/office/drawing/2014/main" val="1060125317"/>
                    </a:ext>
                  </a:extLst>
                </a:gridCol>
                <a:gridCol w="1293322">
                  <a:extLst>
                    <a:ext uri="{9D8B030D-6E8A-4147-A177-3AD203B41FA5}">
                      <a16:colId xmlns:a16="http://schemas.microsoft.com/office/drawing/2014/main" val="2208946336"/>
                    </a:ext>
                  </a:extLst>
                </a:gridCol>
                <a:gridCol w="1128352">
                  <a:extLst>
                    <a:ext uri="{9D8B030D-6E8A-4147-A177-3AD203B41FA5}">
                      <a16:colId xmlns:a16="http://schemas.microsoft.com/office/drawing/2014/main" val="3582590557"/>
                    </a:ext>
                  </a:extLst>
                </a:gridCol>
                <a:gridCol w="1081870">
                  <a:extLst>
                    <a:ext uri="{9D8B030D-6E8A-4147-A177-3AD203B41FA5}">
                      <a16:colId xmlns:a16="http://schemas.microsoft.com/office/drawing/2014/main" val="1569549964"/>
                    </a:ext>
                  </a:extLst>
                </a:gridCol>
                <a:gridCol w="982523">
                  <a:extLst>
                    <a:ext uri="{9D8B030D-6E8A-4147-A177-3AD203B41FA5}">
                      <a16:colId xmlns:a16="http://schemas.microsoft.com/office/drawing/2014/main" val="3943339487"/>
                    </a:ext>
                  </a:extLst>
                </a:gridCol>
              </a:tblGrid>
              <a:tr h="2037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Accuracy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Completeness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Consistency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Currency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Relevancy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Validity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363323"/>
                  </a:ext>
                </a:extLst>
              </a:tr>
              <a:tr h="1090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Customer Demographic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DOB: inaccurate</a:t>
                      </a:r>
                      <a:endParaRPr lang="en-DE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Age: Missing</a:t>
                      </a:r>
                      <a:endParaRPr lang="en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Job Title: blanks</a:t>
                      </a:r>
                      <a:endParaRPr lang="en-DE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Customer Id: Incomplete</a:t>
                      </a:r>
                      <a:endParaRPr lang="en-DE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Gender: Inconsistency</a:t>
                      </a:r>
                      <a:endParaRPr lang="en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Deceased customers: filter out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Default column: delete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771981"/>
                  </a:ext>
                </a:extLst>
              </a:tr>
              <a:tr h="418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Customer Address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States: inconsistency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137939"/>
                  </a:ext>
                </a:extLst>
              </a:tr>
              <a:tr h="1304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Transactions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Profit: missing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Customer id: incomplete</a:t>
                      </a:r>
                      <a:endParaRPr lang="en-DE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Online order: blanks</a:t>
                      </a:r>
                      <a:endParaRPr lang="en-DE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Brand: blanks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100" kern="100">
                          <a:effectLst/>
                        </a:rPr>
                        <a:t> 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Cancelled status order: filter out</a:t>
                      </a:r>
                      <a:endParaRPr lang="en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List price: format,</a:t>
                      </a:r>
                      <a:endParaRPr lang="en-DE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Product sold date: format</a:t>
                      </a:r>
                      <a:endParaRPr lang="en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5928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 Age distributions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8C0AC4-2615-42F8-93B7-CBBB13EF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164906"/>
              </p:ext>
            </p:extLst>
          </p:nvPr>
        </p:nvGraphicFramePr>
        <p:xfrm>
          <a:off x="4120445" y="1862400"/>
          <a:ext cx="4899378" cy="29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45A435-DDF0-771E-F506-9406C5256F4C}"/>
              </a:ext>
            </a:extLst>
          </p:cNvPr>
          <p:cNvSpPr txBox="1"/>
          <p:nvPr/>
        </p:nvSpPr>
        <p:spPr>
          <a:xfrm>
            <a:off x="205025" y="2571750"/>
            <a:ext cx="391541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Most customers are aged between 40-49.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</a:t>
            </a:r>
            <a:r>
              <a:rPr lang="en-US" dirty="0"/>
              <a:t>s are under 20-29.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are only 4 customers that are above 70 age.</a:t>
            </a:r>
            <a:endParaRPr kumimoji="0" lang="en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2513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 over last 3 years by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A435-DDF0-771E-F506-9406C5256F4C}"/>
              </a:ext>
            </a:extLst>
          </p:cNvPr>
          <p:cNvSpPr txBox="1"/>
          <p:nvPr/>
        </p:nvSpPr>
        <p:spPr>
          <a:xfrm>
            <a:off x="205025" y="2571750"/>
            <a:ext cx="391541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Over the last 3 years, 50% of bike related purchases were made by female and 48% of purchases made by male. Approximately 2% were made by unknown gender.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Females purchased the most bike related purchase.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2A069B-1116-4448-BB1E-342D1790C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887773"/>
              </p:ext>
            </p:extLst>
          </p:nvPr>
        </p:nvGraphicFramePr>
        <p:xfrm>
          <a:off x="4120443" y="1862399"/>
          <a:ext cx="4910668" cy="274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44467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 Profit by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A435-DDF0-771E-F506-9406C5256F4C}"/>
              </a:ext>
            </a:extLst>
          </p:cNvPr>
          <p:cNvSpPr txBox="1"/>
          <p:nvPr/>
        </p:nvSpPr>
        <p:spPr>
          <a:xfrm>
            <a:off x="79022" y="1862400"/>
            <a:ext cx="3080042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Most of the customers purchased WeareA2B brand.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Females purchased the most bike related purchase with different brands except OHM cycles because male purchased this brand more than female.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WeareA2B and </a:t>
            </a:r>
            <a:r>
              <a:rPr lang="en-US" dirty="0" err="1"/>
              <a:t>Solex</a:t>
            </a:r>
            <a:r>
              <a:rPr lang="en-US" dirty="0"/>
              <a:t> brands are most successful brand and Norco Bicycles were purchased less compared to any other brands.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644BB2-47BB-900F-2665-F4D66B13F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377859"/>
              </p:ext>
            </p:extLst>
          </p:nvPr>
        </p:nvGraphicFramePr>
        <p:xfrm>
          <a:off x="3104443" y="1565325"/>
          <a:ext cx="5960535" cy="345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7749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Gender by state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A435-DDF0-771E-F506-9406C5256F4C}"/>
              </a:ext>
            </a:extLst>
          </p:cNvPr>
          <p:cNvSpPr txBox="1"/>
          <p:nvPr/>
        </p:nvSpPr>
        <p:spPr>
          <a:xfrm>
            <a:off x="203200" y="2528213"/>
            <a:ext cx="323991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Most of the new customers are from NSW.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Those who are from NSW and Vic are the target customers.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 customers who are from NRW are the top prior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97D973-703C-493E-B212-B8599E01C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220959"/>
              </p:ext>
            </p:extLst>
          </p:nvPr>
        </p:nvGraphicFramePr>
        <p:xfrm>
          <a:off x="3783012" y="1652674"/>
          <a:ext cx="5157788" cy="3226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849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Order Type by size of product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A435-DDF0-771E-F506-9406C5256F4C}"/>
              </a:ext>
            </a:extLst>
          </p:cNvPr>
          <p:cNvSpPr txBox="1"/>
          <p:nvPr/>
        </p:nvSpPr>
        <p:spPr>
          <a:xfrm>
            <a:off x="203200" y="2528213"/>
            <a:ext cx="3239911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Most of the order types are offline.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customers bought most of medium product size.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0FC9B2-A8A5-4B8D-9D69-43550EC88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964239"/>
              </p:ext>
            </p:extLst>
          </p:nvPr>
        </p:nvGraphicFramePr>
        <p:xfrm>
          <a:off x="4375503" y="1804305"/>
          <a:ext cx="4095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411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1087</Words>
  <Application>Microsoft Office PowerPoint</Application>
  <PresentationFormat>On-screen Show (16:9)</PresentationFormat>
  <Paragraphs>153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agnishwar das</dc:creator>
  <cp:lastModifiedBy>Das, Agnishwar</cp:lastModifiedBy>
  <cp:revision>2</cp:revision>
  <dcterms:modified xsi:type="dcterms:W3CDTF">2023-03-22T12:51:24Z</dcterms:modified>
</cp:coreProperties>
</file>