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854"/>
  </p:normalViewPr>
  <p:slideViewPr>
    <p:cSldViewPr snapToGrid="0">
      <p:cViewPr varScale="1">
        <p:scale>
          <a:sx n="77" d="100"/>
          <a:sy n="77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81DBF-B864-DA43-B2A5-5E4BB1F3C467}" type="datetimeFigureOut">
              <a:rPr lang="en-JP" smtClean="0"/>
              <a:t>2023/10/17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8EFE9-CBAF-0B47-9EAF-B1A4335CFDE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6895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- Both genes are responding to the insulin as indicated by significance p value between fasting and hyperinsulinemia condition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8EFE9-CBAF-0B47-9EAF-B1A4335CFDE6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985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8EFE9-CBAF-0B47-9EAF-B1A4335CFDE6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4919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D64E-F2A2-E3A7-7EA5-86B60A3D9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BA1EE-185F-F3F6-ADBF-44B446F4F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B0982-A82A-D29A-CFAD-FD5289C4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1B6C-0479-234B-AED0-1A9D66685C2A}" type="datetimeFigureOut">
              <a:rPr lang="en-JP" smtClean="0"/>
              <a:t>2023/10/17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82B69-98AC-9220-CDD8-17474A7D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E1B5E-1F4E-74CB-C6AA-78144592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893-9554-D84E-8041-7C8A60A678F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8081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A825-04EF-35DD-0D4C-F6D3CBD3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E3F47-6B71-A574-8228-E5000BEF5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3E32B-63B4-0E7F-1150-5DF79AC6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1B6C-0479-234B-AED0-1A9D66685C2A}" type="datetimeFigureOut">
              <a:rPr lang="en-JP" smtClean="0"/>
              <a:t>2023/10/17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9A003-BF35-5022-3848-0EB9317F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0B9C1-AF43-14E4-617B-F35CCC7B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893-9554-D84E-8041-7C8A60A678F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3019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A6A08-782C-45EE-E9BE-C50E01246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853BA-06A5-3A49-5BD7-B1CDA1A31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D2839-F0A0-FBD9-3D23-ECA682AA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1B6C-0479-234B-AED0-1A9D66685C2A}" type="datetimeFigureOut">
              <a:rPr lang="en-JP" smtClean="0"/>
              <a:t>2023/10/17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99BE7-B9D7-DA53-06C0-F1641FF6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7D96-8ACD-7A17-6A3F-DEC97D0B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893-9554-D84E-8041-7C8A60A678F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2282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0EE6-94B1-E25C-3150-24775D30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9AA8E-9F72-ADEC-1D9E-00C0E505E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3F001-0DBD-7182-06B9-843077E5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1B6C-0479-234B-AED0-1A9D66685C2A}" type="datetimeFigureOut">
              <a:rPr lang="en-JP" smtClean="0"/>
              <a:t>2023/10/17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9B94C-BEDA-9356-8CFD-FA2AC0E7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9C9B6-E8BA-657F-A31C-9BBB9D70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893-9554-D84E-8041-7C8A60A678F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2420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50C8-BDC0-847F-9A94-A672DD66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589E3-572E-0AB1-4F06-A9A80733C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0E985-13A6-E8EB-8E2F-0BF08D6B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1B6C-0479-234B-AED0-1A9D66685C2A}" type="datetimeFigureOut">
              <a:rPr lang="en-JP" smtClean="0"/>
              <a:t>2023/10/17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90F64-40DC-3790-7687-0A1ABBE0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FC3A2-961B-80C0-9DA7-CB146576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893-9554-D84E-8041-7C8A60A678F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9902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FB42-5789-2891-B44D-5214CCDE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10803-4781-9A59-1C16-90547B5BF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A14DB-92A7-1A5D-CF4D-CA9C72C5D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BB062-7351-B9D2-D65E-D7739772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1B6C-0479-234B-AED0-1A9D66685C2A}" type="datetimeFigureOut">
              <a:rPr lang="en-JP" smtClean="0"/>
              <a:t>2023/10/17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F8746-6F29-6113-ABA6-6CFB7464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EC97C-6E64-C054-064E-15EE7039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893-9554-D84E-8041-7C8A60A678F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5605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B55F-0895-F9FB-CEBC-9177CABC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44ECC-B54C-50AF-41D5-80C581C97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25D94-C948-81AC-B600-B0A933928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43BF2-01ED-0ECD-6A49-C793784CA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90531-A7DD-0178-40AD-9DF7750EA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4812E-3300-B466-A9BC-18EE3455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1B6C-0479-234B-AED0-1A9D66685C2A}" type="datetimeFigureOut">
              <a:rPr lang="en-JP" smtClean="0"/>
              <a:t>2023/10/17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68C32-DE43-736F-CAE8-DFB22FF0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0E9C4-72A9-98D6-DCE5-347F71EA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893-9554-D84E-8041-7C8A60A678F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9876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58F9-FA9A-4603-371F-BFF46652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857B7-385C-5C1A-524C-63F8E1EA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1B6C-0479-234B-AED0-1A9D66685C2A}" type="datetimeFigureOut">
              <a:rPr lang="en-JP" smtClean="0"/>
              <a:t>2023/10/17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CEBD4-FC01-0CF5-ADA7-E9DF2D4C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8FA05-8FE3-45FC-EEF2-347CFA18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893-9554-D84E-8041-7C8A60A678F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873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5B478-4C59-0D0B-7AB0-047E0D0C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1B6C-0479-234B-AED0-1A9D66685C2A}" type="datetimeFigureOut">
              <a:rPr lang="en-JP" smtClean="0"/>
              <a:t>2023/10/17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C2D68-FAAE-516C-769D-23C734F5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E7D37-4B99-0824-7B5F-97BCFCDE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893-9554-D84E-8041-7C8A60A678F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3591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F1BB-659A-36A9-AA3D-FF1DD9B6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DB22B-BE58-B929-B97F-9231E282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D1AF3-96C7-0216-EC15-FADBA5F96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28D91-D648-B148-63D5-9BA357FD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1B6C-0479-234B-AED0-1A9D66685C2A}" type="datetimeFigureOut">
              <a:rPr lang="en-JP" smtClean="0"/>
              <a:t>2023/10/17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08A14-C393-B2B1-EA8F-57B38BC9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129A4-0E09-EBC0-0E18-A062B8F7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893-9554-D84E-8041-7C8A60A678F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4273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68CE-3B2A-6665-1856-7B6A37E6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6FB9D-BEC1-0080-3EDA-133782433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5EC3D-ABFF-7B1C-7679-6F82BC20F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00909-DA99-DBAE-5EB5-BC170BEF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1B6C-0479-234B-AED0-1A9D66685C2A}" type="datetimeFigureOut">
              <a:rPr lang="en-JP" smtClean="0"/>
              <a:t>2023/10/17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2DB31-6546-DDA9-CD9B-6A8D2DF5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6E215-A285-CD9D-8E4E-26283914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3893-9554-D84E-8041-7C8A60A678F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227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5895E-B9C6-51D7-6A1E-2B8634BB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D8401-6DA9-FE5D-C41A-52B3B4DD8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419EA-9CFB-C0BC-2307-DC7DC8FE5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91B6C-0479-234B-AED0-1A9D66685C2A}" type="datetimeFigureOut">
              <a:rPr lang="en-JP" smtClean="0"/>
              <a:t>2023/10/17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EDEF8-3788-9545-52A5-40C57761E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AE4B-70FC-7470-9D72-F7BCBB010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83893-9554-D84E-8041-7C8A60A678F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088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F88D4-5B44-8499-4C5D-506021A84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41" y="1043230"/>
            <a:ext cx="11975869" cy="2967208"/>
          </a:xfrm>
        </p:spPr>
        <p:txBody>
          <a:bodyPr>
            <a:normAutofit/>
          </a:bodyPr>
          <a:lstStyle/>
          <a:p>
            <a:r>
              <a:rPr lang="en-JP" sz="5400" dirty="0"/>
              <a:t>Insulin response of white adipose tissue in Post-Obese cohort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AC03F-742C-28C6-E916-0E606444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JP" dirty="0"/>
              <a:t>Agnia Vibriani</a:t>
            </a:r>
          </a:p>
          <a:p>
            <a:pPr algn="r"/>
            <a:r>
              <a:rPr lang="en-JP" dirty="0"/>
              <a:t>-Group 6-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CD8C1D-5A0E-91F7-7360-B47340943419}"/>
              </a:ext>
            </a:extLst>
          </p:cNvPr>
          <p:cNvSpPr txBox="1">
            <a:spLocks/>
          </p:cNvSpPr>
          <p:nvPr/>
        </p:nvSpPr>
        <p:spPr>
          <a:xfrm>
            <a:off x="0" y="98542"/>
            <a:ext cx="8756247" cy="103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/>
              <a:t>Bioinformatics Analysis and Visualization of Medical Genomics Data Course</a:t>
            </a:r>
          </a:p>
          <a:p>
            <a:pPr algn="l">
              <a:lnSpc>
                <a:spcPct val="100000"/>
              </a:lnSpc>
            </a:pPr>
            <a:r>
              <a:rPr lang="en-US" sz="1800" dirty="0"/>
              <a:t>Joint course RIKEN-Karolinska </a:t>
            </a:r>
            <a:r>
              <a:rPr lang="en-US" sz="1800" dirty="0" err="1"/>
              <a:t>Institutet</a:t>
            </a:r>
            <a:r>
              <a:rPr lang="en-US" sz="1800" dirty="0"/>
              <a:t> </a:t>
            </a:r>
            <a:endParaRPr lang="en-JP" sz="1800" dirty="0"/>
          </a:p>
        </p:txBody>
      </p:sp>
    </p:spTree>
    <p:extLst>
      <p:ext uri="{BB962C8B-B14F-4D97-AF65-F5344CB8AC3E}">
        <p14:creationId xmlns:p14="http://schemas.microsoft.com/office/powerpoint/2010/main" val="157990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A864-74FB-293C-FC44-FA4771DC5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72751"/>
            <a:ext cx="10905066" cy="4512498"/>
          </a:xfrm>
        </p:spPr>
        <p:txBody>
          <a:bodyPr/>
          <a:lstStyle/>
          <a:p>
            <a:pPr marL="0" indent="0" defTabSz="941832">
              <a:spcBef>
                <a:spcPts val="1030"/>
              </a:spcBef>
              <a:buNone/>
            </a:pPr>
            <a:r>
              <a:rPr lang="en-JP" sz="28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Overall aim: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C85B7-92D0-9B07-8556-E747C3779E8B}"/>
              </a:ext>
            </a:extLst>
          </p:cNvPr>
          <p:cNvSpPr txBox="1"/>
          <p:nvPr/>
        </p:nvSpPr>
        <p:spPr>
          <a:xfrm>
            <a:off x="1117600" y="2675799"/>
            <a:ext cx="10299229" cy="143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832">
              <a:spcAft>
                <a:spcPts val="600"/>
              </a:spcAft>
            </a:pPr>
            <a:r>
              <a:rPr lang="en-US" sz="2884" kern="1200" dirty="0">
                <a:latin typeface="Söhne"/>
                <a:ea typeface="+mn-ea"/>
                <a:cs typeface="+mn-cs"/>
              </a:rPr>
              <a:t>What are the transcriptomic changes in white adipose tissue (WAT) that correspond to the insulin response in individuals who had undergone bariatric surgery (POB) ?</a:t>
            </a:r>
            <a:endParaRPr lang="en-JP" sz="2800" dirty="0"/>
          </a:p>
        </p:txBody>
      </p:sp>
    </p:spTree>
    <p:extLst>
      <p:ext uri="{BB962C8B-B14F-4D97-AF65-F5344CB8AC3E}">
        <p14:creationId xmlns:p14="http://schemas.microsoft.com/office/powerpoint/2010/main" val="217295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62D4D2-421E-4099-3099-B22D2688678A}"/>
              </a:ext>
            </a:extLst>
          </p:cNvPr>
          <p:cNvSpPr txBox="1"/>
          <p:nvPr/>
        </p:nvSpPr>
        <p:spPr>
          <a:xfrm>
            <a:off x="448887" y="200123"/>
            <a:ext cx="11055061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latin typeface="+mj-lt"/>
                <a:ea typeface="+mj-ea"/>
                <a:cs typeface="+mj-cs"/>
              </a:rPr>
              <a:t>Specific aim 1: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latin typeface="+mj-lt"/>
                <a:ea typeface="+mj-ea"/>
                <a:cs typeface="+mj-cs"/>
              </a:rPr>
              <a:t>Insulin response of </a:t>
            </a:r>
            <a:r>
              <a:rPr lang="en-US" sz="2500" i="1" dirty="0">
                <a:latin typeface="+mj-lt"/>
                <a:ea typeface="+mj-ea"/>
                <a:cs typeface="+mj-cs"/>
              </a:rPr>
              <a:t>LDLR </a:t>
            </a:r>
            <a:r>
              <a:rPr lang="en-US" sz="2500" dirty="0">
                <a:latin typeface="+mj-lt"/>
                <a:ea typeface="+mj-ea"/>
                <a:cs typeface="+mj-cs"/>
              </a:rPr>
              <a:t>and </a:t>
            </a:r>
            <a:r>
              <a:rPr lang="en-US" sz="2500" i="1" dirty="0">
                <a:latin typeface="+mj-lt"/>
                <a:ea typeface="+mj-ea"/>
                <a:cs typeface="+mj-cs"/>
              </a:rPr>
              <a:t>C19orf80 </a:t>
            </a:r>
            <a:r>
              <a:rPr lang="en-US" sz="2500" dirty="0">
                <a:latin typeface="+mj-lt"/>
                <a:ea typeface="+mj-ea"/>
                <a:cs typeface="+mj-cs"/>
              </a:rPr>
              <a:t> gene (insulin target) in 3 conditions: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latin typeface="+mj-lt"/>
                <a:ea typeface="+mj-ea"/>
                <a:cs typeface="+mj-cs"/>
              </a:rPr>
              <a:t>Never Obese (NO), Obese (OB), Post-Obese (POB)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500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8BF9A9-84C3-F721-134E-432589A1EDEB}"/>
              </a:ext>
            </a:extLst>
          </p:cNvPr>
          <p:cNvSpPr txBox="1"/>
          <p:nvPr/>
        </p:nvSpPr>
        <p:spPr>
          <a:xfrm>
            <a:off x="978298" y="1583574"/>
            <a:ext cx="9930246" cy="113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LDLR  </a:t>
            </a:r>
            <a:r>
              <a:rPr lang="en-US" sz="2000" dirty="0"/>
              <a:t>gene is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low density lipoprotein/cholesterol receptor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u="none" strike="noStrike" dirty="0">
                <a:effectLst/>
              </a:rPr>
              <a:t>C19orf80</a:t>
            </a:r>
            <a:r>
              <a:rPr lang="en-US" sz="2000" b="1" i="0" u="none" strike="noStrike" dirty="0">
                <a:effectLst/>
              </a:rPr>
              <a:t> </a:t>
            </a:r>
            <a:r>
              <a:rPr lang="en-US" sz="2000" i="0" u="none" strike="noStrike" dirty="0">
                <a:effectLst/>
              </a:rPr>
              <a:t>gene</a:t>
            </a:r>
            <a:r>
              <a:rPr lang="en-US" sz="2000" b="1" i="0" u="none" strike="noStrike" dirty="0">
                <a:effectLst/>
              </a:rPr>
              <a:t> </a:t>
            </a:r>
            <a:r>
              <a:rPr lang="en-US" sz="2000" dirty="0"/>
              <a:t>involved in regulation of lipid metabolic processes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i="1" dirty="0"/>
          </a:p>
        </p:txBody>
      </p:sp>
      <p:pic>
        <p:nvPicPr>
          <p:cNvPr id="24" name="Picture 2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86E4DF75-8455-8AFB-1563-A7BCC18F8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23" y="2604036"/>
            <a:ext cx="5699498" cy="3519439"/>
          </a:xfrm>
          <a:prstGeom prst="rect">
            <a:avLst/>
          </a:prstGeom>
        </p:spPr>
      </p:pic>
      <p:pic>
        <p:nvPicPr>
          <p:cNvPr id="9" name="Picture 8" descr="A graph showing a number of different colored boxes&#10;&#10;Description automatically generated with medium confidence">
            <a:extLst>
              <a:ext uri="{FF2B5EF4-FFF2-40B4-BE49-F238E27FC236}">
                <a16:creationId xmlns:a16="http://schemas.microsoft.com/office/drawing/2014/main" id="{02819195-F5BF-D7E1-E311-542845A45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354" y="2668460"/>
            <a:ext cx="5595168" cy="345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4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EB9B82-ADE2-9597-BDA7-1924EEA2AE0F}"/>
              </a:ext>
            </a:extLst>
          </p:cNvPr>
          <p:cNvSpPr txBox="1"/>
          <p:nvPr/>
        </p:nvSpPr>
        <p:spPr>
          <a:xfrm>
            <a:off x="495132" y="343823"/>
            <a:ext cx="112904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500" dirty="0"/>
              <a:t>Specific aim 2: </a:t>
            </a:r>
          </a:p>
          <a:p>
            <a:r>
              <a:rPr lang="en-JP" sz="2500" dirty="0"/>
              <a:t>Differentially expressed genes in POB conditions responding to insulin </a:t>
            </a:r>
          </a:p>
          <a:p>
            <a:r>
              <a:rPr lang="en-JP" sz="2500" dirty="0"/>
              <a:t>(fasting vs hyperinsulinemia)  </a:t>
            </a:r>
          </a:p>
          <a:p>
            <a:endParaRPr lang="en-JP" sz="2500" dirty="0"/>
          </a:p>
        </p:txBody>
      </p:sp>
      <p:pic>
        <p:nvPicPr>
          <p:cNvPr id="5" name="Content Placeholder 4" descr="A graph of a patient's response&#10;&#10;Description automatically generated">
            <a:extLst>
              <a:ext uri="{FF2B5EF4-FFF2-40B4-BE49-F238E27FC236}">
                <a16:creationId xmlns:a16="http://schemas.microsoft.com/office/drawing/2014/main" id="{C2B38647-3169-D173-0860-1DE70660C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201" y="1975039"/>
            <a:ext cx="7035968" cy="4351338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9B3597-7D5E-5000-E4D1-F582043F9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38429"/>
              </p:ext>
            </p:extLst>
          </p:nvPr>
        </p:nvGraphicFramePr>
        <p:xfrm>
          <a:off x="6714834" y="1820862"/>
          <a:ext cx="498203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75">
                  <a:extLst>
                    <a:ext uri="{9D8B030D-6E8A-4147-A177-3AD203B41FA5}">
                      <a16:colId xmlns:a16="http://schemas.microsoft.com/office/drawing/2014/main" val="1086751407"/>
                    </a:ext>
                  </a:extLst>
                </a:gridCol>
                <a:gridCol w="1529542">
                  <a:extLst>
                    <a:ext uri="{9D8B030D-6E8A-4147-A177-3AD203B41FA5}">
                      <a16:colId xmlns:a16="http://schemas.microsoft.com/office/drawing/2014/main" val="2558304462"/>
                    </a:ext>
                  </a:extLst>
                </a:gridCol>
                <a:gridCol w="1621842">
                  <a:extLst>
                    <a:ext uri="{9D8B030D-6E8A-4147-A177-3AD203B41FA5}">
                      <a16:colId xmlns:a16="http://schemas.microsoft.com/office/drawing/2014/main" val="2800760379"/>
                    </a:ext>
                  </a:extLst>
                </a:gridCol>
                <a:gridCol w="897775">
                  <a:extLst>
                    <a:ext uri="{9D8B030D-6E8A-4147-A177-3AD203B41FA5}">
                      <a16:colId xmlns:a16="http://schemas.microsoft.com/office/drawing/2014/main" val="252972402"/>
                    </a:ext>
                  </a:extLst>
                </a:gridCol>
              </a:tblGrid>
              <a:tr h="363432">
                <a:tc>
                  <a:txBody>
                    <a:bodyPr/>
                    <a:lstStyle/>
                    <a:p>
                      <a:pPr algn="ctr"/>
                      <a:endParaRPr lang="en-JP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600" dirty="0">
                          <a:solidFill>
                            <a:schemeClr val="tx1"/>
                          </a:solidFill>
                        </a:rPr>
                        <a:t>Downregulated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600" dirty="0">
                          <a:solidFill>
                            <a:schemeClr val="tx1"/>
                          </a:solidFill>
                        </a:rPr>
                        <a:t>Upregulated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600" dirty="0">
                          <a:solidFill>
                            <a:schemeClr val="tx1"/>
                          </a:solidFill>
                        </a:rPr>
                        <a:t>No change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874813"/>
                  </a:ext>
                </a:extLst>
              </a:tr>
              <a:tr h="363432">
                <a:tc>
                  <a:txBody>
                    <a:bodyPr/>
                    <a:lstStyle/>
                    <a:p>
                      <a:pPr algn="ctr"/>
                      <a:r>
                        <a:rPr lang="en-JP" sz="1600" dirty="0">
                          <a:solidFill>
                            <a:schemeClr val="tx1"/>
                          </a:solidFill>
                        </a:rPr>
                        <a:t>Total genes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600" dirty="0">
                          <a:solidFill>
                            <a:schemeClr val="tx1"/>
                          </a:solidFill>
                        </a:rPr>
                        <a:t>1154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600" dirty="0">
                          <a:solidFill>
                            <a:schemeClr val="tx1"/>
                          </a:solidFill>
                        </a:rPr>
                        <a:t>943</a:t>
                      </a:r>
                    </a:p>
                    <a:p>
                      <a:pPr algn="ctr"/>
                      <a:r>
                        <a:rPr lang="en-JP" sz="160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JP" sz="1600" i="1" dirty="0">
                          <a:solidFill>
                            <a:schemeClr val="tx1"/>
                          </a:solidFill>
                        </a:rPr>
                        <a:t>LDLR, C19orf80)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600" dirty="0">
                          <a:solidFill>
                            <a:schemeClr val="tx1"/>
                          </a:solidFill>
                        </a:rPr>
                        <a:t>24230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00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A773949-0463-4BAA-B807-0E5BF6864E28}"/>
              </a:ext>
            </a:extLst>
          </p:cNvPr>
          <p:cNvSpPr txBox="1"/>
          <p:nvPr/>
        </p:nvSpPr>
        <p:spPr>
          <a:xfrm>
            <a:off x="7614458" y="4139738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JP"/>
              <a:t>o MMA plot</a:t>
            </a:r>
          </a:p>
        </p:txBody>
      </p:sp>
    </p:spTree>
    <p:extLst>
      <p:ext uri="{BB962C8B-B14F-4D97-AF65-F5344CB8AC3E}">
        <p14:creationId xmlns:p14="http://schemas.microsoft.com/office/powerpoint/2010/main" val="147004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166</Words>
  <Application>Microsoft Macintosh PowerPoint</Application>
  <PresentationFormat>Widescreen</PresentationFormat>
  <Paragraphs>27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Söhne</vt:lpstr>
      <vt:lpstr>Arial</vt:lpstr>
      <vt:lpstr>Calibri</vt:lpstr>
      <vt:lpstr>Calibri Light</vt:lpstr>
      <vt:lpstr>Office Theme</vt:lpstr>
      <vt:lpstr>Insulin response of white adipose tissue in Post-Obese cohort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vibriani.a.aa@m.titech.ac.jp</dc:creator>
  <cp:lastModifiedBy>vibriani.a.aa@m.titech.ac.jp</cp:lastModifiedBy>
  <cp:revision>5</cp:revision>
  <dcterms:created xsi:type="dcterms:W3CDTF">2023-10-16T14:47:10Z</dcterms:created>
  <dcterms:modified xsi:type="dcterms:W3CDTF">2023-10-17T07:26:33Z</dcterms:modified>
</cp:coreProperties>
</file>