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66" r:id="rId4"/>
    <p:sldId id="267" r:id="rId5"/>
    <p:sldId id="268" r:id="rId6"/>
    <p:sldId id="269" r:id="rId7"/>
    <p:sldId id="271" r:id="rId8"/>
    <p:sldId id="272" r:id="rId9"/>
    <p:sldId id="273" r:id="rId10"/>
    <p:sldId id="274"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ngh, Jagpreet (Cognizant)" initials="SJ(" lastIdx="1" clrIdx="0">
    <p:extLst>
      <p:ext uri="{19B8F6BF-5375-455C-9EA6-DF929625EA0E}">
        <p15:presenceInfo xmlns:p15="http://schemas.microsoft.com/office/powerpoint/2012/main" userId="S::873216@cognizant.com::826a1faf-ab2f-4859-9ad3-a00903144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A4EC28F-5ACB-DA46-BCEF-51AC8B340C58}" type="datetimeFigureOut">
              <a:rPr lang="en-US" smtClean="0"/>
              <a:t>11/4/2020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9641AD2-F4CE-394F-8616-C3016FE4C597}" type="slidenum">
              <a:rPr lang="en-US" smtClean="0"/>
              <a:t>‹#›</a:t>
            </a:fld>
            <a:endParaRPr lang="en-US"/>
          </a:p>
        </p:txBody>
      </p:sp>
    </p:spTree>
    <p:extLst>
      <p:ext uri="{BB962C8B-B14F-4D97-AF65-F5344CB8AC3E}">
        <p14:creationId xmlns:p14="http://schemas.microsoft.com/office/powerpoint/2010/main" val="975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4EC28F-5ACB-DA46-BCEF-51AC8B340C58}"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641AD2-F4CE-394F-8616-C3016FE4C597}" type="slidenum">
              <a:rPr lang="en-US" smtClean="0"/>
              <a:t>‹#›</a:t>
            </a:fld>
            <a:endParaRPr lang="en-US"/>
          </a:p>
        </p:txBody>
      </p:sp>
    </p:spTree>
    <p:extLst>
      <p:ext uri="{BB962C8B-B14F-4D97-AF65-F5344CB8AC3E}">
        <p14:creationId xmlns:p14="http://schemas.microsoft.com/office/powerpoint/2010/main" val="353961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4EC28F-5ACB-DA46-BCEF-51AC8B340C5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641AD2-F4CE-394F-8616-C3016FE4C597}" type="slidenum">
              <a:rPr lang="en-US" smtClean="0"/>
              <a:t>‹#›</a:t>
            </a:fld>
            <a:endParaRPr lang="en-US"/>
          </a:p>
        </p:txBody>
      </p:sp>
    </p:spTree>
    <p:extLst>
      <p:ext uri="{BB962C8B-B14F-4D97-AF65-F5344CB8AC3E}">
        <p14:creationId xmlns:p14="http://schemas.microsoft.com/office/powerpoint/2010/main" val="4137074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4EC28F-5ACB-DA46-BCEF-51AC8B340C5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641AD2-F4CE-394F-8616-C3016FE4C597}" type="slidenum">
              <a:rPr lang="en-US" smtClean="0"/>
              <a:t>‹#›</a:t>
            </a:fld>
            <a:endParaRPr lang="en-US"/>
          </a:p>
        </p:txBody>
      </p:sp>
    </p:spTree>
    <p:extLst>
      <p:ext uri="{BB962C8B-B14F-4D97-AF65-F5344CB8AC3E}">
        <p14:creationId xmlns:p14="http://schemas.microsoft.com/office/powerpoint/2010/main" val="818345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4EC28F-5ACB-DA46-BCEF-51AC8B340C5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641AD2-F4CE-394F-8616-C3016FE4C597}" type="slidenum">
              <a:rPr lang="en-US" smtClean="0"/>
              <a:t>‹#›</a:t>
            </a:fld>
            <a:endParaRPr lang="en-US"/>
          </a:p>
        </p:txBody>
      </p:sp>
    </p:spTree>
    <p:extLst>
      <p:ext uri="{BB962C8B-B14F-4D97-AF65-F5344CB8AC3E}">
        <p14:creationId xmlns:p14="http://schemas.microsoft.com/office/powerpoint/2010/main" val="3236781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A4EC28F-5ACB-DA46-BCEF-51AC8B340C58}" type="datetimeFigureOut">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641AD2-F4CE-394F-8616-C3016FE4C597}" type="slidenum">
              <a:rPr lang="en-US" smtClean="0"/>
              <a:t>‹#›</a:t>
            </a:fld>
            <a:endParaRPr lang="en-US"/>
          </a:p>
        </p:txBody>
      </p:sp>
    </p:spTree>
    <p:extLst>
      <p:ext uri="{BB962C8B-B14F-4D97-AF65-F5344CB8AC3E}">
        <p14:creationId xmlns:p14="http://schemas.microsoft.com/office/powerpoint/2010/main" val="3369561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A4EC28F-5ACB-DA46-BCEF-51AC8B340C58}" type="datetimeFigureOut">
              <a:rPr lang="en-US" smtClean="0"/>
              <a:t>11/4/2020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9641AD2-F4CE-394F-8616-C3016FE4C597}" type="slidenum">
              <a:rPr lang="en-US" smtClean="0"/>
              <a:t>‹#›</a:t>
            </a:fld>
            <a:endParaRPr lang="en-US"/>
          </a:p>
        </p:txBody>
      </p:sp>
    </p:spTree>
    <p:extLst>
      <p:ext uri="{BB962C8B-B14F-4D97-AF65-F5344CB8AC3E}">
        <p14:creationId xmlns:p14="http://schemas.microsoft.com/office/powerpoint/2010/main" val="180429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A4EC28F-5ACB-DA46-BCEF-51AC8B340C5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41AD2-F4CE-394F-8616-C3016FE4C597}" type="slidenum">
              <a:rPr lang="en-US" smtClean="0"/>
              <a:t>‹#›</a:t>
            </a:fld>
            <a:endParaRPr lang="en-US"/>
          </a:p>
        </p:txBody>
      </p:sp>
    </p:spTree>
    <p:extLst>
      <p:ext uri="{BB962C8B-B14F-4D97-AF65-F5344CB8AC3E}">
        <p14:creationId xmlns:p14="http://schemas.microsoft.com/office/powerpoint/2010/main" val="2560806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A4EC28F-5ACB-DA46-BCEF-51AC8B340C5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641AD2-F4CE-394F-8616-C3016FE4C597}" type="slidenum">
              <a:rPr lang="en-US" smtClean="0"/>
              <a:t>‹#›</a:t>
            </a:fld>
            <a:endParaRPr lang="en-US"/>
          </a:p>
        </p:txBody>
      </p:sp>
    </p:spTree>
    <p:extLst>
      <p:ext uri="{BB962C8B-B14F-4D97-AF65-F5344CB8AC3E}">
        <p14:creationId xmlns:p14="http://schemas.microsoft.com/office/powerpoint/2010/main" val="3703894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4EC28F-5ACB-DA46-BCEF-51AC8B340C5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41AD2-F4CE-394F-8616-C3016FE4C597}" type="slidenum">
              <a:rPr lang="en-US" smtClean="0"/>
              <a:t>‹#›</a:t>
            </a:fld>
            <a:endParaRPr lang="en-US"/>
          </a:p>
        </p:txBody>
      </p:sp>
    </p:spTree>
    <p:extLst>
      <p:ext uri="{BB962C8B-B14F-4D97-AF65-F5344CB8AC3E}">
        <p14:creationId xmlns:p14="http://schemas.microsoft.com/office/powerpoint/2010/main" val="1031419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4EC28F-5ACB-DA46-BCEF-51AC8B340C5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641AD2-F4CE-394F-8616-C3016FE4C597}" type="slidenum">
              <a:rPr lang="en-US" smtClean="0"/>
              <a:t>‹#›</a:t>
            </a:fld>
            <a:endParaRPr lang="en-US"/>
          </a:p>
        </p:txBody>
      </p:sp>
    </p:spTree>
    <p:extLst>
      <p:ext uri="{BB962C8B-B14F-4D97-AF65-F5344CB8AC3E}">
        <p14:creationId xmlns:p14="http://schemas.microsoft.com/office/powerpoint/2010/main" val="85633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4EC28F-5ACB-DA46-BCEF-51AC8B340C58}"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641AD2-F4CE-394F-8616-C3016FE4C597}" type="slidenum">
              <a:rPr lang="en-US" smtClean="0"/>
              <a:t>‹#›</a:t>
            </a:fld>
            <a:endParaRPr lang="en-US"/>
          </a:p>
        </p:txBody>
      </p:sp>
    </p:spTree>
    <p:extLst>
      <p:ext uri="{BB962C8B-B14F-4D97-AF65-F5344CB8AC3E}">
        <p14:creationId xmlns:p14="http://schemas.microsoft.com/office/powerpoint/2010/main" val="1606489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4EC28F-5ACB-DA46-BCEF-51AC8B340C58}" type="datetimeFigureOut">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641AD2-F4CE-394F-8616-C3016FE4C597}" type="slidenum">
              <a:rPr lang="en-US" smtClean="0"/>
              <a:t>‹#›</a:t>
            </a:fld>
            <a:endParaRPr lang="en-US"/>
          </a:p>
        </p:txBody>
      </p:sp>
    </p:spTree>
    <p:extLst>
      <p:ext uri="{BB962C8B-B14F-4D97-AF65-F5344CB8AC3E}">
        <p14:creationId xmlns:p14="http://schemas.microsoft.com/office/powerpoint/2010/main" val="313238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4EC28F-5ACB-DA46-BCEF-51AC8B340C58}" type="datetimeFigureOut">
              <a:rPr lang="en-US" smtClean="0"/>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641AD2-F4CE-394F-8616-C3016FE4C597}" type="slidenum">
              <a:rPr lang="en-US" smtClean="0"/>
              <a:t>‹#›</a:t>
            </a:fld>
            <a:endParaRPr lang="en-US"/>
          </a:p>
        </p:txBody>
      </p:sp>
    </p:spTree>
    <p:extLst>
      <p:ext uri="{BB962C8B-B14F-4D97-AF65-F5344CB8AC3E}">
        <p14:creationId xmlns:p14="http://schemas.microsoft.com/office/powerpoint/2010/main" val="3563630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4EC28F-5ACB-DA46-BCEF-51AC8B340C58}" type="datetimeFigureOut">
              <a:rPr lang="en-US" smtClean="0"/>
              <a:t>11/4/2020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9641AD2-F4CE-394F-8616-C3016FE4C597}" type="slidenum">
              <a:rPr lang="en-US" smtClean="0"/>
              <a:t>‹#›</a:t>
            </a:fld>
            <a:endParaRPr lang="en-US"/>
          </a:p>
        </p:txBody>
      </p:sp>
    </p:spTree>
    <p:extLst>
      <p:ext uri="{BB962C8B-B14F-4D97-AF65-F5344CB8AC3E}">
        <p14:creationId xmlns:p14="http://schemas.microsoft.com/office/powerpoint/2010/main" val="1871655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4EC28F-5ACB-DA46-BCEF-51AC8B340C58}"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641AD2-F4CE-394F-8616-C3016FE4C597}" type="slidenum">
              <a:rPr lang="en-US" smtClean="0"/>
              <a:t>‹#›</a:t>
            </a:fld>
            <a:endParaRPr lang="en-US"/>
          </a:p>
        </p:txBody>
      </p:sp>
    </p:spTree>
    <p:extLst>
      <p:ext uri="{BB962C8B-B14F-4D97-AF65-F5344CB8AC3E}">
        <p14:creationId xmlns:p14="http://schemas.microsoft.com/office/powerpoint/2010/main" val="1751193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4EC28F-5ACB-DA46-BCEF-51AC8B340C58}"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641AD2-F4CE-394F-8616-C3016FE4C597}" type="slidenum">
              <a:rPr lang="en-US" smtClean="0"/>
              <a:t>‹#›</a:t>
            </a:fld>
            <a:endParaRPr lang="en-US"/>
          </a:p>
        </p:txBody>
      </p:sp>
    </p:spTree>
    <p:extLst>
      <p:ext uri="{BB962C8B-B14F-4D97-AF65-F5344CB8AC3E}">
        <p14:creationId xmlns:p14="http://schemas.microsoft.com/office/powerpoint/2010/main" val="2614293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A4EC28F-5ACB-DA46-BCEF-51AC8B340C58}" type="datetimeFigureOut">
              <a:rPr lang="en-US" smtClean="0"/>
              <a:t>11/4/2020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9641AD2-F4CE-394F-8616-C3016FE4C597}" type="slidenum">
              <a:rPr lang="en-US" smtClean="0"/>
              <a:t>‹#›</a:t>
            </a:fld>
            <a:endParaRPr lang="en-US"/>
          </a:p>
        </p:txBody>
      </p:sp>
    </p:spTree>
    <p:extLst>
      <p:ext uri="{BB962C8B-B14F-4D97-AF65-F5344CB8AC3E}">
        <p14:creationId xmlns:p14="http://schemas.microsoft.com/office/powerpoint/2010/main" val="53215400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9FA49-BE24-B146-83C5-F17560770CB4}"/>
              </a:ext>
            </a:extLst>
          </p:cNvPr>
          <p:cNvSpPr>
            <a:spLocks noGrp="1"/>
          </p:cNvSpPr>
          <p:nvPr>
            <p:ph type="ctrTitle"/>
          </p:nvPr>
        </p:nvSpPr>
        <p:spPr>
          <a:xfrm>
            <a:off x="1448586" y="504806"/>
            <a:ext cx="9144000" cy="1323419"/>
          </a:xfrm>
        </p:spPr>
        <p:txBody>
          <a:bodyPr/>
          <a:lstStyle/>
          <a:p>
            <a:pPr algn="ct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HACKATHON</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54BE6F3-5200-4A42-8FBE-E079DDE7EF33}"/>
              </a:ext>
            </a:extLst>
          </p:cNvPr>
          <p:cNvSpPr>
            <a:spLocks noGrp="1"/>
          </p:cNvSpPr>
          <p:nvPr>
            <p:ph type="subTitle" idx="1"/>
          </p:nvPr>
        </p:nvSpPr>
        <p:spPr>
          <a:xfrm>
            <a:off x="2166915" y="2885241"/>
            <a:ext cx="7707342" cy="3124839"/>
          </a:xfrm>
        </p:spPr>
        <p:txBody>
          <a:bodyPr>
            <a:normAutofit lnSpcReduction="10000"/>
          </a:bodyPr>
          <a:lstStyle/>
          <a:p>
            <a:pPr algn="ctr"/>
            <a:r>
              <a:rPr lang="en-US" b="1" dirty="0">
                <a:solidFill>
                  <a:schemeClr val="bg2"/>
                </a:solidFill>
                <a:latin typeface="Times New Roman" panose="02020603050405020304" pitchFamily="18" charset="0"/>
                <a:cs typeface="Times New Roman" panose="02020603050405020304" pitchFamily="18" charset="0"/>
              </a:rPr>
              <a:t>Group 1</a:t>
            </a:r>
          </a:p>
          <a:p>
            <a:pPr algn="ctr"/>
            <a:r>
              <a:rPr lang="en-US" dirty="0">
                <a:solidFill>
                  <a:schemeClr val="bg2"/>
                </a:solidFill>
                <a:latin typeface="Times New Roman" panose="02020603050405020304" pitchFamily="18" charset="0"/>
                <a:cs typeface="Times New Roman" panose="02020603050405020304" pitchFamily="18" charset="0"/>
              </a:rPr>
              <a:t>Agnibha Biswas-873451</a:t>
            </a:r>
          </a:p>
          <a:p>
            <a:pPr algn="ctr"/>
            <a:r>
              <a:rPr lang="en-US" dirty="0">
                <a:solidFill>
                  <a:schemeClr val="bg2"/>
                </a:solidFill>
                <a:latin typeface="Times New Roman" panose="02020603050405020304" pitchFamily="18" charset="0"/>
                <a:cs typeface="Times New Roman" panose="02020603050405020304" pitchFamily="18" charset="0"/>
              </a:rPr>
              <a:t>Jagpreet Singh-873216</a:t>
            </a:r>
          </a:p>
          <a:p>
            <a:pPr algn="ctr"/>
            <a:r>
              <a:rPr lang="en-US" dirty="0">
                <a:solidFill>
                  <a:schemeClr val="bg2"/>
                </a:solidFill>
                <a:latin typeface="Times New Roman" panose="02020603050405020304" pitchFamily="18" charset="0"/>
                <a:cs typeface="Times New Roman" panose="02020603050405020304" pitchFamily="18" charset="0"/>
              </a:rPr>
              <a:t>Sagnik Dutta-873206</a:t>
            </a:r>
          </a:p>
          <a:p>
            <a:pPr algn="ctr"/>
            <a:r>
              <a:rPr lang="en-US" dirty="0">
                <a:solidFill>
                  <a:schemeClr val="bg2"/>
                </a:solidFill>
                <a:latin typeface="Times New Roman" panose="02020603050405020304" pitchFamily="18" charset="0"/>
                <a:cs typeface="Times New Roman" panose="02020603050405020304" pitchFamily="18" charset="0"/>
              </a:rPr>
              <a:t>Debopam Roy-873129</a:t>
            </a:r>
          </a:p>
          <a:p>
            <a:pPr algn="ctr"/>
            <a:r>
              <a:rPr lang="en-US" dirty="0">
                <a:solidFill>
                  <a:schemeClr val="bg2"/>
                </a:solidFill>
                <a:latin typeface="Times New Roman" panose="02020603050405020304" pitchFamily="18" charset="0"/>
                <a:cs typeface="Times New Roman" panose="02020603050405020304" pitchFamily="18" charset="0"/>
              </a:rPr>
              <a:t>Dibyarup Basak-873181</a:t>
            </a:r>
          </a:p>
          <a:p>
            <a:pPr algn="ctr"/>
            <a:r>
              <a:rPr lang="en-US" dirty="0">
                <a:solidFill>
                  <a:schemeClr val="bg2"/>
                </a:solidFill>
                <a:latin typeface="Times New Roman" panose="02020603050405020304" pitchFamily="18" charset="0"/>
                <a:cs typeface="Times New Roman" panose="02020603050405020304" pitchFamily="18" charset="0"/>
              </a:rPr>
              <a:t>Sayante Chowdhury-873202</a:t>
            </a:r>
          </a:p>
          <a:p>
            <a:pPr algn="ctr"/>
            <a:r>
              <a:rPr lang="en-US" b="1" dirty="0">
                <a:solidFill>
                  <a:schemeClr val="bg2"/>
                </a:solidFill>
                <a:latin typeface="Times New Roman" panose="02020603050405020304" pitchFamily="18" charset="0"/>
                <a:cs typeface="Times New Roman" panose="02020603050405020304" pitchFamily="18" charset="0"/>
              </a:rPr>
              <a:t>COHORT CODE – QEA20QE007</a:t>
            </a:r>
          </a:p>
        </p:txBody>
      </p:sp>
      <p:sp>
        <p:nvSpPr>
          <p:cNvPr id="5" name="TextBox 4">
            <a:extLst>
              <a:ext uri="{FF2B5EF4-FFF2-40B4-BE49-F238E27FC236}">
                <a16:creationId xmlns:a16="http://schemas.microsoft.com/office/drawing/2014/main" id="{10305452-DA2B-4DFA-A998-E9CF700F1689}"/>
              </a:ext>
            </a:extLst>
          </p:cNvPr>
          <p:cNvSpPr txBox="1"/>
          <p:nvPr/>
        </p:nvSpPr>
        <p:spPr>
          <a:xfrm>
            <a:off x="3790048" y="2024109"/>
            <a:ext cx="4611904" cy="584775"/>
          </a:xfrm>
          <a:prstGeom prst="rect">
            <a:avLst/>
          </a:prstGeom>
          <a:noFill/>
        </p:spPr>
        <p:txBody>
          <a:bodyPr wrap="none" rtlCol="0">
            <a:spAutoFit/>
          </a:bodyPr>
          <a:lstStyle/>
          <a:p>
            <a:r>
              <a:rPr lang="en-US" sz="3200" b="1"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IDENTIFY NEW BIKES</a:t>
            </a:r>
          </a:p>
        </p:txBody>
      </p:sp>
    </p:spTree>
    <p:extLst>
      <p:ext uri="{BB962C8B-B14F-4D97-AF65-F5344CB8AC3E}">
        <p14:creationId xmlns:p14="http://schemas.microsoft.com/office/powerpoint/2010/main" val="825748417"/>
      </p:ext>
    </p:extLst>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9E6A-AFF0-4E04-B0F9-392CC0EFB764}"/>
              </a:ext>
            </a:extLst>
          </p:cNvPr>
          <p:cNvSpPr>
            <a:spLocks noGrp="1"/>
          </p:cNvSpPr>
          <p:nvPr>
            <p:ph type="title"/>
          </p:nvPr>
        </p:nvSpPr>
        <p:spPr>
          <a:xfrm>
            <a:off x="1715293" y="947035"/>
            <a:ext cx="8761413" cy="706964"/>
          </a:xfrm>
        </p:spPr>
        <p:txBody>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JENKINS RESULT</a:t>
            </a:r>
          </a:p>
        </p:txBody>
      </p:sp>
      <p:pic>
        <p:nvPicPr>
          <p:cNvPr id="5" name="Picture 4">
            <a:extLst>
              <a:ext uri="{FF2B5EF4-FFF2-40B4-BE49-F238E27FC236}">
                <a16:creationId xmlns:a16="http://schemas.microsoft.com/office/drawing/2014/main" id="{06651735-7ACA-4A93-B950-6CE513601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094" y="2299318"/>
            <a:ext cx="10173810" cy="4483222"/>
          </a:xfrm>
          <a:prstGeom prst="rect">
            <a:avLst/>
          </a:prstGeom>
        </p:spPr>
      </p:pic>
    </p:spTree>
    <p:extLst>
      <p:ext uri="{BB962C8B-B14F-4D97-AF65-F5344CB8AC3E}">
        <p14:creationId xmlns:p14="http://schemas.microsoft.com/office/powerpoint/2010/main" val="4265155449"/>
      </p:ext>
    </p:extLst>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74D0-88F8-6B41-AD7E-883E85F46C2F}"/>
              </a:ext>
            </a:extLst>
          </p:cNvPr>
          <p:cNvSpPr>
            <a:spLocks noGrp="1"/>
          </p:cNvSpPr>
          <p:nvPr>
            <p:ph type="title"/>
          </p:nvPr>
        </p:nvSpPr>
        <p:spPr>
          <a:xfrm>
            <a:off x="1715293" y="906582"/>
            <a:ext cx="8761413" cy="706964"/>
          </a:xfrm>
        </p:spPr>
        <p:txBody>
          <a:bodyPr/>
          <a:lstStyle/>
          <a:p>
            <a:pPr algn="ctr"/>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CHALLENGES FACED</a:t>
            </a:r>
            <a:endPar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CB120C70-846C-4FD4-A0D2-A8FA6F656B42}"/>
              </a:ext>
            </a:extLst>
          </p:cNvPr>
          <p:cNvGraphicFramePr>
            <a:graphicFrameLocks noGrp="1"/>
          </p:cNvGraphicFramePr>
          <p:nvPr>
            <p:extLst>
              <p:ext uri="{D42A27DB-BD31-4B8C-83A1-F6EECF244321}">
                <p14:modId xmlns:p14="http://schemas.microsoft.com/office/powerpoint/2010/main" val="3872223012"/>
              </p:ext>
            </p:extLst>
          </p:nvPr>
        </p:nvGraphicFramePr>
        <p:xfrm>
          <a:off x="1068968" y="2532356"/>
          <a:ext cx="10054061" cy="3962400"/>
        </p:xfrm>
        <a:graphic>
          <a:graphicData uri="http://schemas.openxmlformats.org/drawingml/2006/table">
            <a:tbl>
              <a:tblPr firstRow="1" bandRow="1">
                <a:tableStyleId>{073A0DAA-6AF3-43AB-8588-CEC1D06C72B9}</a:tableStyleId>
              </a:tblPr>
              <a:tblGrid>
                <a:gridCol w="1092941">
                  <a:extLst>
                    <a:ext uri="{9D8B030D-6E8A-4147-A177-3AD203B41FA5}">
                      <a16:colId xmlns:a16="http://schemas.microsoft.com/office/drawing/2014/main" val="2253640889"/>
                    </a:ext>
                  </a:extLst>
                </a:gridCol>
                <a:gridCol w="4480560">
                  <a:extLst>
                    <a:ext uri="{9D8B030D-6E8A-4147-A177-3AD203B41FA5}">
                      <a16:colId xmlns:a16="http://schemas.microsoft.com/office/drawing/2014/main" val="857744943"/>
                    </a:ext>
                  </a:extLst>
                </a:gridCol>
                <a:gridCol w="4480560">
                  <a:extLst>
                    <a:ext uri="{9D8B030D-6E8A-4147-A177-3AD203B41FA5}">
                      <a16:colId xmlns:a16="http://schemas.microsoft.com/office/drawing/2014/main" val="1858546716"/>
                    </a:ext>
                  </a:extLst>
                </a:gridCol>
              </a:tblGrid>
              <a:tr h="370840">
                <a:tc>
                  <a:txBody>
                    <a:bodyPr/>
                    <a:lstStyle/>
                    <a:p>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SL. NO.</a:t>
                      </a:r>
                    </a:p>
                  </a:txBody>
                  <a:tcPr/>
                </a:tc>
                <a:tc>
                  <a:txBody>
                    <a:bodyPr/>
                    <a:lstStyle/>
                    <a:p>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CHALLENGE</a:t>
                      </a:r>
                    </a:p>
                  </a:txBody>
                  <a:tcPr/>
                </a:tc>
                <a:tc>
                  <a:txBody>
                    <a:bodyPr/>
                    <a:lstStyle/>
                    <a:p>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p>
                  </a:txBody>
                  <a:tcPr/>
                </a:tc>
                <a:extLst>
                  <a:ext uri="{0D108BD9-81ED-4DB2-BD59-A6C34878D82A}">
                    <a16:rowId xmlns:a16="http://schemas.microsoft.com/office/drawing/2014/main" val="1498487614"/>
                  </a:ext>
                </a:extLst>
              </a:tr>
              <a:tr h="370840">
                <a:tc>
                  <a:txBody>
                    <a:bodyPr/>
                    <a:lstStyle/>
                    <a:p>
                      <a:pPr algn="ctr"/>
                      <a:r>
                        <a:rPr lang="en-US" dirty="0">
                          <a:latin typeface="Times New Roman" panose="02020603050405020304" pitchFamily="18" charset="0"/>
                          <a:cs typeface="Times New Roman" panose="02020603050405020304" pitchFamily="18" charset="0"/>
                        </a:rPr>
                        <a:t>1. </a:t>
                      </a:r>
                    </a:p>
                  </a:txBody>
                  <a:tcPr/>
                </a:tc>
                <a:tc>
                  <a:txBody>
                    <a:bodyPr/>
                    <a:lstStyle/>
                    <a:p>
                      <a:r>
                        <a:rPr lang="en-US" dirty="0">
                          <a:latin typeface="Times New Roman" panose="02020603050405020304" pitchFamily="18" charset="0"/>
                          <a:cs typeface="Times New Roman" panose="02020603050405020304" pitchFamily="18" charset="0"/>
                        </a:rPr>
                        <a:t>Despite setting up no verification methods, there were random requests for external verification while logging in via the Google Sign In method.</a:t>
                      </a:r>
                    </a:p>
                  </a:txBody>
                  <a:tcPr/>
                </a:tc>
                <a:tc>
                  <a:txBody>
                    <a:bodyPr/>
                    <a:lstStyle/>
                    <a:p>
                      <a:r>
                        <a:rPr lang="en-US" dirty="0">
                          <a:latin typeface="Times New Roman" panose="02020603050405020304" pitchFamily="18" charset="0"/>
                          <a:cs typeface="Times New Roman" panose="02020603050405020304" pitchFamily="18" charset="0"/>
                        </a:rPr>
                        <a:t>The issue was found out to be a Google Server issue and once logged in using a verification method manually, it was resolved.</a:t>
                      </a:r>
                    </a:p>
                  </a:txBody>
                  <a:tcPr/>
                </a:tc>
                <a:extLst>
                  <a:ext uri="{0D108BD9-81ED-4DB2-BD59-A6C34878D82A}">
                    <a16:rowId xmlns:a16="http://schemas.microsoft.com/office/drawing/2014/main" val="3797630529"/>
                  </a:ext>
                </a:extLst>
              </a:tr>
              <a:tr h="370840">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Despite logging into the website using a registered Google account, the Used Cars page on the website kept asking for login.</a:t>
                      </a:r>
                    </a:p>
                  </a:txBody>
                  <a:tcPr/>
                </a:tc>
                <a:tc>
                  <a:txBody>
                    <a:bodyPr/>
                    <a:lstStyle/>
                    <a:p>
                      <a:r>
                        <a:rPr lang="en-US" dirty="0">
                          <a:latin typeface="Times New Roman" panose="02020603050405020304" pitchFamily="18" charset="0"/>
                          <a:cs typeface="Times New Roman" panose="02020603050405020304" pitchFamily="18" charset="0"/>
                        </a:rPr>
                        <a:t>The issue was found to be on the website’s server side at the backend.</a:t>
                      </a:r>
                    </a:p>
                  </a:txBody>
                  <a:tcPr/>
                </a:tc>
                <a:extLst>
                  <a:ext uri="{0D108BD9-81ED-4DB2-BD59-A6C34878D82A}">
                    <a16:rowId xmlns:a16="http://schemas.microsoft.com/office/drawing/2014/main" val="1316817578"/>
                  </a:ext>
                </a:extLst>
              </a:tr>
              <a:tr h="370840">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Honda manufacturer in the Upcoming Bikes section was randomly removed from the website and then again made available.</a:t>
                      </a:r>
                    </a:p>
                  </a:txBody>
                  <a:tcPr/>
                </a:tc>
                <a:tc>
                  <a:txBody>
                    <a:bodyPr/>
                    <a:lstStyle/>
                    <a:p>
                      <a:r>
                        <a:rPr lang="en-US" dirty="0">
                          <a:latin typeface="Times New Roman" panose="02020603050405020304" pitchFamily="18" charset="0"/>
                          <a:cs typeface="Times New Roman" panose="02020603050405020304" pitchFamily="18" charset="0"/>
                        </a:rPr>
                        <a:t>Due to the dynamic nature of the website, another brand (Suzuki) was chosen for the time being. Later on the Honda manufacturer was reintroduced by the website and subsequently utilized in the project as well.</a:t>
                      </a:r>
                    </a:p>
                  </a:txBody>
                  <a:tcPr/>
                </a:tc>
                <a:extLst>
                  <a:ext uri="{0D108BD9-81ED-4DB2-BD59-A6C34878D82A}">
                    <a16:rowId xmlns:a16="http://schemas.microsoft.com/office/drawing/2014/main" val="2415976229"/>
                  </a:ext>
                </a:extLst>
              </a:tr>
            </a:tbl>
          </a:graphicData>
        </a:graphic>
      </p:graphicFrame>
    </p:spTree>
    <p:extLst>
      <p:ext uri="{BB962C8B-B14F-4D97-AF65-F5344CB8AC3E}">
        <p14:creationId xmlns:p14="http://schemas.microsoft.com/office/powerpoint/2010/main" val="1916893787"/>
      </p:ext>
    </p:extLst>
  </p:cSld>
  <p:clrMapOvr>
    <a:masterClrMapping/>
  </p:clrMapOvr>
  <p:transition spd="slow">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10B903A-36FC-45A1-960C-6423CCA41950}"/>
              </a:ext>
            </a:extLst>
          </p:cNvPr>
          <p:cNvSpPr/>
          <p:nvPr/>
        </p:nvSpPr>
        <p:spPr>
          <a:xfrm>
            <a:off x="2873611" y="3429000"/>
            <a:ext cx="6444778" cy="1323439"/>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8000" b="1" cap="none" spc="0" dirty="0">
                <a:ln w="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8978235"/>
      </p:ext>
    </p:extLst>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237F-1CC0-1E4E-B0DB-9CB98E6CEA6E}"/>
              </a:ext>
            </a:extLst>
          </p:cNvPr>
          <p:cNvSpPr>
            <a:spLocks noGrp="1"/>
          </p:cNvSpPr>
          <p:nvPr>
            <p:ph type="title"/>
          </p:nvPr>
        </p:nvSpPr>
        <p:spPr>
          <a:xfrm>
            <a:off x="1715292" y="764081"/>
            <a:ext cx="8761413" cy="977681"/>
          </a:xfrm>
        </p:spPr>
        <p:txBody>
          <a:bodyPr>
            <a:normAutofit/>
          </a:bodyPr>
          <a:lstStyle/>
          <a:p>
            <a:pPr algn="ctr"/>
            <a:r>
              <a:rPr lang="en-IN" sz="4400" b="1" dirty="0">
                <a:latin typeface="Times New Roman" panose="02020603050405020304" pitchFamily="18" charset="0"/>
                <a:cs typeface="Times New Roman" panose="02020603050405020304" pitchFamily="18" charset="0"/>
              </a:rPr>
              <a:t>PROBLEM STATEMENT </a:t>
            </a:r>
            <a:endParaRPr lang="en-US"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0B608B-D460-594E-9391-6659B61E2D7A}"/>
              </a:ext>
            </a:extLst>
          </p:cNvPr>
          <p:cNvSpPr>
            <a:spLocks noGrp="1"/>
          </p:cNvSpPr>
          <p:nvPr>
            <p:ph idx="1"/>
          </p:nvPr>
        </p:nvSpPr>
        <p:spPr>
          <a:xfrm>
            <a:off x="838199" y="2993994"/>
            <a:ext cx="10515600" cy="2440022"/>
          </a:xfrm>
        </p:spPr>
        <p:txBody>
          <a:bodyPr>
            <a:normAutofit/>
          </a:bodyPr>
          <a:lstStyle/>
          <a:p>
            <a:pPr>
              <a:buFont typeface="Wingdings" pitchFamily="2" charset="2"/>
              <a:buChar char="v"/>
            </a:pPr>
            <a:r>
              <a:rPr lang="en-US" b="0" i="0" u="none" strike="noStrike" dirty="0">
                <a:solidFill>
                  <a:schemeClr val="tx1"/>
                </a:solidFill>
                <a:effectLst/>
                <a:latin typeface="Times New Roman" panose="02020603050405020304" pitchFamily="18" charset="0"/>
                <a:cs typeface="Times New Roman" panose="02020603050405020304" pitchFamily="18" charset="0"/>
              </a:rPr>
              <a:t>Display Upcoming</a:t>
            </a:r>
            <a:r>
              <a:rPr lang="en-IN" b="0" i="0" u="none" strike="noStrike" dirty="0">
                <a:solidFill>
                  <a:schemeClr val="tx1"/>
                </a:solidFill>
                <a:effectLst/>
                <a:latin typeface="Times New Roman" panose="02020603050405020304" pitchFamily="18" charset="0"/>
                <a:cs typeface="Times New Roman" panose="02020603050405020304" pitchFamily="18" charset="0"/>
              </a:rPr>
              <a:t> </a:t>
            </a:r>
            <a:r>
              <a:rPr lang="en-US" b="0" i="0" u="none" strike="noStrike" dirty="0">
                <a:solidFill>
                  <a:schemeClr val="tx1"/>
                </a:solidFill>
                <a:effectLst/>
                <a:latin typeface="Times New Roman" panose="02020603050405020304" pitchFamily="18" charset="0"/>
                <a:cs typeface="Times New Roman" panose="02020603050405020304" pitchFamily="18" charset="0"/>
              </a:rPr>
              <a:t>bike</a:t>
            </a:r>
            <a:r>
              <a:rPr lang="en-IN" b="0" i="0" u="none" strike="noStrike" dirty="0">
                <a:solidFill>
                  <a:schemeClr val="tx1"/>
                </a:solidFill>
                <a:effectLst/>
                <a:latin typeface="Times New Roman" panose="02020603050405020304" pitchFamily="18" charset="0"/>
                <a:cs typeface="Times New Roman" panose="02020603050405020304" pitchFamily="18" charset="0"/>
              </a:rPr>
              <a:t> </a:t>
            </a:r>
            <a:r>
              <a:rPr lang="en-US" b="0" i="0" u="none" strike="noStrike" dirty="0">
                <a:solidFill>
                  <a:schemeClr val="tx1"/>
                </a:solidFill>
                <a:effectLst/>
                <a:latin typeface="Times New Roman" panose="02020603050405020304" pitchFamily="18" charset="0"/>
                <a:cs typeface="Times New Roman" panose="02020603050405020304" pitchFamily="18" charset="0"/>
              </a:rPr>
              <a:t>details like </a:t>
            </a:r>
            <a:r>
              <a:rPr lang="en-US" b="1" i="0" u="none" strike="noStrike" dirty="0">
                <a:solidFill>
                  <a:schemeClr val="tx1"/>
                </a:solidFill>
                <a:effectLst/>
                <a:latin typeface="Times New Roman" panose="02020603050405020304" pitchFamily="18" charset="0"/>
                <a:cs typeface="Times New Roman" panose="02020603050405020304" pitchFamily="18" charset="0"/>
              </a:rPr>
              <a:t>bike name, price and expected launch date </a:t>
            </a:r>
            <a:r>
              <a:rPr lang="en-US" b="0" i="0" u="none" strike="noStrike" dirty="0">
                <a:solidFill>
                  <a:schemeClr val="tx1"/>
                </a:solidFill>
                <a:effectLst/>
                <a:latin typeface="Times New Roman" panose="02020603050405020304" pitchFamily="18" charset="0"/>
                <a:cs typeface="Times New Roman" panose="02020603050405020304" pitchFamily="18" charset="0"/>
              </a:rPr>
              <a:t>in India, for manufacturer ‘</a:t>
            </a:r>
            <a:r>
              <a:rPr lang="en-IN" b="1" i="0" u="none" strike="noStrike" dirty="0">
                <a:solidFill>
                  <a:schemeClr val="tx1"/>
                </a:solidFill>
                <a:effectLst/>
                <a:latin typeface="Times New Roman" panose="02020603050405020304" pitchFamily="18" charset="0"/>
                <a:cs typeface="Times New Roman" panose="02020603050405020304" pitchFamily="18" charset="0"/>
              </a:rPr>
              <a:t>Honda</a:t>
            </a:r>
            <a:r>
              <a:rPr lang="en-US" b="0" i="0" u="none" strike="noStrike" dirty="0">
                <a:solidFill>
                  <a:schemeClr val="tx1"/>
                </a:solidFill>
                <a:effectLst/>
                <a:latin typeface="Times New Roman" panose="02020603050405020304" pitchFamily="18" charset="0"/>
                <a:cs typeface="Times New Roman" panose="02020603050405020304" pitchFamily="18" charset="0"/>
              </a:rPr>
              <a:t>' &amp; </a:t>
            </a:r>
            <a:r>
              <a:rPr lang="en-US" b="1" i="0" u="none" strike="noStrike" dirty="0">
                <a:solidFill>
                  <a:schemeClr val="tx1"/>
                </a:solidFill>
                <a:effectLst/>
                <a:latin typeface="Times New Roman" panose="02020603050405020304" pitchFamily="18" charset="0"/>
                <a:cs typeface="Times New Roman" panose="02020603050405020304" pitchFamily="18" charset="0"/>
              </a:rPr>
              <a:t>Bike price</a:t>
            </a:r>
            <a:r>
              <a:rPr lang="en-US" b="0" i="0" u="none" strike="noStrike" dirty="0">
                <a:solidFill>
                  <a:schemeClr val="tx1"/>
                </a:solidFill>
                <a:effectLst/>
                <a:latin typeface="Times New Roman" panose="02020603050405020304" pitchFamily="18" charset="0"/>
                <a:cs typeface="Times New Roman" panose="02020603050405020304" pitchFamily="18" charset="0"/>
              </a:rPr>
              <a:t> should be </a:t>
            </a:r>
            <a:r>
              <a:rPr lang="en-US" b="1" i="0" u="none" strike="noStrike" dirty="0">
                <a:solidFill>
                  <a:schemeClr val="tx1"/>
                </a:solidFill>
                <a:effectLst/>
                <a:latin typeface="Times New Roman" panose="02020603050405020304" pitchFamily="18" charset="0"/>
                <a:cs typeface="Times New Roman" panose="02020603050405020304" pitchFamily="18" charset="0"/>
              </a:rPr>
              <a:t>less than 4Lac.</a:t>
            </a:r>
            <a:br>
              <a:rPr lang="en-US" b="0" i="0" u="none" strike="noStrike" dirty="0">
                <a:solidFill>
                  <a:schemeClr val="tx1"/>
                </a:solidFill>
                <a:effectLst/>
                <a:latin typeface="Times New Roman" panose="02020603050405020304" pitchFamily="18" charset="0"/>
                <a:cs typeface="Times New Roman" panose="02020603050405020304" pitchFamily="18" charset="0"/>
              </a:rPr>
            </a:br>
            <a:endParaRPr lang="en-IN" b="0" i="0" u="none" strike="noStrike" dirty="0">
              <a:solidFill>
                <a:schemeClr val="tx1"/>
              </a:solidFill>
              <a:effectLst/>
              <a:latin typeface="Times New Roman" panose="02020603050405020304" pitchFamily="18" charset="0"/>
              <a:cs typeface="Times New Roman" panose="02020603050405020304" pitchFamily="18" charset="0"/>
            </a:endParaRPr>
          </a:p>
          <a:p>
            <a:pPr>
              <a:buFont typeface="Wingdings" pitchFamily="2" charset="2"/>
              <a:buChar char="v"/>
            </a:pPr>
            <a:r>
              <a:rPr lang="en-US" b="0" i="0" u="none" strike="noStrike" dirty="0">
                <a:solidFill>
                  <a:schemeClr val="tx1"/>
                </a:solidFill>
                <a:effectLst/>
                <a:latin typeface="Times New Roman" panose="02020603050405020304" pitchFamily="18" charset="0"/>
                <a:cs typeface="Times New Roman" panose="02020603050405020304" pitchFamily="18" charset="0"/>
              </a:rPr>
              <a:t>For Used cars in Chennai, extract all the popular models in a Lis</a:t>
            </a:r>
            <a:r>
              <a:rPr lang="en-IN" dirty="0">
                <a:solidFill>
                  <a:schemeClr val="tx1"/>
                </a:solidFill>
                <a:latin typeface="Times New Roman" panose="02020603050405020304" pitchFamily="18" charset="0"/>
                <a:cs typeface="Times New Roman" panose="02020603050405020304" pitchFamily="18" charset="0"/>
              </a:rPr>
              <a:t>t,</a:t>
            </a:r>
            <a:r>
              <a:rPr lang="en-US" b="0" i="0" u="none" strike="noStrike" dirty="0">
                <a:solidFill>
                  <a:schemeClr val="tx1"/>
                </a:solidFill>
                <a:effectLst/>
                <a:latin typeface="Times New Roman" panose="02020603050405020304" pitchFamily="18" charset="0"/>
                <a:cs typeface="Times New Roman" panose="02020603050405020304" pitchFamily="18" charset="0"/>
              </a:rPr>
              <a:t> Display the same.</a:t>
            </a:r>
            <a:br>
              <a:rPr lang="en-US" b="0" i="0" u="none" strike="noStrike" dirty="0">
                <a:solidFill>
                  <a:schemeClr val="tx1"/>
                </a:solidFill>
                <a:effectLst/>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a:p>
            <a:pPr>
              <a:buFont typeface="Wingdings" pitchFamily="2" charset="2"/>
              <a:buChar char="v"/>
            </a:pPr>
            <a:r>
              <a:rPr lang="en-US" b="0" i="0" u="none" strike="noStrike" dirty="0">
                <a:solidFill>
                  <a:schemeClr val="tx1"/>
                </a:solidFill>
                <a:effectLst/>
                <a:latin typeface="Times New Roman" panose="02020603050405020304" pitchFamily="18" charset="0"/>
                <a:cs typeface="Times New Roman" panose="02020603050405020304" pitchFamily="18" charset="0"/>
              </a:rPr>
              <a:t>Try to </a:t>
            </a:r>
            <a:r>
              <a:rPr lang="en-US" dirty="0">
                <a:solidFill>
                  <a:schemeClr val="tx1"/>
                </a:solidFill>
                <a:latin typeface="Times New Roman" panose="02020603050405020304" pitchFamily="18" charset="0"/>
                <a:cs typeface="Times New Roman" panose="02020603050405020304" pitchFamily="18" charset="0"/>
              </a:rPr>
              <a:t>l</a:t>
            </a:r>
            <a:r>
              <a:rPr lang="en-US" b="0" i="0" u="none" strike="noStrike" dirty="0">
                <a:solidFill>
                  <a:schemeClr val="tx1"/>
                </a:solidFill>
                <a:effectLst/>
                <a:latin typeface="Times New Roman" panose="02020603050405020304" pitchFamily="18" charset="0"/>
                <a:cs typeface="Times New Roman" panose="02020603050405020304" pitchFamily="18" charset="0"/>
              </a:rPr>
              <a:t>ogin with google, </a:t>
            </a:r>
            <a:r>
              <a:rPr lang="en-IN" dirty="0">
                <a:solidFill>
                  <a:schemeClr val="tx1"/>
                </a:solidFill>
                <a:latin typeface="Times New Roman" panose="02020603050405020304" pitchFamily="18" charset="0"/>
                <a:cs typeface="Times New Roman" panose="02020603050405020304" pitchFamily="18" charset="0"/>
              </a:rPr>
              <a:t>give</a:t>
            </a:r>
            <a:r>
              <a:rPr lang="en-US" b="0" i="0" u="none" strike="noStrike" dirty="0">
                <a:solidFill>
                  <a:schemeClr val="tx1"/>
                </a:solidFill>
                <a:effectLst/>
                <a:latin typeface="Times New Roman" panose="02020603050405020304" pitchFamily="18" charset="0"/>
                <a:cs typeface="Times New Roman" panose="02020603050405020304" pitchFamily="18" charset="0"/>
              </a:rPr>
              <a:t> invalid account details &amp; captur</a:t>
            </a:r>
            <a:r>
              <a:rPr lang="en-IN" dirty="0">
                <a:solidFill>
                  <a:schemeClr val="tx1"/>
                </a:solidFill>
                <a:latin typeface="Times New Roman" panose="02020603050405020304" pitchFamily="18" charset="0"/>
                <a:cs typeface="Times New Roman" panose="02020603050405020304" pitchFamily="18" charset="0"/>
              </a:rPr>
              <a:t>e</a:t>
            </a:r>
            <a:r>
              <a:rPr lang="en-US" b="0" i="0" u="none" strike="noStrike" dirty="0">
                <a:solidFill>
                  <a:schemeClr val="tx1"/>
                </a:solidFill>
                <a:effectLst/>
                <a:latin typeface="Times New Roman" panose="02020603050405020304" pitchFamily="18" charset="0"/>
                <a:cs typeface="Times New Roman" panose="02020603050405020304" pitchFamily="18" charset="0"/>
              </a:rPr>
              <a:t> the error message</a:t>
            </a:r>
            <a:r>
              <a:rPr lang="en-IN" b="0" i="0" u="none" strike="noStrike" dirty="0">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09487651"/>
      </p:ext>
    </p:extLst>
  </p:cSld>
  <p:clrMapOvr>
    <a:masterClrMapping/>
  </p:clrMapOvr>
  <p:transition spd="slow">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FB59C9-628C-40A5-949D-C9FC4160CAFE}"/>
              </a:ext>
            </a:extLst>
          </p:cNvPr>
          <p:cNvSpPr>
            <a:spLocks noGrp="1"/>
          </p:cNvSpPr>
          <p:nvPr>
            <p:ph idx="1"/>
          </p:nvPr>
        </p:nvSpPr>
        <p:spPr>
          <a:xfrm>
            <a:off x="523782" y="2299318"/>
            <a:ext cx="5572218" cy="4323424"/>
          </a:xfrm>
        </p:spPr>
        <p:txBody>
          <a:bodyPr>
            <a:normAutofit lnSpcReduction="10000"/>
          </a:bodyPr>
          <a:lstStyle/>
          <a:p>
            <a:pPr marL="0" indent="0">
              <a:buNone/>
            </a:pPr>
            <a:r>
              <a:rPr lang="en-US" sz="2000" b="1" dirty="0">
                <a:latin typeface="Times New Roman" panose="02020603050405020304" pitchFamily="18" charset="0"/>
                <a:cs typeface="Times New Roman" panose="02020603050405020304" pitchFamily="18" charset="0"/>
              </a:rPr>
              <a:t>TOOLS/SOFTWARES USED: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JAVA – Programming Language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ECLIPSE - </a:t>
            </a:r>
            <a:r>
              <a:rPr lang="en-IN" b="0" i="0" u="none" strike="noStrike" dirty="0">
                <a:solidFill>
                  <a:srgbClr val="0D0D0D"/>
                </a:solidFill>
                <a:effectLst/>
                <a:latin typeface="Times New Roman" panose="02020603050405020304" pitchFamily="18" charset="0"/>
              </a:rPr>
              <a:t>Integrated Development Environment</a:t>
            </a:r>
          </a:p>
          <a:p>
            <a:pPr>
              <a:buFont typeface="Arial" panose="020B0604020202020204" pitchFamily="34" charset="0"/>
              <a:buChar char="•"/>
            </a:pPr>
            <a:r>
              <a:rPr lang="en-IN" b="0" i="0" u="none" strike="noStrike" dirty="0">
                <a:solidFill>
                  <a:srgbClr val="0D0D0D"/>
                </a:solidFill>
                <a:effectLst/>
                <a:latin typeface="Times New Roman" panose="02020603050405020304" pitchFamily="18" charset="0"/>
              </a:rPr>
              <a:t>SELENIUM – Portable Framework for testing Web Applications</a:t>
            </a:r>
          </a:p>
          <a:p>
            <a:pPr>
              <a:buFont typeface="Arial" panose="020B0604020202020204" pitchFamily="34" charset="0"/>
              <a:buChar char="•"/>
            </a:pPr>
            <a:r>
              <a:rPr lang="en-IN" b="0" i="0" u="none" strike="noStrike" dirty="0">
                <a:solidFill>
                  <a:srgbClr val="0D0D0D"/>
                </a:solidFill>
                <a:effectLst/>
                <a:latin typeface="Times New Roman" panose="02020603050405020304" pitchFamily="18" charset="0"/>
              </a:rPr>
              <a:t>TestNG – Open source testing framework</a:t>
            </a:r>
            <a:endParaRPr lang="en-US" b="0" i="0" u="none" strike="noStrike" dirty="0">
              <a:solidFill>
                <a:srgbClr val="000000"/>
              </a:solidFill>
              <a:effectLst/>
              <a:latin typeface="Arial" panose="020B0604020202020204" pitchFamily="34" charset="0"/>
            </a:endParaRPr>
          </a:p>
          <a:p>
            <a:pPr>
              <a:buFont typeface="Arial" panose="020B0604020202020204" pitchFamily="34" charset="0"/>
              <a:buChar char="•"/>
            </a:pPr>
            <a:r>
              <a:rPr lang="en-IN" b="0" i="0" u="none" strike="noStrike" dirty="0">
                <a:solidFill>
                  <a:srgbClr val="0D0D0D"/>
                </a:solidFill>
                <a:effectLst/>
                <a:latin typeface="Times New Roman" panose="02020603050405020304" pitchFamily="18" charset="0"/>
              </a:rPr>
              <a:t>MAVEN – Software and project management tool</a:t>
            </a:r>
          </a:p>
          <a:p>
            <a:pPr>
              <a:buFont typeface="Arial" panose="020B0604020202020204" pitchFamily="34" charset="0"/>
              <a:buChar char="•"/>
            </a:pPr>
            <a:r>
              <a:rPr lang="en-IN" b="0" i="0" u="none" strike="noStrike" dirty="0">
                <a:solidFill>
                  <a:srgbClr val="0D0D0D"/>
                </a:solidFill>
                <a:effectLst/>
                <a:latin typeface="Times New Roman" panose="02020603050405020304" pitchFamily="18" charset="0"/>
              </a:rPr>
              <a:t>Apache POI – JAVA Library for reading and writing in Microsoft Formats</a:t>
            </a:r>
            <a:endParaRPr lang="en-US" b="0" i="0" u="none" strike="noStrike" dirty="0">
              <a:solidFill>
                <a:srgbClr val="000000"/>
              </a:solidFill>
              <a:effectLst/>
              <a:latin typeface="Arial" panose="020B0604020202020204" pitchFamily="34" charset="0"/>
            </a:endParaRPr>
          </a:p>
          <a:p>
            <a:pPr>
              <a:buFont typeface="Arial" panose="020B0604020202020204" pitchFamily="34" charset="0"/>
              <a:buChar char="•"/>
            </a:pPr>
            <a:r>
              <a:rPr lang="en-US" b="0" i="0" u="none" strike="noStrike" dirty="0">
                <a:solidFill>
                  <a:srgbClr val="000000"/>
                </a:solidFill>
                <a:effectLst/>
                <a:latin typeface="Times New Roman" panose="02020603050405020304" pitchFamily="18" charset="0"/>
              </a:rPr>
              <a:t>Jenkins-to execute the test scripts periodically on Selenium Grid</a:t>
            </a:r>
          </a:p>
          <a:p>
            <a:pPr>
              <a:buFont typeface="Arial" panose="020B0604020202020204" pitchFamily="34" charset="0"/>
              <a:buChar char="•"/>
            </a:pPr>
            <a:r>
              <a:rPr lang="en-IN" b="0" i="0" u="none" strike="noStrike" dirty="0">
                <a:solidFill>
                  <a:srgbClr val="0D0D0D"/>
                </a:solidFill>
                <a:effectLst/>
                <a:latin typeface="Times New Roman" panose="02020603050405020304" pitchFamily="18" charset="0"/>
              </a:rPr>
              <a:t>Extent Report – Used to generate HTML report</a:t>
            </a:r>
            <a:endParaRPr lang="en-US" b="0" i="0" u="none" strike="noStrike" dirty="0">
              <a:solidFill>
                <a:srgbClr val="000000"/>
              </a:solidFill>
              <a:effectLst/>
              <a:latin typeface="Arial" panose="020B0604020202020204" pitchFamily="34" charset="0"/>
            </a:endParaRPr>
          </a:p>
          <a:p>
            <a:pPr marL="0" indent="0">
              <a:buNone/>
            </a:pPr>
            <a:endParaRPr lang="en-IN" b="0" i="0" u="none" strike="noStrike" dirty="0">
              <a:solidFill>
                <a:srgbClr val="0D0D0D"/>
              </a:solidFill>
              <a:effectLst/>
              <a:latin typeface="Times New Roman" panose="02020603050405020304" pitchFamily="18" charset="0"/>
            </a:endParaRPr>
          </a:p>
          <a:p>
            <a:pPr>
              <a:buFont typeface="Arial" panose="020B0604020202020204" pitchFamily="34" charset="0"/>
              <a:buChar char="•"/>
            </a:pPr>
            <a:endParaRPr lang="en-US" b="0" i="0" u="none" strike="noStrike" dirty="0">
              <a:solidFill>
                <a:srgbClr val="000000"/>
              </a:solidFill>
              <a:effectLst/>
              <a:latin typeface="Arial" panose="020B0604020202020204" pitchFamily="34"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E6C14C4-C222-4CEE-A480-F92CEBEEE541}"/>
              </a:ext>
            </a:extLst>
          </p:cNvPr>
          <p:cNvSpPr txBox="1"/>
          <p:nvPr/>
        </p:nvSpPr>
        <p:spPr>
          <a:xfrm>
            <a:off x="6587231" y="2299318"/>
            <a:ext cx="5080987" cy="1015663"/>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WEBSITE USED:</a:t>
            </a:r>
          </a:p>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www.zigwheels.com</a:t>
            </a:r>
          </a:p>
        </p:txBody>
      </p:sp>
      <p:sp>
        <p:nvSpPr>
          <p:cNvPr id="8" name="Title 1">
            <a:extLst>
              <a:ext uri="{FF2B5EF4-FFF2-40B4-BE49-F238E27FC236}">
                <a16:creationId xmlns:a16="http://schemas.microsoft.com/office/drawing/2014/main" id="{33B52790-65F2-47C0-A227-B39410EEDEA0}"/>
              </a:ext>
            </a:extLst>
          </p:cNvPr>
          <p:cNvSpPr>
            <a:spLocks noGrp="1"/>
          </p:cNvSpPr>
          <p:nvPr>
            <p:ph type="title"/>
          </p:nvPr>
        </p:nvSpPr>
        <p:spPr>
          <a:xfrm>
            <a:off x="1715293" y="781836"/>
            <a:ext cx="8761413" cy="977681"/>
          </a:xfrm>
        </p:spPr>
        <p:txBody>
          <a:bodyPr>
            <a:normAutofit/>
          </a:bodyPr>
          <a:lstStyle/>
          <a:p>
            <a:pPr algn="ctr"/>
            <a:r>
              <a:rPr lang="en-IN" sz="4400" b="1" dirty="0">
                <a:latin typeface="Times New Roman" panose="02020603050405020304" pitchFamily="18" charset="0"/>
                <a:cs typeface="Times New Roman" panose="02020603050405020304" pitchFamily="18" charset="0"/>
              </a:rPr>
              <a:t>TESTING</a:t>
            </a:r>
            <a:endParaRPr lang="en-US" sz="4400" b="1" dirty="0">
              <a:latin typeface="Times New Roman" panose="02020603050405020304" pitchFamily="18" charset="0"/>
              <a:cs typeface="Times New Roman" panose="02020603050405020304" pitchFamily="18" charset="0"/>
            </a:endParaRPr>
          </a:p>
        </p:txBody>
      </p:sp>
      <p:pic>
        <p:nvPicPr>
          <p:cNvPr id="1028" name="Picture 4" descr="ZigWheels (@Zigwheels) | Twitter">
            <a:extLst>
              <a:ext uri="{FF2B5EF4-FFF2-40B4-BE49-F238E27FC236}">
                <a16:creationId xmlns:a16="http://schemas.microsoft.com/office/drawing/2014/main" id="{E5FD09B2-2C9C-4C3F-9F2A-881D260F7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9284" y="3429000"/>
            <a:ext cx="3284739" cy="2429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927970"/>
      </p:ext>
    </p:extLst>
  </p:cSld>
  <p:clrMapOvr>
    <a:masterClrMapping/>
  </p:clrMapOvr>
  <p:transition spd="slow">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0E48-A988-42C3-9E14-AEBEE5ACDB10}"/>
              </a:ext>
            </a:extLst>
          </p:cNvPr>
          <p:cNvSpPr>
            <a:spLocks noGrp="1"/>
          </p:cNvSpPr>
          <p:nvPr>
            <p:ph type="title"/>
          </p:nvPr>
        </p:nvSpPr>
        <p:spPr>
          <a:xfrm>
            <a:off x="1709376" y="947099"/>
            <a:ext cx="8761413" cy="706964"/>
          </a:xfrm>
        </p:spPr>
        <p:txBody>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 ENVIRONMENTS</a:t>
            </a:r>
          </a:p>
        </p:txBody>
      </p:sp>
      <p:graphicFrame>
        <p:nvGraphicFramePr>
          <p:cNvPr id="6" name="Table 6">
            <a:extLst>
              <a:ext uri="{FF2B5EF4-FFF2-40B4-BE49-F238E27FC236}">
                <a16:creationId xmlns:a16="http://schemas.microsoft.com/office/drawing/2014/main" id="{A57DBB2D-1DD6-4918-8D56-E32E8CB689FB}"/>
              </a:ext>
            </a:extLst>
          </p:cNvPr>
          <p:cNvGraphicFramePr>
            <a:graphicFrameLocks noGrp="1"/>
          </p:cNvGraphicFramePr>
          <p:nvPr>
            <p:extLst>
              <p:ext uri="{D42A27DB-BD31-4B8C-83A1-F6EECF244321}">
                <p14:modId xmlns:p14="http://schemas.microsoft.com/office/powerpoint/2010/main" val="1475317642"/>
              </p:ext>
            </p:extLst>
          </p:nvPr>
        </p:nvGraphicFramePr>
        <p:xfrm>
          <a:off x="461639" y="3428999"/>
          <a:ext cx="11256888" cy="2128420"/>
        </p:xfrm>
        <a:graphic>
          <a:graphicData uri="http://schemas.openxmlformats.org/drawingml/2006/table">
            <a:tbl>
              <a:tblPr firstRow="1" bandRow="1">
                <a:tableStyleId>{073A0DAA-6AF3-43AB-8588-CEC1D06C72B9}</a:tableStyleId>
              </a:tblPr>
              <a:tblGrid>
                <a:gridCol w="1876148">
                  <a:extLst>
                    <a:ext uri="{9D8B030D-6E8A-4147-A177-3AD203B41FA5}">
                      <a16:colId xmlns:a16="http://schemas.microsoft.com/office/drawing/2014/main" val="3430508157"/>
                    </a:ext>
                  </a:extLst>
                </a:gridCol>
                <a:gridCol w="1876148">
                  <a:extLst>
                    <a:ext uri="{9D8B030D-6E8A-4147-A177-3AD203B41FA5}">
                      <a16:colId xmlns:a16="http://schemas.microsoft.com/office/drawing/2014/main" val="3574826902"/>
                    </a:ext>
                  </a:extLst>
                </a:gridCol>
                <a:gridCol w="1876148">
                  <a:extLst>
                    <a:ext uri="{9D8B030D-6E8A-4147-A177-3AD203B41FA5}">
                      <a16:colId xmlns:a16="http://schemas.microsoft.com/office/drawing/2014/main" val="2231079277"/>
                    </a:ext>
                  </a:extLst>
                </a:gridCol>
                <a:gridCol w="1876148">
                  <a:extLst>
                    <a:ext uri="{9D8B030D-6E8A-4147-A177-3AD203B41FA5}">
                      <a16:colId xmlns:a16="http://schemas.microsoft.com/office/drawing/2014/main" val="57550936"/>
                    </a:ext>
                  </a:extLst>
                </a:gridCol>
                <a:gridCol w="1876148">
                  <a:extLst>
                    <a:ext uri="{9D8B030D-6E8A-4147-A177-3AD203B41FA5}">
                      <a16:colId xmlns:a16="http://schemas.microsoft.com/office/drawing/2014/main" val="3130094521"/>
                    </a:ext>
                  </a:extLst>
                </a:gridCol>
                <a:gridCol w="1876148">
                  <a:extLst>
                    <a:ext uri="{9D8B030D-6E8A-4147-A177-3AD203B41FA5}">
                      <a16:colId xmlns:a16="http://schemas.microsoft.com/office/drawing/2014/main" val="2640316298"/>
                    </a:ext>
                  </a:extLst>
                </a:gridCol>
              </a:tblGrid>
              <a:tr h="425684">
                <a:tc>
                  <a:txBody>
                    <a:bodyPr/>
                    <a:lstStyle/>
                    <a:p>
                      <a:r>
                        <a:rPr lang="en-US"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DEVICE</a:t>
                      </a:r>
                    </a:p>
                  </a:txBody>
                  <a:tcPr/>
                </a:tc>
                <a:tc>
                  <a: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LAPTOP</a:t>
                      </a:r>
                    </a:p>
                  </a:txBody>
                  <a:tcPr/>
                </a:tc>
                <a:tc>
                  <a: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DEVICE </a:t>
                      </a:r>
                    </a:p>
                  </a:txBody>
                  <a:tcPr/>
                </a:tc>
                <a:tc>
                  <a: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LAPTOP</a:t>
                      </a:r>
                    </a:p>
                  </a:txBody>
                  <a:tcPr/>
                </a:tc>
                <a:tc>
                  <a: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DEVICE </a:t>
                      </a:r>
                    </a:p>
                  </a:txBody>
                  <a:tcPr/>
                </a:tc>
                <a:tc>
                  <a: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LAPTOP</a:t>
                      </a:r>
                    </a:p>
                  </a:txBody>
                  <a:tcPr/>
                </a:tc>
                <a:extLst>
                  <a:ext uri="{0D108BD9-81ED-4DB2-BD59-A6C34878D82A}">
                    <a16:rowId xmlns:a16="http://schemas.microsoft.com/office/drawing/2014/main" val="1392619236"/>
                  </a:ext>
                </a:extLst>
              </a:tr>
              <a:tr h="425684">
                <a:tc>
                  <a:txBody>
                    <a:bodyPr/>
                    <a:lstStyle/>
                    <a:p>
                      <a:r>
                        <a:rPr lang="en-US" dirty="0">
                          <a:latin typeface="Times New Roman" panose="02020603050405020304" pitchFamily="18" charset="0"/>
                          <a:cs typeface="Times New Roman" panose="02020603050405020304" pitchFamily="18" charset="0"/>
                        </a:rPr>
                        <a:t>Browser</a:t>
                      </a:r>
                    </a:p>
                  </a:txBody>
                  <a:tcPr/>
                </a:tc>
                <a:tc>
                  <a:txBody>
                    <a:bodyPr/>
                    <a:lstStyle/>
                    <a:p>
                      <a:r>
                        <a:rPr lang="en-US" dirty="0">
                          <a:latin typeface="Times New Roman" panose="02020603050405020304" pitchFamily="18" charset="0"/>
                          <a:cs typeface="Times New Roman" panose="02020603050405020304" pitchFamily="18" charset="0"/>
                        </a:rPr>
                        <a:t>Google Chrome</a:t>
                      </a:r>
                    </a:p>
                  </a:txBody>
                  <a:tcPr/>
                </a:tc>
                <a:tc>
                  <a:txBody>
                    <a:bodyPr/>
                    <a:lstStyle/>
                    <a:p>
                      <a:r>
                        <a:rPr lang="en-US" dirty="0">
                          <a:latin typeface="Times New Roman" panose="02020603050405020304" pitchFamily="18" charset="0"/>
                          <a:cs typeface="Times New Roman" panose="02020603050405020304" pitchFamily="18" charset="0"/>
                        </a:rPr>
                        <a:t>Browser</a:t>
                      </a:r>
                    </a:p>
                  </a:txBody>
                  <a:tcPr/>
                </a:tc>
                <a:tc>
                  <a:txBody>
                    <a:bodyPr/>
                    <a:lstStyle/>
                    <a:p>
                      <a:r>
                        <a:rPr lang="en-US" dirty="0">
                          <a:latin typeface="Times New Roman" panose="02020603050405020304" pitchFamily="18" charset="0"/>
                          <a:cs typeface="Times New Roman" panose="02020603050405020304" pitchFamily="18" charset="0"/>
                        </a:rPr>
                        <a:t>Mozilla Firefox</a:t>
                      </a:r>
                    </a:p>
                  </a:txBody>
                  <a:tcPr/>
                </a:tc>
                <a:tc>
                  <a:txBody>
                    <a:bodyPr/>
                    <a:lstStyle/>
                    <a:p>
                      <a:r>
                        <a:rPr lang="en-US" dirty="0">
                          <a:latin typeface="Times New Roman" panose="02020603050405020304" pitchFamily="18" charset="0"/>
                          <a:cs typeface="Times New Roman" panose="02020603050405020304" pitchFamily="18" charset="0"/>
                        </a:rPr>
                        <a:t>Browser</a:t>
                      </a:r>
                    </a:p>
                  </a:txBody>
                  <a:tcPr/>
                </a:tc>
                <a:tc>
                  <a:txBody>
                    <a:bodyPr/>
                    <a:lstStyle/>
                    <a:p>
                      <a:r>
                        <a:rPr lang="en-US" dirty="0">
                          <a:latin typeface="Times New Roman" panose="02020603050405020304" pitchFamily="18" charset="0"/>
                          <a:cs typeface="Times New Roman" panose="02020603050405020304" pitchFamily="18" charset="0"/>
                        </a:rPr>
                        <a:t>Microsoft Edge</a:t>
                      </a:r>
                    </a:p>
                  </a:txBody>
                  <a:tcPr/>
                </a:tc>
                <a:extLst>
                  <a:ext uri="{0D108BD9-81ED-4DB2-BD59-A6C34878D82A}">
                    <a16:rowId xmlns:a16="http://schemas.microsoft.com/office/drawing/2014/main" val="3908585896"/>
                  </a:ext>
                </a:extLst>
              </a:tr>
              <a:tr h="425684">
                <a:tc>
                  <a:txBody>
                    <a:bodyPr/>
                    <a:lstStyle/>
                    <a:p>
                      <a:r>
                        <a:rPr lang="en-US" dirty="0">
                          <a:latin typeface="Times New Roman" panose="02020603050405020304" pitchFamily="18" charset="0"/>
                          <a:cs typeface="Times New Roman" panose="02020603050405020304" pitchFamily="18" charset="0"/>
                        </a:rPr>
                        <a:t>Browser Version</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86.0.4240.111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Browser Version</a:t>
                      </a:r>
                    </a:p>
                  </a:txBody>
                  <a:tcPr/>
                </a:tc>
                <a:tc>
                  <a:txBody>
                    <a:bodyPr/>
                    <a:lstStyle/>
                    <a:p>
                      <a:r>
                        <a:rPr lang="en-US" dirty="0">
                          <a:latin typeface="Times New Roman" panose="02020603050405020304" pitchFamily="18" charset="0"/>
                          <a:cs typeface="Times New Roman" panose="02020603050405020304" pitchFamily="18" charset="0"/>
                        </a:rPr>
                        <a:t>81.0.1 </a:t>
                      </a:r>
                    </a:p>
                  </a:txBody>
                  <a:tcPr/>
                </a:tc>
                <a:tc>
                  <a:txBody>
                    <a:bodyPr/>
                    <a:lstStyle/>
                    <a:p>
                      <a:r>
                        <a:rPr lang="en-US" dirty="0">
                          <a:latin typeface="Times New Roman" panose="02020603050405020304" pitchFamily="18" charset="0"/>
                          <a:cs typeface="Times New Roman" panose="02020603050405020304" pitchFamily="18" charset="0"/>
                        </a:rPr>
                        <a:t>Browser Version</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86.0.622.61</a:t>
                      </a:r>
                      <a:r>
                        <a:rPr lang="en-US" sz="1800" b="0" i="0" kern="1200" dirty="0">
                          <a:solidFill>
                            <a:schemeClr val="dk1"/>
                          </a:solidFill>
                          <a:effectLst/>
                          <a:latin typeface="+mn-lt"/>
                          <a:ea typeface="+mn-ea"/>
                          <a:cs typeface="+mn-cs"/>
                        </a:rPr>
                        <a:t>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7625305"/>
                  </a:ext>
                </a:extLst>
              </a:tr>
              <a:tr h="425684">
                <a:tc>
                  <a:txBody>
                    <a:bodyPr/>
                    <a:lstStyle/>
                    <a:p>
                      <a:r>
                        <a:rPr lang="en-US" dirty="0">
                          <a:latin typeface="Times New Roman" panose="02020603050405020304" pitchFamily="18" charset="0"/>
                          <a:cs typeface="Times New Roman" panose="02020603050405020304" pitchFamily="18" charset="0"/>
                        </a:rPr>
                        <a:t>Platform</a:t>
                      </a:r>
                    </a:p>
                  </a:txBody>
                  <a:tcPr/>
                </a:tc>
                <a:tc>
                  <a:txBody>
                    <a:bodyPr/>
                    <a:lstStyle/>
                    <a:p>
                      <a:r>
                        <a:rPr lang="en-US" dirty="0">
                          <a:latin typeface="Times New Roman" panose="02020603050405020304" pitchFamily="18" charset="0"/>
                          <a:cs typeface="Times New Roman" panose="02020603050405020304" pitchFamily="18" charset="0"/>
                        </a:rPr>
                        <a:t>Windows</a:t>
                      </a:r>
                    </a:p>
                  </a:txBody>
                  <a:tcPr/>
                </a:tc>
                <a:tc>
                  <a:txBody>
                    <a:bodyPr/>
                    <a:lstStyle/>
                    <a:p>
                      <a:r>
                        <a:rPr lang="en-US" dirty="0">
                          <a:latin typeface="Times New Roman" panose="02020603050405020304" pitchFamily="18" charset="0"/>
                          <a:cs typeface="Times New Roman" panose="02020603050405020304" pitchFamily="18" charset="0"/>
                        </a:rPr>
                        <a:t>Platform</a:t>
                      </a:r>
                    </a:p>
                  </a:txBody>
                  <a:tcPr/>
                </a:tc>
                <a:tc>
                  <a:txBody>
                    <a:bodyPr/>
                    <a:lstStyle/>
                    <a:p>
                      <a:r>
                        <a:rPr lang="en-US" dirty="0">
                          <a:latin typeface="Times New Roman" panose="02020603050405020304" pitchFamily="18" charset="0"/>
                          <a:cs typeface="Times New Roman" panose="02020603050405020304" pitchFamily="18" charset="0"/>
                        </a:rPr>
                        <a:t>Windows</a:t>
                      </a:r>
                    </a:p>
                  </a:txBody>
                  <a:tcPr/>
                </a:tc>
                <a:tc>
                  <a:txBody>
                    <a:bodyPr/>
                    <a:lstStyle/>
                    <a:p>
                      <a:r>
                        <a:rPr lang="en-US" dirty="0">
                          <a:latin typeface="Times New Roman" panose="02020603050405020304" pitchFamily="18" charset="0"/>
                          <a:cs typeface="Times New Roman" panose="02020603050405020304" pitchFamily="18" charset="0"/>
                        </a:rPr>
                        <a:t>Platform</a:t>
                      </a:r>
                    </a:p>
                  </a:txBody>
                  <a:tcPr/>
                </a:tc>
                <a:tc>
                  <a:txBody>
                    <a:bodyPr/>
                    <a:lstStyle/>
                    <a:p>
                      <a:r>
                        <a:rPr lang="en-US" dirty="0">
                          <a:latin typeface="Times New Roman" panose="02020603050405020304" pitchFamily="18" charset="0"/>
                          <a:cs typeface="Times New Roman" panose="02020603050405020304" pitchFamily="18" charset="0"/>
                        </a:rPr>
                        <a:t>Windows</a:t>
                      </a:r>
                    </a:p>
                  </a:txBody>
                  <a:tcPr/>
                </a:tc>
                <a:extLst>
                  <a:ext uri="{0D108BD9-81ED-4DB2-BD59-A6C34878D82A}">
                    <a16:rowId xmlns:a16="http://schemas.microsoft.com/office/drawing/2014/main" val="1897823426"/>
                  </a:ext>
                </a:extLst>
              </a:tr>
              <a:tr h="425684">
                <a:tc>
                  <a:txBody>
                    <a:bodyPr/>
                    <a:lstStyle/>
                    <a:p>
                      <a:r>
                        <a:rPr lang="en-US" dirty="0">
                          <a:latin typeface="Times New Roman" panose="02020603050405020304" pitchFamily="18" charset="0"/>
                          <a:cs typeface="Times New Roman" panose="02020603050405020304" pitchFamily="18" charset="0"/>
                        </a:rPr>
                        <a:t>Platform Version</a:t>
                      </a:r>
                    </a:p>
                  </a:txBody>
                  <a:tcPr/>
                </a:tc>
                <a:tc>
                  <a:txBody>
                    <a:bodyPr/>
                    <a:lstStyle/>
                    <a:p>
                      <a:r>
                        <a:rPr lang="en-US" dirty="0">
                          <a:latin typeface="Times New Roman" panose="02020603050405020304" pitchFamily="18" charset="0"/>
                          <a:cs typeface="Times New Roman" panose="02020603050405020304" pitchFamily="18" charset="0"/>
                        </a:rPr>
                        <a:t>20H2 (19042.572)</a:t>
                      </a:r>
                    </a:p>
                  </a:txBody>
                  <a:tcPr/>
                </a:tc>
                <a:tc>
                  <a:txBody>
                    <a:bodyPr/>
                    <a:lstStyle/>
                    <a:p>
                      <a:r>
                        <a:rPr lang="en-US" dirty="0">
                          <a:latin typeface="Times New Roman" panose="02020603050405020304" pitchFamily="18" charset="0"/>
                          <a:cs typeface="Times New Roman" panose="02020603050405020304" pitchFamily="18" charset="0"/>
                        </a:rPr>
                        <a:t>Platform Version</a:t>
                      </a:r>
                    </a:p>
                  </a:txBody>
                  <a:tcPr/>
                </a:tc>
                <a:tc>
                  <a:txBody>
                    <a:bodyPr/>
                    <a:lstStyle/>
                    <a:p>
                      <a:r>
                        <a:rPr lang="en-US" dirty="0">
                          <a:latin typeface="Times New Roman" panose="02020603050405020304" pitchFamily="18" charset="0"/>
                          <a:cs typeface="Times New Roman" panose="02020603050405020304" pitchFamily="18" charset="0"/>
                        </a:rPr>
                        <a:t>20H2 (19042.572)</a:t>
                      </a:r>
                    </a:p>
                  </a:txBody>
                  <a:tcPr/>
                </a:tc>
                <a:tc>
                  <a:txBody>
                    <a:bodyPr/>
                    <a:lstStyle/>
                    <a:p>
                      <a:r>
                        <a:rPr lang="en-US" dirty="0">
                          <a:latin typeface="Times New Roman" panose="02020603050405020304" pitchFamily="18" charset="0"/>
                          <a:cs typeface="Times New Roman" panose="02020603050405020304" pitchFamily="18" charset="0"/>
                        </a:rPr>
                        <a:t>Platform Version</a:t>
                      </a:r>
                    </a:p>
                  </a:txBody>
                  <a:tcPr/>
                </a:tc>
                <a:tc>
                  <a:txBody>
                    <a:bodyPr/>
                    <a:lstStyle/>
                    <a:p>
                      <a:r>
                        <a:rPr lang="en-US" dirty="0">
                          <a:latin typeface="Times New Roman" panose="02020603050405020304" pitchFamily="18" charset="0"/>
                          <a:cs typeface="Times New Roman" panose="02020603050405020304" pitchFamily="18" charset="0"/>
                        </a:rPr>
                        <a:t>20H2 (19042.572)</a:t>
                      </a:r>
                    </a:p>
                  </a:txBody>
                  <a:tcPr/>
                </a:tc>
                <a:extLst>
                  <a:ext uri="{0D108BD9-81ED-4DB2-BD59-A6C34878D82A}">
                    <a16:rowId xmlns:a16="http://schemas.microsoft.com/office/drawing/2014/main" val="717518941"/>
                  </a:ext>
                </a:extLst>
              </a:tr>
            </a:tbl>
          </a:graphicData>
        </a:graphic>
      </p:graphicFrame>
    </p:spTree>
    <p:extLst>
      <p:ext uri="{BB962C8B-B14F-4D97-AF65-F5344CB8AC3E}">
        <p14:creationId xmlns:p14="http://schemas.microsoft.com/office/powerpoint/2010/main" val="2798826155"/>
      </p:ext>
    </p:extLst>
  </p:cSld>
  <p:clrMapOvr>
    <a:masterClrMapping/>
  </p:clrMapOvr>
  <p:transition spd="slow">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EBF83-8575-4106-B2B1-37CB2AA4E54F}"/>
              </a:ext>
            </a:extLst>
          </p:cNvPr>
          <p:cNvSpPr>
            <a:spLocks noGrp="1"/>
          </p:cNvSpPr>
          <p:nvPr>
            <p:ph type="title"/>
          </p:nvPr>
        </p:nvSpPr>
        <p:spPr>
          <a:xfrm>
            <a:off x="1715293" y="991423"/>
            <a:ext cx="8761413" cy="706964"/>
          </a:xfrm>
        </p:spPr>
        <p:txBody>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 CASES</a:t>
            </a:r>
          </a:p>
        </p:txBody>
      </p:sp>
      <p:graphicFrame>
        <p:nvGraphicFramePr>
          <p:cNvPr id="5" name="Table 4">
            <a:extLst>
              <a:ext uri="{FF2B5EF4-FFF2-40B4-BE49-F238E27FC236}">
                <a16:creationId xmlns:a16="http://schemas.microsoft.com/office/drawing/2014/main" id="{84AD87F4-A3C3-4012-B98A-A01518C360AF}"/>
              </a:ext>
            </a:extLst>
          </p:cNvPr>
          <p:cNvGraphicFramePr>
            <a:graphicFrameLocks noGrp="1"/>
          </p:cNvGraphicFramePr>
          <p:nvPr>
            <p:extLst>
              <p:ext uri="{D42A27DB-BD31-4B8C-83A1-F6EECF244321}">
                <p14:modId xmlns:p14="http://schemas.microsoft.com/office/powerpoint/2010/main" val="495387959"/>
              </p:ext>
            </p:extLst>
          </p:nvPr>
        </p:nvGraphicFramePr>
        <p:xfrm>
          <a:off x="629471" y="2388093"/>
          <a:ext cx="10933058" cy="4277236"/>
        </p:xfrm>
        <a:graphic>
          <a:graphicData uri="http://schemas.openxmlformats.org/drawingml/2006/table">
            <a:tbl>
              <a:tblPr firstCol="1">
                <a:tableStyleId>{073A0DAA-6AF3-43AB-8588-CEC1D06C72B9}</a:tableStyleId>
              </a:tblPr>
              <a:tblGrid>
                <a:gridCol w="1101675">
                  <a:extLst>
                    <a:ext uri="{9D8B030D-6E8A-4147-A177-3AD203B41FA5}">
                      <a16:colId xmlns:a16="http://schemas.microsoft.com/office/drawing/2014/main" val="20000"/>
                    </a:ext>
                  </a:extLst>
                </a:gridCol>
                <a:gridCol w="2641998">
                  <a:extLst>
                    <a:ext uri="{9D8B030D-6E8A-4147-A177-3AD203B41FA5}">
                      <a16:colId xmlns:a16="http://schemas.microsoft.com/office/drawing/2014/main" val="20001"/>
                    </a:ext>
                  </a:extLst>
                </a:gridCol>
                <a:gridCol w="7189385">
                  <a:extLst>
                    <a:ext uri="{9D8B030D-6E8A-4147-A177-3AD203B41FA5}">
                      <a16:colId xmlns:a16="http://schemas.microsoft.com/office/drawing/2014/main" val="20002"/>
                    </a:ext>
                  </a:extLst>
                </a:gridCol>
              </a:tblGrid>
              <a:tr h="449867">
                <a:tc>
                  <a:txBody>
                    <a:bodyPr/>
                    <a:lstStyle/>
                    <a:p>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SL. No.</a:t>
                      </a:r>
                    </a:p>
                  </a:txBody>
                  <a:tcPr/>
                </a:tc>
                <a:tc>
                  <a:txBody>
                    <a:bodyPr/>
                    <a:lstStyle/>
                    <a:p>
                      <a:pPr algn="l"/>
                      <a:r>
                        <a:rPr lang="en-IN" alt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 SCENARIOS</a:t>
                      </a:r>
                      <a:endParaRPr lang="en-IN" altLang="en-US" sz="2000" b="1"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tc>
                <a:tc>
                  <a:txBody>
                    <a:bodyPr/>
                    <a:lstStyle/>
                    <a:p>
                      <a:pPr algn="l"/>
                      <a:r>
                        <a:rPr lang="en-IN" alt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 CASES</a:t>
                      </a:r>
                    </a:p>
                  </a:txBody>
                  <a:tcPr/>
                </a:tc>
                <a:extLst>
                  <a:ext uri="{0D108BD9-81ED-4DB2-BD59-A6C34878D82A}">
                    <a16:rowId xmlns:a16="http://schemas.microsoft.com/office/drawing/2014/main" val="10000"/>
                  </a:ext>
                </a:extLst>
              </a:tr>
              <a:tr h="568341">
                <a:tc>
                  <a:txBody>
                    <a:bodyPr/>
                    <a:lstStyle/>
                    <a:p>
                      <a:pPr algn="ctr"/>
                      <a:r>
                        <a:rPr lang="en-US" sz="1400" dirty="0">
                          <a:latin typeface="Times New Roman" panose="02020603050405020304" pitchFamily="18" charset="0"/>
                          <a:cs typeface="Times New Roman" panose="02020603050405020304" pitchFamily="18" charset="0"/>
                        </a:rPr>
                        <a:t>TS-001</a:t>
                      </a:r>
                    </a:p>
                  </a:txBody>
                  <a:tcPr/>
                </a:tc>
                <a:tc>
                  <a:txBody>
                    <a:bodyPr/>
                    <a:lstStyle/>
                    <a:p>
                      <a:r>
                        <a:rPr lang="en-IN" altLang="en-US" sz="1400" dirty="0">
                          <a:latin typeface="Times New Roman" panose="02020603050405020304" pitchFamily="18" charset="0"/>
                          <a:cs typeface="Times New Roman" panose="02020603050405020304" pitchFamily="18" charset="0"/>
                        </a:rPr>
                        <a:t>ZigWheels</a:t>
                      </a:r>
                      <a:r>
                        <a:rPr lang="en-US" sz="1400" dirty="0">
                          <a:latin typeface="Times New Roman" panose="02020603050405020304" pitchFamily="18" charset="0"/>
                          <a:cs typeface="Times New Roman" panose="02020603050405020304" pitchFamily="18" charset="0"/>
                        </a:rPr>
                        <a:t> Homepage</a:t>
                      </a:r>
                    </a:p>
                  </a:txBody>
                  <a:tcPr/>
                </a:tc>
                <a:tc>
                  <a:txBody>
                    <a:bodyPr/>
                    <a:lstStyle/>
                    <a:p>
                      <a:pPr algn="l"/>
                      <a:r>
                        <a:rPr lang="en-US" sz="1400" dirty="0">
                          <a:latin typeface="Times New Roman" panose="02020603050405020304" pitchFamily="18" charset="0"/>
                          <a:cs typeface="Times New Roman" panose="02020603050405020304" pitchFamily="18" charset="0"/>
                        </a:rPr>
                        <a:t>1. Assert homepage title.(Regression)</a:t>
                      </a:r>
                    </a:p>
                    <a:p>
                      <a:pPr algn="l"/>
                      <a:r>
                        <a:rPr lang="en-US" sz="1400" dirty="0">
                          <a:latin typeface="Times New Roman" panose="02020603050405020304" pitchFamily="18" charset="0"/>
                          <a:cs typeface="Times New Roman" panose="02020603050405020304" pitchFamily="18" charset="0"/>
                        </a:rPr>
                        <a:t>2. Check the functionality of </a:t>
                      </a:r>
                      <a:r>
                        <a:rPr lang="en-IN" altLang="en-US" sz="1400" dirty="0">
                          <a:latin typeface="Times New Roman" panose="02020603050405020304" pitchFamily="18" charset="0"/>
                          <a:cs typeface="Times New Roman" panose="02020603050405020304" pitchFamily="18" charset="0"/>
                        </a:rPr>
                        <a:t>Search Button</a:t>
                      </a:r>
                      <a:r>
                        <a:rPr lang="en-US" sz="1400" dirty="0">
                          <a:latin typeface="Times New Roman" panose="02020603050405020304" pitchFamily="18" charset="0"/>
                          <a:cs typeface="Times New Roman" panose="02020603050405020304" pitchFamily="18" charset="0"/>
                        </a:rPr>
                        <a:t>.(Smoke)</a:t>
                      </a:r>
                    </a:p>
                  </a:txBody>
                  <a:tcPr/>
                </a:tc>
                <a:extLst>
                  <a:ext uri="{0D108BD9-81ED-4DB2-BD59-A6C34878D82A}">
                    <a16:rowId xmlns:a16="http://schemas.microsoft.com/office/drawing/2014/main" val="10001"/>
                  </a:ext>
                </a:extLst>
              </a:tr>
              <a:tr h="1458015">
                <a:tc>
                  <a:txBody>
                    <a:bodyPr/>
                    <a:lstStyle/>
                    <a:p>
                      <a:pPr algn="ctr"/>
                      <a:r>
                        <a:rPr lang="en-US" sz="1400" dirty="0">
                          <a:latin typeface="Times New Roman" panose="02020603050405020304" pitchFamily="18" charset="0"/>
                          <a:cs typeface="Times New Roman" panose="02020603050405020304" pitchFamily="18" charset="0"/>
                        </a:rPr>
                        <a:t>TS-002</a:t>
                      </a:r>
                    </a:p>
                  </a:txBody>
                  <a:tcPr/>
                </a:tc>
                <a:tc>
                  <a:txBody>
                    <a:bodyPr/>
                    <a:lstStyle/>
                    <a:p>
                      <a:r>
                        <a:rPr lang="en-IN" altLang="en-US" sz="1400" dirty="0">
                          <a:latin typeface="Times New Roman" panose="02020603050405020304" pitchFamily="18" charset="0"/>
                          <a:cs typeface="Times New Roman" panose="02020603050405020304" pitchFamily="18" charset="0"/>
                        </a:rPr>
                        <a:t>Login Functionality </a:t>
                      </a:r>
                    </a:p>
                  </a:txBody>
                  <a:tcPr/>
                </a:tc>
                <a:tc>
                  <a:txBody>
                    <a:bodyPr/>
                    <a:lstStyle/>
                    <a:p>
                      <a:pPr marL="0" indent="0">
                        <a:buNone/>
                      </a:pPr>
                      <a:r>
                        <a:rPr lang="en-US" sz="1400" dirty="0">
                          <a:latin typeface="Times New Roman" panose="02020603050405020304" pitchFamily="18" charset="0"/>
                          <a:cs typeface="Times New Roman" panose="02020603050405020304" pitchFamily="18" charset="0"/>
                        </a:rPr>
                        <a:t>3. Check the functionality of '</a:t>
                      </a:r>
                      <a:r>
                        <a:rPr lang="en-IN" altLang="en-US" sz="1400" dirty="0">
                          <a:latin typeface="Times New Roman" panose="02020603050405020304" pitchFamily="18" charset="0"/>
                          <a:cs typeface="Times New Roman" panose="02020603050405020304" pitchFamily="18" charset="0"/>
                        </a:rPr>
                        <a:t>Login/SignUp' button</a:t>
                      </a:r>
                      <a:r>
                        <a:rPr lang="en-US" sz="1400" dirty="0">
                          <a:latin typeface="Times New Roman" panose="02020603050405020304" pitchFamily="18" charset="0"/>
                          <a:cs typeface="Times New Roman" panose="02020603050405020304" pitchFamily="18" charset="0"/>
                        </a:rPr>
                        <a:t>. (</a:t>
                      </a:r>
                      <a:r>
                        <a:rPr lang="en-IN" altLang="en-US" sz="1400" dirty="0">
                          <a:latin typeface="Times New Roman" panose="02020603050405020304" pitchFamily="18" charset="0"/>
                          <a:cs typeface="Times New Roman" panose="02020603050405020304" pitchFamily="18" charset="0"/>
                        </a:rPr>
                        <a:t>Smoke</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4. Check the functionality of '</a:t>
                      </a:r>
                      <a:r>
                        <a:rPr lang="en-IN" altLang="en-US" sz="1400" dirty="0">
                          <a:latin typeface="Times New Roman" panose="02020603050405020304" pitchFamily="18" charset="0"/>
                          <a:cs typeface="Times New Roman" panose="02020603050405020304" pitchFamily="18" charset="0"/>
                        </a:rPr>
                        <a:t>Continue with Google' option</a:t>
                      </a:r>
                      <a:r>
                        <a:rPr lang="en-US" sz="1400" dirty="0">
                          <a:latin typeface="Times New Roman" panose="02020603050405020304" pitchFamily="18" charset="0"/>
                          <a:cs typeface="Times New Roman" panose="02020603050405020304" pitchFamily="18" charset="0"/>
                        </a:rPr>
                        <a:t>. (Smoke)</a:t>
                      </a:r>
                    </a:p>
                    <a:p>
                      <a:pPr marL="0" indent="0">
                        <a:buNone/>
                      </a:pPr>
                      <a:r>
                        <a:rPr lang="en-US" sz="1400" dirty="0">
                          <a:latin typeface="Times New Roman" panose="02020603050405020304" pitchFamily="18" charset="0"/>
                          <a:cs typeface="Times New Roman" panose="02020603050405020304" pitchFamily="18" charset="0"/>
                        </a:rPr>
                        <a:t>5. Check the functionality of </a:t>
                      </a:r>
                      <a:r>
                        <a:rPr lang="en-IN" altLang="en-US" sz="1400" dirty="0">
                          <a:latin typeface="Times New Roman" panose="02020603050405020304" pitchFamily="18" charset="0"/>
                          <a:cs typeface="Times New Roman" panose="02020603050405020304" pitchFamily="18" charset="0"/>
                        </a:rPr>
                        <a:t>'Email-id'</a:t>
                      </a:r>
                      <a:r>
                        <a:rPr lang="en-US" sz="1400" dirty="0">
                          <a:latin typeface="Times New Roman" panose="02020603050405020304" pitchFamily="18" charset="0"/>
                          <a:cs typeface="Times New Roman" panose="02020603050405020304" pitchFamily="18" charset="0"/>
                        </a:rPr>
                        <a:t> input field. (Regression and Smoke)</a:t>
                      </a:r>
                    </a:p>
                    <a:p>
                      <a:pPr marL="0" indent="0">
                        <a:buNone/>
                      </a:pPr>
                      <a:r>
                        <a:rPr lang="en-US" sz="1400" dirty="0">
                          <a:latin typeface="Times New Roman" panose="02020603050405020304" pitchFamily="18" charset="0"/>
                          <a:cs typeface="Times New Roman" panose="02020603050405020304" pitchFamily="18" charset="0"/>
                        </a:rPr>
                        <a:t>6. Check the functionality of '</a:t>
                      </a:r>
                      <a:r>
                        <a:rPr lang="en-IN" altLang="en-US" sz="1400" dirty="0">
                          <a:latin typeface="Times New Roman" panose="02020603050405020304" pitchFamily="18" charset="0"/>
                          <a:cs typeface="Times New Roman" panose="02020603050405020304" pitchFamily="18" charset="0"/>
                        </a:rPr>
                        <a:t>Password</a:t>
                      </a:r>
                      <a:r>
                        <a:rPr lang="en-US" sz="1400" dirty="0">
                          <a:latin typeface="Times New Roman" panose="02020603050405020304" pitchFamily="18" charset="0"/>
                          <a:cs typeface="Times New Roman" panose="02020603050405020304" pitchFamily="18" charset="0"/>
                        </a:rPr>
                        <a:t>' input field. (Regression and Smoke)</a:t>
                      </a:r>
                    </a:p>
                    <a:p>
                      <a:pPr marL="0" indent="0">
                        <a:buNone/>
                      </a:pPr>
                      <a:r>
                        <a:rPr lang="en-US" sz="1400" dirty="0">
                          <a:latin typeface="Times New Roman" panose="02020603050405020304" pitchFamily="18" charset="0"/>
                          <a:cs typeface="Times New Roman" panose="02020603050405020304" pitchFamily="18" charset="0"/>
                        </a:rPr>
                        <a:t>7. Check the functionality of '</a:t>
                      </a:r>
                      <a:r>
                        <a:rPr lang="en-IN" altLang="en-US" sz="1400" dirty="0">
                          <a:latin typeface="Times New Roman" panose="02020603050405020304" pitchFamily="18" charset="0"/>
                          <a:cs typeface="Times New Roman" panose="02020603050405020304" pitchFamily="18" charset="0"/>
                        </a:rPr>
                        <a:t>Sign-in</a:t>
                      </a:r>
                      <a:r>
                        <a:rPr lang="en-US" sz="1400" dirty="0">
                          <a:latin typeface="Times New Roman" panose="02020603050405020304" pitchFamily="18" charset="0"/>
                          <a:cs typeface="Times New Roman" panose="02020603050405020304" pitchFamily="18" charset="0"/>
                        </a:rPr>
                        <a:t>' input field. (Smoke)</a:t>
                      </a:r>
                    </a:p>
                    <a:p>
                      <a:pPr marL="0" indent="0">
                        <a:buNone/>
                      </a:pP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63311">
                <a:tc>
                  <a:txBody>
                    <a:bodyPr/>
                    <a:lstStyle/>
                    <a:p>
                      <a:pPr algn="ctr"/>
                      <a:r>
                        <a:rPr lang="en-US" sz="1400" dirty="0">
                          <a:latin typeface="Times New Roman" panose="02020603050405020304" pitchFamily="18" charset="0"/>
                          <a:cs typeface="Times New Roman" panose="02020603050405020304" pitchFamily="18" charset="0"/>
                        </a:rPr>
                        <a:t>TS-003</a:t>
                      </a:r>
                    </a:p>
                  </a:txBody>
                  <a:tcPr/>
                </a:tc>
                <a:tc>
                  <a:txBody>
                    <a:bodyPr/>
                    <a:lstStyle/>
                    <a:p>
                      <a:r>
                        <a:rPr lang="en-IN" altLang="en-US" sz="1400" dirty="0">
                          <a:latin typeface="Times New Roman" panose="02020603050405020304" pitchFamily="18" charset="0"/>
                          <a:cs typeface="Times New Roman" panose="02020603050405020304" pitchFamily="18" charset="0"/>
                        </a:rPr>
                        <a:t>New Bikes(Upcoming)</a:t>
                      </a:r>
                      <a:r>
                        <a:rPr lang="en-US" sz="1400" dirty="0">
                          <a:latin typeface="Times New Roman" panose="02020603050405020304" pitchFamily="18" charset="0"/>
                          <a:cs typeface="Times New Roman" panose="02020603050405020304" pitchFamily="18" charset="0"/>
                        </a:rPr>
                        <a:t> Functionality</a:t>
                      </a:r>
                    </a:p>
                  </a:txBody>
                  <a:tcPr/>
                </a:tc>
                <a:tc>
                  <a:txBody>
                    <a:bodyPr/>
                    <a:lstStyle/>
                    <a:p>
                      <a:pPr marL="0" indent="0">
                        <a:buNone/>
                      </a:pPr>
                      <a:r>
                        <a:rPr lang="en-US" sz="1400" dirty="0">
                          <a:latin typeface="Times New Roman" panose="02020603050405020304" pitchFamily="18" charset="0"/>
                          <a:cs typeface="Times New Roman" panose="02020603050405020304" pitchFamily="18" charset="0"/>
                        </a:rPr>
                        <a:t>10. Check the functionality of </a:t>
                      </a:r>
                      <a:r>
                        <a:rPr lang="en-IN" altLang="en-US" sz="1400" dirty="0">
                          <a:latin typeface="Times New Roman" panose="02020603050405020304" pitchFamily="18" charset="0"/>
                          <a:cs typeface="Times New Roman" panose="02020603050405020304" pitchFamily="18" charset="0"/>
                        </a:rPr>
                        <a:t>'New Bikes' and 'Upcoming Bikes'</a:t>
                      </a:r>
                      <a:r>
                        <a:rPr lang="en-US" sz="1400" dirty="0">
                          <a:latin typeface="Times New Roman" panose="02020603050405020304" pitchFamily="18" charset="0"/>
                          <a:cs typeface="Times New Roman" panose="02020603050405020304" pitchFamily="18" charset="0"/>
                        </a:rPr>
                        <a:t>. (Smoke)</a:t>
                      </a:r>
                    </a:p>
                    <a:p>
                      <a:pPr marL="0" indent="0">
                        <a:buNone/>
                      </a:pPr>
                      <a:r>
                        <a:rPr lang="en-US" sz="1400" dirty="0">
                          <a:latin typeface="Times New Roman" panose="02020603050405020304" pitchFamily="18" charset="0"/>
                          <a:cs typeface="Times New Roman" panose="02020603050405020304" pitchFamily="18" charset="0"/>
                        </a:rPr>
                        <a:t>11. Check the placeholder value of '</a:t>
                      </a:r>
                      <a:r>
                        <a:rPr lang="en-IN" altLang="en-US" sz="1400" dirty="0">
                          <a:latin typeface="Times New Roman" panose="02020603050405020304" pitchFamily="18" charset="0"/>
                          <a:cs typeface="Times New Roman" panose="02020603050405020304" pitchFamily="18" charset="0"/>
                        </a:rPr>
                        <a:t>-Select Manufacturer-' and click on 'Honda'</a:t>
                      </a:r>
                      <a:r>
                        <a:rPr lang="en-US" sz="1400" dirty="0">
                          <a:latin typeface="Times New Roman" panose="02020603050405020304" pitchFamily="18" charset="0"/>
                          <a:cs typeface="Times New Roman" panose="02020603050405020304" pitchFamily="18" charset="0"/>
                        </a:rPr>
                        <a:t>. (Regression)</a:t>
                      </a:r>
                    </a:p>
                    <a:p>
                      <a:pPr marL="0" indent="0">
                        <a:buNone/>
                      </a:pP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06949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400" dirty="0">
                          <a:latin typeface="Times New Roman" panose="02020603050405020304" pitchFamily="18" charset="0"/>
                          <a:cs typeface="Times New Roman" panose="02020603050405020304" pitchFamily="18" charset="0"/>
                        </a:rPr>
                        <a:t>TS-004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altLang="en-US" sz="1400" dirty="0">
                          <a:latin typeface="Times New Roman" panose="02020603050405020304" pitchFamily="18" charset="0"/>
                          <a:cs typeface="Times New Roman" panose="02020603050405020304" pitchFamily="18" charset="0"/>
                        </a:rPr>
                        <a:t>'Used Cars' Functionality </a:t>
                      </a:r>
                    </a:p>
                  </a:txBody>
                  <a:tcPr/>
                </a:tc>
                <a:tc>
                  <a:txBody>
                    <a:bodyPr/>
                    <a:lstStyle/>
                    <a:p>
                      <a:pPr marL="0" indent="0">
                        <a:buNone/>
                      </a:pPr>
                      <a:r>
                        <a:rPr lang="en-IN" altLang="en-US" sz="1400" dirty="0">
                          <a:latin typeface="Times New Roman" panose="02020603050405020304" pitchFamily="18" charset="0"/>
                          <a:cs typeface="Times New Roman" panose="02020603050405020304" pitchFamily="18" charset="0"/>
                        </a:rPr>
                        <a:t>12</a:t>
                      </a:r>
                      <a:r>
                        <a:rPr lang="en-US" sz="1400" dirty="0">
                          <a:latin typeface="Times New Roman" panose="02020603050405020304" pitchFamily="18" charset="0"/>
                          <a:cs typeface="Times New Roman" panose="02020603050405020304" pitchFamily="18" charset="0"/>
                        </a:rPr>
                        <a:t>. Check the </a:t>
                      </a:r>
                      <a:r>
                        <a:rPr lang="en-IN" altLang="en-US" sz="1400" dirty="0">
                          <a:latin typeface="Times New Roman" panose="02020603050405020304" pitchFamily="18" charset="0"/>
                          <a:cs typeface="Times New Roman" panose="02020603050405020304" pitchFamily="18" charset="0"/>
                        </a:rPr>
                        <a:t>functionality of 'Used Cars' and 'Chennai'. </a:t>
                      </a:r>
                      <a:r>
                        <a:rPr lang="en-US" sz="1400" dirty="0">
                          <a:latin typeface="Times New Roman" panose="02020603050405020304" pitchFamily="18" charset="0"/>
                          <a:cs typeface="Times New Roman" panose="02020603050405020304" pitchFamily="18" charset="0"/>
                        </a:rPr>
                        <a:t>(</a:t>
                      </a:r>
                      <a:r>
                        <a:rPr lang="en-IN" altLang="en-US" sz="1400" dirty="0">
                          <a:latin typeface="Times New Roman" panose="02020603050405020304" pitchFamily="18" charset="0"/>
                          <a:cs typeface="Times New Roman" panose="02020603050405020304" pitchFamily="18" charset="0"/>
                        </a:rPr>
                        <a:t>Smoke</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1</a:t>
                      </a:r>
                      <a:r>
                        <a:rPr lang="en-IN" altLang="en-US" sz="1400" dirty="0">
                          <a:latin typeface="Times New Roman" panose="02020603050405020304" pitchFamily="18" charset="0"/>
                          <a:cs typeface="Times New Roman" panose="02020603050405020304" pitchFamily="18" charset="0"/>
                        </a:rPr>
                        <a:t>3</a:t>
                      </a:r>
                      <a:r>
                        <a:rPr lang="en-US" sz="1400" dirty="0">
                          <a:latin typeface="Times New Roman" panose="02020603050405020304" pitchFamily="18" charset="0"/>
                          <a:cs typeface="Times New Roman" panose="02020603050405020304" pitchFamily="18" charset="0"/>
                        </a:rPr>
                        <a:t>. Check the </a:t>
                      </a:r>
                      <a:r>
                        <a:rPr lang="en-IN" altLang="en-US" sz="1400" dirty="0">
                          <a:latin typeface="Times New Roman" panose="02020603050405020304" pitchFamily="18" charset="0"/>
                          <a:cs typeface="Times New Roman" panose="02020603050405020304" pitchFamily="18" charset="0"/>
                        </a:rPr>
                        <a:t>dropdown </a:t>
                      </a:r>
                      <a:r>
                        <a:rPr lang="en-US" sz="1400" dirty="0">
                          <a:latin typeface="Times New Roman" panose="02020603050405020304" pitchFamily="18" charset="0"/>
                          <a:cs typeface="Times New Roman" panose="02020603050405020304" pitchFamily="18" charset="0"/>
                        </a:rPr>
                        <a:t>value for '</a:t>
                      </a:r>
                      <a:r>
                        <a:rPr lang="en-IN" altLang="en-US" sz="1400" dirty="0">
                          <a:latin typeface="Times New Roman" panose="02020603050405020304" pitchFamily="18" charset="0"/>
                          <a:cs typeface="Times New Roman" panose="02020603050405020304" pitchFamily="18" charset="0"/>
                        </a:rPr>
                        <a:t>5-10 Lakhs' functionality</a:t>
                      </a:r>
                      <a:r>
                        <a:rPr lang="en-US" sz="1400" dirty="0">
                          <a:latin typeface="Times New Roman" panose="02020603050405020304" pitchFamily="18" charset="0"/>
                          <a:cs typeface="Times New Roman" panose="02020603050405020304" pitchFamily="18" charset="0"/>
                        </a:rPr>
                        <a:t>. (Regression)</a:t>
                      </a:r>
                    </a:p>
                    <a:p>
                      <a:pPr marL="0" indent="0">
                        <a:buNone/>
                      </a:pPr>
                      <a:r>
                        <a:rPr lang="en-IN" altLang="en-US" sz="1400" dirty="0">
                          <a:latin typeface="Times New Roman" panose="02020603050405020304" pitchFamily="18" charset="0"/>
                          <a:cs typeface="Times New Roman" panose="02020603050405020304" pitchFamily="18" charset="0"/>
                        </a:rPr>
                        <a:t>14</a:t>
                      </a:r>
                      <a:r>
                        <a:rPr lang="en-US" sz="1400" dirty="0">
                          <a:latin typeface="Times New Roman" panose="02020603050405020304" pitchFamily="18" charset="0"/>
                          <a:cs typeface="Times New Roman" panose="02020603050405020304" pitchFamily="18" charset="0"/>
                        </a:rPr>
                        <a:t>. Check the </a:t>
                      </a:r>
                      <a:r>
                        <a:rPr lang="en-IN" altLang="en-US" sz="1400" dirty="0">
                          <a:latin typeface="Times New Roman" panose="02020603050405020304" pitchFamily="18" charset="0"/>
                          <a:cs typeface="Times New Roman" panose="02020603050405020304" pitchFamily="18" charset="0"/>
                        </a:rPr>
                        <a:t>dropdown </a:t>
                      </a:r>
                      <a:r>
                        <a:rPr lang="en-US" sz="1400" dirty="0">
                          <a:latin typeface="Times New Roman" panose="02020603050405020304" pitchFamily="18" charset="0"/>
                          <a:cs typeface="Times New Roman" panose="02020603050405020304" pitchFamily="18" charset="0"/>
                        </a:rPr>
                        <a:t>value for '</a:t>
                      </a:r>
                      <a:r>
                        <a:rPr lang="en-IN" altLang="en-US" sz="1400" dirty="0">
                          <a:latin typeface="Times New Roman" panose="02020603050405020304" pitchFamily="18" charset="0"/>
                          <a:cs typeface="Times New Roman" panose="02020603050405020304" pitchFamily="18" charset="0"/>
                        </a:rPr>
                        <a:t>10-15 Lakhs' functionality</a:t>
                      </a:r>
                      <a:r>
                        <a:rPr lang="en-US" sz="1400" dirty="0">
                          <a:latin typeface="Times New Roman" panose="02020603050405020304" pitchFamily="18" charset="0"/>
                          <a:cs typeface="Times New Roman" panose="02020603050405020304" pitchFamily="18" charset="0"/>
                        </a:rPr>
                        <a:t>. (Regression)</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2985170"/>
      </p:ext>
    </p:extLst>
  </p:cSld>
  <p:clrMapOvr>
    <a:masterClrMapping/>
  </p:clrMapOvr>
  <p:transition spd="slow">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E5EB5-21EC-4897-B635-0C8A4A4D8BCB}"/>
              </a:ext>
            </a:extLst>
          </p:cNvPr>
          <p:cNvSpPr>
            <a:spLocks noGrp="1"/>
          </p:cNvSpPr>
          <p:nvPr>
            <p:ph type="title"/>
          </p:nvPr>
        </p:nvSpPr>
        <p:spPr>
          <a:xfrm>
            <a:off x="1715292" y="1000301"/>
            <a:ext cx="8761413" cy="706964"/>
          </a:xfrm>
        </p:spPr>
        <p:txBody>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WORKFLOW</a:t>
            </a:r>
          </a:p>
        </p:txBody>
      </p:sp>
      <p:pic>
        <p:nvPicPr>
          <p:cNvPr id="5" name="Picture 4">
            <a:extLst>
              <a:ext uri="{FF2B5EF4-FFF2-40B4-BE49-F238E27FC236}">
                <a16:creationId xmlns:a16="http://schemas.microsoft.com/office/drawing/2014/main" id="{519D961E-CDB3-4A2A-83A1-22E723793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966" y="2379216"/>
            <a:ext cx="9294063" cy="4364721"/>
          </a:xfrm>
          <a:prstGeom prst="rect">
            <a:avLst/>
          </a:prstGeom>
        </p:spPr>
      </p:pic>
    </p:spTree>
    <p:extLst>
      <p:ext uri="{BB962C8B-B14F-4D97-AF65-F5344CB8AC3E}">
        <p14:creationId xmlns:p14="http://schemas.microsoft.com/office/powerpoint/2010/main" val="3078204588"/>
      </p:ext>
    </p:extLst>
  </p:cSld>
  <p:clrMapOvr>
    <a:masterClrMapping/>
  </p:clrMapOvr>
  <p:transition spd="slow">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2A445-A28C-4ED5-92B1-2CE4104A6B6A}"/>
              </a:ext>
            </a:extLst>
          </p:cNvPr>
          <p:cNvSpPr>
            <a:spLocks noGrp="1"/>
          </p:cNvSpPr>
          <p:nvPr>
            <p:ph type="title"/>
          </p:nvPr>
        </p:nvSpPr>
        <p:spPr>
          <a:xfrm>
            <a:off x="1133811" y="955912"/>
            <a:ext cx="9924378" cy="706964"/>
          </a:xfrm>
        </p:spPr>
        <p:txBody>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 FRAMEWORK AND RESULTS</a:t>
            </a:r>
          </a:p>
        </p:txBody>
      </p:sp>
      <p:pic>
        <p:nvPicPr>
          <p:cNvPr id="5" name="Content Placeholder 4">
            <a:extLst>
              <a:ext uri="{FF2B5EF4-FFF2-40B4-BE49-F238E27FC236}">
                <a16:creationId xmlns:a16="http://schemas.microsoft.com/office/drawing/2014/main" id="{8F2EC3D9-09C4-4360-B599-8BB0766A86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2784" y="2308194"/>
            <a:ext cx="1679904" cy="4385568"/>
          </a:xfrm>
        </p:spPr>
      </p:pic>
      <p:sp>
        <p:nvSpPr>
          <p:cNvPr id="6" name="TextBox 5">
            <a:extLst>
              <a:ext uri="{FF2B5EF4-FFF2-40B4-BE49-F238E27FC236}">
                <a16:creationId xmlns:a16="http://schemas.microsoft.com/office/drawing/2014/main" id="{6E3D393E-A505-41D6-8ADA-68871A004C32}"/>
              </a:ext>
            </a:extLst>
          </p:cNvPr>
          <p:cNvSpPr txBox="1"/>
          <p:nvPr/>
        </p:nvSpPr>
        <p:spPr>
          <a:xfrm>
            <a:off x="417250" y="3429000"/>
            <a:ext cx="1851854" cy="1200329"/>
          </a:xfrm>
          <a:prstGeom prst="rect">
            <a:avLst/>
          </a:prstGeom>
          <a:noFill/>
        </p:spPr>
        <p:txBody>
          <a:bodyPr wrap="none" rtlCol="0">
            <a:spAutoFit/>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SNAPSHOT OF </a:t>
            </a:r>
          </a:p>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BASIC </a:t>
            </a:r>
          </a:p>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FRAMEWORK </a:t>
            </a:r>
          </a:p>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USED</a:t>
            </a:r>
          </a:p>
        </p:txBody>
      </p:sp>
      <p:pic>
        <p:nvPicPr>
          <p:cNvPr id="8" name="Picture 7">
            <a:extLst>
              <a:ext uri="{FF2B5EF4-FFF2-40B4-BE49-F238E27FC236}">
                <a16:creationId xmlns:a16="http://schemas.microsoft.com/office/drawing/2014/main" id="{E5861F54-855B-4E6A-8612-09ABD69C1D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08194"/>
            <a:ext cx="3892932" cy="3087210"/>
          </a:xfrm>
          <a:prstGeom prst="rect">
            <a:avLst/>
          </a:prstGeom>
        </p:spPr>
      </p:pic>
      <p:sp>
        <p:nvSpPr>
          <p:cNvPr id="9" name="TextBox 8">
            <a:extLst>
              <a:ext uri="{FF2B5EF4-FFF2-40B4-BE49-F238E27FC236}">
                <a16:creationId xmlns:a16="http://schemas.microsoft.com/office/drawing/2014/main" id="{D5407349-CBAD-4646-8A28-DB82DE14DF63}"/>
              </a:ext>
            </a:extLst>
          </p:cNvPr>
          <p:cNvSpPr txBox="1"/>
          <p:nvPr/>
        </p:nvSpPr>
        <p:spPr>
          <a:xfrm>
            <a:off x="6096000" y="5501978"/>
            <a:ext cx="2574744" cy="400110"/>
          </a:xfrm>
          <a:prstGeom prst="rect">
            <a:avLst/>
          </a:prstGeom>
          <a:noFill/>
        </p:spPr>
        <p:txBody>
          <a:bodyPr wrap="none" rtlCol="0">
            <a:spAutoFit/>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CONSOLE OUTPUT</a:t>
            </a:r>
          </a:p>
        </p:txBody>
      </p:sp>
    </p:spTree>
    <p:extLst>
      <p:ext uri="{BB962C8B-B14F-4D97-AF65-F5344CB8AC3E}">
        <p14:creationId xmlns:p14="http://schemas.microsoft.com/office/powerpoint/2010/main" val="3037197234"/>
      </p:ext>
    </p:extLst>
  </p:cSld>
  <p:clrMapOvr>
    <a:masterClrMapping/>
  </p:clrMapOvr>
  <p:transition spd="slow">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1FA6EF-3425-451A-B9B3-F1D59790B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266" y="2331767"/>
            <a:ext cx="2837621" cy="2914936"/>
          </a:xfrm>
          <a:prstGeom prst="rect">
            <a:avLst/>
          </a:prstGeom>
        </p:spPr>
      </p:pic>
      <p:sp>
        <p:nvSpPr>
          <p:cNvPr id="6" name="TextBox 5">
            <a:extLst>
              <a:ext uri="{FF2B5EF4-FFF2-40B4-BE49-F238E27FC236}">
                <a16:creationId xmlns:a16="http://schemas.microsoft.com/office/drawing/2014/main" id="{C89FE2D5-8A54-4CE0-B5D6-1E177B60B6C8}"/>
              </a:ext>
            </a:extLst>
          </p:cNvPr>
          <p:cNvSpPr txBox="1"/>
          <p:nvPr/>
        </p:nvSpPr>
        <p:spPr>
          <a:xfrm>
            <a:off x="1041921" y="5592932"/>
            <a:ext cx="2739966" cy="646331"/>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UPCOMING HONDA BIKE DETAILS </a:t>
            </a:r>
          </a:p>
        </p:txBody>
      </p:sp>
      <p:pic>
        <p:nvPicPr>
          <p:cNvPr id="8" name="Picture 7">
            <a:extLst>
              <a:ext uri="{FF2B5EF4-FFF2-40B4-BE49-F238E27FC236}">
                <a16:creationId xmlns:a16="http://schemas.microsoft.com/office/drawing/2014/main" id="{B7C02E2D-6EEE-41CE-ABE5-04828CF814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9015" y="2331767"/>
            <a:ext cx="3572374" cy="2914936"/>
          </a:xfrm>
          <a:prstGeom prst="rect">
            <a:avLst/>
          </a:prstGeom>
        </p:spPr>
      </p:pic>
      <p:sp>
        <p:nvSpPr>
          <p:cNvPr id="9" name="TextBox 8">
            <a:extLst>
              <a:ext uri="{FF2B5EF4-FFF2-40B4-BE49-F238E27FC236}">
                <a16:creationId xmlns:a16="http://schemas.microsoft.com/office/drawing/2014/main" id="{3D38EC60-A80D-4A78-8297-FA4D4DF9348E}"/>
              </a:ext>
            </a:extLst>
          </p:cNvPr>
          <p:cNvSpPr txBox="1"/>
          <p:nvPr/>
        </p:nvSpPr>
        <p:spPr>
          <a:xfrm>
            <a:off x="4309813" y="5592931"/>
            <a:ext cx="2328394" cy="646331"/>
          </a:xfrm>
          <a:prstGeom prst="rect">
            <a:avLst/>
          </a:prstGeom>
          <a:noFill/>
        </p:spPr>
        <p:txBody>
          <a:bodyPr wrap="none" rtlCol="0">
            <a:sp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USED CARS IN </a:t>
            </a:r>
          </a:p>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CHENNAI DETAILS</a:t>
            </a:r>
          </a:p>
        </p:txBody>
      </p:sp>
      <p:pic>
        <p:nvPicPr>
          <p:cNvPr id="11" name="Picture 10">
            <a:extLst>
              <a:ext uri="{FF2B5EF4-FFF2-40B4-BE49-F238E27FC236}">
                <a16:creationId xmlns:a16="http://schemas.microsoft.com/office/drawing/2014/main" id="{0787E3A8-CEDD-4DAE-925B-1C58C9B6DB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8517" y="4541755"/>
            <a:ext cx="3772426" cy="704948"/>
          </a:xfrm>
          <a:prstGeom prst="rect">
            <a:avLst/>
          </a:prstGeom>
        </p:spPr>
      </p:pic>
      <p:sp>
        <p:nvSpPr>
          <p:cNvPr id="12" name="TextBox 11">
            <a:extLst>
              <a:ext uri="{FF2B5EF4-FFF2-40B4-BE49-F238E27FC236}">
                <a16:creationId xmlns:a16="http://schemas.microsoft.com/office/drawing/2014/main" id="{062E3B0F-3D6E-4905-B14D-799BB6877CE1}"/>
              </a:ext>
            </a:extLst>
          </p:cNvPr>
          <p:cNvSpPr txBox="1"/>
          <p:nvPr/>
        </p:nvSpPr>
        <p:spPr>
          <a:xfrm>
            <a:off x="8148517" y="5592930"/>
            <a:ext cx="3416384" cy="646331"/>
          </a:xfrm>
          <a:prstGeom prst="rect">
            <a:avLst/>
          </a:prstGeom>
          <a:noFill/>
        </p:spPr>
        <p:txBody>
          <a:bodyPr wrap="none" rtlCol="0">
            <a:sp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SUCCESFULL COMPLETION </a:t>
            </a:r>
          </a:p>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ALL TEST CASES</a:t>
            </a:r>
          </a:p>
        </p:txBody>
      </p:sp>
      <p:sp>
        <p:nvSpPr>
          <p:cNvPr id="16" name="Title 1">
            <a:extLst>
              <a:ext uri="{FF2B5EF4-FFF2-40B4-BE49-F238E27FC236}">
                <a16:creationId xmlns:a16="http://schemas.microsoft.com/office/drawing/2014/main" id="{EC087945-DCF6-4959-B419-E418B932FE6B}"/>
              </a:ext>
            </a:extLst>
          </p:cNvPr>
          <p:cNvSpPr>
            <a:spLocks noGrp="1"/>
          </p:cNvSpPr>
          <p:nvPr>
            <p:ph type="title"/>
          </p:nvPr>
        </p:nvSpPr>
        <p:spPr>
          <a:xfrm>
            <a:off x="1133811" y="955912"/>
            <a:ext cx="9924378" cy="706964"/>
          </a:xfrm>
        </p:spPr>
        <p:txBody>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 FRAMEWORK AND RESULTS</a:t>
            </a:r>
          </a:p>
        </p:txBody>
      </p:sp>
    </p:spTree>
    <p:extLst>
      <p:ext uri="{BB962C8B-B14F-4D97-AF65-F5344CB8AC3E}">
        <p14:creationId xmlns:p14="http://schemas.microsoft.com/office/powerpoint/2010/main" val="4144504283"/>
      </p:ext>
    </p:extLst>
  </p:cSld>
  <p:clrMapOvr>
    <a:masterClrMapping/>
  </p:clrMapOvr>
  <p:transition spd="slow">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EAB03-8E6A-44C5-934B-B4BA5E911A7E}"/>
              </a:ext>
            </a:extLst>
          </p:cNvPr>
          <p:cNvSpPr>
            <a:spLocks noGrp="1"/>
          </p:cNvSpPr>
          <p:nvPr>
            <p:ph type="title"/>
          </p:nvPr>
        </p:nvSpPr>
        <p:spPr>
          <a:xfrm>
            <a:off x="1715292" y="1009178"/>
            <a:ext cx="8761413" cy="706964"/>
          </a:xfrm>
        </p:spPr>
        <p:txBody>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EXTENT REPORT</a:t>
            </a:r>
          </a:p>
        </p:txBody>
      </p:sp>
      <p:pic>
        <p:nvPicPr>
          <p:cNvPr id="5" name="Picture 4">
            <a:extLst>
              <a:ext uri="{FF2B5EF4-FFF2-40B4-BE49-F238E27FC236}">
                <a16:creationId xmlns:a16="http://schemas.microsoft.com/office/drawing/2014/main" id="{A69357EA-6A91-4B10-8FC1-09F13C57D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922" y="2277386"/>
            <a:ext cx="10076155" cy="4506368"/>
          </a:xfrm>
          <a:prstGeom prst="rect">
            <a:avLst/>
          </a:prstGeom>
        </p:spPr>
      </p:pic>
    </p:spTree>
    <p:extLst>
      <p:ext uri="{BB962C8B-B14F-4D97-AF65-F5344CB8AC3E}">
        <p14:creationId xmlns:p14="http://schemas.microsoft.com/office/powerpoint/2010/main" val="2229389976"/>
      </p:ext>
    </p:extLst>
  </p:cSld>
  <p:clrMapOvr>
    <a:masterClrMapping/>
  </p:clrMapOvr>
  <p:transition spd="slow">
    <p:split orient="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599</TotalTime>
  <Words>628</Words>
  <Application>Microsoft Office PowerPoint</Application>
  <PresentationFormat>Widescreen</PresentationFormat>
  <Paragraphs>112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Times New Roman</vt:lpstr>
      <vt:lpstr>Wingdings</vt:lpstr>
      <vt:lpstr>Wingdings 3</vt:lpstr>
      <vt:lpstr>Ion Boardroom</vt:lpstr>
      <vt:lpstr>HACKATHON</vt:lpstr>
      <vt:lpstr>PROBLEM STATEMENT </vt:lpstr>
      <vt:lpstr>TESTING</vt:lpstr>
      <vt:lpstr>TEST ENVIRONMENTS</vt:lpstr>
      <vt:lpstr>TEST CASES</vt:lpstr>
      <vt:lpstr>PROJECT WORKFLOW</vt:lpstr>
      <vt:lpstr>BASIC FRAMEWORK AND RESULTS</vt:lpstr>
      <vt:lpstr>BASIC FRAMEWORK AND RESULTS</vt:lpstr>
      <vt:lpstr>EXTENT REPORT</vt:lpstr>
      <vt:lpstr>JENKINS RESULT</vt:lpstr>
      <vt:lpstr>CHALLENGES FACED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dc:title>
  <dc:creator>Anjishnu Bhattacharyya</dc:creator>
  <cp:lastModifiedBy>Singh, Jagpreet (Cognizant)</cp:lastModifiedBy>
  <cp:revision>41</cp:revision>
  <dcterms:created xsi:type="dcterms:W3CDTF">2020-10-31T15:24:07Z</dcterms:created>
  <dcterms:modified xsi:type="dcterms:W3CDTF">2020-11-04T21:28:52Z</dcterms:modified>
</cp:coreProperties>
</file>