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Bree Serif"/>
      <p:regular r:id="rId29"/>
    </p:embeddedFont>
    <p:embeddedFont>
      <p:font typeface="Ultr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E6A3E5-0437-4138-8507-8FB4E132B628}">
  <a:tblStyle styleId="{50E6A3E5-0437-4138-8507-8FB4E132B6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ree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Ultr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lang="en"/>
              <a:t>RATE MONOTONIC SCHEDULING (RMS)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435525" y="3049450"/>
            <a:ext cx="6028200" cy="132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                            AGNIBHA CHANDRA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INFORMATION TECHNOLOGY (3rd Year)</a:t>
            </a:r>
          </a:p>
          <a:p>
            <a:pPr indent="0" lvl="0" marL="0" algn="l">
              <a:spcBef>
                <a:spcPts val="0"/>
              </a:spcBef>
              <a:buNone/>
            </a:pPr>
            <a:r>
              <a:rPr lang="en"/>
              <a:t>					IIEST, SHIBPUR,		2017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463685" y="4663225"/>
            <a:ext cx="15573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Agnibha  Chandra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82" name="Shape 182"/>
          <p:cNvGrpSpPr/>
          <p:nvPr/>
        </p:nvGrpSpPr>
        <p:grpSpPr>
          <a:xfrm>
            <a:off x="189720" y="1743007"/>
            <a:ext cx="8764547" cy="1810433"/>
            <a:chOff x="5121225" y="1358250"/>
            <a:chExt cx="3762900" cy="1235875"/>
          </a:xfrm>
        </p:grpSpPr>
        <p:cxnSp>
          <p:nvCxnSpPr>
            <p:cNvPr id="183" name="Shape 183"/>
            <p:cNvCxnSpPr/>
            <p:nvPr/>
          </p:nvCxnSpPr>
          <p:spPr>
            <a:xfrm>
              <a:off x="5121225" y="1358250"/>
              <a:ext cx="0" cy="44520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" name="Shape 184"/>
            <p:cNvCxnSpPr/>
            <p:nvPr/>
          </p:nvCxnSpPr>
          <p:spPr>
            <a:xfrm flipH="1" rot="10800000">
              <a:off x="5121225" y="1803450"/>
              <a:ext cx="3762900" cy="11100"/>
            </a:xfrm>
            <a:prstGeom prst="straightConnector1">
              <a:avLst/>
            </a:prstGeom>
            <a:noFill/>
            <a:ln cap="flat" cmpd="sng" w="38100">
              <a:solidFill>
                <a:srgbClr val="CFE2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5" name="Shape 185"/>
            <p:cNvCxnSpPr/>
            <p:nvPr/>
          </p:nvCxnSpPr>
          <p:spPr>
            <a:xfrm>
              <a:off x="5655625" y="1725625"/>
              <a:ext cx="0" cy="2448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6" name="Shape 186"/>
            <p:cNvCxnSpPr/>
            <p:nvPr/>
          </p:nvCxnSpPr>
          <p:spPr>
            <a:xfrm>
              <a:off x="6297875" y="1725625"/>
              <a:ext cx="0" cy="2448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7" name="Shape 187"/>
            <p:cNvCxnSpPr/>
            <p:nvPr/>
          </p:nvCxnSpPr>
          <p:spPr>
            <a:xfrm>
              <a:off x="6906725" y="1725625"/>
              <a:ext cx="0" cy="2448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7493325" y="1725625"/>
              <a:ext cx="0" cy="2448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89" name="Shape 189"/>
            <p:cNvSpPr txBox="1"/>
            <p:nvPr/>
          </p:nvSpPr>
          <p:spPr>
            <a:xfrm>
              <a:off x="5499675" y="1970425"/>
              <a:ext cx="32064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5                               10                         15                       20                   25                   30</a:t>
              </a:r>
            </a:p>
          </p:txBody>
        </p:sp>
        <p:cxnSp>
          <p:nvCxnSpPr>
            <p:cNvPr id="190" name="Shape 190"/>
            <p:cNvCxnSpPr/>
            <p:nvPr/>
          </p:nvCxnSpPr>
          <p:spPr>
            <a:xfrm>
              <a:off x="8001975" y="1725625"/>
              <a:ext cx="0" cy="2448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x="8472450" y="1686600"/>
              <a:ext cx="0" cy="2448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92" name="Shape 192"/>
          <p:cNvSpPr/>
          <p:nvPr/>
        </p:nvSpPr>
        <p:spPr>
          <a:xfrm>
            <a:off x="271600" y="1743000"/>
            <a:ext cx="249000" cy="64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20600" y="1743000"/>
            <a:ext cx="424800" cy="64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EB8FC"/>
              </a:gs>
              <a:gs pos="100000">
                <a:srgbClr val="096D9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88263" y="1743000"/>
            <a:ext cx="1063500" cy="64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945400" y="1743000"/>
            <a:ext cx="424800" cy="64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4BD40"/>
              </a:gs>
              <a:gs pos="100000">
                <a:srgbClr val="39572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499100" y="1743000"/>
            <a:ext cx="249000" cy="64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3020825" y="1743000"/>
            <a:ext cx="249000" cy="64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3269825" y="1743000"/>
            <a:ext cx="424800" cy="64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EB8FC"/>
              </a:gs>
              <a:gs pos="100000">
                <a:srgbClr val="096D9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3694625" y="1743000"/>
            <a:ext cx="249000" cy="64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042950" y="1743000"/>
            <a:ext cx="249000" cy="64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379850" y="1697725"/>
            <a:ext cx="249000" cy="64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770988" y="1697725"/>
            <a:ext cx="249000" cy="64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6019050" y="1697725"/>
            <a:ext cx="424800" cy="64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EB8FC"/>
              </a:gs>
              <a:gs pos="100000">
                <a:srgbClr val="096D9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500450" y="1697725"/>
            <a:ext cx="382500" cy="64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939538" y="1697725"/>
            <a:ext cx="249000" cy="64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644913" y="1697725"/>
            <a:ext cx="424800" cy="64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4BD40"/>
              </a:gs>
              <a:gs pos="100000">
                <a:srgbClr val="39572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075425" y="1697725"/>
            <a:ext cx="548700" cy="64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7245150" y="1697725"/>
            <a:ext cx="676500" cy="64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lang="en"/>
              <a:t>RMS : </a:t>
            </a:r>
            <a:r>
              <a:rPr lang="en">
                <a:solidFill>
                  <a:srgbClr val="6AA84F"/>
                </a:solidFill>
              </a:rPr>
              <a:t>Schedulability Test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5" name="Shape 215"/>
          <p:cNvSpPr txBox="1"/>
          <p:nvPr/>
        </p:nvSpPr>
        <p:spPr>
          <a:xfrm>
            <a:off x="701350" y="1536375"/>
            <a:ext cx="73257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ree Serif"/>
              <a:buChar char="●"/>
            </a:pPr>
            <a:r>
              <a:rPr lang="en" sz="24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Task Set </a:t>
            </a: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T1 = (2,5) ,  T2 = (4,7)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ree Serif"/>
              <a:buChar char="●"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U</a:t>
            </a: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 = (⅖)  +  (4/7)   = (34/35)  ~  0.97 </a:t>
            </a: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n" sz="24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 Schedulable ?</a:t>
            </a: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)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ts val="2400"/>
              <a:buFont typeface="Bree Serif"/>
              <a:buChar char="●"/>
            </a:pPr>
            <a:r>
              <a:rPr lang="en" sz="24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RMS priority assignment </a:t>
            </a: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 Pr(T1)=1, Pr(T2) = 2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1079900" y="3161800"/>
            <a:ext cx="0" cy="957300"/>
          </a:xfrm>
          <a:prstGeom prst="straightConnector1">
            <a:avLst/>
          </a:prstGeom>
          <a:noFill/>
          <a:ln cap="flat" cmpd="sng" w="38100">
            <a:solidFill>
              <a:srgbClr val="D0E0E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/>
          <p:nvPr/>
        </p:nvCxnSpPr>
        <p:spPr>
          <a:xfrm rot="10800000">
            <a:off x="1079900" y="4119100"/>
            <a:ext cx="7150800" cy="258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1413900" y="4052450"/>
            <a:ext cx="11100" cy="289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2056150" y="4052450"/>
            <a:ext cx="11100" cy="289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/>
          <p:nvPr/>
        </p:nvCxnSpPr>
        <p:spPr>
          <a:xfrm>
            <a:off x="2397825" y="4052450"/>
            <a:ext cx="11100" cy="289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3043500" y="4052450"/>
            <a:ext cx="11100" cy="289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2" name="Shape 222"/>
          <p:cNvSpPr/>
          <p:nvPr/>
        </p:nvSpPr>
        <p:spPr>
          <a:xfrm>
            <a:off x="1124500" y="3473450"/>
            <a:ext cx="289500" cy="579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1213525" y="4341950"/>
            <a:ext cx="2994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2           5     7          10</a:t>
            </a:r>
          </a:p>
        </p:txBody>
      </p:sp>
      <p:sp>
        <p:nvSpPr>
          <p:cNvPr id="224" name="Shape 224"/>
          <p:cNvSpPr/>
          <p:nvPr/>
        </p:nvSpPr>
        <p:spPr>
          <a:xfrm>
            <a:off x="1413900" y="3473450"/>
            <a:ext cx="653400" cy="579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067300" y="3473450"/>
            <a:ext cx="289500" cy="579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6" name="Shape 226"/>
          <p:cNvCxnSpPr/>
          <p:nvPr/>
        </p:nvCxnSpPr>
        <p:spPr>
          <a:xfrm>
            <a:off x="2449950" y="3269200"/>
            <a:ext cx="22200" cy="1725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7" name="Shape 227"/>
          <p:cNvSpPr/>
          <p:nvPr/>
        </p:nvSpPr>
        <p:spPr>
          <a:xfrm>
            <a:off x="2487113" y="3473450"/>
            <a:ext cx="478200" cy="579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8" name="Shape 228"/>
          <p:cNvCxnSpPr/>
          <p:nvPr/>
        </p:nvCxnSpPr>
        <p:spPr>
          <a:xfrm flipH="1">
            <a:off x="2460625" y="3395600"/>
            <a:ext cx="1580700" cy="11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4297375" y="3106150"/>
            <a:ext cx="2371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MISSING DEADLINE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600" y="819150"/>
            <a:ext cx="36195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-855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4294967295" type="title"/>
          </p:nvPr>
        </p:nvSpPr>
        <p:spPr>
          <a:xfrm>
            <a:off x="379600" y="3612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UTILIZATION BOUND TEST  (1973)</a:t>
            </a:r>
          </a:p>
        </p:txBody>
      </p:sp>
      <p:grpSp>
        <p:nvGrpSpPr>
          <p:cNvPr id="242" name="Shape 242"/>
          <p:cNvGrpSpPr/>
          <p:nvPr/>
        </p:nvGrpSpPr>
        <p:grpSpPr>
          <a:xfrm>
            <a:off x="1336713" y="1271400"/>
            <a:ext cx="1644300" cy="1660800"/>
            <a:chOff x="2649463" y="1351550"/>
            <a:chExt cx="1644300" cy="1660800"/>
          </a:xfrm>
        </p:grpSpPr>
        <p:sp>
          <p:nvSpPr>
            <p:cNvPr id="243" name="Shape 243"/>
            <p:cNvSpPr/>
            <p:nvPr/>
          </p:nvSpPr>
          <p:spPr>
            <a:xfrm>
              <a:off x="264946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244" name="Shape 244"/>
            <p:cNvPicPr preferRelativeResize="0"/>
            <p:nvPr/>
          </p:nvPicPr>
          <p:blipFill rotWithShape="1">
            <a:blip r:embed="rId3">
              <a:alphaModFix/>
            </a:blip>
            <a:srcRect b="0" l="-8182" r="-4214" t="-12397"/>
            <a:stretch/>
          </p:blipFill>
          <p:spPr>
            <a:xfrm>
              <a:off x="2649463" y="13680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45" name="Shape 245"/>
          <p:cNvSpPr txBox="1"/>
          <p:nvPr>
            <p:ph idx="4294967295" type="body"/>
          </p:nvPr>
        </p:nvSpPr>
        <p:spPr>
          <a:xfrm>
            <a:off x="959959" y="3054700"/>
            <a:ext cx="2177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lang="en" sz="2100">
                <a:solidFill>
                  <a:schemeClr val="accent5"/>
                </a:solidFill>
              </a:rPr>
              <a:t>		LIU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1969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" name="Shape 247"/>
          <p:cNvGrpSpPr/>
          <p:nvPr/>
        </p:nvGrpSpPr>
        <p:grpSpPr>
          <a:xfrm>
            <a:off x="5772650" y="1286275"/>
            <a:ext cx="1644300" cy="1644300"/>
            <a:chOff x="7085400" y="1366425"/>
            <a:chExt cx="1644300" cy="1644300"/>
          </a:xfrm>
        </p:grpSpPr>
        <p:sp>
          <p:nvSpPr>
            <p:cNvPr id="248" name="Shape 248"/>
            <p:cNvSpPr/>
            <p:nvPr/>
          </p:nvSpPr>
          <p:spPr>
            <a:xfrm>
              <a:off x="7085400" y="1366425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249" name="Shape 2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8540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50" name="Shape 250"/>
          <p:cNvSpPr txBox="1"/>
          <p:nvPr>
            <p:ph idx="4294967295" type="body"/>
          </p:nvPr>
        </p:nvSpPr>
        <p:spPr>
          <a:xfrm>
            <a:off x="5594226" y="3122150"/>
            <a:ext cx="2177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100">
                <a:solidFill>
                  <a:schemeClr val="accent5"/>
                </a:solidFill>
              </a:rPr>
              <a:t>LAYLAND</a:t>
            </a:r>
          </a:p>
        </p:txBody>
      </p:sp>
      <p:cxnSp>
        <p:nvCxnSpPr>
          <p:cNvPr id="251" name="Shape 251"/>
          <p:cNvCxnSpPr/>
          <p:nvPr/>
        </p:nvCxnSpPr>
        <p:spPr>
          <a:xfrm>
            <a:off x="6615375" y="365864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3" name="Shape 253"/>
          <p:cNvSpPr txBox="1"/>
          <p:nvPr/>
        </p:nvSpPr>
        <p:spPr>
          <a:xfrm>
            <a:off x="489850" y="144725"/>
            <a:ext cx="256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2159" y="3122150"/>
            <a:ext cx="2152067" cy="182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242875" y="245575"/>
            <a:ext cx="4045200" cy="150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Sufficient Condition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1" name="Shape 261"/>
          <p:cNvSpPr txBox="1"/>
          <p:nvPr/>
        </p:nvSpPr>
        <p:spPr>
          <a:xfrm>
            <a:off x="430050" y="2217950"/>
            <a:ext cx="41079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262" name="Shape 262"/>
          <p:cNvSpPr txBox="1"/>
          <p:nvPr/>
        </p:nvSpPr>
        <p:spPr>
          <a:xfrm>
            <a:off x="5013350" y="509250"/>
            <a:ext cx="36555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Example :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217050" y="972250"/>
            <a:ext cx="30000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U = (⅖)  +  (4/7)     = (34/35)  ~  0.97 0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5318900" y="2433125"/>
            <a:ext cx="3191400" cy="22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n=2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n(2^(1/n)-1) ~ 0.82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0.97 &gt; 0.82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Hence , Schedulabilty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Test Fails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75" y="2642150"/>
            <a:ext cx="3751975" cy="15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 </a:t>
            </a:r>
          </a:p>
        </p:txBody>
      </p:sp>
      <p:sp>
        <p:nvSpPr>
          <p:cNvPr id="271" name="Shape 271"/>
          <p:cNvSpPr txBox="1"/>
          <p:nvPr>
            <p:ph idx="1" type="subTitle"/>
          </p:nvPr>
        </p:nvSpPr>
        <p:spPr>
          <a:xfrm>
            <a:off x="152325" y="59615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4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ADVANTAGES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ts val="2400"/>
              <a:buFont typeface="Bree Serif"/>
              <a:buChar char="●"/>
            </a:pPr>
            <a:r>
              <a:rPr b="1" lang="en" sz="24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RMS is proved as the optimum of static scheduling algorithm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ts val="2400"/>
              <a:buFont typeface="Bree Serif"/>
              <a:buChar char="●"/>
            </a:pPr>
            <a:r>
              <a:rPr b="1" lang="en" sz="24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More Feasibility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ts val="2400"/>
              <a:buFont typeface="Bree Serif"/>
              <a:buChar char="●"/>
            </a:pPr>
            <a:r>
              <a:rPr b="1" lang="en" sz="24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Little Overhead</a:t>
            </a:r>
          </a:p>
        </p:txBody>
      </p:sp>
      <p:sp>
        <p:nvSpPr>
          <p:cNvPr id="272" name="Shape 272"/>
          <p:cNvSpPr txBox="1"/>
          <p:nvPr>
            <p:ph idx="2" type="body"/>
          </p:nvPr>
        </p:nvSpPr>
        <p:spPr>
          <a:xfrm>
            <a:off x="4962150" y="151282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DISADVANTAGES</a:t>
            </a:r>
          </a:p>
          <a:p>
            <a:pPr indent="-381000" lvl="0" marL="457200" rtl="0" algn="ctr">
              <a:spcBef>
                <a:spcPts val="0"/>
              </a:spcBef>
              <a:buSzPts val="2400"/>
              <a:buFont typeface="Bree Serif"/>
              <a:buChar char="●"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Processor Utilization is not high for very large no of Processes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 rtl="0" algn="ctr">
              <a:spcBef>
                <a:spcPts val="0"/>
              </a:spcBef>
              <a:buSzPts val="2400"/>
              <a:buFont typeface="Bree Serif"/>
              <a:buChar char="●"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Processor Utilization=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Ln2 = 70%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425" y="150000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Questions?</a:t>
            </a: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4800">
                <a:solidFill>
                  <a:schemeClr val="accent1"/>
                </a:solidFill>
              </a:rPr>
              <a:t>THANK</a:t>
            </a:r>
            <a:r>
              <a:rPr lang="en" sz="4800">
                <a:solidFill>
                  <a:schemeClr val="accent1"/>
                </a:solidFill>
              </a:rPr>
              <a:t> </a:t>
            </a:r>
          </a:p>
        </p:txBody>
      </p:sp>
      <p:grpSp>
        <p:nvGrpSpPr>
          <p:cNvPr id="286" name="Shape 286"/>
          <p:cNvGrpSpPr/>
          <p:nvPr/>
        </p:nvGrpSpPr>
        <p:grpSpPr>
          <a:xfrm>
            <a:off x="1211332" y="1705030"/>
            <a:ext cx="1233485" cy="1233485"/>
            <a:chOff x="1700550" y="1498632"/>
            <a:chExt cx="1053900" cy="1053900"/>
          </a:xfrm>
        </p:grpSpPr>
        <p:sp>
          <p:nvSpPr>
            <p:cNvPr id="287" name="Shape 287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Shape 289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290" name="Shape 290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293" name="Shape 293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296" name="Shape 296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299" name="Shape 299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4800">
                <a:latin typeface="Bree Serif"/>
                <a:ea typeface="Bree Serif"/>
                <a:cs typeface="Bree Serif"/>
                <a:sym typeface="Bree Serif"/>
              </a:rPr>
              <a:t>YOU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2" type="body"/>
          </p:nvPr>
        </p:nvSpPr>
        <p:spPr>
          <a:xfrm>
            <a:off x="4939500" y="193025"/>
            <a:ext cx="3837000" cy="476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229325" y="410150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RTOS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620250" y="410150"/>
            <a:ext cx="4451400" cy="4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Real Time Operating System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A real-time operating system(RTOS) is an operating system(OS) intended to serve real-time applications that process data as it comes in typically without delay buffer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HARD RTOS</a:t>
            </a:r>
            <a:r>
              <a:rPr lang="en">
                <a:solidFill>
                  <a:srgbClr val="FFFFFF"/>
                </a:solidFill>
              </a:rPr>
              <a:t> :</a:t>
            </a:r>
            <a:r>
              <a:rPr lang="en" sz="1800">
                <a:solidFill>
                  <a:srgbClr val="FFFFFF"/>
                </a:solidFill>
              </a:rPr>
              <a:t> FIXED DEADLINE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SOFT RT</a:t>
            </a:r>
            <a:r>
              <a:rPr lang="en" sz="24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OS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 : </a:t>
            </a:r>
            <a:r>
              <a:rPr lang="en" sz="1800">
                <a:solidFill>
                  <a:srgbClr val="FFFFFF"/>
                </a:solidFill>
              </a:rPr>
              <a:t>ADJUSTABE DEADLINE</a:t>
            </a:r>
          </a:p>
        </p:txBody>
      </p:sp>
      <p:cxnSp>
        <p:nvCxnSpPr>
          <p:cNvPr id="73" name="Shape 73"/>
          <p:cNvCxnSpPr/>
          <p:nvPr/>
        </p:nvCxnSpPr>
        <p:spPr>
          <a:xfrm flipH="1">
            <a:off x="2159400" y="1411400"/>
            <a:ext cx="12000" cy="11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4" name="Shape 74"/>
          <p:cNvSpPr/>
          <p:nvPr/>
        </p:nvSpPr>
        <p:spPr>
          <a:xfrm>
            <a:off x="1894050" y="1604600"/>
            <a:ext cx="542700" cy="94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28425" y="2545400"/>
            <a:ext cx="2847000" cy="2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75575" y="2545400"/>
            <a:ext cx="542700" cy="94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284100" y="2545400"/>
            <a:ext cx="542700" cy="94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436750" y="3618950"/>
            <a:ext cx="18336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HARD REAL TIME OPERATING SYSTEM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49550" y="3639950"/>
            <a:ext cx="18942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SOFT REAL TIME OPERATING SYSTEM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REAL TIME SCHEDULING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>
            <a:stCxn id="88" idx="2"/>
            <a:endCxn id="89" idx="1"/>
          </p:cNvCxnSpPr>
          <p:nvPr/>
        </p:nvCxnSpPr>
        <p:spPr>
          <a:xfrm>
            <a:off x="1024275" y="2772100"/>
            <a:ext cx="707400" cy="8154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0F9D5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Shape 90"/>
          <p:cNvCxnSpPr>
            <a:stCxn id="88" idx="2"/>
            <a:endCxn id="91" idx="1"/>
          </p:cNvCxnSpPr>
          <p:nvPr/>
        </p:nvCxnSpPr>
        <p:spPr>
          <a:xfrm flipH="1" rot="10800000">
            <a:off x="1024275" y="1797100"/>
            <a:ext cx="707400" cy="9750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Shape 88"/>
          <p:cNvSpPr/>
          <p:nvPr/>
        </p:nvSpPr>
        <p:spPr>
          <a:xfrm rot="-5400000">
            <a:off x="-797775" y="2509450"/>
            <a:ext cx="3118800" cy="525300"/>
          </a:xfrm>
          <a:prstGeom prst="roundRect">
            <a:avLst>
              <a:gd fmla="val 16667" name="adj"/>
            </a:avLst>
          </a:prstGeom>
          <a:solidFill>
            <a:srgbClr val="E2F3EB"/>
          </a:solidFill>
          <a:ln cap="flat" cmpd="sng" w="9525">
            <a:solidFill>
              <a:srgbClr val="0F9D5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100">
                <a:solidFill>
                  <a:srgbClr val="097138"/>
                </a:solidFill>
                <a:latin typeface="Roboto"/>
                <a:ea typeface="Roboto"/>
                <a:cs typeface="Roboto"/>
                <a:sym typeface="Roboto"/>
              </a:rPr>
              <a:t>Real Time Scheduling</a:t>
            </a:r>
          </a:p>
        </p:txBody>
      </p:sp>
      <p:sp>
        <p:nvSpPr>
          <p:cNvPr id="91" name="Shape 91"/>
          <p:cNvSpPr/>
          <p:nvPr/>
        </p:nvSpPr>
        <p:spPr>
          <a:xfrm>
            <a:off x="1731563" y="15345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2F3EB"/>
          </a:solidFill>
          <a:ln cap="flat" cmpd="sng" w="9525">
            <a:solidFill>
              <a:srgbClr val="0F9D5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lang="en" sz="1100">
                <a:solidFill>
                  <a:srgbClr val="097138"/>
                </a:solidFill>
                <a:latin typeface="Roboto"/>
                <a:ea typeface="Roboto"/>
                <a:cs typeface="Roboto"/>
                <a:sym typeface="Roboto"/>
              </a:rPr>
              <a:t>Single Process Scheduling</a:t>
            </a:r>
          </a:p>
        </p:txBody>
      </p:sp>
      <p:sp>
        <p:nvSpPr>
          <p:cNvPr id="89" name="Shape 89"/>
          <p:cNvSpPr/>
          <p:nvPr/>
        </p:nvSpPr>
        <p:spPr>
          <a:xfrm>
            <a:off x="1731575" y="33247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2F3EB"/>
          </a:solidFill>
          <a:ln cap="flat" cmpd="sng" w="9525">
            <a:solidFill>
              <a:srgbClr val="0F9D5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100">
                <a:solidFill>
                  <a:srgbClr val="097138"/>
                </a:solidFill>
                <a:latin typeface="Roboto"/>
                <a:ea typeface="Roboto"/>
                <a:cs typeface="Roboto"/>
                <a:sym typeface="Roboto"/>
              </a:rPr>
              <a:t>Multi Process Scheduling</a:t>
            </a:r>
          </a:p>
        </p:txBody>
      </p:sp>
      <p:sp>
        <p:nvSpPr>
          <p:cNvPr id="92" name="Shape 92"/>
          <p:cNvSpPr/>
          <p:nvPr/>
        </p:nvSpPr>
        <p:spPr>
          <a:xfrm>
            <a:off x="4338775" y="12128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2F3EB"/>
          </a:solidFill>
          <a:ln cap="flat" cmpd="sng" w="9525">
            <a:solidFill>
              <a:srgbClr val="0F9D5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97138"/>
                </a:solidFill>
                <a:latin typeface="Roboto"/>
                <a:ea typeface="Roboto"/>
                <a:cs typeface="Roboto"/>
                <a:sym typeface="Roboto"/>
              </a:rPr>
              <a:t>Early Deadline First (EDF)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1100">
                <a:solidFill>
                  <a:srgbClr val="097138"/>
                </a:solidFill>
                <a:latin typeface="Roboto"/>
                <a:ea typeface="Roboto"/>
                <a:cs typeface="Roboto"/>
                <a:sym typeface="Roboto"/>
              </a:rPr>
              <a:t>Scheduling</a:t>
            </a:r>
          </a:p>
        </p:txBody>
      </p:sp>
      <p:sp>
        <p:nvSpPr>
          <p:cNvPr id="93" name="Shape 93"/>
          <p:cNvSpPr/>
          <p:nvPr/>
        </p:nvSpPr>
        <p:spPr>
          <a:xfrm>
            <a:off x="4338775" y="19168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0F9D5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97138"/>
                </a:solidFill>
                <a:latin typeface="Roboto"/>
                <a:ea typeface="Roboto"/>
                <a:cs typeface="Roboto"/>
                <a:sym typeface="Roboto"/>
              </a:rPr>
              <a:t>Rate Monotonic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97138"/>
                </a:solidFill>
                <a:latin typeface="Roboto"/>
                <a:ea typeface="Roboto"/>
                <a:cs typeface="Roboto"/>
                <a:sym typeface="Roboto"/>
              </a:rPr>
              <a:t>(RM) Scheduling</a:t>
            </a:r>
          </a:p>
        </p:txBody>
      </p:sp>
      <p:sp>
        <p:nvSpPr>
          <p:cNvPr id="94" name="Shape 94"/>
          <p:cNvSpPr/>
          <p:nvPr/>
        </p:nvSpPr>
        <p:spPr>
          <a:xfrm>
            <a:off x="4338775" y="26207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2F3EB"/>
          </a:solidFill>
          <a:ln cap="flat" cmpd="sng" w="9525">
            <a:solidFill>
              <a:srgbClr val="0F9D5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100">
                <a:solidFill>
                  <a:srgbClr val="097138"/>
                </a:solidFill>
                <a:latin typeface="Roboto"/>
                <a:ea typeface="Roboto"/>
                <a:cs typeface="Roboto"/>
                <a:sym typeface="Roboto"/>
              </a:rPr>
              <a:t>Partitioned Scheduling</a:t>
            </a:r>
          </a:p>
        </p:txBody>
      </p:sp>
      <p:sp>
        <p:nvSpPr>
          <p:cNvPr id="95" name="Shape 95"/>
          <p:cNvSpPr/>
          <p:nvPr/>
        </p:nvSpPr>
        <p:spPr>
          <a:xfrm>
            <a:off x="4338875" y="35874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2F3EB"/>
          </a:solidFill>
          <a:ln cap="flat" cmpd="sng" w="9525">
            <a:solidFill>
              <a:srgbClr val="0F9D5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100">
                <a:solidFill>
                  <a:srgbClr val="097138"/>
                </a:solidFill>
                <a:latin typeface="Roboto"/>
                <a:ea typeface="Roboto"/>
                <a:cs typeface="Roboto"/>
                <a:sym typeface="Roboto"/>
              </a:rPr>
              <a:t>Global Scheduling</a:t>
            </a:r>
          </a:p>
        </p:txBody>
      </p:sp>
      <p:cxnSp>
        <p:nvCxnSpPr>
          <p:cNvPr id="96" name="Shape 96"/>
          <p:cNvCxnSpPr>
            <a:stCxn id="91" idx="3"/>
            <a:endCxn id="92" idx="1"/>
          </p:cNvCxnSpPr>
          <p:nvPr/>
        </p:nvCxnSpPr>
        <p:spPr>
          <a:xfrm flipH="1" rot="10800000">
            <a:off x="3752063" y="1475349"/>
            <a:ext cx="586800" cy="3219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0F9D5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Shape 97"/>
          <p:cNvCxnSpPr>
            <a:stCxn id="91" idx="3"/>
            <a:endCxn id="93" idx="1"/>
          </p:cNvCxnSpPr>
          <p:nvPr/>
        </p:nvCxnSpPr>
        <p:spPr>
          <a:xfrm>
            <a:off x="3752063" y="1797249"/>
            <a:ext cx="586800" cy="3822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0F9D5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Shape 98"/>
          <p:cNvCxnSpPr>
            <a:stCxn id="94" idx="1"/>
            <a:endCxn id="89" idx="3"/>
          </p:cNvCxnSpPr>
          <p:nvPr/>
        </p:nvCxnSpPr>
        <p:spPr>
          <a:xfrm flipH="1">
            <a:off x="3751975" y="2883438"/>
            <a:ext cx="586800" cy="704100"/>
          </a:xfrm>
          <a:prstGeom prst="bentConnector3">
            <a:avLst>
              <a:gd fmla="val 49991" name="adj1"/>
            </a:avLst>
          </a:prstGeom>
          <a:noFill/>
          <a:ln cap="flat" cmpd="sng" w="38100">
            <a:solidFill>
              <a:srgbClr val="0F9D5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Shape 99"/>
          <p:cNvCxnSpPr>
            <a:stCxn id="95" idx="1"/>
            <a:endCxn id="89" idx="3"/>
          </p:cNvCxnSpPr>
          <p:nvPr/>
        </p:nvCxnSpPr>
        <p:spPr>
          <a:xfrm rot="10800000">
            <a:off x="3752075" y="3587588"/>
            <a:ext cx="586800" cy="262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F9D5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4294967295" type="title"/>
          </p:nvPr>
        </p:nvSpPr>
        <p:spPr>
          <a:xfrm>
            <a:off x="311700" y="369425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CONCEPT BEHIND RATE MONOTONIC SCHEDULING</a:t>
            </a:r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1873600" y="2078475"/>
            <a:ext cx="7200000" cy="160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5"/>
                </a:solidFill>
              </a:rPr>
              <a:t>Task that has to be run most often must get highest priority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20300" y="1700925"/>
            <a:ext cx="7962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9050" y="1469575"/>
            <a:ext cx="2883474" cy="288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434275" y="313650"/>
            <a:ext cx="8311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PROPERTIES OF RM SCHEDULING :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554925" y="965075"/>
            <a:ext cx="832500" cy="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6" name="Shape 116"/>
          <p:cNvSpPr txBox="1"/>
          <p:nvPr/>
        </p:nvSpPr>
        <p:spPr>
          <a:xfrm>
            <a:off x="1302850" y="1363150"/>
            <a:ext cx="72984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Single Processor Scheduling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Fixed/Static Priority Scheduling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Preemptive Scheduling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Online Scheduling ( Event Triggered System)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757050" y="233800"/>
            <a:ext cx="67356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ASSUMPTIONS : 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957450" y="924050"/>
            <a:ext cx="712500" cy="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 txBox="1"/>
          <p:nvPr/>
        </p:nvSpPr>
        <p:spPr>
          <a:xfrm>
            <a:off x="1469575" y="1413900"/>
            <a:ext cx="67356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Single Processor</a:t>
            </a: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All Tasks (Process) are Periodic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Zero Context Switch Time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Relative Deadline = Period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No Priority Inversion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All Tasks are Independent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No Task can suspend itself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504" y="2050575"/>
            <a:ext cx="1761749" cy="249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/>
        </p:nvSpPr>
        <p:spPr>
          <a:xfrm>
            <a:off x="512125" y="278325"/>
            <a:ext cx="7949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PRINCIPLE: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133" name="Shape 133"/>
          <p:cNvCxnSpPr/>
          <p:nvPr/>
        </p:nvCxnSpPr>
        <p:spPr>
          <a:xfrm>
            <a:off x="567775" y="1024250"/>
            <a:ext cx="957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4" name="Shape 134"/>
          <p:cNvSpPr txBox="1"/>
          <p:nvPr/>
        </p:nvSpPr>
        <p:spPr>
          <a:xfrm>
            <a:off x="1191250" y="1536375"/>
            <a:ext cx="7069500" cy="2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512125" y="1157925"/>
            <a:ext cx="81939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Each process is assigned a unique priority based on its period(frequency of occurrence)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Always execute job with highest priority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The shorter the period the higher the priority</a:t>
            </a:r>
          </a:p>
          <a:p>
            <a:pPr indent="-419100" lvl="0" marL="457200">
              <a:spcBef>
                <a:spcPts val="0"/>
              </a:spcBef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Pi &lt;Pj =&gt; Pr(i) &gt; Pr(j) (1 = Highest Priority)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1" name="Shape 141"/>
          <p:cNvSpPr txBox="1"/>
          <p:nvPr/>
        </p:nvSpPr>
        <p:spPr>
          <a:xfrm>
            <a:off x="434200" y="233800"/>
            <a:ext cx="80826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RM SCHEDULING :  TASK MODEL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34200" y="1291300"/>
            <a:ext cx="76038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Assume a set of periodic Task ( Ci,Ti)</a:t>
            </a: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Ci =&gt; CPU Burst Time</a:t>
            </a: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Ti =&gt; Period after which the process re invoked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(Frequency or rate )</a:t>
            </a: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Task are always released at the start of their period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Task are independent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49" name="Shape 149"/>
          <p:cNvGraphicFramePr/>
          <p:nvPr/>
        </p:nvGraphicFramePr>
        <p:xfrm>
          <a:off x="321150" y="81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{50E6A3E5-0437-4138-8507-8FB4E132B628}</a:tableStyleId>
              </a:tblPr>
              <a:tblGrid>
                <a:gridCol w="1023500"/>
                <a:gridCol w="1023500"/>
                <a:gridCol w="1023500"/>
                <a:gridCol w="1023500"/>
              </a:tblGrid>
              <a:tr h="95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 Process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F4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Period ( Pi)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4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4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4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4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Respons Time (Ci)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4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Priority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497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P1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10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4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2</a:t>
                      </a:r>
                    </a:p>
                  </a:txBody>
                  <a:tcPr marT="91425" marB="91425" marR="91425" marL="91425"/>
                </a:tc>
              </a:tr>
              <a:tr h="497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P2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497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P3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4</a:t>
                      </a:r>
                    </a:p>
                  </a:txBody>
                  <a:tcPr marT="91425" marB="91425" marR="91425" marL="91425"/>
                </a:tc>
              </a:tr>
              <a:tr h="497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P4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ltra"/>
                          <a:ea typeface="Ultra"/>
                          <a:cs typeface="Ultra"/>
                          <a:sym typeface="Ultra"/>
                        </a:rPr>
                        <a:t>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Shape 150"/>
          <p:cNvSpPr txBox="1"/>
          <p:nvPr/>
        </p:nvSpPr>
        <p:spPr>
          <a:xfrm>
            <a:off x="389650" y="244925"/>
            <a:ext cx="3818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Assume all the process are in the ready queue at the begining</a:t>
            </a:r>
          </a:p>
        </p:txBody>
      </p:sp>
      <p:sp>
        <p:nvSpPr>
          <p:cNvPr id="151" name="Shape 151"/>
          <p:cNvSpPr/>
          <p:nvPr/>
        </p:nvSpPr>
        <p:spPr>
          <a:xfrm>
            <a:off x="367400" y="4074725"/>
            <a:ext cx="657000" cy="32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EB8FC"/>
              </a:gs>
              <a:gs pos="100000">
                <a:srgbClr val="096D9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546025" y="4066050"/>
            <a:ext cx="657000" cy="32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67400" y="4602200"/>
            <a:ext cx="657000" cy="32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546025" y="4698625"/>
            <a:ext cx="657000" cy="32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4BD40"/>
              </a:gs>
              <a:gs pos="100000">
                <a:srgbClr val="39572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168975" y="4066050"/>
            <a:ext cx="8667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221175" y="4641200"/>
            <a:ext cx="8667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467850" y="4066050"/>
            <a:ext cx="8667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P3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480700" y="4641200"/>
            <a:ext cx="8667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P4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830125" y="270675"/>
            <a:ext cx="3774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GANT CHART :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654750" y="1833800"/>
            <a:ext cx="790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>
                <a:solidFill>
                  <a:srgbClr val="FFFFFF"/>
                </a:solidFill>
              </a:rPr>
              <a:t>P1,P2,P3,P4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605625" y="2141600"/>
            <a:ext cx="48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176700" y="2141600"/>
            <a:ext cx="48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P2,P1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5200450" y="2535200"/>
            <a:ext cx="3762900" cy="1235875"/>
            <a:chOff x="5121225" y="1358250"/>
            <a:chExt cx="3762900" cy="1235875"/>
          </a:xfrm>
        </p:grpSpPr>
        <p:cxnSp>
          <p:nvCxnSpPr>
            <p:cNvPr id="164" name="Shape 164"/>
            <p:cNvCxnSpPr/>
            <p:nvPr/>
          </p:nvCxnSpPr>
          <p:spPr>
            <a:xfrm>
              <a:off x="5121225" y="1358250"/>
              <a:ext cx="0" cy="44520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5" name="Shape 165"/>
            <p:cNvCxnSpPr/>
            <p:nvPr/>
          </p:nvCxnSpPr>
          <p:spPr>
            <a:xfrm flipH="1" rot="10800000">
              <a:off x="5121225" y="1803450"/>
              <a:ext cx="3762900" cy="11100"/>
            </a:xfrm>
            <a:prstGeom prst="straightConnector1">
              <a:avLst/>
            </a:prstGeom>
            <a:noFill/>
            <a:ln cap="flat" cmpd="sng" w="38100">
              <a:solidFill>
                <a:srgbClr val="CFE2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5655625" y="1725625"/>
              <a:ext cx="0" cy="2448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6297875" y="1725625"/>
              <a:ext cx="0" cy="2448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6906725" y="1725625"/>
              <a:ext cx="0" cy="2448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9" name="Shape 169"/>
            <p:cNvCxnSpPr/>
            <p:nvPr/>
          </p:nvCxnSpPr>
          <p:spPr>
            <a:xfrm>
              <a:off x="7493325" y="1725625"/>
              <a:ext cx="0" cy="2448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70" name="Shape 170"/>
            <p:cNvSpPr txBox="1"/>
            <p:nvPr/>
          </p:nvSpPr>
          <p:spPr>
            <a:xfrm>
              <a:off x="5499675" y="1970425"/>
              <a:ext cx="32064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5          10         15      20      25     30</a:t>
              </a:r>
            </a:p>
          </p:txBody>
        </p:sp>
        <p:cxnSp>
          <p:nvCxnSpPr>
            <p:cNvPr id="171" name="Shape 171"/>
            <p:cNvCxnSpPr/>
            <p:nvPr/>
          </p:nvCxnSpPr>
          <p:spPr>
            <a:xfrm>
              <a:off x="8001975" y="1725625"/>
              <a:ext cx="0" cy="2448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8472450" y="1686600"/>
              <a:ext cx="0" cy="2448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73" name="Shape 173"/>
          <p:cNvSpPr txBox="1"/>
          <p:nvPr/>
        </p:nvSpPr>
        <p:spPr>
          <a:xfrm>
            <a:off x="6747775" y="2141600"/>
            <a:ext cx="48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P2,P4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7318850" y="2141600"/>
            <a:ext cx="48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P2,P1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7836250" y="2141600"/>
            <a:ext cx="48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P2,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8306725" y="2141600"/>
            <a:ext cx="48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P2,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