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75" r:id="rId19"/>
    <p:sldId id="279" r:id="rId20"/>
    <p:sldId id="274" r:id="rId21"/>
    <p:sldId id="276" r:id="rId22"/>
    <p:sldId id="277" r:id="rId23"/>
    <p:sldId id="278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26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.com/poland/products/technology-platform/datasphere/what-is-a-data-warehous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F1725-5DE3-415E-9DE3-D899116DA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Analityka opisowa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4F13FE-ED4A-4074-9114-3530561DE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Tworzenie modeli danych pod kątem prowadzonych analiz</a:t>
            </a:r>
          </a:p>
          <a:p>
            <a:r>
              <a:rPr lang="pl-PL" dirty="0"/>
              <a:t>Modele relacyjne i wielowymiarowe</a:t>
            </a:r>
          </a:p>
        </p:txBody>
      </p:sp>
    </p:spTree>
    <p:extLst>
      <p:ext uri="{BB962C8B-B14F-4D97-AF65-F5344CB8AC3E}">
        <p14:creationId xmlns:p14="http://schemas.microsoft.com/office/powerpoint/2010/main" val="3240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90065-6948-4BB7-8A3B-7A793D41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Rodzaje modeli danych</a:t>
            </a:r>
            <a:br>
              <a:rPr lang="pl-PL" b="1" dirty="0"/>
            </a:br>
            <a:r>
              <a:rPr lang="pl-PL" sz="2200" b="1" dirty="0"/>
              <a:t>Jakie są trzy poziomy abstrakcji danych?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62AB32-CF85-451C-ABB5-610B7B6D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/>
              <a:t>Istnieją różne typy modeli danych, a każdy z nich na swój własny sposób pokazuje, jak dane do siebie pasują.  Społeczność przetwarzająca dane określa trzy rodzaje modelowania, które reprezentują poziomy myślenia w miarę opracowywania modeli:</a:t>
            </a:r>
          </a:p>
          <a:p>
            <a:pPr fontAlgn="base"/>
            <a:r>
              <a:rPr lang="pl-PL" b="1" dirty="0"/>
              <a:t>Konceptualny model danych</a:t>
            </a:r>
          </a:p>
          <a:p>
            <a:pPr fontAlgn="base"/>
            <a:r>
              <a:rPr lang="pl-PL" dirty="0"/>
              <a:t>Dzięki koncepcyjnym modelom danych można stworzyć  kompleksowy plan wysokiego poziomu dla swoich danych. To jest jak prosty szkic mapy, który podkreśla główne miasta i ich połączenia.</a:t>
            </a:r>
          </a:p>
          <a:p>
            <a:pPr fontAlgn="base"/>
            <a:r>
              <a:rPr lang="pl-PL" dirty="0"/>
              <a:t>Model ten pomaga uzyskać przegląd informacji, które mają być przechowywane i powiązania między różnymi częściami. Jest to sposób na uzyskanie przeglądu danych bez wchodzenia w szczegóły.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66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C85F8-5A5A-4746-8AC8-4D1D448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Rodzaje modeli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71C41-02F3-403D-898C-4E6A5FC8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b="1" dirty="0"/>
              <a:t>Logiczne modele danych</a:t>
            </a:r>
          </a:p>
          <a:p>
            <a:pPr fontAlgn="base"/>
            <a:r>
              <a:rPr lang="pl-PL" dirty="0"/>
              <a:t>Logiczny model danych to zagłębienie się  w szczegóły. Fazę tę można porównać do tworzenia szczegółowego planu piętra budynku. Określają szczegóły każdego pomieszczenia, jego wielkość i sposób, w jaki są ze sobą połączone.</a:t>
            </a:r>
          </a:p>
          <a:p>
            <a:pPr fontAlgn="base"/>
            <a:r>
              <a:rPr lang="pl-PL" dirty="0"/>
              <a:t>Podobnie w logicznym modelu danych definiuje się  relacje między różnymi składnikami danych i sposób ich współdziałania. Model ten koncentruje się na strukturze i organizacji danych bez uwzględnienia faktycznej implementacji technicznej.</a:t>
            </a:r>
          </a:p>
          <a:p>
            <a:pPr fontAlgn="base"/>
            <a:r>
              <a:rPr lang="pl-PL" b="1" dirty="0"/>
              <a:t>Fizyczny model danych</a:t>
            </a:r>
          </a:p>
          <a:p>
            <a:pPr fontAlgn="base"/>
            <a:r>
              <a:rPr lang="pl-PL" dirty="0"/>
              <a:t>Fizyczny model danych to faktyczna faza budowy. Na tym etapie budowany jest rzeczywisty system bazy danych, podobnie jak buduje się budynek.</a:t>
            </a:r>
          </a:p>
          <a:p>
            <a:pPr fontAlgn="base"/>
            <a:r>
              <a:rPr lang="pl-PL" dirty="0"/>
              <a:t>Definiuje szczegółowe informacje dotyczące sposobu przechowywania danych, uzyskiwania do nich dostępu i zarządzania nimi w konkretnym systemie baz danych. Fizyczne modele danych obejmują uwzględnienie praktycznych szczegółów technicznych, takich jak definiowanie tabel, określanie typów danych i wybór opcji przechowywać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5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E6E19-B9F8-4144-9659-AE8539B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modelowania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690DEA-CBEA-4D34-88DD-CC8107F9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l-PL" b="1" dirty="0"/>
              <a:t>Zdefiniuj cel</a:t>
            </a:r>
          </a:p>
          <a:p>
            <a:pPr fontAlgn="base"/>
            <a:r>
              <a:rPr lang="pl-PL" dirty="0"/>
              <a:t>Zacznij od zdefiniowania celu modelu danych. Zadaj sobie pytanie: na jakie pytania chcesz odpowiedzieć? Jakie spostrzeżenia chcesz uzyskać? Ten krok jest kluczowy, ponieważ określa całą strukturę modelu danych.</a:t>
            </a:r>
          </a:p>
          <a:p>
            <a:pPr fontAlgn="base"/>
            <a:r>
              <a:rPr lang="pl-PL" b="1" dirty="0"/>
              <a:t>Zbierz dane</a:t>
            </a:r>
          </a:p>
          <a:p>
            <a:pPr fontAlgn="base"/>
            <a:r>
              <a:rPr lang="pl-PL" dirty="0"/>
              <a:t>Zbierz wszystkie istotne dane potrzebne dla Twojego modelu. Może to obejmować arkusze kalkulacyjne, bazy danych lub inne źródła. Upewnij się, że dane są dokładne, kompletne i spójne. Wysokiej jakości dane są podstawą efektywnego modelu danych.</a:t>
            </a:r>
          </a:p>
          <a:p>
            <a:pPr fontAlgn="base"/>
            <a:r>
              <a:rPr lang="pl-PL" b="1" dirty="0"/>
              <a:t>Zrozum relacje</a:t>
            </a:r>
          </a:p>
          <a:p>
            <a:pPr fontAlgn="base"/>
            <a:r>
              <a:rPr lang="pl-PL" dirty="0"/>
              <a:t>Określ relacje pomiędzy różnymi zbiorami danych. Czy istnieją połączenia pomiędzy różnymi punktami danych? Na przykład w scenariuszu handlu elektronicznego można połączyć dane klientów z ich historią zakupów. Zrozumienie tych relacji jest kluczem do skutecznego organizowania danych.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32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408343-92A3-4BAE-8BB5-38A091F0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modelowania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A3452F-3188-4FD0-997E-DC90A610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l-PL" b="1" dirty="0"/>
              <a:t>Wybierz typ modelu danych</a:t>
            </a:r>
          </a:p>
          <a:p>
            <a:pPr fontAlgn="base"/>
            <a:r>
              <a:rPr lang="pl-PL" dirty="0"/>
              <a:t>Istnieją różne typy modeli danych, takie jak: B. relacyjne, hierarchiczne, sieciowe, obiektowe, wymiarowe modele danych i inne. </a:t>
            </a:r>
          </a:p>
          <a:p>
            <a:pPr fontAlgn="base"/>
            <a:r>
              <a:rPr lang="pl-PL" dirty="0"/>
              <a:t>Kluczowym momentem jest wybranie modelu, który najlepiej pasuje do naszych danych i wniosków, które chcemy uzyskać. Dobrym punktem wyjścia jest często relacyjny model danych, który organizuje dane w tabele zawierające wiersze i kolumny.</a:t>
            </a:r>
          </a:p>
          <a:p>
            <a:pPr fontAlgn="base"/>
            <a:r>
              <a:rPr lang="pl-PL" b="1" dirty="0"/>
              <a:t>Utwórz model danych</a:t>
            </a:r>
          </a:p>
          <a:p>
            <a:pPr fontAlgn="base"/>
            <a:r>
              <a:rPr lang="pl-PL" dirty="0"/>
              <a:t>Watro skorzystać z narzędzi lub oprogramowania do modelowania danych i rozpocznij strukturyzację danych zgodnie z wybranym modelem. Zdefiniowanie bytów (obiekty lub pojęcia) i ich atrybutów  (cechy) jest kluczowe na tym etapie. W tym miejscu możesz przełożyć swoje zrozumienie relacji danych na reprezentację wizualną.</a:t>
            </a:r>
          </a:p>
          <a:p>
            <a:pPr fontAlgn="base"/>
            <a:r>
              <a:rPr lang="pl-PL" b="1" dirty="0"/>
              <a:t>Sprawdź i popraw</a:t>
            </a:r>
          </a:p>
          <a:p>
            <a:pPr fontAlgn="base"/>
            <a:r>
              <a:rPr lang="pl-PL" dirty="0"/>
              <a:t>Zweryfikuj swój model, aby upewnić się, że dokładnie odzwierciedla rzeczywisty scenariusz. Szukaj nadmiarowości, anomalii i niespójności. Ten krok ma charakter iteracyjny: popraw model w oparciu o opinie i wyniki walidacji.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941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2990D0-EAC2-4EE1-BE81-9D4A702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modelowania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1970A9-731E-41BB-8448-707329C6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l-PL" b="1" dirty="0"/>
              <a:t>Udokumentuj model</a:t>
            </a:r>
          </a:p>
          <a:p>
            <a:pPr fontAlgn="base"/>
            <a:r>
              <a:rPr lang="pl-PL" dirty="0"/>
              <a:t>Dokumentowanie modelu danych jest niezbędne do późniejszego wykorzystania i współpracy. Upewnij się, że jasno wyjaśniłeś najważniejsze rzeczy (elementy), jak wyglądają (atrybuty), ich konteksty (powiązania) i wszelkie założenia przyjęte podczas opracowywania modelu. Dzięki temu każdy wie, czego się spodziewać w przyszłości.</a:t>
            </a:r>
          </a:p>
          <a:p>
            <a:pPr fontAlgn="base"/>
            <a:r>
              <a:rPr lang="pl-PL" b="1" dirty="0"/>
              <a:t>Zaimplementuj i przetestuj model danych</a:t>
            </a:r>
          </a:p>
          <a:p>
            <a:pPr fontAlgn="base"/>
            <a:r>
              <a:rPr lang="pl-PL" dirty="0"/>
              <a:t>Gdy będziesz zadowolony z modelu danych, zaimplementuj go w swoim systemie zarządzania danymi. Przetestuj model, aby upewnić się, że działa zgodnie z oczekiwaniami i zapewnia potrzebne informacje.</a:t>
            </a:r>
          </a:p>
          <a:p>
            <a:pPr fontAlgn="base"/>
            <a:r>
              <a:rPr lang="pl-PL" dirty="0"/>
              <a:t>Pamiętaj, że tworzenie modelu danych to proces ciągły. W miarę pogłębiania się wiedzy na temat danych lub zmiany potrzeb biznesowych może zaistnieć potrzeba przeglądu modelu i odpowiedniej jego aktualizacji.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513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F4ECFD-BC63-48DF-8885-C619460E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Najlepsze praktyki modelowania danych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3BCD3-1DCA-4198-B3F2-E1568DAD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2025569"/>
            <a:ext cx="11817752" cy="412058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l-PL" b="1" dirty="0"/>
              <a:t>Zrozumienie potrzeb biznesowych:</a:t>
            </a:r>
            <a:r>
              <a:rPr lang="pl-PL" dirty="0"/>
              <a:t> Zanim zaczniesz, upewnij się, że rozumiesz potrzeby biznesowe. W ten sposób Twój model danych będzie odpowiedni do określonego celu.</a:t>
            </a:r>
          </a:p>
          <a:p>
            <a:pPr fontAlgn="base"/>
            <a:r>
              <a:rPr lang="pl-PL" b="1" dirty="0"/>
              <a:t>Wizualizuj swoje dane</a:t>
            </a:r>
            <a:r>
              <a:rPr lang="pl-PL" dirty="0"/>
              <a:t>: korzystaj z wizualizacji i wykresów, aby lepiej zrozumieć swoje dane. Jest to łatwiejsze niż patrzenie na kilka liczb i pomaga wykryć błędy.</a:t>
            </a:r>
          </a:p>
          <a:p>
            <a:pPr fontAlgn="base"/>
            <a:r>
              <a:rPr lang="pl-PL" b="1" dirty="0"/>
              <a:t>Nie komplikuj</a:t>
            </a:r>
            <a:r>
              <a:rPr lang="pl-PL" dirty="0"/>
              <a:t>: Nie komplikuj tego. Proste modele danych są łatwiejsze do zrozumienia dla każdego. Możesz grupować dane według faktów (np. sprzedaży), wymiarów (np. czasu lub lokalizacji) i filtrów (sposoby ograniczania danych).</a:t>
            </a:r>
          </a:p>
          <a:p>
            <a:pPr fontAlgn="base"/>
            <a:r>
              <a:rPr lang="pl-PL" b="1" dirty="0"/>
              <a:t>Użyj tylko tego czego potrzebujesz:</a:t>
            </a:r>
            <a:r>
              <a:rPr lang="pl-PL" dirty="0"/>
              <a:t> Jeśli masz dużo danych, używaj tylko tego, czego potrzebujesz do swojego zadania. Dzięki temu Twój komputer będzie działał szybciej.</a:t>
            </a:r>
          </a:p>
          <a:p>
            <a:pPr fontAlgn="base"/>
            <a:r>
              <a:rPr lang="pl-PL" b="1" dirty="0"/>
              <a:t>Sprawdź i sprawdź jeszcze raz:</a:t>
            </a:r>
            <a:r>
              <a:rPr lang="pl-PL" dirty="0"/>
              <a:t> Zanim ruszysz dalej, upewnij się, że wszystko, co robisz, ma sens. To jak sprawdzanie, czy wszystkie elementy układanki pasują do siebie.</a:t>
            </a:r>
          </a:p>
          <a:p>
            <a:pPr fontAlgn="base"/>
            <a:r>
              <a:rPr lang="pl-PL" b="1" dirty="0"/>
              <a:t>Zapisz to:</a:t>
            </a:r>
            <a:r>
              <a:rPr lang="pl-PL" dirty="0"/>
              <a:t> Wyjaśnij swój model danych słowami, aby inni mogli go zrozumieć. Zapisz, co oznaczają rzeczy, jak są ze sobą powiązane i jakie przyjąłeś założenia.</a:t>
            </a:r>
          </a:p>
          <a:p>
            <a:pPr fontAlgn="base"/>
            <a:r>
              <a:rPr lang="pl-PL" b="1" dirty="0"/>
              <a:t>Porozmawiaj z ekspertami</a:t>
            </a:r>
            <a:r>
              <a:rPr lang="pl-PL" dirty="0"/>
              <a:t>: Współpracuj z osobami zainteresowanymi Twoim modelem danych, np. B. z ekspertami biznesowymi i danymi. Możesz mieć pewność, że model będzie przydatny dla całej firmy.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069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8DDA6E-D12A-4601-908D-67CDAB4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Relacyjny model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33D7DB-8631-44E5-B557-DBB77801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96957" cy="4023360"/>
          </a:xfrm>
        </p:spPr>
        <p:txBody>
          <a:bodyPr/>
          <a:lstStyle/>
          <a:p>
            <a:r>
              <a:rPr lang="pl-PL" dirty="0"/>
              <a:t>Model organizacji danych bazujący na matematycznej teorii mnogości, w szczególności na pojęciu relacji. Na modelu relacyjnym oparta jest </a:t>
            </a:r>
            <a:r>
              <a:rPr lang="pl-PL" b="1" dirty="0"/>
              <a:t>relacyjna baza danych</a:t>
            </a:r>
            <a:r>
              <a:rPr lang="pl-PL" dirty="0"/>
              <a:t> (ang. </a:t>
            </a:r>
            <a:r>
              <a:rPr lang="pl-PL" i="1" dirty="0" err="1"/>
              <a:t>Relational</a:t>
            </a:r>
            <a:r>
              <a:rPr lang="pl-PL" i="1" dirty="0"/>
              <a:t> Database</a:t>
            </a:r>
            <a:r>
              <a:rPr lang="pl-PL" dirty="0"/>
              <a:t>) – baza danych, w której dane są przedstawione w postaci relacyjnej.</a:t>
            </a:r>
          </a:p>
          <a:p>
            <a:r>
              <a:rPr lang="pl-PL" dirty="0"/>
              <a:t>W najprostszym ujęciu w modelu relacyjnym dane grupowane są w relacje, które reprezentowane są przez tabele. Relacje są pewnym zbiorem rekordów o identycznej strukturze wewnętrznie powiązanych za pomocą związków zachodzących pomiędzy danymi. Relacje zgrupowane są w tzw. schematy bazy danych. Relacją może być tabela zawierająca dane teleadresowe pracowników, zaś schemat może zawierać wszystkie dane dotyczące firmy. Takie podejście w porównaniu do innych modeli danych ułatwia wprowadzanie zmian, zmniejsza możliwość pomyłek, ale dzieje się to kosztem wydajności.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78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496F9-B6A3-4587-95EC-9255DCB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657A70-D447-4B0E-BDFE-B655AB84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obecnie najbardziej popularnym modelem używanym w systemach baz danych. Podstawą tego modelu stała się praca opublikowana przez E.F. </a:t>
            </a:r>
            <a:r>
              <a:rPr lang="pl-PL" dirty="0" err="1"/>
              <a:t>Codda</a:t>
            </a:r>
            <a:r>
              <a:rPr lang="pl-PL" dirty="0"/>
              <a:t> w 1970r. </a:t>
            </a:r>
          </a:p>
          <a:p>
            <a:r>
              <a:rPr lang="pl-PL" dirty="0"/>
              <a:t>Zauważył on, że zastosowanie struktur i procesów matematycznych w zarządzaniu danymi mogłoby rozwiązać wiele problemów trapiących ówczesne modele. </a:t>
            </a:r>
          </a:p>
          <a:p>
            <a:r>
              <a:rPr lang="pl-PL" dirty="0"/>
              <a:t>W swej pracy </a:t>
            </a:r>
            <a:r>
              <a:rPr lang="pl-PL" i="1" dirty="0"/>
              <a:t>A </a:t>
            </a:r>
            <a:r>
              <a:rPr lang="pl-PL" i="1" dirty="0" err="1"/>
              <a:t>relational</a:t>
            </a:r>
            <a:r>
              <a:rPr lang="pl-PL" i="1" dirty="0"/>
              <a:t> model for </a:t>
            </a:r>
            <a:r>
              <a:rPr lang="pl-PL" i="1" dirty="0" err="1"/>
              <a:t>large</a:t>
            </a:r>
            <a:r>
              <a:rPr lang="pl-PL" i="1" dirty="0"/>
              <a:t> </a:t>
            </a:r>
            <a:r>
              <a:rPr lang="pl-PL" i="1" dirty="0" err="1"/>
              <a:t>shared</a:t>
            </a:r>
            <a:r>
              <a:rPr lang="pl-PL" i="1" dirty="0"/>
              <a:t> data </a:t>
            </a:r>
            <a:r>
              <a:rPr lang="pl-PL" i="1" dirty="0" err="1"/>
              <a:t>banks</a:t>
            </a:r>
            <a:r>
              <a:rPr lang="pl-PL" i="1" dirty="0"/>
              <a:t> </a:t>
            </a:r>
            <a:r>
              <a:rPr lang="pl-PL" dirty="0" err="1"/>
              <a:t>Codd</a:t>
            </a:r>
            <a:r>
              <a:rPr lang="pl-PL" dirty="0"/>
              <a:t> zaprezentował założenia relacyjnego modelu baz danych, model ten oparł na teorii mnogości i rachunku predykatów pierwszego rzędu. </a:t>
            </a:r>
          </a:p>
          <a:p>
            <a:r>
              <a:rPr lang="pl-PL" dirty="0"/>
              <a:t>Podstawowe elementy modelu to relacje i więzi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99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178C0-6EA8-45D6-95D2-E9B532C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 w bazach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146337-259F-4224-98C8-7D98C44A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encja</a:t>
            </a:r>
            <a:r>
              <a:rPr lang="pl-PL" sz="2400" dirty="0"/>
              <a:t> – relacja – klasa – tabela </a:t>
            </a:r>
          </a:p>
          <a:p>
            <a:pPr lvl="2"/>
            <a:r>
              <a:rPr lang="pl-PL" sz="1800" dirty="0"/>
              <a:t>zbiór podobnych obiektów opisanych w jednolity sposób </a:t>
            </a:r>
          </a:p>
          <a:p>
            <a:pPr lvl="1"/>
            <a:r>
              <a:rPr lang="pl-PL" sz="2400" b="1" dirty="0" err="1">
                <a:solidFill>
                  <a:schemeClr val="accent1">
                    <a:lumMod val="75000"/>
                  </a:schemeClr>
                </a:solidFill>
              </a:rPr>
              <a:t>krotka</a:t>
            </a:r>
            <a:r>
              <a:rPr lang="pl-PL" sz="2400" dirty="0"/>
              <a:t> – obiekt (instancja klasy) – rekord – wiersz </a:t>
            </a:r>
          </a:p>
          <a:p>
            <a:pPr lvl="2"/>
            <a:r>
              <a:rPr lang="pl-PL" sz="1800" dirty="0"/>
              <a:t>zestaw wartości atrybutów opisujących jeden obiekt identyfikowany przez wyróżnione atrybuty lub nazw</a:t>
            </a:r>
          </a:p>
          <a:p>
            <a:pPr lvl="1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związek </a:t>
            </a:r>
            <a:r>
              <a:rPr lang="pl-PL" sz="2400" dirty="0"/>
              <a:t>– więź – asocjacja</a:t>
            </a:r>
          </a:p>
          <a:p>
            <a:pPr lvl="2"/>
            <a:r>
              <a:rPr lang="pl-PL" sz="1800" dirty="0"/>
              <a:t>związek pomiędzy dwoma encjami (klasami) pokazujący jakie rekordy (obiekty) z jednej encji odpowiadają rekordom z drugiej i jaki jest charakter tej odpowiedniości</a:t>
            </a:r>
          </a:p>
          <a:p>
            <a:pPr lvl="1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atrybut</a:t>
            </a:r>
            <a:r>
              <a:rPr lang="pl-PL" sz="2400" dirty="0"/>
              <a:t> – kolumna – pole </a:t>
            </a:r>
          </a:p>
          <a:p>
            <a:pPr lvl="2"/>
            <a:r>
              <a:rPr lang="pl-PL" sz="1800" dirty="0"/>
              <a:t>pojedyncza dana wchodząca w skład </a:t>
            </a:r>
            <a:r>
              <a:rPr lang="pl-PL" sz="1800" dirty="0" err="1"/>
              <a:t>krotki</a:t>
            </a:r>
            <a:r>
              <a:rPr lang="pl-PL" sz="1800" dirty="0"/>
              <a:t> np. nazwisko studenta, nr ewidencyjny pracownika, wielkość zapasu czy rodzaj filmu. 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25869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CA21C-613D-4533-AD40-F9E64782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 w bazach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93E9A7A-0946-42C9-BBAC-55A5D7D56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018" y="2139100"/>
            <a:ext cx="6881921" cy="3667340"/>
          </a:xfrm>
        </p:spPr>
      </p:pic>
    </p:spTree>
    <p:extLst>
      <p:ext uri="{BB962C8B-B14F-4D97-AF65-F5344CB8AC3E}">
        <p14:creationId xmlns:p14="http://schemas.microsoft.com/office/powerpoint/2010/main" val="12929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EED9B-0E0F-4E7E-AA00-D644645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Przegląd modelowania danych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B371AD-709B-4874-A2EC-AB66B609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Modelowanie danych to proces </a:t>
            </a:r>
            <a:r>
              <a:rPr lang="pl-PL" dirty="0" err="1"/>
              <a:t>diagramowania</a:t>
            </a:r>
            <a:r>
              <a:rPr lang="pl-PL" dirty="0"/>
              <a:t> przepływów danych. Podczas tworzenia nowej lub alternatywnej struktury bazy danych projektant rozpoczyna od wykresu przepływu danych do i z bazy danych. Ten diagram przepływu służy do definiowania cech formatów danych, struktur i funkcji obsługi baz danych w celu efektywnego zaspokojenia wymagań dotyczących przepływu danych. Po utworzeniu i wdrożeniu bazy danych model danych pozostaje włączony, aby stać się dokumentacją i uzasadnieniem istnienia bazy danych oraz sposobu projektowania przepływów danych.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Model danych, który wynika z tego procesu, zapewnia strukturę relacji między elementami danych w ramach bazy danych oraz przewodnik po wykorzystaniu danych. Modele danych są podstawowym elementem rozwoju i analizy oprogramowania. Zapewniają one standardową metodę definiowania i formatowania zawartości bazy danych w sposób spójny w różnych systemach, umożliwiając różnym aplikacjom współdzielenie tych samych </a:t>
            </a:r>
            <a:r>
              <a:rPr lang="pl-PL" dirty="0" err="1"/>
              <a:t>danyc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062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2CAD7-AA70-4E03-B0A9-19DBA8EC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7D6387-54CF-444D-946F-01DAC8F58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Podstawową strukturą danych jest relacja będąca podzbiorem iloczynu kartezjańskiego dwóch wybranych zbiorów reprezentujących dopuszczalne wartości. </a:t>
                </a:r>
              </a:p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1 = [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2 =[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dirty="0"/>
              </a:p>
              <a:p>
                <a:r>
                  <a:rPr lang="pl-PL" dirty="0"/>
                  <a:t> Wtedy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1 ×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2 = {(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Przykłady relacji, które są podzbiorami iloczynu kartezjańskiego </a:t>
                </a:r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1×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2 :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)}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Analogicznie jak dla iloczynu kartezjańskiego elementy relacji są nazywane krotkami</a:t>
                </a:r>
              </a:p>
              <a:p>
                <a:r>
                  <a:rPr lang="pl-PL" dirty="0"/>
                  <a:t>Relacja jest zbiorem krotek posiadających taką samą strukturę, lecz różne wartości. </a:t>
                </a:r>
              </a:p>
              <a:p>
                <a:r>
                  <a:rPr lang="pl-PL" dirty="0"/>
                  <a:t>Każda </a:t>
                </a:r>
                <a:r>
                  <a:rPr lang="pl-PL" dirty="0" err="1"/>
                  <a:t>krotka</a:t>
                </a:r>
                <a:r>
                  <a:rPr lang="pl-PL" dirty="0"/>
                  <a:t> posiada co najmniej jeden atrybut.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7D6387-54CF-444D-946F-01DAC8F58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7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EE08E9-ACD7-4764-82EB-87356F5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BBE08F-CE8A-42C2-9AEF-F17ABC16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relacja posiada następujące własności </a:t>
            </a:r>
          </a:p>
          <a:p>
            <a:r>
              <a:rPr lang="pl-PL" dirty="0"/>
              <a:t>» </a:t>
            </a:r>
            <a:r>
              <a:rPr lang="pl-PL" dirty="0" err="1"/>
              <a:t>krotki</a:t>
            </a:r>
            <a:r>
              <a:rPr lang="pl-PL" dirty="0"/>
              <a:t> są unikalne</a:t>
            </a:r>
          </a:p>
          <a:p>
            <a:r>
              <a:rPr lang="pl-PL" dirty="0"/>
              <a:t> » atrybuty są unikalne</a:t>
            </a:r>
          </a:p>
          <a:p>
            <a:r>
              <a:rPr lang="pl-PL" dirty="0"/>
              <a:t> » kolejność krotek nie ma znaczenia</a:t>
            </a:r>
          </a:p>
          <a:p>
            <a:r>
              <a:rPr lang="pl-PL" dirty="0"/>
              <a:t> » kolejność atrybutów nie ma znaczenia</a:t>
            </a:r>
          </a:p>
          <a:p>
            <a:r>
              <a:rPr lang="pl-PL" dirty="0"/>
              <a:t> » wartości atrybutów są atomowe, oznacza to, że każdy atrybut zawiera pojedynczą, niepodzielną informację. </a:t>
            </a:r>
          </a:p>
          <a:p>
            <a:r>
              <a:rPr lang="pl-PL" dirty="0"/>
              <a:t>Tworzenie modeli relacyjnych nazywane jest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modelowaniem związków encji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12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A8478-E4BA-4910-818E-4D86A014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Postulaty </a:t>
            </a:r>
            <a:r>
              <a:rPr lang="pl-PL" dirty="0" err="1"/>
              <a:t>Codd’a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0B70CC-6B5A-4749-9AE1-358D22F4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84" y="1819101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accent1"/>
                </a:solidFill>
              </a:rPr>
              <a:t>1.Postulat informacyjny </a:t>
            </a:r>
            <a:r>
              <a:rPr lang="pl-PL" dirty="0"/>
              <a:t>– dane są reprezentowane jedynie poprzez wartości atrybutów w wierszach tabel,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b="1" dirty="0">
                <a:solidFill>
                  <a:schemeClr val="accent1"/>
                </a:solidFill>
              </a:rPr>
              <a:t>2.Postulat (gwarantowanego) dostępu </a:t>
            </a:r>
            <a:r>
              <a:rPr lang="pl-PL" dirty="0"/>
              <a:t>– każda wartość w bazie danych jest dostępna poprzez podanie nazwy tabeli, atrybutu oraz wartości klucza podstawowe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/>
                </a:solidFill>
              </a:rPr>
              <a:t>3.Postulat dotyczący wartości NULL </a:t>
            </a:r>
            <a:r>
              <a:rPr lang="pl-PL" dirty="0"/>
              <a:t>– dostępna jest specjalna wartość NULL dla reprezentacji wartości nieokreślonej jak i nieadekwatnej, inna od wszystkich i podlegająca przetwarzaniu,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/>
                </a:solidFill>
              </a:rPr>
              <a:t>4.Postulat dotyczący katalogu </a:t>
            </a:r>
            <a:r>
              <a:rPr lang="pl-PL" dirty="0"/>
              <a:t>– informacje o obiektach bazy danych tworzących schemat bazy danych są na poziomie logicznym zgrupowane w tabele i dostępne w taki sam sposób jak każde inne dane.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590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A7360-D939-4AEF-B35A-3E7F1E24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Postulaty </a:t>
            </a:r>
            <a:r>
              <a:rPr lang="pl-PL" dirty="0" err="1"/>
              <a:t>Codd’a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113133-95F3-44F3-AC33-99161DCB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5.Postulat języka danych </a:t>
            </a:r>
            <a:r>
              <a:rPr lang="pl-PL" dirty="0"/>
              <a:t>– system musi dostarczać pełnego języka przetwarzania danych, który:</a:t>
            </a:r>
          </a:p>
          <a:p>
            <a:pPr lvl="1"/>
            <a:r>
              <a:rPr lang="pl-PL" dirty="0"/>
              <a:t> charakteryzuje się liniową składnią,</a:t>
            </a:r>
          </a:p>
          <a:p>
            <a:pPr lvl="1"/>
            <a:r>
              <a:rPr lang="pl-PL" dirty="0"/>
              <a:t>może być używany zarówno w trybie interaktywnym, jak i w obrębie programów aplikacyjnych,</a:t>
            </a:r>
          </a:p>
          <a:p>
            <a:pPr lvl="1"/>
            <a:r>
              <a:rPr lang="pl-PL" dirty="0"/>
              <a:t> obsługuje operacje definiowania danych (łącznie z definiowaniem perspektyw), </a:t>
            </a:r>
          </a:p>
          <a:p>
            <a:pPr lvl="1"/>
            <a:r>
              <a:rPr lang="pl-PL" dirty="0"/>
              <a:t>operacje manipulowania danymi (aktualizację, także wyszukiwanie),</a:t>
            </a:r>
          </a:p>
          <a:p>
            <a:pPr lvl="1"/>
            <a:r>
              <a:rPr lang="pl-PL" dirty="0"/>
              <a:t>ograniczenia związane z bezpieczeństwem i integralnością oraz operacje zarządzania transakcjami (rozpoczynanie, zapis zmian i ponowny przebieg)</a:t>
            </a:r>
          </a:p>
          <a:p>
            <a:pPr marL="201168" lvl="1" indent="0">
              <a:buNone/>
            </a:pPr>
            <a:endParaRPr lang="pl-PL" sz="2000" dirty="0"/>
          </a:p>
          <a:p>
            <a:pPr marL="201168" lvl="1" indent="0">
              <a:buNone/>
            </a:pP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</a:rPr>
              <a:t>6. Postulat modyfikowalności perspektyw </a:t>
            </a:r>
            <a:r>
              <a:rPr lang="pl-PL" sz="2000" dirty="0"/>
              <a:t>– system musi umożliwiać modyfikowanie perspektyw (widoków) , o ile jest ono (modyfikowanie) semantycznie realizowane ( czyli by zmiany były zgodne z ich semantyką – czyli sensem i logiką związaną z danymi, jakie te widoki reprezentują)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614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28947B-7A18-47CE-B33F-4AB3E30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Postulaty </a:t>
            </a:r>
            <a:r>
              <a:rPr lang="pl-PL" dirty="0" err="1"/>
              <a:t>Codd’a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BDD80B-346A-4146-AE79-3EAF2E5F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7.Postulat modyfikowalności danych </a:t>
            </a:r>
            <a:r>
              <a:rPr lang="pl-PL" dirty="0"/>
              <a:t>– system musi umożliwiać operacje modyfikacji danych, musi obsługiwać operatory INSERT, UPDATE oraz DELETE,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8. Postulat fizycznej niezależności danych </a:t>
            </a:r>
            <a:r>
              <a:rPr lang="pl-PL" dirty="0"/>
              <a:t>– zmiany fizycznej reprezentacji danych i organizacji dostępu nie wpływają na aplikacje,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9.Postulat logicznej niezależności danych </a:t>
            </a:r>
            <a:r>
              <a:rPr lang="pl-PL" dirty="0"/>
              <a:t>– zmiany wartości w tabelach nie wpływają na aplikacje,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10. Postulat niezależności więzów spójności </a:t>
            </a:r>
            <a:r>
              <a:rPr lang="pl-PL" dirty="0"/>
              <a:t>(niezależność </a:t>
            </a:r>
            <a:r>
              <a:rPr lang="pl-PL" dirty="0" err="1"/>
              <a:t>integralnościowa</a:t>
            </a:r>
            <a:r>
              <a:rPr lang="pl-PL" dirty="0"/>
              <a:t>) – więzy spójności są definiowane w bazie i nie zależą od aplikacji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11. Postulat niezależności dystrybucyjnej </a:t>
            </a:r>
            <a:r>
              <a:rPr lang="pl-PL" dirty="0"/>
              <a:t>– działanie aplikacji nie zależy od modyfikacji i dystrybucji bazy</a:t>
            </a:r>
          </a:p>
        </p:txBody>
      </p:sp>
    </p:spTree>
    <p:extLst>
      <p:ext uri="{BB962C8B-B14F-4D97-AF65-F5344CB8AC3E}">
        <p14:creationId xmlns:p14="http://schemas.microsoft.com/office/powerpoint/2010/main" val="168276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4A5236-4136-4EF2-83C0-ED543F1E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Postulaty </a:t>
            </a:r>
            <a:r>
              <a:rPr lang="pl-PL" dirty="0" err="1"/>
              <a:t>Codd’a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4A6F58-95E0-4A0D-92F5-6716A385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12.Postulat bezpieczeństwa względem operacji niskiego poziomu </a:t>
            </a:r>
            <a:r>
              <a:rPr lang="pl-PL" dirty="0"/>
              <a:t>– operacje niskiego poziomu nie mogą naruszać modelu relacyjnego i więzów spójności.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13. Reguła nieprowadzenia "działalności wywrotowej": </a:t>
            </a:r>
            <a:r>
              <a:rPr lang="pl-PL" dirty="0"/>
              <a:t>jeśli system jest wyposażony w interfejs niskiego poziomu (operacje na pojedynczych rekordach), nie może być użyty do prowadzenia działalności wywrotowej (np. omijania zabezpieczeń relacyjnych lub ograniczeń in</a:t>
            </a:r>
          </a:p>
        </p:txBody>
      </p:sp>
    </p:spTree>
    <p:extLst>
      <p:ext uri="{BB962C8B-B14F-4D97-AF65-F5344CB8AC3E}">
        <p14:creationId xmlns:p14="http://schemas.microsoft.com/office/powerpoint/2010/main" val="377206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41FAA-6868-4934-B24A-72951CA3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w bazie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BDB964-E025-4D1C-AF26-7AD452CF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Rozważmy relację, której atrybutami są nazwisko, imię, wiek.</a:t>
            </a:r>
          </a:p>
          <a:p>
            <a:r>
              <a:rPr lang="pl-PL" dirty="0"/>
              <a:t> Relację tę można zapisać następująco: </a:t>
            </a:r>
          </a:p>
          <a:p>
            <a:r>
              <a:rPr lang="pl-PL" dirty="0"/>
              <a:t>PRAC &lt; nazwisko, </a:t>
            </a:r>
            <a:r>
              <a:rPr lang="pl-PL" dirty="0" err="1"/>
              <a:t>imie</a:t>
            </a:r>
            <a:r>
              <a:rPr lang="pl-PL" dirty="0"/>
              <a:t>, wiek&gt;</a:t>
            </a:r>
          </a:p>
          <a:p>
            <a:r>
              <a:rPr lang="pl-PL" dirty="0"/>
              <a:t> gdzie PRAC jest nazwą danej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relacji</a:t>
            </a:r>
            <a:r>
              <a:rPr lang="pl-PL" dirty="0"/>
              <a:t>. </a:t>
            </a:r>
          </a:p>
          <a:p>
            <a:r>
              <a:rPr lang="pl-PL" dirty="0"/>
              <a:t>A oto trzy </a:t>
            </a:r>
            <a:r>
              <a:rPr lang="pl-PL" dirty="0" err="1"/>
              <a:t>krotki</a:t>
            </a:r>
            <a:r>
              <a:rPr lang="pl-PL" dirty="0"/>
              <a:t> relacji PRAC: .</a:t>
            </a:r>
          </a:p>
          <a:p>
            <a:r>
              <a:rPr lang="pl-PL" sz="1800" dirty="0"/>
              <a:t>&lt;Kowalska, Genowefa, 21&gt;</a:t>
            </a:r>
          </a:p>
          <a:p>
            <a:r>
              <a:rPr lang="pl-PL" sz="1800" dirty="0"/>
              <a:t>&lt;Ikonowicz, Roman, 56&gt;</a:t>
            </a:r>
          </a:p>
          <a:p>
            <a:r>
              <a:rPr lang="pl-PL" sz="1800" dirty="0"/>
              <a:t>&lt;Zawieja, Marian, 43&gt;</a:t>
            </a:r>
          </a:p>
        </p:txBody>
      </p:sp>
    </p:spTree>
    <p:extLst>
      <p:ext uri="{BB962C8B-B14F-4D97-AF65-F5344CB8AC3E}">
        <p14:creationId xmlns:p14="http://schemas.microsoft.com/office/powerpoint/2010/main" val="119572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F94B8-4896-476A-9726-EDD8029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863"/>
            <a:ext cx="10058400" cy="1450757"/>
          </a:xfrm>
        </p:spPr>
        <p:txBody>
          <a:bodyPr/>
          <a:lstStyle/>
          <a:p>
            <a:r>
              <a:rPr lang="pl-PL" dirty="0"/>
              <a:t>Zbiór identyfikujący relacji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845580-33E6-4F02-AD27-53D91E21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sz="28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l-PL" sz="2800" b="0" dirty="0"/>
              </a:p>
              <a:p>
                <a:r>
                  <a:rPr lang="pl-PL" sz="2800" dirty="0"/>
                  <a:t>Zbiór  atrybutów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 ⊆ </m:t>
                      </m:r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l-PL" sz="2800" dirty="0"/>
              </a:p>
              <a:p>
                <a:pPr marL="0" indent="0">
                  <a:buNone/>
                </a:pPr>
                <a:r>
                  <a:rPr lang="pl-PL" sz="2800" dirty="0"/>
                  <a:t>Który jednoznacznie identyfikuje wszystkie </a:t>
                </a:r>
                <a:r>
                  <a:rPr lang="pl-PL" sz="2800" dirty="0" err="1"/>
                  <a:t>krotki</a:t>
                </a:r>
                <a:r>
                  <a:rPr lang="pl-PL" sz="2800" dirty="0"/>
                  <a:t> w relacji R</a:t>
                </a:r>
              </a:p>
              <a:p>
                <a:pPr marL="0" indent="0">
                  <a:buNone/>
                </a:pPr>
                <a:endParaRPr lang="pl-PL" sz="2800" dirty="0"/>
              </a:p>
              <a:p>
                <a:pPr marL="0" indent="0">
                  <a:buNone/>
                </a:pPr>
                <a:r>
                  <a:rPr lang="pl-PL" sz="2800" dirty="0"/>
                  <a:t>W żadnej relacji o schemacie R nie moją istnieć dwie </a:t>
                </a:r>
                <a:r>
                  <a:rPr lang="pl-PL" sz="2800" dirty="0" err="1"/>
                  <a:t>krotki</a:t>
                </a:r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8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800" dirty="0"/>
                  <a:t> takie że: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pl-PL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sz="2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845580-33E6-4F02-AD27-53D91E21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4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50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F19133-85B3-4457-9028-617EFF5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41CFA-902A-4540-BC2A-59DF5286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Minimalny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zbiór identyfikujący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Taki zbiór atrybutów relacji, których kombinacje wartości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jednoznacznie identyfikują</a:t>
            </a:r>
            <a:r>
              <a:rPr lang="pl-PL" sz="2400" dirty="0"/>
              <a:t> każdą krotkę tej relacji a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żaden podzbiór </a:t>
            </a:r>
            <a:r>
              <a:rPr lang="pl-PL" sz="2400" dirty="0"/>
              <a:t>tego zbioru nie posiada tej własności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W kluczu nie może zawierać się wartość </a:t>
            </a:r>
            <a:r>
              <a:rPr lang="pl-PL" sz="2400" dirty="0" err="1"/>
              <a:t>Null</a:t>
            </a:r>
            <a:endParaRPr lang="pl-P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Klucz jest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kluczem prostym</a:t>
            </a:r>
            <a:r>
              <a:rPr lang="pl-PL" sz="2400" dirty="0"/>
              <a:t>, jeżeli powyżej opisany zbiór jest jednoelementowy - w przeciwnym razie mówimy o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kluczu złożonym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W ogólności, w relacji można wyróżnić wiele kluczy, które nazywamy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kluczami potencjalnymi</a:t>
            </a:r>
            <a:r>
              <a:rPr lang="pl-PL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Wybrany klucz spośród kluczy potencjalnych nazywamy </a:t>
            </a:r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kluczem głównym </a:t>
            </a:r>
            <a:r>
              <a:rPr lang="pl-PL" sz="2400" dirty="0"/>
              <a:t>(</a:t>
            </a:r>
            <a:r>
              <a:rPr lang="pl-PL" sz="2400" dirty="0" err="1">
                <a:solidFill>
                  <a:srgbClr val="FF0000"/>
                </a:solidFill>
              </a:rPr>
              <a:t>Primary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Key</a:t>
            </a:r>
            <a:r>
              <a:rPr lang="pl-PL" sz="2400" dirty="0">
                <a:solidFill>
                  <a:srgbClr val="FF0000"/>
                </a:solidFill>
              </a:rPr>
              <a:t> PK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40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16DF9-33E6-4C11-B4EE-D9592F2F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Zależność funkcjonalna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C9442BE-B6EC-4C65-A85D-375C66ED9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Atrybut B relacji R jest funkcjonalnie zależny od atrybutu A jeżeli dowolnej wartości a atrybutu A odpowiada nie więcej niż jedna wartość b atrybutu B</a:t>
                </a:r>
              </a:p>
              <a:p>
                <a:pPr marL="0" indent="0" algn="just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C9442BE-B6EC-4C65-A85D-375C66ED9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1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8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57F4E-51F1-4646-98A7-DDA6B6F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model danych?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6E9B26-8014-4D2B-95CE-7DE7AAE3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/>
              <a:t>Model danych to ustrukturyzowany sposób reprezentowania i rozumienia danych. To jak szczegółowy plan organizowania, łączenia i przechowywania danych. Pomyśl o tym jak o mapie pokazującej relacje między różnymi informacjami i ich wzajemne powiązania.</a:t>
            </a:r>
          </a:p>
          <a:p>
            <a:pPr fontAlgn="base"/>
            <a:r>
              <a:rPr lang="pl-PL" dirty="0"/>
              <a:t>Służy jako wspólny język między ludźmi i komputerami. Pozwala efektywniej komunikować się i pracować z danymi. Modele te pomagają komputerom i bazom danych poprawnie przetwarzać informacje. Mówiąc najprościej, modele danych są jak narzędzia ułatwiające zrozumienie danych zarówno ludziom, jak i maszynom.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28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A707F6-007C-4FCB-B1D6-E524E16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Więzi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BBC9B4-1958-449B-80E7-D9633C5B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2"/>
                </a:solidFill>
              </a:rPr>
              <a:t>Więź</a:t>
            </a:r>
            <a:r>
              <a:rPr lang="pl-PL" sz="2800" dirty="0"/>
              <a:t> (</a:t>
            </a:r>
            <a:r>
              <a:rPr lang="pl-PL" sz="2800" dirty="0" err="1"/>
              <a:t>relationship</a:t>
            </a:r>
            <a:r>
              <a:rPr lang="pl-PL" sz="2800" dirty="0"/>
              <a:t>) to powiązanie pomiędzy parą tabel (relacji).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Istnieje ona wtedy, gdy dwie tabele są połączone przez </a:t>
            </a:r>
            <a:r>
              <a:rPr lang="pl-PL" sz="2800" b="1" dirty="0">
                <a:solidFill>
                  <a:schemeClr val="accent2"/>
                </a:solidFill>
              </a:rPr>
              <a:t>klucz podstawowy i klucz obcy</a:t>
            </a:r>
            <a:r>
              <a:rPr lang="pl-PL" sz="2800" dirty="0"/>
              <a:t>. Każda więź jest opisywana przez typ więzi istniejący między dwoma tabelami, typ uczestnictwa oraz stopień uczestnictwa tych tabel.</a:t>
            </a:r>
          </a:p>
        </p:txBody>
      </p:sp>
    </p:spTree>
    <p:extLst>
      <p:ext uri="{BB962C8B-B14F-4D97-AF65-F5344CB8AC3E}">
        <p14:creationId xmlns:p14="http://schemas.microsoft.com/office/powerpoint/2010/main" val="279597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DAE4E8-8EDD-461B-A614-BE52CC5F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więzi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69A259-9EF8-453E-BA7E-D03228AD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2"/>
                </a:solidFill>
              </a:rPr>
              <a:t>Jeden-do-jednego (</a:t>
            </a:r>
            <a:r>
              <a:rPr lang="pl-PL" dirty="0"/>
              <a:t>jeżeli pojedynczemu rekordowi z pierwszej tabeli przyporządkowany jest najwyżej jeden rekord z drugiej tabeli i na odwrót)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B128EA-7C5A-4E0F-A4D9-63D1D4CD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2501171"/>
            <a:ext cx="6187736" cy="36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5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24AC71-1229-4CB9-91C3-C1D7C4CB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więzi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1516EA-424F-4EA1-8F26-5F4DF300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2"/>
                </a:solidFill>
              </a:rPr>
              <a:t>Jeden-do-wielu </a:t>
            </a:r>
            <a:r>
              <a:rPr lang="pl-PL" dirty="0"/>
              <a:t>(jeżeli pojedynczemu rekordowi z pierwszej tabeli może odpowiadać jeden lub więcej rekordów z drugiej, ale pojedynczemu rekordowi z drugiej tabeli odpowiada najwyżej jeden rekord z tabeli pierwszej)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DB48763-3FD5-48D1-8BCA-F4A59F8C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54" y="2766988"/>
            <a:ext cx="6245395" cy="30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35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71199-C08D-466F-87C4-6DB6C9A3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Więzi identyfikujące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01455A-5D5C-4CD3-97EA-243E7A59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2"/>
                </a:solidFill>
              </a:rPr>
              <a:t>Klucz obcy, </a:t>
            </a:r>
            <a:r>
              <a:rPr lang="pl-PL" dirty="0"/>
              <a:t>który jest składnikiem złożonego klucza głównego w relacji zależnej określany jest mianem </a:t>
            </a:r>
            <a:r>
              <a:rPr lang="pl-PL" b="1" dirty="0">
                <a:solidFill>
                  <a:schemeClr val="accent2"/>
                </a:solidFill>
              </a:rPr>
              <a:t>klucza obcego głównego </a:t>
            </a:r>
            <a:r>
              <a:rPr lang="pl-PL" dirty="0"/>
              <a:t>(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Foreign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) a tak zbudowana więź jest </a:t>
            </a:r>
            <a:r>
              <a:rPr lang="pl-PL" b="1" dirty="0">
                <a:solidFill>
                  <a:schemeClr val="accent2"/>
                </a:solidFill>
              </a:rPr>
              <a:t>więzią identyfikującą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85B954D-51D8-492F-A7A2-17C93A7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68" y="2689722"/>
            <a:ext cx="6623112" cy="31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39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0E518-EA33-4630-BFDC-5672F26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Więź wiele do wielu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35D1763-13D2-4882-B84C-801F4E082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290" y="1846263"/>
            <a:ext cx="76917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9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17E313-E8DD-4CD0-8F27-D1402295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relacji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DAC9C1B-8A78-4198-B3A2-82FDB0AE3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dirty="0"/>
                  <a:t>Dane są zbiory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relacją r nazywamy dowolny podzbiór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r>
                  <a:rPr lang="pl-PL" dirty="0"/>
                  <a:t>Relacja jest zbiorem krotek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gdzie każde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dirty="0">
                  <a:ea typeface="Cambria Math" panose="02040503050406030204" pitchFamily="18" charset="0"/>
                </a:endParaRPr>
              </a:p>
              <a:p>
                <a:r>
                  <a:rPr lang="pl-PL" dirty="0"/>
                  <a:t>Przykład:</a:t>
                </a:r>
              </a:p>
              <a:p>
                <a:r>
                  <a:rPr lang="pl-PL" dirty="0"/>
                  <a:t>nazwisko-klienta= {Kowalski, Nowak, Ziobro, Małysz}</a:t>
                </a:r>
              </a:p>
              <a:p>
                <a:r>
                  <a:rPr lang="pl-PL" dirty="0"/>
                  <a:t> ulica-klienta= {Polna, Długa, Miejska}</a:t>
                </a:r>
              </a:p>
              <a:p>
                <a:pPr marL="0" indent="0">
                  <a:buNone/>
                </a:pPr>
                <a:r>
                  <a:rPr lang="pl-PL" dirty="0"/>
                  <a:t> miasto-klienta= { Warszawa, Poznań}</a:t>
                </a:r>
              </a:p>
              <a:p>
                <a:pPr marL="0" indent="0">
                  <a:buNone/>
                </a:pPr>
                <a:r>
                  <a:rPr lang="pl-PL" dirty="0"/>
                  <a:t>r= { 	(Kowalski, Polna, Warszawa),</a:t>
                </a:r>
              </a:p>
              <a:p>
                <a:pPr marL="0" indent="0">
                  <a:buNone/>
                </a:pPr>
                <a:r>
                  <a:rPr lang="pl-PL" dirty="0"/>
                  <a:t>	(Nowak, Długa, Warszawa),</a:t>
                </a:r>
              </a:p>
              <a:p>
                <a:pPr marL="0" indent="0">
                  <a:buNone/>
                </a:pPr>
                <a:r>
                  <a:rPr lang="pl-PL" dirty="0"/>
                  <a:t>	(Ziobro, Długa, Warszawa),</a:t>
                </a:r>
              </a:p>
              <a:p>
                <a:pPr marL="0" indent="0">
                  <a:buNone/>
                </a:pPr>
                <a:r>
                  <a:rPr lang="pl-PL" dirty="0"/>
                  <a:t>	(Małysz, Miejska, Poznań)}</a:t>
                </a:r>
              </a:p>
              <a:p>
                <a:pPr marL="0" indent="0">
                  <a:buNone/>
                </a:pPr>
                <a:r>
                  <a:rPr lang="pl-PL" dirty="0"/>
                  <a:t>Jest relacją określoną na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nazwisko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klienta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dirty="0"/>
                  <a:t> ulica-klienta</a:t>
                </a:r>
                <a:r>
                  <a:rPr lang="pl-P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miasto-klienta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DAC9C1B-8A78-4198-B3A2-82FDB0AE3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31CF16-53FD-4D73-968E-C089AAAC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77EDCC6-0FB6-498D-A3AD-2E9B08233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oznaczają atrybuty</a:t>
                </a:r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jest schematem relacji r. </a:t>
                </a:r>
              </a:p>
              <a:p>
                <a:r>
                  <a:rPr lang="pl-PL" dirty="0"/>
                  <a:t> Np. klient-schemat = (nazwisko-klienta, ulica-klienta, miasto-klienta)</a:t>
                </a:r>
              </a:p>
              <a:p>
                <a:r>
                  <a:rPr lang="pl-PL" dirty="0"/>
                  <a:t> r(R) oznacza instancję r relacji o schemacie R.</a:t>
                </a:r>
              </a:p>
              <a:p>
                <a:r>
                  <a:rPr lang="pl-PL" dirty="0"/>
                  <a:t>  Np. klienta (klient-schemat) </a:t>
                </a:r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oznacza krotkę relacji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77EDCC6-0FB6-498D-A3AD-2E9B08233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5800B0-892F-46C2-9EB1-2CA2092B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E94429-9AA7-4AB3-9697-F8457EE7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45734"/>
            <a:ext cx="10134600" cy="4468706"/>
          </a:xfrm>
        </p:spPr>
        <p:txBody>
          <a:bodyPr>
            <a:normAutofit/>
          </a:bodyPr>
          <a:lstStyle/>
          <a:p>
            <a:r>
              <a:rPr lang="pl-PL" dirty="0"/>
              <a:t>Aktualna wartość relacji (</a:t>
            </a:r>
            <a:r>
              <a:rPr lang="pl-PL" b="1" dirty="0">
                <a:solidFill>
                  <a:schemeClr val="accent2"/>
                </a:solidFill>
              </a:rPr>
              <a:t>instancja relacji</a:t>
            </a:r>
            <a:r>
              <a:rPr lang="pl-PL" dirty="0"/>
              <a:t>) może być przedstawiona w formie </a:t>
            </a:r>
            <a:r>
              <a:rPr lang="pl-PL" dirty="0" err="1"/>
              <a:t>tabelio</a:t>
            </a:r>
            <a:r>
              <a:rPr lang="pl-PL" dirty="0"/>
              <a:t>, </a:t>
            </a:r>
            <a:r>
              <a:rPr lang="pl-PL" dirty="0" err="1"/>
              <a:t>kyótr</a:t>
            </a:r>
            <a:r>
              <a:rPr lang="pl-PL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Kolumny odpowiadają atrybutom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Nagłówek odpowiada schematowi relacji</a:t>
            </a:r>
          </a:p>
          <a:p>
            <a:pPr marL="0" indent="0">
              <a:buNone/>
            </a:pPr>
            <a:r>
              <a:rPr lang="pl-PL" dirty="0"/>
              <a:t>Elementy relacji- </a:t>
            </a:r>
            <a:r>
              <a:rPr lang="pl-PL" b="1" dirty="0" err="1">
                <a:solidFill>
                  <a:schemeClr val="accent2"/>
                </a:solidFill>
              </a:rPr>
              <a:t>krotki</a:t>
            </a:r>
            <a:r>
              <a:rPr lang="pl-PL" dirty="0"/>
              <a:t> są reprezentowane przez wierszy w tabeli: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klient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1A5660-9DD0-4E9B-8383-07D5C6EF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87345"/>
              </p:ext>
            </p:extLst>
          </p:nvPr>
        </p:nvGraphicFramePr>
        <p:xfrm>
          <a:off x="2938657" y="393724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66058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3198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955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nazwisko-klienta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ulica-klienta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nazwa-klienta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Kowalski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Warszawa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8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Nowak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Długa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Warszawa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5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Ziobro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Długa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Warszawa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Małysz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Miejska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Poznań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3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A44FB-E518-4AF1-9980-2C824FB9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Relacyjny model danych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A6565E0-321E-4B47-960A-A748A16EF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426" y="2068204"/>
            <a:ext cx="722514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6720F-0AC7-46E4-B3A2-C92A3953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Relacyjna baza danych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51EDA36-7080-47F1-B6EE-E9A4AC3EA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833" y="1846263"/>
            <a:ext cx="6099477" cy="44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6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F876C-5973-48BA-91A0-5225CCD4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Dlaczego modelowanie danych jest ważne?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AC81F9-B7D1-4D29-A8CA-05E7A039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l-PL" sz="2400" dirty="0"/>
              <a:t>Kompleksowy i zoptymalizowany model danych pomaga stworzyć uproszczoną, logiczną bazę danych, która eliminuje nadmiarowość, zmniejsza wymagania dotyczące przechowywania i umożliwia efektywne pobieranie danych. Wyposaża również wszystkie systemy w „jedno źródło prawdy” – co jest niezbędne do skutecznego działania i udowodnionej zgodności z przepisami i wymogami regulacyjnymi. Modelowanie danych jest kluczowym krokiem w dwóch kluczowych funkcjach przedsiębiorstwa cyfrowego.</a:t>
            </a:r>
          </a:p>
        </p:txBody>
      </p:sp>
    </p:spTree>
    <p:extLst>
      <p:ext uri="{BB962C8B-B14F-4D97-AF65-F5344CB8AC3E}">
        <p14:creationId xmlns:p14="http://schemas.microsoft.com/office/powerpoint/2010/main" val="2047658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7E912-7D08-4B57-B608-11AAE36C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Nierelacyjna baza danych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C1A35E-E6F2-4477-81FA-FE7330568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535" y="1842285"/>
            <a:ext cx="4134367" cy="43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0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2F56B-A1FD-4F79-8B1F-AB10E93A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Kategorie w algebrze relacji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A05819-D533-46BF-9513-CFE570E3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Zwyczajne działania algebry zbiorów: suma, przecięcie i różnica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Operacje zawężenia: selekcja eliminuje pewne wiersze, a rzutowanie pewne kolumny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Operacje komponowania krotek z różnych relacji: np. iloczyn kartezjański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Operacje przemianowania nie zmieniające krotek ale schemat ich relacji</a:t>
            </a:r>
          </a:p>
        </p:txBody>
      </p:sp>
    </p:spTree>
    <p:extLst>
      <p:ext uri="{BB962C8B-B14F-4D97-AF65-F5344CB8AC3E}">
        <p14:creationId xmlns:p14="http://schemas.microsoft.com/office/powerpoint/2010/main" val="3114390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C2D496-1D3C-46D3-BBBE-36C60D80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tabelach (relacjach)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542B7B-827F-4D5B-AC76-C0139BD4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Operacje dzielimy na dwie grupy</a:t>
            </a:r>
          </a:p>
          <a:p>
            <a:r>
              <a:rPr lang="pl-PL" b="1" dirty="0">
                <a:solidFill>
                  <a:schemeClr val="accent1"/>
                </a:solidFill>
              </a:rPr>
              <a:t>Operacje mnogościowe </a:t>
            </a:r>
            <a:r>
              <a:rPr lang="pl-PL" dirty="0"/>
              <a:t>- wynikają z faktu, że tabela jest zbiorem: </a:t>
            </a:r>
          </a:p>
          <a:p>
            <a:r>
              <a:rPr lang="pl-PL" dirty="0"/>
              <a:t>• suma, różnica, przekrój. 2. Operacje relacyjne - wynikają z faktu, że tabela jest </a:t>
            </a:r>
          </a:p>
          <a:p>
            <a:r>
              <a:rPr lang="pl-PL" b="1" dirty="0">
                <a:solidFill>
                  <a:schemeClr val="accent1"/>
                </a:solidFill>
              </a:rPr>
              <a:t>Operacje relacyjne </a:t>
            </a:r>
            <a:r>
              <a:rPr lang="pl-PL" dirty="0"/>
              <a:t>- wynikają z faktu, że tabela jest (</a:t>
            </a:r>
            <a:r>
              <a:rPr lang="pl-PL" dirty="0" err="1"/>
              <a:t>wielo</a:t>
            </a:r>
            <a:r>
              <a:rPr lang="pl-PL" dirty="0"/>
              <a:t>)zbiorem funkcji (krotek):</a:t>
            </a:r>
          </a:p>
          <a:p>
            <a:r>
              <a:rPr lang="pl-PL" dirty="0"/>
              <a:t> • projekcja, przemianowanie, złączenie, selekcja (+ pochodne: iloczyn kartezjański, złączenia zewnętrzne, podzielenie).</a:t>
            </a:r>
          </a:p>
        </p:txBody>
      </p:sp>
    </p:spTree>
    <p:extLst>
      <p:ext uri="{BB962C8B-B14F-4D97-AF65-F5344CB8AC3E}">
        <p14:creationId xmlns:p14="http://schemas.microsoft.com/office/powerpoint/2010/main" val="1331708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82A93-80FB-49B9-B598-38B07C2A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mnogościowa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F5ED47-7F76-4AD5-9C1D-84D710DC2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667" y="1737360"/>
                <a:ext cx="10969841" cy="182258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R, S – tabele jednakowego typu U,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Wynik – tabela typu U.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 Suma mnogościowa (</a:t>
                </a:r>
                <a:r>
                  <a:rPr lang="pl-PL" dirty="0" err="1"/>
                  <a:t>union</a:t>
                </a:r>
                <a:r>
                  <a:rPr lang="pl-PL" dirty="0"/>
                  <a:t>):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endParaRPr lang="pl-P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SQL (UNION – usuwa duplikaty, UNION ALL – pozostawia duplikaty)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SQL (UNION – usuwa duplikaty, UNION ALL – pozostawia duplikaty)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F5ED47-7F76-4AD5-9C1D-84D710DC2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667" y="1737360"/>
                <a:ext cx="10969841" cy="1822586"/>
              </a:xfrm>
              <a:blipFill>
                <a:blip r:embed="rId2"/>
                <a:stretch>
                  <a:fillRect l="-1112" t="-468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FCDD7E3C-3176-49D7-9830-09EBC12C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18" y="3559946"/>
            <a:ext cx="7019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80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F27A4F-BA43-48B9-AEB9-5035A2E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mnogościowa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1685384-C201-4B6A-9567-C9ECCB6A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390" y="1837385"/>
            <a:ext cx="60793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7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5B7E8-22CF-4EA1-979D-6C095C95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Różnica mnogościowa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66795E-B5D2-447F-B469-E7E76A1CB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R, S – tabele jednakowego typu U,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 Wynik – tabela typu U.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 Różnica mnogościowa (</a:t>
                </a:r>
                <a:r>
                  <a:rPr lang="pl-PL" dirty="0" err="1"/>
                  <a:t>difference</a:t>
                </a:r>
                <a:r>
                  <a:rPr lang="pl-PL" dirty="0"/>
                  <a:t>):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endParaRPr lang="pl-P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 SQL (</a:t>
                </a:r>
                <a:r>
                  <a:rPr lang="pl-PL" dirty="0" err="1"/>
                  <a:t>except</a:t>
                </a:r>
                <a:r>
                  <a:rPr lang="pl-PL" dirty="0"/>
                  <a:t> – usuwa duplikaty):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66795E-B5D2-447F-B469-E7E76A1CB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CE8B1913-BC4A-4EA3-ABC2-025263FF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64" y="4379928"/>
            <a:ext cx="1952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3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31597-D2CA-4781-ABD0-A2161DCC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Różnica mnogościowa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3FD7AAC-5F26-42DD-9337-C9B934FCD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349" y="1917284"/>
            <a:ext cx="55431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7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3677C-C095-4BB5-B54F-BF29FBFE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Różnica mnogościowa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4CD0709-75FF-490A-B88F-242B67F00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793" y="1846263"/>
            <a:ext cx="64447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0E13B9-4F6F-4AD0-B609-22350966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Przekrój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72FAC96A-46B4-407A-BA3A-29519810E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R, S – tabele jednakowego typu U, </a:t>
                </a:r>
              </a:p>
              <a:p>
                <a:r>
                  <a:rPr lang="pl-PL" dirty="0"/>
                  <a:t>Wynik – tabela typu U. </a:t>
                </a:r>
              </a:p>
              <a:p>
                <a:r>
                  <a:rPr lang="pl-PL" dirty="0"/>
                  <a:t>Przekrój mnogościowy (</a:t>
                </a:r>
                <a:r>
                  <a:rPr lang="pl-PL" dirty="0" err="1"/>
                  <a:t>intersection</a:t>
                </a:r>
                <a:r>
                  <a:rPr lang="pl-PL" dirty="0"/>
                  <a:t>):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SQL (</a:t>
                </a:r>
                <a:r>
                  <a:rPr lang="pl-PL" dirty="0" err="1"/>
                  <a:t>intersect</a:t>
                </a:r>
                <a:r>
                  <a:rPr lang="pl-PL" dirty="0"/>
                  <a:t> – usuwa duplikaty): :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72FAC96A-46B4-407A-BA3A-29519810E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EFA174DA-E154-4F4F-AF7C-B9A4A7D7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8" y="4171626"/>
            <a:ext cx="20383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9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D6C8A4-C9C2-4CEC-AD2E-AA103074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Przekrój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A74FCE1-DACE-41DA-9368-629DD5A7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73" y="1861647"/>
            <a:ext cx="7353300" cy="19716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965D67-1F41-4E13-9D74-C63AE07F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73" y="3709035"/>
            <a:ext cx="4658372" cy="25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E5625-7129-46CF-90C8-37C508B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procesu modelowania danych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CC56F6-97A7-439F-A86C-18B07E90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Modelowanie danych jest ważne, ponieważ pomaga nam zrozumieć, w jaki sposób dane są przechowywane, w jaki sposób różne dane są ze sobą powiązane oraz w jaki sposób możemy je skutecznie odzyskać lub wykorzystać.</a:t>
            </a:r>
          </a:p>
          <a:p>
            <a:pPr fontAlgn="base"/>
            <a:r>
              <a:rPr lang="pl-PL" dirty="0"/>
              <a:t>Pomyśl o tym w ten sposób: budując dom, potrzebujesz planu pokazującego, gdzie znajdują się pokoje, jak są ze sobą połączone, gdzie znajdują się drzwi i okna itp. Podobnie modele danych są jak plan twoich danych. Definiują sposób łączenia i struktury różnych typów danych.</a:t>
            </a:r>
          </a:p>
          <a:p>
            <a:pPr fontAlgn="base"/>
            <a:r>
              <a:rPr lang="pl-PL" dirty="0"/>
              <a:t>Te struktury danych lub modele danych są ważne z następujących powodów: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Organizacja danych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Poprawiona wydajność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Wsparcie spójności dzięki modelowi danych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Model danych ułatwia analizę i podejmowanie decyzji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Możliwość dostosowania się do zmian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2836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05B08-58DD-4845-BC8E-94F95CE5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Przekrój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6708BD7-7DAD-4409-BD5E-DF67104A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752" y="1757335"/>
            <a:ext cx="7353300" cy="2324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BD79437-20CE-4CD7-8E9B-7F98942E1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52" y="3739349"/>
            <a:ext cx="5591175" cy="23622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F21E200-1D5F-4FB6-BEB4-9327708B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752" y="4174271"/>
            <a:ext cx="876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C982B-2713-42A2-A2AB-AA9CD5D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Projekcja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D574865-953A-42F6-B707-33A1849A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365" y="1943917"/>
            <a:ext cx="7060928" cy="41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EE941-E5EB-48D4-8038-961C5728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Iloczyn kartezjański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89C76C-99EE-4E30-8C92-8B62444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(inaczej produkt) relacji R i S to relacja wszystkich uporządkowanych par krotek, z których pierwszy element pary należy do relacji R a drugi do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Schemat relacji R×S jest sumą schematów relacji R i S, w której powtarzające się atrybuty (kolumny) traktowane są jako odrębne elementy schematu, np. R.A i S.A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06661FD-008F-4CB4-BEEF-269925B2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04" y="3326065"/>
            <a:ext cx="6092449" cy="26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2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814E17-4D78-4AE0-A090-2E56E987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naturalne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533D6-70D2-4A8E-9F4A-A21A19F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polega na połączeniu w pary tych krotek z relacji R i S, które mają identyczne wartości dla wszystkich wspólnych atrybutów i jest oznaczane R </a:t>
            </a:r>
            <a:r>
              <a:rPr lang="pl-PL" dirty="0">
                <a:latin typeface="Showcard Gothic" panose="04020904020102020604" pitchFamily="82" charset="0"/>
              </a:rPr>
              <a:t>∞ </a:t>
            </a:r>
            <a:r>
              <a:rPr lang="pl-PL" dirty="0"/>
              <a:t>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rezultacie powstaje relacja, której schemat zawiera atrybuty relacji R i relacji S, przy czym wspólna część uwzględniana jest tylko raz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BAF24D-3956-4976-A31E-47B4D9F8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34" y="3229168"/>
            <a:ext cx="7128908" cy="288850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E08E746-5AFD-42DF-A9AD-13B38748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85" y="2213139"/>
            <a:ext cx="742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1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4F03FC-ACBE-4080-B905-2F49D18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97FB10-F553-418B-A49C-A8D33A75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złączenie wewnętrzne (</a:t>
            </a:r>
            <a:r>
              <a:rPr lang="pl-PL" b="1" dirty="0" err="1">
                <a:solidFill>
                  <a:schemeClr val="accent1"/>
                </a:solidFill>
              </a:rPr>
              <a:t>inner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join</a:t>
            </a:r>
            <a:r>
              <a:rPr lang="pl-PL" b="1" dirty="0">
                <a:solidFill>
                  <a:schemeClr val="accent1"/>
                </a:solidFill>
              </a:rPr>
              <a:t>) </a:t>
            </a:r>
            <a:r>
              <a:rPr lang="pl-PL" dirty="0"/>
              <a:t>– w relacji wynikowej występują wyłącznie te </a:t>
            </a:r>
            <a:r>
              <a:rPr lang="pl-PL" dirty="0" err="1"/>
              <a:t>krotki</a:t>
            </a:r>
            <a:r>
              <a:rPr lang="pl-PL" dirty="0"/>
              <a:t>, które spełniają warunek złączenia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złączenie lewostronne zewnętrzne (</a:t>
            </a:r>
            <a:r>
              <a:rPr lang="pl-PL" b="1" dirty="0" err="1">
                <a:solidFill>
                  <a:schemeClr val="accent1"/>
                </a:solidFill>
              </a:rPr>
              <a:t>left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outer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join</a:t>
            </a:r>
            <a:r>
              <a:rPr lang="pl-PL" b="1" dirty="0">
                <a:solidFill>
                  <a:schemeClr val="accent1"/>
                </a:solidFill>
              </a:rPr>
              <a:t>) </a:t>
            </a:r>
            <a:r>
              <a:rPr lang="pl-PL" dirty="0"/>
              <a:t>– zawiera wszystkie </a:t>
            </a:r>
            <a:r>
              <a:rPr lang="pl-PL" dirty="0" err="1"/>
              <a:t>krotki</a:t>
            </a:r>
            <a:r>
              <a:rPr lang="pl-PL" dirty="0"/>
              <a:t> R uzupełnione krotkami S spełniającymi warunek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złączenie prawostronne zewnętrzne (</a:t>
            </a:r>
            <a:r>
              <a:rPr lang="pl-PL" b="1" dirty="0" err="1">
                <a:solidFill>
                  <a:schemeClr val="accent1"/>
                </a:solidFill>
              </a:rPr>
              <a:t>right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outer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join</a:t>
            </a:r>
            <a:r>
              <a:rPr lang="pl-PL" b="1" dirty="0">
                <a:solidFill>
                  <a:schemeClr val="accent1"/>
                </a:solidFill>
              </a:rPr>
              <a:t>) </a:t>
            </a:r>
            <a:r>
              <a:rPr lang="pl-PL" dirty="0"/>
              <a:t>- zawiera wszystkie </a:t>
            </a:r>
            <a:r>
              <a:rPr lang="pl-PL" dirty="0" err="1"/>
              <a:t>krotki</a:t>
            </a:r>
            <a:r>
              <a:rPr lang="pl-PL" dirty="0"/>
              <a:t> S uzupełnione krotkami R spełniającymi warunek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złączenie zewnętrzne pełne (</a:t>
            </a:r>
            <a:r>
              <a:rPr lang="pl-PL" b="1" dirty="0" err="1">
                <a:solidFill>
                  <a:schemeClr val="accent1"/>
                </a:solidFill>
              </a:rPr>
              <a:t>full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outer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join</a:t>
            </a:r>
            <a:r>
              <a:rPr lang="pl-PL" b="1" dirty="0">
                <a:solidFill>
                  <a:schemeClr val="accent1"/>
                </a:solidFill>
              </a:rPr>
              <a:t>) </a:t>
            </a:r>
            <a:r>
              <a:rPr lang="pl-PL" dirty="0"/>
              <a:t>– zawiera wszystkie </a:t>
            </a:r>
            <a:r>
              <a:rPr lang="pl-PL" dirty="0" err="1"/>
              <a:t>krotki</a:t>
            </a:r>
            <a:r>
              <a:rPr lang="pl-PL" dirty="0"/>
              <a:t> R oraz S uzupełnione wartościami typu NULL gdy do danej </a:t>
            </a:r>
            <a:r>
              <a:rPr lang="pl-PL" dirty="0" err="1"/>
              <a:t>krotki</a:t>
            </a:r>
            <a:r>
              <a:rPr lang="pl-PL" dirty="0"/>
              <a:t> nie pasuje żadna </a:t>
            </a:r>
            <a:r>
              <a:rPr lang="pl-PL" dirty="0" err="1"/>
              <a:t>krotka</a:t>
            </a:r>
            <a:r>
              <a:rPr lang="pl-PL" dirty="0"/>
              <a:t> z drugiej relacji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złączenie zewnętrzne typu </a:t>
            </a:r>
            <a:r>
              <a:rPr lang="pl-PL" b="1" dirty="0" err="1">
                <a:solidFill>
                  <a:schemeClr val="accent1"/>
                </a:solidFill>
              </a:rPr>
              <a:t>union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dirty="0"/>
              <a:t>- zawiera wszystkie </a:t>
            </a:r>
            <a:r>
              <a:rPr lang="pl-PL" dirty="0" err="1"/>
              <a:t>krotki</a:t>
            </a:r>
            <a:r>
              <a:rPr lang="pl-PL" dirty="0"/>
              <a:t> R nie pasujące do żadnej </a:t>
            </a:r>
            <a:r>
              <a:rPr lang="pl-PL" dirty="0" err="1"/>
              <a:t>krotki</a:t>
            </a:r>
            <a:r>
              <a:rPr lang="pl-PL" dirty="0"/>
              <a:t> S uzupełnione krotkami S nie pasującymi do żadnej </a:t>
            </a:r>
            <a:r>
              <a:rPr lang="pl-PL" dirty="0" err="1"/>
              <a:t>krotki</a:t>
            </a:r>
            <a:r>
              <a:rPr lang="pl-PL" dirty="0"/>
              <a:t> R </a:t>
            </a:r>
          </a:p>
        </p:txBody>
      </p:sp>
    </p:spTree>
    <p:extLst>
      <p:ext uri="{BB962C8B-B14F-4D97-AF65-F5344CB8AC3E}">
        <p14:creationId xmlns:p14="http://schemas.microsoft.com/office/powerpoint/2010/main" val="1746948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5BFE6-C56F-400C-86EC-3BB66E8D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teta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06D79-716C-4442-9351-8CBB5D5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polega na złączeniu dwóch relacji R i S w iloczyn kartezjański i wyborze z niego tych krotek, które spełniają wyrażenie warunkowe na parze lub zbiorze par atrybutów z R i S i jest oznaczane symbolem R ΘR lub R CS, gdzie Θ lub C to wyrażenia logiczne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ED191A-75A8-4188-B0B9-A72A6BCC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49" y="2441135"/>
            <a:ext cx="530950" cy="2776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7838DD-6531-4FC0-A578-70F87C61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77" y="2441135"/>
            <a:ext cx="528013" cy="326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E011607-EC14-4022-9E47-F700EA6B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63" y="2887609"/>
            <a:ext cx="5356749" cy="32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5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17D06-B905-4280-B781-3E7580FF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Równozłączenie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9760BD-D403-4716-AD0E-8366B255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to szczególny przypadek złączenia teta, w którym warunek ma charakter równości wybranych atrybutów obu relacji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powtarzające się kolumny opisujące atrybuty z warunku złączenia są pomijane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B230544-E285-4B94-9994-83F7A6C4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49" y="2891100"/>
            <a:ext cx="5421160" cy="34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21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29CF21-1B86-435B-AD89-84B8459E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lewostronne zewnętrzne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7642A9E-710A-4C62-A4C1-3FEBFDAD6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92" y="1846263"/>
            <a:ext cx="6565151" cy="43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7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1EFC2-65DA-4300-BA4D-1B85BB7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prawostronne zewnętrzne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72ADF33-C931-41BC-8E64-AE64C2CE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572" y="1837385"/>
            <a:ext cx="6731248" cy="43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70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88D59A-7FDE-44EE-BB3C-49F68FF3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zewnętrzne pełne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CC6339D-4A5C-4B49-95F5-DE91CE2A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977" y="1846263"/>
            <a:ext cx="66063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23AE34-B779-4B19-AFDE-6E254E36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3069"/>
            <a:ext cx="12072394" cy="621560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l-PL" b="1" dirty="0"/>
              <a:t>Organizacja danych</a:t>
            </a:r>
          </a:p>
          <a:p>
            <a:pPr fontAlgn="base"/>
            <a:r>
              <a:rPr lang="pl-PL" dirty="0"/>
              <a:t>Dobry model danych organizuje dane w taki sposób, aby były łatwe do zrozumienia i wykorzystania. To jak układanie rzeczy we właściwych miejscach, aby w razie potrzeby można je było łatwo znaleźć.</a:t>
            </a:r>
          </a:p>
          <a:p>
            <a:pPr fontAlgn="base"/>
            <a:r>
              <a:rPr lang="pl-PL" b="1" dirty="0"/>
              <a:t>Poprawiona wydajność</a:t>
            </a:r>
          </a:p>
          <a:p>
            <a:pPr fontAlgn="base"/>
            <a:r>
              <a:rPr lang="pl-PL" dirty="0"/>
              <a:t>Dzięki dobrze zaprojektowanym modelom danych pobieranie i wykorzystywanie danych staje się szybsze i wydajniejsze. Aplikacje i systemy działają lepiej, bo wiedzą, gdzie znaleźć potrzebne im informacje.</a:t>
            </a:r>
          </a:p>
          <a:p>
            <a:pPr fontAlgn="base"/>
            <a:r>
              <a:rPr lang="pl-PL" b="1" dirty="0"/>
              <a:t>Wsparcie spójności dzięki modelowi danych</a:t>
            </a:r>
          </a:p>
          <a:p>
            <a:pPr fontAlgn="base"/>
            <a:r>
              <a:rPr lang="pl-PL" dirty="0"/>
              <a:t>Definiując relacje między różnymi danymi, model danych pomaga zachować spójność. Zapewnia, że ​​przechowywane dane pozostają dokładne i niezawodne w wielu zastosowaniach.</a:t>
            </a:r>
          </a:p>
          <a:p>
            <a:pPr fontAlgn="base"/>
            <a:r>
              <a:rPr lang="pl-PL" b="1" dirty="0"/>
              <a:t>Model danych ułatwia analizę i podejmowanie decyzji</a:t>
            </a:r>
          </a:p>
          <a:p>
            <a:pPr fontAlgn="base"/>
            <a:r>
              <a:rPr lang="pl-PL" dirty="0"/>
              <a:t>Kiedy dane są dobrze zorganizowane, łatwiej jest je analizować i wyciągać istotne wnioski. Ma to kluczowe znaczenie dla podejmowania świadomych decyzji przez firmy i organizacje.</a:t>
            </a:r>
          </a:p>
          <a:p>
            <a:pPr fontAlgn="base"/>
            <a:r>
              <a:rPr lang="pl-PL" b="1" dirty="0"/>
              <a:t>Możliwość dostosowania się do zmian</a:t>
            </a:r>
          </a:p>
          <a:p>
            <a:pPr fontAlgn="base"/>
            <a:r>
              <a:rPr lang="pl-PL" dirty="0"/>
              <a:t>W miarę ulepszania technologii można zmieniać lub dostosowywać model danych bez wpływu na cały system. Oznacza to, że może rosnąć i rozszerzać się bez powodowania większych problemów.</a:t>
            </a:r>
          </a:p>
          <a:p>
            <a:pPr fontAlgn="base"/>
            <a:r>
              <a:rPr lang="pl-PL" dirty="0"/>
              <a:t>Pomyśl o dobrym modelu danych jako solidnym fundamencie dowolnego systemu lub aplikacji. To podstawa, która określa sposób przechowywania, wyszukiwania i wykorzystywania danych, aby wszystko przebiegało w sposób uporządkowany, szybki i niezawodny.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377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0B0A5A-AB94-4485-874E-AA1B2EF2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zewnętrzne typu </a:t>
            </a:r>
            <a:r>
              <a:rPr lang="pl-PL" dirty="0" err="1"/>
              <a:t>union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8B2CF2C-880D-4B30-B251-C9E85B36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994" y="1846263"/>
            <a:ext cx="71083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0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E8922-C2FA-4B67-B1B4-AD7C53B3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FDBCD-7DA9-49FF-A487-F9055F1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danych jest kluczowym aspektem projektowania bazy danych. Zapewnia, że ​​dane są zorganizowane, dostępne i znaczące. Wydajne i niezawodne modele danych można tworzyć, rozumiejąc ich typy oraz stosując się do technik i najlepszych praktyk.</a:t>
            </a:r>
          </a:p>
        </p:txBody>
      </p:sp>
    </p:spTree>
    <p:extLst>
      <p:ext uri="{BB962C8B-B14F-4D97-AF65-F5344CB8AC3E}">
        <p14:creationId xmlns:p14="http://schemas.microsoft.com/office/powerpoint/2010/main" val="321032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917E9E-6189-4421-9E15-18E252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Komponenty i elementy modelu danych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BEA7A0-9A69-4681-ACBB-63514EE9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1851948"/>
            <a:ext cx="11921924" cy="44446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l-PL" dirty="0"/>
              <a:t>Modele danych to struktury, których można używać do organizowania i reprezentowania danych. Składają się z komponentów i elementów danych, które określają sposób przechowywania danych, uzyskiwania do nich dostępu i manipulowania nimi.</a:t>
            </a:r>
          </a:p>
          <a:p>
            <a:pPr fontAlgn="base"/>
            <a:r>
              <a:rPr lang="pl-PL" dirty="0"/>
              <a:t>Poniżej wyjaśniono najważniejsze komponenty i elementy modeli danych:</a:t>
            </a:r>
          </a:p>
          <a:p>
            <a:pPr fontAlgn="base"/>
            <a:r>
              <a:rPr lang="pl-PL" b="1" dirty="0"/>
              <a:t>Podmioty</a:t>
            </a:r>
            <a:r>
              <a:rPr lang="pl-PL" dirty="0"/>
              <a:t>: Jednostki są jak główne elementy historii danych. Na przykład w bazie danych biblioteki jednostki mogą obejmować książki, autorów i wypożyczających. Są one reprezentowane jako tabele w relacyjnej bazie danych.</a:t>
            </a:r>
          </a:p>
          <a:p>
            <a:pPr fontAlgn="base"/>
            <a:r>
              <a:rPr lang="pl-PL" b="1" dirty="0"/>
              <a:t>Atrybut</a:t>
            </a:r>
            <a:r>
              <a:rPr lang="pl-PL" dirty="0"/>
              <a:t>: Atrybuty to właściwości lub cechy opisujące byty. W przypadku encji „książka” atrybuty mogą obejmować tytuł, autora, rok publikacji i gatunek. Są one wyświetlane jako kolumny w tabeli.</a:t>
            </a:r>
          </a:p>
          <a:p>
            <a:pPr fontAlgn="base"/>
            <a:r>
              <a:rPr lang="pl-PL" b="1" dirty="0"/>
              <a:t>relacje</a:t>
            </a:r>
            <a:r>
              <a:rPr lang="pl-PL" dirty="0"/>
              <a:t>: Relacje definiują sposób, w jaki jednostki są ze sobą połączone. Opisują, w jaki sposób dane z różnych jednostek są ze sobą powiązane. Na przykład książka jest napisana przez autora, tworząc relację pomiędzy podmiotem „Książka” a podmiotem „Autor”.</a:t>
            </a:r>
          </a:p>
          <a:p>
            <a:pPr fontAlgn="base"/>
            <a:r>
              <a:rPr lang="pl-PL" b="1" dirty="0"/>
              <a:t>klucz</a:t>
            </a:r>
            <a:r>
              <a:rPr lang="pl-PL" dirty="0"/>
              <a:t>: Klucze służą do jednoznacznej identyfikacji każdego rekordu lub wiersza w tabeli. Istnieją różne rodzaje kluczy, m.in. B. Klucze podstawowe (w celu jednoznacznej identyfikacji każdego rekordu w tabeli) i klucze obce (w celu ustalenia relacji między tabelami).</a:t>
            </a:r>
          </a:p>
          <a:p>
            <a:pPr fontAlgn="base"/>
            <a:r>
              <a:rPr lang="pl-PL" b="1" dirty="0"/>
              <a:t>Opis</a:t>
            </a:r>
            <a:r>
              <a:rPr lang="pl-PL" dirty="0"/>
              <a:t>: Ograniczenia to zasady lub warunki stosowane do danych w celu zapewnienia dokładności i spójności.</a:t>
            </a:r>
          </a:p>
          <a:p>
            <a:pPr fontAlgn="base"/>
            <a:r>
              <a:rPr lang="pl-PL" b="1" dirty="0"/>
              <a:t>Typy danych</a:t>
            </a:r>
            <a:r>
              <a:rPr lang="pl-PL" dirty="0"/>
              <a:t>: Typy danych definiują typ danych, które mogą być przechowywane w atrybucie (np. tekst, liczby, daty itp.). Zapewniają prawidłowe przechowywanie i przetwarzanie danych.</a:t>
            </a:r>
          </a:p>
          <a:p>
            <a:pPr fontAlgn="base"/>
            <a:r>
              <a:rPr lang="pl-PL" b="1" dirty="0"/>
              <a:t>schemat</a:t>
            </a:r>
            <a:r>
              <a:rPr lang="pl-PL" dirty="0"/>
              <a:t>: Schemat jest logicznym opisem całej bazy danych. Definiuje strukturę, ograniczenia i relacje bazy danych.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729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E5FAF-8F8E-43E5-9170-D42AEE32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Jakie są typy modelowania danych?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72201-4261-4810-AD10-05B68F14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Trzy główne typy modeli danych to relacyjny, wymiarowy i encji (E-R). Istnieje również kilka innych, które nie są w ogólnym użyciu, w tym hierarchiczne, sieciowe, obiektowe i wielowartościowe. Typ modelu definiuje strukturę logiczną – logicznie sposób przechowywania danych oraz sposób ich przechowywania, organizowania i wywoływania.</a:t>
            </a:r>
          </a:p>
          <a:p>
            <a:r>
              <a:rPr lang="pl-PL" b="1" dirty="0"/>
              <a:t>Relacyjne:</a:t>
            </a:r>
            <a:r>
              <a:rPr lang="pl-PL" dirty="0"/>
              <a:t> Chociaż „starsze” w podejściu, najczęstszym modelem bazy danych nadal w użyciu jest relacyjny, który przechowuje dane w rekordach o stałym formacie i rozmieszcza dane w tabelach z wierszami i kolumnami. Najbardziej podstawowy typ modelu danych ma dwa elementy: miary i wymiary. Miary to wartości numeryczne, takie jak ilości i przychody, używane w obliczeniach matematycznych, takich jak suma lub średnia. Wymiary mogą być tekstowe lub numeryczne. Nie są one używane w obliczeniach i zawierają opisy ani lokalizacje. Nieprzetworzone dane są zdefiniowane jako miara lub wymiar. Inna terminologia stosowana w projektowaniu relacyjnej bazy danych obejmuje „relacje” (tabela z wierszami i kolumnami), „atrybuty” (kolumny), „</a:t>
            </a:r>
            <a:r>
              <a:rPr lang="pl-PL" dirty="0" err="1"/>
              <a:t>krotki</a:t>
            </a:r>
            <a:r>
              <a:rPr lang="pl-PL" dirty="0"/>
              <a:t>” (wiersze) i „domenę” (zbiór wartości dozwolonych w kolumnie). Chociaż istnieją dodatkowe warunki i wymagania strukturalne, które definiują relacyjną bazę danych, ważnym czynnikiem są relacje zdefiniowane w tej strukturze. Wspólne elementy danych (lub klucze) łączą ze sobą tabele i zbiory danych. Tabele mogą być również powiązane jawnie, takie jak relacje nadrzędne i podrzędne, w tym jeden do jednego, jeden do wielu lub wiele do wielu.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548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95BE30-C92D-4D59-AB93-751FE29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Jakie są typy modelowania danych?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6F47AF-EEB8-41C7-A1CB-A3ED427E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Wymiar:</a:t>
            </a:r>
            <a:r>
              <a:rPr lang="pl-PL" dirty="0"/>
              <a:t> mniej sztywne i ustrukturyzowane podejście wymiarowe sprzyja strukturze danych kontekstowych, która jest bardziej powiązana z wykorzystaniem biznesowym lub kontekstem. Ta struktura bazy danych jest zoptymalizowana pod kątem zapytań online i narzędzi </a:t>
            </a:r>
            <a:r>
              <a:rPr lang="pl-PL" u="sng" dirty="0">
                <a:hlinkClick r:id="rId2"/>
              </a:rPr>
              <a:t>hurtowni danych</a:t>
            </a:r>
            <a:r>
              <a:rPr lang="pl-PL" dirty="0"/>
              <a:t>. Krytyczne elementy danych, takie jak na przykład ilość transakcji, nazywane są „faktami” i dołączane są do nich informacje referencyjne o nazwie „wymiary”, takie jak ID produktu, cena jednostkowa lub data transakcji. Tabela faktów jest tabelą podstawową w modelu wymiarowym. Odtwarzanie może być szybkie i wydajne – z danymi dla określonego rodzaju aktywności przechowywanymi razem – ale brak powiązań może skomplikować analityczne pobieranie i wykorzystanie danych. Ponieważ struktura danych jest powiązana z funkcją biznesową, która generuje i wykorzystuje dane, łączenie danych wytwarzanych przez różne systemy (na przykład w hurtowni danych) może być problematyczne.</a:t>
            </a:r>
          </a:p>
          <a:p>
            <a:r>
              <a:rPr lang="pl-PL" b="1" dirty="0" err="1"/>
              <a:t>Entity-Rich</a:t>
            </a:r>
            <a:r>
              <a:rPr lang="pl-PL" b="1" dirty="0"/>
              <a:t> (E-R):</a:t>
            </a:r>
            <a:r>
              <a:rPr lang="pl-PL" dirty="0"/>
              <a:t> Model E-R reprezentuje strukturę danych biznesowych w formie graficznej, zawierającą pola o różnych kształtach reprezentujące czynności, funkcje lub „podmioty” i linie reprezentujące powiązania, zależności lub „relacje”. Model E-R jest następnie używany do tworzenia relacyjnej bazy danych z każdym wierszem reprezentującym jednostkę, a pola w tym wierszu zawierają atrybuty. Podobnie jak we wszystkich relacyjnych bazach danych, „kluczowe” elementy danych są używane do łączenia tabel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481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4549</Words>
  <Application>Microsoft Office PowerPoint</Application>
  <PresentationFormat>Panoramiczny</PresentationFormat>
  <Paragraphs>292</Paragraphs>
  <Slides>61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Courier New</vt:lpstr>
      <vt:lpstr>Showcard Gothic</vt:lpstr>
      <vt:lpstr>Retrospekcja</vt:lpstr>
      <vt:lpstr>Analityka opisowa</vt:lpstr>
      <vt:lpstr>Przegląd modelowania danych </vt:lpstr>
      <vt:lpstr>Czym jest model danych?</vt:lpstr>
      <vt:lpstr>Dlaczego modelowanie danych jest ważne? </vt:lpstr>
      <vt:lpstr>Znaczenie procesu modelowania danych </vt:lpstr>
      <vt:lpstr>Prezentacja programu PowerPoint</vt:lpstr>
      <vt:lpstr>Komponenty i elementy modelu danych </vt:lpstr>
      <vt:lpstr>Jakie są typy modelowania danych? </vt:lpstr>
      <vt:lpstr>Jakie są typy modelowania danych? </vt:lpstr>
      <vt:lpstr>Rodzaje modeli danych Jakie są trzy poziomy abstrakcji danych?</vt:lpstr>
      <vt:lpstr>Rodzaje modeli danych</vt:lpstr>
      <vt:lpstr>Techniki modelowania danych</vt:lpstr>
      <vt:lpstr>Techniki modelowania danych</vt:lpstr>
      <vt:lpstr>Techniki modelowania danych</vt:lpstr>
      <vt:lpstr>Najlepsze praktyki modelowania danych </vt:lpstr>
      <vt:lpstr>Relacyjny model danych</vt:lpstr>
      <vt:lpstr>Relacyjny model danych</vt:lpstr>
      <vt:lpstr>Podstawowe pojęcia w bazach danych</vt:lpstr>
      <vt:lpstr>Podstawowe pojęcia w bazach danych</vt:lpstr>
      <vt:lpstr>Relacyjny model danych</vt:lpstr>
      <vt:lpstr>Relacyjny model danych</vt:lpstr>
      <vt:lpstr>Postulaty Codd’a</vt:lpstr>
      <vt:lpstr>Postulaty Codd’a</vt:lpstr>
      <vt:lpstr>Postulaty Codd’a</vt:lpstr>
      <vt:lpstr>Postulaty Codd’a</vt:lpstr>
      <vt:lpstr>Relacje w bazie danych</vt:lpstr>
      <vt:lpstr>Zbiór identyfikujący relacji</vt:lpstr>
      <vt:lpstr>Klucz</vt:lpstr>
      <vt:lpstr>Zależność funkcjonalna</vt:lpstr>
      <vt:lpstr>Więzi</vt:lpstr>
      <vt:lpstr>Typy więzi</vt:lpstr>
      <vt:lpstr>Typy więzi</vt:lpstr>
      <vt:lpstr>Więzi identyfikujące</vt:lpstr>
      <vt:lpstr>Więź wiele do wielu</vt:lpstr>
      <vt:lpstr>Zagadnienie relacji </vt:lpstr>
      <vt:lpstr>Relacyjny model danych</vt:lpstr>
      <vt:lpstr>Relacyjny model danych</vt:lpstr>
      <vt:lpstr>Relacyjny model danych</vt:lpstr>
      <vt:lpstr>Relacyjna baza danych</vt:lpstr>
      <vt:lpstr>Nierelacyjna baza danych</vt:lpstr>
      <vt:lpstr>Kategorie w algebrze relacji</vt:lpstr>
      <vt:lpstr>Operacje na tabelach (relacjach)</vt:lpstr>
      <vt:lpstr>Suma mnogościowa</vt:lpstr>
      <vt:lpstr>Suma mnogościowa</vt:lpstr>
      <vt:lpstr>Różnica mnogościowa</vt:lpstr>
      <vt:lpstr>Różnica mnogościowa</vt:lpstr>
      <vt:lpstr>Różnica mnogościowa</vt:lpstr>
      <vt:lpstr>Przekrój</vt:lpstr>
      <vt:lpstr>Przekrój</vt:lpstr>
      <vt:lpstr>Przekrój</vt:lpstr>
      <vt:lpstr>Projekcja</vt:lpstr>
      <vt:lpstr>Iloczyn kartezjański</vt:lpstr>
      <vt:lpstr>Złączenie naturalne</vt:lpstr>
      <vt:lpstr>Typy złączeń</vt:lpstr>
      <vt:lpstr>Złączenie teta</vt:lpstr>
      <vt:lpstr>Równozłączenie</vt:lpstr>
      <vt:lpstr>Złączenie lewostronne zewnętrzne</vt:lpstr>
      <vt:lpstr>Złączenie prawostronne zewnętrzne</vt:lpstr>
      <vt:lpstr>Złączenie zewnętrzne pełne</vt:lpstr>
      <vt:lpstr>Złączenie zewnętrzne typu union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Analityka opisowa</dc:title>
  <dc:creator>Agnieszka Giemza</dc:creator>
  <cp:lastModifiedBy>Agnieszka Giemza</cp:lastModifiedBy>
  <cp:revision>28</cp:revision>
  <dcterms:created xsi:type="dcterms:W3CDTF">2024-11-07T06:43:58Z</dcterms:created>
  <dcterms:modified xsi:type="dcterms:W3CDTF">2024-11-12T09:40:56Z</dcterms:modified>
</cp:coreProperties>
</file>