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79" r:id="rId6"/>
    <p:sldId id="278" r:id="rId7"/>
    <p:sldId id="280" r:id="rId8"/>
    <p:sldId id="28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57" r:id="rId18"/>
    <p:sldId id="258" r:id="rId19"/>
    <p:sldId id="259" r:id="rId20"/>
    <p:sldId id="261" r:id="rId21"/>
    <p:sldId id="260" r:id="rId22"/>
    <p:sldId id="263" r:id="rId23"/>
    <p:sldId id="264" r:id="rId24"/>
    <p:sldId id="265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1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300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8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9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5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40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16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081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0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7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14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BBDC36-6216-4182-A1DA-04AB7A8BC1E5}" type="datetimeFigureOut">
              <a:rPr lang="pl-PL" smtClean="0"/>
              <a:t>13.10.2024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BBE326-A778-4C1D-B8E4-EA16B83849C3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7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358DD-10E6-4851-9D30-5D9B1F825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Analityka opisowa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4B2092-A714-47E6-B952-42E2EF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Wykład 1</a:t>
            </a:r>
          </a:p>
          <a:p>
            <a:r>
              <a:rPr lang="pl-PL" dirty="0"/>
              <a:t>Wprowadzenie do analityki biznesowej</a:t>
            </a:r>
          </a:p>
          <a:p>
            <a:r>
              <a:rPr lang="pl-PL" dirty="0"/>
              <a:t>Definicja zakresu dziedziny oraz podstawowych pojęć</a:t>
            </a:r>
          </a:p>
        </p:txBody>
      </p:sp>
    </p:spTree>
    <p:extLst>
      <p:ext uri="{BB962C8B-B14F-4D97-AF65-F5344CB8AC3E}">
        <p14:creationId xmlns:p14="http://schemas.microsoft.com/office/powerpoint/2010/main" val="4177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6E7AA-F18B-4B6C-AC7D-8B9C716F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Zrozumienie roli Analityka Biznesowego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DE2D8F-50DE-49E7-B738-16FBD43A3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1837678"/>
            <a:ext cx="11904955" cy="4065972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Analityk Biznesowy (Business </a:t>
            </a:r>
            <a:r>
              <a:rPr lang="pl-PL" dirty="0" err="1"/>
              <a:t>Analyst</a:t>
            </a:r>
            <a:r>
              <a:rPr lang="pl-PL" dirty="0"/>
              <a:t>, BA) pełni rolę mediatora pomiędzy interesariuszami biznesowymi a zespołem technicznym organizacji. Odgrywa kluczową rolę w zrozumieniu i analizie potrzeb biznesowych, identyfikowaniu problemów i możliwości, a także dostarczaniu strategicznych rozwiązań mających na celu osiągnięcie celów organizacyjnych.</a:t>
            </a:r>
          </a:p>
          <a:p>
            <a:r>
              <a:rPr lang="pl-PL" dirty="0"/>
              <a:t>Głównym celem Analityka Biznesowego jest zniwelowanie różnicy między celami biznesowymi a możliwościami IT. Pracują oni ściśle z interesariuszami, w tym z kadrą zarządzającą, menedżerami, klientami i użytkownikami końcowymi, w celu zebrania wymagań, zdefiniowania zakresu projektu i zapewnienia, że rozwiązania są zgodne z celami biznesowymi. Dzięki zrozumieniu złożoności procesów i operacji biznesowych, profesjonaliści ci potrafią skutecznie przekładać wymagania biznesowe na specyfikacje techniczne.</a:t>
            </a:r>
          </a:p>
          <a:p>
            <a:r>
              <a:rPr lang="pl-PL" dirty="0"/>
              <a:t>Analitycy Biznesowi stosują różne techniki i narzędzia do zbierania, analizowania i dokumentowania wymagań. Przeprowadzają dogłębne badania, analizę danych i modelowanie procesów w celu identyfikacji obszarów do usprawnienia oraz optymalizacji operacji biznesowych. Ułatwiają również komunikację między interesariuszami, zapewniając uwzględnienie perspektyw i potrzeb wszystkich stron.</a:t>
            </a:r>
          </a:p>
          <a:p>
            <a:r>
              <a:rPr lang="pl-PL" dirty="0"/>
              <a:t>Oprócz zbierania wymagań, Analitycy Biznesowi przyczyniają się do projektowania rozwiązań, oceniając potencjalne opcje i rekomendując najbardziej odpowiednie działania. Współpracują z zespołami deweloperskimi, dostarczając wyjaśnień i pomagając w fazie wdrożenia. Przez cały cykl życia projektu Analitycy Biznesowi stale oceniają i weryfikują rozwiązania, aby upewnić się, że spełniają one oczekiwane rezultaty.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21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6277B4-03F7-4C37-87C3-69D34AF9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Obowiązki Analityka Biznesowego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CD5A48-C918-4446-935A-A645FFBC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873187"/>
            <a:ext cx="11825057" cy="4225771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Analityk Biznesowy (BA) jest odpowiedzialny za różnorodne działania, które pomagają osiągnąć sukces projektu oraz realizację ogólnych celów biznesowych. Przyjrzyjmy się kluczowym obowiązkom Analityka Biznesowego:</a:t>
            </a:r>
          </a:p>
          <a:p>
            <a:r>
              <a:rPr lang="pl-PL" b="1" dirty="0"/>
              <a:t>Zbieranie wymagań</a:t>
            </a:r>
            <a:r>
              <a:rPr lang="pl-PL" dirty="0"/>
              <a:t>: Jednym z głównych obowiązków Analityka Biznesowego jest zbieranie i dokumentowanie wymagań od interesariuszy. Przeprowadzają oni dyskusje, wywiady oraz warsztaty, aby zrozumieć potrzeby, oczekiwania i ograniczenia biznesu. Skuteczne pozyskiwanie wymagań pozwala Analitykom Biznesowym na zapewnienie, że projekt jest zgodny z pożądanymi rezultatami.</a:t>
            </a:r>
          </a:p>
          <a:p>
            <a:r>
              <a:rPr lang="pl-PL" b="1" dirty="0"/>
              <a:t>Zarządzanie interesariuszami</a:t>
            </a:r>
            <a:r>
              <a:rPr lang="pl-PL" dirty="0"/>
              <a:t>: Analitycy Biznesowi ściśle współpracują z interesariuszami, w tym z użytkownikami biznesowymi, klientami i zespołami projektowymi. Ułatwiają komunikację, zarządzają oczekiwaniami oraz budują silne relacje z interesariuszami, aby zapewnić, że ich potrzeby są zrozumiane i uwzględniane w całym cyklu życia projektu. Obejmuje to umiejętności aktywnego słuchania, rozwiązywania konfliktów oraz negocjacji.</a:t>
            </a:r>
          </a:p>
          <a:p>
            <a:r>
              <a:rPr lang="pl-PL" b="1" dirty="0"/>
              <a:t>Udoskonalanie procesów</a:t>
            </a:r>
            <a:r>
              <a:rPr lang="pl-PL" dirty="0"/>
              <a:t>: Analitycy Biznesowi identyfikują nieefektywności i obszary do poprawy w istniejących procesach biznesowych. Analizują przepływy pracy, zbierają opinie i proponują rozwiązania mające na celu optymalizację operacji, zwiększenie produktywności oraz obniżenie kosztów. Dzięki technikom modelowania procesów, takim jak mapowanie procesów biznesowych i </a:t>
            </a:r>
            <a:r>
              <a:rPr lang="pl-PL" dirty="0" err="1"/>
              <a:t>reengineering</a:t>
            </a:r>
            <a:r>
              <a:rPr lang="pl-PL" dirty="0"/>
              <a:t>, Analitycy Biznesowi pomagają organizacjom usprawniać ich działania</a:t>
            </a:r>
          </a:p>
        </p:txBody>
      </p:sp>
    </p:spTree>
    <p:extLst>
      <p:ext uri="{BB962C8B-B14F-4D97-AF65-F5344CB8AC3E}">
        <p14:creationId xmlns:p14="http://schemas.microsoft.com/office/powerpoint/2010/main" val="392551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93CCC-C670-4C2C-9ACC-03C3B199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l-PL" dirty="0"/>
              <a:t>Obowiązki Analityka Biznesowego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877EF9-3AFE-4053-908C-EDAFC607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64311"/>
            <a:ext cx="11896077" cy="4367814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/>
              <a:t>Analiza danych</a:t>
            </a:r>
            <a:r>
              <a:rPr lang="pl-PL" dirty="0"/>
              <a:t>: Analitycy Biznesowi odgrywają kluczową rolę w analizie danych, pozyskując znaczące wnioski z dużych zbiorów danych. Korzystają z różnych narzędzi i technik do analizy danych, identyfikowania trendów oraz formułowania rekomendacji opartych na danych. Analiza danych umożliwia im zrozumienie </a:t>
            </a:r>
            <a:r>
              <a:rPr lang="pl-PL" dirty="0" err="1"/>
              <a:t>zachowań</a:t>
            </a:r>
            <a:r>
              <a:rPr lang="pl-PL" dirty="0"/>
              <a:t> klientów, trendów rynkowych oraz wyników operacyjnych, wspierając podejmowanie świadomych decyzji.</a:t>
            </a:r>
          </a:p>
          <a:p>
            <a:r>
              <a:rPr lang="pl-PL" b="1" dirty="0"/>
              <a:t>Projektowanie i wdrażanie rozwiązań</a:t>
            </a:r>
            <a:r>
              <a:rPr lang="pl-PL" dirty="0"/>
              <a:t>: Analitycy Biznesowi aktywnie uczestniczą w fazach projektowania i wdrażania rozwiązań. Współpracują z zespołami technicznymi, aby przetłumaczyć wymagania biznesowe na specyfikacje funkcjonalne i historie użytkowników. Dostarczają wyjaśnień, pomagają w rozwiązywaniu problemów i dbają o to, aby wdrożone rozwiązania były zgodne z celami biznesowymi.</a:t>
            </a:r>
          </a:p>
          <a:p>
            <a:r>
              <a:rPr lang="pl-PL" b="1" dirty="0"/>
              <a:t>Dokumentacja i komunikacja</a:t>
            </a:r>
            <a:r>
              <a:rPr lang="pl-PL" dirty="0"/>
              <a:t>: Jasna i zwięzła dokumentacja to kluczowy obowiązek Analityków Biznesowych. Tworzą oni dokumenty z wymaganiami, diagramy przepływów procesów, podręczniki użytkownika oraz inne istotne dokumenty, aby zapewnić, że interesariusze projektu mają kompleksowe zrozumienie zakresu projektu i wymagań. Analitycy Biznesowi również efektywnie komunikują się między zespołami, zapewniając, że wszyscy są zgodni i pracują w kierunku wspólnego celu.</a:t>
            </a:r>
          </a:p>
          <a:p>
            <a:r>
              <a:rPr lang="pl-PL" b="1" dirty="0"/>
              <a:t>Wsparcie przy Testach Akceptacyjnych Użytkownika (UAT)</a:t>
            </a:r>
            <a:r>
              <a:rPr lang="pl-PL" dirty="0"/>
              <a:t>: Analitycy Biznesowi wspierają proces UAT, współpracując z użytkownikami końcowymi w celu weryfikacji, że opracowane rozwiązania spełniają określone wymagania. Koordynują plany testów, zbierają opinie i ułatwiają rozwiązywanie problemów, aby zapewnić pomyślną fazę UAT.</a:t>
            </a:r>
          </a:p>
          <a:p>
            <a:r>
              <a:rPr lang="pl-PL" b="1" dirty="0"/>
              <a:t>Ciągłe doskonalenie</a:t>
            </a:r>
            <a:r>
              <a:rPr lang="pl-PL" dirty="0"/>
              <a:t>: Analitycy Biznesowi stale poszukują sposobów na doskonalenie własnych praktyk i przyczynianie się do udoskonalania procesów analizy biznesowej w organizacji. Śledzą trendy branżowe, przyjmują najlepsze praktyki i aktywnie uczestniczą w społecznościach zawodowych.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569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2E378F5-1F03-461B-83CD-771AB9CC1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"/>
          <a:stretch/>
        </p:blipFill>
        <p:spPr>
          <a:xfrm>
            <a:off x="2743883" y="0"/>
            <a:ext cx="6172704" cy="60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E95A583-D2BF-4264-A72A-B0440A9D1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00" y="88369"/>
            <a:ext cx="6696168" cy="60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0643A-F255-434E-A25E-4D0C5EA0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Rodzaje analityki biznesowej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809D12-AA1B-4D01-9249-E2F1A71F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6" y="1944210"/>
            <a:ext cx="11816179" cy="424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Analitykę biznesową dzielimy w zależności od tego, w jakim celu poszukuje się informacji, jaki mają one charakter oraz w jaki sposób są ona uzyskiwane. W literaturze fachowej można znaleźć co najmniej kilka sposobów nadawania kategorii analityce biznesowej. Jednym z nich jest podział na:</a:t>
            </a:r>
          </a:p>
          <a:p>
            <a:r>
              <a:rPr lang="pl-PL" b="1" dirty="0"/>
              <a:t>analitykę predykcyjną </a:t>
            </a:r>
            <a:r>
              <a:rPr lang="pl-PL" dirty="0"/>
              <a:t>– zajmuje się modelowaniem przyszłości i prognozowaniem,</a:t>
            </a:r>
          </a:p>
          <a:p>
            <a:r>
              <a:rPr lang="pl-PL" b="1" dirty="0"/>
              <a:t>analitykę </a:t>
            </a:r>
            <a:r>
              <a:rPr lang="pl-PL" b="1" dirty="0" err="1"/>
              <a:t>preskryptywną</a:t>
            </a:r>
            <a:r>
              <a:rPr lang="pl-PL" b="1" dirty="0"/>
              <a:t> </a:t>
            </a:r>
            <a:r>
              <a:rPr lang="pl-PL" dirty="0"/>
              <a:t>– określa możliwe scenariusze, opcje, jak i konsekwencje potencjalnych decyzji,</a:t>
            </a:r>
          </a:p>
          <a:p>
            <a:r>
              <a:rPr lang="pl-PL" b="1" dirty="0"/>
              <a:t>analitykę diagnostyczną </a:t>
            </a:r>
            <a:r>
              <a:rPr lang="pl-PL" dirty="0"/>
              <a:t>– odpowiada na pytanie o przyczyny (zjawisk, zdarzeń) w oparciu o dane historyczne,</a:t>
            </a:r>
          </a:p>
          <a:p>
            <a:r>
              <a:rPr lang="pl-PL" b="1" dirty="0"/>
              <a:t>analitykę deskryptywną </a:t>
            </a:r>
            <a:r>
              <a:rPr lang="pl-PL" dirty="0"/>
              <a:t>– przetwarza dane historyczne w celu opisania zjawisk, rezultatów, faktów z przeszłości,</a:t>
            </a:r>
          </a:p>
          <a:p>
            <a:r>
              <a:rPr lang="pl-PL" b="1" dirty="0"/>
              <a:t>analitykę kognitywną</a:t>
            </a:r>
            <a:r>
              <a:rPr lang="pl-PL" dirty="0"/>
              <a:t>, która wykorzystuje zaawansowane technologie sztucznej inteligencji i uczenia maszynowego w celu przetwarzania dużych ilości danych, często o charakterze nietypowym, w celu wspierania decyzji managerów lub automatycznego podejmowania decyzji.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160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8C0F0E-26BD-40A3-8CB7-C259F4DC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7" y="189688"/>
            <a:ext cx="10632347" cy="641554"/>
          </a:xfrm>
        </p:spPr>
        <p:txBody>
          <a:bodyPr>
            <a:normAutofit/>
          </a:bodyPr>
          <a:lstStyle/>
          <a:p>
            <a:r>
              <a:rPr lang="pl-PL" sz="3200" b="1" dirty="0"/>
              <a:t>Cross </a:t>
            </a:r>
            <a:r>
              <a:rPr lang="pl-PL" sz="3200" b="1" dirty="0" err="1"/>
              <a:t>Industry</a:t>
            </a:r>
            <a:r>
              <a:rPr lang="pl-PL" sz="3200" b="1" dirty="0"/>
              <a:t> Standard </a:t>
            </a:r>
            <a:r>
              <a:rPr lang="pl-PL" sz="3200" b="1" dirty="0" err="1"/>
              <a:t>Process</a:t>
            </a:r>
            <a:r>
              <a:rPr lang="pl-PL" sz="3200" b="1" dirty="0"/>
              <a:t> for Data </a:t>
            </a:r>
            <a:r>
              <a:rPr lang="pl-PL" sz="3200" b="1" dirty="0" err="1"/>
              <a:t>Mining</a:t>
            </a:r>
            <a:r>
              <a:rPr lang="pl-PL" sz="3200" b="1" dirty="0"/>
              <a:t> (CRISP-DM)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B610F3-1572-4813-9927-95A71090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" y="577049"/>
            <a:ext cx="11981974" cy="5770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400" dirty="0"/>
              <a:t>Jednolicie ze standardem proces zgłębiania danych podzielony jest na 6 faz:</a:t>
            </a:r>
          </a:p>
          <a:p>
            <a:pPr marL="0" indent="0">
              <a:buNone/>
            </a:pPr>
            <a:r>
              <a:rPr lang="pl-PL" sz="1400" b="1" dirty="0"/>
              <a:t>1 .Zrozumienie uwarunkowań biznesowych</a:t>
            </a:r>
            <a:r>
              <a:rPr lang="pl-PL" sz="1400" dirty="0"/>
              <a:t>. Jest to pierwszy i zarazem kluczowy etap metodologii. Najważniejszym jest tu jasne sformułowanie celów i wymagań projektu.</a:t>
            </a:r>
          </a:p>
          <a:p>
            <a:pPr marL="0" indent="0">
              <a:buNone/>
            </a:pPr>
            <a:r>
              <a:rPr lang="pl-PL" sz="1400" b="1" dirty="0"/>
              <a:t>2. Zrozumienie danych</a:t>
            </a:r>
            <a:r>
              <a:rPr lang="pl-PL" sz="1400" dirty="0"/>
              <a:t>. Etap ten składa się z dwóch podetapów:</a:t>
            </a:r>
          </a:p>
          <a:p>
            <a:r>
              <a:rPr lang="pl-PL" sz="1400" dirty="0"/>
              <a:t>zebranie danych,</a:t>
            </a:r>
          </a:p>
          <a:p>
            <a:r>
              <a:rPr lang="pl-PL" sz="1400" dirty="0"/>
              <a:t>ocena przydatności danych.</a:t>
            </a:r>
          </a:p>
          <a:p>
            <a:pPr marL="0" indent="0">
              <a:buNone/>
            </a:pPr>
            <a:r>
              <a:rPr lang="pl-PL" sz="1400" b="1" dirty="0"/>
              <a:t>3.Przygotowanie danych. </a:t>
            </a:r>
            <a:r>
              <a:rPr lang="pl-PL" sz="1400" dirty="0"/>
              <a:t>Na przygotowanie danych składają się kolejno:</a:t>
            </a:r>
          </a:p>
          <a:p>
            <a:r>
              <a:rPr lang="pl-PL" sz="1400" dirty="0"/>
              <a:t>wykonanie przekształceń,</a:t>
            </a:r>
          </a:p>
          <a:p>
            <a:r>
              <a:rPr lang="pl-PL" sz="1400" dirty="0"/>
              <a:t>czyszczenie danych,</a:t>
            </a:r>
          </a:p>
          <a:p>
            <a:r>
              <a:rPr lang="pl-PL" sz="1400" dirty="0"/>
              <a:t>usunięcie wartości skrajnych.</a:t>
            </a:r>
          </a:p>
          <a:p>
            <a:pPr marL="0" indent="0">
              <a:buNone/>
            </a:pPr>
            <a:r>
              <a:rPr lang="pl-PL" sz="1400" b="1" dirty="0"/>
              <a:t>4.Modelowanie</a:t>
            </a:r>
            <a:r>
              <a:rPr lang="pl-PL" sz="1400" dirty="0"/>
              <a:t>. Kluczowe w tej fazie są:</a:t>
            </a:r>
          </a:p>
          <a:p>
            <a:r>
              <a:rPr lang="pl-PL" sz="1400" dirty="0"/>
              <a:t>wybór i zastosowanie odpowiedniej techniki modelującej,</a:t>
            </a:r>
          </a:p>
          <a:p>
            <a:r>
              <a:rPr lang="pl-PL" sz="1400" dirty="0"/>
              <a:t>skalowanie parametrów modelu.</a:t>
            </a:r>
          </a:p>
          <a:p>
            <a:pPr marL="0" indent="0">
              <a:buNone/>
            </a:pPr>
            <a:r>
              <a:rPr lang="pl-PL" sz="1400" b="1" dirty="0"/>
              <a:t>5.Ewaluacja. </a:t>
            </a:r>
            <a:r>
              <a:rPr lang="pl-PL" sz="1400" dirty="0"/>
              <a:t>W ramach ewaluacji wykonywana jest:</a:t>
            </a:r>
          </a:p>
          <a:p>
            <a:r>
              <a:rPr lang="pl-PL" sz="1400" dirty="0"/>
              <a:t>ocena modeli pod względem jakości i efektywności,</a:t>
            </a:r>
          </a:p>
          <a:p>
            <a:r>
              <a:rPr lang="pl-PL" sz="1400" dirty="0"/>
              <a:t>ustalenie czy model spełnia wszystkie wymagania.</a:t>
            </a:r>
          </a:p>
          <a:p>
            <a:pPr marL="0" indent="0">
              <a:buNone/>
            </a:pPr>
            <a:r>
              <a:rPr lang="pl-PL" sz="1400" b="1" dirty="0"/>
              <a:t>6. Wdrożenie. </a:t>
            </a:r>
            <a:r>
              <a:rPr lang="pl-PL" sz="1400" dirty="0"/>
              <a:t>Ostatni etap, którego celem jest wykorzystanie stworzonego modelu.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693D290-49AE-44CA-944D-37C59D63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25" y="1503725"/>
            <a:ext cx="6483275" cy="45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01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39E58-50F8-4EC1-A58E-1032C2C6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416"/>
            <a:ext cx="10058400" cy="1450757"/>
          </a:xfrm>
        </p:spPr>
        <p:txBody>
          <a:bodyPr/>
          <a:lstStyle/>
          <a:p>
            <a:r>
              <a:rPr lang="pl-PL" dirty="0"/>
              <a:t>From problem to </a:t>
            </a:r>
            <a:r>
              <a:rPr lang="pl-PL" dirty="0" err="1"/>
              <a:t>approach</a:t>
            </a:r>
            <a:br>
              <a:rPr lang="pl-PL" dirty="0"/>
            </a:br>
            <a:r>
              <a:rPr lang="pl-PL" dirty="0"/>
              <a:t>Cykl data science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BCD457-D7EC-409E-8043-1D27917A4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97" y="1864964"/>
            <a:ext cx="7840429" cy="4351338"/>
          </a:xfrm>
        </p:spPr>
      </p:pic>
    </p:spTree>
    <p:extLst>
      <p:ext uri="{BB962C8B-B14F-4D97-AF65-F5344CB8AC3E}">
        <p14:creationId xmlns:p14="http://schemas.microsoft.com/office/powerpoint/2010/main" val="332751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A3868-8FEC-4E10-8321-14135568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55" y="197931"/>
            <a:ext cx="10058400" cy="1450757"/>
          </a:xfrm>
        </p:spPr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understanding</a:t>
            </a:r>
            <a:br>
              <a:rPr lang="pl-PL" dirty="0"/>
            </a:br>
            <a:r>
              <a:rPr lang="pl-PL" sz="2000" dirty="0"/>
              <a:t>Zrozumienie problemu</a:t>
            </a:r>
            <a:endParaRPr lang="pl-PL" sz="36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EAE5D8-41C0-4B0E-9FCD-74400332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3408" cy="4351338"/>
          </a:xfrm>
        </p:spPr>
        <p:txBody>
          <a:bodyPr/>
          <a:lstStyle/>
          <a:p>
            <a:r>
              <a:rPr lang="pl-PL" dirty="0"/>
              <a:t>Jaki problem chcemy rozwiązać?</a:t>
            </a:r>
          </a:p>
          <a:p>
            <a:r>
              <a:rPr lang="pl-PL" dirty="0"/>
              <a:t>Jaki jest nasz cel?</a:t>
            </a:r>
          </a:p>
          <a:p>
            <a:r>
              <a:rPr lang="pl-PL" dirty="0"/>
              <a:t>Jakich danych potrzebujemy? 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C34716-88BE-43B5-BEBC-547995B4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9" y="1858385"/>
            <a:ext cx="5592192" cy="4318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508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AC1A9A-3B23-476D-AFFC-00F7DE9F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66" y="239931"/>
            <a:ext cx="10058400" cy="1450757"/>
          </a:xfrm>
        </p:spPr>
        <p:txBody>
          <a:bodyPr/>
          <a:lstStyle/>
          <a:p>
            <a:r>
              <a:rPr lang="pl-PL" dirty="0" err="1"/>
              <a:t>Analytic</a:t>
            </a:r>
            <a:r>
              <a:rPr lang="pl-PL" dirty="0"/>
              <a:t> </a:t>
            </a:r>
            <a:r>
              <a:rPr lang="pl-PL" dirty="0" err="1"/>
              <a:t>approach</a:t>
            </a:r>
            <a:br>
              <a:rPr lang="pl-PL" dirty="0"/>
            </a:br>
            <a:r>
              <a:rPr lang="pl-PL" sz="2000" dirty="0"/>
              <a:t>Podejście analityczne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A3A51E-9766-42EB-AAB9-27E49EDC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1690688"/>
            <a:ext cx="3600635" cy="4486275"/>
          </a:xfrm>
        </p:spPr>
        <p:txBody>
          <a:bodyPr/>
          <a:lstStyle/>
          <a:p>
            <a:r>
              <a:rPr lang="pl-PL" dirty="0"/>
              <a:t>W jaki sposób możemy użyć naszych danych aby rozwiązać problem?</a:t>
            </a:r>
          </a:p>
          <a:p>
            <a:r>
              <a:rPr lang="pl-PL" dirty="0"/>
              <a:t>Czy tego typu dane są dostępne?</a:t>
            </a:r>
          </a:p>
          <a:p>
            <a:r>
              <a:rPr lang="pl-PL" dirty="0"/>
              <a:t>Jaki algorytm należy zastosować, aby rozwiązać ten problem?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8F50CD1-E7C7-4BDD-94FC-5231732E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59" y="1953365"/>
            <a:ext cx="7232986" cy="39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808355-0D06-4BC9-A0EA-00813F18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Zaliczenie przedmiotu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5F1048-5626-4F29-AB47-50446D98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Wykład – min 3.0</a:t>
            </a:r>
          </a:p>
          <a:p>
            <a:pPr marL="0" indent="0">
              <a:buNone/>
            </a:pPr>
            <a:r>
              <a:rPr lang="pl-PL" dirty="0"/>
              <a:t>Laboratorium- min 3.0</a:t>
            </a:r>
          </a:p>
          <a:p>
            <a:pPr marL="0" indent="0">
              <a:buNone/>
            </a:pPr>
            <a:r>
              <a:rPr lang="pl-PL" dirty="0"/>
              <a:t>Projekt – min 3.0</a:t>
            </a:r>
          </a:p>
          <a:p>
            <a:pPr marL="0" indent="0">
              <a:buNone/>
            </a:pPr>
            <a:r>
              <a:rPr lang="pl-PL" dirty="0"/>
              <a:t>Ocena końcowa- średnia ważona z wykładu (0.2), laboratorium (0.5) i projektu (0.3)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Prowadzący: </a:t>
            </a:r>
          </a:p>
          <a:p>
            <a:pPr marL="0" indent="0">
              <a:buNone/>
            </a:pPr>
            <a:r>
              <a:rPr lang="pl-PL" dirty="0"/>
              <a:t>Agnieszka Giemza (wykład, projekt, laboratorium)</a:t>
            </a:r>
          </a:p>
          <a:p>
            <a:pPr marL="0" indent="0">
              <a:buNone/>
            </a:pPr>
            <a:r>
              <a:rPr lang="pl-PL" dirty="0"/>
              <a:t>Jarosław Napora (projekt, laboratorium)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02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B68CB7-1A13-4CFC-9DFF-C5A74B1B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2077375"/>
            <a:ext cx="11807301" cy="4696287"/>
          </a:xfrm>
        </p:spPr>
        <p:txBody>
          <a:bodyPr>
            <a:normAutofit/>
          </a:bodyPr>
          <a:lstStyle/>
          <a:p>
            <a:r>
              <a:rPr lang="pl-PL" dirty="0"/>
              <a:t>Wybór odpowiedniego podejścia analitycznego zależy od postawionego pytania. Podejście to polega na uzyskaniu wyjaśnienia od osoby zadającej pytanie, aby móc wybrać najbardziej odpowiednią ścieżkę lub podejście.</a:t>
            </a:r>
          </a:p>
          <a:p>
            <a:r>
              <a:rPr lang="pl-PL" dirty="0"/>
              <a:t>Gdy problem, który należy rozwiązać, jest jasno określony, odpowiednie podejście analityczne do problemu jest wybierane w kontekście wymagań biznesowych.</a:t>
            </a:r>
          </a:p>
          <a:p>
            <a:r>
              <a:rPr lang="pl-PL" dirty="0"/>
              <a:t>Po dokładnym zrozumieniu pytania można wybrać podejście analityczne. Oznacza to identyfikację, jakie wzorce będą potrzebne do najskuteczniejszego rozwiązania pytania.</a:t>
            </a:r>
          </a:p>
        </p:txBody>
      </p:sp>
    </p:spTree>
    <p:extLst>
      <p:ext uri="{BB962C8B-B14F-4D97-AF65-F5344CB8AC3E}">
        <p14:creationId xmlns:p14="http://schemas.microsoft.com/office/powerpoint/2010/main" val="166898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CDD76-2407-4FFF-90D2-A282C903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0"/>
            <a:ext cx="10515600" cy="1325563"/>
          </a:xfrm>
        </p:spPr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886BD6-69F1-4854-A8B4-4DF6F233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1" y="1811045"/>
            <a:ext cx="11008311" cy="43659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Metodologia data science  to jak  gotowanie z użyciem danych.</a:t>
            </a:r>
          </a:p>
          <a:p>
            <a:pPr marL="0" indent="0">
              <a:buNone/>
            </a:pPr>
            <a:r>
              <a:rPr lang="pl-PL" dirty="0"/>
              <a:t>Każdy krok jest kluczowy w przygotowywaniu posiłku.</a:t>
            </a:r>
          </a:p>
          <a:p>
            <a:pPr marL="0" indent="0">
              <a:buNone/>
            </a:pPr>
            <a:r>
              <a:rPr lang="pl-PL" dirty="0"/>
              <a:t>Tak więc, jeśli problem, który należy rozwiązać, jest jak przepis, a dane są składnikami, to data </a:t>
            </a:r>
            <a:r>
              <a:rPr lang="pl-PL" dirty="0" err="1"/>
              <a:t>scientist</a:t>
            </a:r>
            <a:r>
              <a:rPr lang="pl-PL" dirty="0"/>
              <a:t> musi określić: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jakie składniki są potrzebne,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jak je pozyskać lub zebrać,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jak je zrozumieć lub z nimi pracować,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jak przygotować dane, aby osiągnąć pożądany wynik.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 Zatem pytania jakie musimy sobie zadać to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Jakich danych potrzebujemy?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 jakim formacie?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Na jakim poziomie szczegółowości?</a:t>
            </a:r>
          </a:p>
        </p:txBody>
      </p:sp>
    </p:spTree>
    <p:extLst>
      <p:ext uri="{BB962C8B-B14F-4D97-AF65-F5344CB8AC3E}">
        <p14:creationId xmlns:p14="http://schemas.microsoft.com/office/powerpoint/2010/main" val="200872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5A71C-7077-4F72-BF6B-1AA45F37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1431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Understanding</a:t>
            </a:r>
            <a:br>
              <a:rPr lang="pl-PL" dirty="0"/>
            </a:br>
            <a:r>
              <a:rPr lang="pl-PL" sz="2400" dirty="0"/>
              <a:t>Zrozumienie danych</a:t>
            </a:r>
            <a:br>
              <a:rPr lang="pl-PL" sz="2400" dirty="0"/>
            </a:br>
            <a:r>
              <a:rPr lang="pl-PL" sz="2400" dirty="0"/>
              <a:t>Jakość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344FD6-33E1-4A66-91D3-E1CAAA23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1837678"/>
            <a:ext cx="7972148" cy="45808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Jakość danych można interpretować przez pryzmat wielu ważnych cech, aspektów, których analiza pozwoli w mniejszym lub większym stopniu na dokonanie subiektywnej oceny jakości danych</a:t>
            </a:r>
          </a:p>
          <a:p>
            <a:pPr marL="0" indent="0">
              <a:buNone/>
            </a:pPr>
            <a:r>
              <a:rPr lang="pl-PL" dirty="0"/>
              <a:t>Informacja, która może uchodzić za jakościową, powinna posiadać następujące cechy: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relatywność – informacja spełnia oczekiwania odbiorcy – ma dla niego znaczenie i spełnia jego potrzeby,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dokładność – informacja odpowiada poziomowi wiedzy odbiorcy, wyczerpująco opisuje dany temat,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aktualność – informacja jest wartościowa, świeża,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kompletność – informacja zawiera wystarczającą liczbę danych, co może skutkować przekształceniem informacji w konkretną wiedzę,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spójność – poszczególne elementy i dane tworzą logiczną całość,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adekwatność – właściwa prezentacja oraz opis informacji umożliwiający stosowną interpretację,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dostępność – informacja jest dostępna zawsze, gdy jest potrzebna odbiorcom,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wiarygodność – informacja poświadcza autentyczność danych, zawiera elementy potwierdzające rzetelności przekazu,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przystawalność – informacja jest przedstawiona w sposób analogiczny z inną informacją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DC5F0C39-6416-4065-83FF-E4243E80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37" y="2072227"/>
            <a:ext cx="4142802" cy="41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3CA46A-08DD-4249-A9F9-4801ECD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0" y="880031"/>
            <a:ext cx="11217676" cy="744584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Preparation</a:t>
            </a:r>
            <a:br>
              <a:rPr lang="pl-PL" dirty="0"/>
            </a:br>
            <a:r>
              <a:rPr lang="pl-PL" sz="2200" dirty="0"/>
              <a:t>Przygotowanie danych</a:t>
            </a:r>
            <a:br>
              <a:rPr lang="pl-PL" sz="2200" dirty="0"/>
            </a:br>
            <a:r>
              <a:rPr lang="pl-PL" sz="2200" dirty="0"/>
              <a:t>Czyszczenie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797A71-9CBF-4514-AB7E-58B556AE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1873189"/>
            <a:ext cx="11967099" cy="4580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Oczyszczanie danych jest metodą wykrywania i usuwania lub poprawiania informacji zawartych w bazach danych, jeśli informacje te są nieprawidłowe, zduplikowane, niedokładne, nieaktualne, nadmiarowe lub niewłaściwie sformatowane</a:t>
            </a:r>
            <a:r>
              <a:rPr lang="pl-PL" baseline="30000" dirty="0"/>
              <a:t>.</a:t>
            </a:r>
            <a:r>
              <a:rPr lang="pl-PL" dirty="0"/>
              <a:t> Dodatkowo działanie to zapewnia o bezbłędności połączeń danych z oddzielonych baz danych.</a:t>
            </a:r>
          </a:p>
          <a:p>
            <a:pPr marL="0" indent="0">
              <a:buNone/>
            </a:pPr>
            <a:r>
              <a:rPr lang="pl-PL" dirty="0"/>
              <a:t>Etapy oczyszczania danych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Walidacja – inaczej weryfikacja czy surowe dane nie zawierają podstawowych błędów, które mogłyby zaburzyć równowagę całego procesu. Z tego powodu walidacja powinna być pierwszym krokiem w procesie oczyszczania danych,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Formatowanie do wspólnej wartości (standaryzacja) – polega na sprowadzeniu do wspólnej wartości liczby użytkowników, którzy np. w wyszukiwarkę e-commerce wpisali frazy kluczowe oznaczające to samo, ale sformułowali je w inny sposób, np. odzież sportowa, ciuchy do ćwiczeń, ubrania sportowe,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Czyszczenie duplikatów – eliminowanie zduplikowanych elementów powstałych w wyniku segregowania danych,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Uzupełnianie brakujących danych vs. usuwanie danych niepełnych – w celu dokonania analizy potrzebna jest kompletna baza danych, należy więc dodać brakujące informacje oraz pozbyć się niekompletnych danych, które mogą rozregulowywać wyniki,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Wykrywanie konfliktów w bazie danych – ostatni etap oczyszczania danych, polega on na odsianiu wartości, które wzajemnie się wykluczają.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55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B328AA-3FC6-4927-B3DB-75B67BA5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09" y="144561"/>
            <a:ext cx="10058400" cy="1450757"/>
          </a:xfrm>
        </p:spPr>
        <p:txBody>
          <a:bodyPr/>
          <a:lstStyle/>
          <a:p>
            <a:r>
              <a:rPr lang="pl-PL" dirty="0"/>
              <a:t>Modelowanie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0B3FC-4C3D-4A13-93BB-DBF8D393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90688"/>
            <a:ext cx="10665903" cy="4486275"/>
          </a:xfrm>
        </p:spPr>
        <p:txBody>
          <a:bodyPr/>
          <a:lstStyle/>
          <a:p>
            <a:r>
              <a:rPr lang="pl-PL" dirty="0"/>
              <a:t>Opracowanie konkretnego modelu w zależności od postawionego problemu</a:t>
            </a:r>
          </a:p>
          <a:p>
            <a:r>
              <a:rPr lang="pl-PL" dirty="0"/>
              <a:t>Do modelowania wrócimy później</a:t>
            </a:r>
          </a:p>
        </p:txBody>
      </p:sp>
    </p:spTree>
    <p:extLst>
      <p:ext uri="{BB962C8B-B14F-4D97-AF65-F5344CB8AC3E}">
        <p14:creationId xmlns:p14="http://schemas.microsoft.com/office/powerpoint/2010/main" val="319541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E633B-8108-4A05-B821-B79FAB8C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8" y="126805"/>
            <a:ext cx="10058400" cy="1450757"/>
          </a:xfrm>
        </p:spPr>
        <p:txBody>
          <a:bodyPr/>
          <a:lstStyle/>
          <a:p>
            <a:r>
              <a:rPr lang="pl-PL" dirty="0"/>
              <a:t>Ewaluacja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CBB924-9836-4E25-9AB7-79B4881F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8" y="1845734"/>
            <a:ext cx="10848512" cy="4023360"/>
          </a:xfrm>
        </p:spPr>
        <p:txBody>
          <a:bodyPr/>
          <a:lstStyle/>
          <a:p>
            <a:r>
              <a:rPr lang="pl-PL" dirty="0"/>
              <a:t>Celem ewaluacji jest rygorystyczna ocena wyników modelowania.</a:t>
            </a:r>
          </a:p>
          <a:p>
            <a:r>
              <a:rPr lang="pl-PL" dirty="0"/>
              <a:t>Sprawdzenie, czy dane dostały prawidłowo sklasyfikowane.</a:t>
            </a:r>
          </a:p>
          <a:p>
            <a:r>
              <a:rPr lang="pl-PL" dirty="0"/>
              <a:t>Każdy model, nawet najlepiej dopasowany do zbioru danych może nie przewidywać z podobną dokładnością dla danych z innego okresu.</a:t>
            </a:r>
          </a:p>
          <a:p>
            <a:r>
              <a:rPr lang="pl-PL" dirty="0"/>
              <a:t>Ewaluacja jest kluczowa w momencie opracowania wyników analizy, gdyż bardzo często parametry modelów są „dostrajane” , aby lepiej klasyfikować czy prognozować zmienne.</a:t>
            </a:r>
          </a:p>
        </p:txBody>
      </p:sp>
    </p:spTree>
    <p:extLst>
      <p:ext uri="{BB962C8B-B14F-4D97-AF65-F5344CB8AC3E}">
        <p14:creationId xmlns:p14="http://schemas.microsoft.com/office/powerpoint/2010/main" val="289334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B63710-1D53-43D3-A7C1-0A56B52E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286604"/>
            <a:ext cx="10560876" cy="1409032"/>
          </a:xfrm>
        </p:spPr>
        <p:txBody>
          <a:bodyPr/>
          <a:lstStyle/>
          <a:p>
            <a:r>
              <a:rPr lang="pl-PL" dirty="0"/>
              <a:t>Wdrożenie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E684FF-CDD9-4F34-B5C4-13BC5345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1845734"/>
            <a:ext cx="10765063" cy="4023360"/>
          </a:xfrm>
        </p:spPr>
        <p:txBody>
          <a:bodyPr/>
          <a:lstStyle/>
          <a:p>
            <a:r>
              <a:rPr lang="pl-PL" dirty="0"/>
              <a:t>Jeżeli wiemy, że model jest prawidłowy następuje jego wdrożenie.</a:t>
            </a:r>
          </a:p>
          <a:p>
            <a:r>
              <a:rPr lang="pl-PL" dirty="0"/>
              <a:t>Przykład: Opracowano model, który prognozuje, który klient zrezygnuje z naszej usługi w ciągu najbliższego miesiąca. Mamy zatem co miesiąc listę takich klientów. Musimy zastosować działania marketingowe/ prewencyjne, aby takich klientów przy nas zatrzymać- np. rabat na usługę.</a:t>
            </a:r>
          </a:p>
        </p:txBody>
      </p:sp>
    </p:spTree>
    <p:extLst>
      <p:ext uri="{BB962C8B-B14F-4D97-AF65-F5344CB8AC3E}">
        <p14:creationId xmlns:p14="http://schemas.microsoft.com/office/powerpoint/2010/main" val="316297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F343D5-0AA2-480C-9CE6-2A7706FF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techniki i technologie analityczne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713F97-90B0-4F0A-93EE-A7C1FC83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Analityka biznesowa polega na stosowaniu różnych technologii do analizy danych.  Istotne jest jednak, aby mieć świadomość istnienia tych pokrewnych technik, rozumieć ich cele oraz odgrywaną przez nie rolę</a:t>
            </a:r>
          </a:p>
          <a:p>
            <a:r>
              <a:rPr lang="pl-PL" dirty="0"/>
              <a:t>Inne powiązane techniki analityczne to:</a:t>
            </a:r>
          </a:p>
          <a:p>
            <a:r>
              <a:rPr lang="pl-PL" dirty="0"/>
              <a:t>Statystyka</a:t>
            </a:r>
          </a:p>
          <a:p>
            <a:r>
              <a:rPr lang="pl-PL" dirty="0"/>
              <a:t>Zapytania do baz danych</a:t>
            </a:r>
          </a:p>
          <a:p>
            <a:r>
              <a:rPr lang="pl-PL" dirty="0"/>
              <a:t>Magazynowanie danych</a:t>
            </a:r>
          </a:p>
          <a:p>
            <a:r>
              <a:rPr lang="pl-PL" dirty="0"/>
              <a:t>Analiza regresji</a:t>
            </a:r>
          </a:p>
          <a:p>
            <a:r>
              <a:rPr lang="pl-PL" dirty="0"/>
              <a:t>Uczenie maszynowe i eksploracja danych</a:t>
            </a:r>
          </a:p>
        </p:txBody>
      </p:sp>
    </p:spTree>
    <p:extLst>
      <p:ext uri="{BB962C8B-B14F-4D97-AF65-F5344CB8AC3E}">
        <p14:creationId xmlns:p14="http://schemas.microsoft.com/office/powerpoint/2010/main" val="425649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92DE32-9C75-4218-96A7-99212C21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Terminy zajęć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96E820-4FD4-46A4-B97A-02BECA87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Wykład 1- 14.10.2024</a:t>
            </a:r>
          </a:p>
          <a:p>
            <a:r>
              <a:rPr lang="pl-PL" dirty="0"/>
              <a:t>Wykład 2- </a:t>
            </a:r>
            <a:r>
              <a:rPr lang="pl-PL" dirty="0">
                <a:solidFill>
                  <a:srgbClr val="FF0000"/>
                </a:solidFill>
              </a:rPr>
              <a:t>28.10.2024</a:t>
            </a:r>
          </a:p>
          <a:p>
            <a:r>
              <a:rPr lang="pl-PL" dirty="0"/>
              <a:t>Wykład 3- 12.11.2024</a:t>
            </a:r>
          </a:p>
          <a:p>
            <a:r>
              <a:rPr lang="pl-PL" dirty="0"/>
              <a:t>Wykład 4 – 25.11.2024</a:t>
            </a:r>
          </a:p>
          <a:p>
            <a:r>
              <a:rPr lang="pl-PL" dirty="0"/>
              <a:t>Wykład 5- 09.12.2024</a:t>
            </a:r>
          </a:p>
          <a:p>
            <a:r>
              <a:rPr lang="pl-PL" dirty="0"/>
              <a:t>Wykład 6-  08.01.2024</a:t>
            </a:r>
          </a:p>
          <a:p>
            <a:r>
              <a:rPr lang="pl-PL" dirty="0"/>
              <a:t>Wykład 7 – 20.01.2024 – 3h?</a:t>
            </a:r>
          </a:p>
          <a:p>
            <a:r>
              <a:rPr lang="pl-PL" dirty="0"/>
              <a:t>Egzamin- w sesji- termin do ustalenia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755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34FE6-843E-4107-899E-B43EA5D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Zaliczenie wykładu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73ABD4-A059-49EB-A438-E419B980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Zaliczenie pisemne wykładu w terminie sesji.</a:t>
            </a:r>
          </a:p>
          <a:p>
            <a:r>
              <a:rPr lang="pl-PL" dirty="0"/>
              <a:t>Egzamin składa się z pytań obowiązkowych i dodatkowych.</a:t>
            </a:r>
          </a:p>
          <a:p>
            <a:r>
              <a:rPr lang="pl-PL" dirty="0"/>
              <a:t>Aby uzyskać ocenę DOSTATECZNĄ należy odpowiedzieć poprawnie na wszystkie pytania obowiązkowe.</a:t>
            </a:r>
          </a:p>
          <a:p>
            <a:r>
              <a:rPr lang="pl-PL" dirty="0"/>
              <a:t>Rozwiązanie dodatkowych zadań pozwala na uzyskać wyższą ocenę:</a:t>
            </a:r>
          </a:p>
          <a:p>
            <a:r>
              <a:rPr lang="pl-PL" dirty="0"/>
              <a:t>25% poprawnych odpowiedzi - 3.5</a:t>
            </a:r>
          </a:p>
          <a:p>
            <a:r>
              <a:rPr lang="pl-PL" dirty="0"/>
              <a:t>40% poprawnych odpowiedzi - 4.0</a:t>
            </a:r>
          </a:p>
          <a:p>
            <a:r>
              <a:rPr lang="pl-PL" dirty="0"/>
              <a:t>60% poprawnych odpowiedzi - 4.5</a:t>
            </a:r>
          </a:p>
          <a:p>
            <a:r>
              <a:rPr lang="pl-PL" dirty="0"/>
              <a:t>80% poprawnych odpowiedzi - 5.0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6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837FB-3E65-456E-8E78-C7D5E4FF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C7C527-6306-4C37-A299-BC616D7C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Foster </a:t>
            </a:r>
            <a:r>
              <a:rPr lang="pl-PL" dirty="0" err="1"/>
              <a:t>Provost</a:t>
            </a:r>
            <a:r>
              <a:rPr lang="pl-PL" dirty="0"/>
              <a:t>, Tom </a:t>
            </a:r>
            <a:r>
              <a:rPr lang="pl-PL" dirty="0" err="1"/>
              <a:t>Fawcett</a:t>
            </a:r>
            <a:r>
              <a:rPr lang="pl-PL" dirty="0"/>
              <a:t>  </a:t>
            </a:r>
            <a:r>
              <a:rPr lang="pl-PL" i="1" dirty="0"/>
              <a:t>Analiza danych w biznesie Sztuka podejmowanie skutecznych decyzji – wykład</a:t>
            </a:r>
          </a:p>
          <a:p>
            <a:r>
              <a:rPr lang="pl-PL" dirty="0"/>
              <a:t>Wayne, L. Winston </a:t>
            </a:r>
            <a:r>
              <a:rPr lang="pl-PL" i="1" dirty="0"/>
              <a:t>Microsoft Excel 2019 Analiza i modelowanie danych biznesowych</a:t>
            </a:r>
          </a:p>
          <a:p>
            <a:r>
              <a:rPr lang="pl-PL" dirty="0"/>
              <a:t>Przemysław </a:t>
            </a:r>
            <a:r>
              <a:rPr lang="pl-PL" dirty="0" err="1"/>
              <a:t>Biecek</a:t>
            </a:r>
            <a:r>
              <a:rPr lang="pl-PL" dirty="0"/>
              <a:t> </a:t>
            </a:r>
            <a:r>
              <a:rPr lang="pl-PL" i="1" dirty="0"/>
              <a:t>Przewodnik po pakiecie R</a:t>
            </a:r>
          </a:p>
        </p:txBody>
      </p:sp>
    </p:spTree>
    <p:extLst>
      <p:ext uri="{BB962C8B-B14F-4D97-AF65-F5344CB8AC3E}">
        <p14:creationId xmlns:p14="http://schemas.microsoft.com/office/powerpoint/2010/main" val="18719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21181D-4E5E-40CA-900C-4F6F2840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86" y="165143"/>
            <a:ext cx="10058400" cy="1450757"/>
          </a:xfrm>
        </p:spPr>
        <p:txBody>
          <a:bodyPr/>
          <a:lstStyle/>
          <a:p>
            <a:r>
              <a:rPr lang="pl-PL" dirty="0"/>
              <a:t>Podstawowe pojęcia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C6E70A-5983-40FE-865D-5900A224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3" y="1882066"/>
            <a:ext cx="10553887" cy="4085172"/>
          </a:xfrm>
        </p:spPr>
        <p:txBody>
          <a:bodyPr>
            <a:normAutofit/>
          </a:bodyPr>
          <a:lstStyle/>
          <a:p>
            <a:r>
              <a:rPr lang="pl-PL" dirty="0"/>
              <a:t>Nauka o danych (data science) obejmuje je zasady, procedury i techniki stosowane w celu zrozumienia zjawiska poprzez (zautomatyzowaną) analizę danych.</a:t>
            </a:r>
          </a:p>
          <a:p>
            <a:endParaRPr lang="pl-PL" dirty="0"/>
          </a:p>
          <a:p>
            <a:r>
              <a:rPr lang="pl-PL" dirty="0"/>
              <a:t>Nauka o danych, </a:t>
            </a:r>
            <a:r>
              <a:rPr lang="pl-PL" i="1" dirty="0" err="1"/>
              <a:t>danologia</a:t>
            </a:r>
            <a:r>
              <a:rPr lang="pl-PL" dirty="0"/>
              <a:t>, </a:t>
            </a:r>
            <a:r>
              <a:rPr lang="pl-PL" i="1" dirty="0" err="1"/>
              <a:t>danetyka</a:t>
            </a:r>
            <a:r>
              <a:rPr lang="pl-PL" dirty="0"/>
              <a:t> to dziedzina polegająca na budowaniu wiedzy na podstawie danych wykorzystując przy tym szeroki wachlarz metod naukowych. Obszar Data Science charakteryzuje się interdyscyplinarnym podejściem, co pozwala na adresowanie problemów biznesowych w sposób w jaki zazwyczaj pracuje się nad problemem badawczym i pozyskanie praktycznych rozwiązań. 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8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F3F443-E99E-4C5E-BC32-435506BD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35" y="322114"/>
            <a:ext cx="10058400" cy="1450757"/>
          </a:xfrm>
        </p:spPr>
        <p:txBody>
          <a:bodyPr/>
          <a:lstStyle/>
          <a:p>
            <a:r>
              <a:rPr lang="pl-PL" dirty="0"/>
              <a:t>Czym zajmuje się badacz danych?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32D60F-DDB8-49E9-8B87-18AD6924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3" y="1944209"/>
            <a:ext cx="11080473" cy="4241631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l-PL" dirty="0"/>
              <a:t>Rola data </a:t>
            </a:r>
            <a:r>
              <a:rPr lang="pl-PL" dirty="0" err="1"/>
              <a:t>scientist</a:t>
            </a:r>
            <a:r>
              <a:rPr lang="pl-PL" dirty="0"/>
              <a:t> i jego codzienne zadania różnią się w zależności od wielkości i wymagań organizacji. Warto tutaj rozróżnić pojęcia analityka danych (data </a:t>
            </a:r>
            <a:r>
              <a:rPr lang="pl-PL" dirty="0" err="1"/>
              <a:t>analyst</a:t>
            </a:r>
            <a:r>
              <a:rPr lang="pl-PL" dirty="0"/>
              <a:t>) – praca takiego specjalisty polega głównie na wykorzystaniu danych do zrozumienia konkretnego problemu i może być pierwszym krokiem na ścieżce kariery w obszarze Data Science. Mistrz danych (data </a:t>
            </a:r>
            <a:r>
              <a:rPr lang="pl-PL" dirty="0" err="1"/>
              <a:t>scientist</a:t>
            </a:r>
            <a:r>
              <a:rPr lang="pl-PL" dirty="0"/>
              <a:t>) odpowiedzialny jest za cały proces analityczny w szerszym kontekście.</a:t>
            </a:r>
          </a:p>
          <a:p>
            <a:pPr fontAlgn="base"/>
            <a:r>
              <a:rPr lang="pl-PL" dirty="0"/>
              <a:t>Badacz danych zbiera, analizuje i interpretuje dane by w oparciu o wynikające z nich wzorce czy przewidywania móc tworzyć scenariusze umożliwiające podejmowanie decyzji. W zależności od branży w jakich realizowane są projekty z obszaru Data Science codzienna praca może polegać np. na zadaniach związanych z opracowywaniem nowych produktów lub ulepszaniem istniejących, zarządzaniem łańcuchem dostaw czy poszukiwaniem bardziej sprawnych metod zarządzaniem zasobami w oparciu o dane. Odpowiednio wykorzystane zbiory danych mogą też przyczynić się do lepszego zarządzania miastem. </a:t>
            </a:r>
          </a:p>
          <a:p>
            <a:pPr fontAlgn="base"/>
            <a:r>
              <a:rPr lang="pl-PL" dirty="0"/>
              <a:t>W większych zespołach osoba taka może współpracować z innymi analitykami, inżynierami danych, ekspertami ds. uczenia maszynowego i statystykami, aby zapewnić kompleksowe przestrzeganie procesu data science i osiągnięcie celów biznesowych. Jednak w mniejszych zespołach badacz danych może zajmować się większą ilością zagadnień. W oparciu o doświadczenie, umiejętności i wykształcenie mogą pełnić wiele ról lub nakładać się na siebie. W takim przypadku ich codzienne obowiązki mogą obejmować inżynierię danych, analizę i uczenie maszynowe wraz z podstawowymi metodami nauki o danych.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42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3090B7-E5D4-47F3-9AF5-C8B5F9B5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6" y="365126"/>
            <a:ext cx="10058400" cy="1450757"/>
          </a:xfrm>
        </p:spPr>
        <p:txBody>
          <a:bodyPr/>
          <a:lstStyle/>
          <a:p>
            <a:r>
              <a:rPr lang="pl-PL" dirty="0"/>
              <a:t>Jakie umiejętności są potrzebne?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4D40CB-C407-45AC-8696-7C315711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828799"/>
            <a:ext cx="12076590" cy="466407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pl-PL" dirty="0"/>
              <a:t>Podstawowe umiejętności analizy danych na małych zbiorach jak np. w arkuszach kalkulacyjnych to dobry punkt wyjścia. Jednak w świecie Data Science konieczne jest ich ciągłe pogłębianie. Efektywna analityka danych i praca na dużych zbiorach powszechnie określanych jako Big Data wymaga zarówno umiejętności technicznych, jak i tych bardziej miękkich. Do najważniejszych kompetencji w obszarze Data Science należą:</a:t>
            </a:r>
          </a:p>
          <a:p>
            <a:pPr fontAlgn="base"/>
            <a:r>
              <a:rPr lang="pl-PL" b="1" dirty="0"/>
              <a:t>zdolności analityczne</a:t>
            </a:r>
            <a:r>
              <a:rPr lang="pl-PL" dirty="0"/>
              <a:t> – szereg umiejętności analitycznego myślenia pozwala na kreatywne spojrzenie na postawiony problem, zastanawianie się dlaczego w danym zbiorze występują pewne prawidłowości lub odstępstwa od nich, pomagają też w doszukiwaniu się błędów i skrupulatnym procesowaniu dostępnych zasobów;</a:t>
            </a:r>
          </a:p>
          <a:p>
            <a:pPr fontAlgn="base"/>
            <a:r>
              <a:rPr lang="pl-PL" b="1" dirty="0"/>
              <a:t>znajomość zagadnień matematycznych oraz statystyki</a:t>
            </a:r>
            <a:r>
              <a:rPr lang="pl-PL" dirty="0"/>
              <a:t> – są kluczowe w formułowaniu i testowaniu hipotez, badaniu prawidłowości (lub odstępstw od nich) w zbiorach danych oraz zrozumienia podstaw matematycznych w wykorzystywanych modelach analitycznych;</a:t>
            </a:r>
          </a:p>
          <a:p>
            <a:pPr fontAlgn="base"/>
            <a:r>
              <a:rPr lang="pl-PL" b="1" dirty="0"/>
              <a:t>podstawy programowania</a:t>
            </a:r>
            <a:r>
              <a:rPr lang="pl-PL" dirty="0"/>
              <a:t> - podczas eksploracji danych najczęściej wykorzystywany jest język </a:t>
            </a:r>
            <a:r>
              <a:rPr lang="pl-PL" dirty="0" err="1"/>
              <a:t>Python</a:t>
            </a:r>
            <a:r>
              <a:rPr lang="pl-PL" dirty="0"/>
              <a:t>, zastosowanie znajdują również R czy SAS. Język zapytań SQL również należy do narzędzi niezbędnych dla badaczy danych, by formułować zapytania bezpośredni do baz danych;</a:t>
            </a:r>
          </a:p>
          <a:p>
            <a:pPr fontAlgn="base"/>
            <a:r>
              <a:rPr lang="pl-PL" b="1" dirty="0"/>
              <a:t>uczenie maszynowe i </a:t>
            </a:r>
            <a:r>
              <a:rPr lang="pl-PL" b="1" dirty="0" err="1"/>
              <a:t>deep</a:t>
            </a:r>
            <a:r>
              <a:rPr lang="pl-PL" b="1" dirty="0"/>
              <a:t> learning</a:t>
            </a:r>
            <a:r>
              <a:rPr lang="pl-PL" dirty="0"/>
              <a:t> – w erze sztucznej inteligencji włączenie modeli i technik algorytmicznych do swojej pracy jako analityka danych oznacza szybsze i bardziej wydajne przetwarzanie danych. Modele pozwalające na trenowanie danych udostępniane są w otwartych bibliotekach takich jak np. </a:t>
            </a:r>
            <a:r>
              <a:rPr lang="pl-PL" dirty="0" err="1"/>
              <a:t>NumPy</a:t>
            </a:r>
            <a:r>
              <a:rPr lang="pl-PL" dirty="0"/>
              <a:t>, </a:t>
            </a:r>
            <a:r>
              <a:rPr lang="pl-PL" dirty="0" err="1"/>
              <a:t>Scikit-learn</a:t>
            </a:r>
            <a:r>
              <a:rPr lang="pl-PL" dirty="0"/>
              <a:t>, </a:t>
            </a:r>
            <a:r>
              <a:rPr lang="pl-PL" dirty="0" err="1"/>
              <a:t>TensorFlow</a:t>
            </a:r>
            <a:r>
              <a:rPr lang="pl-PL" dirty="0"/>
              <a:t> czy </a:t>
            </a:r>
            <a:r>
              <a:rPr lang="pl-PL" dirty="0" err="1"/>
              <a:t>PyTorch</a:t>
            </a:r>
            <a:r>
              <a:rPr lang="pl-PL" dirty="0"/>
              <a:t> czy </a:t>
            </a:r>
            <a:r>
              <a:rPr lang="pl-PL" dirty="0" err="1"/>
              <a:t>Keras</a:t>
            </a:r>
            <a:r>
              <a:rPr lang="pl-PL" dirty="0"/>
              <a:t> co pozwala na stosowanie zautomatyzowanego uczenia maszynowego zamiast tworzenia ich od podstaw;</a:t>
            </a:r>
          </a:p>
          <a:p>
            <a:pPr fontAlgn="base"/>
            <a:r>
              <a:rPr lang="pl-PL" b="1" dirty="0"/>
              <a:t>wizualizacja danych </a:t>
            </a:r>
            <a:r>
              <a:rPr lang="pl-PL" dirty="0"/>
              <a:t>– dla ułatwienia odbioru wyników analiz konieczne jest tworzenie wykresów i grafik. Narzędzie takie jak Tableau, </a:t>
            </a:r>
            <a:r>
              <a:rPr lang="pl-PL" dirty="0" err="1"/>
              <a:t>PowerBI</a:t>
            </a:r>
            <a:r>
              <a:rPr lang="pl-PL" dirty="0"/>
              <a:t> czy Excel pomogą przełożyć liczby na obrazy. Tu również warto korzystać z otwartych bibliotek do wizualizacji danych dostępnych dla różnych języków programowania;</a:t>
            </a:r>
          </a:p>
          <a:p>
            <a:pPr fontAlgn="base"/>
            <a:r>
              <a:rPr lang="pl-PL" b="1" dirty="0" err="1"/>
              <a:t>storytelling</a:t>
            </a:r>
            <a:r>
              <a:rPr lang="pl-PL" dirty="0"/>
              <a:t> – zebrane obserwacje muszą zostać umiejętnie przekazane i wyjaśnienie odbiorcom, którzy na co dzień nie pracują z danymi, lecz wykorzystują je do podejmowania kluczowych decyzji.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953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A51E8D-13C4-4938-9813-FB43CD2E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9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6600" dirty="0"/>
              <a:t>Analityk danych biznesowych</a:t>
            </a:r>
          </a:p>
          <a:p>
            <a:pPr marL="0" indent="0" algn="ctr">
              <a:buNone/>
            </a:pPr>
            <a:r>
              <a:rPr lang="pl-PL" sz="6600" dirty="0"/>
              <a:t> a </a:t>
            </a:r>
          </a:p>
          <a:p>
            <a:pPr marL="0" indent="0" algn="ctr">
              <a:buNone/>
            </a:pPr>
            <a:r>
              <a:rPr lang="pl-PL" sz="6600" dirty="0"/>
              <a:t>analityk biznesowy?</a:t>
            </a:r>
          </a:p>
        </p:txBody>
      </p:sp>
    </p:spTree>
    <p:extLst>
      <p:ext uri="{BB962C8B-B14F-4D97-AF65-F5344CB8AC3E}">
        <p14:creationId xmlns:p14="http://schemas.microsoft.com/office/powerpoint/2010/main" val="3423248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2636</Words>
  <Application>Microsoft Office PowerPoint</Application>
  <PresentationFormat>Panoramiczny</PresentationFormat>
  <Paragraphs>159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Retrospekcja</vt:lpstr>
      <vt:lpstr>Analityka opisowa</vt:lpstr>
      <vt:lpstr>Zaliczenie przedmiotu</vt:lpstr>
      <vt:lpstr>Terminy zajęć </vt:lpstr>
      <vt:lpstr>Zaliczenie wykładu</vt:lpstr>
      <vt:lpstr>Literatura</vt:lpstr>
      <vt:lpstr>Podstawowe pojęcia</vt:lpstr>
      <vt:lpstr>Czym zajmuje się badacz danych? </vt:lpstr>
      <vt:lpstr>Jakie umiejętności są potrzebne? </vt:lpstr>
      <vt:lpstr>Prezentacja programu PowerPoint</vt:lpstr>
      <vt:lpstr>Zrozumienie roli Analityka Biznesowego</vt:lpstr>
      <vt:lpstr>Obowiązki Analityka Biznesowego</vt:lpstr>
      <vt:lpstr>Obowiązki Analityka Biznesowego</vt:lpstr>
      <vt:lpstr>Prezentacja programu PowerPoint</vt:lpstr>
      <vt:lpstr>Prezentacja programu PowerPoint</vt:lpstr>
      <vt:lpstr>Rodzaje analityki biznesowej</vt:lpstr>
      <vt:lpstr>Cross Industry Standard Process for Data Mining (CRISP-DM)</vt:lpstr>
      <vt:lpstr>From problem to approach Cykl data science</vt:lpstr>
      <vt:lpstr>Business understanding Zrozumienie problemu</vt:lpstr>
      <vt:lpstr>Analytic approach Podejście analityczne</vt:lpstr>
      <vt:lpstr>Prezentacja programu PowerPoint</vt:lpstr>
      <vt:lpstr>Data requirements</vt:lpstr>
      <vt:lpstr>Data Understanding Zrozumienie danych Jakość danych</vt:lpstr>
      <vt:lpstr>Data Preparation Przygotowanie danych Czyszczenie danych</vt:lpstr>
      <vt:lpstr>Modelowanie danych</vt:lpstr>
      <vt:lpstr>Ewaluacja</vt:lpstr>
      <vt:lpstr>Wdrożenie</vt:lpstr>
      <vt:lpstr>Inne techniki i technologie analityczne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Giemza Agnieszka</dc:creator>
  <cp:lastModifiedBy>Giemza Agnieszka</cp:lastModifiedBy>
  <cp:revision>27</cp:revision>
  <dcterms:created xsi:type="dcterms:W3CDTF">2024-09-30T08:01:23Z</dcterms:created>
  <dcterms:modified xsi:type="dcterms:W3CDTF">2024-10-13T11:23:43Z</dcterms:modified>
</cp:coreProperties>
</file>