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618"/>
  </p:normalViewPr>
  <p:slideViewPr>
    <p:cSldViewPr snapToGrid="0" snapToObjects="1">
      <p:cViewPr varScale="1">
        <p:scale>
          <a:sx n="61" d="100"/>
          <a:sy n="61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nancyhung\Documents\MIT\6884\neuro-soc\Data\SOC_Neuro_201507-201801_Up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nancyhung\Documents\MIT\6884\neuro-soc\Data\SOC_Neuro_201507-201801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nancyhung\Documents\MIT\6884\neuro-soc\Data\SOC_Neuro_201507-201801_Upda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nancyhung\Documents\MIT\6884\neuro-soc\Data\SOC_Neuro_201507-201801_Upda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nancyhung\Documents\MIT\6884\neuro-soc\Data\SOC_Neuro_201507-201801_Updat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nancyhung\Documents\MIT\6884\neuro-soc\Data\SOC_Neuro_201507-201801_Updat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nancyhung\Documents\MIT\6884\neuro-soc\Data\SOC_Neuro_201507-201801_Updat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60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en-US" sz="2600" baseline="0">
                <a:latin typeface="Times New Roman" charset="0"/>
                <a:ea typeface="Times New Roman" charset="0"/>
                <a:cs typeface="Times New Roman" charset="0"/>
              </a:rPr>
              <a:t> of Consultations versus Age</a:t>
            </a:r>
            <a:endParaRPr lang="en-US" sz="2600">
              <a:latin typeface="Times New Roman" charset="0"/>
              <a:ea typeface="Times New Roman" charset="0"/>
              <a:cs typeface="Times New Roman" charset="0"/>
            </a:endParaRPr>
          </a:p>
        </c:rich>
      </c:tx>
      <c:layout>
        <c:manualLayout>
          <c:xMode val="edge"/>
          <c:yMode val="edge"/>
          <c:x val="0.24654141172579599"/>
          <c:y val="4.6296202070056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Age!$A$7:$A$14</c:f>
              <c:strCache>
                <c:ptCount val="8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91-100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Age!$A$7:$A$15</c:f>
              <c:strCache>
                <c:ptCount val="9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91-100</c:v>
                </c:pt>
                <c:pt idx="8">
                  <c:v>101-110</c:v>
                </c:pt>
              </c:strCache>
            </c:strRef>
          </c:cat>
          <c:val>
            <c:numRef>
              <c:f>Age!$I$7:$I$15</c:f>
              <c:numCache>
                <c:formatCode>General</c:formatCode>
                <c:ptCount val="9"/>
                <c:pt idx="0">
                  <c:v>2450</c:v>
                </c:pt>
                <c:pt idx="1">
                  <c:v>4350</c:v>
                </c:pt>
                <c:pt idx="2">
                  <c:v>7404</c:v>
                </c:pt>
                <c:pt idx="3">
                  <c:v>12364</c:v>
                </c:pt>
                <c:pt idx="4">
                  <c:v>14045</c:v>
                </c:pt>
                <c:pt idx="5">
                  <c:v>13041</c:v>
                </c:pt>
                <c:pt idx="6">
                  <c:v>9786</c:v>
                </c:pt>
                <c:pt idx="7">
                  <c:v>2540</c:v>
                </c:pt>
                <c:pt idx="8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1-4F38-932A-910026420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052016"/>
        <c:axId val="2141214064"/>
      </c:barChart>
      <c:catAx>
        <c:axId val="2143052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Age Ranges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41214064"/>
        <c:crosses val="autoZero"/>
        <c:auto val="1"/>
        <c:lblAlgn val="ctr"/>
        <c:lblOffset val="100"/>
        <c:noMultiLvlLbl val="0"/>
      </c:catAx>
      <c:valAx>
        <c:axId val="214121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Number of Consultations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4305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175" cap="flat" cmpd="sng" algn="ctr">
      <a:solidFill>
        <a:schemeClr val="bg2">
          <a:lumMod val="9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600" b="1">
                <a:latin typeface="Times New Roman" charset="0"/>
                <a:ea typeface="Times New Roman" charset="0"/>
                <a:cs typeface="Times New Roman" charset="0"/>
              </a:rPr>
              <a:t>tPA versus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3.4911710148241702E-2"/>
                  <c:y val="-8.808274705306799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defRPr>
                  </a:pPr>
                  <a:endParaRPr lang="en-US"/>
                </a:p>
              </c:txPr>
            </c:trendlineLbl>
          </c:trendline>
          <c:cat>
            <c:strRef>
              <c:f>'tPA Admin-Month'!$A$5:$A$16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'tPA Admin-Month'!$U$5:$U$16</c:f>
              <c:numCache>
                <c:formatCode>General</c:formatCode>
                <c:ptCount val="12"/>
                <c:pt idx="0">
                  <c:v>577</c:v>
                </c:pt>
                <c:pt idx="1">
                  <c:v>311</c:v>
                </c:pt>
                <c:pt idx="2">
                  <c:v>362</c:v>
                </c:pt>
                <c:pt idx="3">
                  <c:v>358</c:v>
                </c:pt>
                <c:pt idx="4">
                  <c:v>379</c:v>
                </c:pt>
                <c:pt idx="5">
                  <c:v>373</c:v>
                </c:pt>
                <c:pt idx="6">
                  <c:v>552</c:v>
                </c:pt>
                <c:pt idx="7">
                  <c:v>584</c:v>
                </c:pt>
                <c:pt idx="8">
                  <c:v>523</c:v>
                </c:pt>
                <c:pt idx="9">
                  <c:v>546</c:v>
                </c:pt>
                <c:pt idx="10">
                  <c:v>588</c:v>
                </c:pt>
                <c:pt idx="11">
                  <c:v>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2D-485D-BA96-9BE6B734E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2143856720"/>
        <c:axId val="2143862672"/>
      </c:lineChart>
      <c:catAx>
        <c:axId val="2143856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43862672"/>
        <c:crosses val="autoZero"/>
        <c:auto val="1"/>
        <c:lblAlgn val="ctr"/>
        <c:lblOffset val="100"/>
        <c:noMultiLvlLbl val="0"/>
      </c:catAx>
      <c:valAx>
        <c:axId val="214386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tPA</a:t>
                </a:r>
                <a:r>
                  <a:rPr lang="en-US" sz="2000" baseline="0">
                    <a:latin typeface="Times New Roman" charset="0"/>
                    <a:ea typeface="Times New Roman" charset="0"/>
                    <a:cs typeface="Times New Roman" charset="0"/>
                  </a:rPr>
                  <a:t> Administration</a:t>
                </a:r>
                <a:endParaRPr lang="en-US" sz="200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4385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175" cap="flat" cmpd="sng" algn="ctr">
      <a:solidFill>
        <a:schemeClr val="bg2">
          <a:lumMod val="9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800" b="1">
                <a:latin typeface="Times New Roman" charset="0"/>
                <a:ea typeface="Times New Roman" charset="0"/>
                <a:cs typeface="Times New Roman" charset="0"/>
              </a:rPr>
              <a:t>Consultations</a:t>
            </a:r>
            <a:r>
              <a:rPr lang="en-US" sz="2800" b="1" baseline="0">
                <a:latin typeface="Times New Roman" charset="0"/>
                <a:ea typeface="Times New Roman" charset="0"/>
                <a:cs typeface="Times New Roman" charset="0"/>
              </a:rPr>
              <a:t> versus State</a:t>
            </a:r>
            <a:endParaRPr lang="en-US" sz="2800" b="1">
              <a:latin typeface="Times New Roman" charset="0"/>
              <a:ea typeface="Times New Roman" charset="0"/>
              <a:cs typeface="Times New Roman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State!$A$6:$A$35</c:f>
              <c:strCache>
                <c:ptCount val="30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IL</c:v>
                </c:pt>
                <c:pt idx="8">
                  <c:v>IN</c:v>
                </c:pt>
                <c:pt idx="9">
                  <c:v>KY</c:v>
                </c:pt>
                <c:pt idx="10">
                  <c:v>LA</c:v>
                </c:pt>
                <c:pt idx="11">
                  <c:v>MA</c:v>
                </c:pt>
                <c:pt idx="12">
                  <c:v>MI</c:v>
                </c:pt>
                <c:pt idx="13">
                  <c:v>MO</c:v>
                </c:pt>
                <c:pt idx="14">
                  <c:v>MS</c:v>
                </c:pt>
                <c:pt idx="15">
                  <c:v>NC</c:v>
                </c:pt>
                <c:pt idx="16">
                  <c:v>NH</c:v>
                </c:pt>
                <c:pt idx="17">
                  <c:v>NJ</c:v>
                </c:pt>
                <c:pt idx="18">
                  <c:v>NV</c:v>
                </c:pt>
                <c:pt idx="19">
                  <c:v>NY</c:v>
                </c:pt>
                <c:pt idx="20">
                  <c:v>OH</c:v>
                </c:pt>
                <c:pt idx="21">
                  <c:v>OK</c:v>
                </c:pt>
                <c:pt idx="22">
                  <c:v>PA</c:v>
                </c:pt>
                <c:pt idx="23">
                  <c:v>RI</c:v>
                </c:pt>
                <c:pt idx="24">
                  <c:v>SC</c:v>
                </c:pt>
                <c:pt idx="25">
                  <c:v>TN</c:v>
                </c:pt>
                <c:pt idx="26">
                  <c:v>TX</c:v>
                </c:pt>
                <c:pt idx="27">
                  <c:v>VA</c:v>
                </c:pt>
                <c:pt idx="28">
                  <c:v>VT</c:v>
                </c:pt>
                <c:pt idx="29">
                  <c:v>WI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State!$A$6:$A$35</c:f>
              <c:strCache>
                <c:ptCount val="30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IL</c:v>
                </c:pt>
                <c:pt idx="8">
                  <c:v>IN</c:v>
                </c:pt>
                <c:pt idx="9">
                  <c:v>KY</c:v>
                </c:pt>
                <c:pt idx="10">
                  <c:v>LA</c:v>
                </c:pt>
                <c:pt idx="11">
                  <c:v>MA</c:v>
                </c:pt>
                <c:pt idx="12">
                  <c:v>MI</c:v>
                </c:pt>
                <c:pt idx="13">
                  <c:v>MO</c:v>
                </c:pt>
                <c:pt idx="14">
                  <c:v>MS</c:v>
                </c:pt>
                <c:pt idx="15">
                  <c:v>NC</c:v>
                </c:pt>
                <c:pt idx="16">
                  <c:v>NH</c:v>
                </c:pt>
                <c:pt idx="17">
                  <c:v>NJ</c:v>
                </c:pt>
                <c:pt idx="18">
                  <c:v>NV</c:v>
                </c:pt>
                <c:pt idx="19">
                  <c:v>NY</c:v>
                </c:pt>
                <c:pt idx="20">
                  <c:v>OH</c:v>
                </c:pt>
                <c:pt idx="21">
                  <c:v>OK</c:v>
                </c:pt>
                <c:pt idx="22">
                  <c:v>PA</c:v>
                </c:pt>
                <c:pt idx="23">
                  <c:v>RI</c:v>
                </c:pt>
                <c:pt idx="24">
                  <c:v>SC</c:v>
                </c:pt>
                <c:pt idx="25">
                  <c:v>TN</c:v>
                </c:pt>
                <c:pt idx="26">
                  <c:v>TX</c:v>
                </c:pt>
                <c:pt idx="27">
                  <c:v>VA</c:v>
                </c:pt>
                <c:pt idx="28">
                  <c:v>VT</c:v>
                </c:pt>
                <c:pt idx="29">
                  <c:v>WI</c:v>
                </c:pt>
              </c:strCache>
            </c:strRef>
          </c:cat>
          <c:val>
            <c:numRef>
              <c:f>State!$H$6:$H$36</c:f>
              <c:numCache>
                <c:formatCode>General</c:formatCode>
                <c:ptCount val="31"/>
                <c:pt idx="0">
                  <c:v>5008</c:v>
                </c:pt>
                <c:pt idx="1">
                  <c:v>6261</c:v>
                </c:pt>
                <c:pt idx="2">
                  <c:v>9649</c:v>
                </c:pt>
                <c:pt idx="3">
                  <c:v>159</c:v>
                </c:pt>
                <c:pt idx="4">
                  <c:v>10245</c:v>
                </c:pt>
                <c:pt idx="5">
                  <c:v>3910</c:v>
                </c:pt>
                <c:pt idx="6">
                  <c:v>879</c:v>
                </c:pt>
                <c:pt idx="7">
                  <c:v>131</c:v>
                </c:pt>
                <c:pt idx="8">
                  <c:v>900</c:v>
                </c:pt>
                <c:pt idx="9">
                  <c:v>1244</c:v>
                </c:pt>
                <c:pt idx="10">
                  <c:v>121</c:v>
                </c:pt>
                <c:pt idx="11">
                  <c:v>3805</c:v>
                </c:pt>
                <c:pt idx="12">
                  <c:v>837</c:v>
                </c:pt>
                <c:pt idx="13">
                  <c:v>531</c:v>
                </c:pt>
                <c:pt idx="14">
                  <c:v>1223</c:v>
                </c:pt>
                <c:pt idx="15">
                  <c:v>7380</c:v>
                </c:pt>
                <c:pt idx="16">
                  <c:v>159</c:v>
                </c:pt>
                <c:pt idx="17">
                  <c:v>7363</c:v>
                </c:pt>
                <c:pt idx="18">
                  <c:v>751</c:v>
                </c:pt>
                <c:pt idx="19">
                  <c:v>6733</c:v>
                </c:pt>
                <c:pt idx="20">
                  <c:v>1</c:v>
                </c:pt>
                <c:pt idx="21">
                  <c:v>72</c:v>
                </c:pt>
                <c:pt idx="22">
                  <c:v>2247</c:v>
                </c:pt>
                <c:pt idx="23">
                  <c:v>1427</c:v>
                </c:pt>
                <c:pt idx="24">
                  <c:v>4793</c:v>
                </c:pt>
                <c:pt idx="25">
                  <c:v>2964</c:v>
                </c:pt>
                <c:pt idx="26">
                  <c:v>13985</c:v>
                </c:pt>
                <c:pt idx="27">
                  <c:v>3670</c:v>
                </c:pt>
                <c:pt idx="28">
                  <c:v>303</c:v>
                </c:pt>
                <c:pt idx="29">
                  <c:v>442</c:v>
                </c:pt>
                <c:pt idx="30">
                  <c:v>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1F-40B5-A8A0-963142D0B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915376"/>
        <c:axId val="2143921872"/>
      </c:barChart>
      <c:catAx>
        <c:axId val="214391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States</a:t>
                </a:r>
                <a:r>
                  <a:rPr lang="en-US" sz="2000" baseline="0">
                    <a:latin typeface="Times New Roman" charset="0"/>
                    <a:ea typeface="Times New Roman" charset="0"/>
                    <a:cs typeface="Times New Roman" charset="0"/>
                  </a:rPr>
                  <a:t> Represented</a:t>
                </a:r>
                <a:endParaRPr lang="en-US" sz="200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43921872"/>
        <c:crosses val="autoZero"/>
        <c:auto val="1"/>
        <c:lblAlgn val="ctr"/>
        <c:lblOffset val="100"/>
        <c:noMultiLvlLbl val="0"/>
      </c:catAx>
      <c:valAx>
        <c:axId val="214392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Number of Consultations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4391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800" b="1">
                <a:latin typeface="Times New Roman" charset="0"/>
                <a:ea typeface="Times New Roman" charset="0"/>
                <a:cs typeface="Times New Roman" charset="0"/>
              </a:rPr>
              <a:t>Number of Consultations v.s. Provider Diagnosis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strRef>
              <c:f>'Provider Diagnosis'!$H$3:$H$4</c:f>
              <c:strCache>
                <c:ptCount val="2"/>
                <c:pt idx="0">
                  <c:v>Column Labels</c:v>
                </c:pt>
                <c:pt idx="1">
                  <c:v>Total Count of Provider Diagnosis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'Provider Diagnosis'!$A$6:$A$31</c:f>
              <c:strCache>
                <c:ptCount val="26"/>
                <c:pt idx="0">
                  <c:v>Anoxic Brain Injury</c:v>
                </c:pt>
                <c:pt idx="1">
                  <c:v>Bells Palsy</c:v>
                </c:pt>
                <c:pt idx="2">
                  <c:v>Dymyelinating Disease</c:v>
                </c:pt>
                <c:pt idx="3">
                  <c:v>Encephalopathy</c:v>
                </c:pt>
                <c:pt idx="4">
                  <c:v>Epilepsy</c:v>
                </c:pt>
                <c:pt idx="5">
                  <c:v>Hypertensive Encephalopathy</c:v>
                </c:pt>
                <c:pt idx="6">
                  <c:v>ICH</c:v>
                </c:pt>
                <c:pt idx="7">
                  <c:v>Migraine</c:v>
                </c:pt>
                <c:pt idx="8">
                  <c:v>Migraine Headache</c:v>
                </c:pt>
                <c:pt idx="9">
                  <c:v>Other</c:v>
                </c:pt>
                <c:pt idx="10">
                  <c:v>Psychogenic</c:v>
                </c:pt>
                <c:pt idx="11">
                  <c:v>SAH</c:v>
                </c:pt>
                <c:pt idx="12">
                  <c:v>Seizure</c:v>
                </c:pt>
                <c:pt idx="13">
                  <c:v>Seizure vs TIA</c:v>
                </c:pt>
                <c:pt idx="14">
                  <c:v>Status Epilepticus</c:v>
                </c:pt>
                <c:pt idx="15">
                  <c:v>stoke</c:v>
                </c:pt>
                <c:pt idx="16">
                  <c:v>Stroke</c:v>
                </c:pt>
                <c:pt idx="17">
                  <c:v>Syncope</c:v>
                </c:pt>
                <c:pt idx="18">
                  <c:v>TIA</c:v>
                </c:pt>
                <c:pt idx="19">
                  <c:v>tPA Stroke</c:v>
                </c:pt>
                <c:pt idx="20">
                  <c:v>tPA/Stroke</c:v>
                </c:pt>
                <c:pt idx="21">
                  <c:v>Transient Global Amnesia</c:v>
                </c:pt>
                <c:pt idx="22">
                  <c:v>Trauma TBI</c:v>
                </c:pt>
                <c:pt idx="23">
                  <c:v>Tumor</c:v>
                </c:pt>
                <c:pt idx="24">
                  <c:v>Vestibulopathy</c:v>
                </c:pt>
                <c:pt idx="25">
                  <c:v>(blank)</c:v>
                </c:pt>
              </c:strCache>
            </c:strRef>
          </c:cat>
          <c:val>
            <c:numRef>
              <c:f>'Provider Diagnosis'!$H$6:$H$31</c:f>
              <c:numCache>
                <c:formatCode>General</c:formatCode>
                <c:ptCount val="26"/>
                <c:pt idx="0">
                  <c:v>157</c:v>
                </c:pt>
                <c:pt idx="1">
                  <c:v>1094</c:v>
                </c:pt>
                <c:pt idx="2">
                  <c:v>506</c:v>
                </c:pt>
                <c:pt idx="3">
                  <c:v>8555</c:v>
                </c:pt>
                <c:pt idx="4">
                  <c:v>1</c:v>
                </c:pt>
                <c:pt idx="5">
                  <c:v>521</c:v>
                </c:pt>
                <c:pt idx="6">
                  <c:v>1421</c:v>
                </c:pt>
                <c:pt idx="7">
                  <c:v>1</c:v>
                </c:pt>
                <c:pt idx="8">
                  <c:v>4102</c:v>
                </c:pt>
                <c:pt idx="9">
                  <c:v>5132</c:v>
                </c:pt>
                <c:pt idx="10">
                  <c:v>1472</c:v>
                </c:pt>
                <c:pt idx="11">
                  <c:v>133</c:v>
                </c:pt>
                <c:pt idx="12">
                  <c:v>7363</c:v>
                </c:pt>
                <c:pt idx="13">
                  <c:v>1</c:v>
                </c:pt>
                <c:pt idx="14">
                  <c:v>225</c:v>
                </c:pt>
                <c:pt idx="15">
                  <c:v>1</c:v>
                </c:pt>
                <c:pt idx="16">
                  <c:v>30928</c:v>
                </c:pt>
                <c:pt idx="17">
                  <c:v>2276</c:v>
                </c:pt>
                <c:pt idx="18">
                  <c:v>12620</c:v>
                </c:pt>
                <c:pt idx="19">
                  <c:v>5746</c:v>
                </c:pt>
                <c:pt idx="20">
                  <c:v>1</c:v>
                </c:pt>
                <c:pt idx="21">
                  <c:v>721</c:v>
                </c:pt>
                <c:pt idx="22">
                  <c:v>190</c:v>
                </c:pt>
                <c:pt idx="23">
                  <c:v>434</c:v>
                </c:pt>
                <c:pt idx="24">
                  <c:v>1610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BB-458A-95B6-6374C9764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4470560"/>
        <c:axId val="2144477056"/>
      </c:barChart>
      <c:catAx>
        <c:axId val="2144470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Provider</a:t>
                </a:r>
                <a:r>
                  <a:rPr lang="en-US" sz="2000" baseline="0">
                    <a:latin typeface="Times New Roman" charset="0"/>
                    <a:ea typeface="Times New Roman" charset="0"/>
                    <a:cs typeface="Times New Roman" charset="0"/>
                  </a:rPr>
                  <a:t> Diagnosis</a:t>
                </a:r>
                <a:endParaRPr lang="en-US" sz="200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>
            <c:manualLayout>
              <c:xMode val="edge"/>
              <c:yMode val="edge"/>
              <c:x val="0.43762095953719699"/>
              <c:y val="0.834662100867749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44477056"/>
        <c:crosses val="autoZero"/>
        <c:auto val="1"/>
        <c:lblAlgn val="ctr"/>
        <c:lblOffset val="100"/>
        <c:noMultiLvlLbl val="0"/>
      </c:catAx>
      <c:valAx>
        <c:axId val="214447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Number</a:t>
                </a:r>
                <a:r>
                  <a:rPr lang="en-US" sz="2000" baseline="0">
                    <a:latin typeface="Times New Roman" charset="0"/>
                    <a:ea typeface="Times New Roman" charset="0"/>
                    <a:cs typeface="Times New Roman" charset="0"/>
                  </a:rPr>
                  <a:t> of Consultations</a:t>
                </a:r>
                <a:endParaRPr lang="en-US" sz="200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>
            <c:manualLayout>
              <c:xMode val="edge"/>
              <c:yMode val="edge"/>
              <c:x val="1.47084659114598E-2"/>
              <c:y val="0.18062465313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4447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800" b="1">
                <a:latin typeface="Times New Roman" charset="0"/>
                <a:ea typeface="Times New Roman" charset="0"/>
                <a:cs typeface="Times New Roman" charset="0"/>
              </a:rPr>
              <a:t>tPA Administration</a:t>
            </a:r>
            <a:r>
              <a:rPr lang="en-US" sz="2800" b="1" baseline="0">
                <a:latin typeface="Times New Roman" charset="0"/>
                <a:ea typeface="Times New Roman" charset="0"/>
                <a:cs typeface="Times New Roman" charset="0"/>
              </a:rPr>
              <a:t> v.s. Age</a:t>
            </a:r>
            <a:endParaRPr lang="en-US" sz="2800" b="1">
              <a:latin typeface="Times New Roman" charset="0"/>
              <a:ea typeface="Times New Roman" charset="0"/>
              <a:cs typeface="Times New Roman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'tPA Admin-Age'!$A$6:$A$14</c:f>
              <c:strCache>
                <c:ptCount val="9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91-100</c:v>
                </c:pt>
                <c:pt idx="8">
                  <c:v>101-110</c:v>
                </c:pt>
              </c:strCache>
            </c:strRef>
          </c:cat>
          <c:val>
            <c:numRef>
              <c:f>'tPA Admin-Age'!$U$6:$U$14</c:f>
              <c:numCache>
                <c:formatCode>General</c:formatCode>
                <c:ptCount val="9"/>
                <c:pt idx="0">
                  <c:v>40</c:v>
                </c:pt>
                <c:pt idx="1">
                  <c:v>134</c:v>
                </c:pt>
                <c:pt idx="2">
                  <c:v>353</c:v>
                </c:pt>
                <c:pt idx="3">
                  <c:v>667</c:v>
                </c:pt>
                <c:pt idx="4">
                  <c:v>807</c:v>
                </c:pt>
                <c:pt idx="5">
                  <c:v>791</c:v>
                </c:pt>
                <c:pt idx="6">
                  <c:v>648</c:v>
                </c:pt>
                <c:pt idx="7">
                  <c:v>209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AC-4FBF-A13B-1871786F1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-2135495536"/>
        <c:axId val="-2132963840"/>
      </c:lineChart>
      <c:catAx>
        <c:axId val="-213549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Age Ranges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32963840"/>
        <c:crosses val="autoZero"/>
        <c:auto val="1"/>
        <c:lblAlgn val="ctr"/>
        <c:lblOffset val="100"/>
        <c:noMultiLvlLbl val="0"/>
      </c:catAx>
      <c:valAx>
        <c:axId val="-213296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tPA Administration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3549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tPA</a:t>
            </a:r>
            <a:r>
              <a:rPr lang="en-US" sz="2800" b="1" baseline="0" dirty="0">
                <a:latin typeface="Times New Roman" charset="0"/>
                <a:ea typeface="Times New Roman" charset="0"/>
                <a:cs typeface="Times New Roman" charset="0"/>
              </a:rPr>
              <a:t> Administration </a:t>
            </a:r>
            <a:r>
              <a:rPr lang="en-US" sz="2800" b="1" baseline="0" dirty="0" smtClean="0">
                <a:latin typeface="Times New Roman" charset="0"/>
                <a:ea typeface="Times New Roman" charset="0"/>
                <a:cs typeface="Times New Roman" charset="0"/>
              </a:rPr>
              <a:t>versus </a:t>
            </a:r>
            <a:r>
              <a:rPr lang="en-US" sz="2800" b="1" baseline="0" dirty="0">
                <a:latin typeface="Times New Roman" charset="0"/>
                <a:ea typeface="Times New Roman" charset="0"/>
                <a:cs typeface="Times New Roman" charset="0"/>
              </a:rPr>
              <a:t>State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'tPA Admin-State'!$A$5:$A$35</c:f>
              <c:strCache>
                <c:ptCount val="31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IL</c:v>
                </c:pt>
                <c:pt idx="8">
                  <c:v>IN</c:v>
                </c:pt>
                <c:pt idx="9">
                  <c:v>KY</c:v>
                </c:pt>
                <c:pt idx="10">
                  <c:v>LA</c:v>
                </c:pt>
                <c:pt idx="11">
                  <c:v>MA</c:v>
                </c:pt>
                <c:pt idx="12">
                  <c:v>MI</c:v>
                </c:pt>
                <c:pt idx="13">
                  <c:v>MO</c:v>
                </c:pt>
                <c:pt idx="14">
                  <c:v>MS</c:v>
                </c:pt>
                <c:pt idx="15">
                  <c:v>NC</c:v>
                </c:pt>
                <c:pt idx="16">
                  <c:v>NH</c:v>
                </c:pt>
                <c:pt idx="17">
                  <c:v>NJ</c:v>
                </c:pt>
                <c:pt idx="18">
                  <c:v>NV</c:v>
                </c:pt>
                <c:pt idx="19">
                  <c:v>NY</c:v>
                </c:pt>
                <c:pt idx="20">
                  <c:v>OH</c:v>
                </c:pt>
                <c:pt idx="21">
                  <c:v>OK</c:v>
                </c:pt>
                <c:pt idx="22">
                  <c:v>PA</c:v>
                </c:pt>
                <c:pt idx="23">
                  <c:v>RI</c:v>
                </c:pt>
                <c:pt idx="24">
                  <c:v>SC</c:v>
                </c:pt>
                <c:pt idx="25">
                  <c:v>TN</c:v>
                </c:pt>
                <c:pt idx="26">
                  <c:v>TX</c:v>
                </c:pt>
                <c:pt idx="27">
                  <c:v>VA</c:v>
                </c:pt>
                <c:pt idx="28">
                  <c:v>VT</c:v>
                </c:pt>
                <c:pt idx="29">
                  <c:v>WI</c:v>
                </c:pt>
                <c:pt idx="30">
                  <c:v>WV</c:v>
                </c:pt>
              </c:strCache>
            </c:strRef>
          </c:cat>
          <c:val>
            <c:numRef>
              <c:f>'tPA Admin-State'!$U$5:$U$35</c:f>
              <c:numCache>
                <c:formatCode>General</c:formatCode>
                <c:ptCount val="31"/>
                <c:pt idx="0">
                  <c:v>294</c:v>
                </c:pt>
                <c:pt idx="1">
                  <c:v>378</c:v>
                </c:pt>
                <c:pt idx="2">
                  <c:v>406</c:v>
                </c:pt>
                <c:pt idx="3">
                  <c:v>8</c:v>
                </c:pt>
                <c:pt idx="4">
                  <c:v>589</c:v>
                </c:pt>
                <c:pt idx="5">
                  <c:v>145</c:v>
                </c:pt>
                <c:pt idx="6">
                  <c:v>33</c:v>
                </c:pt>
                <c:pt idx="8">
                  <c:v>120</c:v>
                </c:pt>
                <c:pt idx="9">
                  <c:v>22</c:v>
                </c:pt>
                <c:pt idx="10">
                  <c:v>10</c:v>
                </c:pt>
                <c:pt idx="11">
                  <c:v>177</c:v>
                </c:pt>
                <c:pt idx="12">
                  <c:v>40</c:v>
                </c:pt>
                <c:pt idx="13">
                  <c:v>13</c:v>
                </c:pt>
                <c:pt idx="14">
                  <c:v>95</c:v>
                </c:pt>
                <c:pt idx="15">
                  <c:v>495</c:v>
                </c:pt>
                <c:pt idx="16">
                  <c:v>7</c:v>
                </c:pt>
                <c:pt idx="17">
                  <c:v>555</c:v>
                </c:pt>
                <c:pt idx="18">
                  <c:v>30</c:v>
                </c:pt>
                <c:pt idx="19">
                  <c:v>188</c:v>
                </c:pt>
                <c:pt idx="22">
                  <c:v>165</c:v>
                </c:pt>
                <c:pt idx="23">
                  <c:v>38</c:v>
                </c:pt>
                <c:pt idx="24">
                  <c:v>379</c:v>
                </c:pt>
                <c:pt idx="25">
                  <c:v>235</c:v>
                </c:pt>
                <c:pt idx="26">
                  <c:v>1042</c:v>
                </c:pt>
                <c:pt idx="27">
                  <c:v>187</c:v>
                </c:pt>
                <c:pt idx="28">
                  <c:v>17</c:v>
                </c:pt>
                <c:pt idx="29">
                  <c:v>64</c:v>
                </c:pt>
                <c:pt idx="3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C-40AF-84E3-BED8832E3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693072"/>
        <c:axId val="-2133584928"/>
      </c:barChart>
      <c:catAx>
        <c:axId val="-2133693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States in the United</a:t>
                </a:r>
                <a:r>
                  <a:rPr lang="en-US" sz="2000" baseline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States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33584928"/>
        <c:crosses val="autoZero"/>
        <c:auto val="1"/>
        <c:lblAlgn val="ctr"/>
        <c:lblOffset val="100"/>
        <c:noMultiLvlLbl val="0"/>
      </c:catAx>
      <c:valAx>
        <c:axId val="-213358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Number of consultations</a:t>
                </a:r>
                <a:r>
                  <a:rPr lang="en-US" sz="2000" baseline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where </a:t>
                </a:r>
                <a:r>
                  <a:rPr lang="en-US" sz="2000" baseline="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tPA</a:t>
                </a:r>
                <a:r>
                  <a:rPr lang="en-US" sz="2000" baseline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administered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overlay val="0"/>
          <c:spPr>
            <a:noFill/>
            <a:ln w="31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3369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600" b="1">
                <a:latin typeface="Times New Roman" charset="0"/>
                <a:ea typeface="Times New Roman" charset="0"/>
                <a:cs typeface="Times New Roman" charset="0"/>
              </a:rPr>
              <a:t>tPA</a:t>
            </a:r>
            <a:r>
              <a:rPr lang="en-US" sz="2600" b="1" baseline="0">
                <a:latin typeface="Times New Roman" charset="0"/>
                <a:ea typeface="Times New Roman" charset="0"/>
                <a:cs typeface="Times New Roman" charset="0"/>
              </a:rPr>
              <a:t> Administration versus </a:t>
            </a:r>
            <a:r>
              <a:rPr lang="en-US" sz="2600" b="1">
                <a:latin typeface="Times New Roman" charset="0"/>
                <a:ea typeface="Times New Roman" charset="0"/>
                <a:cs typeface="Times New Roman" charset="0"/>
              </a:rPr>
              <a:t>State (</a:t>
            </a:r>
            <a:r>
              <a:rPr lang="en-US" sz="2600" b="1" i="0" u="none" strike="noStrike" baseline="0">
                <a:effectLst/>
                <a:latin typeface="Times New Roman" charset="0"/>
                <a:ea typeface="Times New Roman" charset="0"/>
                <a:cs typeface="Times New Roman" charset="0"/>
              </a:rPr>
              <a:t>Normalized)</a:t>
            </a:r>
            <a:endParaRPr lang="en-US" sz="2600" b="1">
              <a:latin typeface="Times New Roman" charset="0"/>
              <a:ea typeface="Times New Roman" charset="0"/>
              <a:cs typeface="Times New Roman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'tPA Admin-State'!$A$5:$A$34</c:f>
              <c:strCache>
                <c:ptCount val="30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IL</c:v>
                </c:pt>
                <c:pt idx="8">
                  <c:v>IN</c:v>
                </c:pt>
                <c:pt idx="9">
                  <c:v>KY</c:v>
                </c:pt>
                <c:pt idx="10">
                  <c:v>LA</c:v>
                </c:pt>
                <c:pt idx="11">
                  <c:v>MA</c:v>
                </c:pt>
                <c:pt idx="12">
                  <c:v>MI</c:v>
                </c:pt>
                <c:pt idx="13">
                  <c:v>MO</c:v>
                </c:pt>
                <c:pt idx="14">
                  <c:v>MS</c:v>
                </c:pt>
                <c:pt idx="15">
                  <c:v>NC</c:v>
                </c:pt>
                <c:pt idx="16">
                  <c:v>NH</c:v>
                </c:pt>
                <c:pt idx="17">
                  <c:v>NJ</c:v>
                </c:pt>
                <c:pt idx="18">
                  <c:v>NV</c:v>
                </c:pt>
                <c:pt idx="19">
                  <c:v>NY</c:v>
                </c:pt>
                <c:pt idx="20">
                  <c:v>OH</c:v>
                </c:pt>
                <c:pt idx="21">
                  <c:v>OK</c:v>
                </c:pt>
                <c:pt idx="22">
                  <c:v>PA</c:v>
                </c:pt>
                <c:pt idx="23">
                  <c:v>RI</c:v>
                </c:pt>
                <c:pt idx="24">
                  <c:v>SC</c:v>
                </c:pt>
                <c:pt idx="25">
                  <c:v>TN</c:v>
                </c:pt>
                <c:pt idx="26">
                  <c:v>TX</c:v>
                </c:pt>
                <c:pt idx="27">
                  <c:v>VA</c:v>
                </c:pt>
                <c:pt idx="28">
                  <c:v>VT</c:v>
                </c:pt>
                <c:pt idx="29">
                  <c:v>WI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'tPA Admin-State'!$A$5:$A$35</c:f>
              <c:strCache>
                <c:ptCount val="31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IL</c:v>
                </c:pt>
                <c:pt idx="8">
                  <c:v>IN</c:v>
                </c:pt>
                <c:pt idx="9">
                  <c:v>KY</c:v>
                </c:pt>
                <c:pt idx="10">
                  <c:v>LA</c:v>
                </c:pt>
                <c:pt idx="11">
                  <c:v>MA</c:v>
                </c:pt>
                <c:pt idx="12">
                  <c:v>MI</c:v>
                </c:pt>
                <c:pt idx="13">
                  <c:v>MO</c:v>
                </c:pt>
                <c:pt idx="14">
                  <c:v>MS</c:v>
                </c:pt>
                <c:pt idx="15">
                  <c:v>NC</c:v>
                </c:pt>
                <c:pt idx="16">
                  <c:v>NH</c:v>
                </c:pt>
                <c:pt idx="17">
                  <c:v>NJ</c:v>
                </c:pt>
                <c:pt idx="18">
                  <c:v>NV</c:v>
                </c:pt>
                <c:pt idx="19">
                  <c:v>NY</c:v>
                </c:pt>
                <c:pt idx="20">
                  <c:v>OH</c:v>
                </c:pt>
                <c:pt idx="21">
                  <c:v>OK</c:v>
                </c:pt>
                <c:pt idx="22">
                  <c:v>PA</c:v>
                </c:pt>
                <c:pt idx="23">
                  <c:v>RI</c:v>
                </c:pt>
                <c:pt idx="24">
                  <c:v>SC</c:v>
                </c:pt>
                <c:pt idx="25">
                  <c:v>TN</c:v>
                </c:pt>
                <c:pt idx="26">
                  <c:v>TX</c:v>
                </c:pt>
                <c:pt idx="27">
                  <c:v>VA</c:v>
                </c:pt>
                <c:pt idx="28">
                  <c:v>VT</c:v>
                </c:pt>
                <c:pt idx="29">
                  <c:v>WI</c:v>
                </c:pt>
                <c:pt idx="30">
                  <c:v>WV</c:v>
                </c:pt>
              </c:strCache>
            </c:strRef>
          </c:cat>
          <c:val>
            <c:numRef>
              <c:f>'tPA Admin-State'!$AE$5:$AE$37</c:f>
              <c:numCache>
                <c:formatCode>General</c:formatCode>
                <c:ptCount val="33"/>
                <c:pt idx="0">
                  <c:v>6.1249999999999991</c:v>
                </c:pt>
                <c:pt idx="1">
                  <c:v>25.2</c:v>
                </c:pt>
                <c:pt idx="2">
                  <c:v>11.941176470588241</c:v>
                </c:pt>
                <c:pt idx="3">
                  <c:v>2</c:v>
                </c:pt>
                <c:pt idx="4">
                  <c:v>9.8166666666666682</c:v>
                </c:pt>
                <c:pt idx="5">
                  <c:v>6.9047619047619051</c:v>
                </c:pt>
                <c:pt idx="6">
                  <c:v>4.7142857142857126</c:v>
                </c:pt>
                <c:pt idx="7">
                  <c:v>0</c:v>
                </c:pt>
                <c:pt idx="8">
                  <c:v>20</c:v>
                </c:pt>
                <c:pt idx="9">
                  <c:v>22</c:v>
                </c:pt>
                <c:pt idx="10">
                  <c:v>1.4285714285714299</c:v>
                </c:pt>
                <c:pt idx="11">
                  <c:v>44.25</c:v>
                </c:pt>
                <c:pt idx="12">
                  <c:v>3.6363636363636358</c:v>
                </c:pt>
                <c:pt idx="13">
                  <c:v>13</c:v>
                </c:pt>
                <c:pt idx="14">
                  <c:v>47.5</c:v>
                </c:pt>
                <c:pt idx="15">
                  <c:v>24.75</c:v>
                </c:pt>
                <c:pt idx="16">
                  <c:v>0.31818181818181801</c:v>
                </c:pt>
                <c:pt idx="17">
                  <c:v>278</c:v>
                </c:pt>
                <c:pt idx="18">
                  <c:v>7.5</c:v>
                </c:pt>
                <c:pt idx="19">
                  <c:v>11.75</c:v>
                </c:pt>
                <c:pt idx="20">
                  <c:v>0</c:v>
                </c:pt>
                <c:pt idx="21">
                  <c:v>0</c:v>
                </c:pt>
                <c:pt idx="22">
                  <c:v>165</c:v>
                </c:pt>
                <c:pt idx="23">
                  <c:v>9.5</c:v>
                </c:pt>
                <c:pt idx="24">
                  <c:v>25.266666666666669</c:v>
                </c:pt>
                <c:pt idx="25">
                  <c:v>78.333333333333314</c:v>
                </c:pt>
                <c:pt idx="26">
                  <c:v>69.466666666666654</c:v>
                </c:pt>
                <c:pt idx="27">
                  <c:v>26.714285714285712</c:v>
                </c:pt>
                <c:pt idx="28">
                  <c:v>0.45945945945945899</c:v>
                </c:pt>
                <c:pt idx="29">
                  <c:v>5.8181818181818166</c:v>
                </c:pt>
                <c:pt idx="30">
                  <c:v>2.8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AB-41AC-9B70-EC3DE25FE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9049616"/>
        <c:axId val="2144367952"/>
      </c:barChart>
      <c:catAx>
        <c:axId val="-213904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State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44367952"/>
        <c:crosses val="autoZero"/>
        <c:auto val="1"/>
        <c:lblAlgn val="ctr"/>
        <c:lblOffset val="100"/>
        <c:noMultiLvlLbl val="0"/>
      </c:catAx>
      <c:valAx>
        <c:axId val="214436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tPA Administration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390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F4512-571F-2547-8FAE-8CE7BD99AD3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490F-9306-5644-859F-7470B3B4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5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35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3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2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5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D096-BE3D-0644-9615-A52293DE42F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167219"/>
              </p:ext>
            </p:extLst>
          </p:nvPr>
        </p:nvGraphicFramePr>
        <p:xfrm>
          <a:off x="2165350" y="1070610"/>
          <a:ext cx="7861300" cy="4716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68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9243"/>
              </p:ext>
            </p:extLst>
          </p:nvPr>
        </p:nvGraphicFramePr>
        <p:xfrm>
          <a:off x="719849" y="719666"/>
          <a:ext cx="11085628" cy="270115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54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7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9416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Regression</a:t>
                      </a: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Cost Function</a:t>
                      </a: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Advantages</a:t>
                      </a: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Disadvantages</a:t>
                      </a: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Results</a:t>
                      </a: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Rank of Performance</a:t>
                      </a: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62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Logistic</a:t>
                      </a: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95953" marR="95953" marT="47976" marB="479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362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Poisson</a:t>
                      </a: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362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OLS</a:t>
                      </a: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953" marR="95953" marT="47976" marB="4797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8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328679"/>
              </p:ext>
            </p:extLst>
          </p:nvPr>
        </p:nvGraphicFramePr>
        <p:xfrm>
          <a:off x="2518833" y="1282700"/>
          <a:ext cx="7154333" cy="429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378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011252"/>
              </p:ext>
            </p:extLst>
          </p:nvPr>
        </p:nvGraphicFramePr>
        <p:xfrm>
          <a:off x="388025" y="506919"/>
          <a:ext cx="11012792" cy="5265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23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272418"/>
              </p:ext>
            </p:extLst>
          </p:nvPr>
        </p:nvGraphicFramePr>
        <p:xfrm>
          <a:off x="447572" y="369652"/>
          <a:ext cx="11224828" cy="585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640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378842"/>
              </p:ext>
            </p:extLst>
          </p:nvPr>
        </p:nvGraphicFramePr>
        <p:xfrm>
          <a:off x="1528954" y="580743"/>
          <a:ext cx="9152017" cy="549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847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746609"/>
              </p:ext>
            </p:extLst>
          </p:nvPr>
        </p:nvGraphicFramePr>
        <p:xfrm>
          <a:off x="1308370" y="389107"/>
          <a:ext cx="10131358" cy="607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42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12227"/>
              </p:ext>
            </p:extLst>
          </p:nvPr>
        </p:nvGraphicFramePr>
        <p:xfrm>
          <a:off x="1163330" y="758757"/>
          <a:ext cx="9699628" cy="503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9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69651"/>
              </p:ext>
            </p:extLst>
          </p:nvPr>
        </p:nvGraphicFramePr>
        <p:xfrm>
          <a:off x="914402" y="238760"/>
          <a:ext cx="10564236" cy="661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Field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Field Definition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Example Categories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Definition of Categories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Reason for Consult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Reason for initiating telemedicine consultation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Transient Ischemic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Attack </a:t>
                      </a:r>
                      <a:endParaRPr 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Acute ischemic stroke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Requires brain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imaging for diagnosis within 60 min in order to intervene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Migraine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Throbbing/pulsing head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pain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Tremor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involuntary and rhythmic shaking</a:t>
                      </a:r>
                      <a:r>
                        <a:rPr lang="en-US" baseline="30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  <a:endParaRPr 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Provider Diagnosis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Clinical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diagnosis from telemedicine consultation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Stroke/</a:t>
                      </a:r>
                      <a:r>
                        <a:rPr lang="en-US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tPA</a:t>
                      </a: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Stroke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Stroke that requires </a:t>
                      </a:r>
                      <a:r>
                        <a:rPr lang="en-US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tPA</a:t>
                      </a: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administration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Seizure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Sudden, uncontrolled electrical disturbance in the brain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Encephalopathy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Brain degeneration likely caused by repeated head traumas</a:t>
                      </a:r>
                      <a:r>
                        <a:rPr lang="en-US" baseline="30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Migraine</a:t>
                      </a:r>
                      <a:endParaRPr 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Throbbing/pulsing head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pain</a:t>
                      </a:r>
                      <a:endParaRPr 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Line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Immediacy for consultation scheduling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Neuro Routine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Middle </a:t>
                      </a: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priority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Neuro Emergency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Highest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priority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Neuro Routine – Scheduled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Lowest 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priority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3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8379"/>
              </p:ext>
            </p:extLst>
          </p:nvPr>
        </p:nvGraphicFramePr>
        <p:xfrm>
          <a:off x="719849" y="719666"/>
          <a:ext cx="10564236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8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Definition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 of Categories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r>
                        <a:rPr lang="en-US" baseline="0" dirty="0" smtClean="0"/>
                        <a:t> Type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Category of hospital as identified by</a:t>
                      </a:r>
                      <a:r>
                        <a:rPr lang="en-US" baseline="0" dirty="0" smtClean="0"/>
                        <a:t> telemedicine provider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Children’s Hospital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Term Acute Care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Access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1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280</Words>
  <Application>Microsoft Office PowerPoint</Application>
  <PresentationFormat>Widescreen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Hung</dc:creator>
  <cp:lastModifiedBy>Agni Kumar (Populus Group LLC)</cp:lastModifiedBy>
  <cp:revision>27</cp:revision>
  <cp:lastPrinted>2018-04-27T20:54:30Z</cp:lastPrinted>
  <dcterms:created xsi:type="dcterms:W3CDTF">2018-04-27T20:51:33Z</dcterms:created>
  <dcterms:modified xsi:type="dcterms:W3CDTF">2018-05-18T03:30:29Z</dcterms:modified>
</cp:coreProperties>
</file>