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0" r:id="rId4"/>
    <p:sldId id="261" r:id="rId5"/>
    <p:sldId id="262" r:id="rId6"/>
    <p:sldId id="263" r:id="rId7"/>
    <p:sldId id="264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/>
    <p:restoredTop sz="94609"/>
  </p:normalViewPr>
  <p:slideViewPr>
    <p:cSldViewPr snapToGrid="0" snapToObjects="1">
      <p:cViewPr varScale="1">
        <p:scale>
          <a:sx n="62" d="100"/>
          <a:sy n="62" d="100"/>
        </p:scale>
        <p:origin x="208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\\localhost\Users\nancyhung\Documents\MIT\6884\neuro-soc\Data\SOC_Neuro_201507-201801_Update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nancyhung/Documents/MIT/neuro-soc/Data/neuro_compiled_new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\\localhost\Users\nancyhung\Documents\MIT\6884\neuro-soc\Data\SOC_Neuro_201507-201801_Updated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\\localhost\Users\nancyhung\Documents\MIT\6884\neuro-soc\Data\SOC_Neuro_201507-201801_Updated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\\localhost\Users\nancyhung\Documents\MIT\6884\neuro-soc\Data\SOC_Neuro_201507-201801_Updated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/\\localhost\Users\nancyhung\Documents\MIT\6884\neuro-soc\Data\SOC_Neuro_201507-201801_Updated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/\\localhost\Users\nancyhung\Documents\MIT\6884\neuro-soc\Data\SOC_Neuro_201507-201801_Updat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r>
              <a:rPr lang="en-US" sz="2600">
                <a:latin typeface="Times New Roman" charset="0"/>
                <a:ea typeface="Times New Roman" charset="0"/>
                <a:cs typeface="Times New Roman" charset="0"/>
              </a:rPr>
              <a:t>Number</a:t>
            </a:r>
            <a:r>
              <a:rPr lang="en-US" sz="2600" baseline="0">
                <a:latin typeface="Times New Roman" charset="0"/>
                <a:ea typeface="Times New Roman" charset="0"/>
                <a:cs typeface="Times New Roman" charset="0"/>
              </a:rPr>
              <a:t> of Consultations versus Age</a:t>
            </a:r>
            <a:endParaRPr lang="en-US" sz="2600">
              <a:latin typeface="Times New Roman" charset="0"/>
              <a:ea typeface="Times New Roman" charset="0"/>
              <a:cs typeface="Times New Roman" charset="0"/>
            </a:endParaRPr>
          </a:p>
        </c:rich>
      </c:tx>
      <c:layout>
        <c:manualLayout>
          <c:xMode val="edge"/>
          <c:yMode val="edge"/>
          <c:x val="0.246541411725796"/>
          <c:y val="0.04629620207005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Age!$A$7:$A$14</c:f>
              <c:strCache>
                <c:ptCount val="8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  <c:pt idx="6">
                  <c:v>81-90</c:v>
                </c:pt>
                <c:pt idx="7">
                  <c:v>91-100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Age!$A$7:$A$15</c:f>
              <c:strCache>
                <c:ptCount val="9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  <c:pt idx="6">
                  <c:v>81-90</c:v>
                </c:pt>
                <c:pt idx="7">
                  <c:v>91-100</c:v>
                </c:pt>
                <c:pt idx="8">
                  <c:v>101-110</c:v>
                </c:pt>
              </c:strCache>
            </c:strRef>
          </c:cat>
          <c:val>
            <c:numRef>
              <c:f>Age!$I$7:$I$15</c:f>
              <c:numCache>
                <c:formatCode>General</c:formatCode>
                <c:ptCount val="9"/>
                <c:pt idx="0">
                  <c:v>2450.0</c:v>
                </c:pt>
                <c:pt idx="1">
                  <c:v>4350.0</c:v>
                </c:pt>
                <c:pt idx="2">
                  <c:v>7404.0</c:v>
                </c:pt>
                <c:pt idx="3">
                  <c:v>12364.0</c:v>
                </c:pt>
                <c:pt idx="4">
                  <c:v>14045.0</c:v>
                </c:pt>
                <c:pt idx="5">
                  <c:v>13041.0</c:v>
                </c:pt>
                <c:pt idx="6">
                  <c:v>9786.0</c:v>
                </c:pt>
                <c:pt idx="7">
                  <c:v>2540.0</c:v>
                </c:pt>
                <c:pt idx="8">
                  <c:v>68.0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971-4F38-932A-9100264206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29222496"/>
        <c:axId val="-2114521376"/>
      </c:barChart>
      <c:catAx>
        <c:axId val="-2129222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>
                    <a:latin typeface="Times New Roman" charset="0"/>
                    <a:ea typeface="Times New Roman" charset="0"/>
                    <a:cs typeface="Times New Roman" charset="0"/>
                  </a:rPr>
                  <a:t>Age Ranges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2114521376"/>
        <c:crosses val="autoZero"/>
        <c:auto val="1"/>
        <c:lblAlgn val="ctr"/>
        <c:lblOffset val="100"/>
        <c:noMultiLvlLbl val="0"/>
      </c:catAx>
      <c:valAx>
        <c:axId val="-2114521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2000">
                    <a:latin typeface="Times New Roman" charset="0"/>
                    <a:ea typeface="Times New Roman" charset="0"/>
                    <a:cs typeface="Times New Roman" charset="0"/>
                  </a:rPr>
                  <a:t>Number of Consultations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2129222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3175" cap="flat" cmpd="sng" algn="ctr">
      <a:solidFill>
        <a:schemeClr val="bg2">
          <a:lumMod val="9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r>
              <a:rPr lang="en-US" sz="2600">
                <a:latin typeface="Times New Roman" charset="0"/>
                <a:ea typeface="Times New Roman" charset="0"/>
                <a:cs typeface="Times New Roman" charset="0"/>
              </a:rPr>
              <a:t>tPA versus Month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3"/>
            <c:dispRSqr val="1"/>
            <c:dispEq val="1"/>
            <c:trendlineLbl>
              <c:layout>
                <c:manualLayout>
                  <c:x val="0.117618092420356"/>
                  <c:y val="-0.0864997903368588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defRPr>
                  </a:pPr>
                  <a:endParaRPr lang="en-US"/>
                </a:p>
              </c:txPr>
            </c:trendlineLbl>
          </c:trendline>
          <c:xVal>
            <c:strRef>
              <c:f>'tPA Admin-Month'!$A$5:$A$16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xVal>
          <c:yVal>
            <c:numRef>
              <c:f>'tPA Admin-Month'!$U$5:$U$16</c:f>
              <c:numCache>
                <c:formatCode>General</c:formatCode>
                <c:ptCount val="12"/>
                <c:pt idx="0">
                  <c:v>577.0</c:v>
                </c:pt>
                <c:pt idx="1">
                  <c:v>311.0</c:v>
                </c:pt>
                <c:pt idx="2">
                  <c:v>362.0</c:v>
                </c:pt>
                <c:pt idx="3">
                  <c:v>358.0</c:v>
                </c:pt>
                <c:pt idx="4">
                  <c:v>379.0</c:v>
                </c:pt>
                <c:pt idx="5">
                  <c:v>373.0</c:v>
                </c:pt>
                <c:pt idx="6">
                  <c:v>552.0</c:v>
                </c:pt>
                <c:pt idx="7">
                  <c:v>584.0</c:v>
                </c:pt>
                <c:pt idx="8">
                  <c:v>523.0</c:v>
                </c:pt>
                <c:pt idx="9">
                  <c:v>546.0</c:v>
                </c:pt>
                <c:pt idx="10">
                  <c:v>588.0</c:v>
                </c:pt>
                <c:pt idx="11">
                  <c:v>593.0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42B-4DB9-B841-D495B6D9F4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7932544"/>
        <c:axId val="-2068047744"/>
      </c:scatterChart>
      <c:valAx>
        <c:axId val="-2067932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2000">
                    <a:latin typeface="Times New Roman" charset="0"/>
                    <a:ea typeface="Times New Roman" charset="0"/>
                    <a:cs typeface="Times New Roman" charset="0"/>
                  </a:rPr>
                  <a:t>Months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2068047744"/>
        <c:crosses val="autoZero"/>
        <c:crossBetween val="midCat"/>
      </c:valAx>
      <c:valAx>
        <c:axId val="-2068047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2000">
                    <a:latin typeface="Times New Roman" charset="0"/>
                    <a:ea typeface="Times New Roman" charset="0"/>
                    <a:cs typeface="Times New Roman" charset="0"/>
                  </a:rPr>
                  <a:t>tPA</a:t>
                </a:r>
                <a:r>
                  <a:rPr lang="en-US" sz="2000" baseline="0">
                    <a:latin typeface="Times New Roman" charset="0"/>
                    <a:ea typeface="Times New Roman" charset="0"/>
                    <a:cs typeface="Times New Roman" charset="0"/>
                  </a:rPr>
                  <a:t> Administration</a:t>
                </a:r>
                <a:endParaRPr lang="en-US" sz="2000">
                  <a:latin typeface="Times New Roman" charset="0"/>
                  <a:ea typeface="Times New Roman" charset="0"/>
                  <a:cs typeface="Times New Roman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2067932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3175" cap="flat" cmpd="sng" algn="ctr">
      <a:solidFill>
        <a:schemeClr val="bg2">
          <a:lumMod val="9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r>
              <a:rPr lang="en-US" sz="2800" b="1">
                <a:latin typeface="Times New Roman" charset="0"/>
                <a:ea typeface="Times New Roman" charset="0"/>
                <a:cs typeface="Times New Roman" charset="0"/>
              </a:rPr>
              <a:t>Consultations</a:t>
            </a:r>
            <a:r>
              <a:rPr lang="en-US" sz="2800" b="1" baseline="0">
                <a:latin typeface="Times New Roman" charset="0"/>
                <a:ea typeface="Times New Roman" charset="0"/>
                <a:cs typeface="Times New Roman" charset="0"/>
              </a:rPr>
              <a:t> versus State</a:t>
            </a:r>
            <a:endParaRPr lang="en-US" sz="2800" b="1">
              <a:latin typeface="Times New Roman" charset="0"/>
              <a:ea typeface="Times New Roman" charset="0"/>
              <a:cs typeface="Times New Roman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State!$A$6:$A$35</c:f>
              <c:strCache>
                <c:ptCount val="30"/>
                <c:pt idx="0">
                  <c:v>AL</c:v>
                </c:pt>
                <c:pt idx="1">
                  <c:v>AZ</c:v>
                </c:pt>
                <c:pt idx="2">
                  <c:v>CA</c:v>
                </c:pt>
                <c:pt idx="3">
                  <c:v>CO</c:v>
                </c:pt>
                <c:pt idx="4">
                  <c:v>FL</c:v>
                </c:pt>
                <c:pt idx="5">
                  <c:v>GA</c:v>
                </c:pt>
                <c:pt idx="6">
                  <c:v>IA</c:v>
                </c:pt>
                <c:pt idx="7">
                  <c:v>IL</c:v>
                </c:pt>
                <c:pt idx="8">
                  <c:v>IN</c:v>
                </c:pt>
                <c:pt idx="9">
                  <c:v>KY</c:v>
                </c:pt>
                <c:pt idx="10">
                  <c:v>LA</c:v>
                </c:pt>
                <c:pt idx="11">
                  <c:v>MA</c:v>
                </c:pt>
                <c:pt idx="12">
                  <c:v>MI</c:v>
                </c:pt>
                <c:pt idx="13">
                  <c:v>MO</c:v>
                </c:pt>
                <c:pt idx="14">
                  <c:v>MS</c:v>
                </c:pt>
                <c:pt idx="15">
                  <c:v>NC</c:v>
                </c:pt>
                <c:pt idx="16">
                  <c:v>NH</c:v>
                </c:pt>
                <c:pt idx="17">
                  <c:v>NJ</c:v>
                </c:pt>
                <c:pt idx="18">
                  <c:v>NV</c:v>
                </c:pt>
                <c:pt idx="19">
                  <c:v>NY</c:v>
                </c:pt>
                <c:pt idx="20">
                  <c:v>OH</c:v>
                </c:pt>
                <c:pt idx="21">
                  <c:v>OK</c:v>
                </c:pt>
                <c:pt idx="22">
                  <c:v>PA</c:v>
                </c:pt>
                <c:pt idx="23">
                  <c:v>RI</c:v>
                </c:pt>
                <c:pt idx="24">
                  <c:v>SC</c:v>
                </c:pt>
                <c:pt idx="25">
                  <c:v>TN</c:v>
                </c:pt>
                <c:pt idx="26">
                  <c:v>TX</c:v>
                </c:pt>
                <c:pt idx="27">
                  <c:v>VA</c:v>
                </c:pt>
                <c:pt idx="28">
                  <c:v>VT</c:v>
                </c:pt>
                <c:pt idx="29">
                  <c:v>WI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State!$A$6:$A$35</c:f>
              <c:strCache>
                <c:ptCount val="30"/>
                <c:pt idx="0">
                  <c:v>AL</c:v>
                </c:pt>
                <c:pt idx="1">
                  <c:v>AZ</c:v>
                </c:pt>
                <c:pt idx="2">
                  <c:v>CA</c:v>
                </c:pt>
                <c:pt idx="3">
                  <c:v>CO</c:v>
                </c:pt>
                <c:pt idx="4">
                  <c:v>FL</c:v>
                </c:pt>
                <c:pt idx="5">
                  <c:v>GA</c:v>
                </c:pt>
                <c:pt idx="6">
                  <c:v>IA</c:v>
                </c:pt>
                <c:pt idx="7">
                  <c:v>IL</c:v>
                </c:pt>
                <c:pt idx="8">
                  <c:v>IN</c:v>
                </c:pt>
                <c:pt idx="9">
                  <c:v>KY</c:v>
                </c:pt>
                <c:pt idx="10">
                  <c:v>LA</c:v>
                </c:pt>
                <c:pt idx="11">
                  <c:v>MA</c:v>
                </c:pt>
                <c:pt idx="12">
                  <c:v>MI</c:v>
                </c:pt>
                <c:pt idx="13">
                  <c:v>MO</c:v>
                </c:pt>
                <c:pt idx="14">
                  <c:v>MS</c:v>
                </c:pt>
                <c:pt idx="15">
                  <c:v>NC</c:v>
                </c:pt>
                <c:pt idx="16">
                  <c:v>NH</c:v>
                </c:pt>
                <c:pt idx="17">
                  <c:v>NJ</c:v>
                </c:pt>
                <c:pt idx="18">
                  <c:v>NV</c:v>
                </c:pt>
                <c:pt idx="19">
                  <c:v>NY</c:v>
                </c:pt>
                <c:pt idx="20">
                  <c:v>OH</c:v>
                </c:pt>
                <c:pt idx="21">
                  <c:v>OK</c:v>
                </c:pt>
                <c:pt idx="22">
                  <c:v>PA</c:v>
                </c:pt>
                <c:pt idx="23">
                  <c:v>RI</c:v>
                </c:pt>
                <c:pt idx="24">
                  <c:v>SC</c:v>
                </c:pt>
                <c:pt idx="25">
                  <c:v>TN</c:v>
                </c:pt>
                <c:pt idx="26">
                  <c:v>TX</c:v>
                </c:pt>
                <c:pt idx="27">
                  <c:v>VA</c:v>
                </c:pt>
                <c:pt idx="28">
                  <c:v>VT</c:v>
                </c:pt>
                <c:pt idx="29">
                  <c:v>WI</c:v>
                </c:pt>
              </c:strCache>
            </c:strRef>
          </c:cat>
          <c:val>
            <c:numRef>
              <c:f>State!$H$6:$H$36</c:f>
              <c:numCache>
                <c:formatCode>General</c:formatCode>
                <c:ptCount val="31"/>
                <c:pt idx="0">
                  <c:v>5008.0</c:v>
                </c:pt>
                <c:pt idx="1">
                  <c:v>6261.0</c:v>
                </c:pt>
                <c:pt idx="2">
                  <c:v>9649.0</c:v>
                </c:pt>
                <c:pt idx="3">
                  <c:v>159.0</c:v>
                </c:pt>
                <c:pt idx="4">
                  <c:v>10245.0</c:v>
                </c:pt>
                <c:pt idx="5">
                  <c:v>3910.0</c:v>
                </c:pt>
                <c:pt idx="6">
                  <c:v>879.0</c:v>
                </c:pt>
                <c:pt idx="7">
                  <c:v>131.0</c:v>
                </c:pt>
                <c:pt idx="8">
                  <c:v>900.0</c:v>
                </c:pt>
                <c:pt idx="9">
                  <c:v>1244.0</c:v>
                </c:pt>
                <c:pt idx="10">
                  <c:v>121.0</c:v>
                </c:pt>
                <c:pt idx="11">
                  <c:v>3805.0</c:v>
                </c:pt>
                <c:pt idx="12">
                  <c:v>837.0</c:v>
                </c:pt>
                <c:pt idx="13">
                  <c:v>531.0</c:v>
                </c:pt>
                <c:pt idx="14">
                  <c:v>1223.0</c:v>
                </c:pt>
                <c:pt idx="15">
                  <c:v>7380.0</c:v>
                </c:pt>
                <c:pt idx="16">
                  <c:v>159.0</c:v>
                </c:pt>
                <c:pt idx="17">
                  <c:v>7363.0</c:v>
                </c:pt>
                <c:pt idx="18">
                  <c:v>751.0</c:v>
                </c:pt>
                <c:pt idx="19">
                  <c:v>6733.0</c:v>
                </c:pt>
                <c:pt idx="20">
                  <c:v>1.0</c:v>
                </c:pt>
                <c:pt idx="21">
                  <c:v>72.0</c:v>
                </c:pt>
                <c:pt idx="22">
                  <c:v>2247.0</c:v>
                </c:pt>
                <c:pt idx="23">
                  <c:v>1427.0</c:v>
                </c:pt>
                <c:pt idx="24">
                  <c:v>4793.0</c:v>
                </c:pt>
                <c:pt idx="25">
                  <c:v>2964.0</c:v>
                </c:pt>
                <c:pt idx="26">
                  <c:v>13985.0</c:v>
                </c:pt>
                <c:pt idx="27">
                  <c:v>3670.0</c:v>
                </c:pt>
                <c:pt idx="28">
                  <c:v>303.0</c:v>
                </c:pt>
                <c:pt idx="29">
                  <c:v>442.0</c:v>
                </c:pt>
                <c:pt idx="30">
                  <c:v>399.0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E1F-40B5-A8A0-963142D0B2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5056336"/>
        <c:axId val="-2124551072"/>
      </c:barChart>
      <c:catAx>
        <c:axId val="-2125056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2000">
                    <a:latin typeface="Times New Roman" charset="0"/>
                    <a:ea typeface="Times New Roman" charset="0"/>
                    <a:cs typeface="Times New Roman" charset="0"/>
                  </a:rPr>
                  <a:t>States</a:t>
                </a:r>
                <a:r>
                  <a:rPr lang="en-US" sz="2000" baseline="0">
                    <a:latin typeface="Times New Roman" charset="0"/>
                    <a:ea typeface="Times New Roman" charset="0"/>
                    <a:cs typeface="Times New Roman" charset="0"/>
                  </a:rPr>
                  <a:t> Represented</a:t>
                </a:r>
                <a:endParaRPr lang="en-US" sz="2000">
                  <a:latin typeface="Times New Roman" charset="0"/>
                  <a:ea typeface="Times New Roman" charset="0"/>
                  <a:cs typeface="Times New Roman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2124551072"/>
        <c:crosses val="autoZero"/>
        <c:auto val="1"/>
        <c:lblAlgn val="ctr"/>
        <c:lblOffset val="100"/>
        <c:noMultiLvlLbl val="0"/>
      </c:catAx>
      <c:valAx>
        <c:axId val="-2124551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Number of Consultations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2125056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3175"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r>
              <a:rPr lang="en-US" sz="2800" b="1">
                <a:latin typeface="Times New Roman" charset="0"/>
                <a:ea typeface="Times New Roman" charset="0"/>
                <a:cs typeface="Times New Roman" charset="0"/>
              </a:rPr>
              <a:t>Number of Consultations v.s. Provider Diagnosis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6"/>
          <c:order val="0"/>
          <c:tx>
            <c:strRef>
              <c:f>'Provider Diagnosis'!$H$3:$H$4</c:f>
              <c:strCache>
                <c:ptCount val="2"/>
                <c:pt idx="0">
                  <c:v>Column Labels</c:v>
                </c:pt>
                <c:pt idx="1">
                  <c:v>Total Count of Provider Diagnosis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'Provider Diagnosis'!$A$6:$A$31</c:f>
              <c:strCache>
                <c:ptCount val="26"/>
                <c:pt idx="0">
                  <c:v>Anoxic Brain Injury</c:v>
                </c:pt>
                <c:pt idx="1">
                  <c:v>Bells Palsy</c:v>
                </c:pt>
                <c:pt idx="2">
                  <c:v>Dymyelinating Disease</c:v>
                </c:pt>
                <c:pt idx="3">
                  <c:v>Encephalopathy</c:v>
                </c:pt>
                <c:pt idx="4">
                  <c:v>Epilepsy</c:v>
                </c:pt>
                <c:pt idx="5">
                  <c:v>Hypertensive Encephalopathy</c:v>
                </c:pt>
                <c:pt idx="6">
                  <c:v>ICH</c:v>
                </c:pt>
                <c:pt idx="7">
                  <c:v>Migraine</c:v>
                </c:pt>
                <c:pt idx="8">
                  <c:v>Migraine Headache</c:v>
                </c:pt>
                <c:pt idx="9">
                  <c:v>Other</c:v>
                </c:pt>
                <c:pt idx="10">
                  <c:v>Psychogenic</c:v>
                </c:pt>
                <c:pt idx="11">
                  <c:v>SAH</c:v>
                </c:pt>
                <c:pt idx="12">
                  <c:v>Seizure</c:v>
                </c:pt>
                <c:pt idx="13">
                  <c:v>Seizure vs TIA</c:v>
                </c:pt>
                <c:pt idx="14">
                  <c:v>Status Epilepticus</c:v>
                </c:pt>
                <c:pt idx="15">
                  <c:v>stoke</c:v>
                </c:pt>
                <c:pt idx="16">
                  <c:v>Stroke</c:v>
                </c:pt>
                <c:pt idx="17">
                  <c:v>Syncope</c:v>
                </c:pt>
                <c:pt idx="18">
                  <c:v>TIA</c:v>
                </c:pt>
                <c:pt idx="19">
                  <c:v>tPA Stroke</c:v>
                </c:pt>
                <c:pt idx="20">
                  <c:v>tPA/Stroke</c:v>
                </c:pt>
                <c:pt idx="21">
                  <c:v>Transient Global Amnesia</c:v>
                </c:pt>
                <c:pt idx="22">
                  <c:v>Trauma TBI</c:v>
                </c:pt>
                <c:pt idx="23">
                  <c:v>Tumor</c:v>
                </c:pt>
                <c:pt idx="24">
                  <c:v>Vestibulopathy</c:v>
                </c:pt>
                <c:pt idx="25">
                  <c:v>(blank)</c:v>
                </c:pt>
              </c:strCache>
            </c:strRef>
          </c:cat>
          <c:val>
            <c:numRef>
              <c:f>'Provider Diagnosis'!$H$6:$H$31</c:f>
              <c:numCache>
                <c:formatCode>General</c:formatCode>
                <c:ptCount val="26"/>
                <c:pt idx="0">
                  <c:v>157.0</c:v>
                </c:pt>
                <c:pt idx="1">
                  <c:v>1094.0</c:v>
                </c:pt>
                <c:pt idx="2">
                  <c:v>506.0</c:v>
                </c:pt>
                <c:pt idx="3">
                  <c:v>8555.0</c:v>
                </c:pt>
                <c:pt idx="4">
                  <c:v>1.0</c:v>
                </c:pt>
                <c:pt idx="5">
                  <c:v>521.0</c:v>
                </c:pt>
                <c:pt idx="6">
                  <c:v>1421.0</c:v>
                </c:pt>
                <c:pt idx="7">
                  <c:v>1.0</c:v>
                </c:pt>
                <c:pt idx="8">
                  <c:v>4102.0</c:v>
                </c:pt>
                <c:pt idx="9">
                  <c:v>5132.0</c:v>
                </c:pt>
                <c:pt idx="10">
                  <c:v>1472.0</c:v>
                </c:pt>
                <c:pt idx="11">
                  <c:v>133.0</c:v>
                </c:pt>
                <c:pt idx="12">
                  <c:v>7363.0</c:v>
                </c:pt>
                <c:pt idx="13">
                  <c:v>1.0</c:v>
                </c:pt>
                <c:pt idx="14">
                  <c:v>225.0</c:v>
                </c:pt>
                <c:pt idx="15">
                  <c:v>1.0</c:v>
                </c:pt>
                <c:pt idx="16">
                  <c:v>30928.0</c:v>
                </c:pt>
                <c:pt idx="17">
                  <c:v>2276.0</c:v>
                </c:pt>
                <c:pt idx="18">
                  <c:v>12620.0</c:v>
                </c:pt>
                <c:pt idx="19">
                  <c:v>5746.0</c:v>
                </c:pt>
                <c:pt idx="20">
                  <c:v>1.0</c:v>
                </c:pt>
                <c:pt idx="21">
                  <c:v>721.0</c:v>
                </c:pt>
                <c:pt idx="22">
                  <c:v>190.0</c:v>
                </c:pt>
                <c:pt idx="23">
                  <c:v>434.0</c:v>
                </c:pt>
                <c:pt idx="24">
                  <c:v>1610.0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7BB-458A-95B6-6374C97648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1019120"/>
        <c:axId val="-2131012624"/>
      </c:barChart>
      <c:catAx>
        <c:axId val="-2131019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2000">
                    <a:latin typeface="Times New Roman" charset="0"/>
                    <a:ea typeface="Times New Roman" charset="0"/>
                    <a:cs typeface="Times New Roman" charset="0"/>
                  </a:rPr>
                  <a:t>Provider</a:t>
                </a:r>
                <a:r>
                  <a:rPr lang="en-US" sz="2000" baseline="0">
                    <a:latin typeface="Times New Roman" charset="0"/>
                    <a:ea typeface="Times New Roman" charset="0"/>
                    <a:cs typeface="Times New Roman" charset="0"/>
                  </a:rPr>
                  <a:t> Diagnosis</a:t>
                </a:r>
                <a:endParaRPr lang="en-US" sz="2000">
                  <a:latin typeface="Times New Roman" charset="0"/>
                  <a:ea typeface="Times New Roman" charset="0"/>
                  <a:cs typeface="Times New Roman" charset="0"/>
                </a:endParaRPr>
              </a:p>
            </c:rich>
          </c:tx>
          <c:layout>
            <c:manualLayout>
              <c:xMode val="edge"/>
              <c:yMode val="edge"/>
              <c:x val="0.437620959537197"/>
              <c:y val="0.834662100867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2131012624"/>
        <c:crosses val="autoZero"/>
        <c:auto val="1"/>
        <c:lblAlgn val="ctr"/>
        <c:lblOffset val="100"/>
        <c:noMultiLvlLbl val="0"/>
      </c:catAx>
      <c:valAx>
        <c:axId val="-213101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2000">
                    <a:latin typeface="Times New Roman" charset="0"/>
                    <a:ea typeface="Times New Roman" charset="0"/>
                    <a:cs typeface="Times New Roman" charset="0"/>
                  </a:rPr>
                  <a:t>Number</a:t>
                </a:r>
                <a:r>
                  <a:rPr lang="en-US" sz="2000" baseline="0">
                    <a:latin typeface="Times New Roman" charset="0"/>
                    <a:ea typeface="Times New Roman" charset="0"/>
                    <a:cs typeface="Times New Roman" charset="0"/>
                  </a:rPr>
                  <a:t> of Consultations</a:t>
                </a:r>
                <a:endParaRPr lang="en-US" sz="2000">
                  <a:latin typeface="Times New Roman" charset="0"/>
                  <a:ea typeface="Times New Roman" charset="0"/>
                  <a:cs typeface="Times New Roman" charset="0"/>
                </a:endParaRPr>
              </a:p>
            </c:rich>
          </c:tx>
          <c:layout>
            <c:manualLayout>
              <c:xMode val="edge"/>
              <c:yMode val="edge"/>
              <c:x val="0.0147084659114598"/>
              <c:y val="0.18062465313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2131019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3175"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r>
              <a:rPr lang="en-US" sz="2800" b="1">
                <a:latin typeface="Times New Roman" charset="0"/>
                <a:ea typeface="Times New Roman" charset="0"/>
                <a:cs typeface="Times New Roman" charset="0"/>
              </a:rPr>
              <a:t>tPA Administration</a:t>
            </a:r>
            <a:r>
              <a:rPr lang="en-US" sz="2800" b="1" baseline="0">
                <a:latin typeface="Times New Roman" charset="0"/>
                <a:ea typeface="Times New Roman" charset="0"/>
                <a:cs typeface="Times New Roman" charset="0"/>
              </a:rPr>
              <a:t> v.s. Age</a:t>
            </a:r>
            <a:endParaRPr lang="en-US" sz="2800" b="1">
              <a:latin typeface="Times New Roman" charset="0"/>
              <a:ea typeface="Times New Roman" charset="0"/>
              <a:cs typeface="Times New Roman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'tPA Admin-Age'!$A$6:$A$14</c:f>
              <c:strCache>
                <c:ptCount val="9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  <c:pt idx="6">
                  <c:v>81-90</c:v>
                </c:pt>
                <c:pt idx="7">
                  <c:v>91-100</c:v>
                </c:pt>
                <c:pt idx="8">
                  <c:v>101-110</c:v>
                </c:pt>
              </c:strCache>
            </c:strRef>
          </c:cat>
          <c:val>
            <c:numRef>
              <c:f>'tPA Admin-Age'!$U$6:$U$14</c:f>
              <c:numCache>
                <c:formatCode>General</c:formatCode>
                <c:ptCount val="9"/>
                <c:pt idx="0">
                  <c:v>40.0</c:v>
                </c:pt>
                <c:pt idx="1">
                  <c:v>134.0</c:v>
                </c:pt>
                <c:pt idx="2">
                  <c:v>353.0</c:v>
                </c:pt>
                <c:pt idx="3">
                  <c:v>667.0</c:v>
                </c:pt>
                <c:pt idx="4">
                  <c:v>807.0</c:v>
                </c:pt>
                <c:pt idx="5">
                  <c:v>791.0</c:v>
                </c:pt>
                <c:pt idx="6">
                  <c:v>648.0</c:v>
                </c:pt>
                <c:pt idx="7">
                  <c:v>209.0</c:v>
                </c:pt>
                <c:pt idx="8">
                  <c:v>4.0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5AC-4FBF-A13B-1871786F11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smooth val="0"/>
        <c:axId val="-2086076832"/>
        <c:axId val="-2086070784"/>
      </c:lineChart>
      <c:catAx>
        <c:axId val="-2086076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2000">
                    <a:latin typeface="Times New Roman" charset="0"/>
                    <a:ea typeface="Times New Roman" charset="0"/>
                    <a:cs typeface="Times New Roman" charset="0"/>
                  </a:rPr>
                  <a:t>Age Ranges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2086070784"/>
        <c:crosses val="autoZero"/>
        <c:auto val="1"/>
        <c:lblAlgn val="ctr"/>
        <c:lblOffset val="100"/>
        <c:noMultiLvlLbl val="0"/>
      </c:catAx>
      <c:valAx>
        <c:axId val="-2086070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2000">
                    <a:latin typeface="Times New Roman" charset="0"/>
                    <a:ea typeface="Times New Roman" charset="0"/>
                    <a:cs typeface="Times New Roman" charset="0"/>
                  </a:rPr>
                  <a:t>tPA Administration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2086076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3175"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tPA</a:t>
            </a:r>
            <a:r>
              <a:rPr lang="en-US" sz="2800" b="1" baseline="0" dirty="0">
                <a:latin typeface="Times New Roman" charset="0"/>
                <a:ea typeface="Times New Roman" charset="0"/>
                <a:cs typeface="Times New Roman" charset="0"/>
              </a:rPr>
              <a:t> Administration </a:t>
            </a:r>
            <a:r>
              <a:rPr lang="en-US" sz="2800" b="1" baseline="0" dirty="0" smtClean="0">
                <a:latin typeface="Times New Roman" charset="0"/>
                <a:ea typeface="Times New Roman" charset="0"/>
                <a:cs typeface="Times New Roman" charset="0"/>
              </a:rPr>
              <a:t>versus </a:t>
            </a:r>
            <a:r>
              <a:rPr lang="en-US" sz="2800" b="1" baseline="0" dirty="0">
                <a:latin typeface="Times New Roman" charset="0"/>
                <a:ea typeface="Times New Roman" charset="0"/>
                <a:cs typeface="Times New Roman" charset="0"/>
              </a:rPr>
              <a:t>State</a:t>
            </a:r>
            <a:endParaRPr 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'tPA Admin-State'!$A$5:$A$35</c:f>
              <c:strCache>
                <c:ptCount val="31"/>
                <c:pt idx="0">
                  <c:v>AL</c:v>
                </c:pt>
                <c:pt idx="1">
                  <c:v>AZ</c:v>
                </c:pt>
                <c:pt idx="2">
                  <c:v>CA</c:v>
                </c:pt>
                <c:pt idx="3">
                  <c:v>CO</c:v>
                </c:pt>
                <c:pt idx="4">
                  <c:v>FL</c:v>
                </c:pt>
                <c:pt idx="5">
                  <c:v>GA</c:v>
                </c:pt>
                <c:pt idx="6">
                  <c:v>IA</c:v>
                </c:pt>
                <c:pt idx="7">
                  <c:v>IL</c:v>
                </c:pt>
                <c:pt idx="8">
                  <c:v>IN</c:v>
                </c:pt>
                <c:pt idx="9">
                  <c:v>KY</c:v>
                </c:pt>
                <c:pt idx="10">
                  <c:v>LA</c:v>
                </c:pt>
                <c:pt idx="11">
                  <c:v>MA</c:v>
                </c:pt>
                <c:pt idx="12">
                  <c:v>MI</c:v>
                </c:pt>
                <c:pt idx="13">
                  <c:v>MO</c:v>
                </c:pt>
                <c:pt idx="14">
                  <c:v>MS</c:v>
                </c:pt>
                <c:pt idx="15">
                  <c:v>NC</c:v>
                </c:pt>
                <c:pt idx="16">
                  <c:v>NH</c:v>
                </c:pt>
                <c:pt idx="17">
                  <c:v>NJ</c:v>
                </c:pt>
                <c:pt idx="18">
                  <c:v>NV</c:v>
                </c:pt>
                <c:pt idx="19">
                  <c:v>NY</c:v>
                </c:pt>
                <c:pt idx="20">
                  <c:v>OH</c:v>
                </c:pt>
                <c:pt idx="21">
                  <c:v>OK</c:v>
                </c:pt>
                <c:pt idx="22">
                  <c:v>PA</c:v>
                </c:pt>
                <c:pt idx="23">
                  <c:v>RI</c:v>
                </c:pt>
                <c:pt idx="24">
                  <c:v>SC</c:v>
                </c:pt>
                <c:pt idx="25">
                  <c:v>TN</c:v>
                </c:pt>
                <c:pt idx="26">
                  <c:v>TX</c:v>
                </c:pt>
                <c:pt idx="27">
                  <c:v>VA</c:v>
                </c:pt>
                <c:pt idx="28">
                  <c:v>VT</c:v>
                </c:pt>
                <c:pt idx="29">
                  <c:v>WI</c:v>
                </c:pt>
                <c:pt idx="30">
                  <c:v>WV</c:v>
                </c:pt>
              </c:strCache>
            </c:strRef>
          </c:cat>
          <c:val>
            <c:numRef>
              <c:f>'tPA Admin-State'!$U$5:$U$35</c:f>
              <c:numCache>
                <c:formatCode>General</c:formatCode>
                <c:ptCount val="31"/>
                <c:pt idx="0">
                  <c:v>294.0</c:v>
                </c:pt>
                <c:pt idx="1">
                  <c:v>378.0</c:v>
                </c:pt>
                <c:pt idx="2">
                  <c:v>406.0</c:v>
                </c:pt>
                <c:pt idx="3">
                  <c:v>8.0</c:v>
                </c:pt>
                <c:pt idx="4">
                  <c:v>589.0</c:v>
                </c:pt>
                <c:pt idx="5">
                  <c:v>145.0</c:v>
                </c:pt>
                <c:pt idx="6">
                  <c:v>33.0</c:v>
                </c:pt>
                <c:pt idx="8">
                  <c:v>120.0</c:v>
                </c:pt>
                <c:pt idx="9">
                  <c:v>22.0</c:v>
                </c:pt>
                <c:pt idx="10">
                  <c:v>10.0</c:v>
                </c:pt>
                <c:pt idx="11">
                  <c:v>177.0</c:v>
                </c:pt>
                <c:pt idx="12">
                  <c:v>40.0</c:v>
                </c:pt>
                <c:pt idx="13">
                  <c:v>13.0</c:v>
                </c:pt>
                <c:pt idx="14">
                  <c:v>95.0</c:v>
                </c:pt>
                <c:pt idx="15">
                  <c:v>495.0</c:v>
                </c:pt>
                <c:pt idx="16">
                  <c:v>7.0</c:v>
                </c:pt>
                <c:pt idx="17">
                  <c:v>555.0</c:v>
                </c:pt>
                <c:pt idx="18">
                  <c:v>30.0</c:v>
                </c:pt>
                <c:pt idx="19">
                  <c:v>188.0</c:v>
                </c:pt>
                <c:pt idx="22">
                  <c:v>165.0</c:v>
                </c:pt>
                <c:pt idx="23">
                  <c:v>38.0</c:v>
                </c:pt>
                <c:pt idx="24">
                  <c:v>379.0</c:v>
                </c:pt>
                <c:pt idx="25">
                  <c:v>235.0</c:v>
                </c:pt>
                <c:pt idx="26">
                  <c:v>1042.0</c:v>
                </c:pt>
                <c:pt idx="27">
                  <c:v>187.0</c:v>
                </c:pt>
                <c:pt idx="28">
                  <c:v>17.0</c:v>
                </c:pt>
                <c:pt idx="29">
                  <c:v>64.0</c:v>
                </c:pt>
                <c:pt idx="30">
                  <c:v>14.0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F3C-40AF-84E3-BED8832E3F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6137008"/>
        <c:axId val="-2086107840"/>
      </c:barChart>
      <c:catAx>
        <c:axId val="-2086137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States in the United</a:t>
                </a:r>
                <a:r>
                  <a:rPr lang="en-US" sz="2000" baseline="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States</a:t>
                </a:r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2086107840"/>
        <c:crosses val="autoZero"/>
        <c:auto val="1"/>
        <c:lblAlgn val="ctr"/>
        <c:lblOffset val="100"/>
        <c:noMultiLvlLbl val="0"/>
      </c:catAx>
      <c:valAx>
        <c:axId val="-2086107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2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Number of consultations</a:t>
                </a:r>
                <a:r>
                  <a:rPr lang="en-US" sz="2000" baseline="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where </a:t>
                </a:r>
                <a:r>
                  <a:rPr lang="en-US" sz="2000" baseline="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tPA</a:t>
                </a:r>
                <a:r>
                  <a:rPr lang="en-US" sz="2000" baseline="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administered</a:t>
                </a:r>
                <a:endParaRPr lang="en-US" sz="2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c:rich>
          </c:tx>
          <c:overlay val="0"/>
          <c:spPr>
            <a:noFill/>
            <a:ln w="3175"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2086137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r>
              <a:rPr lang="en-US" sz="2600" b="1">
                <a:latin typeface="Times New Roman" charset="0"/>
                <a:ea typeface="Times New Roman" charset="0"/>
                <a:cs typeface="Times New Roman" charset="0"/>
              </a:rPr>
              <a:t>tPA</a:t>
            </a:r>
            <a:r>
              <a:rPr lang="en-US" sz="2600" b="1" baseline="0">
                <a:latin typeface="Times New Roman" charset="0"/>
                <a:ea typeface="Times New Roman" charset="0"/>
                <a:cs typeface="Times New Roman" charset="0"/>
              </a:rPr>
              <a:t> Administration versus </a:t>
            </a:r>
            <a:r>
              <a:rPr lang="en-US" sz="2600" b="1">
                <a:latin typeface="Times New Roman" charset="0"/>
                <a:ea typeface="Times New Roman" charset="0"/>
                <a:cs typeface="Times New Roman" charset="0"/>
              </a:rPr>
              <a:t>State (</a:t>
            </a:r>
            <a:r>
              <a:rPr lang="en-US" sz="2600" b="1" i="0" u="none" strike="noStrike" baseline="0">
                <a:effectLst/>
                <a:latin typeface="Times New Roman" charset="0"/>
                <a:ea typeface="Times New Roman" charset="0"/>
                <a:cs typeface="Times New Roman" charset="0"/>
              </a:rPr>
              <a:t>Normalized)</a:t>
            </a:r>
            <a:endParaRPr lang="en-US" sz="2600" b="1">
              <a:latin typeface="Times New Roman" charset="0"/>
              <a:ea typeface="Times New Roman" charset="0"/>
              <a:cs typeface="Times New Roman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'tPA Admin-State'!$A$5:$A$34</c:f>
              <c:strCache>
                <c:ptCount val="30"/>
                <c:pt idx="0">
                  <c:v>AL</c:v>
                </c:pt>
                <c:pt idx="1">
                  <c:v>AZ</c:v>
                </c:pt>
                <c:pt idx="2">
                  <c:v>CA</c:v>
                </c:pt>
                <c:pt idx="3">
                  <c:v>CO</c:v>
                </c:pt>
                <c:pt idx="4">
                  <c:v>FL</c:v>
                </c:pt>
                <c:pt idx="5">
                  <c:v>GA</c:v>
                </c:pt>
                <c:pt idx="6">
                  <c:v>IA</c:v>
                </c:pt>
                <c:pt idx="7">
                  <c:v>IL</c:v>
                </c:pt>
                <c:pt idx="8">
                  <c:v>IN</c:v>
                </c:pt>
                <c:pt idx="9">
                  <c:v>KY</c:v>
                </c:pt>
                <c:pt idx="10">
                  <c:v>LA</c:v>
                </c:pt>
                <c:pt idx="11">
                  <c:v>MA</c:v>
                </c:pt>
                <c:pt idx="12">
                  <c:v>MI</c:v>
                </c:pt>
                <c:pt idx="13">
                  <c:v>MO</c:v>
                </c:pt>
                <c:pt idx="14">
                  <c:v>MS</c:v>
                </c:pt>
                <c:pt idx="15">
                  <c:v>NC</c:v>
                </c:pt>
                <c:pt idx="16">
                  <c:v>NH</c:v>
                </c:pt>
                <c:pt idx="17">
                  <c:v>NJ</c:v>
                </c:pt>
                <c:pt idx="18">
                  <c:v>NV</c:v>
                </c:pt>
                <c:pt idx="19">
                  <c:v>NY</c:v>
                </c:pt>
                <c:pt idx="20">
                  <c:v>OH</c:v>
                </c:pt>
                <c:pt idx="21">
                  <c:v>OK</c:v>
                </c:pt>
                <c:pt idx="22">
                  <c:v>PA</c:v>
                </c:pt>
                <c:pt idx="23">
                  <c:v>RI</c:v>
                </c:pt>
                <c:pt idx="24">
                  <c:v>SC</c:v>
                </c:pt>
                <c:pt idx="25">
                  <c:v>TN</c:v>
                </c:pt>
                <c:pt idx="26">
                  <c:v>TX</c:v>
                </c:pt>
                <c:pt idx="27">
                  <c:v>VA</c:v>
                </c:pt>
                <c:pt idx="28">
                  <c:v>VT</c:v>
                </c:pt>
                <c:pt idx="29">
                  <c:v>WI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'tPA Admin-State'!$A$5:$A$35</c:f>
              <c:strCache>
                <c:ptCount val="31"/>
                <c:pt idx="0">
                  <c:v>AL</c:v>
                </c:pt>
                <c:pt idx="1">
                  <c:v>AZ</c:v>
                </c:pt>
                <c:pt idx="2">
                  <c:v>CA</c:v>
                </c:pt>
                <c:pt idx="3">
                  <c:v>CO</c:v>
                </c:pt>
                <c:pt idx="4">
                  <c:v>FL</c:v>
                </c:pt>
                <c:pt idx="5">
                  <c:v>GA</c:v>
                </c:pt>
                <c:pt idx="6">
                  <c:v>IA</c:v>
                </c:pt>
                <c:pt idx="7">
                  <c:v>IL</c:v>
                </c:pt>
                <c:pt idx="8">
                  <c:v>IN</c:v>
                </c:pt>
                <c:pt idx="9">
                  <c:v>KY</c:v>
                </c:pt>
                <c:pt idx="10">
                  <c:v>LA</c:v>
                </c:pt>
                <c:pt idx="11">
                  <c:v>MA</c:v>
                </c:pt>
                <c:pt idx="12">
                  <c:v>MI</c:v>
                </c:pt>
                <c:pt idx="13">
                  <c:v>MO</c:v>
                </c:pt>
                <c:pt idx="14">
                  <c:v>MS</c:v>
                </c:pt>
                <c:pt idx="15">
                  <c:v>NC</c:v>
                </c:pt>
                <c:pt idx="16">
                  <c:v>NH</c:v>
                </c:pt>
                <c:pt idx="17">
                  <c:v>NJ</c:v>
                </c:pt>
                <c:pt idx="18">
                  <c:v>NV</c:v>
                </c:pt>
                <c:pt idx="19">
                  <c:v>NY</c:v>
                </c:pt>
                <c:pt idx="20">
                  <c:v>OH</c:v>
                </c:pt>
                <c:pt idx="21">
                  <c:v>OK</c:v>
                </c:pt>
                <c:pt idx="22">
                  <c:v>PA</c:v>
                </c:pt>
                <c:pt idx="23">
                  <c:v>RI</c:v>
                </c:pt>
                <c:pt idx="24">
                  <c:v>SC</c:v>
                </c:pt>
                <c:pt idx="25">
                  <c:v>TN</c:v>
                </c:pt>
                <c:pt idx="26">
                  <c:v>TX</c:v>
                </c:pt>
                <c:pt idx="27">
                  <c:v>VA</c:v>
                </c:pt>
                <c:pt idx="28">
                  <c:v>VT</c:v>
                </c:pt>
                <c:pt idx="29">
                  <c:v>WI</c:v>
                </c:pt>
                <c:pt idx="30">
                  <c:v>WV</c:v>
                </c:pt>
              </c:strCache>
            </c:strRef>
          </c:cat>
          <c:val>
            <c:numRef>
              <c:f>'tPA Admin-State'!$AE$5:$AE$37</c:f>
              <c:numCache>
                <c:formatCode>General</c:formatCode>
                <c:ptCount val="33"/>
                <c:pt idx="0">
                  <c:v>6.124999999999997</c:v>
                </c:pt>
                <c:pt idx="1">
                  <c:v>25.2</c:v>
                </c:pt>
                <c:pt idx="2">
                  <c:v>11.94117647058824</c:v>
                </c:pt>
                <c:pt idx="3">
                  <c:v>2.0</c:v>
                </c:pt>
                <c:pt idx="4">
                  <c:v>9.81666666666667</c:v>
                </c:pt>
                <c:pt idx="5">
                  <c:v>6.904761904761905</c:v>
                </c:pt>
                <c:pt idx="6">
                  <c:v>4.714285714285712</c:v>
                </c:pt>
                <c:pt idx="7">
                  <c:v>0.0</c:v>
                </c:pt>
                <c:pt idx="8">
                  <c:v>20.0</c:v>
                </c:pt>
                <c:pt idx="9">
                  <c:v>22.0</c:v>
                </c:pt>
                <c:pt idx="10">
                  <c:v>1.42857142857143</c:v>
                </c:pt>
                <c:pt idx="11">
                  <c:v>44.25</c:v>
                </c:pt>
                <c:pt idx="12">
                  <c:v>3.636363636363635</c:v>
                </c:pt>
                <c:pt idx="13">
                  <c:v>13.0</c:v>
                </c:pt>
                <c:pt idx="14">
                  <c:v>47.5</c:v>
                </c:pt>
                <c:pt idx="15">
                  <c:v>24.75</c:v>
                </c:pt>
                <c:pt idx="16">
                  <c:v>0.318181818181818</c:v>
                </c:pt>
                <c:pt idx="17">
                  <c:v>278.0</c:v>
                </c:pt>
                <c:pt idx="18">
                  <c:v>7.5</c:v>
                </c:pt>
                <c:pt idx="19">
                  <c:v>11.75</c:v>
                </c:pt>
                <c:pt idx="20">
                  <c:v>0.0</c:v>
                </c:pt>
                <c:pt idx="21">
                  <c:v>0.0</c:v>
                </c:pt>
                <c:pt idx="22">
                  <c:v>165.0</c:v>
                </c:pt>
                <c:pt idx="23">
                  <c:v>9.5</c:v>
                </c:pt>
                <c:pt idx="24">
                  <c:v>25.26666666666667</c:v>
                </c:pt>
                <c:pt idx="25">
                  <c:v>78.3333333333333</c:v>
                </c:pt>
                <c:pt idx="26">
                  <c:v>69.46666666666666</c:v>
                </c:pt>
                <c:pt idx="27">
                  <c:v>26.71428571428572</c:v>
                </c:pt>
                <c:pt idx="28">
                  <c:v>0.459459459459459</c:v>
                </c:pt>
                <c:pt idx="29">
                  <c:v>5.818181818181816</c:v>
                </c:pt>
                <c:pt idx="30">
                  <c:v>2.8</c:v>
                </c:pt>
                <c:pt idx="31">
                  <c:v>0.0</c:v>
                </c:pt>
                <c:pt idx="32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DAB-41AC-9B70-EC3DE25FE1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6101024"/>
        <c:axId val="-2116094912"/>
      </c:barChart>
      <c:catAx>
        <c:axId val="-2116101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2000">
                    <a:latin typeface="Times New Roman" charset="0"/>
                    <a:ea typeface="Times New Roman" charset="0"/>
                    <a:cs typeface="Times New Roman" charset="0"/>
                  </a:rPr>
                  <a:t>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2116094912"/>
        <c:crosses val="autoZero"/>
        <c:auto val="1"/>
        <c:lblAlgn val="ctr"/>
        <c:lblOffset val="100"/>
        <c:noMultiLvlLbl val="0"/>
      </c:catAx>
      <c:valAx>
        <c:axId val="-211609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>
                    <a:latin typeface="Times New Roman" charset="0"/>
                    <a:ea typeface="Times New Roman" charset="0"/>
                    <a:cs typeface="Times New Roman" charset="0"/>
                  </a:rPr>
                  <a:t>tPA Administration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2116101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3175"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F4512-571F-2547-8FAE-8CE7BD99AD3A}" type="datetimeFigureOut">
              <a:rPr lang="en-US" smtClean="0"/>
              <a:t>4/12/20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9490F-9306-5644-859F-7470B3B43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57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¼ outline</a:t>
            </a:r>
            <a:r>
              <a:rPr lang="en-US" baseline="0" dirty="0" smtClean="0"/>
              <a:t> weight, </a:t>
            </a:r>
            <a:r>
              <a:rPr lang="en-US" baseline="0" smtClean="0"/>
              <a:t>grey border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490F-9306-5644-859F-7470B3B43A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35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¼ outline</a:t>
            </a:r>
            <a:r>
              <a:rPr lang="en-US" baseline="0" dirty="0" smtClean="0"/>
              <a:t> weight, </a:t>
            </a:r>
            <a:r>
              <a:rPr lang="en-US" baseline="0" smtClean="0"/>
              <a:t>grey border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490F-9306-5644-859F-7470B3B43A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10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¼ outline</a:t>
            </a:r>
            <a:r>
              <a:rPr lang="en-US" baseline="0" dirty="0" smtClean="0"/>
              <a:t> weight, </a:t>
            </a:r>
            <a:r>
              <a:rPr lang="en-US" baseline="0" smtClean="0"/>
              <a:t>grey border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490F-9306-5644-859F-7470B3B43A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36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¼ outline</a:t>
            </a:r>
            <a:r>
              <a:rPr lang="en-US" baseline="0" dirty="0" smtClean="0"/>
              <a:t> weight, </a:t>
            </a:r>
            <a:r>
              <a:rPr lang="en-US" baseline="0" smtClean="0"/>
              <a:t>grey border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490F-9306-5644-859F-7470B3B43A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66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¼ outline</a:t>
            </a:r>
            <a:r>
              <a:rPr lang="en-US" baseline="0" dirty="0" smtClean="0"/>
              <a:t> weight, </a:t>
            </a:r>
            <a:r>
              <a:rPr lang="en-US" baseline="0" smtClean="0"/>
              <a:t>grey border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490F-9306-5644-859F-7470B3B43A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00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¼ outline</a:t>
            </a:r>
            <a:r>
              <a:rPr lang="en-US" baseline="0" dirty="0" smtClean="0"/>
              <a:t> weight, </a:t>
            </a:r>
            <a:r>
              <a:rPr lang="en-US" baseline="0" smtClean="0"/>
              <a:t>grey border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490F-9306-5644-859F-7470B3B43A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34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¼ outline</a:t>
            </a:r>
            <a:r>
              <a:rPr lang="en-US" baseline="0" dirty="0" smtClean="0"/>
              <a:t> weight, </a:t>
            </a:r>
            <a:r>
              <a:rPr lang="en-US" baseline="0" smtClean="0"/>
              <a:t>grey border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490F-9306-5644-859F-7470B3B43A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77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¼ outline</a:t>
            </a:r>
            <a:r>
              <a:rPr lang="en-US" baseline="0" dirty="0" smtClean="0"/>
              <a:t> weight, </a:t>
            </a:r>
            <a:r>
              <a:rPr lang="en-US" baseline="0" smtClean="0"/>
              <a:t>grey border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490F-9306-5644-859F-7470B3B43A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43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¼ outline</a:t>
            </a:r>
            <a:r>
              <a:rPr lang="en-US" baseline="0" dirty="0" smtClean="0"/>
              <a:t> weight, </a:t>
            </a:r>
            <a:r>
              <a:rPr lang="en-US" baseline="0" smtClean="0"/>
              <a:t>grey border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490F-9306-5644-859F-7470B3B43A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30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¼ outline</a:t>
            </a:r>
            <a:r>
              <a:rPr lang="en-US" baseline="0" dirty="0" smtClean="0"/>
              <a:t> weight, </a:t>
            </a:r>
            <a:r>
              <a:rPr lang="en-US" baseline="0" smtClean="0"/>
              <a:t>grey border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9490F-9306-5644-859F-7470B3B43A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39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D096-BE3D-0644-9615-A52293DE42F9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B809-F479-FA4A-9C48-D4BA5680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4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D096-BE3D-0644-9615-A52293DE42F9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B809-F479-FA4A-9C48-D4BA5680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8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D096-BE3D-0644-9615-A52293DE42F9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B809-F479-FA4A-9C48-D4BA5680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2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D096-BE3D-0644-9615-A52293DE42F9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B809-F479-FA4A-9C48-D4BA5680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D096-BE3D-0644-9615-A52293DE42F9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B809-F479-FA4A-9C48-D4BA5680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8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D096-BE3D-0644-9615-A52293DE42F9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B809-F479-FA4A-9C48-D4BA5680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D096-BE3D-0644-9615-A52293DE42F9}" type="datetimeFigureOut">
              <a:rPr lang="en-US" smtClean="0"/>
              <a:t>4/12/20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B809-F479-FA4A-9C48-D4BA5680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2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D096-BE3D-0644-9615-A52293DE42F9}" type="datetimeFigureOut">
              <a:rPr lang="en-US" smtClean="0"/>
              <a:t>4/12/20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B809-F479-FA4A-9C48-D4BA5680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8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D096-BE3D-0644-9615-A52293DE42F9}" type="datetimeFigureOut">
              <a:rPr lang="en-US" smtClean="0"/>
              <a:t>4/12/20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B809-F479-FA4A-9C48-D4BA5680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D096-BE3D-0644-9615-A52293DE42F9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B809-F479-FA4A-9C48-D4BA5680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D096-BE3D-0644-9615-A52293DE42F9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8B809-F479-FA4A-9C48-D4BA5680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5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6D096-BE3D-0644-9615-A52293DE42F9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8B809-F479-FA4A-9C48-D4BA5680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1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3167219"/>
              </p:ext>
            </p:extLst>
          </p:nvPr>
        </p:nvGraphicFramePr>
        <p:xfrm>
          <a:off x="2165350" y="1070610"/>
          <a:ext cx="7861300" cy="4716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9685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408294"/>
              </p:ext>
            </p:extLst>
          </p:nvPr>
        </p:nvGraphicFramePr>
        <p:xfrm>
          <a:off x="838200" y="1825625"/>
          <a:ext cx="7587572" cy="30732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9538"/>
                <a:gridCol w="2684834"/>
                <a:gridCol w="2743200"/>
              </a:tblGrid>
              <a:tr h="27717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Regression</a:t>
                      </a:r>
                      <a:endParaRPr lang="en-US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Results</a:t>
                      </a:r>
                      <a:endParaRPr lang="en-US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Rank of</a:t>
                      </a:r>
                      <a:r>
                        <a:rPr lang="en-US" sz="2000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Performance</a:t>
                      </a:r>
                      <a:endParaRPr lang="en-US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89234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Ridge</a:t>
                      </a:r>
                      <a:endParaRPr lang="en-US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r</a:t>
                      </a:r>
                      <a:r>
                        <a:rPr lang="en-US" sz="2000" baseline="300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20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= 0.7829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US" sz="200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</a:tr>
              <a:tr h="89234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Linear (OLS)</a:t>
                      </a:r>
                      <a:endParaRPr lang="en-US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r</a:t>
                      </a:r>
                      <a:r>
                        <a:rPr lang="en-US" sz="2000" baseline="300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20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= 0.7821</a:t>
                      </a:r>
                      <a:endParaRPr lang="en-US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 anchor="ctr"/>
                </a:tc>
              </a:tr>
              <a:tr h="89234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Lasso</a:t>
                      </a:r>
                      <a:endParaRPr lang="en-US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r</a:t>
                      </a:r>
                      <a:r>
                        <a:rPr lang="en-US" sz="2000" baseline="300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20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= 0.7695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en-US" sz="200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8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2779259"/>
              </p:ext>
            </p:extLst>
          </p:nvPr>
        </p:nvGraphicFramePr>
        <p:xfrm>
          <a:off x="2518833" y="1033318"/>
          <a:ext cx="7154333" cy="429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9378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8011252"/>
              </p:ext>
            </p:extLst>
          </p:nvPr>
        </p:nvGraphicFramePr>
        <p:xfrm>
          <a:off x="388025" y="506919"/>
          <a:ext cx="11012792" cy="5265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0232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5272418"/>
              </p:ext>
            </p:extLst>
          </p:nvPr>
        </p:nvGraphicFramePr>
        <p:xfrm>
          <a:off x="447572" y="369652"/>
          <a:ext cx="11224828" cy="585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3640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3378842"/>
              </p:ext>
            </p:extLst>
          </p:nvPr>
        </p:nvGraphicFramePr>
        <p:xfrm>
          <a:off x="1528954" y="580743"/>
          <a:ext cx="9152017" cy="5491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0847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2746609"/>
              </p:ext>
            </p:extLst>
          </p:nvPr>
        </p:nvGraphicFramePr>
        <p:xfrm>
          <a:off x="1308370" y="389107"/>
          <a:ext cx="10131358" cy="6078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3427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612227"/>
              </p:ext>
            </p:extLst>
          </p:nvPr>
        </p:nvGraphicFramePr>
        <p:xfrm>
          <a:off x="1163330" y="758757"/>
          <a:ext cx="9699628" cy="5032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8997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569651"/>
              </p:ext>
            </p:extLst>
          </p:nvPr>
        </p:nvGraphicFramePr>
        <p:xfrm>
          <a:off x="914402" y="238760"/>
          <a:ext cx="10564236" cy="6619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95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48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766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Field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Field Definition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Example Categories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Definition of Categories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Reason for Consult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Reason for initiating telemedicine consultation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TIA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Transient Ischemic</a:t>
                      </a:r>
                      <a:r>
                        <a:rPr lang="en-US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Attack </a:t>
                      </a:r>
                      <a:endParaRPr lang="en-US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Acute ischemic stroke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Requires brain</a:t>
                      </a:r>
                      <a:r>
                        <a:rPr lang="en-US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imaging for diagnosis within 60 min in order to intervene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Migraine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Throbbing/pulsing head</a:t>
                      </a:r>
                      <a:r>
                        <a:rPr lang="en-US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pain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Tremor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involuntary and rhythmic shaking</a:t>
                      </a:r>
                      <a:r>
                        <a:rPr lang="en-US" baseline="300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9</a:t>
                      </a:r>
                      <a:endParaRPr lang="en-US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Provider Diagnosis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Clinical</a:t>
                      </a:r>
                      <a:r>
                        <a:rPr lang="en-US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diagnosis from telemedicine consultation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Stroke/</a:t>
                      </a:r>
                      <a:r>
                        <a:rPr lang="en-US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tPA</a:t>
                      </a:r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Stroke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Stroke that requires </a:t>
                      </a:r>
                      <a:r>
                        <a:rPr lang="en-US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tPA</a:t>
                      </a:r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administration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Seizure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Sudden, uncontrolled electrical disturbance in the brain</a:t>
                      </a:r>
                      <a:r>
                        <a:rPr lang="en-US" sz="1800" b="0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Encephalopathy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Brain degeneration likely caused by repeated head traumas</a:t>
                      </a:r>
                      <a:r>
                        <a:rPr lang="en-US" baseline="300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11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Migraine</a:t>
                      </a:r>
                      <a:endParaRPr lang="en-US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Throbbing/pulsing head</a:t>
                      </a:r>
                      <a:r>
                        <a:rPr lang="en-US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pain</a:t>
                      </a:r>
                      <a:endParaRPr lang="en-US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Service</a:t>
                      </a:r>
                      <a:r>
                        <a:rPr lang="en-US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Line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Immediacy for consultation scheduling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Neuro Routine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Middle priority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Neuro Emergency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Highest</a:t>
                      </a:r>
                      <a:r>
                        <a:rPr lang="en-US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priority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Neuro Routine – Scheduled</a:t>
                      </a:r>
                      <a:r>
                        <a:rPr lang="en-US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Lowest priority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631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98379"/>
              </p:ext>
            </p:extLst>
          </p:nvPr>
        </p:nvGraphicFramePr>
        <p:xfrm>
          <a:off x="719849" y="719666"/>
          <a:ext cx="10564236" cy="185420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2865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78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766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 Definition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Categories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Definition of Categories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Hospital</a:t>
                      </a:r>
                      <a:r>
                        <a:rPr lang="en-US" baseline="0" dirty="0" smtClean="0"/>
                        <a:t> Type</a:t>
                      </a:r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Category of hospital as identified by</a:t>
                      </a:r>
                      <a:r>
                        <a:rPr lang="en-US" baseline="0" dirty="0" smtClean="0"/>
                        <a:t> telemedicine provider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  <a:ea typeface="+mn-ea"/>
                          <a:cs typeface="+mn-cs"/>
                        </a:rPr>
                        <a:t>Children’s Hospital</a:t>
                      </a:r>
                      <a:endParaRPr lang="en-US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 Term Acute Care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Critical Access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</a:t>
                      </a:r>
                      <a:r>
                        <a:rPr lang="en-US" baseline="0" dirty="0" smtClean="0"/>
                        <a:t> System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011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3317</TotalTime>
  <Words>290</Words>
  <Application>Microsoft Macintosh PowerPoint</Application>
  <PresentationFormat>Widescreen</PresentationFormat>
  <Paragraphs>95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Nancy Hung</dc:creator>
  <cp:lastModifiedBy>Nancy Hung</cp:lastModifiedBy>
  <cp:revision>28</cp:revision>
  <cp:lastPrinted>2018-04-27T20:54:30Z</cp:lastPrinted>
  <dcterms:created xsi:type="dcterms:W3CDTF">2018-04-27T20:51:33Z</dcterms:created>
  <dcterms:modified xsi:type="dcterms:W3CDTF">2020-04-13T02:19:41Z</dcterms:modified>
</cp:coreProperties>
</file>