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7" r:id="rId4"/>
    <p:sldId id="258" r:id="rId5"/>
    <p:sldId id="261" r:id="rId6"/>
    <p:sldId id="263" r:id="rId7"/>
    <p:sldId id="262" r:id="rId8"/>
    <p:sldId id="264" r:id="rId9"/>
    <p:sldId id="270" r:id="rId10"/>
    <p:sldId id="276" r:id="rId11"/>
    <p:sldId id="275" r:id="rId12"/>
    <p:sldId id="274" r:id="rId13"/>
    <p:sldId id="269" r:id="rId14"/>
    <p:sldId id="271" r:id="rId15"/>
    <p:sldId id="273" r:id="rId16"/>
    <p:sldId id="272" r:id="rId17"/>
    <p:sldId id="259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0" roundtripDataSignature="AMtx7mgU1as3Wn5nAuohEpLM8SWcDGPa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8C9846-20DA-5378-A254-0A9478BBCBC6}" v="266" dt="2024-11-18T05:15:11.4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4363" y="914400"/>
            <a:ext cx="3292475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4363" y="914400"/>
            <a:ext cx="3292475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4363" y="914400"/>
            <a:ext cx="3292475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Write slide notes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4363" y="914400"/>
            <a:ext cx="3292475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Write slide notes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008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8fce0969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4363" y="914400"/>
            <a:ext cx="3292475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248fce0969c_0_6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00" cy="28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Write slide notes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8fce0969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4363" y="914400"/>
            <a:ext cx="3292475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248fce0969c_0_6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00" cy="28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Write slide notes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3571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8fce0969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4363" y="914400"/>
            <a:ext cx="3292475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248fce0969c_0_6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00" cy="28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Write slide notes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1129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8fce0969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4363" y="914400"/>
            <a:ext cx="3292475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248fce0969c_0_6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00" cy="28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Write slide notes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0947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8fce0969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4363" y="914400"/>
            <a:ext cx="3292475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248fce0969c_0_6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00" cy="28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Write slide notes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7142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8fce0969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4363" y="914400"/>
            <a:ext cx="3292475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248fce0969c_0_6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00" cy="28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Write slide notes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714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Agniva &amp; Hiba</a:t>
            </a:r>
            <a:endParaRPr dirty="0"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IISER Bhopal</a:t>
            </a:r>
            <a:endParaRPr dirty="0"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Agniva &amp; Hiba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IISER Bhopal</a:t>
            </a:r>
            <a:endParaRPr dirty="0"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Agniva &amp; Hiba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IISER Bhopal</a:t>
            </a: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3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dt" idx="10"/>
          </p:nvPr>
        </p:nvSpPr>
        <p:spPr>
          <a:xfrm>
            <a:off x="0" y="64899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Agniva &amp; Hiba</a:t>
            </a:r>
            <a:endParaRPr dirty="0"/>
          </a:p>
        </p:txBody>
      </p:sp>
      <p:sp>
        <p:nvSpPr>
          <p:cNvPr id="24" name="Google Shape;24;p6"/>
          <p:cNvSpPr txBox="1">
            <a:spLocks noGrp="1"/>
          </p:cNvSpPr>
          <p:nvPr>
            <p:ph type="ftr" idx="11"/>
          </p:nvPr>
        </p:nvSpPr>
        <p:spPr>
          <a:xfrm>
            <a:off x="3028950" y="648998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IISER Bhopal</a:t>
            </a:r>
            <a:endParaRPr dirty="0"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Agniva &amp; Hiba</a:t>
            </a:r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IISER Bhopal</a:t>
            </a:r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Agniva &amp; Hiba</a:t>
            </a:r>
            <a:endParaRPr dirty="0"/>
          </a:p>
        </p:txBody>
      </p:sp>
      <p:sp>
        <p:nvSpPr>
          <p:cNvPr id="36" name="Google Shape;36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IISER Bhopal</a:t>
            </a:r>
            <a:endParaRPr dirty="0"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Agniva &amp; Hiba</a:t>
            </a:r>
            <a:endParaRPr dirty="0"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IISER Bhopal</a:t>
            </a:r>
            <a:endParaRPr dirty="0"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Agniva &amp; Hiba</a:t>
            </a:r>
            <a:endParaRPr dirty="0"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IISER Bhopal</a:t>
            </a:r>
            <a:endParaRPr dirty="0"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Agniva &amp; Hiba</a:t>
            </a:r>
            <a:endParaRPr dirty="0"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IISER Bhopal</a:t>
            </a:r>
            <a:endParaRPr dirty="0"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Agniva &amp; Hiba</a:t>
            </a:r>
            <a:endParaRPr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IISER Bhopal</a:t>
            </a:r>
            <a:endParaRPr dirty="0"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Agniva &amp; Hiba</a:t>
            </a:r>
            <a:endParaRPr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IISER Bhopal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Agniva &amp; Hiba</a:t>
            </a:r>
            <a:endParaRPr dirty="0"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IISER Bhopal</a:t>
            </a:r>
            <a:endParaRPr dirty="0"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niva22/DSP_Projec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hys.org/news/2022-12-people-fake-susceptible-news-dire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ciplab/real-and-fake-face-detec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-best-practices.org/_images/dimensionality_reduction.jpe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14025" y="230436"/>
            <a:ext cx="9127998" cy="1478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800"/>
              <a:buNone/>
            </a:pPr>
            <a:r>
              <a:rPr lang="en-US" sz="4800" b="1" dirty="0"/>
              <a:t>Understanding Real &amp; Fake Faces</a:t>
            </a:r>
            <a:endParaRPr b="1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lang="en-US" sz="4000" b="1" dirty="0">
                <a:solidFill>
                  <a:srgbClr val="C00000"/>
                </a:solidFill>
              </a:rPr>
              <a:t>DSP Project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-14376" y="3822977"/>
            <a:ext cx="9143999" cy="290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Agniva Banerjee,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Roll: 2410701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EECS Department (Ph.D.)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SzPts val="2400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Hiba K T, Roll: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22146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DSE Department (BS-MS)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8670BF-AD02-4934-B4DA-63A312E68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825" y="1890531"/>
            <a:ext cx="1943100" cy="1943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39E88F-1635-525C-EE64-A6DF79E33E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B52164-59DB-05B3-0DE0-2D226BFBC6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IISER Bhopal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8fce0969c_0_6"/>
          <p:cNvSpPr txBox="1">
            <a:spLocks noGrp="1"/>
          </p:cNvSpPr>
          <p:nvPr>
            <p:ph type="title"/>
          </p:nvPr>
        </p:nvSpPr>
        <p:spPr>
          <a:xfrm>
            <a:off x="5535040" y="136838"/>
            <a:ext cx="3608546" cy="165761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>
              <a:spcBef>
                <a:spcPct val="0"/>
              </a:spcBef>
              <a:buSzPts val="4000"/>
            </a:pPr>
            <a:r>
              <a:rPr lang="en-US" b="1" kern="120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Dataset Augmentation</a:t>
            </a:r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822A5670-0F7B-4199-AEAB-33FBA9CEA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220" y="-1"/>
            <a:ext cx="0" cy="4572000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8BB1744D-A7DF-4B65-B6E3-DCF12BB2D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220" y="2228770"/>
            <a:ext cx="215777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882DD753-EA38-4E86-91FB-05041A44A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67905"/>
            <a:ext cx="564799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Google Shape;110;g248fce0969c_0_6"/>
          <p:cNvSpPr txBox="1"/>
          <p:nvPr/>
        </p:nvSpPr>
        <p:spPr>
          <a:xfrm>
            <a:off x="6012939" y="2274491"/>
            <a:ext cx="2934109" cy="390247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92500" lnSpcReduction="10000"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 dataset necessary to train CNN model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Face are cropped before applying augmentation on each fake image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Four different augmentations applied</a:t>
            </a: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7" name="Google Shape;107;g248fce0969c_0_6"/>
          <p:cNvSpPr txBox="1">
            <a:spLocks noGrp="1"/>
          </p:cNvSpPr>
          <p:nvPr>
            <p:ph type="dt" idx="10"/>
          </p:nvPr>
        </p:nvSpPr>
        <p:spPr>
          <a:xfrm>
            <a:off x="628650" y="6417766"/>
            <a:ext cx="1369065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  <a:buClrTx/>
              <a:buSzTx/>
              <a:defRPr/>
            </a:pPr>
            <a:r>
              <a: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Agniva &amp; Hiba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DA63E78-7704-45EF-B5D3-EADDF5D82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011947" y="5706812"/>
            <a:ext cx="2286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Google Shape;108;g248fce0969c_0_6"/>
          <p:cNvSpPr txBox="1">
            <a:spLocks noGrp="1"/>
          </p:cNvSpPr>
          <p:nvPr>
            <p:ph type="ftr" idx="11"/>
          </p:nvPr>
        </p:nvSpPr>
        <p:spPr>
          <a:xfrm>
            <a:off x="2372116" y="6417766"/>
            <a:ext cx="30861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  <a:buClrTx/>
              <a:buSzTx/>
              <a:defRPr/>
            </a:pPr>
            <a:r>
              <a: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IISER Bhopal</a:t>
            </a:r>
          </a:p>
        </p:txBody>
      </p:sp>
      <p:sp>
        <p:nvSpPr>
          <p:cNvPr id="109" name="Google Shape;109;g248fce0969c_0_6"/>
          <p:cNvSpPr txBox="1">
            <a:spLocks noGrp="1"/>
          </p:cNvSpPr>
          <p:nvPr>
            <p:ph type="sldNum" idx="12"/>
          </p:nvPr>
        </p:nvSpPr>
        <p:spPr>
          <a:xfrm>
            <a:off x="6457950" y="6417766"/>
            <a:ext cx="20574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  <a:buClrTx/>
              <a:defRPr/>
            </a:pPr>
            <a:fld id="{00000000-1234-1234-1234-123412341234}" type="slidenum">
              <a:rPr lang="en-US"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  <a:buClrTx/>
                <a:defRPr/>
              </a:pPr>
              <a:t>10</a:t>
            </a:fld>
            <a:endParaRPr lang="en-US" sz="10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8D95E9F-E842-CE7C-44CD-306D96A54199}"/>
              </a:ext>
            </a:extLst>
          </p:cNvPr>
          <p:cNvGrpSpPr/>
          <p:nvPr/>
        </p:nvGrpSpPr>
        <p:grpSpPr>
          <a:xfrm>
            <a:off x="301957" y="1110574"/>
            <a:ext cx="2938474" cy="2378150"/>
            <a:chOff x="399841" y="3396393"/>
            <a:chExt cx="2258846" cy="1828118"/>
          </a:xfrm>
        </p:grpSpPr>
        <p:pic>
          <p:nvPicPr>
            <p:cNvPr id="3" name="Picture 2" descr="A close-up of a person&amp;#39;s face&#10;&#10;Description automatically generated">
              <a:extLst>
                <a:ext uri="{FF2B5EF4-FFF2-40B4-BE49-F238E27FC236}">
                  <a16:creationId xmlns:a16="http://schemas.microsoft.com/office/drawing/2014/main" id="{F7B97B61-55FD-0A7A-D210-0F1236031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612" y="3396393"/>
              <a:ext cx="1393046" cy="1397546"/>
            </a:xfrm>
            <a:prstGeom prst="rect">
              <a:avLst/>
            </a:prstGeom>
          </p:spPr>
        </p:pic>
        <p:sp>
          <p:nvSpPr>
            <p:cNvPr id="9" name="Google Shape;110;g248fce0969c_0_6">
              <a:extLst>
                <a:ext uri="{FF2B5EF4-FFF2-40B4-BE49-F238E27FC236}">
                  <a16:creationId xmlns:a16="http://schemas.microsoft.com/office/drawing/2014/main" id="{057603B9-74C2-9E95-8644-6B682CB24BEF}"/>
                </a:ext>
              </a:extLst>
            </p:cNvPr>
            <p:cNvSpPr txBox="1"/>
            <p:nvPr/>
          </p:nvSpPr>
          <p:spPr>
            <a:xfrm>
              <a:off x="399841" y="4771402"/>
              <a:ext cx="2258846" cy="453109"/>
            </a:xfrm>
            <a:prstGeom prst="rect">
              <a:avLst/>
            </a:prstGeom>
          </p:spPr>
          <p:txBody>
            <a:bodyPr spcFirstLastPara="1" vert="horz" lIns="91440" tIns="45720" rIns="91440" bIns="45720" rtlCol="0" anchor="t" anchorCtr="0">
              <a:noAutofit/>
            </a:bodyPr>
            <a:lstStyle/>
            <a:p>
              <a:pPr marL="148590" algn="just">
                <a:lnSpc>
                  <a:spcPct val="90000"/>
                </a:lnSpc>
                <a:spcAft>
                  <a:spcPts val="780"/>
                </a:spcAft>
                <a:buClr>
                  <a:schemeClr val="dk1"/>
                </a:buClr>
                <a:buSzPts val="2400"/>
              </a:pPr>
              <a:r>
                <a:rPr lang="en-US" sz="2080" b="0" i="0" u="none" strike="noStrike" kern="1200" cap="none" dirty="0">
                  <a:solidFill>
                    <a:schemeClr val="tx1"/>
                  </a:solidFill>
                  <a:latin typeface="Calibri"/>
                  <a:ea typeface="Arial"/>
                  <a:cs typeface="Calibri"/>
                  <a:sym typeface="Arial"/>
                </a:rPr>
                <a:t>Cropped  Face</a:t>
              </a:r>
            </a:p>
            <a:p>
              <a:pPr marL="114300" algn="just">
                <a:lnSpc>
                  <a:spcPct val="90000"/>
                </a:lnSpc>
                <a:spcAft>
                  <a:spcPts val="600"/>
                </a:spcAft>
                <a:buClr>
                  <a:schemeClr val="dk1"/>
                </a:buClr>
                <a:buSzPts val="2400"/>
              </a:pPr>
              <a:endParaRPr lang="en-US" sz="1600" kern="1200" dirty="0">
                <a:solidFill>
                  <a:schemeClr val="tx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EC0AA2-E49B-833B-D874-F6EEF18302B8}"/>
              </a:ext>
            </a:extLst>
          </p:cNvPr>
          <p:cNvGrpSpPr/>
          <p:nvPr/>
        </p:nvGrpSpPr>
        <p:grpSpPr>
          <a:xfrm>
            <a:off x="3676988" y="2532859"/>
            <a:ext cx="1971213" cy="1582867"/>
            <a:chOff x="2263147" y="3390549"/>
            <a:chExt cx="2258846" cy="1813833"/>
          </a:xfrm>
        </p:grpSpPr>
        <p:pic>
          <p:nvPicPr>
            <p:cNvPr id="4" name="Picture 3" descr="A close-up of a person&amp;#39;s face&#10;&#10;Description automatically generated">
              <a:extLst>
                <a:ext uri="{FF2B5EF4-FFF2-40B4-BE49-F238E27FC236}">
                  <a16:creationId xmlns:a16="http://schemas.microsoft.com/office/drawing/2014/main" id="{CA964B4D-7940-2964-AF03-C816CF517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26935" y="3390549"/>
              <a:ext cx="1407071" cy="1397546"/>
            </a:xfrm>
            <a:prstGeom prst="rect">
              <a:avLst/>
            </a:prstGeom>
          </p:spPr>
        </p:pic>
        <p:sp>
          <p:nvSpPr>
            <p:cNvPr id="13" name="Google Shape;110;g248fce0969c_0_6">
              <a:extLst>
                <a:ext uri="{FF2B5EF4-FFF2-40B4-BE49-F238E27FC236}">
                  <a16:creationId xmlns:a16="http://schemas.microsoft.com/office/drawing/2014/main" id="{CEF34B2A-0FDF-EC15-1E98-6E62A4C0EA0B}"/>
                </a:ext>
              </a:extLst>
            </p:cNvPr>
            <p:cNvSpPr txBox="1"/>
            <p:nvPr/>
          </p:nvSpPr>
          <p:spPr>
            <a:xfrm>
              <a:off x="2263147" y="4751273"/>
              <a:ext cx="2258846" cy="453109"/>
            </a:xfrm>
            <a:prstGeom prst="rect">
              <a:avLst/>
            </a:prstGeom>
          </p:spPr>
          <p:txBody>
            <a:bodyPr spcFirstLastPara="1" vert="horz" lIns="91440" tIns="45720" rIns="91440" bIns="45720" rtlCol="0" anchor="t" anchorCtr="0">
              <a:noAutofit/>
            </a:bodyPr>
            <a:lstStyle/>
            <a:p>
              <a:pPr marL="99441" algn="just">
                <a:lnSpc>
                  <a:spcPct val="90000"/>
                </a:lnSpc>
                <a:spcAft>
                  <a:spcPts val="522"/>
                </a:spcAft>
                <a:buClr>
                  <a:schemeClr val="dk1"/>
                </a:buClr>
                <a:buSzPts val="2400"/>
              </a:pPr>
              <a:r>
                <a:rPr lang="en-US" sz="1392" b="0" i="0" u="none" strike="noStrike" kern="1200" cap="none">
                  <a:solidFill>
                    <a:schemeClr val="tx1"/>
                  </a:solidFill>
                  <a:latin typeface="Calibri"/>
                  <a:ea typeface="Arial"/>
                  <a:cs typeface="Calibri"/>
                  <a:sym typeface="Arial"/>
                </a:rPr>
                <a:t>  Face Shifter</a:t>
              </a:r>
            </a:p>
            <a:p>
              <a:pPr marL="114300" algn="just">
                <a:lnSpc>
                  <a:spcPct val="90000"/>
                </a:lnSpc>
                <a:spcAft>
                  <a:spcPts val="600"/>
                </a:spcAft>
                <a:buClr>
                  <a:schemeClr val="dk1"/>
                </a:buClr>
                <a:buSzPts val="2400"/>
              </a:pPr>
              <a:endParaRPr lang="en-US" sz="1600" kern="1200">
                <a:solidFill>
                  <a:schemeClr val="tx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C0B9F8-46AE-9378-4FFE-D62C9B93BDA1}"/>
              </a:ext>
            </a:extLst>
          </p:cNvPr>
          <p:cNvGrpSpPr/>
          <p:nvPr/>
        </p:nvGrpSpPr>
        <p:grpSpPr>
          <a:xfrm>
            <a:off x="3036874" y="4911833"/>
            <a:ext cx="1943783" cy="1448024"/>
            <a:chOff x="4320756" y="3392886"/>
            <a:chExt cx="2423977" cy="1805745"/>
          </a:xfrm>
        </p:grpSpPr>
        <p:pic>
          <p:nvPicPr>
            <p:cNvPr id="6" name="Picture 5" descr="A close-up of a person&amp;#39;s face&#10;&#10;Description automatically generated">
              <a:extLst>
                <a:ext uri="{FF2B5EF4-FFF2-40B4-BE49-F238E27FC236}">
                  <a16:creationId xmlns:a16="http://schemas.microsoft.com/office/drawing/2014/main" id="{9EDE51AF-E138-0873-C7F5-EA68B2A11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0756" y="3392886"/>
              <a:ext cx="1405551" cy="1405551"/>
            </a:xfrm>
            <a:prstGeom prst="rect">
              <a:avLst/>
            </a:prstGeom>
          </p:spPr>
        </p:pic>
        <p:sp>
          <p:nvSpPr>
            <p:cNvPr id="15" name="Google Shape;110;g248fce0969c_0_6">
              <a:extLst>
                <a:ext uri="{FF2B5EF4-FFF2-40B4-BE49-F238E27FC236}">
                  <a16:creationId xmlns:a16="http://schemas.microsoft.com/office/drawing/2014/main" id="{CC504C4F-E7EF-FAFA-855D-7B71478E57B4}"/>
                </a:ext>
              </a:extLst>
            </p:cNvPr>
            <p:cNvSpPr txBox="1"/>
            <p:nvPr/>
          </p:nvSpPr>
          <p:spPr>
            <a:xfrm>
              <a:off x="4485887" y="4745522"/>
              <a:ext cx="2258846" cy="453109"/>
            </a:xfrm>
            <a:prstGeom prst="rect">
              <a:avLst/>
            </a:prstGeom>
          </p:spPr>
          <p:txBody>
            <a:bodyPr spcFirstLastPara="1" vert="horz" lIns="91440" tIns="45720" rIns="91440" bIns="45720" rtlCol="0" anchor="t" anchorCtr="0">
              <a:noAutofit/>
            </a:bodyPr>
            <a:lstStyle/>
            <a:p>
              <a:pPr marL="91440" algn="just">
                <a:lnSpc>
                  <a:spcPct val="90000"/>
                </a:lnSpc>
                <a:spcAft>
                  <a:spcPts val="480"/>
                </a:spcAft>
                <a:buClr>
                  <a:schemeClr val="dk1"/>
                </a:buClr>
                <a:buSzPts val="2400"/>
              </a:pPr>
              <a:r>
                <a:rPr lang="en-US" sz="1280" b="0" i="0" u="none" strike="noStrike" kern="1200" cap="none" dirty="0">
                  <a:solidFill>
                    <a:schemeClr val="tx1"/>
                  </a:solidFill>
                  <a:latin typeface="Calibri"/>
                  <a:ea typeface="Arial"/>
                  <a:cs typeface="Calibri"/>
                  <a:sym typeface="Arial"/>
                </a:rPr>
                <a:t>Rotation</a:t>
              </a:r>
            </a:p>
            <a:p>
              <a:pPr marL="114300" algn="just">
                <a:lnSpc>
                  <a:spcPct val="90000"/>
                </a:lnSpc>
                <a:spcAft>
                  <a:spcPts val="600"/>
                </a:spcAft>
                <a:buClr>
                  <a:schemeClr val="dk1"/>
                </a:buClr>
                <a:buSzPts val="2400"/>
              </a:pPr>
              <a:endParaRPr lang="en-US" sz="1600" kern="1200" dirty="0">
                <a:solidFill>
                  <a:schemeClr val="tx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F1D32F-0CD6-F484-7D92-1E881D41EE33}"/>
              </a:ext>
            </a:extLst>
          </p:cNvPr>
          <p:cNvGrpSpPr/>
          <p:nvPr/>
        </p:nvGrpSpPr>
        <p:grpSpPr>
          <a:xfrm>
            <a:off x="301956" y="4966340"/>
            <a:ext cx="1665790" cy="1339005"/>
            <a:chOff x="6110055" y="3387044"/>
            <a:chExt cx="2282323" cy="1834590"/>
          </a:xfrm>
        </p:grpSpPr>
        <p:pic>
          <p:nvPicPr>
            <p:cNvPr id="7" name="Picture 6" descr="A close-up of a person&amp;#39;s face&#10;&#10;Description automatically generated">
              <a:extLst>
                <a:ext uri="{FF2B5EF4-FFF2-40B4-BE49-F238E27FC236}">
                  <a16:creationId xmlns:a16="http://schemas.microsoft.com/office/drawing/2014/main" id="{9884A28D-DA1A-F6E4-84FD-8667D9C5B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10055" y="3387044"/>
              <a:ext cx="1405551" cy="1405551"/>
            </a:xfrm>
            <a:prstGeom prst="rect">
              <a:avLst/>
            </a:prstGeom>
          </p:spPr>
        </p:pic>
        <p:sp>
          <p:nvSpPr>
            <p:cNvPr id="17" name="Google Shape;110;g248fce0969c_0_6">
              <a:extLst>
                <a:ext uri="{FF2B5EF4-FFF2-40B4-BE49-F238E27FC236}">
                  <a16:creationId xmlns:a16="http://schemas.microsoft.com/office/drawing/2014/main" id="{57B0EE82-260E-15B6-832F-E758BD9CA172}"/>
                </a:ext>
              </a:extLst>
            </p:cNvPr>
            <p:cNvSpPr txBox="1"/>
            <p:nvPr/>
          </p:nvSpPr>
          <p:spPr>
            <a:xfrm>
              <a:off x="6133532" y="4768525"/>
              <a:ext cx="2258846" cy="453109"/>
            </a:xfrm>
            <a:prstGeom prst="rect">
              <a:avLst/>
            </a:prstGeom>
          </p:spPr>
          <p:txBody>
            <a:bodyPr spcFirstLastPara="1" vert="horz" lIns="91440" tIns="45720" rIns="91440" bIns="45720" rtlCol="0" anchor="t" anchorCtr="0">
              <a:noAutofit/>
            </a:bodyPr>
            <a:lstStyle/>
            <a:p>
              <a:pPr marL="82296" algn="just">
                <a:lnSpc>
                  <a:spcPct val="90000"/>
                </a:lnSpc>
                <a:spcAft>
                  <a:spcPts val="432"/>
                </a:spcAft>
                <a:buClr>
                  <a:schemeClr val="dk1"/>
                </a:buClr>
                <a:buSzPts val="2400"/>
              </a:pPr>
              <a:r>
                <a:rPr lang="en-US" sz="1152" b="0" i="0" u="none" strike="noStrike" kern="1200" cap="none" dirty="0">
                  <a:solidFill>
                    <a:schemeClr val="tx1"/>
                  </a:solidFill>
                  <a:latin typeface="Calibri"/>
                  <a:ea typeface="Arial"/>
                  <a:cs typeface="Calibri"/>
                  <a:sym typeface="Arial"/>
                </a:rPr>
                <a:t>Height Shift</a:t>
              </a:r>
            </a:p>
            <a:p>
              <a:pPr marL="114300" algn="just">
                <a:lnSpc>
                  <a:spcPct val="90000"/>
                </a:lnSpc>
                <a:spcAft>
                  <a:spcPts val="600"/>
                </a:spcAft>
                <a:buClr>
                  <a:schemeClr val="dk1"/>
                </a:buClr>
                <a:buSzPts val="2400"/>
              </a:pPr>
              <a:endParaRPr lang="en-US" sz="1600" kern="1200" dirty="0">
                <a:solidFill>
                  <a:schemeClr val="tx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A0ACBD-7AB5-F33C-29AF-5DCE51CFADE9}"/>
              </a:ext>
            </a:extLst>
          </p:cNvPr>
          <p:cNvGrpSpPr/>
          <p:nvPr/>
        </p:nvGrpSpPr>
        <p:grpSpPr>
          <a:xfrm>
            <a:off x="3679777" y="434771"/>
            <a:ext cx="1971214" cy="1538710"/>
            <a:chOff x="7734563" y="3398731"/>
            <a:chExt cx="2291083" cy="1788397"/>
          </a:xfrm>
        </p:grpSpPr>
        <p:pic>
          <p:nvPicPr>
            <p:cNvPr id="5" name="Picture 4" descr="A close-up of a person&amp;#39;s face&#10;&#10;Description automatically generated">
              <a:extLst>
                <a:ext uri="{FF2B5EF4-FFF2-40B4-BE49-F238E27FC236}">
                  <a16:creationId xmlns:a16="http://schemas.microsoft.com/office/drawing/2014/main" id="{AECC9100-ADC8-C531-B3EE-20B91E000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34563" y="3398731"/>
              <a:ext cx="1407071" cy="1397546"/>
            </a:xfrm>
            <a:prstGeom prst="rect">
              <a:avLst/>
            </a:prstGeom>
          </p:spPr>
        </p:pic>
        <p:sp>
          <p:nvSpPr>
            <p:cNvPr id="19" name="Google Shape;110;g248fce0969c_0_6">
              <a:extLst>
                <a:ext uri="{FF2B5EF4-FFF2-40B4-BE49-F238E27FC236}">
                  <a16:creationId xmlns:a16="http://schemas.microsoft.com/office/drawing/2014/main" id="{394FB3C3-FA9B-A461-CBDF-F9958EA9D612}"/>
                </a:ext>
              </a:extLst>
            </p:cNvPr>
            <p:cNvSpPr txBox="1"/>
            <p:nvPr/>
          </p:nvSpPr>
          <p:spPr>
            <a:xfrm>
              <a:off x="7766800" y="4734019"/>
              <a:ext cx="2258846" cy="453109"/>
            </a:xfrm>
            <a:prstGeom prst="rect">
              <a:avLst/>
            </a:prstGeom>
          </p:spPr>
          <p:txBody>
            <a:bodyPr spcFirstLastPara="1" vert="horz" lIns="91440" tIns="45720" rIns="91440" bIns="45720" rtlCol="0" anchor="t" anchorCtr="0">
              <a:noAutofit/>
            </a:bodyPr>
            <a:lstStyle/>
            <a:p>
              <a:pPr marL="98298" algn="just">
                <a:lnSpc>
                  <a:spcPct val="90000"/>
                </a:lnSpc>
                <a:spcAft>
                  <a:spcPts val="516"/>
                </a:spcAft>
                <a:buClr>
                  <a:schemeClr val="dk1"/>
                </a:buClr>
                <a:buSzPts val="2400"/>
              </a:pPr>
              <a:r>
                <a:rPr lang="en-US" sz="1376" b="0" i="0" u="none" strike="noStrike" kern="1200" cap="none" dirty="0">
                  <a:solidFill>
                    <a:schemeClr val="tx1"/>
                  </a:solidFill>
                  <a:latin typeface="Calibri"/>
                  <a:ea typeface="Arial"/>
                  <a:cs typeface="Calibri"/>
                  <a:sym typeface="Arial"/>
                </a:rPr>
                <a:t>Width Shift</a:t>
              </a:r>
            </a:p>
            <a:p>
              <a:pPr marL="114300" algn="just">
                <a:lnSpc>
                  <a:spcPct val="90000"/>
                </a:lnSpc>
                <a:spcAft>
                  <a:spcPts val="600"/>
                </a:spcAft>
                <a:buClr>
                  <a:schemeClr val="dk1"/>
                </a:buClr>
                <a:buSzPts val="2400"/>
              </a:pPr>
              <a:endParaRPr lang="en-US" sz="1600" kern="1200" dirty="0">
                <a:solidFill>
                  <a:schemeClr val="tx1"/>
                </a:solidFill>
                <a:latin typeface="Calibri"/>
                <a:ea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887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106;g248fce0969c_0_6">
            <a:extLst>
              <a:ext uri="{FF2B5EF4-FFF2-40B4-BE49-F238E27FC236}">
                <a16:creationId xmlns:a16="http://schemas.microsoft.com/office/drawing/2014/main" id="{8C562027-C543-44B0-9B4B-3842717EBA56}"/>
              </a:ext>
            </a:extLst>
          </p:cNvPr>
          <p:cNvSpPr txBox="1">
            <a:spLocks/>
          </p:cNvSpPr>
          <p:nvPr/>
        </p:nvSpPr>
        <p:spPr>
          <a:xfrm>
            <a:off x="483798" y="1463040"/>
            <a:ext cx="2847230" cy="269094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ts val="4000"/>
            </a:pPr>
            <a:r>
              <a:rPr lang="en-US" sz="4200" kern="120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Proposed CNN Model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ts val="4000"/>
            </a:pPr>
            <a:endParaRPr lang="en-US" sz="4200" kern="1200" dirty="0">
              <a:solidFill>
                <a:schemeClr val="tx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110;g248fce0969c_0_6">
            <a:extLst>
              <a:ext uri="{FF2B5EF4-FFF2-40B4-BE49-F238E27FC236}">
                <a16:creationId xmlns:a16="http://schemas.microsoft.com/office/drawing/2014/main" id="{44DA44E3-76C5-4C86-BA00-7172BA1DD75F}"/>
              </a:ext>
            </a:extLst>
          </p:cNvPr>
          <p:cNvSpPr txBox="1"/>
          <p:nvPr/>
        </p:nvSpPr>
        <p:spPr>
          <a:xfrm>
            <a:off x="3631941" y="587829"/>
            <a:ext cx="5298535" cy="568234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1: initialize </a:t>
            </a: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Sequential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2: for filters in {32, 64, 128}: </a:t>
            </a:r>
          </a:p>
          <a:p>
            <a:pPr marL="342900" lvl="5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3:     add 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Conv2D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layer with 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filters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(3, 3), 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relu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342900" lvl="5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4:     add 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MaxPooling2D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layer with (2, 2)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5: end for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6: add 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Flatten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layer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7: add 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Dense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layer with 128 units, 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relu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8: add 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Dense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layer with 4 units, 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softmax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9: </a:t>
            </a: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compile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model using 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’adam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’, 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’accuracy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 and   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’categorical_crossentropy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10: fit model for 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 epochs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 batch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11: evaluate model on test data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12: save model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C0F5D-6695-AA65-1EFF-2D153974D1F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28650" y="649224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Agniva &amp; Hiba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43733-F5CC-19D5-D106-F801C7E27A3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028950" y="649224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IISER Bhopal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2DFA3-E27C-53CF-1622-E3A05B7C8B4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7950" y="649224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Google Shape;110;g248fce0969c_0_6">
            <a:extLst>
              <a:ext uri="{FF2B5EF4-FFF2-40B4-BE49-F238E27FC236}">
                <a16:creationId xmlns:a16="http://schemas.microsoft.com/office/drawing/2014/main" id="{4DE6CF4D-60D9-4A5E-8D0C-517B841CF2E9}"/>
              </a:ext>
            </a:extLst>
          </p:cNvPr>
          <p:cNvSpPr txBox="1"/>
          <p:nvPr/>
        </p:nvSpPr>
        <p:spPr>
          <a:xfrm>
            <a:off x="-11839" y="1013422"/>
            <a:ext cx="9144000" cy="205190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342900" indent="-228600" algn="just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424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Google Shape;106;g248fce0969c_0_6">
            <a:extLst>
              <a:ext uri="{FF2B5EF4-FFF2-40B4-BE49-F238E27FC236}">
                <a16:creationId xmlns:a16="http://schemas.microsoft.com/office/drawing/2014/main" id="{8C562027-C543-44B0-9B4B-3842717EBA56}"/>
              </a:ext>
            </a:extLst>
          </p:cNvPr>
          <p:cNvSpPr txBox="1">
            <a:spLocks/>
          </p:cNvSpPr>
          <p:nvPr/>
        </p:nvSpPr>
        <p:spPr>
          <a:xfrm>
            <a:off x="669988" y="568733"/>
            <a:ext cx="2848279" cy="164592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ts val="4000"/>
            </a:pPr>
            <a:r>
              <a:rPr lang="en-US" sz="4400" kern="120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Feature Maps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Google Shape;110;g248fce0969c_0_6">
            <a:extLst>
              <a:ext uri="{FF2B5EF4-FFF2-40B4-BE49-F238E27FC236}">
                <a16:creationId xmlns:a16="http://schemas.microsoft.com/office/drawing/2014/main" id="{4DE6CF4D-60D9-4A5E-8D0C-517B841CF2E9}"/>
              </a:ext>
            </a:extLst>
          </p:cNvPr>
          <p:cNvSpPr txBox="1"/>
          <p:nvPr/>
        </p:nvSpPr>
        <p:spPr>
          <a:xfrm>
            <a:off x="3851760" y="653141"/>
            <a:ext cx="4826030" cy="164592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Collected from the second convolution layer of  the proposed CNN model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 total of 64 feature maps are obtained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544F72-228F-42E1-90E8-B0CCD897A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38" y="2853599"/>
            <a:ext cx="8373618" cy="324477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C0F5D-6695-AA65-1EFF-2D153974D1F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Agniva &amp; Hiba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43733-F5CC-19D5-D106-F801C7E27A3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IISER Bhopal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2DFA3-E27C-53CF-1622-E3A05B7C8B4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12</a:t>
            </a:fld>
            <a:endParaRPr lang="en-US" sz="1000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44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106;g248fce0969c_0_6">
            <a:extLst>
              <a:ext uri="{FF2B5EF4-FFF2-40B4-BE49-F238E27FC236}">
                <a16:creationId xmlns:a16="http://schemas.microsoft.com/office/drawing/2014/main" id="{8C562027-C543-44B0-9B4B-3842717EBA56}"/>
              </a:ext>
            </a:extLst>
          </p:cNvPr>
          <p:cNvSpPr txBox="1">
            <a:spLocks/>
          </p:cNvSpPr>
          <p:nvPr/>
        </p:nvSpPr>
        <p:spPr>
          <a:xfrm>
            <a:off x="442170" y="856180"/>
            <a:ext cx="3959556" cy="112806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ts val="4000"/>
            </a:pPr>
            <a:r>
              <a:rPr lang="en-US" sz="4400" kern="120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T-SNE &amp; UMAP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123821"/>
            <a:ext cx="373130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110;g248fce0969c_0_6">
            <a:extLst>
              <a:ext uri="{FF2B5EF4-FFF2-40B4-BE49-F238E27FC236}">
                <a16:creationId xmlns:a16="http://schemas.microsoft.com/office/drawing/2014/main" id="{7E5258AD-A55F-41FF-B688-86E4E4A0E726}"/>
              </a:ext>
            </a:extLst>
          </p:cNvPr>
          <p:cNvSpPr txBox="1"/>
          <p:nvPr/>
        </p:nvSpPr>
        <p:spPr>
          <a:xfrm>
            <a:off x="443039" y="2120137"/>
            <a:ext cx="4365260" cy="434422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t-distributed Stochastic </a:t>
            </a: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Neighbor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Embedding (t-SNE) plot for computing the similarity between each data point and all other points in the dataset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uniform manifold approximation and projection (UMAP) emphasizes the distinction between real and fake images at different levels of visibility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</a:rPr>
              <a:t>Both the plot generated after obtaining the 64 feature value of each images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7265" y="357447"/>
            <a:ext cx="3634116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62475A-B171-40B4-BBBF-559209EA5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676" y="581892"/>
            <a:ext cx="2911856" cy="251875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C0F5D-6695-AA65-1EFF-2D153974D1F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442170" y="6492240"/>
            <a:ext cx="22438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Agniva &amp; Hiba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7265" y="3505479"/>
            <a:ext cx="3634116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D522D5-6E0A-4020-8DFD-205C7FDB1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794" y="3707894"/>
            <a:ext cx="2862222" cy="251875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43733-F5CC-19D5-D106-F801C7E27A3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264357" y="6492240"/>
            <a:ext cx="22881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IISER Bhopal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2DFA3-E27C-53CF-1622-E3A05B7C8B4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38802" y="6492240"/>
            <a:ext cx="7917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13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01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2" y="-1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4BBF182-F88E-4160-9D7C-A47A76132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699899"/>
            <a:ext cx="8035257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106;g248fce0969c_0_6">
            <a:extLst>
              <a:ext uri="{FF2B5EF4-FFF2-40B4-BE49-F238E27FC236}">
                <a16:creationId xmlns:a16="http://schemas.microsoft.com/office/drawing/2014/main" id="{8C562027-C543-44B0-9B4B-3842717EBA56}"/>
              </a:ext>
            </a:extLst>
          </p:cNvPr>
          <p:cNvSpPr txBox="1">
            <a:spLocks/>
          </p:cNvSpPr>
          <p:nvPr/>
        </p:nvSpPr>
        <p:spPr>
          <a:xfrm>
            <a:off x="317173" y="519764"/>
            <a:ext cx="3801236" cy="208868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ts val="4000"/>
            </a:pP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SHAP </a:t>
            </a:r>
            <a:r>
              <a:rPr lang="en-US" sz="4400" kern="120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Explainer</a:t>
            </a:r>
          </a:p>
        </p:txBody>
      </p:sp>
      <p:sp>
        <p:nvSpPr>
          <p:cNvPr id="8" name="Google Shape;110;g248fce0969c_0_6">
            <a:extLst>
              <a:ext uri="{FF2B5EF4-FFF2-40B4-BE49-F238E27FC236}">
                <a16:creationId xmlns:a16="http://schemas.microsoft.com/office/drawing/2014/main" id="{9C10635E-414E-4583-81F9-AF3E58654CB8}"/>
              </a:ext>
            </a:extLst>
          </p:cNvPr>
          <p:cNvSpPr txBox="1"/>
          <p:nvPr/>
        </p:nvSpPr>
        <p:spPr>
          <a:xfrm>
            <a:off x="2897670" y="940499"/>
            <a:ext cx="5699514" cy="273381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 is an effective tool that expounds AI model predictions 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Demonstration provides SHAP explanations for deciding face authenticity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Exhibiting a variety of model confidence for each prediction (real, easy, mid, hard)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SHAP values represent feature contributions for identifying each of the classes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43E0C2-334C-49F0-92DE-2770F6A5B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08" y="3872360"/>
            <a:ext cx="7423599" cy="2245638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A0504EE-683F-4FE2-A169-83C71FAA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2DFA3-E27C-53CF-1622-E3A05B7C8B4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23068" y="0"/>
            <a:ext cx="619787" cy="6800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algn="ctr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 algn="ctr">
                <a:spcBef>
                  <a:spcPts val="0"/>
                </a:spcBef>
                <a:spcAft>
                  <a:spcPts val="600"/>
                </a:spcAft>
                <a:buNone/>
              </a:pPr>
              <a:t>14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0A61CFF-0E76-478B-B02B-73692D891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C0F5D-6695-AA65-1EFF-2D153974D1F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317173" y="6144656"/>
            <a:ext cx="2057400" cy="713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Agniva &amp; Hiba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43733-F5CC-19D5-D106-F801C7E27A3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5119083" y="6144656"/>
            <a:ext cx="3086100" cy="713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IISER Bhopal</a:t>
            </a:r>
          </a:p>
        </p:txBody>
      </p:sp>
    </p:spTree>
    <p:extLst>
      <p:ext uri="{BB962C8B-B14F-4D97-AF65-F5344CB8AC3E}">
        <p14:creationId xmlns:p14="http://schemas.microsoft.com/office/powerpoint/2010/main" val="551763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106;g248fce0969c_0_6">
            <a:extLst>
              <a:ext uri="{FF2B5EF4-FFF2-40B4-BE49-F238E27FC236}">
                <a16:creationId xmlns:a16="http://schemas.microsoft.com/office/drawing/2014/main" id="{8C562027-C543-44B0-9B4B-3842717EBA56}"/>
              </a:ext>
            </a:extLst>
          </p:cNvPr>
          <p:cNvSpPr txBox="1">
            <a:spLocks/>
          </p:cNvSpPr>
          <p:nvPr/>
        </p:nvSpPr>
        <p:spPr>
          <a:xfrm>
            <a:off x="595246" y="386930"/>
            <a:ext cx="7549592" cy="129844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ts val="4000"/>
            </a:pP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LIME </a:t>
            </a:r>
            <a:r>
              <a:rPr lang="en-US" sz="4400" kern="120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Explainer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110;g248fce0969c_0_6">
            <a:extLst>
              <a:ext uri="{FF2B5EF4-FFF2-40B4-BE49-F238E27FC236}">
                <a16:creationId xmlns:a16="http://schemas.microsoft.com/office/drawing/2014/main" id="{70C75676-E428-4EDC-9A35-67B41DD955B1}"/>
              </a:ext>
            </a:extLst>
          </p:cNvPr>
          <p:cNvSpPr txBox="1"/>
          <p:nvPr/>
        </p:nvSpPr>
        <p:spPr>
          <a:xfrm>
            <a:off x="160485" y="2599509"/>
            <a:ext cx="4407940" cy="36394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Elucidates the extent to which individual features influence a particular image by the model’s predictions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Interprets the model’s thinking by perturbing segments of the image and analyzing the resultant changes in predictions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Identifying regions that significantly affect the model’s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6CBB9B-B477-4381-A81B-9D2A50CDE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619" y="3381054"/>
            <a:ext cx="3862707" cy="191204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C0F5D-6695-AA65-1EFF-2D153974D1F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28650" y="649224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Agniva &amp; Hiba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43733-F5CC-19D5-D106-F801C7E27A3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028950" y="649224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IISER Bhopal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2DFA3-E27C-53CF-1622-E3A05B7C8B4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7950" y="649224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15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Google Shape;110;g248fce0969c_0_6">
            <a:extLst>
              <a:ext uri="{FF2B5EF4-FFF2-40B4-BE49-F238E27FC236}">
                <a16:creationId xmlns:a16="http://schemas.microsoft.com/office/drawing/2014/main" id="{C185D294-A536-4E08-95B7-619C4F715C25}"/>
              </a:ext>
            </a:extLst>
          </p:cNvPr>
          <p:cNvSpPr txBox="1"/>
          <p:nvPr/>
        </p:nvSpPr>
        <p:spPr>
          <a:xfrm>
            <a:off x="4575577" y="5247567"/>
            <a:ext cx="3915901" cy="589437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114300" algn="just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</a:pPr>
            <a:r>
              <a:rPr lang="en-US" sz="2000" kern="12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Segmenting an image into features</a:t>
            </a:r>
          </a:p>
        </p:txBody>
      </p:sp>
    </p:spTree>
    <p:extLst>
      <p:ext uri="{BB962C8B-B14F-4D97-AF65-F5344CB8AC3E}">
        <p14:creationId xmlns:p14="http://schemas.microsoft.com/office/powerpoint/2010/main" val="351148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106;g248fce0969c_0_6">
            <a:extLst>
              <a:ext uri="{FF2B5EF4-FFF2-40B4-BE49-F238E27FC236}">
                <a16:creationId xmlns:a16="http://schemas.microsoft.com/office/drawing/2014/main" id="{8C562027-C543-44B0-9B4B-3842717EBA56}"/>
              </a:ext>
            </a:extLst>
          </p:cNvPr>
          <p:cNvSpPr txBox="1">
            <a:spLocks/>
          </p:cNvSpPr>
          <p:nvPr/>
        </p:nvSpPr>
        <p:spPr>
          <a:xfrm>
            <a:off x="595246" y="386930"/>
            <a:ext cx="8176066" cy="129844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ts val="4000"/>
            </a:pP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Classification Using LazyPredict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10;g248fce0969c_0_6">
            <a:extLst>
              <a:ext uri="{FF2B5EF4-FFF2-40B4-BE49-F238E27FC236}">
                <a16:creationId xmlns:a16="http://schemas.microsoft.com/office/drawing/2014/main" id="{D95B5645-FE8F-4B5D-B023-AA758478B10B}"/>
              </a:ext>
            </a:extLst>
          </p:cNvPr>
          <p:cNvSpPr txBox="1"/>
          <p:nvPr/>
        </p:nvSpPr>
        <p:spPr>
          <a:xfrm>
            <a:off x="6215" y="2389141"/>
            <a:ext cx="4175773" cy="384981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Streamlines benchmarking by automatically training and assessing various classifiers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Facilitating rapid assessment without considerable optimization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Employs ExtraTrees, RandomForest, LabelPropagation, LabelSpreading, and XGBoost to identify the optimal model for differentiating between real and fake images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C0F5D-6695-AA65-1EFF-2D153974D1F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28650" y="649224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Agniva &amp; Hiba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43733-F5CC-19D5-D106-F801C7E27A3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028950" y="649224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IISER Bhopal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2DFA3-E27C-53CF-1622-E3A05B7C8B4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7950" y="649224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16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4ABCA14A-902B-4545-9297-29CEF9322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656898"/>
              </p:ext>
            </p:extLst>
          </p:nvPr>
        </p:nvGraphicFramePr>
        <p:xfrm>
          <a:off x="4235411" y="2889054"/>
          <a:ext cx="4283476" cy="2578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0118">
                  <a:extLst>
                    <a:ext uri="{9D8B030D-6E8A-4147-A177-3AD203B41FA5}">
                      <a16:colId xmlns:a16="http://schemas.microsoft.com/office/drawing/2014/main" val="1639053143"/>
                    </a:ext>
                  </a:extLst>
                </a:gridCol>
                <a:gridCol w="925651">
                  <a:extLst>
                    <a:ext uri="{9D8B030D-6E8A-4147-A177-3AD203B41FA5}">
                      <a16:colId xmlns:a16="http://schemas.microsoft.com/office/drawing/2014/main" val="1402090584"/>
                    </a:ext>
                  </a:extLst>
                </a:gridCol>
                <a:gridCol w="935019">
                  <a:extLst>
                    <a:ext uri="{9D8B030D-6E8A-4147-A177-3AD203B41FA5}">
                      <a16:colId xmlns:a16="http://schemas.microsoft.com/office/drawing/2014/main" val="1021524372"/>
                    </a:ext>
                  </a:extLst>
                </a:gridCol>
                <a:gridCol w="672688">
                  <a:extLst>
                    <a:ext uri="{9D8B030D-6E8A-4147-A177-3AD203B41FA5}">
                      <a16:colId xmlns:a16="http://schemas.microsoft.com/office/drawing/2014/main" val="875101163"/>
                    </a:ext>
                  </a:extLst>
                </a:gridCol>
              </a:tblGrid>
              <a:tr h="58933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 marL="60830" marR="60830" marT="30415" marB="3041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</a:p>
                  </a:txBody>
                  <a:tcPr marL="60830" marR="60830" marT="30415" marB="3041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Balanced Accuracy</a:t>
                      </a:r>
                    </a:p>
                  </a:txBody>
                  <a:tcPr marL="60830" marR="60830" marT="30415" marB="3041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 Score</a:t>
                      </a:r>
                    </a:p>
                  </a:txBody>
                  <a:tcPr marL="60830" marR="60830" marT="30415" marB="30415"/>
                </a:tc>
                <a:extLst>
                  <a:ext uri="{0D108BD9-81ED-4DB2-BD59-A6C34878D82A}">
                    <a16:rowId xmlns:a16="http://schemas.microsoft.com/office/drawing/2014/main" val="2703151730"/>
                  </a:ext>
                </a:extLst>
              </a:tr>
              <a:tr h="3499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ExtraTreesClassifier</a:t>
                      </a:r>
                    </a:p>
                  </a:txBody>
                  <a:tcPr marL="60830" marR="60830" marT="30415" marB="3041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0.91</a:t>
                      </a:r>
                    </a:p>
                  </a:txBody>
                  <a:tcPr marL="60830" marR="60830" marT="30415" marB="3041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0.89</a:t>
                      </a:r>
                    </a:p>
                  </a:txBody>
                  <a:tcPr marL="60830" marR="60830" marT="30415" marB="3041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0.91</a:t>
                      </a:r>
                    </a:p>
                  </a:txBody>
                  <a:tcPr marL="60830" marR="60830" marT="30415" marB="30415"/>
                </a:tc>
                <a:extLst>
                  <a:ext uri="{0D108BD9-81ED-4DB2-BD59-A6C34878D82A}">
                    <a16:rowId xmlns:a16="http://schemas.microsoft.com/office/drawing/2014/main" val="1663673279"/>
                  </a:ext>
                </a:extLst>
              </a:tr>
              <a:tr h="58933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RandomForestClassifier</a:t>
                      </a:r>
                    </a:p>
                  </a:txBody>
                  <a:tcPr marL="60830" marR="60830" marT="30415" marB="3041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0.90</a:t>
                      </a:r>
                    </a:p>
                  </a:txBody>
                  <a:tcPr marL="60830" marR="60830" marT="30415" marB="3041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0.88</a:t>
                      </a:r>
                    </a:p>
                  </a:txBody>
                  <a:tcPr marL="60830" marR="60830" marT="30415" marB="3041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0.90</a:t>
                      </a:r>
                    </a:p>
                  </a:txBody>
                  <a:tcPr marL="60830" marR="60830" marT="30415" marB="30415"/>
                </a:tc>
                <a:extLst>
                  <a:ext uri="{0D108BD9-81ED-4DB2-BD59-A6C34878D82A}">
                    <a16:rowId xmlns:a16="http://schemas.microsoft.com/office/drawing/2014/main" val="1566197359"/>
                  </a:ext>
                </a:extLst>
              </a:tr>
              <a:tr h="3499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LabelPropagation</a:t>
                      </a:r>
                    </a:p>
                  </a:txBody>
                  <a:tcPr marL="60830" marR="60830" marT="30415" marB="3041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0.90</a:t>
                      </a:r>
                    </a:p>
                  </a:txBody>
                  <a:tcPr marL="60830" marR="60830" marT="30415" marB="3041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0.88</a:t>
                      </a:r>
                    </a:p>
                  </a:txBody>
                  <a:tcPr marL="60830" marR="60830" marT="30415" marB="3041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0.90</a:t>
                      </a:r>
                    </a:p>
                  </a:txBody>
                  <a:tcPr marL="60830" marR="60830" marT="30415" marB="30415"/>
                </a:tc>
                <a:extLst>
                  <a:ext uri="{0D108BD9-81ED-4DB2-BD59-A6C34878D82A}">
                    <a16:rowId xmlns:a16="http://schemas.microsoft.com/office/drawing/2014/main" val="295377147"/>
                  </a:ext>
                </a:extLst>
              </a:tr>
              <a:tr h="3499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LabelSpreading</a:t>
                      </a:r>
                    </a:p>
                  </a:txBody>
                  <a:tcPr marL="60830" marR="60830" marT="30415" marB="3041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0.90</a:t>
                      </a:r>
                    </a:p>
                  </a:txBody>
                  <a:tcPr marL="60830" marR="60830" marT="30415" marB="3041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0.88</a:t>
                      </a:r>
                    </a:p>
                  </a:txBody>
                  <a:tcPr marL="60830" marR="60830" marT="30415" marB="3041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0.90</a:t>
                      </a:r>
                    </a:p>
                  </a:txBody>
                  <a:tcPr marL="60830" marR="60830" marT="30415" marB="30415"/>
                </a:tc>
                <a:extLst>
                  <a:ext uri="{0D108BD9-81ED-4DB2-BD59-A6C34878D82A}">
                    <a16:rowId xmlns:a16="http://schemas.microsoft.com/office/drawing/2014/main" val="1086084994"/>
                  </a:ext>
                </a:extLst>
              </a:tr>
              <a:tr h="34991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XGBClassifier</a:t>
                      </a:r>
                    </a:p>
                  </a:txBody>
                  <a:tcPr marL="60830" marR="60830" marT="30415" marB="3041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0.89</a:t>
                      </a:r>
                    </a:p>
                  </a:txBody>
                  <a:tcPr marL="60830" marR="60830" marT="30415" marB="3041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0.87</a:t>
                      </a:r>
                    </a:p>
                  </a:txBody>
                  <a:tcPr marL="60830" marR="60830" marT="30415" marB="3041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0.89</a:t>
                      </a:r>
                    </a:p>
                  </a:txBody>
                  <a:tcPr marL="60830" marR="60830" marT="30415" marB="30415"/>
                </a:tc>
                <a:extLst>
                  <a:ext uri="{0D108BD9-81ED-4DB2-BD59-A6C34878D82A}">
                    <a16:rowId xmlns:a16="http://schemas.microsoft.com/office/drawing/2014/main" val="1897596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44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dt" idx="10"/>
          </p:nvPr>
        </p:nvSpPr>
        <p:spPr>
          <a:xfrm>
            <a:off x="0" y="648999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Agniva &amp; Hiba</a:t>
            </a:r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 txBox="1">
            <a:spLocks noGrp="1"/>
          </p:cNvSpPr>
          <p:nvPr>
            <p:ph type="ftr" idx="11"/>
          </p:nvPr>
        </p:nvSpPr>
        <p:spPr>
          <a:xfrm>
            <a:off x="3028950" y="648998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IISER Bhopal</a:t>
            </a:r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>
            <a:spLocks noGrp="1"/>
          </p:cNvSpPr>
          <p:nvPr>
            <p:ph type="sldNum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>
            <a:spLocks noGrp="1"/>
          </p:cNvSpPr>
          <p:nvPr>
            <p:ph type="body" idx="4294967295"/>
          </p:nvPr>
        </p:nvSpPr>
        <p:spPr>
          <a:xfrm>
            <a:off x="113465" y="1100492"/>
            <a:ext cx="8855075" cy="39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lvl="1" indent="-342900">
              <a:buFont typeface="Noto Sans Symbols"/>
              <a:buChar char="✔"/>
            </a:pPr>
            <a:r>
              <a:rPr lang="en-US" dirty="0"/>
              <a:t>Represents the potency of amalgamating feature maps with explainable AI algorithms.</a:t>
            </a:r>
          </a:p>
          <a:p>
            <a:pPr marL="800100" lvl="1" indent="-342900">
              <a:buFont typeface="Noto Sans Symbols"/>
              <a:buChar char="✔"/>
            </a:pPr>
            <a:r>
              <a:rPr lang="en-US" dirty="0"/>
              <a:t>The application of SHAP and LIME enhances the model’s robustness and reliability</a:t>
            </a:r>
          </a:p>
          <a:p>
            <a:pPr marL="800100" lvl="1" indent="-342900">
              <a:buFont typeface="Noto Sans Symbols"/>
              <a:buChar char="✔"/>
            </a:pPr>
            <a:r>
              <a:rPr lang="en-US" dirty="0"/>
              <a:t>This approach identifies critical visual patterns by examining feature maps, elucidating their impact on both accurate and inaccurate classifications</a:t>
            </a:r>
          </a:p>
          <a:p>
            <a:pPr marL="800100" lvl="1" indent="-342900">
              <a:buFont typeface="Noto Sans Symbols"/>
              <a:buChar char="✔"/>
            </a:pPr>
            <a:endParaRPr lang="en-US" sz="2400" b="1" dirty="0"/>
          </a:p>
          <a:p>
            <a:pPr marL="800100" lvl="1" indent="-342900">
              <a:buFont typeface="Noto Sans Symbols"/>
              <a:buChar char="✔"/>
            </a:pPr>
            <a:r>
              <a:rPr lang="en-US" b="1" dirty="0"/>
              <a:t>Please visit for code:</a:t>
            </a:r>
            <a:endParaRPr lang="en-US" sz="2400" b="1" dirty="0"/>
          </a:p>
          <a:p>
            <a:pPr marL="800100" lvl="1" indent="-342900">
              <a:buSzPts val="2400"/>
              <a:buFont typeface="Noto Sans Symbols"/>
              <a:buChar char="✔"/>
            </a:pPr>
            <a:r>
              <a:rPr lang="en-US" dirty="0">
                <a:hlinkClick r:id="rId3"/>
              </a:rPr>
              <a:t>https://github.com/agniva22/DSP_Project</a:t>
            </a:r>
            <a:endParaRPr lang="en-US" sz="2400" b="1" dirty="0"/>
          </a:p>
          <a:p>
            <a:pPr marL="800100" lvl="1" indent="-342900">
              <a:buSzPts val="2400"/>
              <a:buFont typeface="Noto Sans Symbols"/>
              <a:buChar char="✔"/>
            </a:pPr>
            <a:endParaRPr lang="en-US" sz="2400" b="1" dirty="0"/>
          </a:p>
          <a:p>
            <a:pPr marL="342900" indent="-342900">
              <a:buSzPts val="2400"/>
              <a:buFont typeface="Noto Sans Symbols"/>
              <a:buChar char="✔"/>
            </a:pPr>
            <a:endParaRPr lang="en-US" sz="2400" b="1" dirty="0"/>
          </a:p>
        </p:txBody>
      </p:sp>
      <p:sp>
        <p:nvSpPr>
          <p:cNvPr id="119" name="Google Shape;119;p3"/>
          <p:cNvSpPr txBox="1"/>
          <p:nvPr/>
        </p:nvSpPr>
        <p:spPr>
          <a:xfrm>
            <a:off x="0" y="0"/>
            <a:ext cx="9144001" cy="1070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1188203" y="5016854"/>
            <a:ext cx="6705600" cy="1316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Thank you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?</a:t>
            </a:r>
            <a:endParaRPr sz="4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119" grpId="0"/>
      <p:bldP spid="1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000"/>
            </a:pPr>
            <a:r>
              <a:rPr lang="en-US" kern="1200" dirty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100" name="Google Shape;100;p2"/>
          <p:cNvSpPr txBox="1"/>
          <p:nvPr/>
        </p:nvSpPr>
        <p:spPr>
          <a:xfrm>
            <a:off x="670002" y="1709035"/>
            <a:ext cx="5033221" cy="37882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</a:pPr>
            <a:endParaRPr lang="en-US" sz="2400" b="1" i="1" kern="120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Introduction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Dataset Overview 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PCA &amp; LDA Plot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Eigen Face Generation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Workflow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Dataset Augmentation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Feature Maps Collection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SHAP &amp; LIME Explainer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Classification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Conclusion</a:t>
            </a:r>
            <a:endParaRPr lang="en-US" sz="2400" b="1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ftr" idx="11"/>
          </p:nvPr>
        </p:nvSpPr>
        <p:spPr>
          <a:xfrm>
            <a:off x="307916" y="6423463"/>
            <a:ext cx="3670627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7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IISER Bhopal</a:t>
            </a:r>
          </a:p>
        </p:txBody>
      </p:sp>
      <p:sp>
        <p:nvSpPr>
          <p:cNvPr id="96" name="Google Shape;96;p2"/>
          <p:cNvSpPr txBox="1">
            <a:spLocks noGrp="1"/>
          </p:cNvSpPr>
          <p:nvPr>
            <p:ph type="dt" idx="10"/>
          </p:nvPr>
        </p:nvSpPr>
        <p:spPr>
          <a:xfrm>
            <a:off x="4938715" y="6423463"/>
            <a:ext cx="2057400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7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Agniva &amp; Hiba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3" name="Graphic 112" descr="Database">
            <a:extLst>
              <a:ext uri="{FF2B5EF4-FFF2-40B4-BE49-F238E27FC236}">
                <a16:creationId xmlns:a16="http://schemas.microsoft.com/office/drawing/2014/main" id="{488AA959-D667-5A72-5EE7-31F9BC3F6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7576075" y="6415760"/>
            <a:ext cx="759278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888888"/>
                </a:buClr>
                <a:buSzPts val="1200"/>
                <a:buFont typeface="Calibri"/>
                <a:buNone/>
              </a:pPr>
              <a:t>2</a:t>
            </a:fld>
            <a:endParaRPr lang="en-US" sz="7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1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200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3" name="Picture 2" descr="A collage of people&amp;#39;s faces&#10;&#10;Description automatically generated">
            <a:extLst>
              <a:ext uri="{FF2B5EF4-FFF2-40B4-BE49-F238E27FC236}">
                <a16:creationId xmlns:a16="http://schemas.microsoft.com/office/drawing/2014/main" id="{88119136-3EF9-BE12-7062-2F3E6C084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77" y="1718359"/>
            <a:ext cx="7811909" cy="4394199"/>
          </a:xfrm>
          <a:prstGeom prst="rect">
            <a:avLst/>
          </a:prstGeom>
        </p:spPr>
      </p:pic>
      <p:sp>
        <p:nvSpPr>
          <p:cNvPr id="96" name="Google Shape;96;p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Agniva &amp; Hiba</a:t>
            </a:r>
          </a:p>
        </p:txBody>
      </p:sp>
      <p:sp>
        <p:nvSpPr>
          <p:cNvPr id="97" name="Google Shape;97;p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IISER Bhopal</a:t>
            </a: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888888"/>
                </a:buClr>
                <a:buSzPts val="1200"/>
                <a:buFont typeface="Calibri"/>
                <a:buNone/>
              </a:pPr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70AEF-6563-6723-C7B1-7EF1F829F1F4}"/>
              </a:ext>
            </a:extLst>
          </p:cNvPr>
          <p:cNvSpPr txBox="1"/>
          <p:nvPr/>
        </p:nvSpPr>
        <p:spPr>
          <a:xfrm>
            <a:off x="2889849" y="6095999"/>
            <a:ext cx="60959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hlinkClick r:id="rId4"/>
              </a:rPr>
              <a:t>https://phys.org/news/2022-12-people-fake-susceptible-news-dire.html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2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8fce0969c_0_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dirty="0"/>
              <a:t>Dataset Overview</a:t>
            </a:r>
          </a:p>
        </p:txBody>
      </p:sp>
      <p:sp>
        <p:nvSpPr>
          <p:cNvPr id="107" name="Google Shape;107;g248fce0969c_0_6"/>
          <p:cNvSpPr txBox="1">
            <a:spLocks noGrp="1"/>
          </p:cNvSpPr>
          <p:nvPr>
            <p:ph type="dt" idx="10"/>
          </p:nvPr>
        </p:nvSpPr>
        <p:spPr>
          <a:xfrm>
            <a:off x="0" y="648999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Agniva &amp; Hiba</a:t>
            </a:r>
          </a:p>
        </p:txBody>
      </p:sp>
      <p:sp>
        <p:nvSpPr>
          <p:cNvPr id="108" name="Google Shape;108;g248fce0969c_0_6"/>
          <p:cNvSpPr txBox="1">
            <a:spLocks noGrp="1"/>
          </p:cNvSpPr>
          <p:nvPr>
            <p:ph type="ftr" idx="11"/>
          </p:nvPr>
        </p:nvSpPr>
        <p:spPr>
          <a:xfrm>
            <a:off x="3028950" y="648998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IISER Bhopal</a:t>
            </a:r>
          </a:p>
        </p:txBody>
      </p:sp>
      <p:sp>
        <p:nvSpPr>
          <p:cNvPr id="109" name="Google Shape;109;g248fce0969c_0_6"/>
          <p:cNvSpPr txBox="1">
            <a:spLocks noGrp="1"/>
          </p:cNvSpPr>
          <p:nvPr>
            <p:ph type="sldNum" idx="12"/>
          </p:nvPr>
        </p:nvSpPr>
        <p:spPr>
          <a:xfrm>
            <a:off x="7086600" y="649287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 lang="en-US" dirty="0"/>
          </a:p>
        </p:txBody>
      </p:sp>
      <p:sp>
        <p:nvSpPr>
          <p:cNvPr id="110" name="Google Shape;110;g248fce0969c_0_6"/>
          <p:cNvSpPr txBox="1"/>
          <p:nvPr/>
        </p:nvSpPr>
        <p:spPr>
          <a:xfrm>
            <a:off x="188438" y="804672"/>
            <a:ext cx="8766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Contain two types of images: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Real and fake</a:t>
            </a:r>
            <a:endParaRPr lang="en-US" sz="24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Fake Image Types: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Easy, mid and hard</a:t>
            </a:r>
            <a:endParaRPr lang="en-US" sz="24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3" name="Picture 2" descr="A collage of people with different facial expressions&#10;&#10;Description automatically generated">
            <a:extLst>
              <a:ext uri="{FF2B5EF4-FFF2-40B4-BE49-F238E27FC236}">
                <a16:creationId xmlns:a16="http://schemas.microsoft.com/office/drawing/2014/main" id="{A69CD7EA-41AA-588E-E698-D00D152A5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22" y="1724236"/>
            <a:ext cx="8195094" cy="44755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838798-70BE-9C93-4A91-B6F44DAE4BFE}"/>
              </a:ext>
            </a:extLst>
          </p:cNvPr>
          <p:cNvSpPr txBox="1"/>
          <p:nvPr/>
        </p:nvSpPr>
        <p:spPr>
          <a:xfrm>
            <a:off x="3142891" y="6190890"/>
            <a:ext cx="59493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4"/>
              </a:rPr>
              <a:t>https://www.kaggle.com/datasets/ciplab/real-and-fake-face-detection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10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8fce0969c_0_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dirty="0"/>
              <a:t>What would be the Solution!!!</a:t>
            </a:r>
            <a:endParaRPr dirty="0"/>
          </a:p>
        </p:txBody>
      </p:sp>
      <p:sp>
        <p:nvSpPr>
          <p:cNvPr id="107" name="Google Shape;107;g248fce0969c_0_6"/>
          <p:cNvSpPr txBox="1">
            <a:spLocks noGrp="1"/>
          </p:cNvSpPr>
          <p:nvPr>
            <p:ph type="dt" idx="10"/>
          </p:nvPr>
        </p:nvSpPr>
        <p:spPr>
          <a:xfrm>
            <a:off x="0" y="648999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Agniva &amp; Hiba</a:t>
            </a:r>
            <a:endParaRPr dirty="0"/>
          </a:p>
        </p:txBody>
      </p:sp>
      <p:sp>
        <p:nvSpPr>
          <p:cNvPr id="108" name="Google Shape;108;g248fce0969c_0_6"/>
          <p:cNvSpPr txBox="1">
            <a:spLocks noGrp="1"/>
          </p:cNvSpPr>
          <p:nvPr>
            <p:ph type="ftr" idx="11"/>
          </p:nvPr>
        </p:nvSpPr>
        <p:spPr>
          <a:xfrm>
            <a:off x="3028950" y="648998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IISER Bhopal</a:t>
            </a:r>
            <a:endParaRPr dirty="0"/>
          </a:p>
        </p:txBody>
      </p:sp>
      <p:sp>
        <p:nvSpPr>
          <p:cNvPr id="109" name="Google Shape;109;g248fce0969c_0_6"/>
          <p:cNvSpPr txBox="1">
            <a:spLocks noGrp="1"/>
          </p:cNvSpPr>
          <p:nvPr>
            <p:ph type="sldNum" idx="12"/>
          </p:nvPr>
        </p:nvSpPr>
        <p:spPr>
          <a:xfrm>
            <a:off x="7086600" y="649287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110" name="Google Shape;110;g248fce0969c_0_6"/>
          <p:cNvSpPr txBox="1"/>
          <p:nvPr/>
        </p:nvSpPr>
        <p:spPr>
          <a:xfrm>
            <a:off x="370757" y="1117359"/>
            <a:ext cx="8766900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Font typeface="Wingdings"/>
              <a:buChar char="ü"/>
            </a:pPr>
            <a:r>
              <a:rPr lang="en-US" sz="24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Dimensionality Reduction:</a:t>
            </a:r>
          </a:p>
          <a:p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        </a:t>
            </a:r>
            <a:r>
              <a:rPr lang="en-US" sz="24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PCA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 (Principal Component Analysis)</a:t>
            </a:r>
          </a:p>
          <a:p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        </a:t>
            </a:r>
            <a:r>
              <a:rPr lang="en-US" sz="24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LDA 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(Linear Discriminant Analysis)</a:t>
            </a:r>
          </a:p>
          <a:p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dk1"/>
              </a:buClr>
              <a:buSzPts val="2400"/>
              <a:buFont typeface="Wingdings"/>
              <a:buChar char="ü"/>
            </a:pPr>
            <a:endParaRPr lang="en-US" sz="24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342900" indent="-342900">
              <a:buClr>
                <a:schemeClr val="dk1"/>
              </a:buClr>
              <a:buSzPts val="2400"/>
              <a:buFont typeface="Wingdings"/>
              <a:buChar char="ü"/>
            </a:pPr>
            <a:endParaRPr lang="en-US" sz="24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342900" indent="-342900">
              <a:buClr>
                <a:schemeClr val="dk1"/>
              </a:buClr>
              <a:buSzPts val="2400"/>
              <a:buFont typeface="Wingdings"/>
              <a:buChar char="ü"/>
            </a:pPr>
            <a:endParaRPr lang="en-US" sz="24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342900" indent="-342900">
              <a:buClr>
                <a:schemeClr val="dk1"/>
              </a:buClr>
              <a:buSzPts val="2400"/>
              <a:buFont typeface="Wingdings"/>
              <a:buChar char="ü"/>
            </a:pPr>
            <a:endParaRPr lang="en-US" sz="24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342900" indent="-342900">
              <a:buClr>
                <a:schemeClr val="dk1"/>
              </a:buClr>
              <a:buSzPts val="2400"/>
              <a:buFont typeface="Wingdings"/>
              <a:buChar char="ü"/>
            </a:pPr>
            <a:endParaRPr lang="en-US" sz="24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2400"/>
            </a:pPr>
            <a:endParaRPr lang="en-US" sz="24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2400"/>
            </a:pPr>
            <a:endParaRPr lang="en-US" sz="24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342900" indent="-342900">
              <a:buClr>
                <a:schemeClr val="dk1"/>
              </a:buClr>
              <a:buSzPts val="2400"/>
              <a:buFont typeface="Wingdings"/>
              <a:buChar char="ü"/>
            </a:pPr>
            <a:r>
              <a:rPr lang="en-US" sz="24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Feature Extraction:</a:t>
            </a: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     Use trained or pre-trained models to extract high-level features</a:t>
            </a:r>
          </a:p>
          <a:p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</p:txBody>
      </p:sp>
      <p:pic>
        <p:nvPicPr>
          <p:cNvPr id="2" name="Picture 1" descr="A diagram of a blue square&#10;&#10;Description automatically generated">
            <a:extLst>
              <a:ext uri="{FF2B5EF4-FFF2-40B4-BE49-F238E27FC236}">
                <a16:creationId xmlns:a16="http://schemas.microsoft.com/office/drawing/2014/main" id="{9BB02F27-96DA-EBE0-DFD6-15B80138D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021" y="2453054"/>
            <a:ext cx="6811957" cy="20644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7ECD87-0815-ABF5-57BA-881B1DCFCB4E}"/>
              </a:ext>
            </a:extLst>
          </p:cNvPr>
          <p:cNvSpPr txBox="1"/>
          <p:nvPr/>
        </p:nvSpPr>
        <p:spPr>
          <a:xfrm>
            <a:off x="3392053" y="4494263"/>
            <a:ext cx="594934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hlinkClick r:id="rId4"/>
              </a:rPr>
              <a:t>https://www.sc-best-practices.org/_images/dimensionality_reduction.jpeg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9" name="Google Shape;106;g248fce0969c_0_6">
            <a:extLst>
              <a:ext uri="{FF2B5EF4-FFF2-40B4-BE49-F238E27FC236}">
                <a16:creationId xmlns:a16="http://schemas.microsoft.com/office/drawing/2014/main" id="{235999F7-7C90-4ACB-B501-7DB71B18D101}"/>
              </a:ext>
            </a:extLst>
          </p:cNvPr>
          <p:cNvSpPr txBox="1">
            <a:spLocks/>
          </p:cNvSpPr>
          <p:nvPr/>
        </p:nvSpPr>
        <p:spPr>
          <a:xfrm>
            <a:off x="0" y="-24619"/>
            <a:ext cx="9144000" cy="9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000"/>
            </a:pPr>
            <a:r>
              <a:rPr lang="en-US"/>
              <a:t>What would be the Solution!!!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2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8fce0969c_0_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000"/>
            </a:pPr>
            <a:r>
              <a:rPr lang="en-US" dirty="0"/>
              <a:t>PCA</a:t>
            </a:r>
          </a:p>
        </p:txBody>
      </p:sp>
      <p:sp>
        <p:nvSpPr>
          <p:cNvPr id="107" name="Google Shape;107;g248fce0969c_0_6"/>
          <p:cNvSpPr txBox="1">
            <a:spLocks noGrp="1"/>
          </p:cNvSpPr>
          <p:nvPr>
            <p:ph type="dt" idx="10"/>
          </p:nvPr>
        </p:nvSpPr>
        <p:spPr>
          <a:xfrm>
            <a:off x="0" y="648999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Agniva &amp; Hiba</a:t>
            </a:r>
            <a:endParaRPr dirty="0"/>
          </a:p>
        </p:txBody>
      </p:sp>
      <p:sp>
        <p:nvSpPr>
          <p:cNvPr id="108" name="Google Shape;108;g248fce0969c_0_6"/>
          <p:cNvSpPr txBox="1">
            <a:spLocks noGrp="1"/>
          </p:cNvSpPr>
          <p:nvPr>
            <p:ph type="ftr" idx="11"/>
          </p:nvPr>
        </p:nvSpPr>
        <p:spPr>
          <a:xfrm>
            <a:off x="3028950" y="648998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IISER Bhopal</a:t>
            </a:r>
            <a:endParaRPr dirty="0"/>
          </a:p>
        </p:txBody>
      </p:sp>
      <p:sp>
        <p:nvSpPr>
          <p:cNvPr id="109" name="Google Shape;109;g248fce0969c_0_6"/>
          <p:cNvSpPr txBox="1">
            <a:spLocks noGrp="1"/>
          </p:cNvSpPr>
          <p:nvPr>
            <p:ph type="sldNum" idx="12"/>
          </p:nvPr>
        </p:nvSpPr>
        <p:spPr>
          <a:xfrm>
            <a:off x="7086600" y="649287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110" name="Google Shape;110;g248fce0969c_0_6"/>
          <p:cNvSpPr txBox="1"/>
          <p:nvPr/>
        </p:nvSpPr>
        <p:spPr>
          <a:xfrm>
            <a:off x="188438" y="817286"/>
            <a:ext cx="8766900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just">
              <a:buClr>
                <a:schemeClr val="dk1"/>
              </a:buClr>
              <a:buSzPts val="2400"/>
              <a:buFont typeface="Wingdings"/>
              <a:buChar char="ü"/>
            </a:pPr>
            <a:r>
              <a:rPr lang="en-US" sz="24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PCA, 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an </a:t>
            </a:r>
            <a:r>
              <a:rPr lang="en-US" sz="24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unsupervised linear dimensionality reduction technique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 that helps us identify patterns in data based on the correlation between the features.</a:t>
            </a:r>
            <a:endParaRPr lang="en-US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Clr>
                <a:schemeClr val="dk1"/>
              </a:buClr>
              <a:buSzPts val="2400"/>
              <a:buFont typeface="Wingdings"/>
              <a:buChar char="ü"/>
            </a:pPr>
            <a:r>
              <a:rPr lang="en-US" sz="24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It aims to find maximum variance in high dimensional data and project it into a lower dimensional feature space.</a:t>
            </a:r>
            <a:endParaRPr lang="en-US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dk1"/>
              </a:buClr>
              <a:buSzPts val="2400"/>
              <a:buFont typeface="Wingdings"/>
              <a:buChar char="ü"/>
            </a:pPr>
            <a:endParaRPr lang="en-US" sz="24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342900" indent="-342900">
              <a:buClr>
                <a:schemeClr val="dk1"/>
              </a:buClr>
              <a:buSzPts val="2400"/>
              <a:buFont typeface="Wingdings"/>
              <a:buChar char="ü"/>
            </a:pPr>
            <a:r>
              <a:rPr lang="en-US" sz="24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Steps</a:t>
            </a:r>
          </a:p>
          <a:p>
            <a:pPr marL="342900" indent="-342900">
              <a:buClr>
                <a:schemeClr val="dk1"/>
              </a:buClr>
              <a:buSzPts val="2400"/>
              <a:buFont typeface="Wingdings"/>
              <a:buChar char="ü"/>
            </a:pPr>
            <a:endParaRPr lang="en-US" sz="24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543CC0-EFBA-7F27-D8A1-878D27BD1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908" y="3072024"/>
            <a:ext cx="4572000" cy="2864701"/>
          </a:xfrm>
          <a:prstGeom prst="rect">
            <a:avLst/>
          </a:prstGeom>
        </p:spPr>
      </p:pic>
      <p:sp>
        <p:nvSpPr>
          <p:cNvPr id="8" name="Google Shape;110;g248fce0969c_0_6">
            <a:extLst>
              <a:ext uri="{FF2B5EF4-FFF2-40B4-BE49-F238E27FC236}">
                <a16:creationId xmlns:a16="http://schemas.microsoft.com/office/drawing/2014/main" id="{7380B7BD-7E76-C1B0-93FA-72D9D78EEE9D}"/>
              </a:ext>
            </a:extLst>
          </p:cNvPr>
          <p:cNvSpPr txBox="1"/>
          <p:nvPr/>
        </p:nvSpPr>
        <p:spPr>
          <a:xfrm>
            <a:off x="188438" y="3630928"/>
            <a:ext cx="4559539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Clr>
                <a:schemeClr val="dk1"/>
              </a:buClr>
              <a:buSzPts val="2400"/>
              <a:buFont typeface="Wingdings"/>
              <a:buChar char="§"/>
            </a:pPr>
            <a:r>
              <a:rPr lang="en-US" sz="2400" dirty="0">
                <a:latin typeface="Calibri"/>
              </a:rPr>
              <a:t>Standardize data</a:t>
            </a:r>
          </a:p>
          <a:p>
            <a:pPr marL="457200" indent="-457200">
              <a:buClr>
                <a:schemeClr val="dk1"/>
              </a:buClr>
              <a:buSzPts val="2400"/>
              <a:buFont typeface="Wingdings"/>
              <a:buChar char="§"/>
            </a:pPr>
            <a:r>
              <a:rPr lang="en-US" sz="2400" dirty="0">
                <a:latin typeface="Calibri"/>
              </a:rPr>
              <a:t>Compute covariance Matrix</a:t>
            </a:r>
          </a:p>
          <a:p>
            <a:pPr marL="457200" indent="-457200">
              <a:buClr>
                <a:schemeClr val="dk1"/>
              </a:buClr>
              <a:buSzPts val="2400"/>
              <a:buFont typeface="Wingdings"/>
              <a:buChar char="§"/>
            </a:pPr>
            <a:r>
              <a:rPr lang="en-US" sz="2400" dirty="0">
                <a:latin typeface="Calibri"/>
              </a:rPr>
              <a:t>Compute and sort eigenvalues</a:t>
            </a:r>
          </a:p>
          <a:p>
            <a:pPr>
              <a:buClr>
                <a:schemeClr val="dk1"/>
              </a:buClr>
              <a:buSzPts val="2400"/>
            </a:pPr>
            <a:r>
              <a:rPr lang="en-US" sz="2400" dirty="0">
                <a:latin typeface="Calibri"/>
              </a:rPr>
              <a:t>       and eigenvectors</a:t>
            </a:r>
          </a:p>
          <a:p>
            <a:pPr marL="457200" indent="-457200">
              <a:buClr>
                <a:schemeClr val="dk1"/>
              </a:buClr>
              <a:buSzPts val="2400"/>
              <a:buFont typeface="Wingdings"/>
              <a:buChar char="§"/>
            </a:pPr>
            <a:r>
              <a:rPr lang="en-US" sz="2400" dirty="0">
                <a:latin typeface="Calibri"/>
              </a:rPr>
              <a:t>Select principal components</a:t>
            </a:r>
          </a:p>
          <a:p>
            <a:pPr marL="457200" indent="-457200">
              <a:buClr>
                <a:schemeClr val="dk1"/>
              </a:buClr>
              <a:buSzPts val="2400"/>
              <a:buFont typeface="Wingdings"/>
              <a:buChar char="§"/>
            </a:pPr>
            <a:r>
              <a:rPr lang="en-US" sz="2400" dirty="0">
                <a:latin typeface="Calibri"/>
              </a:rPr>
              <a:t>Transform data according to </a:t>
            </a:r>
          </a:p>
          <a:p>
            <a:pPr>
              <a:buSzPts val="2400"/>
            </a:pPr>
            <a:r>
              <a:rPr lang="en-US" sz="2400" dirty="0">
                <a:latin typeface="Calibri"/>
              </a:rPr>
              <a:t>       components</a:t>
            </a:r>
            <a:endParaRPr lang="en-US" dirty="0"/>
          </a:p>
          <a:p>
            <a:pPr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  </a:t>
            </a:r>
            <a:endParaRPr lang="en-US"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653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10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8fce0969c_0_6"/>
          <p:cNvSpPr txBox="1">
            <a:spLocks noGrp="1"/>
          </p:cNvSpPr>
          <p:nvPr>
            <p:ph type="title"/>
          </p:nvPr>
        </p:nvSpPr>
        <p:spPr>
          <a:xfrm>
            <a:off x="0" y="224393"/>
            <a:ext cx="9144000" cy="9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000"/>
            </a:pPr>
            <a:r>
              <a:rPr lang="en-US" dirty="0"/>
              <a:t>LDA</a:t>
            </a:r>
            <a:br>
              <a:rPr lang="en-US" dirty="0"/>
            </a:br>
            <a:endParaRPr lang="en-US" dirty="0"/>
          </a:p>
        </p:txBody>
      </p:sp>
      <p:sp>
        <p:nvSpPr>
          <p:cNvPr id="107" name="Google Shape;107;g248fce0969c_0_6"/>
          <p:cNvSpPr txBox="1">
            <a:spLocks noGrp="1"/>
          </p:cNvSpPr>
          <p:nvPr>
            <p:ph type="dt" idx="10"/>
          </p:nvPr>
        </p:nvSpPr>
        <p:spPr>
          <a:xfrm>
            <a:off x="0" y="648999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Agniva &amp; Hiba</a:t>
            </a:r>
            <a:endParaRPr dirty="0"/>
          </a:p>
        </p:txBody>
      </p:sp>
      <p:sp>
        <p:nvSpPr>
          <p:cNvPr id="108" name="Google Shape;108;g248fce0969c_0_6"/>
          <p:cNvSpPr txBox="1">
            <a:spLocks noGrp="1"/>
          </p:cNvSpPr>
          <p:nvPr>
            <p:ph type="ftr" idx="11"/>
          </p:nvPr>
        </p:nvSpPr>
        <p:spPr>
          <a:xfrm>
            <a:off x="3028950" y="648998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IISER Bhopal</a:t>
            </a:r>
            <a:endParaRPr dirty="0"/>
          </a:p>
        </p:txBody>
      </p:sp>
      <p:sp>
        <p:nvSpPr>
          <p:cNvPr id="109" name="Google Shape;109;g248fce0969c_0_6"/>
          <p:cNvSpPr txBox="1">
            <a:spLocks noGrp="1"/>
          </p:cNvSpPr>
          <p:nvPr>
            <p:ph type="sldNum" idx="12"/>
          </p:nvPr>
        </p:nvSpPr>
        <p:spPr>
          <a:xfrm>
            <a:off x="7086600" y="649287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110" name="Google Shape;110;g248fce0969c_0_6"/>
          <p:cNvSpPr txBox="1"/>
          <p:nvPr/>
        </p:nvSpPr>
        <p:spPr>
          <a:xfrm>
            <a:off x="174414" y="924191"/>
            <a:ext cx="876690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LDA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is a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supervised linear dimensionality reduction technique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to find the feature subspace that optimizes class separability.</a:t>
            </a:r>
          </a:p>
          <a:p>
            <a:pPr marL="342900" indent="-342900">
              <a:buClr>
                <a:schemeClr val="dk1"/>
              </a:buClr>
              <a:buSzPts val="2400"/>
              <a:buFont typeface="Noto Sans Symbols"/>
              <a:buChar char="✔"/>
            </a:pPr>
            <a:endParaRPr lang="en-US" sz="2400" b="1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Steps</a:t>
            </a:r>
          </a:p>
          <a:p>
            <a:pPr>
              <a:buClr>
                <a:schemeClr val="dk1"/>
              </a:buClr>
              <a:buSzPts val="2400"/>
            </a:pPr>
            <a:endParaRPr lang="en-US" sz="2400" b="1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  </a:t>
            </a:r>
            <a:endParaRPr lang="en-US"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endParaRPr lang="en-US"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2" name="Picture 1" descr="A graph with lines and dots&#10;&#10;Description automatically generated">
            <a:extLst>
              <a:ext uri="{FF2B5EF4-FFF2-40B4-BE49-F238E27FC236}">
                <a16:creationId xmlns:a16="http://schemas.microsoft.com/office/drawing/2014/main" id="{D6634173-64FB-5748-5403-E04BF8D73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860" y="4730686"/>
            <a:ext cx="6340415" cy="1766851"/>
          </a:xfrm>
          <a:prstGeom prst="rect">
            <a:avLst/>
          </a:prstGeom>
        </p:spPr>
      </p:pic>
      <p:sp>
        <p:nvSpPr>
          <p:cNvPr id="5" name="Google Shape;110;g248fce0969c_0_6">
            <a:extLst>
              <a:ext uri="{FF2B5EF4-FFF2-40B4-BE49-F238E27FC236}">
                <a16:creationId xmlns:a16="http://schemas.microsoft.com/office/drawing/2014/main" id="{A38702D2-42A5-60C3-2E34-456F65744DF3}"/>
              </a:ext>
            </a:extLst>
          </p:cNvPr>
          <p:cNvSpPr txBox="1"/>
          <p:nvPr/>
        </p:nvSpPr>
        <p:spPr>
          <a:xfrm>
            <a:off x="174414" y="2438842"/>
            <a:ext cx="8780924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Clr>
                <a:schemeClr val="dk1"/>
              </a:buClr>
              <a:buSzPts val="2400"/>
              <a:buFont typeface="Wingdings"/>
              <a:buChar char="§"/>
            </a:pPr>
            <a:r>
              <a:rPr lang="en-US" sz="2400" dirty="0">
                <a:latin typeface="Calibri"/>
              </a:rPr>
              <a:t>Standardize data</a:t>
            </a:r>
            <a:endParaRPr lang="en-US" dirty="0">
              <a:latin typeface="Calibri"/>
            </a:endParaRPr>
          </a:p>
          <a:p>
            <a:pPr marL="457200" indent="-457200">
              <a:buClr>
                <a:schemeClr val="dk1"/>
              </a:buClr>
              <a:buSzPts val="2400"/>
              <a:buFont typeface="Wingdings"/>
              <a:buChar char="§"/>
            </a:pPr>
            <a:r>
              <a:rPr lang="en-US" sz="2400" dirty="0">
                <a:latin typeface="Calibri"/>
              </a:rPr>
              <a:t>Calculate class means &amp; overall mean</a:t>
            </a:r>
          </a:p>
          <a:p>
            <a:pPr marL="457200" indent="-457200">
              <a:buClr>
                <a:schemeClr val="dk1"/>
              </a:buClr>
              <a:buSzPts val="2400"/>
              <a:buFont typeface="Wingdings"/>
              <a:buChar char="§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</a:rPr>
              <a:t>Compute scatter matrix within-class (SW) &amp; between-class (BW)</a:t>
            </a:r>
          </a:p>
          <a:p>
            <a:pPr marL="457200" indent="-457200">
              <a:buClr>
                <a:schemeClr val="dk1"/>
              </a:buClr>
              <a:buSzPts val="2400"/>
              <a:buFont typeface="Wingdings"/>
              <a:buChar char="§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</a:rPr>
              <a:t>Compute and sort eigenvalues &amp; eigenvectors</a:t>
            </a:r>
          </a:p>
          <a:p>
            <a:pPr marL="457200" indent="-457200">
              <a:buClr>
                <a:schemeClr val="dk1"/>
              </a:buClr>
              <a:buSzPts val="2400"/>
              <a:buFont typeface="Wingdings,Sans-Serif"/>
              <a:buChar char="§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Select principal components</a:t>
            </a:r>
          </a:p>
          <a:p>
            <a:pPr marL="457200" indent="-457200">
              <a:buClr>
                <a:schemeClr val="dk1"/>
              </a:buClr>
              <a:buSzPts val="2400"/>
              <a:buFont typeface="Wingdings,Sans-Serif"/>
              <a:buChar char="§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Transform data according to components</a:t>
            </a:r>
          </a:p>
          <a:p>
            <a:pPr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  </a:t>
            </a:r>
            <a:endParaRPr lang="en-US"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044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10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8fce0969c_0_6"/>
          <p:cNvSpPr txBox="1">
            <a:spLocks noGrp="1"/>
          </p:cNvSpPr>
          <p:nvPr>
            <p:ph type="title"/>
          </p:nvPr>
        </p:nvSpPr>
        <p:spPr>
          <a:xfrm>
            <a:off x="274865" y="1222815"/>
            <a:ext cx="2928903" cy="205689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algn="l">
              <a:spcBef>
                <a:spcPct val="0"/>
              </a:spcBef>
              <a:buSzPts val="4000"/>
            </a:pPr>
            <a:r>
              <a:rPr lang="en-US" kern="1200" dirty="0">
                <a:solidFill>
                  <a:schemeClr val="tx1"/>
                </a:solidFill>
              </a:rPr>
              <a:t>Eigen Face</a:t>
            </a:r>
          </a:p>
        </p:txBody>
      </p:sp>
      <p:sp>
        <p:nvSpPr>
          <p:cNvPr id="110" name="Google Shape;110;g248fce0969c_0_6"/>
          <p:cNvSpPr txBox="1"/>
          <p:nvPr/>
        </p:nvSpPr>
        <p:spPr>
          <a:xfrm>
            <a:off x="3189313" y="690614"/>
            <a:ext cx="5793029" cy="205190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342900" indent="-228600" algn="just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Set of eigenvectors used in facial recognition systems to represent human faces</a:t>
            </a:r>
            <a:endParaRPr lang="en-US" sz="2400" i="0" u="none" strike="noStrike" kern="1200" cap="none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342900" indent="-228600" algn="just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Derived from PCA</a:t>
            </a:r>
          </a:p>
          <a:p>
            <a:pPr marL="342900" indent="-228600" algn="just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Allow for efficient comparison and recognition</a:t>
            </a:r>
          </a:p>
        </p:txBody>
      </p:sp>
      <p:pic>
        <p:nvPicPr>
          <p:cNvPr id="2" name="Picture 1" descr="A blurry image of a person&amp;#39;s face&#10;&#10;Description automatically generated">
            <a:extLst>
              <a:ext uri="{FF2B5EF4-FFF2-40B4-BE49-F238E27FC236}">
                <a16:creationId xmlns:a16="http://schemas.microsoft.com/office/drawing/2014/main" id="{77924FF3-E901-2748-A9D2-EBC25AE9C7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409" b="3513"/>
          <a:stretch/>
        </p:blipFill>
        <p:spPr>
          <a:xfrm>
            <a:off x="678307" y="3087894"/>
            <a:ext cx="7787382" cy="3119153"/>
          </a:xfrm>
          <a:prstGeom prst="rect">
            <a:avLst/>
          </a:prstGeom>
        </p:spPr>
      </p:pic>
      <p:sp>
        <p:nvSpPr>
          <p:cNvPr id="107" name="Google Shape;107;g248fce0969c_0_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  <a:buClrTx/>
              <a:buSzTx/>
              <a:defRPr/>
            </a:pPr>
            <a:r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Agniva &amp; Hiba</a:t>
            </a:r>
          </a:p>
        </p:txBody>
      </p:sp>
      <p:sp>
        <p:nvSpPr>
          <p:cNvPr id="108" name="Google Shape;108;g248fce0969c_0_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  <a:buClrTx/>
              <a:buSzTx/>
              <a:defRPr/>
            </a:pPr>
            <a:r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IISER Bhopal</a:t>
            </a:r>
          </a:p>
        </p:txBody>
      </p:sp>
      <p:sp>
        <p:nvSpPr>
          <p:cNvPr id="109" name="Google Shape;109;g248fce0969c_0_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  <a:buClrTx/>
              <a:defRPr/>
            </a:pPr>
            <a:fld id="{00000000-1234-1234-1234-123412341234}" type="slidenum"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  <a:buClrTx/>
                <a:defRPr/>
              </a:pPr>
              <a:t>8</a:t>
            </a:fld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4A41B9E-A0C8-F78B-E5B6-A0D02D881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F27C9029-9BF9-D125-90D6-AB03931B0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CF84619-412D-A0C9-3DC9-47C3A42B9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10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106;g248fce0969c_0_6">
            <a:extLst>
              <a:ext uri="{FF2B5EF4-FFF2-40B4-BE49-F238E27FC236}">
                <a16:creationId xmlns:a16="http://schemas.microsoft.com/office/drawing/2014/main" id="{8C562027-C543-44B0-9B4B-3842717EBA56}"/>
              </a:ext>
            </a:extLst>
          </p:cNvPr>
          <p:cNvSpPr txBox="1">
            <a:spLocks/>
          </p:cNvSpPr>
          <p:nvPr/>
        </p:nvSpPr>
        <p:spPr>
          <a:xfrm>
            <a:off x="771525" y="1967266"/>
            <a:ext cx="1971675" cy="2547257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ts val="4000"/>
            </a:pPr>
            <a:r>
              <a:rPr lang="en-US" sz="3100" kern="1200">
                <a:solidFill>
                  <a:srgbClr val="FFFFF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Workflow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D92CF2-024B-49AB-8D74-E4A10B64E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440" y="1139484"/>
            <a:ext cx="5386959" cy="41210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43733-F5CC-19D5-D106-F801C7E27A3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771525" y="6356350"/>
            <a:ext cx="46577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IISER Bhopal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C0F5D-6695-AA65-1EFF-2D153974D1F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631686" y="6356350"/>
            <a:ext cx="149790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Agniva &amp; Hiba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2DFA3-E27C-53CF-1622-E3A05B7C8B4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75638" y="6356350"/>
            <a:ext cx="3857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en-US" kern="120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14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886</Words>
  <Application>Microsoft Office PowerPoint</Application>
  <PresentationFormat>On-screen Show (4:3)</PresentationFormat>
  <Paragraphs>210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Bookman Old Style</vt:lpstr>
      <vt:lpstr>Calibri</vt:lpstr>
      <vt:lpstr>Noto Sans Symbols</vt:lpstr>
      <vt:lpstr>Wingdings</vt:lpstr>
      <vt:lpstr>Wingdings,Sans-Serif</vt:lpstr>
      <vt:lpstr>Office Theme</vt:lpstr>
      <vt:lpstr>PowerPoint Presentation</vt:lpstr>
      <vt:lpstr>Content</vt:lpstr>
      <vt:lpstr>Introduction</vt:lpstr>
      <vt:lpstr>Dataset Overview</vt:lpstr>
      <vt:lpstr>What would be the Solution!!!</vt:lpstr>
      <vt:lpstr>PCA</vt:lpstr>
      <vt:lpstr>LDA </vt:lpstr>
      <vt:lpstr>Eigen Face</vt:lpstr>
      <vt:lpstr>PowerPoint Presentation</vt:lpstr>
      <vt:lpstr>Dataset Augmentation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NITANSHU KATE</dc:creator>
  <cp:lastModifiedBy>Agniva Banerjee</cp:lastModifiedBy>
  <cp:revision>697</cp:revision>
  <dcterms:created xsi:type="dcterms:W3CDTF">2021-09-23T05:57:15Z</dcterms:created>
  <dcterms:modified xsi:type="dcterms:W3CDTF">2024-11-18T11:30:07Z</dcterms:modified>
</cp:coreProperties>
</file>