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53F9-3300-7715-5DFA-2158042A8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61352-E89B-E97E-FAC6-262AA69FF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37DE-922E-B6E6-939D-19AB41A2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73AD-DEAB-8B1B-69CD-54B2783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BFAB-9BB9-FF06-0DDF-4866AB84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83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533-4ED5-C1E4-45A3-C2B62767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8018D-8CB5-AF8A-9781-367CFCAA5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0AA3F-965B-0C00-D1F6-D2BDDDA1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19AA-D776-07CC-2C4F-295EE2309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A498-F877-C8A2-920B-3678ED8D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3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2091F-C433-B27D-34B2-F317C6F76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4122D-389B-9F0C-EF9B-1DB826EE2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F181-81D5-F7E2-C6F3-A1ED912C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C9AD-C244-67A9-0795-6C568103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D1E2-B28E-FC69-DB84-0440FAC4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D564-5F9D-FB77-D5F0-1AA0253D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E98A-6A7D-A878-68B4-94E3B272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3F56-840F-4BB8-08B3-5AEB3487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3B15-4D44-F8BF-0A45-34B1AD61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7DFB-895C-E869-F346-298EA439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3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79D53-2C02-5689-D7B2-18658D23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9CDE-8D59-00B2-0033-495D8D3F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C690-8E82-50FB-09BF-2364CD84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6627-423E-B7D2-62F0-FAB303EF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C8F0-E5F8-C8ED-472D-698A2419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2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38D3-E95E-8345-E942-73FAEE6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3B33-AD1E-6D86-FA25-BFAA0CDE4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F582D-749F-9DB5-63FF-D1802300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F15EC-C783-24E1-58D4-D304D2D7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12EE-F5A3-4678-3344-7F1A3CA4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4CE95-A10B-2867-E157-6625270B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02D1-56D8-7A97-73C1-A97FB4D1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B239-F5B2-ADBA-BF63-8B55AFFB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C8176-CE28-05BB-019C-6C511D9DA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6E71E-ECEF-D89A-B640-2A7A1B5D6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33AA9-F25A-CC55-CF3F-A1A69B8D7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78639-A353-4DB4-B24B-939AF09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A716F-F102-4C5B-8BDC-02AA6CC2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41EF3-492C-CF9F-E816-CF4EC635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6CF7-E2C3-39FA-E4F1-AFD3F48B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F7BE0-D054-DE80-DF9E-89EE1942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0D5E7-22A6-B728-471D-9B7D32A9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193D5-5014-117C-98F6-A953C940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5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60283-036E-4425-814B-A1FFB31E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3D408-8BFF-4C1B-9188-0B8C9A9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27F40-CCE2-18BD-BC53-412DC1CE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6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6955-47B4-B9D9-C477-754FD3E0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D2EE-21D0-0373-1C6C-92680117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622A1-1280-FC32-6AFD-A8AC0543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BF772-B9E0-B6E7-CC94-305FF530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16BDE-5FCE-A8BA-BD5D-FABE8BC6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27C5-3D89-4AEA-652E-214B6115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3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14A3-7F07-5C0C-9101-A1DA6A24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41856-D183-8D87-7448-AA48F4A77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EA54B-7D20-0DF2-5FE3-D622EADA3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72F6D-B781-1DB6-CE53-FBF2D3E0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DC6AF-1FF6-C3BA-E966-3028021C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9B575-0B8F-87D2-A7AB-C228B436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2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10B80-0126-647F-76C7-0AB69D22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A45BE-DCFC-3000-F01C-A8F98F05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44EF-ECD6-20F9-81A6-2048571D8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765-C518-43D0-B0A6-67114357B2B3}" type="datetimeFigureOut">
              <a:rPr lang="en-IN" smtClean="0"/>
              <a:t>06-12-2023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2E74-CFCF-8066-22B3-03FF13D72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20FB-3968-C01A-863C-BD95C8BD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19BAD-DC7B-47C7-80D4-89F805737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1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0798-E2B9-96BB-36CC-5D4AECECF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94007-3CEB-BDC1-8034-6A71500F4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– Agniva Chakraborty</a:t>
            </a:r>
          </a:p>
        </p:txBody>
      </p:sp>
    </p:spTree>
    <p:extLst>
      <p:ext uri="{BB962C8B-B14F-4D97-AF65-F5344CB8AC3E}">
        <p14:creationId xmlns:p14="http://schemas.microsoft.com/office/powerpoint/2010/main" val="232637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96835" y="5615504"/>
            <a:ext cx="102247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Home Ownership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 'Mortgage’ &amp;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Annual </a:t>
            </a:r>
            <a:r>
              <a:rPr 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I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ncome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60-70k and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12k-14k is showing the highest number of defaulters.</a:t>
            </a:r>
          </a:p>
          <a:p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712587-5928-A6D7-1C2D-D0BC3D323603}"/>
              </a:ext>
            </a:extLst>
          </p:cNvPr>
          <p:cNvCxnSpPr>
            <a:cxnSpLocks/>
          </p:cNvCxnSpPr>
          <p:nvPr/>
        </p:nvCxnSpPr>
        <p:spPr>
          <a:xfrm>
            <a:off x="5984661" y="1495291"/>
            <a:ext cx="58270" cy="38674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AFB12C3-7076-695C-F12B-FABDC6492C8E}"/>
              </a:ext>
            </a:extLst>
          </p:cNvPr>
          <p:cNvSpPr txBox="1">
            <a:spLocks/>
          </p:cNvSpPr>
          <p:nvPr/>
        </p:nvSpPr>
        <p:spPr>
          <a:xfrm>
            <a:off x="838200" y="821127"/>
            <a:ext cx="4861112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Home Ownership Vs Annual Income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22366D-8A0B-8575-5619-6660A6D0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352"/>
            <a:ext cx="4769095" cy="328311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617CD5-500C-3BAC-E59A-419E27783DEC}"/>
              </a:ext>
            </a:extLst>
          </p:cNvPr>
          <p:cNvSpPr txBox="1">
            <a:spLocks/>
          </p:cNvSpPr>
          <p:nvPr/>
        </p:nvSpPr>
        <p:spPr>
          <a:xfrm>
            <a:off x="6423212" y="821127"/>
            <a:ext cx="4861112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/>
              <a:t>Home Ownership Vs Loan Amount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7F23B-0162-1BD1-DA19-EE39479D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97" y="1619352"/>
            <a:ext cx="4959605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0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96835" y="5615504"/>
            <a:ext cx="102247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nnual income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100k-125k having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&gt;150k has higher defaulters.</a:t>
            </a:r>
          </a:p>
          <a:p>
            <a:r>
              <a:rPr 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nnual income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60k-80k having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Interest Rate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20-25% has higher defaulters.</a:t>
            </a:r>
          </a:p>
          <a:p>
            <a:pPr algn="l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712587-5928-A6D7-1C2D-D0BC3D323603}"/>
              </a:ext>
            </a:extLst>
          </p:cNvPr>
          <p:cNvCxnSpPr>
            <a:cxnSpLocks/>
          </p:cNvCxnSpPr>
          <p:nvPr/>
        </p:nvCxnSpPr>
        <p:spPr>
          <a:xfrm>
            <a:off x="5984661" y="1495291"/>
            <a:ext cx="58270" cy="38674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AFB12C3-7076-695C-F12B-FABDC6492C8E}"/>
              </a:ext>
            </a:extLst>
          </p:cNvPr>
          <p:cNvSpPr txBox="1">
            <a:spLocks/>
          </p:cNvSpPr>
          <p:nvPr/>
        </p:nvSpPr>
        <p:spPr>
          <a:xfrm>
            <a:off x="1450042" y="840605"/>
            <a:ext cx="4406152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/>
              <a:t>Loan Amount Vs Annual Income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617CD5-500C-3BAC-E59A-419E27783DEC}"/>
              </a:ext>
            </a:extLst>
          </p:cNvPr>
          <p:cNvSpPr txBox="1">
            <a:spLocks/>
          </p:cNvSpPr>
          <p:nvPr/>
        </p:nvSpPr>
        <p:spPr>
          <a:xfrm>
            <a:off x="6961094" y="830410"/>
            <a:ext cx="4318746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/>
              <a:t>Interest Rate Vs Annual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594DB-2054-7B49-D799-3EE5FB4E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60" y="1676505"/>
            <a:ext cx="4578585" cy="3391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8C77B-D2F4-494D-00EC-2ECC2FA3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891" y="1654278"/>
            <a:ext cx="4648439" cy="34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9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96835" y="5615504"/>
            <a:ext cx="102247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Loan Amount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12k-14k having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Verification Status</a:t>
            </a:r>
            <a:r>
              <a:rPr 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as ‘Verified’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has higher defaulters.</a:t>
            </a:r>
          </a:p>
          <a:p>
            <a:pPr algn="l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712587-5928-A6D7-1C2D-D0BC3D323603}"/>
              </a:ext>
            </a:extLst>
          </p:cNvPr>
          <p:cNvCxnSpPr>
            <a:cxnSpLocks/>
          </p:cNvCxnSpPr>
          <p:nvPr/>
        </p:nvCxnSpPr>
        <p:spPr>
          <a:xfrm>
            <a:off x="5984661" y="1495291"/>
            <a:ext cx="58270" cy="38674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AFB12C3-7076-695C-F12B-FABDC6492C8E}"/>
              </a:ext>
            </a:extLst>
          </p:cNvPr>
          <p:cNvSpPr txBox="1">
            <a:spLocks/>
          </p:cNvSpPr>
          <p:nvPr/>
        </p:nvSpPr>
        <p:spPr>
          <a:xfrm>
            <a:off x="996835" y="830410"/>
            <a:ext cx="4578585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/>
              <a:t>Loan Amount Vs Verification Status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617CD5-500C-3BAC-E59A-419E27783DEC}"/>
              </a:ext>
            </a:extLst>
          </p:cNvPr>
          <p:cNvSpPr txBox="1">
            <a:spLocks/>
          </p:cNvSpPr>
          <p:nvPr/>
        </p:nvSpPr>
        <p:spPr>
          <a:xfrm>
            <a:off x="6961094" y="830410"/>
            <a:ext cx="4318746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/>
              <a:t>Interest Rate Vs Loan Amount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A889A1-732A-4978-180B-DEF3B26F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5" y="1720761"/>
            <a:ext cx="4521432" cy="3416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66561-6A6D-0AC6-8F77-DB54D054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761" y="1720761"/>
            <a:ext cx="4838949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9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96835" y="5615504"/>
            <a:ext cx="102247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 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between 120k-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150k having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Employment Length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10+ years has higher defaulters.</a:t>
            </a:r>
          </a:p>
          <a:p>
            <a:pPr algn="l"/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AFB12C3-7076-695C-F12B-FABDC6492C8E}"/>
              </a:ext>
            </a:extLst>
          </p:cNvPr>
          <p:cNvSpPr txBox="1">
            <a:spLocks/>
          </p:cNvSpPr>
          <p:nvPr/>
        </p:nvSpPr>
        <p:spPr>
          <a:xfrm>
            <a:off x="1053354" y="756311"/>
            <a:ext cx="4406152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/>
              <a:t>Loan Amount Vs Employment Length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BA9EC-3BEF-525C-EDDF-B8BFCA73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60" y="1436944"/>
            <a:ext cx="9754797" cy="40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0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96835" y="5615504"/>
            <a:ext cx="102247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 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between 13k-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15k 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taken with the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Purpose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dirty="0">
                <a:solidFill>
                  <a:srgbClr val="212121"/>
                </a:solidFill>
                <a:latin typeface="Roboto" panose="02000000000000000000" pitchFamily="2" charset="0"/>
              </a:rPr>
              <a:t>of ‘Small Business’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has higher defaulters.</a:t>
            </a:r>
          </a:p>
          <a:p>
            <a:pPr algn="l"/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AFB12C3-7076-695C-F12B-FABDC6492C8E}"/>
              </a:ext>
            </a:extLst>
          </p:cNvPr>
          <p:cNvSpPr txBox="1">
            <a:spLocks/>
          </p:cNvSpPr>
          <p:nvPr/>
        </p:nvSpPr>
        <p:spPr>
          <a:xfrm>
            <a:off x="1053354" y="756311"/>
            <a:ext cx="4406152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/>
              <a:t>Loan Amount Vs Purpose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0961D-CB50-82AF-E71F-568BD6A4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97" y="1297573"/>
            <a:ext cx="9162418" cy="42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6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83632" y="5374978"/>
            <a:ext cx="102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Amount, Interest Rate, Annual Income &amp; DTI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are showing a strong correlation implying that if all the components are increased it will lead to more ‘Charged Off’ scenarios.</a:t>
            </a:r>
            <a:endParaRPr lang="en-IN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AFB12C3-7076-695C-F12B-FABDC6492C8E}"/>
              </a:ext>
            </a:extLst>
          </p:cNvPr>
          <p:cNvSpPr txBox="1">
            <a:spLocks/>
          </p:cNvSpPr>
          <p:nvPr/>
        </p:nvSpPr>
        <p:spPr>
          <a:xfrm>
            <a:off x="1053354" y="756311"/>
            <a:ext cx="4406152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500" b="1" dirty="0"/>
              <a:t>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C902A-501D-A897-BB57-E08C74C8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27" y="1352651"/>
            <a:ext cx="5271102" cy="366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0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98F1-9213-54F4-7DC6-03108A4A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9F3C-1F8E-AC8C-C608-CEAEE19BA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35" y="1586753"/>
            <a:ext cx="10515600" cy="4827494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defaulters are having 'RENT' followed by 'MORTGAGE' as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Home Ownership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Employment Lenth 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10+ Years have the most no. of defaulters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no. of defaulters have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Verification Status as  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'Verified'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no. of defaulters have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Interest </a:t>
            </a:r>
            <a:r>
              <a:rPr lang="en-US" sz="1500" b="1" dirty="0">
                <a:solidFill>
                  <a:srgbClr val="212121"/>
                </a:solidFill>
                <a:latin typeface="Roboto" panose="02000000000000000000" pitchFamily="2" charset="0"/>
              </a:rPr>
              <a:t>R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ate 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10-20%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no. of defaulters have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Annual </a:t>
            </a:r>
            <a:r>
              <a:rPr lang="en-US" sz="1500" b="1" dirty="0">
                <a:solidFill>
                  <a:srgbClr val="212121"/>
                </a:solidFill>
                <a:latin typeface="Roboto" panose="02000000000000000000" pitchFamily="2" charset="0"/>
              </a:rPr>
              <a:t>I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ncome 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range between than 25k-50k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no. of defaulters have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Address State 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 California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taken with the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Purpose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of 'debt consolidation’ have the most defaulters.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Most no. of defaulters have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DTI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between 10-20.</a:t>
            </a:r>
          </a:p>
          <a:p>
            <a:pPr marL="0" indent="0" algn="l">
              <a:buNone/>
            </a:pPr>
            <a:endParaRPr lang="en-US" sz="1500" b="1" u="sng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sz="1500" b="1" u="sng" dirty="0">
                <a:solidFill>
                  <a:srgbClr val="212121"/>
                </a:solidFill>
                <a:latin typeface="Roboto" panose="02000000000000000000" pitchFamily="2" charset="0"/>
              </a:rPr>
              <a:t>Other Possibilities of Default </a:t>
            </a:r>
          </a:p>
          <a:p>
            <a:pPr marL="0" indent="0" algn="l">
              <a:buNone/>
            </a:pPr>
            <a:endParaRPr lang="en-US" sz="1500" b="1" u="sng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Home Ownership </a:t>
            </a:r>
            <a:r>
              <a:rPr lang="en-US" sz="1500" dirty="0">
                <a:solidFill>
                  <a:srgbClr val="212121"/>
                </a:solidFill>
                <a:latin typeface="Roboto" panose="02000000000000000000" pitchFamily="2" charset="0"/>
              </a:rPr>
              <a:t>=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'Mortgage’ &amp;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Annual </a:t>
            </a:r>
            <a:r>
              <a:rPr lang="en-US" sz="1500" b="1" dirty="0">
                <a:solidFill>
                  <a:srgbClr val="212121"/>
                </a:solidFill>
                <a:latin typeface="Roboto" panose="02000000000000000000" pitchFamily="2" charset="0"/>
              </a:rPr>
              <a:t>I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ncome 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60-70k and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 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12k-14k </a:t>
            </a:r>
            <a:r>
              <a:rPr lang="en-US" sz="1500" dirty="0">
                <a:solidFill>
                  <a:srgbClr val="212121"/>
                </a:solidFill>
                <a:latin typeface="Roboto" panose="02000000000000000000" pitchFamily="2" charset="0"/>
              </a:rPr>
              <a:t>has </a:t>
            </a:r>
            <a:r>
              <a:rPr lang="en-US" sz="15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highest defaulters.</a:t>
            </a:r>
          </a:p>
          <a:p>
            <a:pPr algn="l"/>
            <a:r>
              <a:rPr lang="en-US" sz="1500" b="1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nnual income 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100k-125k having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 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&gt;150k has higher defaulters.</a:t>
            </a:r>
          </a:p>
          <a:p>
            <a:r>
              <a:rPr lang="en-US" sz="1500" b="1" dirty="0">
                <a:solidFill>
                  <a:srgbClr val="212121"/>
                </a:solidFill>
                <a:latin typeface="Roboto" panose="02000000000000000000" pitchFamily="2" charset="0"/>
              </a:rPr>
              <a:t>A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nnual income 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60k-80k having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Interest Rate 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20-25% has higher defaulters.</a:t>
            </a:r>
          </a:p>
          <a:p>
            <a:pPr algn="l"/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 </a:t>
            </a:r>
            <a:r>
              <a:rPr lang="en-US" sz="1500" dirty="0">
                <a:solidFill>
                  <a:srgbClr val="212121"/>
                </a:solidFill>
                <a:latin typeface="Roboto" panose="02000000000000000000" pitchFamily="2" charset="0"/>
              </a:rPr>
              <a:t>between 12k-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14k having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Employment Length 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10+ years has higher defaulters.</a:t>
            </a:r>
          </a:p>
          <a:p>
            <a:pPr algn="l"/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Loan Amount </a:t>
            </a:r>
            <a:r>
              <a:rPr lang="en-US" sz="1500" dirty="0">
                <a:solidFill>
                  <a:srgbClr val="212121"/>
                </a:solidFill>
                <a:latin typeface="Roboto" panose="02000000000000000000" pitchFamily="2" charset="0"/>
              </a:rPr>
              <a:t>between 13k-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15k </a:t>
            </a:r>
            <a:r>
              <a:rPr lang="en-US" sz="1500" dirty="0">
                <a:solidFill>
                  <a:srgbClr val="212121"/>
                </a:solidFill>
                <a:latin typeface="Roboto" panose="02000000000000000000" pitchFamily="2" charset="0"/>
              </a:rPr>
              <a:t>taken with the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500" b="1" dirty="0">
                <a:solidFill>
                  <a:srgbClr val="212121"/>
                </a:solidFill>
                <a:latin typeface="Roboto" panose="02000000000000000000" pitchFamily="2" charset="0"/>
              </a:rPr>
              <a:t>Purpose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500" dirty="0">
                <a:solidFill>
                  <a:srgbClr val="212121"/>
                </a:solidFill>
                <a:latin typeface="Roboto" panose="02000000000000000000" pitchFamily="2" charset="0"/>
              </a:rPr>
              <a:t>of ‘Small Business’ 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has higher defaulters.</a:t>
            </a:r>
          </a:p>
          <a:p>
            <a:pPr algn="l"/>
            <a:r>
              <a:rPr lang="en-US" sz="1500" b="1" dirty="0">
                <a:solidFill>
                  <a:srgbClr val="212121"/>
                </a:solidFill>
                <a:latin typeface="Roboto" panose="02000000000000000000" pitchFamily="2" charset="0"/>
              </a:rPr>
              <a:t>Loan Amount 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between 12k-14k having </a:t>
            </a:r>
            <a:r>
              <a:rPr lang="en-US" sz="15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Verification Status</a:t>
            </a:r>
            <a:r>
              <a:rPr lang="en-US" sz="1500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en-US" sz="1500" dirty="0">
                <a:solidFill>
                  <a:srgbClr val="212121"/>
                </a:solidFill>
                <a:latin typeface="Roboto" panose="02000000000000000000" pitchFamily="2" charset="0"/>
              </a:rPr>
              <a:t>as ‘Verified’</a:t>
            </a:r>
            <a:r>
              <a:rPr lang="en-US" sz="150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has higher defaulters.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98F1-9213-54F4-7DC6-03108A4A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49F3C-1F8E-AC8C-C608-CEAEE19BA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The company wants to identify risky loan applicants and reduce the amount of credit loss.</a:t>
            </a:r>
          </a:p>
          <a:p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Identification of such applicant’s using EDA is the aim of this case study. </a:t>
            </a:r>
          </a:p>
          <a:p>
            <a:r>
              <a:rPr lang="en-US" sz="2000" dirty="0">
                <a:solidFill>
                  <a:srgbClr val="1F2328"/>
                </a:solidFill>
                <a:latin typeface="-apple-system"/>
              </a:rPr>
              <a:t>To 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nderstand the driving factors (or driver variables) behind loan default, i.e. the variables which are strong indicators of default.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800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30F0-50DE-95B1-AFD6-B335DF99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676E-40BD-6E31-A0B6-113F1C21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50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   In this section the data was cleaned to remove any columns/rows which do not help with our analysis </a:t>
            </a:r>
          </a:p>
          <a:p>
            <a:endParaRPr lang="en-IN" sz="2000" dirty="0"/>
          </a:p>
          <a:p>
            <a:r>
              <a:rPr lang="en-IN" sz="2000" dirty="0"/>
              <a:t>Columns having all Nan’s were identified and deleted </a:t>
            </a:r>
          </a:p>
          <a:p>
            <a:r>
              <a:rPr lang="en-IN" sz="2000" dirty="0"/>
              <a:t>Columns having all zeroes were identified and deleted</a:t>
            </a:r>
          </a:p>
          <a:p>
            <a:r>
              <a:rPr lang="en-IN" sz="2000" dirty="0"/>
              <a:t>Columns with &lt;3 unique values were deleted as they had very less information for our analysis.</a:t>
            </a:r>
          </a:p>
          <a:p>
            <a:r>
              <a:rPr lang="en-IN" sz="2000" dirty="0"/>
              <a:t>Keeping the ‘ID’ column rest all columns having count same as ID was deleted as ‘ID’ gives us the distinct count</a:t>
            </a:r>
          </a:p>
          <a:p>
            <a:r>
              <a:rPr lang="en-IN" sz="2000" dirty="0"/>
              <a:t>Other columns were analysed and deleted as they didn’t help with the analysis on loan defaulters.</a:t>
            </a:r>
          </a:p>
          <a:p>
            <a:r>
              <a:rPr lang="en-IN" sz="2000" dirty="0"/>
              <a:t>Rows where Loan Status = ‘Current’ were removed as the applicants had already started paying their loans and this did not help with our analysis.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10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30F0-50DE-95B1-AFD6-B335DF99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Data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676E-40BD-6E31-A0B6-113F1C216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50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   In this section the data was standardized to get rid of inconsistencies and create categories for proper analysis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Removing % from ‘</a:t>
            </a:r>
            <a:r>
              <a:rPr lang="en-IN" sz="2000" dirty="0" err="1"/>
              <a:t>int_rate</a:t>
            </a:r>
            <a:r>
              <a:rPr lang="en-IN" sz="2000" dirty="0"/>
              <a:t>’ column </a:t>
            </a:r>
          </a:p>
          <a:p>
            <a:r>
              <a:rPr lang="en-IN" sz="2000" dirty="0"/>
              <a:t>‘Verified’ &amp; ‘Source Verified’ meant the same in </a:t>
            </a:r>
            <a:r>
              <a:rPr lang="en-IN" sz="2000" dirty="0" err="1"/>
              <a:t>verification_status</a:t>
            </a:r>
            <a:r>
              <a:rPr lang="en-IN" sz="2000" dirty="0"/>
              <a:t> column so ‘Source Verified’ was replaced with ‘Verified’ .</a:t>
            </a:r>
          </a:p>
          <a:p>
            <a:r>
              <a:rPr lang="en-IN" sz="2000" dirty="0"/>
              <a:t>4 new Columns were added to create buckets for ‘</a:t>
            </a:r>
            <a:r>
              <a:rPr lang="en-IN" sz="2000" dirty="0" err="1"/>
              <a:t>int_rate</a:t>
            </a:r>
            <a:r>
              <a:rPr lang="en-IN" sz="2000" dirty="0"/>
              <a:t>’, ’</a:t>
            </a:r>
            <a:r>
              <a:rPr lang="en-IN" sz="2000" dirty="0" err="1"/>
              <a:t>dti</a:t>
            </a:r>
            <a:r>
              <a:rPr lang="en-IN" sz="2000" dirty="0"/>
              <a:t>’ , ’</a:t>
            </a:r>
            <a:r>
              <a:rPr lang="en-IN" sz="2000" dirty="0" err="1"/>
              <a:t>annual_inc</a:t>
            </a:r>
            <a:r>
              <a:rPr lang="en-IN" sz="2000" dirty="0"/>
              <a:t>’ &amp; ‘</a:t>
            </a:r>
            <a:r>
              <a:rPr lang="en-IN" sz="2000" dirty="0" err="1"/>
              <a:t>loan_amnt</a:t>
            </a:r>
            <a:r>
              <a:rPr lang="en-IN" sz="2000" dirty="0"/>
              <a:t>’.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651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658C-84B1-CAD1-D7EA-180109B5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494" y="627344"/>
            <a:ext cx="4197724" cy="596340"/>
          </a:xfrm>
        </p:spPr>
        <p:txBody>
          <a:bodyPr>
            <a:normAutofit/>
          </a:bodyPr>
          <a:lstStyle/>
          <a:p>
            <a:r>
              <a:rPr lang="en-IN" sz="3200" b="1" dirty="0"/>
              <a:t>Home Ownership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7D2E6B-37D0-B12D-39FA-568F361A1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840" y="1690688"/>
            <a:ext cx="4536960" cy="358728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A2E81-DDEB-65F2-F0B5-C05A2A8E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63" y="1719072"/>
            <a:ext cx="5289110" cy="3755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47956" y="5662569"/>
            <a:ext cx="5029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Home Ownership: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Most defaulters are having 'RENT' followed by 'MORTGAGE' as home ownership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E7152-9050-50E4-18B4-0F8FDE60C60C}"/>
              </a:ext>
            </a:extLst>
          </p:cNvPr>
          <p:cNvSpPr txBox="1"/>
          <p:nvPr/>
        </p:nvSpPr>
        <p:spPr>
          <a:xfrm>
            <a:off x="6680885" y="5662569"/>
            <a:ext cx="5029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Employment Length :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10+ Years of experience have the highest defaulters.</a:t>
            </a:r>
          </a:p>
          <a:p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C81E94-FF6E-30FB-D8D5-6E57E3130AC1}"/>
              </a:ext>
            </a:extLst>
          </p:cNvPr>
          <p:cNvCxnSpPr>
            <a:cxnSpLocks/>
          </p:cNvCxnSpPr>
          <p:nvPr/>
        </p:nvCxnSpPr>
        <p:spPr>
          <a:xfrm>
            <a:off x="6273053" y="1606924"/>
            <a:ext cx="58270" cy="38674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76CAD5D8-FD96-6ABB-8C61-1FA4D836BF1F}"/>
              </a:ext>
            </a:extLst>
          </p:cNvPr>
          <p:cNvSpPr txBox="1">
            <a:spLocks/>
          </p:cNvSpPr>
          <p:nvPr/>
        </p:nvSpPr>
        <p:spPr>
          <a:xfrm>
            <a:off x="7579659" y="734919"/>
            <a:ext cx="4197724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Employment Length</a:t>
            </a:r>
          </a:p>
        </p:txBody>
      </p:sp>
    </p:spTree>
    <p:extLst>
      <p:ext uri="{BB962C8B-B14F-4D97-AF65-F5344CB8AC3E}">
        <p14:creationId xmlns:p14="http://schemas.microsoft.com/office/powerpoint/2010/main" val="342368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96835" y="5615504"/>
            <a:ext cx="5029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Verification Status: </a:t>
            </a:r>
            <a:r>
              <a:rPr lang="en-IN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'Verified’ applicants are the highest defaulters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E7152-9050-50E4-18B4-0F8FDE60C60C}"/>
              </a:ext>
            </a:extLst>
          </p:cNvPr>
          <p:cNvSpPr txBox="1"/>
          <p:nvPr/>
        </p:nvSpPr>
        <p:spPr>
          <a:xfrm>
            <a:off x="6660714" y="5615504"/>
            <a:ext cx="5029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Annual Income: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Annual Income range between 25-50k have the highest defaulters.</a:t>
            </a:r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1BC09-1A6E-EEB5-A797-5E71DE8B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5" y="1795142"/>
            <a:ext cx="4483330" cy="337837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6E2C4E-3309-88B8-057E-0C7CEC116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0714" y="1878999"/>
            <a:ext cx="4515082" cy="3397425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8EBEF-A231-2724-905E-C1B14F5E5D01}"/>
              </a:ext>
            </a:extLst>
          </p:cNvPr>
          <p:cNvCxnSpPr>
            <a:cxnSpLocks/>
          </p:cNvCxnSpPr>
          <p:nvPr/>
        </p:nvCxnSpPr>
        <p:spPr>
          <a:xfrm>
            <a:off x="6167718" y="1550621"/>
            <a:ext cx="58270" cy="38674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CFB97D98-B0BD-1664-494A-59FB31B90EDD}"/>
              </a:ext>
            </a:extLst>
          </p:cNvPr>
          <p:cNvSpPr txBox="1">
            <a:spLocks/>
          </p:cNvSpPr>
          <p:nvPr/>
        </p:nvSpPr>
        <p:spPr>
          <a:xfrm>
            <a:off x="1969994" y="679638"/>
            <a:ext cx="4197724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Verification Status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003D2B-4D6D-7C1C-8D6A-6FED0E42F48A}"/>
              </a:ext>
            </a:extLst>
          </p:cNvPr>
          <p:cNvSpPr txBox="1">
            <a:spLocks/>
          </p:cNvSpPr>
          <p:nvPr/>
        </p:nvSpPr>
        <p:spPr>
          <a:xfrm>
            <a:off x="7548282" y="679638"/>
            <a:ext cx="4197724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Annual Income</a:t>
            </a:r>
          </a:p>
        </p:txBody>
      </p:sp>
    </p:spTree>
    <p:extLst>
      <p:ext uri="{BB962C8B-B14F-4D97-AF65-F5344CB8AC3E}">
        <p14:creationId xmlns:p14="http://schemas.microsoft.com/office/powerpoint/2010/main" val="398972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96835" y="5615504"/>
            <a:ext cx="5029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DTI: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DTI range between 10-20 have the highest number of defaulters.</a:t>
            </a:r>
            <a:endParaRPr lang="en-IN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1E7152-9050-50E4-18B4-0F8FDE60C60C}"/>
              </a:ext>
            </a:extLst>
          </p:cNvPr>
          <p:cNvSpPr txBox="1"/>
          <p:nvPr/>
        </p:nvSpPr>
        <p:spPr>
          <a:xfrm>
            <a:off x="6660714" y="5615504"/>
            <a:ext cx="50292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Interest Rate: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Interest Rate range between </a:t>
            </a:r>
            <a:r>
              <a:rPr 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10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-15</a:t>
            </a:r>
            <a:r>
              <a:rPr 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%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 have the highest defaulters.</a:t>
            </a:r>
            <a:endParaRPr lang="en-US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6C003-1C98-AD68-B8E3-B82D1446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34133" cy="3378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DC6A40-FA4D-C829-BB29-58786D094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567" y="1730287"/>
            <a:ext cx="4438878" cy="33974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712587-5928-A6D7-1C2D-D0BC3D323603}"/>
              </a:ext>
            </a:extLst>
          </p:cNvPr>
          <p:cNvCxnSpPr>
            <a:cxnSpLocks/>
          </p:cNvCxnSpPr>
          <p:nvPr/>
        </p:nvCxnSpPr>
        <p:spPr>
          <a:xfrm>
            <a:off x="6037730" y="1512033"/>
            <a:ext cx="58270" cy="38674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AFB12C3-7076-695C-F12B-FABDC6492C8E}"/>
              </a:ext>
            </a:extLst>
          </p:cNvPr>
          <p:cNvSpPr txBox="1">
            <a:spLocks/>
          </p:cNvSpPr>
          <p:nvPr/>
        </p:nvSpPr>
        <p:spPr>
          <a:xfrm>
            <a:off x="1969994" y="679638"/>
            <a:ext cx="4197724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          DTI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911396A-6B16-1054-9DAA-390410887725}"/>
              </a:ext>
            </a:extLst>
          </p:cNvPr>
          <p:cNvSpPr txBox="1">
            <a:spLocks/>
          </p:cNvSpPr>
          <p:nvPr/>
        </p:nvSpPr>
        <p:spPr>
          <a:xfrm>
            <a:off x="7615517" y="679638"/>
            <a:ext cx="3301928" cy="596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Interest Rate</a:t>
            </a:r>
          </a:p>
        </p:txBody>
      </p:sp>
    </p:spTree>
    <p:extLst>
      <p:ext uri="{BB962C8B-B14F-4D97-AF65-F5344CB8AC3E}">
        <p14:creationId xmlns:p14="http://schemas.microsoft.com/office/powerpoint/2010/main" val="62703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658C-84B1-CAD1-D7EA-180109B5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>
            <a:normAutofit/>
          </a:bodyPr>
          <a:lstStyle/>
          <a:p>
            <a:r>
              <a:rPr lang="en-IN" sz="3200" b="1" dirty="0"/>
              <a:t>Address 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96834" y="5615504"/>
            <a:ext cx="72327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Address State :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CA/California have the highest number of defaulters.</a:t>
            </a:r>
            <a:endParaRPr lang="en-IN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4DF8C-31AE-17F7-2410-255935E1A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19" y="1377524"/>
            <a:ext cx="8927833" cy="397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9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658C-84B1-CAD1-D7EA-180109B5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1948"/>
          </a:xfrm>
        </p:spPr>
        <p:txBody>
          <a:bodyPr>
            <a:normAutofit/>
          </a:bodyPr>
          <a:lstStyle/>
          <a:p>
            <a:r>
              <a:rPr lang="en-IN" sz="3200" b="1" dirty="0"/>
              <a:t>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88746-0E53-3D90-CF96-4F18DE4DBB7A}"/>
              </a:ext>
            </a:extLst>
          </p:cNvPr>
          <p:cNvSpPr txBox="1"/>
          <p:nvPr/>
        </p:nvSpPr>
        <p:spPr>
          <a:xfrm>
            <a:off x="996834" y="5615504"/>
            <a:ext cx="9337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212121"/>
                </a:solidFill>
                <a:latin typeface="Roboto" panose="020F0502020204030204" pitchFamily="2" charset="0"/>
              </a:rPr>
              <a:t>Purpose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: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Loan taken with the purpose of ‘</a:t>
            </a:r>
            <a:r>
              <a:rPr 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D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ebt</a:t>
            </a:r>
            <a:r>
              <a:rPr lang="en-US" sz="1600" dirty="0">
                <a:solidFill>
                  <a:srgbClr val="212121"/>
                </a:solidFill>
                <a:latin typeface="Roboto" panose="020F0502020204030204" pitchFamily="2" charset="0"/>
              </a:rPr>
              <a:t> </a:t>
            </a:r>
            <a:r>
              <a:rPr lang="en-US" sz="160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consolidation’ have the highest number of defaulters.</a:t>
            </a:r>
            <a:endParaRPr lang="en-IN" sz="16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4E649-5270-B0D8-6D13-9486E80F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80" y="1317073"/>
            <a:ext cx="9723079" cy="42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7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766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Roboto</vt:lpstr>
      <vt:lpstr>Office Theme</vt:lpstr>
      <vt:lpstr>Lending Club Case Study</vt:lpstr>
      <vt:lpstr>Objective</vt:lpstr>
      <vt:lpstr>Data Cleaning</vt:lpstr>
      <vt:lpstr>Data Standardization</vt:lpstr>
      <vt:lpstr>Home Ownership</vt:lpstr>
      <vt:lpstr>PowerPoint Presentation</vt:lpstr>
      <vt:lpstr>PowerPoint Presentation</vt:lpstr>
      <vt:lpstr>Address State</vt:lpstr>
      <vt:lpstr>Purpose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Agniva Chakraborty</dc:creator>
  <cp:lastModifiedBy>Agniva Chakraborty</cp:lastModifiedBy>
  <cp:revision>4</cp:revision>
  <dcterms:created xsi:type="dcterms:W3CDTF">2023-12-06T05:50:49Z</dcterms:created>
  <dcterms:modified xsi:type="dcterms:W3CDTF">2023-12-06T09:42:52Z</dcterms:modified>
</cp:coreProperties>
</file>