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30" r:id="rId3"/>
    <p:sldId id="331" r:id="rId4"/>
    <p:sldId id="332" r:id="rId5"/>
    <p:sldId id="335" r:id="rId6"/>
    <p:sldId id="328" r:id="rId7"/>
    <p:sldId id="336" r:id="rId8"/>
    <p:sldId id="337" r:id="rId9"/>
    <p:sldId id="312" r:id="rId10"/>
    <p:sldId id="329" r:id="rId11"/>
    <p:sldId id="309" r:id="rId12"/>
    <p:sldId id="316"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9F4E"/>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34" d="100"/>
          <a:sy n="134" d="100"/>
        </p:scale>
        <p:origin x="126"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0CB55-256C-4509-8E79-2AFB275C08D0}" type="datetimeFigureOut">
              <a:rPr lang="en-US" smtClean="0"/>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5B2ED-B621-4DE5-9C56-D7C3F71BD271}" type="slidenum">
              <a:rPr lang="en-US" smtClean="0"/>
              <a:t>‹#›</a:t>
            </a:fld>
            <a:endParaRPr lang="en-US"/>
          </a:p>
        </p:txBody>
      </p:sp>
    </p:spTree>
    <p:extLst>
      <p:ext uri="{BB962C8B-B14F-4D97-AF65-F5344CB8AC3E}">
        <p14:creationId xmlns:p14="http://schemas.microsoft.com/office/powerpoint/2010/main" val="359451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05E68BC0-4E11-4DCE-974C-FA8AA1DDEE6E}" type="datetimeFigureOut">
              <a:rPr lang="en-US" smtClean="0"/>
              <a:pPr>
                <a:defRPr/>
              </a:pPr>
              <a:t>11/8/2017</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F5793F28-F804-44C2-AD3C-6437063884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D0769B5C-2E10-4A5F-99D3-37EEF5385982}" type="datetimeFigureOut">
              <a:rPr lang="en-US" smtClean="0"/>
              <a:pPr>
                <a:defRPr/>
              </a:pPr>
              <a:t>11/8/2017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AD1882-700A-4099-A4E8-7A78AE25D72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47D6EEDB-6405-4D14-A284-F2D720B4297C}" type="datetimeFigureOut">
              <a:rPr lang="en-US" smtClean="0"/>
              <a:pPr>
                <a:defRPr/>
              </a:pPr>
              <a:t>11/8/2017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05762FC-8CDF-40C1-9FEE-9E1F6EC012C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54037A8-DC37-4FC6-A112-6E3346403BB5}" type="datetimeFigureOut">
              <a:rPr lang="en-US" smtClean="0"/>
              <a:pPr>
                <a:defRPr/>
              </a:pPr>
              <a:t>11/8/2017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8406DE-25CE-426E-B46C-28C419F3F2F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AC3DDCF9-B6A1-4042-9679-58438549E759}" type="datetimeFigureOut">
              <a:rPr lang="en-US" smtClean="0"/>
              <a:pPr>
                <a:defRPr/>
              </a:pPr>
              <a:t>11/8/2017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B7F40D9-37D2-4834-8C79-F995ED5E1C25}"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7FE9F321-B042-4367-A9F6-E34DFE0B3F8A}" type="datetimeFigureOut">
              <a:rPr lang="en-US" smtClean="0"/>
              <a:pPr>
                <a:defRPr/>
              </a:pPr>
              <a:t>11/8/2017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847B98-7F53-4A1F-BBE0-2A0E0EAC241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FB4FC077-F07C-45F8-856C-1F1E27E481A8}" type="datetimeFigureOut">
              <a:rPr lang="en-US" smtClean="0"/>
              <a:pPr>
                <a:defRPr/>
              </a:pPr>
              <a:t>11/8/2017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17BC70A-F02A-4822-9EE9-04D224F55DF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580FECCB-826B-4244-A3A4-3B2B7625BE77}" type="datetimeFigureOut">
              <a:rPr lang="en-US" smtClean="0"/>
              <a:pPr>
                <a:defRPr/>
              </a:pPr>
              <a:t>11/8/2017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3BB582C-9541-49D2-8911-52DDF9113EB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E59CA86-DA10-444B-BD5C-C67AE81648B3}" type="datetimeFigureOut">
              <a:rPr lang="en-US" smtClean="0"/>
              <a:pPr>
                <a:defRPr/>
              </a:pPr>
              <a:t>11/8/2017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C4A44B-A612-42C2-A621-F024BF531CE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C65A14C4-451A-40BF-8744-61E1500CCC19}" type="datetimeFigureOut">
              <a:rPr lang="en-US" smtClean="0"/>
              <a:pPr>
                <a:defRPr/>
              </a:pPr>
              <a:t>11/8/2017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3C5B3B0-32E4-4E4A-906D-C3131F87C12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21C81250-D952-4625-8115-0264E6AF5051}" type="datetimeFigureOut">
              <a:rPr lang="en-US" smtClean="0"/>
              <a:pPr>
                <a:defRPr/>
              </a:pPr>
              <a:t>11/8/2017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7B117AF2-5CEB-467F-9B93-7B1910924B32}"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4D42A43-2284-41B7-B195-A57F20298A70}" type="datetimeFigureOut">
              <a:rPr lang="en-US" smtClean="0"/>
              <a:pPr>
                <a:defRPr/>
              </a:pPr>
              <a:t>11/8/2017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B88F3E5-F56D-484B-A631-DC51ED7729EE}"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r>
              <a:rPr lang="en-US" sz="6600" dirty="0"/>
              <a:t>Art of Learning</a:t>
            </a:r>
            <a:endParaRPr lang="en-US" sz="2700" dirty="0"/>
          </a:p>
        </p:txBody>
      </p:sp>
      <p:sp>
        <p:nvSpPr>
          <p:cNvPr id="3" name="Subtitle 2"/>
          <p:cNvSpPr>
            <a:spLocks noGrp="1"/>
          </p:cNvSpPr>
          <p:nvPr>
            <p:ph type="subTitle" idx="1"/>
          </p:nvPr>
        </p:nvSpPr>
        <p:spPr/>
        <p:txBody>
          <a:bodyPr rtlCol="0">
            <a:normAutofit/>
          </a:bodyPr>
          <a:lstStyle/>
          <a:p>
            <a:pPr>
              <a:defRPr/>
            </a:pPr>
            <a:r>
              <a:rPr lang="en-US" sz="2400" dirty="0"/>
              <a:t>Modular, Iterative and Incremental</a:t>
            </a:r>
            <a:endParaRPr lang="en-US" dirty="0"/>
          </a:p>
        </p:txBody>
      </p:sp>
      <p:sp>
        <p:nvSpPr>
          <p:cNvPr id="4" name="Subtitle 2"/>
          <p:cNvSpPr txBox="1">
            <a:spLocks/>
          </p:cNvSpPr>
          <p:nvPr/>
        </p:nvSpPr>
        <p:spPr>
          <a:xfrm>
            <a:off x="228600" y="228600"/>
            <a:ext cx="5233800" cy="685800"/>
          </a:xfrm>
          <a:prstGeom prst="rect">
            <a:avLst/>
          </a:prstGeom>
        </p:spPr>
        <p:txBody>
          <a:bodyPr vert="horz" lIns="0" rIns="18288" rtlCol="0">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Font typeface="Arial" pitchFamily="34" charset="0"/>
              <a:buNone/>
              <a:defRPr/>
            </a:pPr>
            <a:r>
              <a:rPr lang="en-US" i="1" dirty="0">
                <a:latin typeface="Arial Narrow" pitchFamily="34" charset="0"/>
              </a:rPr>
              <a:t>People, Process, Technology</a:t>
            </a:r>
          </a:p>
        </p:txBody>
      </p:sp>
      <p:sp>
        <p:nvSpPr>
          <p:cNvPr id="5" name="Subtitle 2">
            <a:extLst>
              <a:ext uri="{FF2B5EF4-FFF2-40B4-BE49-F238E27FC236}">
                <a16:creationId xmlns:a16="http://schemas.microsoft.com/office/drawing/2014/main" id="{3110ED5A-A838-45EB-93AC-18043660C12C}"/>
              </a:ext>
            </a:extLst>
          </p:cNvPr>
          <p:cNvSpPr txBox="1">
            <a:spLocks/>
          </p:cNvSpPr>
          <p:nvPr/>
        </p:nvSpPr>
        <p:spPr>
          <a:xfrm>
            <a:off x="6781800" y="6172200"/>
            <a:ext cx="2438400" cy="531019"/>
          </a:xfrm>
          <a:prstGeom prst="rect">
            <a:avLst/>
          </a:prstGeom>
        </p:spPr>
        <p:txBody>
          <a:bodyPr vert="horz" lIns="0" rIns="18288" rtlCol="0">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Font typeface="Arial" pitchFamily="34" charset="0"/>
              <a:buNone/>
              <a:defRPr/>
            </a:pPr>
            <a:r>
              <a:rPr lang="en-US" sz="2000" i="1" dirty="0">
                <a:latin typeface="Arial Narrow" pitchFamily="34" charset="0"/>
              </a:rPr>
              <a:t>Vladimir POPOV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304800" y="76200"/>
            <a:ext cx="8229600" cy="6131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fr-FR" sz="3600" b="1" dirty="0"/>
              <a:t>An opinion </a:t>
            </a:r>
            <a:r>
              <a:rPr lang="fr-FR" sz="3600" b="1" dirty="0" err="1"/>
              <a:t>is</a:t>
            </a:r>
            <a:r>
              <a:rPr lang="fr-FR" sz="3600" b="1" dirty="0"/>
              <a:t> a </a:t>
            </a:r>
            <a:r>
              <a:rPr lang="fr-FR" sz="3600" b="1" dirty="0" err="1"/>
              <a:t>bias</a:t>
            </a:r>
            <a:r>
              <a:rPr lang="fr-FR" sz="3600" b="1" dirty="0"/>
              <a:t> </a:t>
            </a:r>
            <a:r>
              <a:rPr lang="fr-FR" sz="3600" b="1" dirty="0" err="1"/>
              <a:t>defeind</a:t>
            </a:r>
            <a:r>
              <a:rPr lang="fr-FR" sz="3600" b="1" dirty="0"/>
              <a:t> by the </a:t>
            </a:r>
            <a:r>
              <a:rPr lang="fr-FR" sz="3600" b="1" dirty="0" err="1"/>
              <a:t>skillset</a:t>
            </a:r>
            <a:endParaRPr lang="fr-FR" sz="5400" b="1" dirty="0"/>
          </a:p>
        </p:txBody>
      </p:sp>
      <p:sp>
        <p:nvSpPr>
          <p:cNvPr id="7" name="TextBox 6">
            <a:extLst>
              <a:ext uri="{FF2B5EF4-FFF2-40B4-BE49-F238E27FC236}">
                <a16:creationId xmlns:a16="http://schemas.microsoft.com/office/drawing/2014/main" id="{EF4D0BB3-BA90-409F-9916-D1663053F7DE}"/>
              </a:ext>
            </a:extLst>
          </p:cNvPr>
          <p:cNvSpPr txBox="1"/>
          <p:nvPr/>
        </p:nvSpPr>
        <p:spPr>
          <a:xfrm>
            <a:off x="457200" y="1143000"/>
            <a:ext cx="8153400" cy="5016758"/>
          </a:xfrm>
          <a:prstGeom prst="rect">
            <a:avLst/>
          </a:prstGeom>
          <a:noFill/>
        </p:spPr>
        <p:txBody>
          <a:bodyPr wrap="square" rtlCol="0">
            <a:spAutoFit/>
          </a:bodyPr>
          <a:lstStyle/>
          <a:p>
            <a:pPr marL="285750" lvl="0" indent="-285750" eaLnBrk="0" hangingPunct="0">
              <a:buFont typeface="Arial" panose="020B0604020202020204" pitchFamily="34" charset="0"/>
              <a:buChar char="•"/>
              <a:tabLst>
                <a:tab pos="677863" algn="l"/>
              </a:tabLst>
            </a:pPr>
            <a:r>
              <a:rPr lang="en-US" altLang="en-US" sz="1600" dirty="0">
                <a:latin typeface="Arial" panose="020B0604020202020204" pitchFamily="34" charset="0"/>
                <a:ea typeface="Calibri" panose="020F0502020204030204" pitchFamily="34" charset="0"/>
                <a:cs typeface="Times New Roman" panose="02020603050405020304" pitchFamily="18" charset="0"/>
              </a:rPr>
              <a:t>An opinion (bias) is never right or wrong.</a:t>
            </a:r>
            <a:br>
              <a:rPr lang="en-US" altLang="en-US" sz="1600" dirty="0">
                <a:latin typeface="Arial" panose="020B0604020202020204" pitchFamily="34" charset="0"/>
                <a:ea typeface="Calibri" panose="020F0502020204030204" pitchFamily="34" charset="0"/>
                <a:cs typeface="Times New Roman" panose="02020603050405020304" pitchFamily="18" charset="0"/>
              </a:rPr>
            </a:br>
            <a:r>
              <a:rPr lang="en-US" altLang="en-US" sz="1600" dirty="0">
                <a:latin typeface="Arial" panose="020B0604020202020204" pitchFamily="34" charset="0"/>
                <a:ea typeface="Calibri" panose="020F0502020204030204" pitchFamily="34" charset="0"/>
                <a:cs typeface="Times New Roman" panose="02020603050405020304" pitchFamily="18" charset="0"/>
              </a:rPr>
              <a:t>It is only more profound or less complete. Or both.</a:t>
            </a:r>
          </a:p>
          <a:p>
            <a:pPr marL="285750" lvl="0" indent="-285750" eaLnBrk="0" hangingPunct="0">
              <a:buFont typeface="Arial" panose="020B0604020202020204" pitchFamily="34" charset="0"/>
              <a:buChar char="•"/>
              <a:tabLst>
                <a:tab pos="677863" algn="l"/>
              </a:tabLst>
            </a:pPr>
            <a:r>
              <a:rPr lang="en-US" altLang="en-US" sz="1600" dirty="0">
                <a:latin typeface="Arial" panose="020B0604020202020204" pitchFamily="34" charset="0"/>
                <a:ea typeface="Calibri" panose="020F0502020204030204" pitchFamily="34" charset="0"/>
                <a:cs typeface="Times New Roman" panose="02020603050405020304" pitchFamily="18" charset="0"/>
              </a:rPr>
              <a:t>Opinions (biases) change.</a:t>
            </a:r>
          </a:p>
          <a:p>
            <a:pPr lvl="0" eaLnBrk="0" hangingPunct="0">
              <a:tabLst>
                <a:tab pos="677863" algn="l"/>
              </a:tabLst>
            </a:pPr>
            <a:endParaRPr lang="en-US" altLang="en-US" sz="1600" dirty="0">
              <a:latin typeface="Arial" panose="020B0604020202020204" pitchFamily="34" charset="0"/>
              <a:ea typeface="Calibri" panose="020F0502020204030204" pitchFamily="34" charset="0"/>
              <a:cs typeface="Times New Roman" panose="02020603050405020304" pitchFamily="18" charset="0"/>
            </a:endParaRPr>
          </a:p>
          <a:p>
            <a:pPr lvl="0" eaLnBrk="0" hangingPunct="0">
              <a:tabLst>
                <a:tab pos="677863" algn="l"/>
              </a:tabLst>
            </a:pPr>
            <a:r>
              <a:rPr lang="en-US" altLang="en-US" sz="1600" dirty="0">
                <a:latin typeface="Arial" panose="020B0604020202020204" pitchFamily="34" charset="0"/>
                <a:ea typeface="Calibri" panose="020F0502020204030204" pitchFamily="34" charset="0"/>
                <a:cs typeface="Times New Roman" panose="02020603050405020304" pitchFamily="18" charset="0"/>
              </a:rPr>
              <a:t>Quotes (biases):  </a:t>
            </a:r>
          </a:p>
          <a:p>
            <a:pPr lvl="0" eaLnBrk="0" hangingPunct="0">
              <a:tabLst>
                <a:tab pos="677863" algn="l"/>
              </a:tabLst>
            </a:pPr>
            <a:endParaRPr lang="en-US" altLang="en-US" sz="1600" dirty="0">
              <a:latin typeface="Arial" panose="020B0604020202020204" pitchFamily="34" charset="0"/>
            </a:endParaRPr>
          </a:p>
          <a:p>
            <a:pPr lvl="0" eaLnBrk="0" hangingPunct="0">
              <a:tabLst>
                <a:tab pos="677863" algn="l"/>
              </a:tabLst>
            </a:pPr>
            <a:r>
              <a:rPr lang="en-US" altLang="en-US" sz="1600" b="1" dirty="0">
                <a:latin typeface="Arial" panose="020B0604020202020204" pitchFamily="34" charset="0"/>
                <a:ea typeface="Calibri" panose="020F0502020204030204" pitchFamily="34" charset="0"/>
                <a:cs typeface="Times New Roman" panose="02020603050405020304" pitchFamily="18" charset="0"/>
              </a:rPr>
              <a:t>“For every complex problem, there is a solution that is simple, neat, and wrong.” </a:t>
            </a:r>
          </a:p>
          <a:p>
            <a:pPr lvl="0" eaLnBrk="0" hangingPunct="0">
              <a:tabLst>
                <a:tab pos="677863" algn="l"/>
              </a:tabLst>
            </a:pPr>
            <a:r>
              <a:rPr lang="en-US" altLang="en-US" sz="1600" dirty="0">
                <a:latin typeface="Arial" panose="020B0604020202020204" pitchFamily="34" charset="0"/>
                <a:ea typeface="Calibri" panose="020F0502020204030204" pitchFamily="34" charset="0"/>
                <a:cs typeface="Times New Roman" panose="02020603050405020304" pitchFamily="18" charset="0"/>
              </a:rPr>
              <a:t>- Henry Louis Mencken. American humorous journalist and critic who influenced US fiction through the 1920s, 1880-1956</a:t>
            </a:r>
          </a:p>
          <a:p>
            <a:pPr lvl="0" eaLnBrk="0" hangingPunct="0">
              <a:tabLst>
                <a:tab pos="677863" algn="l"/>
              </a:tabLst>
            </a:pPr>
            <a:endParaRPr lang="en-US" altLang="en-US" sz="1600" dirty="0">
              <a:latin typeface="Arial" panose="020B0604020202020204" pitchFamily="34" charset="0"/>
            </a:endParaRPr>
          </a:p>
          <a:p>
            <a:pPr lvl="0" eaLnBrk="0" hangingPunct="0">
              <a:tabLst>
                <a:tab pos="677863" algn="l"/>
              </a:tabLst>
            </a:pPr>
            <a:endParaRPr lang="en-US" altLang="en-US" sz="1600" dirty="0">
              <a:latin typeface="Arial" panose="020B0604020202020204" pitchFamily="34" charset="0"/>
            </a:endParaRPr>
          </a:p>
          <a:p>
            <a:pPr lvl="0" eaLnBrk="0" hangingPunct="0">
              <a:tabLst>
                <a:tab pos="677863" algn="l"/>
              </a:tabLst>
            </a:pPr>
            <a:r>
              <a:rPr lang="en-US" altLang="en-US" sz="1600" b="1" dirty="0">
                <a:latin typeface="Arial" panose="020B0604020202020204" pitchFamily="34" charset="0"/>
                <a:ea typeface="Calibri" panose="020F0502020204030204" pitchFamily="34" charset="0"/>
                <a:cs typeface="Times New Roman" panose="02020603050405020304" pitchFamily="18" charset="0"/>
              </a:rPr>
              <a:t>“Things should be made as simple as possible, but not any simpler. “</a:t>
            </a:r>
          </a:p>
          <a:p>
            <a:pPr lvl="0" eaLnBrk="0" hangingPunct="0">
              <a:tabLst>
                <a:tab pos="677863" algn="l"/>
              </a:tabLst>
            </a:pPr>
            <a:r>
              <a:rPr lang="en-US" altLang="en-US" sz="1600" dirty="0">
                <a:latin typeface="Arial" panose="020B0604020202020204" pitchFamily="34" charset="0"/>
                <a:ea typeface="Calibri" panose="020F0502020204030204" pitchFamily="34" charset="0"/>
                <a:cs typeface="Times New Roman" panose="02020603050405020304" pitchFamily="18" charset="0"/>
              </a:rPr>
              <a:t>- Albert Einstein. Physicist, Nobel Prize for Physics in 1921, 1879-1955. </a:t>
            </a:r>
          </a:p>
          <a:p>
            <a:pPr lvl="0" eaLnBrk="0" hangingPunct="0">
              <a:tabLst>
                <a:tab pos="677863" algn="l"/>
              </a:tabLst>
            </a:pPr>
            <a:endParaRPr lang="en-US" altLang="en-US" sz="1600" dirty="0">
              <a:latin typeface="Arial" panose="020B0604020202020204" pitchFamily="34" charset="0"/>
              <a:cs typeface="Times New Roman" panose="02020603050405020304" pitchFamily="18" charset="0"/>
            </a:endParaRPr>
          </a:p>
          <a:p>
            <a:pPr lvl="0" eaLnBrk="0" hangingPunct="0">
              <a:tabLst>
                <a:tab pos="677863" algn="l"/>
              </a:tabLst>
            </a:pPr>
            <a:r>
              <a:rPr lang="en-US" altLang="en-US" sz="1600" b="1" dirty="0">
                <a:latin typeface="Arial" panose="020B0604020202020204" pitchFamily="34" charset="0"/>
                <a:cs typeface="Times New Roman" panose="02020603050405020304" pitchFamily="18" charset="0"/>
              </a:rPr>
              <a:t>“The Earth is flat.”</a:t>
            </a:r>
            <a:br>
              <a:rPr lang="en-US" altLang="en-US" sz="1600" b="1" dirty="0">
                <a:latin typeface="Arial" panose="020B0604020202020204" pitchFamily="34" charset="0"/>
                <a:cs typeface="Times New Roman" panose="02020603050405020304" pitchFamily="18" charset="0"/>
              </a:rPr>
            </a:br>
            <a:r>
              <a:rPr lang="en-US" altLang="en-US" sz="1600" dirty="0">
                <a:latin typeface="Arial" panose="020B0604020202020204" pitchFamily="34" charset="0"/>
                <a:cs typeface="Times New Roman" panose="02020603050405020304" pitchFamily="18" charset="0"/>
              </a:rPr>
              <a:t>- an approximation true within, let’s say, a parking lot.</a:t>
            </a:r>
            <a:endParaRPr lang="en-US" altLang="en-US" sz="1600" b="1" dirty="0">
              <a:latin typeface="Arial" panose="020B0604020202020204" pitchFamily="34" charset="0"/>
              <a:cs typeface="Times New Roman" panose="02020603050405020304" pitchFamily="18" charset="0"/>
            </a:endParaRPr>
          </a:p>
          <a:p>
            <a:pPr lvl="0" eaLnBrk="0" hangingPunct="0">
              <a:tabLst>
                <a:tab pos="677863" algn="l"/>
              </a:tabLst>
            </a:pPr>
            <a:endParaRPr lang="en-US" altLang="en-US" sz="1600" dirty="0">
              <a:latin typeface="Arial" panose="020B0604020202020204" pitchFamily="34" charset="0"/>
              <a:cs typeface="Times New Roman" panose="02020603050405020304" pitchFamily="18" charset="0"/>
            </a:endParaRPr>
          </a:p>
          <a:p>
            <a:pPr lvl="0" eaLnBrk="0" hangingPunct="0">
              <a:tabLst>
                <a:tab pos="677863" algn="l"/>
              </a:tabLst>
            </a:pPr>
            <a:r>
              <a:rPr lang="en-US" altLang="en-US" sz="1600" b="1" dirty="0">
                <a:latin typeface="Arial" panose="020B0604020202020204" pitchFamily="34" charset="0"/>
                <a:cs typeface="Times New Roman" panose="02020603050405020304" pitchFamily="18" charset="0"/>
              </a:rPr>
              <a:t>“&lt;insert a citation…&gt;”</a:t>
            </a:r>
          </a:p>
          <a:p>
            <a:pPr lvl="0" eaLnBrk="0" hangingPunct="0">
              <a:tabLst>
                <a:tab pos="677863" algn="l"/>
              </a:tabLst>
            </a:pPr>
            <a:r>
              <a:rPr lang="en-US" altLang="en-US" sz="1600" dirty="0">
                <a:latin typeface="Arial" panose="020B0604020202020204" pitchFamily="34" charset="0"/>
                <a:cs typeface="Times New Roman" panose="02020603050405020304" pitchFamily="18" charset="0"/>
              </a:rPr>
              <a:t>- &lt;You&gt;</a:t>
            </a:r>
            <a:endParaRPr lang="en-US" altLang="en-US" sz="1600" dirty="0">
              <a:latin typeface="Arial" panose="020B0604020202020204" pitchFamily="34" charset="0"/>
            </a:endParaRPr>
          </a:p>
          <a:p>
            <a:pPr lvl="0"/>
            <a:endParaRPr lang="en-US" altLang="en-US" sz="16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24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5893" y="830759"/>
            <a:ext cx="6019800" cy="769441"/>
          </a:xfrm>
          <a:prstGeom prst="rect">
            <a:avLst/>
          </a:prstGeom>
          <a:noFill/>
        </p:spPr>
        <p:txBody>
          <a:bodyPr wrap="square" rtlCol="0">
            <a:spAutoFit/>
          </a:bodyPr>
          <a:lstStyle/>
          <a:p>
            <a:r>
              <a:rPr lang="en-US" sz="4400" dirty="0">
                <a:solidFill>
                  <a:srgbClr val="002060"/>
                </a:solidFill>
                <a:latin typeface="Arial Black" panose="020B0A04020102020204" pitchFamily="34" charset="0"/>
              </a:rPr>
              <a:t>Inspect and Adapt</a:t>
            </a:r>
          </a:p>
        </p:txBody>
      </p:sp>
      <p:pic>
        <p:nvPicPr>
          <p:cNvPr id="3074" name="Picture 2" descr="http://www.mpug.com/wp-content/uploads/2013/05/Rubin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89586" cy="4495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228600"/>
            <a:ext cx="4953000" cy="369332"/>
          </a:xfrm>
          <a:prstGeom prst="rect">
            <a:avLst/>
          </a:prstGeom>
          <a:noFill/>
        </p:spPr>
        <p:txBody>
          <a:bodyPr wrap="square" rtlCol="0">
            <a:spAutoFit/>
          </a:bodyPr>
          <a:lstStyle/>
          <a:p>
            <a:r>
              <a:rPr lang="en-US" dirty="0"/>
              <a:t>Modular system maps well into iterative process</a:t>
            </a:r>
          </a:p>
        </p:txBody>
      </p:sp>
    </p:spTree>
    <p:extLst>
      <p:ext uri="{BB962C8B-B14F-4D97-AF65-F5344CB8AC3E}">
        <p14:creationId xmlns:p14="http://schemas.microsoft.com/office/powerpoint/2010/main" val="98376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752600"/>
            <a:ext cx="8229600" cy="4185761"/>
          </a:xfrm>
          <a:prstGeom prst="rect">
            <a:avLst/>
          </a:prstGeom>
          <a:noFill/>
        </p:spPr>
        <p:txBody>
          <a:bodyPr wrap="square" rtlCol="0">
            <a:spAutoFit/>
          </a:bodyPr>
          <a:lstStyle/>
          <a:p>
            <a:pPr algn="ctr"/>
            <a:r>
              <a:rPr lang="en-US" sz="1600" dirty="0"/>
              <a:t>We are uncovering better ways of developing</a:t>
            </a:r>
            <a:br>
              <a:rPr lang="en-US" sz="1600" dirty="0"/>
            </a:br>
            <a:r>
              <a:rPr lang="en-US" sz="1600" dirty="0"/>
              <a:t>software by doing it and helping others do it.</a:t>
            </a:r>
            <a:br>
              <a:rPr lang="en-US" sz="1600" dirty="0"/>
            </a:br>
            <a:r>
              <a:rPr lang="en-US" sz="1600" dirty="0"/>
              <a:t>Through this work we have come to value:</a:t>
            </a:r>
            <a:br>
              <a:rPr lang="en-US" dirty="0"/>
            </a:br>
            <a:endParaRPr lang="en-US" dirty="0"/>
          </a:p>
          <a:p>
            <a:pPr algn="ctr"/>
            <a:r>
              <a:rPr lang="en-US" sz="3200" dirty="0"/>
              <a:t>Individuals and interactions</a:t>
            </a:r>
            <a:r>
              <a:rPr lang="en-US" dirty="0"/>
              <a:t> over processes and tools</a:t>
            </a:r>
            <a:br>
              <a:rPr lang="en-US" dirty="0"/>
            </a:br>
            <a:r>
              <a:rPr lang="en-US" sz="3200" dirty="0"/>
              <a:t>Working software </a:t>
            </a:r>
            <a:r>
              <a:rPr lang="en-US" dirty="0"/>
              <a:t>over comprehensive documentation</a:t>
            </a:r>
            <a:br>
              <a:rPr lang="en-US" dirty="0"/>
            </a:br>
            <a:r>
              <a:rPr lang="en-US" sz="3200" dirty="0"/>
              <a:t>Customer collaboration </a:t>
            </a:r>
            <a:r>
              <a:rPr lang="en-US" dirty="0"/>
              <a:t>over contract negotiation</a:t>
            </a:r>
            <a:br>
              <a:rPr lang="en-US" dirty="0"/>
            </a:br>
            <a:r>
              <a:rPr lang="en-US" sz="3200" dirty="0"/>
              <a:t>Responding to change </a:t>
            </a:r>
            <a:r>
              <a:rPr lang="en-US" dirty="0"/>
              <a:t>over following a plan</a:t>
            </a:r>
            <a:br>
              <a:rPr lang="en-US" dirty="0"/>
            </a:br>
            <a:endParaRPr lang="en-US" dirty="0"/>
          </a:p>
          <a:p>
            <a:pPr algn="ctr"/>
            <a:r>
              <a:rPr lang="en-US" dirty="0"/>
              <a:t>That is, while there is value in the items on</a:t>
            </a:r>
            <a:br>
              <a:rPr lang="en-US" dirty="0"/>
            </a:br>
            <a:r>
              <a:rPr lang="en-US" dirty="0"/>
              <a:t>the right, we value the items on the left more.</a:t>
            </a:r>
          </a:p>
          <a:p>
            <a:pPr algn="ctr"/>
            <a:endParaRPr lang="en-US" dirty="0"/>
          </a:p>
        </p:txBody>
      </p:sp>
      <p:sp>
        <p:nvSpPr>
          <p:cNvPr id="9" name="Titre 1"/>
          <p:cNvSpPr>
            <a:spLocks noGrp="1"/>
          </p:cNvSpPr>
          <p:nvPr>
            <p:ph type="title"/>
          </p:nvPr>
        </p:nvSpPr>
        <p:spPr>
          <a:xfrm>
            <a:off x="457200" y="274638"/>
            <a:ext cx="8229600" cy="9941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fr-FR" sz="3600" b="1" dirty="0"/>
              <a:t>Agile </a:t>
            </a:r>
            <a:r>
              <a:rPr lang="fr-FR" sz="3600" b="1" dirty="0" err="1"/>
              <a:t>Manifesto</a:t>
            </a:r>
            <a:endParaRPr lang="fr-FR" sz="5400" b="1" dirty="0"/>
          </a:p>
        </p:txBody>
      </p:sp>
      <p:sp>
        <p:nvSpPr>
          <p:cNvPr id="10" name="Rectangle 9"/>
          <p:cNvSpPr/>
          <p:nvPr/>
        </p:nvSpPr>
        <p:spPr>
          <a:xfrm>
            <a:off x="3245675" y="5943277"/>
            <a:ext cx="2652649" cy="369332"/>
          </a:xfrm>
          <a:prstGeom prst="rect">
            <a:avLst/>
          </a:prstGeom>
        </p:spPr>
        <p:txBody>
          <a:bodyPr wrap="none">
            <a:spAutoFit/>
          </a:bodyPr>
          <a:lstStyle/>
          <a:p>
            <a:r>
              <a:rPr lang="en-US" dirty="0"/>
              <a:t>http://agilemanifesto.org/</a:t>
            </a:r>
          </a:p>
        </p:txBody>
      </p:sp>
    </p:spTree>
    <p:extLst>
      <p:ext uri="{BB962C8B-B14F-4D97-AF65-F5344CB8AC3E}">
        <p14:creationId xmlns:p14="http://schemas.microsoft.com/office/powerpoint/2010/main" val="267111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84ECF1D-08F4-41F6-AF5E-070EFC0AD51E}"/>
              </a:ext>
            </a:extLst>
          </p:cNvPr>
          <p:cNvSpPr>
            <a:spLocks noGrp="1"/>
          </p:cNvSpPr>
          <p:nvPr>
            <p:ph type="title"/>
          </p:nvPr>
        </p:nvSpPr>
        <p:spPr>
          <a:xfrm>
            <a:off x="279400" y="16669"/>
            <a:ext cx="8229600" cy="6591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sz="3600" b="1" kern="0" dirty="0"/>
              <a:t>Our knowledge is an incomplete puzzle of skills</a:t>
            </a:r>
          </a:p>
        </p:txBody>
      </p:sp>
      <p:pic>
        <p:nvPicPr>
          <p:cNvPr id="5" name="Picture 4">
            <a:extLst>
              <a:ext uri="{FF2B5EF4-FFF2-40B4-BE49-F238E27FC236}">
                <a16:creationId xmlns:a16="http://schemas.microsoft.com/office/drawing/2014/main" id="{69D6292F-7132-43D1-BBAD-70AAC80E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6350000" cy="3086100"/>
          </a:xfrm>
          <a:prstGeom prst="rect">
            <a:avLst/>
          </a:prstGeom>
        </p:spPr>
      </p:pic>
      <p:sp>
        <p:nvSpPr>
          <p:cNvPr id="6" name="TextBox 5">
            <a:extLst>
              <a:ext uri="{FF2B5EF4-FFF2-40B4-BE49-F238E27FC236}">
                <a16:creationId xmlns:a16="http://schemas.microsoft.com/office/drawing/2014/main" id="{4307FFF8-D737-41F5-9BAC-EB021CBA43D5}"/>
              </a:ext>
            </a:extLst>
          </p:cNvPr>
          <p:cNvSpPr txBox="1"/>
          <p:nvPr/>
        </p:nvSpPr>
        <p:spPr>
          <a:xfrm>
            <a:off x="1043248" y="4586894"/>
            <a:ext cx="6857538" cy="1200329"/>
          </a:xfrm>
          <a:prstGeom prst="rect">
            <a:avLst/>
          </a:prstGeom>
          <a:noFill/>
        </p:spPr>
        <p:txBody>
          <a:bodyPr wrap="square" rtlCol="0">
            <a:spAutoFit/>
          </a:bodyPr>
          <a:lstStyle/>
          <a:p>
            <a:r>
              <a:rPr lang="en-US" dirty="0"/>
              <a:t>Our knowledge is a model of reality.</a:t>
            </a:r>
            <a:br>
              <a:rPr lang="en-US" dirty="0"/>
            </a:br>
            <a:r>
              <a:rPr lang="en-US" dirty="0"/>
              <a:t>The understanding is only as good and (in)complete as the model is.</a:t>
            </a:r>
          </a:p>
          <a:p>
            <a:r>
              <a:rPr lang="en-US" dirty="0"/>
              <a:t>More we learn, more we see what we don’t know yet, more we see the Big Picture.</a:t>
            </a:r>
          </a:p>
        </p:txBody>
      </p:sp>
    </p:spTree>
    <p:extLst>
      <p:ext uri="{BB962C8B-B14F-4D97-AF65-F5344CB8AC3E}">
        <p14:creationId xmlns:p14="http://schemas.microsoft.com/office/powerpoint/2010/main" val="287421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84ECF1D-08F4-41F6-AF5E-070EFC0AD51E}"/>
              </a:ext>
            </a:extLst>
          </p:cNvPr>
          <p:cNvSpPr>
            <a:spLocks noGrp="1"/>
          </p:cNvSpPr>
          <p:nvPr>
            <p:ph type="title"/>
          </p:nvPr>
        </p:nvSpPr>
        <p:spPr>
          <a:xfrm>
            <a:off x="350351" y="38100"/>
            <a:ext cx="8229600" cy="6591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600" b="1" kern="0" dirty="0"/>
              <a:t>Team up for success</a:t>
            </a:r>
          </a:p>
        </p:txBody>
      </p:sp>
      <p:pic>
        <p:nvPicPr>
          <p:cNvPr id="7" name="Picture 6">
            <a:extLst>
              <a:ext uri="{FF2B5EF4-FFF2-40B4-BE49-F238E27FC236}">
                <a16:creationId xmlns:a16="http://schemas.microsoft.com/office/drawing/2014/main" id="{5E465FD9-E26E-4115-8D36-0B55452E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19200"/>
            <a:ext cx="5597549" cy="3711418"/>
          </a:xfrm>
          <a:prstGeom prst="rect">
            <a:avLst/>
          </a:prstGeom>
        </p:spPr>
      </p:pic>
      <p:sp>
        <p:nvSpPr>
          <p:cNvPr id="8" name="TextBox 7">
            <a:extLst>
              <a:ext uri="{FF2B5EF4-FFF2-40B4-BE49-F238E27FC236}">
                <a16:creationId xmlns:a16="http://schemas.microsoft.com/office/drawing/2014/main" id="{C7F59161-C0FA-4D89-A99D-9AE5C3C0FA48}"/>
              </a:ext>
            </a:extLst>
          </p:cNvPr>
          <p:cNvSpPr txBox="1"/>
          <p:nvPr/>
        </p:nvSpPr>
        <p:spPr>
          <a:xfrm>
            <a:off x="1524000" y="5411673"/>
            <a:ext cx="2864951" cy="369332"/>
          </a:xfrm>
          <a:prstGeom prst="rect">
            <a:avLst/>
          </a:prstGeom>
          <a:noFill/>
        </p:spPr>
        <p:txBody>
          <a:bodyPr wrap="none" rtlCol="0">
            <a:spAutoFit/>
          </a:bodyPr>
          <a:lstStyle/>
          <a:p>
            <a:r>
              <a:rPr lang="en-US" dirty="0"/>
              <a:t>Bring the pieces together.</a:t>
            </a:r>
          </a:p>
        </p:txBody>
      </p:sp>
    </p:spTree>
    <p:extLst>
      <p:ext uri="{BB962C8B-B14F-4D97-AF65-F5344CB8AC3E}">
        <p14:creationId xmlns:p14="http://schemas.microsoft.com/office/powerpoint/2010/main" val="115650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AC195C0-DD70-4622-92BE-1868D9E23FDD}"/>
              </a:ext>
            </a:extLst>
          </p:cNvPr>
          <p:cNvSpPr>
            <a:spLocks noGrp="1"/>
          </p:cNvSpPr>
          <p:nvPr>
            <p:ph type="title"/>
          </p:nvPr>
        </p:nvSpPr>
        <p:spPr>
          <a:xfrm>
            <a:off x="361603" y="76200"/>
            <a:ext cx="8229600" cy="6591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600" b="1" kern="0" dirty="0"/>
              <a:t>Continue learning</a:t>
            </a:r>
          </a:p>
        </p:txBody>
      </p:sp>
      <p:pic>
        <p:nvPicPr>
          <p:cNvPr id="5" name="Picture 4">
            <a:extLst>
              <a:ext uri="{FF2B5EF4-FFF2-40B4-BE49-F238E27FC236}">
                <a16:creationId xmlns:a16="http://schemas.microsoft.com/office/drawing/2014/main" id="{7F328B81-D8E6-4D46-920E-7D8760BDA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19200"/>
            <a:ext cx="5295207" cy="3966294"/>
          </a:xfrm>
          <a:prstGeom prst="rect">
            <a:avLst/>
          </a:prstGeom>
        </p:spPr>
      </p:pic>
      <p:sp>
        <p:nvSpPr>
          <p:cNvPr id="6" name="TextBox 5">
            <a:extLst>
              <a:ext uri="{FF2B5EF4-FFF2-40B4-BE49-F238E27FC236}">
                <a16:creationId xmlns:a16="http://schemas.microsoft.com/office/drawing/2014/main" id="{FAFDADEB-3241-48CA-99E1-41D35782A7BB}"/>
              </a:ext>
            </a:extLst>
          </p:cNvPr>
          <p:cNvSpPr txBox="1"/>
          <p:nvPr/>
        </p:nvSpPr>
        <p:spPr>
          <a:xfrm>
            <a:off x="1644535" y="5547188"/>
            <a:ext cx="5724644" cy="369332"/>
          </a:xfrm>
          <a:prstGeom prst="rect">
            <a:avLst/>
          </a:prstGeom>
          <a:noFill/>
        </p:spPr>
        <p:txBody>
          <a:bodyPr wrap="none" rtlCol="0">
            <a:spAutoFit/>
          </a:bodyPr>
          <a:lstStyle/>
          <a:p>
            <a:r>
              <a:rPr lang="en-US" dirty="0"/>
              <a:t>Call for help, learn from experts, share the knowledge.</a:t>
            </a:r>
          </a:p>
        </p:txBody>
      </p:sp>
    </p:spTree>
    <p:extLst>
      <p:ext uri="{BB962C8B-B14F-4D97-AF65-F5344CB8AC3E}">
        <p14:creationId xmlns:p14="http://schemas.microsoft.com/office/powerpoint/2010/main" val="14519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AC195C0-DD70-4622-92BE-1868D9E23FDD}"/>
              </a:ext>
            </a:extLst>
          </p:cNvPr>
          <p:cNvSpPr>
            <a:spLocks noGrp="1"/>
          </p:cNvSpPr>
          <p:nvPr>
            <p:ph type="title"/>
          </p:nvPr>
        </p:nvSpPr>
        <p:spPr>
          <a:xfrm>
            <a:off x="304800" y="76200"/>
            <a:ext cx="8229600" cy="6591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600" b="1" kern="0" dirty="0"/>
              <a:t>Skill Acquisition Model</a:t>
            </a:r>
          </a:p>
        </p:txBody>
      </p:sp>
      <p:pic>
        <p:nvPicPr>
          <p:cNvPr id="3" name="Picture 2">
            <a:extLst>
              <a:ext uri="{FF2B5EF4-FFF2-40B4-BE49-F238E27FC236}">
                <a16:creationId xmlns:a16="http://schemas.microsoft.com/office/drawing/2014/main" id="{BD8074F4-3A65-46A3-A2ED-3E06AFA67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14400"/>
            <a:ext cx="6691747" cy="5204692"/>
          </a:xfrm>
          <a:prstGeom prst="rect">
            <a:avLst/>
          </a:prstGeom>
        </p:spPr>
      </p:pic>
      <p:sp>
        <p:nvSpPr>
          <p:cNvPr id="5" name="Rectangle 4">
            <a:extLst>
              <a:ext uri="{FF2B5EF4-FFF2-40B4-BE49-F238E27FC236}">
                <a16:creationId xmlns:a16="http://schemas.microsoft.com/office/drawing/2014/main" id="{62433118-5EDF-4893-B733-98656B37452A}"/>
              </a:ext>
            </a:extLst>
          </p:cNvPr>
          <p:cNvSpPr/>
          <p:nvPr/>
        </p:nvSpPr>
        <p:spPr>
          <a:xfrm>
            <a:off x="486296" y="6054963"/>
            <a:ext cx="8321040" cy="369332"/>
          </a:xfrm>
          <a:prstGeom prst="rect">
            <a:avLst/>
          </a:prstGeom>
        </p:spPr>
        <p:txBody>
          <a:bodyPr wrap="square">
            <a:spAutoFit/>
          </a:bodyPr>
          <a:lstStyle/>
          <a:p>
            <a:r>
              <a:rPr lang="en-US" dirty="0"/>
              <a:t>http://www.leanleadershipacademy.com/lla-and-the-genesis-of-the-lean-expert/</a:t>
            </a:r>
          </a:p>
        </p:txBody>
      </p:sp>
    </p:spTree>
    <p:extLst>
      <p:ext uri="{BB962C8B-B14F-4D97-AF65-F5344CB8AC3E}">
        <p14:creationId xmlns:p14="http://schemas.microsoft.com/office/powerpoint/2010/main" val="12951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55383632"/>
              </p:ext>
            </p:extLst>
          </p:nvPr>
        </p:nvGraphicFramePr>
        <p:xfrm>
          <a:off x="283735" y="1066800"/>
          <a:ext cx="8576530" cy="5306680"/>
        </p:xfrm>
        <a:graphic>
          <a:graphicData uri="http://schemas.openxmlformats.org/drawingml/2006/table">
            <a:tbl>
              <a:tblPr>
                <a:tableStyleId>{5C22544A-7EE6-4342-B048-85BDC9FD1C3A}</a:tableStyleId>
              </a:tblPr>
              <a:tblGrid>
                <a:gridCol w="1409745">
                  <a:extLst>
                    <a:ext uri="{9D8B030D-6E8A-4147-A177-3AD203B41FA5}">
                      <a16:colId xmlns:a16="http://schemas.microsoft.com/office/drawing/2014/main" val="20000"/>
                    </a:ext>
                  </a:extLst>
                </a:gridCol>
                <a:gridCol w="7166785">
                  <a:extLst>
                    <a:ext uri="{9D8B030D-6E8A-4147-A177-3AD203B41FA5}">
                      <a16:colId xmlns:a16="http://schemas.microsoft.com/office/drawing/2014/main" val="20001"/>
                    </a:ext>
                  </a:extLst>
                </a:gridCol>
              </a:tblGrid>
              <a:tr h="457200">
                <a:tc>
                  <a:txBody>
                    <a:bodyPr/>
                    <a:lstStyle/>
                    <a:p>
                      <a:pPr algn="l" fontAlgn="ctr"/>
                      <a:endParaRPr lang="fr-FR" sz="1600" b="1" i="0" u="none" strike="noStrike" dirty="0">
                        <a:solidFill>
                          <a:srgbClr val="000000"/>
                        </a:solidFill>
                        <a:effectLst/>
                        <a:latin typeface="Arial" panose="020B0604020202020204" pitchFamily="34" charset="0"/>
                      </a:endParaRPr>
                    </a:p>
                  </a:txBody>
                  <a:tcPr marL="62518" marR="6946" marT="6946" marB="0" anchor="ctr">
                    <a:solidFill>
                      <a:schemeClr val="bg1"/>
                    </a:solidFill>
                  </a:tcPr>
                </a:tc>
                <a:tc>
                  <a:txBody>
                    <a:bodyPr/>
                    <a:lstStyle/>
                    <a:p>
                      <a:pPr algn="l" fontAlgn="ctr"/>
                      <a:r>
                        <a:rPr lang="en-US" sz="1600" b="1" i="0" u="none" strike="noStrike" dirty="0">
                          <a:solidFill>
                            <a:schemeClr val="dk1"/>
                          </a:solidFill>
                          <a:effectLst/>
                          <a:latin typeface="+mn-lt"/>
                        </a:rPr>
                        <a:t>Skill</a:t>
                      </a:r>
                      <a:r>
                        <a:rPr lang="en-US" sz="1600" b="1" i="0" u="none" strike="noStrike" baseline="0" dirty="0">
                          <a:solidFill>
                            <a:schemeClr val="dk1"/>
                          </a:solidFill>
                          <a:effectLst/>
                          <a:latin typeface="+mn-lt"/>
                        </a:rPr>
                        <a:t> level acquired (professional, hobby, anything), not a person!</a:t>
                      </a:r>
                      <a:endParaRPr lang="fr-FR" sz="1600" b="1" i="0" u="none" strike="noStrike" dirty="0">
                        <a:solidFill>
                          <a:srgbClr val="000000"/>
                        </a:solidFill>
                        <a:effectLst/>
                        <a:latin typeface="Arial" panose="020B0604020202020204" pitchFamily="34" charset="0"/>
                      </a:endParaRPr>
                    </a:p>
                  </a:txBody>
                  <a:tcPr marL="62518" marR="6946" marT="6946" marB="0" anchor="ctr">
                    <a:solidFill>
                      <a:schemeClr val="bg1"/>
                    </a:solidFill>
                  </a:tcPr>
                </a:tc>
                <a:extLst>
                  <a:ext uri="{0D108BD9-81ED-4DB2-BD59-A6C34878D82A}">
                    <a16:rowId xmlns:a16="http://schemas.microsoft.com/office/drawing/2014/main" val="10000"/>
                  </a:ext>
                </a:extLst>
              </a:tr>
              <a:tr h="81601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1" u="none" strike="noStrike" dirty="0">
                          <a:effectLst/>
                        </a:rPr>
                        <a:t>Novice</a:t>
                      </a:r>
                      <a:br>
                        <a:rPr lang="fr-FR" sz="1600" b="1" u="none" strike="noStrike" dirty="0">
                          <a:effectLst/>
                        </a:rPr>
                      </a:br>
                      <a:r>
                        <a:rPr lang="fr-FR" sz="1600" u="none" strike="noStrike" dirty="0">
                          <a:effectLst/>
                        </a:rPr>
                        <a:t>(1.5+ m)</a:t>
                      </a:r>
                    </a:p>
                  </a:txBody>
                  <a:tcPr marL="62518" marR="6946" marT="6946" marB="0" anchor="ctr">
                    <a:solidFill>
                      <a:schemeClr val="bg1"/>
                    </a:solidFill>
                  </a:tcPr>
                </a:tc>
                <a:tc>
                  <a:txBody>
                    <a:bodyPr/>
                    <a:lstStyle/>
                    <a:p>
                      <a:pPr algn="l" fontAlgn="ctr"/>
                      <a:r>
                        <a:rPr lang="en-US" sz="1600" u="none" strike="noStrike" dirty="0">
                          <a:effectLst/>
                        </a:rPr>
                        <a:t>Every step by rule. </a:t>
                      </a:r>
                      <a:br>
                        <a:rPr lang="en-US" sz="1600" u="none" strike="noStrike" dirty="0">
                          <a:effectLst/>
                        </a:rPr>
                      </a:br>
                      <a:r>
                        <a:rPr lang="en-US" sz="1600" u="none" strike="noStrike" dirty="0">
                          <a:effectLst/>
                        </a:rPr>
                        <a:t>Only feels responsible to follow the rules. No judgement. No responsibility.</a:t>
                      </a:r>
                      <a:endParaRPr lang="en-US" sz="1600" b="0" i="0" u="none" strike="noStrike" dirty="0">
                        <a:solidFill>
                          <a:srgbClr val="000000"/>
                        </a:solidFill>
                        <a:effectLst/>
                        <a:latin typeface="Arial" panose="020B0604020202020204" pitchFamily="34" charset="0"/>
                      </a:endParaRPr>
                    </a:p>
                  </a:txBody>
                  <a:tcPr marL="62518" marR="6946" marT="6946" marB="0" anchor="ctr">
                    <a:solidFill>
                      <a:schemeClr val="bg1"/>
                    </a:solidFill>
                  </a:tcPr>
                </a:tc>
                <a:extLst>
                  <a:ext uri="{0D108BD9-81ED-4DB2-BD59-A6C34878D82A}">
                    <a16:rowId xmlns:a16="http://schemas.microsoft.com/office/drawing/2014/main" val="10001"/>
                  </a:ext>
                </a:extLst>
              </a:tr>
              <a:tr h="838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1" u="none" strike="noStrike" dirty="0" err="1">
                          <a:effectLst/>
                        </a:rPr>
                        <a:t>Confirmed</a:t>
                      </a:r>
                      <a:br>
                        <a:rPr lang="fr-FR" sz="1600" u="none" strike="noStrike" dirty="0">
                          <a:effectLst/>
                        </a:rPr>
                      </a:br>
                      <a:r>
                        <a:rPr lang="fr-FR" sz="1600" u="none" strike="noStrike" dirty="0">
                          <a:effectLst/>
                        </a:rPr>
                        <a:t>(6+ m)</a:t>
                      </a:r>
                    </a:p>
                  </a:txBody>
                  <a:tcPr marL="62518" marR="6946" marT="6946" marB="0" anchor="ctr">
                    <a:solidFill>
                      <a:schemeClr val="bg1"/>
                    </a:solidFill>
                  </a:tcPr>
                </a:tc>
                <a:tc>
                  <a:txBody>
                    <a:bodyPr/>
                    <a:lstStyle/>
                    <a:p>
                      <a:pPr algn="l" fontAlgn="ctr"/>
                      <a:r>
                        <a:rPr lang="en-US" sz="1600" u="none" strike="noStrike" dirty="0">
                          <a:effectLst/>
                        </a:rPr>
                        <a:t>Limited understanding.</a:t>
                      </a:r>
                      <a:br>
                        <a:rPr lang="en-US" sz="1600" u="none" strike="noStrike" dirty="0">
                          <a:effectLst/>
                        </a:rPr>
                      </a:br>
                      <a:r>
                        <a:rPr lang="en-US" sz="1600" u="none" strike="noStrike" dirty="0">
                          <a:effectLst/>
                        </a:rPr>
                        <a:t>Still does not experience personal responsibility. All problems are equal. Narrow disjoint view. No big picture</a:t>
                      </a:r>
                    </a:p>
                    <a:p>
                      <a:pPr algn="l" fontAlgn="ctr"/>
                      <a:endParaRPr lang="en-US" sz="1600" b="0" i="0" u="none" strike="noStrike" dirty="0">
                        <a:solidFill>
                          <a:srgbClr val="000000"/>
                        </a:solidFill>
                        <a:effectLst/>
                        <a:latin typeface="Arial" panose="020B0604020202020204" pitchFamily="34" charset="0"/>
                      </a:endParaRPr>
                    </a:p>
                  </a:txBody>
                  <a:tcPr marL="62518" marR="6946" marT="6946" marB="0" anchor="ctr">
                    <a:solidFill>
                      <a:schemeClr val="bg1"/>
                    </a:solidFill>
                  </a:tcPr>
                </a:tc>
                <a:extLst>
                  <a:ext uri="{0D108BD9-81ED-4DB2-BD59-A6C34878D82A}">
                    <a16:rowId xmlns:a16="http://schemas.microsoft.com/office/drawing/2014/main" val="10002"/>
                  </a:ext>
                </a:extLst>
              </a:tr>
              <a:tr h="762000">
                <a:tc>
                  <a:txBody>
                    <a:bodyPr/>
                    <a:lstStyle/>
                    <a:p>
                      <a:pPr algn="l" fontAlgn="ctr"/>
                      <a:r>
                        <a:rPr lang="fr-FR" sz="1600" b="1" u="none" strike="noStrike" dirty="0" err="1">
                          <a:effectLst/>
                        </a:rPr>
                        <a:t>Competent</a:t>
                      </a:r>
                      <a:br>
                        <a:rPr lang="fr-FR" sz="1600" u="none" strike="noStrike" dirty="0">
                          <a:effectLst/>
                        </a:rPr>
                      </a:br>
                      <a:r>
                        <a:rPr lang="fr-FR" sz="1600" u="none" strike="noStrike" dirty="0">
                          <a:effectLst/>
                        </a:rPr>
                        <a:t>(1.5+ y)</a:t>
                      </a:r>
                      <a:endParaRPr lang="fr-FR" sz="1600" b="1" i="0" u="none" strike="noStrike" dirty="0">
                        <a:solidFill>
                          <a:srgbClr val="000000"/>
                        </a:solidFill>
                        <a:effectLst/>
                        <a:latin typeface="Arial" panose="020B0604020202020204" pitchFamily="34" charset="0"/>
                      </a:endParaRPr>
                    </a:p>
                  </a:txBody>
                  <a:tcPr marL="62518" marR="6946" marT="6946" marB="0" anchor="ctr">
                    <a:solidFill>
                      <a:schemeClr val="bg1"/>
                    </a:solidFill>
                  </a:tcPr>
                </a:tc>
                <a:tc>
                  <a:txBody>
                    <a:bodyPr/>
                    <a:lstStyle/>
                    <a:p>
                      <a:pPr algn="l" fontAlgn="ctr"/>
                      <a:r>
                        <a:rPr lang="en-US" sz="1600" u="none" strike="noStrike" dirty="0">
                          <a:effectLst/>
                        </a:rPr>
                        <a:t>Effective use.</a:t>
                      </a:r>
                      <a:br>
                        <a:rPr lang="en-US" sz="1600" u="none" strike="noStrike" dirty="0">
                          <a:effectLst/>
                        </a:rPr>
                      </a:br>
                      <a:r>
                        <a:rPr lang="en-US" sz="1600" u="none" strike="noStrike" dirty="0">
                          <a:effectLst/>
                        </a:rPr>
                        <a:t>Sense of responsibility arises from actively making decisions. Can solve new problems. Conceptual understanding. Active decision making.</a:t>
                      </a:r>
                    </a:p>
                    <a:p>
                      <a:pPr algn="l" fontAlgn="ctr"/>
                      <a:endParaRPr lang="en-US" sz="1600" b="0" i="0" u="none" strike="noStrike" dirty="0">
                        <a:solidFill>
                          <a:srgbClr val="000000"/>
                        </a:solidFill>
                        <a:effectLst/>
                        <a:latin typeface="Arial" panose="020B0604020202020204" pitchFamily="34" charset="0"/>
                      </a:endParaRPr>
                    </a:p>
                  </a:txBody>
                  <a:tcPr marL="62518" marR="6946" marT="6946" marB="0" anchor="ctr">
                    <a:solidFill>
                      <a:schemeClr val="bg1"/>
                    </a:solidFill>
                  </a:tcPr>
                </a:tc>
                <a:extLst>
                  <a:ext uri="{0D108BD9-81ED-4DB2-BD59-A6C34878D82A}">
                    <a16:rowId xmlns:a16="http://schemas.microsoft.com/office/drawing/2014/main" val="10003"/>
                  </a:ext>
                </a:extLst>
              </a:tr>
              <a:tr h="1008278">
                <a:tc>
                  <a:txBody>
                    <a:bodyPr/>
                    <a:lstStyle/>
                    <a:p>
                      <a:pPr algn="l" fontAlgn="ctr"/>
                      <a:r>
                        <a:rPr lang="fr-FR" sz="1600" b="1" u="none" strike="noStrike" dirty="0" err="1">
                          <a:effectLst/>
                        </a:rPr>
                        <a:t>Proficient</a:t>
                      </a:r>
                      <a:br>
                        <a:rPr lang="fr-FR" sz="1600" u="none" strike="noStrike" dirty="0">
                          <a:effectLst/>
                        </a:rPr>
                      </a:br>
                      <a:r>
                        <a:rPr lang="fr-FR" sz="1600" u="none" strike="noStrike" dirty="0">
                          <a:effectLst/>
                        </a:rPr>
                        <a:t>(4+ y)</a:t>
                      </a:r>
                      <a:endParaRPr lang="fr-FR" sz="1600" b="1" i="0" u="none" strike="noStrike" dirty="0">
                        <a:solidFill>
                          <a:srgbClr val="000000"/>
                        </a:solidFill>
                        <a:effectLst/>
                        <a:latin typeface="Arial" panose="020B0604020202020204" pitchFamily="34" charset="0"/>
                      </a:endParaRPr>
                    </a:p>
                  </a:txBody>
                  <a:tcPr marL="62518" marR="6946" marT="6946" marB="0" anchor="ctr">
                    <a:solidFill>
                      <a:schemeClr val="bg1"/>
                    </a:solidFill>
                  </a:tcPr>
                </a:tc>
                <a:tc>
                  <a:txBody>
                    <a:bodyPr/>
                    <a:lstStyle/>
                    <a:p>
                      <a:pPr algn="l" fontAlgn="ctr"/>
                      <a:r>
                        <a:rPr lang="en-US" sz="1600" u="none" strike="noStrike" dirty="0">
                          <a:effectLst/>
                        </a:rPr>
                        <a:t>Applies in context.</a:t>
                      </a:r>
                      <a:br>
                        <a:rPr lang="en-US" sz="1600" u="none" strike="noStrike" dirty="0">
                          <a:effectLst/>
                        </a:rPr>
                      </a:br>
                      <a:r>
                        <a:rPr lang="en-US" sz="1600" u="none" strike="noStrike" dirty="0">
                          <a:effectLst/>
                        </a:rPr>
                        <a:t>Sense of responsibility extends with experience. Big picture, system thinking. Address important aspects, ignore irrelevant. Deep understanding of rules theories, alternatives</a:t>
                      </a:r>
                    </a:p>
                    <a:p>
                      <a:pPr algn="l" fontAlgn="ctr"/>
                      <a:endParaRPr lang="en-US" sz="1600" b="0" i="0" u="none" strike="noStrike" dirty="0">
                        <a:solidFill>
                          <a:srgbClr val="000000"/>
                        </a:solidFill>
                        <a:effectLst/>
                        <a:latin typeface="Arial" panose="020B0604020202020204" pitchFamily="34" charset="0"/>
                      </a:endParaRPr>
                    </a:p>
                  </a:txBody>
                  <a:tcPr marL="62518" marR="6946" marT="6946" marB="0" anchor="ctr">
                    <a:solidFill>
                      <a:schemeClr val="bg1"/>
                    </a:solidFill>
                  </a:tcPr>
                </a:tc>
                <a:extLst>
                  <a:ext uri="{0D108BD9-81ED-4DB2-BD59-A6C34878D82A}">
                    <a16:rowId xmlns:a16="http://schemas.microsoft.com/office/drawing/2014/main" val="10004"/>
                  </a:ext>
                </a:extLst>
              </a:tr>
              <a:tr h="842708">
                <a:tc>
                  <a:txBody>
                    <a:bodyPr/>
                    <a:lstStyle/>
                    <a:p>
                      <a:pPr algn="l" fontAlgn="ctr"/>
                      <a:r>
                        <a:rPr lang="fr-FR" sz="1600" b="1" u="none" strike="noStrike" dirty="0">
                          <a:effectLst/>
                        </a:rPr>
                        <a:t>Expert</a:t>
                      </a:r>
                      <a:br>
                        <a:rPr lang="fr-FR" sz="1600" u="none" strike="noStrike" dirty="0">
                          <a:effectLst/>
                        </a:rPr>
                      </a:br>
                      <a:r>
                        <a:rPr lang="fr-FR" sz="1600" u="none" strike="noStrike" dirty="0">
                          <a:effectLst/>
                        </a:rPr>
                        <a:t>(10+ y)</a:t>
                      </a:r>
                      <a:endParaRPr lang="fr-FR" sz="1600" b="1" i="0" u="none" strike="noStrike" dirty="0">
                        <a:solidFill>
                          <a:srgbClr val="000000"/>
                        </a:solidFill>
                        <a:effectLst/>
                        <a:latin typeface="Arial" panose="020B0604020202020204" pitchFamily="34" charset="0"/>
                      </a:endParaRPr>
                    </a:p>
                  </a:txBody>
                  <a:tcPr marL="62518" marR="6946" marT="6946" marB="0" anchor="ctr">
                    <a:solidFill>
                      <a:schemeClr val="bg1"/>
                    </a:solidFill>
                  </a:tcPr>
                </a:tc>
                <a:tc>
                  <a:txBody>
                    <a:bodyPr/>
                    <a:lstStyle/>
                    <a:p>
                      <a:pPr algn="l" fontAlgn="ctr"/>
                      <a:r>
                        <a:rPr lang="en-US" sz="1600" u="none" strike="noStrike" dirty="0">
                          <a:effectLst/>
                        </a:rPr>
                        <a:t>Beyond rules.</a:t>
                      </a:r>
                      <a:br>
                        <a:rPr lang="en-US" sz="1600" u="none" strike="noStrike" dirty="0">
                          <a:effectLst/>
                        </a:rPr>
                      </a:br>
                      <a:r>
                        <a:rPr lang="en-US" sz="1600" u="none" strike="noStrike" dirty="0">
                          <a:effectLst/>
                        </a:rPr>
                        <a:t>Responsibility extends to others and environment. Intuition, tacit knowledge. Vision what is possible. Innovation.</a:t>
                      </a:r>
                      <a:endParaRPr lang="en-US" sz="1600" b="0" i="0" u="none" strike="noStrike" dirty="0">
                        <a:solidFill>
                          <a:srgbClr val="000000"/>
                        </a:solidFill>
                        <a:effectLst/>
                        <a:latin typeface="Arial" panose="020B0604020202020204" pitchFamily="34" charset="0"/>
                      </a:endParaRPr>
                    </a:p>
                  </a:txBody>
                  <a:tcPr marL="62518" marR="6946" marT="6946" marB="0" anchor="ctr">
                    <a:solidFill>
                      <a:schemeClr val="bg1"/>
                    </a:solidFill>
                  </a:tcPr>
                </a:tc>
                <a:extLst>
                  <a:ext uri="{0D108BD9-81ED-4DB2-BD59-A6C34878D82A}">
                    <a16:rowId xmlns:a16="http://schemas.microsoft.com/office/drawing/2014/main" val="10005"/>
                  </a:ext>
                </a:extLst>
              </a:tr>
            </a:tbl>
          </a:graphicData>
        </a:graphic>
      </p:graphicFrame>
      <p:sp>
        <p:nvSpPr>
          <p:cNvPr id="5" name="Titre 1"/>
          <p:cNvSpPr>
            <a:spLocks noGrp="1"/>
          </p:cNvSpPr>
          <p:nvPr>
            <p:ph type="title"/>
          </p:nvPr>
        </p:nvSpPr>
        <p:spPr>
          <a:xfrm>
            <a:off x="283735" y="-228600"/>
            <a:ext cx="8229600" cy="9941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fr-FR" sz="3600" b="1" dirty="0"/>
              <a:t>Dreyfus </a:t>
            </a:r>
            <a:r>
              <a:rPr lang="fr-FR" sz="3600" b="1" dirty="0" err="1"/>
              <a:t>skill</a:t>
            </a:r>
            <a:r>
              <a:rPr lang="fr-FR" sz="3600" b="1" dirty="0"/>
              <a:t> </a:t>
            </a:r>
            <a:r>
              <a:rPr lang="fr-FR" sz="3600" b="1" dirty="0" err="1"/>
              <a:t>aqcuisition</a:t>
            </a:r>
            <a:r>
              <a:rPr lang="fr-FR" sz="3600" b="1" dirty="0"/>
              <a:t> model</a:t>
            </a:r>
            <a:endParaRPr lang="fr-FR" sz="5400" b="1" dirty="0"/>
          </a:p>
        </p:txBody>
      </p:sp>
    </p:spTree>
    <p:extLst>
      <p:ext uri="{BB962C8B-B14F-4D97-AF65-F5344CB8AC3E}">
        <p14:creationId xmlns:p14="http://schemas.microsoft.com/office/powerpoint/2010/main" val="243395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FAF350D-5B70-403F-AEA1-91AA56260B83}"/>
              </a:ext>
            </a:extLst>
          </p:cNvPr>
          <p:cNvGraphicFramePr>
            <a:graphicFrameLocks noGrp="1"/>
          </p:cNvGraphicFramePr>
          <p:nvPr>
            <p:extLst>
              <p:ext uri="{D42A27DB-BD31-4B8C-83A1-F6EECF244321}">
                <p14:modId xmlns:p14="http://schemas.microsoft.com/office/powerpoint/2010/main" val="2325934799"/>
              </p:ext>
            </p:extLst>
          </p:nvPr>
        </p:nvGraphicFramePr>
        <p:xfrm>
          <a:off x="304800" y="990600"/>
          <a:ext cx="8573193" cy="5183215"/>
        </p:xfrm>
        <a:graphic>
          <a:graphicData uri="http://schemas.openxmlformats.org/drawingml/2006/table">
            <a:tbl>
              <a:tblPr firstRow="1" bandRow="1">
                <a:tableStyleId>{5C22544A-7EE6-4342-B048-85BDC9FD1C3A}</a:tableStyleId>
              </a:tblPr>
              <a:tblGrid>
                <a:gridCol w="1623753">
                  <a:extLst>
                    <a:ext uri="{9D8B030D-6E8A-4147-A177-3AD203B41FA5}">
                      <a16:colId xmlns:a16="http://schemas.microsoft.com/office/drawing/2014/main" val="20000"/>
                    </a:ext>
                  </a:extLst>
                </a:gridCol>
                <a:gridCol w="2269374">
                  <a:extLst>
                    <a:ext uri="{9D8B030D-6E8A-4147-A177-3AD203B41FA5}">
                      <a16:colId xmlns:a16="http://schemas.microsoft.com/office/drawing/2014/main" val="20001"/>
                    </a:ext>
                  </a:extLst>
                </a:gridCol>
                <a:gridCol w="4680066">
                  <a:extLst>
                    <a:ext uri="{9D8B030D-6E8A-4147-A177-3AD203B41FA5}">
                      <a16:colId xmlns:a16="http://schemas.microsoft.com/office/drawing/2014/main" val="20002"/>
                    </a:ext>
                  </a:extLst>
                </a:gridCol>
              </a:tblGrid>
              <a:tr h="354107">
                <a:tc>
                  <a:txBody>
                    <a:bodyPr/>
                    <a:lstStyle/>
                    <a:p>
                      <a:r>
                        <a:rPr lang="en-US" sz="1600" dirty="0"/>
                        <a:t>Level</a:t>
                      </a:r>
                    </a:p>
                  </a:txBody>
                  <a:tcPr/>
                </a:tc>
                <a:tc>
                  <a:txBody>
                    <a:bodyPr/>
                    <a:lstStyle/>
                    <a:p>
                      <a:r>
                        <a:rPr lang="en-US" sz="1600" dirty="0"/>
                        <a:t>Rules-&gt;Vision</a:t>
                      </a:r>
                    </a:p>
                  </a:txBody>
                  <a:tcPr/>
                </a:tc>
                <a:tc>
                  <a:txBody>
                    <a:bodyPr/>
                    <a:lstStyle/>
                    <a:p>
                      <a:r>
                        <a:rPr lang="en-US" sz="1600" dirty="0"/>
                        <a:t>Capability-&gt;Quality</a:t>
                      </a:r>
                      <a:r>
                        <a:rPr lang="en-US" sz="1600" baseline="0" dirty="0"/>
                        <a:t> of Decision</a:t>
                      </a:r>
                      <a:endParaRPr lang="en-US" sz="1600" dirty="0"/>
                    </a:p>
                  </a:txBody>
                  <a:tcPr/>
                </a:tc>
                <a:extLst>
                  <a:ext uri="{0D108BD9-81ED-4DB2-BD59-A6C34878D82A}">
                    <a16:rowId xmlns:a16="http://schemas.microsoft.com/office/drawing/2014/main" val="10000"/>
                  </a:ext>
                </a:extLst>
              </a:tr>
              <a:tr h="942677">
                <a:tc>
                  <a:txBody>
                    <a:bodyPr/>
                    <a:lstStyle/>
                    <a:p>
                      <a:r>
                        <a:rPr lang="en-US" sz="1600" b="1" dirty="0"/>
                        <a:t>Expert</a:t>
                      </a:r>
                      <a:br>
                        <a:rPr lang="en-US" sz="1600" b="1" dirty="0"/>
                      </a:br>
                      <a:r>
                        <a:rPr lang="en-US" sz="1600" b="1" dirty="0"/>
                        <a:t>(10+ y)</a:t>
                      </a:r>
                    </a:p>
                  </a:txBody>
                  <a:tcPr/>
                </a:tc>
                <a:tc>
                  <a:txBody>
                    <a:bodyPr/>
                    <a:lstStyle/>
                    <a:p>
                      <a:r>
                        <a:rPr lang="en-US" sz="1600" dirty="0"/>
                        <a:t>No rules needed</a:t>
                      </a:r>
                    </a:p>
                  </a:txBody>
                  <a:tcPr/>
                </a:tc>
                <a:tc>
                  <a:txBody>
                    <a:bodyPr/>
                    <a:lstStyle/>
                    <a:p>
                      <a:r>
                        <a:rPr lang="en-US" sz="1600" dirty="0"/>
                        <a:t>Intuition, tacit knowledge</a:t>
                      </a:r>
                      <a:br>
                        <a:rPr lang="en-US" sz="1600" dirty="0"/>
                      </a:br>
                      <a:r>
                        <a:rPr lang="en-US" sz="1600" dirty="0"/>
                        <a:t>Vision what is possible</a:t>
                      </a:r>
                      <a:br>
                        <a:rPr lang="en-US" sz="1600" dirty="0"/>
                      </a:br>
                      <a:r>
                        <a:rPr lang="en-US" sz="1600" baseline="0" dirty="0"/>
                        <a:t>Innovation</a:t>
                      </a:r>
                      <a:endParaRPr lang="en-US" sz="1600" dirty="0"/>
                    </a:p>
                  </a:txBody>
                  <a:tcPr/>
                </a:tc>
                <a:extLst>
                  <a:ext uri="{0D108BD9-81ED-4DB2-BD59-A6C34878D82A}">
                    <a16:rowId xmlns:a16="http://schemas.microsoft.com/office/drawing/2014/main" val="10001"/>
                  </a:ext>
                </a:extLst>
              </a:tr>
              <a:tr h="1046356">
                <a:tc>
                  <a:txBody>
                    <a:bodyPr/>
                    <a:lstStyle/>
                    <a:p>
                      <a:r>
                        <a:rPr lang="en-US" sz="1600" b="1" dirty="0"/>
                        <a:t>Proficient</a:t>
                      </a:r>
                    </a:p>
                    <a:p>
                      <a:r>
                        <a:rPr lang="en-US" sz="1600" b="1" dirty="0"/>
                        <a:t>(4+ y)</a:t>
                      </a:r>
                    </a:p>
                  </a:txBody>
                  <a:tcPr/>
                </a:tc>
                <a:tc>
                  <a:txBody>
                    <a:bodyPr/>
                    <a:lstStyle/>
                    <a:p>
                      <a:r>
                        <a:rPr lang="en-US" sz="1600" dirty="0"/>
                        <a:t>Applies in context</a:t>
                      </a:r>
                    </a:p>
                  </a:txBody>
                  <a:tcPr/>
                </a:tc>
                <a:tc>
                  <a:txBody>
                    <a:bodyPr/>
                    <a:lstStyle/>
                    <a:p>
                      <a:r>
                        <a:rPr lang="en-US" sz="1600" dirty="0"/>
                        <a:t>Big picture, system thinking</a:t>
                      </a:r>
                      <a:br>
                        <a:rPr lang="en-US" sz="1600" dirty="0"/>
                      </a:br>
                      <a:r>
                        <a:rPr lang="en-US" sz="1600" dirty="0"/>
                        <a:t>Address important aspects, ignore irrelevant</a:t>
                      </a:r>
                      <a:br>
                        <a:rPr lang="en-US" sz="1600" dirty="0"/>
                      </a:br>
                      <a:r>
                        <a:rPr lang="en-US" sz="1600" dirty="0"/>
                        <a:t>Deep understanding of rules theories, alternatives</a:t>
                      </a:r>
                    </a:p>
                  </a:txBody>
                  <a:tcPr/>
                </a:tc>
                <a:extLst>
                  <a:ext uri="{0D108BD9-81ED-4DB2-BD59-A6C34878D82A}">
                    <a16:rowId xmlns:a16="http://schemas.microsoft.com/office/drawing/2014/main" val="10002"/>
                  </a:ext>
                </a:extLst>
              </a:tr>
              <a:tr h="957012">
                <a:tc>
                  <a:txBody>
                    <a:bodyPr/>
                    <a:lstStyle/>
                    <a:p>
                      <a:r>
                        <a:rPr lang="en-US" sz="1600" b="1" dirty="0"/>
                        <a:t>Competent</a:t>
                      </a:r>
                      <a:br>
                        <a:rPr lang="en-US" sz="1600" b="1" dirty="0"/>
                      </a:br>
                      <a:r>
                        <a:rPr lang="en-US" sz="1600" b="1" dirty="0"/>
                        <a:t>(1.5+ y)</a:t>
                      </a:r>
                    </a:p>
                  </a:txBody>
                  <a:tcPr/>
                </a:tc>
                <a:tc>
                  <a:txBody>
                    <a:bodyPr/>
                    <a:lstStyle/>
                    <a:p>
                      <a:r>
                        <a:rPr lang="en-US" sz="1600" dirty="0"/>
                        <a:t>Effective use</a:t>
                      </a:r>
                    </a:p>
                  </a:txBody>
                  <a:tcPr/>
                </a:tc>
                <a:tc>
                  <a:txBody>
                    <a:bodyPr/>
                    <a:lstStyle/>
                    <a:p>
                      <a:r>
                        <a:rPr lang="en-US" sz="1600" dirty="0"/>
                        <a:t>Can solve new problems</a:t>
                      </a:r>
                      <a:br>
                        <a:rPr lang="en-US" sz="1600" dirty="0"/>
                      </a:br>
                      <a:r>
                        <a:rPr lang="en-US" sz="1600" dirty="0"/>
                        <a:t>Conceptual understanding</a:t>
                      </a:r>
                      <a:br>
                        <a:rPr lang="en-US" sz="1600" dirty="0"/>
                      </a:br>
                      <a:r>
                        <a:rPr lang="en-US" sz="1600" dirty="0"/>
                        <a:t>Active decision</a:t>
                      </a:r>
                      <a:r>
                        <a:rPr lang="en-US" sz="1600" baseline="0" dirty="0"/>
                        <a:t> making</a:t>
                      </a:r>
                      <a:endParaRPr lang="en-US" sz="1600" dirty="0"/>
                    </a:p>
                  </a:txBody>
                  <a:tcPr/>
                </a:tc>
                <a:extLst>
                  <a:ext uri="{0D108BD9-81ED-4DB2-BD59-A6C34878D82A}">
                    <a16:rowId xmlns:a16="http://schemas.microsoft.com/office/drawing/2014/main" val="10003"/>
                  </a:ext>
                </a:extLst>
              </a:tr>
              <a:tr h="997527">
                <a:tc>
                  <a:txBody>
                    <a:bodyPr/>
                    <a:lstStyle/>
                    <a:p>
                      <a:r>
                        <a:rPr lang="en-US" sz="1600" b="1" dirty="0"/>
                        <a:t>Advanced Beginner</a:t>
                      </a:r>
                    </a:p>
                  </a:txBody>
                  <a:tcPr/>
                </a:tc>
                <a:tc>
                  <a:txBody>
                    <a:bodyPr/>
                    <a:lstStyle/>
                    <a:p>
                      <a:r>
                        <a:rPr lang="en-US" sz="1600" dirty="0"/>
                        <a:t>Limited understanding</a:t>
                      </a:r>
                    </a:p>
                  </a:txBody>
                  <a:tcPr/>
                </a:tc>
                <a:tc>
                  <a:txBody>
                    <a:bodyPr/>
                    <a:lstStyle/>
                    <a:p>
                      <a:r>
                        <a:rPr lang="en-US" sz="1600" dirty="0"/>
                        <a:t>All problems are equal</a:t>
                      </a:r>
                      <a:br>
                        <a:rPr lang="en-US" sz="1600" dirty="0"/>
                      </a:br>
                      <a:r>
                        <a:rPr lang="en-US" sz="1600" dirty="0"/>
                        <a:t>N</a:t>
                      </a:r>
                      <a:r>
                        <a:rPr lang="en-US" sz="1600" baseline="0" dirty="0"/>
                        <a:t>arrow disjoint view</a:t>
                      </a:r>
                      <a:br>
                        <a:rPr lang="en-US" sz="1600" baseline="0" dirty="0"/>
                      </a:br>
                      <a:r>
                        <a:rPr lang="en-US" sz="1600" baseline="0" dirty="0"/>
                        <a:t>No big picture</a:t>
                      </a:r>
                      <a:endParaRPr lang="en-US" sz="1600" dirty="0"/>
                    </a:p>
                  </a:txBody>
                  <a:tcPr/>
                </a:tc>
                <a:extLst>
                  <a:ext uri="{0D108BD9-81ED-4DB2-BD59-A6C34878D82A}">
                    <a16:rowId xmlns:a16="http://schemas.microsoft.com/office/drawing/2014/main" val="10004"/>
                  </a:ext>
                </a:extLst>
              </a:tr>
              <a:tr h="885536">
                <a:tc>
                  <a:txBody>
                    <a:bodyPr/>
                    <a:lstStyle/>
                    <a:p>
                      <a:r>
                        <a:rPr lang="en-US" sz="1600" b="1" dirty="0"/>
                        <a:t>Beginner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Every step</a:t>
                      </a:r>
                      <a:r>
                        <a:rPr lang="en-US" sz="1600" baseline="0" dirty="0"/>
                        <a:t> by rule</a:t>
                      </a:r>
                      <a:endParaRPr lang="en-US" sz="1600" dirty="0"/>
                    </a:p>
                    <a:p>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No judgement</a:t>
                      </a:r>
                      <a:br>
                        <a:rPr lang="en-US" sz="1600" dirty="0"/>
                      </a:br>
                      <a:r>
                        <a:rPr lang="en-US" sz="1600" dirty="0"/>
                        <a:t>No responsibility</a:t>
                      </a:r>
                    </a:p>
                  </a:txBody>
                  <a:tcPr/>
                </a:tc>
                <a:extLst>
                  <a:ext uri="{0D108BD9-81ED-4DB2-BD59-A6C34878D82A}">
                    <a16:rowId xmlns:a16="http://schemas.microsoft.com/office/drawing/2014/main" val="10005"/>
                  </a:ext>
                </a:extLst>
              </a:tr>
            </a:tbl>
          </a:graphicData>
        </a:graphic>
      </p:graphicFrame>
      <p:sp>
        <p:nvSpPr>
          <p:cNvPr id="5" name="Titre 1">
            <a:extLst>
              <a:ext uri="{FF2B5EF4-FFF2-40B4-BE49-F238E27FC236}">
                <a16:creationId xmlns:a16="http://schemas.microsoft.com/office/drawing/2014/main" id="{B9BE6D4B-78B2-4E11-8246-9BE654B66CD4}"/>
              </a:ext>
            </a:extLst>
          </p:cNvPr>
          <p:cNvSpPr>
            <a:spLocks noGrp="1"/>
          </p:cNvSpPr>
          <p:nvPr>
            <p:ph type="title"/>
          </p:nvPr>
        </p:nvSpPr>
        <p:spPr>
          <a:xfrm>
            <a:off x="381000" y="76200"/>
            <a:ext cx="8229600" cy="6591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600" b="1" kern="0" dirty="0"/>
              <a:t>Continue learning</a:t>
            </a:r>
          </a:p>
        </p:txBody>
      </p:sp>
    </p:spTree>
    <p:extLst>
      <p:ext uri="{BB962C8B-B14F-4D97-AF65-F5344CB8AC3E}">
        <p14:creationId xmlns:p14="http://schemas.microsoft.com/office/powerpoint/2010/main" val="115167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AC195C0-DD70-4622-92BE-1868D9E23FDD}"/>
              </a:ext>
            </a:extLst>
          </p:cNvPr>
          <p:cNvSpPr>
            <a:spLocks noGrp="1"/>
          </p:cNvSpPr>
          <p:nvPr>
            <p:ph type="title"/>
          </p:nvPr>
        </p:nvSpPr>
        <p:spPr>
          <a:xfrm>
            <a:off x="381000" y="152400"/>
            <a:ext cx="8229600" cy="6591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600" b="1" dirty="0"/>
              <a:t>What Defines Seniority?</a:t>
            </a:r>
            <a:endParaRPr lang="en-US" sz="3600" b="1" kern="0" dirty="0"/>
          </a:p>
        </p:txBody>
      </p:sp>
      <p:sp>
        <p:nvSpPr>
          <p:cNvPr id="3" name="TextBox 2">
            <a:extLst>
              <a:ext uri="{FF2B5EF4-FFF2-40B4-BE49-F238E27FC236}">
                <a16:creationId xmlns:a16="http://schemas.microsoft.com/office/drawing/2014/main" id="{822EF3D1-1C95-4D15-85F9-2255E5D3DC7B}"/>
              </a:ext>
            </a:extLst>
          </p:cNvPr>
          <p:cNvSpPr txBox="1"/>
          <p:nvPr/>
        </p:nvSpPr>
        <p:spPr>
          <a:xfrm>
            <a:off x="522316" y="5803991"/>
            <a:ext cx="7507778" cy="323165"/>
          </a:xfrm>
          <a:prstGeom prst="rect">
            <a:avLst/>
          </a:prstGeom>
          <a:noFill/>
        </p:spPr>
        <p:txBody>
          <a:bodyPr wrap="square" rtlCol="0">
            <a:spAutoFit/>
          </a:bodyPr>
          <a:lstStyle/>
          <a:p>
            <a:r>
              <a:rPr lang="en-US" sz="1500" dirty="0"/>
              <a:t>http://www.heimeshoff.de/blog/2013/06/26/why-you-should-only-hire-senior-developers</a:t>
            </a:r>
          </a:p>
        </p:txBody>
      </p:sp>
      <p:sp>
        <p:nvSpPr>
          <p:cNvPr id="5" name="TextBox 4">
            <a:extLst>
              <a:ext uri="{FF2B5EF4-FFF2-40B4-BE49-F238E27FC236}">
                <a16:creationId xmlns:a16="http://schemas.microsoft.com/office/drawing/2014/main" id="{C28A73F0-89D5-457B-836D-2857BA0DE779}"/>
              </a:ext>
            </a:extLst>
          </p:cNvPr>
          <p:cNvSpPr txBox="1"/>
          <p:nvPr/>
        </p:nvSpPr>
        <p:spPr>
          <a:xfrm>
            <a:off x="522316" y="1295400"/>
            <a:ext cx="8088284" cy="4247317"/>
          </a:xfrm>
          <a:prstGeom prst="rect">
            <a:avLst/>
          </a:prstGeom>
          <a:noFill/>
        </p:spPr>
        <p:txBody>
          <a:bodyPr wrap="square" rtlCol="0">
            <a:spAutoFit/>
          </a:bodyPr>
          <a:lstStyle/>
          <a:p>
            <a:r>
              <a:rPr lang="en-US" dirty="0"/>
              <a:t>Passionate expert practitioners that actually care about the domain they are working in. They exchange their knowledge and ideas and they are more invested into why they developed things instead of how. They exceed the technical boundaries of their problems by far and are focused on business value. That defines a senior.</a:t>
            </a:r>
          </a:p>
          <a:p>
            <a:endParaRPr lang="en-US" dirty="0"/>
          </a:p>
          <a:p>
            <a:r>
              <a:rPr lang="en-US" dirty="0"/>
              <a:t>A senior developer is someone who challenges her employer and/or customer and questions his authority to gain a better understanding of the business and deliver what the customer truly needs. She knows and constantly learns about all the technicalities necessary to deliver quality result, but her main focus is on business value. She is not only able, but embraces to think out of the box, because that is where the magic happens.</a:t>
            </a:r>
            <a:br>
              <a:rPr lang="en-US" dirty="0"/>
            </a:br>
            <a:endParaRPr lang="en-US" dirty="0"/>
          </a:p>
          <a:p>
            <a:r>
              <a:rPr lang="en-US" dirty="0"/>
              <a:t>Senior developers can be hundreds of times more productive on a business level than even the most proficient junior programmers.</a:t>
            </a:r>
          </a:p>
        </p:txBody>
      </p:sp>
    </p:spTree>
    <p:extLst>
      <p:ext uri="{BB962C8B-B14F-4D97-AF65-F5344CB8AC3E}">
        <p14:creationId xmlns:p14="http://schemas.microsoft.com/office/powerpoint/2010/main" val="128442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74638"/>
            <a:ext cx="8229600" cy="9941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fr-FR" sz="3600" b="1" dirty="0" err="1"/>
              <a:t>Organization</a:t>
            </a:r>
            <a:r>
              <a:rPr lang="fr-FR" sz="3600" b="1" dirty="0"/>
              <a:t> </a:t>
            </a:r>
            <a:r>
              <a:rPr lang="fr-FR" sz="3600" b="1" dirty="0" err="1"/>
              <a:t>Maturity</a:t>
            </a:r>
            <a:r>
              <a:rPr lang="fr-FR" sz="3600" b="1" dirty="0"/>
              <a:t> Model</a:t>
            </a:r>
            <a:endParaRPr lang="fr-FR" sz="5400" b="1" dirty="0"/>
          </a:p>
        </p:txBody>
      </p:sp>
      <p:sp>
        <p:nvSpPr>
          <p:cNvPr id="7" name="TextBox 6"/>
          <p:cNvSpPr txBox="1"/>
          <p:nvPr/>
        </p:nvSpPr>
        <p:spPr>
          <a:xfrm>
            <a:off x="228600" y="228600"/>
            <a:ext cx="4572000" cy="369332"/>
          </a:xfrm>
          <a:prstGeom prst="rect">
            <a:avLst/>
          </a:prstGeom>
          <a:noFill/>
        </p:spPr>
        <p:txBody>
          <a:bodyPr wrap="square" rtlCol="0">
            <a:spAutoFit/>
          </a:bodyPr>
          <a:lstStyle/>
          <a:p>
            <a:r>
              <a:rPr lang="en-US" dirty="0"/>
              <a:t>Modularity is the key</a:t>
            </a:r>
          </a:p>
        </p:txBody>
      </p:sp>
      <p:sp>
        <p:nvSpPr>
          <p:cNvPr id="13" name="Rounded Rectangle 13"/>
          <p:cNvSpPr/>
          <p:nvPr/>
        </p:nvSpPr>
        <p:spPr>
          <a:xfrm>
            <a:off x="6553200" y="5257800"/>
            <a:ext cx="1830426" cy="321023"/>
          </a:xfrm>
          <a:prstGeom prst="roundRect">
            <a:avLst>
              <a:gd name="adj" fmla="val 9497"/>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pPr algn="r"/>
            <a:r>
              <a:rPr lang="en-US" dirty="0">
                <a:solidFill>
                  <a:schemeClr val="tx1"/>
                </a:solidFill>
              </a:rPr>
              <a:t>Continuous</a:t>
            </a:r>
            <a:endParaRPr lang="fr-FR" dirty="0">
              <a:solidFill>
                <a:schemeClr val="tx1"/>
              </a:solidFill>
            </a:endParaRPr>
          </a:p>
        </p:txBody>
      </p:sp>
      <p:sp>
        <p:nvSpPr>
          <p:cNvPr id="14" name="Rounded Rectangle 12"/>
          <p:cNvSpPr/>
          <p:nvPr/>
        </p:nvSpPr>
        <p:spPr>
          <a:xfrm>
            <a:off x="6726141" y="4180583"/>
            <a:ext cx="1662786" cy="34088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r"/>
            <a:r>
              <a:rPr lang="en-US" dirty="0">
                <a:solidFill>
                  <a:schemeClr val="tx1"/>
                </a:solidFill>
              </a:rPr>
              <a:t>24-48+ month</a:t>
            </a:r>
            <a:endParaRPr lang="fr-FR" dirty="0">
              <a:solidFill>
                <a:schemeClr val="tx1"/>
              </a:solidFill>
            </a:endParaRPr>
          </a:p>
        </p:txBody>
      </p:sp>
      <p:sp>
        <p:nvSpPr>
          <p:cNvPr id="15" name="Rounded Rectangle 11"/>
          <p:cNvSpPr/>
          <p:nvPr/>
        </p:nvSpPr>
        <p:spPr>
          <a:xfrm>
            <a:off x="6934200" y="3085097"/>
            <a:ext cx="1449426" cy="34390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r"/>
            <a:r>
              <a:rPr lang="en-US" dirty="0">
                <a:solidFill>
                  <a:schemeClr val="tx1"/>
                </a:solidFill>
              </a:rPr>
              <a:t>12-36 month</a:t>
            </a:r>
            <a:endParaRPr lang="fr-FR" dirty="0">
              <a:solidFill>
                <a:schemeClr val="tx1"/>
              </a:solidFill>
            </a:endParaRPr>
          </a:p>
        </p:txBody>
      </p:sp>
      <p:sp>
        <p:nvSpPr>
          <p:cNvPr id="16" name="Rounded Rectangle 10"/>
          <p:cNvSpPr/>
          <p:nvPr/>
        </p:nvSpPr>
        <p:spPr>
          <a:xfrm>
            <a:off x="7010400" y="2395193"/>
            <a:ext cx="1373226" cy="321737"/>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r"/>
            <a:r>
              <a:rPr lang="en-US" dirty="0">
                <a:solidFill>
                  <a:schemeClr val="tx1"/>
                </a:solidFill>
              </a:rPr>
              <a:t>6-18 month</a:t>
            </a:r>
            <a:endParaRPr lang="fr-FR" dirty="0">
              <a:solidFill>
                <a:schemeClr val="tx1"/>
              </a:solidFill>
            </a:endParaRPr>
          </a:p>
        </p:txBody>
      </p:sp>
      <p:sp>
        <p:nvSpPr>
          <p:cNvPr id="17" name="Rounded Rectangle 9"/>
          <p:cNvSpPr/>
          <p:nvPr/>
        </p:nvSpPr>
        <p:spPr>
          <a:xfrm>
            <a:off x="7086600" y="1726880"/>
            <a:ext cx="1297026" cy="3232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r"/>
            <a:r>
              <a:rPr lang="en-US" dirty="0">
                <a:solidFill>
                  <a:schemeClr val="tx1"/>
                </a:solidFill>
              </a:rPr>
              <a:t>3-9 month</a:t>
            </a:r>
            <a:endParaRPr lang="fr-FR" dirty="0">
              <a:solidFill>
                <a:schemeClr val="tx1"/>
              </a:solidFill>
            </a:endParaRPr>
          </a:p>
        </p:txBody>
      </p:sp>
      <p:sp>
        <p:nvSpPr>
          <p:cNvPr id="19" name="TextBox 18"/>
          <p:cNvSpPr txBox="1"/>
          <p:nvPr/>
        </p:nvSpPr>
        <p:spPr>
          <a:xfrm>
            <a:off x="589059" y="1755059"/>
            <a:ext cx="7723517" cy="470898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indent="0">
              <a:buNone/>
            </a:pPr>
            <a:r>
              <a:rPr lang="en-US" b="1" dirty="0"/>
              <a:t>0. Analysis Ability.</a:t>
            </a:r>
          </a:p>
          <a:p>
            <a:pPr marL="400050" lvl="1" indent="0">
              <a:buNone/>
            </a:pPr>
            <a:r>
              <a:rPr lang="en-US" sz="1200" dirty="0"/>
              <a:t>Decompose system input into basic measurable  units.</a:t>
            </a:r>
          </a:p>
          <a:p>
            <a:pPr marL="400050" lvl="1" indent="0">
              <a:buNone/>
            </a:pPr>
            <a:r>
              <a:rPr lang="en-US" sz="1200" dirty="0"/>
              <a:t> </a:t>
            </a:r>
            <a:endParaRPr lang="en-US" dirty="0"/>
          </a:p>
          <a:p>
            <a:pPr marL="0" indent="0">
              <a:buNone/>
            </a:pPr>
            <a:r>
              <a:rPr lang="en-US" b="1" dirty="0"/>
              <a:t>1. End-to-End Traceability.</a:t>
            </a:r>
          </a:p>
          <a:p>
            <a:pPr marL="400050" lvl="1" indent="0">
              <a:buNone/>
            </a:pPr>
            <a:r>
              <a:rPr lang="en-US" sz="1200" dirty="0"/>
              <a:t>Implement system for capturing and monitoring measurements.</a:t>
            </a:r>
          </a:p>
          <a:p>
            <a:pPr marL="400050" lvl="1" indent="0">
              <a:buNone/>
            </a:pPr>
            <a:endParaRPr lang="en-US" dirty="0"/>
          </a:p>
          <a:p>
            <a:pPr marL="0" indent="0">
              <a:buNone/>
            </a:pPr>
            <a:r>
              <a:rPr lang="en-US" b="1" dirty="0"/>
              <a:t>2. Stabilize System Metrics.</a:t>
            </a:r>
          </a:p>
          <a:p>
            <a:pPr marL="400050" lvl="1" indent="0">
              <a:buNone/>
            </a:pPr>
            <a:br>
              <a:rPr lang="en-US" sz="1200" dirty="0"/>
            </a:br>
            <a:r>
              <a:rPr lang="en-US" sz="1200" dirty="0"/>
              <a:t>Inventory, Lead Time, Production Rate. Demonstrate basic statistical control – show the system is stable against a target and within a tolerance.</a:t>
            </a:r>
          </a:p>
          <a:p>
            <a:pPr marL="400050" lvl="1" indent="0">
              <a:buNone/>
            </a:pPr>
            <a:endParaRPr lang="en-US" dirty="0"/>
          </a:p>
          <a:p>
            <a:pPr marL="0" indent="0">
              <a:buNone/>
            </a:pPr>
            <a:r>
              <a:rPr lang="en-US" b="1" dirty="0"/>
              <a:t>3. System Thinking, Learning Organization.</a:t>
            </a:r>
          </a:p>
          <a:p>
            <a:pPr marL="400050" lvl="1" indent="0">
              <a:buNone/>
            </a:pPr>
            <a:br>
              <a:rPr lang="en-US" sz="1200" dirty="0"/>
            </a:br>
            <a:r>
              <a:rPr lang="en-US" sz="1200" dirty="0"/>
              <a:t>Focus on continuous improvement. New targets, lower inventory, shorter lead time, higher production rate. Identify constrains; exploit constraints; subordinate to decision; elevate constrain.</a:t>
            </a:r>
          </a:p>
          <a:p>
            <a:pPr marL="400050" lvl="1" indent="0">
              <a:buNone/>
            </a:pPr>
            <a:endParaRPr lang="en-US" sz="1200" dirty="0"/>
          </a:p>
          <a:p>
            <a:pPr marL="0" indent="0">
              <a:buNone/>
            </a:pPr>
            <a:r>
              <a:rPr lang="en-US" b="1" dirty="0"/>
              <a:t>4. Anticipated ROI, Failure Tolerant Organization.</a:t>
            </a:r>
          </a:p>
          <a:p>
            <a:pPr marL="400050" lvl="1" indent="0">
              <a:buNone/>
            </a:pPr>
            <a:br>
              <a:rPr lang="en-US" sz="1200" dirty="0"/>
            </a:br>
            <a:r>
              <a:rPr lang="en-US" sz="1200" dirty="0"/>
              <a:t>Encourage risk taking. Focus on Throughput (value), not production quantity. Focus on market research / feed back (</a:t>
            </a:r>
            <a:r>
              <a:rPr lang="en-US" sz="1200" dirty="0" err="1"/>
              <a:t>i</a:t>
            </a:r>
            <a:r>
              <a:rPr lang="en-US" sz="1200" dirty="0"/>
              <a:t>. e. external  constrains and factors)</a:t>
            </a:r>
          </a:p>
          <a:p>
            <a:endParaRPr lang="en-US" dirty="0"/>
          </a:p>
        </p:txBody>
      </p:sp>
    </p:spTree>
    <p:extLst>
      <p:ext uri="{BB962C8B-B14F-4D97-AF65-F5344CB8AC3E}">
        <p14:creationId xmlns:p14="http://schemas.microsoft.com/office/powerpoint/2010/main" val="329843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2572</TotalTime>
  <Words>411</Words>
  <Application>Microsoft Office PowerPoint</Application>
  <PresentationFormat>On-screen Show (4:3)</PresentationFormat>
  <Paragraphs>96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Narrow</vt:lpstr>
      <vt:lpstr>Calibri</vt:lpstr>
      <vt:lpstr>Constantia</vt:lpstr>
      <vt:lpstr>Times New Roman</vt:lpstr>
      <vt:lpstr>Wingdings 2</vt:lpstr>
      <vt:lpstr>Flow</vt:lpstr>
      <vt:lpstr>Art of Learning</vt:lpstr>
      <vt:lpstr>Our knowledge is an incomplete puzzle of skills</vt:lpstr>
      <vt:lpstr>Team up for success</vt:lpstr>
      <vt:lpstr>Continue learning</vt:lpstr>
      <vt:lpstr>Skill Acquisition Model</vt:lpstr>
      <vt:lpstr>Dreyfus skill aqcuisition model</vt:lpstr>
      <vt:lpstr>Continue learning</vt:lpstr>
      <vt:lpstr>What Defines Seniority?</vt:lpstr>
      <vt:lpstr>Organization Maturity Model</vt:lpstr>
      <vt:lpstr>An opinion is a bias defeind by the skillset</vt:lpstr>
      <vt:lpstr>PowerPoint Presentation</vt:lpstr>
      <vt:lpstr>Agile Manifesto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dc:title>
  <dc:creator>Vladimir Popov</dc:creator>
  <cp:lastModifiedBy>Vladimir Popov</cp:lastModifiedBy>
  <cp:revision>276</cp:revision>
  <dcterms:created xsi:type="dcterms:W3CDTF">2014-01-02T09:35:19Z</dcterms:created>
  <dcterms:modified xsi:type="dcterms:W3CDTF">2017-11-08T13:00:21Z</dcterms:modified>
</cp:coreProperties>
</file>