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84" r:id="rId4"/>
    <p:sldId id="262" r:id="rId5"/>
    <p:sldId id="294" r:id="rId6"/>
    <p:sldId id="264" r:id="rId7"/>
    <p:sldId id="272" r:id="rId8"/>
    <p:sldId id="265" r:id="rId9"/>
    <p:sldId id="278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iriam Libre" panose="00000500000000000000" pitchFamily="2" charset="-79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dcac64e18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dcac64e18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94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ITAS 164</a:t>
            </a:r>
            <a:br>
              <a:rPr lang="en" dirty="0"/>
            </a:br>
            <a:r>
              <a:rPr lang="en" sz="3600" dirty="0"/>
              <a:t>ARDUINO BLUETOOTH</a:t>
            </a:r>
            <a:br>
              <a:rPr lang="en" sz="3600" dirty="0"/>
            </a:br>
            <a:r>
              <a:rPr lang="en" sz="3600" dirty="0"/>
              <a:t>MUSICAL FOOD</a:t>
            </a:r>
            <a:br>
              <a:rPr lang="en" sz="3600" dirty="0"/>
            </a:br>
            <a:r>
              <a:rPr lang="en" sz="1600" dirty="0"/>
              <a:t>ANGEL PILOR, WALKER DUDECK, BRYAN MERCER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MEMBER ROLES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B1D5A3E-64EF-4CFC-A0BA-FE4A86ED5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8008"/>
              </p:ext>
            </p:extLst>
          </p:nvPr>
        </p:nvGraphicFramePr>
        <p:xfrm>
          <a:off x="420062" y="1637435"/>
          <a:ext cx="5212976" cy="2595880"/>
        </p:xfrm>
        <a:graphic>
          <a:graphicData uri="http://schemas.openxmlformats.org/drawingml/2006/table">
            <a:tbl>
              <a:tblPr firstRow="1" bandRow="1">
                <a:tableStyleId>{D5908D26-7AD2-4BE2-8D46-7E80C61A5C3D}</a:tableStyleId>
              </a:tblPr>
              <a:tblGrid>
                <a:gridCol w="2606488">
                  <a:extLst>
                    <a:ext uri="{9D8B030D-6E8A-4147-A177-3AD203B41FA5}">
                      <a16:colId xmlns:a16="http://schemas.microsoft.com/office/drawing/2014/main" val="1903028665"/>
                    </a:ext>
                  </a:extLst>
                </a:gridCol>
                <a:gridCol w="2606488">
                  <a:extLst>
                    <a:ext uri="{9D8B030D-6E8A-4147-A177-3AD203B41FA5}">
                      <a16:colId xmlns:a16="http://schemas.microsoft.com/office/drawing/2014/main" val="41705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rlow Light" panose="00000400000000000000" pitchFamily="2" charset="0"/>
                        </a:rPr>
                        <a:t>Order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rlow Light" panose="00000400000000000000" pitchFamily="2" charset="0"/>
                        </a:rPr>
                        <a:t>Walker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rlow Light" panose="00000400000000000000" pitchFamily="2" charset="0"/>
                        </a:rPr>
                        <a:t>Research + Gather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rlow Light" panose="00000400000000000000" pitchFamily="2" charset="0"/>
                        </a:rPr>
                        <a:t>Walker + Angel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00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rlow Light" panose="00000400000000000000" pitchFamily="2" charset="0"/>
                        </a:rPr>
                        <a:t>Breadboard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rlow Light" panose="00000400000000000000" pitchFamily="2" charset="0"/>
                        </a:rPr>
                        <a:t>Walker + Bryan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6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rlow Light" panose="00000400000000000000" pitchFamily="2" charset="0"/>
                        </a:rPr>
                        <a:t>Programming 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rlow Light" panose="00000400000000000000" pitchFamily="2" charset="0"/>
                        </a:rPr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rlow Light" panose="00000400000000000000" pitchFamily="2" charset="0"/>
                        </a:rPr>
                        <a:t>3D Printing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rlow Light" panose="00000400000000000000" pitchFamily="2" charset="0"/>
                        </a:rPr>
                        <a:t>Bryan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2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rlow Light" panose="00000400000000000000" pitchFamily="2" charset="0"/>
                        </a:rPr>
                        <a:t>MS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rlow Light" panose="00000400000000000000" pitchFamily="2" charset="0"/>
                        </a:rPr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12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arlow Light" panose="00000400000000000000" pitchFamily="2" charset="0"/>
                        </a:rPr>
                        <a:t>PowerPoint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rlow Light" panose="00000400000000000000" pitchFamily="2" charset="0"/>
                        </a:rPr>
                        <a:t>Angel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922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F4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1"/>
          <p:cNvSpPr txBox="1">
            <a:spLocks noGrp="1"/>
          </p:cNvSpPr>
          <p:nvPr>
            <p:ph type="title" idx="4294967295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TIMELINE</a:t>
            </a:r>
            <a:endParaRPr dirty="0"/>
          </a:p>
        </p:txBody>
      </p:sp>
      <p:sp>
        <p:nvSpPr>
          <p:cNvPr id="601" name="Google Shape;601;p41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602" name="Google Shape;602;p41"/>
          <p:cNvGraphicFramePr/>
          <p:nvPr>
            <p:extLst>
              <p:ext uri="{D42A27DB-BD31-4B8C-83A1-F6EECF244321}">
                <p14:modId xmlns:p14="http://schemas.microsoft.com/office/powerpoint/2010/main" val="2750382484"/>
              </p:ext>
            </p:extLst>
          </p:nvPr>
        </p:nvGraphicFramePr>
        <p:xfrm>
          <a:off x="830305" y="1444375"/>
          <a:ext cx="7483289" cy="2975084"/>
        </p:xfrm>
        <a:graphic>
          <a:graphicData uri="http://schemas.openxmlformats.org/drawingml/2006/table">
            <a:tbl>
              <a:tblPr>
                <a:noFill/>
                <a:tableStyleId>{D5908D26-7AD2-4BE2-8D46-7E80C61A5C3D}</a:tableStyleId>
              </a:tblPr>
              <a:tblGrid>
                <a:gridCol w="1829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1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1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1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81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October 4 – November 5</a:t>
                      </a:r>
                      <a:endParaRPr sz="800" b="1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November 8 – December 6</a:t>
                      </a:r>
                      <a:endParaRPr sz="800" b="1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AEB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Order Parts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bg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Research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2">
                            <a:lumMod val="75000"/>
                          </a:schemeClr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Breadboard Assembly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Programming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Testing + F</a:t>
                      </a:r>
                      <a:r>
                        <a:rPr lang="en-CA" sz="800" dirty="0" err="1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</a:t>
                      </a: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nal Touches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3D Case Printing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B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B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Powerpoint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Class Demo</a:t>
                      </a: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454550" y="365871"/>
            <a:ext cx="222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</a:t>
            </a:r>
            <a:br>
              <a:rPr lang="en-US" sz="3600" dirty="0"/>
            </a:br>
            <a:r>
              <a:rPr lang="en-US" sz="3600" dirty="0"/>
              <a:t>Project</a:t>
            </a:r>
            <a:endParaRPr sz="36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50" y="1648308"/>
            <a:ext cx="222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Creating a touchpad sensor that can create musical sounds when connected to food. We created the touchpad by using an Arduino Bluetooth module.</a:t>
            </a:r>
            <a:endParaRPr sz="18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7747429" y="-43853"/>
            <a:ext cx="1531206" cy="1767393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3365428" y="3708910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 descr="Arduino Uno Rev3 — Arduino Official Store">
            <a:extLst>
              <a:ext uri="{FF2B5EF4-FFF2-40B4-BE49-F238E27FC236}">
                <a16:creationId xmlns:a16="http://schemas.microsoft.com/office/drawing/2014/main" id="{866A52D3-393C-4158-9DA8-1586677AB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13" y="851191"/>
            <a:ext cx="4507159" cy="33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</a:t>
            </a:r>
            <a:endParaRPr dirty="0"/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281;p19">
            <a:extLst>
              <a:ext uri="{FF2B5EF4-FFF2-40B4-BE49-F238E27FC236}">
                <a16:creationId xmlns:a16="http://schemas.microsoft.com/office/drawing/2014/main" id="{164B89B7-8F98-4D74-8B16-7264C6E00DBF}"/>
              </a:ext>
            </a:extLst>
          </p:cNvPr>
          <p:cNvSpPr txBox="1">
            <a:spLocks/>
          </p:cNvSpPr>
          <p:nvPr/>
        </p:nvSpPr>
        <p:spPr>
          <a:xfrm>
            <a:off x="454549" y="1648308"/>
            <a:ext cx="513869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en-US" sz="1800" dirty="0"/>
              <a:t>Our main issue was not being able to find a compatible phone app that can connect to our Arduino touchpad. </a:t>
            </a:r>
          </a:p>
          <a:p>
            <a:pPr marL="742950" lvl="1" indent="-285750"/>
            <a:r>
              <a:rPr lang="en-US" sz="1800" dirty="0"/>
              <a:t>Had to watch several YouTube videos, read through forum posts, to find an answer</a:t>
            </a:r>
          </a:p>
          <a:p>
            <a:pPr marL="742950" lvl="1" indent="-285750"/>
            <a:r>
              <a:rPr lang="en-US" sz="1800" dirty="0"/>
              <a:t>We kept trying 3</a:t>
            </a:r>
            <a:r>
              <a:rPr lang="en-US" sz="1800" baseline="30000" dirty="0"/>
              <a:t>rd</a:t>
            </a:r>
            <a:r>
              <a:rPr lang="en-US" sz="1800" dirty="0"/>
              <a:t> party phone apps, different software on windows, but none of them worked. We also tried to connect the Arduino touchpad to a MacBook but that didn’t work</a:t>
            </a:r>
          </a:p>
          <a:p>
            <a:pPr marL="742950" lvl="1" indent="-285750"/>
            <a:r>
              <a:rPr lang="en-US" sz="1800" dirty="0"/>
              <a:t>Solution: Arduino IoT Cloud Remote App</a:t>
            </a:r>
          </a:p>
        </p:txBody>
      </p:sp>
    </p:spTree>
    <p:extLst>
      <p:ext uri="{BB962C8B-B14F-4D97-AF65-F5344CB8AC3E}">
        <p14:creationId xmlns:p14="http://schemas.microsoft.com/office/powerpoint/2010/main" val="293933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STAKEHOLDERS, SCOPE, RESOURCES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Stakeholders	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 dirty="0"/>
              <a:t>The entire group – </a:t>
            </a:r>
            <a:r>
              <a:rPr lang="en" dirty="0"/>
              <a:t>Angel, Walker, Bryan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 dirty="0"/>
              <a:t>Investors –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Walker, Bryan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Scope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Creating a bluetooth midi controller using the Adafruit Feather Bluefruit LE.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By using the Adafruit we configured the code to be able to connect to a phone app that can detect inputs when we attach the touch sensors to food</a:t>
            </a:r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</a:t>
            </a:r>
            <a:r>
              <a:rPr lang="en-US" b="1" dirty="0"/>
              <a:t>sources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-Adafruit Feather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-Wires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-Laptop 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-Phone App (Adafruit)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-Fruit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MILESTONES</a:t>
            </a:r>
            <a:endParaRPr dirty="0"/>
          </a:p>
        </p:txBody>
      </p:sp>
      <p:sp>
        <p:nvSpPr>
          <p:cNvPr id="402" name="Google Shape;402;p2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name="adj" fmla="val 30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B</a:t>
            </a:r>
            <a:r>
              <a:rPr lang="en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readboard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assembly</a:t>
            </a:r>
            <a:endParaRPr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Finding app compatible with arduino to play sounds</a:t>
            </a:r>
            <a:endParaRPr sz="10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Assembly of Arduino with case</a:t>
            </a:r>
            <a:endParaRPr sz="1100" dirty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071069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IF WE HAD MORE TIME?</a:t>
            </a:r>
            <a:endParaRPr dirty="0"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023675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400" dirty="0"/>
              <a:t>Fix the code so that after a certain amount of inputs/tapping the fruit the code will still detect input and keep playing sounds</a:t>
            </a:r>
          </a:p>
          <a:p>
            <a:pPr marL="742950" lvl="1" indent="-285750"/>
            <a:r>
              <a:rPr lang="en-US" sz="1400" dirty="0"/>
              <a:t>Current version: Code gets “messed up” after a certain number of inputs, which stops the touchpad from detecting any inputs</a:t>
            </a:r>
          </a:p>
          <a:p>
            <a:pPr marL="285750" indent="-285750"/>
            <a:endParaRPr lang="en-US" sz="1400"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AutoShape 6" descr="1,403,796 Project Stock Photos, Project Images | Depositphotos®">
            <a:extLst>
              <a:ext uri="{FF2B5EF4-FFF2-40B4-BE49-F238E27FC236}">
                <a16:creationId xmlns:a16="http://schemas.microsoft.com/office/drawing/2014/main" id="{BA112FE8-C158-4CF0-B754-DE4EB8A08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62BEF-6A4E-46E0-BCFA-E21AE36F7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0"/>
            <a:ext cx="458004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373895" y="155202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373895" y="2713043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1" name="Google Shape;892;p48">
            <a:extLst>
              <a:ext uri="{FF2B5EF4-FFF2-40B4-BE49-F238E27FC236}">
                <a16:creationId xmlns:a16="http://schemas.microsoft.com/office/drawing/2014/main" id="{64343618-F35B-47B7-BCE9-9CBB16C9D4FF}"/>
              </a:ext>
            </a:extLst>
          </p:cNvPr>
          <p:cNvGrpSpPr/>
          <p:nvPr/>
        </p:nvGrpSpPr>
        <p:grpSpPr>
          <a:xfrm rot="10800000" flipH="1">
            <a:off x="4831307" y="251162"/>
            <a:ext cx="1436785" cy="1111812"/>
            <a:chOff x="9598025" y="882650"/>
            <a:chExt cx="2266938" cy="1754200"/>
          </a:xfrm>
        </p:grpSpPr>
        <p:sp>
          <p:nvSpPr>
            <p:cNvPr id="12" name="Google Shape;893;p48">
              <a:extLst>
                <a:ext uri="{FF2B5EF4-FFF2-40B4-BE49-F238E27FC236}">
                  <a16:creationId xmlns:a16="http://schemas.microsoft.com/office/drawing/2014/main" id="{56EFC60E-BEF0-418D-979C-1FA74C0A6916}"/>
                </a:ext>
              </a:extLst>
            </p:cNvPr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94;p48">
              <a:extLst>
                <a:ext uri="{FF2B5EF4-FFF2-40B4-BE49-F238E27FC236}">
                  <a16:creationId xmlns:a16="http://schemas.microsoft.com/office/drawing/2014/main" id="{6650AF12-E7EB-4E6A-88F1-7BE6E6FE2232}"/>
                </a:ext>
              </a:extLst>
            </p:cNvPr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895;p48">
              <a:extLst>
                <a:ext uri="{FF2B5EF4-FFF2-40B4-BE49-F238E27FC236}">
                  <a16:creationId xmlns:a16="http://schemas.microsoft.com/office/drawing/2014/main" id="{B3CD7E1F-23D5-4CB4-8413-558BAAEC5426}"/>
                </a:ext>
              </a:extLst>
            </p:cNvPr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896;p48">
              <a:extLst>
                <a:ext uri="{FF2B5EF4-FFF2-40B4-BE49-F238E27FC236}">
                  <a16:creationId xmlns:a16="http://schemas.microsoft.com/office/drawing/2014/main" id="{C6CCEB4C-7E9D-42CD-9D40-8A036FC3EC9E}"/>
                </a:ext>
              </a:extLst>
            </p:cNvPr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897;p48">
            <a:extLst>
              <a:ext uri="{FF2B5EF4-FFF2-40B4-BE49-F238E27FC236}">
                <a16:creationId xmlns:a16="http://schemas.microsoft.com/office/drawing/2014/main" id="{474C6632-FB03-43E3-817A-F64B4A0B901D}"/>
              </a:ext>
            </a:extLst>
          </p:cNvPr>
          <p:cNvGrpSpPr/>
          <p:nvPr/>
        </p:nvGrpSpPr>
        <p:grpSpPr>
          <a:xfrm>
            <a:off x="7371144" y="3695156"/>
            <a:ext cx="1436856" cy="1142979"/>
            <a:chOff x="9925050" y="4203700"/>
            <a:chExt cx="2267050" cy="1803375"/>
          </a:xfrm>
        </p:grpSpPr>
        <p:sp>
          <p:nvSpPr>
            <p:cNvPr id="17" name="Google Shape;898;p48">
              <a:extLst>
                <a:ext uri="{FF2B5EF4-FFF2-40B4-BE49-F238E27FC236}">
                  <a16:creationId xmlns:a16="http://schemas.microsoft.com/office/drawing/2014/main" id="{B1D34AE4-2838-4208-BCE1-A916506CD1FD}"/>
                </a:ext>
              </a:extLst>
            </p:cNvPr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899;p48">
              <a:extLst>
                <a:ext uri="{FF2B5EF4-FFF2-40B4-BE49-F238E27FC236}">
                  <a16:creationId xmlns:a16="http://schemas.microsoft.com/office/drawing/2014/main" id="{A92DDA44-9CBF-4C5A-BF78-0DC4DE22F27D}"/>
                </a:ext>
              </a:extLst>
            </p:cNvPr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00;p48">
              <a:extLst>
                <a:ext uri="{FF2B5EF4-FFF2-40B4-BE49-F238E27FC236}">
                  <a16:creationId xmlns:a16="http://schemas.microsoft.com/office/drawing/2014/main" id="{401D3633-0FF7-4EF5-8472-2A7770C514E4}"/>
                </a:ext>
              </a:extLst>
            </p:cNvPr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01;p48">
              <a:extLst>
                <a:ext uri="{FF2B5EF4-FFF2-40B4-BE49-F238E27FC236}">
                  <a16:creationId xmlns:a16="http://schemas.microsoft.com/office/drawing/2014/main" id="{30BE595A-7923-4BA9-BDF4-FEFF7F07CDA0}"/>
                </a:ext>
              </a:extLst>
            </p:cNvPr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02;p48">
              <a:extLst>
                <a:ext uri="{FF2B5EF4-FFF2-40B4-BE49-F238E27FC236}">
                  <a16:creationId xmlns:a16="http://schemas.microsoft.com/office/drawing/2014/main" id="{9355C9DA-20C4-4761-97EC-50363908312B}"/>
                </a:ext>
              </a:extLst>
            </p:cNvPr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03;p48">
              <a:extLst>
                <a:ext uri="{FF2B5EF4-FFF2-40B4-BE49-F238E27FC236}">
                  <a16:creationId xmlns:a16="http://schemas.microsoft.com/office/drawing/2014/main" id="{BC5B65FB-D9A5-4845-8E83-AB901E0C98B3}"/>
                </a:ext>
              </a:extLst>
            </p:cNvPr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04;p48">
              <a:extLst>
                <a:ext uri="{FF2B5EF4-FFF2-40B4-BE49-F238E27FC236}">
                  <a16:creationId xmlns:a16="http://schemas.microsoft.com/office/drawing/2014/main" id="{8027DDF9-C0DA-42D4-8EF6-CF9353DCAC03}"/>
                </a:ext>
              </a:extLst>
            </p:cNvPr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05;p48">
              <a:extLst>
                <a:ext uri="{FF2B5EF4-FFF2-40B4-BE49-F238E27FC236}">
                  <a16:creationId xmlns:a16="http://schemas.microsoft.com/office/drawing/2014/main" id="{E44A727E-1778-45B3-B7A6-FE9A2738E0A3}"/>
                </a:ext>
              </a:extLst>
            </p:cNvPr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06;p48">
              <a:extLst>
                <a:ext uri="{FF2B5EF4-FFF2-40B4-BE49-F238E27FC236}">
                  <a16:creationId xmlns:a16="http://schemas.microsoft.com/office/drawing/2014/main" id="{2976E711-CEF9-4E7A-9999-678694404F87}"/>
                </a:ext>
              </a:extLst>
            </p:cNvPr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07;p48">
              <a:extLst>
                <a:ext uri="{FF2B5EF4-FFF2-40B4-BE49-F238E27FC236}">
                  <a16:creationId xmlns:a16="http://schemas.microsoft.com/office/drawing/2014/main" id="{3A247928-496B-4BD8-8DC9-8A2362B70F24}"/>
                </a:ext>
              </a:extLst>
            </p:cNvPr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08;p48">
              <a:extLst>
                <a:ext uri="{FF2B5EF4-FFF2-40B4-BE49-F238E27FC236}">
                  <a16:creationId xmlns:a16="http://schemas.microsoft.com/office/drawing/2014/main" id="{4C67F1C2-7E5D-40B7-82CD-A7613C1C1B80}"/>
                </a:ext>
              </a:extLst>
            </p:cNvPr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09;p48">
              <a:extLst>
                <a:ext uri="{FF2B5EF4-FFF2-40B4-BE49-F238E27FC236}">
                  <a16:creationId xmlns:a16="http://schemas.microsoft.com/office/drawing/2014/main" id="{927D1062-7BB7-4433-9729-79AA0F63EDD4}"/>
                </a:ext>
              </a:extLst>
            </p:cNvPr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859;p48">
            <a:extLst>
              <a:ext uri="{FF2B5EF4-FFF2-40B4-BE49-F238E27FC236}">
                <a16:creationId xmlns:a16="http://schemas.microsoft.com/office/drawing/2014/main" id="{90EA9780-E6D9-45BD-8AB7-BCAA588A537A}"/>
              </a:ext>
            </a:extLst>
          </p:cNvPr>
          <p:cNvGrpSpPr/>
          <p:nvPr/>
        </p:nvGrpSpPr>
        <p:grpSpPr>
          <a:xfrm rot="10800000">
            <a:off x="5618853" y="3708906"/>
            <a:ext cx="1488099" cy="1438821"/>
            <a:chOff x="6545263" y="855663"/>
            <a:chExt cx="2347900" cy="2270150"/>
          </a:xfrm>
        </p:grpSpPr>
        <p:sp>
          <p:nvSpPr>
            <p:cNvPr id="30" name="Google Shape;860;p48">
              <a:extLst>
                <a:ext uri="{FF2B5EF4-FFF2-40B4-BE49-F238E27FC236}">
                  <a16:creationId xmlns:a16="http://schemas.microsoft.com/office/drawing/2014/main" id="{C21403D4-E879-4721-A15F-FF9D4771FC46}"/>
                </a:ext>
              </a:extLst>
            </p:cNvPr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861;p48">
              <a:extLst>
                <a:ext uri="{FF2B5EF4-FFF2-40B4-BE49-F238E27FC236}">
                  <a16:creationId xmlns:a16="http://schemas.microsoft.com/office/drawing/2014/main" id="{3C7456D9-42FE-4390-ADA0-94E70DF9C88D}"/>
                </a:ext>
              </a:extLst>
            </p:cNvPr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862;p48">
              <a:extLst>
                <a:ext uri="{FF2B5EF4-FFF2-40B4-BE49-F238E27FC236}">
                  <a16:creationId xmlns:a16="http://schemas.microsoft.com/office/drawing/2014/main" id="{5DB98A1E-3C04-458B-8DCF-95BF8259B0D3}"/>
                </a:ext>
              </a:extLst>
            </p:cNvPr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863;p48">
              <a:extLst>
                <a:ext uri="{FF2B5EF4-FFF2-40B4-BE49-F238E27FC236}">
                  <a16:creationId xmlns:a16="http://schemas.microsoft.com/office/drawing/2014/main" id="{6CABE29F-1187-4A2F-9CE6-61E2C5BE50DE}"/>
                </a:ext>
              </a:extLst>
            </p:cNvPr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64;p48">
              <a:extLst>
                <a:ext uri="{FF2B5EF4-FFF2-40B4-BE49-F238E27FC236}">
                  <a16:creationId xmlns:a16="http://schemas.microsoft.com/office/drawing/2014/main" id="{DD93BE4F-FADE-452F-BFF4-6BAFD923F524}"/>
                </a:ext>
              </a:extLst>
            </p:cNvPr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865;p48">
              <a:extLst>
                <a:ext uri="{FF2B5EF4-FFF2-40B4-BE49-F238E27FC236}">
                  <a16:creationId xmlns:a16="http://schemas.microsoft.com/office/drawing/2014/main" id="{C3FC6B0F-03DB-4766-940B-2FB52B5DB0A2}"/>
                </a:ext>
              </a:extLst>
            </p:cNvPr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66;p48">
              <a:extLst>
                <a:ext uri="{FF2B5EF4-FFF2-40B4-BE49-F238E27FC236}">
                  <a16:creationId xmlns:a16="http://schemas.microsoft.com/office/drawing/2014/main" id="{0EE7FF8D-2BA3-4306-9124-4406CEAADB8E}"/>
                </a:ext>
              </a:extLst>
            </p:cNvPr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67;p48">
              <a:extLst>
                <a:ext uri="{FF2B5EF4-FFF2-40B4-BE49-F238E27FC236}">
                  <a16:creationId xmlns:a16="http://schemas.microsoft.com/office/drawing/2014/main" id="{41FF5BF7-3FD7-41BD-B276-E92DBECD6F7E}"/>
                </a:ext>
              </a:extLst>
            </p:cNvPr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868;p48">
              <a:extLst>
                <a:ext uri="{FF2B5EF4-FFF2-40B4-BE49-F238E27FC236}">
                  <a16:creationId xmlns:a16="http://schemas.microsoft.com/office/drawing/2014/main" id="{150A0E9E-BE74-47CE-983C-832C8B49B431}"/>
                </a:ext>
              </a:extLst>
            </p:cNvPr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869;p48">
              <a:extLst>
                <a:ext uri="{FF2B5EF4-FFF2-40B4-BE49-F238E27FC236}">
                  <a16:creationId xmlns:a16="http://schemas.microsoft.com/office/drawing/2014/main" id="{6001E67C-3804-4802-B515-6A641037F2C3}"/>
                </a:ext>
              </a:extLst>
            </p:cNvPr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870;p48">
              <a:extLst>
                <a:ext uri="{FF2B5EF4-FFF2-40B4-BE49-F238E27FC236}">
                  <a16:creationId xmlns:a16="http://schemas.microsoft.com/office/drawing/2014/main" id="{6A0D4BD7-B53A-42BE-A352-9CAFD185ECC9}"/>
                </a:ext>
              </a:extLst>
            </p:cNvPr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871;p48">
              <a:extLst>
                <a:ext uri="{FF2B5EF4-FFF2-40B4-BE49-F238E27FC236}">
                  <a16:creationId xmlns:a16="http://schemas.microsoft.com/office/drawing/2014/main" id="{EBBA542B-6CB1-498C-AFC3-2814F8195A99}"/>
                </a:ext>
              </a:extLst>
            </p:cNvPr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72;p48">
              <a:extLst>
                <a:ext uri="{FF2B5EF4-FFF2-40B4-BE49-F238E27FC236}">
                  <a16:creationId xmlns:a16="http://schemas.microsoft.com/office/drawing/2014/main" id="{3986FB25-2A73-4197-8F59-BC3F59C8AAF7}"/>
                </a:ext>
              </a:extLst>
            </p:cNvPr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845;p48">
            <a:extLst>
              <a:ext uri="{FF2B5EF4-FFF2-40B4-BE49-F238E27FC236}">
                <a16:creationId xmlns:a16="http://schemas.microsoft.com/office/drawing/2014/main" id="{B00F7BAF-1C33-4E1E-AEF4-4765F0F1D8D9}"/>
              </a:ext>
            </a:extLst>
          </p:cNvPr>
          <p:cNvGrpSpPr/>
          <p:nvPr/>
        </p:nvGrpSpPr>
        <p:grpSpPr>
          <a:xfrm>
            <a:off x="6318377" y="1623"/>
            <a:ext cx="1193271" cy="1550402"/>
            <a:chOff x="3357563" y="850900"/>
            <a:chExt cx="1882725" cy="2446200"/>
          </a:xfrm>
        </p:grpSpPr>
        <p:sp>
          <p:nvSpPr>
            <p:cNvPr id="44" name="Google Shape;846;p48">
              <a:extLst>
                <a:ext uri="{FF2B5EF4-FFF2-40B4-BE49-F238E27FC236}">
                  <a16:creationId xmlns:a16="http://schemas.microsoft.com/office/drawing/2014/main" id="{B14B69A0-FB40-4B07-813E-C625925E3AD8}"/>
                </a:ext>
              </a:extLst>
            </p:cNvPr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47;p48">
              <a:extLst>
                <a:ext uri="{FF2B5EF4-FFF2-40B4-BE49-F238E27FC236}">
                  <a16:creationId xmlns:a16="http://schemas.microsoft.com/office/drawing/2014/main" id="{99D7E68B-775F-4E3A-AAE7-702A41824B7C}"/>
                </a:ext>
              </a:extLst>
            </p:cNvPr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48;p48">
              <a:extLst>
                <a:ext uri="{FF2B5EF4-FFF2-40B4-BE49-F238E27FC236}">
                  <a16:creationId xmlns:a16="http://schemas.microsoft.com/office/drawing/2014/main" id="{25921B9C-623F-437B-B429-AAAB83040540}"/>
                </a:ext>
              </a:extLst>
            </p:cNvPr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849;p48">
              <a:extLst>
                <a:ext uri="{FF2B5EF4-FFF2-40B4-BE49-F238E27FC236}">
                  <a16:creationId xmlns:a16="http://schemas.microsoft.com/office/drawing/2014/main" id="{DB927AF3-115F-49CE-84DB-06A7358B38EF}"/>
                </a:ext>
              </a:extLst>
            </p:cNvPr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850;p48">
              <a:extLst>
                <a:ext uri="{FF2B5EF4-FFF2-40B4-BE49-F238E27FC236}">
                  <a16:creationId xmlns:a16="http://schemas.microsoft.com/office/drawing/2014/main" id="{BB513967-BE00-4B25-8842-17D015B620BE}"/>
                </a:ext>
              </a:extLst>
            </p:cNvPr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51;p48">
              <a:extLst>
                <a:ext uri="{FF2B5EF4-FFF2-40B4-BE49-F238E27FC236}">
                  <a16:creationId xmlns:a16="http://schemas.microsoft.com/office/drawing/2014/main" id="{FE047645-B1DB-47BF-B5CF-A2C2A30B8BA7}"/>
                </a:ext>
              </a:extLst>
            </p:cNvPr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52;p48">
              <a:extLst>
                <a:ext uri="{FF2B5EF4-FFF2-40B4-BE49-F238E27FC236}">
                  <a16:creationId xmlns:a16="http://schemas.microsoft.com/office/drawing/2014/main" id="{B5DBD8BC-48F1-4FFB-B5A6-CF6B65458DEF}"/>
                </a:ext>
              </a:extLst>
            </p:cNvPr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53;p48">
              <a:extLst>
                <a:ext uri="{FF2B5EF4-FFF2-40B4-BE49-F238E27FC236}">
                  <a16:creationId xmlns:a16="http://schemas.microsoft.com/office/drawing/2014/main" id="{6E7E74E4-9005-4952-B3E6-9B10F7C045A2}"/>
                </a:ext>
              </a:extLst>
            </p:cNvPr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54;p48">
              <a:extLst>
                <a:ext uri="{FF2B5EF4-FFF2-40B4-BE49-F238E27FC236}">
                  <a16:creationId xmlns:a16="http://schemas.microsoft.com/office/drawing/2014/main" id="{BAC1360C-8753-4353-B6DD-040F15B10767}"/>
                </a:ext>
              </a:extLst>
            </p:cNvPr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55;p48">
              <a:extLst>
                <a:ext uri="{FF2B5EF4-FFF2-40B4-BE49-F238E27FC236}">
                  <a16:creationId xmlns:a16="http://schemas.microsoft.com/office/drawing/2014/main" id="{061355D9-C27B-44D7-BE04-39D4F51B531D}"/>
                </a:ext>
              </a:extLst>
            </p:cNvPr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856;p48">
              <a:extLst>
                <a:ext uri="{FF2B5EF4-FFF2-40B4-BE49-F238E27FC236}">
                  <a16:creationId xmlns:a16="http://schemas.microsoft.com/office/drawing/2014/main" id="{86B3F03C-7BE7-4A76-BF48-608E55714C6D}"/>
                </a:ext>
              </a:extLst>
            </p:cNvPr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857;p48">
              <a:extLst>
                <a:ext uri="{FF2B5EF4-FFF2-40B4-BE49-F238E27FC236}">
                  <a16:creationId xmlns:a16="http://schemas.microsoft.com/office/drawing/2014/main" id="{C96F9190-CDC2-493E-9CDE-DE4604C6182A}"/>
                </a:ext>
              </a:extLst>
            </p:cNvPr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858;p48">
              <a:extLst>
                <a:ext uri="{FF2B5EF4-FFF2-40B4-BE49-F238E27FC236}">
                  <a16:creationId xmlns:a16="http://schemas.microsoft.com/office/drawing/2014/main" id="{49541949-ACD9-4BF1-BC0C-A0088EED2FE2}"/>
                </a:ext>
              </a:extLst>
            </p:cNvPr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362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Barlow Light</vt:lpstr>
      <vt:lpstr>Barlow</vt:lpstr>
      <vt:lpstr>Arial</vt:lpstr>
      <vt:lpstr>Miriam Libre</vt:lpstr>
      <vt:lpstr>Roderigo template</vt:lpstr>
      <vt:lpstr>ITAS 164 ARDUINO BLUETOOTH MUSICAL FOOD ANGEL PILOR, WALKER DUDECK, BRYAN MERCER</vt:lpstr>
      <vt:lpstr>GROUP MEMBER ROLES</vt:lpstr>
      <vt:lpstr>PROJECT TIMELINE</vt:lpstr>
      <vt:lpstr>THE Project</vt:lpstr>
      <vt:lpstr>ISSUES</vt:lpstr>
      <vt:lpstr>STAKEHOLDERS, SCOPE, RESOURCES</vt:lpstr>
      <vt:lpstr>MILESTONES</vt:lpstr>
      <vt:lpstr>WHAT IF WE HAD MORE TIME?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 164 ARDUINO BLUETOOTH MUSICAL FOOD ANGEL PILOR, WALKER DUDECK, BRYAN MERCER</dc:title>
  <cp:lastModifiedBy>Cake</cp:lastModifiedBy>
  <cp:revision>20</cp:revision>
  <dcterms:modified xsi:type="dcterms:W3CDTF">2021-12-05T23:01:45Z</dcterms:modified>
</cp:coreProperties>
</file>