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7576D0-41D6-4AB3-9443-8ECF2E7BD184}"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309634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7576D0-41D6-4AB3-9443-8ECF2E7BD184}"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417648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97576D0-41D6-4AB3-9443-8ECF2E7BD184}"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2320526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97576D0-41D6-4AB3-9443-8ECF2E7BD184}"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0B2B3-E1FC-4DD6-B2AE-5F65EA330DA7}"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6923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7576D0-41D6-4AB3-9443-8ECF2E7BD184}"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1148664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7576D0-41D6-4AB3-9443-8ECF2E7BD184}" type="datetimeFigureOut">
              <a:rPr lang="en-US" smtClean="0"/>
              <a:t>8/13/2021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600798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7576D0-41D6-4AB3-9443-8ECF2E7BD184}" type="datetimeFigureOut">
              <a:rPr lang="en-US" smtClean="0"/>
              <a:t>8/13/2021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3415584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7576D0-41D6-4AB3-9443-8ECF2E7BD184}"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423533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7576D0-41D6-4AB3-9443-8ECF2E7BD184}"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323302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7576D0-41D6-4AB3-9443-8ECF2E7BD184}"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142446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7576D0-41D6-4AB3-9443-8ECF2E7BD184}"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160802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7576D0-41D6-4AB3-9443-8ECF2E7BD184}"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414601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7576D0-41D6-4AB3-9443-8ECF2E7BD184}" type="datetimeFigureOut">
              <a:rPr lang="en-US" smtClean="0"/>
              <a:t>8/13/2021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15582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97576D0-41D6-4AB3-9443-8ECF2E7BD184}" type="datetimeFigureOut">
              <a:rPr lang="en-US" smtClean="0"/>
              <a:t>8/13/2021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194827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7576D0-41D6-4AB3-9443-8ECF2E7BD184}" type="datetimeFigureOut">
              <a:rPr lang="en-US" smtClean="0"/>
              <a:t>8/13/2021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1914691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97576D0-41D6-4AB3-9443-8ECF2E7BD184}" type="datetimeFigureOut">
              <a:rPr lang="en-US" smtClean="0"/>
              <a:t>8/13/2021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218843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7576D0-41D6-4AB3-9443-8ECF2E7BD184}"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0B2B3-E1FC-4DD6-B2AE-5F65EA330DA7}" type="slidenum">
              <a:rPr lang="en-US" smtClean="0"/>
              <a:t>‹#›</a:t>
            </a:fld>
            <a:endParaRPr lang="en-US"/>
          </a:p>
        </p:txBody>
      </p:sp>
    </p:spTree>
    <p:extLst>
      <p:ext uri="{BB962C8B-B14F-4D97-AF65-F5344CB8AC3E}">
        <p14:creationId xmlns:p14="http://schemas.microsoft.com/office/powerpoint/2010/main" val="396913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7576D0-41D6-4AB3-9443-8ECF2E7BD184}" type="datetimeFigureOut">
              <a:rPr lang="en-US" smtClean="0"/>
              <a:t>8/13/2021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100B2B3-E1FC-4DD6-B2AE-5F65EA330DA7}" type="slidenum">
              <a:rPr lang="en-US" smtClean="0"/>
              <a:t>‹#›</a:t>
            </a:fld>
            <a:endParaRPr lang="en-US"/>
          </a:p>
        </p:txBody>
      </p:sp>
    </p:spTree>
    <p:extLst>
      <p:ext uri="{BB962C8B-B14F-4D97-AF65-F5344CB8AC3E}">
        <p14:creationId xmlns:p14="http://schemas.microsoft.com/office/powerpoint/2010/main" val="22968775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Clustering Toronto neighborhoods for </a:t>
            </a:r>
            <a:r>
              <a:rPr lang="en-US" b="1" dirty="0" smtClean="0"/>
              <a:t>people</a:t>
            </a:r>
            <a:r>
              <a:rPr lang="en-US" b="1" dirty="0" smtClean="0"/>
              <a:t> </a:t>
            </a:r>
            <a:r>
              <a:rPr lang="en-US" b="1" dirty="0"/>
              <a:t>with </a:t>
            </a:r>
            <a:r>
              <a:rPr lang="en-US" b="1" dirty="0" smtClean="0"/>
              <a:t>children</a:t>
            </a:r>
            <a:endParaRPr lang="en-US" dirty="0"/>
          </a:p>
        </p:txBody>
      </p:sp>
    </p:spTree>
    <p:extLst>
      <p:ext uri="{BB962C8B-B14F-4D97-AF65-F5344CB8AC3E}">
        <p14:creationId xmlns:p14="http://schemas.microsoft.com/office/powerpoint/2010/main" val="116822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9682"/>
          </a:xfrm>
        </p:spPr>
        <p:txBody>
          <a:bodyPr/>
          <a:lstStyle/>
          <a:p>
            <a:r>
              <a:rPr lang="en-GB" dirty="0" smtClean="0"/>
              <a:t>Problem and interest</a:t>
            </a:r>
            <a:endParaRPr lang="en-US" dirty="0"/>
          </a:p>
        </p:txBody>
      </p:sp>
      <p:sp>
        <p:nvSpPr>
          <p:cNvPr id="3" name="Content Placeholder 2"/>
          <p:cNvSpPr>
            <a:spLocks noGrp="1"/>
          </p:cNvSpPr>
          <p:nvPr>
            <p:ph idx="1"/>
          </p:nvPr>
        </p:nvSpPr>
        <p:spPr/>
        <p:txBody>
          <a:bodyPr>
            <a:normAutofit/>
          </a:bodyPr>
          <a:lstStyle/>
          <a:p>
            <a:pPr marL="0" indent="0">
              <a:buNone/>
            </a:pPr>
            <a:r>
              <a:rPr lang="en-GB" dirty="0" smtClean="0"/>
              <a:t>Problem:</a:t>
            </a:r>
          </a:p>
          <a:p>
            <a:pPr marL="0" indent="0" algn="just">
              <a:buNone/>
            </a:pPr>
            <a:r>
              <a:rPr lang="en-GB" dirty="0" smtClean="0"/>
              <a:t>Toronto is big city with many neighbourhoods which can offer to you different lifestyle, therefore </a:t>
            </a:r>
            <a:r>
              <a:rPr lang="en-GB" dirty="0" smtClean="0"/>
              <a:t>for people with </a:t>
            </a:r>
            <a:r>
              <a:rPr lang="en-GB" dirty="0" err="1" smtClean="0"/>
              <a:t>childrens</a:t>
            </a:r>
            <a:r>
              <a:rPr lang="en-GB" dirty="0" smtClean="0"/>
              <a:t> is difficult to choose living </a:t>
            </a:r>
            <a:r>
              <a:rPr lang="en-GB" dirty="0" smtClean="0"/>
              <a:t>area.</a:t>
            </a:r>
          </a:p>
          <a:p>
            <a:pPr marL="0" indent="0">
              <a:buNone/>
            </a:pPr>
            <a:endParaRPr lang="en-GB" dirty="0" smtClean="0"/>
          </a:p>
          <a:p>
            <a:pPr marL="0" indent="0">
              <a:buNone/>
            </a:pPr>
            <a:r>
              <a:rPr lang="en-GB" dirty="0" smtClean="0"/>
              <a:t>Interest:</a:t>
            </a:r>
          </a:p>
          <a:p>
            <a:pPr marL="0" indent="0">
              <a:buNone/>
            </a:pPr>
            <a:r>
              <a:rPr lang="en-GB" dirty="0" smtClean="0"/>
              <a:t>People with </a:t>
            </a:r>
            <a:r>
              <a:rPr lang="en-GB" dirty="0" smtClean="0"/>
              <a:t>children </a:t>
            </a:r>
            <a:r>
              <a:rPr lang="en-GB" dirty="0" smtClean="0"/>
              <a:t>who are thinking to start a life in Toronto.</a:t>
            </a:r>
          </a:p>
          <a:p>
            <a:pPr marL="0" indent="0" algn="just">
              <a:buNone/>
            </a:pPr>
            <a:r>
              <a:rPr lang="en-GB" dirty="0" smtClean="0"/>
              <a:t>People with children who wants to change Toronto neighbourhood to similar or more suitable </a:t>
            </a:r>
            <a:r>
              <a:rPr lang="en-GB" dirty="0" smtClean="0"/>
              <a:t>for</a:t>
            </a:r>
            <a:r>
              <a:rPr lang="en-GB" dirty="0" smtClean="0"/>
              <a:t> </a:t>
            </a:r>
            <a:r>
              <a:rPr lang="en-GB" dirty="0" smtClean="0"/>
              <a:t>life with </a:t>
            </a:r>
            <a:r>
              <a:rPr lang="en-GB" dirty="0" smtClean="0"/>
              <a:t>children. </a:t>
            </a:r>
            <a:endParaRPr lang="en-US" dirty="0"/>
          </a:p>
        </p:txBody>
      </p:sp>
    </p:spTree>
    <p:extLst>
      <p:ext uri="{BB962C8B-B14F-4D97-AF65-F5344CB8AC3E}">
        <p14:creationId xmlns:p14="http://schemas.microsoft.com/office/powerpoint/2010/main" val="266065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acquisition and cleaning</a:t>
            </a:r>
            <a:endParaRPr lang="en-US" dirty="0"/>
          </a:p>
        </p:txBody>
      </p:sp>
      <p:sp>
        <p:nvSpPr>
          <p:cNvPr id="3" name="Content Placeholder 2"/>
          <p:cNvSpPr>
            <a:spLocks noGrp="1"/>
          </p:cNvSpPr>
          <p:nvPr>
            <p:ph idx="1"/>
          </p:nvPr>
        </p:nvSpPr>
        <p:spPr/>
        <p:txBody>
          <a:bodyPr/>
          <a:lstStyle/>
          <a:p>
            <a:r>
              <a:rPr lang="en-GB" dirty="0" smtClean="0"/>
              <a:t>Toronto neighbourhoods was scraped from </a:t>
            </a:r>
            <a:r>
              <a:rPr lang="en-US" u="sng" dirty="0" smtClean="0">
                <a:hlinkClick r:id="rId2"/>
              </a:rPr>
              <a:t>https://en.wikipedia.org/ wiki/</a:t>
            </a:r>
            <a:r>
              <a:rPr lang="en-US" u="sng" dirty="0" err="1" smtClean="0">
                <a:hlinkClick r:id="rId2"/>
              </a:rPr>
              <a:t>List_of_postal_codes_of_Canada</a:t>
            </a:r>
            <a:r>
              <a:rPr lang="en-US" u="sng" dirty="0" smtClean="0">
                <a:hlinkClick r:id="rId2"/>
              </a:rPr>
              <a:t>:_</a:t>
            </a:r>
            <a:r>
              <a:rPr lang="en-US" u="sng" dirty="0" smtClean="0"/>
              <a:t>;</a:t>
            </a:r>
            <a:endParaRPr lang="en-GB" dirty="0" smtClean="0"/>
          </a:p>
          <a:p>
            <a:pPr algn="just"/>
            <a:r>
              <a:rPr lang="en-GB" dirty="0" smtClean="0"/>
              <a:t>Data for studies was used from Foursquare API: it was search for schools, parks, playgrounds, hospitals and groceries stores.</a:t>
            </a:r>
          </a:p>
          <a:p>
            <a:pPr algn="just"/>
            <a:r>
              <a:rPr lang="en-GB" dirty="0" smtClean="0"/>
              <a:t>Data was cleaned from not relevant information and if Toronto neighbourhood does not have feature it was given 0 value.</a:t>
            </a:r>
          </a:p>
          <a:p>
            <a:pPr marL="0" indent="0">
              <a:buNone/>
            </a:pPr>
            <a:endParaRPr lang="en-GB" dirty="0" smtClean="0"/>
          </a:p>
          <a:p>
            <a:endParaRPr lang="en-GB" dirty="0" smtClean="0"/>
          </a:p>
        </p:txBody>
      </p:sp>
    </p:spTree>
    <p:extLst>
      <p:ext uri="{BB962C8B-B14F-4D97-AF65-F5344CB8AC3E}">
        <p14:creationId xmlns:p14="http://schemas.microsoft.com/office/powerpoint/2010/main" val="367912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Exploratory Data Analysis</a:t>
            </a:r>
            <a:endParaRPr lang="en-US" dirty="0"/>
          </a:p>
        </p:txBody>
      </p:sp>
      <p:pic>
        <p:nvPicPr>
          <p:cNvPr id="4" name="image3.png"/>
          <p:cNvPicPr>
            <a:picLocks noGrp="1"/>
          </p:cNvPicPr>
          <p:nvPr>
            <p:ph idx="1"/>
          </p:nvPr>
        </p:nvPicPr>
        <p:blipFill>
          <a:blip r:embed="rId2"/>
          <a:srcRect l="2159" t="4997" r="6868" b="4970"/>
          <a:stretch>
            <a:fillRect/>
          </a:stretch>
        </p:blipFill>
        <p:spPr>
          <a:xfrm>
            <a:off x="838200" y="1428462"/>
            <a:ext cx="8232425" cy="4351338"/>
          </a:xfrm>
          <a:prstGeom prst="rect">
            <a:avLst/>
          </a:prstGeom>
          <a:ln/>
        </p:spPr>
      </p:pic>
      <p:sp>
        <p:nvSpPr>
          <p:cNvPr id="5" name="TextBox 4"/>
          <p:cNvSpPr txBox="1"/>
          <p:nvPr/>
        </p:nvSpPr>
        <p:spPr>
          <a:xfrm>
            <a:off x="9330975" y="1644072"/>
            <a:ext cx="2419927" cy="4801314"/>
          </a:xfrm>
          <a:prstGeom prst="rect">
            <a:avLst/>
          </a:prstGeom>
          <a:noFill/>
        </p:spPr>
        <p:txBody>
          <a:bodyPr wrap="square" rtlCol="0">
            <a:spAutoFit/>
          </a:bodyPr>
          <a:lstStyle/>
          <a:p>
            <a:pPr marL="285750" indent="-285750">
              <a:buFont typeface="Arial" panose="020B0604020202020204" pitchFamily="34" charset="0"/>
              <a:buChar char="•"/>
            </a:pPr>
            <a:r>
              <a:rPr lang="en-GB" dirty="0" smtClean="0"/>
              <a:t>Some Toronto neighbourhoods do not have around them parks/playgrounds, hospitals or grocery stores. </a:t>
            </a:r>
          </a:p>
          <a:p>
            <a:pPr marL="285750" indent="-285750">
              <a:buFont typeface="Arial" panose="020B0604020202020204" pitchFamily="34" charset="0"/>
              <a:buChar char="•"/>
            </a:pPr>
            <a:r>
              <a:rPr lang="en-GB" dirty="0" smtClean="0"/>
              <a:t>Hospitals data per neighbourhoods has biggest difference between mean and median and has more </a:t>
            </a:r>
            <a:r>
              <a:rPr lang="en-GB" dirty="0" smtClean="0"/>
              <a:t>outliers than other features.</a:t>
            </a:r>
            <a:endParaRPr lang="en-US" dirty="0"/>
          </a:p>
        </p:txBody>
      </p:sp>
    </p:spTree>
    <p:extLst>
      <p:ext uri="{BB962C8B-B14F-4D97-AF65-F5344CB8AC3E}">
        <p14:creationId xmlns:p14="http://schemas.microsoft.com/office/powerpoint/2010/main" val="74892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Predictive model</a:t>
            </a:r>
            <a:endParaRPr lang="en-US" dirty="0"/>
          </a:p>
        </p:txBody>
      </p:sp>
      <p:pic>
        <p:nvPicPr>
          <p:cNvPr id="4" name="image1.png"/>
          <p:cNvPicPr>
            <a:picLocks noGrp="1"/>
          </p:cNvPicPr>
          <p:nvPr>
            <p:ph idx="1"/>
          </p:nvPr>
        </p:nvPicPr>
        <p:blipFill>
          <a:blip r:embed="rId2"/>
          <a:srcRect/>
          <a:stretch>
            <a:fillRect/>
          </a:stretch>
        </p:blipFill>
        <p:spPr>
          <a:xfrm>
            <a:off x="838200" y="1450110"/>
            <a:ext cx="6587836" cy="4221018"/>
          </a:xfrm>
          <a:prstGeom prst="rect">
            <a:avLst/>
          </a:prstGeom>
          <a:solidFill>
            <a:schemeClr val="tx1"/>
          </a:solidFill>
          <a:ln/>
        </p:spPr>
      </p:pic>
      <p:sp>
        <p:nvSpPr>
          <p:cNvPr id="5" name="TextBox 4"/>
          <p:cNvSpPr txBox="1"/>
          <p:nvPr/>
        </p:nvSpPr>
        <p:spPr>
          <a:xfrm>
            <a:off x="8266545" y="1450110"/>
            <a:ext cx="3020291" cy="4524315"/>
          </a:xfrm>
          <a:prstGeom prst="rect">
            <a:avLst/>
          </a:prstGeom>
          <a:noFill/>
        </p:spPr>
        <p:txBody>
          <a:bodyPr wrap="square" rtlCol="0">
            <a:spAutoFit/>
          </a:bodyPr>
          <a:lstStyle/>
          <a:p>
            <a:r>
              <a:rPr lang="en-GB" dirty="0" smtClean="0"/>
              <a:t>Higher clusters amount has lower Inertia value:</a:t>
            </a:r>
          </a:p>
          <a:p>
            <a:r>
              <a:rPr lang="lt-LT" dirty="0" smtClean="0"/>
              <a:t>The high</a:t>
            </a:r>
            <a:r>
              <a:rPr lang="en-GB" dirty="0" err="1" smtClean="0"/>
              <a:t>est</a:t>
            </a:r>
            <a:r>
              <a:rPr lang="lt-LT" dirty="0" smtClean="0"/>
              <a:t> </a:t>
            </a:r>
            <a:r>
              <a:rPr lang="lt-LT" dirty="0"/>
              <a:t>Inertia value changes are from cluster amount 1 to 3</a:t>
            </a:r>
            <a:r>
              <a:rPr lang="lt-LT" dirty="0" smtClean="0"/>
              <a:t>.</a:t>
            </a:r>
            <a:endParaRPr lang="en-GB" dirty="0" smtClean="0"/>
          </a:p>
          <a:p>
            <a:r>
              <a:rPr lang="lt-LT" dirty="0" smtClean="0"/>
              <a:t> </a:t>
            </a:r>
            <a:r>
              <a:rPr lang="lt-LT" dirty="0"/>
              <a:t>From cluster amount 4 Inertia value starts to decrease slower</a:t>
            </a:r>
            <a:r>
              <a:rPr lang="lt-LT" dirty="0" smtClean="0"/>
              <a:t>.</a:t>
            </a:r>
            <a:endParaRPr lang="en-GB" dirty="0" smtClean="0"/>
          </a:p>
          <a:p>
            <a:endParaRPr lang="en-GB" dirty="0"/>
          </a:p>
          <a:p>
            <a:r>
              <a:rPr lang="en-GB" dirty="0" smtClean="0"/>
              <a:t>Even model with higher amount of clusters have lower Inertia value in this study is not practical to used high amount of cluster because for people will be harder to interpret results.</a:t>
            </a:r>
            <a:endParaRPr lang="en-US" dirty="0"/>
          </a:p>
        </p:txBody>
      </p:sp>
    </p:spTree>
    <p:extLst>
      <p:ext uri="{BB962C8B-B14F-4D97-AF65-F5344CB8AC3E}">
        <p14:creationId xmlns:p14="http://schemas.microsoft.com/office/powerpoint/2010/main" val="429364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11" y="785227"/>
            <a:ext cx="9404723" cy="1400530"/>
          </a:xfrm>
        </p:spPr>
        <p:txBody>
          <a:bodyPr/>
          <a:lstStyle/>
          <a:p>
            <a:r>
              <a:rPr lang="en-GB" b="1" dirty="0"/>
              <a:t>Models</a:t>
            </a:r>
            <a:r>
              <a:rPr lang="en-GB" dirty="0" smtClean="0"/>
              <a:t> </a:t>
            </a:r>
            <a:r>
              <a:rPr lang="en-GB" b="1" dirty="0"/>
              <a:t>with 4,5 and 6 clusters</a:t>
            </a:r>
            <a:endParaRPr lang="en-US" b="1" dirty="0"/>
          </a:p>
        </p:txBody>
      </p:sp>
      <p:sp>
        <p:nvSpPr>
          <p:cNvPr id="3" name="Content Placeholder 2"/>
          <p:cNvSpPr>
            <a:spLocks noGrp="1"/>
          </p:cNvSpPr>
          <p:nvPr>
            <p:ph idx="1"/>
          </p:nvPr>
        </p:nvSpPr>
        <p:spPr>
          <a:xfrm>
            <a:off x="902854" y="1779443"/>
            <a:ext cx="10515600" cy="3051175"/>
          </a:xfrm>
        </p:spPr>
        <p:txBody>
          <a:bodyPr/>
          <a:lstStyle/>
          <a:p>
            <a:pPr marL="0" indent="0">
              <a:buNone/>
            </a:pPr>
            <a:r>
              <a:rPr lang="en-GB" dirty="0" smtClean="0"/>
              <a:t>In </a:t>
            </a:r>
            <a:r>
              <a:rPr lang="en-GB" dirty="0" smtClean="0"/>
              <a:t>study </a:t>
            </a:r>
            <a:r>
              <a:rPr lang="en-GB" dirty="0" smtClean="0"/>
              <a:t>was </a:t>
            </a:r>
            <a:r>
              <a:rPr lang="en-GB" dirty="0" smtClean="0"/>
              <a:t>more analysed </a:t>
            </a:r>
            <a:r>
              <a:rPr lang="en-GB" dirty="0" smtClean="0"/>
              <a:t>models with 4, 5 and 6 clusters:</a:t>
            </a:r>
          </a:p>
          <a:p>
            <a:pPr algn="just"/>
            <a:r>
              <a:rPr lang="lt-LT" dirty="0"/>
              <a:t>A model with 4 clusters has high feature variation per cluster, for example, in cluster label 0 is included Toronto neighborhoods which have  2 schools and Toronto neighborhoods which have 20 schools. </a:t>
            </a:r>
            <a:endParaRPr lang="en-GB" dirty="0" smtClean="0"/>
          </a:p>
          <a:p>
            <a:pPr algn="just"/>
            <a:r>
              <a:rPr lang="en-GB" dirty="0" smtClean="0"/>
              <a:t>Even model with 6 clusters has lower Inertia value than models with 4 and 5 clusters, it is difficult to interpret clusters results therefore model with 5 cluster was chosen to cluster Toronto data.</a:t>
            </a:r>
            <a:endParaRPr lang="en-US" dirty="0"/>
          </a:p>
        </p:txBody>
      </p:sp>
    </p:spTree>
    <p:extLst>
      <p:ext uri="{BB962C8B-B14F-4D97-AF65-F5344CB8AC3E}">
        <p14:creationId xmlns:p14="http://schemas.microsoft.com/office/powerpoint/2010/main" val="423162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Toronto </a:t>
            </a:r>
            <a:r>
              <a:rPr lang="en-GB" dirty="0" smtClean="0"/>
              <a:t>neighbourhoods into 5 clusters</a:t>
            </a:r>
            <a:endParaRPr lang="en-US" dirty="0"/>
          </a:p>
        </p:txBody>
      </p:sp>
      <p:pic>
        <p:nvPicPr>
          <p:cNvPr id="4" name="image7.png"/>
          <p:cNvPicPr>
            <a:picLocks noGrp="1"/>
          </p:cNvPicPr>
          <p:nvPr>
            <p:ph idx="1"/>
          </p:nvPr>
        </p:nvPicPr>
        <p:blipFill>
          <a:blip r:embed="rId2"/>
          <a:srcRect l="23754" t="25958" r="18770" b="12979"/>
          <a:stretch>
            <a:fillRect/>
          </a:stretch>
        </p:blipFill>
        <p:spPr>
          <a:xfrm>
            <a:off x="1069898" y="1853334"/>
            <a:ext cx="7281295" cy="4351338"/>
          </a:xfrm>
          <a:prstGeom prst="rect">
            <a:avLst/>
          </a:prstGeom>
          <a:ln/>
        </p:spPr>
      </p:pic>
      <p:sp>
        <p:nvSpPr>
          <p:cNvPr id="3" name="TextBox 2"/>
          <p:cNvSpPr txBox="1"/>
          <p:nvPr/>
        </p:nvSpPr>
        <p:spPr>
          <a:xfrm>
            <a:off x="8682182" y="2105891"/>
            <a:ext cx="3149600" cy="2862322"/>
          </a:xfrm>
          <a:prstGeom prst="rect">
            <a:avLst/>
          </a:prstGeom>
          <a:noFill/>
        </p:spPr>
        <p:txBody>
          <a:bodyPr wrap="square" rtlCol="0">
            <a:spAutoFit/>
          </a:bodyPr>
          <a:lstStyle/>
          <a:p>
            <a:r>
              <a:rPr lang="en-GB" dirty="0" smtClean="0"/>
              <a:t>Red – Cluster label 0: S</a:t>
            </a:r>
            <a:r>
              <a:rPr lang="en-GB" dirty="0" smtClean="0">
                <a:latin typeface="Calibri" panose="020F0502020204030204" pitchFamily="34" charset="0"/>
                <a:cs typeface="Calibri" panose="020F0502020204030204" pitchFamily="34" charset="0"/>
              </a:rPr>
              <a:t>↑, P↓, H↓, G↓;</a:t>
            </a:r>
          </a:p>
          <a:p>
            <a:r>
              <a:rPr lang="en-GB" dirty="0" smtClean="0">
                <a:latin typeface="Calibri" panose="020F0502020204030204" pitchFamily="34" charset="0"/>
                <a:cs typeface="Calibri" panose="020F0502020204030204" pitchFamily="34" charset="0"/>
              </a:rPr>
              <a:t>Purple – Cluster label 1: S↓, P↑, H↑, G↑;</a:t>
            </a:r>
          </a:p>
          <a:p>
            <a:r>
              <a:rPr lang="en-GB" dirty="0" smtClean="0">
                <a:latin typeface="Calibri" panose="020F0502020204030204" pitchFamily="34" charset="0"/>
                <a:cs typeface="Calibri" panose="020F0502020204030204" pitchFamily="34" charset="0"/>
              </a:rPr>
              <a:t>Blue – Cluster label 2: S↑, P↑, H↓, G↑;</a:t>
            </a:r>
          </a:p>
          <a:p>
            <a:r>
              <a:rPr lang="en-GB" dirty="0" smtClean="0">
                <a:latin typeface="Calibri" panose="020F0502020204030204" pitchFamily="34" charset="0"/>
                <a:cs typeface="Calibri" panose="020F0502020204030204" pitchFamily="34" charset="0"/>
              </a:rPr>
              <a:t>Green – Cluster label 3: S↓, P↓, H↓, G↓;</a:t>
            </a:r>
          </a:p>
          <a:p>
            <a:r>
              <a:rPr lang="en-GB" dirty="0" smtClean="0">
                <a:latin typeface="Calibri" panose="020F0502020204030204" pitchFamily="34" charset="0"/>
                <a:cs typeface="Calibri" panose="020F0502020204030204" pitchFamily="34" charset="0"/>
              </a:rPr>
              <a:t>Orange – Cluster label 4: S↑, P↓, H↓, G↑.</a:t>
            </a:r>
            <a:endParaRPr lang="en-US" dirty="0"/>
          </a:p>
        </p:txBody>
      </p:sp>
      <p:sp>
        <p:nvSpPr>
          <p:cNvPr id="5" name="TextBox 4"/>
          <p:cNvSpPr txBox="1"/>
          <p:nvPr/>
        </p:nvSpPr>
        <p:spPr>
          <a:xfrm>
            <a:off x="10344729" y="5380672"/>
            <a:ext cx="1551708" cy="1477328"/>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 - High amount</a:t>
            </a:r>
          </a:p>
          <a:p>
            <a:r>
              <a:rPr lang="en-US" sz="1200" dirty="0" smtClean="0">
                <a:latin typeface="Calibri" panose="020F0502020204030204" pitchFamily="34" charset="0"/>
                <a:cs typeface="Calibri" panose="020F0502020204030204" pitchFamily="34" charset="0"/>
              </a:rPr>
              <a:t>↓ - Low amount</a:t>
            </a:r>
          </a:p>
          <a:p>
            <a:r>
              <a:rPr lang="en-GB" sz="1200" dirty="0" smtClean="0">
                <a:latin typeface="Calibri" panose="020F0502020204030204" pitchFamily="34" charset="0"/>
                <a:cs typeface="Calibri" panose="020F0502020204030204" pitchFamily="34" charset="0"/>
              </a:rPr>
              <a:t>S – Schools</a:t>
            </a:r>
          </a:p>
          <a:p>
            <a:r>
              <a:rPr lang="en-GB" sz="1200" dirty="0" smtClean="0">
                <a:latin typeface="Calibri" panose="020F0502020204030204" pitchFamily="34" charset="0"/>
                <a:cs typeface="Calibri" panose="020F0502020204030204" pitchFamily="34" charset="0"/>
              </a:rPr>
              <a:t>P – Parks/ Playground</a:t>
            </a:r>
          </a:p>
          <a:p>
            <a:r>
              <a:rPr lang="en-GB" sz="1200" dirty="0" smtClean="0">
                <a:latin typeface="Calibri" panose="020F0502020204030204" pitchFamily="34" charset="0"/>
                <a:cs typeface="Calibri" panose="020F0502020204030204" pitchFamily="34" charset="0"/>
              </a:rPr>
              <a:t>H – Hospitals</a:t>
            </a:r>
          </a:p>
          <a:p>
            <a:r>
              <a:rPr lang="en-GB" sz="1200" dirty="0" smtClean="0">
                <a:latin typeface="Calibri" panose="020F0502020204030204" pitchFamily="34" charset="0"/>
                <a:cs typeface="Calibri" panose="020F0502020204030204" pitchFamily="34" charset="0"/>
              </a:rPr>
              <a:t>G – Grocery stores</a:t>
            </a:r>
          </a:p>
          <a:p>
            <a:endParaRPr lang="en-US" dirty="0"/>
          </a:p>
        </p:txBody>
      </p:sp>
    </p:spTree>
    <p:extLst>
      <p:ext uri="{BB962C8B-B14F-4D97-AF65-F5344CB8AC3E}">
        <p14:creationId xmlns:p14="http://schemas.microsoft.com/office/powerpoint/2010/main" val="183917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 and Discussion </a:t>
            </a:r>
            <a:endParaRPr lang="en-US" dirty="0"/>
          </a:p>
        </p:txBody>
      </p:sp>
      <p:sp>
        <p:nvSpPr>
          <p:cNvPr id="3" name="Content Placeholder 2"/>
          <p:cNvSpPr>
            <a:spLocks noGrp="1"/>
          </p:cNvSpPr>
          <p:nvPr>
            <p:ph idx="1"/>
          </p:nvPr>
        </p:nvSpPr>
        <p:spPr/>
        <p:txBody>
          <a:bodyPr/>
          <a:lstStyle/>
          <a:p>
            <a:pPr marL="0" indent="0" algn="just">
              <a:buNone/>
            </a:pPr>
            <a:r>
              <a:rPr lang="lt-LT" dirty="0"/>
              <a:t>In this study a k-mean clustering model was built for Toronto neighborhoods data. </a:t>
            </a:r>
            <a:endParaRPr lang="en-GB" dirty="0" smtClean="0"/>
          </a:p>
          <a:p>
            <a:pPr marL="0" indent="0">
              <a:buNone/>
            </a:pPr>
            <a:r>
              <a:rPr lang="en-GB" dirty="0"/>
              <a:t>F</a:t>
            </a:r>
            <a:r>
              <a:rPr lang="en-GB" dirty="0" smtClean="0"/>
              <a:t>urther </a:t>
            </a:r>
            <a:r>
              <a:rPr lang="en-GB" dirty="0" smtClean="0"/>
              <a:t>improvements:</a:t>
            </a:r>
          </a:p>
          <a:p>
            <a:pPr algn="just"/>
            <a:r>
              <a:rPr lang="en-GB" dirty="0" smtClean="0"/>
              <a:t>To use more features which are important to people with </a:t>
            </a:r>
            <a:r>
              <a:rPr lang="en-GB" dirty="0" smtClean="0"/>
              <a:t>children.</a:t>
            </a:r>
            <a:endParaRPr lang="en-GB" dirty="0" smtClean="0"/>
          </a:p>
          <a:p>
            <a:pPr algn="just"/>
            <a:r>
              <a:rPr lang="en-GB" dirty="0" smtClean="0"/>
              <a:t>To get information which Toronto neighbourhood are still in development </a:t>
            </a:r>
            <a:r>
              <a:rPr lang="en-GB" dirty="0" smtClean="0"/>
              <a:t>process and they surroundings will change in the future. </a:t>
            </a:r>
            <a:endParaRPr lang="en-US" dirty="0"/>
          </a:p>
        </p:txBody>
      </p:sp>
    </p:spTree>
    <p:extLst>
      <p:ext uri="{BB962C8B-B14F-4D97-AF65-F5344CB8AC3E}">
        <p14:creationId xmlns:p14="http://schemas.microsoft.com/office/powerpoint/2010/main" val="625958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1402</TotalTime>
  <Words>502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Clustering Toronto neighborhoods for people with children</vt:lpstr>
      <vt:lpstr>Problem and interest</vt:lpstr>
      <vt:lpstr>Data acquisition and cleaning</vt:lpstr>
      <vt:lpstr> Exploratory Data Analysis</vt:lpstr>
      <vt:lpstr>Predictive model</vt:lpstr>
      <vt:lpstr>Models with 4,5 and 6 clusters</vt:lpstr>
      <vt:lpstr>Clustered Toronto neighbourhoods into 5 clusters</vt:lpstr>
      <vt:lpstr>Conclusion and Discussion </vt:lpstr>
    </vt:vector>
  </TitlesOfParts>
  <Company>Hollister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Toronto neighborhoods for parents with childrens</dc:title>
  <dc:creator>Agnė Pučilauskaitė</dc:creator>
  <cp:lastModifiedBy>Agnė Pučilauskaitė</cp:lastModifiedBy>
  <cp:revision>18</cp:revision>
  <dcterms:created xsi:type="dcterms:W3CDTF">2021-08-07T11:32:18Z</dcterms:created>
  <dcterms:modified xsi:type="dcterms:W3CDTF">2021-08-13T12:47:35Z</dcterms:modified>
</cp:coreProperties>
</file>