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6.pn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7.png"/><Relationship Id="rId9" Type="http://schemas.openxmlformats.org/officeDocument/2006/relationships/image" Target="../media/image5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Reducing the Network Load in Distributed Machine Learning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 Lam, Edward Look, Jesslyn Whittell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SparsifyGradients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 gradient data in aggregation phase</a:t>
            </a:r>
          </a:p>
          <a:p>
            <a:pPr lvl="1"/>
            <a:r>
              <a:t>Drop gradient values with small magnitudes!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SparsifyGradients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 gradient data in aggregation phase</a:t>
            </a:r>
          </a:p>
          <a:p>
            <a:pPr lvl="1"/>
            <a:r>
              <a:t>Drop gradient values with small magnitudes!</a:t>
            </a:r>
          </a:p>
          <a:p>
            <a:pPr lvl="2"/>
            <a:r>
              <a:t>Drop 90% of gradient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 Setup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14 c3.xlarge EC2 machines</a:t>
            </a:r>
          </a:p>
          <a:p>
            <a:pPr lvl="1"/>
            <a:r>
              <a:t>4 virtual CPU cores</a:t>
            </a:r>
          </a:p>
          <a:p>
            <a:pPr lvl="1"/>
            <a:r>
              <a:t>500 mbps connection</a:t>
            </a:r>
          </a:p>
          <a:p>
            <a:pPr lvl="1"/>
            <a:r>
              <a:t>7.5 MiB memory</a:t>
            </a:r>
          </a:p>
          <a:p>
            <a:pPr/>
            <a:r>
              <a:t>Cifar10 Image Classification</a:t>
            </a:r>
          </a:p>
          <a:p>
            <a:pPr lvl="1"/>
            <a:r>
              <a:t>Cuda-Convnet style neural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21" name="SparsifyTimeToPerformGradientAggreg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2705100"/>
            <a:ext cx="8128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24" name="EpochVsAccurac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2705100"/>
            <a:ext cx="8128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27" name="SparsifyTimeVsAccurac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" y="2938004"/>
            <a:ext cx="6926533" cy="519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parsifyTimeUntilAccurac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2938004"/>
            <a:ext cx="6926533" cy="519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31" name="SparsifyTimeVsAccurac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" y="2938004"/>
            <a:ext cx="6926533" cy="519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parsifyTimeUntilAccurac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2938004"/>
            <a:ext cx="6926533" cy="51949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3925589" y="4368799"/>
            <a:ext cx="515362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2X SPEEDUP!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Convergence not Affected?</a:t>
            </a:r>
          </a:p>
        </p:txBody>
      </p:sp>
      <p:pic>
        <p:nvPicPr>
          <p:cNvPr id="236" name="EpochVsAccurac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2705100"/>
            <a:ext cx="8128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Convergence not Affected?</a:t>
            </a:r>
          </a:p>
        </p:txBody>
      </p:sp>
      <p:sp>
        <p:nvSpPr>
          <p:cNvPr id="239" name="Shape 239"/>
          <p:cNvSpPr/>
          <p:nvPr/>
        </p:nvSpPr>
        <p:spPr>
          <a:xfrm>
            <a:off x="2879318" y="2749550"/>
            <a:ext cx="72461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Most gradient values are “noise”</a:t>
            </a:r>
          </a:p>
        </p:txBody>
      </p:sp>
      <p:pic>
        <p:nvPicPr>
          <p:cNvPr id="240" name="SparsifyHistogramOfGradientMagnitud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27500"/>
            <a:ext cx="130048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Convergence not Affected?</a:t>
            </a:r>
          </a:p>
        </p:txBody>
      </p:sp>
      <p:sp>
        <p:nvSpPr>
          <p:cNvPr id="243" name="Shape 243"/>
          <p:cNvSpPr/>
          <p:nvPr/>
        </p:nvSpPr>
        <p:spPr>
          <a:xfrm>
            <a:off x="414325" y="4552950"/>
            <a:ext cx="121761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Stochastic Gradient Descent is robust and compensates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pic>
        <p:nvPicPr>
          <p:cNvPr id="123" name="ml_applica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2012950"/>
            <a:ext cx="10007600" cy="748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Speedup by reducing network load</a:t>
            </a:r>
          </a:p>
          <a:p>
            <a:pPr lvl="1"/>
            <a:r>
              <a:t>2x speedup in time to 99.5% train accuracy</a:t>
            </a:r>
          </a:p>
          <a:p>
            <a:pPr/>
            <a:r>
              <a:t>Not all gradient values are equal</a:t>
            </a:r>
          </a:p>
          <a:p>
            <a:pPr lvl="1"/>
            <a:r>
              <a:t>Most might just be noise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Scaling Distributed Training</a:t>
            </a:r>
          </a:p>
        </p:txBody>
      </p:sp>
      <p:pic>
        <p:nvPicPr>
          <p:cNvPr id="126" name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455" y="2207305"/>
            <a:ext cx="10989890" cy="709159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5561260" y="9240820"/>
            <a:ext cx="712786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457200">
              <a:defRPr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“Large Scale Distributed Deep Networks” [Dean et al., NIPS 2012]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6" grpId="2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59538 0.260461" origin="layout" pathEditMode="relative">
                                      <p:cBhvr>
                                        <p:cTn id="1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2"/>
      <p:bldP build="whole" bldLvl="1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Why is Distributed Training Slow?</a:t>
            </a:r>
          </a:p>
        </p:txBody>
      </p:sp>
      <p:pic>
        <p:nvPicPr>
          <p:cNvPr id="130" name="image23.png"/>
          <p:cNvPicPr>
            <a:picLocks noChangeAspect="1"/>
          </p:cNvPicPr>
          <p:nvPr/>
        </p:nvPicPr>
        <p:blipFill>
          <a:blip r:embed="rId2">
            <a:extLst/>
          </a:blip>
          <a:srcRect l="27941" t="20809" r="28268" b="22001"/>
          <a:stretch>
            <a:fillRect/>
          </a:stretch>
        </p:blipFill>
        <p:spPr>
          <a:xfrm>
            <a:off x="4320976" y="3616523"/>
            <a:ext cx="4362823" cy="42731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" name="Group 133"/>
          <p:cNvGrpSpPr/>
          <p:nvPr/>
        </p:nvGrpSpPr>
        <p:grpSpPr>
          <a:xfrm>
            <a:off x="9659177" y="4185303"/>
            <a:ext cx="2135389" cy="840557"/>
            <a:chOff x="0" y="0"/>
            <a:chExt cx="2135388" cy="840555"/>
          </a:xfrm>
        </p:grpSpPr>
        <p:sp>
          <p:nvSpPr>
            <p:cNvPr id="131" name="Shape 131"/>
            <p:cNvSpPr/>
            <p:nvPr/>
          </p:nvSpPr>
          <p:spPr>
            <a:xfrm>
              <a:off x="0" y="0"/>
              <a:ext cx="2135389" cy="840556"/>
            </a:xfrm>
            <a:prstGeom prst="roundRect">
              <a:avLst>
                <a:gd name="adj" fmla="val 8888"/>
              </a:avLst>
            </a:prstGeom>
            <a:solidFill>
              <a:srgbClr val="20268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000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1880" y="228507"/>
              <a:ext cx="209162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000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Stores the model</a:t>
              </a:r>
            </a:p>
          </p:txBody>
        </p:sp>
      </p:grpSp>
      <p:sp>
        <p:nvSpPr>
          <p:cNvPr id="134" name="Shape 134"/>
          <p:cNvSpPr/>
          <p:nvPr/>
        </p:nvSpPr>
        <p:spPr>
          <a:xfrm flipH="1">
            <a:off x="7266481" y="4600714"/>
            <a:ext cx="1987176" cy="5224"/>
          </a:xfrm>
          <a:prstGeom prst="line">
            <a:avLst/>
          </a:prstGeom>
          <a:ln w="25400">
            <a:solidFill>
              <a:srgbClr val="C62E5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7" name="Group 137"/>
          <p:cNvGrpSpPr/>
          <p:nvPr/>
        </p:nvGrpSpPr>
        <p:grpSpPr>
          <a:xfrm>
            <a:off x="4592917" y="8077085"/>
            <a:ext cx="3194426" cy="840557"/>
            <a:chOff x="0" y="0"/>
            <a:chExt cx="3194424" cy="840555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3194425" cy="840556"/>
            </a:xfrm>
            <a:prstGeom prst="roundRect">
              <a:avLst>
                <a:gd name="adj" fmla="val 8888"/>
              </a:avLst>
            </a:prstGeom>
            <a:solidFill>
              <a:srgbClr val="20268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1880" y="196757"/>
              <a:ext cx="315066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lvl1pPr>
            </a:lstStyle>
            <a:p>
              <a:pPr/>
              <a:r>
                <a:t>Gradient Computations</a:t>
              </a:r>
            </a:p>
          </p:txBody>
        </p:sp>
      </p:grpSp>
      <p:sp>
        <p:nvSpPr>
          <p:cNvPr id="138" name="Shape 138"/>
          <p:cNvSpPr/>
          <p:nvPr/>
        </p:nvSpPr>
        <p:spPr>
          <a:xfrm flipH="1" flipV="1">
            <a:off x="4804258" y="7826934"/>
            <a:ext cx="1385871" cy="250152"/>
          </a:xfrm>
          <a:prstGeom prst="line">
            <a:avLst/>
          </a:prstGeom>
          <a:ln w="25400">
            <a:solidFill>
              <a:srgbClr val="C62E5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9" name="Shape 139"/>
          <p:cNvSpPr/>
          <p:nvPr/>
        </p:nvSpPr>
        <p:spPr>
          <a:xfrm flipH="1" flipV="1">
            <a:off x="5901032" y="7826934"/>
            <a:ext cx="289097" cy="250152"/>
          </a:xfrm>
          <a:prstGeom prst="line">
            <a:avLst/>
          </a:prstGeom>
          <a:ln w="25400">
            <a:solidFill>
              <a:srgbClr val="C62E5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" name="Shape 140"/>
          <p:cNvSpPr/>
          <p:nvPr/>
        </p:nvSpPr>
        <p:spPr>
          <a:xfrm flipV="1">
            <a:off x="6190129" y="7826934"/>
            <a:ext cx="1817867" cy="250152"/>
          </a:xfrm>
          <a:prstGeom prst="line">
            <a:avLst/>
          </a:prstGeom>
          <a:ln w="25400">
            <a:solidFill>
              <a:srgbClr val="C62E5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5561260" y="9240820"/>
            <a:ext cx="712786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Thanks to Professor Papailiopoulos for the amazing pictorial!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4"/>
      <p:bldP build="whole" bldLvl="1" animBg="1" rev="0" advAuto="0" spid="134" grpId="6"/>
      <p:bldP build="whole" bldLvl="1" animBg="1" rev="0" advAuto="0" spid="137" grpId="1"/>
      <p:bldP build="whole" bldLvl="1" animBg="1" rev="0" advAuto="0" spid="139" grpId="3"/>
      <p:bldP build="whole" bldLvl="1" animBg="1" rev="0" advAuto="0" spid="138" grpId="2"/>
      <p:bldP build="whole" bldLvl="1" animBg="1" rev="0" advAuto="0" spid="133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Why is Distributed Training Slow?</a:t>
            </a:r>
          </a:p>
        </p:txBody>
      </p:sp>
      <p:sp>
        <p:nvSpPr>
          <p:cNvPr id="144" name="Shape 144"/>
          <p:cNvSpPr/>
          <p:nvPr/>
        </p:nvSpPr>
        <p:spPr>
          <a:xfrm>
            <a:off x="5561260" y="9240820"/>
            <a:ext cx="712786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Thanks to Professor Papailiopoulos for the amazing pictorial!</a:t>
            </a:r>
          </a:p>
        </p:txBody>
      </p:sp>
      <p:pic>
        <p:nvPicPr>
          <p:cNvPr id="145" name="image23.tif"/>
          <p:cNvPicPr>
            <a:picLocks noChangeAspect="1"/>
          </p:cNvPicPr>
          <p:nvPr/>
        </p:nvPicPr>
        <p:blipFill>
          <a:blip r:embed="rId2">
            <a:extLst/>
          </a:blip>
          <a:srcRect l="27941" t="20809" r="28268" b="22001"/>
          <a:stretch>
            <a:fillRect/>
          </a:stretch>
        </p:blipFill>
        <p:spPr>
          <a:xfrm>
            <a:off x="4320976" y="3616523"/>
            <a:ext cx="4362823" cy="4273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24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6500" y="4619401"/>
            <a:ext cx="368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6836576" y="5152767"/>
            <a:ext cx="1" cy="384793"/>
          </a:xfrm>
          <a:prstGeom prst="line">
            <a:avLst/>
          </a:prstGeom>
          <a:ln w="25400">
            <a:solidFill>
              <a:srgbClr val="C62E5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" name="Shape 148"/>
          <p:cNvSpPr/>
          <p:nvPr/>
        </p:nvSpPr>
        <p:spPr>
          <a:xfrm flipH="1">
            <a:off x="5073667" y="6190761"/>
            <a:ext cx="593980" cy="252635"/>
          </a:xfrm>
          <a:prstGeom prst="line">
            <a:avLst/>
          </a:prstGeom>
          <a:ln w="25400">
            <a:solidFill>
              <a:srgbClr val="C62E5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" name="Shape 149"/>
          <p:cNvSpPr/>
          <p:nvPr/>
        </p:nvSpPr>
        <p:spPr>
          <a:xfrm flipH="1">
            <a:off x="6232210" y="6350482"/>
            <a:ext cx="128135" cy="267066"/>
          </a:xfrm>
          <a:prstGeom prst="line">
            <a:avLst/>
          </a:prstGeom>
          <a:ln w="25400">
            <a:solidFill>
              <a:srgbClr val="C62E5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7543707" y="6259853"/>
            <a:ext cx="594569" cy="267066"/>
          </a:xfrm>
          <a:prstGeom prst="line">
            <a:avLst/>
          </a:prstGeom>
          <a:ln w="25400">
            <a:solidFill>
              <a:srgbClr val="C62E5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51" name="image24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5384" y="6133039"/>
            <a:ext cx="368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24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0344" y="6387215"/>
            <a:ext cx="368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24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6230" y="5991275"/>
            <a:ext cx="3683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805916" y="3333750"/>
            <a:ext cx="31633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Model Sync.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Why is Distributed Training Slow?</a:t>
            </a:r>
          </a:p>
        </p:txBody>
      </p:sp>
      <p:sp>
        <p:nvSpPr>
          <p:cNvPr id="157" name="Shape 157"/>
          <p:cNvSpPr/>
          <p:nvPr/>
        </p:nvSpPr>
        <p:spPr>
          <a:xfrm>
            <a:off x="5561260" y="9240820"/>
            <a:ext cx="712786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Thanks to Professor Papailiopoulos for the amazing pictorial!</a:t>
            </a:r>
          </a:p>
        </p:txBody>
      </p:sp>
      <p:sp>
        <p:nvSpPr>
          <p:cNvPr id="158" name="Shape 158"/>
          <p:cNvSpPr/>
          <p:nvPr/>
        </p:nvSpPr>
        <p:spPr>
          <a:xfrm>
            <a:off x="437641" y="3333750"/>
            <a:ext cx="38999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Gradient Comp.</a:t>
            </a:r>
          </a:p>
        </p:txBody>
      </p:sp>
      <p:pic>
        <p:nvPicPr>
          <p:cNvPr id="159" name="image23.tif"/>
          <p:cNvPicPr>
            <a:picLocks noChangeAspect="1"/>
          </p:cNvPicPr>
          <p:nvPr/>
        </p:nvPicPr>
        <p:blipFill>
          <a:blip r:embed="rId2">
            <a:extLst/>
          </a:blip>
          <a:srcRect l="27941" t="20809" r="28268" b="22001"/>
          <a:stretch>
            <a:fillRect/>
          </a:stretch>
        </p:blipFill>
        <p:spPr>
          <a:xfrm>
            <a:off x="4320976" y="3616523"/>
            <a:ext cx="4362823" cy="4273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jpeg" descr="02-1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0366" y="7711167"/>
            <a:ext cx="421352" cy="33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11.jpeg" descr="1412613364603_wps_17_SANTA_MONICA_CA_AUGUST_0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6733" y="8133369"/>
            <a:ext cx="404985" cy="342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25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95609" y="7698375"/>
            <a:ext cx="1347081" cy="321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25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95609" y="8129275"/>
            <a:ext cx="1347081" cy="321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25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55149" y="7697247"/>
            <a:ext cx="1347081" cy="321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25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55149" y="8128148"/>
            <a:ext cx="1347081" cy="321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25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42664" y="7696120"/>
            <a:ext cx="1347081" cy="321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25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42664" y="8127022"/>
            <a:ext cx="1347081" cy="321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14.jpeg" descr="716974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18930" y="8170481"/>
            <a:ext cx="364608" cy="299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5.jpeg" descr="yFEyUdBQw9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98073" y="7663346"/>
            <a:ext cx="427331" cy="446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16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13011" y="8113519"/>
            <a:ext cx="406988" cy="352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2.jpeg" descr="sf-cat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026966" y="7737992"/>
            <a:ext cx="377944" cy="248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4667918" y="7865033"/>
            <a:ext cx="2802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defRPr sz="21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3" name="Shape 173"/>
          <p:cNvSpPr/>
          <p:nvPr/>
        </p:nvSpPr>
        <p:spPr>
          <a:xfrm>
            <a:off x="6293758" y="7851742"/>
            <a:ext cx="28020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defRPr sz="21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4" name="Shape 174"/>
          <p:cNvSpPr/>
          <p:nvPr/>
        </p:nvSpPr>
        <p:spPr>
          <a:xfrm>
            <a:off x="8610262" y="7837119"/>
            <a:ext cx="2802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defRPr sz="21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5" name="Shape 175"/>
          <p:cNvSpPr/>
          <p:nvPr/>
        </p:nvSpPr>
        <p:spPr>
          <a:xfrm>
            <a:off x="4132976" y="7538999"/>
            <a:ext cx="1468107" cy="980512"/>
          </a:xfrm>
          <a:prstGeom prst="rect">
            <a:avLst/>
          </a:prstGeom>
          <a:solidFill>
            <a:srgbClr val="0E1730">
              <a:alpha val="80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5816770" y="7538999"/>
            <a:ext cx="1468107" cy="980512"/>
          </a:xfrm>
          <a:prstGeom prst="rect">
            <a:avLst/>
          </a:prstGeom>
          <a:solidFill>
            <a:srgbClr val="0E1730">
              <a:alpha val="80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8128066" y="7538999"/>
            <a:ext cx="1468107" cy="980512"/>
          </a:xfrm>
          <a:prstGeom prst="rect">
            <a:avLst/>
          </a:prstGeom>
          <a:solidFill>
            <a:srgbClr val="0E1730">
              <a:alpha val="80000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8" name="image26.pdf" descr="latex-image-1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63489" y="7865822"/>
            <a:ext cx="4572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27.pdf" descr="latex-image-1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98493" y="7851223"/>
            <a:ext cx="4572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28.pdf" descr="latex-image-1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593563" y="7851223"/>
            <a:ext cx="596901" cy="36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2" grpId="1"/>
      <p:bldP build="whole" bldLvl="1" animBg="1" rev="0" advAuto="0" spid="175" grpId="5"/>
      <p:bldP build="whole" bldLvl="1" animBg="1" rev="0" advAuto="0" spid="178" grpId="4"/>
      <p:bldP build="whole" bldLvl="1" animBg="1" rev="0" advAuto="0" spid="177" grpId="9"/>
      <p:bldP build="whole" bldLvl="1" animBg="1" rev="0" advAuto="0" spid="179" grpId="6"/>
      <p:bldP build="whole" bldLvl="1" animBg="1" rev="0" advAuto="0" spid="180" grpId="8"/>
      <p:bldP build="whole" bldLvl="1" animBg="1" rev="0" advAuto="0" spid="176" grpId="7"/>
      <p:bldP build="whole" bldLvl="1" animBg="1" rev="0" advAuto="0" spid="174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Why is Distributed Training Slow?</a:t>
            </a:r>
          </a:p>
        </p:txBody>
      </p:sp>
      <p:sp>
        <p:nvSpPr>
          <p:cNvPr id="183" name="Shape 183"/>
          <p:cNvSpPr/>
          <p:nvPr/>
        </p:nvSpPr>
        <p:spPr>
          <a:xfrm>
            <a:off x="5561260" y="9240820"/>
            <a:ext cx="712786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Thanks to Professor Papailiopoulos for the amazing pictorial!</a:t>
            </a:r>
          </a:p>
        </p:txBody>
      </p:sp>
      <p:sp>
        <p:nvSpPr>
          <p:cNvPr id="184" name="Shape 184"/>
          <p:cNvSpPr/>
          <p:nvPr/>
        </p:nvSpPr>
        <p:spPr>
          <a:xfrm>
            <a:off x="628065" y="3333750"/>
            <a:ext cx="35190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Gradient Agg.</a:t>
            </a:r>
          </a:p>
        </p:txBody>
      </p:sp>
      <p:sp>
        <p:nvSpPr>
          <p:cNvPr id="185" name="Shape 185"/>
          <p:cNvSpPr/>
          <p:nvPr/>
        </p:nvSpPr>
        <p:spPr>
          <a:xfrm>
            <a:off x="4667918" y="7865033"/>
            <a:ext cx="2802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defRPr sz="21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+</a:t>
            </a:r>
          </a:p>
        </p:txBody>
      </p:sp>
      <p:pic>
        <p:nvPicPr>
          <p:cNvPr id="186" name="image23.tif"/>
          <p:cNvPicPr>
            <a:picLocks noChangeAspect="1"/>
          </p:cNvPicPr>
          <p:nvPr/>
        </p:nvPicPr>
        <p:blipFill>
          <a:blip r:embed="rId2">
            <a:extLst/>
          </a:blip>
          <a:srcRect l="27941" t="20809" r="28268" b="22001"/>
          <a:stretch>
            <a:fillRect/>
          </a:stretch>
        </p:blipFill>
        <p:spPr>
          <a:xfrm>
            <a:off x="4320976" y="3616523"/>
            <a:ext cx="4362823" cy="4273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29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8939" y="5996057"/>
            <a:ext cx="4191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30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9158" y="6125927"/>
            <a:ext cx="52070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6836576" y="5152767"/>
            <a:ext cx="1" cy="384793"/>
          </a:xfrm>
          <a:prstGeom prst="line">
            <a:avLst/>
          </a:prstGeom>
          <a:ln w="25400">
            <a:solidFill>
              <a:srgbClr val="C62E5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" name="Shape 190"/>
          <p:cNvSpPr/>
          <p:nvPr/>
        </p:nvSpPr>
        <p:spPr>
          <a:xfrm flipH="1">
            <a:off x="5073667" y="6190761"/>
            <a:ext cx="593980" cy="252635"/>
          </a:xfrm>
          <a:prstGeom prst="line">
            <a:avLst/>
          </a:prstGeom>
          <a:ln w="25400">
            <a:solidFill>
              <a:srgbClr val="C62E5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" name="Shape 191"/>
          <p:cNvSpPr/>
          <p:nvPr/>
        </p:nvSpPr>
        <p:spPr>
          <a:xfrm flipH="1">
            <a:off x="6232210" y="6350482"/>
            <a:ext cx="128135" cy="267066"/>
          </a:xfrm>
          <a:prstGeom prst="line">
            <a:avLst/>
          </a:prstGeom>
          <a:ln w="25400">
            <a:solidFill>
              <a:srgbClr val="C62E5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7543707" y="6259853"/>
            <a:ext cx="594569" cy="267066"/>
          </a:xfrm>
          <a:prstGeom prst="line">
            <a:avLst/>
          </a:prstGeom>
          <a:ln w="25400">
            <a:solidFill>
              <a:srgbClr val="C62E5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Why is Distributed Training Slow?</a:t>
            </a:r>
          </a:p>
        </p:txBody>
      </p:sp>
      <p:sp>
        <p:nvSpPr>
          <p:cNvPr id="195" name="Shape 195"/>
          <p:cNvSpPr/>
          <p:nvPr/>
        </p:nvSpPr>
        <p:spPr>
          <a:xfrm>
            <a:off x="5561260" y="9240820"/>
            <a:ext cx="712786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Thanks to Professor Papailiopoulos for the amazing pictorial!</a:t>
            </a:r>
          </a:p>
        </p:txBody>
      </p:sp>
      <p:sp>
        <p:nvSpPr>
          <p:cNvPr id="196" name="Shape 196"/>
          <p:cNvSpPr/>
          <p:nvPr/>
        </p:nvSpPr>
        <p:spPr>
          <a:xfrm>
            <a:off x="4667918" y="7865033"/>
            <a:ext cx="2802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457200">
              <a:defRPr sz="21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+</a:t>
            </a:r>
          </a:p>
        </p:txBody>
      </p:sp>
      <p:pic>
        <p:nvPicPr>
          <p:cNvPr id="197" name="image29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8939" y="5996057"/>
            <a:ext cx="4191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30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9158" y="6125927"/>
            <a:ext cx="52070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6836576" y="5152767"/>
            <a:ext cx="1" cy="384793"/>
          </a:xfrm>
          <a:prstGeom prst="line">
            <a:avLst/>
          </a:prstGeom>
          <a:ln w="25400">
            <a:solidFill>
              <a:srgbClr val="C62E5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" name="Shape 200"/>
          <p:cNvSpPr/>
          <p:nvPr/>
        </p:nvSpPr>
        <p:spPr>
          <a:xfrm flipH="1">
            <a:off x="5073667" y="6190761"/>
            <a:ext cx="593980" cy="252635"/>
          </a:xfrm>
          <a:prstGeom prst="line">
            <a:avLst/>
          </a:prstGeom>
          <a:ln w="25400">
            <a:solidFill>
              <a:srgbClr val="C62E5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" name="Shape 201"/>
          <p:cNvSpPr/>
          <p:nvPr/>
        </p:nvSpPr>
        <p:spPr>
          <a:xfrm flipH="1">
            <a:off x="6232210" y="6350482"/>
            <a:ext cx="128135" cy="267066"/>
          </a:xfrm>
          <a:prstGeom prst="line">
            <a:avLst/>
          </a:prstGeom>
          <a:ln w="25400">
            <a:solidFill>
              <a:srgbClr val="C62E5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7543707" y="6259853"/>
            <a:ext cx="594569" cy="267066"/>
          </a:xfrm>
          <a:prstGeom prst="line">
            <a:avLst/>
          </a:prstGeom>
          <a:ln w="25400">
            <a:solidFill>
              <a:srgbClr val="C62E5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184274" y="3438446"/>
            <a:ext cx="380523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l" defTabSz="457200">
              <a:buSzPct val="100000"/>
              <a:buChar char="-"/>
              <a:defRPr sz="39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Network Communication</a:t>
            </a:r>
          </a:p>
        </p:txBody>
      </p:sp>
      <p:pic>
        <p:nvPicPr>
          <p:cNvPr id="204" name="image23.tif"/>
          <p:cNvPicPr>
            <a:picLocks noChangeAspect="1"/>
          </p:cNvPicPr>
          <p:nvPr/>
        </p:nvPicPr>
        <p:blipFill>
          <a:blip r:embed="rId4">
            <a:extLst/>
          </a:blip>
          <a:srcRect l="27941" t="20809" r="28268" b="22001"/>
          <a:stretch>
            <a:fillRect/>
          </a:stretch>
        </p:blipFill>
        <p:spPr>
          <a:xfrm>
            <a:off x="4320976" y="3616523"/>
            <a:ext cx="4362823" cy="427317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5661437" y="5287160"/>
            <a:ext cx="1931393" cy="1270001"/>
          </a:xfrm>
          <a:prstGeom prst="rect">
            <a:avLst/>
          </a:prstGeom>
          <a:ln w="50800">
            <a:solidFill>
              <a:srgbClr val="FF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 flipH="1" flipV="1">
            <a:off x="1943397" y="4766601"/>
            <a:ext cx="3779076" cy="1296753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SparsifyGradients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 gradient data in aggregation phase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