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06899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1pPr>
    <a:lvl2pPr marL="2068999" algn="l" defTabSz="206899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2pPr>
    <a:lvl3pPr marL="4137998" algn="l" defTabSz="206899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3pPr>
    <a:lvl4pPr marL="6206997" algn="l" defTabSz="206899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4pPr>
    <a:lvl5pPr marL="8275996" algn="l" defTabSz="206899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5pPr>
    <a:lvl6pPr marL="10344995" algn="l" defTabSz="206899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6pPr>
    <a:lvl7pPr marL="12413994" algn="l" defTabSz="206899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7pPr>
    <a:lvl8pPr marL="14482994" algn="l" defTabSz="206899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8pPr>
    <a:lvl9pPr marL="16551993" algn="l" defTabSz="206899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30028"/>
    <a:srgbClr val="F94677"/>
    <a:srgbClr val="0C1268"/>
    <a:srgbClr val="3A3A3A"/>
    <a:srgbClr val="2E99EE"/>
    <a:srgbClr val="CA275B"/>
    <a:srgbClr val="B28AE5"/>
    <a:srgbClr val="A782D7"/>
    <a:srgbClr val="00FFA9"/>
    <a:srgbClr val="EAA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3246" autoAdjust="0"/>
    <p:restoredTop sz="96420" autoAdjust="0"/>
  </p:normalViewPr>
  <p:slideViewPr>
    <p:cSldViewPr snapToGrid="0" snapToObjects="1">
      <p:cViewPr>
        <p:scale>
          <a:sx n="45" d="100"/>
          <a:sy n="45" d="100"/>
        </p:scale>
        <p:origin x="-152" y="4656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AFC25-75A1-4448-B8E4-D78E7B991AF5}" type="datetimeFigureOut">
              <a:rPr lang="en-US" smtClean="0"/>
              <a:t>5/4/16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68BCD-FCC4-BA48-AB0D-ED7A17C4C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55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68999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2068999" algn="l" defTabSz="2068999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4137998" algn="l" defTabSz="2068999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6206997" algn="l" defTabSz="2068999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8275996" algn="l" defTabSz="2068999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10344995" algn="l" defTabSz="2068999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12413994" algn="l" defTabSz="2068999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14482994" algn="l" defTabSz="2068999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6551993" algn="l" defTabSz="2068999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68BCD-FCC4-BA48-AB0D-ED7A17C4C1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58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3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68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37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06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75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34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413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48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551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269F-C2DC-1340-968E-212FCF2F21CA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DDCC-FC65-6D42-B1F9-462D9991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269F-C2DC-1340-968E-212FCF2F21CA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DDCC-FC65-6D42-B1F9-462D9991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8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269F-C2DC-1340-968E-212FCF2F21CA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DDCC-FC65-6D42-B1F9-462D9991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4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269F-C2DC-1340-968E-212FCF2F21CA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DDCC-FC65-6D42-B1F9-462D9991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8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3"/>
            <a:ext cx="37307520" cy="6537960"/>
          </a:xfrm>
        </p:spPr>
        <p:txBody>
          <a:bodyPr anchor="t"/>
          <a:lstStyle>
            <a:lvl1pPr algn="l">
              <a:defRPr sz="18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6"/>
            <a:ext cx="37307520" cy="7200897"/>
          </a:xfrm>
        </p:spPr>
        <p:txBody>
          <a:bodyPr anchor="b"/>
          <a:lstStyle>
            <a:lvl1pPr marL="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1pPr>
            <a:lvl2pPr marL="2068999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2pPr>
            <a:lvl3pPr marL="4137998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6206997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4pPr>
            <a:lvl5pPr marL="8275996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5pPr>
            <a:lvl6pPr marL="10344995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6pPr>
            <a:lvl7pPr marL="12413994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7pPr>
            <a:lvl8pPr marL="14482994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8pPr>
            <a:lvl9pPr marL="16551993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269F-C2DC-1340-968E-212FCF2F21CA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DDCC-FC65-6D42-B1F9-462D9991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9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3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0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3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0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269F-C2DC-1340-968E-212FCF2F21CA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DDCC-FC65-6D42-B1F9-462D9991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9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4" y="7368544"/>
            <a:ext cx="19392902" cy="3070857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68999" indent="0">
              <a:buNone/>
              <a:defRPr sz="9000" b="1"/>
            </a:lvl2pPr>
            <a:lvl3pPr marL="4137998" indent="0">
              <a:buNone/>
              <a:defRPr sz="8100" b="1"/>
            </a:lvl3pPr>
            <a:lvl4pPr marL="6206997" indent="0">
              <a:buNone/>
              <a:defRPr sz="7200" b="1"/>
            </a:lvl4pPr>
            <a:lvl5pPr marL="8275996" indent="0">
              <a:buNone/>
              <a:defRPr sz="7200" b="1"/>
            </a:lvl5pPr>
            <a:lvl6pPr marL="10344995" indent="0">
              <a:buNone/>
              <a:defRPr sz="7200" b="1"/>
            </a:lvl6pPr>
            <a:lvl7pPr marL="12413994" indent="0">
              <a:buNone/>
              <a:defRPr sz="7200" b="1"/>
            </a:lvl7pPr>
            <a:lvl8pPr marL="14482994" indent="0">
              <a:buNone/>
              <a:defRPr sz="7200" b="1"/>
            </a:lvl8pPr>
            <a:lvl9pPr marL="16551993" indent="0">
              <a:buNone/>
              <a:defRPr sz="7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4" y="10439401"/>
            <a:ext cx="19392902" cy="18966183"/>
          </a:xfrm>
        </p:spPr>
        <p:txBody>
          <a:bodyPr/>
          <a:lstStyle>
            <a:lvl1pPr>
              <a:defRPr sz="10900"/>
            </a:lvl1pPr>
            <a:lvl2pPr>
              <a:defRPr sz="9000"/>
            </a:lvl2pPr>
            <a:lvl3pPr>
              <a:defRPr sz="81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4" y="7368544"/>
            <a:ext cx="19400520" cy="3070857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68999" indent="0">
              <a:buNone/>
              <a:defRPr sz="9000" b="1"/>
            </a:lvl2pPr>
            <a:lvl3pPr marL="4137998" indent="0">
              <a:buNone/>
              <a:defRPr sz="8100" b="1"/>
            </a:lvl3pPr>
            <a:lvl4pPr marL="6206997" indent="0">
              <a:buNone/>
              <a:defRPr sz="7200" b="1"/>
            </a:lvl4pPr>
            <a:lvl5pPr marL="8275996" indent="0">
              <a:buNone/>
              <a:defRPr sz="7200" b="1"/>
            </a:lvl5pPr>
            <a:lvl6pPr marL="10344995" indent="0">
              <a:buNone/>
              <a:defRPr sz="7200" b="1"/>
            </a:lvl6pPr>
            <a:lvl7pPr marL="12413994" indent="0">
              <a:buNone/>
              <a:defRPr sz="7200" b="1"/>
            </a:lvl7pPr>
            <a:lvl8pPr marL="14482994" indent="0">
              <a:buNone/>
              <a:defRPr sz="7200" b="1"/>
            </a:lvl8pPr>
            <a:lvl9pPr marL="16551993" indent="0">
              <a:buNone/>
              <a:defRPr sz="7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4" y="10439401"/>
            <a:ext cx="19400520" cy="18966183"/>
          </a:xfrm>
        </p:spPr>
        <p:txBody>
          <a:bodyPr/>
          <a:lstStyle>
            <a:lvl1pPr>
              <a:defRPr sz="10900"/>
            </a:lvl1pPr>
            <a:lvl2pPr>
              <a:defRPr sz="9000"/>
            </a:lvl2pPr>
            <a:lvl3pPr>
              <a:defRPr sz="81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269F-C2DC-1340-968E-212FCF2F21CA}" type="datetimeFigureOut">
              <a:rPr lang="en-US" smtClean="0"/>
              <a:t>5/4/16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DDCC-FC65-6D42-B1F9-462D9991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2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269F-C2DC-1340-968E-212FCF2F21CA}" type="datetimeFigureOut">
              <a:rPr lang="en-US" smtClean="0"/>
              <a:t>5/4/16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DDCC-FC65-6D42-B1F9-462D9991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9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269F-C2DC-1340-968E-212FCF2F21CA}" type="datetimeFigureOut">
              <a:rPr lang="en-US" smtClean="0"/>
              <a:t>5/4/16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DDCC-FC65-6D42-B1F9-462D9991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6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6" y="1310640"/>
            <a:ext cx="14439902" cy="5577840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3"/>
          </a:xfrm>
        </p:spPr>
        <p:txBody>
          <a:bodyPr/>
          <a:lstStyle>
            <a:lvl1pPr>
              <a:defRPr sz="14500"/>
            </a:lvl1pPr>
            <a:lvl2pPr>
              <a:defRPr sz="12700"/>
            </a:lvl2pPr>
            <a:lvl3pPr>
              <a:defRPr sz="109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6" y="6888483"/>
            <a:ext cx="14439902" cy="22517103"/>
          </a:xfrm>
        </p:spPr>
        <p:txBody>
          <a:bodyPr/>
          <a:lstStyle>
            <a:lvl1pPr marL="0" indent="0">
              <a:buNone/>
              <a:defRPr sz="6300"/>
            </a:lvl1pPr>
            <a:lvl2pPr marL="2068999" indent="0">
              <a:buNone/>
              <a:defRPr sz="5400"/>
            </a:lvl2pPr>
            <a:lvl3pPr marL="4137998" indent="0">
              <a:buNone/>
              <a:defRPr sz="4500"/>
            </a:lvl3pPr>
            <a:lvl4pPr marL="6206997" indent="0">
              <a:buNone/>
              <a:defRPr sz="4100"/>
            </a:lvl4pPr>
            <a:lvl5pPr marL="8275996" indent="0">
              <a:buNone/>
              <a:defRPr sz="4100"/>
            </a:lvl5pPr>
            <a:lvl6pPr marL="10344995" indent="0">
              <a:buNone/>
              <a:defRPr sz="4100"/>
            </a:lvl6pPr>
            <a:lvl7pPr marL="12413994" indent="0">
              <a:buNone/>
              <a:defRPr sz="4100"/>
            </a:lvl7pPr>
            <a:lvl8pPr marL="14482994" indent="0">
              <a:buNone/>
              <a:defRPr sz="4100"/>
            </a:lvl8pPr>
            <a:lvl9pPr marL="16551993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269F-C2DC-1340-968E-212FCF2F21CA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DDCC-FC65-6D42-B1F9-462D9991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4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1"/>
            <a:ext cx="26334720" cy="2720343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4500"/>
            </a:lvl1pPr>
            <a:lvl2pPr marL="2068999" indent="0">
              <a:buNone/>
              <a:defRPr sz="12700"/>
            </a:lvl2pPr>
            <a:lvl3pPr marL="4137998" indent="0">
              <a:buNone/>
              <a:defRPr sz="10900"/>
            </a:lvl3pPr>
            <a:lvl4pPr marL="6206997" indent="0">
              <a:buNone/>
              <a:defRPr sz="9000"/>
            </a:lvl4pPr>
            <a:lvl5pPr marL="8275996" indent="0">
              <a:buNone/>
              <a:defRPr sz="9000"/>
            </a:lvl5pPr>
            <a:lvl6pPr marL="10344995" indent="0">
              <a:buNone/>
              <a:defRPr sz="9000"/>
            </a:lvl6pPr>
            <a:lvl7pPr marL="12413994" indent="0">
              <a:buNone/>
              <a:defRPr sz="9000"/>
            </a:lvl7pPr>
            <a:lvl8pPr marL="14482994" indent="0">
              <a:buNone/>
              <a:defRPr sz="9000"/>
            </a:lvl8pPr>
            <a:lvl9pPr marL="16551993" indent="0">
              <a:buNone/>
              <a:defRPr sz="9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4"/>
            <a:ext cx="26334720" cy="3863337"/>
          </a:xfrm>
        </p:spPr>
        <p:txBody>
          <a:bodyPr/>
          <a:lstStyle>
            <a:lvl1pPr marL="0" indent="0">
              <a:buNone/>
              <a:defRPr sz="6300"/>
            </a:lvl1pPr>
            <a:lvl2pPr marL="2068999" indent="0">
              <a:buNone/>
              <a:defRPr sz="5400"/>
            </a:lvl2pPr>
            <a:lvl3pPr marL="4137998" indent="0">
              <a:buNone/>
              <a:defRPr sz="4500"/>
            </a:lvl3pPr>
            <a:lvl4pPr marL="6206997" indent="0">
              <a:buNone/>
              <a:defRPr sz="4100"/>
            </a:lvl4pPr>
            <a:lvl5pPr marL="8275996" indent="0">
              <a:buNone/>
              <a:defRPr sz="4100"/>
            </a:lvl5pPr>
            <a:lvl6pPr marL="10344995" indent="0">
              <a:buNone/>
              <a:defRPr sz="4100"/>
            </a:lvl6pPr>
            <a:lvl7pPr marL="12413994" indent="0">
              <a:buNone/>
              <a:defRPr sz="4100"/>
            </a:lvl7pPr>
            <a:lvl8pPr marL="14482994" indent="0">
              <a:buNone/>
              <a:defRPr sz="4100"/>
            </a:lvl8pPr>
            <a:lvl9pPr marL="16551993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269F-C2DC-1340-968E-212FCF2F21CA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DDCC-FC65-6D42-B1F9-462D9991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0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80" cy="5486400"/>
          </a:xfrm>
          <a:prstGeom prst="rect">
            <a:avLst/>
          </a:prstGeom>
        </p:spPr>
        <p:txBody>
          <a:bodyPr vert="horz" lIns="413800" tIns="206900" rIns="413800" bIns="2069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3"/>
          </a:xfrm>
          <a:prstGeom prst="rect">
            <a:avLst/>
          </a:prstGeom>
        </p:spPr>
        <p:txBody>
          <a:bodyPr vert="horz" lIns="413800" tIns="206900" rIns="413800" bIns="20690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413800" tIns="206900" rIns="413800" bIns="206900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5269F-C2DC-1340-968E-212FCF2F21CA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413800" tIns="206900" rIns="413800" bIns="206900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413800" tIns="206900" rIns="413800" bIns="206900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BDDCC-FC65-6D42-B1F9-462D9991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3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68999" rtl="0" eaLnBrk="1" latinLnBrk="0" hangingPunct="1">
        <a:spcBef>
          <a:spcPct val="0"/>
        </a:spcBef>
        <a:buNone/>
        <a:defRPr sz="2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1750" indent="-1551750" algn="l" defTabSz="2068999" rtl="0" eaLnBrk="1" latinLnBrk="0" hangingPunct="1">
        <a:spcBef>
          <a:spcPct val="20000"/>
        </a:spcBef>
        <a:buFont typeface="Arial"/>
        <a:buChar char="•"/>
        <a:defRPr sz="14500" kern="1200">
          <a:solidFill>
            <a:schemeClr val="tx1"/>
          </a:solidFill>
          <a:latin typeface="+mn-lt"/>
          <a:ea typeface="+mn-ea"/>
          <a:cs typeface="+mn-cs"/>
        </a:defRPr>
      </a:lvl1pPr>
      <a:lvl2pPr marL="3362125" indent="-1293126" algn="l" defTabSz="2068999" rtl="0" eaLnBrk="1" latinLnBrk="0" hangingPunct="1">
        <a:spcBef>
          <a:spcPct val="20000"/>
        </a:spcBef>
        <a:buFont typeface="Arial"/>
        <a:buChar char="–"/>
        <a:defRPr sz="12700" kern="1200">
          <a:solidFill>
            <a:schemeClr val="tx1"/>
          </a:solidFill>
          <a:latin typeface="+mn-lt"/>
          <a:ea typeface="+mn-ea"/>
          <a:cs typeface="+mn-cs"/>
        </a:defRPr>
      </a:lvl2pPr>
      <a:lvl3pPr marL="5172498" indent="-1034500" algn="l" defTabSz="2068999" rtl="0" eaLnBrk="1" latinLnBrk="0" hangingPunct="1">
        <a:spcBef>
          <a:spcPct val="20000"/>
        </a:spcBef>
        <a:buFont typeface="Arial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7241497" indent="-1034500" algn="l" defTabSz="2068999" rtl="0" eaLnBrk="1" latinLnBrk="0" hangingPunct="1">
        <a:spcBef>
          <a:spcPct val="20000"/>
        </a:spcBef>
        <a:buFont typeface="Arial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310496" indent="-1034500" algn="l" defTabSz="2068999" rtl="0" eaLnBrk="1" latinLnBrk="0" hangingPunct="1">
        <a:spcBef>
          <a:spcPct val="20000"/>
        </a:spcBef>
        <a:buFont typeface="Arial"/>
        <a:buChar char="»"/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379495" indent="-1034500" algn="l" defTabSz="2068999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448495" indent="-1034500" algn="l" defTabSz="2068999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5517494" indent="-1034500" algn="l" defTabSz="2068999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7586493" indent="-1034500" algn="l" defTabSz="2068999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6899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2068999" algn="l" defTabSz="206899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4137998" algn="l" defTabSz="206899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6206997" algn="l" defTabSz="206899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275996" algn="l" defTabSz="206899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4995" algn="l" defTabSz="206899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2413994" algn="l" defTabSz="206899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4482994" algn="l" defTabSz="206899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6551993" algn="l" defTabSz="206899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image" Target="../media/image10.png"/><Relationship Id="rId13" Type="http://schemas.openxmlformats.org/officeDocument/2006/relationships/image" Target="../media/image11.emf"/><Relationship Id="rId14" Type="http://schemas.openxmlformats.org/officeDocument/2006/relationships/image" Target="../media/image12.emf"/><Relationship Id="rId15" Type="http://schemas.openxmlformats.org/officeDocument/2006/relationships/image" Target="../media/image13.emf"/><Relationship Id="rId16" Type="http://schemas.openxmlformats.org/officeDocument/2006/relationships/image" Target="../media/image14.emf"/><Relationship Id="rId17" Type="http://schemas.openxmlformats.org/officeDocument/2006/relationships/image" Target="../media/image15.emf"/><Relationship Id="rId18" Type="http://schemas.openxmlformats.org/officeDocument/2006/relationships/image" Target="../media/image16.emf"/><Relationship Id="rId19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015182" y="1492705"/>
            <a:ext cx="30873897" cy="1803563"/>
          </a:xfrm>
          <a:prstGeom prst="rect">
            <a:avLst/>
          </a:prstGeom>
          <a:noFill/>
        </p:spPr>
        <p:txBody>
          <a:bodyPr wrap="square" lIns="109721" tIns="54860" rIns="109721" bIns="54860" rtlCol="0">
            <a:spAutoFit/>
          </a:bodyPr>
          <a:lstStyle/>
          <a:p>
            <a:pPr algn="ctr"/>
            <a:r>
              <a:rPr lang="en-US" sz="11000" dirty="0" smtClean="0">
                <a:solidFill>
                  <a:schemeClr val="tx2">
                    <a:lumMod val="75000"/>
                  </a:schemeClr>
                </a:solidFill>
                <a:latin typeface="Gill Sans SemiBold"/>
                <a:cs typeface="Gill Sans SemiBold"/>
              </a:rPr>
              <a:t>Cache Friendly Shuffles for Machine Learning</a:t>
            </a:r>
            <a:endParaRPr lang="en-US" sz="11000" dirty="0">
              <a:solidFill>
                <a:schemeClr val="tx2">
                  <a:lumMod val="75000"/>
                </a:schemeClr>
              </a:solidFill>
              <a:latin typeface="Gill Sans SemiBold"/>
              <a:cs typeface="Gill Sans SemiBold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" y="1434204"/>
            <a:ext cx="54358618" cy="4309733"/>
            <a:chOff x="0" y="978563"/>
            <a:chExt cx="40623850" cy="3591449"/>
          </a:xfrm>
        </p:grpSpPr>
        <p:pic>
          <p:nvPicPr>
            <p:cNvPr id="6" name="Picture 5" descr="BerkeleyLog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06727" y="978563"/>
              <a:ext cx="2829154" cy="2821229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0" y="4387132"/>
              <a:ext cx="32801228" cy="182880"/>
            </a:xfrm>
            <a:prstGeom prst="rect">
              <a:avLst/>
            </a:prstGeom>
            <a:solidFill>
              <a:srgbClr val="03002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953" y="1242572"/>
              <a:ext cx="5805715" cy="194783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0485351" y="3271442"/>
              <a:ext cx="138499" cy="1115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039" name="Rounded Rectangle 1038"/>
          <p:cNvSpPr/>
          <p:nvPr/>
        </p:nvSpPr>
        <p:spPr>
          <a:xfrm>
            <a:off x="29336646" y="28997402"/>
            <a:ext cx="13950355" cy="3248048"/>
          </a:xfrm>
          <a:prstGeom prst="roundRect">
            <a:avLst>
              <a:gd name="adj" fmla="val 2705"/>
            </a:avLst>
          </a:prstGeom>
          <a:noFill/>
          <a:ln w="57150" cmpd="sng">
            <a:solidFill>
              <a:srgbClr val="EAAF1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721" tIns="54860" rIns="109721" bIns="54860" rtlCol="0" anchor="ctr"/>
          <a:lstStyle/>
          <a:p>
            <a:r>
              <a:rPr lang="en-US" sz="2800" dirty="0" smtClean="0">
                <a:solidFill>
                  <a:srgbClr val="1F497D"/>
                </a:solidFill>
                <a:latin typeface="Gill Sans"/>
                <a:cs typeface="Gill Sans"/>
              </a:rPr>
              <a:t>[</a:t>
            </a:r>
            <a:r>
              <a:rPr lang="en-US" sz="2800" dirty="0">
                <a:solidFill>
                  <a:srgbClr val="1F497D"/>
                </a:solidFill>
                <a:latin typeface="Gill Sans"/>
                <a:cs typeface="Gill Sans"/>
              </a:rPr>
              <a:t>1] </a:t>
            </a:r>
            <a:r>
              <a:rPr lang="en-US" sz="2400" dirty="0" err="1">
                <a:solidFill>
                  <a:srgbClr val="1F497D"/>
                </a:solidFill>
                <a:latin typeface="Gill Sans"/>
                <a:cs typeface="Gill Sans"/>
              </a:rPr>
              <a:t>Feng</a:t>
            </a:r>
            <a:r>
              <a:rPr lang="en-US" sz="2400" dirty="0">
                <a:solidFill>
                  <a:srgbClr val="1F497D"/>
                </a:solidFill>
                <a:latin typeface="Gill Sans"/>
                <a:cs typeface="Gill Sans"/>
              </a:rPr>
              <a:t> </a:t>
            </a:r>
            <a:r>
              <a:rPr lang="en-US" sz="2400" dirty="0" err="1">
                <a:solidFill>
                  <a:srgbClr val="1F497D"/>
                </a:solidFill>
                <a:latin typeface="Gill Sans"/>
                <a:cs typeface="Gill Sans"/>
              </a:rPr>
              <a:t>Niu</a:t>
            </a:r>
            <a:r>
              <a:rPr lang="en-US" sz="2400" dirty="0">
                <a:solidFill>
                  <a:srgbClr val="1F497D"/>
                </a:solidFill>
                <a:latin typeface="Gill Sans"/>
                <a:cs typeface="Gill Sans"/>
              </a:rPr>
              <a:t>, Benjamin </a:t>
            </a:r>
            <a:r>
              <a:rPr lang="en-US" sz="2400" dirty="0" err="1">
                <a:solidFill>
                  <a:srgbClr val="1F497D"/>
                </a:solidFill>
                <a:latin typeface="Gill Sans"/>
                <a:cs typeface="Gill Sans"/>
              </a:rPr>
              <a:t>Recht</a:t>
            </a:r>
            <a:r>
              <a:rPr lang="en-US" sz="2400" dirty="0">
                <a:solidFill>
                  <a:srgbClr val="1F497D"/>
                </a:solidFill>
                <a:latin typeface="Gill Sans"/>
                <a:cs typeface="Gill Sans"/>
              </a:rPr>
              <a:t>, Christopher Re, and Stephen Wright. </a:t>
            </a:r>
            <a:r>
              <a:rPr lang="en-US" sz="2400" dirty="0" err="1">
                <a:solidFill>
                  <a:srgbClr val="1F497D"/>
                </a:solidFill>
                <a:latin typeface="Gill Sans"/>
                <a:cs typeface="Gill Sans"/>
              </a:rPr>
              <a:t>Hogwild</a:t>
            </a:r>
            <a:r>
              <a:rPr lang="en-US" sz="2400" dirty="0">
                <a:solidFill>
                  <a:srgbClr val="1F497D"/>
                </a:solidFill>
                <a:latin typeface="Gill Sans"/>
                <a:cs typeface="Gill Sans"/>
              </a:rPr>
              <a:t>: A lock-free approach to</a:t>
            </a:r>
          </a:p>
          <a:p>
            <a:r>
              <a:rPr lang="en-US" sz="2400" dirty="0">
                <a:solidFill>
                  <a:srgbClr val="1F497D"/>
                </a:solidFill>
                <a:latin typeface="Gill Sans"/>
                <a:cs typeface="Gill Sans"/>
              </a:rPr>
              <a:t>parallelizing stochastic gradient descent. In Advances in Neural Information Processing Systems </a:t>
            </a:r>
            <a:r>
              <a:rPr lang="en-US" sz="2400" dirty="0" smtClean="0">
                <a:solidFill>
                  <a:srgbClr val="1F497D"/>
                </a:solidFill>
                <a:latin typeface="Gill Sans"/>
                <a:cs typeface="Gill Sans"/>
              </a:rPr>
              <a:t>, </a:t>
            </a:r>
            <a:r>
              <a:rPr lang="en-US" sz="2400" dirty="0">
                <a:solidFill>
                  <a:srgbClr val="1F497D"/>
                </a:solidFill>
                <a:latin typeface="Gill Sans"/>
                <a:cs typeface="Gill Sans"/>
              </a:rPr>
              <a:t>2011</a:t>
            </a:r>
            <a:r>
              <a:rPr lang="en-US" sz="2400" dirty="0" smtClean="0">
                <a:solidFill>
                  <a:srgbClr val="1F497D"/>
                </a:solidFill>
                <a:latin typeface="Gill Sans"/>
                <a:cs typeface="Gill Sans"/>
              </a:rPr>
              <a:t>.</a:t>
            </a:r>
          </a:p>
          <a:p>
            <a:r>
              <a:rPr lang="en-US" sz="2800" dirty="0" smtClean="0">
                <a:solidFill>
                  <a:srgbClr val="1F497D"/>
                </a:solidFill>
                <a:latin typeface="Gill Sans"/>
                <a:cs typeface="Gill Sans"/>
              </a:rPr>
              <a:t>[</a:t>
            </a:r>
            <a:r>
              <a:rPr lang="en-US" sz="2800" dirty="0">
                <a:solidFill>
                  <a:srgbClr val="1F497D"/>
                </a:solidFill>
                <a:latin typeface="Gill Sans"/>
                <a:cs typeface="Gill Sans"/>
              </a:rPr>
              <a:t>2]  </a:t>
            </a:r>
            <a:r>
              <a:rPr lang="en-US" sz="2400" dirty="0" err="1">
                <a:solidFill>
                  <a:srgbClr val="1F497D"/>
                </a:solidFill>
                <a:latin typeface="Gill Sans"/>
                <a:cs typeface="Gill Sans"/>
              </a:rPr>
              <a:t>Rie</a:t>
            </a:r>
            <a:r>
              <a:rPr lang="en-US" sz="2400" dirty="0">
                <a:solidFill>
                  <a:srgbClr val="1F497D"/>
                </a:solidFill>
                <a:latin typeface="Gill Sans"/>
                <a:cs typeface="Gill Sans"/>
              </a:rPr>
              <a:t> Johnson and Tong Zhang, Accelerating stochastic gradient descent using predictive </a:t>
            </a:r>
            <a:r>
              <a:rPr lang="en-US" sz="2400" dirty="0" err="1">
                <a:solidFill>
                  <a:srgbClr val="1F497D"/>
                </a:solidFill>
                <a:latin typeface="Gill Sans"/>
                <a:cs typeface="Gill Sans"/>
              </a:rPr>
              <a:t>vari</a:t>
            </a:r>
            <a:r>
              <a:rPr lang="en-US" sz="2400" dirty="0">
                <a:solidFill>
                  <a:srgbClr val="1F497D"/>
                </a:solidFill>
                <a:latin typeface="Gill Sans"/>
                <a:cs typeface="Gill Sans"/>
              </a:rPr>
              <a:t>-</a:t>
            </a:r>
          </a:p>
          <a:p>
            <a:r>
              <a:rPr lang="en-US" sz="2400" dirty="0" err="1">
                <a:solidFill>
                  <a:srgbClr val="1F497D"/>
                </a:solidFill>
                <a:latin typeface="Gill Sans"/>
                <a:cs typeface="Gill Sans"/>
              </a:rPr>
              <a:t>ance</a:t>
            </a:r>
            <a:r>
              <a:rPr lang="en-US" sz="2400" dirty="0">
                <a:solidFill>
                  <a:srgbClr val="1F497D"/>
                </a:solidFill>
                <a:latin typeface="Gill Sans"/>
                <a:cs typeface="Gill Sans"/>
              </a:rPr>
              <a:t> reduction, in Advances in Neural Information Processing Systems, 2013, pp. 315–323.</a:t>
            </a:r>
          </a:p>
        </p:txBody>
      </p:sp>
      <p:sp>
        <p:nvSpPr>
          <p:cNvPr id="1057" name="Rounded Rectangle 1056"/>
          <p:cNvSpPr/>
          <p:nvPr/>
        </p:nvSpPr>
        <p:spPr>
          <a:xfrm>
            <a:off x="275164" y="22224285"/>
            <a:ext cx="14391506" cy="10021165"/>
          </a:xfrm>
          <a:prstGeom prst="roundRect">
            <a:avLst>
              <a:gd name="adj" fmla="val 3670"/>
            </a:avLst>
          </a:prstGeom>
          <a:noFill/>
          <a:ln w="57150" cmpd="sng">
            <a:solidFill>
              <a:srgbClr val="EAAF1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721" tIns="54860" rIns="109721" bIns="54860" rtlCol="0" anchor="ctr"/>
          <a:lstStyle/>
          <a:p>
            <a:pPr algn="ctr"/>
            <a:endParaRPr lang="en-US"/>
          </a:p>
        </p:txBody>
      </p:sp>
      <p:sp>
        <p:nvSpPr>
          <p:cNvPr id="1342" name="Rounded Rectangle 1341"/>
          <p:cNvSpPr/>
          <p:nvPr/>
        </p:nvSpPr>
        <p:spPr>
          <a:xfrm>
            <a:off x="14879987" y="7386931"/>
            <a:ext cx="14223829" cy="24858520"/>
          </a:xfrm>
          <a:prstGeom prst="roundRect">
            <a:avLst>
              <a:gd name="adj" fmla="val 1301"/>
            </a:avLst>
          </a:prstGeom>
          <a:noFill/>
          <a:ln w="57150" cmpd="sng">
            <a:solidFill>
              <a:srgbClr val="EAAF1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721" tIns="54860" rIns="109721" bIns="54860" rtlCol="0" anchor="ctr"/>
          <a:lstStyle/>
          <a:p>
            <a:pPr algn="ctr"/>
            <a:endParaRPr lang="en-US" dirty="0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1390" name="Rounded Rectangle 1389"/>
          <p:cNvSpPr/>
          <p:nvPr/>
        </p:nvSpPr>
        <p:spPr>
          <a:xfrm>
            <a:off x="275163" y="7386930"/>
            <a:ext cx="14386125" cy="10011512"/>
          </a:xfrm>
          <a:prstGeom prst="roundRect">
            <a:avLst>
              <a:gd name="adj" fmla="val 2826"/>
            </a:avLst>
          </a:prstGeom>
          <a:noFill/>
          <a:ln w="57150" cmpd="sng">
            <a:solidFill>
              <a:srgbClr val="EAAF1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721" tIns="54860" rIns="109721" bIns="54860" rtlCol="0" anchor="t" anchorCtr="0"/>
          <a:lstStyle/>
          <a:p>
            <a:endParaRPr lang="en-US" sz="2500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endParaRPr lang="en-US" sz="2500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endParaRPr lang="en-US" sz="2500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endParaRPr lang="en-US" sz="2500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endParaRPr lang="en-US" sz="3900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endParaRPr lang="en-US" sz="3900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endParaRPr lang="en-US" sz="3900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endParaRPr lang="en-US" sz="4400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endParaRPr lang="en-US" sz="5000" dirty="0">
              <a:solidFill>
                <a:schemeClr val="tx1"/>
              </a:solidFill>
              <a:latin typeface="Gill Sans Light"/>
              <a:cs typeface="Gill Sans Light"/>
            </a:endParaRPr>
          </a:p>
        </p:txBody>
      </p:sp>
      <p:sp>
        <p:nvSpPr>
          <p:cNvPr id="1391" name="Rounded Rectangle 1390"/>
          <p:cNvSpPr/>
          <p:nvPr/>
        </p:nvSpPr>
        <p:spPr>
          <a:xfrm>
            <a:off x="275164" y="20743809"/>
            <a:ext cx="14393160" cy="1276165"/>
          </a:xfrm>
          <a:prstGeom prst="roundRect">
            <a:avLst>
              <a:gd name="adj" fmla="val 14214"/>
            </a:avLst>
          </a:prstGeom>
          <a:noFill/>
          <a:ln w="57150">
            <a:solidFill>
              <a:srgbClr val="F1AE1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1" tIns="54860" rIns="109721" bIns="54860" rtlCol="0" anchor="ctr"/>
          <a:lstStyle/>
          <a:p>
            <a:pPr marL="365735" indent="-365735" algn="ctr"/>
            <a:endParaRPr lang="en-US" sz="5800" b="1" dirty="0">
              <a:solidFill>
                <a:srgbClr val="153C63"/>
              </a:solidFill>
              <a:latin typeface="Helvetica"/>
              <a:cs typeface="Helvetica"/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29336646" y="27240623"/>
            <a:ext cx="13950356" cy="1532361"/>
          </a:xfrm>
          <a:prstGeom prst="roundRect">
            <a:avLst>
              <a:gd name="adj" fmla="val 2484"/>
            </a:avLst>
          </a:prstGeom>
          <a:noFill/>
          <a:ln w="57150" cmpd="sng">
            <a:solidFill>
              <a:srgbClr val="EAAF1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721" tIns="54860" rIns="109721" bIns="54860" rtlCol="0" anchor="ctr"/>
          <a:lstStyle/>
          <a:p>
            <a:pPr algn="ctr"/>
            <a:endParaRPr lang="en-US"/>
          </a:p>
        </p:txBody>
      </p:sp>
      <p:sp>
        <p:nvSpPr>
          <p:cNvPr id="315" name="TextBox 314"/>
          <p:cNvSpPr txBox="1"/>
          <p:nvPr/>
        </p:nvSpPr>
        <p:spPr>
          <a:xfrm>
            <a:off x="-233509" y="3849575"/>
            <a:ext cx="45087173" cy="1341898"/>
          </a:xfrm>
          <a:prstGeom prst="rect">
            <a:avLst/>
          </a:prstGeom>
          <a:noFill/>
        </p:spPr>
        <p:txBody>
          <a:bodyPr wrap="square" lIns="109721" tIns="54860" rIns="109721" bIns="54860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17375E"/>
                </a:solidFill>
                <a:latin typeface="Gill Sans"/>
                <a:cs typeface="Gill Sans"/>
              </a:rPr>
              <a:t>  Maximilian Lam,    </a:t>
            </a:r>
            <a:r>
              <a:rPr lang="en-US" sz="8000" dirty="0" err="1" smtClean="0">
                <a:solidFill>
                  <a:srgbClr val="17375E"/>
                </a:solidFill>
                <a:latin typeface="Gill Sans"/>
                <a:cs typeface="Gill Sans"/>
              </a:rPr>
              <a:t>Horia</a:t>
            </a:r>
            <a:r>
              <a:rPr lang="en-US" sz="8000" dirty="0" smtClean="0">
                <a:solidFill>
                  <a:srgbClr val="17375E"/>
                </a:solidFill>
                <a:latin typeface="Gill Sans"/>
                <a:cs typeface="Gill Sans"/>
              </a:rPr>
              <a:t> </a:t>
            </a:r>
            <a:r>
              <a:rPr lang="en-US" sz="8000" dirty="0">
                <a:solidFill>
                  <a:srgbClr val="17375E"/>
                </a:solidFill>
                <a:latin typeface="Gill Sans"/>
                <a:cs typeface="Gill Sans"/>
              </a:rPr>
              <a:t>Mania</a:t>
            </a:r>
            <a:r>
              <a:rPr lang="en-US" sz="8000" dirty="0" smtClean="0">
                <a:solidFill>
                  <a:srgbClr val="17375E"/>
                </a:solidFill>
                <a:latin typeface="Gill Sans"/>
                <a:cs typeface="Gill Sans"/>
              </a:rPr>
              <a:t>,    Maxim </a:t>
            </a:r>
            <a:r>
              <a:rPr lang="en-US" sz="8000" dirty="0" err="1" smtClean="0">
                <a:solidFill>
                  <a:srgbClr val="17375E"/>
                </a:solidFill>
                <a:latin typeface="Gill Sans"/>
                <a:cs typeface="Gill Sans"/>
              </a:rPr>
              <a:t>Rabinovich</a:t>
            </a:r>
            <a:endParaRPr lang="en-US" sz="8000" dirty="0">
              <a:solidFill>
                <a:srgbClr val="17375E"/>
              </a:solidFill>
              <a:latin typeface="Gill Sans"/>
              <a:cs typeface="Gill Sans"/>
            </a:endParaRPr>
          </a:p>
        </p:txBody>
      </p:sp>
      <p:sp>
        <p:nvSpPr>
          <p:cNvPr id="316" name="Rounded Rectangle 315"/>
          <p:cNvSpPr/>
          <p:nvPr/>
        </p:nvSpPr>
        <p:spPr>
          <a:xfrm>
            <a:off x="275163" y="5916519"/>
            <a:ext cx="14393161" cy="1262348"/>
          </a:xfrm>
          <a:prstGeom prst="roundRect">
            <a:avLst>
              <a:gd name="adj" fmla="val 14214"/>
            </a:avLst>
          </a:prstGeom>
          <a:noFill/>
          <a:ln w="57150">
            <a:solidFill>
              <a:srgbClr val="F1AE1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1" tIns="54860" rIns="109721" bIns="54860" rtlCol="0" anchor="ctr"/>
          <a:lstStyle/>
          <a:p>
            <a:pPr marL="365735" indent="-365735" algn="ctr"/>
            <a:r>
              <a:rPr lang="en-US" sz="6000" dirty="0" smtClean="0">
                <a:solidFill>
                  <a:srgbClr val="1F497D"/>
                </a:solidFill>
                <a:latin typeface="Gill Sans SemiBold"/>
                <a:cs typeface="Gill Sans SemiBold"/>
              </a:rPr>
              <a:t>The Problem</a:t>
            </a:r>
            <a:endParaRPr lang="en-US" sz="6000" dirty="0">
              <a:solidFill>
                <a:srgbClr val="1F497D"/>
              </a:solidFill>
              <a:latin typeface="Gill Sans SemiBold"/>
              <a:cs typeface="Gill Sans SemiBold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5296" y="7810041"/>
            <a:ext cx="800331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u="sng" dirty="0" smtClean="0">
                <a:solidFill>
                  <a:schemeClr val="tx2"/>
                </a:solidFill>
                <a:latin typeface="Gill Sans"/>
                <a:cs typeface="Gill Sans"/>
              </a:rPr>
              <a:t>Goal</a:t>
            </a:r>
            <a:r>
              <a:rPr lang="en-US" sz="4000" dirty="0" smtClean="0">
                <a:solidFill>
                  <a:schemeClr val="tx2"/>
                </a:solidFill>
                <a:latin typeface="Gill Sans"/>
                <a:cs typeface="Gill Sans"/>
              </a:rPr>
              <a:t>: Understand the scalability of asynchronous stochastic optimization in </a:t>
            </a:r>
            <a:r>
              <a:rPr lang="en-US" sz="4000" dirty="0">
                <a:solidFill>
                  <a:schemeClr val="tx2"/>
                </a:solidFill>
                <a:latin typeface="Gill Sans"/>
                <a:cs typeface="Gill Sans"/>
              </a:rPr>
              <a:t>m</a:t>
            </a:r>
            <a:r>
              <a:rPr lang="en-US" sz="4000" dirty="0" smtClean="0">
                <a:solidFill>
                  <a:schemeClr val="tx2"/>
                </a:solidFill>
                <a:latin typeface="Gill Sans"/>
                <a:cs typeface="Gill Sans"/>
              </a:rPr>
              <a:t>achine learning problems in terms of the </a:t>
            </a:r>
            <a:r>
              <a:rPr lang="en-US" sz="4000" dirty="0" smtClean="0">
                <a:solidFill>
                  <a:schemeClr val="tx2"/>
                </a:solidFill>
                <a:latin typeface="Gill Sans"/>
                <a:cs typeface="Gill Sans"/>
              </a:rPr>
              <a:t>parameter dependence </a:t>
            </a:r>
            <a:r>
              <a:rPr lang="en-US" sz="4000" dirty="0" smtClean="0">
                <a:solidFill>
                  <a:schemeClr val="tx2"/>
                </a:solidFill>
                <a:latin typeface="Gill Sans"/>
                <a:cs typeface="Gill Sans"/>
              </a:rPr>
              <a:t>graph. </a:t>
            </a:r>
            <a:r>
              <a:rPr lang="en-US" sz="4000" dirty="0" smtClean="0">
                <a:solidFill>
                  <a:schemeClr val="tx2"/>
                </a:solidFill>
                <a:latin typeface="Gill Sans"/>
                <a:cs typeface="Gill Sans"/>
              </a:rPr>
              <a:t>We use partitions </a:t>
            </a:r>
            <a:r>
              <a:rPr lang="en-US" sz="4000" dirty="0" smtClean="0">
                <a:solidFill>
                  <a:schemeClr val="tx2"/>
                </a:solidFill>
                <a:latin typeface="Gill Sans"/>
                <a:cs typeface="Gill Sans"/>
              </a:rPr>
              <a:t>of </a:t>
            </a:r>
            <a:r>
              <a:rPr lang="en-US" sz="4000" dirty="0" smtClean="0">
                <a:solidFill>
                  <a:schemeClr val="tx2"/>
                </a:solidFill>
                <a:latin typeface="Gill Sans"/>
                <a:cs typeface="Gill Sans"/>
              </a:rPr>
              <a:t>the parameter dependence graph to </a:t>
            </a:r>
            <a:r>
              <a:rPr lang="en-US" sz="4000" dirty="0" smtClean="0">
                <a:solidFill>
                  <a:schemeClr val="tx2"/>
                </a:solidFill>
                <a:latin typeface="Gill Sans"/>
                <a:cs typeface="Gill Sans"/>
              </a:rPr>
              <a:t>increase performance. </a:t>
            </a:r>
            <a:endParaRPr lang="en-US" sz="4000" dirty="0">
              <a:solidFill>
                <a:schemeClr val="tx2"/>
              </a:solidFill>
              <a:latin typeface="Gill Sans"/>
              <a:cs typeface="Gill Sans"/>
            </a:endParaRPr>
          </a:p>
        </p:txBody>
      </p:sp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350" y="12309489"/>
            <a:ext cx="3639398" cy="1349439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753" y="14806769"/>
            <a:ext cx="5031413" cy="541845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197" y="15628436"/>
            <a:ext cx="4838281" cy="518387"/>
          </a:xfrm>
          <a:prstGeom prst="rect">
            <a:avLst/>
          </a:prstGeom>
        </p:spPr>
      </p:pic>
      <p:sp>
        <p:nvSpPr>
          <p:cNvPr id="519" name="TextBox 518"/>
          <p:cNvSpPr txBox="1"/>
          <p:nvPr/>
        </p:nvSpPr>
        <p:spPr>
          <a:xfrm>
            <a:off x="13171382" y="7905795"/>
            <a:ext cx="1489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1F497D"/>
                </a:solidFill>
                <a:latin typeface="Gill Sans"/>
                <a:cs typeface="Gill Sans"/>
              </a:rPr>
              <a:t>V</a:t>
            </a:r>
            <a:r>
              <a:rPr lang="en-US" sz="2800" dirty="0" smtClean="0">
                <a:solidFill>
                  <a:srgbClr val="1F497D"/>
                </a:solidFill>
                <a:latin typeface="Gill Sans"/>
                <a:cs typeface="Gill Sans"/>
              </a:rPr>
              <a:t>ariables</a:t>
            </a:r>
          </a:p>
        </p:txBody>
      </p:sp>
      <p:sp>
        <p:nvSpPr>
          <p:cNvPr id="521" name="TextBox 520"/>
          <p:cNvSpPr txBox="1"/>
          <p:nvPr/>
        </p:nvSpPr>
        <p:spPr>
          <a:xfrm>
            <a:off x="11264448" y="7889982"/>
            <a:ext cx="1912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1F497D"/>
                </a:solidFill>
                <a:latin typeface="Gill Sans"/>
                <a:cs typeface="Gill Sans"/>
              </a:rPr>
              <a:t>Data points</a:t>
            </a:r>
          </a:p>
        </p:txBody>
      </p:sp>
      <p:cxnSp>
        <p:nvCxnSpPr>
          <p:cNvPr id="522" name="Straight Connector 521"/>
          <p:cNvCxnSpPr/>
          <p:nvPr/>
        </p:nvCxnSpPr>
        <p:spPr>
          <a:xfrm flipH="1" flipV="1">
            <a:off x="8351724" y="7386930"/>
            <a:ext cx="126082" cy="10011511"/>
          </a:xfrm>
          <a:prstGeom prst="line">
            <a:avLst/>
          </a:prstGeom>
          <a:ln w="38100" cmpd="sng">
            <a:solidFill>
              <a:srgbClr val="3A3A3A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8638070" y="13404921"/>
            <a:ext cx="5580091" cy="3625685"/>
            <a:chOff x="8562470" y="9136281"/>
            <a:chExt cx="5580091" cy="3625685"/>
          </a:xfrm>
        </p:grpSpPr>
        <p:grpSp>
          <p:nvGrpSpPr>
            <p:cNvPr id="2" name="Group 1"/>
            <p:cNvGrpSpPr/>
            <p:nvPr/>
          </p:nvGrpSpPr>
          <p:grpSpPr>
            <a:xfrm>
              <a:off x="11752598" y="9136281"/>
              <a:ext cx="2389963" cy="3625685"/>
              <a:chOff x="11752598" y="9136281"/>
              <a:chExt cx="2389963" cy="3625685"/>
            </a:xfrm>
          </p:grpSpPr>
          <p:sp>
            <p:nvSpPr>
              <p:cNvPr id="387" name="Oval 386"/>
              <p:cNvSpPr/>
              <p:nvPr/>
            </p:nvSpPr>
            <p:spPr>
              <a:xfrm>
                <a:off x="11758717" y="9454381"/>
                <a:ext cx="288558" cy="291330"/>
              </a:xfrm>
              <a:prstGeom prst="ellipse">
                <a:avLst/>
              </a:prstGeom>
              <a:solidFill>
                <a:srgbClr val="CA275B">
                  <a:alpha val="86000"/>
                </a:srgbClr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Oval 393"/>
              <p:cNvSpPr/>
              <p:nvPr/>
            </p:nvSpPr>
            <p:spPr>
              <a:xfrm>
                <a:off x="11752598" y="10188381"/>
                <a:ext cx="288558" cy="291330"/>
              </a:xfrm>
              <a:prstGeom prst="ellipse">
                <a:avLst/>
              </a:prstGeom>
              <a:solidFill>
                <a:srgbClr val="D33072"/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Oval 394"/>
              <p:cNvSpPr/>
              <p:nvPr/>
            </p:nvSpPr>
            <p:spPr>
              <a:xfrm>
                <a:off x="11752598" y="12174039"/>
                <a:ext cx="288558" cy="291330"/>
              </a:xfrm>
              <a:prstGeom prst="ellipse">
                <a:avLst/>
              </a:prstGeom>
              <a:solidFill>
                <a:srgbClr val="373659">
                  <a:alpha val="11000"/>
                </a:srgb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13930061" y="9136281"/>
                <a:ext cx="212500" cy="411538"/>
              </a:xfrm>
              <a:prstGeom prst="rect">
                <a:avLst/>
              </a:prstGeom>
              <a:solidFill>
                <a:srgbClr val="CECCFD"/>
              </a:solidFill>
              <a:ln w="2857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13930061" y="9547819"/>
                <a:ext cx="212500" cy="411538"/>
              </a:xfrm>
              <a:prstGeom prst="rect">
                <a:avLst/>
              </a:prstGeom>
              <a:solidFill>
                <a:srgbClr val="CECCFD"/>
              </a:solidFill>
              <a:ln w="2857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13930061" y="9959358"/>
                <a:ext cx="212500" cy="411538"/>
              </a:xfrm>
              <a:prstGeom prst="rect">
                <a:avLst/>
              </a:prstGeom>
              <a:solidFill>
                <a:srgbClr val="CECCFD"/>
              </a:solidFill>
              <a:ln w="2857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13930061" y="11526313"/>
                <a:ext cx="212500" cy="411538"/>
              </a:xfrm>
              <a:prstGeom prst="rect">
                <a:avLst/>
              </a:prstGeom>
              <a:solidFill>
                <a:srgbClr val="CECCFD"/>
              </a:solidFill>
              <a:ln w="2857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13930061" y="11937851"/>
                <a:ext cx="212500" cy="411538"/>
              </a:xfrm>
              <a:prstGeom prst="rect">
                <a:avLst/>
              </a:prstGeom>
              <a:solidFill>
                <a:srgbClr val="CECCFD"/>
              </a:solidFill>
              <a:ln w="2857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13930061" y="12350428"/>
                <a:ext cx="212500" cy="411538"/>
              </a:xfrm>
              <a:prstGeom prst="rect">
                <a:avLst/>
              </a:prstGeom>
              <a:solidFill>
                <a:srgbClr val="CECCFD"/>
              </a:solidFill>
              <a:ln w="2857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3" name="Straight Arrow Connector 422"/>
              <p:cNvCxnSpPr>
                <a:stCxn id="394" idx="6"/>
                <a:endCxn id="397" idx="1"/>
              </p:cNvCxnSpPr>
              <p:nvPr/>
            </p:nvCxnSpPr>
            <p:spPr>
              <a:xfrm flipV="1">
                <a:off x="12041156" y="9753588"/>
                <a:ext cx="1888905" cy="580458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Arrow Connector 423"/>
              <p:cNvCxnSpPr>
                <a:stCxn id="394" idx="6"/>
                <a:endCxn id="412" idx="1"/>
              </p:cNvCxnSpPr>
              <p:nvPr/>
            </p:nvCxnSpPr>
            <p:spPr>
              <a:xfrm>
                <a:off x="12041156" y="10334046"/>
                <a:ext cx="1888905" cy="1398036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Arrow Connector 424"/>
              <p:cNvCxnSpPr>
                <a:stCxn id="394" idx="6"/>
              </p:cNvCxnSpPr>
              <p:nvPr/>
            </p:nvCxnSpPr>
            <p:spPr>
              <a:xfrm>
                <a:off x="12041156" y="10334046"/>
                <a:ext cx="1888905" cy="487721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Arrow Connector 454"/>
              <p:cNvCxnSpPr>
                <a:stCxn id="395" idx="6"/>
              </p:cNvCxnSpPr>
              <p:nvPr/>
            </p:nvCxnSpPr>
            <p:spPr>
              <a:xfrm flipV="1">
                <a:off x="12041156" y="10905030"/>
                <a:ext cx="1888905" cy="1414674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Arrow Connector 481"/>
              <p:cNvCxnSpPr>
                <a:stCxn id="395" idx="6"/>
                <a:endCxn id="413" idx="1"/>
              </p:cNvCxnSpPr>
              <p:nvPr/>
            </p:nvCxnSpPr>
            <p:spPr>
              <a:xfrm flipV="1">
                <a:off x="12041156" y="12143620"/>
                <a:ext cx="1888905" cy="176084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Arrow Connector 482"/>
              <p:cNvCxnSpPr>
                <a:stCxn id="395" idx="6"/>
                <a:endCxn id="417" idx="1"/>
              </p:cNvCxnSpPr>
              <p:nvPr/>
            </p:nvCxnSpPr>
            <p:spPr>
              <a:xfrm>
                <a:off x="12041156" y="12319704"/>
                <a:ext cx="1888905" cy="236493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/>
              <p:cNvCxnSpPr/>
              <p:nvPr/>
            </p:nvCxnSpPr>
            <p:spPr>
              <a:xfrm>
                <a:off x="11910147" y="11005394"/>
                <a:ext cx="0" cy="669687"/>
              </a:xfrm>
              <a:prstGeom prst="line">
                <a:avLst/>
              </a:prstGeom>
              <a:solidFill>
                <a:schemeClr val="tx1"/>
              </a:solidFill>
              <a:ln w="57150" cmpd="sng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/>
              <p:cNvCxnSpPr/>
              <p:nvPr/>
            </p:nvCxnSpPr>
            <p:spPr>
              <a:xfrm>
                <a:off x="14033236" y="10649370"/>
                <a:ext cx="0" cy="669687"/>
              </a:xfrm>
              <a:prstGeom prst="line">
                <a:avLst/>
              </a:prstGeom>
              <a:solidFill>
                <a:schemeClr val="tx1"/>
              </a:solidFill>
              <a:ln w="57150" cmpd="sng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Arrow Connector 512"/>
              <p:cNvCxnSpPr>
                <a:stCxn id="387" idx="6"/>
                <a:endCxn id="396" idx="1"/>
              </p:cNvCxnSpPr>
              <p:nvPr/>
            </p:nvCxnSpPr>
            <p:spPr>
              <a:xfrm flipV="1">
                <a:off x="12047275" y="9342050"/>
                <a:ext cx="1882786" cy="257996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Arrow Connector 515"/>
              <p:cNvCxnSpPr>
                <a:stCxn id="387" idx="6"/>
                <a:endCxn id="397" idx="1"/>
              </p:cNvCxnSpPr>
              <p:nvPr/>
            </p:nvCxnSpPr>
            <p:spPr>
              <a:xfrm>
                <a:off x="12047275" y="9600046"/>
                <a:ext cx="1882786" cy="153542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Arrow Connector 517"/>
              <p:cNvCxnSpPr>
                <a:stCxn id="387" idx="6"/>
                <a:endCxn id="411" idx="1"/>
              </p:cNvCxnSpPr>
              <p:nvPr/>
            </p:nvCxnSpPr>
            <p:spPr>
              <a:xfrm>
                <a:off x="12047275" y="9600046"/>
                <a:ext cx="1882786" cy="565081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Rectangle 519"/>
              <p:cNvSpPr/>
              <p:nvPr/>
            </p:nvSpPr>
            <p:spPr>
              <a:xfrm>
                <a:off x="13935715" y="9548219"/>
                <a:ext cx="206846" cy="411139"/>
              </a:xfrm>
              <a:prstGeom prst="rect">
                <a:avLst/>
              </a:prstGeom>
              <a:solidFill>
                <a:srgbClr val="FF0000"/>
              </a:solidFill>
              <a:ln w="2857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0" name="Picture 29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2470" y="9393686"/>
              <a:ext cx="3125711" cy="402964"/>
            </a:xfrm>
            <a:prstGeom prst="rect">
              <a:avLst/>
            </a:prstGeom>
          </p:spPr>
        </p:pic>
        <p:pic>
          <p:nvPicPr>
            <p:cNvPr id="1025" name="Picture 1024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7657" y="10120943"/>
              <a:ext cx="3102244" cy="39994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8638070" y="8883520"/>
            <a:ext cx="5554585" cy="3625685"/>
            <a:chOff x="8599110" y="13496173"/>
            <a:chExt cx="5554585" cy="3625685"/>
          </a:xfrm>
        </p:grpSpPr>
        <p:grpSp>
          <p:nvGrpSpPr>
            <p:cNvPr id="523" name="Group 522"/>
            <p:cNvGrpSpPr/>
            <p:nvPr/>
          </p:nvGrpSpPr>
          <p:grpSpPr>
            <a:xfrm>
              <a:off x="11763732" y="13496173"/>
              <a:ext cx="2389963" cy="3625685"/>
              <a:chOff x="3519001" y="1714634"/>
              <a:chExt cx="2389963" cy="3625685"/>
            </a:xfrm>
          </p:grpSpPr>
          <p:sp>
            <p:nvSpPr>
              <p:cNvPr id="524" name="Oval 523"/>
              <p:cNvSpPr/>
              <p:nvPr/>
            </p:nvSpPr>
            <p:spPr>
              <a:xfrm>
                <a:off x="3525120" y="2032734"/>
                <a:ext cx="288558" cy="291330"/>
              </a:xfrm>
              <a:prstGeom prst="ellipse">
                <a:avLst/>
              </a:prstGeom>
              <a:solidFill>
                <a:srgbClr val="CA275B">
                  <a:alpha val="86000"/>
                </a:srgbClr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5" name="Oval 524"/>
              <p:cNvSpPr/>
              <p:nvPr/>
            </p:nvSpPr>
            <p:spPr>
              <a:xfrm>
                <a:off x="3519001" y="2766734"/>
                <a:ext cx="288558" cy="291330"/>
              </a:xfrm>
              <a:prstGeom prst="ellipse">
                <a:avLst/>
              </a:prstGeom>
              <a:solidFill>
                <a:srgbClr val="373659">
                  <a:alpha val="11000"/>
                </a:srgb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/>
              <p:cNvSpPr/>
              <p:nvPr/>
            </p:nvSpPr>
            <p:spPr>
              <a:xfrm>
                <a:off x="3519001" y="4752392"/>
                <a:ext cx="288558" cy="291330"/>
              </a:xfrm>
              <a:prstGeom prst="ellipse">
                <a:avLst/>
              </a:prstGeom>
              <a:solidFill>
                <a:srgbClr val="CA275B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5696464" y="1714634"/>
                <a:ext cx="212500" cy="411538"/>
              </a:xfrm>
              <a:prstGeom prst="rect">
                <a:avLst/>
              </a:prstGeom>
              <a:solidFill>
                <a:srgbClr val="CECCFD"/>
              </a:solidFill>
              <a:ln w="2857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5696464" y="2126172"/>
                <a:ext cx="212500" cy="411538"/>
              </a:xfrm>
              <a:prstGeom prst="rect">
                <a:avLst/>
              </a:prstGeom>
              <a:solidFill>
                <a:srgbClr val="CECCFD"/>
              </a:solidFill>
              <a:ln w="2857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Rectangle 539"/>
              <p:cNvSpPr/>
              <p:nvPr/>
            </p:nvSpPr>
            <p:spPr>
              <a:xfrm>
                <a:off x="5696464" y="2537711"/>
                <a:ext cx="212500" cy="411538"/>
              </a:xfrm>
              <a:prstGeom prst="rect">
                <a:avLst/>
              </a:prstGeom>
              <a:solidFill>
                <a:srgbClr val="CECCFD"/>
              </a:solidFill>
              <a:ln w="2857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Rectangle 543"/>
              <p:cNvSpPr/>
              <p:nvPr/>
            </p:nvSpPr>
            <p:spPr>
              <a:xfrm>
                <a:off x="5696464" y="4104666"/>
                <a:ext cx="212500" cy="411538"/>
              </a:xfrm>
              <a:prstGeom prst="rect">
                <a:avLst/>
              </a:prstGeom>
              <a:solidFill>
                <a:srgbClr val="CECCFD"/>
              </a:solidFill>
              <a:ln w="2857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Rectangle 544"/>
              <p:cNvSpPr/>
              <p:nvPr/>
            </p:nvSpPr>
            <p:spPr>
              <a:xfrm>
                <a:off x="5696464" y="4516204"/>
                <a:ext cx="212500" cy="411538"/>
              </a:xfrm>
              <a:prstGeom prst="rect">
                <a:avLst/>
              </a:prstGeom>
              <a:solidFill>
                <a:srgbClr val="CECCFD"/>
              </a:solidFill>
              <a:ln w="2857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5696464" y="4928781"/>
                <a:ext cx="212500" cy="411538"/>
              </a:xfrm>
              <a:prstGeom prst="rect">
                <a:avLst/>
              </a:prstGeom>
              <a:solidFill>
                <a:srgbClr val="CECCFD"/>
              </a:solidFill>
              <a:ln w="2857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8" name="Straight Arrow Connector 547"/>
              <p:cNvCxnSpPr>
                <a:stCxn id="525" idx="6"/>
                <a:endCxn id="539" idx="1"/>
              </p:cNvCxnSpPr>
              <p:nvPr/>
            </p:nvCxnSpPr>
            <p:spPr>
              <a:xfrm flipV="1">
                <a:off x="3807559" y="2331941"/>
                <a:ext cx="1888905" cy="580458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Arrow Connector 548"/>
              <p:cNvCxnSpPr>
                <a:stCxn id="525" idx="6"/>
                <a:endCxn id="544" idx="1"/>
              </p:cNvCxnSpPr>
              <p:nvPr/>
            </p:nvCxnSpPr>
            <p:spPr>
              <a:xfrm>
                <a:off x="3807559" y="2912399"/>
                <a:ext cx="1888905" cy="1398036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Arrow Connector 549"/>
              <p:cNvCxnSpPr>
                <a:stCxn id="525" idx="6"/>
              </p:cNvCxnSpPr>
              <p:nvPr/>
            </p:nvCxnSpPr>
            <p:spPr>
              <a:xfrm>
                <a:off x="3807559" y="2912399"/>
                <a:ext cx="1888905" cy="487721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Arrow Connector 550"/>
              <p:cNvCxnSpPr>
                <a:stCxn id="526" idx="6"/>
              </p:cNvCxnSpPr>
              <p:nvPr/>
            </p:nvCxnSpPr>
            <p:spPr>
              <a:xfrm flipV="1">
                <a:off x="3807559" y="3483383"/>
                <a:ext cx="1888905" cy="1414674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Arrow Connector 551"/>
              <p:cNvCxnSpPr>
                <a:stCxn id="526" idx="6"/>
                <a:endCxn id="545" idx="1"/>
              </p:cNvCxnSpPr>
              <p:nvPr/>
            </p:nvCxnSpPr>
            <p:spPr>
              <a:xfrm flipV="1">
                <a:off x="3807559" y="4721973"/>
                <a:ext cx="1888905" cy="176084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Arrow Connector 552"/>
              <p:cNvCxnSpPr>
                <a:stCxn id="526" idx="6"/>
                <a:endCxn id="547" idx="1"/>
              </p:cNvCxnSpPr>
              <p:nvPr/>
            </p:nvCxnSpPr>
            <p:spPr>
              <a:xfrm>
                <a:off x="3807559" y="4898057"/>
                <a:ext cx="1888905" cy="236493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/>
              <p:cNvCxnSpPr/>
              <p:nvPr/>
            </p:nvCxnSpPr>
            <p:spPr>
              <a:xfrm>
                <a:off x="3676550" y="3583747"/>
                <a:ext cx="0" cy="669687"/>
              </a:xfrm>
              <a:prstGeom prst="line">
                <a:avLst/>
              </a:prstGeom>
              <a:solidFill>
                <a:schemeClr val="tx1"/>
              </a:solidFill>
              <a:ln w="57150" cmpd="sng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/>
              <p:cNvCxnSpPr/>
              <p:nvPr/>
            </p:nvCxnSpPr>
            <p:spPr>
              <a:xfrm>
                <a:off x="5799639" y="3227723"/>
                <a:ext cx="0" cy="669687"/>
              </a:xfrm>
              <a:prstGeom prst="line">
                <a:avLst/>
              </a:prstGeom>
              <a:solidFill>
                <a:schemeClr val="tx1"/>
              </a:solidFill>
              <a:ln w="57150" cmpd="sng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Arrow Connector 567"/>
              <p:cNvCxnSpPr>
                <a:stCxn id="524" idx="6"/>
                <a:endCxn id="538" idx="1"/>
              </p:cNvCxnSpPr>
              <p:nvPr/>
            </p:nvCxnSpPr>
            <p:spPr>
              <a:xfrm flipV="1">
                <a:off x="3813678" y="1920403"/>
                <a:ext cx="1882786" cy="257996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Arrow Connector 568"/>
              <p:cNvCxnSpPr>
                <a:stCxn id="524" idx="6"/>
                <a:endCxn id="539" idx="1"/>
              </p:cNvCxnSpPr>
              <p:nvPr/>
            </p:nvCxnSpPr>
            <p:spPr>
              <a:xfrm>
                <a:off x="3813678" y="2178399"/>
                <a:ext cx="1882786" cy="153542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Straight Arrow Connector 571"/>
              <p:cNvCxnSpPr>
                <a:stCxn id="524" idx="6"/>
                <a:endCxn id="540" idx="1"/>
              </p:cNvCxnSpPr>
              <p:nvPr/>
            </p:nvCxnSpPr>
            <p:spPr>
              <a:xfrm>
                <a:off x="3813678" y="2178399"/>
                <a:ext cx="1882786" cy="565081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73" name="Picture 572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9110" y="13764203"/>
              <a:ext cx="3094763" cy="398974"/>
            </a:xfrm>
            <a:prstGeom prst="rect">
              <a:avLst/>
            </a:prstGeom>
          </p:spPr>
        </p:pic>
        <p:pic>
          <p:nvPicPr>
            <p:cNvPr id="1026" name="Picture 1025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9110" y="16476171"/>
              <a:ext cx="3094763" cy="393491"/>
            </a:xfrm>
            <a:prstGeom prst="rect">
              <a:avLst/>
            </a:prstGeom>
          </p:spPr>
        </p:pic>
      </p:grpSp>
      <p:sp>
        <p:nvSpPr>
          <p:cNvPr id="1031" name="Rectangle 1030"/>
          <p:cNvSpPr/>
          <p:nvPr/>
        </p:nvSpPr>
        <p:spPr>
          <a:xfrm>
            <a:off x="1741368" y="20839627"/>
            <a:ext cx="118789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35" indent="-365735" algn="ctr"/>
            <a:r>
              <a:rPr lang="en-US" sz="6000" dirty="0" smtClean="0">
                <a:solidFill>
                  <a:srgbClr val="1F497D"/>
                </a:solidFill>
                <a:latin typeface="Gill Sans SemiBold"/>
                <a:cs typeface="Gill Sans SemiBold"/>
              </a:rPr>
              <a:t>Example: Stochastic </a:t>
            </a:r>
            <a:r>
              <a:rPr lang="en-US" sz="6000" smtClean="0">
                <a:solidFill>
                  <a:srgbClr val="1F497D"/>
                </a:solidFill>
                <a:latin typeface="Gill Sans SemiBold"/>
                <a:cs typeface="Gill Sans SemiBold"/>
              </a:rPr>
              <a:t>Block Model </a:t>
            </a:r>
            <a:endParaRPr lang="en-US" sz="6000" dirty="0">
              <a:solidFill>
                <a:srgbClr val="1F497D"/>
              </a:solidFill>
              <a:latin typeface="Gill Sans SemiBold"/>
              <a:cs typeface="Gill Sans SemiBold"/>
            </a:endParaRPr>
          </a:p>
        </p:txBody>
      </p:sp>
      <p:sp>
        <p:nvSpPr>
          <p:cNvPr id="1035" name="TextBox 1034"/>
          <p:cNvSpPr txBox="1"/>
          <p:nvPr/>
        </p:nvSpPr>
        <p:spPr>
          <a:xfrm>
            <a:off x="8501822" y="7828283"/>
            <a:ext cx="257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err="1" smtClean="0">
                <a:solidFill>
                  <a:srgbClr val="1F497D"/>
                </a:solidFill>
                <a:latin typeface="Gill Sans"/>
                <a:cs typeface="Gill Sans"/>
              </a:rPr>
              <a:t>HogWild</a:t>
            </a:r>
            <a:r>
              <a:rPr lang="en-US" sz="3600" u="sng" dirty="0" smtClean="0">
                <a:solidFill>
                  <a:srgbClr val="1F497D"/>
                </a:solidFill>
                <a:latin typeface="Gill Sans"/>
                <a:cs typeface="Gill Sans"/>
              </a:rPr>
              <a:t>!</a:t>
            </a:r>
            <a:r>
              <a:rPr lang="en-US" sz="3600" dirty="0" smtClean="0">
                <a:solidFill>
                  <a:srgbClr val="1F497D"/>
                </a:solidFill>
                <a:latin typeface="Gill Sans"/>
                <a:cs typeface="Gill Sans"/>
              </a:rPr>
              <a:t>[1]</a:t>
            </a:r>
            <a:endParaRPr lang="en-US" sz="3600" dirty="0">
              <a:solidFill>
                <a:srgbClr val="1F497D"/>
              </a:solidFill>
              <a:latin typeface="Gill Sans"/>
              <a:cs typeface="Gill Sans"/>
            </a:endParaRPr>
          </a:p>
        </p:txBody>
      </p:sp>
      <p:sp>
        <p:nvSpPr>
          <p:cNvPr id="575" name="Rounded Rectangle 574"/>
          <p:cNvSpPr/>
          <p:nvPr/>
        </p:nvSpPr>
        <p:spPr>
          <a:xfrm>
            <a:off x="14879987" y="5916519"/>
            <a:ext cx="14223829" cy="1262348"/>
          </a:xfrm>
          <a:prstGeom prst="roundRect">
            <a:avLst>
              <a:gd name="adj" fmla="val 19579"/>
            </a:avLst>
          </a:prstGeom>
          <a:noFill/>
          <a:ln w="57150">
            <a:solidFill>
              <a:srgbClr val="F1AE1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1" tIns="54860" rIns="109721" bIns="54860" rtlCol="0" anchor="ctr"/>
          <a:lstStyle/>
          <a:p>
            <a:pPr marL="365735" indent="-365735" algn="ctr"/>
            <a:endParaRPr lang="en-US" sz="5400" b="1" dirty="0">
              <a:solidFill>
                <a:srgbClr val="153C63"/>
              </a:solidFill>
              <a:latin typeface="Helvetica"/>
              <a:cs typeface="Helvetica"/>
            </a:endParaRPr>
          </a:p>
        </p:txBody>
      </p:sp>
      <p:sp>
        <p:nvSpPr>
          <p:cNvPr id="576" name="Rounded Rectangle 575"/>
          <p:cNvSpPr/>
          <p:nvPr/>
        </p:nvSpPr>
        <p:spPr>
          <a:xfrm>
            <a:off x="29336647" y="5916519"/>
            <a:ext cx="14215885" cy="1262348"/>
          </a:xfrm>
          <a:prstGeom prst="roundRect">
            <a:avLst>
              <a:gd name="adj" fmla="val 19579"/>
            </a:avLst>
          </a:prstGeom>
          <a:noFill/>
          <a:ln w="57150">
            <a:solidFill>
              <a:srgbClr val="F1AE1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1" tIns="54860" rIns="109721" bIns="54860" rtlCol="0" anchor="ctr"/>
          <a:lstStyle/>
          <a:p>
            <a:pPr marL="365735" indent="-365735" algn="ctr"/>
            <a:endParaRPr lang="en-US" sz="5400" b="1" dirty="0">
              <a:solidFill>
                <a:srgbClr val="153C63"/>
              </a:solidFill>
              <a:latin typeface="Helvetica"/>
              <a:cs typeface="Helvetica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75164" y="17721894"/>
            <a:ext cx="14393160" cy="276678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Gill Sans SemiBold"/>
                <a:cs typeface="Gill Sans SemiBold"/>
              </a:rPr>
              <a:t>Idea: </a:t>
            </a:r>
            <a:r>
              <a:rPr lang="en-US" sz="5400" dirty="0" smtClean="0">
                <a:latin typeface="Gill Sans SemiBold"/>
                <a:cs typeface="Gill Sans SemiBold"/>
              </a:rPr>
              <a:t>Partition the parameter dependence bipartite </a:t>
            </a:r>
            <a:r>
              <a:rPr lang="en-US" sz="5400" dirty="0" smtClean="0">
                <a:latin typeface="Gill Sans SemiBold"/>
                <a:cs typeface="Gill Sans SemiBold"/>
              </a:rPr>
              <a:t>graph to find </a:t>
            </a:r>
            <a:r>
              <a:rPr lang="en-US" sz="5400" dirty="0" smtClean="0">
                <a:latin typeface="Gill Sans SemiBold"/>
                <a:cs typeface="Gill Sans SemiBold"/>
              </a:rPr>
              <a:t>subsets </a:t>
            </a:r>
            <a:r>
              <a:rPr lang="en-US" sz="5400" dirty="0" smtClean="0">
                <a:latin typeface="Gill Sans SemiBold"/>
                <a:cs typeface="Gill Sans SemiBold"/>
              </a:rPr>
              <a:t>of data-points that depend on </a:t>
            </a:r>
            <a:r>
              <a:rPr lang="en-US" sz="5400" dirty="0" smtClean="0">
                <a:latin typeface="Gill Sans SemiBold"/>
                <a:cs typeface="Gill Sans SemiBold"/>
              </a:rPr>
              <a:t>small</a:t>
            </a:r>
            <a:r>
              <a:rPr lang="en-US" sz="5400" dirty="0" smtClean="0">
                <a:latin typeface="Gill Sans SemiBold"/>
                <a:cs typeface="Gill Sans SemiBold"/>
              </a:rPr>
              <a:t> subsets </a:t>
            </a:r>
            <a:r>
              <a:rPr lang="en-US" sz="5400" dirty="0" smtClean="0">
                <a:latin typeface="Gill Sans SemiBold"/>
                <a:cs typeface="Gill Sans SemiBold"/>
              </a:rPr>
              <a:t>of parameters.  </a:t>
            </a:r>
            <a:endParaRPr lang="en-US" sz="5400" dirty="0">
              <a:latin typeface="Gill Sans SemiBold"/>
              <a:cs typeface="Gill Sans SemiBold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29336648" y="7386930"/>
            <a:ext cx="14215884" cy="19650537"/>
          </a:xfrm>
          <a:prstGeom prst="roundRect">
            <a:avLst>
              <a:gd name="adj" fmla="val 2484"/>
            </a:avLst>
          </a:prstGeom>
          <a:noFill/>
          <a:ln w="57150" cmpd="sng">
            <a:solidFill>
              <a:srgbClr val="EAAF1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721" tIns="54860" rIns="109721" bIns="54860"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548310" y="27504076"/>
            <a:ext cx="137386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1F497D"/>
                </a:solidFill>
                <a:latin typeface="Gill Sans SemiBold"/>
                <a:cs typeface="Gill Sans SemiBold"/>
              </a:rPr>
              <a:t>Acknowledgements.  </a:t>
            </a:r>
            <a:r>
              <a:rPr lang="en-US" sz="3200" dirty="0" smtClean="0">
                <a:solidFill>
                  <a:srgbClr val="1F497D"/>
                </a:solidFill>
                <a:latin typeface="Gill Sans"/>
                <a:cs typeface="Gill Sans"/>
              </a:rPr>
              <a:t>We would like to thank </a:t>
            </a:r>
            <a:r>
              <a:rPr lang="en-US" sz="3200" dirty="0" err="1" smtClean="0">
                <a:solidFill>
                  <a:srgbClr val="1F497D"/>
                </a:solidFill>
                <a:latin typeface="Gill Sans"/>
                <a:cs typeface="Gill Sans"/>
              </a:rPr>
              <a:t>Dimitris</a:t>
            </a:r>
            <a:r>
              <a:rPr lang="en-US" sz="3200" dirty="0" smtClean="0">
                <a:solidFill>
                  <a:srgbClr val="1F497D"/>
                </a:solidFill>
                <a:latin typeface="Gill Sans"/>
                <a:cs typeface="Gill Sans"/>
              </a:rPr>
              <a:t> </a:t>
            </a:r>
            <a:r>
              <a:rPr lang="en-US" sz="3200" dirty="0" err="1" smtClean="0">
                <a:solidFill>
                  <a:srgbClr val="1F497D"/>
                </a:solidFill>
                <a:latin typeface="Gill Sans"/>
                <a:cs typeface="Gill Sans"/>
              </a:rPr>
              <a:t>Papailiopoulos</a:t>
            </a:r>
            <a:r>
              <a:rPr lang="en-US" sz="3200" dirty="0" smtClean="0">
                <a:solidFill>
                  <a:srgbClr val="1F497D"/>
                </a:solidFill>
                <a:latin typeface="Gill Sans"/>
                <a:cs typeface="Gill Sans"/>
              </a:rPr>
              <a:t> and </a:t>
            </a:r>
            <a:r>
              <a:rPr lang="en-US" sz="3200" dirty="0" err="1" smtClean="0">
                <a:solidFill>
                  <a:srgbClr val="1F497D"/>
                </a:solidFill>
                <a:latin typeface="Gill Sans"/>
                <a:cs typeface="Gill Sans"/>
              </a:rPr>
              <a:t>Xinghao</a:t>
            </a:r>
            <a:r>
              <a:rPr lang="en-US" sz="3200" dirty="0" smtClean="0">
                <a:solidFill>
                  <a:srgbClr val="1F497D"/>
                </a:solidFill>
                <a:latin typeface="Gill Sans"/>
                <a:cs typeface="Gill Sans"/>
              </a:rPr>
              <a:t> Pan for fruitful discussions.</a:t>
            </a:r>
            <a:endParaRPr lang="en-US" sz="3200" dirty="0">
              <a:solidFill>
                <a:srgbClr val="1F497D"/>
              </a:solidFill>
              <a:latin typeface="Gill Sans"/>
              <a:cs typeface="Gill San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593226" y="6042866"/>
            <a:ext cx="36693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1F497D"/>
                </a:solidFill>
                <a:latin typeface="Gill Sans SemiBold"/>
                <a:cs typeface="Gill Sans SemiBold"/>
              </a:rPr>
              <a:t>Word2vec</a:t>
            </a:r>
            <a:endParaRPr lang="en-US" sz="6000" dirty="0">
              <a:solidFill>
                <a:srgbClr val="1F497D"/>
              </a:solidFill>
              <a:latin typeface="Gill Sans SemiBold"/>
              <a:cs typeface="Gill Sans SemiBol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578931" y="6042866"/>
            <a:ext cx="48219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1F497D"/>
                </a:solidFill>
                <a:latin typeface="Gill Sans SemiBold"/>
                <a:cs typeface="Gill Sans SemiBold"/>
              </a:rPr>
              <a:t>Least Squares</a:t>
            </a:r>
            <a:endParaRPr lang="en-US" sz="6000" dirty="0">
              <a:solidFill>
                <a:srgbClr val="1F497D"/>
              </a:solidFill>
              <a:latin typeface="Gill Sans SemiBold"/>
              <a:cs typeface="Gill Sans SemiBold"/>
            </a:endParaRPr>
          </a:p>
        </p:txBody>
      </p:sp>
      <p:pic>
        <p:nvPicPr>
          <p:cNvPr id="27" name="Picture 26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155" y="9453977"/>
            <a:ext cx="7683500" cy="138303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5218650" y="7810041"/>
            <a:ext cx="136735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F497D"/>
                </a:solidFill>
                <a:latin typeface="Gill Sans"/>
                <a:cs typeface="Gill Sans"/>
              </a:rPr>
              <a:t>Given data-points         </a:t>
            </a:r>
            <a:r>
              <a:rPr lang="en-US" sz="4000" dirty="0" smtClean="0">
                <a:solidFill>
                  <a:srgbClr val="1F497D"/>
                </a:solidFill>
                <a:latin typeface="Gill Sans"/>
                <a:cs typeface="Gill Sans"/>
              </a:rPr>
              <a:t>     with                 and            , </a:t>
            </a:r>
            <a:r>
              <a:rPr lang="en-US" sz="4000" dirty="0" smtClean="0">
                <a:solidFill>
                  <a:srgbClr val="1F497D"/>
                </a:solidFill>
                <a:latin typeface="Gill Sans"/>
                <a:cs typeface="Gill Sans"/>
              </a:rPr>
              <a:t>we want to find </a:t>
            </a:r>
            <a:r>
              <a:rPr lang="en-US" sz="4000" dirty="0">
                <a:solidFill>
                  <a:srgbClr val="1F497D"/>
                </a:solidFill>
                <a:latin typeface="Gill Sans"/>
                <a:cs typeface="Gill Sans"/>
              </a:rPr>
              <a:t>a</a:t>
            </a:r>
            <a:r>
              <a:rPr lang="en-US" sz="4000" dirty="0" smtClean="0">
                <a:solidFill>
                  <a:srgbClr val="1F497D"/>
                </a:solidFill>
                <a:latin typeface="Gill Sans"/>
                <a:cs typeface="Gill Sans"/>
              </a:rPr>
              <a:t> </a:t>
            </a:r>
            <a:r>
              <a:rPr lang="en-US" sz="4000" dirty="0" smtClean="0">
                <a:solidFill>
                  <a:srgbClr val="1F497D"/>
                </a:solidFill>
                <a:latin typeface="Gill Sans"/>
                <a:cs typeface="Gill Sans"/>
              </a:rPr>
              <a:t>model       </a:t>
            </a:r>
            <a:r>
              <a:rPr lang="en-US" sz="4000" dirty="0" smtClean="0">
                <a:solidFill>
                  <a:srgbClr val="1F497D"/>
                </a:solidFill>
                <a:latin typeface="Gill Sans"/>
                <a:cs typeface="Gill Sans"/>
              </a:rPr>
              <a:t>       </a:t>
            </a:r>
            <a:r>
              <a:rPr lang="en-US" sz="4000" dirty="0" smtClean="0">
                <a:solidFill>
                  <a:srgbClr val="1F497D"/>
                </a:solidFill>
                <a:latin typeface="Gill Sans"/>
                <a:cs typeface="Gill Sans"/>
              </a:rPr>
              <a:t>that minimizes the </a:t>
            </a:r>
            <a:r>
              <a:rPr lang="en-US" sz="4000" dirty="0" smtClean="0">
                <a:solidFill>
                  <a:srgbClr val="1F497D"/>
                </a:solidFill>
                <a:latin typeface="Gill Sans"/>
                <a:cs typeface="Gill Sans"/>
              </a:rPr>
              <a:t>loss</a:t>
            </a:r>
            <a:r>
              <a:rPr lang="en-US" sz="4000" dirty="0" smtClean="0">
                <a:solidFill>
                  <a:srgbClr val="1F497D"/>
                </a:solidFill>
                <a:latin typeface="Gill Sans"/>
                <a:cs typeface="Gill Sans"/>
              </a:rPr>
              <a:t>:  </a:t>
            </a:r>
            <a:endParaRPr lang="en-US" sz="4000" dirty="0">
              <a:solidFill>
                <a:srgbClr val="1F497D"/>
              </a:solidFill>
              <a:latin typeface="Gill Sans"/>
              <a:cs typeface="Gill San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18651" y="11201798"/>
            <a:ext cx="136735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F497D"/>
                </a:solidFill>
                <a:latin typeface="Gill Sans"/>
                <a:cs typeface="Gill Sans"/>
              </a:rPr>
              <a:t>We measure the performance of </a:t>
            </a:r>
            <a:r>
              <a:rPr lang="en-US" sz="4000" dirty="0" err="1" smtClean="0">
                <a:solidFill>
                  <a:srgbClr val="1F497D"/>
                </a:solidFill>
                <a:latin typeface="Gill Sans"/>
                <a:cs typeface="Gill Sans"/>
              </a:rPr>
              <a:t>Hogwild</a:t>
            </a:r>
            <a:r>
              <a:rPr lang="en-US" sz="4000" dirty="0" smtClean="0">
                <a:solidFill>
                  <a:srgbClr val="1F497D"/>
                </a:solidFill>
                <a:latin typeface="Gill Sans"/>
                <a:cs typeface="Gill Sans"/>
              </a:rPr>
              <a:t>! on several synthetic data-sets, with different structures of the access pattern graph. We show experimental </a:t>
            </a:r>
            <a:r>
              <a:rPr lang="en-US" sz="4000" dirty="0" smtClean="0">
                <a:solidFill>
                  <a:srgbClr val="1F497D"/>
                </a:solidFill>
                <a:latin typeface="Gill Sans"/>
                <a:cs typeface="Gill Sans"/>
              </a:rPr>
              <a:t>results one NUMA node with 12 cores.</a:t>
            </a:r>
            <a:endParaRPr lang="en-US" sz="4000" dirty="0">
              <a:solidFill>
                <a:srgbClr val="1F497D"/>
              </a:solidFill>
              <a:latin typeface="Gill Sans"/>
              <a:cs typeface="Gill Sans"/>
            </a:endParaRPr>
          </a:p>
        </p:txBody>
      </p:sp>
      <p:pic>
        <p:nvPicPr>
          <p:cNvPr id="31" name="Picture 30" descr="Untitled drawing(1)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40" y="22396455"/>
            <a:ext cx="13620321" cy="102152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317602" y="24523912"/>
            <a:ext cx="18936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1F497D"/>
                </a:solidFill>
                <a:latin typeface="Gill Sans"/>
                <a:cs typeface="Gill Sans"/>
              </a:rPr>
              <a:t>Block 1</a:t>
            </a:r>
            <a:endParaRPr lang="en-US" sz="4400" dirty="0">
              <a:solidFill>
                <a:srgbClr val="1F497D"/>
              </a:solidFill>
              <a:latin typeface="Gill Sans"/>
              <a:cs typeface="Gill San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317602" y="29030709"/>
            <a:ext cx="18936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1F497D"/>
                </a:solidFill>
                <a:latin typeface="Gill Sans"/>
                <a:cs typeface="Gill Sans"/>
              </a:rPr>
              <a:t>Block 2</a:t>
            </a:r>
            <a:endParaRPr lang="en-US" sz="4400" dirty="0">
              <a:solidFill>
                <a:srgbClr val="1F497D"/>
              </a:solidFill>
              <a:latin typeface="Gill Sans"/>
              <a:cs typeface="Gill Sans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5081948" y="13423020"/>
            <a:ext cx="3159002" cy="897875"/>
            <a:chOff x="5387193" y="3111299"/>
            <a:chExt cx="3112453" cy="778136"/>
          </a:xfrm>
        </p:grpSpPr>
        <p:sp>
          <p:nvSpPr>
            <p:cNvPr id="91" name="Rectangle 90"/>
            <p:cNvSpPr/>
            <p:nvPr/>
          </p:nvSpPr>
          <p:spPr>
            <a:xfrm>
              <a:off x="5728791" y="3230858"/>
              <a:ext cx="2770855" cy="658577"/>
            </a:xfrm>
            <a:prstGeom prst="rect">
              <a:avLst/>
            </a:prstGeom>
            <a:solidFill>
              <a:schemeClr val="tx2">
                <a:alpha val="15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>
                  <a:solidFill>
                    <a:srgbClr val="753E3E"/>
                  </a:solidFill>
                  <a:latin typeface="Gill Sans"/>
                  <a:cs typeface="Gill Sans"/>
                </a:rPr>
                <a:t>loss for data point </a:t>
              </a:r>
              <a:r>
                <a:rPr lang="en-US" sz="2500" dirty="0" err="1" smtClean="0">
                  <a:solidFill>
                    <a:srgbClr val="753E3E"/>
                  </a:solidFill>
                  <a:latin typeface="Gill Sans"/>
                  <a:cs typeface="Gill Sans"/>
                </a:rPr>
                <a:t>i</a:t>
              </a:r>
              <a:endParaRPr lang="en-US" sz="2500" dirty="0">
                <a:solidFill>
                  <a:srgbClr val="753E3E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92" name="Curved Connector 91"/>
            <p:cNvCxnSpPr>
              <a:stCxn id="91" idx="1"/>
            </p:cNvCxnSpPr>
            <p:nvPr/>
          </p:nvCxnSpPr>
          <p:spPr>
            <a:xfrm rot="10800000">
              <a:off x="5387193" y="3111299"/>
              <a:ext cx="341598" cy="448849"/>
            </a:xfrm>
            <a:prstGeom prst="curved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4799" y="7969398"/>
            <a:ext cx="1358900" cy="5207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347" y="7895325"/>
            <a:ext cx="1625600" cy="54610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2002" y="7983355"/>
            <a:ext cx="1346200" cy="4318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9196" y="8502837"/>
            <a:ext cx="1473200" cy="49530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1561" y="9716286"/>
            <a:ext cx="10617200" cy="12319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0112143" y="7905795"/>
            <a:ext cx="127549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F497D"/>
                </a:solidFill>
                <a:latin typeface="Gill Sans"/>
                <a:cs typeface="Gill Sans"/>
              </a:rPr>
              <a:t>Given context counts             we want to find word </a:t>
            </a:r>
            <a:r>
              <a:rPr lang="en-US" sz="4000" dirty="0" err="1" smtClean="0">
                <a:solidFill>
                  <a:srgbClr val="1F497D"/>
                </a:solidFill>
                <a:latin typeface="Gill Sans"/>
                <a:cs typeface="Gill Sans"/>
              </a:rPr>
              <a:t>embeddings</a:t>
            </a:r>
            <a:r>
              <a:rPr lang="en-US" sz="4000" dirty="0" smtClean="0">
                <a:solidFill>
                  <a:srgbClr val="1F497D"/>
                </a:solidFill>
                <a:latin typeface="Gill Sans"/>
                <a:cs typeface="Gill Sans"/>
              </a:rPr>
              <a:t>                    that minimize the loss:</a:t>
            </a:r>
          </a:p>
        </p:txBody>
      </p:sp>
      <p:pic>
        <p:nvPicPr>
          <p:cNvPr id="26" name="Picture 25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6660" y="8081045"/>
            <a:ext cx="1231900" cy="50800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0112143" y="11201798"/>
            <a:ext cx="125077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F497D"/>
                </a:solidFill>
                <a:latin typeface="Gill Sans"/>
                <a:cs typeface="Gill Sans"/>
              </a:rPr>
              <a:t>In the access pattern graph each data point has degree 200. We show experimental results on one NUMA node on the Edison supercomputer.  </a:t>
            </a:r>
            <a:endParaRPr lang="en-US" sz="4000" dirty="0">
              <a:solidFill>
                <a:srgbClr val="1F497D"/>
              </a:solidFill>
              <a:latin typeface="Gill Sans"/>
              <a:cs typeface="Gill Sans"/>
            </a:endParaRPr>
          </a:p>
        </p:txBody>
      </p:sp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1761" y="8651714"/>
            <a:ext cx="21463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81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32603</TotalTime>
  <Words>248</Words>
  <Application>Microsoft Macintosh PowerPoint</Application>
  <PresentationFormat>Custom</PresentationFormat>
  <Paragraphs>31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Aurojit Panda</dc:creator>
  <cp:lastModifiedBy>S</cp:lastModifiedBy>
  <cp:revision>661</cp:revision>
  <cp:lastPrinted>2014-12-05T01:08:03Z</cp:lastPrinted>
  <dcterms:created xsi:type="dcterms:W3CDTF">2011-12-04T18:50:55Z</dcterms:created>
  <dcterms:modified xsi:type="dcterms:W3CDTF">2016-05-05T00:36:55Z</dcterms:modified>
</cp:coreProperties>
</file>