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68999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37998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206997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75996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344995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413994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82994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551993" algn="l" defTabSz="206899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0028"/>
    <a:srgbClr val="F94677"/>
    <a:srgbClr val="0C1268"/>
    <a:srgbClr val="3A3A3A"/>
    <a:srgbClr val="2E99EE"/>
    <a:srgbClr val="CA275B"/>
    <a:srgbClr val="B28AE5"/>
    <a:srgbClr val="A782D7"/>
    <a:srgbClr val="00FFA9"/>
    <a:srgbClr val="EA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246" autoAdjust="0"/>
    <p:restoredTop sz="96420" autoAdjust="0"/>
  </p:normalViewPr>
  <p:slideViewPr>
    <p:cSldViewPr snapToGrid="0" snapToObjects="1">
      <p:cViewPr>
        <p:scale>
          <a:sx n="35" d="100"/>
          <a:sy n="35" d="100"/>
        </p:scale>
        <p:origin x="-240" y="25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FC25-75A1-4448-B8E4-D78E7B991AF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68BCD-FCC4-BA48-AB0D-ED7A17C4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68999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37998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06997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75996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344995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413994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82994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551993" algn="l" defTabSz="2068999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68BCD-FCC4-BA48-AB0D-ED7A17C4C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3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0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7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13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8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5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3"/>
            <a:ext cx="37307520" cy="653796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6"/>
            <a:ext cx="37307520" cy="7200897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6899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3799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20699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7599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449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41399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8299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5199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4" y="7368544"/>
            <a:ext cx="19392902" cy="307085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68999" indent="0">
              <a:buNone/>
              <a:defRPr sz="9000" b="1"/>
            </a:lvl2pPr>
            <a:lvl3pPr marL="4137998" indent="0">
              <a:buNone/>
              <a:defRPr sz="8100" b="1"/>
            </a:lvl3pPr>
            <a:lvl4pPr marL="6206997" indent="0">
              <a:buNone/>
              <a:defRPr sz="7200" b="1"/>
            </a:lvl4pPr>
            <a:lvl5pPr marL="8275996" indent="0">
              <a:buNone/>
              <a:defRPr sz="7200" b="1"/>
            </a:lvl5pPr>
            <a:lvl6pPr marL="10344995" indent="0">
              <a:buNone/>
              <a:defRPr sz="7200" b="1"/>
            </a:lvl6pPr>
            <a:lvl7pPr marL="12413994" indent="0">
              <a:buNone/>
              <a:defRPr sz="7200" b="1"/>
            </a:lvl7pPr>
            <a:lvl8pPr marL="14482994" indent="0">
              <a:buNone/>
              <a:defRPr sz="7200" b="1"/>
            </a:lvl8pPr>
            <a:lvl9pPr marL="16551993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4" y="10439401"/>
            <a:ext cx="19392902" cy="18966183"/>
          </a:xfrm>
        </p:spPr>
        <p:txBody>
          <a:bodyPr/>
          <a:lstStyle>
            <a:lvl1pPr>
              <a:defRPr sz="10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4"/>
            <a:ext cx="19400520" cy="307085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68999" indent="0">
              <a:buNone/>
              <a:defRPr sz="9000" b="1"/>
            </a:lvl2pPr>
            <a:lvl3pPr marL="4137998" indent="0">
              <a:buNone/>
              <a:defRPr sz="8100" b="1"/>
            </a:lvl3pPr>
            <a:lvl4pPr marL="6206997" indent="0">
              <a:buNone/>
              <a:defRPr sz="7200" b="1"/>
            </a:lvl4pPr>
            <a:lvl5pPr marL="8275996" indent="0">
              <a:buNone/>
              <a:defRPr sz="7200" b="1"/>
            </a:lvl5pPr>
            <a:lvl6pPr marL="10344995" indent="0">
              <a:buNone/>
              <a:defRPr sz="7200" b="1"/>
            </a:lvl6pPr>
            <a:lvl7pPr marL="12413994" indent="0">
              <a:buNone/>
              <a:defRPr sz="7200" b="1"/>
            </a:lvl7pPr>
            <a:lvl8pPr marL="14482994" indent="0">
              <a:buNone/>
              <a:defRPr sz="7200" b="1"/>
            </a:lvl8pPr>
            <a:lvl9pPr marL="16551993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1"/>
            <a:ext cx="19400520" cy="18966183"/>
          </a:xfrm>
        </p:spPr>
        <p:txBody>
          <a:bodyPr/>
          <a:lstStyle>
            <a:lvl1pPr>
              <a:defRPr sz="10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2" cy="557784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3"/>
            <a:ext cx="14439902" cy="22517103"/>
          </a:xfrm>
        </p:spPr>
        <p:txBody>
          <a:bodyPr/>
          <a:lstStyle>
            <a:lvl1pPr marL="0" indent="0">
              <a:buNone/>
              <a:defRPr sz="6300"/>
            </a:lvl1pPr>
            <a:lvl2pPr marL="2068999" indent="0">
              <a:buNone/>
              <a:defRPr sz="5400"/>
            </a:lvl2pPr>
            <a:lvl3pPr marL="4137998" indent="0">
              <a:buNone/>
              <a:defRPr sz="4500"/>
            </a:lvl3pPr>
            <a:lvl4pPr marL="6206997" indent="0">
              <a:buNone/>
              <a:defRPr sz="4100"/>
            </a:lvl4pPr>
            <a:lvl5pPr marL="8275996" indent="0">
              <a:buNone/>
              <a:defRPr sz="4100"/>
            </a:lvl5pPr>
            <a:lvl6pPr marL="10344995" indent="0">
              <a:buNone/>
              <a:defRPr sz="4100"/>
            </a:lvl6pPr>
            <a:lvl7pPr marL="12413994" indent="0">
              <a:buNone/>
              <a:defRPr sz="4100"/>
            </a:lvl7pPr>
            <a:lvl8pPr marL="14482994" indent="0">
              <a:buNone/>
              <a:defRPr sz="4100"/>
            </a:lvl8pPr>
            <a:lvl9pPr marL="1655199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4500"/>
            </a:lvl1pPr>
            <a:lvl2pPr marL="2068999" indent="0">
              <a:buNone/>
              <a:defRPr sz="12700"/>
            </a:lvl2pPr>
            <a:lvl3pPr marL="4137998" indent="0">
              <a:buNone/>
              <a:defRPr sz="10900"/>
            </a:lvl3pPr>
            <a:lvl4pPr marL="6206997" indent="0">
              <a:buNone/>
              <a:defRPr sz="9000"/>
            </a:lvl4pPr>
            <a:lvl5pPr marL="8275996" indent="0">
              <a:buNone/>
              <a:defRPr sz="9000"/>
            </a:lvl5pPr>
            <a:lvl6pPr marL="10344995" indent="0">
              <a:buNone/>
              <a:defRPr sz="9000"/>
            </a:lvl6pPr>
            <a:lvl7pPr marL="12413994" indent="0">
              <a:buNone/>
              <a:defRPr sz="9000"/>
            </a:lvl7pPr>
            <a:lvl8pPr marL="14482994" indent="0">
              <a:buNone/>
              <a:defRPr sz="9000"/>
            </a:lvl8pPr>
            <a:lvl9pPr marL="16551993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4"/>
            <a:ext cx="26334720" cy="3863337"/>
          </a:xfrm>
        </p:spPr>
        <p:txBody>
          <a:bodyPr/>
          <a:lstStyle>
            <a:lvl1pPr marL="0" indent="0">
              <a:buNone/>
              <a:defRPr sz="6300"/>
            </a:lvl1pPr>
            <a:lvl2pPr marL="2068999" indent="0">
              <a:buNone/>
              <a:defRPr sz="5400"/>
            </a:lvl2pPr>
            <a:lvl3pPr marL="4137998" indent="0">
              <a:buNone/>
              <a:defRPr sz="4500"/>
            </a:lvl3pPr>
            <a:lvl4pPr marL="6206997" indent="0">
              <a:buNone/>
              <a:defRPr sz="4100"/>
            </a:lvl4pPr>
            <a:lvl5pPr marL="8275996" indent="0">
              <a:buNone/>
              <a:defRPr sz="4100"/>
            </a:lvl5pPr>
            <a:lvl6pPr marL="10344995" indent="0">
              <a:buNone/>
              <a:defRPr sz="4100"/>
            </a:lvl6pPr>
            <a:lvl7pPr marL="12413994" indent="0">
              <a:buNone/>
              <a:defRPr sz="4100"/>
            </a:lvl7pPr>
            <a:lvl8pPr marL="14482994" indent="0">
              <a:buNone/>
              <a:defRPr sz="4100"/>
            </a:lvl8pPr>
            <a:lvl9pPr marL="1655199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13800" tIns="206900" rIns="413800" bIns="2069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413800" tIns="206900" rIns="413800" bIns="2069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269F-C2DC-1340-968E-212FCF2F21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13800" tIns="206900" rIns="413800" bIns="20690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68999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1750" indent="-1551750" algn="l" defTabSz="2068999" rtl="0" eaLnBrk="1" latinLnBrk="0" hangingPunct="1">
        <a:spcBef>
          <a:spcPct val="20000"/>
        </a:spcBef>
        <a:buFont typeface="Arial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62125" indent="-1293126" algn="l" defTabSz="2068999" rtl="0" eaLnBrk="1" latinLnBrk="0" hangingPunct="1">
        <a:spcBef>
          <a:spcPct val="20000"/>
        </a:spcBef>
        <a:buFont typeface="Arial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72498" indent="-1034500" algn="l" defTabSz="2068999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41497" indent="-1034500" algn="l" defTabSz="2068999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310496" indent="-1034500" algn="l" defTabSz="2068999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79495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448495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517494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586493" indent="-1034500" algn="l" defTabSz="2068999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68999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37998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206997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75996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995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13994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82994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551993" algn="l" defTabSz="206899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Time_Lo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63" y="12995340"/>
            <a:ext cx="9167711" cy="6875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8648" y="1434204"/>
            <a:ext cx="30873897" cy="1803563"/>
          </a:xfrm>
          <a:prstGeom prst="rect">
            <a:avLst/>
          </a:prstGeom>
          <a:noFill/>
        </p:spPr>
        <p:txBody>
          <a:bodyPr wrap="square" lIns="109721" tIns="54860" rIns="109721" bIns="54860" rtlCol="0">
            <a:spAutoFit/>
          </a:bodyPr>
          <a:lstStyle/>
          <a:p>
            <a:pPr algn="ctr"/>
            <a:r>
              <a:rPr lang="en-US" sz="11000" dirty="0" smtClean="0">
                <a:solidFill>
                  <a:schemeClr val="tx2">
                    <a:lumMod val="75000"/>
                  </a:schemeClr>
                </a:solidFill>
                <a:latin typeface="Gill Sans SemiBold"/>
                <a:cs typeface="Gill Sans SemiBold"/>
              </a:rPr>
              <a:t>Cache Friendly Shuffles for Machine Learning</a:t>
            </a:r>
            <a:endParaRPr lang="en-US" sz="11000" dirty="0">
              <a:solidFill>
                <a:schemeClr val="tx2">
                  <a:lumMod val="75000"/>
                </a:schemeClr>
              </a:solidFill>
              <a:latin typeface="Gill Sans SemiBold"/>
              <a:cs typeface="Gill Sans SemiBo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" y="1434204"/>
            <a:ext cx="54358618" cy="4309733"/>
            <a:chOff x="0" y="978563"/>
            <a:chExt cx="40623850" cy="3591449"/>
          </a:xfrm>
        </p:grpSpPr>
        <p:pic>
          <p:nvPicPr>
            <p:cNvPr id="6" name="Picture 5" descr="BerkeleyLog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06727" y="978563"/>
              <a:ext cx="2829154" cy="28212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4387132"/>
              <a:ext cx="32801228" cy="182880"/>
            </a:xfrm>
            <a:prstGeom prst="rect">
              <a:avLst/>
            </a:prstGeom>
            <a:solidFill>
              <a:srgbClr val="03002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953" y="1242572"/>
              <a:ext cx="5805715" cy="19478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0485351" y="3271442"/>
              <a:ext cx="138499" cy="111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39" name="Rounded Rectangle 1038"/>
          <p:cNvSpPr/>
          <p:nvPr/>
        </p:nvSpPr>
        <p:spPr>
          <a:xfrm>
            <a:off x="29336646" y="28997402"/>
            <a:ext cx="13950355" cy="3248048"/>
          </a:xfrm>
          <a:prstGeom prst="roundRect">
            <a:avLst>
              <a:gd name="adj" fmla="val 2705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[</a:t>
            </a:r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1]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Feng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Niu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Benjamin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Recht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Christopher Re, and Stephen Wright.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: A lock-free approach to</a:t>
            </a:r>
          </a:p>
          <a:p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parallelizing stochastic gradient descent. In Advances in Neural Information Processing Systems 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2011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[</a:t>
            </a:r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2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] 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Jeffrey Dean, Greg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Corrado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Rajat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Monga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, Kai Chen,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Matthieu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Devin, Mark Mao, Andrew Senior,</a:t>
            </a:r>
          </a:p>
          <a:p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Paul Tucker,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Ke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Yang,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Quoc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V Le, et al. Large scale distributed deep networks. In Advances in Neural</a:t>
            </a:r>
          </a:p>
          <a:p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Information Processing Systems , pages 1223–1231, 2012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[3] </a:t>
            </a:r>
            <a:r>
              <a:rPr lang="en-US" sz="2400" dirty="0" err="1">
                <a:solidFill>
                  <a:srgbClr val="1F497D"/>
                </a:solidFill>
                <a:latin typeface="Gill Sans"/>
                <a:cs typeface="Gill Sans"/>
              </a:rPr>
              <a:t>Ce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 Zhang and Christopher 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Re. </a:t>
            </a:r>
            <a:r>
              <a:rPr lang="en-US" sz="2400" dirty="0" err="1" smtClean="0">
                <a:solidFill>
                  <a:srgbClr val="1F497D"/>
                </a:solidFill>
                <a:latin typeface="Gill Sans"/>
                <a:cs typeface="Gill Sans"/>
              </a:rPr>
              <a:t>DimmWitted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: A Study of Main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-Memory 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Statistical </a:t>
            </a:r>
            <a:r>
              <a:rPr lang="en-US" sz="2400" dirty="0" smtClean="0">
                <a:solidFill>
                  <a:srgbClr val="1F497D"/>
                </a:solidFill>
                <a:latin typeface="Gill Sans"/>
                <a:cs typeface="Gill Sans"/>
              </a:rPr>
              <a:t>Analytics. </a:t>
            </a:r>
            <a:r>
              <a:rPr lang="en-US" sz="2400" dirty="0">
                <a:solidFill>
                  <a:srgbClr val="1F497D"/>
                </a:solidFill>
                <a:latin typeface="Gill Sans"/>
                <a:cs typeface="Gill Sans"/>
              </a:rPr>
              <a:t>VLDB 2014.</a:t>
            </a:r>
          </a:p>
          <a:p>
            <a:endParaRPr lang="en-US" sz="24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1057" name="Rounded Rectangle 1056"/>
          <p:cNvSpPr/>
          <p:nvPr/>
        </p:nvSpPr>
        <p:spPr>
          <a:xfrm>
            <a:off x="275164" y="22224285"/>
            <a:ext cx="14391506" cy="10021165"/>
          </a:xfrm>
          <a:prstGeom prst="roundRect">
            <a:avLst>
              <a:gd name="adj" fmla="val 3670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1342" name="Rounded Rectangle 1341"/>
          <p:cNvSpPr/>
          <p:nvPr/>
        </p:nvSpPr>
        <p:spPr>
          <a:xfrm>
            <a:off x="14879987" y="7386931"/>
            <a:ext cx="14223829" cy="24858520"/>
          </a:xfrm>
          <a:prstGeom prst="roundRect">
            <a:avLst>
              <a:gd name="adj" fmla="val 1301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 dirty="0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90" name="Rounded Rectangle 1389"/>
          <p:cNvSpPr/>
          <p:nvPr/>
        </p:nvSpPr>
        <p:spPr>
          <a:xfrm>
            <a:off x="275163" y="7386930"/>
            <a:ext cx="14386125" cy="10011512"/>
          </a:xfrm>
          <a:prstGeom prst="roundRect">
            <a:avLst>
              <a:gd name="adj" fmla="val 2826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t" anchorCtr="0"/>
          <a:lstStyle/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39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4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5000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1391" name="Rounded Rectangle 1390"/>
          <p:cNvSpPr/>
          <p:nvPr/>
        </p:nvSpPr>
        <p:spPr>
          <a:xfrm>
            <a:off x="275164" y="20743809"/>
            <a:ext cx="14393160" cy="1276165"/>
          </a:xfrm>
          <a:prstGeom prst="roundRect">
            <a:avLst>
              <a:gd name="adj" fmla="val 14214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8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9336646" y="27240623"/>
            <a:ext cx="13950356" cy="1532361"/>
          </a:xfrm>
          <a:prstGeom prst="roundRect">
            <a:avLst>
              <a:gd name="adj" fmla="val 2484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-233509" y="3849575"/>
            <a:ext cx="45087173" cy="1341898"/>
          </a:xfrm>
          <a:prstGeom prst="rect">
            <a:avLst/>
          </a:prstGeom>
          <a:noFill/>
        </p:spPr>
        <p:txBody>
          <a:bodyPr wrap="square" lIns="109721" tIns="54860" rIns="109721" bIns="54860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  Maximilian Lam,    </a:t>
            </a:r>
            <a:r>
              <a:rPr lang="en-US" sz="8000" dirty="0" err="1" smtClean="0">
                <a:solidFill>
                  <a:srgbClr val="17375E"/>
                </a:solidFill>
                <a:latin typeface="Gill Sans"/>
                <a:cs typeface="Gill Sans"/>
              </a:rPr>
              <a:t>Horia</a:t>
            </a:r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 </a:t>
            </a:r>
            <a:r>
              <a:rPr lang="en-US" sz="8000" dirty="0">
                <a:solidFill>
                  <a:srgbClr val="17375E"/>
                </a:solidFill>
                <a:latin typeface="Gill Sans"/>
                <a:cs typeface="Gill Sans"/>
              </a:rPr>
              <a:t>Mania</a:t>
            </a:r>
            <a:r>
              <a:rPr lang="en-US" sz="8000" dirty="0" smtClean="0">
                <a:solidFill>
                  <a:srgbClr val="17375E"/>
                </a:solidFill>
                <a:latin typeface="Gill Sans"/>
                <a:cs typeface="Gill Sans"/>
              </a:rPr>
              <a:t>,    Maxim </a:t>
            </a:r>
            <a:r>
              <a:rPr lang="en-US" sz="8000" dirty="0" err="1" smtClean="0">
                <a:solidFill>
                  <a:srgbClr val="17375E"/>
                </a:solidFill>
                <a:latin typeface="Gill Sans"/>
                <a:cs typeface="Gill Sans"/>
              </a:rPr>
              <a:t>Rabinovich</a:t>
            </a:r>
            <a:endParaRPr lang="en-US" sz="8000" dirty="0">
              <a:solidFill>
                <a:srgbClr val="17375E"/>
              </a:solidFill>
              <a:latin typeface="Gill Sans"/>
              <a:cs typeface="Gill Sans"/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275163" y="5916519"/>
            <a:ext cx="14393161" cy="1262348"/>
          </a:xfrm>
          <a:prstGeom prst="roundRect">
            <a:avLst>
              <a:gd name="adj" fmla="val 14214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The Problem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296" y="7810041"/>
            <a:ext cx="8003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solidFill>
                  <a:schemeClr val="tx2"/>
                </a:solidFill>
                <a:latin typeface="Gill Sans"/>
                <a:cs typeface="Gill Sans"/>
              </a:rPr>
              <a:t>Goal</a:t>
            </a:r>
            <a:r>
              <a:rPr lang="en-US" sz="4000" dirty="0" smtClean="0">
                <a:solidFill>
                  <a:schemeClr val="tx2"/>
                </a:solidFill>
                <a:latin typeface="Gill Sans"/>
                <a:cs typeface="Gill Sans"/>
              </a:rPr>
              <a:t>: Improve memory access performance of asynchronous stochastic optimization by exploiting the parameter dependence graph.   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41" y="11325754"/>
            <a:ext cx="4403672" cy="1632821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2" y="14632428"/>
            <a:ext cx="5534554" cy="59603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3" y="15694546"/>
            <a:ext cx="5322109" cy="570226"/>
          </a:xfrm>
          <a:prstGeom prst="rect">
            <a:avLst/>
          </a:prstGeom>
        </p:spPr>
      </p:pic>
      <p:sp>
        <p:nvSpPr>
          <p:cNvPr id="519" name="TextBox 518"/>
          <p:cNvSpPr txBox="1"/>
          <p:nvPr/>
        </p:nvSpPr>
        <p:spPr>
          <a:xfrm>
            <a:off x="13171382" y="7905795"/>
            <a:ext cx="148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F497D"/>
                </a:solidFill>
                <a:latin typeface="Gill Sans"/>
                <a:cs typeface="Gill Sans"/>
              </a:rPr>
              <a:t>V</a:t>
            </a:r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ariables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1264448" y="7889982"/>
            <a:ext cx="191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ill Sans"/>
                <a:cs typeface="Gill Sans"/>
              </a:rPr>
              <a:t>Data points</a:t>
            </a:r>
          </a:p>
        </p:txBody>
      </p:sp>
      <p:cxnSp>
        <p:nvCxnSpPr>
          <p:cNvPr id="522" name="Straight Connector 521"/>
          <p:cNvCxnSpPr/>
          <p:nvPr/>
        </p:nvCxnSpPr>
        <p:spPr>
          <a:xfrm flipH="1" flipV="1">
            <a:off x="8351724" y="7386930"/>
            <a:ext cx="126082" cy="10011511"/>
          </a:xfrm>
          <a:prstGeom prst="line">
            <a:avLst/>
          </a:prstGeom>
          <a:ln w="38100" cmpd="sng">
            <a:solidFill>
              <a:srgbClr val="3A3A3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638070" y="13404921"/>
            <a:ext cx="5580091" cy="3625685"/>
            <a:chOff x="8562470" y="9136281"/>
            <a:chExt cx="5580091" cy="3625685"/>
          </a:xfrm>
        </p:grpSpPr>
        <p:grpSp>
          <p:nvGrpSpPr>
            <p:cNvPr id="2" name="Group 1"/>
            <p:cNvGrpSpPr/>
            <p:nvPr/>
          </p:nvGrpSpPr>
          <p:grpSpPr>
            <a:xfrm>
              <a:off x="11752598" y="9136281"/>
              <a:ext cx="2389963" cy="3625685"/>
              <a:chOff x="11752598" y="9136281"/>
              <a:chExt cx="2389963" cy="3625685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11758717" y="9454381"/>
                <a:ext cx="288558" cy="291330"/>
              </a:xfrm>
              <a:prstGeom prst="ellipse">
                <a:avLst/>
              </a:prstGeom>
              <a:solidFill>
                <a:srgbClr val="CA275B">
                  <a:alpha val="86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11752598" y="10188381"/>
                <a:ext cx="288558" cy="291330"/>
              </a:xfrm>
              <a:prstGeom prst="ellipse">
                <a:avLst/>
              </a:prstGeom>
              <a:solidFill>
                <a:srgbClr val="D33072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1752598" y="12174039"/>
                <a:ext cx="288558" cy="291330"/>
              </a:xfrm>
              <a:prstGeom prst="ellipse">
                <a:avLst/>
              </a:prstGeom>
              <a:solidFill>
                <a:srgbClr val="373659">
                  <a:alpha val="1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13930061" y="91362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3930061" y="9547819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3930061" y="9959358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13930061" y="11526313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3930061" y="1193785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3930061" y="12350428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Arrow Connector 422"/>
              <p:cNvCxnSpPr>
                <a:stCxn id="394" idx="6"/>
                <a:endCxn id="397" idx="1"/>
              </p:cNvCxnSpPr>
              <p:nvPr/>
            </p:nvCxnSpPr>
            <p:spPr>
              <a:xfrm flipV="1">
                <a:off x="12041156" y="9753588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>
                <a:stCxn id="394" idx="6"/>
                <a:endCxn id="412" idx="1"/>
              </p:cNvCxnSpPr>
              <p:nvPr/>
            </p:nvCxnSpPr>
            <p:spPr>
              <a:xfrm>
                <a:off x="12041156" y="10334046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>
                <a:stCxn id="394" idx="6"/>
              </p:cNvCxnSpPr>
              <p:nvPr/>
            </p:nvCxnSpPr>
            <p:spPr>
              <a:xfrm>
                <a:off x="12041156" y="10334046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stCxn id="395" idx="6"/>
              </p:cNvCxnSpPr>
              <p:nvPr/>
            </p:nvCxnSpPr>
            <p:spPr>
              <a:xfrm flipV="1">
                <a:off x="12041156" y="10905030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>
                <a:stCxn id="395" idx="6"/>
                <a:endCxn id="413" idx="1"/>
              </p:cNvCxnSpPr>
              <p:nvPr/>
            </p:nvCxnSpPr>
            <p:spPr>
              <a:xfrm flipV="1">
                <a:off x="12041156" y="12143620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>
                <a:stCxn id="395" idx="6"/>
                <a:endCxn id="417" idx="1"/>
              </p:cNvCxnSpPr>
              <p:nvPr/>
            </p:nvCxnSpPr>
            <p:spPr>
              <a:xfrm>
                <a:off x="12041156" y="12319704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11910147" y="11005394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14033236" y="10649370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>
                <a:stCxn id="387" idx="6"/>
                <a:endCxn id="396" idx="1"/>
              </p:cNvCxnSpPr>
              <p:nvPr/>
            </p:nvCxnSpPr>
            <p:spPr>
              <a:xfrm flipV="1">
                <a:off x="12047275" y="9342050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>
                <a:stCxn id="387" idx="6"/>
                <a:endCxn id="397" idx="1"/>
              </p:cNvCxnSpPr>
              <p:nvPr/>
            </p:nvCxnSpPr>
            <p:spPr>
              <a:xfrm>
                <a:off x="12047275" y="9600046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>
                <a:stCxn id="387" idx="6"/>
                <a:endCxn id="411" idx="1"/>
              </p:cNvCxnSpPr>
              <p:nvPr/>
            </p:nvCxnSpPr>
            <p:spPr>
              <a:xfrm>
                <a:off x="12047275" y="9600046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13935715" y="9548219"/>
                <a:ext cx="206846" cy="411139"/>
              </a:xfrm>
              <a:prstGeom prst="rect">
                <a:avLst/>
              </a:prstGeom>
              <a:solidFill>
                <a:srgbClr val="FF0000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470" y="9393686"/>
              <a:ext cx="3125711" cy="402964"/>
            </a:xfrm>
            <a:prstGeom prst="rect">
              <a:avLst/>
            </a:prstGeom>
          </p:spPr>
        </p:pic>
        <p:pic>
          <p:nvPicPr>
            <p:cNvPr id="1025" name="Picture 1024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657" y="10120943"/>
              <a:ext cx="3102244" cy="39994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638070" y="8883520"/>
            <a:ext cx="5554585" cy="3625685"/>
            <a:chOff x="8599110" y="13496173"/>
            <a:chExt cx="5554585" cy="3625685"/>
          </a:xfrm>
        </p:grpSpPr>
        <p:grpSp>
          <p:nvGrpSpPr>
            <p:cNvPr id="523" name="Group 522"/>
            <p:cNvGrpSpPr/>
            <p:nvPr/>
          </p:nvGrpSpPr>
          <p:grpSpPr>
            <a:xfrm>
              <a:off x="11763732" y="13496173"/>
              <a:ext cx="2389963" cy="3625685"/>
              <a:chOff x="3519001" y="1714634"/>
              <a:chExt cx="2389963" cy="3625685"/>
            </a:xfrm>
          </p:grpSpPr>
          <p:sp>
            <p:nvSpPr>
              <p:cNvPr id="524" name="Oval 523"/>
              <p:cNvSpPr/>
              <p:nvPr/>
            </p:nvSpPr>
            <p:spPr>
              <a:xfrm>
                <a:off x="3525120" y="2032734"/>
                <a:ext cx="288558" cy="291330"/>
              </a:xfrm>
              <a:prstGeom prst="ellipse">
                <a:avLst/>
              </a:prstGeom>
              <a:solidFill>
                <a:srgbClr val="CA275B">
                  <a:alpha val="86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519001" y="2766734"/>
                <a:ext cx="288558" cy="291330"/>
              </a:xfrm>
              <a:prstGeom prst="ellipse">
                <a:avLst/>
              </a:prstGeom>
              <a:solidFill>
                <a:srgbClr val="373659">
                  <a:alpha val="1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3519001" y="4752392"/>
                <a:ext cx="288558" cy="291330"/>
              </a:xfrm>
              <a:prstGeom prst="ellipse">
                <a:avLst/>
              </a:prstGeom>
              <a:solidFill>
                <a:srgbClr val="CA275B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696464" y="171463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696464" y="2126172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5696464" y="253771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5696464" y="4104666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5696464" y="451620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5696464" y="49287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8" name="Straight Arrow Connector 547"/>
              <p:cNvCxnSpPr>
                <a:stCxn id="525" idx="6"/>
                <a:endCxn id="539" idx="1"/>
              </p:cNvCxnSpPr>
              <p:nvPr/>
            </p:nvCxnSpPr>
            <p:spPr>
              <a:xfrm flipV="1">
                <a:off x="3807559" y="2331941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stCxn id="525" idx="6"/>
                <a:endCxn id="544" idx="1"/>
              </p:cNvCxnSpPr>
              <p:nvPr/>
            </p:nvCxnSpPr>
            <p:spPr>
              <a:xfrm>
                <a:off x="3807559" y="2912399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/>
              <p:cNvCxnSpPr>
                <a:stCxn id="525" idx="6"/>
              </p:cNvCxnSpPr>
              <p:nvPr/>
            </p:nvCxnSpPr>
            <p:spPr>
              <a:xfrm>
                <a:off x="3807559" y="2912399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>
                <a:stCxn id="526" idx="6"/>
              </p:cNvCxnSpPr>
              <p:nvPr/>
            </p:nvCxnSpPr>
            <p:spPr>
              <a:xfrm flipV="1">
                <a:off x="3807559" y="3483383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26" idx="6"/>
                <a:endCxn id="545" idx="1"/>
              </p:cNvCxnSpPr>
              <p:nvPr/>
            </p:nvCxnSpPr>
            <p:spPr>
              <a:xfrm flipV="1">
                <a:off x="3807559" y="4721973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/>
              <p:cNvCxnSpPr>
                <a:stCxn id="526" idx="6"/>
                <a:endCxn id="547" idx="1"/>
              </p:cNvCxnSpPr>
              <p:nvPr/>
            </p:nvCxnSpPr>
            <p:spPr>
              <a:xfrm>
                <a:off x="3807559" y="4898057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3676550" y="3583747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5799639" y="3227723"/>
                <a:ext cx="0" cy="669687"/>
              </a:xfrm>
              <a:prstGeom prst="line">
                <a:avLst/>
              </a:prstGeom>
              <a:solidFill>
                <a:schemeClr val="tx1"/>
              </a:solidFill>
              <a:ln w="57150" cmpd="sng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Arrow Connector 567"/>
              <p:cNvCxnSpPr>
                <a:stCxn id="524" idx="6"/>
                <a:endCxn id="538" idx="1"/>
              </p:cNvCxnSpPr>
              <p:nvPr/>
            </p:nvCxnSpPr>
            <p:spPr>
              <a:xfrm flipV="1">
                <a:off x="3813678" y="1920403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Arrow Connector 568"/>
              <p:cNvCxnSpPr>
                <a:stCxn id="524" idx="6"/>
                <a:endCxn id="539" idx="1"/>
              </p:cNvCxnSpPr>
              <p:nvPr/>
            </p:nvCxnSpPr>
            <p:spPr>
              <a:xfrm>
                <a:off x="3813678" y="2178399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/>
              <p:cNvCxnSpPr>
                <a:stCxn id="524" idx="6"/>
                <a:endCxn id="540" idx="1"/>
              </p:cNvCxnSpPr>
              <p:nvPr/>
            </p:nvCxnSpPr>
            <p:spPr>
              <a:xfrm>
                <a:off x="3813678" y="2178399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3" name="Picture 572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110" y="13764203"/>
              <a:ext cx="3094763" cy="398974"/>
            </a:xfrm>
            <a:prstGeom prst="rect">
              <a:avLst/>
            </a:prstGeom>
          </p:spPr>
        </p:pic>
        <p:pic>
          <p:nvPicPr>
            <p:cNvPr id="1026" name="Picture 10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110" y="16476171"/>
              <a:ext cx="3094763" cy="393491"/>
            </a:xfrm>
            <a:prstGeom prst="rect">
              <a:avLst/>
            </a:prstGeom>
          </p:spPr>
        </p:pic>
      </p:grpSp>
      <p:sp>
        <p:nvSpPr>
          <p:cNvPr id="1031" name="Rectangle 1030"/>
          <p:cNvSpPr/>
          <p:nvPr/>
        </p:nvSpPr>
        <p:spPr>
          <a:xfrm>
            <a:off x="1741368" y="20839627"/>
            <a:ext cx="11878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35" indent="-365735" algn="ctr"/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Example: Stochastic </a:t>
            </a:r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Block Model 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8501822" y="7828283"/>
            <a:ext cx="257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3600" u="sng" dirty="0" smtClean="0">
                <a:solidFill>
                  <a:srgbClr val="1F497D"/>
                </a:solidFill>
                <a:latin typeface="Gill Sans"/>
                <a:cs typeface="Gill Sans"/>
              </a:rPr>
              <a:t>!</a:t>
            </a:r>
            <a:r>
              <a:rPr lang="en-US" sz="3600" dirty="0" smtClean="0">
                <a:solidFill>
                  <a:srgbClr val="1F497D"/>
                </a:solidFill>
                <a:latin typeface="Gill Sans"/>
                <a:cs typeface="Gill Sans"/>
              </a:rPr>
              <a:t>[1]</a:t>
            </a:r>
            <a:endParaRPr lang="en-US" sz="36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14879987" y="5916519"/>
            <a:ext cx="14223829" cy="1262348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4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576" name="Rounded Rectangle 575"/>
          <p:cNvSpPr/>
          <p:nvPr/>
        </p:nvSpPr>
        <p:spPr>
          <a:xfrm>
            <a:off x="29336647" y="5916519"/>
            <a:ext cx="14215885" cy="1262348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marL="365735" indent="-365735" algn="ctr"/>
            <a:endParaRPr lang="en-US" sz="5400" b="1" dirty="0">
              <a:solidFill>
                <a:srgbClr val="153C63"/>
              </a:solidFill>
              <a:latin typeface="Helvetica"/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5164" y="17721894"/>
            <a:ext cx="14393160" cy="27667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Gill Sans SemiBold"/>
                <a:cs typeface="Gill Sans SemiBold"/>
              </a:rPr>
              <a:t>Idea: Partition the parameter dependence bipartite </a:t>
            </a:r>
            <a:r>
              <a:rPr lang="en-US" sz="4800" dirty="0" smtClean="0">
                <a:latin typeface="Gill Sans SemiBold"/>
                <a:cs typeface="Gill Sans SemiBold"/>
              </a:rPr>
              <a:t>graph to find </a:t>
            </a:r>
            <a:r>
              <a:rPr lang="en-US" sz="4800" dirty="0" smtClean="0">
                <a:latin typeface="Gill Sans SemiBold"/>
                <a:cs typeface="Gill Sans SemiBold"/>
              </a:rPr>
              <a:t>subsets </a:t>
            </a:r>
            <a:r>
              <a:rPr lang="en-US" sz="4800" dirty="0" smtClean="0">
                <a:latin typeface="Gill Sans SemiBold"/>
                <a:cs typeface="Gill Sans SemiBold"/>
              </a:rPr>
              <a:t>of data-points that depend on </a:t>
            </a:r>
            <a:r>
              <a:rPr lang="en-US" sz="4800" dirty="0" smtClean="0">
                <a:latin typeface="Gill Sans SemiBold"/>
                <a:cs typeface="Gill Sans SemiBold"/>
              </a:rPr>
              <a:t>small</a:t>
            </a:r>
            <a:r>
              <a:rPr lang="en-US" sz="4800" dirty="0" smtClean="0">
                <a:latin typeface="Gill Sans SemiBold"/>
                <a:cs typeface="Gill Sans SemiBold"/>
              </a:rPr>
              <a:t> subsets </a:t>
            </a:r>
            <a:r>
              <a:rPr lang="en-US" sz="4800" dirty="0" smtClean="0">
                <a:latin typeface="Gill Sans SemiBold"/>
                <a:cs typeface="Gill Sans SemiBold"/>
              </a:rPr>
              <a:t>of parameters.  </a:t>
            </a:r>
            <a:endParaRPr lang="en-US" sz="4800" dirty="0">
              <a:latin typeface="Gill Sans SemiBold"/>
              <a:cs typeface="Gill Sans SemiBold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9336648" y="7386930"/>
            <a:ext cx="14215884" cy="19650537"/>
          </a:xfrm>
          <a:prstGeom prst="roundRect">
            <a:avLst>
              <a:gd name="adj" fmla="val 2484"/>
            </a:avLst>
          </a:prstGeom>
          <a:noFill/>
          <a:ln w="57150" cmpd="sng">
            <a:solidFill>
              <a:srgbClr val="EAAF1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1" tIns="54860" rIns="109721" bIns="54860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48310" y="27504076"/>
            <a:ext cx="13738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Acknowledgements.  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We would like to thank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Dimitris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Papailiopoulos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and </a:t>
            </a:r>
            <a:r>
              <a:rPr lang="en-US" sz="3200" dirty="0" err="1" smtClean="0">
                <a:solidFill>
                  <a:srgbClr val="1F497D"/>
                </a:solidFill>
                <a:latin typeface="Gill Sans"/>
                <a:cs typeface="Gill Sans"/>
              </a:rPr>
              <a:t>Xinghao</a:t>
            </a:r>
            <a:r>
              <a:rPr lang="en-US" sz="3200" dirty="0" smtClean="0">
                <a:solidFill>
                  <a:srgbClr val="1F497D"/>
                </a:solidFill>
                <a:latin typeface="Gill Sans"/>
                <a:cs typeface="Gill Sans"/>
              </a:rPr>
              <a:t> Pan for fruitful discussions.</a:t>
            </a:r>
            <a:endParaRPr lang="en-US" sz="32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93226" y="6042866"/>
            <a:ext cx="366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Word2vec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8931" y="6042866"/>
            <a:ext cx="4821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1F497D"/>
                </a:solidFill>
                <a:latin typeface="Gill Sans SemiBold"/>
                <a:cs typeface="Gill Sans SemiBold"/>
              </a:rPr>
              <a:t>Least Squares</a:t>
            </a:r>
            <a:endParaRPr lang="en-US" sz="6000" dirty="0">
              <a:solidFill>
                <a:srgbClr val="1F497D"/>
              </a:solidFill>
              <a:latin typeface="Gill Sans SemiBold"/>
              <a:cs typeface="Gill Sans SemiBold"/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55" y="9453977"/>
            <a:ext cx="7683500" cy="138303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218650" y="7810041"/>
            <a:ext cx="13673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Given data-points  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with                 and            ,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we want to find </a:t>
            </a:r>
            <a:r>
              <a:rPr lang="en-US" sz="4000" dirty="0">
                <a:solidFill>
                  <a:srgbClr val="1F497D"/>
                </a:solidFill>
                <a:latin typeface="Gill Sans"/>
                <a:cs typeface="Gill Sans"/>
              </a:rPr>
              <a:t>a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model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 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that minimizes the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loss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:  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18651" y="11201798"/>
            <a:ext cx="136735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We measure the performance of </a:t>
            </a:r>
            <a:r>
              <a:rPr lang="en-US" sz="4000" dirty="0" err="1" smtClean="0">
                <a:solidFill>
                  <a:srgbClr val="1F497D"/>
                </a:solidFill>
                <a:latin typeface="Gill Sans"/>
                <a:cs typeface="Gill Sans"/>
              </a:rPr>
              <a:t>Hogwild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! on several synthetic data-sets, with different structures of the access pattern graph. We show experimental 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results on one NUMA node with 12 cores.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pic>
        <p:nvPicPr>
          <p:cNvPr id="31" name="Picture 30" descr="Untitled drawing(1)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0" y="22396455"/>
            <a:ext cx="13620321" cy="102152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17602" y="24523912"/>
            <a:ext cx="1893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F497D"/>
                </a:solidFill>
                <a:latin typeface="Gill Sans"/>
                <a:cs typeface="Gill Sans"/>
              </a:rPr>
              <a:t>Block 1</a:t>
            </a:r>
            <a:endParaRPr lang="en-US" sz="44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17602" y="29030709"/>
            <a:ext cx="1893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F497D"/>
                </a:solidFill>
                <a:latin typeface="Gill Sans"/>
                <a:cs typeface="Gill Sans"/>
              </a:rPr>
              <a:t>Block 2</a:t>
            </a:r>
            <a:endParaRPr lang="en-US" sz="44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081948" y="12830523"/>
            <a:ext cx="3159002" cy="897875"/>
            <a:chOff x="5387193" y="3111299"/>
            <a:chExt cx="3112453" cy="778136"/>
          </a:xfrm>
        </p:grpSpPr>
        <p:sp>
          <p:nvSpPr>
            <p:cNvPr id="91" name="Rectangle 90"/>
            <p:cNvSpPr/>
            <p:nvPr/>
          </p:nvSpPr>
          <p:spPr>
            <a:xfrm>
              <a:off x="5728791" y="3230858"/>
              <a:ext cx="2770855" cy="658577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loss for data point </a:t>
              </a:r>
              <a:r>
                <a:rPr lang="en-US" sz="2500" dirty="0" err="1" smtClean="0">
                  <a:solidFill>
                    <a:srgbClr val="753E3E"/>
                  </a:solidFill>
                  <a:latin typeface="Gill Sans"/>
                  <a:cs typeface="Gill Sans"/>
                </a:rPr>
                <a:t>i</a:t>
              </a:r>
              <a:endParaRPr lang="en-US" sz="25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92" name="Curved Connector 91"/>
            <p:cNvCxnSpPr>
              <a:stCxn id="91" idx="1"/>
            </p:cNvCxnSpPr>
            <p:nvPr/>
          </p:nvCxnSpPr>
          <p:spPr>
            <a:xfrm rot="10800000">
              <a:off x="5387193" y="3111299"/>
              <a:ext cx="341598" cy="448849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99" y="7969398"/>
            <a:ext cx="1358900" cy="520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347" y="7895325"/>
            <a:ext cx="1625600" cy="5461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002" y="7983355"/>
            <a:ext cx="1346200" cy="431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196" y="8502837"/>
            <a:ext cx="1473200" cy="4953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561" y="9716286"/>
            <a:ext cx="10617200" cy="1231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112143" y="7905795"/>
            <a:ext cx="12754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Given context counts             we want to find word </a:t>
            </a:r>
            <a:r>
              <a:rPr lang="en-US" sz="4000" dirty="0" err="1" smtClean="0">
                <a:solidFill>
                  <a:srgbClr val="1F497D"/>
                </a:solidFill>
                <a:latin typeface="Gill Sans"/>
                <a:cs typeface="Gill Sans"/>
              </a:rPr>
              <a:t>embeddings</a:t>
            </a:r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                    that minimize the loss:</a:t>
            </a:r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660" y="8081045"/>
            <a:ext cx="1231900" cy="508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0112143" y="11201798"/>
            <a:ext cx="12507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F497D"/>
                </a:solidFill>
                <a:latin typeface="Gill Sans"/>
                <a:cs typeface="Gill Sans"/>
              </a:rPr>
              <a:t>In the access pattern graph each data point has degree 200. We show experimental results on one NUMA node on the Edison supercomputer.  </a:t>
            </a:r>
            <a:endParaRPr lang="en-US" sz="4000" dirty="0">
              <a:solidFill>
                <a:srgbClr val="1F497D"/>
              </a:solidFill>
              <a:latin typeface="Gill Sans"/>
              <a:cs typeface="Gill Sans"/>
            </a:endParaRPr>
          </a:p>
        </p:txBody>
      </p: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761" y="8651714"/>
            <a:ext cx="2146300" cy="533400"/>
          </a:xfrm>
          <a:prstGeom prst="rect">
            <a:avLst/>
          </a:prstGeom>
        </p:spPr>
      </p:pic>
      <p:pic>
        <p:nvPicPr>
          <p:cNvPr id="68" name="Picture 67" descr="Speedup_Plot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64" y="19919786"/>
            <a:ext cx="9167710" cy="68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33053</TotalTime>
  <Words>311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Aurojit Panda</dc:creator>
  <cp:lastModifiedBy>S</cp:lastModifiedBy>
  <cp:revision>679</cp:revision>
  <cp:lastPrinted>2014-12-05T01:08:03Z</cp:lastPrinted>
  <dcterms:created xsi:type="dcterms:W3CDTF">2011-12-04T18:50:55Z</dcterms:created>
  <dcterms:modified xsi:type="dcterms:W3CDTF">2016-05-05T08:07:07Z</dcterms:modified>
</cp:coreProperties>
</file>