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5169"/>
            <a:ext cx="7772400" cy="2999376"/>
          </a:xfrm>
        </p:spPr>
        <p:txBody>
          <a:bodyPr/>
          <a:lstStyle/>
          <a:p>
            <a:r>
              <a:rPr lang="en-US" dirty="0" smtClean="0">
                <a:latin typeface="Gill Sans SemiBold"/>
                <a:cs typeface="Gill Sans SemiBold"/>
              </a:rPr>
              <a:t>Cache Friendly Shuffles for ML</a:t>
            </a:r>
            <a:endParaRPr lang="en-US" dirty="0">
              <a:latin typeface="Gill Sans SemiBold"/>
              <a:cs typeface="Gill Sans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775" y="4953000"/>
            <a:ext cx="8587627" cy="1219200"/>
          </a:xfrm>
        </p:spPr>
        <p:txBody>
          <a:bodyPr/>
          <a:lstStyle/>
          <a:p>
            <a:r>
              <a:rPr lang="en-US" sz="3200" dirty="0" smtClean="0">
                <a:solidFill>
                  <a:srgbClr val="753E3E"/>
                </a:solidFill>
                <a:latin typeface="Gill Sans"/>
                <a:cs typeface="Gill Sans"/>
              </a:rPr>
              <a:t>Maximilian Lam    </a:t>
            </a:r>
            <a:r>
              <a:rPr lang="en-US" sz="3200" dirty="0" err="1" smtClean="0">
                <a:solidFill>
                  <a:srgbClr val="753E3E"/>
                </a:solidFill>
                <a:latin typeface="Gill Sans"/>
                <a:cs typeface="Gill Sans"/>
              </a:rPr>
              <a:t>Horia</a:t>
            </a:r>
            <a:r>
              <a:rPr lang="en-US" sz="3200" dirty="0" smtClean="0">
                <a:solidFill>
                  <a:srgbClr val="753E3E"/>
                </a:solidFill>
                <a:latin typeface="Gill Sans"/>
                <a:cs typeface="Gill Sans"/>
              </a:rPr>
              <a:t> Mania   Maxim </a:t>
            </a:r>
            <a:r>
              <a:rPr lang="en-US" sz="3200" dirty="0" err="1" smtClean="0">
                <a:solidFill>
                  <a:srgbClr val="753E3E"/>
                </a:solidFill>
                <a:latin typeface="Gill Sans"/>
                <a:cs typeface="Gill Sans"/>
              </a:rPr>
              <a:t>Rabinovich</a:t>
            </a:r>
            <a:endParaRPr lang="en-US" sz="3200" dirty="0" smtClean="0">
              <a:solidFill>
                <a:srgbClr val="753E3E"/>
              </a:solidFill>
              <a:latin typeface="Gill Sans"/>
              <a:cs typeface="Gill Sans"/>
            </a:endParaRPr>
          </a:p>
          <a:p>
            <a:endParaRPr lang="en-US" dirty="0">
              <a:solidFill>
                <a:srgbClr val="753E3E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3413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5897"/>
                </a:solidFill>
                <a:latin typeface="Gill Sans SemiBold"/>
                <a:cs typeface="Gill Sans SemiBold"/>
              </a:rPr>
              <a:t>Asynchronous Stochastic Optimization</a:t>
            </a:r>
            <a:endParaRPr lang="en-US" dirty="0">
              <a:solidFill>
                <a:srgbClr val="2F5897"/>
              </a:solidFill>
              <a:latin typeface="Gill Sans SemiBold"/>
              <a:cs typeface="Gill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318741"/>
            <a:ext cx="914400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  <a:p>
            <a:pPr marL="571500" indent="-571500">
              <a:buFontTx/>
              <a:buChar char="-"/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- 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 SemiBold"/>
                <a:cs typeface="Gill Sans SemiBold"/>
              </a:rPr>
              <a:t>Goal: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Minimize sum of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losses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  <a:p>
            <a:endParaRPr lang="en-US" sz="1500" dirty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 SemiBold"/>
                <a:cs typeface="Gill Sans SemiBold"/>
              </a:rPr>
              <a:t>Idea: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Go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over each data point, and locally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optimize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Multiple threads perform independent updates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.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0375" y="3095758"/>
            <a:ext cx="2770855" cy="658577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753E3E"/>
                </a:solidFill>
                <a:latin typeface="Gill Sans"/>
                <a:cs typeface="Gill Sans"/>
              </a:rPr>
              <a:t>loss for data point </a:t>
            </a:r>
            <a:r>
              <a:rPr lang="en-US" sz="2500" dirty="0" err="1" smtClean="0">
                <a:solidFill>
                  <a:srgbClr val="753E3E"/>
                </a:solidFill>
                <a:latin typeface="Gill Sans"/>
                <a:cs typeface="Gill Sans"/>
              </a:rPr>
              <a:t>i</a:t>
            </a:r>
            <a:endParaRPr lang="en-US" sz="2500" dirty="0">
              <a:solidFill>
                <a:srgbClr val="753E3E"/>
              </a:solidFill>
              <a:latin typeface="Gill Sans"/>
              <a:cs typeface="Gill Sans"/>
            </a:endParaRPr>
          </a:p>
        </p:txBody>
      </p:sp>
      <p:cxnSp>
        <p:nvCxnSpPr>
          <p:cNvPr id="6" name="Curved Connector 5"/>
          <p:cNvCxnSpPr>
            <a:stCxn id="5" idx="1"/>
          </p:cNvCxnSpPr>
          <p:nvPr/>
        </p:nvCxnSpPr>
        <p:spPr>
          <a:xfrm rot="10800000">
            <a:off x="5718777" y="2976199"/>
            <a:ext cx="341598" cy="44884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84" y="1949310"/>
            <a:ext cx="4203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74"/>
            <a:ext cx="8229600" cy="1018562"/>
          </a:xfrm>
        </p:spPr>
        <p:txBody>
          <a:bodyPr/>
          <a:lstStyle/>
          <a:p>
            <a:r>
              <a:rPr lang="en-US" dirty="0" smtClean="0">
                <a:latin typeface="Gill Sans SemiBold"/>
                <a:cs typeface="Gill Sans SemiBold"/>
              </a:rPr>
              <a:t>Access Pattern </a:t>
            </a:r>
            <a:endParaRPr lang="en-US" dirty="0">
              <a:latin typeface="Gill Sans SemiBold"/>
              <a:cs typeface="Gill Sans SemiBold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86928" y="1356671"/>
            <a:ext cx="4329869" cy="4478130"/>
            <a:chOff x="4700085" y="1356671"/>
            <a:chExt cx="4329869" cy="4478130"/>
          </a:xfrm>
        </p:grpSpPr>
        <p:grpSp>
          <p:nvGrpSpPr>
            <p:cNvPr id="32" name="Group 31"/>
            <p:cNvGrpSpPr/>
            <p:nvPr/>
          </p:nvGrpSpPr>
          <p:grpSpPr>
            <a:xfrm>
              <a:off x="5016909" y="2209116"/>
              <a:ext cx="4013045" cy="3625685"/>
              <a:chOff x="3022065" y="1714634"/>
              <a:chExt cx="4013045" cy="362568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25120" y="2032734"/>
                <a:ext cx="288558" cy="291330"/>
              </a:xfrm>
              <a:prstGeom prst="ellipse">
                <a:avLst/>
              </a:prstGeom>
              <a:solidFill>
                <a:srgbClr val="660066">
                  <a:alpha val="86000"/>
                </a:srgbClr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519001" y="2766734"/>
                <a:ext cx="288558" cy="291330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19001" y="4752392"/>
                <a:ext cx="288558" cy="291330"/>
              </a:xfrm>
              <a:prstGeom prst="ellipse">
                <a:avLst/>
              </a:prstGeom>
              <a:solidFill>
                <a:srgbClr val="660066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96464" y="1714634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696464" y="2126172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96464" y="253771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96464" y="4104666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96464" y="4516204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96464" y="492878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5" idx="6"/>
                <a:endCxn id="8" idx="1"/>
              </p:cNvCxnSpPr>
              <p:nvPr/>
            </p:nvCxnSpPr>
            <p:spPr>
              <a:xfrm flipV="1">
                <a:off x="3807559" y="2331941"/>
                <a:ext cx="1888905" cy="580458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5" idx="6"/>
                <a:endCxn id="10" idx="1"/>
              </p:cNvCxnSpPr>
              <p:nvPr/>
            </p:nvCxnSpPr>
            <p:spPr>
              <a:xfrm>
                <a:off x="3807559" y="2912399"/>
                <a:ext cx="1888905" cy="139803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5" idx="6"/>
              </p:cNvCxnSpPr>
              <p:nvPr/>
            </p:nvCxnSpPr>
            <p:spPr>
              <a:xfrm>
                <a:off x="3807559" y="2912399"/>
                <a:ext cx="1888905" cy="48772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6"/>
              </p:cNvCxnSpPr>
              <p:nvPr/>
            </p:nvCxnSpPr>
            <p:spPr>
              <a:xfrm flipV="1">
                <a:off x="3807559" y="3483383"/>
                <a:ext cx="1888905" cy="141467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6" idx="6"/>
                <a:endCxn id="11" idx="1"/>
              </p:cNvCxnSpPr>
              <p:nvPr/>
            </p:nvCxnSpPr>
            <p:spPr>
              <a:xfrm flipV="1">
                <a:off x="3807559" y="4721973"/>
                <a:ext cx="1888905" cy="17608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6"/>
                <a:endCxn id="12" idx="1"/>
              </p:cNvCxnSpPr>
              <p:nvPr/>
            </p:nvCxnSpPr>
            <p:spPr>
              <a:xfrm>
                <a:off x="3807559" y="4898057"/>
                <a:ext cx="1888905" cy="236493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6"/>
                <a:endCxn id="7" idx="1"/>
              </p:cNvCxnSpPr>
              <p:nvPr/>
            </p:nvCxnSpPr>
            <p:spPr>
              <a:xfrm flipV="1">
                <a:off x="3813678" y="1920403"/>
                <a:ext cx="1882786" cy="25799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4" idx="6"/>
                <a:endCxn id="8" idx="1"/>
              </p:cNvCxnSpPr>
              <p:nvPr/>
            </p:nvCxnSpPr>
            <p:spPr>
              <a:xfrm>
                <a:off x="3813678" y="2178399"/>
                <a:ext cx="1882786" cy="153542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4" idx="6"/>
                <a:endCxn id="9" idx="1"/>
              </p:cNvCxnSpPr>
              <p:nvPr/>
            </p:nvCxnSpPr>
            <p:spPr>
              <a:xfrm>
                <a:off x="3813678" y="2178399"/>
                <a:ext cx="1882786" cy="56508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7970" y="3439704"/>
                <a:ext cx="138699" cy="915412"/>
              </a:xfrm>
              <a:prstGeom prst="rect">
                <a:avLst/>
              </a:prstGeom>
            </p:spPr>
          </p:pic>
          <p:pic>
            <p:nvPicPr>
              <p:cNvPr id="23" name="Picture 2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694" y="3072333"/>
                <a:ext cx="138699" cy="915412"/>
              </a:xfrm>
              <a:prstGeom prst="rect">
                <a:avLst/>
              </a:prstGeom>
            </p:spPr>
          </p:pic>
          <p:pic>
            <p:nvPicPr>
              <p:cNvPr id="25" name="Picture 24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212" y="1871522"/>
                <a:ext cx="368300" cy="431800"/>
              </a:xfrm>
              <a:prstGeom prst="rect">
                <a:avLst/>
              </a:prstGeom>
            </p:spPr>
          </p:pic>
          <p:pic>
            <p:nvPicPr>
              <p:cNvPr id="26" name="Picture 25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2065" y="2550563"/>
                <a:ext cx="368300" cy="431800"/>
              </a:xfrm>
              <a:prstGeom prst="rect">
                <a:avLst/>
              </a:prstGeom>
            </p:spPr>
          </p:pic>
          <p:pic>
            <p:nvPicPr>
              <p:cNvPr id="27" name="Picture 2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385" y="4776309"/>
                <a:ext cx="419100" cy="431800"/>
              </a:xfrm>
              <a:prstGeom prst="rect">
                <a:avLst/>
              </a:prstGeom>
            </p:spPr>
          </p:pic>
          <p:pic>
            <p:nvPicPr>
              <p:cNvPr id="28" name="Picture 27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663" y="1780703"/>
                <a:ext cx="419100" cy="279400"/>
              </a:xfrm>
              <a:prstGeom prst="rect">
                <a:avLst/>
              </a:prstGeom>
            </p:spPr>
          </p:pic>
          <p:pic>
            <p:nvPicPr>
              <p:cNvPr id="29" name="Picture 28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663" y="2211794"/>
                <a:ext cx="431800" cy="279400"/>
              </a:xfrm>
              <a:prstGeom prst="rect">
                <a:avLst/>
              </a:prstGeom>
            </p:spPr>
          </p:pic>
          <p:pic>
            <p:nvPicPr>
              <p:cNvPr id="30" name="Picture 29" descr="latex-image-1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8810" y="4582273"/>
                <a:ext cx="876300" cy="279400"/>
              </a:xfrm>
              <a:prstGeom prst="rect">
                <a:avLst/>
              </a:prstGeom>
            </p:spPr>
          </p:pic>
          <p:pic>
            <p:nvPicPr>
              <p:cNvPr id="31" name="Picture 30" descr="latex-image-1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2460" y="5053706"/>
                <a:ext cx="444500" cy="279400"/>
              </a:xfrm>
              <a:prstGeom prst="rect">
                <a:avLst/>
              </a:prstGeom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4700085" y="1356671"/>
              <a:ext cx="162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753E3E"/>
                  </a:solidFill>
                  <a:latin typeface="Gill Sans"/>
                  <a:cs typeface="Gill Sans"/>
                </a:rPr>
                <a:t>Data Points</a:t>
              </a:r>
              <a:endParaRPr lang="en-US" sz="2400" dirty="0">
                <a:solidFill>
                  <a:srgbClr val="753E3E"/>
                </a:solidFill>
                <a:latin typeface="Gill Sans"/>
                <a:cs typeface="Gill San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61460" y="1356671"/>
              <a:ext cx="2468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753E3E"/>
                  </a:solidFill>
                  <a:latin typeface="Gill Sans"/>
                  <a:cs typeface="Gill Sans"/>
                </a:rPr>
                <a:t>Model Parameters</a:t>
              </a:r>
              <a:endParaRPr lang="en-US" sz="2400" dirty="0">
                <a:solidFill>
                  <a:srgbClr val="753E3E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9482" y="2672881"/>
            <a:ext cx="4450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753E3E"/>
                </a:solidFill>
                <a:latin typeface="Gill Sans SemiBold"/>
                <a:cs typeface="Gill Sans SemiBold"/>
              </a:rPr>
              <a:t>Now:</a:t>
            </a:r>
            <a:r>
              <a:rPr lang="en-US" sz="2800" dirty="0" smtClean="0">
                <a:solidFill>
                  <a:srgbClr val="753E3E"/>
                </a:solidFill>
                <a:latin typeface="Gill Sans"/>
                <a:cs typeface="Gill Sans"/>
              </a:rPr>
              <a:t> Go over data in random order</a:t>
            </a:r>
          </a:p>
          <a:p>
            <a:endParaRPr lang="en-US" sz="2800" dirty="0" smtClean="0">
              <a:solidFill>
                <a:srgbClr val="753E3E"/>
              </a:solidFill>
              <a:latin typeface="Gill Sans"/>
              <a:cs typeface="Gill Sans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753E3E"/>
                </a:solidFill>
                <a:latin typeface="Gill Sans SemiBold"/>
                <a:cs typeface="Gill Sans SemiBold"/>
              </a:rPr>
              <a:t>Our approach: </a:t>
            </a:r>
            <a:r>
              <a:rPr lang="en-US" sz="2800" dirty="0" smtClean="0">
                <a:solidFill>
                  <a:srgbClr val="753E3E"/>
                </a:solidFill>
                <a:latin typeface="Gill Sans"/>
                <a:cs typeface="Gill Sans"/>
              </a:rPr>
              <a:t>choose orderings that improve cache locality</a:t>
            </a:r>
            <a:endParaRPr lang="en-US" sz="2800" dirty="0">
              <a:solidFill>
                <a:srgbClr val="753E3E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218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7184"/>
          </a:xfrm>
        </p:spPr>
        <p:txBody>
          <a:bodyPr/>
          <a:lstStyle/>
          <a:p>
            <a:r>
              <a:rPr lang="en-US" dirty="0" smtClean="0">
                <a:latin typeface="Gill Sans SemiBold"/>
                <a:cs typeface="Gill Sans SemiBold"/>
              </a:rPr>
              <a:t>Experimental Results</a:t>
            </a:r>
            <a:endParaRPr lang="en-US" dirty="0">
              <a:latin typeface="Gill Sans SemiBold"/>
              <a:cs typeface="Gill Sans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9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32</TotalTime>
  <Words>72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Cache Friendly Shuffles for ML</vt:lpstr>
      <vt:lpstr>_x0018_Asynchronous Stochastic Optimization</vt:lpstr>
      <vt:lpstr>Access Pattern </vt:lpstr>
      <vt:lpstr>Experimental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Friendly Shuffles for ML</dc:title>
  <dc:creator>S</dc:creator>
  <cp:lastModifiedBy>S</cp:lastModifiedBy>
  <cp:revision>24</cp:revision>
  <dcterms:created xsi:type="dcterms:W3CDTF">2016-04-30T18:31:20Z</dcterms:created>
  <dcterms:modified xsi:type="dcterms:W3CDTF">2016-04-30T19:03:46Z</dcterms:modified>
</cp:coreProperties>
</file>