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zaimnr3LoGumrpGuPgyfPy6+S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E58D1D-175E-4770-B167-042F6AAF12A7}">
  <a:tblStyle styleId="{06E58D1D-175E-4770-B167-042F6AAF12A7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fill>
          <a:solidFill>
            <a:srgbClr val="EFCE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FCECA"/>
          </a:solidFill>
        </a:fill>
      </a:tcStyle>
    </a:band1V>
    <a:band2V>
      <a:tcTxStyle b="off" i="off"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e5dc962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2ce5dc9626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e5dc962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2ce5dc9626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8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1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1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8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0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20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2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22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22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5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25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2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2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6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26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2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GAMENET EVALUATION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Name : Taha Hussain , </a:t>
            </a:r>
            <a:r>
              <a:rPr b="1" i="0" lang="en-US">
                <a:solidFill>
                  <a:srgbClr val="1D1C1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David Aderibigbe</a:t>
            </a:r>
            <a:endParaRPr b="1"/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-118749" l="-118750" r="-118749" t="-118750"/>
          <a:stretch/>
        </p:blipFill>
        <p:spPr>
          <a:xfrm>
            <a:off x="10052304" y="4718304"/>
            <a:ext cx="2057400" cy="2057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RESULTS - CONTINUED</a:t>
            </a:r>
            <a:endParaRPr/>
          </a:p>
        </p:txBody>
      </p:sp>
      <p:pic>
        <p:nvPicPr>
          <p:cNvPr id="161" name="Google Shape;16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338" y="1973118"/>
            <a:ext cx="5916909" cy="4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1069850" y="484623"/>
            <a:ext cx="100584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60"/>
              <a:buFont typeface="Rockwell"/>
              <a:buNone/>
            </a:pPr>
            <a:r>
              <a:rPr lang="en-US" sz="4360"/>
              <a:t>MODEL COMPARISON DISCUSSION Results Consistent with Paper Results.</a:t>
            </a:r>
            <a:endParaRPr sz="4360"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928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168" name="Google Shape;1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775" y="1963125"/>
            <a:ext cx="11065274" cy="42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GameNet Results Discussions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Epoch 8 </a:t>
            </a:r>
            <a:endParaRPr/>
          </a:p>
        </p:txBody>
      </p:sp>
      <p:graphicFrame>
        <p:nvGraphicFramePr>
          <p:cNvPr id="174" name="Google Shape;174;p13"/>
          <p:cNvGraphicFramePr/>
          <p:nvPr/>
        </p:nvGraphicFramePr>
        <p:xfrm>
          <a:off x="1560946" y="220904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{06E58D1D-175E-4770-B167-042F6AAF12A7}</a:tableStyleId>
              </a:tblPr>
              <a:tblGrid>
                <a:gridCol w="3963325"/>
                <a:gridCol w="3194850"/>
              </a:tblGrid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Metric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Result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DDI Rate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0.057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Jaccard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PRAUC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0.675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AVG_PRC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0.630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AVG_RECALL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0.595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e5dc96267_0_10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MODEL COMPARISON - Logistic Regression</a:t>
            </a:r>
            <a:endParaRPr/>
          </a:p>
        </p:txBody>
      </p:sp>
      <p:graphicFrame>
        <p:nvGraphicFramePr>
          <p:cNvPr id="180" name="Google Shape;180;g2ce5dc96267_0_10"/>
          <p:cNvGraphicFramePr/>
          <p:nvPr/>
        </p:nvGraphicFramePr>
        <p:xfrm>
          <a:off x="1560946" y="220904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{06E58D1D-175E-4770-B167-042F6AAF12A7}</a:tableStyleId>
              </a:tblPr>
              <a:tblGrid>
                <a:gridCol w="3963325"/>
                <a:gridCol w="3194850"/>
              </a:tblGrid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Metric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Result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DDI Rate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0.0782</a:t>
                      </a:r>
                      <a:endParaRPr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Jaccard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0.4087</a:t>
                      </a:r>
                      <a:endParaRPr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PRAUC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0.6739</a:t>
                      </a:r>
                      <a:endParaRPr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AVG_PRC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0.6730</a:t>
                      </a:r>
                      <a:endParaRPr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AVG_RECALL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0.5224</a:t>
                      </a:r>
                      <a:endParaRPr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AVG_F1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0.5669</a:t>
                      </a:r>
                      <a:endParaRPr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e5dc96267_0_5"/>
          <p:cNvSpPr txBox="1"/>
          <p:nvPr>
            <p:ph type="title"/>
          </p:nvPr>
        </p:nvSpPr>
        <p:spPr>
          <a:xfrm>
            <a:off x="113789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MODEL COMPARISON - Leap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7th Epoch (LR .0002)</a:t>
            </a:r>
            <a:endParaRPr/>
          </a:p>
        </p:txBody>
      </p:sp>
      <p:graphicFrame>
        <p:nvGraphicFramePr>
          <p:cNvPr id="186" name="Google Shape;186;g2ce5dc96267_0_5"/>
          <p:cNvGraphicFramePr/>
          <p:nvPr/>
        </p:nvGraphicFramePr>
        <p:xfrm>
          <a:off x="2173271" y="263426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{06E58D1D-175E-4770-B167-042F6AAF12A7}</a:tableStyleId>
              </a:tblPr>
              <a:tblGrid>
                <a:gridCol w="3963325"/>
                <a:gridCol w="3194850"/>
              </a:tblGrid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Metric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Result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DDI Rate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0.053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Jaccard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0.3551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PRAUC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0.5142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AVG_PRC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0.4930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AVG_RECALL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0.5489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AVG_F1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0.5006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928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Understanding the paper took time as there were a lot of elements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Paper had a lot of nuances and details that can only be understood after reading the code (Key value store , Mean Embedding, initializing the memory banks etc)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Training is very time consuming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Model comparison code does not run out of the box (Leap, LR)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Our results are consistent with the Paper.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Leap tends to contain lower DDI, and lower Precision.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More analysis should be done to determine if underlying relationships between indication and prescription is actually better in Leap, as ddi is lowest, and this represents safer prescriptions.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Further expert review is needed, to confirm if which drugs might be more efficacious.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Tweaks to the loss function could lead to greater safety, while optimizing for the latent representations found in the EHR.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GameNet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Introduction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Model description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Data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Results and Discussion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Model comparisons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Conclusions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INTRODUCTION AND MOTIVATION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Graph Augmented MEmory networks for recommending medication combination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ackles the limitation of instance-based recommendations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ses previous work that uses memory banks augmented by DDI graphs and dynamic memory based on patient history.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papers claim that this approach outperforms all current baselines in effectiveness measures, and achieved 3.60% DDI rate reduction.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MODEL DESCRIPTION – HIGH LEVEL</a:t>
            </a:r>
            <a:endParaRPr/>
          </a:p>
        </p:txBody>
      </p:sp>
      <p:pic>
        <p:nvPicPr>
          <p:cNvPr descr="A diagram of a diagram&#10;&#10;Description automatically generated" id="124" name="Google Shape;12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975" y="2145134"/>
            <a:ext cx="10058400" cy="4002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 - SOURCES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 raw data is the diagnoses, prescriptions, procedure data from MIMIC-3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 also includes drug-drug interaction (TWOSIDEs dataset)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 –CLEANING AND FILTERING</a:t>
            </a:r>
            <a:endParaRPr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will remove duplicate entries from the 3 datasets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values will be sorted by subject_id</a:t>
            </a:r>
            <a:endParaRPr b="0" i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will be one row for each visit in the input dataset to the model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will convert NDC to ATC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might do some limits on the number of procedures, medications, and diagnoses to keep in our testing due to processing constraints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 - OUPUT</a:t>
            </a:r>
            <a:endParaRPr/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 dictionary sample :</a:t>
            </a:r>
            <a:b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b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"diag_1" : 1,</a:t>
            </a:r>
            <a:b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"diag_2" : 2,</a:t>
            </a:r>
            <a:b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"diag_3" : 3</a:t>
            </a:r>
            <a:b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Patient Record format : [ [Diagnosis] , [Procedures] , [Medications] ]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Patient record samples :</a:t>
            </a:r>
            <a:b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patient 1 : [ [1,2,3,7] , [6,7,5,4] , [3,4,6,8] ]</a:t>
            </a:r>
            <a:b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patient 2 : [ [3,7] , [7,5] , [4,6,8] ]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 – ADJACENCY MATRIX</a:t>
            </a:r>
            <a:endParaRPr/>
          </a:p>
        </p:txBody>
      </p:sp>
      <p:pic>
        <p:nvPicPr>
          <p:cNvPr id="148" name="Google Shape;14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534" y="2185132"/>
            <a:ext cx="7848536" cy="3541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RESULTS OF EVALUATION</a:t>
            </a:r>
            <a:endParaRPr/>
          </a:p>
        </p:txBody>
      </p:sp>
      <p:pic>
        <p:nvPicPr>
          <p:cNvPr id="154" name="Google Shape;15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970" y="1991591"/>
            <a:ext cx="5940735" cy="40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7504" y="1962635"/>
            <a:ext cx="5773295" cy="3929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2024-04-21T15:51:23Z</dcterms:created>
  <dc:creator>Taha Hussain</dc:creator>
</cp:coreProperties>
</file>