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90" r:id="rId3"/>
    <p:sldId id="291" r:id="rId4"/>
    <p:sldId id="292" r:id="rId5"/>
    <p:sldId id="293" r:id="rId6"/>
    <p:sldId id="314" r:id="rId7"/>
    <p:sldId id="315" r:id="rId8"/>
    <p:sldId id="294" r:id="rId9"/>
    <p:sldId id="295" r:id="rId10"/>
    <p:sldId id="296" r:id="rId11"/>
    <p:sldId id="316" r:id="rId12"/>
    <p:sldId id="269" r:id="rId13"/>
    <p:sldId id="270" r:id="rId14"/>
    <p:sldId id="276" r:id="rId15"/>
    <p:sldId id="277" r:id="rId16"/>
    <p:sldId id="274" r:id="rId17"/>
    <p:sldId id="275" r:id="rId18"/>
    <p:sldId id="311" r:id="rId19"/>
    <p:sldId id="298" r:id="rId20"/>
    <p:sldId id="280" r:id="rId21"/>
    <p:sldId id="303" r:id="rId22"/>
    <p:sldId id="304" r:id="rId23"/>
    <p:sldId id="305" r:id="rId24"/>
    <p:sldId id="306" r:id="rId25"/>
    <p:sldId id="300" r:id="rId26"/>
    <p:sldId id="299" r:id="rId27"/>
    <p:sldId id="307" r:id="rId28"/>
    <p:sldId id="281" r:id="rId29"/>
    <p:sldId id="282" r:id="rId30"/>
    <p:sldId id="283" r:id="rId31"/>
    <p:sldId id="302" r:id="rId32"/>
    <p:sldId id="312" r:id="rId33"/>
    <p:sldId id="313" r:id="rId34"/>
    <p:sldId id="287" r:id="rId35"/>
    <p:sldId id="301" r:id="rId36"/>
    <p:sldId id="288" r:id="rId37"/>
    <p:sldId id="308" r:id="rId38"/>
    <p:sldId id="309" r:id="rId39"/>
  </p:sldIdLst>
  <p:sldSz cx="9144000" cy="6858000" type="screen4x3"/>
  <p:notesSz cx="7099300" cy="10234613"/>
  <p:defaultTextStyle>
    <a:defPPr>
      <a:defRPr lang="it-IT"/>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6737" autoAdjust="0"/>
  </p:normalViewPr>
  <p:slideViewPr>
    <p:cSldViewPr>
      <p:cViewPr varScale="1">
        <p:scale>
          <a:sx n="96" d="100"/>
          <a:sy n="96" d="100"/>
        </p:scale>
        <p:origin x="298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82DCA18-09E9-4C7D-BBA3-2B2C97C1BA7E}"/>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it-IT"/>
          </a:p>
        </p:txBody>
      </p:sp>
      <p:sp>
        <p:nvSpPr>
          <p:cNvPr id="61443" name="Rectangle 3">
            <a:extLst>
              <a:ext uri="{FF2B5EF4-FFF2-40B4-BE49-F238E27FC236}">
                <a16:creationId xmlns:a16="http://schemas.microsoft.com/office/drawing/2014/main" id="{CA7259F3-4B1E-4AA8-8D76-1AB4C2A3DA46}"/>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it-IT"/>
          </a:p>
        </p:txBody>
      </p:sp>
      <p:sp>
        <p:nvSpPr>
          <p:cNvPr id="61444" name="Rectangle 4">
            <a:extLst>
              <a:ext uri="{FF2B5EF4-FFF2-40B4-BE49-F238E27FC236}">
                <a16:creationId xmlns:a16="http://schemas.microsoft.com/office/drawing/2014/main" id="{2B9D27E9-416A-4C5D-A5B4-2FEF77B4DFA5}"/>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it-IT"/>
          </a:p>
        </p:txBody>
      </p:sp>
      <p:sp>
        <p:nvSpPr>
          <p:cNvPr id="61445" name="Rectangle 5">
            <a:extLst>
              <a:ext uri="{FF2B5EF4-FFF2-40B4-BE49-F238E27FC236}">
                <a16:creationId xmlns:a16="http://schemas.microsoft.com/office/drawing/2014/main" id="{347BF17A-BB10-440B-A94F-5C678572FA04}"/>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27B2F6D1-2FBD-44A0-B14E-8E5D97D8AC27}" type="slidenum">
              <a:rPr lang="it-IT" altLang="it-IT"/>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5DFF182-2253-4944-AE79-155D977F280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it-IT"/>
          </a:p>
        </p:txBody>
      </p:sp>
      <p:sp>
        <p:nvSpPr>
          <p:cNvPr id="36867" name="Rectangle 3">
            <a:extLst>
              <a:ext uri="{FF2B5EF4-FFF2-40B4-BE49-F238E27FC236}">
                <a16:creationId xmlns:a16="http://schemas.microsoft.com/office/drawing/2014/main" id="{CECAAB46-C81B-4BD0-B2F3-8B63C1566300}"/>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it-IT"/>
          </a:p>
        </p:txBody>
      </p:sp>
      <p:sp>
        <p:nvSpPr>
          <p:cNvPr id="43012" name="Rectangle 4">
            <a:extLst>
              <a:ext uri="{FF2B5EF4-FFF2-40B4-BE49-F238E27FC236}">
                <a16:creationId xmlns:a16="http://schemas.microsoft.com/office/drawing/2014/main" id="{762080AF-AEC8-45F6-8766-21DC065F505C}"/>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6625B15B-4499-4F6A-924A-2A64EE5DD8AB}"/>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6870" name="Rectangle 6">
            <a:extLst>
              <a:ext uri="{FF2B5EF4-FFF2-40B4-BE49-F238E27FC236}">
                <a16:creationId xmlns:a16="http://schemas.microsoft.com/office/drawing/2014/main" id="{5CE00018-37FE-49B0-ADC2-915194B8ADB1}"/>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it-IT"/>
          </a:p>
        </p:txBody>
      </p:sp>
      <p:sp>
        <p:nvSpPr>
          <p:cNvPr id="36871" name="Rectangle 7">
            <a:extLst>
              <a:ext uri="{FF2B5EF4-FFF2-40B4-BE49-F238E27FC236}">
                <a16:creationId xmlns:a16="http://schemas.microsoft.com/office/drawing/2014/main" id="{1E593E9E-DBC4-49E3-B6AA-B0324601A653}"/>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86F6E1FA-C961-41DF-ADC0-08B7F0860068}" type="slidenum">
              <a:rPr lang="it-IT" altLang="it-IT"/>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485FBF5-7A6C-46BC-AA1E-44992A06C3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F9D6C8-50FB-4EA8-B2A9-158B82A4BAB6}" type="slidenum">
              <a:rPr lang="it-IT" altLang="it-IT" sz="1300"/>
              <a:pPr eaLnBrk="1" hangingPunct="1"/>
              <a:t>2</a:t>
            </a:fld>
            <a:endParaRPr lang="it-IT" altLang="it-IT" sz="1300"/>
          </a:p>
        </p:txBody>
      </p:sp>
      <p:sp>
        <p:nvSpPr>
          <p:cNvPr id="44035" name="Rectangle 2">
            <a:extLst>
              <a:ext uri="{FF2B5EF4-FFF2-40B4-BE49-F238E27FC236}">
                <a16:creationId xmlns:a16="http://schemas.microsoft.com/office/drawing/2014/main" id="{CFE52EF1-63EF-4249-8B5C-CB685AA11987}"/>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44036" name="Rectangle 3">
            <a:extLst>
              <a:ext uri="{FF2B5EF4-FFF2-40B4-BE49-F238E27FC236}">
                <a16:creationId xmlns:a16="http://schemas.microsoft.com/office/drawing/2014/main" id="{C02077DE-52C6-4C3B-B8EF-284172775B7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E6CF5E37-FCC8-4D5F-B475-03F00A26A6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40A32F-B888-4036-B573-58E5E3DCE2DB}" type="slidenum">
              <a:rPr lang="it-IT" altLang="it-IT" sz="1300"/>
              <a:pPr eaLnBrk="1" hangingPunct="1"/>
              <a:t>11</a:t>
            </a:fld>
            <a:endParaRPr lang="it-IT" altLang="it-IT" sz="1300"/>
          </a:p>
        </p:txBody>
      </p:sp>
      <p:sp>
        <p:nvSpPr>
          <p:cNvPr id="53251" name="Rectangle 2">
            <a:extLst>
              <a:ext uri="{FF2B5EF4-FFF2-40B4-BE49-F238E27FC236}">
                <a16:creationId xmlns:a16="http://schemas.microsoft.com/office/drawing/2014/main" id="{2448479D-6F0D-452B-AA63-1165ECF67206}"/>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53252" name="Rectangle 3">
            <a:extLst>
              <a:ext uri="{FF2B5EF4-FFF2-40B4-BE49-F238E27FC236}">
                <a16:creationId xmlns:a16="http://schemas.microsoft.com/office/drawing/2014/main" id="{F049BC29-A4BC-47A5-9996-C9C7A7FFE076}"/>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BAF70BD-5B50-495F-89A2-EBFADE8B26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E8FB29-A285-486D-8881-B5AE6468A231}" type="slidenum">
              <a:rPr lang="it-IT" altLang="it-IT" sz="1300"/>
              <a:pPr eaLnBrk="1" hangingPunct="1"/>
              <a:t>3</a:t>
            </a:fld>
            <a:endParaRPr lang="it-IT" altLang="it-IT" sz="1300"/>
          </a:p>
        </p:txBody>
      </p:sp>
      <p:sp>
        <p:nvSpPr>
          <p:cNvPr id="45059" name="Rectangle 2">
            <a:extLst>
              <a:ext uri="{FF2B5EF4-FFF2-40B4-BE49-F238E27FC236}">
                <a16:creationId xmlns:a16="http://schemas.microsoft.com/office/drawing/2014/main" id="{2D3BB347-8F75-48CE-BEA2-653ECFEC4574}"/>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45060" name="Rectangle 3">
            <a:extLst>
              <a:ext uri="{FF2B5EF4-FFF2-40B4-BE49-F238E27FC236}">
                <a16:creationId xmlns:a16="http://schemas.microsoft.com/office/drawing/2014/main" id="{CB9C2035-B849-4E13-843F-529AB0CBE8B3}"/>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199717C-2935-4EB8-967D-7AC2BC6C58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3DA3F5-1E2C-4D0E-8FC4-E17070B2A960}" type="slidenum">
              <a:rPr lang="it-IT" altLang="it-IT" sz="1300"/>
              <a:pPr eaLnBrk="1" hangingPunct="1"/>
              <a:t>4</a:t>
            </a:fld>
            <a:endParaRPr lang="it-IT" altLang="it-IT" sz="1300"/>
          </a:p>
        </p:txBody>
      </p:sp>
      <p:sp>
        <p:nvSpPr>
          <p:cNvPr id="46083" name="Rectangle 2">
            <a:extLst>
              <a:ext uri="{FF2B5EF4-FFF2-40B4-BE49-F238E27FC236}">
                <a16:creationId xmlns:a16="http://schemas.microsoft.com/office/drawing/2014/main" id="{19830C2C-C3A5-40B1-9FDA-6BDD0840E948}"/>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46084" name="Rectangle 3">
            <a:extLst>
              <a:ext uri="{FF2B5EF4-FFF2-40B4-BE49-F238E27FC236}">
                <a16:creationId xmlns:a16="http://schemas.microsoft.com/office/drawing/2014/main" id="{52280B5B-03BD-4361-8CF3-AEE1706B914F}"/>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3889F6E-8DDA-41F8-9502-F34616CC4E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11260AB-7DFE-43E8-8EF1-E03B249FAA0A}" type="slidenum">
              <a:rPr lang="it-IT" altLang="it-IT" sz="1300"/>
              <a:pPr eaLnBrk="1" hangingPunct="1"/>
              <a:t>5</a:t>
            </a:fld>
            <a:endParaRPr lang="it-IT" altLang="it-IT" sz="1300"/>
          </a:p>
        </p:txBody>
      </p:sp>
      <p:sp>
        <p:nvSpPr>
          <p:cNvPr id="47107" name="Rectangle 2">
            <a:extLst>
              <a:ext uri="{FF2B5EF4-FFF2-40B4-BE49-F238E27FC236}">
                <a16:creationId xmlns:a16="http://schemas.microsoft.com/office/drawing/2014/main" id="{D910DB52-19A6-4088-B90B-B80F7BAC99B2}"/>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47108" name="Rectangle 3">
            <a:extLst>
              <a:ext uri="{FF2B5EF4-FFF2-40B4-BE49-F238E27FC236}">
                <a16:creationId xmlns:a16="http://schemas.microsoft.com/office/drawing/2014/main" id="{0B9D011A-F8E7-4A5C-B2EA-37342079612B}"/>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390F59B-FE98-488B-8A11-D6B9E021AD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6D35CE-0CA2-4DFF-8EDB-A337A95FDC2A}" type="slidenum">
              <a:rPr lang="it-IT" altLang="it-IT" sz="1300"/>
              <a:pPr eaLnBrk="1" hangingPunct="1"/>
              <a:t>6</a:t>
            </a:fld>
            <a:endParaRPr lang="it-IT" altLang="it-IT" sz="1300"/>
          </a:p>
        </p:txBody>
      </p:sp>
      <p:sp>
        <p:nvSpPr>
          <p:cNvPr id="48131" name="Rectangle 2">
            <a:extLst>
              <a:ext uri="{FF2B5EF4-FFF2-40B4-BE49-F238E27FC236}">
                <a16:creationId xmlns:a16="http://schemas.microsoft.com/office/drawing/2014/main" id="{BEC355CE-9ED5-4647-8EE1-AEE41C1D68B8}"/>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48132" name="Rectangle 3">
            <a:extLst>
              <a:ext uri="{FF2B5EF4-FFF2-40B4-BE49-F238E27FC236}">
                <a16:creationId xmlns:a16="http://schemas.microsoft.com/office/drawing/2014/main" id="{93A21B54-7026-4DCA-917A-C25A83B88B37}"/>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0D88A4F-0485-4318-AC42-9A39E9E3C2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66C40A-A150-40E8-9686-4B7F05555429}" type="slidenum">
              <a:rPr lang="it-IT" altLang="it-IT" sz="1300"/>
              <a:pPr eaLnBrk="1" hangingPunct="1"/>
              <a:t>7</a:t>
            </a:fld>
            <a:endParaRPr lang="it-IT" altLang="it-IT" sz="1300"/>
          </a:p>
        </p:txBody>
      </p:sp>
      <p:sp>
        <p:nvSpPr>
          <p:cNvPr id="49155" name="Rectangle 2">
            <a:extLst>
              <a:ext uri="{FF2B5EF4-FFF2-40B4-BE49-F238E27FC236}">
                <a16:creationId xmlns:a16="http://schemas.microsoft.com/office/drawing/2014/main" id="{785F41F6-38CD-4117-B584-0155BABE9A1F}"/>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49156" name="Rectangle 3">
            <a:extLst>
              <a:ext uri="{FF2B5EF4-FFF2-40B4-BE49-F238E27FC236}">
                <a16:creationId xmlns:a16="http://schemas.microsoft.com/office/drawing/2014/main" id="{0F7573E6-D33A-4D94-A998-46DDB6F6F053}"/>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2040F13-41D6-4584-813D-3618A42D8B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50F3236-90D2-476F-B2CA-F8DB6A858428}" type="slidenum">
              <a:rPr lang="it-IT" altLang="it-IT" sz="1300"/>
              <a:pPr eaLnBrk="1" hangingPunct="1"/>
              <a:t>8</a:t>
            </a:fld>
            <a:endParaRPr lang="it-IT" altLang="it-IT" sz="1300"/>
          </a:p>
        </p:txBody>
      </p:sp>
      <p:sp>
        <p:nvSpPr>
          <p:cNvPr id="50179" name="Rectangle 2">
            <a:extLst>
              <a:ext uri="{FF2B5EF4-FFF2-40B4-BE49-F238E27FC236}">
                <a16:creationId xmlns:a16="http://schemas.microsoft.com/office/drawing/2014/main" id="{B57DCEC9-AC98-43AE-A89B-4F7AEAB2F3F3}"/>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50180" name="Rectangle 3">
            <a:extLst>
              <a:ext uri="{FF2B5EF4-FFF2-40B4-BE49-F238E27FC236}">
                <a16:creationId xmlns:a16="http://schemas.microsoft.com/office/drawing/2014/main" id="{BBC9D376-8A84-4219-8844-8069B8D1A997}"/>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9ED6AD3-9604-4811-BA09-AEC8ED0A42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B6865E-99AF-44F6-8A52-1C9B7630777A}" type="slidenum">
              <a:rPr lang="it-IT" altLang="it-IT" sz="1300"/>
              <a:pPr eaLnBrk="1" hangingPunct="1"/>
              <a:t>9</a:t>
            </a:fld>
            <a:endParaRPr lang="it-IT" altLang="it-IT" sz="1300"/>
          </a:p>
        </p:txBody>
      </p:sp>
      <p:sp>
        <p:nvSpPr>
          <p:cNvPr id="51203" name="Rectangle 2">
            <a:extLst>
              <a:ext uri="{FF2B5EF4-FFF2-40B4-BE49-F238E27FC236}">
                <a16:creationId xmlns:a16="http://schemas.microsoft.com/office/drawing/2014/main" id="{26674BDD-23C8-4E44-ADB8-FBF07D842E77}"/>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51204" name="Rectangle 3">
            <a:extLst>
              <a:ext uri="{FF2B5EF4-FFF2-40B4-BE49-F238E27FC236}">
                <a16:creationId xmlns:a16="http://schemas.microsoft.com/office/drawing/2014/main" id="{1789DF0E-D91A-4D68-845E-1D5908552403}"/>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955C6E5-EF2E-45E5-B19D-07DF3EFBED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6DCB8CA-998E-40CA-8031-BA0B0F675BE4}" type="slidenum">
              <a:rPr lang="it-IT" altLang="it-IT" sz="1300"/>
              <a:pPr eaLnBrk="1" hangingPunct="1"/>
              <a:t>10</a:t>
            </a:fld>
            <a:endParaRPr lang="it-IT" altLang="it-IT" sz="1300"/>
          </a:p>
        </p:txBody>
      </p:sp>
      <p:sp>
        <p:nvSpPr>
          <p:cNvPr id="52227" name="Rectangle 2">
            <a:extLst>
              <a:ext uri="{FF2B5EF4-FFF2-40B4-BE49-F238E27FC236}">
                <a16:creationId xmlns:a16="http://schemas.microsoft.com/office/drawing/2014/main" id="{C34EAA3D-9866-4200-B104-BC989131D436}"/>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52228" name="Rectangle 3">
            <a:extLst>
              <a:ext uri="{FF2B5EF4-FFF2-40B4-BE49-F238E27FC236}">
                <a16:creationId xmlns:a16="http://schemas.microsoft.com/office/drawing/2014/main" id="{A937B1F0-722C-4A37-803A-1CC40FE3C360}"/>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C64AF613-AD69-47A8-890D-98A5B0CAA8A6}"/>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E8A9A9DF-F3A5-4712-BBCE-6674996E5701}"/>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6" name="Rectangle 6">
            <a:extLst>
              <a:ext uri="{FF2B5EF4-FFF2-40B4-BE49-F238E27FC236}">
                <a16:creationId xmlns:a16="http://schemas.microsoft.com/office/drawing/2014/main" id="{7DB58F54-04CB-4C9F-BED5-3CCB269E5E9F}"/>
              </a:ext>
            </a:extLst>
          </p:cNvPr>
          <p:cNvSpPr>
            <a:spLocks noGrp="1" noChangeArrowheads="1"/>
          </p:cNvSpPr>
          <p:nvPr>
            <p:ph type="sldNum" sz="quarter" idx="12"/>
          </p:nvPr>
        </p:nvSpPr>
        <p:spPr>
          <a:ln/>
        </p:spPr>
        <p:txBody>
          <a:bodyPr/>
          <a:lstStyle>
            <a:lvl1pPr>
              <a:defRPr/>
            </a:lvl1pPr>
          </a:lstStyle>
          <a:p>
            <a:fld id="{73501DF2-19DB-4E87-B7CB-D7396A9CD46C}" type="slidenum">
              <a:rPr lang="it-IT" altLang="it-IT"/>
              <a:pPr/>
              <a:t>‹N›</a:t>
            </a:fld>
            <a:endParaRPr lang="it-IT" altLang="it-IT"/>
          </a:p>
        </p:txBody>
      </p:sp>
    </p:spTree>
    <p:extLst>
      <p:ext uri="{BB962C8B-B14F-4D97-AF65-F5344CB8AC3E}">
        <p14:creationId xmlns:p14="http://schemas.microsoft.com/office/powerpoint/2010/main" val="313769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414072EC-0F54-41CA-8655-0747D96817FB}"/>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16D22025-6A70-4A95-98A1-F62F78FCE47B}"/>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6" name="Rectangle 6">
            <a:extLst>
              <a:ext uri="{FF2B5EF4-FFF2-40B4-BE49-F238E27FC236}">
                <a16:creationId xmlns:a16="http://schemas.microsoft.com/office/drawing/2014/main" id="{9BFFE262-008F-4AD7-A5B9-512AECB4E876}"/>
              </a:ext>
            </a:extLst>
          </p:cNvPr>
          <p:cNvSpPr>
            <a:spLocks noGrp="1" noChangeArrowheads="1"/>
          </p:cNvSpPr>
          <p:nvPr>
            <p:ph type="sldNum" sz="quarter" idx="12"/>
          </p:nvPr>
        </p:nvSpPr>
        <p:spPr>
          <a:ln/>
        </p:spPr>
        <p:txBody>
          <a:bodyPr/>
          <a:lstStyle>
            <a:lvl1pPr>
              <a:defRPr/>
            </a:lvl1pPr>
          </a:lstStyle>
          <a:p>
            <a:fld id="{513D905E-71B0-4A18-8DC0-AA14646B78CC}" type="slidenum">
              <a:rPr lang="it-IT" altLang="it-IT"/>
              <a:pPr/>
              <a:t>‹N›</a:t>
            </a:fld>
            <a:endParaRPr lang="it-IT" altLang="it-IT"/>
          </a:p>
        </p:txBody>
      </p:sp>
    </p:spTree>
    <p:extLst>
      <p:ext uri="{BB962C8B-B14F-4D97-AF65-F5344CB8AC3E}">
        <p14:creationId xmlns:p14="http://schemas.microsoft.com/office/powerpoint/2010/main" val="57357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4F778D81-3DAF-4682-B9F2-21F12F52F7AB}"/>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B5BF2463-F47A-4B25-BA1F-86A25CA43DF7}"/>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6" name="Rectangle 6">
            <a:extLst>
              <a:ext uri="{FF2B5EF4-FFF2-40B4-BE49-F238E27FC236}">
                <a16:creationId xmlns:a16="http://schemas.microsoft.com/office/drawing/2014/main" id="{0E8DDC28-3986-4FFA-90D4-2B11585872B0}"/>
              </a:ext>
            </a:extLst>
          </p:cNvPr>
          <p:cNvSpPr>
            <a:spLocks noGrp="1" noChangeArrowheads="1"/>
          </p:cNvSpPr>
          <p:nvPr>
            <p:ph type="sldNum" sz="quarter" idx="12"/>
          </p:nvPr>
        </p:nvSpPr>
        <p:spPr>
          <a:ln/>
        </p:spPr>
        <p:txBody>
          <a:bodyPr/>
          <a:lstStyle>
            <a:lvl1pPr>
              <a:defRPr/>
            </a:lvl1pPr>
          </a:lstStyle>
          <a:p>
            <a:fld id="{77023C73-A134-4178-A684-7E95065A8EB6}" type="slidenum">
              <a:rPr lang="it-IT" altLang="it-IT"/>
              <a:pPr/>
              <a:t>‹N›</a:t>
            </a:fld>
            <a:endParaRPr lang="it-IT" altLang="it-IT"/>
          </a:p>
        </p:txBody>
      </p:sp>
    </p:spTree>
    <p:extLst>
      <p:ext uri="{BB962C8B-B14F-4D97-AF65-F5344CB8AC3E}">
        <p14:creationId xmlns:p14="http://schemas.microsoft.com/office/powerpoint/2010/main" val="3142254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to">
    <p:spTree>
      <p:nvGrpSpPr>
        <p:cNvPr id="1" name=""/>
        <p:cNvGrpSpPr/>
        <p:nvPr/>
      </p:nvGrpSpPr>
      <p:grpSpPr>
        <a:xfrm>
          <a:off x="0" y="0"/>
          <a:ext cx="0" cy="0"/>
          <a:chOff x="0" y="0"/>
          <a:chExt cx="0" cy="0"/>
        </a:xfrm>
      </p:grpSpPr>
      <p:sp>
        <p:nvSpPr>
          <p:cNvPr id="2" name="Segnaposto contenuto 1"/>
          <p:cNvSpPr>
            <a:spLocks noGrp="1"/>
          </p:cNvSpPr>
          <p:nvPr>
            <p:ph/>
          </p:nvPr>
        </p:nvSpPr>
        <p:spPr>
          <a:xfrm>
            <a:off x="685800" y="609600"/>
            <a:ext cx="7772400" cy="54864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3" name="Rectangle 4">
            <a:extLst>
              <a:ext uri="{FF2B5EF4-FFF2-40B4-BE49-F238E27FC236}">
                <a16:creationId xmlns:a16="http://schemas.microsoft.com/office/drawing/2014/main" id="{2E8250A4-4A7A-4F41-918B-5816A26A0700}"/>
              </a:ext>
            </a:extLst>
          </p:cNvPr>
          <p:cNvSpPr>
            <a:spLocks noGrp="1" noChangeArrowheads="1"/>
          </p:cNvSpPr>
          <p:nvPr>
            <p:ph type="dt" sz="half" idx="10"/>
          </p:nvPr>
        </p:nvSpPr>
        <p:spPr/>
        <p:txBody>
          <a:bodyPr/>
          <a:lstStyle>
            <a:lvl1pPr>
              <a:defRPr/>
            </a:lvl1pPr>
          </a:lstStyle>
          <a:p>
            <a:pPr>
              <a:defRPr/>
            </a:pPr>
            <a:endParaRPr lang="it-IT"/>
          </a:p>
        </p:txBody>
      </p:sp>
      <p:sp>
        <p:nvSpPr>
          <p:cNvPr id="4" name="Rectangle 5">
            <a:extLst>
              <a:ext uri="{FF2B5EF4-FFF2-40B4-BE49-F238E27FC236}">
                <a16:creationId xmlns:a16="http://schemas.microsoft.com/office/drawing/2014/main" id="{C44C93BC-55F1-4999-9CF5-1018CCD6D34B}"/>
              </a:ext>
            </a:extLst>
          </p:cNvPr>
          <p:cNvSpPr>
            <a:spLocks noGrp="1" noChangeArrowheads="1"/>
          </p:cNvSpPr>
          <p:nvPr>
            <p:ph type="ftr" sz="quarter" idx="11"/>
          </p:nvPr>
        </p:nvSpPr>
        <p:spPr>
          <a:xfrm>
            <a:off x="1835150" y="6534150"/>
            <a:ext cx="5473700" cy="323850"/>
          </a:xfrm>
        </p:spPr>
        <p:txBody>
          <a:bodyPr/>
          <a:lstStyle>
            <a:lvl1pPr>
              <a:defRPr/>
            </a:lvl1pPr>
          </a:lstStyle>
          <a:p>
            <a:pPr>
              <a:defRPr/>
            </a:pPr>
            <a:r>
              <a:rPr lang="it-IT"/>
              <a:t>Corso di Meccanica del Volo (Prestazioni) - Prof. F. Nicolosi - CAP. 4</a:t>
            </a:r>
          </a:p>
        </p:txBody>
      </p:sp>
      <p:sp>
        <p:nvSpPr>
          <p:cNvPr id="5" name="Rectangle 6">
            <a:extLst>
              <a:ext uri="{FF2B5EF4-FFF2-40B4-BE49-F238E27FC236}">
                <a16:creationId xmlns:a16="http://schemas.microsoft.com/office/drawing/2014/main" id="{3541C362-BE94-4DE0-AA00-65798C2A2ACF}"/>
              </a:ext>
            </a:extLst>
          </p:cNvPr>
          <p:cNvSpPr>
            <a:spLocks noGrp="1" noChangeArrowheads="1"/>
          </p:cNvSpPr>
          <p:nvPr>
            <p:ph type="sldNum" sz="quarter" idx="12"/>
          </p:nvPr>
        </p:nvSpPr>
        <p:spPr/>
        <p:txBody>
          <a:bodyPr/>
          <a:lstStyle>
            <a:lvl1pPr>
              <a:defRPr/>
            </a:lvl1pPr>
          </a:lstStyle>
          <a:p>
            <a:fld id="{9FB0E1EF-A778-4CEF-A10E-5363BA8EB9B9}" type="slidenum">
              <a:rPr lang="it-IT" altLang="it-IT"/>
              <a:pPr/>
              <a:t>‹N›</a:t>
            </a:fld>
            <a:endParaRPr lang="it-IT" altLang="it-IT"/>
          </a:p>
        </p:txBody>
      </p:sp>
    </p:spTree>
    <p:extLst>
      <p:ext uri="{BB962C8B-B14F-4D97-AF65-F5344CB8AC3E}">
        <p14:creationId xmlns:p14="http://schemas.microsoft.com/office/powerpoint/2010/main" val="64003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8C4A9D46-BF3D-4720-B798-BFECE004BF02}"/>
              </a:ext>
            </a:extLst>
          </p:cNvPr>
          <p:cNvSpPr>
            <a:spLocks noGrp="1" noChangeArrowheads="1"/>
          </p:cNvSpPr>
          <p:nvPr>
            <p:ph type="dt" sz="half" idx="10"/>
          </p:nvPr>
        </p:nvSpPr>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E1B23252-EC20-4A97-B103-1FA8F98D0E81}"/>
              </a:ext>
            </a:extLst>
          </p:cNvPr>
          <p:cNvSpPr>
            <a:spLocks noGrp="1" noChangeArrowheads="1"/>
          </p:cNvSpPr>
          <p:nvPr>
            <p:ph type="ftr" sz="quarter" idx="11"/>
          </p:nvPr>
        </p:nvSpPr>
        <p:spPr>
          <a:xfrm>
            <a:off x="1835150" y="6534150"/>
            <a:ext cx="5473700" cy="323850"/>
          </a:xfrm>
        </p:spPr>
        <p:txBody>
          <a:bodyPr/>
          <a:lstStyle>
            <a:lvl1pPr>
              <a:defRPr/>
            </a:lvl1pPr>
          </a:lstStyle>
          <a:p>
            <a:pPr>
              <a:defRPr/>
            </a:pPr>
            <a:r>
              <a:rPr lang="it-IT"/>
              <a:t>Corso di Meccanica del Volo (Prestazioni) - Prof. F. Nicolosi - CAP. 4</a:t>
            </a:r>
          </a:p>
        </p:txBody>
      </p:sp>
      <p:sp>
        <p:nvSpPr>
          <p:cNvPr id="6" name="Rectangle 6">
            <a:extLst>
              <a:ext uri="{FF2B5EF4-FFF2-40B4-BE49-F238E27FC236}">
                <a16:creationId xmlns:a16="http://schemas.microsoft.com/office/drawing/2014/main" id="{B27E2033-F4EE-49EA-B45D-940B0F1B21E9}"/>
              </a:ext>
            </a:extLst>
          </p:cNvPr>
          <p:cNvSpPr>
            <a:spLocks noGrp="1" noChangeArrowheads="1"/>
          </p:cNvSpPr>
          <p:nvPr>
            <p:ph type="sldNum" sz="quarter" idx="12"/>
          </p:nvPr>
        </p:nvSpPr>
        <p:spPr>
          <a:xfrm>
            <a:off x="8609013" y="6453188"/>
            <a:ext cx="534987" cy="404812"/>
          </a:xfrm>
        </p:spPr>
        <p:txBody>
          <a:bodyPr/>
          <a:lstStyle>
            <a:lvl1pPr>
              <a:defRPr/>
            </a:lvl1pPr>
          </a:lstStyle>
          <a:p>
            <a:fld id="{0A233AE5-5749-4176-86CD-6A4D93CE374E}" type="slidenum">
              <a:rPr lang="it-IT" altLang="it-IT"/>
              <a:pPr/>
              <a:t>‹N›</a:t>
            </a:fld>
            <a:endParaRPr lang="it-IT" altLang="it-IT"/>
          </a:p>
        </p:txBody>
      </p:sp>
    </p:spTree>
    <p:extLst>
      <p:ext uri="{BB962C8B-B14F-4D97-AF65-F5344CB8AC3E}">
        <p14:creationId xmlns:p14="http://schemas.microsoft.com/office/powerpoint/2010/main" val="98972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93335D37-D695-4C1D-914A-395BC20D66EA}"/>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AB31AF4E-DDD6-4209-A47C-76BDA2059127}"/>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6" name="Rectangle 6">
            <a:extLst>
              <a:ext uri="{FF2B5EF4-FFF2-40B4-BE49-F238E27FC236}">
                <a16:creationId xmlns:a16="http://schemas.microsoft.com/office/drawing/2014/main" id="{6F37EE01-332F-45EF-9A2C-E4741B56CBF7}"/>
              </a:ext>
            </a:extLst>
          </p:cNvPr>
          <p:cNvSpPr>
            <a:spLocks noGrp="1" noChangeArrowheads="1"/>
          </p:cNvSpPr>
          <p:nvPr>
            <p:ph type="sldNum" sz="quarter" idx="12"/>
          </p:nvPr>
        </p:nvSpPr>
        <p:spPr>
          <a:ln/>
        </p:spPr>
        <p:txBody>
          <a:bodyPr/>
          <a:lstStyle>
            <a:lvl1pPr>
              <a:defRPr/>
            </a:lvl1pPr>
          </a:lstStyle>
          <a:p>
            <a:fld id="{08A96D66-3148-4710-ABE7-410EC65E425C}" type="slidenum">
              <a:rPr lang="it-IT" altLang="it-IT"/>
              <a:pPr/>
              <a:t>‹N›</a:t>
            </a:fld>
            <a:endParaRPr lang="it-IT" altLang="it-IT"/>
          </a:p>
        </p:txBody>
      </p:sp>
    </p:spTree>
    <p:extLst>
      <p:ext uri="{BB962C8B-B14F-4D97-AF65-F5344CB8AC3E}">
        <p14:creationId xmlns:p14="http://schemas.microsoft.com/office/powerpoint/2010/main" val="113447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60C56740-AF06-4DD1-8D42-998747B3D78A}"/>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31FDEFC3-BF27-43D8-B3AB-A59F13390113}"/>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7" name="Rectangle 6">
            <a:extLst>
              <a:ext uri="{FF2B5EF4-FFF2-40B4-BE49-F238E27FC236}">
                <a16:creationId xmlns:a16="http://schemas.microsoft.com/office/drawing/2014/main" id="{5E933CC9-4B83-42BE-BEA4-152E0ACB5379}"/>
              </a:ext>
            </a:extLst>
          </p:cNvPr>
          <p:cNvSpPr>
            <a:spLocks noGrp="1" noChangeArrowheads="1"/>
          </p:cNvSpPr>
          <p:nvPr>
            <p:ph type="sldNum" sz="quarter" idx="12"/>
          </p:nvPr>
        </p:nvSpPr>
        <p:spPr>
          <a:ln/>
        </p:spPr>
        <p:txBody>
          <a:bodyPr/>
          <a:lstStyle>
            <a:lvl1pPr>
              <a:defRPr/>
            </a:lvl1pPr>
          </a:lstStyle>
          <a:p>
            <a:fld id="{46965878-2240-4396-BE52-E3EE0A131A2E}" type="slidenum">
              <a:rPr lang="it-IT" altLang="it-IT"/>
              <a:pPr/>
              <a:t>‹N›</a:t>
            </a:fld>
            <a:endParaRPr lang="it-IT" altLang="it-IT"/>
          </a:p>
        </p:txBody>
      </p:sp>
    </p:spTree>
    <p:extLst>
      <p:ext uri="{BB962C8B-B14F-4D97-AF65-F5344CB8AC3E}">
        <p14:creationId xmlns:p14="http://schemas.microsoft.com/office/powerpoint/2010/main" val="277023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45B124C1-4D0C-4D3B-A3C6-EC70F43D746E}"/>
              </a:ext>
            </a:extLst>
          </p:cNvPr>
          <p:cNvSpPr>
            <a:spLocks noGrp="1" noChangeArrowheads="1"/>
          </p:cNvSpPr>
          <p:nvPr>
            <p:ph type="dt" sz="half" idx="10"/>
          </p:nvPr>
        </p:nvSpPr>
        <p:spPr>
          <a:ln/>
        </p:spPr>
        <p:txBody>
          <a:bodyPr/>
          <a:lstStyle>
            <a:lvl1pPr>
              <a:defRPr/>
            </a:lvl1pPr>
          </a:lstStyle>
          <a:p>
            <a:pPr>
              <a:defRPr/>
            </a:pPr>
            <a:endParaRPr lang="it-IT"/>
          </a:p>
        </p:txBody>
      </p:sp>
      <p:sp>
        <p:nvSpPr>
          <p:cNvPr id="8" name="Rectangle 5">
            <a:extLst>
              <a:ext uri="{FF2B5EF4-FFF2-40B4-BE49-F238E27FC236}">
                <a16:creationId xmlns:a16="http://schemas.microsoft.com/office/drawing/2014/main" id="{3B6E2EB5-0785-4E30-B7F1-0EF8B5A6E041}"/>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9" name="Rectangle 6">
            <a:extLst>
              <a:ext uri="{FF2B5EF4-FFF2-40B4-BE49-F238E27FC236}">
                <a16:creationId xmlns:a16="http://schemas.microsoft.com/office/drawing/2014/main" id="{76E06901-493C-471C-8D85-CED2F7449C9D}"/>
              </a:ext>
            </a:extLst>
          </p:cNvPr>
          <p:cNvSpPr>
            <a:spLocks noGrp="1" noChangeArrowheads="1"/>
          </p:cNvSpPr>
          <p:nvPr>
            <p:ph type="sldNum" sz="quarter" idx="12"/>
          </p:nvPr>
        </p:nvSpPr>
        <p:spPr>
          <a:ln/>
        </p:spPr>
        <p:txBody>
          <a:bodyPr/>
          <a:lstStyle>
            <a:lvl1pPr>
              <a:defRPr/>
            </a:lvl1pPr>
          </a:lstStyle>
          <a:p>
            <a:fld id="{A80F3AFA-AD0B-477E-A1AE-18A5B23240C4}" type="slidenum">
              <a:rPr lang="it-IT" altLang="it-IT"/>
              <a:pPr/>
              <a:t>‹N›</a:t>
            </a:fld>
            <a:endParaRPr lang="it-IT" altLang="it-IT"/>
          </a:p>
        </p:txBody>
      </p:sp>
    </p:spTree>
    <p:extLst>
      <p:ext uri="{BB962C8B-B14F-4D97-AF65-F5344CB8AC3E}">
        <p14:creationId xmlns:p14="http://schemas.microsoft.com/office/powerpoint/2010/main" val="180462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92B9EE05-F2B7-4A0E-B412-1E6288A36147}"/>
              </a:ext>
            </a:extLst>
          </p:cNvPr>
          <p:cNvSpPr>
            <a:spLocks noGrp="1" noChangeArrowheads="1"/>
          </p:cNvSpPr>
          <p:nvPr>
            <p:ph type="dt" sz="half" idx="10"/>
          </p:nvPr>
        </p:nvSpPr>
        <p:spPr>
          <a:ln/>
        </p:spPr>
        <p:txBody>
          <a:bodyPr/>
          <a:lstStyle>
            <a:lvl1pPr>
              <a:defRPr/>
            </a:lvl1pPr>
          </a:lstStyle>
          <a:p>
            <a:pPr>
              <a:defRPr/>
            </a:pPr>
            <a:endParaRPr lang="it-IT"/>
          </a:p>
        </p:txBody>
      </p:sp>
      <p:sp>
        <p:nvSpPr>
          <p:cNvPr id="4" name="Rectangle 5">
            <a:extLst>
              <a:ext uri="{FF2B5EF4-FFF2-40B4-BE49-F238E27FC236}">
                <a16:creationId xmlns:a16="http://schemas.microsoft.com/office/drawing/2014/main" id="{2E033E78-7F70-44AD-BFC6-63A104BF7E5A}"/>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5" name="Rectangle 6">
            <a:extLst>
              <a:ext uri="{FF2B5EF4-FFF2-40B4-BE49-F238E27FC236}">
                <a16:creationId xmlns:a16="http://schemas.microsoft.com/office/drawing/2014/main" id="{74036A9A-367B-4A37-9B31-765EB7827DA3}"/>
              </a:ext>
            </a:extLst>
          </p:cNvPr>
          <p:cNvSpPr>
            <a:spLocks noGrp="1" noChangeArrowheads="1"/>
          </p:cNvSpPr>
          <p:nvPr>
            <p:ph type="sldNum" sz="quarter" idx="12"/>
          </p:nvPr>
        </p:nvSpPr>
        <p:spPr>
          <a:ln/>
        </p:spPr>
        <p:txBody>
          <a:bodyPr/>
          <a:lstStyle>
            <a:lvl1pPr>
              <a:defRPr/>
            </a:lvl1pPr>
          </a:lstStyle>
          <a:p>
            <a:fld id="{08BD3D84-359A-4D3E-B148-A2A6C01C22EE}" type="slidenum">
              <a:rPr lang="it-IT" altLang="it-IT"/>
              <a:pPr/>
              <a:t>‹N›</a:t>
            </a:fld>
            <a:endParaRPr lang="it-IT" altLang="it-IT"/>
          </a:p>
        </p:txBody>
      </p:sp>
    </p:spTree>
    <p:extLst>
      <p:ext uri="{BB962C8B-B14F-4D97-AF65-F5344CB8AC3E}">
        <p14:creationId xmlns:p14="http://schemas.microsoft.com/office/powerpoint/2010/main" val="221410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B713E02-8964-40D7-8478-1256D5716FD1}"/>
              </a:ext>
            </a:extLst>
          </p:cNvPr>
          <p:cNvSpPr>
            <a:spLocks noGrp="1" noChangeArrowheads="1"/>
          </p:cNvSpPr>
          <p:nvPr>
            <p:ph type="dt" sz="half" idx="10"/>
          </p:nvPr>
        </p:nvSpPr>
        <p:spPr>
          <a:ln/>
        </p:spPr>
        <p:txBody>
          <a:bodyPr/>
          <a:lstStyle>
            <a:lvl1pPr>
              <a:defRPr/>
            </a:lvl1pPr>
          </a:lstStyle>
          <a:p>
            <a:pPr>
              <a:defRPr/>
            </a:pPr>
            <a:endParaRPr lang="it-IT"/>
          </a:p>
        </p:txBody>
      </p:sp>
      <p:sp>
        <p:nvSpPr>
          <p:cNvPr id="3" name="Rectangle 5">
            <a:extLst>
              <a:ext uri="{FF2B5EF4-FFF2-40B4-BE49-F238E27FC236}">
                <a16:creationId xmlns:a16="http://schemas.microsoft.com/office/drawing/2014/main" id="{E4E88321-91E9-4F9B-BA83-88F28B9C9510}"/>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4" name="Rectangle 6">
            <a:extLst>
              <a:ext uri="{FF2B5EF4-FFF2-40B4-BE49-F238E27FC236}">
                <a16:creationId xmlns:a16="http://schemas.microsoft.com/office/drawing/2014/main" id="{CDA65CF0-A84D-499D-A033-91A2EAA8A75D}"/>
              </a:ext>
            </a:extLst>
          </p:cNvPr>
          <p:cNvSpPr>
            <a:spLocks noGrp="1" noChangeArrowheads="1"/>
          </p:cNvSpPr>
          <p:nvPr>
            <p:ph type="sldNum" sz="quarter" idx="12"/>
          </p:nvPr>
        </p:nvSpPr>
        <p:spPr>
          <a:ln/>
        </p:spPr>
        <p:txBody>
          <a:bodyPr/>
          <a:lstStyle>
            <a:lvl1pPr>
              <a:defRPr/>
            </a:lvl1pPr>
          </a:lstStyle>
          <a:p>
            <a:fld id="{A0310336-22EC-4C60-9364-5C0B5C250084}" type="slidenum">
              <a:rPr lang="it-IT" altLang="it-IT"/>
              <a:pPr/>
              <a:t>‹N›</a:t>
            </a:fld>
            <a:endParaRPr lang="it-IT" altLang="it-IT"/>
          </a:p>
        </p:txBody>
      </p:sp>
    </p:spTree>
    <p:extLst>
      <p:ext uri="{BB962C8B-B14F-4D97-AF65-F5344CB8AC3E}">
        <p14:creationId xmlns:p14="http://schemas.microsoft.com/office/powerpoint/2010/main" val="296695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05220C6D-EFDF-4C6A-B42D-C82CF14BC714}"/>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0DEE8FB0-3CC8-4E4D-A166-E29E12A26C01}"/>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7" name="Rectangle 6">
            <a:extLst>
              <a:ext uri="{FF2B5EF4-FFF2-40B4-BE49-F238E27FC236}">
                <a16:creationId xmlns:a16="http://schemas.microsoft.com/office/drawing/2014/main" id="{0AFFE10A-614B-4748-9545-AA8CC981DCAC}"/>
              </a:ext>
            </a:extLst>
          </p:cNvPr>
          <p:cNvSpPr>
            <a:spLocks noGrp="1" noChangeArrowheads="1"/>
          </p:cNvSpPr>
          <p:nvPr>
            <p:ph type="sldNum" sz="quarter" idx="12"/>
          </p:nvPr>
        </p:nvSpPr>
        <p:spPr>
          <a:ln/>
        </p:spPr>
        <p:txBody>
          <a:bodyPr/>
          <a:lstStyle>
            <a:lvl1pPr>
              <a:defRPr/>
            </a:lvl1pPr>
          </a:lstStyle>
          <a:p>
            <a:fld id="{FECFEDB9-F430-44D5-BAE6-D5D0854A9B26}" type="slidenum">
              <a:rPr lang="it-IT" altLang="it-IT"/>
              <a:pPr/>
              <a:t>‹N›</a:t>
            </a:fld>
            <a:endParaRPr lang="it-IT" altLang="it-IT"/>
          </a:p>
        </p:txBody>
      </p:sp>
    </p:spTree>
    <p:extLst>
      <p:ext uri="{BB962C8B-B14F-4D97-AF65-F5344CB8AC3E}">
        <p14:creationId xmlns:p14="http://schemas.microsoft.com/office/powerpoint/2010/main" val="310907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95D7AAD4-0C88-4E3D-B5D7-94DCE9C28DFB}"/>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1F87494F-17EE-465D-ABF0-ADBE8E2843F0}"/>
              </a:ext>
            </a:extLst>
          </p:cNvPr>
          <p:cNvSpPr>
            <a:spLocks noGrp="1" noChangeArrowheads="1"/>
          </p:cNvSpPr>
          <p:nvPr>
            <p:ph type="ftr" sz="quarter" idx="11"/>
          </p:nvPr>
        </p:nvSpPr>
        <p:spPr>
          <a:ln/>
        </p:spPr>
        <p:txBody>
          <a:bodyPr/>
          <a:lstStyle>
            <a:lvl1pPr>
              <a:defRPr/>
            </a:lvl1pPr>
          </a:lstStyle>
          <a:p>
            <a:pPr>
              <a:defRPr/>
            </a:pPr>
            <a:r>
              <a:rPr lang="it-IT"/>
              <a:t>Corso di Meccanica del Volo (Prestazioni) - Prof. F. Nicolosi - CAP. 4</a:t>
            </a:r>
          </a:p>
        </p:txBody>
      </p:sp>
      <p:sp>
        <p:nvSpPr>
          <p:cNvPr id="7" name="Rectangle 6">
            <a:extLst>
              <a:ext uri="{FF2B5EF4-FFF2-40B4-BE49-F238E27FC236}">
                <a16:creationId xmlns:a16="http://schemas.microsoft.com/office/drawing/2014/main" id="{327FBE5E-A017-4691-B44A-C0BDB20FEB45}"/>
              </a:ext>
            </a:extLst>
          </p:cNvPr>
          <p:cNvSpPr>
            <a:spLocks noGrp="1" noChangeArrowheads="1"/>
          </p:cNvSpPr>
          <p:nvPr>
            <p:ph type="sldNum" sz="quarter" idx="12"/>
          </p:nvPr>
        </p:nvSpPr>
        <p:spPr>
          <a:ln/>
        </p:spPr>
        <p:txBody>
          <a:bodyPr/>
          <a:lstStyle>
            <a:lvl1pPr>
              <a:defRPr/>
            </a:lvl1pPr>
          </a:lstStyle>
          <a:p>
            <a:fld id="{16E38485-71B3-4AE0-A288-B1FCDDAD49C8}" type="slidenum">
              <a:rPr lang="it-IT" altLang="it-IT"/>
              <a:pPr/>
              <a:t>‹N›</a:t>
            </a:fld>
            <a:endParaRPr lang="it-IT" altLang="it-IT"/>
          </a:p>
        </p:txBody>
      </p:sp>
    </p:spTree>
    <p:extLst>
      <p:ext uri="{BB962C8B-B14F-4D97-AF65-F5344CB8AC3E}">
        <p14:creationId xmlns:p14="http://schemas.microsoft.com/office/powerpoint/2010/main" val="204055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FBD8612-3091-434D-A1A3-72261A3B335B}"/>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 dello schema</a:t>
            </a:r>
          </a:p>
        </p:txBody>
      </p:sp>
      <p:sp>
        <p:nvSpPr>
          <p:cNvPr id="13315" name="Rectangle 3">
            <a:extLst>
              <a:ext uri="{FF2B5EF4-FFF2-40B4-BE49-F238E27FC236}">
                <a16:creationId xmlns:a16="http://schemas.microsoft.com/office/drawing/2014/main" id="{2CA003B4-325F-4E80-9BAC-A041EE7506C4}"/>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D090B16F-66BA-46A5-ABD7-2BA6AAB03AF4}"/>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it-IT"/>
          </a:p>
        </p:txBody>
      </p:sp>
      <p:sp>
        <p:nvSpPr>
          <p:cNvPr id="1029" name="Rectangle 5">
            <a:extLst>
              <a:ext uri="{FF2B5EF4-FFF2-40B4-BE49-F238E27FC236}">
                <a16:creationId xmlns:a16="http://schemas.microsoft.com/office/drawing/2014/main" id="{FD5D4189-C977-4A70-A1F9-31D98254580F}"/>
              </a:ext>
            </a:extLst>
          </p:cNvPr>
          <p:cNvSpPr>
            <a:spLocks noGrp="1" noChangeArrowheads="1"/>
          </p:cNvSpPr>
          <p:nvPr>
            <p:ph type="ftr" sz="quarter" idx="3"/>
          </p:nvPr>
        </p:nvSpPr>
        <p:spPr bwMode="auto">
          <a:xfrm>
            <a:off x="1835150" y="6381750"/>
            <a:ext cx="54737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latin typeface="Arial" charset="0"/>
              </a:defRPr>
            </a:lvl1pPr>
          </a:lstStyle>
          <a:p>
            <a:pPr>
              <a:defRPr/>
            </a:pPr>
            <a:r>
              <a:rPr lang="it-IT"/>
              <a:t>Corso di Meccanica del Volo (Prestazioni) - Prof. F. Nicolosi - CAP. 4</a:t>
            </a:r>
          </a:p>
        </p:txBody>
      </p:sp>
      <p:sp>
        <p:nvSpPr>
          <p:cNvPr id="1030" name="Rectangle 6">
            <a:extLst>
              <a:ext uri="{FF2B5EF4-FFF2-40B4-BE49-F238E27FC236}">
                <a16:creationId xmlns:a16="http://schemas.microsoft.com/office/drawing/2014/main" id="{01C7FA91-05F5-4453-A0C4-81F32E2AA1DB}"/>
              </a:ext>
            </a:extLst>
          </p:cNvPr>
          <p:cNvSpPr>
            <a:spLocks noGrp="1" noChangeArrowheads="1"/>
          </p:cNvSpPr>
          <p:nvPr>
            <p:ph type="sldNum" sz="quarter" idx="4"/>
          </p:nvPr>
        </p:nvSpPr>
        <p:spPr bwMode="auto">
          <a:xfrm>
            <a:off x="6553200" y="6453188"/>
            <a:ext cx="2411413" cy="144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2FB6923-5784-4084-8759-22BA4C7E4B0D}" type="slidenum">
              <a:rPr lang="it-IT" altLang="it-IT"/>
              <a:pPr/>
              <a:t>‹N›</a:t>
            </a:fld>
            <a:endParaRPr lang="it-IT" altLang="it-IT"/>
          </a:p>
        </p:txBody>
      </p:sp>
    </p:spTree>
  </p:cSld>
  <p:clrMap bg1="lt1" tx1="dk1" bg2="lt2" tx2="dk2" accent1="accent1" accent2="accent2" accent3="accent3" accent4="accent4" accent5="accent5" accent6="accent6" hlink="hlink" folHlink="folHlink"/>
  <p:sldLayoutIdLst>
    <p:sldLayoutId id="2147483761" r:id="rId1"/>
    <p:sldLayoutId id="214748377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2"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43.wmf"/><Relationship Id="rId5" Type="http://schemas.openxmlformats.org/officeDocument/2006/relationships/oleObject" Target="../embeddings/oleObject19.bin"/><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24.bin"/><Relationship Id="rId18" Type="http://schemas.openxmlformats.org/officeDocument/2006/relationships/image" Target="../media/image52.wmf"/><Relationship Id="rId3" Type="http://schemas.openxmlformats.org/officeDocument/2006/relationships/image" Target="../media/image53.png"/><Relationship Id="rId7" Type="http://schemas.openxmlformats.org/officeDocument/2006/relationships/image" Target="../media/image47.wmf"/><Relationship Id="rId12" Type="http://schemas.openxmlformats.org/officeDocument/2006/relationships/image" Target="../media/image49.wmf"/><Relationship Id="rId17" Type="http://schemas.openxmlformats.org/officeDocument/2006/relationships/oleObject" Target="../embeddings/oleObject26.bin"/><Relationship Id="rId2" Type="http://schemas.openxmlformats.org/officeDocument/2006/relationships/slideLayout" Target="../slideLayouts/slideLayout1.xml"/><Relationship Id="rId16" Type="http://schemas.openxmlformats.org/officeDocument/2006/relationships/image" Target="../media/image51.wmf"/><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oleObject" Target="../embeddings/oleObject23.bin"/><Relationship Id="rId5" Type="http://schemas.openxmlformats.org/officeDocument/2006/relationships/image" Target="../media/image46.wmf"/><Relationship Id="rId15" Type="http://schemas.openxmlformats.org/officeDocument/2006/relationships/oleObject" Target="../embeddings/oleObject25.bin"/><Relationship Id="rId10" Type="http://schemas.openxmlformats.org/officeDocument/2006/relationships/image" Target="../media/image48.wmf"/><Relationship Id="rId4" Type="http://schemas.openxmlformats.org/officeDocument/2006/relationships/oleObject" Target="../embeddings/oleObject20.bin"/><Relationship Id="rId9" Type="http://schemas.openxmlformats.org/officeDocument/2006/relationships/oleObject" Target="../embeddings/oleObject22.bin"/><Relationship Id="rId14" Type="http://schemas.openxmlformats.org/officeDocument/2006/relationships/image" Target="../media/image50.wmf"/></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45.png"/><Relationship Id="rId5" Type="http://schemas.openxmlformats.org/officeDocument/2006/relationships/image" Target="../media/image55.w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59.wmf"/><Relationship Id="rId4" Type="http://schemas.openxmlformats.org/officeDocument/2006/relationships/image" Target="../media/image58.wmf"/></Relationships>
</file>

<file path=ppt/slides/_rels/slide38.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5.wmf"/><Relationship Id="rId3" Type="http://schemas.openxmlformats.org/officeDocument/2006/relationships/notesSlide" Target="../notesSlides/notesSlide7.xml"/><Relationship Id="rId7" Type="http://schemas.openxmlformats.org/officeDocument/2006/relationships/image" Target="../media/image12.wmf"/><Relationship Id="rId12"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3.wmf"/><Relationship Id="rId1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8.xml"/><Relationship Id="rId7"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13.wmf"/><Relationship Id="rId4" Type="http://schemas.openxmlformats.org/officeDocument/2006/relationships/oleObject" Target="../embeddings/oleObject14.bin"/><Relationship Id="rId9"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piè di pagina 4">
            <a:extLst>
              <a:ext uri="{FF2B5EF4-FFF2-40B4-BE49-F238E27FC236}">
                <a16:creationId xmlns:a16="http://schemas.microsoft.com/office/drawing/2014/main" id="{5B788483-0553-4325-811C-6F9727BE4D6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
        <p:nvSpPr>
          <p:cNvPr id="16387" name="Segnaposto numero diapositiva 5">
            <a:extLst>
              <a:ext uri="{FF2B5EF4-FFF2-40B4-BE49-F238E27FC236}">
                <a16:creationId xmlns:a16="http://schemas.microsoft.com/office/drawing/2014/main" id="{14848077-AF71-4D2B-AAB1-C8E094E3B0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9D5F7A4-E3E8-447F-8E0E-F66E8E0B9BE1}" type="slidenum">
              <a:rPr lang="it-IT" altLang="it-IT" sz="1400"/>
              <a:pPr eaLnBrk="1" hangingPunct="1"/>
              <a:t>1</a:t>
            </a:fld>
            <a:endParaRPr lang="it-IT" altLang="it-IT" sz="1400"/>
          </a:p>
        </p:txBody>
      </p:sp>
      <p:sp>
        <p:nvSpPr>
          <p:cNvPr id="16388" name="Rectangle 5">
            <a:extLst>
              <a:ext uri="{FF2B5EF4-FFF2-40B4-BE49-F238E27FC236}">
                <a16:creationId xmlns:a16="http://schemas.microsoft.com/office/drawing/2014/main" id="{437DAD0A-E020-4D54-A73B-61FFE1D5A949}"/>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89" name="Rectangle 7">
            <a:extLst>
              <a:ext uri="{FF2B5EF4-FFF2-40B4-BE49-F238E27FC236}">
                <a16:creationId xmlns:a16="http://schemas.microsoft.com/office/drawing/2014/main" id="{5121EF2D-C33F-411C-8395-A6853D4E1506}"/>
              </a:ext>
            </a:extLst>
          </p:cNvPr>
          <p:cNvSpPr>
            <a:spLocks noChangeArrowheads="1"/>
          </p:cNvSpPr>
          <p:nvPr/>
        </p:nvSpPr>
        <p:spPr bwMode="auto">
          <a:xfrm>
            <a:off x="827088" y="836712"/>
            <a:ext cx="7777162" cy="519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it-IT" altLang="it-IT" sz="2000" b="1" dirty="0"/>
              <a:t>Università degli Studi di Napoli Federico II</a:t>
            </a:r>
          </a:p>
          <a:p>
            <a:pPr algn="ctr"/>
            <a:r>
              <a:rPr lang="it-IT" altLang="it-IT" sz="2000" b="1" dirty="0"/>
              <a:t>Accademia Aeronautica</a:t>
            </a:r>
          </a:p>
          <a:p>
            <a:pPr algn="ctr"/>
            <a:endParaRPr lang="it-IT" altLang="it-IT" sz="2000" b="1" dirty="0"/>
          </a:p>
          <a:p>
            <a:pPr algn="ctr"/>
            <a:r>
              <a:rPr lang="it-IT" altLang="it-IT" sz="2000" b="1" dirty="0"/>
              <a:t>Laurea in </a:t>
            </a:r>
          </a:p>
          <a:p>
            <a:pPr algn="ctr"/>
            <a:r>
              <a:rPr lang="it-IT" altLang="it-IT" sz="2000" b="1" dirty="0"/>
              <a:t>Gestione dei Sistemi Aerospaziali per la Difesa</a:t>
            </a:r>
          </a:p>
          <a:p>
            <a:pPr algn="ctr"/>
            <a:r>
              <a:rPr lang="it-IT" altLang="it-IT" sz="2000" b="1" dirty="0"/>
              <a:t>(GESAD)</a:t>
            </a:r>
          </a:p>
          <a:p>
            <a:pPr algn="ctr"/>
            <a:endParaRPr lang="en-US" altLang="it-IT" sz="2800" b="1" dirty="0"/>
          </a:p>
          <a:p>
            <a:pPr algn="ctr"/>
            <a:r>
              <a:rPr lang="en-US" altLang="it-IT" sz="2000" b="1" dirty="0"/>
              <a:t>Corso di</a:t>
            </a:r>
          </a:p>
          <a:p>
            <a:pPr algn="ctr"/>
            <a:r>
              <a:rPr lang="en-US" altLang="it-IT" sz="2000" b="1" dirty="0"/>
              <a:t>MECCANICA DEL VOLO </a:t>
            </a:r>
          </a:p>
          <a:p>
            <a:pPr algn="ctr"/>
            <a:endParaRPr lang="en-US" altLang="it-IT" sz="2800" b="1" i="1" dirty="0"/>
          </a:p>
          <a:p>
            <a:pPr algn="ctr"/>
            <a:r>
              <a:rPr lang="en-US" altLang="it-IT" sz="3200" b="1" i="1" dirty="0">
                <a:solidFill>
                  <a:schemeClr val="accent2"/>
                </a:solidFill>
              </a:rPr>
              <a:t>La </a:t>
            </a:r>
            <a:r>
              <a:rPr lang="en-US" altLang="it-IT" sz="3200" b="1" i="1" dirty="0" err="1">
                <a:solidFill>
                  <a:schemeClr val="accent2"/>
                </a:solidFill>
              </a:rPr>
              <a:t>polare</a:t>
            </a:r>
            <a:r>
              <a:rPr lang="en-US" altLang="it-IT" sz="3200" b="1" i="1" dirty="0">
                <a:solidFill>
                  <a:schemeClr val="accent2"/>
                </a:solidFill>
              </a:rPr>
              <a:t> di </a:t>
            </a:r>
            <a:r>
              <a:rPr lang="en-US" altLang="it-IT" sz="3200" b="1" i="1" dirty="0" err="1">
                <a:solidFill>
                  <a:schemeClr val="accent2"/>
                </a:solidFill>
              </a:rPr>
              <a:t>resistenza</a:t>
            </a:r>
            <a:r>
              <a:rPr lang="en-US" altLang="it-IT" sz="3200" b="1" i="1" dirty="0">
                <a:solidFill>
                  <a:schemeClr val="accent2"/>
                </a:solidFill>
              </a:rPr>
              <a:t> del </a:t>
            </a:r>
            <a:r>
              <a:rPr lang="en-US" altLang="it-IT" sz="3200" b="1" i="1" dirty="0" err="1">
                <a:solidFill>
                  <a:schemeClr val="accent2"/>
                </a:solidFill>
              </a:rPr>
              <a:t>velivolo</a:t>
            </a:r>
            <a:endParaRPr lang="en-US" altLang="it-IT" sz="3200" b="1" i="1" dirty="0">
              <a:solidFill>
                <a:schemeClr val="accent2"/>
              </a:solidFill>
            </a:endParaRPr>
          </a:p>
          <a:p>
            <a:pPr algn="ctr"/>
            <a:endParaRPr lang="en-US" altLang="it-IT" sz="2800" b="1" i="1" dirty="0"/>
          </a:p>
          <a:p>
            <a:pPr algn="ctr"/>
            <a:endParaRPr lang="en-US" altLang="it-IT" sz="2800" b="1" i="1" dirty="0"/>
          </a:p>
          <a:p>
            <a:pPr algn="ctr"/>
            <a:r>
              <a:rPr lang="en-US" altLang="it-IT" b="1" dirty="0"/>
              <a:t>Prof. A. De Marco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egnaposto numero diapositiva 4">
            <a:extLst>
              <a:ext uri="{FF2B5EF4-FFF2-40B4-BE49-F238E27FC236}">
                <a16:creationId xmlns:a16="http://schemas.microsoft.com/office/drawing/2014/main" id="{2CF70083-95DB-45E7-BBBD-83B92977A4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7FC4D2D-C7AE-4A7C-8F61-9D6B880F734D}" type="slidenum">
              <a:rPr lang="it-IT" altLang="it-IT" sz="1400"/>
              <a:pPr eaLnBrk="1" hangingPunct="1"/>
              <a:t>10</a:t>
            </a:fld>
            <a:endParaRPr lang="it-IT" altLang="it-IT" sz="1400"/>
          </a:p>
        </p:txBody>
      </p:sp>
      <p:sp>
        <p:nvSpPr>
          <p:cNvPr id="19460" name="Rectangle 2">
            <a:extLst>
              <a:ext uri="{FF2B5EF4-FFF2-40B4-BE49-F238E27FC236}">
                <a16:creationId xmlns:a16="http://schemas.microsoft.com/office/drawing/2014/main" id="{70F44EA3-F14B-4675-9B72-B5FE7C49C6D8}"/>
              </a:ext>
            </a:extLst>
          </p:cNvPr>
          <p:cNvSpPr>
            <a:spLocks noChangeArrowheads="1"/>
          </p:cNvSpPr>
          <p:nvPr/>
        </p:nvSpPr>
        <p:spPr bwMode="auto">
          <a:xfrm>
            <a:off x="3209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1" name="Text Box 3">
            <a:extLst>
              <a:ext uri="{FF2B5EF4-FFF2-40B4-BE49-F238E27FC236}">
                <a16:creationId xmlns:a16="http://schemas.microsoft.com/office/drawing/2014/main" id="{9EE70D74-34FA-4D39-A988-CD19F0478465}"/>
              </a:ext>
            </a:extLst>
          </p:cNvPr>
          <p:cNvSpPr txBox="1">
            <a:spLocks noChangeArrowheads="1"/>
          </p:cNvSpPr>
          <p:nvPr/>
        </p:nvSpPr>
        <p:spPr bwMode="auto">
          <a:xfrm>
            <a:off x="179388" y="0"/>
            <a:ext cx="437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LA POLARE DEL VELIVOLO</a:t>
            </a:r>
          </a:p>
        </p:txBody>
      </p:sp>
      <p:sp>
        <p:nvSpPr>
          <p:cNvPr id="19462" name="Rectangle 4">
            <a:extLst>
              <a:ext uri="{FF2B5EF4-FFF2-40B4-BE49-F238E27FC236}">
                <a16:creationId xmlns:a16="http://schemas.microsoft.com/office/drawing/2014/main" id="{938A848C-2D1E-4516-8091-E74444E7B2E6}"/>
              </a:ext>
            </a:extLst>
          </p:cNvPr>
          <p:cNvSpPr>
            <a:spLocks noChangeArrowheads="1"/>
          </p:cNvSpPr>
          <p:nvPr/>
        </p:nvSpPr>
        <p:spPr bwMode="auto">
          <a:xfrm>
            <a:off x="0" y="2317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3" name="Rectangle 5">
            <a:extLst>
              <a:ext uri="{FF2B5EF4-FFF2-40B4-BE49-F238E27FC236}">
                <a16:creationId xmlns:a16="http://schemas.microsoft.com/office/drawing/2014/main" id="{34E8AF2F-C442-400D-8B60-4E32B9FF697F}"/>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19464" name="Picture 6" descr="drag01b">
            <a:extLst>
              <a:ext uri="{FF2B5EF4-FFF2-40B4-BE49-F238E27FC236}">
                <a16:creationId xmlns:a16="http://schemas.microsoft.com/office/drawing/2014/main" id="{DA485EFD-CFA1-43F5-A2B5-EBA5F0A47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428625"/>
            <a:ext cx="6824662"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7">
            <a:extLst>
              <a:ext uri="{FF2B5EF4-FFF2-40B4-BE49-F238E27FC236}">
                <a16:creationId xmlns:a16="http://schemas.microsoft.com/office/drawing/2014/main" id="{3BF3B734-8C30-4B6B-BCC9-B92B22F1989D}"/>
              </a:ext>
            </a:extLst>
          </p:cNvPr>
          <p:cNvSpPr txBox="1">
            <a:spLocks noChangeArrowheads="1"/>
          </p:cNvSpPr>
          <p:nvPr/>
        </p:nvSpPr>
        <p:spPr bwMode="auto">
          <a:xfrm>
            <a:off x="285750" y="428625"/>
            <a:ext cx="2070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Breakdown </a:t>
            </a:r>
          </a:p>
          <a:p>
            <a:pPr eaLnBrk="1" hangingPunct="1"/>
            <a:r>
              <a:rPr lang="it-IT" altLang="it-IT"/>
              <a:t>della resistenza</a:t>
            </a:r>
          </a:p>
        </p:txBody>
      </p:sp>
      <p:sp>
        <p:nvSpPr>
          <p:cNvPr id="19466" name="Rettangolo 9">
            <a:extLst>
              <a:ext uri="{FF2B5EF4-FFF2-40B4-BE49-F238E27FC236}">
                <a16:creationId xmlns:a16="http://schemas.microsoft.com/office/drawing/2014/main" id="{EF72B89B-B084-4DE8-A38A-E9649858E041}"/>
              </a:ext>
            </a:extLst>
          </p:cNvPr>
          <p:cNvSpPr>
            <a:spLocks noChangeArrowheads="1"/>
          </p:cNvSpPr>
          <p:nvPr/>
        </p:nvSpPr>
        <p:spPr bwMode="auto">
          <a:xfrm>
            <a:off x="214313" y="5214938"/>
            <a:ext cx="8501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vede che ad esempio per questo velivolo (da trasporto a getto) il CDo (della polare parabolica) è all’incirca pari a 0.0170, cioè  170 </a:t>
            </a:r>
            <a:r>
              <a:rPr lang="it-IT" altLang="it-IT" sz="1800" b="1" i="1"/>
              <a:t>drag count</a:t>
            </a:r>
            <a:r>
              <a:rPr lang="it-IT" altLang="it-IT" sz="1800" b="1"/>
              <a:t> . </a:t>
            </a:r>
            <a:r>
              <a:rPr lang="it-IT" altLang="it-IT" sz="1800"/>
              <a:t>Si vede come il contributo dell’ala è circa 50 d.c., quello della fusoliera altri 50 circa e tra motore(nacelle) e piani di coda altri 50-60. Altri 15 circa derivano dalla resistenza d’onda (Mach correction).</a:t>
            </a:r>
          </a:p>
        </p:txBody>
      </p:sp>
      <p:sp>
        <p:nvSpPr>
          <p:cNvPr id="11" name="Figura a mano libera 10">
            <a:extLst>
              <a:ext uri="{FF2B5EF4-FFF2-40B4-BE49-F238E27FC236}">
                <a16:creationId xmlns:a16="http://schemas.microsoft.com/office/drawing/2014/main" id="{5E43A175-79B3-4707-9AB1-1E6101A1C8C5}"/>
              </a:ext>
            </a:extLst>
          </p:cNvPr>
          <p:cNvSpPr/>
          <p:nvPr/>
        </p:nvSpPr>
        <p:spPr>
          <a:xfrm>
            <a:off x="4410075" y="1428750"/>
            <a:ext cx="3805238" cy="3041650"/>
          </a:xfrm>
          <a:custGeom>
            <a:avLst/>
            <a:gdLst>
              <a:gd name="connsiteX0" fmla="*/ 31448 w 3456820"/>
              <a:gd name="connsiteY0" fmla="*/ 2960914 h 2960914"/>
              <a:gd name="connsiteX1" fmla="*/ 31448 w 3456820"/>
              <a:gd name="connsiteY1" fmla="*/ 2583543 h 2960914"/>
              <a:gd name="connsiteX2" fmla="*/ 220134 w 3456820"/>
              <a:gd name="connsiteY2" fmla="*/ 1886857 h 2960914"/>
              <a:gd name="connsiteX3" fmla="*/ 916820 w 3456820"/>
              <a:gd name="connsiteY3" fmla="*/ 1117600 h 2960914"/>
              <a:gd name="connsiteX4" fmla="*/ 1947334 w 3456820"/>
              <a:gd name="connsiteY4" fmla="*/ 508000 h 2960914"/>
              <a:gd name="connsiteX5" fmla="*/ 3456820 w 3456820"/>
              <a:gd name="connsiteY5" fmla="*/ 0 h 296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820" h="2960914">
                <a:moveTo>
                  <a:pt x="31448" y="2960914"/>
                </a:moveTo>
                <a:cubicBezTo>
                  <a:pt x="15724" y="2861733"/>
                  <a:pt x="0" y="2762553"/>
                  <a:pt x="31448" y="2583543"/>
                </a:cubicBezTo>
                <a:cubicBezTo>
                  <a:pt x="62896" y="2404533"/>
                  <a:pt x="72572" y="2131181"/>
                  <a:pt x="220134" y="1886857"/>
                </a:cubicBezTo>
                <a:cubicBezTo>
                  <a:pt x="367696" y="1642533"/>
                  <a:pt x="628953" y="1347410"/>
                  <a:pt x="916820" y="1117600"/>
                </a:cubicBezTo>
                <a:cubicBezTo>
                  <a:pt x="1204687" y="887790"/>
                  <a:pt x="1524001" y="694267"/>
                  <a:pt x="1947334" y="508000"/>
                </a:cubicBezTo>
                <a:cubicBezTo>
                  <a:pt x="2370667" y="321733"/>
                  <a:pt x="2913743" y="160866"/>
                  <a:pt x="3456820" y="0"/>
                </a:cubicBezTo>
              </a:path>
            </a:pathLst>
          </a:custGeom>
          <a:ln w="25400">
            <a:prstDash val="dash"/>
          </a:ln>
        </p:spPr>
        <p:style>
          <a:lnRef idx="1">
            <a:schemeClr val="accent2"/>
          </a:lnRef>
          <a:fillRef idx="0">
            <a:schemeClr val="accent2"/>
          </a:fillRef>
          <a:effectRef idx="0">
            <a:schemeClr val="accent2"/>
          </a:effectRef>
          <a:fontRef idx="minor">
            <a:schemeClr val="tx1"/>
          </a:fontRef>
        </p:style>
        <p:txBody>
          <a:bodyPr anchor="ctr"/>
          <a:lstStyle/>
          <a:p>
            <a:pPr algn="ctr">
              <a:defRPr/>
            </a:pPr>
            <a:endParaRPr lang="it-IT"/>
          </a:p>
        </p:txBody>
      </p:sp>
      <p:cxnSp>
        <p:nvCxnSpPr>
          <p:cNvPr id="15" name="Connettore 1 14">
            <a:extLst>
              <a:ext uri="{FF2B5EF4-FFF2-40B4-BE49-F238E27FC236}">
                <a16:creationId xmlns:a16="http://schemas.microsoft.com/office/drawing/2014/main" id="{DB7A816A-1EC0-49F5-B654-D3F14A823136}"/>
              </a:ext>
            </a:extLst>
          </p:cNvPr>
          <p:cNvCxnSpPr/>
          <p:nvPr/>
        </p:nvCxnSpPr>
        <p:spPr>
          <a:xfrm>
            <a:off x="928688" y="3000375"/>
            <a:ext cx="571500" cy="1588"/>
          </a:xfrm>
          <a:prstGeom prst="line">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9469" name="Rettangolo 15">
            <a:extLst>
              <a:ext uri="{FF2B5EF4-FFF2-40B4-BE49-F238E27FC236}">
                <a16:creationId xmlns:a16="http://schemas.microsoft.com/office/drawing/2014/main" id="{52E6FA97-02BE-47B8-BB78-65D4ABFABB06}"/>
              </a:ext>
            </a:extLst>
          </p:cNvPr>
          <p:cNvSpPr>
            <a:spLocks noChangeArrowheads="1"/>
          </p:cNvSpPr>
          <p:nvPr/>
        </p:nvSpPr>
        <p:spPr bwMode="auto">
          <a:xfrm>
            <a:off x="214313" y="2143125"/>
            <a:ext cx="22145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Polare parabolica che approssima la polare reale</a:t>
            </a:r>
          </a:p>
        </p:txBody>
      </p:sp>
      <p:cxnSp>
        <p:nvCxnSpPr>
          <p:cNvPr id="18" name="Connettore 2 17">
            <a:extLst>
              <a:ext uri="{FF2B5EF4-FFF2-40B4-BE49-F238E27FC236}">
                <a16:creationId xmlns:a16="http://schemas.microsoft.com/office/drawing/2014/main" id="{5351B928-EE72-4E80-A759-F6484B1FD243}"/>
              </a:ext>
            </a:extLst>
          </p:cNvPr>
          <p:cNvCxnSpPr/>
          <p:nvPr/>
        </p:nvCxnSpPr>
        <p:spPr>
          <a:xfrm flipV="1">
            <a:off x="928688" y="4500563"/>
            <a:ext cx="3500437" cy="1071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Segnaposto piè di pagina 4">
            <a:extLst>
              <a:ext uri="{FF2B5EF4-FFF2-40B4-BE49-F238E27FC236}">
                <a16:creationId xmlns:a16="http://schemas.microsoft.com/office/drawing/2014/main" id="{E4DD1A11-2867-4FCF-8402-EEF9D4C9769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egnaposto numero diapositiva 4">
            <a:extLst>
              <a:ext uri="{FF2B5EF4-FFF2-40B4-BE49-F238E27FC236}">
                <a16:creationId xmlns:a16="http://schemas.microsoft.com/office/drawing/2014/main" id="{E098F5CD-23CB-4E9E-B6A6-33D9BBB47F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F437938-04A8-4F3D-98B9-C1712FB01860}" type="slidenum">
              <a:rPr lang="it-IT" altLang="it-IT" sz="1400"/>
              <a:pPr eaLnBrk="1" hangingPunct="1"/>
              <a:t>11</a:t>
            </a:fld>
            <a:endParaRPr lang="it-IT" altLang="it-IT" sz="1400"/>
          </a:p>
        </p:txBody>
      </p:sp>
      <p:sp>
        <p:nvSpPr>
          <p:cNvPr id="20484" name="Rectangle 2">
            <a:extLst>
              <a:ext uri="{FF2B5EF4-FFF2-40B4-BE49-F238E27FC236}">
                <a16:creationId xmlns:a16="http://schemas.microsoft.com/office/drawing/2014/main" id="{3C88D07B-E692-4DBA-AE3E-280C6D9DF650}"/>
              </a:ext>
            </a:extLst>
          </p:cNvPr>
          <p:cNvSpPr>
            <a:spLocks noChangeArrowheads="1"/>
          </p:cNvSpPr>
          <p:nvPr/>
        </p:nvSpPr>
        <p:spPr bwMode="auto">
          <a:xfrm>
            <a:off x="3209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85" name="Text Box 3">
            <a:extLst>
              <a:ext uri="{FF2B5EF4-FFF2-40B4-BE49-F238E27FC236}">
                <a16:creationId xmlns:a16="http://schemas.microsoft.com/office/drawing/2014/main" id="{3C6CB721-855A-49D1-A969-7F574C6DC5D1}"/>
              </a:ext>
            </a:extLst>
          </p:cNvPr>
          <p:cNvSpPr txBox="1">
            <a:spLocks noChangeArrowheads="1"/>
          </p:cNvSpPr>
          <p:nvPr/>
        </p:nvSpPr>
        <p:spPr bwMode="auto">
          <a:xfrm>
            <a:off x="179388" y="0"/>
            <a:ext cx="437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LA POLARE DEL VELIVOLO</a:t>
            </a:r>
          </a:p>
        </p:txBody>
      </p:sp>
      <p:sp>
        <p:nvSpPr>
          <p:cNvPr id="20486" name="Rectangle 4">
            <a:extLst>
              <a:ext uri="{FF2B5EF4-FFF2-40B4-BE49-F238E27FC236}">
                <a16:creationId xmlns:a16="http://schemas.microsoft.com/office/drawing/2014/main" id="{37E74A0C-DF8E-4997-9A82-6FA253C8D662}"/>
              </a:ext>
            </a:extLst>
          </p:cNvPr>
          <p:cNvSpPr>
            <a:spLocks noChangeArrowheads="1"/>
          </p:cNvSpPr>
          <p:nvPr/>
        </p:nvSpPr>
        <p:spPr bwMode="auto">
          <a:xfrm>
            <a:off x="0" y="2317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87" name="Rectangle 5">
            <a:extLst>
              <a:ext uri="{FF2B5EF4-FFF2-40B4-BE49-F238E27FC236}">
                <a16:creationId xmlns:a16="http://schemas.microsoft.com/office/drawing/2014/main" id="{764597AD-9220-488A-BF5C-A82EF003EC3C}"/>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88" name="Text Box 7">
            <a:extLst>
              <a:ext uri="{FF2B5EF4-FFF2-40B4-BE49-F238E27FC236}">
                <a16:creationId xmlns:a16="http://schemas.microsoft.com/office/drawing/2014/main" id="{25EA1910-5352-40D9-ADAF-128761A36B26}"/>
              </a:ext>
            </a:extLst>
          </p:cNvPr>
          <p:cNvSpPr txBox="1">
            <a:spLocks noChangeArrowheads="1"/>
          </p:cNvSpPr>
          <p:nvPr/>
        </p:nvSpPr>
        <p:spPr bwMode="auto">
          <a:xfrm>
            <a:off x="4500563" y="0"/>
            <a:ext cx="4429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Polare Parabolica e Polare Reale</a:t>
            </a:r>
          </a:p>
        </p:txBody>
      </p:sp>
      <p:sp>
        <p:nvSpPr>
          <p:cNvPr id="20489" name="Rettangolo 9">
            <a:extLst>
              <a:ext uri="{FF2B5EF4-FFF2-40B4-BE49-F238E27FC236}">
                <a16:creationId xmlns:a16="http://schemas.microsoft.com/office/drawing/2014/main" id="{3BCFBF9B-2D3F-4B49-AB82-7AAEF75BF164}"/>
              </a:ext>
            </a:extLst>
          </p:cNvPr>
          <p:cNvSpPr>
            <a:spLocks noChangeArrowheads="1"/>
          </p:cNvSpPr>
          <p:nvPr/>
        </p:nvSpPr>
        <p:spPr bwMode="auto">
          <a:xfrm>
            <a:off x="0" y="4714875"/>
            <a:ext cx="44291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dirty="0"/>
              <a:t>Si deve notare come il </a:t>
            </a:r>
            <a:r>
              <a:rPr lang="it-IT" altLang="it-IT" sz="1800" dirty="0" err="1"/>
              <a:t>CDo</a:t>
            </a:r>
            <a:r>
              <a:rPr lang="it-IT" altLang="it-IT" sz="1800" dirty="0"/>
              <a:t> per l’approssimazione parabolica della resistenza è il CD a CL=0, ma anche il CD minimo. Si vede come tale valore potrebbe non coincidere né con il CD a CL=0 della polare reale, né con il </a:t>
            </a:r>
            <a:r>
              <a:rPr lang="it-IT" altLang="it-IT" sz="1800" dirty="0" err="1"/>
              <a:t>Cdmin</a:t>
            </a:r>
            <a:r>
              <a:rPr lang="it-IT" altLang="it-IT" sz="1800" dirty="0"/>
              <a:t> (CD minimo) della stessa.</a:t>
            </a:r>
          </a:p>
        </p:txBody>
      </p:sp>
      <p:sp>
        <p:nvSpPr>
          <p:cNvPr id="11" name="Figura a mano libera 10">
            <a:extLst>
              <a:ext uri="{FF2B5EF4-FFF2-40B4-BE49-F238E27FC236}">
                <a16:creationId xmlns:a16="http://schemas.microsoft.com/office/drawing/2014/main" id="{A2315167-6518-405E-AB29-476D15C93549}"/>
              </a:ext>
            </a:extLst>
          </p:cNvPr>
          <p:cNvSpPr/>
          <p:nvPr/>
        </p:nvSpPr>
        <p:spPr>
          <a:xfrm>
            <a:off x="4052888" y="1643063"/>
            <a:ext cx="2733675" cy="2541587"/>
          </a:xfrm>
          <a:custGeom>
            <a:avLst/>
            <a:gdLst>
              <a:gd name="connsiteX0" fmla="*/ 31448 w 3456820"/>
              <a:gd name="connsiteY0" fmla="*/ 2960914 h 2960914"/>
              <a:gd name="connsiteX1" fmla="*/ 31448 w 3456820"/>
              <a:gd name="connsiteY1" fmla="*/ 2583543 h 2960914"/>
              <a:gd name="connsiteX2" fmla="*/ 220134 w 3456820"/>
              <a:gd name="connsiteY2" fmla="*/ 1886857 h 2960914"/>
              <a:gd name="connsiteX3" fmla="*/ 916820 w 3456820"/>
              <a:gd name="connsiteY3" fmla="*/ 1117600 h 2960914"/>
              <a:gd name="connsiteX4" fmla="*/ 1947334 w 3456820"/>
              <a:gd name="connsiteY4" fmla="*/ 508000 h 2960914"/>
              <a:gd name="connsiteX5" fmla="*/ 3456820 w 3456820"/>
              <a:gd name="connsiteY5" fmla="*/ 0 h 296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6820" h="2960914">
                <a:moveTo>
                  <a:pt x="31448" y="2960914"/>
                </a:moveTo>
                <a:cubicBezTo>
                  <a:pt x="15724" y="2861733"/>
                  <a:pt x="0" y="2762553"/>
                  <a:pt x="31448" y="2583543"/>
                </a:cubicBezTo>
                <a:cubicBezTo>
                  <a:pt x="62896" y="2404533"/>
                  <a:pt x="72572" y="2131181"/>
                  <a:pt x="220134" y="1886857"/>
                </a:cubicBezTo>
                <a:cubicBezTo>
                  <a:pt x="367696" y="1642533"/>
                  <a:pt x="628953" y="1347410"/>
                  <a:pt x="916820" y="1117600"/>
                </a:cubicBezTo>
                <a:cubicBezTo>
                  <a:pt x="1204687" y="887790"/>
                  <a:pt x="1524001" y="694267"/>
                  <a:pt x="1947334" y="508000"/>
                </a:cubicBezTo>
                <a:cubicBezTo>
                  <a:pt x="2370667" y="321733"/>
                  <a:pt x="2913743" y="160866"/>
                  <a:pt x="3456820" y="0"/>
                </a:cubicBezTo>
              </a:path>
            </a:pathLst>
          </a:custGeom>
          <a:ln w="25400">
            <a:prstDash val="dash"/>
          </a:ln>
        </p:spPr>
        <p:style>
          <a:lnRef idx="1">
            <a:schemeClr val="accent2"/>
          </a:lnRef>
          <a:fillRef idx="0">
            <a:schemeClr val="accent2"/>
          </a:fillRef>
          <a:effectRef idx="0">
            <a:schemeClr val="accent2"/>
          </a:effectRef>
          <a:fontRef idx="minor">
            <a:schemeClr val="tx1"/>
          </a:fontRef>
        </p:style>
        <p:txBody>
          <a:bodyPr anchor="ctr"/>
          <a:lstStyle/>
          <a:p>
            <a:pPr algn="ctr">
              <a:defRPr/>
            </a:pPr>
            <a:endParaRPr lang="it-IT"/>
          </a:p>
        </p:txBody>
      </p:sp>
      <p:cxnSp>
        <p:nvCxnSpPr>
          <p:cNvPr id="15" name="Connettore 1 14">
            <a:extLst>
              <a:ext uri="{FF2B5EF4-FFF2-40B4-BE49-F238E27FC236}">
                <a16:creationId xmlns:a16="http://schemas.microsoft.com/office/drawing/2014/main" id="{25EF3DFB-BFB4-4EBF-90FA-4BF497949081}"/>
              </a:ext>
            </a:extLst>
          </p:cNvPr>
          <p:cNvCxnSpPr/>
          <p:nvPr/>
        </p:nvCxnSpPr>
        <p:spPr>
          <a:xfrm>
            <a:off x="4000500" y="1571625"/>
            <a:ext cx="571500" cy="1588"/>
          </a:xfrm>
          <a:prstGeom prst="line">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492" name="Rettangolo 15">
            <a:extLst>
              <a:ext uri="{FF2B5EF4-FFF2-40B4-BE49-F238E27FC236}">
                <a16:creationId xmlns:a16="http://schemas.microsoft.com/office/drawing/2014/main" id="{0E50EA09-5A38-4885-A92E-409EC2698159}"/>
              </a:ext>
            </a:extLst>
          </p:cNvPr>
          <p:cNvSpPr>
            <a:spLocks noChangeArrowheads="1"/>
          </p:cNvSpPr>
          <p:nvPr/>
        </p:nvSpPr>
        <p:spPr bwMode="auto">
          <a:xfrm>
            <a:off x="3286125" y="785813"/>
            <a:ext cx="2214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Polare parabolica che approssima la polare reale</a:t>
            </a:r>
          </a:p>
        </p:txBody>
      </p:sp>
      <p:cxnSp>
        <p:nvCxnSpPr>
          <p:cNvPr id="18" name="Connettore 2 17">
            <a:extLst>
              <a:ext uri="{FF2B5EF4-FFF2-40B4-BE49-F238E27FC236}">
                <a16:creationId xmlns:a16="http://schemas.microsoft.com/office/drawing/2014/main" id="{9FCF7EA2-B579-4008-B8FF-E85486CAE70B}"/>
              </a:ext>
            </a:extLst>
          </p:cNvPr>
          <p:cNvCxnSpPr/>
          <p:nvPr/>
        </p:nvCxnSpPr>
        <p:spPr>
          <a:xfrm rot="16200000" flipH="1">
            <a:off x="2821782" y="2464593"/>
            <a:ext cx="2000250" cy="500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3B7A43B3-AFC5-45E0-9724-CD9D6CD10CB5}"/>
              </a:ext>
            </a:extLst>
          </p:cNvPr>
          <p:cNvCxnSpPr/>
          <p:nvPr/>
        </p:nvCxnSpPr>
        <p:spPr>
          <a:xfrm>
            <a:off x="3071813" y="4143375"/>
            <a:ext cx="4929187"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5589D985-4280-4033-A8AF-9A232C9D87CA}"/>
              </a:ext>
            </a:extLst>
          </p:cNvPr>
          <p:cNvCxnSpPr/>
          <p:nvPr/>
        </p:nvCxnSpPr>
        <p:spPr>
          <a:xfrm rot="16200000" flipV="1">
            <a:off x="1321595" y="2393156"/>
            <a:ext cx="3795712" cy="9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Figura a mano libera 23">
            <a:extLst>
              <a:ext uri="{FF2B5EF4-FFF2-40B4-BE49-F238E27FC236}">
                <a16:creationId xmlns:a16="http://schemas.microsoft.com/office/drawing/2014/main" id="{3DB0DD02-EBB2-4F1B-8A46-6CCDC92389AD}"/>
              </a:ext>
            </a:extLst>
          </p:cNvPr>
          <p:cNvSpPr/>
          <p:nvPr/>
        </p:nvSpPr>
        <p:spPr>
          <a:xfrm>
            <a:off x="4137025" y="1714500"/>
            <a:ext cx="3721100" cy="2439988"/>
          </a:xfrm>
          <a:custGeom>
            <a:avLst/>
            <a:gdLst>
              <a:gd name="connsiteX0" fmla="*/ 62896 w 3343124"/>
              <a:gd name="connsiteY0" fmla="*/ 2329543 h 2329543"/>
              <a:gd name="connsiteX1" fmla="*/ 19353 w 3343124"/>
              <a:gd name="connsiteY1" fmla="*/ 2068286 h 2329543"/>
              <a:gd name="connsiteX2" fmla="*/ 4839 w 3343124"/>
              <a:gd name="connsiteY2" fmla="*/ 1836057 h 2329543"/>
              <a:gd name="connsiteX3" fmla="*/ 33867 w 3343124"/>
              <a:gd name="connsiteY3" fmla="*/ 1632857 h 2329543"/>
              <a:gd name="connsiteX4" fmla="*/ 208039 w 3343124"/>
              <a:gd name="connsiteY4" fmla="*/ 1299029 h 2329543"/>
              <a:gd name="connsiteX5" fmla="*/ 541867 w 3343124"/>
              <a:gd name="connsiteY5" fmla="*/ 892629 h 2329543"/>
              <a:gd name="connsiteX6" fmla="*/ 1093410 w 3343124"/>
              <a:gd name="connsiteY6" fmla="*/ 471714 h 2329543"/>
              <a:gd name="connsiteX7" fmla="*/ 1615924 w 3343124"/>
              <a:gd name="connsiteY7" fmla="*/ 210457 h 2329543"/>
              <a:gd name="connsiteX8" fmla="*/ 2312610 w 3343124"/>
              <a:gd name="connsiteY8" fmla="*/ 50800 h 2329543"/>
              <a:gd name="connsiteX9" fmla="*/ 2965753 w 3343124"/>
              <a:gd name="connsiteY9" fmla="*/ 7257 h 2329543"/>
              <a:gd name="connsiteX10" fmla="*/ 3343124 w 3343124"/>
              <a:gd name="connsiteY10" fmla="*/ 7257 h 232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3124" h="2329543">
                <a:moveTo>
                  <a:pt x="62896" y="2329543"/>
                </a:moveTo>
                <a:cubicBezTo>
                  <a:pt x="45962" y="2240038"/>
                  <a:pt x="29029" y="2150534"/>
                  <a:pt x="19353" y="2068286"/>
                </a:cubicBezTo>
                <a:cubicBezTo>
                  <a:pt x="9677" y="1986038"/>
                  <a:pt x="2420" y="1908628"/>
                  <a:pt x="4839" y="1836057"/>
                </a:cubicBezTo>
                <a:cubicBezTo>
                  <a:pt x="7258" y="1763486"/>
                  <a:pt x="0" y="1722362"/>
                  <a:pt x="33867" y="1632857"/>
                </a:cubicBezTo>
                <a:cubicBezTo>
                  <a:pt x="67734" y="1543352"/>
                  <a:pt x="123372" y="1422400"/>
                  <a:pt x="208039" y="1299029"/>
                </a:cubicBezTo>
                <a:cubicBezTo>
                  <a:pt x="292706" y="1175658"/>
                  <a:pt x="394305" y="1030515"/>
                  <a:pt x="541867" y="892629"/>
                </a:cubicBezTo>
                <a:cubicBezTo>
                  <a:pt x="689429" y="754743"/>
                  <a:pt x="914401" y="585409"/>
                  <a:pt x="1093410" y="471714"/>
                </a:cubicBezTo>
                <a:cubicBezTo>
                  <a:pt x="1272420" y="358019"/>
                  <a:pt x="1412724" y="280609"/>
                  <a:pt x="1615924" y="210457"/>
                </a:cubicBezTo>
                <a:cubicBezTo>
                  <a:pt x="1819124" y="140305"/>
                  <a:pt x="2087639" y="84667"/>
                  <a:pt x="2312610" y="50800"/>
                </a:cubicBezTo>
                <a:cubicBezTo>
                  <a:pt x="2537581" y="16933"/>
                  <a:pt x="2794001" y="14514"/>
                  <a:pt x="2965753" y="7257"/>
                </a:cubicBezTo>
                <a:cubicBezTo>
                  <a:pt x="3137505" y="0"/>
                  <a:pt x="3240314" y="3628"/>
                  <a:pt x="3343124" y="7257"/>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it-IT"/>
          </a:p>
        </p:txBody>
      </p:sp>
      <p:sp>
        <p:nvSpPr>
          <p:cNvPr id="20497" name="Rettangolo 24">
            <a:extLst>
              <a:ext uri="{FF2B5EF4-FFF2-40B4-BE49-F238E27FC236}">
                <a16:creationId xmlns:a16="http://schemas.microsoft.com/office/drawing/2014/main" id="{6A251AE8-4259-4EAC-97CF-A72AD7452C65}"/>
              </a:ext>
            </a:extLst>
          </p:cNvPr>
          <p:cNvSpPr>
            <a:spLocks noChangeArrowheads="1"/>
          </p:cNvSpPr>
          <p:nvPr/>
        </p:nvSpPr>
        <p:spPr bwMode="auto">
          <a:xfrm>
            <a:off x="5643563" y="428625"/>
            <a:ext cx="29289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Possibile polare di </a:t>
            </a:r>
          </a:p>
          <a:p>
            <a:pPr eaLnBrk="1" hangingPunct="1"/>
            <a:r>
              <a:rPr lang="it-IT" altLang="it-IT" sz="1800"/>
              <a:t>resistenza reale del velivolo</a:t>
            </a:r>
          </a:p>
        </p:txBody>
      </p:sp>
      <p:cxnSp>
        <p:nvCxnSpPr>
          <p:cNvPr id="27" name="Connettore 2 26">
            <a:extLst>
              <a:ext uri="{FF2B5EF4-FFF2-40B4-BE49-F238E27FC236}">
                <a16:creationId xmlns:a16="http://schemas.microsoft.com/office/drawing/2014/main" id="{36BFFB35-6503-41AD-82FB-5A53155FB81C}"/>
              </a:ext>
            </a:extLst>
          </p:cNvPr>
          <p:cNvCxnSpPr/>
          <p:nvPr/>
        </p:nvCxnSpPr>
        <p:spPr>
          <a:xfrm rot="16200000" flipH="1">
            <a:off x="6607969" y="1107281"/>
            <a:ext cx="714375" cy="500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9CCAA040-A5B1-4EED-B16E-17ABF6E7CB2D}"/>
              </a:ext>
            </a:extLst>
          </p:cNvPr>
          <p:cNvCxnSpPr/>
          <p:nvPr/>
        </p:nvCxnSpPr>
        <p:spPr>
          <a:xfrm>
            <a:off x="317500" y="2613025"/>
            <a:ext cx="2286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Figura a mano libera 30">
            <a:extLst>
              <a:ext uri="{FF2B5EF4-FFF2-40B4-BE49-F238E27FC236}">
                <a16:creationId xmlns:a16="http://schemas.microsoft.com/office/drawing/2014/main" id="{6407197B-C0A0-489B-9D01-042AA83B21D6}"/>
              </a:ext>
            </a:extLst>
          </p:cNvPr>
          <p:cNvSpPr/>
          <p:nvPr/>
        </p:nvSpPr>
        <p:spPr>
          <a:xfrm>
            <a:off x="746125" y="969963"/>
            <a:ext cx="714375" cy="1624012"/>
          </a:xfrm>
          <a:custGeom>
            <a:avLst/>
            <a:gdLst>
              <a:gd name="connsiteX0" fmla="*/ 12095 w 578152"/>
              <a:gd name="connsiteY0" fmla="*/ 1553028 h 1553028"/>
              <a:gd name="connsiteX1" fmla="*/ 12095 w 578152"/>
              <a:gd name="connsiteY1" fmla="*/ 1364343 h 1553028"/>
              <a:gd name="connsiteX2" fmla="*/ 84666 w 578152"/>
              <a:gd name="connsiteY2" fmla="*/ 957943 h 1553028"/>
              <a:gd name="connsiteX3" fmla="*/ 229809 w 578152"/>
              <a:gd name="connsiteY3" fmla="*/ 566057 h 1553028"/>
              <a:gd name="connsiteX4" fmla="*/ 462038 w 578152"/>
              <a:gd name="connsiteY4" fmla="*/ 174171 h 1553028"/>
              <a:gd name="connsiteX5" fmla="*/ 578152 w 578152"/>
              <a:gd name="connsiteY5" fmla="*/ 0 h 1553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152" h="1553028">
                <a:moveTo>
                  <a:pt x="12095" y="1553028"/>
                </a:moveTo>
                <a:cubicBezTo>
                  <a:pt x="6047" y="1508276"/>
                  <a:pt x="0" y="1463524"/>
                  <a:pt x="12095" y="1364343"/>
                </a:cubicBezTo>
                <a:cubicBezTo>
                  <a:pt x="24190" y="1265162"/>
                  <a:pt x="48380" y="1090991"/>
                  <a:pt x="84666" y="957943"/>
                </a:cubicBezTo>
                <a:cubicBezTo>
                  <a:pt x="120952" y="824895"/>
                  <a:pt x="166914" y="696686"/>
                  <a:pt x="229809" y="566057"/>
                </a:cubicBezTo>
                <a:cubicBezTo>
                  <a:pt x="292704" y="435428"/>
                  <a:pt x="403981" y="268514"/>
                  <a:pt x="462038" y="174171"/>
                </a:cubicBezTo>
                <a:cubicBezTo>
                  <a:pt x="520095" y="79828"/>
                  <a:pt x="549123" y="39914"/>
                  <a:pt x="578152" y="0"/>
                </a:cubicBezTo>
              </a:path>
            </a:pathLst>
          </a:cu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5" name="Figura a mano libera 34">
            <a:extLst>
              <a:ext uri="{FF2B5EF4-FFF2-40B4-BE49-F238E27FC236}">
                <a16:creationId xmlns:a16="http://schemas.microsoft.com/office/drawing/2014/main" id="{E424CF96-AB6F-40F7-B1E8-29AFC0D4EB9A}"/>
              </a:ext>
            </a:extLst>
          </p:cNvPr>
          <p:cNvSpPr/>
          <p:nvPr/>
        </p:nvSpPr>
        <p:spPr>
          <a:xfrm>
            <a:off x="1031875" y="714375"/>
            <a:ext cx="785813" cy="1901825"/>
          </a:xfrm>
          <a:custGeom>
            <a:avLst/>
            <a:gdLst>
              <a:gd name="connsiteX0" fmla="*/ 104019 w 655562"/>
              <a:gd name="connsiteY0" fmla="*/ 1901371 h 1901371"/>
              <a:gd name="connsiteX1" fmla="*/ 31447 w 655562"/>
              <a:gd name="connsiteY1" fmla="*/ 1538514 h 1901371"/>
              <a:gd name="connsiteX2" fmla="*/ 2419 w 655562"/>
              <a:gd name="connsiteY2" fmla="*/ 1219200 h 1901371"/>
              <a:gd name="connsiteX3" fmla="*/ 16933 w 655562"/>
              <a:gd name="connsiteY3" fmla="*/ 943428 h 1901371"/>
              <a:gd name="connsiteX4" fmla="*/ 31447 w 655562"/>
              <a:gd name="connsiteY4" fmla="*/ 856343 h 1901371"/>
              <a:gd name="connsiteX5" fmla="*/ 118533 w 655562"/>
              <a:gd name="connsiteY5" fmla="*/ 595086 h 1901371"/>
              <a:gd name="connsiteX6" fmla="*/ 350762 w 655562"/>
              <a:gd name="connsiteY6" fmla="*/ 275771 h 1901371"/>
              <a:gd name="connsiteX7" fmla="*/ 655562 w 655562"/>
              <a:gd name="connsiteY7" fmla="*/ 0 h 190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562" h="1901371">
                <a:moveTo>
                  <a:pt x="104019" y="1901371"/>
                </a:moveTo>
                <a:cubicBezTo>
                  <a:pt x="76199" y="1776790"/>
                  <a:pt x="48380" y="1652209"/>
                  <a:pt x="31447" y="1538514"/>
                </a:cubicBezTo>
                <a:cubicBezTo>
                  <a:pt x="14514" y="1424819"/>
                  <a:pt x="4838" y="1318381"/>
                  <a:pt x="2419" y="1219200"/>
                </a:cubicBezTo>
                <a:cubicBezTo>
                  <a:pt x="0" y="1120019"/>
                  <a:pt x="12095" y="1003904"/>
                  <a:pt x="16933" y="943428"/>
                </a:cubicBezTo>
                <a:cubicBezTo>
                  <a:pt x="21771" y="882952"/>
                  <a:pt x="14514" y="914400"/>
                  <a:pt x="31447" y="856343"/>
                </a:cubicBezTo>
                <a:cubicBezTo>
                  <a:pt x="48380" y="798286"/>
                  <a:pt x="65314" y="691848"/>
                  <a:pt x="118533" y="595086"/>
                </a:cubicBezTo>
                <a:cubicBezTo>
                  <a:pt x="171752" y="498324"/>
                  <a:pt x="261257" y="374952"/>
                  <a:pt x="350762" y="275771"/>
                </a:cubicBezTo>
                <a:cubicBezTo>
                  <a:pt x="440267" y="176590"/>
                  <a:pt x="547914" y="88295"/>
                  <a:pt x="655562" y="0"/>
                </a:cubicBezTo>
              </a:path>
            </a:pathLst>
          </a:custGeom>
          <a:ln w="19050"/>
        </p:spPr>
        <p:style>
          <a:lnRef idx="1">
            <a:schemeClr val="dk1"/>
          </a:lnRef>
          <a:fillRef idx="0">
            <a:schemeClr val="dk1"/>
          </a:fillRef>
          <a:effectRef idx="0">
            <a:schemeClr val="dk1"/>
          </a:effectRef>
          <a:fontRef idx="minor">
            <a:schemeClr val="tx1"/>
          </a:fontRef>
        </p:style>
        <p:txBody>
          <a:bodyPr anchor="ctr"/>
          <a:lstStyle/>
          <a:p>
            <a:pPr algn="ctr">
              <a:defRPr/>
            </a:pPr>
            <a:endParaRPr lang="it-IT"/>
          </a:p>
        </p:txBody>
      </p:sp>
      <p:cxnSp>
        <p:nvCxnSpPr>
          <p:cNvPr id="37" name="Connettore 1 36">
            <a:extLst>
              <a:ext uri="{FF2B5EF4-FFF2-40B4-BE49-F238E27FC236}">
                <a16:creationId xmlns:a16="http://schemas.microsoft.com/office/drawing/2014/main" id="{0A6B468D-E8E8-4002-9821-E490C215C2D8}"/>
              </a:ext>
            </a:extLst>
          </p:cNvPr>
          <p:cNvCxnSpPr/>
          <p:nvPr/>
        </p:nvCxnSpPr>
        <p:spPr>
          <a:xfrm rot="5400000">
            <a:off x="423863" y="3005138"/>
            <a:ext cx="64293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1 37">
            <a:extLst>
              <a:ext uri="{FF2B5EF4-FFF2-40B4-BE49-F238E27FC236}">
                <a16:creationId xmlns:a16="http://schemas.microsoft.com/office/drawing/2014/main" id="{E5682F90-AF78-46E6-A091-AB6E39D5B853}"/>
              </a:ext>
            </a:extLst>
          </p:cNvPr>
          <p:cNvCxnSpPr/>
          <p:nvPr/>
        </p:nvCxnSpPr>
        <p:spPr>
          <a:xfrm rot="5400000">
            <a:off x="944563" y="2841625"/>
            <a:ext cx="45878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1 38">
            <a:extLst>
              <a:ext uri="{FF2B5EF4-FFF2-40B4-BE49-F238E27FC236}">
                <a16:creationId xmlns:a16="http://schemas.microsoft.com/office/drawing/2014/main" id="{91823785-24B2-4F57-99C8-6A696FF37EFE}"/>
              </a:ext>
            </a:extLst>
          </p:cNvPr>
          <p:cNvCxnSpPr/>
          <p:nvPr/>
        </p:nvCxnSpPr>
        <p:spPr>
          <a:xfrm rot="5400000">
            <a:off x="-89694" y="3305969"/>
            <a:ext cx="2244725"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505" name="Rettangolo 40">
            <a:extLst>
              <a:ext uri="{FF2B5EF4-FFF2-40B4-BE49-F238E27FC236}">
                <a16:creationId xmlns:a16="http://schemas.microsoft.com/office/drawing/2014/main" id="{6DBF2D37-E485-4ADD-B431-B51B356914E4}"/>
              </a:ext>
            </a:extLst>
          </p:cNvPr>
          <p:cNvSpPr>
            <a:spLocks noChangeArrowheads="1"/>
          </p:cNvSpPr>
          <p:nvPr/>
        </p:nvSpPr>
        <p:spPr bwMode="auto">
          <a:xfrm>
            <a:off x="603250" y="4357688"/>
            <a:ext cx="2063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CDmin polare reale </a:t>
            </a:r>
          </a:p>
        </p:txBody>
      </p:sp>
      <p:sp>
        <p:nvSpPr>
          <p:cNvPr id="20506" name="Rettangolo 41">
            <a:extLst>
              <a:ext uri="{FF2B5EF4-FFF2-40B4-BE49-F238E27FC236}">
                <a16:creationId xmlns:a16="http://schemas.microsoft.com/office/drawing/2014/main" id="{00B74DA3-789B-4103-AC68-67998293995B}"/>
              </a:ext>
            </a:extLst>
          </p:cNvPr>
          <p:cNvSpPr>
            <a:spLocks noChangeArrowheads="1"/>
          </p:cNvSpPr>
          <p:nvPr/>
        </p:nvSpPr>
        <p:spPr bwMode="auto">
          <a:xfrm>
            <a:off x="1103313" y="3000375"/>
            <a:ext cx="1968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CD a CL=0 (CDo) </a:t>
            </a:r>
          </a:p>
          <a:p>
            <a:pPr eaLnBrk="1" hangingPunct="1"/>
            <a:r>
              <a:rPr lang="it-IT" altLang="it-IT" sz="1800"/>
              <a:t>polare reale </a:t>
            </a:r>
          </a:p>
        </p:txBody>
      </p:sp>
      <p:sp>
        <p:nvSpPr>
          <p:cNvPr id="20507" name="Rettangolo 43">
            <a:extLst>
              <a:ext uri="{FF2B5EF4-FFF2-40B4-BE49-F238E27FC236}">
                <a16:creationId xmlns:a16="http://schemas.microsoft.com/office/drawing/2014/main" id="{BBA01F24-38DC-435E-8470-30450AA945A7}"/>
              </a:ext>
            </a:extLst>
          </p:cNvPr>
          <p:cNvSpPr>
            <a:spLocks noChangeArrowheads="1"/>
          </p:cNvSpPr>
          <p:nvPr/>
        </p:nvSpPr>
        <p:spPr bwMode="auto">
          <a:xfrm>
            <a:off x="179388" y="3214688"/>
            <a:ext cx="1146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CDo </a:t>
            </a:r>
          </a:p>
          <a:p>
            <a:pPr eaLnBrk="1" hangingPunct="1"/>
            <a:r>
              <a:rPr lang="it-IT" altLang="it-IT" sz="1800"/>
              <a:t>polare </a:t>
            </a:r>
          </a:p>
          <a:p>
            <a:pPr eaLnBrk="1" hangingPunct="1"/>
            <a:r>
              <a:rPr lang="it-IT" altLang="it-IT" sz="1800"/>
              <a:t>parabolica</a:t>
            </a:r>
          </a:p>
        </p:txBody>
      </p:sp>
      <p:sp>
        <p:nvSpPr>
          <p:cNvPr id="48" name="Ovale 47">
            <a:extLst>
              <a:ext uri="{FF2B5EF4-FFF2-40B4-BE49-F238E27FC236}">
                <a16:creationId xmlns:a16="http://schemas.microsoft.com/office/drawing/2014/main" id="{0574A132-3000-4669-9AD0-414ECA909117}"/>
              </a:ext>
            </a:extLst>
          </p:cNvPr>
          <p:cNvSpPr/>
          <p:nvPr/>
        </p:nvSpPr>
        <p:spPr>
          <a:xfrm>
            <a:off x="3571875" y="3214688"/>
            <a:ext cx="1143000" cy="1214437"/>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50" name="Connettore 2 49">
            <a:extLst>
              <a:ext uri="{FF2B5EF4-FFF2-40B4-BE49-F238E27FC236}">
                <a16:creationId xmlns:a16="http://schemas.microsoft.com/office/drawing/2014/main" id="{29EC88D0-26D7-4478-B388-BA1B8E639393}"/>
              </a:ext>
            </a:extLst>
          </p:cNvPr>
          <p:cNvCxnSpPr>
            <a:stCxn id="48" idx="1"/>
          </p:cNvCxnSpPr>
          <p:nvPr/>
        </p:nvCxnSpPr>
        <p:spPr>
          <a:xfrm rot="16200000" flipV="1">
            <a:off x="2423319" y="2077244"/>
            <a:ext cx="1320800" cy="1309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10" name="Rettangolo 52">
            <a:extLst>
              <a:ext uri="{FF2B5EF4-FFF2-40B4-BE49-F238E27FC236}">
                <a16:creationId xmlns:a16="http://schemas.microsoft.com/office/drawing/2014/main" id="{8FE1E89B-5331-4D58-8EC4-AF7338BAF430}"/>
              </a:ext>
            </a:extLst>
          </p:cNvPr>
          <p:cNvSpPr>
            <a:spLocks noChangeArrowheads="1"/>
          </p:cNvSpPr>
          <p:nvPr/>
        </p:nvSpPr>
        <p:spPr bwMode="auto">
          <a:xfrm>
            <a:off x="4714875" y="4192588"/>
            <a:ext cx="43576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b="1"/>
              <a:t>La polare parabolica (che è un nostro modello) si può discostare da quella reale ai CL molto bassi (per effetto dell’asimmetria del profilo alare) e agli assetti molto alti (prossimi allo stallo aerodinamico) per la variazione della resistenza dis cia non più approssimabile con andamento parabolico (il Kv</a:t>
            </a:r>
            <a:r>
              <a:rPr lang="it-IT" altLang="it-IT" sz="1200" b="1"/>
              <a:t>w</a:t>
            </a:r>
            <a:r>
              <a:rPr lang="it-IT" altLang="it-IT" sz="1800" b="1"/>
              <a:t>)</a:t>
            </a:r>
          </a:p>
        </p:txBody>
      </p:sp>
      <p:sp>
        <p:nvSpPr>
          <p:cNvPr id="32" name="Segnaposto piè di pagina 4">
            <a:extLst>
              <a:ext uri="{FF2B5EF4-FFF2-40B4-BE49-F238E27FC236}">
                <a16:creationId xmlns:a16="http://schemas.microsoft.com/office/drawing/2014/main" id="{26D4CFDF-AF1D-4FB6-B355-B94CD805E871}"/>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egnaposto numero diapositiva 5">
            <a:extLst>
              <a:ext uri="{FF2B5EF4-FFF2-40B4-BE49-F238E27FC236}">
                <a16:creationId xmlns:a16="http://schemas.microsoft.com/office/drawing/2014/main" id="{34DCCDA0-F489-48BA-B7E7-447C87A31C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5E9EE63-89E6-4580-8102-1E4664B16CAA}" type="slidenum">
              <a:rPr lang="it-IT" altLang="it-IT" sz="1400"/>
              <a:pPr eaLnBrk="1" hangingPunct="1"/>
              <a:t>12</a:t>
            </a:fld>
            <a:endParaRPr lang="it-IT" altLang="it-IT" sz="1400"/>
          </a:p>
        </p:txBody>
      </p:sp>
      <p:sp>
        <p:nvSpPr>
          <p:cNvPr id="21508" name="Rectangle 2">
            <a:extLst>
              <a:ext uri="{FF2B5EF4-FFF2-40B4-BE49-F238E27FC236}">
                <a16:creationId xmlns:a16="http://schemas.microsoft.com/office/drawing/2014/main" id="{878FC4C2-F253-4FF4-B804-64A5567FC5BA}"/>
              </a:ext>
            </a:extLst>
          </p:cNvPr>
          <p:cNvSpPr>
            <a:spLocks noGrp="1" noChangeArrowheads="1"/>
          </p:cNvSpPr>
          <p:nvPr>
            <p:ph type="ctrTitle"/>
          </p:nvPr>
        </p:nvSpPr>
        <p:spPr>
          <a:xfrm>
            <a:off x="0" y="0"/>
            <a:ext cx="3276600" cy="304800"/>
          </a:xfrm>
        </p:spPr>
        <p:txBody>
          <a:bodyPr/>
          <a:lstStyle/>
          <a:p>
            <a:pPr eaLnBrk="1" hangingPunct="1"/>
            <a:r>
              <a:rPr lang="it-IT" altLang="it-IT" sz="1600" b="1"/>
              <a:t>Cap.4 Resistenza e polare</a:t>
            </a:r>
          </a:p>
        </p:txBody>
      </p:sp>
      <p:sp>
        <p:nvSpPr>
          <p:cNvPr id="21509" name="Rectangle 3">
            <a:extLst>
              <a:ext uri="{FF2B5EF4-FFF2-40B4-BE49-F238E27FC236}">
                <a16:creationId xmlns:a16="http://schemas.microsoft.com/office/drawing/2014/main" id="{E1DC6C22-8125-44B2-949B-C759ACA8E416}"/>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0" name="Rectangle 4">
            <a:extLst>
              <a:ext uri="{FF2B5EF4-FFF2-40B4-BE49-F238E27FC236}">
                <a16:creationId xmlns:a16="http://schemas.microsoft.com/office/drawing/2014/main" id="{E28E7541-820C-4581-AD85-6EE4A99A783C}"/>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21511" name="Rectangle 5">
            <a:extLst>
              <a:ext uri="{FF2B5EF4-FFF2-40B4-BE49-F238E27FC236}">
                <a16:creationId xmlns:a16="http://schemas.microsoft.com/office/drawing/2014/main" id="{75C601D7-6E2F-43F4-9E26-DD6FB970DB02}"/>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2" name="Rectangle 6">
            <a:extLst>
              <a:ext uri="{FF2B5EF4-FFF2-40B4-BE49-F238E27FC236}">
                <a16:creationId xmlns:a16="http://schemas.microsoft.com/office/drawing/2014/main" id="{5B9C106B-5CF6-4146-BEC4-B0034F26243D}"/>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3" name="Rectangle 7">
            <a:extLst>
              <a:ext uri="{FF2B5EF4-FFF2-40B4-BE49-F238E27FC236}">
                <a16:creationId xmlns:a16="http://schemas.microsoft.com/office/drawing/2014/main" id="{6E5A3CF8-A6AD-424E-9C7B-F98F1892BA36}"/>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4" name="Rectangle 8">
            <a:extLst>
              <a:ext uri="{FF2B5EF4-FFF2-40B4-BE49-F238E27FC236}">
                <a16:creationId xmlns:a16="http://schemas.microsoft.com/office/drawing/2014/main" id="{0B95480F-473F-4D5D-9142-A91FF2C3F4FA}"/>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5" name="Rectangle 9">
            <a:extLst>
              <a:ext uri="{FF2B5EF4-FFF2-40B4-BE49-F238E27FC236}">
                <a16:creationId xmlns:a16="http://schemas.microsoft.com/office/drawing/2014/main" id="{7F534668-D981-4729-A96B-16C3534ABC83}"/>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6" name="Rectangle 10">
            <a:extLst>
              <a:ext uri="{FF2B5EF4-FFF2-40B4-BE49-F238E27FC236}">
                <a16:creationId xmlns:a16="http://schemas.microsoft.com/office/drawing/2014/main" id="{3CC2EE92-A367-4E82-BBC8-5917C932FF6B}"/>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7" name="Rectangle 11">
            <a:extLst>
              <a:ext uri="{FF2B5EF4-FFF2-40B4-BE49-F238E27FC236}">
                <a16:creationId xmlns:a16="http://schemas.microsoft.com/office/drawing/2014/main" id="{0EAA4E00-5E7D-4017-AE4E-71B490FAAE29}"/>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21518" name="Picture 15">
            <a:extLst>
              <a:ext uri="{FF2B5EF4-FFF2-40B4-BE49-F238E27FC236}">
                <a16:creationId xmlns:a16="http://schemas.microsoft.com/office/drawing/2014/main" id="{B6B76A29-0443-4BEA-84B2-2C1658F03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8688"/>
            <a:ext cx="32639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17">
            <a:extLst>
              <a:ext uri="{FF2B5EF4-FFF2-40B4-BE49-F238E27FC236}">
                <a16:creationId xmlns:a16="http://schemas.microsoft.com/office/drawing/2014/main" id="{FD913420-9B28-471F-B40E-8D4B8A293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785813"/>
            <a:ext cx="5429250" cy="39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0" name="Text Box 18">
            <a:extLst>
              <a:ext uri="{FF2B5EF4-FFF2-40B4-BE49-F238E27FC236}">
                <a16:creationId xmlns:a16="http://schemas.microsoft.com/office/drawing/2014/main" id="{FA400302-177D-454C-83E5-05EE057D4616}"/>
              </a:ext>
            </a:extLst>
          </p:cNvPr>
          <p:cNvSpPr txBox="1">
            <a:spLocks noChangeArrowheads="1"/>
          </p:cNvSpPr>
          <p:nvPr/>
        </p:nvSpPr>
        <p:spPr bwMode="auto">
          <a:xfrm>
            <a:off x="285750" y="357188"/>
            <a:ext cx="423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Resistenza parassita - breakdown</a:t>
            </a:r>
          </a:p>
        </p:txBody>
      </p:sp>
      <p:sp>
        <p:nvSpPr>
          <p:cNvPr id="21521" name="Rettangolo 16">
            <a:extLst>
              <a:ext uri="{FF2B5EF4-FFF2-40B4-BE49-F238E27FC236}">
                <a16:creationId xmlns:a16="http://schemas.microsoft.com/office/drawing/2014/main" id="{70FF2B13-231A-45D6-92C5-BA3B53BA23BE}"/>
              </a:ext>
            </a:extLst>
          </p:cNvPr>
          <p:cNvSpPr>
            <a:spLocks noChangeArrowheads="1"/>
          </p:cNvSpPr>
          <p:nvPr/>
        </p:nvSpPr>
        <p:spPr bwMode="auto">
          <a:xfrm>
            <a:off x="3214688" y="4643438"/>
            <a:ext cx="550068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vede che ad esempio per questo velivolo (classe business jet) il CDo (della polare parabolica) calcolato è pari a 0.02260, cioè  226 </a:t>
            </a:r>
            <a:r>
              <a:rPr lang="it-IT" altLang="it-IT" sz="1800" b="1" i="1"/>
              <a:t>drag count</a:t>
            </a:r>
            <a:r>
              <a:rPr lang="it-IT" altLang="it-IT" sz="1800" b="1"/>
              <a:t> . </a:t>
            </a:r>
            <a:r>
              <a:rPr lang="it-IT" altLang="it-IT" sz="1800"/>
              <a:t>Si vede come il contributo dell’ala è 53 d.c. (il 23% del totale), quello della fusoliera altri 63 (28%), e quello “aggiuntivo” dovuto ad interferenze, roughness e gap circa 46(31+15).  </a:t>
            </a:r>
          </a:p>
        </p:txBody>
      </p:sp>
      <p:sp>
        <p:nvSpPr>
          <p:cNvPr id="18" name="Segnaposto piè di pagina 4">
            <a:extLst>
              <a:ext uri="{FF2B5EF4-FFF2-40B4-BE49-F238E27FC236}">
                <a16:creationId xmlns:a16="http://schemas.microsoft.com/office/drawing/2014/main" id="{78CBBDE4-37FF-43AD-AECD-C29143504ED6}"/>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egnaposto numero diapositiva 5">
            <a:extLst>
              <a:ext uri="{FF2B5EF4-FFF2-40B4-BE49-F238E27FC236}">
                <a16:creationId xmlns:a16="http://schemas.microsoft.com/office/drawing/2014/main" id="{37EE6151-7168-4DB5-9404-AA1FF2E64D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3760B08-D96F-46BB-A836-AF32C3AC5AD4}" type="slidenum">
              <a:rPr lang="it-IT" altLang="it-IT" sz="1400"/>
              <a:pPr eaLnBrk="1" hangingPunct="1"/>
              <a:t>13</a:t>
            </a:fld>
            <a:endParaRPr lang="it-IT" altLang="it-IT" sz="1400"/>
          </a:p>
        </p:txBody>
      </p:sp>
      <p:sp>
        <p:nvSpPr>
          <p:cNvPr id="22532" name="Rectangle 2">
            <a:extLst>
              <a:ext uri="{FF2B5EF4-FFF2-40B4-BE49-F238E27FC236}">
                <a16:creationId xmlns:a16="http://schemas.microsoft.com/office/drawing/2014/main" id="{3A07C0E7-A0DB-4685-9113-B4DA4337E234}"/>
              </a:ext>
            </a:extLst>
          </p:cNvPr>
          <p:cNvSpPr>
            <a:spLocks noGrp="1" noChangeArrowheads="1"/>
          </p:cNvSpPr>
          <p:nvPr>
            <p:ph type="ctrTitle"/>
          </p:nvPr>
        </p:nvSpPr>
        <p:spPr>
          <a:xfrm>
            <a:off x="0" y="0"/>
            <a:ext cx="3276600" cy="304800"/>
          </a:xfrm>
        </p:spPr>
        <p:txBody>
          <a:bodyPr/>
          <a:lstStyle/>
          <a:p>
            <a:pPr eaLnBrk="1" hangingPunct="1"/>
            <a:r>
              <a:rPr lang="it-IT" altLang="it-IT" sz="1600" b="1"/>
              <a:t>Cap.4 Resistenza e polare</a:t>
            </a:r>
          </a:p>
        </p:txBody>
      </p:sp>
      <p:sp>
        <p:nvSpPr>
          <p:cNvPr id="22533" name="Rectangle 3">
            <a:extLst>
              <a:ext uri="{FF2B5EF4-FFF2-40B4-BE49-F238E27FC236}">
                <a16:creationId xmlns:a16="http://schemas.microsoft.com/office/drawing/2014/main" id="{A11C81E0-3103-4136-ADF8-858F809F07A0}"/>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34" name="Rectangle 4">
            <a:extLst>
              <a:ext uri="{FF2B5EF4-FFF2-40B4-BE49-F238E27FC236}">
                <a16:creationId xmlns:a16="http://schemas.microsoft.com/office/drawing/2014/main" id="{72D4097E-E743-4A64-9CD5-4E769CAB2D46}"/>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22535" name="Rectangle 5">
            <a:extLst>
              <a:ext uri="{FF2B5EF4-FFF2-40B4-BE49-F238E27FC236}">
                <a16:creationId xmlns:a16="http://schemas.microsoft.com/office/drawing/2014/main" id="{491B9C45-31AF-463B-A803-ECC46371873E}"/>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36" name="Rectangle 6">
            <a:extLst>
              <a:ext uri="{FF2B5EF4-FFF2-40B4-BE49-F238E27FC236}">
                <a16:creationId xmlns:a16="http://schemas.microsoft.com/office/drawing/2014/main" id="{8E6B3FB1-8D54-4F9E-9DD5-C4F227AB2093}"/>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37" name="Rectangle 7">
            <a:extLst>
              <a:ext uri="{FF2B5EF4-FFF2-40B4-BE49-F238E27FC236}">
                <a16:creationId xmlns:a16="http://schemas.microsoft.com/office/drawing/2014/main" id="{908213A4-8F4D-42D8-81CE-D4A7DE4DEC13}"/>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38" name="Rectangle 8">
            <a:extLst>
              <a:ext uri="{FF2B5EF4-FFF2-40B4-BE49-F238E27FC236}">
                <a16:creationId xmlns:a16="http://schemas.microsoft.com/office/drawing/2014/main" id="{2CC63EAE-8843-4132-9D3C-6A829F4C5CB5}"/>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39" name="Rectangle 9">
            <a:extLst>
              <a:ext uri="{FF2B5EF4-FFF2-40B4-BE49-F238E27FC236}">
                <a16:creationId xmlns:a16="http://schemas.microsoft.com/office/drawing/2014/main" id="{7C2E2ACA-FB5B-4F76-9BA5-8257AD8641CA}"/>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0" name="Rectangle 10">
            <a:extLst>
              <a:ext uri="{FF2B5EF4-FFF2-40B4-BE49-F238E27FC236}">
                <a16:creationId xmlns:a16="http://schemas.microsoft.com/office/drawing/2014/main" id="{F0C3B55B-0400-412D-A7E7-DC8D42AC01F0}"/>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1" name="Rectangle 11">
            <a:extLst>
              <a:ext uri="{FF2B5EF4-FFF2-40B4-BE49-F238E27FC236}">
                <a16:creationId xmlns:a16="http://schemas.microsoft.com/office/drawing/2014/main" id="{33D07936-74F6-41D0-9588-FDB3EE41FA76}"/>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22542" name="Picture 14">
            <a:extLst>
              <a:ext uri="{FF2B5EF4-FFF2-40B4-BE49-F238E27FC236}">
                <a16:creationId xmlns:a16="http://schemas.microsoft.com/office/drawing/2014/main" id="{B9DF0AF5-A571-442D-BB80-8471BC113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egnaposto piè di pagina 4">
            <a:extLst>
              <a:ext uri="{FF2B5EF4-FFF2-40B4-BE49-F238E27FC236}">
                <a16:creationId xmlns:a16="http://schemas.microsoft.com/office/drawing/2014/main" id="{F1E7196C-F67F-4DEB-ABA4-42F7D1B523D7}"/>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egnaposto numero diapositiva 5">
            <a:extLst>
              <a:ext uri="{FF2B5EF4-FFF2-40B4-BE49-F238E27FC236}">
                <a16:creationId xmlns:a16="http://schemas.microsoft.com/office/drawing/2014/main" id="{D570F725-2C2C-4787-B0F2-761E9CA533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33BCDA2-C686-4AFD-B09E-F0DA01E2C01B}" type="slidenum">
              <a:rPr lang="it-IT" altLang="it-IT" sz="1400"/>
              <a:pPr eaLnBrk="1" hangingPunct="1"/>
              <a:t>14</a:t>
            </a:fld>
            <a:endParaRPr lang="it-IT" altLang="it-IT" sz="1400"/>
          </a:p>
        </p:txBody>
      </p:sp>
      <p:sp>
        <p:nvSpPr>
          <p:cNvPr id="23556" name="Rectangle 3">
            <a:extLst>
              <a:ext uri="{FF2B5EF4-FFF2-40B4-BE49-F238E27FC236}">
                <a16:creationId xmlns:a16="http://schemas.microsoft.com/office/drawing/2014/main" id="{3B04549E-CEAE-4B59-8FE1-CD69D49BAD84}"/>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57" name="Rectangle 4">
            <a:extLst>
              <a:ext uri="{FF2B5EF4-FFF2-40B4-BE49-F238E27FC236}">
                <a16:creationId xmlns:a16="http://schemas.microsoft.com/office/drawing/2014/main" id="{7C8533BF-A4F3-48AC-9E2C-9E8681A6EE84}"/>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23558" name="Rectangle 5">
            <a:extLst>
              <a:ext uri="{FF2B5EF4-FFF2-40B4-BE49-F238E27FC236}">
                <a16:creationId xmlns:a16="http://schemas.microsoft.com/office/drawing/2014/main" id="{50319B62-1043-48FD-9113-D1013DFBD2C9}"/>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59" name="Rectangle 6">
            <a:extLst>
              <a:ext uri="{FF2B5EF4-FFF2-40B4-BE49-F238E27FC236}">
                <a16:creationId xmlns:a16="http://schemas.microsoft.com/office/drawing/2014/main" id="{A9EC7D41-EDC1-4F5B-8D46-DC7D8093C56D}"/>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0" name="Rectangle 7">
            <a:extLst>
              <a:ext uri="{FF2B5EF4-FFF2-40B4-BE49-F238E27FC236}">
                <a16:creationId xmlns:a16="http://schemas.microsoft.com/office/drawing/2014/main" id="{3E2C00BD-3CD8-4E50-ACCC-F628E4A23428}"/>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1" name="Rectangle 8">
            <a:extLst>
              <a:ext uri="{FF2B5EF4-FFF2-40B4-BE49-F238E27FC236}">
                <a16:creationId xmlns:a16="http://schemas.microsoft.com/office/drawing/2014/main" id="{CE88F838-D390-4CDA-B565-C9861ED7F1C8}"/>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2" name="Rectangle 9">
            <a:extLst>
              <a:ext uri="{FF2B5EF4-FFF2-40B4-BE49-F238E27FC236}">
                <a16:creationId xmlns:a16="http://schemas.microsoft.com/office/drawing/2014/main" id="{A06508DE-6656-421E-BBF3-D648C3B1BF1F}"/>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3" name="Rectangle 10">
            <a:extLst>
              <a:ext uri="{FF2B5EF4-FFF2-40B4-BE49-F238E27FC236}">
                <a16:creationId xmlns:a16="http://schemas.microsoft.com/office/drawing/2014/main" id="{6A73064D-0FE2-4F13-B84B-28FB8158AD00}"/>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4" name="Rectangle 11">
            <a:extLst>
              <a:ext uri="{FF2B5EF4-FFF2-40B4-BE49-F238E27FC236}">
                <a16:creationId xmlns:a16="http://schemas.microsoft.com/office/drawing/2014/main" id="{97415934-0852-40D0-B6E9-334F7FD94F9E}"/>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5" name="Text Box 12">
            <a:extLst>
              <a:ext uri="{FF2B5EF4-FFF2-40B4-BE49-F238E27FC236}">
                <a16:creationId xmlns:a16="http://schemas.microsoft.com/office/drawing/2014/main" id="{641A4A5A-5D7A-453D-8375-544E82F5A271}"/>
              </a:ext>
            </a:extLst>
          </p:cNvPr>
          <p:cNvSpPr txBox="1">
            <a:spLocks noChangeArrowheads="1"/>
          </p:cNvSpPr>
          <p:nvPr/>
        </p:nvSpPr>
        <p:spPr bwMode="auto">
          <a:xfrm>
            <a:off x="1331913" y="188913"/>
            <a:ext cx="2560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Breakdown causale</a:t>
            </a:r>
          </a:p>
        </p:txBody>
      </p:sp>
      <p:pic>
        <p:nvPicPr>
          <p:cNvPr id="23566" name="Picture 15">
            <a:extLst>
              <a:ext uri="{FF2B5EF4-FFF2-40B4-BE49-F238E27FC236}">
                <a16:creationId xmlns:a16="http://schemas.microsoft.com/office/drawing/2014/main" id="{00DD6716-75D6-4C2D-B849-0068F01A6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66738"/>
            <a:ext cx="8218488"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egnaposto piè di pagina 4">
            <a:extLst>
              <a:ext uri="{FF2B5EF4-FFF2-40B4-BE49-F238E27FC236}">
                <a16:creationId xmlns:a16="http://schemas.microsoft.com/office/drawing/2014/main" id="{0004E6A2-B811-4281-AEA3-203786443D8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egnaposto numero diapositiva 5">
            <a:extLst>
              <a:ext uri="{FF2B5EF4-FFF2-40B4-BE49-F238E27FC236}">
                <a16:creationId xmlns:a16="http://schemas.microsoft.com/office/drawing/2014/main" id="{915F54DC-C939-4822-94B9-5B54FCC839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45A63D-912D-482E-B0FE-CF0F14E0407A}" type="slidenum">
              <a:rPr lang="it-IT" altLang="it-IT" sz="1400"/>
              <a:pPr eaLnBrk="1" hangingPunct="1"/>
              <a:t>15</a:t>
            </a:fld>
            <a:endParaRPr lang="it-IT" altLang="it-IT" sz="1400"/>
          </a:p>
        </p:txBody>
      </p:sp>
      <p:sp>
        <p:nvSpPr>
          <p:cNvPr id="24580" name="Rectangle 3">
            <a:extLst>
              <a:ext uri="{FF2B5EF4-FFF2-40B4-BE49-F238E27FC236}">
                <a16:creationId xmlns:a16="http://schemas.microsoft.com/office/drawing/2014/main" id="{DCCEEA75-85A5-465A-AC47-9AD646B5173A}"/>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1" name="Rectangle 4">
            <a:extLst>
              <a:ext uri="{FF2B5EF4-FFF2-40B4-BE49-F238E27FC236}">
                <a16:creationId xmlns:a16="http://schemas.microsoft.com/office/drawing/2014/main" id="{93FBEBF7-3376-455E-80DF-A015E8255AFC}"/>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24582" name="Rectangle 5">
            <a:extLst>
              <a:ext uri="{FF2B5EF4-FFF2-40B4-BE49-F238E27FC236}">
                <a16:creationId xmlns:a16="http://schemas.microsoft.com/office/drawing/2014/main" id="{7DBEB9AD-060D-4EC8-9F75-FB57627A0BF1}"/>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3" name="Rectangle 6">
            <a:extLst>
              <a:ext uri="{FF2B5EF4-FFF2-40B4-BE49-F238E27FC236}">
                <a16:creationId xmlns:a16="http://schemas.microsoft.com/office/drawing/2014/main" id="{ABAF46E1-82F3-4508-ABA8-A8E3DE61224F}"/>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4" name="Rectangle 7">
            <a:extLst>
              <a:ext uri="{FF2B5EF4-FFF2-40B4-BE49-F238E27FC236}">
                <a16:creationId xmlns:a16="http://schemas.microsoft.com/office/drawing/2014/main" id="{FBC5B4EE-0CB8-4531-B7AF-75B8D0A6E139}"/>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5" name="Rectangle 8">
            <a:extLst>
              <a:ext uri="{FF2B5EF4-FFF2-40B4-BE49-F238E27FC236}">
                <a16:creationId xmlns:a16="http://schemas.microsoft.com/office/drawing/2014/main" id="{54755325-6141-4AEE-92F8-AA1CDABEE2CC}"/>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6" name="Rectangle 9">
            <a:extLst>
              <a:ext uri="{FF2B5EF4-FFF2-40B4-BE49-F238E27FC236}">
                <a16:creationId xmlns:a16="http://schemas.microsoft.com/office/drawing/2014/main" id="{EC3C0028-9843-48C5-9736-925CF75B39D1}"/>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7" name="Rectangle 10">
            <a:extLst>
              <a:ext uri="{FF2B5EF4-FFF2-40B4-BE49-F238E27FC236}">
                <a16:creationId xmlns:a16="http://schemas.microsoft.com/office/drawing/2014/main" id="{44A5F5F4-FFA1-45C8-B542-37B84A2474CB}"/>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8" name="Rectangle 11">
            <a:extLst>
              <a:ext uri="{FF2B5EF4-FFF2-40B4-BE49-F238E27FC236}">
                <a16:creationId xmlns:a16="http://schemas.microsoft.com/office/drawing/2014/main" id="{73ADFA77-DD61-4DFE-8EF1-68F2F324A1D0}"/>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9" name="Text Box 12">
            <a:extLst>
              <a:ext uri="{FF2B5EF4-FFF2-40B4-BE49-F238E27FC236}">
                <a16:creationId xmlns:a16="http://schemas.microsoft.com/office/drawing/2014/main" id="{26703262-2EBB-4224-8F7E-12DD3F1E2C95}"/>
              </a:ext>
            </a:extLst>
          </p:cNvPr>
          <p:cNvSpPr txBox="1">
            <a:spLocks noChangeArrowheads="1"/>
          </p:cNvSpPr>
          <p:nvPr/>
        </p:nvSpPr>
        <p:spPr bwMode="auto">
          <a:xfrm>
            <a:off x="1258888" y="0"/>
            <a:ext cx="623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Resistenza parassita - Breakdown sui componenti</a:t>
            </a:r>
          </a:p>
        </p:txBody>
      </p:sp>
      <p:pic>
        <p:nvPicPr>
          <p:cNvPr id="24590" name="Picture 14">
            <a:extLst>
              <a:ext uri="{FF2B5EF4-FFF2-40B4-BE49-F238E27FC236}">
                <a16:creationId xmlns:a16="http://schemas.microsoft.com/office/drawing/2014/main" id="{DE9823EB-D631-49F9-B2D5-4C876C01F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92150"/>
            <a:ext cx="8662988"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egnaposto piè di pagina 4">
            <a:extLst>
              <a:ext uri="{FF2B5EF4-FFF2-40B4-BE49-F238E27FC236}">
                <a16:creationId xmlns:a16="http://schemas.microsoft.com/office/drawing/2014/main" id="{92EC7545-E431-4614-ADBD-921E9EAF30D7}"/>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egnaposto numero diapositiva 5">
            <a:extLst>
              <a:ext uri="{FF2B5EF4-FFF2-40B4-BE49-F238E27FC236}">
                <a16:creationId xmlns:a16="http://schemas.microsoft.com/office/drawing/2014/main" id="{BCA093CE-F1F5-43E2-B5EB-682DFF8C0A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83466F7-2C65-40F9-896C-EE70F298D607}" type="slidenum">
              <a:rPr lang="it-IT" altLang="it-IT" sz="1400"/>
              <a:pPr eaLnBrk="1" hangingPunct="1"/>
              <a:t>16</a:t>
            </a:fld>
            <a:endParaRPr lang="it-IT" altLang="it-IT" sz="1400"/>
          </a:p>
        </p:txBody>
      </p:sp>
      <p:sp>
        <p:nvSpPr>
          <p:cNvPr id="25604" name="Rectangle 3">
            <a:extLst>
              <a:ext uri="{FF2B5EF4-FFF2-40B4-BE49-F238E27FC236}">
                <a16:creationId xmlns:a16="http://schemas.microsoft.com/office/drawing/2014/main" id="{ADD01F11-8EBE-48E1-8BCC-CCD289D8A56F}"/>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05" name="Rectangle 4">
            <a:extLst>
              <a:ext uri="{FF2B5EF4-FFF2-40B4-BE49-F238E27FC236}">
                <a16:creationId xmlns:a16="http://schemas.microsoft.com/office/drawing/2014/main" id="{0B73BCBD-FAAB-4B66-A121-A0759E510739}"/>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25606" name="Rectangle 5">
            <a:extLst>
              <a:ext uri="{FF2B5EF4-FFF2-40B4-BE49-F238E27FC236}">
                <a16:creationId xmlns:a16="http://schemas.microsoft.com/office/drawing/2014/main" id="{6D12E690-D16E-4013-BF23-A962E49270D7}"/>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07" name="Rectangle 6">
            <a:extLst>
              <a:ext uri="{FF2B5EF4-FFF2-40B4-BE49-F238E27FC236}">
                <a16:creationId xmlns:a16="http://schemas.microsoft.com/office/drawing/2014/main" id="{E387524F-D977-4627-947C-B99A36E5039D}"/>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08" name="Rectangle 7">
            <a:extLst>
              <a:ext uri="{FF2B5EF4-FFF2-40B4-BE49-F238E27FC236}">
                <a16:creationId xmlns:a16="http://schemas.microsoft.com/office/drawing/2014/main" id="{9EB31D27-12F8-4275-A5A3-CA88E17F3F01}"/>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09" name="Rectangle 8">
            <a:extLst>
              <a:ext uri="{FF2B5EF4-FFF2-40B4-BE49-F238E27FC236}">
                <a16:creationId xmlns:a16="http://schemas.microsoft.com/office/drawing/2014/main" id="{A1E720A3-6F05-48B1-B6BE-88A45F2B8DF1}"/>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0" name="Rectangle 9">
            <a:extLst>
              <a:ext uri="{FF2B5EF4-FFF2-40B4-BE49-F238E27FC236}">
                <a16:creationId xmlns:a16="http://schemas.microsoft.com/office/drawing/2014/main" id="{39BB71A6-6287-4F47-878F-0A5DB39C7DEE}"/>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1" name="Rectangle 10">
            <a:extLst>
              <a:ext uri="{FF2B5EF4-FFF2-40B4-BE49-F238E27FC236}">
                <a16:creationId xmlns:a16="http://schemas.microsoft.com/office/drawing/2014/main" id="{BCE5CA0A-1E5F-4351-894B-91B072BF4FFD}"/>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2" name="Rectangle 11">
            <a:extLst>
              <a:ext uri="{FF2B5EF4-FFF2-40B4-BE49-F238E27FC236}">
                <a16:creationId xmlns:a16="http://schemas.microsoft.com/office/drawing/2014/main" id="{7EF6E3F1-AD11-4FED-9313-2B35DBC747C0}"/>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3" name="Text Box 12">
            <a:extLst>
              <a:ext uri="{FF2B5EF4-FFF2-40B4-BE49-F238E27FC236}">
                <a16:creationId xmlns:a16="http://schemas.microsoft.com/office/drawing/2014/main" id="{84A6AD74-974E-40CA-A126-57522954E0A5}"/>
              </a:ext>
            </a:extLst>
          </p:cNvPr>
          <p:cNvSpPr txBox="1">
            <a:spLocks noChangeArrowheads="1"/>
          </p:cNvSpPr>
          <p:nvPr/>
        </p:nvSpPr>
        <p:spPr bwMode="auto">
          <a:xfrm>
            <a:off x="1619250" y="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ESEMPI DI POLARI</a:t>
            </a:r>
          </a:p>
        </p:txBody>
      </p:sp>
      <p:pic>
        <p:nvPicPr>
          <p:cNvPr id="25614" name="Picture 14">
            <a:extLst>
              <a:ext uri="{FF2B5EF4-FFF2-40B4-BE49-F238E27FC236}">
                <a16:creationId xmlns:a16="http://schemas.microsoft.com/office/drawing/2014/main" id="{77FECEED-E48A-4394-B349-DEB8757D0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27025"/>
            <a:ext cx="8218487" cy="621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egnaposto piè di pagina 4">
            <a:extLst>
              <a:ext uri="{FF2B5EF4-FFF2-40B4-BE49-F238E27FC236}">
                <a16:creationId xmlns:a16="http://schemas.microsoft.com/office/drawing/2014/main" id="{62372D49-43AE-45D5-AD22-BB66C2A45E4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egnaposto numero diapositiva 5">
            <a:extLst>
              <a:ext uri="{FF2B5EF4-FFF2-40B4-BE49-F238E27FC236}">
                <a16:creationId xmlns:a16="http://schemas.microsoft.com/office/drawing/2014/main" id="{77D70B7B-F5DB-4421-B4B9-2DDB174746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5358EF5-B0A6-4FC0-8D1C-BF5AE3459A72}" type="slidenum">
              <a:rPr lang="it-IT" altLang="it-IT" sz="1400"/>
              <a:pPr eaLnBrk="1" hangingPunct="1"/>
              <a:t>17</a:t>
            </a:fld>
            <a:endParaRPr lang="it-IT" altLang="it-IT" sz="1400"/>
          </a:p>
        </p:txBody>
      </p:sp>
      <p:sp>
        <p:nvSpPr>
          <p:cNvPr id="26628" name="Rectangle 3">
            <a:extLst>
              <a:ext uri="{FF2B5EF4-FFF2-40B4-BE49-F238E27FC236}">
                <a16:creationId xmlns:a16="http://schemas.microsoft.com/office/drawing/2014/main" id="{FFCC7843-D798-411D-91AC-D65E68AAEEF5}"/>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29" name="Rectangle 4">
            <a:extLst>
              <a:ext uri="{FF2B5EF4-FFF2-40B4-BE49-F238E27FC236}">
                <a16:creationId xmlns:a16="http://schemas.microsoft.com/office/drawing/2014/main" id="{0709028A-B38A-4674-A242-DA2CC5F5D628}"/>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26630" name="Rectangle 5">
            <a:extLst>
              <a:ext uri="{FF2B5EF4-FFF2-40B4-BE49-F238E27FC236}">
                <a16:creationId xmlns:a16="http://schemas.microsoft.com/office/drawing/2014/main" id="{294DD46C-1564-4906-9F1C-52C89AAD216E}"/>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31" name="Rectangle 6">
            <a:extLst>
              <a:ext uri="{FF2B5EF4-FFF2-40B4-BE49-F238E27FC236}">
                <a16:creationId xmlns:a16="http://schemas.microsoft.com/office/drawing/2014/main" id="{E986A3EE-C70C-451A-B5B1-D87A2A561C7E}"/>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32" name="Rectangle 7">
            <a:extLst>
              <a:ext uri="{FF2B5EF4-FFF2-40B4-BE49-F238E27FC236}">
                <a16:creationId xmlns:a16="http://schemas.microsoft.com/office/drawing/2014/main" id="{21EB9AB9-85C8-4B6E-BE71-4E280B4D63BF}"/>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33" name="Rectangle 8">
            <a:extLst>
              <a:ext uri="{FF2B5EF4-FFF2-40B4-BE49-F238E27FC236}">
                <a16:creationId xmlns:a16="http://schemas.microsoft.com/office/drawing/2014/main" id="{2C452B36-D2EC-4FED-8228-E9FE9E3B3693}"/>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34" name="Rectangle 9">
            <a:extLst>
              <a:ext uri="{FF2B5EF4-FFF2-40B4-BE49-F238E27FC236}">
                <a16:creationId xmlns:a16="http://schemas.microsoft.com/office/drawing/2014/main" id="{4C263E00-A186-41AD-B9E9-BD31A0B6ACD4}"/>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35" name="Rectangle 10">
            <a:extLst>
              <a:ext uri="{FF2B5EF4-FFF2-40B4-BE49-F238E27FC236}">
                <a16:creationId xmlns:a16="http://schemas.microsoft.com/office/drawing/2014/main" id="{EE295B72-42E9-49D5-B1F7-233FE6F05A85}"/>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36" name="Rectangle 11">
            <a:extLst>
              <a:ext uri="{FF2B5EF4-FFF2-40B4-BE49-F238E27FC236}">
                <a16:creationId xmlns:a16="http://schemas.microsoft.com/office/drawing/2014/main" id="{6AA6C4AD-23C9-42A3-9D86-F2021F0ACE8C}"/>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37" name="Text Box 12">
            <a:extLst>
              <a:ext uri="{FF2B5EF4-FFF2-40B4-BE49-F238E27FC236}">
                <a16:creationId xmlns:a16="http://schemas.microsoft.com/office/drawing/2014/main" id="{1AEEFCE5-1A35-4C20-8BAE-FCF919A84BE5}"/>
              </a:ext>
            </a:extLst>
          </p:cNvPr>
          <p:cNvSpPr txBox="1">
            <a:spLocks noChangeArrowheads="1"/>
          </p:cNvSpPr>
          <p:nvPr/>
        </p:nvSpPr>
        <p:spPr bwMode="auto">
          <a:xfrm>
            <a:off x="857250" y="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ESEMPI DI POLARI</a:t>
            </a:r>
          </a:p>
        </p:txBody>
      </p:sp>
      <p:pic>
        <p:nvPicPr>
          <p:cNvPr id="26638" name="Picture 3">
            <a:extLst>
              <a:ext uri="{FF2B5EF4-FFF2-40B4-BE49-F238E27FC236}">
                <a16:creationId xmlns:a16="http://schemas.microsoft.com/office/drawing/2014/main" id="{97C9759F-CADE-4249-B6E0-DB2EADDFD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571500"/>
            <a:ext cx="4221163"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Rettangolo 11">
            <a:extLst>
              <a:ext uri="{FF2B5EF4-FFF2-40B4-BE49-F238E27FC236}">
                <a16:creationId xmlns:a16="http://schemas.microsoft.com/office/drawing/2014/main" id="{7F0FF7EF-A9E3-476C-9D5D-B8570A091D38}"/>
              </a:ext>
            </a:extLst>
          </p:cNvPr>
          <p:cNvSpPr>
            <a:spLocks noChangeArrowheads="1"/>
          </p:cNvSpPr>
          <p:nvPr/>
        </p:nvSpPr>
        <p:spPr bwMode="auto">
          <a:xfrm>
            <a:off x="428625" y="3071813"/>
            <a:ext cx="10985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it-IT" sz="1400">
                <a:cs typeface="Times New Roman" panose="02020603050405020304" pitchFamily="18" charset="0"/>
              </a:rPr>
              <a:t>Mach critico</a:t>
            </a:r>
            <a:endParaRPr lang="it-IT" altLang="it-IT" sz="1400"/>
          </a:p>
        </p:txBody>
      </p:sp>
      <p:sp>
        <p:nvSpPr>
          <p:cNvPr id="26640" name="Rettangolo 12">
            <a:extLst>
              <a:ext uri="{FF2B5EF4-FFF2-40B4-BE49-F238E27FC236}">
                <a16:creationId xmlns:a16="http://schemas.microsoft.com/office/drawing/2014/main" id="{B968ABDB-5C6E-4D15-944F-0A346A92EE42}"/>
              </a:ext>
            </a:extLst>
          </p:cNvPr>
          <p:cNvSpPr>
            <a:spLocks noChangeArrowheads="1"/>
          </p:cNvSpPr>
          <p:nvPr/>
        </p:nvSpPr>
        <p:spPr bwMode="auto">
          <a:xfrm>
            <a:off x="1571625" y="3286125"/>
            <a:ext cx="16541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it-IT" sz="1400">
                <a:cs typeface="Times New Roman" panose="02020603050405020304" pitchFamily="18" charset="0"/>
              </a:rPr>
              <a:t>Mach di divergenza </a:t>
            </a:r>
          </a:p>
          <a:p>
            <a:pPr eaLnBrk="1" hangingPunct="1"/>
            <a:r>
              <a:rPr lang="en-US" altLang="it-IT" sz="1400">
                <a:cs typeface="Times New Roman" panose="02020603050405020304" pitchFamily="18" charset="0"/>
              </a:rPr>
              <a:t>della resistenza</a:t>
            </a:r>
            <a:endParaRPr lang="it-IT" altLang="it-IT" sz="1400"/>
          </a:p>
        </p:txBody>
      </p:sp>
      <p:cxnSp>
        <p:nvCxnSpPr>
          <p:cNvPr id="18" name="Connettore 2 17">
            <a:extLst>
              <a:ext uri="{FF2B5EF4-FFF2-40B4-BE49-F238E27FC236}">
                <a16:creationId xmlns:a16="http://schemas.microsoft.com/office/drawing/2014/main" id="{E84839DF-C308-4CF0-865E-0FBA76B1D653}"/>
              </a:ext>
            </a:extLst>
          </p:cNvPr>
          <p:cNvCxnSpPr/>
          <p:nvPr/>
        </p:nvCxnSpPr>
        <p:spPr>
          <a:xfrm rot="16200000" flipV="1">
            <a:off x="1464469" y="2750344"/>
            <a:ext cx="857250" cy="21431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6642" name="Rettangolo 21">
            <a:extLst>
              <a:ext uri="{FF2B5EF4-FFF2-40B4-BE49-F238E27FC236}">
                <a16:creationId xmlns:a16="http://schemas.microsoft.com/office/drawing/2014/main" id="{C475364B-CDFC-49E6-A846-7A058810B9FC}"/>
              </a:ext>
            </a:extLst>
          </p:cNvPr>
          <p:cNvSpPr>
            <a:spLocks noChangeArrowheads="1"/>
          </p:cNvSpPr>
          <p:nvPr/>
        </p:nvSpPr>
        <p:spPr bwMode="auto">
          <a:xfrm>
            <a:off x="0" y="642938"/>
            <a:ext cx="506413"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it-IT">
                <a:cs typeface="Times New Roman" panose="02020603050405020304" pitchFamily="18" charset="0"/>
              </a:rPr>
              <a:t>C</a:t>
            </a:r>
            <a:r>
              <a:rPr lang="en-US" altLang="it-IT" sz="1200">
                <a:cs typeface="Times New Roman" panose="02020603050405020304" pitchFamily="18" charset="0"/>
              </a:rPr>
              <a:t>D</a:t>
            </a:r>
            <a:r>
              <a:rPr lang="en-US" altLang="it-IT">
                <a:cs typeface="Times New Roman" panose="02020603050405020304" pitchFamily="18" charset="0"/>
              </a:rPr>
              <a:t> </a:t>
            </a:r>
            <a:endParaRPr lang="it-IT" altLang="it-IT"/>
          </a:p>
        </p:txBody>
      </p:sp>
      <p:cxnSp>
        <p:nvCxnSpPr>
          <p:cNvPr id="21" name="Connettore 2 20">
            <a:extLst>
              <a:ext uri="{FF2B5EF4-FFF2-40B4-BE49-F238E27FC236}">
                <a16:creationId xmlns:a16="http://schemas.microsoft.com/office/drawing/2014/main" id="{5B8FC1BE-0DD2-45FC-B1FE-D44ACA7CBC62}"/>
              </a:ext>
            </a:extLst>
          </p:cNvPr>
          <p:cNvCxnSpPr/>
          <p:nvPr/>
        </p:nvCxnSpPr>
        <p:spPr>
          <a:xfrm flipV="1">
            <a:off x="714375" y="2571750"/>
            <a:ext cx="714375" cy="50006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26644" name="Picture 14">
            <a:extLst>
              <a:ext uri="{FF2B5EF4-FFF2-40B4-BE49-F238E27FC236}">
                <a16:creationId xmlns:a16="http://schemas.microsoft.com/office/drawing/2014/main" id="{2310725C-75ED-4BC7-9BDD-2DCB5F9B8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0463" y="1928813"/>
            <a:ext cx="54435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5" name="Rettangolo 12">
            <a:extLst>
              <a:ext uri="{FF2B5EF4-FFF2-40B4-BE49-F238E27FC236}">
                <a16:creationId xmlns:a16="http://schemas.microsoft.com/office/drawing/2014/main" id="{3DD7A163-0F6F-49E0-ADDB-FFDD46507832}"/>
              </a:ext>
            </a:extLst>
          </p:cNvPr>
          <p:cNvSpPr>
            <a:spLocks noChangeArrowheads="1"/>
          </p:cNvSpPr>
          <p:nvPr/>
        </p:nvSpPr>
        <p:spPr bwMode="auto">
          <a:xfrm>
            <a:off x="4714875" y="719138"/>
            <a:ext cx="4143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it-IT" sz="1800">
                <a:cs typeface="Times New Roman" panose="02020603050405020304" pitchFamily="18" charset="0"/>
              </a:rPr>
              <a:t>L’effetto del Mach, se maggiore del Mach critico , provoca un brusco incremento del CD (resistenza d’onda)</a:t>
            </a:r>
          </a:p>
        </p:txBody>
      </p:sp>
      <p:sp>
        <p:nvSpPr>
          <p:cNvPr id="26646" name="Rettangolo 12">
            <a:extLst>
              <a:ext uri="{FF2B5EF4-FFF2-40B4-BE49-F238E27FC236}">
                <a16:creationId xmlns:a16="http://schemas.microsoft.com/office/drawing/2014/main" id="{FB9950F8-CDA7-4F59-8FCC-B0C51B4541D7}"/>
              </a:ext>
            </a:extLst>
          </p:cNvPr>
          <p:cNvSpPr>
            <a:spLocks noChangeArrowheads="1"/>
          </p:cNvSpPr>
          <p:nvPr/>
        </p:nvSpPr>
        <p:spPr bwMode="auto">
          <a:xfrm>
            <a:off x="71438" y="4076700"/>
            <a:ext cx="35004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it-IT" sz="1800">
                <a:cs typeface="Times New Roman" panose="02020603050405020304" pitchFamily="18" charset="0"/>
              </a:rPr>
              <a:t>La polare a Mach alti devia fortemente dalla polare parabolica (quella valida in campo incomprimibile, cioè Mach bassi)</a:t>
            </a:r>
          </a:p>
        </p:txBody>
      </p:sp>
      <p:sp>
        <p:nvSpPr>
          <p:cNvPr id="26647" name="Rettangolo 26">
            <a:extLst>
              <a:ext uri="{FF2B5EF4-FFF2-40B4-BE49-F238E27FC236}">
                <a16:creationId xmlns:a16="http://schemas.microsoft.com/office/drawing/2014/main" id="{0AE15C2C-1D65-4178-8DDC-31ED4EC332D3}"/>
              </a:ext>
            </a:extLst>
          </p:cNvPr>
          <p:cNvSpPr>
            <a:spLocks noChangeArrowheads="1"/>
          </p:cNvSpPr>
          <p:nvPr/>
        </p:nvSpPr>
        <p:spPr bwMode="auto">
          <a:xfrm>
            <a:off x="3786188" y="214313"/>
            <a:ext cx="4589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it-IT">
                <a:cs typeface="Times New Roman" panose="02020603050405020304" pitchFamily="18" charset="0"/>
              </a:rPr>
              <a:t>Effetto della comprimibilità (Mach)</a:t>
            </a:r>
            <a:endParaRPr lang="it-IT" altLang="it-IT"/>
          </a:p>
        </p:txBody>
      </p:sp>
      <p:sp>
        <p:nvSpPr>
          <p:cNvPr id="24" name="Segnaposto piè di pagina 4">
            <a:extLst>
              <a:ext uri="{FF2B5EF4-FFF2-40B4-BE49-F238E27FC236}">
                <a16:creationId xmlns:a16="http://schemas.microsoft.com/office/drawing/2014/main" id="{6B775BFB-7D45-400C-AF33-8A733288608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egnaposto numero diapositiva 5">
            <a:extLst>
              <a:ext uri="{FF2B5EF4-FFF2-40B4-BE49-F238E27FC236}">
                <a16:creationId xmlns:a16="http://schemas.microsoft.com/office/drawing/2014/main" id="{3A270744-41CF-4EB3-B172-211C91A98B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213314-3EA4-4A20-B0C1-B612BEA3EEA6}" type="slidenum">
              <a:rPr lang="it-IT" altLang="it-IT" sz="1400"/>
              <a:pPr eaLnBrk="1" hangingPunct="1"/>
              <a:t>18</a:t>
            </a:fld>
            <a:endParaRPr lang="it-IT" altLang="it-IT" sz="1400"/>
          </a:p>
        </p:txBody>
      </p:sp>
      <p:sp>
        <p:nvSpPr>
          <p:cNvPr id="27652" name="Rectangle 3">
            <a:extLst>
              <a:ext uri="{FF2B5EF4-FFF2-40B4-BE49-F238E27FC236}">
                <a16:creationId xmlns:a16="http://schemas.microsoft.com/office/drawing/2014/main" id="{6CC28AFC-FEF4-4A86-A84A-D7434B5E77B9}"/>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7653" name="Rectangle 4">
            <a:extLst>
              <a:ext uri="{FF2B5EF4-FFF2-40B4-BE49-F238E27FC236}">
                <a16:creationId xmlns:a16="http://schemas.microsoft.com/office/drawing/2014/main" id="{64DE97A7-33A2-4F69-AF16-25D0A2C4DB4F}"/>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27654" name="Rectangle 5">
            <a:extLst>
              <a:ext uri="{FF2B5EF4-FFF2-40B4-BE49-F238E27FC236}">
                <a16:creationId xmlns:a16="http://schemas.microsoft.com/office/drawing/2014/main" id="{B641B83B-C669-4F24-9442-670C80B95325}"/>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7655" name="Rectangle 6">
            <a:extLst>
              <a:ext uri="{FF2B5EF4-FFF2-40B4-BE49-F238E27FC236}">
                <a16:creationId xmlns:a16="http://schemas.microsoft.com/office/drawing/2014/main" id="{67D58236-11BC-449B-85B4-4E9BF0C91E83}"/>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7656" name="Rectangle 7">
            <a:extLst>
              <a:ext uri="{FF2B5EF4-FFF2-40B4-BE49-F238E27FC236}">
                <a16:creationId xmlns:a16="http://schemas.microsoft.com/office/drawing/2014/main" id="{3AEE85D5-D9C7-4CA2-B271-3ED0FF63EA49}"/>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7657" name="Rectangle 8">
            <a:extLst>
              <a:ext uri="{FF2B5EF4-FFF2-40B4-BE49-F238E27FC236}">
                <a16:creationId xmlns:a16="http://schemas.microsoft.com/office/drawing/2014/main" id="{E90A6008-6211-4EAF-B47C-66310A657F8F}"/>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7658" name="Rectangle 9">
            <a:extLst>
              <a:ext uri="{FF2B5EF4-FFF2-40B4-BE49-F238E27FC236}">
                <a16:creationId xmlns:a16="http://schemas.microsoft.com/office/drawing/2014/main" id="{3339EEA1-808D-46F7-8BDF-EB63EB52D9D3}"/>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7659" name="Rectangle 10">
            <a:extLst>
              <a:ext uri="{FF2B5EF4-FFF2-40B4-BE49-F238E27FC236}">
                <a16:creationId xmlns:a16="http://schemas.microsoft.com/office/drawing/2014/main" id="{82E91E61-ABA7-4045-838F-901E92735116}"/>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7660" name="Rectangle 11">
            <a:extLst>
              <a:ext uri="{FF2B5EF4-FFF2-40B4-BE49-F238E27FC236}">
                <a16:creationId xmlns:a16="http://schemas.microsoft.com/office/drawing/2014/main" id="{B91360A3-507D-43CF-A850-243A16EB6785}"/>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7661" name="Text Box 12">
            <a:extLst>
              <a:ext uri="{FF2B5EF4-FFF2-40B4-BE49-F238E27FC236}">
                <a16:creationId xmlns:a16="http://schemas.microsoft.com/office/drawing/2014/main" id="{34007B26-617D-4612-92E8-FD3E5F486578}"/>
              </a:ext>
            </a:extLst>
          </p:cNvPr>
          <p:cNvSpPr txBox="1">
            <a:spLocks noChangeArrowheads="1"/>
          </p:cNvSpPr>
          <p:nvPr/>
        </p:nvSpPr>
        <p:spPr bwMode="auto">
          <a:xfrm>
            <a:off x="1619250" y="0"/>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ESEMPI DI POLARI</a:t>
            </a:r>
          </a:p>
        </p:txBody>
      </p:sp>
      <p:pic>
        <p:nvPicPr>
          <p:cNvPr id="27662" name="Picture 14">
            <a:extLst>
              <a:ext uri="{FF2B5EF4-FFF2-40B4-BE49-F238E27FC236}">
                <a16:creationId xmlns:a16="http://schemas.microsoft.com/office/drawing/2014/main" id="{DBBAEC93-9B62-4FCC-A324-4F0D9DD7B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1488"/>
            <a:ext cx="843915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egnaposto piè di pagina 4">
            <a:extLst>
              <a:ext uri="{FF2B5EF4-FFF2-40B4-BE49-F238E27FC236}">
                <a16:creationId xmlns:a16="http://schemas.microsoft.com/office/drawing/2014/main" id="{B656F5F3-E535-48DF-9812-9338813E375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egnaposto numero diapositiva 5">
            <a:extLst>
              <a:ext uri="{FF2B5EF4-FFF2-40B4-BE49-F238E27FC236}">
                <a16:creationId xmlns:a16="http://schemas.microsoft.com/office/drawing/2014/main" id="{805357EB-FA98-4EC9-AFC1-8067C6231A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5E742C7-541A-4441-8146-C5A6D9211BBD}" type="slidenum">
              <a:rPr lang="it-IT" altLang="it-IT" sz="1400"/>
              <a:pPr eaLnBrk="1" hangingPunct="1"/>
              <a:t>19</a:t>
            </a:fld>
            <a:endParaRPr lang="it-IT" altLang="it-IT" sz="1400"/>
          </a:p>
        </p:txBody>
      </p:sp>
      <p:sp>
        <p:nvSpPr>
          <p:cNvPr id="7173" name="Rectangle 2">
            <a:extLst>
              <a:ext uri="{FF2B5EF4-FFF2-40B4-BE49-F238E27FC236}">
                <a16:creationId xmlns:a16="http://schemas.microsoft.com/office/drawing/2014/main" id="{1D9A22ED-A3BC-4F3C-8254-FD7D8748ED73}"/>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4" name="Rectangle 3">
            <a:extLst>
              <a:ext uri="{FF2B5EF4-FFF2-40B4-BE49-F238E27FC236}">
                <a16:creationId xmlns:a16="http://schemas.microsoft.com/office/drawing/2014/main" id="{F778A003-417D-4A05-9DCA-6AC3E7B68B4B}"/>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7175" name="Rectangle 4">
            <a:extLst>
              <a:ext uri="{FF2B5EF4-FFF2-40B4-BE49-F238E27FC236}">
                <a16:creationId xmlns:a16="http://schemas.microsoft.com/office/drawing/2014/main" id="{D6070969-9E49-47C0-BF73-B66BA92D8AC2}"/>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6" name="Rectangle 5">
            <a:extLst>
              <a:ext uri="{FF2B5EF4-FFF2-40B4-BE49-F238E27FC236}">
                <a16:creationId xmlns:a16="http://schemas.microsoft.com/office/drawing/2014/main" id="{0C535C44-18E2-44A2-87EA-5E89917F7F7A}"/>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7" name="Rectangle 6">
            <a:extLst>
              <a:ext uri="{FF2B5EF4-FFF2-40B4-BE49-F238E27FC236}">
                <a16:creationId xmlns:a16="http://schemas.microsoft.com/office/drawing/2014/main" id="{54DFB7F4-AA4D-469D-AB12-58DA84438286}"/>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8" name="Rectangle 7">
            <a:extLst>
              <a:ext uri="{FF2B5EF4-FFF2-40B4-BE49-F238E27FC236}">
                <a16:creationId xmlns:a16="http://schemas.microsoft.com/office/drawing/2014/main" id="{3CE06D3C-EFC4-4303-9F93-DA6DDDA43389}"/>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9" name="Rectangle 9">
            <a:extLst>
              <a:ext uri="{FF2B5EF4-FFF2-40B4-BE49-F238E27FC236}">
                <a16:creationId xmlns:a16="http://schemas.microsoft.com/office/drawing/2014/main" id="{9A8B6016-6F7F-4E95-BB18-999B2C04C191}"/>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80" name="Rectangle 10">
            <a:extLst>
              <a:ext uri="{FF2B5EF4-FFF2-40B4-BE49-F238E27FC236}">
                <a16:creationId xmlns:a16="http://schemas.microsoft.com/office/drawing/2014/main" id="{46F2D91F-2E74-410A-93E6-48DC698F9CBB}"/>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81" name="Text Box 11">
            <a:extLst>
              <a:ext uri="{FF2B5EF4-FFF2-40B4-BE49-F238E27FC236}">
                <a16:creationId xmlns:a16="http://schemas.microsoft.com/office/drawing/2014/main" id="{8030C587-4E8D-4A70-A950-92A01ED2C3A1}"/>
              </a:ext>
            </a:extLst>
          </p:cNvPr>
          <p:cNvSpPr txBox="1">
            <a:spLocks noChangeArrowheads="1"/>
          </p:cNvSpPr>
          <p:nvPr/>
        </p:nvSpPr>
        <p:spPr bwMode="auto">
          <a:xfrm>
            <a:off x="1835150" y="0"/>
            <a:ext cx="373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Area Parassita Equivalente</a:t>
            </a:r>
          </a:p>
        </p:txBody>
      </p:sp>
      <p:sp>
        <p:nvSpPr>
          <p:cNvPr id="7182" name="Text Box 13">
            <a:extLst>
              <a:ext uri="{FF2B5EF4-FFF2-40B4-BE49-F238E27FC236}">
                <a16:creationId xmlns:a16="http://schemas.microsoft.com/office/drawing/2014/main" id="{EA5E8BAE-5737-496A-B745-8103094E0AA1}"/>
              </a:ext>
            </a:extLst>
          </p:cNvPr>
          <p:cNvSpPr txBox="1">
            <a:spLocks noChangeArrowheads="1"/>
          </p:cNvSpPr>
          <p:nvPr/>
        </p:nvSpPr>
        <p:spPr bwMode="auto">
          <a:xfrm>
            <a:off x="447675" y="568325"/>
            <a:ext cx="2125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f=CD</a:t>
            </a:r>
            <a:r>
              <a:rPr lang="it-IT" altLang="it-IT" sz="1600"/>
              <a:t>o</a:t>
            </a:r>
            <a:r>
              <a:rPr lang="it-IT" altLang="it-IT"/>
              <a:t> S    [mq]</a:t>
            </a:r>
          </a:p>
        </p:txBody>
      </p:sp>
      <p:sp>
        <p:nvSpPr>
          <p:cNvPr id="7183" name="Text Box 14">
            <a:extLst>
              <a:ext uri="{FF2B5EF4-FFF2-40B4-BE49-F238E27FC236}">
                <a16:creationId xmlns:a16="http://schemas.microsoft.com/office/drawing/2014/main" id="{92A5C0B1-26B9-4674-BA41-902CDE335C76}"/>
              </a:ext>
            </a:extLst>
          </p:cNvPr>
          <p:cNvSpPr txBox="1">
            <a:spLocks noChangeArrowheads="1"/>
          </p:cNvSpPr>
          <p:nvPr/>
        </p:nvSpPr>
        <p:spPr bwMode="auto">
          <a:xfrm>
            <a:off x="395288" y="1125538"/>
            <a:ext cx="8374062"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Fisicamente rappresenta la effettiva resistenza del velivolo, infatti moltiplicata per la pressione dinamica fornisce la resistenza in [N] del velivolo. In particolare è proprio la resistenza per unità di pressione dinamica, quindi rappresenta la “capacità resistente” del velivolo.</a:t>
            </a:r>
          </a:p>
          <a:p>
            <a:pPr eaLnBrk="1" hangingPunct="1"/>
            <a:r>
              <a:rPr lang="it-IT" altLang="it-IT" sz="2000"/>
              <a:t>E’ approssimativamente pari alla dimensione di una lastra piana posta a 90° rispetto alla corrente che ha resistenza pari a quella del velivolo (infatti il CD teorico della lastra è =1, infatti si puo’ vedere dalle precedenti slides che in effetti una lastra quadrata 3D ha un CD=1.20).</a:t>
            </a:r>
          </a:p>
        </p:txBody>
      </p:sp>
      <p:sp>
        <p:nvSpPr>
          <p:cNvPr id="7184" name="Line 15">
            <a:extLst>
              <a:ext uri="{FF2B5EF4-FFF2-40B4-BE49-F238E27FC236}">
                <a16:creationId xmlns:a16="http://schemas.microsoft.com/office/drawing/2014/main" id="{CDA75A53-80DE-4868-B999-BFBD55252EA2}"/>
              </a:ext>
            </a:extLst>
          </p:cNvPr>
          <p:cNvSpPr>
            <a:spLocks noChangeShapeType="1"/>
          </p:cNvSpPr>
          <p:nvPr/>
        </p:nvSpPr>
        <p:spPr bwMode="auto">
          <a:xfrm>
            <a:off x="1131888" y="4724400"/>
            <a:ext cx="1439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185" name="Line 16">
            <a:extLst>
              <a:ext uri="{FF2B5EF4-FFF2-40B4-BE49-F238E27FC236}">
                <a16:creationId xmlns:a16="http://schemas.microsoft.com/office/drawing/2014/main" id="{D350A7FA-7BD9-470A-8D4E-3C2D71335F91}"/>
              </a:ext>
            </a:extLst>
          </p:cNvPr>
          <p:cNvSpPr>
            <a:spLocks noChangeShapeType="1"/>
          </p:cNvSpPr>
          <p:nvPr/>
        </p:nvSpPr>
        <p:spPr bwMode="auto">
          <a:xfrm>
            <a:off x="1042988" y="5083175"/>
            <a:ext cx="15128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186" name="Line 17">
            <a:extLst>
              <a:ext uri="{FF2B5EF4-FFF2-40B4-BE49-F238E27FC236}">
                <a16:creationId xmlns:a16="http://schemas.microsoft.com/office/drawing/2014/main" id="{3EAC2AE9-F834-4F34-8D49-0F10D481D1BA}"/>
              </a:ext>
            </a:extLst>
          </p:cNvPr>
          <p:cNvSpPr>
            <a:spLocks noChangeShapeType="1"/>
          </p:cNvSpPr>
          <p:nvPr/>
        </p:nvSpPr>
        <p:spPr bwMode="auto">
          <a:xfrm>
            <a:off x="1131888" y="5357813"/>
            <a:ext cx="1439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187" name="Oval 22">
            <a:extLst>
              <a:ext uri="{FF2B5EF4-FFF2-40B4-BE49-F238E27FC236}">
                <a16:creationId xmlns:a16="http://schemas.microsoft.com/office/drawing/2014/main" id="{CFDDE04F-3689-4584-BFAF-2A428B8226E9}"/>
              </a:ext>
            </a:extLst>
          </p:cNvPr>
          <p:cNvSpPr>
            <a:spLocks noChangeArrowheads="1"/>
          </p:cNvSpPr>
          <p:nvPr/>
        </p:nvSpPr>
        <p:spPr bwMode="auto">
          <a:xfrm>
            <a:off x="3276600" y="4581525"/>
            <a:ext cx="2879725" cy="360363"/>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88" name="Line 23">
            <a:extLst>
              <a:ext uri="{FF2B5EF4-FFF2-40B4-BE49-F238E27FC236}">
                <a16:creationId xmlns:a16="http://schemas.microsoft.com/office/drawing/2014/main" id="{9400D2C1-C21E-4EF0-B96D-85E100F87082}"/>
              </a:ext>
            </a:extLst>
          </p:cNvPr>
          <p:cNvSpPr>
            <a:spLocks noChangeShapeType="1"/>
          </p:cNvSpPr>
          <p:nvPr/>
        </p:nvSpPr>
        <p:spPr bwMode="auto">
          <a:xfrm>
            <a:off x="4284663" y="4868863"/>
            <a:ext cx="863600"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89" name="Line 24">
            <a:extLst>
              <a:ext uri="{FF2B5EF4-FFF2-40B4-BE49-F238E27FC236}">
                <a16:creationId xmlns:a16="http://schemas.microsoft.com/office/drawing/2014/main" id="{E1CC68AC-993B-4C52-8145-3CEF2AFE73FF}"/>
              </a:ext>
            </a:extLst>
          </p:cNvPr>
          <p:cNvSpPr>
            <a:spLocks noChangeShapeType="1"/>
          </p:cNvSpPr>
          <p:nvPr/>
        </p:nvSpPr>
        <p:spPr bwMode="auto">
          <a:xfrm>
            <a:off x="5148263" y="5589588"/>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0" name="Line 25">
            <a:extLst>
              <a:ext uri="{FF2B5EF4-FFF2-40B4-BE49-F238E27FC236}">
                <a16:creationId xmlns:a16="http://schemas.microsoft.com/office/drawing/2014/main" id="{A7157FDA-265E-4D92-B548-62E0FC005603}"/>
              </a:ext>
            </a:extLst>
          </p:cNvPr>
          <p:cNvSpPr>
            <a:spLocks noChangeShapeType="1"/>
          </p:cNvSpPr>
          <p:nvPr/>
        </p:nvSpPr>
        <p:spPr bwMode="auto">
          <a:xfrm flipH="1" flipV="1">
            <a:off x="5076825" y="4868863"/>
            <a:ext cx="431800"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1" name="Line 26">
            <a:extLst>
              <a:ext uri="{FF2B5EF4-FFF2-40B4-BE49-F238E27FC236}">
                <a16:creationId xmlns:a16="http://schemas.microsoft.com/office/drawing/2014/main" id="{D2EC55A4-B9AD-494C-948B-1CBCA8F08871}"/>
              </a:ext>
            </a:extLst>
          </p:cNvPr>
          <p:cNvSpPr>
            <a:spLocks noChangeShapeType="1"/>
          </p:cNvSpPr>
          <p:nvPr/>
        </p:nvSpPr>
        <p:spPr bwMode="auto">
          <a:xfrm flipV="1">
            <a:off x="4284663" y="4005263"/>
            <a:ext cx="720725"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2" name="Line 27">
            <a:extLst>
              <a:ext uri="{FF2B5EF4-FFF2-40B4-BE49-F238E27FC236}">
                <a16:creationId xmlns:a16="http://schemas.microsoft.com/office/drawing/2014/main" id="{0CC2EB92-F699-47F1-B482-85126D1083BE}"/>
              </a:ext>
            </a:extLst>
          </p:cNvPr>
          <p:cNvSpPr>
            <a:spLocks noChangeShapeType="1"/>
          </p:cNvSpPr>
          <p:nvPr/>
        </p:nvSpPr>
        <p:spPr bwMode="auto">
          <a:xfrm>
            <a:off x="5003800" y="4005263"/>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3" name="Line 28">
            <a:extLst>
              <a:ext uri="{FF2B5EF4-FFF2-40B4-BE49-F238E27FC236}">
                <a16:creationId xmlns:a16="http://schemas.microsoft.com/office/drawing/2014/main" id="{17ADD9D5-0614-461F-918C-BDD85EC6A8E8}"/>
              </a:ext>
            </a:extLst>
          </p:cNvPr>
          <p:cNvSpPr>
            <a:spLocks noChangeShapeType="1"/>
          </p:cNvSpPr>
          <p:nvPr/>
        </p:nvSpPr>
        <p:spPr bwMode="auto">
          <a:xfrm flipH="1">
            <a:off x="5003800" y="4005263"/>
            <a:ext cx="21590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4" name="Line 29">
            <a:extLst>
              <a:ext uri="{FF2B5EF4-FFF2-40B4-BE49-F238E27FC236}">
                <a16:creationId xmlns:a16="http://schemas.microsoft.com/office/drawing/2014/main" id="{672C2BE8-5E29-452E-800D-4AE1C3703B1B}"/>
              </a:ext>
            </a:extLst>
          </p:cNvPr>
          <p:cNvSpPr>
            <a:spLocks noChangeShapeType="1"/>
          </p:cNvSpPr>
          <p:nvPr/>
        </p:nvSpPr>
        <p:spPr bwMode="auto">
          <a:xfrm flipV="1">
            <a:off x="5580063" y="4149725"/>
            <a:ext cx="504825"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5" name="Line 30">
            <a:extLst>
              <a:ext uri="{FF2B5EF4-FFF2-40B4-BE49-F238E27FC236}">
                <a16:creationId xmlns:a16="http://schemas.microsoft.com/office/drawing/2014/main" id="{25D02061-6C1E-4055-AEB8-46DAD7A14BFF}"/>
              </a:ext>
            </a:extLst>
          </p:cNvPr>
          <p:cNvSpPr>
            <a:spLocks noChangeShapeType="1"/>
          </p:cNvSpPr>
          <p:nvPr/>
        </p:nvSpPr>
        <p:spPr bwMode="auto">
          <a:xfrm>
            <a:off x="6084888" y="414972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6" name="Line 31">
            <a:extLst>
              <a:ext uri="{FF2B5EF4-FFF2-40B4-BE49-F238E27FC236}">
                <a16:creationId xmlns:a16="http://schemas.microsoft.com/office/drawing/2014/main" id="{B809383B-357E-49A0-9967-0358F594DEB7}"/>
              </a:ext>
            </a:extLst>
          </p:cNvPr>
          <p:cNvSpPr>
            <a:spLocks noChangeShapeType="1"/>
          </p:cNvSpPr>
          <p:nvPr/>
        </p:nvSpPr>
        <p:spPr bwMode="auto">
          <a:xfrm flipH="1">
            <a:off x="6011863" y="4149725"/>
            <a:ext cx="288925" cy="574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7" name="Line 32">
            <a:extLst>
              <a:ext uri="{FF2B5EF4-FFF2-40B4-BE49-F238E27FC236}">
                <a16:creationId xmlns:a16="http://schemas.microsoft.com/office/drawing/2014/main" id="{D3A27D74-1D4D-4893-910E-315CB6730B7B}"/>
              </a:ext>
            </a:extLst>
          </p:cNvPr>
          <p:cNvSpPr>
            <a:spLocks noChangeShapeType="1"/>
          </p:cNvSpPr>
          <p:nvPr/>
        </p:nvSpPr>
        <p:spPr bwMode="auto">
          <a:xfrm>
            <a:off x="4067175" y="5589588"/>
            <a:ext cx="217488"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8" name="Line 33">
            <a:extLst>
              <a:ext uri="{FF2B5EF4-FFF2-40B4-BE49-F238E27FC236}">
                <a16:creationId xmlns:a16="http://schemas.microsoft.com/office/drawing/2014/main" id="{CD2F507F-6E0F-4297-BC63-329CB46EE90F}"/>
              </a:ext>
            </a:extLst>
          </p:cNvPr>
          <p:cNvSpPr>
            <a:spLocks noChangeShapeType="1"/>
          </p:cNvSpPr>
          <p:nvPr/>
        </p:nvSpPr>
        <p:spPr bwMode="auto">
          <a:xfrm>
            <a:off x="4067175" y="558958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99" name="Line 34">
            <a:extLst>
              <a:ext uri="{FF2B5EF4-FFF2-40B4-BE49-F238E27FC236}">
                <a16:creationId xmlns:a16="http://schemas.microsoft.com/office/drawing/2014/main" id="{5EC6DFFD-FB0A-4A3F-800D-6EDC80568510}"/>
              </a:ext>
            </a:extLst>
          </p:cNvPr>
          <p:cNvSpPr>
            <a:spLocks noChangeShapeType="1"/>
          </p:cNvSpPr>
          <p:nvPr/>
        </p:nvSpPr>
        <p:spPr bwMode="auto">
          <a:xfrm>
            <a:off x="4284663" y="5734050"/>
            <a:ext cx="0" cy="287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200" name="Line 35">
            <a:extLst>
              <a:ext uri="{FF2B5EF4-FFF2-40B4-BE49-F238E27FC236}">
                <a16:creationId xmlns:a16="http://schemas.microsoft.com/office/drawing/2014/main" id="{EADAF63B-84C9-4319-BD3E-F4D217F97A2D}"/>
              </a:ext>
            </a:extLst>
          </p:cNvPr>
          <p:cNvSpPr>
            <a:spLocks noChangeShapeType="1"/>
          </p:cNvSpPr>
          <p:nvPr/>
        </p:nvSpPr>
        <p:spPr bwMode="auto">
          <a:xfrm>
            <a:off x="4067175" y="5876925"/>
            <a:ext cx="217488"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201" name="Text Box 36">
            <a:extLst>
              <a:ext uri="{FF2B5EF4-FFF2-40B4-BE49-F238E27FC236}">
                <a16:creationId xmlns:a16="http://schemas.microsoft.com/office/drawing/2014/main" id="{CFCC207A-F919-45C3-8BE4-79CF4CA7A78F}"/>
              </a:ext>
            </a:extLst>
          </p:cNvPr>
          <p:cNvSpPr txBox="1">
            <a:spLocks noChangeArrowheads="1"/>
          </p:cNvSpPr>
          <p:nvPr/>
        </p:nvSpPr>
        <p:spPr bwMode="auto">
          <a:xfrm>
            <a:off x="6516688" y="4508500"/>
            <a:ext cx="222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Stessa resistenza</a:t>
            </a:r>
          </a:p>
        </p:txBody>
      </p:sp>
      <p:sp>
        <p:nvSpPr>
          <p:cNvPr id="7202" name="Text Box 37">
            <a:extLst>
              <a:ext uri="{FF2B5EF4-FFF2-40B4-BE49-F238E27FC236}">
                <a16:creationId xmlns:a16="http://schemas.microsoft.com/office/drawing/2014/main" id="{02023432-5123-43F8-9C07-DBF92D2BE206}"/>
              </a:ext>
            </a:extLst>
          </p:cNvPr>
          <p:cNvSpPr txBox="1">
            <a:spLocks noChangeArrowheads="1"/>
          </p:cNvSpPr>
          <p:nvPr/>
        </p:nvSpPr>
        <p:spPr bwMode="auto">
          <a:xfrm>
            <a:off x="4335463" y="5754688"/>
            <a:ext cx="833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Area=f</a:t>
            </a:r>
          </a:p>
        </p:txBody>
      </p:sp>
      <p:cxnSp>
        <p:nvCxnSpPr>
          <p:cNvPr id="35" name="Connettore 2 34">
            <a:extLst>
              <a:ext uri="{FF2B5EF4-FFF2-40B4-BE49-F238E27FC236}">
                <a16:creationId xmlns:a16="http://schemas.microsoft.com/office/drawing/2014/main" id="{DBE7FDE1-9D75-48C0-980B-4EC54F4D0836}"/>
              </a:ext>
            </a:extLst>
          </p:cNvPr>
          <p:cNvCxnSpPr/>
          <p:nvPr/>
        </p:nvCxnSpPr>
        <p:spPr>
          <a:xfrm>
            <a:off x="5429250" y="5072063"/>
            <a:ext cx="714375" cy="15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6" name="Connettore 2 35">
            <a:extLst>
              <a:ext uri="{FF2B5EF4-FFF2-40B4-BE49-F238E27FC236}">
                <a16:creationId xmlns:a16="http://schemas.microsoft.com/office/drawing/2014/main" id="{B9ADDE22-3BFF-459B-9A72-11FD5663EF7A}"/>
              </a:ext>
            </a:extLst>
          </p:cNvPr>
          <p:cNvCxnSpPr/>
          <p:nvPr/>
        </p:nvCxnSpPr>
        <p:spPr>
          <a:xfrm>
            <a:off x="5429250" y="5929313"/>
            <a:ext cx="714375" cy="15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7205" name="Rettangolo 36">
            <a:extLst>
              <a:ext uri="{FF2B5EF4-FFF2-40B4-BE49-F238E27FC236}">
                <a16:creationId xmlns:a16="http://schemas.microsoft.com/office/drawing/2014/main" id="{B5B257D3-E683-4084-BB4B-98F6CE6D974C}"/>
              </a:ext>
            </a:extLst>
          </p:cNvPr>
          <p:cNvSpPr>
            <a:spLocks noChangeArrowheads="1"/>
          </p:cNvSpPr>
          <p:nvPr/>
        </p:nvSpPr>
        <p:spPr bwMode="auto">
          <a:xfrm>
            <a:off x="1285875" y="4357688"/>
            <a:ext cx="350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a:t>
            </a:r>
          </a:p>
        </p:txBody>
      </p:sp>
      <p:graphicFrame>
        <p:nvGraphicFramePr>
          <p:cNvPr id="7170" name="Object 34">
            <a:extLst>
              <a:ext uri="{FF2B5EF4-FFF2-40B4-BE49-F238E27FC236}">
                <a16:creationId xmlns:a16="http://schemas.microsoft.com/office/drawing/2014/main" id="{C8181BA7-2531-4F00-A2FE-BB313559C651}"/>
              </a:ext>
            </a:extLst>
          </p:cNvPr>
          <p:cNvGraphicFramePr>
            <a:graphicFrameLocks noChangeAspect="1"/>
          </p:cNvGraphicFramePr>
          <p:nvPr/>
        </p:nvGraphicFramePr>
        <p:xfrm>
          <a:off x="1071563" y="5572125"/>
          <a:ext cx="1571625" cy="785813"/>
        </p:xfrm>
        <a:graphic>
          <a:graphicData uri="http://schemas.openxmlformats.org/presentationml/2006/ole">
            <mc:AlternateContent xmlns:mc="http://schemas.openxmlformats.org/markup-compatibility/2006">
              <mc:Choice xmlns:v="urn:schemas-microsoft-com:vml" Requires="v">
                <p:oleObj spid="_x0000_s7209" name="Equazione" r:id="rId3" imgW="787320" imgH="393480" progId="Equation.3">
                  <p:embed/>
                </p:oleObj>
              </mc:Choice>
              <mc:Fallback>
                <p:oleObj name="Equazione" r:id="rId3" imgW="787320" imgH="393480"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5572125"/>
                        <a:ext cx="1571625"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Segnaposto piè di pagina 4">
            <a:extLst>
              <a:ext uri="{FF2B5EF4-FFF2-40B4-BE49-F238E27FC236}">
                <a16:creationId xmlns:a16="http://schemas.microsoft.com/office/drawing/2014/main" id="{C8A89949-F1AC-4848-BBC0-62E9B510EFF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egnaposto numero diapositiva 5">
            <a:extLst>
              <a:ext uri="{FF2B5EF4-FFF2-40B4-BE49-F238E27FC236}">
                <a16:creationId xmlns:a16="http://schemas.microsoft.com/office/drawing/2014/main" id="{E98301B4-620D-4EAF-8C88-159B8D146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DD6D0A0-31BE-446B-B4D4-4FD92EC30F17}" type="slidenum">
              <a:rPr lang="it-IT" altLang="it-IT" sz="1400"/>
              <a:pPr eaLnBrk="1" hangingPunct="1"/>
              <a:t>2</a:t>
            </a:fld>
            <a:endParaRPr lang="it-IT" altLang="it-IT" sz="1400"/>
          </a:p>
        </p:txBody>
      </p:sp>
      <p:sp>
        <p:nvSpPr>
          <p:cNvPr id="17412" name="Rectangle 2">
            <a:extLst>
              <a:ext uri="{FF2B5EF4-FFF2-40B4-BE49-F238E27FC236}">
                <a16:creationId xmlns:a16="http://schemas.microsoft.com/office/drawing/2014/main" id="{976B78DA-CB5E-4AC3-AB30-48E24F3F81D3}"/>
              </a:ext>
            </a:extLst>
          </p:cNvPr>
          <p:cNvSpPr>
            <a:spLocks noChangeArrowheads="1"/>
          </p:cNvSpPr>
          <p:nvPr/>
        </p:nvSpPr>
        <p:spPr bwMode="auto">
          <a:xfrm>
            <a:off x="3209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13" name="Text Box 3">
            <a:extLst>
              <a:ext uri="{FF2B5EF4-FFF2-40B4-BE49-F238E27FC236}">
                <a16:creationId xmlns:a16="http://schemas.microsoft.com/office/drawing/2014/main" id="{21637A9C-F2AE-4EFA-BBA6-2DA7527A07AC}"/>
              </a:ext>
            </a:extLst>
          </p:cNvPr>
          <p:cNvSpPr txBox="1">
            <a:spLocks noChangeArrowheads="1"/>
          </p:cNvSpPr>
          <p:nvPr/>
        </p:nvSpPr>
        <p:spPr bwMode="auto">
          <a:xfrm>
            <a:off x="827088" y="0"/>
            <a:ext cx="437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LA POLARE DEL VELIVOLO</a:t>
            </a:r>
          </a:p>
        </p:txBody>
      </p:sp>
      <p:sp>
        <p:nvSpPr>
          <p:cNvPr id="17414" name="Rectangle 4">
            <a:extLst>
              <a:ext uri="{FF2B5EF4-FFF2-40B4-BE49-F238E27FC236}">
                <a16:creationId xmlns:a16="http://schemas.microsoft.com/office/drawing/2014/main" id="{DAD6B926-4BC7-42ED-ABBF-C3B7339B3903}"/>
              </a:ext>
            </a:extLst>
          </p:cNvPr>
          <p:cNvSpPr>
            <a:spLocks noChangeArrowheads="1"/>
          </p:cNvSpPr>
          <p:nvPr/>
        </p:nvSpPr>
        <p:spPr bwMode="auto">
          <a:xfrm>
            <a:off x="1979613" y="1052513"/>
            <a:ext cx="1247775" cy="792162"/>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b="1">
                <a:cs typeface="Times New Roman" panose="02020603050405020304" pitchFamily="18" charset="0"/>
              </a:rPr>
              <a:t>Res. di scia</a:t>
            </a:r>
            <a:endParaRPr lang="it-IT" altLang="it-IT" sz="1600" b="1"/>
          </a:p>
          <a:p>
            <a:r>
              <a:rPr lang="it-IT" altLang="it-IT" sz="1600" b="1">
                <a:cs typeface="Times New Roman" panose="02020603050405020304" pitchFamily="18" charset="0"/>
              </a:rPr>
              <a:t>(form drag)</a:t>
            </a:r>
            <a:endParaRPr lang="it-IT" altLang="it-IT" sz="1600" b="1"/>
          </a:p>
        </p:txBody>
      </p:sp>
      <p:sp>
        <p:nvSpPr>
          <p:cNvPr id="17415" name="Rectangle 5">
            <a:extLst>
              <a:ext uri="{FF2B5EF4-FFF2-40B4-BE49-F238E27FC236}">
                <a16:creationId xmlns:a16="http://schemas.microsoft.com/office/drawing/2014/main" id="{56A73C60-BA41-4D65-A0F0-B41D612B9ECE}"/>
              </a:ext>
            </a:extLst>
          </p:cNvPr>
          <p:cNvSpPr>
            <a:spLocks noChangeArrowheads="1"/>
          </p:cNvSpPr>
          <p:nvPr/>
        </p:nvSpPr>
        <p:spPr bwMode="auto">
          <a:xfrm>
            <a:off x="3348038" y="1052513"/>
            <a:ext cx="1387475" cy="8636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b="1">
                <a:cs typeface="Times New Roman" panose="02020603050405020304" pitchFamily="18" charset="0"/>
              </a:rPr>
              <a:t>Res. di attrito (friction drag)</a:t>
            </a:r>
            <a:endParaRPr lang="it-IT" altLang="it-IT" sz="1600" b="1"/>
          </a:p>
        </p:txBody>
      </p:sp>
      <p:sp>
        <p:nvSpPr>
          <p:cNvPr id="17416" name="Rectangle 6">
            <a:extLst>
              <a:ext uri="{FF2B5EF4-FFF2-40B4-BE49-F238E27FC236}">
                <a16:creationId xmlns:a16="http://schemas.microsoft.com/office/drawing/2014/main" id="{C69E304F-CCA0-4BBE-9E90-D97D8910F52F}"/>
              </a:ext>
            </a:extLst>
          </p:cNvPr>
          <p:cNvSpPr>
            <a:spLocks noChangeArrowheads="1"/>
          </p:cNvSpPr>
          <p:nvPr/>
        </p:nvSpPr>
        <p:spPr bwMode="auto">
          <a:xfrm>
            <a:off x="5219700" y="1052513"/>
            <a:ext cx="1387475" cy="8636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fr-FR" altLang="it-IT" sz="1600" b="1">
                <a:cs typeface="Times New Roman" panose="02020603050405020304" pitchFamily="18" charset="0"/>
              </a:rPr>
              <a:t>Res. d’onda</a:t>
            </a:r>
            <a:endParaRPr lang="it-IT" altLang="it-IT" sz="1600" b="1"/>
          </a:p>
          <a:p>
            <a:r>
              <a:rPr lang="fr-FR" altLang="it-IT" sz="1600" b="1">
                <a:cs typeface="Times New Roman" panose="02020603050405020304" pitchFamily="18" charset="0"/>
              </a:rPr>
              <a:t>(wave drag)</a:t>
            </a:r>
            <a:endParaRPr lang="fr-FR" altLang="it-IT" sz="1600" b="1"/>
          </a:p>
        </p:txBody>
      </p:sp>
      <p:sp>
        <p:nvSpPr>
          <p:cNvPr id="17417" name="Line 7">
            <a:extLst>
              <a:ext uri="{FF2B5EF4-FFF2-40B4-BE49-F238E27FC236}">
                <a16:creationId xmlns:a16="http://schemas.microsoft.com/office/drawing/2014/main" id="{34E6487B-FF80-4AF4-A9C0-EE3D8F25D3E7}"/>
              </a:ext>
            </a:extLst>
          </p:cNvPr>
          <p:cNvSpPr>
            <a:spLocks noChangeShapeType="1"/>
          </p:cNvSpPr>
          <p:nvPr/>
        </p:nvSpPr>
        <p:spPr bwMode="auto">
          <a:xfrm>
            <a:off x="2627313" y="1844675"/>
            <a:ext cx="1587" cy="5603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7418" name="Line 8">
            <a:extLst>
              <a:ext uri="{FF2B5EF4-FFF2-40B4-BE49-F238E27FC236}">
                <a16:creationId xmlns:a16="http://schemas.microsoft.com/office/drawing/2014/main" id="{ED74D5B0-C0D5-4698-A359-C95F3C6B58F0}"/>
              </a:ext>
            </a:extLst>
          </p:cNvPr>
          <p:cNvSpPr>
            <a:spLocks noChangeShapeType="1"/>
          </p:cNvSpPr>
          <p:nvPr/>
        </p:nvSpPr>
        <p:spPr bwMode="auto">
          <a:xfrm>
            <a:off x="3995738" y="1916113"/>
            <a:ext cx="1587" cy="560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7419" name="Line 9">
            <a:extLst>
              <a:ext uri="{FF2B5EF4-FFF2-40B4-BE49-F238E27FC236}">
                <a16:creationId xmlns:a16="http://schemas.microsoft.com/office/drawing/2014/main" id="{B9562691-49AC-4336-897B-68D9B1B1A250}"/>
              </a:ext>
            </a:extLst>
          </p:cNvPr>
          <p:cNvSpPr>
            <a:spLocks noChangeShapeType="1"/>
          </p:cNvSpPr>
          <p:nvPr/>
        </p:nvSpPr>
        <p:spPr bwMode="auto">
          <a:xfrm>
            <a:off x="2627313" y="2420938"/>
            <a:ext cx="13874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7420" name="Line 10">
            <a:extLst>
              <a:ext uri="{FF2B5EF4-FFF2-40B4-BE49-F238E27FC236}">
                <a16:creationId xmlns:a16="http://schemas.microsoft.com/office/drawing/2014/main" id="{8B048953-EF16-4E0F-A700-0BDCA122E4B9}"/>
              </a:ext>
            </a:extLst>
          </p:cNvPr>
          <p:cNvSpPr>
            <a:spLocks noChangeShapeType="1"/>
          </p:cNvSpPr>
          <p:nvPr/>
        </p:nvSpPr>
        <p:spPr bwMode="auto">
          <a:xfrm flipH="1">
            <a:off x="3203575" y="2420938"/>
            <a:ext cx="0" cy="792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7421" name="Rectangle 11">
            <a:extLst>
              <a:ext uri="{FF2B5EF4-FFF2-40B4-BE49-F238E27FC236}">
                <a16:creationId xmlns:a16="http://schemas.microsoft.com/office/drawing/2014/main" id="{34F8B29F-D7D1-4B1D-9312-E1C06AE94785}"/>
              </a:ext>
            </a:extLst>
          </p:cNvPr>
          <p:cNvSpPr>
            <a:spLocks noChangeArrowheads="1"/>
          </p:cNvSpPr>
          <p:nvPr/>
        </p:nvSpPr>
        <p:spPr bwMode="auto">
          <a:xfrm>
            <a:off x="2484438" y="3213100"/>
            <a:ext cx="1663700" cy="1008063"/>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fr-FR" altLang="it-IT" sz="1600" b="1">
                <a:cs typeface="Times New Roman" panose="02020603050405020304" pitchFamily="18" charset="0"/>
              </a:rPr>
              <a:t>Res. parassita</a:t>
            </a:r>
            <a:endParaRPr lang="it-IT" altLang="it-IT" sz="1600" b="1"/>
          </a:p>
          <a:p>
            <a:r>
              <a:rPr lang="fr-FR" altLang="it-IT" sz="1600" b="1">
                <a:cs typeface="Times New Roman" panose="02020603050405020304" pitchFamily="18" charset="0"/>
              </a:rPr>
              <a:t>(profile or parassite drag)</a:t>
            </a:r>
            <a:endParaRPr lang="fr-FR" altLang="it-IT" sz="1600" b="1"/>
          </a:p>
        </p:txBody>
      </p:sp>
      <p:sp>
        <p:nvSpPr>
          <p:cNvPr id="17422" name="Rectangle 12">
            <a:extLst>
              <a:ext uri="{FF2B5EF4-FFF2-40B4-BE49-F238E27FC236}">
                <a16:creationId xmlns:a16="http://schemas.microsoft.com/office/drawing/2014/main" id="{3CA8F0DF-8BC3-40E2-AEC4-CCFED966809B}"/>
              </a:ext>
            </a:extLst>
          </p:cNvPr>
          <p:cNvSpPr>
            <a:spLocks noChangeArrowheads="1"/>
          </p:cNvSpPr>
          <p:nvPr/>
        </p:nvSpPr>
        <p:spPr bwMode="auto">
          <a:xfrm>
            <a:off x="0" y="2317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3" name="Rectangle 13">
            <a:extLst>
              <a:ext uri="{FF2B5EF4-FFF2-40B4-BE49-F238E27FC236}">
                <a16:creationId xmlns:a16="http://schemas.microsoft.com/office/drawing/2014/main" id="{B39B6DE7-14D5-4567-9BE8-97095B10E4B9}"/>
              </a:ext>
            </a:extLst>
          </p:cNvPr>
          <p:cNvSpPr>
            <a:spLocks noChangeArrowheads="1"/>
          </p:cNvSpPr>
          <p:nvPr/>
        </p:nvSpPr>
        <p:spPr bwMode="auto">
          <a:xfrm>
            <a:off x="2484438" y="4543425"/>
            <a:ext cx="34575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r>
              <a:rPr lang="it-IT" altLang="it-IT" b="1"/>
            </a:br>
            <a:endParaRPr lang="it-IT" altLang="it-IT" b="1"/>
          </a:p>
          <a:p>
            <a:r>
              <a:rPr lang="it-IT" altLang="it-IT" b="1">
                <a:cs typeface="Times New Roman" panose="02020603050405020304" pitchFamily="18" charset="0"/>
              </a:rPr>
              <a:t>Varie forme di resistenza</a:t>
            </a:r>
            <a:endParaRPr lang="it-IT" altLang="it-IT" b="1"/>
          </a:p>
          <a:p>
            <a:endParaRPr lang="it-IT" altLang="it-IT" b="1"/>
          </a:p>
        </p:txBody>
      </p:sp>
      <p:sp>
        <p:nvSpPr>
          <p:cNvPr id="17424" name="Rectangle 14">
            <a:extLst>
              <a:ext uri="{FF2B5EF4-FFF2-40B4-BE49-F238E27FC236}">
                <a16:creationId xmlns:a16="http://schemas.microsoft.com/office/drawing/2014/main" id="{E783F782-8BB3-4A4B-AAD7-F32C4FECF9FC}"/>
              </a:ext>
            </a:extLst>
          </p:cNvPr>
          <p:cNvSpPr>
            <a:spLocks noChangeArrowheads="1"/>
          </p:cNvSpPr>
          <p:nvPr/>
        </p:nvSpPr>
        <p:spPr bwMode="auto">
          <a:xfrm>
            <a:off x="395288" y="1052513"/>
            <a:ext cx="1387475" cy="7207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b="1"/>
              <a:t>Res. indotta</a:t>
            </a:r>
          </a:p>
          <a:p>
            <a:pPr eaLnBrk="1" hangingPunct="1"/>
            <a:r>
              <a:rPr lang="it-IT" altLang="it-IT" sz="1600" b="1"/>
              <a:t>(vortex drag)</a:t>
            </a:r>
          </a:p>
        </p:txBody>
      </p:sp>
      <p:sp>
        <p:nvSpPr>
          <p:cNvPr id="17" name="Segnaposto piè di pagina 4">
            <a:extLst>
              <a:ext uri="{FF2B5EF4-FFF2-40B4-BE49-F238E27FC236}">
                <a16:creationId xmlns:a16="http://schemas.microsoft.com/office/drawing/2014/main" id="{2003EBAD-7B4D-43A2-9A66-2CD064D8784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egnaposto numero diapositiva 5">
            <a:extLst>
              <a:ext uri="{FF2B5EF4-FFF2-40B4-BE49-F238E27FC236}">
                <a16:creationId xmlns:a16="http://schemas.microsoft.com/office/drawing/2014/main" id="{307C86F7-0576-415E-8349-5D98675DB8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071B9ED-B0AA-4E02-A219-8452D2005FC7}" type="slidenum">
              <a:rPr lang="it-IT" altLang="it-IT" sz="1400"/>
              <a:pPr eaLnBrk="1" hangingPunct="1"/>
              <a:t>20</a:t>
            </a:fld>
            <a:endParaRPr lang="it-IT" altLang="it-IT" sz="1400"/>
          </a:p>
        </p:txBody>
      </p:sp>
      <p:sp>
        <p:nvSpPr>
          <p:cNvPr id="28676" name="Rectangle 3">
            <a:extLst>
              <a:ext uri="{FF2B5EF4-FFF2-40B4-BE49-F238E27FC236}">
                <a16:creationId xmlns:a16="http://schemas.microsoft.com/office/drawing/2014/main" id="{C6B62B71-91F5-4412-A0FA-FF9ACAC048A1}"/>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77" name="Rectangle 4">
            <a:extLst>
              <a:ext uri="{FF2B5EF4-FFF2-40B4-BE49-F238E27FC236}">
                <a16:creationId xmlns:a16="http://schemas.microsoft.com/office/drawing/2014/main" id="{3A2AC3E6-685D-4664-B0E4-6A5C44E456A2}"/>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28678" name="Rectangle 5">
            <a:extLst>
              <a:ext uri="{FF2B5EF4-FFF2-40B4-BE49-F238E27FC236}">
                <a16:creationId xmlns:a16="http://schemas.microsoft.com/office/drawing/2014/main" id="{7758533E-3CC5-4928-AF5F-C303669C5051}"/>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79" name="Rectangle 6">
            <a:extLst>
              <a:ext uri="{FF2B5EF4-FFF2-40B4-BE49-F238E27FC236}">
                <a16:creationId xmlns:a16="http://schemas.microsoft.com/office/drawing/2014/main" id="{6112CDE8-8231-42A3-82B3-1548959220B7}"/>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0" name="Rectangle 7">
            <a:extLst>
              <a:ext uri="{FF2B5EF4-FFF2-40B4-BE49-F238E27FC236}">
                <a16:creationId xmlns:a16="http://schemas.microsoft.com/office/drawing/2014/main" id="{9B3F7954-5907-4811-B2AD-F61C5889A8F2}"/>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1" name="Rectangle 8">
            <a:extLst>
              <a:ext uri="{FF2B5EF4-FFF2-40B4-BE49-F238E27FC236}">
                <a16:creationId xmlns:a16="http://schemas.microsoft.com/office/drawing/2014/main" id="{13C165CF-5273-40C1-9331-1A6A526143BA}"/>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2" name="Rectangle 9">
            <a:extLst>
              <a:ext uri="{FF2B5EF4-FFF2-40B4-BE49-F238E27FC236}">
                <a16:creationId xmlns:a16="http://schemas.microsoft.com/office/drawing/2014/main" id="{9F47D9C6-7C91-4C41-8390-4190A9B35A6F}"/>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3" name="Rectangle 10">
            <a:extLst>
              <a:ext uri="{FF2B5EF4-FFF2-40B4-BE49-F238E27FC236}">
                <a16:creationId xmlns:a16="http://schemas.microsoft.com/office/drawing/2014/main" id="{094A825E-D6BE-4E1B-876F-57082413C8C1}"/>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4" name="Rectangle 11">
            <a:extLst>
              <a:ext uri="{FF2B5EF4-FFF2-40B4-BE49-F238E27FC236}">
                <a16:creationId xmlns:a16="http://schemas.microsoft.com/office/drawing/2014/main" id="{B6FFC153-D869-4071-9D8D-075FFC168DEC}"/>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5" name="Text Box 12">
            <a:extLst>
              <a:ext uri="{FF2B5EF4-FFF2-40B4-BE49-F238E27FC236}">
                <a16:creationId xmlns:a16="http://schemas.microsoft.com/office/drawing/2014/main" id="{6C18495B-D9A2-4387-88AF-9CC846E60C53}"/>
              </a:ext>
            </a:extLst>
          </p:cNvPr>
          <p:cNvSpPr txBox="1">
            <a:spLocks noChangeArrowheads="1"/>
          </p:cNvSpPr>
          <p:nvPr/>
        </p:nvSpPr>
        <p:spPr bwMode="auto">
          <a:xfrm>
            <a:off x="1476375" y="0"/>
            <a:ext cx="357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Area parassita equivalente f</a:t>
            </a:r>
          </a:p>
        </p:txBody>
      </p:sp>
      <p:sp>
        <p:nvSpPr>
          <p:cNvPr id="28686" name="Text Box 16">
            <a:extLst>
              <a:ext uri="{FF2B5EF4-FFF2-40B4-BE49-F238E27FC236}">
                <a16:creationId xmlns:a16="http://schemas.microsoft.com/office/drawing/2014/main" id="{F913C7F1-AFCD-43A9-8312-813F0088BA6C}"/>
              </a:ext>
            </a:extLst>
          </p:cNvPr>
          <p:cNvSpPr txBox="1">
            <a:spLocks noChangeArrowheads="1"/>
          </p:cNvSpPr>
          <p:nvPr/>
        </p:nvSpPr>
        <p:spPr bwMode="auto">
          <a:xfrm>
            <a:off x="0" y="692150"/>
            <a:ext cx="8994775" cy="365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Esempi: </a:t>
            </a:r>
          </a:p>
          <a:p>
            <a:pPr eaLnBrk="1" hangingPunct="1"/>
            <a:endParaRPr lang="it-IT" altLang="it-IT"/>
          </a:p>
          <a:p>
            <a:pPr eaLnBrk="1" hangingPunct="1"/>
            <a:r>
              <a:rPr lang="it-IT" altLang="it-IT"/>
              <a:t>Velivolo tipo Cessna  :  S=20 mq   CDo=0.027     f=0.54 mq  </a:t>
            </a:r>
            <a:r>
              <a:rPr lang="it-IT" altLang="it-IT" sz="1800"/>
              <a:t>(lato 0.73 m)</a:t>
            </a:r>
          </a:p>
          <a:p>
            <a:pPr eaLnBrk="1" hangingPunct="1"/>
            <a:endParaRPr lang="it-IT" altLang="it-IT"/>
          </a:p>
          <a:p>
            <a:pPr eaLnBrk="1" hangingPunct="1"/>
            <a:r>
              <a:rPr lang="it-IT" altLang="it-IT"/>
              <a:t>Velivolo tipo ATR     :  S=60 mq   CDo=0.025     f=1.50 mq  </a:t>
            </a:r>
            <a:r>
              <a:rPr lang="it-IT" altLang="it-IT" sz="1800"/>
              <a:t>(lato 1.22 m)</a:t>
            </a:r>
          </a:p>
          <a:p>
            <a:pPr eaLnBrk="1" hangingPunct="1"/>
            <a:endParaRPr lang="it-IT" altLang="it-IT"/>
          </a:p>
          <a:p>
            <a:pPr eaLnBrk="1" hangingPunct="1"/>
            <a:r>
              <a:rPr lang="it-IT" altLang="it-IT"/>
              <a:t>Velivolo tipo B737    :  S=100 mq   CDo=0.022     f=2.20 mq  </a:t>
            </a:r>
            <a:r>
              <a:rPr lang="it-IT" altLang="it-IT" sz="1800"/>
              <a:t>(lato 1.48 m)</a:t>
            </a:r>
          </a:p>
          <a:p>
            <a:pPr eaLnBrk="1" hangingPunct="1"/>
            <a:endParaRPr lang="it-IT" altLang="it-IT"/>
          </a:p>
          <a:p>
            <a:pPr eaLnBrk="1" hangingPunct="1"/>
            <a:r>
              <a:rPr lang="it-IT" altLang="it-IT"/>
              <a:t>Velivolo tipo B747   :  S=500 mq   CDo=0.018     f=9.00 mq  </a:t>
            </a:r>
            <a:r>
              <a:rPr lang="it-IT" altLang="it-IT" sz="1800"/>
              <a:t>(lato 3.00 m)</a:t>
            </a:r>
          </a:p>
          <a:p>
            <a:pPr eaLnBrk="1" hangingPunct="1"/>
            <a:endParaRPr lang="it-IT" altLang="it-IT" sz="1800"/>
          </a:p>
        </p:txBody>
      </p:sp>
      <p:sp>
        <p:nvSpPr>
          <p:cNvPr id="15" name="Segnaposto piè di pagina 4">
            <a:extLst>
              <a:ext uri="{FF2B5EF4-FFF2-40B4-BE49-F238E27FC236}">
                <a16:creationId xmlns:a16="http://schemas.microsoft.com/office/drawing/2014/main" id="{BBDA94AF-ECD8-4713-A515-517E314EC22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egnaposto numero diapositiva 5">
            <a:extLst>
              <a:ext uri="{FF2B5EF4-FFF2-40B4-BE49-F238E27FC236}">
                <a16:creationId xmlns:a16="http://schemas.microsoft.com/office/drawing/2014/main" id="{DFE88828-6F8F-4F6D-9930-18F573E04A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65D3FFE-DA93-4D0A-8758-0C8075DA7DD3}" type="slidenum">
              <a:rPr lang="it-IT" altLang="it-IT" sz="1400"/>
              <a:pPr eaLnBrk="1" hangingPunct="1"/>
              <a:t>21</a:t>
            </a:fld>
            <a:endParaRPr lang="it-IT" altLang="it-IT" sz="1400"/>
          </a:p>
        </p:txBody>
      </p:sp>
      <p:sp>
        <p:nvSpPr>
          <p:cNvPr id="29700" name="Rectangle 2">
            <a:extLst>
              <a:ext uri="{FF2B5EF4-FFF2-40B4-BE49-F238E27FC236}">
                <a16:creationId xmlns:a16="http://schemas.microsoft.com/office/drawing/2014/main" id="{6F8FB0D3-A6A3-47E5-BEAD-65ECA63377DB}"/>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1" name="Rectangle 3">
            <a:extLst>
              <a:ext uri="{FF2B5EF4-FFF2-40B4-BE49-F238E27FC236}">
                <a16:creationId xmlns:a16="http://schemas.microsoft.com/office/drawing/2014/main" id="{368CDACF-78A1-4EA4-A670-9927425E439B}"/>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29702" name="Rectangle 4">
            <a:extLst>
              <a:ext uri="{FF2B5EF4-FFF2-40B4-BE49-F238E27FC236}">
                <a16:creationId xmlns:a16="http://schemas.microsoft.com/office/drawing/2014/main" id="{FE8F86C7-D03D-42C5-8F8E-723512159CFF}"/>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3" name="Rectangle 5">
            <a:extLst>
              <a:ext uri="{FF2B5EF4-FFF2-40B4-BE49-F238E27FC236}">
                <a16:creationId xmlns:a16="http://schemas.microsoft.com/office/drawing/2014/main" id="{2A90C96C-9269-416E-92A1-13D29B5EC1D0}"/>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4" name="Rectangle 6">
            <a:extLst>
              <a:ext uri="{FF2B5EF4-FFF2-40B4-BE49-F238E27FC236}">
                <a16:creationId xmlns:a16="http://schemas.microsoft.com/office/drawing/2014/main" id="{FD80363E-5DE2-4E07-95E4-F72B5A637E43}"/>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5" name="Rectangle 7">
            <a:extLst>
              <a:ext uri="{FF2B5EF4-FFF2-40B4-BE49-F238E27FC236}">
                <a16:creationId xmlns:a16="http://schemas.microsoft.com/office/drawing/2014/main" id="{78238F9A-9598-4B1C-B72D-034244071B6A}"/>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6" name="Rectangle 8">
            <a:extLst>
              <a:ext uri="{FF2B5EF4-FFF2-40B4-BE49-F238E27FC236}">
                <a16:creationId xmlns:a16="http://schemas.microsoft.com/office/drawing/2014/main" id="{406CB00A-2517-43E1-97E6-56E6EB66C783}"/>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7" name="Rectangle 9">
            <a:extLst>
              <a:ext uri="{FF2B5EF4-FFF2-40B4-BE49-F238E27FC236}">
                <a16:creationId xmlns:a16="http://schemas.microsoft.com/office/drawing/2014/main" id="{A51D7B01-BCED-4849-88B2-CEEFDAF2148A}"/>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8" name="Rectangle 10">
            <a:extLst>
              <a:ext uri="{FF2B5EF4-FFF2-40B4-BE49-F238E27FC236}">
                <a16:creationId xmlns:a16="http://schemas.microsoft.com/office/drawing/2014/main" id="{ACE5020A-F91A-4FCF-B8CF-5A5F9592EFE1}"/>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9" name="Text Box 11">
            <a:extLst>
              <a:ext uri="{FF2B5EF4-FFF2-40B4-BE49-F238E27FC236}">
                <a16:creationId xmlns:a16="http://schemas.microsoft.com/office/drawing/2014/main" id="{7C8429B4-93B2-4CEF-B0F6-7C71F83A9D55}"/>
              </a:ext>
            </a:extLst>
          </p:cNvPr>
          <p:cNvSpPr txBox="1">
            <a:spLocks noChangeArrowheads="1"/>
          </p:cNvSpPr>
          <p:nvPr/>
        </p:nvSpPr>
        <p:spPr bwMode="auto">
          <a:xfrm>
            <a:off x="1476375" y="0"/>
            <a:ext cx="357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Area parassita equivalente f</a:t>
            </a:r>
          </a:p>
        </p:txBody>
      </p:sp>
      <p:pic>
        <p:nvPicPr>
          <p:cNvPr id="29710" name="Picture 13">
            <a:extLst>
              <a:ext uri="{FF2B5EF4-FFF2-40B4-BE49-F238E27FC236}">
                <a16:creationId xmlns:a16="http://schemas.microsoft.com/office/drawing/2014/main" id="{1B4D2693-2DB4-4F22-BCFF-060048ADE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2038" y="0"/>
            <a:ext cx="3001962"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1" name="Picture 14">
            <a:extLst>
              <a:ext uri="{FF2B5EF4-FFF2-40B4-BE49-F238E27FC236}">
                <a16:creationId xmlns:a16="http://schemas.microsoft.com/office/drawing/2014/main" id="{8D328E87-CAB4-4056-8B48-CA48DCD5C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975"/>
            <a:ext cx="60579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2" name="Rectangle 15">
            <a:extLst>
              <a:ext uri="{FF2B5EF4-FFF2-40B4-BE49-F238E27FC236}">
                <a16:creationId xmlns:a16="http://schemas.microsoft.com/office/drawing/2014/main" id="{85F7544A-8AE6-49E4-86AC-E80598E62D06}"/>
              </a:ext>
            </a:extLst>
          </p:cNvPr>
          <p:cNvSpPr>
            <a:spLocks noChangeArrowheads="1"/>
          </p:cNvSpPr>
          <p:nvPr/>
        </p:nvSpPr>
        <p:spPr bwMode="auto">
          <a:xfrm>
            <a:off x="2700338" y="3716338"/>
            <a:ext cx="504825" cy="57626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3" name="Rectangle 16">
            <a:extLst>
              <a:ext uri="{FF2B5EF4-FFF2-40B4-BE49-F238E27FC236}">
                <a16:creationId xmlns:a16="http://schemas.microsoft.com/office/drawing/2014/main" id="{3A99CE36-1BF8-43CC-8FF2-1505153DED48}"/>
              </a:ext>
            </a:extLst>
          </p:cNvPr>
          <p:cNvSpPr>
            <a:spLocks noChangeArrowheads="1"/>
          </p:cNvSpPr>
          <p:nvPr/>
        </p:nvSpPr>
        <p:spPr bwMode="auto">
          <a:xfrm>
            <a:off x="2195513" y="620713"/>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Cessna SkyHawk</a:t>
            </a:r>
          </a:p>
        </p:txBody>
      </p:sp>
      <p:sp>
        <p:nvSpPr>
          <p:cNvPr id="18" name="Segnaposto piè di pagina 4">
            <a:extLst>
              <a:ext uri="{FF2B5EF4-FFF2-40B4-BE49-F238E27FC236}">
                <a16:creationId xmlns:a16="http://schemas.microsoft.com/office/drawing/2014/main" id="{66D82FAA-EC35-413A-85F1-839C97A5284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egnaposto numero diapositiva 5">
            <a:extLst>
              <a:ext uri="{FF2B5EF4-FFF2-40B4-BE49-F238E27FC236}">
                <a16:creationId xmlns:a16="http://schemas.microsoft.com/office/drawing/2014/main" id="{4780D054-6318-4E9B-AEB5-3F06714B67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88E7972-74EB-4CEF-9638-0D592485840B}" type="slidenum">
              <a:rPr lang="it-IT" altLang="it-IT" sz="1400"/>
              <a:pPr eaLnBrk="1" hangingPunct="1"/>
              <a:t>22</a:t>
            </a:fld>
            <a:endParaRPr lang="it-IT" altLang="it-IT" sz="1400"/>
          </a:p>
        </p:txBody>
      </p:sp>
      <p:sp>
        <p:nvSpPr>
          <p:cNvPr id="30724" name="Rectangle 2">
            <a:extLst>
              <a:ext uri="{FF2B5EF4-FFF2-40B4-BE49-F238E27FC236}">
                <a16:creationId xmlns:a16="http://schemas.microsoft.com/office/drawing/2014/main" id="{DBD434CA-DC18-45CB-93AA-AE0DC423523B}"/>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25" name="Rectangle 3">
            <a:extLst>
              <a:ext uri="{FF2B5EF4-FFF2-40B4-BE49-F238E27FC236}">
                <a16:creationId xmlns:a16="http://schemas.microsoft.com/office/drawing/2014/main" id="{C8E13746-7DA2-45FC-8956-F0EFFEE3652B}"/>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0726" name="Rectangle 4">
            <a:extLst>
              <a:ext uri="{FF2B5EF4-FFF2-40B4-BE49-F238E27FC236}">
                <a16:creationId xmlns:a16="http://schemas.microsoft.com/office/drawing/2014/main" id="{264D2D17-4F48-40E4-891E-38D8ED00E55A}"/>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27" name="Rectangle 5">
            <a:extLst>
              <a:ext uri="{FF2B5EF4-FFF2-40B4-BE49-F238E27FC236}">
                <a16:creationId xmlns:a16="http://schemas.microsoft.com/office/drawing/2014/main" id="{6D384582-4DF7-4B86-BB49-19E4ABEEB1EB}"/>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28" name="Rectangle 6">
            <a:extLst>
              <a:ext uri="{FF2B5EF4-FFF2-40B4-BE49-F238E27FC236}">
                <a16:creationId xmlns:a16="http://schemas.microsoft.com/office/drawing/2014/main" id="{1DEC7ECE-AE9F-49DD-8030-3D0BEF190652}"/>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29" name="Rectangle 7">
            <a:extLst>
              <a:ext uri="{FF2B5EF4-FFF2-40B4-BE49-F238E27FC236}">
                <a16:creationId xmlns:a16="http://schemas.microsoft.com/office/drawing/2014/main" id="{00C86D4F-2F07-443F-8850-4AE05D26877A}"/>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30" name="Rectangle 8">
            <a:extLst>
              <a:ext uri="{FF2B5EF4-FFF2-40B4-BE49-F238E27FC236}">
                <a16:creationId xmlns:a16="http://schemas.microsoft.com/office/drawing/2014/main" id="{033D1995-A70C-4739-BD29-AA22DE654E73}"/>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31" name="Rectangle 9">
            <a:extLst>
              <a:ext uri="{FF2B5EF4-FFF2-40B4-BE49-F238E27FC236}">
                <a16:creationId xmlns:a16="http://schemas.microsoft.com/office/drawing/2014/main" id="{0FBCE634-11B0-4D74-9643-317048B38E40}"/>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32" name="Rectangle 10">
            <a:extLst>
              <a:ext uri="{FF2B5EF4-FFF2-40B4-BE49-F238E27FC236}">
                <a16:creationId xmlns:a16="http://schemas.microsoft.com/office/drawing/2014/main" id="{84FCC3D5-4DE8-4B21-B87B-9A13097F3B8F}"/>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33" name="Rectangle 14">
            <a:extLst>
              <a:ext uri="{FF2B5EF4-FFF2-40B4-BE49-F238E27FC236}">
                <a16:creationId xmlns:a16="http://schemas.microsoft.com/office/drawing/2014/main" id="{789C5A71-578B-4ED9-9B42-92BEE13B3502}"/>
              </a:ext>
            </a:extLst>
          </p:cNvPr>
          <p:cNvSpPr>
            <a:spLocks noChangeArrowheads="1"/>
          </p:cNvSpPr>
          <p:nvPr/>
        </p:nvSpPr>
        <p:spPr bwMode="auto">
          <a:xfrm>
            <a:off x="3132138" y="3500438"/>
            <a:ext cx="287337" cy="35877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30734" name="Picture 15">
            <a:extLst>
              <a:ext uri="{FF2B5EF4-FFF2-40B4-BE49-F238E27FC236}">
                <a16:creationId xmlns:a16="http://schemas.microsoft.com/office/drawing/2014/main" id="{10038C7F-CFE6-4998-8DD4-83D2D8E3D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3644900"/>
            <a:ext cx="43561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5" name="Text Box 16">
            <a:extLst>
              <a:ext uri="{FF2B5EF4-FFF2-40B4-BE49-F238E27FC236}">
                <a16:creationId xmlns:a16="http://schemas.microsoft.com/office/drawing/2014/main" id="{2082165B-BBBE-4DB6-8671-31003FFE2796}"/>
              </a:ext>
            </a:extLst>
          </p:cNvPr>
          <p:cNvSpPr txBox="1">
            <a:spLocks noChangeArrowheads="1"/>
          </p:cNvSpPr>
          <p:nvPr/>
        </p:nvSpPr>
        <p:spPr bwMode="auto">
          <a:xfrm>
            <a:off x="250825" y="0"/>
            <a:ext cx="357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Area parassita equivalente f</a:t>
            </a:r>
          </a:p>
        </p:txBody>
      </p:sp>
      <p:pic>
        <p:nvPicPr>
          <p:cNvPr id="30736" name="Picture 17">
            <a:extLst>
              <a:ext uri="{FF2B5EF4-FFF2-40B4-BE49-F238E27FC236}">
                <a16:creationId xmlns:a16="http://schemas.microsoft.com/office/drawing/2014/main" id="{621FDF71-3F7F-40F8-9D5F-47AE69AB2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413"/>
            <a:ext cx="66008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7" name="Rectangle 18">
            <a:extLst>
              <a:ext uri="{FF2B5EF4-FFF2-40B4-BE49-F238E27FC236}">
                <a16:creationId xmlns:a16="http://schemas.microsoft.com/office/drawing/2014/main" id="{681FB59E-890E-42A9-B3BD-B8953213A28F}"/>
              </a:ext>
            </a:extLst>
          </p:cNvPr>
          <p:cNvSpPr>
            <a:spLocks noChangeArrowheads="1"/>
          </p:cNvSpPr>
          <p:nvPr/>
        </p:nvSpPr>
        <p:spPr bwMode="auto">
          <a:xfrm>
            <a:off x="2555875" y="620713"/>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ATR 42</a:t>
            </a:r>
          </a:p>
        </p:txBody>
      </p:sp>
      <p:sp>
        <p:nvSpPr>
          <p:cNvPr id="18" name="Segnaposto piè di pagina 4">
            <a:extLst>
              <a:ext uri="{FF2B5EF4-FFF2-40B4-BE49-F238E27FC236}">
                <a16:creationId xmlns:a16="http://schemas.microsoft.com/office/drawing/2014/main" id="{B1C3B2E1-0CA5-43D1-83DD-5899561F719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egnaposto numero diapositiva 5">
            <a:extLst>
              <a:ext uri="{FF2B5EF4-FFF2-40B4-BE49-F238E27FC236}">
                <a16:creationId xmlns:a16="http://schemas.microsoft.com/office/drawing/2014/main" id="{729583D6-3A85-4314-9344-8D50ADAB5A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9FAA02-4662-47F5-913B-093FB16043CA}" type="slidenum">
              <a:rPr lang="it-IT" altLang="it-IT" sz="1400"/>
              <a:pPr eaLnBrk="1" hangingPunct="1"/>
              <a:t>23</a:t>
            </a:fld>
            <a:endParaRPr lang="it-IT" altLang="it-IT" sz="1400"/>
          </a:p>
        </p:txBody>
      </p:sp>
      <p:sp>
        <p:nvSpPr>
          <p:cNvPr id="31748" name="Rectangle 2">
            <a:extLst>
              <a:ext uri="{FF2B5EF4-FFF2-40B4-BE49-F238E27FC236}">
                <a16:creationId xmlns:a16="http://schemas.microsoft.com/office/drawing/2014/main" id="{3B96FF09-6DA8-4B0B-B715-C0F15F7CB166}"/>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1749" name="Rectangle 3">
            <a:extLst>
              <a:ext uri="{FF2B5EF4-FFF2-40B4-BE49-F238E27FC236}">
                <a16:creationId xmlns:a16="http://schemas.microsoft.com/office/drawing/2014/main" id="{149B1134-FD08-4664-826C-CB2AAF81D6F6}"/>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1750" name="Rectangle 4">
            <a:extLst>
              <a:ext uri="{FF2B5EF4-FFF2-40B4-BE49-F238E27FC236}">
                <a16:creationId xmlns:a16="http://schemas.microsoft.com/office/drawing/2014/main" id="{C633B4FC-BBDC-41EE-9188-586D38617F40}"/>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1751" name="Rectangle 5">
            <a:extLst>
              <a:ext uri="{FF2B5EF4-FFF2-40B4-BE49-F238E27FC236}">
                <a16:creationId xmlns:a16="http://schemas.microsoft.com/office/drawing/2014/main" id="{68F8051D-CF3D-426D-B7FE-377E9E15C65B}"/>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1752" name="Rectangle 6">
            <a:extLst>
              <a:ext uri="{FF2B5EF4-FFF2-40B4-BE49-F238E27FC236}">
                <a16:creationId xmlns:a16="http://schemas.microsoft.com/office/drawing/2014/main" id="{957127F1-2372-4380-9D29-07A912C3FF86}"/>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1753" name="Rectangle 7">
            <a:extLst>
              <a:ext uri="{FF2B5EF4-FFF2-40B4-BE49-F238E27FC236}">
                <a16:creationId xmlns:a16="http://schemas.microsoft.com/office/drawing/2014/main" id="{6DA1122B-C9CB-45AD-AFBE-5200CA460A89}"/>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1754" name="Rectangle 8">
            <a:extLst>
              <a:ext uri="{FF2B5EF4-FFF2-40B4-BE49-F238E27FC236}">
                <a16:creationId xmlns:a16="http://schemas.microsoft.com/office/drawing/2014/main" id="{293BB2AC-2BAC-4227-85AB-4B805BB7CFAC}"/>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1755" name="Rectangle 9">
            <a:extLst>
              <a:ext uri="{FF2B5EF4-FFF2-40B4-BE49-F238E27FC236}">
                <a16:creationId xmlns:a16="http://schemas.microsoft.com/office/drawing/2014/main" id="{75DC904E-6D85-44B9-8069-C4C9F2DB42C2}"/>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1756" name="Rectangle 10">
            <a:extLst>
              <a:ext uri="{FF2B5EF4-FFF2-40B4-BE49-F238E27FC236}">
                <a16:creationId xmlns:a16="http://schemas.microsoft.com/office/drawing/2014/main" id="{8120A246-E41F-4F2E-AD24-DB62F87D38CA}"/>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1757" name="Rectangle 11">
            <a:extLst>
              <a:ext uri="{FF2B5EF4-FFF2-40B4-BE49-F238E27FC236}">
                <a16:creationId xmlns:a16="http://schemas.microsoft.com/office/drawing/2014/main" id="{B26897B8-AC45-4401-9002-A4ECDFFED167}"/>
              </a:ext>
            </a:extLst>
          </p:cNvPr>
          <p:cNvSpPr>
            <a:spLocks noChangeArrowheads="1"/>
          </p:cNvSpPr>
          <p:nvPr/>
        </p:nvSpPr>
        <p:spPr bwMode="auto">
          <a:xfrm>
            <a:off x="3059113" y="3716338"/>
            <a:ext cx="288925" cy="36036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1758" name="Text Box 13">
            <a:extLst>
              <a:ext uri="{FF2B5EF4-FFF2-40B4-BE49-F238E27FC236}">
                <a16:creationId xmlns:a16="http://schemas.microsoft.com/office/drawing/2014/main" id="{40DC04B0-12CC-45F8-A1A4-BBA96BF8EFB3}"/>
              </a:ext>
            </a:extLst>
          </p:cNvPr>
          <p:cNvSpPr txBox="1">
            <a:spLocks noChangeArrowheads="1"/>
          </p:cNvSpPr>
          <p:nvPr/>
        </p:nvSpPr>
        <p:spPr bwMode="auto">
          <a:xfrm>
            <a:off x="250825" y="0"/>
            <a:ext cx="357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Area parassita equivalente f</a:t>
            </a:r>
          </a:p>
        </p:txBody>
      </p:sp>
      <p:sp>
        <p:nvSpPr>
          <p:cNvPr id="31759" name="Rectangle 15">
            <a:extLst>
              <a:ext uri="{FF2B5EF4-FFF2-40B4-BE49-F238E27FC236}">
                <a16:creationId xmlns:a16="http://schemas.microsoft.com/office/drawing/2014/main" id="{93C5243D-AE4C-4BFE-AEF4-94943C107907}"/>
              </a:ext>
            </a:extLst>
          </p:cNvPr>
          <p:cNvSpPr>
            <a:spLocks noChangeArrowheads="1"/>
          </p:cNvSpPr>
          <p:nvPr/>
        </p:nvSpPr>
        <p:spPr bwMode="auto">
          <a:xfrm>
            <a:off x="2268538" y="476250"/>
            <a:ext cx="230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Boeing 737 - 400</a:t>
            </a:r>
          </a:p>
        </p:txBody>
      </p:sp>
      <p:pic>
        <p:nvPicPr>
          <p:cNvPr id="31760" name="Picture 16">
            <a:extLst>
              <a:ext uri="{FF2B5EF4-FFF2-40B4-BE49-F238E27FC236}">
                <a16:creationId xmlns:a16="http://schemas.microsoft.com/office/drawing/2014/main" id="{A0D4CF54-5EAA-4387-8003-6E2177ED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357563"/>
            <a:ext cx="485933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17">
            <a:extLst>
              <a:ext uri="{FF2B5EF4-FFF2-40B4-BE49-F238E27FC236}">
                <a16:creationId xmlns:a16="http://schemas.microsoft.com/office/drawing/2014/main" id="{43FD540B-987B-49AC-8930-FFDCB3563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8050"/>
            <a:ext cx="6405563"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egnaposto piè di pagina 4">
            <a:extLst>
              <a:ext uri="{FF2B5EF4-FFF2-40B4-BE49-F238E27FC236}">
                <a16:creationId xmlns:a16="http://schemas.microsoft.com/office/drawing/2014/main" id="{9ABD3F47-4645-4CAE-9445-A2BFA9CA1CB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egnaposto numero diapositiva 5">
            <a:extLst>
              <a:ext uri="{FF2B5EF4-FFF2-40B4-BE49-F238E27FC236}">
                <a16:creationId xmlns:a16="http://schemas.microsoft.com/office/drawing/2014/main" id="{FCC17131-0074-48F3-9EE1-35E5F5946E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19206B-47AF-4DBD-8FD2-209591BE9F7B}" type="slidenum">
              <a:rPr lang="it-IT" altLang="it-IT" sz="1400"/>
              <a:pPr eaLnBrk="1" hangingPunct="1"/>
              <a:t>24</a:t>
            </a:fld>
            <a:endParaRPr lang="it-IT" altLang="it-IT" sz="1400"/>
          </a:p>
        </p:txBody>
      </p:sp>
      <p:sp>
        <p:nvSpPr>
          <p:cNvPr id="32772" name="Rectangle 2">
            <a:extLst>
              <a:ext uri="{FF2B5EF4-FFF2-40B4-BE49-F238E27FC236}">
                <a16:creationId xmlns:a16="http://schemas.microsoft.com/office/drawing/2014/main" id="{A9601796-0BC9-41BE-9DBE-8950C74C0B97}"/>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2773" name="Rectangle 3">
            <a:extLst>
              <a:ext uri="{FF2B5EF4-FFF2-40B4-BE49-F238E27FC236}">
                <a16:creationId xmlns:a16="http://schemas.microsoft.com/office/drawing/2014/main" id="{41E4D14C-6B52-4795-AAB9-97B081753261}"/>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2774" name="Rectangle 4">
            <a:extLst>
              <a:ext uri="{FF2B5EF4-FFF2-40B4-BE49-F238E27FC236}">
                <a16:creationId xmlns:a16="http://schemas.microsoft.com/office/drawing/2014/main" id="{BBA4DC16-542D-4E4C-A06D-EB312C21578E}"/>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2775" name="Rectangle 5">
            <a:extLst>
              <a:ext uri="{FF2B5EF4-FFF2-40B4-BE49-F238E27FC236}">
                <a16:creationId xmlns:a16="http://schemas.microsoft.com/office/drawing/2014/main" id="{0D197DD0-9234-46EF-B830-3B295DAA1130}"/>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2776" name="Rectangle 6">
            <a:extLst>
              <a:ext uri="{FF2B5EF4-FFF2-40B4-BE49-F238E27FC236}">
                <a16:creationId xmlns:a16="http://schemas.microsoft.com/office/drawing/2014/main" id="{CA665BDE-A33F-46E5-9B96-A0B4DE559D6D}"/>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2777" name="Rectangle 7">
            <a:extLst>
              <a:ext uri="{FF2B5EF4-FFF2-40B4-BE49-F238E27FC236}">
                <a16:creationId xmlns:a16="http://schemas.microsoft.com/office/drawing/2014/main" id="{05BF3D59-A93F-4F9C-B016-2AF0E67434B3}"/>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2778" name="Rectangle 8">
            <a:extLst>
              <a:ext uri="{FF2B5EF4-FFF2-40B4-BE49-F238E27FC236}">
                <a16:creationId xmlns:a16="http://schemas.microsoft.com/office/drawing/2014/main" id="{38CBE50F-5381-480D-B894-BBEB66188830}"/>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2779" name="Rectangle 9">
            <a:extLst>
              <a:ext uri="{FF2B5EF4-FFF2-40B4-BE49-F238E27FC236}">
                <a16:creationId xmlns:a16="http://schemas.microsoft.com/office/drawing/2014/main" id="{4C457D22-60FC-4259-9398-6C4E9C626614}"/>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2780" name="Rectangle 10">
            <a:extLst>
              <a:ext uri="{FF2B5EF4-FFF2-40B4-BE49-F238E27FC236}">
                <a16:creationId xmlns:a16="http://schemas.microsoft.com/office/drawing/2014/main" id="{A55536A8-3135-4051-9EED-36364D9F6D2B}"/>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2781" name="Text Box 12">
            <a:extLst>
              <a:ext uri="{FF2B5EF4-FFF2-40B4-BE49-F238E27FC236}">
                <a16:creationId xmlns:a16="http://schemas.microsoft.com/office/drawing/2014/main" id="{8D103703-FE58-411A-9C3C-850AC531013D}"/>
              </a:ext>
            </a:extLst>
          </p:cNvPr>
          <p:cNvSpPr txBox="1">
            <a:spLocks noChangeArrowheads="1"/>
          </p:cNvSpPr>
          <p:nvPr/>
        </p:nvSpPr>
        <p:spPr bwMode="auto">
          <a:xfrm>
            <a:off x="250825" y="0"/>
            <a:ext cx="357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Area parassita equivalente f</a:t>
            </a:r>
          </a:p>
        </p:txBody>
      </p:sp>
      <p:sp>
        <p:nvSpPr>
          <p:cNvPr id="32782" name="Rectangle 13">
            <a:extLst>
              <a:ext uri="{FF2B5EF4-FFF2-40B4-BE49-F238E27FC236}">
                <a16:creationId xmlns:a16="http://schemas.microsoft.com/office/drawing/2014/main" id="{F008DF27-A4FD-4E7E-985B-7A5233D1819F}"/>
              </a:ext>
            </a:extLst>
          </p:cNvPr>
          <p:cNvSpPr>
            <a:spLocks noChangeArrowheads="1"/>
          </p:cNvSpPr>
          <p:nvPr/>
        </p:nvSpPr>
        <p:spPr bwMode="auto">
          <a:xfrm>
            <a:off x="2268538" y="404813"/>
            <a:ext cx="230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Boeing 747 - 400</a:t>
            </a:r>
          </a:p>
        </p:txBody>
      </p:sp>
      <p:pic>
        <p:nvPicPr>
          <p:cNvPr id="32783" name="Picture 16">
            <a:extLst>
              <a:ext uri="{FF2B5EF4-FFF2-40B4-BE49-F238E27FC236}">
                <a16:creationId xmlns:a16="http://schemas.microsoft.com/office/drawing/2014/main" id="{34FB5F34-E3E5-4682-8544-BDA462416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16338"/>
            <a:ext cx="4572000"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17">
            <a:extLst>
              <a:ext uri="{FF2B5EF4-FFF2-40B4-BE49-F238E27FC236}">
                <a16:creationId xmlns:a16="http://schemas.microsoft.com/office/drawing/2014/main" id="{581B4F09-2262-4E4D-9842-804655CFC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836613"/>
            <a:ext cx="8172450"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5" name="Rectangle 29">
            <a:extLst>
              <a:ext uri="{FF2B5EF4-FFF2-40B4-BE49-F238E27FC236}">
                <a16:creationId xmlns:a16="http://schemas.microsoft.com/office/drawing/2014/main" id="{8122174F-7BAD-4F65-8B7B-80981B8FD934}"/>
              </a:ext>
            </a:extLst>
          </p:cNvPr>
          <p:cNvSpPr>
            <a:spLocks noChangeArrowheads="1"/>
          </p:cNvSpPr>
          <p:nvPr/>
        </p:nvSpPr>
        <p:spPr bwMode="auto">
          <a:xfrm>
            <a:off x="4140200" y="3500438"/>
            <a:ext cx="287338" cy="358775"/>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 name="Segnaposto piè di pagina 4">
            <a:extLst>
              <a:ext uri="{FF2B5EF4-FFF2-40B4-BE49-F238E27FC236}">
                <a16:creationId xmlns:a16="http://schemas.microsoft.com/office/drawing/2014/main" id="{3740E118-4E7B-4ADA-953D-F390172BAEC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egnaposto numero diapositiva 5">
            <a:extLst>
              <a:ext uri="{FF2B5EF4-FFF2-40B4-BE49-F238E27FC236}">
                <a16:creationId xmlns:a16="http://schemas.microsoft.com/office/drawing/2014/main" id="{4C57CD82-BF8D-4CB5-80FB-46A9F4E5D3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71B00D-AA7E-4BF5-90E2-EA9C3E693CF9}" type="slidenum">
              <a:rPr lang="it-IT" altLang="it-IT" sz="1400"/>
              <a:pPr eaLnBrk="1" hangingPunct="1"/>
              <a:t>25</a:t>
            </a:fld>
            <a:endParaRPr lang="it-IT" altLang="it-IT" sz="1400"/>
          </a:p>
        </p:txBody>
      </p:sp>
      <p:sp>
        <p:nvSpPr>
          <p:cNvPr id="8197" name="Rectangle 2">
            <a:extLst>
              <a:ext uri="{FF2B5EF4-FFF2-40B4-BE49-F238E27FC236}">
                <a16:creationId xmlns:a16="http://schemas.microsoft.com/office/drawing/2014/main" id="{D51B4285-F589-49AA-927B-2CE65D078879}"/>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198" name="Rectangle 3">
            <a:extLst>
              <a:ext uri="{FF2B5EF4-FFF2-40B4-BE49-F238E27FC236}">
                <a16:creationId xmlns:a16="http://schemas.microsoft.com/office/drawing/2014/main" id="{668EA84F-F34C-4D8C-BD92-8EAF8DE4C1AC}"/>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8199" name="Rectangle 4">
            <a:extLst>
              <a:ext uri="{FF2B5EF4-FFF2-40B4-BE49-F238E27FC236}">
                <a16:creationId xmlns:a16="http://schemas.microsoft.com/office/drawing/2014/main" id="{B441B226-4268-402D-969C-35E9CEEDC1DC}"/>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200" name="Rectangle 5">
            <a:extLst>
              <a:ext uri="{FF2B5EF4-FFF2-40B4-BE49-F238E27FC236}">
                <a16:creationId xmlns:a16="http://schemas.microsoft.com/office/drawing/2014/main" id="{DDC28CDC-A9D3-4E17-8EFA-B491E00D457A}"/>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201" name="Rectangle 6">
            <a:extLst>
              <a:ext uri="{FF2B5EF4-FFF2-40B4-BE49-F238E27FC236}">
                <a16:creationId xmlns:a16="http://schemas.microsoft.com/office/drawing/2014/main" id="{DF9BB69B-D063-4E22-8648-17FC0BF0C264}"/>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202" name="Rectangle 7">
            <a:extLst>
              <a:ext uri="{FF2B5EF4-FFF2-40B4-BE49-F238E27FC236}">
                <a16:creationId xmlns:a16="http://schemas.microsoft.com/office/drawing/2014/main" id="{BFE417D5-E1C8-41A5-A5F8-E4BE6921C8D0}"/>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203" name="Rectangle 8">
            <a:extLst>
              <a:ext uri="{FF2B5EF4-FFF2-40B4-BE49-F238E27FC236}">
                <a16:creationId xmlns:a16="http://schemas.microsoft.com/office/drawing/2014/main" id="{529491E6-42BA-45D5-AA2F-FD907FAF3568}"/>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204" name="Rectangle 9">
            <a:extLst>
              <a:ext uri="{FF2B5EF4-FFF2-40B4-BE49-F238E27FC236}">
                <a16:creationId xmlns:a16="http://schemas.microsoft.com/office/drawing/2014/main" id="{F3D501EA-693C-4FF0-8700-556E3B19007A}"/>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205" name="Rectangle 10">
            <a:extLst>
              <a:ext uri="{FF2B5EF4-FFF2-40B4-BE49-F238E27FC236}">
                <a16:creationId xmlns:a16="http://schemas.microsoft.com/office/drawing/2014/main" id="{59A36062-DC13-47FE-827A-56D55169B44A}"/>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206" name="Text Box 11">
            <a:extLst>
              <a:ext uri="{FF2B5EF4-FFF2-40B4-BE49-F238E27FC236}">
                <a16:creationId xmlns:a16="http://schemas.microsoft.com/office/drawing/2014/main" id="{D1E68F1C-E467-489F-9C5D-2E0E143B8B27}"/>
              </a:ext>
            </a:extLst>
          </p:cNvPr>
          <p:cNvSpPr txBox="1">
            <a:spLocks noChangeArrowheads="1"/>
          </p:cNvSpPr>
          <p:nvPr/>
        </p:nvSpPr>
        <p:spPr bwMode="auto">
          <a:xfrm>
            <a:off x="1476375" y="0"/>
            <a:ext cx="383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Area parassita equivalente f</a:t>
            </a:r>
          </a:p>
        </p:txBody>
      </p:sp>
      <p:sp>
        <p:nvSpPr>
          <p:cNvPr id="8207" name="Text Box 12">
            <a:extLst>
              <a:ext uri="{FF2B5EF4-FFF2-40B4-BE49-F238E27FC236}">
                <a16:creationId xmlns:a16="http://schemas.microsoft.com/office/drawing/2014/main" id="{E95C867F-E17C-4CFF-B0F5-2F40F3D0E47D}"/>
              </a:ext>
            </a:extLst>
          </p:cNvPr>
          <p:cNvSpPr txBox="1">
            <a:spLocks noChangeArrowheads="1"/>
          </p:cNvSpPr>
          <p:nvPr/>
        </p:nvSpPr>
        <p:spPr bwMode="auto">
          <a:xfrm>
            <a:off x="250825" y="357188"/>
            <a:ext cx="8497888" cy="627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a:t>Si può stimare f (e quindi successivamente CDo , nota la S):</a:t>
            </a:r>
          </a:p>
          <a:p>
            <a:pPr algn="just" eaLnBrk="1" hangingPunct="1"/>
            <a:endParaRPr lang="it-IT" altLang="it-IT" sz="1000"/>
          </a:p>
          <a:p>
            <a:pPr algn="just" eaLnBrk="1" hangingPunct="1"/>
            <a:r>
              <a:rPr lang="it-IT" altLang="it-IT"/>
              <a:t>   f  =  S</a:t>
            </a:r>
            <a:r>
              <a:rPr lang="it-IT" altLang="it-IT" sz="1800"/>
              <a:t>wet </a:t>
            </a:r>
            <a:r>
              <a:rPr lang="it-IT" altLang="it-IT"/>
              <a:t> *  C</a:t>
            </a:r>
            <a:r>
              <a:rPr lang="it-IT" altLang="it-IT" sz="1800"/>
              <a:t>fe	e poi =&gt;	</a:t>
            </a:r>
            <a:r>
              <a:rPr lang="it-IT" altLang="it-IT"/>
              <a:t>CDo = f / S	=&gt;  </a:t>
            </a:r>
          </a:p>
          <a:p>
            <a:pPr algn="just" eaLnBrk="1" hangingPunct="1"/>
            <a:endParaRPr lang="it-IT" altLang="it-IT"/>
          </a:p>
          <a:p>
            <a:pPr algn="just" eaLnBrk="1" hangingPunct="1"/>
            <a:r>
              <a:rPr lang="it-IT" altLang="it-IT" sz="1800"/>
              <a:t>L’area parassita equivalente f è anche uguale al prodotto dell’area bagnata per il coefficiente di attrito equivalente, oltre che del CDo per la superficie di riferimento.</a:t>
            </a:r>
          </a:p>
          <a:p>
            <a:pPr algn="just" eaLnBrk="1" hangingPunct="1"/>
            <a:r>
              <a:rPr lang="it-IT" altLang="it-IT" sz="1800"/>
              <a:t>La resistenza parassita (bassi assetti) di un velivolo è principalmente resistenza di attrito, poiché la componente di pressione (scia) è piccola. Tipicamente parliamo di 90% attrito e circa 10% scia. Il </a:t>
            </a:r>
            <a:r>
              <a:rPr lang="it-IT" altLang="it-IT" sz="1800" b="1"/>
              <a:t>coefficiente di attrito equivalente</a:t>
            </a:r>
            <a:r>
              <a:rPr lang="it-IT" altLang="it-IT" sz="1800"/>
              <a:t> tiene conto delle sorgenti di resistenza diverse da quelle di attrito e dal fatto che per la distribuzione di pressione presente sul corpo (ala, fusoliera, etc) in ogni punto è presente un valore particolare del Cf. Il Cf di lastra piana (lastra piana turbolenta a 0°, vedi precedenti capitoli) , ricavabile in funzione del Reynolds (abaco di Moody) non è quindi utilizzabile (la distribuzione di pressione sul velivolo non coincide con quella di lastra piana) e fornirebbe un valore notevolemente approssimato per difetto.</a:t>
            </a:r>
          </a:p>
          <a:p>
            <a:pPr algn="just" eaLnBrk="1" hangingPunct="1"/>
            <a:r>
              <a:rPr lang="it-IT" altLang="it-IT" sz="1800"/>
              <a:t>Il Cfe (Cf equivalente) è in effetti collegato al Cf, ma opportunamente amplificato per tener conto delle resistenze di pressione aggiuntive e del fatto che la distribuzione di velocità (e di pressione) sulla superficie bagnata del velivolo non è quella tipica di lastra piana.</a:t>
            </a:r>
          </a:p>
          <a:p>
            <a:pPr algn="just" eaLnBrk="1" hangingPunct="1"/>
            <a:r>
              <a:rPr lang="it-IT" altLang="it-IT" sz="1800" b="1"/>
              <a:t>Si vede anche che il CDo è anche ottenibile quindi moltiplicando il coeff. Attrito equivalente per il rapporto Swet/S</a:t>
            </a:r>
            <a:r>
              <a:rPr lang="it-IT" altLang="it-IT" sz="1800"/>
              <a:t>.</a:t>
            </a:r>
          </a:p>
        </p:txBody>
      </p:sp>
      <p:graphicFrame>
        <p:nvGraphicFramePr>
          <p:cNvPr id="8194" name="Object 34">
            <a:extLst>
              <a:ext uri="{FF2B5EF4-FFF2-40B4-BE49-F238E27FC236}">
                <a16:creationId xmlns:a16="http://schemas.microsoft.com/office/drawing/2014/main" id="{30CD626A-1E0C-4279-9375-DCF795B10F75}"/>
              </a:ext>
            </a:extLst>
          </p:cNvPr>
          <p:cNvGraphicFramePr>
            <a:graphicFrameLocks noChangeAspect="1"/>
          </p:cNvGraphicFramePr>
          <p:nvPr/>
        </p:nvGraphicFramePr>
        <p:xfrm>
          <a:off x="6286500" y="857250"/>
          <a:ext cx="2281238" cy="862013"/>
        </p:xfrm>
        <a:graphic>
          <a:graphicData uri="http://schemas.openxmlformats.org/presentationml/2006/ole">
            <mc:AlternateContent xmlns:mc="http://schemas.openxmlformats.org/markup-compatibility/2006">
              <mc:Choice xmlns:v="urn:schemas-microsoft-com:vml" Requires="v">
                <p:oleObj spid="_x0000_s8211" name="Equazione" r:id="rId3" imgW="1143000" imgH="431640" progId="Equation.3">
                  <p:embed/>
                </p:oleObj>
              </mc:Choice>
              <mc:Fallback>
                <p:oleObj name="Equazione" r:id="rId3" imgW="1143000" imgH="431640"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857250"/>
                        <a:ext cx="2281238"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Segnaposto piè di pagina 4">
            <a:extLst>
              <a:ext uri="{FF2B5EF4-FFF2-40B4-BE49-F238E27FC236}">
                <a16:creationId xmlns:a16="http://schemas.microsoft.com/office/drawing/2014/main" id="{0C0E02C7-5649-42F0-90E0-456D63FA7B3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egnaposto numero diapositiva 5">
            <a:extLst>
              <a:ext uri="{FF2B5EF4-FFF2-40B4-BE49-F238E27FC236}">
                <a16:creationId xmlns:a16="http://schemas.microsoft.com/office/drawing/2014/main" id="{4A54A651-0647-42FC-8ACF-759E3083C9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F4B0F8-469D-42ED-944E-7EA0EDFB65C8}" type="slidenum">
              <a:rPr lang="it-IT" altLang="it-IT" sz="1400"/>
              <a:pPr eaLnBrk="1" hangingPunct="1"/>
              <a:t>26</a:t>
            </a:fld>
            <a:endParaRPr lang="it-IT" altLang="it-IT" sz="1400"/>
          </a:p>
        </p:txBody>
      </p:sp>
      <p:sp>
        <p:nvSpPr>
          <p:cNvPr id="33796" name="Rectangle 2">
            <a:extLst>
              <a:ext uri="{FF2B5EF4-FFF2-40B4-BE49-F238E27FC236}">
                <a16:creationId xmlns:a16="http://schemas.microsoft.com/office/drawing/2014/main" id="{C6F74D3D-1A48-49B4-87F4-FD9C0F7B0220}"/>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3797" name="Rectangle 3">
            <a:extLst>
              <a:ext uri="{FF2B5EF4-FFF2-40B4-BE49-F238E27FC236}">
                <a16:creationId xmlns:a16="http://schemas.microsoft.com/office/drawing/2014/main" id="{302F9313-1DBB-47D9-8025-48A7343276D6}"/>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3798" name="Rectangle 4">
            <a:extLst>
              <a:ext uri="{FF2B5EF4-FFF2-40B4-BE49-F238E27FC236}">
                <a16:creationId xmlns:a16="http://schemas.microsoft.com/office/drawing/2014/main" id="{35F9CE64-28C2-4709-92FE-8BED31428B0C}"/>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3799" name="Rectangle 5">
            <a:extLst>
              <a:ext uri="{FF2B5EF4-FFF2-40B4-BE49-F238E27FC236}">
                <a16:creationId xmlns:a16="http://schemas.microsoft.com/office/drawing/2014/main" id="{9EAD9AC9-AF2E-441A-88E5-A098274760E9}"/>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3800" name="Rectangle 6">
            <a:extLst>
              <a:ext uri="{FF2B5EF4-FFF2-40B4-BE49-F238E27FC236}">
                <a16:creationId xmlns:a16="http://schemas.microsoft.com/office/drawing/2014/main" id="{FD757B33-17E5-4DFE-93E0-664247C6CCCF}"/>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3801" name="Rectangle 7">
            <a:extLst>
              <a:ext uri="{FF2B5EF4-FFF2-40B4-BE49-F238E27FC236}">
                <a16:creationId xmlns:a16="http://schemas.microsoft.com/office/drawing/2014/main" id="{D1576AA8-966D-4291-A764-8B98584DE126}"/>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3802" name="Rectangle 8">
            <a:extLst>
              <a:ext uri="{FF2B5EF4-FFF2-40B4-BE49-F238E27FC236}">
                <a16:creationId xmlns:a16="http://schemas.microsoft.com/office/drawing/2014/main" id="{AF3F78FC-F39C-479D-A4DE-16A402DF8D2B}"/>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3803" name="Rectangle 9">
            <a:extLst>
              <a:ext uri="{FF2B5EF4-FFF2-40B4-BE49-F238E27FC236}">
                <a16:creationId xmlns:a16="http://schemas.microsoft.com/office/drawing/2014/main" id="{4B7F5A91-33E3-40C7-8EF6-7F1DA834D536}"/>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3804" name="Rectangle 10">
            <a:extLst>
              <a:ext uri="{FF2B5EF4-FFF2-40B4-BE49-F238E27FC236}">
                <a16:creationId xmlns:a16="http://schemas.microsoft.com/office/drawing/2014/main" id="{045AFB12-BF7C-48F6-AD15-23F22FA04C13}"/>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3805" name="Text Box 11">
            <a:extLst>
              <a:ext uri="{FF2B5EF4-FFF2-40B4-BE49-F238E27FC236}">
                <a16:creationId xmlns:a16="http://schemas.microsoft.com/office/drawing/2014/main" id="{A38EA43D-8A40-4C48-AD52-153E66056CB2}"/>
              </a:ext>
            </a:extLst>
          </p:cNvPr>
          <p:cNvSpPr txBox="1">
            <a:spLocks noChangeArrowheads="1"/>
          </p:cNvSpPr>
          <p:nvPr/>
        </p:nvSpPr>
        <p:spPr bwMode="auto">
          <a:xfrm>
            <a:off x="1476375" y="0"/>
            <a:ext cx="521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statistica del  CDo di un velivolo</a:t>
            </a:r>
          </a:p>
        </p:txBody>
      </p:sp>
      <p:pic>
        <p:nvPicPr>
          <p:cNvPr id="33806" name="Picture 12">
            <a:extLst>
              <a:ext uri="{FF2B5EF4-FFF2-40B4-BE49-F238E27FC236}">
                <a16:creationId xmlns:a16="http://schemas.microsoft.com/office/drawing/2014/main" id="{73D7E6EF-D7E1-4C07-A4C6-053F43CDA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825" y="476250"/>
            <a:ext cx="7242175" cy="574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7" name="Text Box 13">
            <a:extLst>
              <a:ext uri="{FF2B5EF4-FFF2-40B4-BE49-F238E27FC236}">
                <a16:creationId xmlns:a16="http://schemas.microsoft.com/office/drawing/2014/main" id="{0F9536D8-A3F4-4DDB-8274-AC9EECEE36EA}"/>
              </a:ext>
            </a:extLst>
          </p:cNvPr>
          <p:cNvSpPr txBox="1">
            <a:spLocks noChangeArrowheads="1"/>
          </p:cNvSpPr>
          <p:nvPr/>
        </p:nvSpPr>
        <p:spPr bwMode="auto">
          <a:xfrm>
            <a:off x="231775" y="785813"/>
            <a:ext cx="6142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(o calcolo approssimato) dell’area bagnata</a:t>
            </a:r>
          </a:p>
          <a:p>
            <a:pPr eaLnBrk="1" hangingPunct="1"/>
            <a:r>
              <a:rPr lang="it-IT" altLang="it-IT"/>
              <a:t>del velivolo </a:t>
            </a:r>
          </a:p>
          <a:p>
            <a:pPr eaLnBrk="1" hangingPunct="1"/>
            <a:endParaRPr lang="it-IT" altLang="it-IT"/>
          </a:p>
          <a:p>
            <a:pPr eaLnBrk="1" hangingPunct="1"/>
            <a:r>
              <a:rPr lang="it-IT" altLang="it-IT"/>
              <a:t>		Swet/S</a:t>
            </a:r>
          </a:p>
        </p:txBody>
      </p:sp>
      <p:sp>
        <p:nvSpPr>
          <p:cNvPr id="16" name="Segnaposto piè di pagina 4">
            <a:extLst>
              <a:ext uri="{FF2B5EF4-FFF2-40B4-BE49-F238E27FC236}">
                <a16:creationId xmlns:a16="http://schemas.microsoft.com/office/drawing/2014/main" id="{360E958A-CD4C-470E-A217-579828375BE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egnaposto numero diapositiva 5">
            <a:extLst>
              <a:ext uri="{FF2B5EF4-FFF2-40B4-BE49-F238E27FC236}">
                <a16:creationId xmlns:a16="http://schemas.microsoft.com/office/drawing/2014/main" id="{99F45C2A-2F83-4D8C-A343-5BFDD6EEE0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66C6E16-2C74-4332-AB72-F4D257DC9690}" type="slidenum">
              <a:rPr lang="it-IT" altLang="it-IT" sz="1400"/>
              <a:pPr eaLnBrk="1" hangingPunct="1"/>
              <a:t>27</a:t>
            </a:fld>
            <a:endParaRPr lang="it-IT" altLang="it-IT" sz="1400"/>
          </a:p>
        </p:txBody>
      </p:sp>
      <p:sp>
        <p:nvSpPr>
          <p:cNvPr id="34820" name="Rectangle 2">
            <a:extLst>
              <a:ext uri="{FF2B5EF4-FFF2-40B4-BE49-F238E27FC236}">
                <a16:creationId xmlns:a16="http://schemas.microsoft.com/office/drawing/2014/main" id="{01148294-E89F-4B25-A6BE-DACB3C49AD96}"/>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1" name="Rectangle 3">
            <a:extLst>
              <a:ext uri="{FF2B5EF4-FFF2-40B4-BE49-F238E27FC236}">
                <a16:creationId xmlns:a16="http://schemas.microsoft.com/office/drawing/2014/main" id="{122BE8C5-1308-46A6-82C1-2E21D893A6C4}"/>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4822" name="Rectangle 4">
            <a:extLst>
              <a:ext uri="{FF2B5EF4-FFF2-40B4-BE49-F238E27FC236}">
                <a16:creationId xmlns:a16="http://schemas.microsoft.com/office/drawing/2014/main" id="{A3F49E49-1B5D-4953-B149-07241D8AD40E}"/>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3" name="Rectangle 5">
            <a:extLst>
              <a:ext uri="{FF2B5EF4-FFF2-40B4-BE49-F238E27FC236}">
                <a16:creationId xmlns:a16="http://schemas.microsoft.com/office/drawing/2014/main" id="{AD507D31-B37B-44EB-968B-FAA9DDA1B795}"/>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4" name="Rectangle 6">
            <a:extLst>
              <a:ext uri="{FF2B5EF4-FFF2-40B4-BE49-F238E27FC236}">
                <a16:creationId xmlns:a16="http://schemas.microsoft.com/office/drawing/2014/main" id="{542F3AD2-9465-497E-88DE-3F893598EF51}"/>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5" name="Rectangle 7">
            <a:extLst>
              <a:ext uri="{FF2B5EF4-FFF2-40B4-BE49-F238E27FC236}">
                <a16:creationId xmlns:a16="http://schemas.microsoft.com/office/drawing/2014/main" id="{304D175C-6B35-422C-B4FB-B1580994AD2B}"/>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6" name="Rectangle 8">
            <a:extLst>
              <a:ext uri="{FF2B5EF4-FFF2-40B4-BE49-F238E27FC236}">
                <a16:creationId xmlns:a16="http://schemas.microsoft.com/office/drawing/2014/main" id="{95CF2E37-E80D-411A-A5E5-C4F4139945F3}"/>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7" name="Rectangle 9">
            <a:extLst>
              <a:ext uri="{FF2B5EF4-FFF2-40B4-BE49-F238E27FC236}">
                <a16:creationId xmlns:a16="http://schemas.microsoft.com/office/drawing/2014/main" id="{6337B2FF-88A4-45C2-8B9F-6E72132E7A72}"/>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8" name="Rectangle 10">
            <a:extLst>
              <a:ext uri="{FF2B5EF4-FFF2-40B4-BE49-F238E27FC236}">
                <a16:creationId xmlns:a16="http://schemas.microsoft.com/office/drawing/2014/main" id="{F6E0271F-BC54-4E72-9E99-FC109F4918C0}"/>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9" name="Text Box 11">
            <a:extLst>
              <a:ext uri="{FF2B5EF4-FFF2-40B4-BE49-F238E27FC236}">
                <a16:creationId xmlns:a16="http://schemas.microsoft.com/office/drawing/2014/main" id="{067712A1-3AC1-49A0-9BDF-024C53985E10}"/>
              </a:ext>
            </a:extLst>
          </p:cNvPr>
          <p:cNvSpPr txBox="1">
            <a:spLocks noChangeArrowheads="1"/>
          </p:cNvSpPr>
          <p:nvPr/>
        </p:nvSpPr>
        <p:spPr bwMode="auto">
          <a:xfrm>
            <a:off x="1476375" y="0"/>
            <a:ext cx="521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statistica del  CDo di un velivolo</a:t>
            </a:r>
          </a:p>
        </p:txBody>
      </p:sp>
      <p:sp>
        <p:nvSpPr>
          <p:cNvPr id="34830" name="Text Box 13">
            <a:extLst>
              <a:ext uri="{FF2B5EF4-FFF2-40B4-BE49-F238E27FC236}">
                <a16:creationId xmlns:a16="http://schemas.microsoft.com/office/drawing/2014/main" id="{DFA4343E-CB79-45F1-8509-97135D14CD78}"/>
              </a:ext>
            </a:extLst>
          </p:cNvPr>
          <p:cNvSpPr txBox="1">
            <a:spLocks noChangeArrowheads="1"/>
          </p:cNvSpPr>
          <p:nvPr/>
        </p:nvSpPr>
        <p:spPr bwMode="auto">
          <a:xfrm>
            <a:off x="231775" y="785813"/>
            <a:ext cx="6142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(o calcolo approssimato) dell’area bagnata</a:t>
            </a:r>
          </a:p>
          <a:p>
            <a:pPr eaLnBrk="1" hangingPunct="1"/>
            <a:r>
              <a:rPr lang="it-IT" altLang="it-IT"/>
              <a:t>del velivolo </a:t>
            </a:r>
          </a:p>
          <a:p>
            <a:pPr eaLnBrk="1" hangingPunct="1"/>
            <a:endParaRPr lang="it-IT" altLang="it-IT"/>
          </a:p>
          <a:p>
            <a:pPr eaLnBrk="1" hangingPunct="1"/>
            <a:r>
              <a:rPr lang="it-IT" altLang="it-IT"/>
              <a:t>	Swet/S</a:t>
            </a:r>
          </a:p>
        </p:txBody>
      </p:sp>
      <p:pic>
        <p:nvPicPr>
          <p:cNvPr id="34831" name="Picture 14">
            <a:extLst>
              <a:ext uri="{FF2B5EF4-FFF2-40B4-BE49-F238E27FC236}">
                <a16:creationId xmlns:a16="http://schemas.microsoft.com/office/drawing/2014/main" id="{AD6E28C9-0298-4338-96A9-7327D8C40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428750"/>
            <a:ext cx="574675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2" name="Rettangolo 15">
            <a:extLst>
              <a:ext uri="{FF2B5EF4-FFF2-40B4-BE49-F238E27FC236}">
                <a16:creationId xmlns:a16="http://schemas.microsoft.com/office/drawing/2014/main" id="{05E4DD62-19B1-4021-842C-D0D717B32F3B}"/>
              </a:ext>
            </a:extLst>
          </p:cNvPr>
          <p:cNvSpPr>
            <a:spLocks noChangeArrowheads="1"/>
          </p:cNvSpPr>
          <p:nvPr/>
        </p:nvSpPr>
        <p:spPr bwMode="auto">
          <a:xfrm>
            <a:off x="0" y="2428875"/>
            <a:ext cx="29908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a:t>Si vede come il rapporto tra area bagnata del velivolo e superficie di riferimento (la sup. alare S) varia tra 2 (per velivoli tutt’ala) e 6-8 per configurazioni di velivoli da trasporto a getto plurimotori.</a:t>
            </a:r>
          </a:p>
        </p:txBody>
      </p:sp>
      <p:sp>
        <p:nvSpPr>
          <p:cNvPr id="17" name="Segnaposto piè di pagina 4">
            <a:extLst>
              <a:ext uri="{FF2B5EF4-FFF2-40B4-BE49-F238E27FC236}">
                <a16:creationId xmlns:a16="http://schemas.microsoft.com/office/drawing/2014/main" id="{276C8007-E510-4367-B65A-05B48630C3B1}"/>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egnaposto numero diapositiva 5">
            <a:extLst>
              <a:ext uri="{FF2B5EF4-FFF2-40B4-BE49-F238E27FC236}">
                <a16:creationId xmlns:a16="http://schemas.microsoft.com/office/drawing/2014/main" id="{605CC2C4-72D7-4BE9-835E-629507CD24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26122EC-9A49-4006-91DF-8E6199A20B88}" type="slidenum">
              <a:rPr lang="it-IT" altLang="it-IT" sz="1400"/>
              <a:pPr eaLnBrk="1" hangingPunct="1"/>
              <a:t>28</a:t>
            </a:fld>
            <a:endParaRPr lang="it-IT" altLang="it-IT" sz="1400"/>
          </a:p>
        </p:txBody>
      </p:sp>
      <p:sp>
        <p:nvSpPr>
          <p:cNvPr id="35844" name="Rectangle 3">
            <a:extLst>
              <a:ext uri="{FF2B5EF4-FFF2-40B4-BE49-F238E27FC236}">
                <a16:creationId xmlns:a16="http://schemas.microsoft.com/office/drawing/2014/main" id="{F1D6D4D4-B806-413A-B853-7D76E67AAA8B}"/>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5" name="Rectangle 4">
            <a:extLst>
              <a:ext uri="{FF2B5EF4-FFF2-40B4-BE49-F238E27FC236}">
                <a16:creationId xmlns:a16="http://schemas.microsoft.com/office/drawing/2014/main" id="{2594C32C-F947-4815-854A-41FAEC30105E}"/>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5846" name="Rectangle 5">
            <a:extLst>
              <a:ext uri="{FF2B5EF4-FFF2-40B4-BE49-F238E27FC236}">
                <a16:creationId xmlns:a16="http://schemas.microsoft.com/office/drawing/2014/main" id="{E3133B19-403D-4ADF-9C97-9D102A9808A0}"/>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7" name="Rectangle 6">
            <a:extLst>
              <a:ext uri="{FF2B5EF4-FFF2-40B4-BE49-F238E27FC236}">
                <a16:creationId xmlns:a16="http://schemas.microsoft.com/office/drawing/2014/main" id="{E8C4F267-5882-405F-A8F1-DDB9B94C40A3}"/>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8" name="Rectangle 7">
            <a:extLst>
              <a:ext uri="{FF2B5EF4-FFF2-40B4-BE49-F238E27FC236}">
                <a16:creationId xmlns:a16="http://schemas.microsoft.com/office/drawing/2014/main" id="{E23A08CF-A06A-41FD-9A8F-918AF27A61F9}"/>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9" name="Rectangle 8">
            <a:extLst>
              <a:ext uri="{FF2B5EF4-FFF2-40B4-BE49-F238E27FC236}">
                <a16:creationId xmlns:a16="http://schemas.microsoft.com/office/drawing/2014/main" id="{CEB63CA8-D0F4-435C-9C7C-3CF9BE2F278D}"/>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50" name="Rectangle 9">
            <a:extLst>
              <a:ext uri="{FF2B5EF4-FFF2-40B4-BE49-F238E27FC236}">
                <a16:creationId xmlns:a16="http://schemas.microsoft.com/office/drawing/2014/main" id="{359C7C0E-3400-4DB9-9FA6-361F758EECED}"/>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51" name="Rectangle 10">
            <a:extLst>
              <a:ext uri="{FF2B5EF4-FFF2-40B4-BE49-F238E27FC236}">
                <a16:creationId xmlns:a16="http://schemas.microsoft.com/office/drawing/2014/main" id="{05CE4CAA-703D-4D8B-A672-B96E9746E37C}"/>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52" name="Rectangle 11">
            <a:extLst>
              <a:ext uri="{FF2B5EF4-FFF2-40B4-BE49-F238E27FC236}">
                <a16:creationId xmlns:a16="http://schemas.microsoft.com/office/drawing/2014/main" id="{01503E18-B92C-43F5-97AB-1609CFE5F983}"/>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53" name="Text Box 12">
            <a:extLst>
              <a:ext uri="{FF2B5EF4-FFF2-40B4-BE49-F238E27FC236}">
                <a16:creationId xmlns:a16="http://schemas.microsoft.com/office/drawing/2014/main" id="{56DC4DC5-B850-40A7-873F-3579807F8A09}"/>
              </a:ext>
            </a:extLst>
          </p:cNvPr>
          <p:cNvSpPr txBox="1">
            <a:spLocks noChangeArrowheads="1"/>
          </p:cNvSpPr>
          <p:nvPr/>
        </p:nvSpPr>
        <p:spPr bwMode="auto">
          <a:xfrm>
            <a:off x="250825" y="357188"/>
            <a:ext cx="203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del C</a:t>
            </a:r>
            <a:r>
              <a:rPr lang="it-IT" altLang="it-IT" sz="1800"/>
              <a:t>fe</a:t>
            </a:r>
          </a:p>
        </p:txBody>
      </p:sp>
      <p:pic>
        <p:nvPicPr>
          <p:cNvPr id="35854" name="Picture 14">
            <a:extLst>
              <a:ext uri="{FF2B5EF4-FFF2-40B4-BE49-F238E27FC236}">
                <a16:creationId xmlns:a16="http://schemas.microsoft.com/office/drawing/2014/main" id="{6F95F765-D4DC-4BBE-ABDF-D90238C53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2438" y="428625"/>
            <a:ext cx="6116637"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5" name="Text Box 17">
            <a:extLst>
              <a:ext uri="{FF2B5EF4-FFF2-40B4-BE49-F238E27FC236}">
                <a16:creationId xmlns:a16="http://schemas.microsoft.com/office/drawing/2014/main" id="{85182332-2549-48F0-8BC7-4D55E8F9EC8B}"/>
              </a:ext>
            </a:extLst>
          </p:cNvPr>
          <p:cNvSpPr txBox="1">
            <a:spLocks noChangeArrowheads="1"/>
          </p:cNvSpPr>
          <p:nvPr/>
        </p:nvSpPr>
        <p:spPr bwMode="auto">
          <a:xfrm>
            <a:off x="1476375" y="0"/>
            <a:ext cx="521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statistica del  CDo di un velivolo</a:t>
            </a:r>
          </a:p>
        </p:txBody>
      </p:sp>
      <p:sp>
        <p:nvSpPr>
          <p:cNvPr id="35856" name="Text Box 18">
            <a:extLst>
              <a:ext uri="{FF2B5EF4-FFF2-40B4-BE49-F238E27FC236}">
                <a16:creationId xmlns:a16="http://schemas.microsoft.com/office/drawing/2014/main" id="{46A1611C-8246-4333-AF2D-E371CE82B045}"/>
              </a:ext>
            </a:extLst>
          </p:cNvPr>
          <p:cNvSpPr txBox="1">
            <a:spLocks noChangeArrowheads="1"/>
          </p:cNvSpPr>
          <p:nvPr/>
        </p:nvSpPr>
        <p:spPr bwMode="auto">
          <a:xfrm>
            <a:off x="142875" y="785813"/>
            <a:ext cx="29289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a:t>Al variare del Reynolds varia il Cf di lastra piana.</a:t>
            </a:r>
          </a:p>
          <a:p>
            <a:pPr algn="just" eaLnBrk="1" hangingPunct="1"/>
            <a:r>
              <a:rPr lang="it-IT" altLang="it-IT" sz="2000"/>
              <a:t>Il Cf equivalente può essere valutato moltiplicando per </a:t>
            </a:r>
            <a:r>
              <a:rPr lang="it-IT" altLang="it-IT" sz="2000" b="1"/>
              <a:t>1.5 </a:t>
            </a:r>
            <a:r>
              <a:rPr lang="it-IT" altLang="it-IT" sz="2000"/>
              <a:t>quello di lastra piana calcolato con il Reynolds basato sulla corda media alare e condizioni di crociera (velocità e quota di crociera). Per moderni velivoli da trasporto a getto un valore amplificativo pari a: </a:t>
            </a:r>
          </a:p>
          <a:p>
            <a:pPr algn="just" eaLnBrk="1" hangingPunct="1"/>
            <a:r>
              <a:rPr lang="it-IT" altLang="it-IT" sz="2000" b="1"/>
              <a:t>1.35-1.40 </a:t>
            </a:r>
          </a:p>
          <a:p>
            <a:pPr algn="just" eaLnBrk="1" hangingPunct="1"/>
            <a:r>
              <a:rPr lang="it-IT" altLang="it-IT" sz="2000"/>
              <a:t>sembrerebbe essere più appropriato.</a:t>
            </a:r>
          </a:p>
          <a:p>
            <a:pPr algn="just" eaLnBrk="1" hangingPunct="1"/>
            <a:endParaRPr lang="it-IT" altLang="it-IT" sz="2000"/>
          </a:p>
        </p:txBody>
      </p:sp>
      <p:cxnSp>
        <p:nvCxnSpPr>
          <p:cNvPr id="18" name="Connettore 2 17">
            <a:extLst>
              <a:ext uri="{FF2B5EF4-FFF2-40B4-BE49-F238E27FC236}">
                <a16:creationId xmlns:a16="http://schemas.microsoft.com/office/drawing/2014/main" id="{3E8B0721-5121-4105-8F05-81B829CB66A5}"/>
              </a:ext>
            </a:extLst>
          </p:cNvPr>
          <p:cNvCxnSpPr/>
          <p:nvPr/>
        </p:nvCxnSpPr>
        <p:spPr>
          <a:xfrm rot="10800000">
            <a:off x="5643563" y="3357563"/>
            <a:ext cx="642937" cy="5715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5858" name="Rettangolo 19">
            <a:extLst>
              <a:ext uri="{FF2B5EF4-FFF2-40B4-BE49-F238E27FC236}">
                <a16:creationId xmlns:a16="http://schemas.microsoft.com/office/drawing/2014/main" id="{7F229467-1A9B-4875-9622-E2A64E0D9285}"/>
              </a:ext>
            </a:extLst>
          </p:cNvPr>
          <p:cNvSpPr>
            <a:spLocks noChangeArrowheads="1"/>
          </p:cNvSpPr>
          <p:nvPr/>
        </p:nvSpPr>
        <p:spPr bwMode="auto">
          <a:xfrm>
            <a:off x="5715000" y="3905250"/>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b="1"/>
              <a:t>Legge Cf lastra piana turbolenta (abaco di Moody) </a:t>
            </a:r>
          </a:p>
        </p:txBody>
      </p:sp>
      <p:sp>
        <p:nvSpPr>
          <p:cNvPr id="35859" name="Rettangolo 21">
            <a:extLst>
              <a:ext uri="{FF2B5EF4-FFF2-40B4-BE49-F238E27FC236}">
                <a16:creationId xmlns:a16="http://schemas.microsoft.com/office/drawing/2014/main" id="{EA8A5337-9D6A-4438-AA3E-83F8CCCF74DB}"/>
              </a:ext>
            </a:extLst>
          </p:cNvPr>
          <p:cNvSpPr>
            <a:spLocks noChangeArrowheads="1"/>
          </p:cNvSpPr>
          <p:nvPr/>
        </p:nvSpPr>
        <p:spPr bwMode="auto">
          <a:xfrm>
            <a:off x="3286125" y="5214938"/>
            <a:ext cx="2214563"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C</a:t>
            </a:r>
            <a:r>
              <a:rPr lang="it-IT" altLang="it-IT" sz="1600"/>
              <a:t>fe </a:t>
            </a:r>
            <a:r>
              <a:rPr lang="it-IT" altLang="it-IT" sz="2000"/>
              <a:t>= </a:t>
            </a:r>
            <a:r>
              <a:rPr lang="it-IT" altLang="it-IT" sz="2000" b="1"/>
              <a:t>1.5</a:t>
            </a:r>
            <a:r>
              <a:rPr lang="it-IT" altLang="it-IT" sz="2000"/>
              <a:t> *</a:t>
            </a:r>
            <a:r>
              <a:rPr lang="it-IT" altLang="it-IT"/>
              <a:t>C</a:t>
            </a:r>
            <a:r>
              <a:rPr lang="it-IT" altLang="it-IT" sz="1400"/>
              <a:t>f </a:t>
            </a:r>
            <a:r>
              <a:rPr lang="it-IT" altLang="it-IT" sz="1800"/>
              <a:t>_turb </a:t>
            </a:r>
            <a:endParaRPr lang="it-IT" altLang="it-IT" sz="2000"/>
          </a:p>
        </p:txBody>
      </p:sp>
      <p:cxnSp>
        <p:nvCxnSpPr>
          <p:cNvPr id="24" name="Connettore 2 23">
            <a:extLst>
              <a:ext uri="{FF2B5EF4-FFF2-40B4-BE49-F238E27FC236}">
                <a16:creationId xmlns:a16="http://schemas.microsoft.com/office/drawing/2014/main" id="{5886755D-F2B6-4999-9CFE-35CD09186355}"/>
              </a:ext>
            </a:extLst>
          </p:cNvPr>
          <p:cNvCxnSpPr>
            <a:endCxn id="35859" idx="2"/>
          </p:cNvCxnSpPr>
          <p:nvPr/>
        </p:nvCxnSpPr>
        <p:spPr>
          <a:xfrm flipV="1">
            <a:off x="2928938" y="5676900"/>
            <a:ext cx="1463675" cy="25241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5861" name="Rettangolo 24">
            <a:extLst>
              <a:ext uri="{FF2B5EF4-FFF2-40B4-BE49-F238E27FC236}">
                <a16:creationId xmlns:a16="http://schemas.microsoft.com/office/drawing/2014/main" id="{58723126-CF1B-4755-87DE-3434EC83724F}"/>
              </a:ext>
            </a:extLst>
          </p:cNvPr>
          <p:cNvSpPr>
            <a:spLocks noChangeArrowheads="1"/>
          </p:cNvSpPr>
          <p:nvPr/>
        </p:nvSpPr>
        <p:spPr bwMode="auto">
          <a:xfrm>
            <a:off x="2143125" y="5857875"/>
            <a:ext cx="656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Calcolato da abaco Moody (lastra piana turbolenta) con Reynolds di crociera </a:t>
            </a:r>
          </a:p>
          <a:p>
            <a:pPr eaLnBrk="1" hangingPunct="1"/>
            <a:r>
              <a:rPr lang="it-IT" altLang="it-IT" sz="1600"/>
              <a:t>(basato su velocità e quota crociera tipiche e corda media dell’ala).</a:t>
            </a:r>
          </a:p>
        </p:txBody>
      </p:sp>
      <p:sp>
        <p:nvSpPr>
          <p:cNvPr id="22" name="Segnaposto piè di pagina 4">
            <a:extLst>
              <a:ext uri="{FF2B5EF4-FFF2-40B4-BE49-F238E27FC236}">
                <a16:creationId xmlns:a16="http://schemas.microsoft.com/office/drawing/2014/main" id="{ED2BBD81-3D4E-45A7-8B4F-18DEE14DF5C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egnaposto numero diapositiva 5">
            <a:extLst>
              <a:ext uri="{FF2B5EF4-FFF2-40B4-BE49-F238E27FC236}">
                <a16:creationId xmlns:a16="http://schemas.microsoft.com/office/drawing/2014/main" id="{FB462584-F6F8-4D36-BC6D-2BBD085EFC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099E4C-937A-44F5-B00C-B24302CCDC24}" type="slidenum">
              <a:rPr lang="it-IT" altLang="it-IT" sz="1400"/>
              <a:pPr eaLnBrk="1" hangingPunct="1"/>
              <a:t>29</a:t>
            </a:fld>
            <a:endParaRPr lang="it-IT" altLang="it-IT" sz="1400"/>
          </a:p>
        </p:txBody>
      </p:sp>
      <p:sp>
        <p:nvSpPr>
          <p:cNvPr id="36868" name="Rectangle 3">
            <a:extLst>
              <a:ext uri="{FF2B5EF4-FFF2-40B4-BE49-F238E27FC236}">
                <a16:creationId xmlns:a16="http://schemas.microsoft.com/office/drawing/2014/main" id="{296BDEFB-F0CA-49B4-BB91-7906BE3D182A}"/>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69" name="Rectangle 4">
            <a:extLst>
              <a:ext uri="{FF2B5EF4-FFF2-40B4-BE49-F238E27FC236}">
                <a16:creationId xmlns:a16="http://schemas.microsoft.com/office/drawing/2014/main" id="{63661D3F-9C5C-4E50-AF04-CCAFB4024B38}"/>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6870" name="Rectangle 5">
            <a:extLst>
              <a:ext uri="{FF2B5EF4-FFF2-40B4-BE49-F238E27FC236}">
                <a16:creationId xmlns:a16="http://schemas.microsoft.com/office/drawing/2014/main" id="{28C648A8-767B-4C52-B75F-03982D7808FD}"/>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1" name="Rectangle 6">
            <a:extLst>
              <a:ext uri="{FF2B5EF4-FFF2-40B4-BE49-F238E27FC236}">
                <a16:creationId xmlns:a16="http://schemas.microsoft.com/office/drawing/2014/main" id="{DE24CF99-C36F-4B98-95BF-9D94FF715BB8}"/>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2" name="Rectangle 7">
            <a:extLst>
              <a:ext uri="{FF2B5EF4-FFF2-40B4-BE49-F238E27FC236}">
                <a16:creationId xmlns:a16="http://schemas.microsoft.com/office/drawing/2014/main" id="{6B646A04-E7CF-4673-AB06-AD1F9FDF786A}"/>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3" name="Rectangle 8">
            <a:extLst>
              <a:ext uri="{FF2B5EF4-FFF2-40B4-BE49-F238E27FC236}">
                <a16:creationId xmlns:a16="http://schemas.microsoft.com/office/drawing/2014/main" id="{96A2FAD2-8CC3-4B2E-B77E-A22C7DE5A24E}"/>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4" name="Rectangle 9">
            <a:extLst>
              <a:ext uri="{FF2B5EF4-FFF2-40B4-BE49-F238E27FC236}">
                <a16:creationId xmlns:a16="http://schemas.microsoft.com/office/drawing/2014/main" id="{35557100-889B-4BFE-8323-D521E78754C1}"/>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5" name="Rectangle 10">
            <a:extLst>
              <a:ext uri="{FF2B5EF4-FFF2-40B4-BE49-F238E27FC236}">
                <a16:creationId xmlns:a16="http://schemas.microsoft.com/office/drawing/2014/main" id="{80D97F2A-26FE-41E8-8C6C-ACBB957D3DBA}"/>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6" name="Rectangle 11">
            <a:extLst>
              <a:ext uri="{FF2B5EF4-FFF2-40B4-BE49-F238E27FC236}">
                <a16:creationId xmlns:a16="http://schemas.microsoft.com/office/drawing/2014/main" id="{6FF5DF9D-D27C-4FD6-8574-D41442BB0847}"/>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7" name="Rectangle 16">
            <a:extLst>
              <a:ext uri="{FF2B5EF4-FFF2-40B4-BE49-F238E27FC236}">
                <a16:creationId xmlns:a16="http://schemas.microsoft.com/office/drawing/2014/main" id="{828548E6-75F9-4533-981D-0E1A2C7F973B}"/>
              </a:ext>
            </a:extLst>
          </p:cNvPr>
          <p:cNvSpPr>
            <a:spLocks noChangeArrowheads="1"/>
          </p:cNvSpPr>
          <p:nvPr/>
        </p:nvSpPr>
        <p:spPr bwMode="auto">
          <a:xfrm>
            <a:off x="2503488" y="1741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36878" name="Picture 15" descr="Cf-storia">
            <a:extLst>
              <a:ext uri="{FF2B5EF4-FFF2-40B4-BE49-F238E27FC236}">
                <a16:creationId xmlns:a16="http://schemas.microsoft.com/office/drawing/2014/main" id="{55BFEDD0-4CA8-48C3-9862-7A3432422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425" y="785813"/>
            <a:ext cx="558165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9" name="Rectangle 18">
            <a:extLst>
              <a:ext uri="{FF2B5EF4-FFF2-40B4-BE49-F238E27FC236}">
                <a16:creationId xmlns:a16="http://schemas.microsoft.com/office/drawing/2014/main" id="{EEDC7F03-B689-403C-B146-FCDF421EABAF}"/>
              </a:ext>
            </a:extLst>
          </p:cNvPr>
          <p:cNvSpPr>
            <a:spLocks noChangeArrowheads="1"/>
          </p:cNvSpPr>
          <p:nvPr/>
        </p:nvSpPr>
        <p:spPr bwMode="auto">
          <a:xfrm>
            <a:off x="250825" y="357188"/>
            <a:ext cx="703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del Cfe – Andamento storico del Cf equivalente</a:t>
            </a:r>
          </a:p>
        </p:txBody>
      </p:sp>
      <p:sp>
        <p:nvSpPr>
          <p:cNvPr id="36880" name="Text Box 20">
            <a:extLst>
              <a:ext uri="{FF2B5EF4-FFF2-40B4-BE49-F238E27FC236}">
                <a16:creationId xmlns:a16="http://schemas.microsoft.com/office/drawing/2014/main" id="{5047BDB0-77F0-4A15-BB3E-AB49154219AC}"/>
              </a:ext>
            </a:extLst>
          </p:cNvPr>
          <p:cNvSpPr txBox="1">
            <a:spLocks noChangeArrowheads="1"/>
          </p:cNvSpPr>
          <p:nvPr/>
        </p:nvSpPr>
        <p:spPr bwMode="auto">
          <a:xfrm>
            <a:off x="1476375" y="0"/>
            <a:ext cx="521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statistica del  CDo di un velivolo</a:t>
            </a:r>
          </a:p>
        </p:txBody>
      </p:sp>
      <p:sp>
        <p:nvSpPr>
          <p:cNvPr id="36881" name="Rectangle 21">
            <a:extLst>
              <a:ext uri="{FF2B5EF4-FFF2-40B4-BE49-F238E27FC236}">
                <a16:creationId xmlns:a16="http://schemas.microsoft.com/office/drawing/2014/main" id="{1195F141-2584-4EA2-8FF5-456E4775FCE4}"/>
              </a:ext>
            </a:extLst>
          </p:cNvPr>
          <p:cNvSpPr>
            <a:spLocks noChangeArrowheads="1"/>
          </p:cNvSpPr>
          <p:nvPr/>
        </p:nvSpPr>
        <p:spPr bwMode="auto">
          <a:xfrm>
            <a:off x="142875" y="857250"/>
            <a:ext cx="3714750" cy="4278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Cfe</a:t>
            </a:r>
            <a:r>
              <a:rPr lang="it-IT" altLang="it-IT" sz="1800"/>
              <a:t>:</a:t>
            </a:r>
          </a:p>
          <a:p>
            <a:pPr eaLnBrk="1" hangingPunct="1"/>
            <a:r>
              <a:rPr lang="it-IT" altLang="it-IT" sz="1800"/>
              <a:t>Attualmente varia</a:t>
            </a:r>
          </a:p>
          <a:p>
            <a:pPr eaLnBrk="1" hangingPunct="1"/>
            <a:r>
              <a:rPr lang="it-IT" altLang="it-IT" sz="1800"/>
              <a:t>Tra 3 e 5 millesimi (0.0030-0.0050)</a:t>
            </a:r>
          </a:p>
          <a:p>
            <a:pPr eaLnBrk="1" hangingPunct="1"/>
            <a:r>
              <a:rPr lang="it-IT" altLang="it-IT" sz="1800"/>
              <a:t>Al variare della categoria del velivolo e della configurazione.</a:t>
            </a:r>
          </a:p>
          <a:p>
            <a:pPr eaLnBrk="1" hangingPunct="1"/>
            <a:endParaRPr lang="it-IT" altLang="it-IT" sz="1800"/>
          </a:p>
          <a:p>
            <a:pPr eaLnBrk="1" hangingPunct="1"/>
            <a:r>
              <a:rPr lang="it-IT" altLang="it-IT" sz="1800"/>
              <a:t>Il Cfe dipende da :</a:t>
            </a:r>
          </a:p>
          <a:p>
            <a:pPr eaLnBrk="1" hangingPunct="1">
              <a:buFontTx/>
              <a:buChar char="-"/>
            </a:pPr>
            <a:r>
              <a:rPr lang="it-IT" altLang="it-IT" sz="1800"/>
              <a:t> Dimensioni del velivolo</a:t>
            </a:r>
          </a:p>
          <a:p>
            <a:pPr eaLnBrk="1" hangingPunct="1">
              <a:buFontTx/>
              <a:buChar char="-"/>
            </a:pPr>
            <a:r>
              <a:rPr lang="it-IT" altLang="it-IT" sz="1800"/>
              <a:t> Velocità caratteristiche</a:t>
            </a:r>
          </a:p>
          <a:p>
            <a:pPr eaLnBrk="1" hangingPunct="1">
              <a:buFontTx/>
              <a:buChar char="-"/>
            </a:pPr>
            <a:r>
              <a:rPr lang="it-IT" altLang="it-IT" sz="1800"/>
              <a:t> Rugosità relativa</a:t>
            </a:r>
          </a:p>
          <a:p>
            <a:pPr eaLnBrk="1" hangingPunct="1">
              <a:buFontTx/>
              <a:buChar char="-"/>
            </a:pPr>
            <a:r>
              <a:rPr lang="it-IT" altLang="it-IT" sz="1800"/>
              <a:t> escrescenze (carrello o antenne)</a:t>
            </a:r>
          </a:p>
          <a:p>
            <a:pPr eaLnBrk="1" hangingPunct="1">
              <a:buFontTx/>
              <a:buChar char="-"/>
            </a:pPr>
            <a:r>
              <a:rPr lang="it-IT" altLang="it-IT" sz="1800"/>
              <a:t> possibilità flusso laminare</a:t>
            </a:r>
          </a:p>
          <a:p>
            <a:pPr eaLnBrk="1" hangingPunct="1"/>
            <a:r>
              <a:rPr lang="it-IT" altLang="it-IT" sz="1800"/>
              <a:t>Infatti i primi 2 parametri influiscono sul numero di Reynolds (da cui dipende Cf).</a:t>
            </a:r>
          </a:p>
        </p:txBody>
      </p:sp>
      <p:sp>
        <p:nvSpPr>
          <p:cNvPr id="36882" name="Rettangolo 18">
            <a:extLst>
              <a:ext uri="{FF2B5EF4-FFF2-40B4-BE49-F238E27FC236}">
                <a16:creationId xmlns:a16="http://schemas.microsoft.com/office/drawing/2014/main" id="{EE4E1D0C-71BC-4DC2-B586-2481407A8336}"/>
              </a:ext>
            </a:extLst>
          </p:cNvPr>
          <p:cNvSpPr>
            <a:spLocks noChangeArrowheads="1"/>
          </p:cNvSpPr>
          <p:nvPr/>
        </p:nvSpPr>
        <p:spPr bwMode="auto">
          <a:xfrm>
            <a:off x="142875" y="5214938"/>
            <a:ext cx="89296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Tener presente che la cosiddetta “roughness” e le escrescenze (antenne, maniglie, tergicristalli) sporcano di più un velivolo piccolo che uno grande perchè la loro resistenza va rapportata alla resistenza del velivolo stesso. Tali fattori quindi fanno deviare maggiormente i velivoli piccoli dalla lastra piana equivalente rispetto ai velivoli grandi).</a:t>
            </a:r>
          </a:p>
        </p:txBody>
      </p:sp>
      <p:cxnSp>
        <p:nvCxnSpPr>
          <p:cNvPr id="20" name="Connettore 2 19">
            <a:extLst>
              <a:ext uri="{FF2B5EF4-FFF2-40B4-BE49-F238E27FC236}">
                <a16:creationId xmlns:a16="http://schemas.microsoft.com/office/drawing/2014/main" id="{9DF83A87-A05B-4E29-B1C9-36AD4356916B}"/>
              </a:ext>
            </a:extLst>
          </p:cNvPr>
          <p:cNvCxnSpPr>
            <a:stCxn id="36884" idx="2"/>
          </p:cNvCxnSpPr>
          <p:nvPr/>
        </p:nvCxnSpPr>
        <p:spPr>
          <a:xfrm rot="5400000">
            <a:off x="6942931" y="2442369"/>
            <a:ext cx="1616075" cy="64293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6884" name="Rettangolo 23">
            <a:extLst>
              <a:ext uri="{FF2B5EF4-FFF2-40B4-BE49-F238E27FC236}">
                <a16:creationId xmlns:a16="http://schemas.microsoft.com/office/drawing/2014/main" id="{1B0DE307-C9D4-4BA6-91AB-FC8772274ED9}"/>
              </a:ext>
            </a:extLst>
          </p:cNvPr>
          <p:cNvSpPr>
            <a:spLocks noChangeArrowheads="1"/>
          </p:cNvSpPr>
          <p:nvPr/>
        </p:nvSpPr>
        <p:spPr bwMode="auto">
          <a:xfrm>
            <a:off x="7000875" y="785813"/>
            <a:ext cx="214312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400"/>
              <a:t>Negli anni velivoli sempre più “puliti” (monoplano, assenza cavi, carrello retraibile) e veloci (maggiore Reynolds).</a:t>
            </a:r>
          </a:p>
        </p:txBody>
      </p:sp>
      <p:sp>
        <p:nvSpPr>
          <p:cNvPr id="36885" name="Rectangle 19">
            <a:extLst>
              <a:ext uri="{FF2B5EF4-FFF2-40B4-BE49-F238E27FC236}">
                <a16:creationId xmlns:a16="http://schemas.microsoft.com/office/drawing/2014/main" id="{12A260A7-DD7A-4446-82CF-BF719AFC5434}"/>
              </a:ext>
            </a:extLst>
          </p:cNvPr>
          <p:cNvSpPr>
            <a:spLocks noChangeArrowheads="1"/>
          </p:cNvSpPr>
          <p:nvPr/>
        </p:nvSpPr>
        <p:spPr bwMode="auto">
          <a:xfrm>
            <a:off x="3448050" y="2786063"/>
            <a:ext cx="6238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Cfe</a:t>
            </a:r>
          </a:p>
        </p:txBody>
      </p:sp>
      <p:sp>
        <p:nvSpPr>
          <p:cNvPr id="22" name="Segnaposto piè di pagina 4">
            <a:extLst>
              <a:ext uri="{FF2B5EF4-FFF2-40B4-BE49-F238E27FC236}">
                <a16:creationId xmlns:a16="http://schemas.microsoft.com/office/drawing/2014/main" id="{8F776A24-808C-444B-9490-2F5A226416D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egnaposto numero diapositiva 5">
            <a:extLst>
              <a:ext uri="{FF2B5EF4-FFF2-40B4-BE49-F238E27FC236}">
                <a16:creationId xmlns:a16="http://schemas.microsoft.com/office/drawing/2014/main" id="{5AF2FE9A-AD4F-4CD7-BB6B-D17A13F981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213C2A3-7ECD-4760-9E1B-7F043C03BFE1}" type="slidenum">
              <a:rPr lang="it-IT" altLang="it-IT" sz="1400"/>
              <a:pPr eaLnBrk="1" hangingPunct="1"/>
              <a:t>3</a:t>
            </a:fld>
            <a:endParaRPr lang="it-IT" altLang="it-IT" sz="1400"/>
          </a:p>
        </p:txBody>
      </p:sp>
      <p:sp>
        <p:nvSpPr>
          <p:cNvPr id="1029" name="Rectangle 2">
            <a:extLst>
              <a:ext uri="{FF2B5EF4-FFF2-40B4-BE49-F238E27FC236}">
                <a16:creationId xmlns:a16="http://schemas.microsoft.com/office/drawing/2014/main" id="{0402CB59-0DE5-41C6-A262-726C161E4CB2}"/>
              </a:ext>
            </a:extLst>
          </p:cNvPr>
          <p:cNvSpPr>
            <a:spLocks noChangeArrowheads="1"/>
          </p:cNvSpPr>
          <p:nvPr/>
        </p:nvSpPr>
        <p:spPr bwMode="auto">
          <a:xfrm>
            <a:off x="3209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30" name="Text Box 3">
            <a:extLst>
              <a:ext uri="{FF2B5EF4-FFF2-40B4-BE49-F238E27FC236}">
                <a16:creationId xmlns:a16="http://schemas.microsoft.com/office/drawing/2014/main" id="{A610667A-8EBF-485F-BB64-4A5C33F00CB2}"/>
              </a:ext>
            </a:extLst>
          </p:cNvPr>
          <p:cNvSpPr txBox="1">
            <a:spLocks noChangeArrowheads="1"/>
          </p:cNvSpPr>
          <p:nvPr/>
        </p:nvSpPr>
        <p:spPr bwMode="auto">
          <a:xfrm>
            <a:off x="241300" y="49213"/>
            <a:ext cx="368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LA POLARE DEL VELIVOLO</a:t>
            </a:r>
          </a:p>
        </p:txBody>
      </p:sp>
      <p:sp>
        <p:nvSpPr>
          <p:cNvPr id="1031" name="Rectangle 4">
            <a:extLst>
              <a:ext uri="{FF2B5EF4-FFF2-40B4-BE49-F238E27FC236}">
                <a16:creationId xmlns:a16="http://schemas.microsoft.com/office/drawing/2014/main" id="{498D7C8E-A194-4C06-B8D0-CDAB0D05D179}"/>
              </a:ext>
            </a:extLst>
          </p:cNvPr>
          <p:cNvSpPr>
            <a:spLocks noChangeArrowheads="1"/>
          </p:cNvSpPr>
          <p:nvPr/>
        </p:nvSpPr>
        <p:spPr bwMode="auto">
          <a:xfrm>
            <a:off x="0" y="2317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32" name="Rectangle 5">
            <a:extLst>
              <a:ext uri="{FF2B5EF4-FFF2-40B4-BE49-F238E27FC236}">
                <a16:creationId xmlns:a16="http://schemas.microsoft.com/office/drawing/2014/main" id="{0BBA2F9A-8BA8-40B4-AD51-5BECE30A881A}"/>
              </a:ext>
            </a:extLst>
          </p:cNvPr>
          <p:cNvSpPr>
            <a:spLocks noChangeArrowheads="1"/>
          </p:cNvSpPr>
          <p:nvPr/>
        </p:nvSpPr>
        <p:spPr bwMode="auto">
          <a:xfrm>
            <a:off x="0" y="714375"/>
            <a:ext cx="40005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endParaRPr lang="it-IT" altLang="it-IT">
              <a:cs typeface="Times New Roman" panose="02020603050405020304" pitchFamily="18" charset="0"/>
            </a:endParaRPr>
          </a:p>
          <a:p>
            <a:pPr algn="just"/>
            <a:r>
              <a:rPr lang="en-GB" altLang="it-IT" sz="1800">
                <a:cs typeface="Times New Roman" panose="02020603050405020304" pitchFamily="18" charset="0"/>
              </a:rPr>
              <a:t>La res. Parassita dell’ala è ricavabile da quella del profilo. Infatti sarebbe l’integrale lungo l’apertura del valore di profilo, e quindi, se costante  lungo l’apertura alare, il valore stesso. Qui di fianco l’esempio del profilo NACA 4418. La resistenza parassita la possiamo scomporre in una parte a CL=0 ed una variazione (scia) dipendente dal CL (vedi figura). Il CD variabile con il CL sarà quindi la somma della resistenza dell’ala dovuta ai vortici (</a:t>
            </a:r>
            <a:r>
              <a:rPr lang="en-GB" altLang="it-IT" sz="1800" b="1">
                <a:cs typeface="Times New Roman" panose="02020603050405020304" pitchFamily="18" charset="0"/>
              </a:rPr>
              <a:t>vortex drag</a:t>
            </a:r>
            <a:r>
              <a:rPr lang="en-GB" altLang="it-IT" sz="1800">
                <a:cs typeface="Times New Roman" panose="02020603050405020304" pitchFamily="18" charset="0"/>
              </a:rPr>
              <a:t>) e della variazione di resistenza parassita, approssimabile con andamento anch’esso parabolico.</a:t>
            </a:r>
          </a:p>
          <a:p>
            <a:pPr algn="just"/>
            <a:endParaRPr lang="en-GB" altLang="it-IT" sz="1000">
              <a:cs typeface="Times New Roman" panose="02020603050405020304" pitchFamily="18" charset="0"/>
            </a:endParaRPr>
          </a:p>
          <a:p>
            <a:pPr algn="just"/>
            <a:r>
              <a:rPr lang="en-GB" altLang="it-IT">
                <a:cs typeface="Times New Roman" panose="02020603050405020304" pitchFamily="18" charset="0"/>
              </a:rPr>
              <a:t>CD</a:t>
            </a:r>
            <a:r>
              <a:rPr lang="en-GB" altLang="it-IT" baseline="-30000">
                <a:cs typeface="Times New Roman" panose="02020603050405020304" pitchFamily="18" charset="0"/>
              </a:rPr>
              <a:t>w</a:t>
            </a:r>
            <a:r>
              <a:rPr lang="en-GB" altLang="it-IT">
                <a:cs typeface="Times New Roman" panose="02020603050405020304" pitchFamily="18" charset="0"/>
              </a:rPr>
              <a:t> = CDo</a:t>
            </a:r>
            <a:r>
              <a:rPr lang="en-GB" altLang="it-IT" baseline="-30000">
                <a:cs typeface="Times New Roman" panose="02020603050405020304" pitchFamily="18" charset="0"/>
              </a:rPr>
              <a:t>w</a:t>
            </a:r>
            <a:r>
              <a:rPr lang="en-GB" altLang="it-IT">
                <a:cs typeface="Times New Roman" panose="02020603050405020304" pitchFamily="18" charset="0"/>
              </a:rPr>
              <a:t> + K</a:t>
            </a:r>
            <a:r>
              <a:rPr lang="en-GB" altLang="it-IT" sz="1600">
                <a:cs typeface="Times New Roman" panose="02020603050405020304" pitchFamily="18" charset="0"/>
              </a:rPr>
              <a:t>v</a:t>
            </a:r>
            <a:r>
              <a:rPr lang="en-GB" altLang="it-IT" baseline="-30000">
                <a:cs typeface="Times New Roman" panose="02020603050405020304" pitchFamily="18" charset="0"/>
              </a:rPr>
              <a:t>w</a:t>
            </a:r>
            <a:r>
              <a:rPr lang="en-GB" altLang="it-IT">
                <a:cs typeface="Times New Roman" panose="02020603050405020304" pitchFamily="18" charset="0"/>
              </a:rPr>
              <a:t> CL</a:t>
            </a:r>
            <a:r>
              <a:rPr lang="en-GB" altLang="it-IT" baseline="30000">
                <a:cs typeface="Times New Roman" panose="02020603050405020304" pitchFamily="18" charset="0"/>
              </a:rPr>
              <a:t>2</a:t>
            </a:r>
            <a:r>
              <a:rPr lang="en-GB" altLang="it-IT">
                <a:cs typeface="Times New Roman" panose="02020603050405020304" pitchFamily="18" charset="0"/>
              </a:rPr>
              <a:t> + </a:t>
            </a:r>
            <a:endParaRPr lang="en-GB" altLang="it-IT"/>
          </a:p>
        </p:txBody>
      </p:sp>
      <p:graphicFrame>
        <p:nvGraphicFramePr>
          <p:cNvPr id="1026" name="Object 6">
            <a:extLst>
              <a:ext uri="{FF2B5EF4-FFF2-40B4-BE49-F238E27FC236}">
                <a16:creationId xmlns:a16="http://schemas.microsoft.com/office/drawing/2014/main" id="{88B427B1-2CA5-412E-B070-D30A957D8DA0}"/>
              </a:ext>
            </a:extLst>
          </p:cNvPr>
          <p:cNvGraphicFramePr>
            <a:graphicFrameLocks noChangeAspect="1"/>
          </p:cNvGraphicFramePr>
          <p:nvPr/>
        </p:nvGraphicFramePr>
        <p:xfrm>
          <a:off x="3571875" y="5446713"/>
          <a:ext cx="1511300" cy="839787"/>
        </p:xfrm>
        <a:graphic>
          <a:graphicData uri="http://schemas.openxmlformats.org/presentationml/2006/ole">
            <mc:AlternateContent xmlns:mc="http://schemas.openxmlformats.org/markup-compatibility/2006">
              <mc:Choice xmlns:v="urn:schemas-microsoft-com:vml" Requires="v">
                <p:oleObj spid="_x0000_s1053" name="Equation" r:id="rId4" imgW="749300" imgH="419100" progId="Equation.3">
                  <p:embed/>
                </p:oleObj>
              </mc:Choice>
              <mc:Fallback>
                <p:oleObj name="Equation" r:id="rId4" imgW="7493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75" y="5446713"/>
                        <a:ext cx="1511300"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Rectangle 7">
            <a:extLst>
              <a:ext uri="{FF2B5EF4-FFF2-40B4-BE49-F238E27FC236}">
                <a16:creationId xmlns:a16="http://schemas.microsoft.com/office/drawing/2014/main" id="{F513FB06-D055-461C-8E4A-9AC74015CFB7}"/>
              </a:ext>
            </a:extLst>
          </p:cNvPr>
          <p:cNvSpPr>
            <a:spLocks noChangeArrowheads="1"/>
          </p:cNvSpPr>
          <p:nvPr/>
        </p:nvSpPr>
        <p:spPr bwMode="auto">
          <a:xfrm>
            <a:off x="142875" y="6162675"/>
            <a:ext cx="86439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cs typeface="Times New Roman" panose="02020603050405020304" pitchFamily="18" charset="0"/>
              </a:rPr>
              <a:t>Il valore di Kv</a:t>
            </a:r>
            <a:r>
              <a:rPr lang="it-IT" altLang="it-IT" sz="1600" baseline="-30000">
                <a:cs typeface="Times New Roman" panose="02020603050405020304" pitchFamily="18" charset="0"/>
              </a:rPr>
              <a:t>w</a:t>
            </a:r>
            <a:r>
              <a:rPr lang="it-IT" altLang="it-IT" sz="1600">
                <a:cs typeface="Times New Roman" panose="02020603050405020304" pitchFamily="18" charset="0"/>
              </a:rPr>
              <a:t> dipende dal tipo di profilo (spessore %, curvatura, tipo) ma si aggira tra 0.004 e 0.007.</a:t>
            </a:r>
            <a:endParaRPr lang="it-IT" altLang="it-IT" sz="1600"/>
          </a:p>
        </p:txBody>
      </p:sp>
      <p:sp>
        <p:nvSpPr>
          <p:cNvPr id="1034" name="Text Box 8">
            <a:extLst>
              <a:ext uri="{FF2B5EF4-FFF2-40B4-BE49-F238E27FC236}">
                <a16:creationId xmlns:a16="http://schemas.microsoft.com/office/drawing/2014/main" id="{C9D44B7C-A254-43E2-BF0F-F01ECE83306E}"/>
              </a:ext>
            </a:extLst>
          </p:cNvPr>
          <p:cNvSpPr txBox="1">
            <a:spLocks noChangeArrowheads="1"/>
          </p:cNvSpPr>
          <p:nvPr/>
        </p:nvSpPr>
        <p:spPr bwMode="auto">
          <a:xfrm>
            <a:off x="0" y="404813"/>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ALA</a:t>
            </a:r>
          </a:p>
        </p:txBody>
      </p:sp>
      <p:pic>
        <p:nvPicPr>
          <p:cNvPr id="1035" name="Picture 9">
            <a:extLst>
              <a:ext uri="{FF2B5EF4-FFF2-40B4-BE49-F238E27FC236}">
                <a16:creationId xmlns:a16="http://schemas.microsoft.com/office/drawing/2014/main" id="{D9FCF013-AFA3-485A-AC45-F16B813F41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0"/>
            <a:ext cx="50038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Line 10">
            <a:extLst>
              <a:ext uri="{FF2B5EF4-FFF2-40B4-BE49-F238E27FC236}">
                <a16:creationId xmlns:a16="http://schemas.microsoft.com/office/drawing/2014/main" id="{7A906E67-6F09-4765-94AC-F1100F7E3296}"/>
              </a:ext>
            </a:extLst>
          </p:cNvPr>
          <p:cNvSpPr>
            <a:spLocks noChangeShapeType="1"/>
          </p:cNvSpPr>
          <p:nvPr/>
        </p:nvSpPr>
        <p:spPr bwMode="auto">
          <a:xfrm>
            <a:off x="6011863" y="3860800"/>
            <a:ext cx="2592387" cy="0"/>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037" name="Line 11">
            <a:extLst>
              <a:ext uri="{FF2B5EF4-FFF2-40B4-BE49-F238E27FC236}">
                <a16:creationId xmlns:a16="http://schemas.microsoft.com/office/drawing/2014/main" id="{0F84BE05-6860-4F6A-9F79-7CC23FE125E8}"/>
              </a:ext>
            </a:extLst>
          </p:cNvPr>
          <p:cNvSpPr>
            <a:spLocks noChangeShapeType="1"/>
          </p:cNvSpPr>
          <p:nvPr/>
        </p:nvSpPr>
        <p:spPr bwMode="auto">
          <a:xfrm flipV="1">
            <a:off x="7885113" y="3716338"/>
            <a:ext cx="0" cy="144462"/>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38" name="Line 12">
            <a:extLst>
              <a:ext uri="{FF2B5EF4-FFF2-40B4-BE49-F238E27FC236}">
                <a16:creationId xmlns:a16="http://schemas.microsoft.com/office/drawing/2014/main" id="{4CC441C8-FCC9-4D3F-B8FB-1D6C7126AFD7}"/>
              </a:ext>
            </a:extLst>
          </p:cNvPr>
          <p:cNvSpPr>
            <a:spLocks noChangeShapeType="1"/>
          </p:cNvSpPr>
          <p:nvPr/>
        </p:nvSpPr>
        <p:spPr bwMode="auto">
          <a:xfrm flipV="1">
            <a:off x="8101013" y="3573463"/>
            <a:ext cx="0" cy="288925"/>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39" name="Line 13">
            <a:extLst>
              <a:ext uri="{FF2B5EF4-FFF2-40B4-BE49-F238E27FC236}">
                <a16:creationId xmlns:a16="http://schemas.microsoft.com/office/drawing/2014/main" id="{46479821-BA3B-4F3C-9B8E-50D15A7BCC1E}"/>
              </a:ext>
            </a:extLst>
          </p:cNvPr>
          <p:cNvSpPr>
            <a:spLocks noChangeShapeType="1"/>
          </p:cNvSpPr>
          <p:nvPr/>
        </p:nvSpPr>
        <p:spPr bwMode="auto">
          <a:xfrm flipV="1">
            <a:off x="8243888" y="3429000"/>
            <a:ext cx="0" cy="431800"/>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40" name="Line 14">
            <a:extLst>
              <a:ext uri="{FF2B5EF4-FFF2-40B4-BE49-F238E27FC236}">
                <a16:creationId xmlns:a16="http://schemas.microsoft.com/office/drawing/2014/main" id="{75264413-CE0C-464E-94C5-77A4DEB06E4D}"/>
              </a:ext>
            </a:extLst>
          </p:cNvPr>
          <p:cNvSpPr>
            <a:spLocks noChangeShapeType="1"/>
          </p:cNvSpPr>
          <p:nvPr/>
        </p:nvSpPr>
        <p:spPr bwMode="auto">
          <a:xfrm flipV="1">
            <a:off x="8388350" y="3284538"/>
            <a:ext cx="0" cy="576262"/>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41" name="Rettangolo 16">
            <a:extLst>
              <a:ext uri="{FF2B5EF4-FFF2-40B4-BE49-F238E27FC236}">
                <a16:creationId xmlns:a16="http://schemas.microsoft.com/office/drawing/2014/main" id="{B950F52C-9EDC-460B-9F57-569E70156097}"/>
              </a:ext>
            </a:extLst>
          </p:cNvPr>
          <p:cNvSpPr>
            <a:spLocks noChangeArrowheads="1"/>
          </p:cNvSpPr>
          <p:nvPr/>
        </p:nvSpPr>
        <p:spPr bwMode="auto">
          <a:xfrm>
            <a:off x="5867400" y="51816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a:cs typeface="Times New Roman" panose="02020603050405020304" pitchFamily="18" charset="0"/>
              </a:rPr>
              <a:t>CDo</a:t>
            </a:r>
            <a:r>
              <a:rPr lang="en-GB" altLang="it-IT" baseline="-30000">
                <a:cs typeface="Times New Roman" panose="02020603050405020304" pitchFamily="18" charset="0"/>
              </a:rPr>
              <a:t>w</a:t>
            </a:r>
            <a:r>
              <a:rPr lang="en-GB" altLang="it-IT">
                <a:cs typeface="Times New Roman" panose="02020603050405020304" pitchFamily="18" charset="0"/>
              </a:rPr>
              <a:t> </a:t>
            </a:r>
            <a:endParaRPr lang="it-IT" altLang="it-IT"/>
          </a:p>
        </p:txBody>
      </p:sp>
      <p:sp>
        <p:nvSpPr>
          <p:cNvPr id="1042" name="Rettangolo 17">
            <a:extLst>
              <a:ext uri="{FF2B5EF4-FFF2-40B4-BE49-F238E27FC236}">
                <a16:creationId xmlns:a16="http://schemas.microsoft.com/office/drawing/2014/main" id="{FAE121C4-FE15-4AA9-BBA0-6BCE73145FAF}"/>
              </a:ext>
            </a:extLst>
          </p:cNvPr>
          <p:cNvSpPr>
            <a:spLocks noChangeArrowheads="1"/>
          </p:cNvSpPr>
          <p:nvPr/>
        </p:nvSpPr>
        <p:spPr bwMode="auto">
          <a:xfrm>
            <a:off x="6810375" y="5000625"/>
            <a:ext cx="2333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È dell’ordine di </a:t>
            </a:r>
          </a:p>
          <a:p>
            <a:pPr eaLnBrk="1" hangingPunct="1"/>
            <a:r>
              <a:rPr lang="it-IT" altLang="it-IT" sz="1800">
                <a:cs typeface="Times New Roman" panose="02020603050405020304" pitchFamily="18" charset="0"/>
              </a:rPr>
              <a:t>0.0050-0.0080 (in figura circa 0.0070</a:t>
            </a:r>
          </a:p>
        </p:txBody>
      </p:sp>
      <p:cxnSp>
        <p:nvCxnSpPr>
          <p:cNvPr id="20" name="Connettore 2 19">
            <a:extLst>
              <a:ext uri="{FF2B5EF4-FFF2-40B4-BE49-F238E27FC236}">
                <a16:creationId xmlns:a16="http://schemas.microsoft.com/office/drawing/2014/main" id="{FD78FDB0-4F5C-4CC2-BA11-121BACF08544}"/>
              </a:ext>
            </a:extLst>
          </p:cNvPr>
          <p:cNvCxnSpPr/>
          <p:nvPr/>
        </p:nvCxnSpPr>
        <p:spPr>
          <a:xfrm rot="5400000" flipH="1" flipV="1">
            <a:off x="5857875" y="4286251"/>
            <a:ext cx="1285875" cy="5715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5" name="Connettore 2 24">
            <a:extLst>
              <a:ext uri="{FF2B5EF4-FFF2-40B4-BE49-F238E27FC236}">
                <a16:creationId xmlns:a16="http://schemas.microsoft.com/office/drawing/2014/main" id="{90EF21EA-8D70-4855-89DC-F4805A517B91}"/>
              </a:ext>
            </a:extLst>
          </p:cNvPr>
          <p:cNvCxnSpPr/>
          <p:nvPr/>
        </p:nvCxnSpPr>
        <p:spPr>
          <a:xfrm>
            <a:off x="4000500" y="1857375"/>
            <a:ext cx="571500" cy="7143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4" name="Connettore 2 33">
            <a:extLst>
              <a:ext uri="{FF2B5EF4-FFF2-40B4-BE49-F238E27FC236}">
                <a16:creationId xmlns:a16="http://schemas.microsoft.com/office/drawing/2014/main" id="{7A1C840C-CB2F-4B52-95A9-39B5A8E87777}"/>
              </a:ext>
            </a:extLst>
          </p:cNvPr>
          <p:cNvCxnSpPr/>
          <p:nvPr/>
        </p:nvCxnSpPr>
        <p:spPr>
          <a:xfrm>
            <a:off x="1214438" y="5214938"/>
            <a:ext cx="714375" cy="14287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6" name="Ovale 35">
            <a:extLst>
              <a:ext uri="{FF2B5EF4-FFF2-40B4-BE49-F238E27FC236}">
                <a16:creationId xmlns:a16="http://schemas.microsoft.com/office/drawing/2014/main" id="{8E69C498-418E-43C2-BF6D-965BA2CE7D7C}"/>
              </a:ext>
            </a:extLst>
          </p:cNvPr>
          <p:cNvSpPr/>
          <p:nvPr/>
        </p:nvSpPr>
        <p:spPr>
          <a:xfrm>
            <a:off x="1857375" y="5214938"/>
            <a:ext cx="1214438" cy="785812"/>
          </a:xfrm>
          <a:prstGeom prst="ellipse">
            <a:avLst/>
          </a:prstGeom>
          <a:noFill/>
          <a:ln w="1587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38" name="Connettore 2 37">
            <a:extLst>
              <a:ext uri="{FF2B5EF4-FFF2-40B4-BE49-F238E27FC236}">
                <a16:creationId xmlns:a16="http://schemas.microsoft.com/office/drawing/2014/main" id="{8E24BD4D-126E-4784-9473-09459D1F0F5E}"/>
              </a:ext>
            </a:extLst>
          </p:cNvPr>
          <p:cNvCxnSpPr/>
          <p:nvPr/>
        </p:nvCxnSpPr>
        <p:spPr>
          <a:xfrm flipV="1">
            <a:off x="3000375" y="3857625"/>
            <a:ext cx="4857750" cy="141922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4" name="Connettore 2 43">
            <a:extLst>
              <a:ext uri="{FF2B5EF4-FFF2-40B4-BE49-F238E27FC236}">
                <a16:creationId xmlns:a16="http://schemas.microsoft.com/office/drawing/2014/main" id="{5EE8C737-82E6-4093-AC51-9192EC7B0D5C}"/>
              </a:ext>
            </a:extLst>
          </p:cNvPr>
          <p:cNvCxnSpPr/>
          <p:nvPr/>
        </p:nvCxnSpPr>
        <p:spPr>
          <a:xfrm>
            <a:off x="2571750" y="4429125"/>
            <a:ext cx="1285875" cy="1071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9" name="Rettangolo 44">
            <a:extLst>
              <a:ext uri="{FF2B5EF4-FFF2-40B4-BE49-F238E27FC236}">
                <a16:creationId xmlns:a16="http://schemas.microsoft.com/office/drawing/2014/main" id="{52CA8279-3013-4C83-B4C4-032485ADEF4A}"/>
              </a:ext>
            </a:extLst>
          </p:cNvPr>
          <p:cNvSpPr>
            <a:spLocks noChangeArrowheads="1"/>
          </p:cNvSpPr>
          <p:nvPr/>
        </p:nvSpPr>
        <p:spPr bwMode="auto">
          <a:xfrm>
            <a:off x="857250" y="428625"/>
            <a:ext cx="2803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a:cs typeface="Times New Roman" panose="02020603050405020304" pitchFamily="18" charset="0"/>
              </a:rPr>
              <a:t>CD</a:t>
            </a:r>
            <a:r>
              <a:rPr lang="it-IT" altLang="it-IT" baseline="-30000">
                <a:cs typeface="Times New Roman" panose="02020603050405020304" pitchFamily="18" charset="0"/>
              </a:rPr>
              <a:t>w</a:t>
            </a:r>
            <a:r>
              <a:rPr lang="it-IT" altLang="it-IT">
                <a:cs typeface="Times New Roman" panose="02020603050405020304" pitchFamily="18" charset="0"/>
              </a:rPr>
              <a:t> = CDp</a:t>
            </a:r>
            <a:r>
              <a:rPr lang="it-IT" altLang="it-IT" baseline="-30000">
                <a:cs typeface="Times New Roman" panose="02020603050405020304" pitchFamily="18" charset="0"/>
              </a:rPr>
              <a:t>w</a:t>
            </a:r>
            <a:r>
              <a:rPr lang="it-IT" altLang="it-IT">
                <a:cs typeface="Times New Roman" panose="02020603050405020304" pitchFamily="18" charset="0"/>
              </a:rPr>
              <a:t> + CDi</a:t>
            </a:r>
            <a:r>
              <a:rPr lang="it-IT" altLang="it-IT" baseline="-30000">
                <a:cs typeface="Times New Roman" panose="02020603050405020304" pitchFamily="18" charset="0"/>
              </a:rPr>
              <a:t>w</a:t>
            </a:r>
            <a:endParaRPr lang="it-IT" altLang="it-IT"/>
          </a:p>
        </p:txBody>
      </p:sp>
      <p:sp>
        <p:nvSpPr>
          <p:cNvPr id="26" name="Segnaposto piè di pagina 4">
            <a:extLst>
              <a:ext uri="{FF2B5EF4-FFF2-40B4-BE49-F238E27FC236}">
                <a16:creationId xmlns:a16="http://schemas.microsoft.com/office/drawing/2014/main" id="{CA2B7A34-5198-44F4-B18E-C7B30C6C307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egnaposto numero diapositiva 5">
            <a:extLst>
              <a:ext uri="{FF2B5EF4-FFF2-40B4-BE49-F238E27FC236}">
                <a16:creationId xmlns:a16="http://schemas.microsoft.com/office/drawing/2014/main" id="{6303B13E-31FF-4510-8BF0-4BF208353D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BD26CEB-D2A0-41D5-BDEB-0E6A4BBBA772}" type="slidenum">
              <a:rPr lang="it-IT" altLang="it-IT" sz="1400"/>
              <a:pPr eaLnBrk="1" hangingPunct="1"/>
              <a:t>30</a:t>
            </a:fld>
            <a:endParaRPr lang="it-IT" altLang="it-IT" sz="1400"/>
          </a:p>
        </p:txBody>
      </p:sp>
      <p:sp>
        <p:nvSpPr>
          <p:cNvPr id="37892" name="Rectangle 3">
            <a:extLst>
              <a:ext uri="{FF2B5EF4-FFF2-40B4-BE49-F238E27FC236}">
                <a16:creationId xmlns:a16="http://schemas.microsoft.com/office/drawing/2014/main" id="{C16C5AA8-A77A-4292-9E32-EBCFBBCDE0D6}"/>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3" name="Rectangle 4">
            <a:extLst>
              <a:ext uri="{FF2B5EF4-FFF2-40B4-BE49-F238E27FC236}">
                <a16:creationId xmlns:a16="http://schemas.microsoft.com/office/drawing/2014/main" id="{9BF40E46-2821-4C77-8F54-4BCBFC0F3E34}"/>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7894" name="Rectangle 5">
            <a:extLst>
              <a:ext uri="{FF2B5EF4-FFF2-40B4-BE49-F238E27FC236}">
                <a16:creationId xmlns:a16="http://schemas.microsoft.com/office/drawing/2014/main" id="{949335EE-3022-4DD6-8963-FFB1462C6A60}"/>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5" name="Rectangle 6">
            <a:extLst>
              <a:ext uri="{FF2B5EF4-FFF2-40B4-BE49-F238E27FC236}">
                <a16:creationId xmlns:a16="http://schemas.microsoft.com/office/drawing/2014/main" id="{EA3EC210-134C-4322-B992-063E6EC1804F}"/>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6" name="Rectangle 7">
            <a:extLst>
              <a:ext uri="{FF2B5EF4-FFF2-40B4-BE49-F238E27FC236}">
                <a16:creationId xmlns:a16="http://schemas.microsoft.com/office/drawing/2014/main" id="{F3B3D1AB-4E8A-442A-8E68-A6A71B4DEC4B}"/>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7" name="Rectangle 8">
            <a:extLst>
              <a:ext uri="{FF2B5EF4-FFF2-40B4-BE49-F238E27FC236}">
                <a16:creationId xmlns:a16="http://schemas.microsoft.com/office/drawing/2014/main" id="{A38E8311-F1B2-4BAE-9FC9-E16CB8F4175B}"/>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8" name="Rectangle 9">
            <a:extLst>
              <a:ext uri="{FF2B5EF4-FFF2-40B4-BE49-F238E27FC236}">
                <a16:creationId xmlns:a16="http://schemas.microsoft.com/office/drawing/2014/main" id="{931C6892-D5C1-4A22-8B07-73DBD46AEEB0}"/>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9" name="Rectangle 10">
            <a:extLst>
              <a:ext uri="{FF2B5EF4-FFF2-40B4-BE49-F238E27FC236}">
                <a16:creationId xmlns:a16="http://schemas.microsoft.com/office/drawing/2014/main" id="{79D5B348-1ECB-43E5-AFFB-02855BB3FF32}"/>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900" name="Rectangle 11">
            <a:extLst>
              <a:ext uri="{FF2B5EF4-FFF2-40B4-BE49-F238E27FC236}">
                <a16:creationId xmlns:a16="http://schemas.microsoft.com/office/drawing/2014/main" id="{EBBCBA6B-BCBB-4A43-A68E-77E86436E52E}"/>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901" name="Rectangle 14">
            <a:extLst>
              <a:ext uri="{FF2B5EF4-FFF2-40B4-BE49-F238E27FC236}">
                <a16:creationId xmlns:a16="http://schemas.microsoft.com/office/drawing/2014/main" id="{C7A0219B-0458-4DFE-B64D-F12A1C29ECBB}"/>
              </a:ext>
            </a:extLst>
          </p:cNvPr>
          <p:cNvSpPr>
            <a:spLocks noChangeArrowheads="1"/>
          </p:cNvSpPr>
          <p:nvPr/>
        </p:nvSpPr>
        <p:spPr bwMode="auto">
          <a:xfrm>
            <a:off x="2503488" y="1741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902" name="Rectangle 17">
            <a:extLst>
              <a:ext uri="{FF2B5EF4-FFF2-40B4-BE49-F238E27FC236}">
                <a16:creationId xmlns:a16="http://schemas.microsoft.com/office/drawing/2014/main" id="{93A4DAC7-6653-41C7-AC48-0172429A07FF}"/>
              </a:ext>
            </a:extLst>
          </p:cNvPr>
          <p:cNvSpPr>
            <a:spLocks noChangeArrowheads="1"/>
          </p:cNvSpPr>
          <p:nvPr/>
        </p:nvSpPr>
        <p:spPr bwMode="auto">
          <a:xfrm>
            <a:off x="1771650" y="-49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37903" name="Picture 18">
            <a:extLst>
              <a:ext uri="{FF2B5EF4-FFF2-40B4-BE49-F238E27FC236}">
                <a16:creationId xmlns:a16="http://schemas.microsoft.com/office/drawing/2014/main" id="{5E020E5D-2198-4F93-A0E0-977AB4330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052513"/>
            <a:ext cx="5724525"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4" name="Text Box 21">
            <a:extLst>
              <a:ext uri="{FF2B5EF4-FFF2-40B4-BE49-F238E27FC236}">
                <a16:creationId xmlns:a16="http://schemas.microsoft.com/office/drawing/2014/main" id="{416440BC-CCCF-427B-8E81-EDC157E864B9}"/>
              </a:ext>
            </a:extLst>
          </p:cNvPr>
          <p:cNvSpPr txBox="1">
            <a:spLocks noChangeArrowheads="1"/>
          </p:cNvSpPr>
          <p:nvPr/>
        </p:nvSpPr>
        <p:spPr bwMode="auto">
          <a:xfrm>
            <a:off x="1476375" y="0"/>
            <a:ext cx="521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statistica del  CDo di un velivolo</a:t>
            </a:r>
          </a:p>
        </p:txBody>
      </p:sp>
      <p:sp>
        <p:nvSpPr>
          <p:cNvPr id="37905" name="Rectangle 22">
            <a:extLst>
              <a:ext uri="{FF2B5EF4-FFF2-40B4-BE49-F238E27FC236}">
                <a16:creationId xmlns:a16="http://schemas.microsoft.com/office/drawing/2014/main" id="{D35FE7CC-AEDF-4C38-B844-638313DA2728}"/>
              </a:ext>
            </a:extLst>
          </p:cNvPr>
          <p:cNvSpPr>
            <a:spLocks noChangeArrowheads="1"/>
          </p:cNvSpPr>
          <p:nvPr/>
        </p:nvSpPr>
        <p:spPr bwMode="auto">
          <a:xfrm>
            <a:off x="611188" y="549275"/>
            <a:ext cx="413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del Cfe – Base statistica</a:t>
            </a:r>
          </a:p>
        </p:txBody>
      </p:sp>
      <p:sp>
        <p:nvSpPr>
          <p:cNvPr id="18" name="Segnaposto piè di pagina 4">
            <a:extLst>
              <a:ext uri="{FF2B5EF4-FFF2-40B4-BE49-F238E27FC236}">
                <a16:creationId xmlns:a16="http://schemas.microsoft.com/office/drawing/2014/main" id="{68A9CA17-71E1-445E-BF0E-83952FE171C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egnaposto numero diapositiva 5">
            <a:extLst>
              <a:ext uri="{FF2B5EF4-FFF2-40B4-BE49-F238E27FC236}">
                <a16:creationId xmlns:a16="http://schemas.microsoft.com/office/drawing/2014/main" id="{8AADC5F2-5F4F-4582-A7A7-535EAF06E1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E84650-6C6E-4D85-8067-BB855443C4E2}" type="slidenum">
              <a:rPr lang="it-IT" altLang="it-IT" sz="1400"/>
              <a:pPr eaLnBrk="1" hangingPunct="1"/>
              <a:t>31</a:t>
            </a:fld>
            <a:endParaRPr lang="it-IT" altLang="it-IT" sz="1400"/>
          </a:p>
        </p:txBody>
      </p:sp>
      <p:sp>
        <p:nvSpPr>
          <p:cNvPr id="38916" name="Rectangle 2">
            <a:extLst>
              <a:ext uri="{FF2B5EF4-FFF2-40B4-BE49-F238E27FC236}">
                <a16:creationId xmlns:a16="http://schemas.microsoft.com/office/drawing/2014/main" id="{09C99F5B-163F-444D-8B52-14A466E96F86}"/>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17" name="Rectangle 3">
            <a:extLst>
              <a:ext uri="{FF2B5EF4-FFF2-40B4-BE49-F238E27FC236}">
                <a16:creationId xmlns:a16="http://schemas.microsoft.com/office/drawing/2014/main" id="{07D780F0-2E78-467A-8087-28B8C76A4E63}"/>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8918" name="Rectangle 4">
            <a:extLst>
              <a:ext uri="{FF2B5EF4-FFF2-40B4-BE49-F238E27FC236}">
                <a16:creationId xmlns:a16="http://schemas.microsoft.com/office/drawing/2014/main" id="{8CDC8630-F4CA-446A-9870-354A89288624}"/>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19" name="Rectangle 5">
            <a:extLst>
              <a:ext uri="{FF2B5EF4-FFF2-40B4-BE49-F238E27FC236}">
                <a16:creationId xmlns:a16="http://schemas.microsoft.com/office/drawing/2014/main" id="{2669797F-45B0-46B3-B7EE-7DD807D735F1}"/>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20" name="Rectangle 6">
            <a:extLst>
              <a:ext uri="{FF2B5EF4-FFF2-40B4-BE49-F238E27FC236}">
                <a16:creationId xmlns:a16="http://schemas.microsoft.com/office/drawing/2014/main" id="{5B2D05E5-A388-42C3-A6FC-B494767618AB}"/>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21" name="Rectangle 7">
            <a:extLst>
              <a:ext uri="{FF2B5EF4-FFF2-40B4-BE49-F238E27FC236}">
                <a16:creationId xmlns:a16="http://schemas.microsoft.com/office/drawing/2014/main" id="{D8B76BB1-5D1D-4472-8680-630823288FD0}"/>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22" name="Rectangle 8">
            <a:extLst>
              <a:ext uri="{FF2B5EF4-FFF2-40B4-BE49-F238E27FC236}">
                <a16:creationId xmlns:a16="http://schemas.microsoft.com/office/drawing/2014/main" id="{9CA4A88F-43CC-4323-B8E5-D241FDAE7088}"/>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23" name="Rectangle 9">
            <a:extLst>
              <a:ext uri="{FF2B5EF4-FFF2-40B4-BE49-F238E27FC236}">
                <a16:creationId xmlns:a16="http://schemas.microsoft.com/office/drawing/2014/main" id="{CE7F8C19-B420-4E67-B673-C197EC9337CA}"/>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24" name="Rectangle 10">
            <a:extLst>
              <a:ext uri="{FF2B5EF4-FFF2-40B4-BE49-F238E27FC236}">
                <a16:creationId xmlns:a16="http://schemas.microsoft.com/office/drawing/2014/main" id="{A88F18CF-2219-42CD-9EE5-B3F7A430897E}"/>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25" name="Rectangle 13">
            <a:extLst>
              <a:ext uri="{FF2B5EF4-FFF2-40B4-BE49-F238E27FC236}">
                <a16:creationId xmlns:a16="http://schemas.microsoft.com/office/drawing/2014/main" id="{A2992568-D449-4EA7-AB15-6D2BC9FC25D8}"/>
              </a:ext>
            </a:extLst>
          </p:cNvPr>
          <p:cNvSpPr>
            <a:spLocks noChangeArrowheads="1"/>
          </p:cNvSpPr>
          <p:nvPr/>
        </p:nvSpPr>
        <p:spPr bwMode="auto">
          <a:xfrm>
            <a:off x="2503488" y="1741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26" name="Rectangle 14">
            <a:extLst>
              <a:ext uri="{FF2B5EF4-FFF2-40B4-BE49-F238E27FC236}">
                <a16:creationId xmlns:a16="http://schemas.microsoft.com/office/drawing/2014/main" id="{B3809F0F-D868-4B7C-816D-429ACF7F2FC4}"/>
              </a:ext>
            </a:extLst>
          </p:cNvPr>
          <p:cNvSpPr>
            <a:spLocks noChangeArrowheads="1"/>
          </p:cNvSpPr>
          <p:nvPr/>
        </p:nvSpPr>
        <p:spPr bwMode="auto">
          <a:xfrm>
            <a:off x="1771650" y="-49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8927" name="Text Box 17">
            <a:extLst>
              <a:ext uri="{FF2B5EF4-FFF2-40B4-BE49-F238E27FC236}">
                <a16:creationId xmlns:a16="http://schemas.microsoft.com/office/drawing/2014/main" id="{72F9DB84-8FAE-4A5B-A0CF-D20C29BC3CDA}"/>
              </a:ext>
            </a:extLst>
          </p:cNvPr>
          <p:cNvSpPr txBox="1">
            <a:spLocks noChangeArrowheads="1"/>
          </p:cNvSpPr>
          <p:nvPr/>
        </p:nvSpPr>
        <p:spPr bwMode="auto">
          <a:xfrm>
            <a:off x="1476375" y="0"/>
            <a:ext cx="521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statistica del  CDo di un velivolo</a:t>
            </a:r>
          </a:p>
        </p:txBody>
      </p:sp>
      <p:pic>
        <p:nvPicPr>
          <p:cNvPr id="38928" name="Picture 18">
            <a:extLst>
              <a:ext uri="{FF2B5EF4-FFF2-40B4-BE49-F238E27FC236}">
                <a16:creationId xmlns:a16="http://schemas.microsoft.com/office/drawing/2014/main" id="{1540D2AD-61D8-4226-8662-A736144C4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765175"/>
            <a:ext cx="76327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9" name="Rettangolo 16">
            <a:extLst>
              <a:ext uri="{FF2B5EF4-FFF2-40B4-BE49-F238E27FC236}">
                <a16:creationId xmlns:a16="http://schemas.microsoft.com/office/drawing/2014/main" id="{8E8C6A16-01CF-45B6-B10D-2C9271595ADB}"/>
              </a:ext>
            </a:extLst>
          </p:cNvPr>
          <p:cNvSpPr>
            <a:spLocks noChangeArrowheads="1"/>
          </p:cNvSpPr>
          <p:nvPr/>
        </p:nvSpPr>
        <p:spPr bwMode="auto">
          <a:xfrm>
            <a:off x="142875" y="3429000"/>
            <a:ext cx="885825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Cfe (Cf equivalente)</a:t>
            </a:r>
            <a:r>
              <a:rPr lang="it-IT" altLang="it-IT" sz="2000"/>
              <a:t>:</a:t>
            </a:r>
          </a:p>
          <a:p>
            <a:pPr eaLnBrk="1" hangingPunct="1"/>
            <a:r>
              <a:rPr lang="it-IT" altLang="it-IT" sz="2000"/>
              <a:t>Per i velivoli da trasporto (elica e getto) è tra 3 e 5 millesimi (0.0030-0.0050), al variare della categoria del velivolo e della configurazione. Le configurazioni a carrello fisso possono facilmente arrivare a valori tra 7 e 10 millesimi.</a:t>
            </a:r>
          </a:p>
          <a:p>
            <a:pPr eaLnBrk="1" hangingPunct="1"/>
            <a:endParaRPr lang="it-IT" altLang="it-IT" sz="2000"/>
          </a:p>
          <a:p>
            <a:pPr eaLnBrk="1" hangingPunct="1"/>
            <a:r>
              <a:rPr lang="it-IT" altLang="it-IT" sz="2000"/>
              <a:t>Per i velivoli da trasporto a getto moderni (Mach circa 0.80-0.85 e quote di 35000 ft) con configurazione ed aerodinamica curata, siamo su un valore intorno ai 3 millesimi (0.0030).</a:t>
            </a:r>
          </a:p>
          <a:p>
            <a:pPr eaLnBrk="1" hangingPunct="1"/>
            <a:endParaRPr lang="it-IT" altLang="it-IT" sz="2000"/>
          </a:p>
          <a:p>
            <a:pPr eaLnBrk="1" hangingPunct="1"/>
            <a:endParaRPr lang="it-IT" altLang="it-IT" sz="2000"/>
          </a:p>
        </p:txBody>
      </p:sp>
      <p:sp>
        <p:nvSpPr>
          <p:cNvPr id="18" name="Segnaposto piè di pagina 4">
            <a:extLst>
              <a:ext uri="{FF2B5EF4-FFF2-40B4-BE49-F238E27FC236}">
                <a16:creationId xmlns:a16="http://schemas.microsoft.com/office/drawing/2014/main" id="{A67EB241-50D0-4312-8348-9536A29C33D1}"/>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egnaposto numero diapositiva 5">
            <a:extLst>
              <a:ext uri="{FF2B5EF4-FFF2-40B4-BE49-F238E27FC236}">
                <a16:creationId xmlns:a16="http://schemas.microsoft.com/office/drawing/2014/main" id="{A0690813-140A-43D9-80B2-28A6A1F6EF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CED447-3ED4-4D85-AB21-4DC4EA0E9442}" type="slidenum">
              <a:rPr lang="it-IT" altLang="it-IT" sz="1400"/>
              <a:pPr eaLnBrk="1" hangingPunct="1"/>
              <a:t>32</a:t>
            </a:fld>
            <a:endParaRPr lang="it-IT" altLang="it-IT" sz="1400"/>
          </a:p>
        </p:txBody>
      </p:sp>
      <p:sp>
        <p:nvSpPr>
          <p:cNvPr id="9221" name="Rectangle 2">
            <a:extLst>
              <a:ext uri="{FF2B5EF4-FFF2-40B4-BE49-F238E27FC236}">
                <a16:creationId xmlns:a16="http://schemas.microsoft.com/office/drawing/2014/main" id="{60A2EDD2-A292-4FC2-8A53-B77BABE8C451}"/>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22" name="Rectangle 3">
            <a:extLst>
              <a:ext uri="{FF2B5EF4-FFF2-40B4-BE49-F238E27FC236}">
                <a16:creationId xmlns:a16="http://schemas.microsoft.com/office/drawing/2014/main" id="{6AEC7BC5-EF6B-450B-A212-D6791F81FE77}"/>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9223" name="Rectangle 4">
            <a:extLst>
              <a:ext uri="{FF2B5EF4-FFF2-40B4-BE49-F238E27FC236}">
                <a16:creationId xmlns:a16="http://schemas.microsoft.com/office/drawing/2014/main" id="{691FAB84-E560-4FD0-AC0A-BE9F7A6657F9}"/>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24" name="Rectangle 5">
            <a:extLst>
              <a:ext uri="{FF2B5EF4-FFF2-40B4-BE49-F238E27FC236}">
                <a16:creationId xmlns:a16="http://schemas.microsoft.com/office/drawing/2014/main" id="{43ACC298-BE79-469D-AA72-A7F09E02BC8A}"/>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25" name="Rectangle 6">
            <a:extLst>
              <a:ext uri="{FF2B5EF4-FFF2-40B4-BE49-F238E27FC236}">
                <a16:creationId xmlns:a16="http://schemas.microsoft.com/office/drawing/2014/main" id="{8F2810F4-8BF7-45BE-8735-505555A7CB78}"/>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26" name="Rectangle 7">
            <a:extLst>
              <a:ext uri="{FF2B5EF4-FFF2-40B4-BE49-F238E27FC236}">
                <a16:creationId xmlns:a16="http://schemas.microsoft.com/office/drawing/2014/main" id="{5CB1CC1D-FA43-4140-B368-3E0B44FACE69}"/>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27" name="Rectangle 8">
            <a:extLst>
              <a:ext uri="{FF2B5EF4-FFF2-40B4-BE49-F238E27FC236}">
                <a16:creationId xmlns:a16="http://schemas.microsoft.com/office/drawing/2014/main" id="{515213F7-013C-4541-80B3-279DFC76BE07}"/>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28" name="Rectangle 9">
            <a:extLst>
              <a:ext uri="{FF2B5EF4-FFF2-40B4-BE49-F238E27FC236}">
                <a16:creationId xmlns:a16="http://schemas.microsoft.com/office/drawing/2014/main" id="{80A0FF4B-CBE8-4257-AD3C-C7D9F67F6B67}"/>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29" name="Rectangle 10">
            <a:extLst>
              <a:ext uri="{FF2B5EF4-FFF2-40B4-BE49-F238E27FC236}">
                <a16:creationId xmlns:a16="http://schemas.microsoft.com/office/drawing/2014/main" id="{32E47EEC-5AE6-4F19-9744-CD1136D74D90}"/>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30" name="Rectangle 13">
            <a:extLst>
              <a:ext uri="{FF2B5EF4-FFF2-40B4-BE49-F238E27FC236}">
                <a16:creationId xmlns:a16="http://schemas.microsoft.com/office/drawing/2014/main" id="{70AE6569-A854-406C-B762-5298E307B259}"/>
              </a:ext>
            </a:extLst>
          </p:cNvPr>
          <p:cNvSpPr>
            <a:spLocks noChangeArrowheads="1"/>
          </p:cNvSpPr>
          <p:nvPr/>
        </p:nvSpPr>
        <p:spPr bwMode="auto">
          <a:xfrm>
            <a:off x="2503488" y="1741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31" name="Rectangle 14">
            <a:extLst>
              <a:ext uri="{FF2B5EF4-FFF2-40B4-BE49-F238E27FC236}">
                <a16:creationId xmlns:a16="http://schemas.microsoft.com/office/drawing/2014/main" id="{142C07CC-C603-4D11-AB4B-6DB407D145CB}"/>
              </a:ext>
            </a:extLst>
          </p:cNvPr>
          <p:cNvSpPr>
            <a:spLocks noChangeArrowheads="1"/>
          </p:cNvSpPr>
          <p:nvPr/>
        </p:nvSpPr>
        <p:spPr bwMode="auto">
          <a:xfrm>
            <a:off x="1771650" y="-49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32" name="Text Box 17">
            <a:extLst>
              <a:ext uri="{FF2B5EF4-FFF2-40B4-BE49-F238E27FC236}">
                <a16:creationId xmlns:a16="http://schemas.microsoft.com/office/drawing/2014/main" id="{5D706A6D-60E0-4EF2-804D-76482E6A11BA}"/>
              </a:ext>
            </a:extLst>
          </p:cNvPr>
          <p:cNvSpPr txBox="1">
            <a:spLocks noChangeArrowheads="1"/>
          </p:cNvSpPr>
          <p:nvPr/>
        </p:nvSpPr>
        <p:spPr bwMode="auto">
          <a:xfrm>
            <a:off x="1476375" y="0"/>
            <a:ext cx="658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statistica del  CDo di un velivolo - Esempio</a:t>
            </a:r>
          </a:p>
        </p:txBody>
      </p:sp>
      <p:sp>
        <p:nvSpPr>
          <p:cNvPr id="33809" name="Rettangolo 16">
            <a:extLst>
              <a:ext uri="{FF2B5EF4-FFF2-40B4-BE49-F238E27FC236}">
                <a16:creationId xmlns:a16="http://schemas.microsoft.com/office/drawing/2014/main" id="{2681DF10-F9C3-4324-9FA3-F9A712877414}"/>
              </a:ext>
            </a:extLst>
          </p:cNvPr>
          <p:cNvSpPr>
            <a:spLocks noChangeArrowheads="1"/>
          </p:cNvSpPr>
          <p:nvPr/>
        </p:nvSpPr>
        <p:spPr bwMode="auto">
          <a:xfrm>
            <a:off x="0" y="428625"/>
            <a:ext cx="7072313" cy="5386388"/>
          </a:xfrm>
          <a:prstGeom prst="rect">
            <a:avLst/>
          </a:prstGeom>
          <a:noFill/>
          <a:ln w="9525">
            <a:noFill/>
            <a:miter lim="800000"/>
            <a:headEnd/>
            <a:tailEnd/>
          </a:ln>
        </p:spPr>
        <p:txBody>
          <a:bodyPr>
            <a:spAutoFit/>
          </a:bodyPr>
          <a:lstStyle/>
          <a:p>
            <a:pPr>
              <a:defRPr/>
            </a:pPr>
            <a:r>
              <a:rPr lang="it-IT" sz="2000" dirty="0"/>
              <a:t>Esempio applicativo:   Velivolo </a:t>
            </a:r>
            <a:r>
              <a:rPr lang="it-IT" sz="2000" b="1" dirty="0"/>
              <a:t>Boeing B737</a:t>
            </a:r>
          </a:p>
          <a:p>
            <a:pPr>
              <a:defRPr/>
            </a:pPr>
            <a:r>
              <a:rPr lang="it-IT" sz="2000" dirty="0"/>
              <a:t>Dati: </a:t>
            </a:r>
          </a:p>
          <a:p>
            <a:pPr>
              <a:defRPr/>
            </a:pPr>
            <a:r>
              <a:rPr lang="it-IT" sz="2000" dirty="0"/>
              <a:t>Superficie alare S=105 m^2  Apertura alare b=28.9 m</a:t>
            </a:r>
          </a:p>
          <a:p>
            <a:pPr>
              <a:defRPr/>
            </a:pPr>
            <a:r>
              <a:rPr lang="it-IT" sz="2000" dirty="0"/>
              <a:t>Velocità caratteristiche : </a:t>
            </a:r>
          </a:p>
          <a:p>
            <a:pPr>
              <a:defRPr/>
            </a:pPr>
            <a:r>
              <a:rPr lang="it-IT" sz="2000" dirty="0"/>
              <a:t>Mach=0.80 a h=10000 m</a:t>
            </a:r>
          </a:p>
          <a:p>
            <a:pPr>
              <a:defRPr/>
            </a:pPr>
            <a:endParaRPr lang="it-IT" sz="2000" dirty="0"/>
          </a:p>
          <a:p>
            <a:pPr>
              <a:defRPr/>
            </a:pPr>
            <a:r>
              <a:rPr lang="it-IT" sz="1600" dirty="0"/>
              <a:t>Dalla quota assegnata ricavo dalla tabella ISA la </a:t>
            </a:r>
            <a:r>
              <a:rPr lang="it-IT" sz="1600" dirty="0" err="1"/>
              <a:t>vel</a:t>
            </a:r>
            <a:r>
              <a:rPr lang="it-IT" sz="1600" dirty="0"/>
              <a:t>. del suono  a=299.5 m/s</a:t>
            </a:r>
          </a:p>
          <a:p>
            <a:pPr>
              <a:defRPr/>
            </a:pPr>
            <a:r>
              <a:rPr lang="it-IT" sz="1600" dirty="0"/>
              <a:t>Poi ricavo la velocità di volo (TAS)   V=Mach*a = </a:t>
            </a:r>
            <a:r>
              <a:rPr lang="it-IT" sz="1600" b="1" dirty="0"/>
              <a:t>240 m/s</a:t>
            </a:r>
            <a:r>
              <a:rPr lang="it-IT" sz="1600" dirty="0"/>
              <a:t>  (862 Km/</a:t>
            </a:r>
            <a:r>
              <a:rPr lang="it-IT" sz="1600" dirty="0" err="1"/>
              <a:t>hr</a:t>
            </a:r>
            <a:r>
              <a:rPr lang="it-IT" sz="1600" dirty="0"/>
              <a:t>)</a:t>
            </a:r>
          </a:p>
          <a:p>
            <a:pPr algn="just">
              <a:defRPr/>
            </a:pPr>
            <a:r>
              <a:rPr lang="it-IT" sz="1600" dirty="0"/>
              <a:t>Un valore di corda media può essere ricavato facendo il rapporto tra la superficie alare S e l’apertura alare b (viene detta corda media geometrica)</a:t>
            </a:r>
          </a:p>
          <a:p>
            <a:pPr algn="just">
              <a:defRPr/>
            </a:pPr>
            <a:r>
              <a:rPr lang="it-IT" sz="1600" dirty="0" err="1"/>
              <a:t>c=S</a:t>
            </a:r>
            <a:r>
              <a:rPr lang="it-IT" sz="1600" dirty="0"/>
              <a:t>/b=105/28.9= </a:t>
            </a:r>
            <a:r>
              <a:rPr lang="it-IT" sz="1600" b="1" dirty="0"/>
              <a:t>3.63 m</a:t>
            </a:r>
          </a:p>
          <a:p>
            <a:pPr algn="just">
              <a:defRPr/>
            </a:pPr>
            <a:r>
              <a:rPr lang="it-IT" sz="1600" dirty="0"/>
              <a:t>Dalla quota assegnata (10,000 m) dalla tabella ISA ricavo la densità e la viscosità dinamica per il calcolo del numero di Reynolds di volo in crociera basato sulla corda media :</a:t>
            </a:r>
          </a:p>
          <a:p>
            <a:pPr algn="just">
              <a:defRPr/>
            </a:pPr>
            <a:r>
              <a:rPr lang="it-IT" sz="1600" dirty="0" err="1">
                <a:latin typeface="Symbol" pitchFamily="18" charset="2"/>
              </a:rPr>
              <a:t>r=</a:t>
            </a:r>
            <a:r>
              <a:rPr lang="it-IT" sz="1600" dirty="0">
                <a:latin typeface="Symbol" pitchFamily="18" charset="2"/>
              </a:rPr>
              <a:t> 0.41 </a:t>
            </a:r>
            <a:r>
              <a:rPr lang="it-IT" sz="1600" dirty="0">
                <a:latin typeface="+mj-lt"/>
              </a:rPr>
              <a:t>Kg/m^3      </a:t>
            </a:r>
            <a:r>
              <a:rPr lang="it-IT" sz="1600" dirty="0">
                <a:latin typeface="Symbol" pitchFamily="18" charset="2"/>
              </a:rPr>
              <a:t>m=1.46 </a:t>
            </a:r>
            <a:r>
              <a:rPr lang="it-IT" sz="1600" dirty="0">
                <a:latin typeface="+mn-lt"/>
              </a:rPr>
              <a:t>*10^(-5)  USI (Unità del Sistema Internazionale)</a:t>
            </a:r>
          </a:p>
          <a:p>
            <a:pPr algn="just">
              <a:defRPr/>
            </a:pPr>
            <a:endParaRPr lang="it-IT" sz="1600" dirty="0">
              <a:latin typeface="+mn-lt"/>
            </a:endParaRPr>
          </a:p>
          <a:p>
            <a:pPr algn="just">
              <a:defRPr/>
            </a:pPr>
            <a:endParaRPr lang="it-IT" sz="1600" dirty="0">
              <a:latin typeface="+mn-lt"/>
            </a:endParaRPr>
          </a:p>
          <a:p>
            <a:pPr algn="just">
              <a:defRPr/>
            </a:pPr>
            <a:endParaRPr lang="it-IT" sz="1600" dirty="0">
              <a:latin typeface="+mn-lt"/>
            </a:endParaRPr>
          </a:p>
          <a:p>
            <a:pPr algn="just">
              <a:defRPr/>
            </a:pPr>
            <a:r>
              <a:rPr lang="it-IT" sz="1600" dirty="0">
                <a:latin typeface="+mn-lt"/>
              </a:rPr>
              <a:t>Entrando con tale Reynolds nel diagramma del </a:t>
            </a:r>
            <a:r>
              <a:rPr lang="it-IT" sz="1600" dirty="0" err="1">
                <a:latin typeface="+mn-lt"/>
              </a:rPr>
              <a:t>Cf</a:t>
            </a:r>
            <a:r>
              <a:rPr lang="it-IT" sz="1600" dirty="0">
                <a:latin typeface="+mn-lt"/>
              </a:rPr>
              <a:t> di lastra piana (vedi cap. 2), pagina seguente :</a:t>
            </a:r>
          </a:p>
        </p:txBody>
      </p:sp>
      <p:pic>
        <p:nvPicPr>
          <p:cNvPr id="9234" name="Picture 2">
            <a:extLst>
              <a:ext uri="{FF2B5EF4-FFF2-40B4-BE49-F238E27FC236}">
                <a16:creationId xmlns:a16="http://schemas.microsoft.com/office/drawing/2014/main" id="{D98E7E7E-3CE5-4F93-9A4A-92B80DF58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675" y="2000250"/>
            <a:ext cx="209232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3">
            <a:extLst>
              <a:ext uri="{FF2B5EF4-FFF2-40B4-BE49-F238E27FC236}">
                <a16:creationId xmlns:a16="http://schemas.microsoft.com/office/drawing/2014/main" id="{3C52FFEA-ABCD-437F-9595-9C3E98B92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4850" y="428625"/>
            <a:ext cx="20891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8" name="Object 34">
            <a:extLst>
              <a:ext uri="{FF2B5EF4-FFF2-40B4-BE49-F238E27FC236}">
                <a16:creationId xmlns:a16="http://schemas.microsoft.com/office/drawing/2014/main" id="{7B39BE3A-F651-46BC-9AD2-487C571E5E9E}"/>
              </a:ext>
            </a:extLst>
          </p:cNvPr>
          <p:cNvGraphicFramePr>
            <a:graphicFrameLocks noChangeAspect="1"/>
          </p:cNvGraphicFramePr>
          <p:nvPr/>
        </p:nvGraphicFramePr>
        <p:xfrm>
          <a:off x="185738" y="4572000"/>
          <a:ext cx="5886450" cy="641350"/>
        </p:xfrm>
        <a:graphic>
          <a:graphicData uri="http://schemas.openxmlformats.org/presentationml/2006/ole">
            <mc:AlternateContent xmlns:mc="http://schemas.openxmlformats.org/markup-compatibility/2006">
              <mc:Choice xmlns:v="urn:schemas-microsoft-com:vml" Requires="v">
                <p:oleObj spid="_x0000_s9239" name="Equazione" r:id="rId5" imgW="3848040" imgH="419040" progId="Equation.3">
                  <p:embed/>
                </p:oleObj>
              </mc:Choice>
              <mc:Fallback>
                <p:oleObj name="Equazione" r:id="rId5" imgW="3848040" imgH="41904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8" y="4572000"/>
                        <a:ext cx="58864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Segnaposto piè di pagina 4">
            <a:extLst>
              <a:ext uri="{FF2B5EF4-FFF2-40B4-BE49-F238E27FC236}">
                <a16:creationId xmlns:a16="http://schemas.microsoft.com/office/drawing/2014/main" id="{015570A2-1C9F-4CB3-8E73-9BD65B44532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Segnaposto numero diapositiva 5">
            <a:extLst>
              <a:ext uri="{FF2B5EF4-FFF2-40B4-BE49-F238E27FC236}">
                <a16:creationId xmlns:a16="http://schemas.microsoft.com/office/drawing/2014/main" id="{85088FCD-5060-4036-BB82-908EEA69EE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6A2F1AB-7929-4ED6-8F84-6939A27A053C}" type="slidenum">
              <a:rPr lang="it-IT" altLang="it-IT" sz="1400"/>
              <a:pPr eaLnBrk="1" hangingPunct="1"/>
              <a:t>33</a:t>
            </a:fld>
            <a:endParaRPr lang="it-IT" altLang="it-IT" sz="1400"/>
          </a:p>
        </p:txBody>
      </p:sp>
      <p:sp>
        <p:nvSpPr>
          <p:cNvPr id="10251" name="Rectangle 2">
            <a:extLst>
              <a:ext uri="{FF2B5EF4-FFF2-40B4-BE49-F238E27FC236}">
                <a16:creationId xmlns:a16="http://schemas.microsoft.com/office/drawing/2014/main" id="{50B23D2F-BD23-403D-837C-AF84115803C3}"/>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52" name="Rectangle 3">
            <a:extLst>
              <a:ext uri="{FF2B5EF4-FFF2-40B4-BE49-F238E27FC236}">
                <a16:creationId xmlns:a16="http://schemas.microsoft.com/office/drawing/2014/main" id="{CC803297-01C5-4108-8D2E-152EEED248D1}"/>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10253" name="Rectangle 4">
            <a:extLst>
              <a:ext uri="{FF2B5EF4-FFF2-40B4-BE49-F238E27FC236}">
                <a16:creationId xmlns:a16="http://schemas.microsoft.com/office/drawing/2014/main" id="{B3EB4EF6-2C75-4C8C-8D82-968E69096DDA}"/>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54" name="Rectangle 5">
            <a:extLst>
              <a:ext uri="{FF2B5EF4-FFF2-40B4-BE49-F238E27FC236}">
                <a16:creationId xmlns:a16="http://schemas.microsoft.com/office/drawing/2014/main" id="{6C92C9CD-C7EA-433C-AC0A-1C2A8AAC67B2}"/>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55" name="Rectangle 6">
            <a:extLst>
              <a:ext uri="{FF2B5EF4-FFF2-40B4-BE49-F238E27FC236}">
                <a16:creationId xmlns:a16="http://schemas.microsoft.com/office/drawing/2014/main" id="{848740AC-2094-4AA4-9E57-578B30002517}"/>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56" name="Rectangle 7">
            <a:extLst>
              <a:ext uri="{FF2B5EF4-FFF2-40B4-BE49-F238E27FC236}">
                <a16:creationId xmlns:a16="http://schemas.microsoft.com/office/drawing/2014/main" id="{BE6EB34B-FBF1-4D34-B477-E252B58F5986}"/>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57" name="Rectangle 8">
            <a:extLst>
              <a:ext uri="{FF2B5EF4-FFF2-40B4-BE49-F238E27FC236}">
                <a16:creationId xmlns:a16="http://schemas.microsoft.com/office/drawing/2014/main" id="{CC5DE6EA-7230-40F3-B6F1-E42647139490}"/>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58" name="Rectangle 9">
            <a:extLst>
              <a:ext uri="{FF2B5EF4-FFF2-40B4-BE49-F238E27FC236}">
                <a16:creationId xmlns:a16="http://schemas.microsoft.com/office/drawing/2014/main" id="{137084C2-A92D-4A87-8100-B274E348E2AE}"/>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59" name="Rectangle 10">
            <a:extLst>
              <a:ext uri="{FF2B5EF4-FFF2-40B4-BE49-F238E27FC236}">
                <a16:creationId xmlns:a16="http://schemas.microsoft.com/office/drawing/2014/main" id="{453A8B78-E0DB-4219-8F4D-09130AF4A38A}"/>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60" name="Rectangle 13">
            <a:extLst>
              <a:ext uri="{FF2B5EF4-FFF2-40B4-BE49-F238E27FC236}">
                <a16:creationId xmlns:a16="http://schemas.microsoft.com/office/drawing/2014/main" id="{9B5448C9-643B-47E0-9F04-55DF9C94761A}"/>
              </a:ext>
            </a:extLst>
          </p:cNvPr>
          <p:cNvSpPr>
            <a:spLocks noChangeArrowheads="1"/>
          </p:cNvSpPr>
          <p:nvPr/>
        </p:nvSpPr>
        <p:spPr bwMode="auto">
          <a:xfrm>
            <a:off x="2503488" y="1741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61" name="Rectangle 14">
            <a:extLst>
              <a:ext uri="{FF2B5EF4-FFF2-40B4-BE49-F238E27FC236}">
                <a16:creationId xmlns:a16="http://schemas.microsoft.com/office/drawing/2014/main" id="{6392EB40-FF71-48D8-B6F0-E39AB656F47E}"/>
              </a:ext>
            </a:extLst>
          </p:cNvPr>
          <p:cNvSpPr>
            <a:spLocks noChangeArrowheads="1"/>
          </p:cNvSpPr>
          <p:nvPr/>
        </p:nvSpPr>
        <p:spPr bwMode="auto">
          <a:xfrm>
            <a:off x="1771650" y="-49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62" name="Text Box 17">
            <a:extLst>
              <a:ext uri="{FF2B5EF4-FFF2-40B4-BE49-F238E27FC236}">
                <a16:creationId xmlns:a16="http://schemas.microsoft.com/office/drawing/2014/main" id="{2A561024-8761-418C-99E6-D5735E8D8E65}"/>
              </a:ext>
            </a:extLst>
          </p:cNvPr>
          <p:cNvSpPr txBox="1">
            <a:spLocks noChangeArrowheads="1"/>
          </p:cNvSpPr>
          <p:nvPr/>
        </p:nvSpPr>
        <p:spPr bwMode="auto">
          <a:xfrm>
            <a:off x="1476375" y="0"/>
            <a:ext cx="658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statistica del  CDo di un velivolo - Esempio</a:t>
            </a:r>
          </a:p>
        </p:txBody>
      </p:sp>
      <p:pic>
        <p:nvPicPr>
          <p:cNvPr id="10263" name="Picture 6" descr="http://adg.stanford.edu/aa241/drag/images/CFexp.gif">
            <a:extLst>
              <a:ext uri="{FF2B5EF4-FFF2-40B4-BE49-F238E27FC236}">
                <a16:creationId xmlns:a16="http://schemas.microsoft.com/office/drawing/2014/main" id="{B824E54D-E451-4844-8979-5AAD5BBA4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642938"/>
            <a:ext cx="6143625"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Connettore 2 21">
            <a:extLst>
              <a:ext uri="{FF2B5EF4-FFF2-40B4-BE49-F238E27FC236}">
                <a16:creationId xmlns:a16="http://schemas.microsoft.com/office/drawing/2014/main" id="{0E4C1787-ACEE-4463-BA00-FB3DF5CE9F42}"/>
              </a:ext>
            </a:extLst>
          </p:cNvPr>
          <p:cNvCxnSpPr/>
          <p:nvPr/>
        </p:nvCxnSpPr>
        <p:spPr>
          <a:xfrm rot="5400000" flipH="1" flipV="1">
            <a:off x="5680075" y="2892425"/>
            <a:ext cx="1214438"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4" name="Connettore 2 23">
            <a:extLst>
              <a:ext uri="{FF2B5EF4-FFF2-40B4-BE49-F238E27FC236}">
                <a16:creationId xmlns:a16="http://schemas.microsoft.com/office/drawing/2014/main" id="{1BF4E715-09D5-4841-A9BE-7590F16C3CD3}"/>
              </a:ext>
            </a:extLst>
          </p:cNvPr>
          <p:cNvCxnSpPr/>
          <p:nvPr/>
        </p:nvCxnSpPr>
        <p:spPr>
          <a:xfrm rot="10800000">
            <a:off x="2928938" y="2214563"/>
            <a:ext cx="3357562" cy="15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10242" name="Object 34">
            <a:extLst>
              <a:ext uri="{FF2B5EF4-FFF2-40B4-BE49-F238E27FC236}">
                <a16:creationId xmlns:a16="http://schemas.microsoft.com/office/drawing/2014/main" id="{C2F2EDD5-0CF8-4D44-BA9D-28BBBCBD3D06}"/>
              </a:ext>
            </a:extLst>
          </p:cNvPr>
          <p:cNvGraphicFramePr>
            <a:graphicFrameLocks noChangeAspect="1"/>
          </p:cNvGraphicFramePr>
          <p:nvPr/>
        </p:nvGraphicFramePr>
        <p:xfrm>
          <a:off x="857250" y="1714500"/>
          <a:ext cx="2468563" cy="387350"/>
        </p:xfrm>
        <a:graphic>
          <a:graphicData uri="http://schemas.openxmlformats.org/presentationml/2006/ole">
            <mc:AlternateContent xmlns:mc="http://schemas.openxmlformats.org/markup-compatibility/2006">
              <mc:Choice xmlns:v="urn:schemas-microsoft-com:vml" Requires="v">
                <p:oleObj spid="_x0000_s10293" name="Equazione" r:id="rId4" imgW="1612800" imgH="253800" progId="Equation.3">
                  <p:embed/>
                </p:oleObj>
              </mc:Choice>
              <mc:Fallback>
                <p:oleObj name="Equazione" r:id="rId4" imgW="1612800" imgH="253800"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1714500"/>
                        <a:ext cx="2468563" cy="38735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6" name="Rettangolo 28">
            <a:extLst>
              <a:ext uri="{FF2B5EF4-FFF2-40B4-BE49-F238E27FC236}">
                <a16:creationId xmlns:a16="http://schemas.microsoft.com/office/drawing/2014/main" id="{EB208E97-D307-414D-9463-0EBDE425D007}"/>
              </a:ext>
            </a:extLst>
          </p:cNvPr>
          <p:cNvSpPr>
            <a:spLocks noChangeArrowheads="1"/>
          </p:cNvSpPr>
          <p:nvPr/>
        </p:nvSpPr>
        <p:spPr bwMode="auto">
          <a:xfrm>
            <a:off x="71438" y="2071688"/>
            <a:ext cx="2714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t>Da cui il coefficiente di  attrito equivalente (abbiamo assunto un coefficiente amplificativo pari ad </a:t>
            </a:r>
            <a:r>
              <a:rPr lang="it-IT" altLang="it-IT" sz="1600" b="1"/>
              <a:t>1.4</a:t>
            </a:r>
            <a:r>
              <a:rPr lang="it-IT" altLang="it-IT" sz="1600"/>
              <a:t> essendo un moderno vel trasp. a getto) :</a:t>
            </a:r>
          </a:p>
        </p:txBody>
      </p:sp>
      <p:graphicFrame>
        <p:nvGraphicFramePr>
          <p:cNvPr id="10243" name="Object 5">
            <a:extLst>
              <a:ext uri="{FF2B5EF4-FFF2-40B4-BE49-F238E27FC236}">
                <a16:creationId xmlns:a16="http://schemas.microsoft.com/office/drawing/2014/main" id="{04BED5CA-F2EB-47FE-A9C0-F9E9683B28CC}"/>
              </a:ext>
            </a:extLst>
          </p:cNvPr>
          <p:cNvGraphicFramePr>
            <a:graphicFrameLocks noChangeAspect="1"/>
          </p:cNvGraphicFramePr>
          <p:nvPr/>
        </p:nvGraphicFramePr>
        <p:xfrm>
          <a:off x="785813" y="3419475"/>
          <a:ext cx="2255837" cy="366713"/>
        </p:xfrm>
        <a:graphic>
          <a:graphicData uri="http://schemas.openxmlformats.org/presentationml/2006/ole">
            <mc:AlternateContent xmlns:mc="http://schemas.openxmlformats.org/markup-compatibility/2006">
              <mc:Choice xmlns:v="urn:schemas-microsoft-com:vml" Requires="v">
                <p:oleObj spid="_x0000_s10294" name="Equazione" r:id="rId6" imgW="1473120" imgH="241200" progId="Equation.3">
                  <p:embed/>
                </p:oleObj>
              </mc:Choice>
              <mc:Fallback>
                <p:oleObj name="Equazione" r:id="rId6" imgW="1473120" imgH="241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3" y="3419475"/>
                        <a:ext cx="2255837" cy="3667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7" name="Rettangolo 30">
            <a:extLst>
              <a:ext uri="{FF2B5EF4-FFF2-40B4-BE49-F238E27FC236}">
                <a16:creationId xmlns:a16="http://schemas.microsoft.com/office/drawing/2014/main" id="{8AA62C42-C87D-4171-A3C6-DEC6DAE3ABF4}"/>
              </a:ext>
            </a:extLst>
          </p:cNvPr>
          <p:cNvSpPr>
            <a:spLocks noChangeArrowheads="1"/>
          </p:cNvSpPr>
          <p:nvPr/>
        </p:nvSpPr>
        <p:spPr bwMode="auto">
          <a:xfrm>
            <a:off x="0" y="3786188"/>
            <a:ext cx="60721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t>Per quanto riguarda la superficie bagnata, dalla configurazione tipica del velivolo, possiamo assumerla pari  a circa 6 volte la superficie alare, essendo la configurazione vicina a quella del quadrimotore in figura, ma il velivolo è però bimotore. E’ chiaro che la superficie bagnata potrebbe essere calcolata dal CAD.</a:t>
            </a:r>
          </a:p>
          <a:p>
            <a:pPr algn="just" eaLnBrk="1" hangingPunct="1"/>
            <a:r>
              <a:rPr lang="it-IT" altLang="it-IT" sz="1600"/>
              <a:t>E deriva :</a:t>
            </a:r>
          </a:p>
          <a:p>
            <a:pPr algn="just" eaLnBrk="1" hangingPunct="1"/>
            <a:endParaRPr lang="it-IT" altLang="it-IT" sz="1600"/>
          </a:p>
        </p:txBody>
      </p:sp>
      <p:pic>
        <p:nvPicPr>
          <p:cNvPr id="10268" name="Picture 14">
            <a:extLst>
              <a:ext uri="{FF2B5EF4-FFF2-40B4-BE49-F238E27FC236}">
                <a16:creationId xmlns:a16="http://schemas.microsoft.com/office/drawing/2014/main" id="{8C3A4253-AD16-4230-9509-8BB05A83A8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0750" y="3994150"/>
            <a:ext cx="3143250"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4" name="Object 6">
            <a:extLst>
              <a:ext uri="{FF2B5EF4-FFF2-40B4-BE49-F238E27FC236}">
                <a16:creationId xmlns:a16="http://schemas.microsoft.com/office/drawing/2014/main" id="{166C31D9-9DB8-441F-815E-EAA2EEC9D314}"/>
              </a:ext>
            </a:extLst>
          </p:cNvPr>
          <p:cNvGraphicFramePr>
            <a:graphicFrameLocks noChangeAspect="1"/>
          </p:cNvGraphicFramePr>
          <p:nvPr/>
        </p:nvGraphicFramePr>
        <p:xfrm>
          <a:off x="5572125" y="3500438"/>
          <a:ext cx="1360488" cy="271462"/>
        </p:xfrm>
        <a:graphic>
          <a:graphicData uri="http://schemas.openxmlformats.org/presentationml/2006/ole">
            <mc:AlternateContent xmlns:mc="http://schemas.openxmlformats.org/markup-compatibility/2006">
              <mc:Choice xmlns:v="urn:schemas-microsoft-com:vml" Requires="v">
                <p:oleObj spid="_x0000_s10295" name="Equazione" r:id="rId9" imgW="888840" imgH="177480" progId="Equation.3">
                  <p:embed/>
                </p:oleObj>
              </mc:Choice>
              <mc:Fallback>
                <p:oleObj name="Equazione" r:id="rId9" imgW="888840" imgH="177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2125" y="3500438"/>
                        <a:ext cx="1360488"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Ovale 33">
            <a:extLst>
              <a:ext uri="{FF2B5EF4-FFF2-40B4-BE49-F238E27FC236}">
                <a16:creationId xmlns:a16="http://schemas.microsoft.com/office/drawing/2014/main" id="{B25A2137-0FB0-42DC-9B6C-B2510CDC0C34}"/>
              </a:ext>
            </a:extLst>
          </p:cNvPr>
          <p:cNvSpPr/>
          <p:nvPr/>
        </p:nvSpPr>
        <p:spPr>
          <a:xfrm>
            <a:off x="8358188" y="485775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graphicFrame>
        <p:nvGraphicFramePr>
          <p:cNvPr id="10245" name="Object 7">
            <a:extLst>
              <a:ext uri="{FF2B5EF4-FFF2-40B4-BE49-F238E27FC236}">
                <a16:creationId xmlns:a16="http://schemas.microsoft.com/office/drawing/2014/main" id="{CE868319-5A6B-4AE0-B8B5-C3102C67ECEF}"/>
              </a:ext>
            </a:extLst>
          </p:cNvPr>
          <p:cNvGraphicFramePr>
            <a:graphicFrameLocks noChangeAspect="1"/>
          </p:cNvGraphicFramePr>
          <p:nvPr/>
        </p:nvGraphicFramePr>
        <p:xfrm>
          <a:off x="3219450" y="4848225"/>
          <a:ext cx="2709863" cy="366713"/>
        </p:xfrm>
        <a:graphic>
          <a:graphicData uri="http://schemas.openxmlformats.org/presentationml/2006/ole">
            <mc:AlternateContent xmlns:mc="http://schemas.openxmlformats.org/markup-compatibility/2006">
              <mc:Choice xmlns:v="urn:schemas-microsoft-com:vml" Requires="v">
                <p:oleObj spid="_x0000_s10296" name="Equazione" r:id="rId11" imgW="1765080" imgH="241200" progId="Equation.3">
                  <p:embed/>
                </p:oleObj>
              </mc:Choice>
              <mc:Fallback>
                <p:oleObj name="Equazione" r:id="rId11" imgW="1765080" imgH="241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9450" y="4848225"/>
                        <a:ext cx="2709863" cy="3667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8">
            <a:extLst>
              <a:ext uri="{FF2B5EF4-FFF2-40B4-BE49-F238E27FC236}">
                <a16:creationId xmlns:a16="http://schemas.microsoft.com/office/drawing/2014/main" id="{138BAF0F-81A2-4BED-A816-76E377566707}"/>
              </a:ext>
            </a:extLst>
          </p:cNvPr>
          <p:cNvGraphicFramePr>
            <a:graphicFrameLocks noChangeAspect="1"/>
          </p:cNvGraphicFramePr>
          <p:nvPr/>
        </p:nvGraphicFramePr>
        <p:xfrm>
          <a:off x="2286000" y="5214938"/>
          <a:ext cx="3646488" cy="385762"/>
        </p:xfrm>
        <a:graphic>
          <a:graphicData uri="http://schemas.openxmlformats.org/presentationml/2006/ole">
            <mc:AlternateContent xmlns:mc="http://schemas.openxmlformats.org/markup-compatibility/2006">
              <mc:Choice xmlns:v="urn:schemas-microsoft-com:vml" Requires="v">
                <p:oleObj spid="_x0000_s10297" name="Equazione" r:id="rId13" imgW="2374560" imgH="253800" progId="Equation.3">
                  <p:embed/>
                </p:oleObj>
              </mc:Choice>
              <mc:Fallback>
                <p:oleObj name="Equazione" r:id="rId13" imgW="2374560" imgH="2538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5214938"/>
                        <a:ext cx="3646488" cy="38576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9">
            <a:extLst>
              <a:ext uri="{FF2B5EF4-FFF2-40B4-BE49-F238E27FC236}">
                <a16:creationId xmlns:a16="http://schemas.microsoft.com/office/drawing/2014/main" id="{978D2701-239F-45BB-9C88-20352418CD0D}"/>
              </a:ext>
            </a:extLst>
          </p:cNvPr>
          <p:cNvGraphicFramePr>
            <a:graphicFrameLocks noChangeAspect="1"/>
          </p:cNvGraphicFramePr>
          <p:nvPr/>
        </p:nvGraphicFramePr>
        <p:xfrm>
          <a:off x="1112838" y="5654675"/>
          <a:ext cx="4816475" cy="346075"/>
        </p:xfrm>
        <a:graphic>
          <a:graphicData uri="http://schemas.openxmlformats.org/presentationml/2006/ole">
            <mc:AlternateContent xmlns:mc="http://schemas.openxmlformats.org/markup-compatibility/2006">
              <mc:Choice xmlns:v="urn:schemas-microsoft-com:vml" Requires="v">
                <p:oleObj spid="_x0000_s10298" name="Equazione" r:id="rId15" imgW="3136680" imgH="228600" progId="Equation.3">
                  <p:embed/>
                </p:oleObj>
              </mc:Choice>
              <mc:Fallback>
                <p:oleObj name="Equazione" r:id="rId15" imgW="3136680" imgH="2286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2838" y="5654675"/>
                        <a:ext cx="4816475" cy="3460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0">
            <a:extLst>
              <a:ext uri="{FF2B5EF4-FFF2-40B4-BE49-F238E27FC236}">
                <a16:creationId xmlns:a16="http://schemas.microsoft.com/office/drawing/2014/main" id="{E2E49BE5-7414-45F5-BA12-203671C1BDC2}"/>
              </a:ext>
            </a:extLst>
          </p:cNvPr>
          <p:cNvGraphicFramePr>
            <a:graphicFrameLocks noChangeAspect="1"/>
          </p:cNvGraphicFramePr>
          <p:nvPr/>
        </p:nvGraphicFramePr>
        <p:xfrm>
          <a:off x="1730375" y="6000750"/>
          <a:ext cx="3841750" cy="654050"/>
        </p:xfrm>
        <a:graphic>
          <a:graphicData uri="http://schemas.openxmlformats.org/presentationml/2006/ole">
            <mc:AlternateContent xmlns:mc="http://schemas.openxmlformats.org/markup-compatibility/2006">
              <mc:Choice xmlns:v="urn:schemas-microsoft-com:vml" Requires="v">
                <p:oleObj spid="_x0000_s10299" name="Equazione" r:id="rId17" imgW="2501640" imgH="431640" progId="Equation.3">
                  <p:embed/>
                </p:oleObj>
              </mc:Choice>
              <mc:Fallback>
                <p:oleObj name="Equazione" r:id="rId17" imgW="2501640" imgH="43164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30375" y="6000750"/>
                        <a:ext cx="384175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Rettangolo 16">
            <a:extLst>
              <a:ext uri="{FF2B5EF4-FFF2-40B4-BE49-F238E27FC236}">
                <a16:creationId xmlns:a16="http://schemas.microsoft.com/office/drawing/2014/main" id="{23AFA061-0D0C-4DFA-8DBA-B71C86405C6C}"/>
              </a:ext>
            </a:extLst>
          </p:cNvPr>
          <p:cNvSpPr>
            <a:spLocks noChangeArrowheads="1"/>
          </p:cNvSpPr>
          <p:nvPr/>
        </p:nvSpPr>
        <p:spPr bwMode="auto">
          <a:xfrm>
            <a:off x="0" y="428625"/>
            <a:ext cx="8143875" cy="338138"/>
          </a:xfrm>
          <a:prstGeom prst="rect">
            <a:avLst/>
          </a:prstGeom>
          <a:noFill/>
          <a:ln w="9525">
            <a:noFill/>
            <a:miter lim="800000"/>
            <a:headEnd/>
            <a:tailEnd/>
          </a:ln>
        </p:spPr>
        <p:txBody>
          <a:bodyPr>
            <a:spAutoFit/>
          </a:bodyPr>
          <a:lstStyle/>
          <a:p>
            <a:pPr algn="just">
              <a:defRPr/>
            </a:pPr>
            <a:r>
              <a:rPr lang="it-IT" sz="1600" dirty="0">
                <a:latin typeface="+mn-lt"/>
              </a:rPr>
              <a:t>Entrando con tale Reynolds (24.5 milioni) nel diagramma del </a:t>
            </a:r>
            <a:r>
              <a:rPr lang="it-IT" sz="1600" dirty="0" err="1">
                <a:latin typeface="+mn-lt"/>
              </a:rPr>
              <a:t>Cf</a:t>
            </a:r>
            <a:r>
              <a:rPr lang="it-IT" sz="1600" dirty="0">
                <a:latin typeface="+mn-lt"/>
              </a:rPr>
              <a:t> di lastra piana (vedi cap. 2) :</a:t>
            </a:r>
          </a:p>
        </p:txBody>
      </p:sp>
      <p:sp>
        <p:nvSpPr>
          <p:cNvPr id="10271" name="Rettangolo 40">
            <a:extLst>
              <a:ext uri="{FF2B5EF4-FFF2-40B4-BE49-F238E27FC236}">
                <a16:creationId xmlns:a16="http://schemas.microsoft.com/office/drawing/2014/main" id="{367A726B-51EC-4C15-B072-B28821695EA3}"/>
              </a:ext>
            </a:extLst>
          </p:cNvPr>
          <p:cNvSpPr>
            <a:spLocks noChangeArrowheads="1"/>
          </p:cNvSpPr>
          <p:nvPr/>
        </p:nvSpPr>
        <p:spPr bwMode="auto">
          <a:xfrm>
            <a:off x="600075" y="6143625"/>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O anche :</a:t>
            </a:r>
          </a:p>
        </p:txBody>
      </p:sp>
      <p:sp>
        <p:nvSpPr>
          <p:cNvPr id="32" name="Segnaposto piè di pagina 4">
            <a:extLst>
              <a:ext uri="{FF2B5EF4-FFF2-40B4-BE49-F238E27FC236}">
                <a16:creationId xmlns:a16="http://schemas.microsoft.com/office/drawing/2014/main" id="{A8BA73CE-0E52-46D9-BB53-3543C16F599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egnaposto numero diapositiva 5">
            <a:extLst>
              <a:ext uri="{FF2B5EF4-FFF2-40B4-BE49-F238E27FC236}">
                <a16:creationId xmlns:a16="http://schemas.microsoft.com/office/drawing/2014/main" id="{615A0821-E893-4B77-A50F-F459396229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4EC747-1BB5-4768-A3D9-63F9A3DBB1AE}" type="slidenum">
              <a:rPr lang="it-IT" altLang="it-IT" sz="1400"/>
              <a:pPr eaLnBrk="1" hangingPunct="1"/>
              <a:t>34</a:t>
            </a:fld>
            <a:endParaRPr lang="it-IT" altLang="it-IT" sz="1400"/>
          </a:p>
        </p:txBody>
      </p:sp>
      <p:sp>
        <p:nvSpPr>
          <p:cNvPr id="39940" name="Rectangle 3">
            <a:extLst>
              <a:ext uri="{FF2B5EF4-FFF2-40B4-BE49-F238E27FC236}">
                <a16:creationId xmlns:a16="http://schemas.microsoft.com/office/drawing/2014/main" id="{12F2FB4C-C418-4A38-B1B2-3FB586EE7A60}"/>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1" name="Rectangle 4">
            <a:extLst>
              <a:ext uri="{FF2B5EF4-FFF2-40B4-BE49-F238E27FC236}">
                <a16:creationId xmlns:a16="http://schemas.microsoft.com/office/drawing/2014/main" id="{D7783306-B90E-42E1-AE49-6581771F7E45}"/>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39942" name="Rectangle 5">
            <a:extLst>
              <a:ext uri="{FF2B5EF4-FFF2-40B4-BE49-F238E27FC236}">
                <a16:creationId xmlns:a16="http://schemas.microsoft.com/office/drawing/2014/main" id="{AAC8ECA4-886F-492D-8C55-AF5DB7994F8C}"/>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3" name="Rectangle 6">
            <a:extLst>
              <a:ext uri="{FF2B5EF4-FFF2-40B4-BE49-F238E27FC236}">
                <a16:creationId xmlns:a16="http://schemas.microsoft.com/office/drawing/2014/main" id="{CB3071F4-77C5-4996-AB50-7060A132E542}"/>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4" name="Rectangle 7">
            <a:extLst>
              <a:ext uri="{FF2B5EF4-FFF2-40B4-BE49-F238E27FC236}">
                <a16:creationId xmlns:a16="http://schemas.microsoft.com/office/drawing/2014/main" id="{7B14FAAF-0097-4205-8A51-BBBB562FEB6C}"/>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5" name="Rectangle 8">
            <a:extLst>
              <a:ext uri="{FF2B5EF4-FFF2-40B4-BE49-F238E27FC236}">
                <a16:creationId xmlns:a16="http://schemas.microsoft.com/office/drawing/2014/main" id="{ECC8458C-8219-44F9-9B93-69082C98DAA0}"/>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6" name="Rectangle 9">
            <a:extLst>
              <a:ext uri="{FF2B5EF4-FFF2-40B4-BE49-F238E27FC236}">
                <a16:creationId xmlns:a16="http://schemas.microsoft.com/office/drawing/2014/main" id="{F45AD56D-C02B-40B8-98AB-AE2EC142C934}"/>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7" name="Rectangle 10">
            <a:extLst>
              <a:ext uri="{FF2B5EF4-FFF2-40B4-BE49-F238E27FC236}">
                <a16:creationId xmlns:a16="http://schemas.microsoft.com/office/drawing/2014/main" id="{69C85C89-02BB-45F3-A4F8-371CD5BF64DE}"/>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8" name="Rectangle 11">
            <a:extLst>
              <a:ext uri="{FF2B5EF4-FFF2-40B4-BE49-F238E27FC236}">
                <a16:creationId xmlns:a16="http://schemas.microsoft.com/office/drawing/2014/main" id="{EAC94A1B-85E4-462A-9CA3-82B0D3F64F5F}"/>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9" name="Text Box 12">
            <a:extLst>
              <a:ext uri="{FF2B5EF4-FFF2-40B4-BE49-F238E27FC236}">
                <a16:creationId xmlns:a16="http://schemas.microsoft.com/office/drawing/2014/main" id="{FB2BA434-E062-4FEC-9690-64D12F8508CC}"/>
              </a:ext>
            </a:extLst>
          </p:cNvPr>
          <p:cNvSpPr txBox="1">
            <a:spLocks noChangeArrowheads="1"/>
          </p:cNvSpPr>
          <p:nvPr/>
        </p:nvSpPr>
        <p:spPr bwMode="auto">
          <a:xfrm>
            <a:off x="2484438" y="0"/>
            <a:ext cx="401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del fattore di Oswald “e”</a:t>
            </a:r>
          </a:p>
        </p:txBody>
      </p:sp>
      <p:sp>
        <p:nvSpPr>
          <p:cNvPr id="39950" name="Rectangle 14">
            <a:extLst>
              <a:ext uri="{FF2B5EF4-FFF2-40B4-BE49-F238E27FC236}">
                <a16:creationId xmlns:a16="http://schemas.microsoft.com/office/drawing/2014/main" id="{C618BAB9-E797-4C91-9112-5837C60A9563}"/>
              </a:ext>
            </a:extLst>
          </p:cNvPr>
          <p:cNvSpPr>
            <a:spLocks noChangeArrowheads="1"/>
          </p:cNvSpPr>
          <p:nvPr/>
        </p:nvSpPr>
        <p:spPr bwMode="auto">
          <a:xfrm>
            <a:off x="2503488" y="1741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51" name="Rectangle 15">
            <a:extLst>
              <a:ext uri="{FF2B5EF4-FFF2-40B4-BE49-F238E27FC236}">
                <a16:creationId xmlns:a16="http://schemas.microsoft.com/office/drawing/2014/main" id="{3F282C5C-E4A0-496C-A972-9C713B6A87F5}"/>
              </a:ext>
            </a:extLst>
          </p:cNvPr>
          <p:cNvSpPr>
            <a:spLocks noChangeArrowheads="1"/>
          </p:cNvSpPr>
          <p:nvPr/>
        </p:nvSpPr>
        <p:spPr bwMode="auto">
          <a:xfrm>
            <a:off x="1771650" y="-49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39952" name="Picture 17">
            <a:extLst>
              <a:ext uri="{FF2B5EF4-FFF2-40B4-BE49-F238E27FC236}">
                <a16:creationId xmlns:a16="http://schemas.microsoft.com/office/drawing/2014/main" id="{4168525D-CA28-4555-BC70-9FDBB9FCA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4813"/>
            <a:ext cx="6778625" cy="604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egnaposto piè di pagina 4">
            <a:extLst>
              <a:ext uri="{FF2B5EF4-FFF2-40B4-BE49-F238E27FC236}">
                <a16:creationId xmlns:a16="http://schemas.microsoft.com/office/drawing/2014/main" id="{C841C2F8-2496-4B29-8524-49B7A2340401}"/>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egnaposto numero diapositiva 5">
            <a:extLst>
              <a:ext uri="{FF2B5EF4-FFF2-40B4-BE49-F238E27FC236}">
                <a16:creationId xmlns:a16="http://schemas.microsoft.com/office/drawing/2014/main" id="{A579853A-0BFA-44BE-9A4D-D170712E52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2C89941-C3BB-4425-B135-B79058EECB99}" type="slidenum">
              <a:rPr lang="it-IT" altLang="it-IT" sz="1400"/>
              <a:pPr eaLnBrk="1" hangingPunct="1"/>
              <a:t>35</a:t>
            </a:fld>
            <a:endParaRPr lang="it-IT" altLang="it-IT" sz="1400"/>
          </a:p>
        </p:txBody>
      </p:sp>
      <p:sp>
        <p:nvSpPr>
          <p:cNvPr id="11269" name="Rectangle 2">
            <a:extLst>
              <a:ext uri="{FF2B5EF4-FFF2-40B4-BE49-F238E27FC236}">
                <a16:creationId xmlns:a16="http://schemas.microsoft.com/office/drawing/2014/main" id="{B91186A0-2081-4B21-92A8-45482E6D34E4}"/>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1270" name="Rectangle 3">
            <a:extLst>
              <a:ext uri="{FF2B5EF4-FFF2-40B4-BE49-F238E27FC236}">
                <a16:creationId xmlns:a16="http://schemas.microsoft.com/office/drawing/2014/main" id="{F9209B9D-6069-48B3-BD63-EFD212B72705}"/>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11271" name="Rectangle 4">
            <a:extLst>
              <a:ext uri="{FF2B5EF4-FFF2-40B4-BE49-F238E27FC236}">
                <a16:creationId xmlns:a16="http://schemas.microsoft.com/office/drawing/2014/main" id="{14F9F3B3-B69B-421C-973C-E1697E68E409}"/>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1272" name="Rectangle 5">
            <a:extLst>
              <a:ext uri="{FF2B5EF4-FFF2-40B4-BE49-F238E27FC236}">
                <a16:creationId xmlns:a16="http://schemas.microsoft.com/office/drawing/2014/main" id="{4102EC83-54B7-4BE4-A8A5-2FB9317DCE60}"/>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1273" name="Rectangle 6">
            <a:extLst>
              <a:ext uri="{FF2B5EF4-FFF2-40B4-BE49-F238E27FC236}">
                <a16:creationId xmlns:a16="http://schemas.microsoft.com/office/drawing/2014/main" id="{D558F8F4-BEC0-4187-8F71-908F8E059DCF}"/>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1274" name="Rectangle 7">
            <a:extLst>
              <a:ext uri="{FF2B5EF4-FFF2-40B4-BE49-F238E27FC236}">
                <a16:creationId xmlns:a16="http://schemas.microsoft.com/office/drawing/2014/main" id="{19FAE876-E571-4C98-B676-2FCDE3FF2E8F}"/>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1275" name="Rectangle 8">
            <a:extLst>
              <a:ext uri="{FF2B5EF4-FFF2-40B4-BE49-F238E27FC236}">
                <a16:creationId xmlns:a16="http://schemas.microsoft.com/office/drawing/2014/main" id="{2A6425A6-9F1B-4C52-99DD-045A73FB8858}"/>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1276" name="Rectangle 9">
            <a:extLst>
              <a:ext uri="{FF2B5EF4-FFF2-40B4-BE49-F238E27FC236}">
                <a16:creationId xmlns:a16="http://schemas.microsoft.com/office/drawing/2014/main" id="{754491D4-FFD1-4CE4-9F71-8F6C559DA837}"/>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1277" name="Rectangle 10">
            <a:extLst>
              <a:ext uri="{FF2B5EF4-FFF2-40B4-BE49-F238E27FC236}">
                <a16:creationId xmlns:a16="http://schemas.microsoft.com/office/drawing/2014/main" id="{34169B65-B278-4690-BBF2-9FC7DF9BF5AC}"/>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1278" name="Text Box 11">
            <a:extLst>
              <a:ext uri="{FF2B5EF4-FFF2-40B4-BE49-F238E27FC236}">
                <a16:creationId xmlns:a16="http://schemas.microsoft.com/office/drawing/2014/main" id="{768B7569-4D12-4FC9-A2EA-1B42807A6F3D}"/>
              </a:ext>
            </a:extLst>
          </p:cNvPr>
          <p:cNvSpPr txBox="1">
            <a:spLocks noChangeArrowheads="1"/>
          </p:cNvSpPr>
          <p:nvPr/>
        </p:nvSpPr>
        <p:spPr bwMode="auto">
          <a:xfrm>
            <a:off x="2484438" y="0"/>
            <a:ext cx="401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Stima del fattore di Oswald “e”</a:t>
            </a:r>
          </a:p>
        </p:txBody>
      </p:sp>
      <p:sp>
        <p:nvSpPr>
          <p:cNvPr id="11279" name="Rectangle 12">
            <a:extLst>
              <a:ext uri="{FF2B5EF4-FFF2-40B4-BE49-F238E27FC236}">
                <a16:creationId xmlns:a16="http://schemas.microsoft.com/office/drawing/2014/main" id="{8E848176-524D-4E45-A2AE-981F77BD8B7F}"/>
              </a:ext>
            </a:extLst>
          </p:cNvPr>
          <p:cNvSpPr>
            <a:spLocks noChangeArrowheads="1"/>
          </p:cNvSpPr>
          <p:nvPr/>
        </p:nvSpPr>
        <p:spPr bwMode="auto">
          <a:xfrm>
            <a:off x="2503488" y="1741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1280" name="Rectangle 13">
            <a:extLst>
              <a:ext uri="{FF2B5EF4-FFF2-40B4-BE49-F238E27FC236}">
                <a16:creationId xmlns:a16="http://schemas.microsoft.com/office/drawing/2014/main" id="{0161DD7F-023F-4076-9A14-2B32367916B1}"/>
              </a:ext>
            </a:extLst>
          </p:cNvPr>
          <p:cNvSpPr>
            <a:spLocks noChangeArrowheads="1"/>
          </p:cNvSpPr>
          <p:nvPr/>
        </p:nvSpPr>
        <p:spPr bwMode="auto">
          <a:xfrm>
            <a:off x="1771650" y="-49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11281" name="Picture 15">
            <a:extLst>
              <a:ext uri="{FF2B5EF4-FFF2-40B4-BE49-F238E27FC236}">
                <a16:creationId xmlns:a16="http://schemas.microsoft.com/office/drawing/2014/main" id="{9833B057-3B26-4DE1-A4C6-F346B0EBC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76250"/>
            <a:ext cx="6192838"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2" name="Text Box 16">
            <a:extLst>
              <a:ext uri="{FF2B5EF4-FFF2-40B4-BE49-F238E27FC236}">
                <a16:creationId xmlns:a16="http://schemas.microsoft.com/office/drawing/2014/main" id="{B262F3E5-AA91-435D-96A1-0D6ECF11ED1E}"/>
              </a:ext>
            </a:extLst>
          </p:cNvPr>
          <p:cNvSpPr txBox="1">
            <a:spLocks noChangeArrowheads="1"/>
          </p:cNvSpPr>
          <p:nvPr/>
        </p:nvSpPr>
        <p:spPr bwMode="auto">
          <a:xfrm>
            <a:off x="7451725" y="1125538"/>
            <a:ext cx="135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(Raymer)</a:t>
            </a:r>
          </a:p>
        </p:txBody>
      </p:sp>
      <p:sp>
        <p:nvSpPr>
          <p:cNvPr id="11283" name="Rectangle 18">
            <a:extLst>
              <a:ext uri="{FF2B5EF4-FFF2-40B4-BE49-F238E27FC236}">
                <a16:creationId xmlns:a16="http://schemas.microsoft.com/office/drawing/2014/main" id="{9A2180D4-B82E-4BDA-9860-71BD52CD1F2B}"/>
              </a:ext>
            </a:extLst>
          </p:cNvPr>
          <p:cNvSpPr>
            <a:spLocks noChangeArrowheads="1"/>
          </p:cNvSpPr>
          <p:nvPr/>
        </p:nvSpPr>
        <p:spPr bwMode="auto">
          <a:xfrm>
            <a:off x="0" y="1633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1266" name="Object 17">
            <a:extLst>
              <a:ext uri="{FF2B5EF4-FFF2-40B4-BE49-F238E27FC236}">
                <a16:creationId xmlns:a16="http://schemas.microsoft.com/office/drawing/2014/main" id="{6EDD75F4-D6D6-4A7F-8CF2-2F0F78D23F69}"/>
              </a:ext>
            </a:extLst>
          </p:cNvPr>
          <p:cNvGraphicFramePr>
            <a:graphicFrameLocks noChangeAspect="1"/>
          </p:cNvGraphicFramePr>
          <p:nvPr/>
        </p:nvGraphicFramePr>
        <p:xfrm>
          <a:off x="4271963" y="1773238"/>
          <a:ext cx="4514850" cy="4527550"/>
        </p:xfrm>
        <a:graphic>
          <a:graphicData uri="http://schemas.openxmlformats.org/presentationml/2006/ole">
            <mc:AlternateContent xmlns:mc="http://schemas.openxmlformats.org/markup-compatibility/2006">
              <mc:Choice xmlns:v="urn:schemas-microsoft-com:vml" Requires="v">
                <p:oleObj spid="_x0000_s11290" name="Plot" r:id="rId4" imgW="6199094" imgH="6239435" progId="Grapher.Document">
                  <p:embed/>
                </p:oleObj>
              </mc:Choice>
              <mc:Fallback>
                <p:oleObj name="Plot" r:id="rId4" imgW="6199094" imgH="6239435" progId="Grapher.Document">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1963" y="1773238"/>
                        <a:ext cx="4514850" cy="452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84" name="Picture 3">
            <a:extLst>
              <a:ext uri="{FF2B5EF4-FFF2-40B4-BE49-F238E27FC236}">
                <a16:creationId xmlns:a16="http://schemas.microsoft.com/office/drawing/2014/main" id="{7CB41488-7AB5-4046-AB01-18C270C37E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13" y="1406525"/>
            <a:ext cx="20891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Rettangolo 20">
            <a:extLst>
              <a:ext uri="{FF2B5EF4-FFF2-40B4-BE49-F238E27FC236}">
                <a16:creationId xmlns:a16="http://schemas.microsoft.com/office/drawing/2014/main" id="{E97FEF9B-BCD4-4674-94C3-5C893FF7918D}"/>
              </a:ext>
            </a:extLst>
          </p:cNvPr>
          <p:cNvSpPr>
            <a:spLocks noChangeArrowheads="1"/>
          </p:cNvSpPr>
          <p:nvPr/>
        </p:nvSpPr>
        <p:spPr bwMode="auto">
          <a:xfrm>
            <a:off x="71438" y="3000375"/>
            <a:ext cx="40005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t>Ad esempio, nel caso del Boeing B737, essendo per tale velivolo:</a:t>
            </a:r>
          </a:p>
          <a:p>
            <a:pPr algn="just" eaLnBrk="1" hangingPunct="1"/>
            <a:r>
              <a:rPr lang="it-IT" altLang="it-IT" sz="1600"/>
              <a:t>AR=7.9    Freccia al l.e. = 27 deg.</a:t>
            </a:r>
          </a:p>
          <a:p>
            <a:pPr algn="just" eaLnBrk="1" hangingPunct="1"/>
            <a:endParaRPr lang="it-IT" altLang="it-IT" sz="1600"/>
          </a:p>
          <a:p>
            <a:pPr algn="just" eaLnBrk="1" hangingPunct="1"/>
            <a:r>
              <a:rPr lang="it-IT" altLang="it-IT" sz="1600"/>
              <a:t>Senza effetto freccia (diagr. a lato) troveremmo un valore di e=</a:t>
            </a:r>
            <a:r>
              <a:rPr lang="it-IT" altLang="it-IT" sz="1600" b="1"/>
              <a:t>0.81</a:t>
            </a:r>
            <a:r>
              <a:rPr lang="it-IT" altLang="it-IT" sz="1600"/>
              <a:t> (con AR=7.9), valore abbastanza plausibile.</a:t>
            </a:r>
          </a:p>
          <a:p>
            <a:pPr algn="just" eaLnBrk="1" hangingPunct="1"/>
            <a:endParaRPr lang="it-IT" altLang="it-IT" sz="1600"/>
          </a:p>
          <a:p>
            <a:pPr algn="just" eaLnBrk="1" hangingPunct="1"/>
            <a:r>
              <a:rPr lang="it-IT" altLang="it-IT" sz="1600"/>
              <a:t>La formula con freccia è applicabile per angoli maggiori di 30 deg. , quindi in tal caso non sarebbe applicabile. Ad ogni modo :</a:t>
            </a:r>
          </a:p>
          <a:p>
            <a:pPr algn="just" eaLnBrk="1" hangingPunct="1"/>
            <a:r>
              <a:rPr lang="it-IT" altLang="it-IT" sz="1600"/>
              <a:t>e = 4.61 *(1-0.183)*(0.89)^0.15 – 3.1</a:t>
            </a:r>
          </a:p>
          <a:p>
            <a:pPr algn="just" eaLnBrk="1" hangingPunct="1"/>
            <a:r>
              <a:rPr lang="it-IT" altLang="it-IT" sz="1600"/>
              <a:t>   = 0.59</a:t>
            </a:r>
          </a:p>
          <a:p>
            <a:pPr algn="just" eaLnBrk="1" hangingPunct="1"/>
            <a:r>
              <a:rPr lang="it-IT" altLang="it-IT" sz="1600"/>
              <a:t>(che infatti è un po’ troppo basso). </a:t>
            </a:r>
          </a:p>
        </p:txBody>
      </p:sp>
      <p:sp>
        <p:nvSpPr>
          <p:cNvPr id="11286" name="Rettangolo 21">
            <a:extLst>
              <a:ext uri="{FF2B5EF4-FFF2-40B4-BE49-F238E27FC236}">
                <a16:creationId xmlns:a16="http://schemas.microsoft.com/office/drawing/2014/main" id="{F079CE34-43E3-4885-B5B2-84D34F72D6FF}"/>
              </a:ext>
            </a:extLst>
          </p:cNvPr>
          <p:cNvSpPr>
            <a:spLocks noChangeArrowheads="1"/>
          </p:cNvSpPr>
          <p:nvPr/>
        </p:nvSpPr>
        <p:spPr bwMode="auto">
          <a:xfrm>
            <a:off x="5338763" y="1957388"/>
            <a:ext cx="2947987"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Velivoli senza freccia alare</a:t>
            </a:r>
          </a:p>
        </p:txBody>
      </p:sp>
      <p:sp>
        <p:nvSpPr>
          <p:cNvPr id="23" name="Segnaposto piè di pagina 4">
            <a:extLst>
              <a:ext uri="{FF2B5EF4-FFF2-40B4-BE49-F238E27FC236}">
                <a16:creationId xmlns:a16="http://schemas.microsoft.com/office/drawing/2014/main" id="{03F6C5FA-9CFE-433F-B464-1960D4AF4027}"/>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egnaposto numero diapositiva 5">
            <a:extLst>
              <a:ext uri="{FF2B5EF4-FFF2-40B4-BE49-F238E27FC236}">
                <a16:creationId xmlns:a16="http://schemas.microsoft.com/office/drawing/2014/main" id="{C1043F4A-5DC9-4CDE-8894-769CE0D299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77691C1-CF02-4A19-A35E-BC275C27EF19}" type="slidenum">
              <a:rPr lang="it-IT" altLang="it-IT" sz="1400"/>
              <a:pPr eaLnBrk="1" hangingPunct="1"/>
              <a:t>36</a:t>
            </a:fld>
            <a:endParaRPr lang="it-IT" altLang="it-IT" sz="1400"/>
          </a:p>
        </p:txBody>
      </p:sp>
      <p:sp>
        <p:nvSpPr>
          <p:cNvPr id="40964" name="Rectangle 3">
            <a:extLst>
              <a:ext uri="{FF2B5EF4-FFF2-40B4-BE49-F238E27FC236}">
                <a16:creationId xmlns:a16="http://schemas.microsoft.com/office/drawing/2014/main" id="{5A81FDDC-ADB5-47FB-9318-A1BB872D563B}"/>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65" name="Rectangle 4">
            <a:extLst>
              <a:ext uri="{FF2B5EF4-FFF2-40B4-BE49-F238E27FC236}">
                <a16:creationId xmlns:a16="http://schemas.microsoft.com/office/drawing/2014/main" id="{90AE2027-990D-416E-817B-48421476677E}"/>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40966" name="Rectangle 5">
            <a:extLst>
              <a:ext uri="{FF2B5EF4-FFF2-40B4-BE49-F238E27FC236}">
                <a16:creationId xmlns:a16="http://schemas.microsoft.com/office/drawing/2014/main" id="{A9F3BB18-3639-4390-AE95-B419880AB5E2}"/>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67" name="Rectangle 6">
            <a:extLst>
              <a:ext uri="{FF2B5EF4-FFF2-40B4-BE49-F238E27FC236}">
                <a16:creationId xmlns:a16="http://schemas.microsoft.com/office/drawing/2014/main" id="{5EBD97C8-3703-47C2-BEBE-4EB52600A627}"/>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68" name="Rectangle 7">
            <a:extLst>
              <a:ext uri="{FF2B5EF4-FFF2-40B4-BE49-F238E27FC236}">
                <a16:creationId xmlns:a16="http://schemas.microsoft.com/office/drawing/2014/main" id="{37473DCE-36CC-418C-BC26-CF62A5973FB5}"/>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69" name="Rectangle 8">
            <a:extLst>
              <a:ext uri="{FF2B5EF4-FFF2-40B4-BE49-F238E27FC236}">
                <a16:creationId xmlns:a16="http://schemas.microsoft.com/office/drawing/2014/main" id="{66AAC4DE-645D-4515-830E-8C1C0AC27AA7}"/>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70" name="Rectangle 9">
            <a:extLst>
              <a:ext uri="{FF2B5EF4-FFF2-40B4-BE49-F238E27FC236}">
                <a16:creationId xmlns:a16="http://schemas.microsoft.com/office/drawing/2014/main" id="{DFBDB713-F4D0-47EF-8DA1-49D13CA319E4}"/>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71" name="Rectangle 10">
            <a:extLst>
              <a:ext uri="{FF2B5EF4-FFF2-40B4-BE49-F238E27FC236}">
                <a16:creationId xmlns:a16="http://schemas.microsoft.com/office/drawing/2014/main" id="{D33E8558-D37F-4E2D-B7CC-45BCA1F75EE0}"/>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72" name="Rectangle 11">
            <a:extLst>
              <a:ext uri="{FF2B5EF4-FFF2-40B4-BE49-F238E27FC236}">
                <a16:creationId xmlns:a16="http://schemas.microsoft.com/office/drawing/2014/main" id="{145E3DDC-D42E-47DD-A583-B08874F3CEB2}"/>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73" name="Text Box 12">
            <a:extLst>
              <a:ext uri="{FF2B5EF4-FFF2-40B4-BE49-F238E27FC236}">
                <a16:creationId xmlns:a16="http://schemas.microsoft.com/office/drawing/2014/main" id="{DACE2844-8B57-42E1-BDCA-8893FE391340}"/>
              </a:ext>
            </a:extLst>
          </p:cNvPr>
          <p:cNvSpPr txBox="1">
            <a:spLocks noChangeArrowheads="1"/>
          </p:cNvSpPr>
          <p:nvPr/>
        </p:nvSpPr>
        <p:spPr bwMode="auto">
          <a:xfrm>
            <a:off x="304800" y="533400"/>
            <a:ext cx="190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Esempi Polari</a:t>
            </a:r>
          </a:p>
        </p:txBody>
      </p:sp>
      <p:sp>
        <p:nvSpPr>
          <p:cNvPr id="40974" name="Rectangle 14">
            <a:extLst>
              <a:ext uri="{FF2B5EF4-FFF2-40B4-BE49-F238E27FC236}">
                <a16:creationId xmlns:a16="http://schemas.microsoft.com/office/drawing/2014/main" id="{38F53E50-8BD7-4E05-A5C4-2457453432A8}"/>
              </a:ext>
            </a:extLst>
          </p:cNvPr>
          <p:cNvSpPr>
            <a:spLocks noChangeArrowheads="1"/>
          </p:cNvSpPr>
          <p:nvPr/>
        </p:nvSpPr>
        <p:spPr bwMode="auto">
          <a:xfrm>
            <a:off x="1771650" y="-49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0975" name="Picture 17">
            <a:extLst>
              <a:ext uri="{FF2B5EF4-FFF2-40B4-BE49-F238E27FC236}">
                <a16:creationId xmlns:a16="http://schemas.microsoft.com/office/drawing/2014/main" id="{AB64F06E-F163-410F-8E12-1D7C25AD6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325" y="260350"/>
            <a:ext cx="5273675"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egnaposto piè di pagina 4">
            <a:extLst>
              <a:ext uri="{FF2B5EF4-FFF2-40B4-BE49-F238E27FC236}">
                <a16:creationId xmlns:a16="http://schemas.microsoft.com/office/drawing/2014/main" id="{DB64B608-8EB5-42DD-BC84-04C35063572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egnaposto numero diapositiva 5">
            <a:extLst>
              <a:ext uri="{FF2B5EF4-FFF2-40B4-BE49-F238E27FC236}">
                <a16:creationId xmlns:a16="http://schemas.microsoft.com/office/drawing/2014/main" id="{B3146FCB-4D3D-49D8-9828-C877CF21C9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3D526B1-3909-4296-9B7D-FB973534E065}" type="slidenum">
              <a:rPr lang="it-IT" altLang="it-IT" sz="1400"/>
              <a:pPr eaLnBrk="1" hangingPunct="1"/>
              <a:t>37</a:t>
            </a:fld>
            <a:endParaRPr lang="it-IT" altLang="it-IT" sz="1400"/>
          </a:p>
        </p:txBody>
      </p:sp>
      <p:sp>
        <p:nvSpPr>
          <p:cNvPr id="12293" name="Rectangle 2">
            <a:extLst>
              <a:ext uri="{FF2B5EF4-FFF2-40B4-BE49-F238E27FC236}">
                <a16:creationId xmlns:a16="http://schemas.microsoft.com/office/drawing/2014/main" id="{8CB12AEB-AAEE-4659-8E14-C80713774387}"/>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2294" name="Rectangle 3">
            <a:extLst>
              <a:ext uri="{FF2B5EF4-FFF2-40B4-BE49-F238E27FC236}">
                <a16:creationId xmlns:a16="http://schemas.microsoft.com/office/drawing/2014/main" id="{5F3F2BC5-E1C2-4FAF-9298-872672158213}"/>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12295" name="Rectangle 4">
            <a:extLst>
              <a:ext uri="{FF2B5EF4-FFF2-40B4-BE49-F238E27FC236}">
                <a16:creationId xmlns:a16="http://schemas.microsoft.com/office/drawing/2014/main" id="{54BD793A-8D95-4C56-BBFD-C90F9BC4C48E}"/>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2296" name="Rectangle 5">
            <a:extLst>
              <a:ext uri="{FF2B5EF4-FFF2-40B4-BE49-F238E27FC236}">
                <a16:creationId xmlns:a16="http://schemas.microsoft.com/office/drawing/2014/main" id="{3BEC81DF-9201-4DE8-9DBD-4DDF75C9F11B}"/>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2297" name="Rectangle 6">
            <a:extLst>
              <a:ext uri="{FF2B5EF4-FFF2-40B4-BE49-F238E27FC236}">
                <a16:creationId xmlns:a16="http://schemas.microsoft.com/office/drawing/2014/main" id="{E926FC2A-92C5-4089-B454-C1BAEF8D63FA}"/>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2298" name="Rectangle 7">
            <a:extLst>
              <a:ext uri="{FF2B5EF4-FFF2-40B4-BE49-F238E27FC236}">
                <a16:creationId xmlns:a16="http://schemas.microsoft.com/office/drawing/2014/main" id="{43CECE6C-6816-4FB8-87AB-A47B934E80B9}"/>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2299" name="Rectangle 8">
            <a:extLst>
              <a:ext uri="{FF2B5EF4-FFF2-40B4-BE49-F238E27FC236}">
                <a16:creationId xmlns:a16="http://schemas.microsoft.com/office/drawing/2014/main" id="{D8476B5D-2EAC-43AD-9F16-591B7A15CA38}"/>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2300" name="Rectangle 9">
            <a:extLst>
              <a:ext uri="{FF2B5EF4-FFF2-40B4-BE49-F238E27FC236}">
                <a16:creationId xmlns:a16="http://schemas.microsoft.com/office/drawing/2014/main" id="{BACFB6D6-DFB2-4103-9B9A-BBBDD483D8C5}"/>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2301" name="Rectangle 10">
            <a:extLst>
              <a:ext uri="{FF2B5EF4-FFF2-40B4-BE49-F238E27FC236}">
                <a16:creationId xmlns:a16="http://schemas.microsoft.com/office/drawing/2014/main" id="{E7E4276A-B1A9-4CF9-BDC9-BDAB49CD0F7F}"/>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2302" name="Text Box 11">
            <a:extLst>
              <a:ext uri="{FF2B5EF4-FFF2-40B4-BE49-F238E27FC236}">
                <a16:creationId xmlns:a16="http://schemas.microsoft.com/office/drawing/2014/main" id="{C9E27B5D-07AE-4DFB-964D-07442D3E3D9D}"/>
              </a:ext>
            </a:extLst>
          </p:cNvPr>
          <p:cNvSpPr txBox="1">
            <a:spLocks noChangeArrowheads="1"/>
          </p:cNvSpPr>
          <p:nvPr/>
        </p:nvSpPr>
        <p:spPr bwMode="auto">
          <a:xfrm>
            <a:off x="250825" y="260350"/>
            <a:ext cx="2574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Efficienza massima</a:t>
            </a:r>
          </a:p>
        </p:txBody>
      </p:sp>
      <p:sp>
        <p:nvSpPr>
          <p:cNvPr id="12303" name="Rectangle 12">
            <a:extLst>
              <a:ext uri="{FF2B5EF4-FFF2-40B4-BE49-F238E27FC236}">
                <a16:creationId xmlns:a16="http://schemas.microsoft.com/office/drawing/2014/main" id="{E90B3755-49A7-489C-A1B1-BFBB4D6D25A1}"/>
              </a:ext>
            </a:extLst>
          </p:cNvPr>
          <p:cNvSpPr>
            <a:spLocks noChangeArrowheads="1"/>
          </p:cNvSpPr>
          <p:nvPr/>
        </p:nvSpPr>
        <p:spPr bwMode="auto">
          <a:xfrm>
            <a:off x="1771650" y="-49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2304" name="Text Box 14">
            <a:extLst>
              <a:ext uri="{FF2B5EF4-FFF2-40B4-BE49-F238E27FC236}">
                <a16:creationId xmlns:a16="http://schemas.microsoft.com/office/drawing/2014/main" id="{CE805438-1409-4FE7-8B87-F6CB2574ACB9}"/>
              </a:ext>
            </a:extLst>
          </p:cNvPr>
          <p:cNvSpPr txBox="1">
            <a:spLocks noChangeArrowheads="1"/>
          </p:cNvSpPr>
          <p:nvPr/>
        </p:nvSpPr>
        <p:spPr bwMode="auto">
          <a:xfrm>
            <a:off x="395288" y="885825"/>
            <a:ext cx="828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Efficienza massima Emax è dipendente sia dalla resistenza parassita che da quella indotta</a:t>
            </a:r>
          </a:p>
        </p:txBody>
      </p:sp>
      <p:sp>
        <p:nvSpPr>
          <p:cNvPr id="12305" name="Rectangle 16">
            <a:extLst>
              <a:ext uri="{FF2B5EF4-FFF2-40B4-BE49-F238E27FC236}">
                <a16:creationId xmlns:a16="http://schemas.microsoft.com/office/drawing/2014/main" id="{F1EFA4AF-0BFD-46DD-8147-895C22BB7D9E}"/>
              </a:ext>
            </a:extLst>
          </p:cNvPr>
          <p:cNvSpPr>
            <a:spLocks noChangeArrowheads="1"/>
          </p:cNvSpPr>
          <p:nvPr/>
        </p:nvSpPr>
        <p:spPr bwMode="auto">
          <a:xfrm>
            <a:off x="0" y="1724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2290" name="Object 15">
            <a:extLst>
              <a:ext uri="{FF2B5EF4-FFF2-40B4-BE49-F238E27FC236}">
                <a16:creationId xmlns:a16="http://schemas.microsoft.com/office/drawing/2014/main" id="{642C8EA0-FD0E-455C-8413-3BBAEAED41E1}"/>
              </a:ext>
            </a:extLst>
          </p:cNvPr>
          <p:cNvGraphicFramePr>
            <a:graphicFrameLocks noChangeAspect="1"/>
          </p:cNvGraphicFramePr>
          <p:nvPr/>
        </p:nvGraphicFramePr>
        <p:xfrm>
          <a:off x="611188" y="1700213"/>
          <a:ext cx="3505200" cy="3409950"/>
        </p:xfrm>
        <a:graphic>
          <a:graphicData uri="http://schemas.openxmlformats.org/presentationml/2006/ole">
            <mc:AlternateContent xmlns:mc="http://schemas.openxmlformats.org/markup-compatibility/2006">
              <mc:Choice xmlns:v="urn:schemas-microsoft-com:vml" Requires="v">
                <p:oleObj spid="_x0000_s12311" name="Microsoft Drawing" r:id="rId3" imgW="2851150" imgH="2768600" progId="MSDraw">
                  <p:embed/>
                </p:oleObj>
              </mc:Choice>
              <mc:Fallback>
                <p:oleObj name="Microsoft Drawing" r:id="rId3" imgW="2851150" imgH="2768600" progId="MSDraw">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00213"/>
                        <a:ext cx="3505200" cy="340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306" name="Picture 17">
            <a:extLst>
              <a:ext uri="{FF2B5EF4-FFF2-40B4-BE49-F238E27FC236}">
                <a16:creationId xmlns:a16="http://schemas.microsoft.com/office/drawing/2014/main" id="{821E794E-7D76-4C70-B229-8E4DAD00CD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2276475"/>
            <a:ext cx="33147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7" name="Rectangle 18">
            <a:extLst>
              <a:ext uri="{FF2B5EF4-FFF2-40B4-BE49-F238E27FC236}">
                <a16:creationId xmlns:a16="http://schemas.microsoft.com/office/drawing/2014/main" id="{22688392-E01A-4727-966D-2B0B2711E849}"/>
              </a:ext>
            </a:extLst>
          </p:cNvPr>
          <p:cNvSpPr>
            <a:spLocks noChangeArrowheads="1"/>
          </p:cNvSpPr>
          <p:nvPr/>
        </p:nvSpPr>
        <p:spPr bwMode="auto">
          <a:xfrm>
            <a:off x="323850" y="5734050"/>
            <a:ext cx="6438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L’ Efficienza massima Emax è il massimo rapporto tra CL e CD</a:t>
            </a:r>
          </a:p>
        </p:txBody>
      </p:sp>
      <p:sp>
        <p:nvSpPr>
          <p:cNvPr id="20" name="Segnaposto piè di pagina 4">
            <a:extLst>
              <a:ext uri="{FF2B5EF4-FFF2-40B4-BE49-F238E27FC236}">
                <a16:creationId xmlns:a16="http://schemas.microsoft.com/office/drawing/2014/main" id="{50A04259-09BB-4094-A1B9-280810A9FD4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egnaposto numero diapositiva 5">
            <a:extLst>
              <a:ext uri="{FF2B5EF4-FFF2-40B4-BE49-F238E27FC236}">
                <a16:creationId xmlns:a16="http://schemas.microsoft.com/office/drawing/2014/main" id="{216FF242-0400-49AA-9594-885A3F72A1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DA25D3-4589-4B38-8BE5-152E0F183610}" type="slidenum">
              <a:rPr lang="it-IT" altLang="it-IT" sz="1400"/>
              <a:pPr eaLnBrk="1" hangingPunct="1"/>
              <a:t>38</a:t>
            </a:fld>
            <a:endParaRPr lang="it-IT" altLang="it-IT" sz="1400"/>
          </a:p>
        </p:txBody>
      </p:sp>
      <p:sp>
        <p:nvSpPr>
          <p:cNvPr id="41988" name="Rectangle 2">
            <a:extLst>
              <a:ext uri="{FF2B5EF4-FFF2-40B4-BE49-F238E27FC236}">
                <a16:creationId xmlns:a16="http://schemas.microsoft.com/office/drawing/2014/main" id="{5716553B-ED91-48C0-90B4-877F0EDBCCE1}"/>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89" name="Rectangle 3">
            <a:extLst>
              <a:ext uri="{FF2B5EF4-FFF2-40B4-BE49-F238E27FC236}">
                <a16:creationId xmlns:a16="http://schemas.microsoft.com/office/drawing/2014/main" id="{78E6D420-2947-4940-A01D-E4DC97916D26}"/>
              </a:ext>
            </a:extLst>
          </p:cNvPr>
          <p:cNvSpPr>
            <a:spLocks noChangeArrowheads="1"/>
          </p:cNvSpPr>
          <p:nvPr/>
        </p:nvSpPr>
        <p:spPr bwMode="auto">
          <a:xfrm>
            <a:off x="0" y="2217738"/>
            <a:ext cx="91440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100"/>
              <a:t> </a:t>
            </a:r>
            <a:endParaRPr lang="it-IT" altLang="it-IT"/>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r>
              <a:rPr lang="it-IT" altLang="it-IT" sz="1200">
                <a:cs typeface="Times New Roman" panose="02020603050405020304" pitchFamily="18" charset="0"/>
              </a:rPr>
              <a:t> </a:t>
            </a:r>
          </a:p>
          <a:p>
            <a:endParaRPr lang="it-IT" altLang="it-IT"/>
          </a:p>
        </p:txBody>
      </p:sp>
      <p:sp>
        <p:nvSpPr>
          <p:cNvPr id="41990" name="Rectangle 4">
            <a:extLst>
              <a:ext uri="{FF2B5EF4-FFF2-40B4-BE49-F238E27FC236}">
                <a16:creationId xmlns:a16="http://schemas.microsoft.com/office/drawing/2014/main" id="{EF497A9B-363B-4261-8917-99A85C9C424B}"/>
              </a:ext>
            </a:extLst>
          </p:cNvPr>
          <p:cNvSpPr>
            <a:spLocks noChangeArrowheads="1"/>
          </p:cNvSpPr>
          <p:nvPr/>
        </p:nvSpPr>
        <p:spPr bwMode="auto">
          <a:xfrm>
            <a:off x="41989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91" name="Rectangle 5">
            <a:extLst>
              <a:ext uri="{FF2B5EF4-FFF2-40B4-BE49-F238E27FC236}">
                <a16:creationId xmlns:a16="http://schemas.microsoft.com/office/drawing/2014/main" id="{55BE3DD0-232F-4EA5-A54F-ACD3C28596D0}"/>
              </a:ext>
            </a:extLst>
          </p:cNvPr>
          <p:cNvSpPr>
            <a:spLocks noChangeArrowheads="1"/>
          </p:cNvSpPr>
          <p:nvPr/>
        </p:nvSpPr>
        <p:spPr bwMode="auto">
          <a:xfrm>
            <a:off x="338296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92" name="Rectangle 6">
            <a:extLst>
              <a:ext uri="{FF2B5EF4-FFF2-40B4-BE49-F238E27FC236}">
                <a16:creationId xmlns:a16="http://schemas.microsoft.com/office/drawing/2014/main" id="{F7FBBFF2-90DD-4E4D-BAFF-E64F8DA9D7AD}"/>
              </a:ext>
            </a:extLst>
          </p:cNvPr>
          <p:cNvSpPr>
            <a:spLocks noChangeArrowheads="1"/>
          </p:cNvSpPr>
          <p:nvPr/>
        </p:nvSpPr>
        <p:spPr bwMode="auto">
          <a:xfrm>
            <a:off x="3341688" y="3211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93" name="Rectangle 7">
            <a:extLst>
              <a:ext uri="{FF2B5EF4-FFF2-40B4-BE49-F238E27FC236}">
                <a16:creationId xmlns:a16="http://schemas.microsoft.com/office/drawing/2014/main" id="{54393CC1-9CDF-48E9-8381-EC3056EED2A1}"/>
              </a:ext>
            </a:extLst>
          </p:cNvPr>
          <p:cNvSpPr>
            <a:spLocks noChangeArrowheads="1"/>
          </p:cNvSpPr>
          <p:nvPr/>
        </p:nvSpPr>
        <p:spPr bwMode="auto">
          <a:xfrm>
            <a:off x="2016125" y="159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94" name="Rectangle 8">
            <a:extLst>
              <a:ext uri="{FF2B5EF4-FFF2-40B4-BE49-F238E27FC236}">
                <a16:creationId xmlns:a16="http://schemas.microsoft.com/office/drawing/2014/main" id="{9F38F69C-B8AF-4EB4-9173-44D8CD5D9469}"/>
              </a:ext>
            </a:extLst>
          </p:cNvPr>
          <p:cNvSpPr>
            <a:spLocks noChangeArrowheads="1"/>
          </p:cNvSpPr>
          <p:nvPr/>
        </p:nvSpPr>
        <p:spPr bwMode="auto">
          <a:xfrm>
            <a:off x="2633663" y="166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95" name="Rectangle 9">
            <a:extLst>
              <a:ext uri="{FF2B5EF4-FFF2-40B4-BE49-F238E27FC236}">
                <a16:creationId xmlns:a16="http://schemas.microsoft.com/office/drawing/2014/main" id="{0771773C-1FF4-47F8-A0EE-885FF48955B6}"/>
              </a:ext>
            </a:extLst>
          </p:cNvPr>
          <p:cNvSpPr>
            <a:spLocks noChangeArrowheads="1"/>
          </p:cNvSpPr>
          <p:nvPr/>
        </p:nvSpPr>
        <p:spPr bwMode="auto">
          <a:xfrm>
            <a:off x="1512888" y="-719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96" name="Rectangle 10">
            <a:extLst>
              <a:ext uri="{FF2B5EF4-FFF2-40B4-BE49-F238E27FC236}">
                <a16:creationId xmlns:a16="http://schemas.microsoft.com/office/drawing/2014/main" id="{179B8D53-4F2F-49C8-9A7E-D2F79894DA46}"/>
              </a:ext>
            </a:extLst>
          </p:cNvPr>
          <p:cNvSpPr>
            <a:spLocks noChangeArrowheads="1"/>
          </p:cNvSpPr>
          <p:nvPr/>
        </p:nvSpPr>
        <p:spPr bwMode="auto">
          <a:xfrm>
            <a:off x="3687763" y="318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97" name="Text Box 11">
            <a:extLst>
              <a:ext uri="{FF2B5EF4-FFF2-40B4-BE49-F238E27FC236}">
                <a16:creationId xmlns:a16="http://schemas.microsoft.com/office/drawing/2014/main" id="{DDA6C231-3139-408E-A051-4B9292672633}"/>
              </a:ext>
            </a:extLst>
          </p:cNvPr>
          <p:cNvSpPr txBox="1">
            <a:spLocks noChangeArrowheads="1"/>
          </p:cNvSpPr>
          <p:nvPr/>
        </p:nvSpPr>
        <p:spPr bwMode="auto">
          <a:xfrm>
            <a:off x="250825" y="260350"/>
            <a:ext cx="2722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Efficienza massima</a:t>
            </a:r>
          </a:p>
        </p:txBody>
      </p:sp>
      <p:sp>
        <p:nvSpPr>
          <p:cNvPr id="41998" name="Rectangle 12">
            <a:extLst>
              <a:ext uri="{FF2B5EF4-FFF2-40B4-BE49-F238E27FC236}">
                <a16:creationId xmlns:a16="http://schemas.microsoft.com/office/drawing/2014/main" id="{5E57351E-06BD-464B-B961-99E889162341}"/>
              </a:ext>
            </a:extLst>
          </p:cNvPr>
          <p:cNvSpPr>
            <a:spLocks noChangeArrowheads="1"/>
          </p:cNvSpPr>
          <p:nvPr/>
        </p:nvSpPr>
        <p:spPr bwMode="auto">
          <a:xfrm>
            <a:off x="1771650" y="-49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99" name="Text Box 13">
            <a:extLst>
              <a:ext uri="{FF2B5EF4-FFF2-40B4-BE49-F238E27FC236}">
                <a16:creationId xmlns:a16="http://schemas.microsoft.com/office/drawing/2014/main" id="{F92A6CE3-EB55-4464-B718-5FE006B8A19F}"/>
              </a:ext>
            </a:extLst>
          </p:cNvPr>
          <p:cNvSpPr txBox="1">
            <a:spLocks noChangeArrowheads="1"/>
          </p:cNvSpPr>
          <p:nvPr/>
        </p:nvSpPr>
        <p:spPr bwMode="auto">
          <a:xfrm>
            <a:off x="395288" y="885825"/>
            <a:ext cx="828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Efficienza massima Emax è dipendente sia dalla resistenza parassita che da quella indotta</a:t>
            </a:r>
          </a:p>
        </p:txBody>
      </p:sp>
      <p:sp>
        <p:nvSpPr>
          <p:cNvPr id="42000" name="Rectangle 14">
            <a:extLst>
              <a:ext uri="{FF2B5EF4-FFF2-40B4-BE49-F238E27FC236}">
                <a16:creationId xmlns:a16="http://schemas.microsoft.com/office/drawing/2014/main" id="{CF692AE2-FB49-42AB-850C-8D06A8B5525E}"/>
              </a:ext>
            </a:extLst>
          </p:cNvPr>
          <p:cNvSpPr>
            <a:spLocks noChangeArrowheads="1"/>
          </p:cNvSpPr>
          <p:nvPr/>
        </p:nvSpPr>
        <p:spPr bwMode="auto">
          <a:xfrm>
            <a:off x="0" y="1724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2001" name="Picture 18">
            <a:extLst>
              <a:ext uri="{FF2B5EF4-FFF2-40B4-BE49-F238E27FC236}">
                <a16:creationId xmlns:a16="http://schemas.microsoft.com/office/drawing/2014/main" id="{0847A23D-AF86-4D95-B255-A45D5C37C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214438"/>
            <a:ext cx="5872162"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2" name="Picture 19">
            <a:extLst>
              <a:ext uri="{FF2B5EF4-FFF2-40B4-BE49-F238E27FC236}">
                <a16:creationId xmlns:a16="http://schemas.microsoft.com/office/drawing/2014/main" id="{5BFB4FC9-90A4-48D2-BFCC-55962D80F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4286250"/>
            <a:ext cx="48895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3" name="Rettangolo 19">
            <a:extLst>
              <a:ext uri="{FF2B5EF4-FFF2-40B4-BE49-F238E27FC236}">
                <a16:creationId xmlns:a16="http://schemas.microsoft.com/office/drawing/2014/main" id="{7E1474F4-AFEA-482F-8987-8892CD685217}"/>
              </a:ext>
            </a:extLst>
          </p:cNvPr>
          <p:cNvSpPr>
            <a:spLocks noChangeArrowheads="1"/>
          </p:cNvSpPr>
          <p:nvPr/>
        </p:nvSpPr>
        <p:spPr bwMode="auto">
          <a:xfrm>
            <a:off x="428625" y="4000500"/>
            <a:ext cx="6359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Diversi Cdo                   0.0200			0.0100</a:t>
            </a:r>
          </a:p>
        </p:txBody>
      </p:sp>
      <p:sp>
        <p:nvSpPr>
          <p:cNvPr id="20" name="Segnaposto piè di pagina 4">
            <a:extLst>
              <a:ext uri="{FF2B5EF4-FFF2-40B4-BE49-F238E27FC236}">
                <a16:creationId xmlns:a16="http://schemas.microsoft.com/office/drawing/2014/main" id="{706F3809-A8AD-41CD-A564-168843F2706D}"/>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egnaposto numero diapositiva 4">
            <a:extLst>
              <a:ext uri="{FF2B5EF4-FFF2-40B4-BE49-F238E27FC236}">
                <a16:creationId xmlns:a16="http://schemas.microsoft.com/office/drawing/2014/main" id="{52E4718F-2AE7-4E5A-96AB-309A76016F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01FE5B6-7034-40DF-92F7-3776A82FBA48}" type="slidenum">
              <a:rPr lang="it-IT" altLang="it-IT" sz="1400"/>
              <a:pPr eaLnBrk="1" hangingPunct="1"/>
              <a:t>4</a:t>
            </a:fld>
            <a:endParaRPr lang="it-IT" altLang="it-IT" sz="1400"/>
          </a:p>
        </p:txBody>
      </p:sp>
      <p:sp>
        <p:nvSpPr>
          <p:cNvPr id="2054" name="Rectangle 2">
            <a:extLst>
              <a:ext uri="{FF2B5EF4-FFF2-40B4-BE49-F238E27FC236}">
                <a16:creationId xmlns:a16="http://schemas.microsoft.com/office/drawing/2014/main" id="{3A0DF1C4-6DF6-4B7E-AEAE-923C80683093}"/>
              </a:ext>
            </a:extLst>
          </p:cNvPr>
          <p:cNvSpPr>
            <a:spLocks noChangeArrowheads="1"/>
          </p:cNvSpPr>
          <p:nvPr/>
        </p:nvSpPr>
        <p:spPr bwMode="auto">
          <a:xfrm>
            <a:off x="3209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5" name="Text Box 3">
            <a:extLst>
              <a:ext uri="{FF2B5EF4-FFF2-40B4-BE49-F238E27FC236}">
                <a16:creationId xmlns:a16="http://schemas.microsoft.com/office/drawing/2014/main" id="{0CF71146-7071-4C45-A057-9C5C7204781E}"/>
              </a:ext>
            </a:extLst>
          </p:cNvPr>
          <p:cNvSpPr txBox="1">
            <a:spLocks noChangeArrowheads="1"/>
          </p:cNvSpPr>
          <p:nvPr/>
        </p:nvSpPr>
        <p:spPr bwMode="auto">
          <a:xfrm>
            <a:off x="179388" y="0"/>
            <a:ext cx="437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LA POLARE DEL VELIVOLO</a:t>
            </a:r>
          </a:p>
        </p:txBody>
      </p:sp>
      <p:sp>
        <p:nvSpPr>
          <p:cNvPr id="2056" name="Rectangle 4">
            <a:extLst>
              <a:ext uri="{FF2B5EF4-FFF2-40B4-BE49-F238E27FC236}">
                <a16:creationId xmlns:a16="http://schemas.microsoft.com/office/drawing/2014/main" id="{622B2767-D4CD-46C4-BE6A-CEBAAD35482A}"/>
              </a:ext>
            </a:extLst>
          </p:cNvPr>
          <p:cNvSpPr>
            <a:spLocks noChangeArrowheads="1"/>
          </p:cNvSpPr>
          <p:nvPr/>
        </p:nvSpPr>
        <p:spPr bwMode="auto">
          <a:xfrm>
            <a:off x="0" y="2317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7" name="Text Box 5">
            <a:extLst>
              <a:ext uri="{FF2B5EF4-FFF2-40B4-BE49-F238E27FC236}">
                <a16:creationId xmlns:a16="http://schemas.microsoft.com/office/drawing/2014/main" id="{0664A948-30BE-4D60-9CD0-A5AFD25A00DA}"/>
              </a:ext>
            </a:extLst>
          </p:cNvPr>
          <p:cNvSpPr txBox="1">
            <a:spLocks noChangeArrowheads="1"/>
          </p:cNvSpPr>
          <p:nvPr/>
        </p:nvSpPr>
        <p:spPr bwMode="auto">
          <a:xfrm>
            <a:off x="323850" y="428625"/>
            <a:ext cx="186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FUSOLIERA</a:t>
            </a:r>
          </a:p>
        </p:txBody>
      </p:sp>
      <p:sp>
        <p:nvSpPr>
          <p:cNvPr id="2058" name="Rectangle 6">
            <a:extLst>
              <a:ext uri="{FF2B5EF4-FFF2-40B4-BE49-F238E27FC236}">
                <a16:creationId xmlns:a16="http://schemas.microsoft.com/office/drawing/2014/main" id="{4914B497-07AA-429B-91FB-7E41185C0437}"/>
              </a:ext>
            </a:extLst>
          </p:cNvPr>
          <p:cNvSpPr>
            <a:spLocks noChangeArrowheads="1"/>
          </p:cNvSpPr>
          <p:nvPr/>
        </p:nvSpPr>
        <p:spPr bwMode="auto">
          <a:xfrm>
            <a:off x="323850" y="785813"/>
            <a:ext cx="5616575"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a:cs typeface="Times New Roman" panose="02020603050405020304" pitchFamily="18" charset="0"/>
              </a:rPr>
              <a:t>CD</a:t>
            </a:r>
            <a:r>
              <a:rPr lang="it-IT" altLang="it-IT" baseline="-30000">
                <a:cs typeface="Times New Roman" panose="02020603050405020304" pitchFamily="18" charset="0"/>
              </a:rPr>
              <a:t>f</a:t>
            </a:r>
            <a:r>
              <a:rPr lang="it-IT" altLang="it-IT">
                <a:cs typeface="Times New Roman" panose="02020603050405020304" pitchFamily="18" charset="0"/>
              </a:rPr>
              <a:t> = CDo</a:t>
            </a:r>
            <a:r>
              <a:rPr lang="it-IT" altLang="it-IT" baseline="-30000">
                <a:cs typeface="Times New Roman" panose="02020603050405020304" pitchFamily="18" charset="0"/>
              </a:rPr>
              <a:t>f</a:t>
            </a:r>
            <a:r>
              <a:rPr lang="it-IT" altLang="it-IT">
                <a:cs typeface="Times New Roman" panose="02020603050405020304" pitchFamily="18" charset="0"/>
              </a:rPr>
              <a:t> + Kv</a:t>
            </a:r>
            <a:r>
              <a:rPr lang="it-IT" altLang="it-IT" baseline="-30000">
                <a:cs typeface="Times New Roman" panose="02020603050405020304" pitchFamily="18" charset="0"/>
              </a:rPr>
              <a:t>f</a:t>
            </a:r>
            <a:r>
              <a:rPr lang="it-IT" altLang="it-IT">
                <a:cs typeface="Times New Roman" panose="02020603050405020304" pitchFamily="18" charset="0"/>
              </a:rPr>
              <a:t> CL</a:t>
            </a:r>
            <a:r>
              <a:rPr lang="it-IT" altLang="it-IT" baseline="30000">
                <a:cs typeface="Times New Roman" panose="02020603050405020304" pitchFamily="18" charset="0"/>
              </a:rPr>
              <a:t>2</a:t>
            </a:r>
            <a:r>
              <a:rPr lang="it-IT" altLang="it-IT">
                <a:cs typeface="Times New Roman" panose="02020603050405020304" pitchFamily="18" charset="0"/>
              </a:rPr>
              <a:t>		</a:t>
            </a:r>
          </a:p>
          <a:p>
            <a:pPr algn="just"/>
            <a:endParaRPr lang="it-IT" altLang="it-IT" sz="1800">
              <a:cs typeface="Times New Roman" panose="02020603050405020304" pitchFamily="18" charset="0"/>
            </a:endParaRPr>
          </a:p>
          <a:p>
            <a:pPr algn="just"/>
            <a:r>
              <a:rPr lang="it-IT" altLang="it-IT" sz="1800">
                <a:cs typeface="Times New Roman" panose="02020603050405020304" pitchFamily="18" charset="0"/>
              </a:rPr>
              <a:t>Con Kv</a:t>
            </a:r>
            <a:r>
              <a:rPr lang="it-IT" altLang="it-IT" sz="1800" baseline="-30000">
                <a:cs typeface="Times New Roman" panose="02020603050405020304" pitchFamily="18" charset="0"/>
              </a:rPr>
              <a:t>f</a:t>
            </a:r>
            <a:r>
              <a:rPr lang="it-IT" altLang="it-IT" sz="1800">
                <a:cs typeface="Times New Roman" panose="02020603050405020304" pitchFamily="18" charset="0"/>
              </a:rPr>
              <a:t> ricavabile dalla formula:</a:t>
            </a:r>
            <a:endParaRPr lang="it-IT" altLang="it-IT" sz="1800"/>
          </a:p>
          <a:p>
            <a:pPr algn="just"/>
            <a:r>
              <a:rPr lang="it-IT" altLang="it-IT" sz="1000">
                <a:cs typeface="Times New Roman" panose="02020603050405020304" pitchFamily="18" charset="0"/>
              </a:rPr>
              <a:t> </a:t>
            </a:r>
          </a:p>
          <a:p>
            <a:pPr algn="just"/>
            <a:r>
              <a:rPr lang="it-IT" altLang="it-IT">
                <a:cs typeface="Times New Roman" panose="02020603050405020304" pitchFamily="18" charset="0"/>
              </a:rPr>
              <a:t>Kv</a:t>
            </a:r>
            <a:r>
              <a:rPr lang="it-IT" altLang="it-IT" baseline="-30000">
                <a:cs typeface="Times New Roman" panose="02020603050405020304" pitchFamily="18" charset="0"/>
              </a:rPr>
              <a:t>f</a:t>
            </a:r>
            <a:r>
              <a:rPr lang="it-IT" altLang="it-IT">
                <a:cs typeface="Times New Roman" panose="02020603050405020304" pitchFamily="18" charset="0"/>
              </a:rPr>
              <a:t> = 0.004 </a:t>
            </a:r>
            <a:endParaRPr lang="it-IT" altLang="it-IT"/>
          </a:p>
        </p:txBody>
      </p:sp>
      <p:graphicFrame>
        <p:nvGraphicFramePr>
          <p:cNvPr id="2050" name="Object 7">
            <a:extLst>
              <a:ext uri="{FF2B5EF4-FFF2-40B4-BE49-F238E27FC236}">
                <a16:creationId xmlns:a16="http://schemas.microsoft.com/office/drawing/2014/main" id="{A85F0F6F-5E3D-4E4C-82AE-C8D18A3DC4E0}"/>
              </a:ext>
            </a:extLst>
          </p:cNvPr>
          <p:cNvGraphicFramePr>
            <a:graphicFrameLocks noChangeAspect="1"/>
          </p:cNvGraphicFramePr>
          <p:nvPr/>
        </p:nvGraphicFramePr>
        <p:xfrm>
          <a:off x="2051050" y="1714500"/>
          <a:ext cx="569913" cy="865188"/>
        </p:xfrm>
        <a:graphic>
          <a:graphicData uri="http://schemas.openxmlformats.org/presentationml/2006/ole">
            <mc:AlternateContent xmlns:mc="http://schemas.openxmlformats.org/markup-compatibility/2006">
              <mc:Choice xmlns:v="urn:schemas-microsoft-com:vml" Requires="v">
                <p:oleObj spid="_x0000_s2072" name="Equation" r:id="rId4" imgW="279400" imgH="419100" progId="Equation.3">
                  <p:embed/>
                </p:oleObj>
              </mc:Choice>
              <mc:Fallback>
                <p:oleObj name="Equation" r:id="rId4" imgW="279400" imgH="4191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714500"/>
                        <a:ext cx="569913"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Rectangle 8">
            <a:extLst>
              <a:ext uri="{FF2B5EF4-FFF2-40B4-BE49-F238E27FC236}">
                <a16:creationId xmlns:a16="http://schemas.microsoft.com/office/drawing/2014/main" id="{781565B5-C6D3-4411-BAE5-DE81E971F0EA}"/>
              </a:ext>
            </a:extLst>
          </p:cNvPr>
          <p:cNvSpPr>
            <a:spLocks noChangeArrowheads="1"/>
          </p:cNvSpPr>
          <p:nvPr/>
        </p:nvSpPr>
        <p:spPr bwMode="auto">
          <a:xfrm>
            <a:off x="3143250" y="1857375"/>
            <a:ext cx="2500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Dove S</a:t>
            </a:r>
            <a:r>
              <a:rPr lang="it-IT" altLang="it-IT" sz="1800" baseline="-30000">
                <a:cs typeface="Times New Roman" panose="02020603050405020304" pitchFamily="18" charset="0"/>
              </a:rPr>
              <a:t>plf</a:t>
            </a:r>
            <a:r>
              <a:rPr lang="it-IT" altLang="it-IT" sz="1800">
                <a:cs typeface="Times New Roman" panose="02020603050405020304" pitchFamily="18" charset="0"/>
              </a:rPr>
              <a:t> è la superficie </a:t>
            </a:r>
          </a:p>
          <a:p>
            <a:pPr algn="just" eaLnBrk="1" hangingPunct="1"/>
            <a:r>
              <a:rPr lang="it-IT" altLang="it-IT" sz="1800">
                <a:cs typeface="Times New Roman" panose="02020603050405020304" pitchFamily="18" charset="0"/>
              </a:rPr>
              <a:t>in pianta della fusoliera</a:t>
            </a:r>
            <a:endParaRPr lang="it-IT" altLang="it-IT" sz="1800"/>
          </a:p>
        </p:txBody>
      </p:sp>
      <p:pic>
        <p:nvPicPr>
          <p:cNvPr id="2060" name="Picture 9" descr="Splf">
            <a:extLst>
              <a:ext uri="{FF2B5EF4-FFF2-40B4-BE49-F238E27FC236}">
                <a16:creationId xmlns:a16="http://schemas.microsoft.com/office/drawing/2014/main" id="{B07BD966-A212-4B12-B002-04307EB0E1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14313"/>
            <a:ext cx="3273425"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1" name="Object 10">
            <a:extLst>
              <a:ext uri="{FF2B5EF4-FFF2-40B4-BE49-F238E27FC236}">
                <a16:creationId xmlns:a16="http://schemas.microsoft.com/office/drawing/2014/main" id="{226DE909-FB26-47F2-B5C4-9F4DD7863CEE}"/>
              </a:ext>
            </a:extLst>
          </p:cNvPr>
          <p:cNvGraphicFramePr>
            <a:graphicFrameLocks noGrp="1" noChangeAspect="1"/>
          </p:cNvGraphicFramePr>
          <p:nvPr>
            <p:ph/>
          </p:nvPr>
        </p:nvGraphicFramePr>
        <p:xfrm>
          <a:off x="5214938" y="357188"/>
          <a:ext cx="766762" cy="693737"/>
        </p:xfrm>
        <a:graphic>
          <a:graphicData uri="http://schemas.openxmlformats.org/presentationml/2006/ole">
            <mc:AlternateContent xmlns:mc="http://schemas.openxmlformats.org/markup-compatibility/2006">
              <mc:Choice xmlns:v="urn:schemas-microsoft-com:vml" Requires="v">
                <p:oleObj spid="_x0000_s2073" name="Equation" r:id="rId7" imgW="266400" imgH="241200" progId="Equation.3">
                  <p:embed/>
                </p:oleObj>
              </mc:Choice>
              <mc:Fallback>
                <p:oleObj name="Equation" r:id="rId7" imgW="266400" imgH="241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4938" y="357188"/>
                        <a:ext cx="766762"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1" name="Line 11">
            <a:extLst>
              <a:ext uri="{FF2B5EF4-FFF2-40B4-BE49-F238E27FC236}">
                <a16:creationId xmlns:a16="http://schemas.microsoft.com/office/drawing/2014/main" id="{93FB22B3-59DC-4863-BB87-521115F9FD8E}"/>
              </a:ext>
            </a:extLst>
          </p:cNvPr>
          <p:cNvSpPr>
            <a:spLocks noChangeShapeType="1"/>
          </p:cNvSpPr>
          <p:nvPr/>
        </p:nvSpPr>
        <p:spPr bwMode="auto">
          <a:xfrm>
            <a:off x="5786438" y="1036638"/>
            <a:ext cx="1285875" cy="249237"/>
          </a:xfrm>
          <a:prstGeom prst="line">
            <a:avLst/>
          </a:prstGeom>
          <a:noFill/>
          <a:ln w="952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062" name="Text Box 5">
            <a:extLst>
              <a:ext uri="{FF2B5EF4-FFF2-40B4-BE49-F238E27FC236}">
                <a16:creationId xmlns:a16="http://schemas.microsoft.com/office/drawing/2014/main" id="{85F2B91E-59BE-4D54-961E-41500AEF9F66}"/>
              </a:ext>
            </a:extLst>
          </p:cNvPr>
          <p:cNvSpPr txBox="1">
            <a:spLocks noChangeArrowheads="1"/>
          </p:cNvSpPr>
          <p:nvPr/>
        </p:nvSpPr>
        <p:spPr bwMode="auto">
          <a:xfrm>
            <a:off x="285750" y="4643438"/>
            <a:ext cx="3036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GONDOLE MOTORI</a:t>
            </a:r>
          </a:p>
        </p:txBody>
      </p:sp>
      <p:sp>
        <p:nvSpPr>
          <p:cNvPr id="2063" name="Rectangle 6">
            <a:extLst>
              <a:ext uri="{FF2B5EF4-FFF2-40B4-BE49-F238E27FC236}">
                <a16:creationId xmlns:a16="http://schemas.microsoft.com/office/drawing/2014/main" id="{9F435E3C-F7E7-4622-9E6D-3B8C9901A46D}"/>
              </a:ext>
            </a:extLst>
          </p:cNvPr>
          <p:cNvSpPr>
            <a:spLocks noChangeArrowheads="1"/>
          </p:cNvSpPr>
          <p:nvPr/>
        </p:nvSpPr>
        <p:spPr bwMode="auto">
          <a:xfrm>
            <a:off x="285750" y="5072063"/>
            <a:ext cx="355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CD</a:t>
            </a:r>
            <a:r>
              <a:rPr lang="it-IT" altLang="it-IT" sz="1400"/>
              <a:t>N</a:t>
            </a:r>
            <a:r>
              <a:rPr lang="it-IT" altLang="it-IT" sz="1600"/>
              <a:t> </a:t>
            </a:r>
            <a:r>
              <a:rPr lang="it-IT" altLang="it-IT"/>
              <a:t>= CDo</a:t>
            </a:r>
            <a:r>
              <a:rPr lang="it-IT" altLang="it-IT" sz="1400"/>
              <a:t>N</a:t>
            </a:r>
            <a:r>
              <a:rPr lang="it-IT" altLang="it-IT"/>
              <a:t> +Kv</a:t>
            </a:r>
            <a:r>
              <a:rPr lang="it-IT" altLang="it-IT" sz="1400"/>
              <a:t>N</a:t>
            </a:r>
            <a:r>
              <a:rPr lang="it-IT" altLang="it-IT"/>
              <a:t> * CL^2 </a:t>
            </a:r>
          </a:p>
        </p:txBody>
      </p:sp>
      <p:sp>
        <p:nvSpPr>
          <p:cNvPr id="2064" name="Rettangolo 15">
            <a:extLst>
              <a:ext uri="{FF2B5EF4-FFF2-40B4-BE49-F238E27FC236}">
                <a16:creationId xmlns:a16="http://schemas.microsoft.com/office/drawing/2014/main" id="{EA47B8F7-701D-44F8-AD8C-038EB9E3C2A6}"/>
              </a:ext>
            </a:extLst>
          </p:cNvPr>
          <p:cNvSpPr>
            <a:spLocks noChangeArrowheads="1"/>
          </p:cNvSpPr>
          <p:nvPr/>
        </p:nvSpPr>
        <p:spPr bwMode="auto">
          <a:xfrm>
            <a:off x="285750" y="5484813"/>
            <a:ext cx="6207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cs typeface="Times New Roman" panose="02020603050405020304" pitchFamily="18" charset="0"/>
              </a:rPr>
              <a:t>Per le gondole è tutto molto simile alla fusoliera.</a:t>
            </a:r>
          </a:p>
          <a:p>
            <a:pPr eaLnBrk="1" hangingPunct="1"/>
            <a:r>
              <a:rPr lang="it-IT" altLang="it-IT" sz="2000">
                <a:cs typeface="Times New Roman" panose="02020603050405020304" pitchFamily="18" charset="0"/>
              </a:rPr>
              <a:t>Possono essere considerato come due “piccole fusoliere” . </a:t>
            </a:r>
          </a:p>
          <a:p>
            <a:pPr eaLnBrk="1" hangingPunct="1"/>
            <a:r>
              <a:rPr lang="it-IT" altLang="it-IT" sz="2000">
                <a:cs typeface="Times New Roman" panose="02020603050405020304" pitchFamily="18" charset="0"/>
              </a:rPr>
              <a:t>Anche qui vale quanto detto sul </a:t>
            </a:r>
            <a:r>
              <a:rPr lang="it-IT" altLang="it-IT" sz="2000"/>
              <a:t>CDo</a:t>
            </a:r>
            <a:r>
              <a:rPr lang="it-IT" altLang="it-IT" sz="1200"/>
              <a:t>f</a:t>
            </a:r>
            <a:r>
              <a:rPr lang="it-IT" altLang="it-IT" sz="2000">
                <a:cs typeface="Times New Roman" panose="02020603050405020304" pitchFamily="18" charset="0"/>
              </a:rPr>
              <a:t>  per il </a:t>
            </a:r>
            <a:r>
              <a:rPr lang="it-IT" altLang="it-IT" sz="2000"/>
              <a:t>CDo</a:t>
            </a:r>
            <a:r>
              <a:rPr lang="it-IT" altLang="it-IT" sz="1200"/>
              <a:t>N</a:t>
            </a:r>
            <a:endParaRPr lang="it-IT" altLang="it-IT" sz="2000">
              <a:cs typeface="Times New Roman" panose="02020603050405020304" pitchFamily="18" charset="0"/>
            </a:endParaRPr>
          </a:p>
        </p:txBody>
      </p:sp>
      <p:sp>
        <p:nvSpPr>
          <p:cNvPr id="2065" name="Rettangolo 16">
            <a:extLst>
              <a:ext uri="{FF2B5EF4-FFF2-40B4-BE49-F238E27FC236}">
                <a16:creationId xmlns:a16="http://schemas.microsoft.com/office/drawing/2014/main" id="{077BE8BB-127D-463A-86BC-ACDA76D9842B}"/>
              </a:ext>
            </a:extLst>
          </p:cNvPr>
          <p:cNvSpPr>
            <a:spLocks noChangeArrowheads="1"/>
          </p:cNvSpPr>
          <p:nvPr/>
        </p:nvSpPr>
        <p:spPr bwMode="auto">
          <a:xfrm>
            <a:off x="214313" y="2786063"/>
            <a:ext cx="621506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Attenzione il CDo</a:t>
            </a:r>
            <a:r>
              <a:rPr lang="it-IT" altLang="it-IT" sz="2000" baseline="-30000">
                <a:cs typeface="Times New Roman" panose="02020603050405020304" pitchFamily="18" charset="0"/>
              </a:rPr>
              <a:t>f </a:t>
            </a:r>
            <a:r>
              <a:rPr lang="it-IT" altLang="it-IT" sz="2000">
                <a:cs typeface="Times New Roman" panose="02020603050405020304" pitchFamily="18" charset="0"/>
              </a:rPr>
              <a:t> potrebbe essere ad esempio riferito rispetto alla superficie di riferimento della fusoliera (es. area frontale). Per renderlo sempre sommabile a quello precedente (ala) lo dovrò moltiplicare per S</a:t>
            </a:r>
            <a:r>
              <a:rPr lang="it-IT" altLang="it-IT" sz="1800">
                <a:cs typeface="Times New Roman" panose="02020603050405020304" pitchFamily="18" charset="0"/>
              </a:rPr>
              <a:t>ref</a:t>
            </a:r>
            <a:r>
              <a:rPr lang="it-IT" altLang="it-IT" sz="2000">
                <a:cs typeface="Times New Roman" panose="02020603050405020304" pitchFamily="18" charset="0"/>
              </a:rPr>
              <a:t>/S. Quello riportato nell’equazione si intende già riferito alla superficie alare S.</a:t>
            </a:r>
            <a:endParaRPr lang="it-IT" altLang="it-IT" sz="2000"/>
          </a:p>
        </p:txBody>
      </p:sp>
      <p:sp>
        <p:nvSpPr>
          <p:cNvPr id="18" name="Segnaposto piè di pagina 4">
            <a:extLst>
              <a:ext uri="{FF2B5EF4-FFF2-40B4-BE49-F238E27FC236}">
                <a16:creationId xmlns:a16="http://schemas.microsoft.com/office/drawing/2014/main" id="{57CE1777-5D50-4D49-A0DC-A4E6952A632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egnaposto numero diapositiva 4">
            <a:extLst>
              <a:ext uri="{FF2B5EF4-FFF2-40B4-BE49-F238E27FC236}">
                <a16:creationId xmlns:a16="http://schemas.microsoft.com/office/drawing/2014/main" id="{2BF170AB-DF4A-477F-BFCB-7E2AF9C0548A}"/>
              </a:ext>
            </a:extLst>
          </p:cNvPr>
          <p:cNvSpPr>
            <a:spLocks noGrp="1"/>
          </p:cNvSpPr>
          <p:nvPr>
            <p:ph type="sldNum" sz="quarter" idx="12"/>
          </p:nvPr>
        </p:nvSpPr>
        <p:spPr>
          <a:xfrm>
            <a:off x="6705600" y="6570663"/>
            <a:ext cx="2411413" cy="144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AC5C5B9-6D66-4E11-B69D-D1542798150F}" type="slidenum">
              <a:rPr lang="it-IT" altLang="it-IT" sz="1400"/>
              <a:pPr eaLnBrk="1" hangingPunct="1"/>
              <a:t>5</a:t>
            </a:fld>
            <a:endParaRPr lang="it-IT" altLang="it-IT" sz="1400"/>
          </a:p>
        </p:txBody>
      </p:sp>
      <p:sp>
        <p:nvSpPr>
          <p:cNvPr id="3077" name="Rectangle 2">
            <a:extLst>
              <a:ext uri="{FF2B5EF4-FFF2-40B4-BE49-F238E27FC236}">
                <a16:creationId xmlns:a16="http://schemas.microsoft.com/office/drawing/2014/main" id="{C78E0B10-66B3-471D-A146-35E213D57178}"/>
              </a:ext>
            </a:extLst>
          </p:cNvPr>
          <p:cNvSpPr>
            <a:spLocks noChangeArrowheads="1"/>
          </p:cNvSpPr>
          <p:nvPr/>
        </p:nvSpPr>
        <p:spPr bwMode="auto">
          <a:xfrm>
            <a:off x="3209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8" name="Text Box 3">
            <a:extLst>
              <a:ext uri="{FF2B5EF4-FFF2-40B4-BE49-F238E27FC236}">
                <a16:creationId xmlns:a16="http://schemas.microsoft.com/office/drawing/2014/main" id="{C06E6396-E59E-4269-85DF-811A3D0DC1FE}"/>
              </a:ext>
            </a:extLst>
          </p:cNvPr>
          <p:cNvSpPr txBox="1">
            <a:spLocks noChangeArrowheads="1"/>
          </p:cNvSpPr>
          <p:nvPr/>
        </p:nvSpPr>
        <p:spPr bwMode="auto">
          <a:xfrm>
            <a:off x="179388" y="0"/>
            <a:ext cx="437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LA POLARE DEL VELIVOLO</a:t>
            </a:r>
          </a:p>
        </p:txBody>
      </p:sp>
      <p:sp>
        <p:nvSpPr>
          <p:cNvPr id="3079" name="Rectangle 7">
            <a:extLst>
              <a:ext uri="{FF2B5EF4-FFF2-40B4-BE49-F238E27FC236}">
                <a16:creationId xmlns:a16="http://schemas.microsoft.com/office/drawing/2014/main" id="{515B51C1-9BF8-4C06-BBBA-1ACCB0661E24}"/>
              </a:ext>
            </a:extLst>
          </p:cNvPr>
          <p:cNvSpPr>
            <a:spLocks noChangeArrowheads="1"/>
          </p:cNvSpPr>
          <p:nvPr/>
        </p:nvSpPr>
        <p:spPr bwMode="auto">
          <a:xfrm>
            <a:off x="285750" y="500063"/>
            <a:ext cx="86756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a:t>CD</a:t>
            </a:r>
            <a:r>
              <a:rPr lang="it-IT" altLang="it-IT" sz="1400"/>
              <a:t>V</a:t>
            </a:r>
            <a:r>
              <a:rPr lang="it-IT" altLang="it-IT"/>
              <a:t>= CDo</a:t>
            </a:r>
            <a:r>
              <a:rPr lang="it-IT" altLang="it-IT" sz="1400"/>
              <a:t>V      </a:t>
            </a:r>
            <a:r>
              <a:rPr lang="it-IT" altLang="it-IT" sz="1800"/>
              <a:t>(Piano Verticale)</a:t>
            </a:r>
            <a:r>
              <a:rPr lang="it-IT" altLang="it-IT" sz="1400"/>
              <a:t> </a:t>
            </a:r>
          </a:p>
          <a:p>
            <a:pPr algn="just" eaLnBrk="1" hangingPunct="1"/>
            <a:r>
              <a:rPr lang="it-IT" altLang="it-IT" sz="1800"/>
              <a:t>Assumiamo trascurabile la variazione di resistenza parassita per il piano verticale . Anche qui il CDo del piano verticale è da intendersi riferito alla superficie alare.</a:t>
            </a:r>
          </a:p>
        </p:txBody>
      </p:sp>
      <p:sp>
        <p:nvSpPr>
          <p:cNvPr id="3080" name="Rectangle 8">
            <a:extLst>
              <a:ext uri="{FF2B5EF4-FFF2-40B4-BE49-F238E27FC236}">
                <a16:creationId xmlns:a16="http://schemas.microsoft.com/office/drawing/2014/main" id="{C790493A-5FD3-4F0A-8BF2-EFF714868B42}"/>
              </a:ext>
            </a:extLst>
          </p:cNvPr>
          <p:cNvSpPr>
            <a:spLocks noChangeArrowheads="1"/>
          </p:cNvSpPr>
          <p:nvPr/>
        </p:nvSpPr>
        <p:spPr bwMode="auto">
          <a:xfrm>
            <a:off x="0" y="3209925"/>
            <a:ext cx="5357813"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b="1"/>
              <a:t>Assumiamo trascurabile la variazione di resistenza parassita ed  	anche quella indotta (dovuta ai vortici) del piano orizzontale. Il piano di coda deve produrre la portanza o la deportanza necessaria ad equilibrare il velivolo e quindi anch’esso produce resistenza dovuta ai vortici detta “trim drag”. Poiché però ha un braccio significativo, la sua portanza è piccola e quindi incide poco. Teoricamente avrei un ulteriore piccolo contributo variabile con il CL in modo quadratico:</a:t>
            </a:r>
          </a:p>
        </p:txBody>
      </p:sp>
      <p:sp>
        <p:nvSpPr>
          <p:cNvPr id="3081" name="Text Box 5">
            <a:extLst>
              <a:ext uri="{FF2B5EF4-FFF2-40B4-BE49-F238E27FC236}">
                <a16:creationId xmlns:a16="http://schemas.microsoft.com/office/drawing/2014/main" id="{263A19D2-09F4-4BE8-AA6B-EED03DEADC3C}"/>
              </a:ext>
            </a:extLst>
          </p:cNvPr>
          <p:cNvSpPr txBox="1">
            <a:spLocks noChangeArrowheads="1"/>
          </p:cNvSpPr>
          <p:nvPr/>
        </p:nvSpPr>
        <p:spPr bwMode="auto">
          <a:xfrm>
            <a:off x="4643438" y="0"/>
            <a:ext cx="1957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PIANI CODA</a:t>
            </a:r>
          </a:p>
        </p:txBody>
      </p:sp>
      <p:pic>
        <p:nvPicPr>
          <p:cNvPr id="3082" name="Picture 17" descr="http://t3.gstatic.com/images?q=tbn:ANd9GcRYd_L0T4Kdr4tHxSc3-jCjhwvwwEM0OyC32aquDerQlh9bLEqz">
            <a:extLst>
              <a:ext uri="{FF2B5EF4-FFF2-40B4-BE49-F238E27FC236}">
                <a16:creationId xmlns:a16="http://schemas.microsoft.com/office/drawing/2014/main" id="{5899F377-9AD8-47A7-AE3B-99B8E45B73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4071938"/>
            <a:ext cx="3297237"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Connettore 2 20">
            <a:extLst>
              <a:ext uri="{FF2B5EF4-FFF2-40B4-BE49-F238E27FC236}">
                <a16:creationId xmlns:a16="http://schemas.microsoft.com/office/drawing/2014/main" id="{5B33F800-C712-4FDB-B436-DE50A86ACDD6}"/>
              </a:ext>
            </a:extLst>
          </p:cNvPr>
          <p:cNvCxnSpPr/>
          <p:nvPr/>
        </p:nvCxnSpPr>
        <p:spPr>
          <a:xfrm rot="5400000">
            <a:off x="7931151" y="5429250"/>
            <a:ext cx="284162" cy="15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3" name="Connettore 2 22">
            <a:extLst>
              <a:ext uri="{FF2B5EF4-FFF2-40B4-BE49-F238E27FC236}">
                <a16:creationId xmlns:a16="http://schemas.microsoft.com/office/drawing/2014/main" id="{3AE38507-64DE-4DE2-A3E8-6214C05E925C}"/>
              </a:ext>
            </a:extLst>
          </p:cNvPr>
          <p:cNvCxnSpPr/>
          <p:nvPr/>
        </p:nvCxnSpPr>
        <p:spPr>
          <a:xfrm rot="5400000" flipH="1" flipV="1">
            <a:off x="5965825" y="4608513"/>
            <a:ext cx="1071563"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A9720D0E-2DA5-433C-B11C-893D8C791FF6}"/>
              </a:ext>
            </a:extLst>
          </p:cNvPr>
          <p:cNvCxnSpPr/>
          <p:nvPr/>
        </p:nvCxnSpPr>
        <p:spPr>
          <a:xfrm rot="5400000">
            <a:off x="5966619" y="5607844"/>
            <a:ext cx="9271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Connettore 1 30">
            <a:extLst>
              <a:ext uri="{FF2B5EF4-FFF2-40B4-BE49-F238E27FC236}">
                <a16:creationId xmlns:a16="http://schemas.microsoft.com/office/drawing/2014/main" id="{6AD8748B-9344-4815-97E4-387120AB4230}"/>
              </a:ext>
            </a:extLst>
          </p:cNvPr>
          <p:cNvCxnSpPr/>
          <p:nvPr/>
        </p:nvCxnSpPr>
        <p:spPr>
          <a:xfrm>
            <a:off x="8358188" y="5500688"/>
            <a:ext cx="571500"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ttore 1 31">
            <a:extLst>
              <a:ext uri="{FF2B5EF4-FFF2-40B4-BE49-F238E27FC236}">
                <a16:creationId xmlns:a16="http://schemas.microsoft.com/office/drawing/2014/main" id="{185D294D-BBA8-4336-951F-D2C00C00D10B}"/>
              </a:ext>
            </a:extLst>
          </p:cNvPr>
          <p:cNvCxnSpPr/>
          <p:nvPr/>
        </p:nvCxnSpPr>
        <p:spPr>
          <a:xfrm>
            <a:off x="8501063" y="4929188"/>
            <a:ext cx="571500" cy="142875"/>
          </a:xfrm>
          <a:prstGeom prst="line">
            <a:avLst/>
          </a:prstGeom>
        </p:spPr>
        <p:style>
          <a:lnRef idx="1">
            <a:schemeClr val="accent1"/>
          </a:lnRef>
          <a:fillRef idx="0">
            <a:schemeClr val="accent1"/>
          </a:fillRef>
          <a:effectRef idx="0">
            <a:schemeClr val="accent1"/>
          </a:effectRef>
          <a:fontRef idx="minor">
            <a:schemeClr val="tx1"/>
          </a:fontRef>
        </p:style>
      </p:cxnSp>
      <p:sp>
        <p:nvSpPr>
          <p:cNvPr id="33" name="Figura a mano libera 32">
            <a:extLst>
              <a:ext uri="{FF2B5EF4-FFF2-40B4-BE49-F238E27FC236}">
                <a16:creationId xmlns:a16="http://schemas.microsoft.com/office/drawing/2014/main" id="{B7F9034A-3B59-4445-B06B-11EAED2B59FE}"/>
              </a:ext>
            </a:extLst>
          </p:cNvPr>
          <p:cNvSpPr/>
          <p:nvPr/>
        </p:nvSpPr>
        <p:spPr>
          <a:xfrm>
            <a:off x="8345488" y="5459413"/>
            <a:ext cx="581025" cy="219075"/>
          </a:xfrm>
          <a:custGeom>
            <a:avLst/>
            <a:gdLst>
              <a:gd name="connsiteX0" fmla="*/ 0 w 580571"/>
              <a:gd name="connsiteY0" fmla="*/ 33866 h 220133"/>
              <a:gd name="connsiteX1" fmla="*/ 72571 w 580571"/>
              <a:gd name="connsiteY1" fmla="*/ 4838 h 220133"/>
              <a:gd name="connsiteX2" fmla="*/ 116114 w 580571"/>
              <a:gd name="connsiteY2" fmla="*/ 62895 h 220133"/>
              <a:gd name="connsiteX3" fmla="*/ 145143 w 580571"/>
              <a:gd name="connsiteY3" fmla="*/ 149981 h 220133"/>
              <a:gd name="connsiteX4" fmla="*/ 246743 w 580571"/>
              <a:gd name="connsiteY4" fmla="*/ 120952 h 220133"/>
              <a:gd name="connsiteX5" fmla="*/ 319314 w 580571"/>
              <a:gd name="connsiteY5" fmla="*/ 62895 h 220133"/>
              <a:gd name="connsiteX6" fmla="*/ 377371 w 580571"/>
              <a:gd name="connsiteY6" fmla="*/ 120952 h 220133"/>
              <a:gd name="connsiteX7" fmla="*/ 377371 w 580571"/>
              <a:gd name="connsiteY7" fmla="*/ 193523 h 220133"/>
              <a:gd name="connsiteX8" fmla="*/ 464457 w 580571"/>
              <a:gd name="connsiteY8" fmla="*/ 208038 h 220133"/>
              <a:gd name="connsiteX9" fmla="*/ 551543 w 580571"/>
              <a:gd name="connsiteY9" fmla="*/ 120952 h 220133"/>
              <a:gd name="connsiteX10" fmla="*/ 580571 w 580571"/>
              <a:gd name="connsiteY10" fmla="*/ 149981 h 22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0571" h="220133">
                <a:moveTo>
                  <a:pt x="0" y="33866"/>
                </a:moveTo>
                <a:cubicBezTo>
                  <a:pt x="26609" y="16933"/>
                  <a:pt x="53219" y="0"/>
                  <a:pt x="72571" y="4838"/>
                </a:cubicBezTo>
                <a:cubicBezTo>
                  <a:pt x="91923" y="9676"/>
                  <a:pt x="104019" y="38705"/>
                  <a:pt x="116114" y="62895"/>
                </a:cubicBezTo>
                <a:cubicBezTo>
                  <a:pt x="128209" y="87085"/>
                  <a:pt x="123372" y="140305"/>
                  <a:pt x="145143" y="149981"/>
                </a:cubicBezTo>
                <a:cubicBezTo>
                  <a:pt x="166915" y="159657"/>
                  <a:pt x="217715" y="135466"/>
                  <a:pt x="246743" y="120952"/>
                </a:cubicBezTo>
                <a:cubicBezTo>
                  <a:pt x="275771" y="106438"/>
                  <a:pt x="297543" y="62895"/>
                  <a:pt x="319314" y="62895"/>
                </a:cubicBezTo>
                <a:cubicBezTo>
                  <a:pt x="341085" y="62895"/>
                  <a:pt x="367695" y="99181"/>
                  <a:pt x="377371" y="120952"/>
                </a:cubicBezTo>
                <a:cubicBezTo>
                  <a:pt x="387047" y="142723"/>
                  <a:pt x="362857" y="179009"/>
                  <a:pt x="377371" y="193523"/>
                </a:cubicBezTo>
                <a:cubicBezTo>
                  <a:pt x="391885" y="208037"/>
                  <a:pt x="435428" y="220133"/>
                  <a:pt x="464457" y="208038"/>
                </a:cubicBezTo>
                <a:cubicBezTo>
                  <a:pt x="493486" y="195943"/>
                  <a:pt x="532191" y="130628"/>
                  <a:pt x="551543" y="120952"/>
                </a:cubicBezTo>
                <a:cubicBezTo>
                  <a:pt x="570895" y="111276"/>
                  <a:pt x="575733" y="130628"/>
                  <a:pt x="580571" y="149981"/>
                </a:cubicBezTo>
              </a:path>
            </a:pathLst>
          </a:custGeom>
        </p:spPr>
        <p:style>
          <a:lnRef idx="1">
            <a:schemeClr val="accent2"/>
          </a:lnRef>
          <a:fillRef idx="0">
            <a:schemeClr val="accent2"/>
          </a:fillRef>
          <a:effectRef idx="0">
            <a:schemeClr val="accent2"/>
          </a:effectRef>
          <a:fontRef idx="minor">
            <a:schemeClr val="tx1"/>
          </a:fontRef>
        </p:style>
        <p:txBody>
          <a:bodyPr anchor="ctr"/>
          <a:lstStyle/>
          <a:p>
            <a:pPr algn="ctr">
              <a:defRPr/>
            </a:pPr>
            <a:endParaRPr lang="it-IT"/>
          </a:p>
        </p:txBody>
      </p:sp>
      <p:sp>
        <p:nvSpPr>
          <p:cNvPr id="34" name="Figura a mano libera 33">
            <a:extLst>
              <a:ext uri="{FF2B5EF4-FFF2-40B4-BE49-F238E27FC236}">
                <a16:creationId xmlns:a16="http://schemas.microsoft.com/office/drawing/2014/main" id="{1F7CA61C-8CD4-41EE-8820-D248AFB7E1C5}"/>
              </a:ext>
            </a:extLst>
          </p:cNvPr>
          <p:cNvSpPr/>
          <p:nvPr/>
        </p:nvSpPr>
        <p:spPr>
          <a:xfrm>
            <a:off x="8501063" y="4857750"/>
            <a:ext cx="581025" cy="220663"/>
          </a:xfrm>
          <a:custGeom>
            <a:avLst/>
            <a:gdLst>
              <a:gd name="connsiteX0" fmla="*/ 0 w 580571"/>
              <a:gd name="connsiteY0" fmla="*/ 33866 h 220133"/>
              <a:gd name="connsiteX1" fmla="*/ 72571 w 580571"/>
              <a:gd name="connsiteY1" fmla="*/ 4838 h 220133"/>
              <a:gd name="connsiteX2" fmla="*/ 116114 w 580571"/>
              <a:gd name="connsiteY2" fmla="*/ 62895 h 220133"/>
              <a:gd name="connsiteX3" fmla="*/ 145143 w 580571"/>
              <a:gd name="connsiteY3" fmla="*/ 149981 h 220133"/>
              <a:gd name="connsiteX4" fmla="*/ 246743 w 580571"/>
              <a:gd name="connsiteY4" fmla="*/ 120952 h 220133"/>
              <a:gd name="connsiteX5" fmla="*/ 319314 w 580571"/>
              <a:gd name="connsiteY5" fmla="*/ 62895 h 220133"/>
              <a:gd name="connsiteX6" fmla="*/ 377371 w 580571"/>
              <a:gd name="connsiteY6" fmla="*/ 120952 h 220133"/>
              <a:gd name="connsiteX7" fmla="*/ 377371 w 580571"/>
              <a:gd name="connsiteY7" fmla="*/ 193523 h 220133"/>
              <a:gd name="connsiteX8" fmla="*/ 464457 w 580571"/>
              <a:gd name="connsiteY8" fmla="*/ 208038 h 220133"/>
              <a:gd name="connsiteX9" fmla="*/ 551543 w 580571"/>
              <a:gd name="connsiteY9" fmla="*/ 120952 h 220133"/>
              <a:gd name="connsiteX10" fmla="*/ 580571 w 580571"/>
              <a:gd name="connsiteY10" fmla="*/ 149981 h 22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0571" h="220133">
                <a:moveTo>
                  <a:pt x="0" y="33866"/>
                </a:moveTo>
                <a:cubicBezTo>
                  <a:pt x="26609" y="16933"/>
                  <a:pt x="53219" y="0"/>
                  <a:pt x="72571" y="4838"/>
                </a:cubicBezTo>
                <a:cubicBezTo>
                  <a:pt x="91923" y="9676"/>
                  <a:pt x="104019" y="38705"/>
                  <a:pt x="116114" y="62895"/>
                </a:cubicBezTo>
                <a:cubicBezTo>
                  <a:pt x="128209" y="87085"/>
                  <a:pt x="123372" y="140305"/>
                  <a:pt x="145143" y="149981"/>
                </a:cubicBezTo>
                <a:cubicBezTo>
                  <a:pt x="166915" y="159657"/>
                  <a:pt x="217715" y="135466"/>
                  <a:pt x="246743" y="120952"/>
                </a:cubicBezTo>
                <a:cubicBezTo>
                  <a:pt x="275771" y="106438"/>
                  <a:pt x="297543" y="62895"/>
                  <a:pt x="319314" y="62895"/>
                </a:cubicBezTo>
                <a:cubicBezTo>
                  <a:pt x="341085" y="62895"/>
                  <a:pt x="367695" y="99181"/>
                  <a:pt x="377371" y="120952"/>
                </a:cubicBezTo>
                <a:cubicBezTo>
                  <a:pt x="387047" y="142723"/>
                  <a:pt x="362857" y="179009"/>
                  <a:pt x="377371" y="193523"/>
                </a:cubicBezTo>
                <a:cubicBezTo>
                  <a:pt x="391885" y="208037"/>
                  <a:pt x="435428" y="220133"/>
                  <a:pt x="464457" y="208038"/>
                </a:cubicBezTo>
                <a:cubicBezTo>
                  <a:pt x="493486" y="195943"/>
                  <a:pt x="532191" y="130628"/>
                  <a:pt x="551543" y="120952"/>
                </a:cubicBezTo>
                <a:cubicBezTo>
                  <a:pt x="570895" y="111276"/>
                  <a:pt x="575733" y="130628"/>
                  <a:pt x="580571" y="149981"/>
                </a:cubicBezTo>
              </a:path>
            </a:pathLst>
          </a:custGeom>
        </p:spPr>
        <p:style>
          <a:lnRef idx="1">
            <a:schemeClr val="accent2"/>
          </a:lnRef>
          <a:fillRef idx="0">
            <a:schemeClr val="accent2"/>
          </a:fillRef>
          <a:effectRef idx="0">
            <a:schemeClr val="accent2"/>
          </a:effectRef>
          <a:fontRef idx="minor">
            <a:schemeClr val="tx1"/>
          </a:fontRef>
        </p:style>
        <p:txBody>
          <a:bodyPr anchor="ctr"/>
          <a:lstStyle/>
          <a:p>
            <a:pPr algn="ctr">
              <a:defRPr/>
            </a:pPr>
            <a:endParaRPr lang="it-IT"/>
          </a:p>
        </p:txBody>
      </p:sp>
      <p:sp>
        <p:nvSpPr>
          <p:cNvPr id="3090" name="Rettangolo 34">
            <a:extLst>
              <a:ext uri="{FF2B5EF4-FFF2-40B4-BE49-F238E27FC236}">
                <a16:creationId xmlns:a16="http://schemas.microsoft.com/office/drawing/2014/main" id="{B5D4212F-2467-4F86-BDF7-46FC137CAB6D}"/>
              </a:ext>
            </a:extLst>
          </p:cNvPr>
          <p:cNvSpPr>
            <a:spLocks noChangeArrowheads="1"/>
          </p:cNvSpPr>
          <p:nvPr/>
        </p:nvSpPr>
        <p:spPr bwMode="auto">
          <a:xfrm>
            <a:off x="428625" y="6038850"/>
            <a:ext cx="3257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a:t>CD</a:t>
            </a:r>
            <a:r>
              <a:rPr lang="it-IT" altLang="it-IT" sz="1400"/>
              <a:t>H</a:t>
            </a:r>
            <a:r>
              <a:rPr lang="it-IT" altLang="it-IT"/>
              <a:t> = CDo</a:t>
            </a:r>
            <a:r>
              <a:rPr lang="it-IT" altLang="it-IT" sz="1400"/>
              <a:t>H  </a:t>
            </a:r>
            <a:r>
              <a:rPr lang="it-IT" altLang="it-IT"/>
              <a:t>+ Kv</a:t>
            </a:r>
            <a:r>
              <a:rPr lang="it-IT" altLang="it-IT" sz="1400"/>
              <a:t>H   </a:t>
            </a:r>
            <a:r>
              <a:rPr lang="it-IT" altLang="it-IT"/>
              <a:t>CL</a:t>
            </a:r>
            <a:r>
              <a:rPr lang="it-IT" altLang="it-IT" baseline="30000">
                <a:cs typeface="Times New Roman" panose="02020603050405020304" pitchFamily="18" charset="0"/>
              </a:rPr>
              <a:t>2</a:t>
            </a:r>
            <a:endParaRPr lang="it-IT" altLang="it-IT"/>
          </a:p>
        </p:txBody>
      </p:sp>
      <p:sp>
        <p:nvSpPr>
          <p:cNvPr id="3091" name="Rettangolo 35">
            <a:extLst>
              <a:ext uri="{FF2B5EF4-FFF2-40B4-BE49-F238E27FC236}">
                <a16:creationId xmlns:a16="http://schemas.microsoft.com/office/drawing/2014/main" id="{8027D6C8-86E0-4F60-9DE7-2F94D0C9AE7D}"/>
              </a:ext>
            </a:extLst>
          </p:cNvPr>
          <p:cNvSpPr>
            <a:spLocks noChangeArrowheads="1"/>
          </p:cNvSpPr>
          <p:nvPr/>
        </p:nvSpPr>
        <p:spPr bwMode="auto">
          <a:xfrm>
            <a:off x="214313" y="2263775"/>
            <a:ext cx="2357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CDo</a:t>
            </a:r>
            <a:r>
              <a:rPr lang="it-IT" altLang="it-IT" sz="1400"/>
              <a:t>H </a:t>
            </a:r>
            <a:r>
              <a:rPr lang="it-IT" altLang="it-IT"/>
              <a:t>=</a:t>
            </a:r>
          </a:p>
        </p:txBody>
      </p:sp>
      <p:sp>
        <p:nvSpPr>
          <p:cNvPr id="3092" name="Rectangle 8">
            <a:extLst>
              <a:ext uri="{FF2B5EF4-FFF2-40B4-BE49-F238E27FC236}">
                <a16:creationId xmlns:a16="http://schemas.microsoft.com/office/drawing/2014/main" id="{B8298828-9E61-4C87-A32F-C9DF73869B37}"/>
              </a:ext>
            </a:extLst>
          </p:cNvPr>
          <p:cNvSpPr>
            <a:spLocks noChangeArrowheads="1"/>
          </p:cNvSpPr>
          <p:nvPr/>
        </p:nvSpPr>
        <p:spPr bwMode="auto">
          <a:xfrm>
            <a:off x="214313" y="1730375"/>
            <a:ext cx="846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a:t>CD</a:t>
            </a:r>
            <a:r>
              <a:rPr lang="it-IT" altLang="it-IT" sz="1400"/>
              <a:t>H</a:t>
            </a:r>
            <a:r>
              <a:rPr lang="it-IT" altLang="it-IT"/>
              <a:t> = CDo</a:t>
            </a:r>
            <a:r>
              <a:rPr lang="it-IT" altLang="it-IT" sz="1400"/>
              <a:t>H       </a:t>
            </a:r>
            <a:r>
              <a:rPr lang="it-IT" altLang="it-IT" sz="1800"/>
              <a:t>(Piano Orizzontale)</a:t>
            </a:r>
          </a:p>
        </p:txBody>
      </p:sp>
      <p:sp>
        <p:nvSpPr>
          <p:cNvPr id="3093" name="Rettangolo 39">
            <a:extLst>
              <a:ext uri="{FF2B5EF4-FFF2-40B4-BE49-F238E27FC236}">
                <a16:creationId xmlns:a16="http://schemas.microsoft.com/office/drawing/2014/main" id="{D9C6E04C-0D98-401F-A4BA-1662E01514CF}"/>
              </a:ext>
            </a:extLst>
          </p:cNvPr>
          <p:cNvSpPr>
            <a:spLocks noChangeArrowheads="1"/>
          </p:cNvSpPr>
          <p:nvPr/>
        </p:nvSpPr>
        <p:spPr bwMode="auto">
          <a:xfrm>
            <a:off x="4214813" y="1643063"/>
            <a:ext cx="48577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b="1"/>
              <a:t>Teniamo presente che, se il coefficiente di resistenza parassita del piano è riferito alla propria superficie (indichiamolo con il sovrasegnato) va riferito rispetto alla sup. alare per ottenere quello “sommabile” agli altri)</a:t>
            </a:r>
            <a:endParaRPr lang="it-IT" altLang="it-IT" sz="1800"/>
          </a:p>
        </p:txBody>
      </p:sp>
      <p:graphicFrame>
        <p:nvGraphicFramePr>
          <p:cNvPr id="3074" name="Object 7">
            <a:extLst>
              <a:ext uri="{FF2B5EF4-FFF2-40B4-BE49-F238E27FC236}">
                <a16:creationId xmlns:a16="http://schemas.microsoft.com/office/drawing/2014/main" id="{8CD3D68E-35CB-4F23-8D2A-D2E75EF23D94}"/>
              </a:ext>
            </a:extLst>
          </p:cNvPr>
          <p:cNvGraphicFramePr>
            <a:graphicFrameLocks noChangeAspect="1"/>
          </p:cNvGraphicFramePr>
          <p:nvPr/>
        </p:nvGraphicFramePr>
        <p:xfrm>
          <a:off x="1357313" y="2120900"/>
          <a:ext cx="1346200" cy="812800"/>
        </p:xfrm>
        <a:graphic>
          <a:graphicData uri="http://schemas.openxmlformats.org/presentationml/2006/ole">
            <mc:AlternateContent xmlns:mc="http://schemas.openxmlformats.org/markup-compatibility/2006">
              <mc:Choice xmlns:v="urn:schemas-microsoft-com:vml" Requires="v">
                <p:oleObj spid="_x0000_s3097" name="Equazione" r:id="rId5" imgW="660240" imgH="393480" progId="Equation.3">
                  <p:embed/>
                </p:oleObj>
              </mc:Choice>
              <mc:Fallback>
                <p:oleObj name="Equazione" r:id="rId5" imgW="66024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2120900"/>
                        <a:ext cx="13462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Segnaposto piè di pagina 4">
            <a:extLst>
              <a:ext uri="{FF2B5EF4-FFF2-40B4-BE49-F238E27FC236}">
                <a16:creationId xmlns:a16="http://schemas.microsoft.com/office/drawing/2014/main" id="{67A9B13E-E195-49EC-A8E3-2388A69F10F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Segnaposto numero diapositiva 4">
            <a:extLst>
              <a:ext uri="{FF2B5EF4-FFF2-40B4-BE49-F238E27FC236}">
                <a16:creationId xmlns:a16="http://schemas.microsoft.com/office/drawing/2014/main" id="{20D068A5-F441-4215-AD19-C4E1CB7948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02CB0E4-942D-45F8-8394-675D58522E20}" type="slidenum">
              <a:rPr lang="it-IT" altLang="it-IT" sz="1400"/>
              <a:pPr eaLnBrk="1" hangingPunct="1"/>
              <a:t>6</a:t>
            </a:fld>
            <a:endParaRPr lang="it-IT" altLang="it-IT" sz="1400"/>
          </a:p>
        </p:txBody>
      </p:sp>
      <p:sp>
        <p:nvSpPr>
          <p:cNvPr id="4103" name="Rectangle 2">
            <a:extLst>
              <a:ext uri="{FF2B5EF4-FFF2-40B4-BE49-F238E27FC236}">
                <a16:creationId xmlns:a16="http://schemas.microsoft.com/office/drawing/2014/main" id="{82A6E9BE-E446-416C-9E88-7C72FEFA1491}"/>
              </a:ext>
            </a:extLst>
          </p:cNvPr>
          <p:cNvSpPr>
            <a:spLocks noChangeArrowheads="1"/>
          </p:cNvSpPr>
          <p:nvPr/>
        </p:nvSpPr>
        <p:spPr bwMode="auto">
          <a:xfrm>
            <a:off x="3209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04" name="Text Box 3">
            <a:extLst>
              <a:ext uri="{FF2B5EF4-FFF2-40B4-BE49-F238E27FC236}">
                <a16:creationId xmlns:a16="http://schemas.microsoft.com/office/drawing/2014/main" id="{16D3E871-8A7D-42AB-A436-5927ED44DDAA}"/>
              </a:ext>
            </a:extLst>
          </p:cNvPr>
          <p:cNvSpPr txBox="1">
            <a:spLocks noChangeArrowheads="1"/>
          </p:cNvSpPr>
          <p:nvPr/>
        </p:nvSpPr>
        <p:spPr bwMode="auto">
          <a:xfrm>
            <a:off x="179388" y="0"/>
            <a:ext cx="437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LA POLARE DEL VELIVOLO</a:t>
            </a:r>
          </a:p>
        </p:txBody>
      </p:sp>
      <p:sp>
        <p:nvSpPr>
          <p:cNvPr id="4105" name="Text Box 5">
            <a:extLst>
              <a:ext uri="{FF2B5EF4-FFF2-40B4-BE49-F238E27FC236}">
                <a16:creationId xmlns:a16="http://schemas.microsoft.com/office/drawing/2014/main" id="{9BA978CB-2742-45DD-ADCF-DC1158DACE3D}"/>
              </a:ext>
            </a:extLst>
          </p:cNvPr>
          <p:cNvSpPr txBox="1">
            <a:spLocks noChangeArrowheads="1"/>
          </p:cNvSpPr>
          <p:nvPr/>
        </p:nvSpPr>
        <p:spPr bwMode="auto">
          <a:xfrm>
            <a:off x="323850" y="428625"/>
            <a:ext cx="5059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CONTRIBUTI AGGIUNTIVI AL CDo</a:t>
            </a:r>
          </a:p>
        </p:txBody>
      </p:sp>
      <p:sp>
        <p:nvSpPr>
          <p:cNvPr id="4106" name="Rectangle 9">
            <a:extLst>
              <a:ext uri="{FF2B5EF4-FFF2-40B4-BE49-F238E27FC236}">
                <a16:creationId xmlns:a16="http://schemas.microsoft.com/office/drawing/2014/main" id="{203305BF-DAAC-4AB0-89A0-6434668CC1B5}"/>
              </a:ext>
            </a:extLst>
          </p:cNvPr>
          <p:cNvSpPr>
            <a:spLocks noChangeArrowheads="1"/>
          </p:cNvSpPr>
          <p:nvPr/>
        </p:nvSpPr>
        <p:spPr bwMode="auto">
          <a:xfrm>
            <a:off x="5643563" y="428625"/>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a:t>CD</a:t>
            </a:r>
            <a:r>
              <a:rPr lang="it-IT" altLang="it-IT" sz="1400"/>
              <a:t>agg</a:t>
            </a:r>
            <a:r>
              <a:rPr lang="it-IT" altLang="it-IT"/>
              <a:t> = CDo</a:t>
            </a:r>
            <a:r>
              <a:rPr lang="it-IT" altLang="it-IT" sz="1400"/>
              <a:t>agg</a:t>
            </a:r>
            <a:endParaRPr lang="it-IT" altLang="it-IT"/>
          </a:p>
        </p:txBody>
      </p:sp>
      <p:sp>
        <p:nvSpPr>
          <p:cNvPr id="4107" name="Rettangolo 16">
            <a:extLst>
              <a:ext uri="{FF2B5EF4-FFF2-40B4-BE49-F238E27FC236}">
                <a16:creationId xmlns:a16="http://schemas.microsoft.com/office/drawing/2014/main" id="{FB6CBF81-8147-4F67-8719-8C007CE0790E}"/>
              </a:ext>
            </a:extLst>
          </p:cNvPr>
          <p:cNvSpPr>
            <a:spLocks noChangeArrowheads="1"/>
          </p:cNvSpPr>
          <p:nvPr/>
        </p:nvSpPr>
        <p:spPr bwMode="auto">
          <a:xfrm>
            <a:off x="357188" y="857250"/>
            <a:ext cx="8786812"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 In tale contributo va tenuto conto delle fonti di resistenza dovute a:</a:t>
            </a:r>
          </a:p>
          <a:p>
            <a:pPr eaLnBrk="1" hangingPunct="1">
              <a:buFontTx/>
              <a:buChar char="-"/>
            </a:pPr>
            <a:r>
              <a:rPr lang="it-IT" altLang="it-IT" sz="2000"/>
              <a:t> </a:t>
            </a:r>
            <a:r>
              <a:rPr lang="it-IT" altLang="it-IT" sz="1600"/>
              <a:t>Antenne, escrescenze in generale (maniglie e altro)</a:t>
            </a:r>
          </a:p>
          <a:p>
            <a:pPr eaLnBrk="1" hangingPunct="1">
              <a:buFontTx/>
              <a:buChar char="-"/>
            </a:pPr>
            <a:r>
              <a:rPr lang="it-IT" altLang="it-IT" sz="1600"/>
              <a:t> Escrescenza superficiale (rugosità) dovuta a rivettature e chiodature</a:t>
            </a:r>
          </a:p>
          <a:p>
            <a:pPr eaLnBrk="1" hangingPunct="1">
              <a:buFontTx/>
              <a:buChar char="-"/>
            </a:pPr>
            <a:r>
              <a:rPr lang="it-IT" altLang="it-IT" sz="1600"/>
              <a:t> Resistenza aerodinamica dovuta al trafilamento d’aria attraverso le piccole fessure presenti ad esempio 	tra le superfici mobili</a:t>
            </a:r>
          </a:p>
          <a:p>
            <a:pPr eaLnBrk="1" hangingPunct="1">
              <a:buFontTx/>
              <a:buChar char="-"/>
            </a:pPr>
            <a:r>
              <a:rPr lang="it-IT" altLang="it-IT" sz="1600"/>
              <a:t> Resistenza dovuta all’aria convogliata per raffreddamento del motore (per i motori a pistoni)</a:t>
            </a:r>
          </a:p>
          <a:p>
            <a:pPr eaLnBrk="1" hangingPunct="1">
              <a:buFontTx/>
              <a:buChar char="-"/>
            </a:pPr>
            <a:r>
              <a:rPr lang="it-IT" altLang="it-IT" sz="1600"/>
              <a:t> Resistenza dovuta alla interferenza tra i vari componenti</a:t>
            </a:r>
          </a:p>
          <a:p>
            <a:pPr eaLnBrk="1" hangingPunct="1"/>
            <a:r>
              <a:rPr lang="it-IT" altLang="it-IT" sz="1600" b="1"/>
              <a:t>Ovviamente è una resistenza che non varia con la portanza </a:t>
            </a:r>
          </a:p>
        </p:txBody>
      </p:sp>
      <p:sp>
        <p:nvSpPr>
          <p:cNvPr id="4108" name="Rettangolo 17">
            <a:extLst>
              <a:ext uri="{FF2B5EF4-FFF2-40B4-BE49-F238E27FC236}">
                <a16:creationId xmlns:a16="http://schemas.microsoft.com/office/drawing/2014/main" id="{9DA88744-C45B-4C60-8A0F-E1604452C21A}"/>
              </a:ext>
            </a:extLst>
          </p:cNvPr>
          <p:cNvSpPr>
            <a:spLocks noChangeArrowheads="1"/>
          </p:cNvSpPr>
          <p:nvPr/>
        </p:nvSpPr>
        <p:spPr bwMode="auto">
          <a:xfrm>
            <a:off x="357188" y="3000375"/>
            <a:ext cx="85725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u="sng"/>
              <a:t>CDo VELIVOLO COMPLETO</a:t>
            </a:r>
          </a:p>
          <a:p>
            <a:pPr algn="just" eaLnBrk="1" hangingPunct="1"/>
            <a:r>
              <a:rPr lang="it-IT" altLang="it-IT" sz="1800"/>
              <a:t>Ovviamente si devono sommare tutti i vari CDo dei vari componenti del velivolo, cioè tutti i valori di coefficiente di resistenza non dipendenti dalla portanza, cioè dal CL. Vale quanto detto prima per il CDo di fusoliera, e cioè che se un dato CD (ad esempio del piano orizzontale) è riferito alla propria superficie, andrà moltiplicato per (S</a:t>
            </a:r>
            <a:r>
              <a:rPr lang="it-IT" altLang="it-IT" sz="1200"/>
              <a:t>H</a:t>
            </a:r>
            <a:r>
              <a:rPr lang="it-IT" altLang="it-IT" sz="1800"/>
              <a:t>/S) per “riferirlo”alla superficie generale di riferimento del CD, che è la superficie alare S.</a:t>
            </a:r>
          </a:p>
          <a:p>
            <a:pPr algn="just" eaLnBrk="1" hangingPunct="1"/>
            <a:r>
              <a:rPr lang="it-IT" altLang="it-IT" sz="1800"/>
              <a:t>Ad esempio il CDo del piano di coda riferito alla propria superficie potrebbe essere molto simile a quello dell’ala (vicino a quello di profilo, ad esempio =0.006, vedi capitolo 3). Se lo dobbiamo sommare ai vari CDo ognuno va riferito alla superficie alare, cioè</a:t>
            </a:r>
          </a:p>
        </p:txBody>
      </p:sp>
      <p:graphicFrame>
        <p:nvGraphicFramePr>
          <p:cNvPr id="4098" name="Object 7">
            <a:extLst>
              <a:ext uri="{FF2B5EF4-FFF2-40B4-BE49-F238E27FC236}">
                <a16:creationId xmlns:a16="http://schemas.microsoft.com/office/drawing/2014/main" id="{2BA8BEA8-DE61-400E-BBB4-16EFB1F1B0B2}"/>
              </a:ext>
            </a:extLst>
          </p:cNvPr>
          <p:cNvGraphicFramePr>
            <a:graphicFrameLocks noChangeAspect="1"/>
          </p:cNvGraphicFramePr>
          <p:nvPr/>
        </p:nvGraphicFramePr>
        <p:xfrm>
          <a:off x="5786438" y="5715000"/>
          <a:ext cx="2176462" cy="727075"/>
        </p:xfrm>
        <a:graphic>
          <a:graphicData uri="http://schemas.openxmlformats.org/presentationml/2006/ole">
            <mc:AlternateContent xmlns:mc="http://schemas.openxmlformats.org/markup-compatibility/2006">
              <mc:Choice xmlns:v="urn:schemas-microsoft-com:vml" Requires="v">
                <p:oleObj spid="_x0000_s4118" name="Equazione" r:id="rId4" imgW="1193760" imgH="393480" progId="Equation.3">
                  <p:embed/>
                </p:oleObj>
              </mc:Choice>
              <mc:Fallback>
                <p:oleObj name="Equazione" r:id="rId4" imgW="1193760" imgH="3934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6438" y="5715000"/>
                        <a:ext cx="2176462"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a:extLst>
              <a:ext uri="{FF2B5EF4-FFF2-40B4-BE49-F238E27FC236}">
                <a16:creationId xmlns:a16="http://schemas.microsoft.com/office/drawing/2014/main" id="{72DEB81C-DC4F-4B37-9AEA-C2EBB4D9862F}"/>
              </a:ext>
            </a:extLst>
          </p:cNvPr>
          <p:cNvGraphicFramePr>
            <a:graphicFrameLocks noChangeAspect="1"/>
          </p:cNvGraphicFramePr>
          <p:nvPr/>
        </p:nvGraphicFramePr>
        <p:xfrm>
          <a:off x="617538" y="5691188"/>
          <a:ext cx="2082800" cy="774700"/>
        </p:xfrm>
        <a:graphic>
          <a:graphicData uri="http://schemas.openxmlformats.org/presentationml/2006/ole">
            <mc:AlternateContent xmlns:mc="http://schemas.openxmlformats.org/markup-compatibility/2006">
              <mc:Choice xmlns:v="urn:schemas-microsoft-com:vml" Requires="v">
                <p:oleObj spid="_x0000_s4119" name="Equazione" r:id="rId6" imgW="1143000" imgH="419040" progId="Equation.3">
                  <p:embed/>
                </p:oleObj>
              </mc:Choice>
              <mc:Fallback>
                <p:oleObj name="Equazione" r:id="rId6" imgW="1143000" imgH="4190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8" y="5691188"/>
                        <a:ext cx="208280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a:extLst>
              <a:ext uri="{FF2B5EF4-FFF2-40B4-BE49-F238E27FC236}">
                <a16:creationId xmlns:a16="http://schemas.microsoft.com/office/drawing/2014/main" id="{8E8166D1-16AB-40C0-8DB5-CE872C8D6D18}"/>
              </a:ext>
            </a:extLst>
          </p:cNvPr>
          <p:cNvGraphicFramePr>
            <a:graphicFrameLocks noChangeAspect="1"/>
          </p:cNvGraphicFramePr>
          <p:nvPr/>
        </p:nvGraphicFramePr>
        <p:xfrm>
          <a:off x="3297238" y="5738813"/>
          <a:ext cx="2058987" cy="727075"/>
        </p:xfrm>
        <a:graphic>
          <a:graphicData uri="http://schemas.openxmlformats.org/presentationml/2006/ole">
            <mc:AlternateContent xmlns:mc="http://schemas.openxmlformats.org/markup-compatibility/2006">
              <mc:Choice xmlns:v="urn:schemas-microsoft-com:vml" Requires="v">
                <p:oleObj spid="_x0000_s4120" name="Equazione" r:id="rId8" imgW="1130040" imgH="393480" progId="Equation.3">
                  <p:embed/>
                </p:oleObj>
              </mc:Choice>
              <mc:Fallback>
                <p:oleObj name="Equazione" r:id="rId8" imgW="1130040" imgH="39348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7238" y="5738813"/>
                        <a:ext cx="2058987"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Segnaposto piè di pagina 4">
            <a:extLst>
              <a:ext uri="{FF2B5EF4-FFF2-40B4-BE49-F238E27FC236}">
                <a16:creationId xmlns:a16="http://schemas.microsoft.com/office/drawing/2014/main" id="{FC2C8768-7EFE-467C-9F8B-68B86EB8B69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egnaposto numero diapositiva 4">
            <a:extLst>
              <a:ext uri="{FF2B5EF4-FFF2-40B4-BE49-F238E27FC236}">
                <a16:creationId xmlns:a16="http://schemas.microsoft.com/office/drawing/2014/main" id="{FC74E63F-B3A2-4005-BCC3-89BC92EC5F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74D862B-C1CE-4576-9B3C-E00AFC3FA664}" type="slidenum">
              <a:rPr lang="it-IT" altLang="it-IT" sz="1400"/>
              <a:pPr eaLnBrk="1" hangingPunct="1"/>
              <a:t>7</a:t>
            </a:fld>
            <a:endParaRPr lang="it-IT" altLang="it-IT" sz="1400"/>
          </a:p>
        </p:txBody>
      </p:sp>
      <p:sp>
        <p:nvSpPr>
          <p:cNvPr id="18436" name="Rectangle 2">
            <a:extLst>
              <a:ext uri="{FF2B5EF4-FFF2-40B4-BE49-F238E27FC236}">
                <a16:creationId xmlns:a16="http://schemas.microsoft.com/office/drawing/2014/main" id="{F153FA52-EBD6-4D7F-83EA-21267CBF9AEA}"/>
              </a:ext>
            </a:extLst>
          </p:cNvPr>
          <p:cNvSpPr>
            <a:spLocks noChangeArrowheads="1"/>
          </p:cNvSpPr>
          <p:nvPr/>
        </p:nvSpPr>
        <p:spPr bwMode="auto">
          <a:xfrm>
            <a:off x="3209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37" name="Text Box 3">
            <a:extLst>
              <a:ext uri="{FF2B5EF4-FFF2-40B4-BE49-F238E27FC236}">
                <a16:creationId xmlns:a16="http://schemas.microsoft.com/office/drawing/2014/main" id="{2F74DEA5-04DD-4FBE-81D3-098D151F4064}"/>
              </a:ext>
            </a:extLst>
          </p:cNvPr>
          <p:cNvSpPr txBox="1">
            <a:spLocks noChangeArrowheads="1"/>
          </p:cNvSpPr>
          <p:nvPr/>
        </p:nvSpPr>
        <p:spPr bwMode="auto">
          <a:xfrm>
            <a:off x="179388" y="0"/>
            <a:ext cx="437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LA POLARE DEL VELIVOLO</a:t>
            </a:r>
          </a:p>
        </p:txBody>
      </p:sp>
      <p:sp>
        <p:nvSpPr>
          <p:cNvPr id="18438" name="Text Box 12">
            <a:extLst>
              <a:ext uri="{FF2B5EF4-FFF2-40B4-BE49-F238E27FC236}">
                <a16:creationId xmlns:a16="http://schemas.microsoft.com/office/drawing/2014/main" id="{AEB1D34A-DBA5-4018-92B1-73D1A332B3FD}"/>
              </a:ext>
            </a:extLst>
          </p:cNvPr>
          <p:cNvSpPr txBox="1">
            <a:spLocks noChangeArrowheads="1"/>
          </p:cNvSpPr>
          <p:nvPr/>
        </p:nvSpPr>
        <p:spPr bwMode="auto">
          <a:xfrm>
            <a:off x="357188" y="428625"/>
            <a:ext cx="8228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Velivolo Completo</a:t>
            </a:r>
            <a:r>
              <a:rPr lang="it-IT" altLang="it-IT"/>
              <a:t>   </a:t>
            </a:r>
            <a:r>
              <a:rPr lang="it-IT" altLang="it-IT" sz="2000" b="1"/>
              <a:t>Coeff. di resistenza non dipendente dalla portanza</a:t>
            </a:r>
          </a:p>
        </p:txBody>
      </p:sp>
      <p:sp>
        <p:nvSpPr>
          <p:cNvPr id="18439" name="Rettangolo 14">
            <a:extLst>
              <a:ext uri="{FF2B5EF4-FFF2-40B4-BE49-F238E27FC236}">
                <a16:creationId xmlns:a16="http://schemas.microsoft.com/office/drawing/2014/main" id="{D75E08A8-1F9F-44DA-83D5-890C49C08942}"/>
              </a:ext>
            </a:extLst>
          </p:cNvPr>
          <p:cNvSpPr>
            <a:spLocks noChangeArrowheads="1"/>
          </p:cNvSpPr>
          <p:nvPr/>
        </p:nvSpPr>
        <p:spPr bwMode="auto">
          <a:xfrm>
            <a:off x="285750" y="928688"/>
            <a:ext cx="7929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cs typeface="Times New Roman" panose="02020603050405020304" pitchFamily="18" charset="0"/>
              </a:rPr>
              <a:t>CDo</a:t>
            </a:r>
            <a:r>
              <a:rPr lang="it-IT" altLang="it-IT" baseline="-30000">
                <a:cs typeface="Times New Roman" panose="02020603050405020304" pitchFamily="18" charset="0"/>
              </a:rPr>
              <a:t>TOT</a:t>
            </a:r>
            <a:r>
              <a:rPr lang="it-IT" altLang="it-IT">
                <a:cs typeface="Times New Roman" panose="02020603050405020304" pitchFamily="18" charset="0"/>
              </a:rPr>
              <a:t> = </a:t>
            </a:r>
            <a:r>
              <a:rPr lang="it-IT" altLang="it-IT"/>
              <a:t>CDo</a:t>
            </a:r>
            <a:r>
              <a:rPr lang="it-IT" altLang="it-IT" sz="1400"/>
              <a:t>W</a:t>
            </a:r>
            <a:r>
              <a:rPr lang="it-IT" altLang="it-IT"/>
              <a:t> + CDo</a:t>
            </a:r>
            <a:r>
              <a:rPr lang="it-IT" altLang="it-IT" sz="1400"/>
              <a:t>f  </a:t>
            </a:r>
            <a:r>
              <a:rPr lang="it-IT" altLang="it-IT"/>
              <a:t>+ </a:t>
            </a:r>
            <a:r>
              <a:rPr lang="it-IT" altLang="it-IT" sz="1400"/>
              <a:t> </a:t>
            </a:r>
            <a:r>
              <a:rPr lang="it-IT" altLang="it-IT"/>
              <a:t>CDo</a:t>
            </a:r>
            <a:r>
              <a:rPr lang="it-IT" altLang="it-IT" sz="1400"/>
              <a:t>N</a:t>
            </a:r>
            <a:r>
              <a:rPr lang="it-IT" altLang="it-IT"/>
              <a:t> + CDo</a:t>
            </a:r>
            <a:r>
              <a:rPr lang="it-IT" altLang="it-IT" sz="1400"/>
              <a:t>V </a:t>
            </a:r>
            <a:r>
              <a:rPr lang="it-IT" altLang="it-IT"/>
              <a:t>+ CDo</a:t>
            </a:r>
            <a:r>
              <a:rPr lang="it-IT" altLang="it-IT" sz="1400"/>
              <a:t>H </a:t>
            </a:r>
            <a:r>
              <a:rPr lang="it-IT" altLang="it-IT"/>
              <a:t> + CDo</a:t>
            </a:r>
            <a:r>
              <a:rPr lang="it-IT" altLang="it-IT" sz="1200"/>
              <a:t>agg</a:t>
            </a:r>
            <a:r>
              <a:rPr lang="it-IT" altLang="it-IT" sz="1400"/>
              <a:t> </a:t>
            </a:r>
            <a:endParaRPr lang="it-IT" altLang="it-IT"/>
          </a:p>
        </p:txBody>
      </p:sp>
      <p:sp>
        <p:nvSpPr>
          <p:cNvPr id="18440" name="Rettangolo 11">
            <a:extLst>
              <a:ext uri="{FF2B5EF4-FFF2-40B4-BE49-F238E27FC236}">
                <a16:creationId xmlns:a16="http://schemas.microsoft.com/office/drawing/2014/main" id="{9F814D93-CB6E-4873-9DAD-5EBF29128904}"/>
              </a:ext>
            </a:extLst>
          </p:cNvPr>
          <p:cNvSpPr>
            <a:spLocks noChangeArrowheads="1"/>
          </p:cNvSpPr>
          <p:nvPr/>
        </p:nvSpPr>
        <p:spPr bwMode="auto">
          <a:xfrm>
            <a:off x="285750" y="1500188"/>
            <a:ext cx="863441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Tale fonte di resistenza rappresenta per un buon 80% la resistenza di attrito sui vari componenti del velivolo. E’ evidente che ci sarà anche un piccolo contributo di resistenza di pressione (scia), oltre che sui vari componenti, soprattutto sulle antenne ed escrescenze varie.  Vale quanto detto prima riguardo ai valori sommabili. Dobbiamo tenere presente che quello che si può certamente sommare è la resistenza dei vari componenti, ma per sommare i coefficienti di resistenza (ad esempio i vari CDo) devo necessariamente riferire i vari coefficienti alla stessa superficie di riferimento.</a:t>
            </a:r>
          </a:p>
          <a:p>
            <a:pPr algn="just" eaLnBrk="1" hangingPunct="1"/>
            <a:r>
              <a:rPr lang="it-IT" altLang="it-IT" sz="1800"/>
              <a:t>In tale ottica si vedrà (esempi tabelle pagine successive) che il contributo del’ala è dell’ordine di 0.0060, mentre quello del piano orizzontale sarà circa 0.0010-0.0015 (circa il 20-25% di quello dell’ala, proprio considerando che la sua superficie tipicamente è circa tra 1/4 ed 1/5 della superficie alare.</a:t>
            </a:r>
          </a:p>
          <a:p>
            <a:pPr algn="just" eaLnBrk="1" hangingPunct="1"/>
            <a:r>
              <a:rPr lang="it-IT" altLang="it-IT" sz="1800"/>
              <a:t>Il CDo totale ovviamente è adimensionale. I velivoli da trasporto a getto sono solitamente caratterizzati da valori del CDo pari a circa 0.016-0.020. I velivoli leggeri , invece hanno CDo dell’ordine di 0.027-0.033. </a:t>
            </a:r>
          </a:p>
          <a:p>
            <a:pPr algn="just" eaLnBrk="1" hangingPunct="1"/>
            <a:r>
              <a:rPr lang="it-IT" altLang="it-IT" sz="1800"/>
              <a:t>Solitamente il coefficiente di resistenza parassita (CDo) viene espressa in </a:t>
            </a:r>
            <a:r>
              <a:rPr lang="it-IT" altLang="it-IT" sz="1800" i="1"/>
              <a:t>counts</a:t>
            </a:r>
            <a:r>
              <a:rPr lang="it-IT" altLang="it-IT" sz="1800"/>
              <a:t>. </a:t>
            </a:r>
          </a:p>
          <a:p>
            <a:pPr algn="just" eaLnBrk="1" hangingPunct="1"/>
            <a:r>
              <a:rPr lang="it-IT" altLang="it-IT" sz="1800"/>
              <a:t>Un </a:t>
            </a:r>
            <a:r>
              <a:rPr lang="it-IT" altLang="it-IT" sz="1800" b="1" i="1"/>
              <a:t>drag count</a:t>
            </a:r>
            <a:r>
              <a:rPr lang="it-IT" altLang="it-IT" sz="1800" b="1"/>
              <a:t> </a:t>
            </a:r>
            <a:r>
              <a:rPr lang="it-IT" altLang="it-IT" sz="1800"/>
              <a:t>è pari a = 0.0001. Quindi si po’ dire che se il CDo di un velivolo è =0.0180, lo stesso CDo si può esprimere dicendo che esso è pari a 180 </a:t>
            </a:r>
            <a:r>
              <a:rPr lang="it-IT" altLang="it-IT" sz="1800" i="1"/>
              <a:t>drag counts.</a:t>
            </a:r>
            <a:r>
              <a:rPr lang="it-IT" altLang="it-IT" sz="1800"/>
              <a:t> Il </a:t>
            </a:r>
            <a:r>
              <a:rPr lang="it-IT" altLang="it-IT" sz="1800" i="1"/>
              <a:t>count</a:t>
            </a:r>
            <a:r>
              <a:rPr lang="it-IT" altLang="it-IT" sz="1800"/>
              <a:t> in definitiva è l’unità del coefficiente di  resistenza.</a:t>
            </a:r>
          </a:p>
        </p:txBody>
      </p:sp>
      <p:sp>
        <p:nvSpPr>
          <p:cNvPr id="9" name="Segnaposto piè di pagina 4">
            <a:extLst>
              <a:ext uri="{FF2B5EF4-FFF2-40B4-BE49-F238E27FC236}">
                <a16:creationId xmlns:a16="http://schemas.microsoft.com/office/drawing/2014/main" id="{7730C7DD-B57B-4417-9820-49FAB7C65AA6}"/>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Segnaposto numero diapositiva 4">
            <a:extLst>
              <a:ext uri="{FF2B5EF4-FFF2-40B4-BE49-F238E27FC236}">
                <a16:creationId xmlns:a16="http://schemas.microsoft.com/office/drawing/2014/main" id="{D20C27BA-DF04-442E-B00C-69FE0DB897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4C403F4-7ABE-48E4-9DBF-AA985CAA778C}" type="slidenum">
              <a:rPr lang="it-IT" altLang="it-IT" sz="1400"/>
              <a:pPr eaLnBrk="1" hangingPunct="1"/>
              <a:t>8</a:t>
            </a:fld>
            <a:endParaRPr lang="it-IT" altLang="it-IT" sz="1400"/>
          </a:p>
        </p:txBody>
      </p:sp>
      <p:sp>
        <p:nvSpPr>
          <p:cNvPr id="5130" name="Rectangle 2">
            <a:extLst>
              <a:ext uri="{FF2B5EF4-FFF2-40B4-BE49-F238E27FC236}">
                <a16:creationId xmlns:a16="http://schemas.microsoft.com/office/drawing/2014/main" id="{23495287-3006-4992-838D-F826E5906919}"/>
              </a:ext>
            </a:extLst>
          </p:cNvPr>
          <p:cNvSpPr>
            <a:spLocks noChangeArrowheads="1"/>
          </p:cNvSpPr>
          <p:nvPr/>
        </p:nvSpPr>
        <p:spPr bwMode="auto">
          <a:xfrm>
            <a:off x="3209925"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31" name="Text Box 3">
            <a:extLst>
              <a:ext uri="{FF2B5EF4-FFF2-40B4-BE49-F238E27FC236}">
                <a16:creationId xmlns:a16="http://schemas.microsoft.com/office/drawing/2014/main" id="{D74AA1D1-6837-4398-A709-4B3F6FA7027D}"/>
              </a:ext>
            </a:extLst>
          </p:cNvPr>
          <p:cNvSpPr txBox="1">
            <a:spLocks noChangeArrowheads="1"/>
          </p:cNvSpPr>
          <p:nvPr/>
        </p:nvSpPr>
        <p:spPr bwMode="auto">
          <a:xfrm>
            <a:off x="179388" y="0"/>
            <a:ext cx="437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LA POLARE DEL VELIVOLO</a:t>
            </a:r>
          </a:p>
        </p:txBody>
      </p:sp>
      <p:sp>
        <p:nvSpPr>
          <p:cNvPr id="5132" name="Rectangle 4">
            <a:extLst>
              <a:ext uri="{FF2B5EF4-FFF2-40B4-BE49-F238E27FC236}">
                <a16:creationId xmlns:a16="http://schemas.microsoft.com/office/drawing/2014/main" id="{1FC56EC2-BD5D-4336-9E85-E2720EAB0A24}"/>
              </a:ext>
            </a:extLst>
          </p:cNvPr>
          <p:cNvSpPr>
            <a:spLocks noChangeArrowheads="1"/>
          </p:cNvSpPr>
          <p:nvPr/>
        </p:nvSpPr>
        <p:spPr bwMode="auto">
          <a:xfrm>
            <a:off x="0" y="2317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33" name="Rectangle 5">
            <a:extLst>
              <a:ext uri="{FF2B5EF4-FFF2-40B4-BE49-F238E27FC236}">
                <a16:creationId xmlns:a16="http://schemas.microsoft.com/office/drawing/2014/main" id="{493E598E-9725-433A-B6F5-0E2147D0D079}"/>
              </a:ext>
            </a:extLst>
          </p:cNvPr>
          <p:cNvSpPr>
            <a:spLocks noChangeArrowheads="1"/>
          </p:cNvSpPr>
          <p:nvPr/>
        </p:nvSpPr>
        <p:spPr bwMode="auto">
          <a:xfrm>
            <a:off x="342900" y="2357438"/>
            <a:ext cx="194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cs typeface="Times New Roman" panose="02020603050405020304" pitchFamily="18" charset="0"/>
              </a:rPr>
              <a:t>CD = CDo + </a:t>
            </a:r>
            <a:endParaRPr lang="it-IT" altLang="it-IT"/>
          </a:p>
        </p:txBody>
      </p:sp>
      <p:graphicFrame>
        <p:nvGraphicFramePr>
          <p:cNvPr id="5122" name="Object 6">
            <a:extLst>
              <a:ext uri="{FF2B5EF4-FFF2-40B4-BE49-F238E27FC236}">
                <a16:creationId xmlns:a16="http://schemas.microsoft.com/office/drawing/2014/main" id="{87DC4E5D-C8B3-406D-A9DE-2AD4AABE5A6E}"/>
              </a:ext>
            </a:extLst>
          </p:cNvPr>
          <p:cNvGraphicFramePr>
            <a:graphicFrameLocks noChangeAspect="1"/>
          </p:cNvGraphicFramePr>
          <p:nvPr/>
        </p:nvGraphicFramePr>
        <p:xfrm>
          <a:off x="2284413" y="2114550"/>
          <a:ext cx="1287462" cy="885825"/>
        </p:xfrm>
        <a:graphic>
          <a:graphicData uri="http://schemas.openxmlformats.org/presentationml/2006/ole">
            <mc:AlternateContent xmlns:mc="http://schemas.openxmlformats.org/markup-compatibility/2006">
              <mc:Choice xmlns:v="urn:schemas-microsoft-com:vml" Requires="v">
                <p:oleObj spid="_x0000_s5169" name="Equation" r:id="rId4" imgW="609600" imgH="419100" progId="Equation.3">
                  <p:embed/>
                </p:oleObj>
              </mc:Choice>
              <mc:Fallback>
                <p:oleObj name="Equation" r:id="rId4" imgW="6096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2114550"/>
                        <a:ext cx="1287462"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4" name="Text Box 7">
            <a:extLst>
              <a:ext uri="{FF2B5EF4-FFF2-40B4-BE49-F238E27FC236}">
                <a16:creationId xmlns:a16="http://schemas.microsoft.com/office/drawing/2014/main" id="{5C31161E-EF5B-4850-82F4-79F5844992B0}"/>
              </a:ext>
            </a:extLst>
          </p:cNvPr>
          <p:cNvSpPr txBox="1">
            <a:spLocks noChangeArrowheads="1"/>
          </p:cNvSpPr>
          <p:nvPr/>
        </p:nvSpPr>
        <p:spPr bwMode="auto">
          <a:xfrm>
            <a:off x="4552950" y="2286000"/>
            <a:ext cx="4289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Polare  di resistenza parabolica</a:t>
            </a:r>
          </a:p>
        </p:txBody>
      </p:sp>
      <p:sp>
        <p:nvSpPr>
          <p:cNvPr id="5135" name="Rectangle 8">
            <a:extLst>
              <a:ext uri="{FF2B5EF4-FFF2-40B4-BE49-F238E27FC236}">
                <a16:creationId xmlns:a16="http://schemas.microsoft.com/office/drawing/2014/main" id="{B22E3876-8F35-4BFE-8A10-05E4991620F7}"/>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5123" name="Object 9">
            <a:extLst>
              <a:ext uri="{FF2B5EF4-FFF2-40B4-BE49-F238E27FC236}">
                <a16:creationId xmlns:a16="http://schemas.microsoft.com/office/drawing/2014/main" id="{E6C91719-4479-4B34-8B29-4964FE095D9D}"/>
              </a:ext>
            </a:extLst>
          </p:cNvPr>
          <p:cNvGraphicFramePr>
            <a:graphicFrameLocks noChangeAspect="1"/>
          </p:cNvGraphicFramePr>
          <p:nvPr/>
        </p:nvGraphicFramePr>
        <p:xfrm>
          <a:off x="3929063" y="2857500"/>
          <a:ext cx="4995862" cy="858838"/>
        </p:xfrm>
        <a:graphic>
          <a:graphicData uri="http://schemas.openxmlformats.org/presentationml/2006/ole">
            <mc:AlternateContent xmlns:mc="http://schemas.openxmlformats.org/markup-compatibility/2006">
              <mc:Choice xmlns:v="urn:schemas-microsoft-com:vml" Requires="v">
                <p:oleObj spid="_x0000_s5170" name="Equazione" r:id="rId6" imgW="2565360" imgH="444240" progId="Equation.3">
                  <p:embed/>
                </p:oleObj>
              </mc:Choice>
              <mc:Fallback>
                <p:oleObj name="Equazione" r:id="rId6" imgW="2565360" imgH="4442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063" y="2857500"/>
                        <a:ext cx="4995862"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6" name="Text Box 10">
            <a:extLst>
              <a:ext uri="{FF2B5EF4-FFF2-40B4-BE49-F238E27FC236}">
                <a16:creationId xmlns:a16="http://schemas.microsoft.com/office/drawing/2014/main" id="{3C4CC333-5AEC-4C53-A4EB-3BC7194FAEC9}"/>
              </a:ext>
            </a:extLst>
          </p:cNvPr>
          <p:cNvSpPr txBox="1">
            <a:spLocks noChangeArrowheads="1"/>
          </p:cNvSpPr>
          <p:nvPr/>
        </p:nvSpPr>
        <p:spPr bwMode="auto">
          <a:xfrm>
            <a:off x="447675" y="3824288"/>
            <a:ext cx="7762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Fattore di Oswald</a:t>
            </a:r>
            <a:r>
              <a:rPr lang="it-IT" altLang="it-IT"/>
              <a:t>, tipico 0.70-0.85 per velivoli da trasporto.</a:t>
            </a:r>
          </a:p>
        </p:txBody>
      </p:sp>
      <p:graphicFrame>
        <p:nvGraphicFramePr>
          <p:cNvPr id="5124" name="Object 11">
            <a:extLst>
              <a:ext uri="{FF2B5EF4-FFF2-40B4-BE49-F238E27FC236}">
                <a16:creationId xmlns:a16="http://schemas.microsoft.com/office/drawing/2014/main" id="{7709DF07-059C-48AE-924C-1DDF0BEF463A}"/>
              </a:ext>
            </a:extLst>
          </p:cNvPr>
          <p:cNvGraphicFramePr>
            <a:graphicFrameLocks noChangeAspect="1"/>
          </p:cNvGraphicFramePr>
          <p:nvPr/>
        </p:nvGraphicFramePr>
        <p:xfrm>
          <a:off x="2473325" y="4462463"/>
          <a:ext cx="681038" cy="936625"/>
        </p:xfrm>
        <a:graphic>
          <a:graphicData uri="http://schemas.openxmlformats.org/presentationml/2006/ole">
            <mc:AlternateContent xmlns:mc="http://schemas.openxmlformats.org/markup-compatibility/2006">
              <mc:Choice xmlns:v="urn:schemas-microsoft-com:vml" Requires="v">
                <p:oleObj spid="_x0000_s5171" name="Equation" r:id="rId8" imgW="304668" imgH="418918" progId="Equation.3">
                  <p:embed/>
                </p:oleObj>
              </mc:Choice>
              <mc:Fallback>
                <p:oleObj name="Equation" r:id="rId8" imgW="304668" imgH="418918"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4462463"/>
                        <a:ext cx="6810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12">
            <a:extLst>
              <a:ext uri="{FF2B5EF4-FFF2-40B4-BE49-F238E27FC236}">
                <a16:creationId xmlns:a16="http://schemas.microsoft.com/office/drawing/2014/main" id="{FF8B628A-0177-4450-96B8-52D0EC5C5D0E}"/>
              </a:ext>
            </a:extLst>
          </p:cNvPr>
          <p:cNvGraphicFramePr>
            <a:graphicFrameLocks noChangeAspect="1"/>
          </p:cNvGraphicFramePr>
          <p:nvPr/>
        </p:nvGraphicFramePr>
        <p:xfrm>
          <a:off x="3768725" y="4462463"/>
          <a:ext cx="627063" cy="1008062"/>
        </p:xfrm>
        <a:graphic>
          <a:graphicData uri="http://schemas.openxmlformats.org/presentationml/2006/ole">
            <mc:AlternateContent xmlns:mc="http://schemas.openxmlformats.org/markup-compatibility/2006">
              <mc:Choice xmlns:v="urn:schemas-microsoft-com:vml" Requires="v">
                <p:oleObj spid="_x0000_s5172" name="Equation" r:id="rId10" imgW="266469" imgH="431425" progId="Equation.3">
                  <p:embed/>
                </p:oleObj>
              </mc:Choice>
              <mc:Fallback>
                <p:oleObj name="Equation" r:id="rId10" imgW="266469" imgH="431425"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8725" y="4462463"/>
                        <a:ext cx="627063"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3">
            <a:extLst>
              <a:ext uri="{FF2B5EF4-FFF2-40B4-BE49-F238E27FC236}">
                <a16:creationId xmlns:a16="http://schemas.microsoft.com/office/drawing/2014/main" id="{C11B0FF0-136C-42C8-81A6-2F10FBCFC80B}"/>
              </a:ext>
            </a:extLst>
          </p:cNvPr>
          <p:cNvGraphicFramePr>
            <a:graphicFrameLocks noChangeAspect="1"/>
          </p:cNvGraphicFramePr>
          <p:nvPr/>
        </p:nvGraphicFramePr>
        <p:xfrm>
          <a:off x="3697288" y="5686425"/>
          <a:ext cx="431800" cy="431800"/>
        </p:xfrm>
        <a:graphic>
          <a:graphicData uri="http://schemas.openxmlformats.org/presentationml/2006/ole">
            <mc:AlternateContent xmlns:mc="http://schemas.openxmlformats.org/markup-compatibility/2006">
              <mc:Choice xmlns:v="urn:schemas-microsoft-com:vml" Requires="v">
                <p:oleObj spid="_x0000_s5173" name="Equation" r:id="rId12" imgW="228600" imgH="228600" progId="Equation.3">
                  <p:embed/>
                </p:oleObj>
              </mc:Choice>
              <mc:Fallback>
                <p:oleObj name="Equation" r:id="rId12" imgW="228600" imgH="2286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7288" y="5686425"/>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7" name="Rectangle 14">
            <a:extLst>
              <a:ext uri="{FF2B5EF4-FFF2-40B4-BE49-F238E27FC236}">
                <a16:creationId xmlns:a16="http://schemas.microsoft.com/office/drawing/2014/main" id="{D6684358-4710-4FF1-B5D7-FCE8550B7DB8}"/>
              </a:ext>
            </a:extLst>
          </p:cNvPr>
          <p:cNvSpPr>
            <a:spLocks noChangeArrowheads="1"/>
          </p:cNvSpPr>
          <p:nvPr/>
        </p:nvSpPr>
        <p:spPr bwMode="auto">
          <a:xfrm>
            <a:off x="457200" y="473233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a:cs typeface="Times New Roman" panose="02020603050405020304" pitchFamily="18" charset="0"/>
              </a:rPr>
              <a:t>AR</a:t>
            </a:r>
            <a:r>
              <a:rPr lang="it-IT" altLang="it-IT" baseline="-30000">
                <a:cs typeface="Times New Roman" panose="02020603050405020304" pitchFamily="18" charset="0"/>
              </a:rPr>
              <a:t>e</a:t>
            </a:r>
            <a:r>
              <a:rPr lang="it-IT" altLang="it-IT">
                <a:cs typeface="Times New Roman" panose="02020603050405020304" pitchFamily="18" charset="0"/>
              </a:rPr>
              <a:t> = AR e = </a:t>
            </a:r>
            <a:endParaRPr lang="it-IT" altLang="it-IT"/>
          </a:p>
        </p:txBody>
      </p:sp>
      <p:sp>
        <p:nvSpPr>
          <p:cNvPr id="5138" name="Rectangle 15">
            <a:extLst>
              <a:ext uri="{FF2B5EF4-FFF2-40B4-BE49-F238E27FC236}">
                <a16:creationId xmlns:a16="http://schemas.microsoft.com/office/drawing/2014/main" id="{446144F6-5516-4F2B-A41E-E148365D990A}"/>
              </a:ext>
            </a:extLst>
          </p:cNvPr>
          <p:cNvSpPr>
            <a:spLocks noChangeArrowheads="1"/>
          </p:cNvSpPr>
          <p:nvPr/>
        </p:nvSpPr>
        <p:spPr bwMode="auto">
          <a:xfrm>
            <a:off x="3192463" y="4732338"/>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a:cs typeface="Times New Roman" panose="02020603050405020304" pitchFamily="18" charset="0"/>
              </a:rPr>
              <a:t>  = </a:t>
            </a:r>
            <a:endParaRPr lang="it-IT" altLang="it-IT"/>
          </a:p>
        </p:txBody>
      </p:sp>
      <p:sp>
        <p:nvSpPr>
          <p:cNvPr id="5139" name="Rectangle 16">
            <a:extLst>
              <a:ext uri="{FF2B5EF4-FFF2-40B4-BE49-F238E27FC236}">
                <a16:creationId xmlns:a16="http://schemas.microsoft.com/office/drawing/2014/main" id="{02E35A96-D562-478D-9FC1-9B6588211753}"/>
              </a:ext>
            </a:extLst>
          </p:cNvPr>
          <p:cNvSpPr>
            <a:spLocks noChangeArrowheads="1"/>
          </p:cNvSpPr>
          <p:nvPr/>
        </p:nvSpPr>
        <p:spPr bwMode="auto">
          <a:xfrm>
            <a:off x="384175" y="5667375"/>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a:cs typeface="Times New Roman" panose="02020603050405020304" pitchFamily="18" charset="0"/>
              </a:rPr>
              <a:t>Avendo definito con b</a:t>
            </a:r>
            <a:r>
              <a:rPr lang="it-IT" altLang="it-IT" baseline="-30000">
                <a:cs typeface="Times New Roman" panose="02020603050405020304" pitchFamily="18" charset="0"/>
              </a:rPr>
              <a:t>e</a:t>
            </a:r>
            <a:r>
              <a:rPr lang="it-IT" altLang="it-IT">
                <a:cs typeface="Times New Roman" panose="02020603050405020304" pitchFamily="18" charset="0"/>
              </a:rPr>
              <a:t>=b </a:t>
            </a:r>
            <a:endParaRPr lang="it-IT" altLang="it-IT"/>
          </a:p>
        </p:txBody>
      </p:sp>
      <p:sp>
        <p:nvSpPr>
          <p:cNvPr id="5140" name="Rectangle 17">
            <a:extLst>
              <a:ext uri="{FF2B5EF4-FFF2-40B4-BE49-F238E27FC236}">
                <a16:creationId xmlns:a16="http://schemas.microsoft.com/office/drawing/2014/main" id="{707FFCD2-5F2F-4EAC-9BD4-A7B7F9424F4E}"/>
              </a:ext>
            </a:extLst>
          </p:cNvPr>
          <p:cNvSpPr>
            <a:spLocks noChangeArrowheads="1"/>
          </p:cNvSpPr>
          <p:nvPr/>
        </p:nvSpPr>
        <p:spPr bwMode="auto">
          <a:xfrm>
            <a:off x="4705350" y="5686425"/>
            <a:ext cx="322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r>
              <a:rPr lang="it-IT" altLang="it-IT" u="sng">
                <a:cs typeface="Times New Roman" panose="02020603050405020304" pitchFamily="18" charset="0"/>
              </a:rPr>
              <a:t> l’apertura alare efficace.</a:t>
            </a:r>
          </a:p>
        </p:txBody>
      </p:sp>
      <p:sp>
        <p:nvSpPr>
          <p:cNvPr id="5141" name="Rettangolo 21">
            <a:extLst>
              <a:ext uri="{FF2B5EF4-FFF2-40B4-BE49-F238E27FC236}">
                <a16:creationId xmlns:a16="http://schemas.microsoft.com/office/drawing/2014/main" id="{A76CCF0F-AB84-4945-B722-768F1D5C59F3}"/>
              </a:ext>
            </a:extLst>
          </p:cNvPr>
          <p:cNvSpPr>
            <a:spLocks noChangeArrowheads="1"/>
          </p:cNvSpPr>
          <p:nvPr/>
        </p:nvSpPr>
        <p:spPr bwMode="auto">
          <a:xfrm>
            <a:off x="4572000" y="4670425"/>
            <a:ext cx="4429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cs typeface="Times New Roman" panose="02020603050405020304" pitchFamily="18" charset="0"/>
              </a:rPr>
              <a:t> Allungamento alare effettivo o efficace</a:t>
            </a:r>
            <a:endParaRPr lang="it-IT" altLang="it-IT"/>
          </a:p>
        </p:txBody>
      </p:sp>
      <p:sp>
        <p:nvSpPr>
          <p:cNvPr id="5142" name="Rectangle 10">
            <a:extLst>
              <a:ext uri="{FF2B5EF4-FFF2-40B4-BE49-F238E27FC236}">
                <a16:creationId xmlns:a16="http://schemas.microsoft.com/office/drawing/2014/main" id="{7EEED95A-2EA8-4787-9B60-74DB90452A97}"/>
              </a:ext>
            </a:extLst>
          </p:cNvPr>
          <p:cNvSpPr>
            <a:spLocks noChangeArrowheads="1"/>
          </p:cNvSpPr>
          <p:nvPr/>
        </p:nvSpPr>
        <p:spPr bwMode="auto">
          <a:xfrm>
            <a:off x="214313" y="828675"/>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cs typeface="Times New Roman" panose="02020603050405020304" pitchFamily="18" charset="0"/>
              </a:rPr>
              <a:t>CD=CDo</a:t>
            </a:r>
            <a:r>
              <a:rPr lang="it-IT" altLang="it-IT" baseline="-30000">
                <a:cs typeface="Times New Roman" panose="02020603050405020304" pitchFamily="18" charset="0"/>
              </a:rPr>
              <a:t>TOT</a:t>
            </a:r>
            <a:r>
              <a:rPr lang="it-IT" altLang="it-IT">
                <a:cs typeface="Times New Roman" panose="02020603050405020304" pitchFamily="18" charset="0"/>
              </a:rPr>
              <a:t> + </a:t>
            </a:r>
            <a:endParaRPr lang="it-IT" altLang="it-IT"/>
          </a:p>
        </p:txBody>
      </p:sp>
      <p:graphicFrame>
        <p:nvGraphicFramePr>
          <p:cNvPr id="5127" name="Object 21">
            <a:extLst>
              <a:ext uri="{FF2B5EF4-FFF2-40B4-BE49-F238E27FC236}">
                <a16:creationId xmlns:a16="http://schemas.microsoft.com/office/drawing/2014/main" id="{CC9C9DA6-119D-4770-81AF-B5CD0B530E1C}"/>
              </a:ext>
            </a:extLst>
          </p:cNvPr>
          <p:cNvGraphicFramePr>
            <a:graphicFrameLocks noChangeAspect="1"/>
          </p:cNvGraphicFramePr>
          <p:nvPr/>
        </p:nvGraphicFramePr>
        <p:xfrm>
          <a:off x="2214563" y="642938"/>
          <a:ext cx="5551487" cy="785812"/>
        </p:xfrm>
        <a:graphic>
          <a:graphicData uri="http://schemas.openxmlformats.org/presentationml/2006/ole">
            <mc:AlternateContent xmlns:mc="http://schemas.openxmlformats.org/markup-compatibility/2006">
              <mc:Choice xmlns:v="urn:schemas-microsoft-com:vml" Requires="v">
                <p:oleObj spid="_x0000_s5174" name="Equazione" r:id="rId14" imgW="2958840" imgH="419040" progId="Equation.3">
                  <p:embed/>
                </p:oleObj>
              </mc:Choice>
              <mc:Fallback>
                <p:oleObj name="Equazione" r:id="rId14" imgW="2958840" imgH="41904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14563" y="642938"/>
                        <a:ext cx="5551487"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3" name="Rettangolo 24">
            <a:extLst>
              <a:ext uri="{FF2B5EF4-FFF2-40B4-BE49-F238E27FC236}">
                <a16:creationId xmlns:a16="http://schemas.microsoft.com/office/drawing/2014/main" id="{40FD8668-A01C-4206-B37F-80CBECE808C0}"/>
              </a:ext>
            </a:extLst>
          </p:cNvPr>
          <p:cNvSpPr>
            <a:spLocks noChangeArrowheads="1"/>
          </p:cNvSpPr>
          <p:nvPr/>
        </p:nvSpPr>
        <p:spPr bwMode="auto">
          <a:xfrm>
            <a:off x="142875" y="314325"/>
            <a:ext cx="4929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Coeff. di resistenza dovuto  alla portanza</a:t>
            </a:r>
            <a:endParaRPr lang="it-IT" altLang="it-IT" sz="2000"/>
          </a:p>
        </p:txBody>
      </p:sp>
      <p:sp>
        <p:nvSpPr>
          <p:cNvPr id="5144" name="Rettangolo 25">
            <a:extLst>
              <a:ext uri="{FF2B5EF4-FFF2-40B4-BE49-F238E27FC236}">
                <a16:creationId xmlns:a16="http://schemas.microsoft.com/office/drawing/2014/main" id="{C3FEC408-039F-41BF-820B-FB4B32AA10FB}"/>
              </a:ext>
            </a:extLst>
          </p:cNvPr>
          <p:cNvSpPr>
            <a:spLocks noChangeArrowheads="1"/>
          </p:cNvSpPr>
          <p:nvPr/>
        </p:nvSpPr>
        <p:spPr bwMode="auto">
          <a:xfrm>
            <a:off x="2714625" y="1643063"/>
            <a:ext cx="1263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Vortex drag</a:t>
            </a:r>
          </a:p>
        </p:txBody>
      </p:sp>
      <p:cxnSp>
        <p:nvCxnSpPr>
          <p:cNvPr id="27" name="Connettore 2 26">
            <a:extLst>
              <a:ext uri="{FF2B5EF4-FFF2-40B4-BE49-F238E27FC236}">
                <a16:creationId xmlns:a16="http://schemas.microsoft.com/office/drawing/2014/main" id="{26213C8A-5DED-4F62-A0EC-F9F9B5F7931D}"/>
              </a:ext>
            </a:extLst>
          </p:cNvPr>
          <p:cNvCxnSpPr/>
          <p:nvPr/>
        </p:nvCxnSpPr>
        <p:spPr>
          <a:xfrm rot="5400000" flipH="1" flipV="1">
            <a:off x="3000375" y="1357313"/>
            <a:ext cx="428625" cy="14287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8" name="Connettore 2 27">
            <a:extLst>
              <a:ext uri="{FF2B5EF4-FFF2-40B4-BE49-F238E27FC236}">
                <a16:creationId xmlns:a16="http://schemas.microsoft.com/office/drawing/2014/main" id="{107634B3-E3AD-4BA9-B0E4-C75D376E56C8}"/>
              </a:ext>
            </a:extLst>
          </p:cNvPr>
          <p:cNvCxnSpPr/>
          <p:nvPr/>
        </p:nvCxnSpPr>
        <p:spPr>
          <a:xfrm rot="16200000" flipV="1">
            <a:off x="5500688" y="1428750"/>
            <a:ext cx="428625" cy="14287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5147" name="Rettangolo 28">
            <a:extLst>
              <a:ext uri="{FF2B5EF4-FFF2-40B4-BE49-F238E27FC236}">
                <a16:creationId xmlns:a16="http://schemas.microsoft.com/office/drawing/2014/main" id="{90B67ED3-A387-4477-B201-78B879DE1264}"/>
              </a:ext>
            </a:extLst>
          </p:cNvPr>
          <p:cNvSpPr>
            <a:spLocks noChangeArrowheads="1"/>
          </p:cNvSpPr>
          <p:nvPr/>
        </p:nvSpPr>
        <p:spPr bwMode="auto">
          <a:xfrm>
            <a:off x="4714875" y="1571625"/>
            <a:ext cx="4224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Resistenza parassita dei vari componenti </a:t>
            </a:r>
          </a:p>
          <a:p>
            <a:pPr eaLnBrk="1" hangingPunct="1"/>
            <a:r>
              <a:rPr lang="it-IT" altLang="it-IT" sz="1800"/>
              <a:t>variabile con l’assetto (principalmente scia)</a:t>
            </a:r>
          </a:p>
        </p:txBody>
      </p:sp>
      <p:cxnSp>
        <p:nvCxnSpPr>
          <p:cNvPr id="32" name="Connettore 1 31">
            <a:extLst>
              <a:ext uri="{FF2B5EF4-FFF2-40B4-BE49-F238E27FC236}">
                <a16:creationId xmlns:a16="http://schemas.microsoft.com/office/drawing/2014/main" id="{53CCB63E-86EB-4CA5-A122-E01C7FF24DF8}"/>
              </a:ext>
            </a:extLst>
          </p:cNvPr>
          <p:cNvCxnSpPr/>
          <p:nvPr/>
        </p:nvCxnSpPr>
        <p:spPr>
          <a:xfrm>
            <a:off x="3929063" y="1285875"/>
            <a:ext cx="3214687"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49" name="Rettangolo 32">
            <a:extLst>
              <a:ext uri="{FF2B5EF4-FFF2-40B4-BE49-F238E27FC236}">
                <a16:creationId xmlns:a16="http://schemas.microsoft.com/office/drawing/2014/main" id="{170513F1-0849-4C66-9493-AEA4FAB480A6}"/>
              </a:ext>
            </a:extLst>
          </p:cNvPr>
          <p:cNvSpPr>
            <a:spLocks noChangeArrowheads="1"/>
          </p:cNvSpPr>
          <p:nvPr/>
        </p:nvSpPr>
        <p:spPr bwMode="auto">
          <a:xfrm>
            <a:off x="2500313" y="3143250"/>
            <a:ext cx="1344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Con “e” :</a:t>
            </a:r>
          </a:p>
        </p:txBody>
      </p:sp>
      <p:cxnSp>
        <p:nvCxnSpPr>
          <p:cNvPr id="35" name="Connettore 2 34">
            <a:extLst>
              <a:ext uri="{FF2B5EF4-FFF2-40B4-BE49-F238E27FC236}">
                <a16:creationId xmlns:a16="http://schemas.microsoft.com/office/drawing/2014/main" id="{BDAFCCB1-23DF-4F15-B10C-5CA6084F71FC}"/>
              </a:ext>
            </a:extLst>
          </p:cNvPr>
          <p:cNvCxnSpPr>
            <a:stCxn id="5134" idx="1"/>
          </p:cNvCxnSpPr>
          <p:nvPr/>
        </p:nvCxnSpPr>
        <p:spPr>
          <a:xfrm rot="10800000" flipV="1">
            <a:off x="3643313" y="2516188"/>
            <a:ext cx="909637" cy="55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Segnaposto piè di pagina 4">
            <a:extLst>
              <a:ext uri="{FF2B5EF4-FFF2-40B4-BE49-F238E27FC236}">
                <a16:creationId xmlns:a16="http://schemas.microsoft.com/office/drawing/2014/main" id="{A88F2638-C40A-45E0-BCFD-6DE47C8947A6}"/>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Segnaposto numero diapositiva 4">
            <a:extLst>
              <a:ext uri="{FF2B5EF4-FFF2-40B4-BE49-F238E27FC236}">
                <a16:creationId xmlns:a16="http://schemas.microsoft.com/office/drawing/2014/main" id="{6C30F6C9-81DE-40D4-B605-FD076099D8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1C544AB-B3E0-4FD5-B8C6-44D5B6309397}" type="slidenum">
              <a:rPr lang="it-IT" altLang="it-IT" sz="1400"/>
              <a:pPr eaLnBrk="1" hangingPunct="1"/>
              <a:t>9</a:t>
            </a:fld>
            <a:endParaRPr lang="it-IT" altLang="it-IT" sz="1400"/>
          </a:p>
        </p:txBody>
      </p:sp>
      <p:sp>
        <p:nvSpPr>
          <p:cNvPr id="6151" name="Text Box 3">
            <a:extLst>
              <a:ext uri="{FF2B5EF4-FFF2-40B4-BE49-F238E27FC236}">
                <a16:creationId xmlns:a16="http://schemas.microsoft.com/office/drawing/2014/main" id="{CFA97E2A-704C-4457-B10F-475B1682BA2D}"/>
              </a:ext>
            </a:extLst>
          </p:cNvPr>
          <p:cNvSpPr txBox="1">
            <a:spLocks noChangeArrowheads="1"/>
          </p:cNvSpPr>
          <p:nvPr/>
        </p:nvSpPr>
        <p:spPr bwMode="auto">
          <a:xfrm>
            <a:off x="179388" y="0"/>
            <a:ext cx="4376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LA POLARE DEL VELIVOLO</a:t>
            </a:r>
          </a:p>
        </p:txBody>
      </p:sp>
      <p:sp>
        <p:nvSpPr>
          <p:cNvPr id="6152" name="Rectangle 4">
            <a:extLst>
              <a:ext uri="{FF2B5EF4-FFF2-40B4-BE49-F238E27FC236}">
                <a16:creationId xmlns:a16="http://schemas.microsoft.com/office/drawing/2014/main" id="{EA93335C-E57F-4C17-B776-FFBA71F01B41}"/>
              </a:ext>
            </a:extLst>
          </p:cNvPr>
          <p:cNvSpPr>
            <a:spLocks noChangeArrowheads="1"/>
          </p:cNvSpPr>
          <p:nvPr/>
        </p:nvSpPr>
        <p:spPr bwMode="auto">
          <a:xfrm>
            <a:off x="0" y="2317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53" name="Rectangle 5">
            <a:extLst>
              <a:ext uri="{FF2B5EF4-FFF2-40B4-BE49-F238E27FC236}">
                <a16:creationId xmlns:a16="http://schemas.microsoft.com/office/drawing/2014/main" id="{418B2084-9ABB-42A3-A041-6CE21E04BEE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54" name="Line 6">
            <a:extLst>
              <a:ext uri="{FF2B5EF4-FFF2-40B4-BE49-F238E27FC236}">
                <a16:creationId xmlns:a16="http://schemas.microsoft.com/office/drawing/2014/main" id="{70977EDA-E149-4771-8AEE-0E8C4D60EA92}"/>
              </a:ext>
            </a:extLst>
          </p:cNvPr>
          <p:cNvSpPr>
            <a:spLocks noChangeShapeType="1"/>
          </p:cNvSpPr>
          <p:nvPr/>
        </p:nvSpPr>
        <p:spPr bwMode="auto">
          <a:xfrm>
            <a:off x="4067175" y="1557338"/>
            <a:ext cx="0" cy="3382962"/>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it-IT"/>
          </a:p>
        </p:txBody>
      </p:sp>
      <p:sp>
        <p:nvSpPr>
          <p:cNvPr id="6155" name="Line 7">
            <a:extLst>
              <a:ext uri="{FF2B5EF4-FFF2-40B4-BE49-F238E27FC236}">
                <a16:creationId xmlns:a16="http://schemas.microsoft.com/office/drawing/2014/main" id="{0DAFFAA6-CCD3-49B7-AAC1-2F3244B015A6}"/>
              </a:ext>
            </a:extLst>
          </p:cNvPr>
          <p:cNvSpPr>
            <a:spLocks noChangeShapeType="1"/>
          </p:cNvSpPr>
          <p:nvPr/>
        </p:nvSpPr>
        <p:spPr bwMode="auto">
          <a:xfrm>
            <a:off x="4067175" y="2133600"/>
            <a:ext cx="3744913" cy="2160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6156" name="Line 8">
            <a:extLst>
              <a:ext uri="{FF2B5EF4-FFF2-40B4-BE49-F238E27FC236}">
                <a16:creationId xmlns:a16="http://schemas.microsoft.com/office/drawing/2014/main" id="{417569BB-9327-46FF-8A44-633E25D1E755}"/>
              </a:ext>
            </a:extLst>
          </p:cNvPr>
          <p:cNvSpPr>
            <a:spLocks noChangeShapeType="1"/>
          </p:cNvSpPr>
          <p:nvPr/>
        </p:nvSpPr>
        <p:spPr bwMode="auto">
          <a:xfrm>
            <a:off x="7812088" y="4292600"/>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6157" name="Line 9">
            <a:extLst>
              <a:ext uri="{FF2B5EF4-FFF2-40B4-BE49-F238E27FC236}">
                <a16:creationId xmlns:a16="http://schemas.microsoft.com/office/drawing/2014/main" id="{C1115669-0B3C-4331-B3D4-F9115EA1333C}"/>
              </a:ext>
            </a:extLst>
          </p:cNvPr>
          <p:cNvSpPr>
            <a:spLocks noChangeShapeType="1"/>
          </p:cNvSpPr>
          <p:nvPr/>
        </p:nvSpPr>
        <p:spPr bwMode="auto">
          <a:xfrm flipH="1" flipV="1">
            <a:off x="4067175" y="4437063"/>
            <a:ext cx="3744913" cy="649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6158" name="Text Box 10">
            <a:extLst>
              <a:ext uri="{FF2B5EF4-FFF2-40B4-BE49-F238E27FC236}">
                <a16:creationId xmlns:a16="http://schemas.microsoft.com/office/drawing/2014/main" id="{784A42B1-6295-4093-B170-858F2839DC13}"/>
              </a:ext>
            </a:extLst>
          </p:cNvPr>
          <p:cNvSpPr txBox="1">
            <a:spLocks noChangeArrowheads="1"/>
          </p:cNvSpPr>
          <p:nvPr/>
        </p:nvSpPr>
        <p:spPr bwMode="auto">
          <a:xfrm>
            <a:off x="323850" y="549275"/>
            <a:ext cx="8064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E’ come se l’ala ai fini della resistenza dovuta alla portanza (lift-dependent drag) avesse un’apertura minore. Tale resistenza è infatti uguale alla sola resistenza indotta (vortex drag) di un’ala ellittica di minore AR.</a:t>
            </a:r>
          </a:p>
        </p:txBody>
      </p:sp>
      <p:graphicFrame>
        <p:nvGraphicFramePr>
          <p:cNvPr id="6146" name="Object 11">
            <a:extLst>
              <a:ext uri="{FF2B5EF4-FFF2-40B4-BE49-F238E27FC236}">
                <a16:creationId xmlns:a16="http://schemas.microsoft.com/office/drawing/2014/main" id="{47FEE00C-DA83-4284-9297-D42EFCBE3346}"/>
              </a:ext>
            </a:extLst>
          </p:cNvPr>
          <p:cNvGraphicFramePr>
            <a:graphicFrameLocks noChangeAspect="1"/>
          </p:cNvGraphicFramePr>
          <p:nvPr/>
        </p:nvGraphicFramePr>
        <p:xfrm>
          <a:off x="2016125" y="4598988"/>
          <a:ext cx="681038" cy="936625"/>
        </p:xfrm>
        <a:graphic>
          <a:graphicData uri="http://schemas.openxmlformats.org/presentationml/2006/ole">
            <mc:AlternateContent xmlns:mc="http://schemas.openxmlformats.org/markup-compatibility/2006">
              <mc:Choice xmlns:v="urn:schemas-microsoft-com:vml" Requires="v">
                <p:oleObj spid="_x0000_s6177" name="Equation" r:id="rId4" imgW="304668" imgH="418918" progId="Equation.3">
                  <p:embed/>
                </p:oleObj>
              </mc:Choice>
              <mc:Fallback>
                <p:oleObj name="Equation" r:id="rId4" imgW="304668" imgH="418918"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4598988"/>
                        <a:ext cx="68103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12">
            <a:extLst>
              <a:ext uri="{FF2B5EF4-FFF2-40B4-BE49-F238E27FC236}">
                <a16:creationId xmlns:a16="http://schemas.microsoft.com/office/drawing/2014/main" id="{C8BB04CF-7741-4D02-AAD8-4B03C90A0B81}"/>
              </a:ext>
            </a:extLst>
          </p:cNvPr>
          <p:cNvGraphicFramePr>
            <a:graphicFrameLocks noChangeAspect="1"/>
          </p:cNvGraphicFramePr>
          <p:nvPr/>
        </p:nvGraphicFramePr>
        <p:xfrm>
          <a:off x="3311525" y="4598988"/>
          <a:ext cx="627063" cy="1008062"/>
        </p:xfrm>
        <a:graphic>
          <a:graphicData uri="http://schemas.openxmlformats.org/presentationml/2006/ole">
            <mc:AlternateContent xmlns:mc="http://schemas.openxmlformats.org/markup-compatibility/2006">
              <mc:Choice xmlns:v="urn:schemas-microsoft-com:vml" Requires="v">
                <p:oleObj spid="_x0000_s6178" name="Equation" r:id="rId6" imgW="266469" imgH="431425" progId="Equation.3">
                  <p:embed/>
                </p:oleObj>
              </mc:Choice>
              <mc:Fallback>
                <p:oleObj name="Equation" r:id="rId6" imgW="266469" imgH="431425"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1525" y="4598988"/>
                        <a:ext cx="627063"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3">
            <a:extLst>
              <a:ext uri="{FF2B5EF4-FFF2-40B4-BE49-F238E27FC236}">
                <a16:creationId xmlns:a16="http://schemas.microsoft.com/office/drawing/2014/main" id="{BBE8C793-D861-41C7-A81B-6FB1244E8F5C}"/>
              </a:ext>
            </a:extLst>
          </p:cNvPr>
          <p:cNvGraphicFramePr>
            <a:graphicFrameLocks noChangeAspect="1"/>
          </p:cNvGraphicFramePr>
          <p:nvPr/>
        </p:nvGraphicFramePr>
        <p:xfrm>
          <a:off x="3276600" y="5734050"/>
          <a:ext cx="431800" cy="431800"/>
        </p:xfrm>
        <a:graphic>
          <a:graphicData uri="http://schemas.openxmlformats.org/presentationml/2006/ole">
            <mc:AlternateContent xmlns:mc="http://schemas.openxmlformats.org/markup-compatibility/2006">
              <mc:Choice xmlns:v="urn:schemas-microsoft-com:vml" Requires="v">
                <p:oleObj spid="_x0000_s6179" name="Equation" r:id="rId8" imgW="228600" imgH="228600" progId="Equation.3">
                  <p:embed/>
                </p:oleObj>
              </mc:Choice>
              <mc:Fallback>
                <p:oleObj name="Equation" r:id="rId8" imgW="22860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5734050"/>
                        <a:ext cx="431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9" name="Rectangle 14">
            <a:extLst>
              <a:ext uri="{FF2B5EF4-FFF2-40B4-BE49-F238E27FC236}">
                <a16:creationId xmlns:a16="http://schemas.microsoft.com/office/drawing/2014/main" id="{0864DE50-2709-4579-B7EA-1EA9508F9EFD}"/>
              </a:ext>
            </a:extLst>
          </p:cNvPr>
          <p:cNvSpPr>
            <a:spLocks noChangeArrowheads="1"/>
          </p:cNvSpPr>
          <p:nvPr/>
        </p:nvSpPr>
        <p:spPr bwMode="auto">
          <a:xfrm>
            <a:off x="0" y="486886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a:cs typeface="Times New Roman" panose="02020603050405020304" pitchFamily="18" charset="0"/>
              </a:rPr>
              <a:t>AR</a:t>
            </a:r>
            <a:r>
              <a:rPr lang="it-IT" altLang="it-IT" baseline="-30000">
                <a:cs typeface="Times New Roman" panose="02020603050405020304" pitchFamily="18" charset="0"/>
              </a:rPr>
              <a:t>e</a:t>
            </a:r>
            <a:r>
              <a:rPr lang="it-IT" altLang="it-IT">
                <a:cs typeface="Times New Roman" panose="02020603050405020304" pitchFamily="18" charset="0"/>
              </a:rPr>
              <a:t> = AR e = </a:t>
            </a:r>
            <a:endParaRPr lang="it-IT" altLang="it-IT"/>
          </a:p>
        </p:txBody>
      </p:sp>
      <p:sp>
        <p:nvSpPr>
          <p:cNvPr id="6160" name="Rectangle 15">
            <a:extLst>
              <a:ext uri="{FF2B5EF4-FFF2-40B4-BE49-F238E27FC236}">
                <a16:creationId xmlns:a16="http://schemas.microsoft.com/office/drawing/2014/main" id="{8BDCD090-D754-4B15-86AD-DDB92A6A363A}"/>
              </a:ext>
            </a:extLst>
          </p:cNvPr>
          <p:cNvSpPr>
            <a:spLocks noChangeArrowheads="1"/>
          </p:cNvSpPr>
          <p:nvPr/>
        </p:nvSpPr>
        <p:spPr bwMode="auto">
          <a:xfrm>
            <a:off x="2735263" y="4868863"/>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a:cs typeface="Times New Roman" panose="02020603050405020304" pitchFamily="18" charset="0"/>
              </a:rPr>
              <a:t>  = </a:t>
            </a:r>
            <a:endParaRPr lang="it-IT" altLang="it-IT"/>
          </a:p>
        </p:txBody>
      </p:sp>
      <p:sp>
        <p:nvSpPr>
          <p:cNvPr id="6161" name="Rectangle 16">
            <a:extLst>
              <a:ext uri="{FF2B5EF4-FFF2-40B4-BE49-F238E27FC236}">
                <a16:creationId xmlns:a16="http://schemas.microsoft.com/office/drawing/2014/main" id="{96DEF775-B107-4794-9181-985E895AA5D6}"/>
              </a:ext>
            </a:extLst>
          </p:cNvPr>
          <p:cNvSpPr>
            <a:spLocks noChangeArrowheads="1"/>
          </p:cNvSpPr>
          <p:nvPr/>
        </p:nvSpPr>
        <p:spPr bwMode="auto">
          <a:xfrm>
            <a:off x="0" y="5734050"/>
            <a:ext cx="340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a:cs typeface="Times New Roman" panose="02020603050405020304" pitchFamily="18" charset="0"/>
              </a:rPr>
              <a:t>Avendo definito con b</a:t>
            </a:r>
            <a:r>
              <a:rPr lang="it-IT" altLang="it-IT" baseline="-30000">
                <a:cs typeface="Times New Roman" panose="02020603050405020304" pitchFamily="18" charset="0"/>
              </a:rPr>
              <a:t>e</a:t>
            </a:r>
            <a:r>
              <a:rPr lang="it-IT" altLang="it-IT">
                <a:cs typeface="Times New Roman" panose="02020603050405020304" pitchFamily="18" charset="0"/>
              </a:rPr>
              <a:t>=b </a:t>
            </a:r>
            <a:endParaRPr lang="it-IT" altLang="it-IT"/>
          </a:p>
        </p:txBody>
      </p:sp>
      <p:sp>
        <p:nvSpPr>
          <p:cNvPr id="6162" name="Rectangle 17">
            <a:extLst>
              <a:ext uri="{FF2B5EF4-FFF2-40B4-BE49-F238E27FC236}">
                <a16:creationId xmlns:a16="http://schemas.microsoft.com/office/drawing/2014/main" id="{3183D194-5672-41C5-A59E-DF14648ACB1F}"/>
              </a:ext>
            </a:extLst>
          </p:cNvPr>
          <p:cNvSpPr>
            <a:spLocks noChangeArrowheads="1"/>
          </p:cNvSpPr>
          <p:nvPr/>
        </p:nvSpPr>
        <p:spPr bwMode="auto">
          <a:xfrm>
            <a:off x="4211638" y="5734050"/>
            <a:ext cx="322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r>
              <a:rPr lang="it-IT" altLang="it-IT" u="sng">
                <a:cs typeface="Times New Roman" panose="02020603050405020304" pitchFamily="18" charset="0"/>
              </a:rPr>
              <a:t> l’apertura alare efficace.</a:t>
            </a:r>
          </a:p>
        </p:txBody>
      </p:sp>
      <p:sp>
        <p:nvSpPr>
          <p:cNvPr id="6163" name="Rectangle 18">
            <a:extLst>
              <a:ext uri="{FF2B5EF4-FFF2-40B4-BE49-F238E27FC236}">
                <a16:creationId xmlns:a16="http://schemas.microsoft.com/office/drawing/2014/main" id="{F357EF42-8E80-488B-ABA6-F3DB0BA80B99}"/>
              </a:ext>
            </a:extLst>
          </p:cNvPr>
          <p:cNvSpPr>
            <a:spLocks noChangeArrowheads="1"/>
          </p:cNvSpPr>
          <p:nvPr/>
        </p:nvSpPr>
        <p:spPr bwMode="auto">
          <a:xfrm>
            <a:off x="7092950" y="2276475"/>
            <a:ext cx="436563" cy="4667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b</a:t>
            </a:r>
            <a:r>
              <a:rPr lang="it-IT" altLang="it-IT" sz="1600"/>
              <a:t>e</a:t>
            </a:r>
            <a:endParaRPr lang="it-IT" altLang="it-IT"/>
          </a:p>
        </p:txBody>
      </p:sp>
      <p:sp>
        <p:nvSpPr>
          <p:cNvPr id="6164" name="Line 19">
            <a:extLst>
              <a:ext uri="{FF2B5EF4-FFF2-40B4-BE49-F238E27FC236}">
                <a16:creationId xmlns:a16="http://schemas.microsoft.com/office/drawing/2014/main" id="{958B1A97-A14B-49D4-AF3B-CFE45C1E5262}"/>
              </a:ext>
            </a:extLst>
          </p:cNvPr>
          <p:cNvSpPr>
            <a:spLocks noChangeShapeType="1"/>
          </p:cNvSpPr>
          <p:nvPr/>
        </p:nvSpPr>
        <p:spPr bwMode="auto">
          <a:xfrm flipV="1">
            <a:off x="7308850" y="2781300"/>
            <a:ext cx="0" cy="936625"/>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it-IT"/>
          </a:p>
        </p:txBody>
      </p:sp>
      <p:sp>
        <p:nvSpPr>
          <p:cNvPr id="6165" name="Rectangle 20">
            <a:extLst>
              <a:ext uri="{FF2B5EF4-FFF2-40B4-BE49-F238E27FC236}">
                <a16:creationId xmlns:a16="http://schemas.microsoft.com/office/drawing/2014/main" id="{826DE0E6-11F6-4E36-BE44-24974ECE4A93}"/>
              </a:ext>
            </a:extLst>
          </p:cNvPr>
          <p:cNvSpPr>
            <a:spLocks noChangeArrowheads="1"/>
          </p:cNvSpPr>
          <p:nvPr/>
        </p:nvSpPr>
        <p:spPr bwMode="auto">
          <a:xfrm>
            <a:off x="7812088" y="3068638"/>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b </a:t>
            </a:r>
          </a:p>
        </p:txBody>
      </p:sp>
      <p:sp>
        <p:nvSpPr>
          <p:cNvPr id="6166" name="Line 21">
            <a:extLst>
              <a:ext uri="{FF2B5EF4-FFF2-40B4-BE49-F238E27FC236}">
                <a16:creationId xmlns:a16="http://schemas.microsoft.com/office/drawing/2014/main" id="{1323DEB2-3BD3-4F2E-A60A-0AA568B814E1}"/>
              </a:ext>
            </a:extLst>
          </p:cNvPr>
          <p:cNvSpPr>
            <a:spLocks noChangeShapeType="1"/>
          </p:cNvSpPr>
          <p:nvPr/>
        </p:nvSpPr>
        <p:spPr bwMode="auto">
          <a:xfrm>
            <a:off x="7812088" y="3429000"/>
            <a:ext cx="0" cy="86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it-IT"/>
          </a:p>
        </p:txBody>
      </p:sp>
      <p:sp>
        <p:nvSpPr>
          <p:cNvPr id="6167" name="Oval 22">
            <a:extLst>
              <a:ext uri="{FF2B5EF4-FFF2-40B4-BE49-F238E27FC236}">
                <a16:creationId xmlns:a16="http://schemas.microsoft.com/office/drawing/2014/main" id="{E07198D7-ACAB-4EC9-91DB-C296B3830F0C}"/>
              </a:ext>
            </a:extLst>
          </p:cNvPr>
          <p:cNvSpPr>
            <a:spLocks noChangeArrowheads="1"/>
          </p:cNvSpPr>
          <p:nvPr/>
        </p:nvSpPr>
        <p:spPr bwMode="auto">
          <a:xfrm>
            <a:off x="1042988" y="2852738"/>
            <a:ext cx="6265862" cy="1584325"/>
          </a:xfrm>
          <a:prstGeom prst="ellipse">
            <a:avLst/>
          </a:prstGeom>
          <a:noFill/>
          <a:ln w="158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 name="Segnaposto piè di pagina 4">
            <a:extLst>
              <a:ext uri="{FF2B5EF4-FFF2-40B4-BE49-F238E27FC236}">
                <a16:creationId xmlns:a16="http://schemas.microsoft.com/office/drawing/2014/main" id="{047952D3-EB56-4076-B2E2-CB45960FC72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blinds dir="vert"/>
  </p:transition>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3262</Words>
  <Application>Microsoft Office PowerPoint</Application>
  <PresentationFormat>Presentazione su schermo (4:3)</PresentationFormat>
  <Paragraphs>725</Paragraphs>
  <Slides>38</Slides>
  <Notes>10</Notes>
  <HiddenSlides>0</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4</vt:i4>
      </vt:variant>
      <vt:variant>
        <vt:lpstr>Titoli diapositive</vt:lpstr>
      </vt:variant>
      <vt:variant>
        <vt:i4>38</vt:i4>
      </vt:variant>
    </vt:vector>
  </HeadingPairs>
  <TitlesOfParts>
    <vt:vector size="46" baseType="lpstr">
      <vt:lpstr>Arial</vt:lpstr>
      <vt:lpstr>Symbol</vt:lpstr>
      <vt:lpstr>Times New Roman</vt:lpstr>
      <vt:lpstr>Struttura predefinita</vt:lpstr>
      <vt:lpstr>Equation</vt:lpstr>
      <vt:lpstr>Equazione</vt:lpstr>
      <vt:lpstr>Plot</vt:lpstr>
      <vt:lpstr>Microsoft Drawing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Cap.4 Resistenza e polare</vt:lpstr>
      <vt:lpstr>Cap.4 Resistenza e polare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aaa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fabrnico2</dc:creator>
  <cp:lastModifiedBy>DeMarco-PC</cp:lastModifiedBy>
  <cp:revision>58</cp:revision>
  <dcterms:created xsi:type="dcterms:W3CDTF">2004-03-22T17:36:38Z</dcterms:created>
  <dcterms:modified xsi:type="dcterms:W3CDTF">2018-02-22T17:06:42Z</dcterms:modified>
</cp:coreProperties>
</file>