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341" r:id="rId2"/>
    <p:sldId id="312" r:id="rId3"/>
    <p:sldId id="257" r:id="rId4"/>
    <p:sldId id="313" r:id="rId5"/>
    <p:sldId id="258" r:id="rId6"/>
    <p:sldId id="319" r:id="rId7"/>
    <p:sldId id="259" r:id="rId8"/>
    <p:sldId id="260" r:id="rId9"/>
    <p:sldId id="261" r:id="rId10"/>
    <p:sldId id="262" r:id="rId11"/>
    <p:sldId id="263" r:id="rId12"/>
    <p:sldId id="264" r:id="rId13"/>
    <p:sldId id="265" r:id="rId14"/>
    <p:sldId id="266" r:id="rId15"/>
    <p:sldId id="267" r:id="rId16"/>
    <p:sldId id="268" r:id="rId17"/>
    <p:sldId id="269" r:id="rId18"/>
    <p:sldId id="314" r:id="rId19"/>
    <p:sldId id="315" r:id="rId20"/>
    <p:sldId id="316" r:id="rId21"/>
    <p:sldId id="317" r:id="rId22"/>
    <p:sldId id="318" r:id="rId23"/>
    <p:sldId id="270" r:id="rId24"/>
    <p:sldId id="271" r:id="rId25"/>
    <p:sldId id="327" r:id="rId26"/>
    <p:sldId id="273" r:id="rId27"/>
    <p:sldId id="320" r:id="rId28"/>
    <p:sldId id="321" r:id="rId29"/>
    <p:sldId id="322" r:id="rId30"/>
    <p:sldId id="274" r:id="rId31"/>
    <p:sldId id="323" r:id="rId32"/>
    <p:sldId id="324" r:id="rId33"/>
    <p:sldId id="325" r:id="rId34"/>
    <p:sldId id="328" r:id="rId35"/>
    <p:sldId id="326" r:id="rId36"/>
    <p:sldId id="332" r:id="rId37"/>
    <p:sldId id="277" r:id="rId38"/>
    <p:sldId id="278" r:id="rId39"/>
    <p:sldId id="329" r:id="rId40"/>
    <p:sldId id="330" r:id="rId41"/>
    <p:sldId id="279" r:id="rId42"/>
    <p:sldId id="280" r:id="rId43"/>
    <p:sldId id="281" r:id="rId44"/>
    <p:sldId id="283" r:id="rId45"/>
    <p:sldId id="284" r:id="rId46"/>
    <p:sldId id="285" r:id="rId47"/>
    <p:sldId id="286" r:id="rId48"/>
    <p:sldId id="287" r:id="rId49"/>
    <p:sldId id="288" r:id="rId50"/>
    <p:sldId id="331" r:id="rId51"/>
    <p:sldId id="289" r:id="rId52"/>
    <p:sldId id="290" r:id="rId53"/>
    <p:sldId id="291" r:id="rId54"/>
    <p:sldId id="333" r:id="rId55"/>
    <p:sldId id="334" r:id="rId56"/>
    <p:sldId id="292" r:id="rId57"/>
    <p:sldId id="295" r:id="rId58"/>
    <p:sldId id="339" r:id="rId59"/>
    <p:sldId id="335" r:id="rId60"/>
    <p:sldId id="336" r:id="rId61"/>
    <p:sldId id="337" r:id="rId62"/>
    <p:sldId id="338" r:id="rId63"/>
    <p:sldId id="296" r:id="rId64"/>
    <p:sldId id="297" r:id="rId65"/>
    <p:sldId id="298" r:id="rId66"/>
    <p:sldId id="299" r:id="rId67"/>
    <p:sldId id="300" r:id="rId68"/>
    <p:sldId id="301" r:id="rId69"/>
    <p:sldId id="302" r:id="rId70"/>
    <p:sldId id="340" r:id="rId71"/>
    <p:sldId id="303" r:id="rId72"/>
    <p:sldId id="304" r:id="rId73"/>
    <p:sldId id="305" r:id="rId74"/>
    <p:sldId id="306" r:id="rId75"/>
    <p:sldId id="307" r:id="rId76"/>
    <p:sldId id="308" r:id="rId77"/>
    <p:sldId id="309" r:id="rId78"/>
    <p:sldId id="310" r:id="rId79"/>
  </p:sldIdLst>
  <p:sldSz cx="9144000" cy="6858000" type="screen4x3"/>
  <p:notesSz cx="7099300" cy="10234613"/>
  <p:defaultTextStyle>
    <a:defPPr>
      <a:defRPr lang="it-IT"/>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1" autoAdjust="0"/>
    <p:restoredTop sz="95041" autoAdjust="0"/>
  </p:normalViewPr>
  <p:slideViewPr>
    <p:cSldViewPr>
      <p:cViewPr varScale="1">
        <p:scale>
          <a:sx n="66" d="100"/>
          <a:sy n="66" d="100"/>
        </p:scale>
        <p:origin x="1268"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44.wmf"/><Relationship Id="rId1" Type="http://schemas.openxmlformats.org/officeDocument/2006/relationships/image" Target="../media/image55.wmf"/><Relationship Id="rId4"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46.wmf"/><Relationship Id="rId1" Type="http://schemas.openxmlformats.org/officeDocument/2006/relationships/image" Target="../media/image64.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5" Type="http://schemas.openxmlformats.org/officeDocument/2006/relationships/image" Target="../media/image109.wmf"/><Relationship Id="rId4" Type="http://schemas.openxmlformats.org/officeDocument/2006/relationships/image" Target="../media/image10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9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5" Type="http://schemas.openxmlformats.org/officeDocument/2006/relationships/image" Target="../media/image130.wmf"/><Relationship Id="rId4" Type="http://schemas.openxmlformats.org/officeDocument/2006/relationships/image" Target="../media/image12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50.wmf"/><Relationship Id="rId7" Type="http://schemas.openxmlformats.org/officeDocument/2006/relationships/image" Target="../media/image154.wmf"/><Relationship Id="rId2" Type="http://schemas.openxmlformats.org/officeDocument/2006/relationships/image" Target="../media/image149.wmf"/><Relationship Id="rId1" Type="http://schemas.openxmlformats.org/officeDocument/2006/relationships/image" Target="../media/image125.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25.wmf"/><Relationship Id="rId6" Type="http://schemas.openxmlformats.org/officeDocument/2006/relationships/image" Target="../media/image160.wmf"/><Relationship Id="rId11" Type="http://schemas.openxmlformats.org/officeDocument/2006/relationships/image" Target="../media/image165.wmf"/><Relationship Id="rId5" Type="http://schemas.openxmlformats.org/officeDocument/2006/relationships/image" Target="../media/image159.wmf"/><Relationship Id="rId10" Type="http://schemas.openxmlformats.org/officeDocument/2006/relationships/image" Target="../media/image164.wmf"/><Relationship Id="rId4" Type="http://schemas.openxmlformats.org/officeDocument/2006/relationships/image" Target="../media/image158.wmf"/><Relationship Id="rId9" Type="http://schemas.openxmlformats.org/officeDocument/2006/relationships/image" Target="../media/image16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31.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3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4.wmf"/><Relationship Id="rId1" Type="http://schemas.openxmlformats.org/officeDocument/2006/relationships/image" Target="../media/image125.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31.wmf"/><Relationship Id="rId4" Type="http://schemas.openxmlformats.org/officeDocument/2006/relationships/image" Target="../media/image182.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2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6.wmf"/><Relationship Id="rId7" Type="http://schemas.openxmlformats.org/officeDocument/2006/relationships/image" Target="../media/image190.wmf"/><Relationship Id="rId2" Type="http://schemas.openxmlformats.org/officeDocument/2006/relationships/image" Target="../media/image185.wmf"/><Relationship Id="rId1" Type="http://schemas.openxmlformats.org/officeDocument/2006/relationships/image" Target="../media/image131.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31.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31.wmf"/><Relationship Id="rId5" Type="http://schemas.openxmlformats.org/officeDocument/2006/relationships/image" Target="../media/image56.wmf"/><Relationship Id="rId4" Type="http://schemas.openxmlformats.org/officeDocument/2006/relationships/image" Target="../media/image19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31.wmf"/><Relationship Id="rId5" Type="http://schemas.openxmlformats.org/officeDocument/2006/relationships/image" Target="../media/image199.wmf"/><Relationship Id="rId4" Type="http://schemas.openxmlformats.org/officeDocument/2006/relationships/image" Target="../media/image19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31.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07.wmf"/><Relationship Id="rId7" Type="http://schemas.openxmlformats.org/officeDocument/2006/relationships/image" Target="../media/image211.wmf"/><Relationship Id="rId2" Type="http://schemas.openxmlformats.org/officeDocument/2006/relationships/image" Target="../media/image206.wmf"/><Relationship Id="rId1" Type="http://schemas.openxmlformats.org/officeDocument/2006/relationships/image" Target="../media/image131.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131.wmf"/><Relationship Id="rId4" Type="http://schemas.openxmlformats.org/officeDocument/2006/relationships/image" Target="../media/image214.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image" Target="../media/image217.wmf"/><Relationship Id="rId7" Type="http://schemas.openxmlformats.org/officeDocument/2006/relationships/image" Target="../media/image221.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20.wmf"/><Relationship Id="rId11" Type="http://schemas.openxmlformats.org/officeDocument/2006/relationships/image" Target="../media/image225.wmf"/><Relationship Id="rId5" Type="http://schemas.openxmlformats.org/officeDocument/2006/relationships/image" Target="../media/image219.wmf"/><Relationship Id="rId10" Type="http://schemas.openxmlformats.org/officeDocument/2006/relationships/image" Target="../media/image224.wmf"/><Relationship Id="rId4" Type="http://schemas.openxmlformats.org/officeDocument/2006/relationships/image" Target="../media/image218.wmf"/><Relationship Id="rId9" Type="http://schemas.openxmlformats.org/officeDocument/2006/relationships/image" Target="../media/image223.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33.wmf"/><Relationship Id="rId3" Type="http://schemas.openxmlformats.org/officeDocument/2006/relationships/image" Target="../media/image228.wmf"/><Relationship Id="rId7" Type="http://schemas.openxmlformats.org/officeDocument/2006/relationships/image" Target="../media/image232.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31.wmf"/><Relationship Id="rId5" Type="http://schemas.openxmlformats.org/officeDocument/2006/relationships/image" Target="../media/image230.wmf"/><Relationship Id="rId10" Type="http://schemas.openxmlformats.org/officeDocument/2006/relationships/image" Target="../media/image235.wmf"/><Relationship Id="rId4" Type="http://schemas.openxmlformats.org/officeDocument/2006/relationships/image" Target="../media/image229.wmf"/><Relationship Id="rId9" Type="http://schemas.openxmlformats.org/officeDocument/2006/relationships/image" Target="../media/image234.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8.wmf"/><Relationship Id="rId7" Type="http://schemas.openxmlformats.org/officeDocument/2006/relationships/image" Target="../media/image241.wmf"/><Relationship Id="rId2" Type="http://schemas.openxmlformats.org/officeDocument/2006/relationships/image" Target="../media/image237.wmf"/><Relationship Id="rId1" Type="http://schemas.openxmlformats.org/officeDocument/2006/relationships/image" Target="../media/image233.wmf"/><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18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 Id="rId6" Type="http://schemas.openxmlformats.org/officeDocument/2006/relationships/image" Target="../media/image247.wmf"/><Relationship Id="rId5" Type="http://schemas.openxmlformats.org/officeDocument/2006/relationships/image" Target="../media/image246.wmf"/><Relationship Id="rId4" Type="http://schemas.openxmlformats.org/officeDocument/2006/relationships/image" Target="../media/image245.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55.wmf"/><Relationship Id="rId3" Type="http://schemas.openxmlformats.org/officeDocument/2006/relationships/image" Target="../media/image250.wmf"/><Relationship Id="rId7" Type="http://schemas.openxmlformats.org/officeDocument/2006/relationships/image" Target="../media/image254.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3.wmf"/><Relationship Id="rId5" Type="http://schemas.openxmlformats.org/officeDocument/2006/relationships/image" Target="../media/image252.wmf"/><Relationship Id="rId4" Type="http://schemas.openxmlformats.org/officeDocument/2006/relationships/image" Target="../media/image251.wmf"/><Relationship Id="rId9" Type="http://schemas.openxmlformats.org/officeDocument/2006/relationships/image" Target="../media/image256.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59.wmf"/><Relationship Id="rId2" Type="http://schemas.openxmlformats.org/officeDocument/2006/relationships/image" Target="../media/image258.wmf"/><Relationship Id="rId1" Type="http://schemas.openxmlformats.org/officeDocument/2006/relationships/image" Target="../media/image257.wmf"/><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4" Type="http://schemas.openxmlformats.org/officeDocument/2006/relationships/image" Target="../media/image26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 Id="rId4" Type="http://schemas.openxmlformats.org/officeDocument/2006/relationships/image" Target="../media/image264.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74.wmf"/><Relationship Id="rId1" Type="http://schemas.openxmlformats.org/officeDocument/2006/relationships/image" Target="../media/image273.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80.wmf"/><Relationship Id="rId1" Type="http://schemas.openxmlformats.org/officeDocument/2006/relationships/image" Target="../media/image279.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 Id="rId4" Type="http://schemas.openxmlformats.org/officeDocument/2006/relationships/image" Target="../media/image29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 Id="rId6" Type="http://schemas.openxmlformats.org/officeDocument/2006/relationships/image" Target="../media/image296.wmf"/><Relationship Id="rId5" Type="http://schemas.openxmlformats.org/officeDocument/2006/relationships/image" Target="../media/image295.wmf"/><Relationship Id="rId4" Type="http://schemas.openxmlformats.org/officeDocument/2006/relationships/image" Target="../media/image294.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97.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 Id="rId4" Type="http://schemas.openxmlformats.org/officeDocument/2006/relationships/image" Target="../media/image302.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 Id="rId5" Type="http://schemas.openxmlformats.org/officeDocument/2006/relationships/image" Target="../media/image310.wmf"/><Relationship Id="rId4" Type="http://schemas.openxmlformats.org/officeDocument/2006/relationships/image" Target="../media/image309.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16.wmf"/><Relationship Id="rId2" Type="http://schemas.openxmlformats.org/officeDocument/2006/relationships/image" Target="../media/image315.wmf"/><Relationship Id="rId1" Type="http://schemas.openxmlformats.org/officeDocument/2006/relationships/image" Target="../media/image3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it-IT"/>
          </a:p>
        </p:txBody>
      </p:sp>
      <p:sp>
        <p:nvSpPr>
          <p:cNvPr id="614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it-IT"/>
          </a:p>
        </p:txBody>
      </p:sp>
      <p:sp>
        <p:nvSpPr>
          <p:cNvPr id="614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it-IT"/>
          </a:p>
        </p:txBody>
      </p:sp>
      <p:sp>
        <p:nvSpPr>
          <p:cNvPr id="614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C20480C9-91BE-4D9E-84B1-29BB8CEFB9A9}" type="slidenum">
              <a:rPr lang="it-IT"/>
              <a:pPr>
                <a:defRPr/>
              </a:pPr>
              <a:t>‹N›</a: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it-IT"/>
          </a:p>
        </p:txBody>
      </p:sp>
      <p:sp>
        <p:nvSpPr>
          <p:cNvPr id="368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it-IT"/>
          </a:p>
        </p:txBody>
      </p:sp>
      <p:sp>
        <p:nvSpPr>
          <p:cNvPr id="757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68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it-IT"/>
          </a:p>
        </p:txBody>
      </p:sp>
      <p:sp>
        <p:nvSpPr>
          <p:cNvPr id="368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B37A6924-6D97-41E1-89C0-FA267B46A9D8}" type="slidenum">
              <a:rPr lang="it-IT"/>
              <a:pPr>
                <a:defRPr/>
              </a:pPr>
              <a:t>‹N›</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lvl1pPr>
              <a:defRPr/>
            </a:lvl1pPr>
          </a:lstStyle>
          <a:p>
            <a:pPr>
              <a:defRPr/>
            </a:pPr>
            <a:endParaRPr lang="it-IT"/>
          </a:p>
        </p:txBody>
      </p:sp>
      <p:sp>
        <p:nvSpPr>
          <p:cNvPr id="5" name="Segnaposto piè di pagina 4"/>
          <p:cNvSpPr>
            <a:spLocks noGrp="1"/>
          </p:cNvSpPr>
          <p:nvPr>
            <p:ph type="ftr" sz="quarter" idx="11"/>
          </p:nvPr>
        </p:nvSpPr>
        <p:spPr>
          <a:xfrm>
            <a:off x="1214438" y="6572250"/>
            <a:ext cx="6572250" cy="285750"/>
          </a:xfrm>
        </p:spPr>
        <p:txBody>
          <a:bodyPr/>
          <a:lstStyle>
            <a:lvl1pPr>
              <a:defRPr i="1"/>
            </a:lvl1pPr>
          </a:lstStyle>
          <a:p>
            <a:pPr>
              <a:defRPr/>
            </a:pPr>
            <a:r>
              <a:rPr lang="it-IT"/>
              <a:t>Corso Meccanica del Volo(Prestazioni) - Prof. F. </a:t>
            </a:r>
            <a:r>
              <a:rPr lang="it-IT" err="1"/>
              <a:t>Nicolosi</a:t>
            </a:r>
            <a:r>
              <a:rPr lang="it-IT"/>
              <a:t> - CAP 9 (Autonomie)</a:t>
            </a:r>
          </a:p>
        </p:txBody>
      </p:sp>
      <p:sp>
        <p:nvSpPr>
          <p:cNvPr id="6" name="Segnaposto numero diapositiva 5"/>
          <p:cNvSpPr>
            <a:spLocks noGrp="1"/>
          </p:cNvSpPr>
          <p:nvPr>
            <p:ph type="sldNum" sz="quarter" idx="12"/>
          </p:nvPr>
        </p:nvSpPr>
        <p:spPr>
          <a:xfrm>
            <a:off x="7239000" y="6572250"/>
            <a:ext cx="1905000" cy="285750"/>
          </a:xfrm>
        </p:spPr>
        <p:txBody>
          <a:bodyPr/>
          <a:lstStyle>
            <a:lvl1pPr>
              <a:defRPr/>
            </a:lvl1pPr>
          </a:lstStyle>
          <a:p>
            <a:pPr>
              <a:defRPr/>
            </a:pPr>
            <a:fld id="{7FDDC00F-DE8D-42CE-8AAD-90DA8F55D67F}" type="slidenum">
              <a:rPr lang="it-IT"/>
              <a:pPr>
                <a:defRPr/>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Corso Meccanica del Volo(Prestazioni) - Prof. F. Nicolosi - CAP 9 (Autonomie)</a:t>
            </a:r>
          </a:p>
        </p:txBody>
      </p:sp>
      <p:sp>
        <p:nvSpPr>
          <p:cNvPr id="6" name="Rectangle 6"/>
          <p:cNvSpPr>
            <a:spLocks noGrp="1" noChangeArrowheads="1"/>
          </p:cNvSpPr>
          <p:nvPr>
            <p:ph type="sldNum" sz="quarter" idx="12"/>
          </p:nvPr>
        </p:nvSpPr>
        <p:spPr>
          <a:ln/>
        </p:spPr>
        <p:txBody>
          <a:bodyPr/>
          <a:lstStyle>
            <a:lvl1pPr>
              <a:defRPr/>
            </a:lvl1pPr>
          </a:lstStyle>
          <a:p>
            <a:pPr>
              <a:defRPr/>
            </a:pPr>
            <a:fld id="{7C27EC55-A7E3-45E0-A170-BF7315D316D4}"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Corso Meccanica del Volo(Prestazioni) - Prof. F. Nicolosi - CAP 9 (Autonomie)</a:t>
            </a:r>
          </a:p>
        </p:txBody>
      </p:sp>
      <p:sp>
        <p:nvSpPr>
          <p:cNvPr id="6" name="Rectangle 6"/>
          <p:cNvSpPr>
            <a:spLocks noGrp="1" noChangeArrowheads="1"/>
          </p:cNvSpPr>
          <p:nvPr>
            <p:ph type="sldNum" sz="quarter" idx="12"/>
          </p:nvPr>
        </p:nvSpPr>
        <p:spPr>
          <a:ln/>
        </p:spPr>
        <p:txBody>
          <a:bodyPr/>
          <a:lstStyle>
            <a:lvl1pPr>
              <a:defRPr/>
            </a:lvl1pPr>
          </a:lstStyle>
          <a:p>
            <a:pPr>
              <a:defRPr/>
            </a:pPr>
            <a:fld id="{1BE030F8-4419-4B2D-92DA-87E35B153EAB}" type="slidenum">
              <a:rPr lang="it-IT"/>
              <a:pPr>
                <a:defRPr/>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Corso Meccanica del Volo(Prestazioni) - Prof. F. Nicolosi - CAP 9 (Autonomie)</a:t>
            </a:r>
          </a:p>
        </p:txBody>
      </p:sp>
      <p:sp>
        <p:nvSpPr>
          <p:cNvPr id="6" name="Rectangle 6"/>
          <p:cNvSpPr>
            <a:spLocks noGrp="1" noChangeArrowheads="1"/>
          </p:cNvSpPr>
          <p:nvPr>
            <p:ph type="sldNum" sz="quarter" idx="12"/>
          </p:nvPr>
        </p:nvSpPr>
        <p:spPr>
          <a:ln/>
        </p:spPr>
        <p:txBody>
          <a:bodyPr/>
          <a:lstStyle>
            <a:lvl1pPr>
              <a:defRPr/>
            </a:lvl1pPr>
          </a:lstStyle>
          <a:p>
            <a:pPr>
              <a:defRPr/>
            </a:pPr>
            <a:fld id="{0BA63DF3-9121-48F6-B49B-F1C205A819CE}" type="slidenum">
              <a:rPr lang="it-IT"/>
              <a:pPr>
                <a:defRPr/>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Corso Meccanica del Volo(Prestazioni) - Prof. F. Nicolosi - CAP 9 (Autonomie)</a:t>
            </a:r>
          </a:p>
        </p:txBody>
      </p:sp>
      <p:sp>
        <p:nvSpPr>
          <p:cNvPr id="6" name="Rectangle 6"/>
          <p:cNvSpPr>
            <a:spLocks noGrp="1" noChangeArrowheads="1"/>
          </p:cNvSpPr>
          <p:nvPr>
            <p:ph type="sldNum" sz="quarter" idx="12"/>
          </p:nvPr>
        </p:nvSpPr>
        <p:spPr>
          <a:ln/>
        </p:spPr>
        <p:txBody>
          <a:bodyPr/>
          <a:lstStyle>
            <a:lvl1pPr>
              <a:defRPr/>
            </a:lvl1pPr>
          </a:lstStyle>
          <a:p>
            <a:pPr>
              <a:defRPr/>
            </a:pPr>
            <a:fld id="{B0CCA31E-A47D-4E8D-B716-DB48511D0F89}"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r>
              <a:rPr lang="it-IT"/>
              <a:t>Corso Meccanica del Volo(Prestazioni) - Prof. F. Nicolosi - CAP 9 (Autonomie)</a:t>
            </a:r>
          </a:p>
        </p:txBody>
      </p:sp>
      <p:sp>
        <p:nvSpPr>
          <p:cNvPr id="7" name="Rectangle 6"/>
          <p:cNvSpPr>
            <a:spLocks noGrp="1" noChangeArrowheads="1"/>
          </p:cNvSpPr>
          <p:nvPr>
            <p:ph type="sldNum" sz="quarter" idx="12"/>
          </p:nvPr>
        </p:nvSpPr>
        <p:spPr>
          <a:ln/>
        </p:spPr>
        <p:txBody>
          <a:bodyPr/>
          <a:lstStyle>
            <a:lvl1pPr>
              <a:defRPr/>
            </a:lvl1pPr>
          </a:lstStyle>
          <a:p>
            <a:pPr>
              <a:defRPr/>
            </a:pPr>
            <a:fld id="{706FB3DC-98C1-4F1F-8E9E-B851C6A3A0EB}"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r>
              <a:rPr lang="it-IT"/>
              <a:t>Corso Meccanica del Volo(Prestazioni) - Prof. F. Nicolosi - CAP 9 (Autonomie)</a:t>
            </a:r>
          </a:p>
        </p:txBody>
      </p:sp>
      <p:sp>
        <p:nvSpPr>
          <p:cNvPr id="9" name="Rectangle 6"/>
          <p:cNvSpPr>
            <a:spLocks noGrp="1" noChangeArrowheads="1"/>
          </p:cNvSpPr>
          <p:nvPr>
            <p:ph type="sldNum" sz="quarter" idx="12"/>
          </p:nvPr>
        </p:nvSpPr>
        <p:spPr>
          <a:ln/>
        </p:spPr>
        <p:txBody>
          <a:bodyPr/>
          <a:lstStyle>
            <a:lvl1pPr>
              <a:defRPr/>
            </a:lvl1pPr>
          </a:lstStyle>
          <a:p>
            <a:pPr>
              <a:defRPr/>
            </a:pPr>
            <a:fld id="{BD9B1802-988B-4956-B45F-927EC819D624}"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r>
              <a:rPr lang="it-IT"/>
              <a:t>Corso Meccanica del Volo(Prestazioni) - Prof. F. Nicolosi - CAP 9 (Autonomie)</a:t>
            </a:r>
          </a:p>
        </p:txBody>
      </p:sp>
      <p:sp>
        <p:nvSpPr>
          <p:cNvPr id="5" name="Rectangle 6"/>
          <p:cNvSpPr>
            <a:spLocks noGrp="1" noChangeArrowheads="1"/>
          </p:cNvSpPr>
          <p:nvPr>
            <p:ph type="sldNum" sz="quarter" idx="12"/>
          </p:nvPr>
        </p:nvSpPr>
        <p:spPr>
          <a:ln/>
        </p:spPr>
        <p:txBody>
          <a:bodyPr/>
          <a:lstStyle>
            <a:lvl1pPr>
              <a:defRPr/>
            </a:lvl1pPr>
          </a:lstStyle>
          <a:p>
            <a:pPr>
              <a:defRPr/>
            </a:pPr>
            <a:fld id="{F635A150-9CAC-464A-8D43-BD41E9A30CC2}"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r>
              <a:rPr lang="it-IT"/>
              <a:t>Corso Meccanica del Volo(Prestazioni) - Prof. F. Nicolosi - CAP 9 (Autonomie)</a:t>
            </a:r>
          </a:p>
        </p:txBody>
      </p:sp>
      <p:sp>
        <p:nvSpPr>
          <p:cNvPr id="4" name="Rectangle 6"/>
          <p:cNvSpPr>
            <a:spLocks noGrp="1" noChangeArrowheads="1"/>
          </p:cNvSpPr>
          <p:nvPr>
            <p:ph type="sldNum" sz="quarter" idx="12"/>
          </p:nvPr>
        </p:nvSpPr>
        <p:spPr>
          <a:ln/>
        </p:spPr>
        <p:txBody>
          <a:bodyPr/>
          <a:lstStyle>
            <a:lvl1pPr>
              <a:defRPr/>
            </a:lvl1pPr>
          </a:lstStyle>
          <a:p>
            <a:pPr>
              <a:defRPr/>
            </a:pPr>
            <a:fld id="{1123B01C-3396-4CDF-946F-7D97B180E6B7}"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r>
              <a:rPr lang="it-IT"/>
              <a:t>Corso Meccanica del Volo(Prestazioni) - Prof. F. Nicolosi - CAP 9 (Autonomie)</a:t>
            </a:r>
          </a:p>
        </p:txBody>
      </p:sp>
      <p:sp>
        <p:nvSpPr>
          <p:cNvPr id="7" name="Rectangle 6"/>
          <p:cNvSpPr>
            <a:spLocks noGrp="1" noChangeArrowheads="1"/>
          </p:cNvSpPr>
          <p:nvPr>
            <p:ph type="sldNum" sz="quarter" idx="12"/>
          </p:nvPr>
        </p:nvSpPr>
        <p:spPr>
          <a:ln/>
        </p:spPr>
        <p:txBody>
          <a:bodyPr/>
          <a:lstStyle>
            <a:lvl1pPr>
              <a:defRPr/>
            </a:lvl1pPr>
          </a:lstStyle>
          <a:p>
            <a:pPr>
              <a:defRPr/>
            </a:pPr>
            <a:fld id="{C26C2859-1EBE-46D2-93A9-326BC9EF65CB}"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r>
              <a:rPr lang="it-IT"/>
              <a:t>Corso Meccanica del Volo(Prestazioni) - Prof. F. Nicolosi - CAP 9 (Autonomie)</a:t>
            </a:r>
          </a:p>
        </p:txBody>
      </p:sp>
      <p:sp>
        <p:nvSpPr>
          <p:cNvPr id="7" name="Rectangle 6"/>
          <p:cNvSpPr>
            <a:spLocks noGrp="1" noChangeArrowheads="1"/>
          </p:cNvSpPr>
          <p:nvPr>
            <p:ph type="sldNum" sz="quarter" idx="12"/>
          </p:nvPr>
        </p:nvSpPr>
        <p:spPr>
          <a:ln/>
        </p:spPr>
        <p:txBody>
          <a:bodyPr/>
          <a:lstStyle>
            <a:lvl1pPr>
              <a:defRPr/>
            </a:lvl1pPr>
          </a:lstStyle>
          <a:p>
            <a:pPr>
              <a:defRPr/>
            </a:pPr>
            <a:fld id="{4A776D84-E9F3-437B-99A4-975B5A7E675C}"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lo stile del titolo dello schema</a:t>
            </a:r>
          </a:p>
        </p:txBody>
      </p:sp>
      <p:sp>
        <p:nvSpPr>
          <p:cNvPr id="573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it-IT"/>
          </a:p>
        </p:txBody>
      </p:sp>
      <p:sp>
        <p:nvSpPr>
          <p:cNvPr id="1029" name="Rectangle 5"/>
          <p:cNvSpPr>
            <a:spLocks noGrp="1" noChangeArrowheads="1"/>
          </p:cNvSpPr>
          <p:nvPr>
            <p:ph type="ftr" sz="quarter" idx="3"/>
          </p:nvPr>
        </p:nvSpPr>
        <p:spPr bwMode="auto">
          <a:xfrm>
            <a:off x="1785938" y="6572250"/>
            <a:ext cx="5786437" cy="285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it-IT"/>
              <a:t>Corso Meccanica del Volo(Prestazioni) - Prof. F. Nicolosi - CAP 9 (Autonomie)</a:t>
            </a:r>
          </a:p>
        </p:txBody>
      </p:sp>
      <p:sp>
        <p:nvSpPr>
          <p:cNvPr id="1030" name="Rectangle 6"/>
          <p:cNvSpPr>
            <a:spLocks noGrp="1" noChangeArrowheads="1"/>
          </p:cNvSpPr>
          <p:nvPr>
            <p:ph type="sldNum" sz="quarter" idx="4"/>
          </p:nvPr>
        </p:nvSpPr>
        <p:spPr bwMode="auto">
          <a:xfrm>
            <a:off x="7239000" y="6581775"/>
            <a:ext cx="1905000"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0F57CA6-8D16-4C9F-914A-5A4F0A359936}" type="slidenum">
              <a:rPr lang="it-IT"/>
              <a:pPr>
                <a:defRPr/>
              </a:pPr>
              <a:t>‹N›</a:t>
            </a:fld>
            <a:endParaRPr lang="it-IT"/>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6.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3.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5.bin"/><Relationship Id="rId14" Type="http://schemas.openxmlformats.org/officeDocument/2006/relationships/image" Target="../media/image27.wmf"/></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19.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s>
</file>

<file path=ppt/slides/_rels/slide1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25.bin"/><Relationship Id="rId4"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8.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28.bin"/><Relationship Id="rId5" Type="http://schemas.openxmlformats.org/officeDocument/2006/relationships/image" Target="../media/image37.w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41.wmf"/><Relationship Id="rId5" Type="http://schemas.openxmlformats.org/officeDocument/2006/relationships/oleObject" Target="../embeddings/oleObject30.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45.wmf"/><Relationship Id="rId5" Type="http://schemas.openxmlformats.org/officeDocument/2006/relationships/oleObject" Target="../embeddings/oleObject3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38.bin"/><Relationship Id="rId4" Type="http://schemas.openxmlformats.org/officeDocument/2006/relationships/image" Target="../media/image48.wmf"/></Relationships>
</file>

<file path=ppt/slides/_rels/slide18.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4.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51.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42.bin"/></Relationships>
</file>

<file path=ppt/slides/_rels/slide1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45.bin"/><Relationship Id="rId10" Type="http://schemas.openxmlformats.org/officeDocument/2006/relationships/image" Target="../media/image57.wmf"/><Relationship Id="rId4" Type="http://schemas.openxmlformats.org/officeDocument/2006/relationships/image" Target="../media/image55.wmf"/><Relationship Id="rId9" Type="http://schemas.openxmlformats.org/officeDocument/2006/relationships/oleObject" Target="../embeddings/oleObject47.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59.wmf"/><Relationship Id="rId5" Type="http://schemas.openxmlformats.org/officeDocument/2006/relationships/oleObject" Target="../embeddings/oleObject49.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6.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63.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5.bin"/></Relationships>
</file>

<file path=ppt/slides/_rels/slide2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9.wmf"/><Relationship Id="rId2" Type="http://schemas.openxmlformats.org/officeDocument/2006/relationships/slideLayout" Target="../slideLayouts/slideLayout1.xml"/><Relationship Id="rId16" Type="http://schemas.openxmlformats.org/officeDocument/2006/relationships/image" Target="../media/image71.wmf"/><Relationship Id="rId1" Type="http://schemas.openxmlformats.org/officeDocument/2006/relationships/vmlDrawing" Target="../drawings/vmlDrawing18.vml"/><Relationship Id="rId6" Type="http://schemas.openxmlformats.org/officeDocument/2006/relationships/image" Target="../media/image46.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68.wmf"/><Relationship Id="rId4" Type="http://schemas.openxmlformats.org/officeDocument/2006/relationships/image" Target="../media/image64.wmf"/><Relationship Id="rId9" Type="http://schemas.openxmlformats.org/officeDocument/2006/relationships/oleObject" Target="../embeddings/oleObject60.bin"/><Relationship Id="rId14" Type="http://schemas.openxmlformats.org/officeDocument/2006/relationships/image" Target="../media/image70.wmf"/></Relationships>
</file>

<file path=ppt/slides/_rels/slide23.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73.wmf"/><Relationship Id="rId5" Type="http://schemas.openxmlformats.org/officeDocument/2006/relationships/oleObject" Target="../embeddings/oleObject65.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67.bin"/></Relationships>
</file>

<file path=ppt/slides/_rels/slide24.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77.wmf"/><Relationship Id="rId5" Type="http://schemas.openxmlformats.org/officeDocument/2006/relationships/oleObject" Target="../embeddings/oleObject69.bin"/><Relationship Id="rId4" Type="http://schemas.openxmlformats.org/officeDocument/2006/relationships/image" Target="../media/image76.wmf"/></Relationships>
</file>

<file path=ppt/slides/_rels/slide25.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79.wmf"/><Relationship Id="rId5" Type="http://schemas.openxmlformats.org/officeDocument/2006/relationships/oleObject" Target="../embeddings/oleObject72.bin"/><Relationship Id="rId4" Type="http://schemas.openxmlformats.org/officeDocument/2006/relationships/image" Target="../media/image72.wmf"/></Relationships>
</file>

<file path=ppt/slides/_rels/slide26.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82.wmf"/><Relationship Id="rId5" Type="http://schemas.openxmlformats.org/officeDocument/2006/relationships/oleObject" Target="../embeddings/oleObject75.bin"/><Relationship Id="rId4" Type="http://schemas.openxmlformats.org/officeDocument/2006/relationships/image" Target="../media/image81.wmf"/></Relationships>
</file>

<file path=ppt/slides/_rels/slide2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85.wmf"/><Relationship Id="rId5" Type="http://schemas.openxmlformats.org/officeDocument/2006/relationships/oleObject" Target="../embeddings/oleObject78.bin"/><Relationship Id="rId4" Type="http://schemas.openxmlformats.org/officeDocument/2006/relationships/image" Target="../media/image84.wmf"/></Relationships>
</file>

<file path=ppt/slides/_rels/slide28.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87.wmf"/><Relationship Id="rId5" Type="http://schemas.openxmlformats.org/officeDocument/2006/relationships/oleObject" Target="../embeddings/oleObject81.bin"/><Relationship Id="rId4" Type="http://schemas.openxmlformats.org/officeDocument/2006/relationships/image" Target="../media/image77.wmf"/></Relationships>
</file>

<file path=ppt/slides/_rels/slide29.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90.wmf"/><Relationship Id="rId5" Type="http://schemas.openxmlformats.org/officeDocument/2006/relationships/oleObject" Target="../embeddings/oleObject84.bin"/><Relationship Id="rId4" Type="http://schemas.openxmlformats.org/officeDocument/2006/relationships/image" Target="../media/image8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6.bin"/><Relationship Id="rId7" Type="http://schemas.openxmlformats.org/officeDocument/2006/relationships/image" Target="../media/image93.wmf"/><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oleObject" Target="../embeddings/oleObject87.bin"/><Relationship Id="rId5" Type="http://schemas.openxmlformats.org/officeDocument/2006/relationships/image" Target="../media/image94.png"/><Relationship Id="rId4" Type="http://schemas.openxmlformats.org/officeDocument/2006/relationships/image" Target="../media/image92.wmf"/></Relationships>
</file>

<file path=ppt/slides/_rels/slide31.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9.wmf"/><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96.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1.bin"/><Relationship Id="rId14" Type="http://schemas.openxmlformats.org/officeDocument/2006/relationships/image" Target="../media/image100.wmf"/></Relationships>
</file>

<file path=ppt/slides/_rels/slide32.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102.wmf"/><Relationship Id="rId5" Type="http://schemas.openxmlformats.org/officeDocument/2006/relationships/oleObject" Target="../embeddings/oleObject95.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97.bin"/></Relationships>
</file>

<file path=ppt/slides/_rels/slide33.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9.wmf"/><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106.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01.bin"/></Relationships>
</file>

<file path=ppt/slides/_rels/slide34.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111.wmf"/><Relationship Id="rId5" Type="http://schemas.openxmlformats.org/officeDocument/2006/relationships/oleObject" Target="../embeddings/oleObject104.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0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17.wmf"/><Relationship Id="rId3" Type="http://schemas.openxmlformats.org/officeDocument/2006/relationships/oleObject" Target="../embeddings/oleObject107.bin"/><Relationship Id="rId7" Type="http://schemas.openxmlformats.org/officeDocument/2006/relationships/image" Target="../media/image114.wmf"/><Relationship Id="rId12" Type="http://schemas.openxmlformats.org/officeDocument/2006/relationships/oleObject" Target="../embeddings/oleObject111.bin"/><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oleObject" Target="../embeddings/oleObject108.bin"/><Relationship Id="rId11" Type="http://schemas.openxmlformats.org/officeDocument/2006/relationships/image" Target="../media/image116.wmf"/><Relationship Id="rId5" Type="http://schemas.openxmlformats.org/officeDocument/2006/relationships/image" Target="../media/image4.jpeg"/><Relationship Id="rId15" Type="http://schemas.openxmlformats.org/officeDocument/2006/relationships/image" Target="../media/image118.wmf"/><Relationship Id="rId10" Type="http://schemas.openxmlformats.org/officeDocument/2006/relationships/oleObject" Target="../embeddings/oleObject110.bin"/><Relationship Id="rId4" Type="http://schemas.openxmlformats.org/officeDocument/2006/relationships/image" Target="../media/image93.wmf"/><Relationship Id="rId9" Type="http://schemas.openxmlformats.org/officeDocument/2006/relationships/image" Target="../media/image115.wmf"/><Relationship Id="rId14" Type="http://schemas.openxmlformats.org/officeDocument/2006/relationships/oleObject" Target="../embeddings/oleObject112.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23.wmf"/><Relationship Id="rId3" Type="http://schemas.openxmlformats.org/officeDocument/2006/relationships/oleObject" Target="../embeddings/oleObject113.bin"/><Relationship Id="rId7" Type="http://schemas.openxmlformats.org/officeDocument/2006/relationships/image" Target="../media/image120.wmf"/><Relationship Id="rId12" Type="http://schemas.openxmlformats.org/officeDocument/2006/relationships/oleObject" Target="../embeddings/oleObject117.bin"/><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oleObject" Target="../embeddings/oleObject114.bin"/><Relationship Id="rId11" Type="http://schemas.openxmlformats.org/officeDocument/2006/relationships/image" Target="../media/image122.wmf"/><Relationship Id="rId5" Type="http://schemas.openxmlformats.org/officeDocument/2006/relationships/image" Target="../media/image4.jpeg"/><Relationship Id="rId15" Type="http://schemas.openxmlformats.org/officeDocument/2006/relationships/image" Target="../media/image124.wmf"/><Relationship Id="rId10" Type="http://schemas.openxmlformats.org/officeDocument/2006/relationships/oleObject" Target="../embeddings/oleObject116.bin"/><Relationship Id="rId4" Type="http://schemas.openxmlformats.org/officeDocument/2006/relationships/image" Target="../media/image119.wmf"/><Relationship Id="rId9" Type="http://schemas.openxmlformats.org/officeDocument/2006/relationships/image" Target="../media/image121.wmf"/><Relationship Id="rId14" Type="http://schemas.openxmlformats.org/officeDocument/2006/relationships/oleObject" Target="../embeddings/oleObject11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1.xml"/><Relationship Id="rId1" Type="http://schemas.openxmlformats.org/officeDocument/2006/relationships/vmlDrawing" Target="../drawings/vmlDrawing33.vml"/><Relationship Id="rId4" Type="http://schemas.openxmlformats.org/officeDocument/2006/relationships/image" Target="../media/image125.wmf"/></Relationships>
</file>

<file path=ppt/slides/_rels/slide38.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30.wmf"/><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image" Target="../media/image127.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23.bin"/></Relationships>
</file>

<file path=ppt/slides/_rels/slide39.xml.rels><?xml version="1.0" encoding="UTF-8" standalone="yes"?>
<Relationships xmlns="http://schemas.openxmlformats.org/package/2006/relationships"><Relationship Id="rId8" Type="http://schemas.openxmlformats.org/officeDocument/2006/relationships/image" Target="../media/image134.jpeg"/><Relationship Id="rId3" Type="http://schemas.openxmlformats.org/officeDocument/2006/relationships/oleObject" Target="../embeddings/oleObject125.bin"/><Relationship Id="rId7" Type="http://schemas.openxmlformats.org/officeDocument/2006/relationships/image" Target="../media/image133.png"/><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image" Target="../media/image132.wmf"/><Relationship Id="rId5" Type="http://schemas.openxmlformats.org/officeDocument/2006/relationships/oleObject" Target="../embeddings/oleObject126.bin"/><Relationship Id="rId4" Type="http://schemas.openxmlformats.org/officeDocument/2006/relationships/image" Target="../media/image131.wmf"/><Relationship Id="rId9" Type="http://schemas.openxmlformats.org/officeDocument/2006/relationships/image" Target="../media/image135.wmf"/></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oleObject" Target="../embeddings/oleObject127.bin"/><Relationship Id="rId7" Type="http://schemas.openxmlformats.org/officeDocument/2006/relationships/image" Target="../media/image135.wmf"/><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136.wmf"/><Relationship Id="rId5" Type="http://schemas.openxmlformats.org/officeDocument/2006/relationships/oleObject" Target="../embeddings/oleObject128.bin"/><Relationship Id="rId4" Type="http://schemas.openxmlformats.org/officeDocument/2006/relationships/image" Target="../media/image131.wmf"/><Relationship Id="rId9" Type="http://schemas.openxmlformats.org/officeDocument/2006/relationships/image" Target="../media/image138.jpeg"/></Relationships>
</file>

<file path=ppt/slides/_rels/slide41.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oleObject" Target="../embeddings/oleObject129.bin"/><Relationship Id="rId7" Type="http://schemas.openxmlformats.org/officeDocument/2006/relationships/image" Target="../media/image141.png"/><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image" Target="../media/image139.wmf"/><Relationship Id="rId5" Type="http://schemas.openxmlformats.org/officeDocument/2006/relationships/oleObject" Target="../embeddings/oleObject130.bin"/><Relationship Id="rId10" Type="http://schemas.openxmlformats.org/officeDocument/2006/relationships/image" Target="../media/image140.wmf"/><Relationship Id="rId4" Type="http://schemas.openxmlformats.org/officeDocument/2006/relationships/image" Target="../media/image131.wmf"/><Relationship Id="rId9" Type="http://schemas.openxmlformats.org/officeDocument/2006/relationships/oleObject" Target="../embeddings/oleObject13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47.wmf"/><Relationship Id="rId3" Type="http://schemas.openxmlformats.org/officeDocument/2006/relationships/image" Target="../media/image141.png"/><Relationship Id="rId7" Type="http://schemas.openxmlformats.org/officeDocument/2006/relationships/image" Target="../media/image144.wmf"/><Relationship Id="rId12" Type="http://schemas.openxmlformats.org/officeDocument/2006/relationships/oleObject" Target="../embeddings/oleObject136.bin"/><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oleObject" Target="../embeddings/oleObject133.bin"/><Relationship Id="rId11" Type="http://schemas.openxmlformats.org/officeDocument/2006/relationships/image" Target="../media/image146.wmf"/><Relationship Id="rId5" Type="http://schemas.openxmlformats.org/officeDocument/2006/relationships/image" Target="../media/image143.wmf"/><Relationship Id="rId15" Type="http://schemas.openxmlformats.org/officeDocument/2006/relationships/image" Target="../media/image148.w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45.wmf"/><Relationship Id="rId14" Type="http://schemas.openxmlformats.org/officeDocument/2006/relationships/oleObject" Target="../embeddings/oleObject137.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152.wmf"/><Relationship Id="rId18" Type="http://schemas.openxmlformats.org/officeDocument/2006/relationships/oleObject" Target="../embeddings/oleObject145.bin"/><Relationship Id="rId3" Type="http://schemas.openxmlformats.org/officeDocument/2006/relationships/oleObject" Target="../embeddings/oleObject138.bin"/><Relationship Id="rId7" Type="http://schemas.openxmlformats.org/officeDocument/2006/relationships/image" Target="../media/image149.wmf"/><Relationship Id="rId12" Type="http://schemas.openxmlformats.org/officeDocument/2006/relationships/oleObject" Target="../embeddings/oleObject142.bin"/><Relationship Id="rId17" Type="http://schemas.openxmlformats.org/officeDocument/2006/relationships/image" Target="../media/image154.wmf"/><Relationship Id="rId2" Type="http://schemas.openxmlformats.org/officeDocument/2006/relationships/slideLayout" Target="../slideLayouts/slideLayout1.xml"/><Relationship Id="rId16" Type="http://schemas.openxmlformats.org/officeDocument/2006/relationships/oleObject" Target="../embeddings/oleObject144.bin"/><Relationship Id="rId1" Type="http://schemas.openxmlformats.org/officeDocument/2006/relationships/vmlDrawing" Target="../drawings/vmlDrawing39.vml"/><Relationship Id="rId6" Type="http://schemas.openxmlformats.org/officeDocument/2006/relationships/oleObject" Target="../embeddings/oleObject139.bin"/><Relationship Id="rId11" Type="http://schemas.openxmlformats.org/officeDocument/2006/relationships/image" Target="../media/image151.wmf"/><Relationship Id="rId5" Type="http://schemas.openxmlformats.org/officeDocument/2006/relationships/image" Target="../media/image141.png"/><Relationship Id="rId15" Type="http://schemas.openxmlformats.org/officeDocument/2006/relationships/image" Target="../media/image153.wmf"/><Relationship Id="rId10" Type="http://schemas.openxmlformats.org/officeDocument/2006/relationships/oleObject" Target="../embeddings/oleObject141.bin"/><Relationship Id="rId19" Type="http://schemas.openxmlformats.org/officeDocument/2006/relationships/image" Target="../media/image155.wmf"/><Relationship Id="rId4" Type="http://schemas.openxmlformats.org/officeDocument/2006/relationships/image" Target="../media/image125.wmf"/><Relationship Id="rId9" Type="http://schemas.openxmlformats.org/officeDocument/2006/relationships/image" Target="../media/image150.wmf"/><Relationship Id="rId14" Type="http://schemas.openxmlformats.org/officeDocument/2006/relationships/oleObject" Target="../embeddings/oleObject143.bin"/></Relationships>
</file>

<file path=ppt/slides/_rels/slide44.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51.bin"/><Relationship Id="rId18" Type="http://schemas.openxmlformats.org/officeDocument/2006/relationships/image" Target="../media/image162.wmf"/><Relationship Id="rId3" Type="http://schemas.openxmlformats.org/officeDocument/2006/relationships/oleObject" Target="../embeddings/oleObject146.bin"/><Relationship Id="rId21" Type="http://schemas.openxmlformats.org/officeDocument/2006/relationships/oleObject" Target="../embeddings/oleObject155.bin"/><Relationship Id="rId7" Type="http://schemas.openxmlformats.org/officeDocument/2006/relationships/oleObject" Target="../embeddings/oleObject148.bin"/><Relationship Id="rId12" Type="http://schemas.openxmlformats.org/officeDocument/2006/relationships/image" Target="../media/image159.wmf"/><Relationship Id="rId17" Type="http://schemas.openxmlformats.org/officeDocument/2006/relationships/oleObject" Target="../embeddings/oleObject153.bin"/><Relationship Id="rId2" Type="http://schemas.openxmlformats.org/officeDocument/2006/relationships/slideLayout" Target="../slideLayouts/slideLayout1.xml"/><Relationship Id="rId16" Type="http://schemas.openxmlformats.org/officeDocument/2006/relationships/image" Target="../media/image161.wmf"/><Relationship Id="rId20" Type="http://schemas.openxmlformats.org/officeDocument/2006/relationships/image" Target="../media/image163.wmf"/><Relationship Id="rId1" Type="http://schemas.openxmlformats.org/officeDocument/2006/relationships/vmlDrawing" Target="../drawings/vmlDrawing40.vml"/><Relationship Id="rId6" Type="http://schemas.openxmlformats.org/officeDocument/2006/relationships/image" Target="../media/image156.wmf"/><Relationship Id="rId11" Type="http://schemas.openxmlformats.org/officeDocument/2006/relationships/oleObject" Target="../embeddings/oleObject150.bin"/><Relationship Id="rId24" Type="http://schemas.openxmlformats.org/officeDocument/2006/relationships/image" Target="../media/image165.wmf"/><Relationship Id="rId5" Type="http://schemas.openxmlformats.org/officeDocument/2006/relationships/oleObject" Target="../embeddings/oleObject147.bin"/><Relationship Id="rId15" Type="http://schemas.openxmlformats.org/officeDocument/2006/relationships/oleObject" Target="../embeddings/oleObject152.bin"/><Relationship Id="rId23" Type="http://schemas.openxmlformats.org/officeDocument/2006/relationships/oleObject" Target="../embeddings/oleObject156.bin"/><Relationship Id="rId10" Type="http://schemas.openxmlformats.org/officeDocument/2006/relationships/image" Target="../media/image158.wmf"/><Relationship Id="rId19" Type="http://schemas.openxmlformats.org/officeDocument/2006/relationships/oleObject" Target="../embeddings/oleObject154.bin"/><Relationship Id="rId4" Type="http://schemas.openxmlformats.org/officeDocument/2006/relationships/image" Target="../media/image125.wmf"/><Relationship Id="rId9" Type="http://schemas.openxmlformats.org/officeDocument/2006/relationships/oleObject" Target="../embeddings/oleObject149.bin"/><Relationship Id="rId14" Type="http://schemas.openxmlformats.org/officeDocument/2006/relationships/image" Target="../media/image160.wmf"/><Relationship Id="rId22" Type="http://schemas.openxmlformats.org/officeDocument/2006/relationships/image" Target="../media/image164.wmf"/></Relationships>
</file>

<file path=ppt/slides/_rels/slide45.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62.bin"/><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69.wmf"/><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image" Target="../media/image166.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68.wmf"/><Relationship Id="rId4" Type="http://schemas.openxmlformats.org/officeDocument/2006/relationships/image" Target="../media/image131.wmf"/><Relationship Id="rId9" Type="http://schemas.openxmlformats.org/officeDocument/2006/relationships/oleObject" Target="../embeddings/oleObject160.bin"/><Relationship Id="rId14" Type="http://schemas.openxmlformats.org/officeDocument/2006/relationships/image" Target="../media/image170.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oleObject" Target="../embeddings/oleObject163.bin"/><Relationship Id="rId7" Type="http://schemas.openxmlformats.org/officeDocument/2006/relationships/image" Target="../media/image173.png"/><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image" Target="../media/image171.wmf"/><Relationship Id="rId5" Type="http://schemas.openxmlformats.org/officeDocument/2006/relationships/oleObject" Target="../embeddings/oleObject164.bin"/><Relationship Id="rId4" Type="http://schemas.openxmlformats.org/officeDocument/2006/relationships/image" Target="../media/image131.wmf"/><Relationship Id="rId9" Type="http://schemas.openxmlformats.org/officeDocument/2006/relationships/image" Target="../media/image172.wmf"/></Relationships>
</file>

<file path=ppt/slides/_rels/slide47.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71.bin"/><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77.wmf"/><Relationship Id="rId2" Type="http://schemas.openxmlformats.org/officeDocument/2006/relationships/slideLayout" Target="../slideLayouts/slideLayout1.xml"/><Relationship Id="rId16" Type="http://schemas.openxmlformats.org/officeDocument/2006/relationships/image" Target="../media/image179.wmf"/><Relationship Id="rId1" Type="http://schemas.openxmlformats.org/officeDocument/2006/relationships/vmlDrawing" Target="../drawings/vmlDrawing43.vml"/><Relationship Id="rId6" Type="http://schemas.openxmlformats.org/officeDocument/2006/relationships/image" Target="../media/image174.wmf"/><Relationship Id="rId11" Type="http://schemas.openxmlformats.org/officeDocument/2006/relationships/oleObject" Target="../embeddings/oleObject170.bin"/><Relationship Id="rId5" Type="http://schemas.openxmlformats.org/officeDocument/2006/relationships/oleObject" Target="../embeddings/oleObject167.bin"/><Relationship Id="rId15" Type="http://schemas.openxmlformats.org/officeDocument/2006/relationships/oleObject" Target="../embeddings/oleObject172.bin"/><Relationship Id="rId10" Type="http://schemas.openxmlformats.org/officeDocument/2006/relationships/image" Target="../media/image176.wmf"/><Relationship Id="rId4" Type="http://schemas.openxmlformats.org/officeDocument/2006/relationships/image" Target="../media/image125.wmf"/><Relationship Id="rId9" Type="http://schemas.openxmlformats.org/officeDocument/2006/relationships/oleObject" Target="../embeddings/oleObject169.bin"/><Relationship Id="rId14" Type="http://schemas.openxmlformats.org/officeDocument/2006/relationships/image" Target="../media/image178.wmf"/></Relationships>
</file>

<file path=ppt/slides/_rels/slide48.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173.bin"/><Relationship Id="rId7" Type="http://schemas.openxmlformats.org/officeDocument/2006/relationships/oleObject" Target="../embeddings/oleObject175.bin"/><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image" Target="../media/image180.wmf"/><Relationship Id="rId5" Type="http://schemas.openxmlformats.org/officeDocument/2006/relationships/oleObject" Target="../embeddings/oleObject174.bin"/><Relationship Id="rId10" Type="http://schemas.openxmlformats.org/officeDocument/2006/relationships/image" Target="../media/image182.wmf"/><Relationship Id="rId4" Type="http://schemas.openxmlformats.org/officeDocument/2006/relationships/image" Target="../media/image131.wmf"/><Relationship Id="rId9" Type="http://schemas.openxmlformats.org/officeDocument/2006/relationships/oleObject" Target="../embeddings/oleObject176.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7.bin"/><Relationship Id="rId7" Type="http://schemas.openxmlformats.org/officeDocument/2006/relationships/image" Target="../media/image183.wmf"/><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oleObject" Target="../embeddings/oleObject178.bin"/><Relationship Id="rId5" Type="http://schemas.openxmlformats.org/officeDocument/2006/relationships/image" Target="../media/image184.png"/><Relationship Id="rId4" Type="http://schemas.openxmlformats.org/officeDocument/2006/relationships/image" Target="../media/image125.wmf"/></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184.bin"/><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88.wmf"/><Relationship Id="rId2" Type="http://schemas.openxmlformats.org/officeDocument/2006/relationships/slideLayout" Target="../slideLayouts/slideLayout1.xml"/><Relationship Id="rId16" Type="http://schemas.openxmlformats.org/officeDocument/2006/relationships/image" Target="../media/image190.wmf"/><Relationship Id="rId1" Type="http://schemas.openxmlformats.org/officeDocument/2006/relationships/vmlDrawing" Target="../drawings/vmlDrawing46.vml"/><Relationship Id="rId6" Type="http://schemas.openxmlformats.org/officeDocument/2006/relationships/image" Target="../media/image185.w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187.wmf"/><Relationship Id="rId4" Type="http://schemas.openxmlformats.org/officeDocument/2006/relationships/image" Target="../media/image131.wmf"/><Relationship Id="rId9" Type="http://schemas.openxmlformats.org/officeDocument/2006/relationships/oleObject" Target="../embeddings/oleObject182.bin"/><Relationship Id="rId14" Type="http://schemas.openxmlformats.org/officeDocument/2006/relationships/image" Target="../media/image189.wmf"/></Relationships>
</file>

<file path=ppt/slides/_rels/slide51.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image" Target="../media/image191.wmf"/><Relationship Id="rId5" Type="http://schemas.openxmlformats.org/officeDocument/2006/relationships/oleObject" Target="../embeddings/oleObject187.bin"/><Relationship Id="rId4" Type="http://schemas.openxmlformats.org/officeDocument/2006/relationships/image" Target="../media/image131.wmf"/></Relationships>
</file>

<file path=ppt/slides/_rels/slide52.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56.wmf"/><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image" Target="../media/image193.wmf"/><Relationship Id="rId11" Type="http://schemas.openxmlformats.org/officeDocument/2006/relationships/oleObject" Target="../embeddings/oleObject193.bin"/><Relationship Id="rId5" Type="http://schemas.openxmlformats.org/officeDocument/2006/relationships/oleObject" Target="../embeddings/oleObject190.bin"/><Relationship Id="rId10" Type="http://schemas.openxmlformats.org/officeDocument/2006/relationships/image" Target="../media/image195.wmf"/><Relationship Id="rId4" Type="http://schemas.openxmlformats.org/officeDocument/2006/relationships/image" Target="../media/image131.wmf"/><Relationship Id="rId9" Type="http://schemas.openxmlformats.org/officeDocument/2006/relationships/oleObject" Target="../embeddings/oleObject192.bin"/></Relationships>
</file>

<file path=ppt/slides/_rels/slide53.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199.wmf"/><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image" Target="../media/image196.wmf"/><Relationship Id="rId11" Type="http://schemas.openxmlformats.org/officeDocument/2006/relationships/oleObject" Target="../embeddings/oleObject198.bin"/><Relationship Id="rId5" Type="http://schemas.openxmlformats.org/officeDocument/2006/relationships/oleObject" Target="../embeddings/oleObject195.bin"/><Relationship Id="rId10" Type="http://schemas.openxmlformats.org/officeDocument/2006/relationships/image" Target="../media/image198.wmf"/><Relationship Id="rId4" Type="http://schemas.openxmlformats.org/officeDocument/2006/relationships/image" Target="../media/image131.wmf"/><Relationship Id="rId9" Type="http://schemas.openxmlformats.org/officeDocument/2006/relationships/oleObject" Target="../embeddings/oleObject197.bin"/></Relationships>
</file>

<file path=ppt/slides/_rels/slide54.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04.bin"/><Relationship Id="rId3" Type="http://schemas.openxmlformats.org/officeDocument/2006/relationships/oleObject" Target="../embeddings/oleObject199.bin"/><Relationship Id="rId7" Type="http://schemas.openxmlformats.org/officeDocument/2006/relationships/oleObject" Target="../embeddings/oleObject201.bin"/><Relationship Id="rId12" Type="http://schemas.openxmlformats.org/officeDocument/2006/relationships/image" Target="../media/image203.wmf"/><Relationship Id="rId2" Type="http://schemas.openxmlformats.org/officeDocument/2006/relationships/slideLayout" Target="../slideLayouts/slideLayout1.xml"/><Relationship Id="rId16" Type="http://schemas.openxmlformats.org/officeDocument/2006/relationships/image" Target="../media/image205.wmf"/><Relationship Id="rId1" Type="http://schemas.openxmlformats.org/officeDocument/2006/relationships/vmlDrawing" Target="../drawings/vmlDrawing50.vml"/><Relationship Id="rId6" Type="http://schemas.openxmlformats.org/officeDocument/2006/relationships/image" Target="../media/image200.wmf"/><Relationship Id="rId11" Type="http://schemas.openxmlformats.org/officeDocument/2006/relationships/oleObject" Target="../embeddings/oleObject203.bin"/><Relationship Id="rId5" Type="http://schemas.openxmlformats.org/officeDocument/2006/relationships/oleObject" Target="../embeddings/oleObject200.bin"/><Relationship Id="rId15" Type="http://schemas.openxmlformats.org/officeDocument/2006/relationships/oleObject" Target="../embeddings/oleObject205.bin"/><Relationship Id="rId10" Type="http://schemas.openxmlformats.org/officeDocument/2006/relationships/image" Target="../media/image202.wmf"/><Relationship Id="rId4" Type="http://schemas.openxmlformats.org/officeDocument/2006/relationships/image" Target="../media/image131.wmf"/><Relationship Id="rId9" Type="http://schemas.openxmlformats.org/officeDocument/2006/relationships/oleObject" Target="../embeddings/oleObject202.bin"/><Relationship Id="rId14" Type="http://schemas.openxmlformats.org/officeDocument/2006/relationships/image" Target="../media/image204.wmf"/></Relationships>
</file>

<file path=ppt/slides/_rels/slide55.x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209.wmf"/><Relationship Id="rId2" Type="http://schemas.openxmlformats.org/officeDocument/2006/relationships/slideLayout" Target="../slideLayouts/slideLayout1.xml"/><Relationship Id="rId16" Type="http://schemas.openxmlformats.org/officeDocument/2006/relationships/image" Target="../media/image211.wmf"/><Relationship Id="rId1" Type="http://schemas.openxmlformats.org/officeDocument/2006/relationships/vmlDrawing" Target="../drawings/vmlDrawing51.vml"/><Relationship Id="rId6" Type="http://schemas.openxmlformats.org/officeDocument/2006/relationships/image" Target="../media/image206.wmf"/><Relationship Id="rId11" Type="http://schemas.openxmlformats.org/officeDocument/2006/relationships/oleObject" Target="../embeddings/oleObject210.bin"/><Relationship Id="rId5" Type="http://schemas.openxmlformats.org/officeDocument/2006/relationships/oleObject" Target="../embeddings/oleObject207.bin"/><Relationship Id="rId15" Type="http://schemas.openxmlformats.org/officeDocument/2006/relationships/oleObject" Target="../embeddings/oleObject212.bin"/><Relationship Id="rId10" Type="http://schemas.openxmlformats.org/officeDocument/2006/relationships/image" Target="../media/image208.wmf"/><Relationship Id="rId4" Type="http://schemas.openxmlformats.org/officeDocument/2006/relationships/image" Target="../media/image131.wmf"/><Relationship Id="rId9" Type="http://schemas.openxmlformats.org/officeDocument/2006/relationships/oleObject" Target="../embeddings/oleObject209.bin"/><Relationship Id="rId14" Type="http://schemas.openxmlformats.org/officeDocument/2006/relationships/image" Target="../media/image210.wmf"/></Relationships>
</file>

<file path=ppt/slides/_rels/slide56.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image" Target="../media/image212.wmf"/><Relationship Id="rId5" Type="http://schemas.openxmlformats.org/officeDocument/2006/relationships/oleObject" Target="../embeddings/oleObject214.bin"/><Relationship Id="rId10" Type="http://schemas.openxmlformats.org/officeDocument/2006/relationships/image" Target="../media/image214.wmf"/><Relationship Id="rId4" Type="http://schemas.openxmlformats.org/officeDocument/2006/relationships/image" Target="../media/image131.wmf"/><Relationship Id="rId9" Type="http://schemas.openxmlformats.org/officeDocument/2006/relationships/oleObject" Target="../embeddings/oleObject216.bin"/></Relationships>
</file>

<file path=ppt/slides/_rels/slide57.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oleObject" Target="../embeddings/oleObject222.bin"/><Relationship Id="rId18" Type="http://schemas.openxmlformats.org/officeDocument/2006/relationships/oleObject" Target="../embeddings/oleObject224.bin"/><Relationship Id="rId3" Type="http://schemas.openxmlformats.org/officeDocument/2006/relationships/oleObject" Target="../embeddings/oleObject217.bin"/><Relationship Id="rId21" Type="http://schemas.openxmlformats.org/officeDocument/2006/relationships/image" Target="../media/image223.wmf"/><Relationship Id="rId7" Type="http://schemas.openxmlformats.org/officeDocument/2006/relationships/oleObject" Target="../embeddings/oleObject219.bin"/><Relationship Id="rId12" Type="http://schemas.openxmlformats.org/officeDocument/2006/relationships/image" Target="../media/image219.wmf"/><Relationship Id="rId17" Type="http://schemas.openxmlformats.org/officeDocument/2006/relationships/image" Target="../media/image6.jpeg"/><Relationship Id="rId25" Type="http://schemas.openxmlformats.org/officeDocument/2006/relationships/image" Target="../media/image225.wmf"/><Relationship Id="rId2" Type="http://schemas.openxmlformats.org/officeDocument/2006/relationships/slideLayout" Target="../slideLayouts/slideLayout1.xml"/><Relationship Id="rId16" Type="http://schemas.openxmlformats.org/officeDocument/2006/relationships/image" Target="../media/image221.wmf"/><Relationship Id="rId20" Type="http://schemas.openxmlformats.org/officeDocument/2006/relationships/oleObject" Target="../embeddings/oleObject225.bin"/><Relationship Id="rId1" Type="http://schemas.openxmlformats.org/officeDocument/2006/relationships/vmlDrawing" Target="../drawings/vmlDrawing53.vml"/><Relationship Id="rId6" Type="http://schemas.openxmlformats.org/officeDocument/2006/relationships/image" Target="../media/image216.wmf"/><Relationship Id="rId11" Type="http://schemas.openxmlformats.org/officeDocument/2006/relationships/oleObject" Target="../embeddings/oleObject221.bin"/><Relationship Id="rId24" Type="http://schemas.openxmlformats.org/officeDocument/2006/relationships/oleObject" Target="../embeddings/oleObject227.bin"/><Relationship Id="rId5" Type="http://schemas.openxmlformats.org/officeDocument/2006/relationships/oleObject" Target="../embeddings/oleObject218.bin"/><Relationship Id="rId15" Type="http://schemas.openxmlformats.org/officeDocument/2006/relationships/oleObject" Target="../embeddings/oleObject223.bin"/><Relationship Id="rId23" Type="http://schemas.openxmlformats.org/officeDocument/2006/relationships/image" Target="../media/image224.wmf"/><Relationship Id="rId10" Type="http://schemas.openxmlformats.org/officeDocument/2006/relationships/image" Target="../media/image218.wmf"/><Relationship Id="rId19" Type="http://schemas.openxmlformats.org/officeDocument/2006/relationships/image" Target="../media/image222.wmf"/><Relationship Id="rId4" Type="http://schemas.openxmlformats.org/officeDocument/2006/relationships/image" Target="../media/image215.wmf"/><Relationship Id="rId9" Type="http://schemas.openxmlformats.org/officeDocument/2006/relationships/oleObject" Target="../embeddings/oleObject220.bin"/><Relationship Id="rId14" Type="http://schemas.openxmlformats.org/officeDocument/2006/relationships/image" Target="../media/image220.wmf"/><Relationship Id="rId22" Type="http://schemas.openxmlformats.org/officeDocument/2006/relationships/oleObject" Target="../embeddings/oleObject226.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30.bin"/><Relationship Id="rId13" Type="http://schemas.openxmlformats.org/officeDocument/2006/relationships/image" Target="../media/image230.wmf"/><Relationship Id="rId18" Type="http://schemas.openxmlformats.org/officeDocument/2006/relationships/oleObject" Target="../embeddings/oleObject235.bin"/><Relationship Id="rId3" Type="http://schemas.openxmlformats.org/officeDocument/2006/relationships/image" Target="../media/image236.jpeg"/><Relationship Id="rId21" Type="http://schemas.openxmlformats.org/officeDocument/2006/relationships/image" Target="../media/image234.wmf"/><Relationship Id="rId7" Type="http://schemas.openxmlformats.org/officeDocument/2006/relationships/image" Target="../media/image227.wmf"/><Relationship Id="rId12" Type="http://schemas.openxmlformats.org/officeDocument/2006/relationships/oleObject" Target="../embeddings/oleObject232.bin"/><Relationship Id="rId17" Type="http://schemas.openxmlformats.org/officeDocument/2006/relationships/image" Target="../media/image232.wmf"/><Relationship Id="rId2" Type="http://schemas.openxmlformats.org/officeDocument/2006/relationships/slideLayout" Target="../slideLayouts/slideLayout1.xml"/><Relationship Id="rId16" Type="http://schemas.openxmlformats.org/officeDocument/2006/relationships/oleObject" Target="../embeddings/oleObject234.bin"/><Relationship Id="rId20" Type="http://schemas.openxmlformats.org/officeDocument/2006/relationships/oleObject" Target="../embeddings/oleObject236.bin"/><Relationship Id="rId1" Type="http://schemas.openxmlformats.org/officeDocument/2006/relationships/vmlDrawing" Target="../drawings/vmlDrawing54.vml"/><Relationship Id="rId6" Type="http://schemas.openxmlformats.org/officeDocument/2006/relationships/oleObject" Target="../embeddings/oleObject229.bin"/><Relationship Id="rId11" Type="http://schemas.openxmlformats.org/officeDocument/2006/relationships/image" Target="../media/image229.wmf"/><Relationship Id="rId5" Type="http://schemas.openxmlformats.org/officeDocument/2006/relationships/image" Target="../media/image226.wmf"/><Relationship Id="rId15" Type="http://schemas.openxmlformats.org/officeDocument/2006/relationships/image" Target="../media/image231.wmf"/><Relationship Id="rId23" Type="http://schemas.openxmlformats.org/officeDocument/2006/relationships/image" Target="../media/image235.wmf"/><Relationship Id="rId10" Type="http://schemas.openxmlformats.org/officeDocument/2006/relationships/oleObject" Target="../embeddings/oleObject231.bin"/><Relationship Id="rId19" Type="http://schemas.openxmlformats.org/officeDocument/2006/relationships/image" Target="../media/image233.wmf"/><Relationship Id="rId4" Type="http://schemas.openxmlformats.org/officeDocument/2006/relationships/oleObject" Target="../embeddings/oleObject228.bin"/><Relationship Id="rId9" Type="http://schemas.openxmlformats.org/officeDocument/2006/relationships/image" Target="../media/image228.wmf"/><Relationship Id="rId14" Type="http://schemas.openxmlformats.org/officeDocument/2006/relationships/oleObject" Target="../embeddings/oleObject233.bin"/><Relationship Id="rId22" Type="http://schemas.openxmlformats.org/officeDocument/2006/relationships/oleObject" Target="../embeddings/oleObject237.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40.bin"/><Relationship Id="rId13" Type="http://schemas.openxmlformats.org/officeDocument/2006/relationships/image" Target="../media/image239.wmf"/><Relationship Id="rId3" Type="http://schemas.openxmlformats.org/officeDocument/2006/relationships/image" Target="../media/image236.jpeg"/><Relationship Id="rId7" Type="http://schemas.openxmlformats.org/officeDocument/2006/relationships/image" Target="../media/image237.wmf"/><Relationship Id="rId12" Type="http://schemas.openxmlformats.org/officeDocument/2006/relationships/oleObject" Target="../embeddings/oleObject242.bin"/><Relationship Id="rId17" Type="http://schemas.openxmlformats.org/officeDocument/2006/relationships/image" Target="../media/image241.wmf"/><Relationship Id="rId2" Type="http://schemas.openxmlformats.org/officeDocument/2006/relationships/slideLayout" Target="../slideLayouts/slideLayout1.xml"/><Relationship Id="rId16" Type="http://schemas.openxmlformats.org/officeDocument/2006/relationships/oleObject" Target="../embeddings/oleObject244.bin"/><Relationship Id="rId1" Type="http://schemas.openxmlformats.org/officeDocument/2006/relationships/vmlDrawing" Target="../drawings/vmlDrawing55.vml"/><Relationship Id="rId6" Type="http://schemas.openxmlformats.org/officeDocument/2006/relationships/oleObject" Target="../embeddings/oleObject239.bin"/><Relationship Id="rId11" Type="http://schemas.openxmlformats.org/officeDocument/2006/relationships/image" Target="../media/image189.wmf"/><Relationship Id="rId5" Type="http://schemas.openxmlformats.org/officeDocument/2006/relationships/image" Target="../media/image233.wmf"/><Relationship Id="rId15" Type="http://schemas.openxmlformats.org/officeDocument/2006/relationships/image" Target="../media/image240.wmf"/><Relationship Id="rId10" Type="http://schemas.openxmlformats.org/officeDocument/2006/relationships/oleObject" Target="../embeddings/oleObject241.bin"/><Relationship Id="rId4" Type="http://schemas.openxmlformats.org/officeDocument/2006/relationships/oleObject" Target="../embeddings/oleObject238.bin"/><Relationship Id="rId9" Type="http://schemas.openxmlformats.org/officeDocument/2006/relationships/image" Target="../media/image238.wmf"/><Relationship Id="rId14" Type="http://schemas.openxmlformats.org/officeDocument/2006/relationships/oleObject" Target="../embeddings/oleObject243.bin"/></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6.bin"/><Relationship Id="rId10" Type="http://schemas.openxmlformats.org/officeDocument/2006/relationships/image" Target="../media/image16.jpeg"/><Relationship Id="rId4" Type="http://schemas.openxmlformats.org/officeDocument/2006/relationships/image" Target="../media/image12.wmf"/><Relationship Id="rId9" Type="http://schemas.openxmlformats.org/officeDocument/2006/relationships/image" Target="../media/image15.jpeg"/></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47.bin"/><Relationship Id="rId13" Type="http://schemas.openxmlformats.org/officeDocument/2006/relationships/image" Target="../media/image246.wmf"/><Relationship Id="rId3" Type="http://schemas.openxmlformats.org/officeDocument/2006/relationships/image" Target="../media/image236.jpeg"/><Relationship Id="rId7" Type="http://schemas.openxmlformats.org/officeDocument/2006/relationships/image" Target="../media/image243.wmf"/><Relationship Id="rId12" Type="http://schemas.openxmlformats.org/officeDocument/2006/relationships/oleObject" Target="../embeddings/oleObject249.bin"/><Relationship Id="rId2" Type="http://schemas.openxmlformats.org/officeDocument/2006/relationships/slideLayout" Target="../slideLayouts/slideLayout1.xml"/><Relationship Id="rId1" Type="http://schemas.openxmlformats.org/officeDocument/2006/relationships/vmlDrawing" Target="../drawings/vmlDrawing56.vml"/><Relationship Id="rId6" Type="http://schemas.openxmlformats.org/officeDocument/2006/relationships/oleObject" Target="../embeddings/oleObject246.bin"/><Relationship Id="rId11" Type="http://schemas.openxmlformats.org/officeDocument/2006/relationships/image" Target="../media/image245.wmf"/><Relationship Id="rId5" Type="http://schemas.openxmlformats.org/officeDocument/2006/relationships/image" Target="../media/image242.wmf"/><Relationship Id="rId15" Type="http://schemas.openxmlformats.org/officeDocument/2006/relationships/image" Target="../media/image247.wmf"/><Relationship Id="rId10" Type="http://schemas.openxmlformats.org/officeDocument/2006/relationships/oleObject" Target="../embeddings/oleObject248.bin"/><Relationship Id="rId4" Type="http://schemas.openxmlformats.org/officeDocument/2006/relationships/oleObject" Target="../embeddings/oleObject245.bin"/><Relationship Id="rId9" Type="http://schemas.openxmlformats.org/officeDocument/2006/relationships/image" Target="../media/image244.wmf"/><Relationship Id="rId14" Type="http://schemas.openxmlformats.org/officeDocument/2006/relationships/oleObject" Target="../embeddings/oleObject250.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53.bin"/><Relationship Id="rId13" Type="http://schemas.openxmlformats.org/officeDocument/2006/relationships/image" Target="../media/image252.wmf"/><Relationship Id="rId18" Type="http://schemas.openxmlformats.org/officeDocument/2006/relationships/oleObject" Target="../embeddings/oleObject258.bin"/><Relationship Id="rId3" Type="http://schemas.openxmlformats.org/officeDocument/2006/relationships/image" Target="../media/image236.jpeg"/><Relationship Id="rId21" Type="http://schemas.openxmlformats.org/officeDocument/2006/relationships/image" Target="../media/image256.wmf"/><Relationship Id="rId7" Type="http://schemas.openxmlformats.org/officeDocument/2006/relationships/image" Target="../media/image249.wmf"/><Relationship Id="rId12" Type="http://schemas.openxmlformats.org/officeDocument/2006/relationships/oleObject" Target="../embeddings/oleObject255.bin"/><Relationship Id="rId17" Type="http://schemas.openxmlformats.org/officeDocument/2006/relationships/image" Target="../media/image254.wmf"/><Relationship Id="rId2" Type="http://schemas.openxmlformats.org/officeDocument/2006/relationships/slideLayout" Target="../slideLayouts/slideLayout1.xml"/><Relationship Id="rId16" Type="http://schemas.openxmlformats.org/officeDocument/2006/relationships/oleObject" Target="../embeddings/oleObject257.bin"/><Relationship Id="rId20" Type="http://schemas.openxmlformats.org/officeDocument/2006/relationships/oleObject" Target="../embeddings/oleObject259.bin"/><Relationship Id="rId1" Type="http://schemas.openxmlformats.org/officeDocument/2006/relationships/vmlDrawing" Target="../drawings/vmlDrawing57.vml"/><Relationship Id="rId6" Type="http://schemas.openxmlformats.org/officeDocument/2006/relationships/oleObject" Target="../embeddings/oleObject252.bin"/><Relationship Id="rId11" Type="http://schemas.openxmlformats.org/officeDocument/2006/relationships/image" Target="../media/image251.wmf"/><Relationship Id="rId5" Type="http://schemas.openxmlformats.org/officeDocument/2006/relationships/image" Target="../media/image248.wmf"/><Relationship Id="rId15" Type="http://schemas.openxmlformats.org/officeDocument/2006/relationships/image" Target="../media/image253.wmf"/><Relationship Id="rId10" Type="http://schemas.openxmlformats.org/officeDocument/2006/relationships/oleObject" Target="../embeddings/oleObject254.bin"/><Relationship Id="rId19" Type="http://schemas.openxmlformats.org/officeDocument/2006/relationships/image" Target="../media/image255.wmf"/><Relationship Id="rId4" Type="http://schemas.openxmlformats.org/officeDocument/2006/relationships/oleObject" Target="../embeddings/oleObject251.bin"/><Relationship Id="rId9" Type="http://schemas.openxmlformats.org/officeDocument/2006/relationships/image" Target="../media/image250.wmf"/><Relationship Id="rId14" Type="http://schemas.openxmlformats.org/officeDocument/2006/relationships/oleObject" Target="../embeddings/oleObject25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62.bin"/><Relationship Id="rId13" Type="http://schemas.openxmlformats.org/officeDocument/2006/relationships/image" Target="../media/image261.wmf"/><Relationship Id="rId3" Type="http://schemas.openxmlformats.org/officeDocument/2006/relationships/oleObject" Target="../embeddings/oleObject260.bin"/><Relationship Id="rId7" Type="http://schemas.openxmlformats.org/officeDocument/2006/relationships/image" Target="../media/image263.png"/><Relationship Id="rId12" Type="http://schemas.openxmlformats.org/officeDocument/2006/relationships/oleObject" Target="../embeddings/oleObject264.bin"/><Relationship Id="rId2" Type="http://schemas.openxmlformats.org/officeDocument/2006/relationships/slideLayout" Target="../slideLayouts/slideLayout1.xml"/><Relationship Id="rId1" Type="http://schemas.openxmlformats.org/officeDocument/2006/relationships/vmlDrawing" Target="../drawings/vmlDrawing58.vml"/><Relationship Id="rId6" Type="http://schemas.openxmlformats.org/officeDocument/2006/relationships/image" Target="../media/image258.wmf"/><Relationship Id="rId11" Type="http://schemas.openxmlformats.org/officeDocument/2006/relationships/image" Target="../media/image260.wmf"/><Relationship Id="rId5" Type="http://schemas.openxmlformats.org/officeDocument/2006/relationships/oleObject" Target="../embeddings/oleObject261.bin"/><Relationship Id="rId15" Type="http://schemas.openxmlformats.org/officeDocument/2006/relationships/image" Target="../media/image262.wmf"/><Relationship Id="rId10" Type="http://schemas.openxmlformats.org/officeDocument/2006/relationships/oleObject" Target="../embeddings/oleObject263.bin"/><Relationship Id="rId4" Type="http://schemas.openxmlformats.org/officeDocument/2006/relationships/image" Target="../media/image257.wmf"/><Relationship Id="rId9" Type="http://schemas.openxmlformats.org/officeDocument/2006/relationships/image" Target="../media/image259.wmf"/><Relationship Id="rId14" Type="http://schemas.openxmlformats.org/officeDocument/2006/relationships/oleObject" Target="../embeddings/oleObject265.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68.bin"/><Relationship Id="rId3" Type="http://schemas.openxmlformats.org/officeDocument/2006/relationships/oleObject" Target="../embeddings/oleObject266.bin"/><Relationship Id="rId7" Type="http://schemas.openxmlformats.org/officeDocument/2006/relationships/image" Target="../media/image268.png"/><Relationship Id="rId2" Type="http://schemas.openxmlformats.org/officeDocument/2006/relationships/slideLayout" Target="../slideLayouts/slideLayout1.xml"/><Relationship Id="rId1" Type="http://schemas.openxmlformats.org/officeDocument/2006/relationships/vmlDrawing" Target="../drawings/vmlDrawing59.vml"/><Relationship Id="rId6" Type="http://schemas.openxmlformats.org/officeDocument/2006/relationships/image" Target="../media/image265.wmf"/><Relationship Id="rId11" Type="http://schemas.openxmlformats.org/officeDocument/2006/relationships/image" Target="../media/image267.wmf"/><Relationship Id="rId5" Type="http://schemas.openxmlformats.org/officeDocument/2006/relationships/oleObject" Target="../embeddings/oleObject267.bin"/><Relationship Id="rId10" Type="http://schemas.openxmlformats.org/officeDocument/2006/relationships/oleObject" Target="../embeddings/oleObject269.bin"/><Relationship Id="rId4" Type="http://schemas.openxmlformats.org/officeDocument/2006/relationships/image" Target="../media/image264.wmf"/><Relationship Id="rId9" Type="http://schemas.openxmlformats.org/officeDocument/2006/relationships/image" Target="../media/image266.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72.bin"/><Relationship Id="rId3" Type="http://schemas.openxmlformats.org/officeDocument/2006/relationships/image" Target="../media/image272.png"/><Relationship Id="rId7" Type="http://schemas.openxmlformats.org/officeDocument/2006/relationships/image" Target="../media/image270.wmf"/><Relationship Id="rId2" Type="http://schemas.openxmlformats.org/officeDocument/2006/relationships/slideLayout" Target="../slideLayouts/slideLayout1.xml"/><Relationship Id="rId1" Type="http://schemas.openxmlformats.org/officeDocument/2006/relationships/vmlDrawing" Target="../drawings/vmlDrawing60.vml"/><Relationship Id="rId6" Type="http://schemas.openxmlformats.org/officeDocument/2006/relationships/oleObject" Target="../embeddings/oleObject271.bin"/><Relationship Id="rId11" Type="http://schemas.openxmlformats.org/officeDocument/2006/relationships/image" Target="../media/image264.wmf"/><Relationship Id="rId5" Type="http://schemas.openxmlformats.org/officeDocument/2006/relationships/image" Target="../media/image269.wmf"/><Relationship Id="rId10" Type="http://schemas.openxmlformats.org/officeDocument/2006/relationships/oleObject" Target="../embeddings/oleObject273.bin"/><Relationship Id="rId4" Type="http://schemas.openxmlformats.org/officeDocument/2006/relationships/oleObject" Target="../embeddings/oleObject270.bin"/><Relationship Id="rId9" Type="http://schemas.openxmlformats.org/officeDocument/2006/relationships/image" Target="../media/image271.wmf"/></Relationships>
</file>

<file path=ppt/slides/_rels/slide67.xml.rels><?xml version="1.0" encoding="UTF-8" standalone="yes"?>
<Relationships xmlns="http://schemas.openxmlformats.org/package/2006/relationships"><Relationship Id="rId3" Type="http://schemas.openxmlformats.org/officeDocument/2006/relationships/image" Target="../media/image275.png"/><Relationship Id="rId7" Type="http://schemas.openxmlformats.org/officeDocument/2006/relationships/image" Target="../media/image274.wmf"/><Relationship Id="rId2" Type="http://schemas.openxmlformats.org/officeDocument/2006/relationships/slideLayout" Target="../slideLayouts/slideLayout1.xml"/><Relationship Id="rId1" Type="http://schemas.openxmlformats.org/officeDocument/2006/relationships/vmlDrawing" Target="../drawings/vmlDrawing61.vml"/><Relationship Id="rId6" Type="http://schemas.openxmlformats.org/officeDocument/2006/relationships/oleObject" Target="../embeddings/oleObject275.bin"/><Relationship Id="rId5" Type="http://schemas.openxmlformats.org/officeDocument/2006/relationships/image" Target="../media/image273.wmf"/><Relationship Id="rId4" Type="http://schemas.openxmlformats.org/officeDocument/2006/relationships/oleObject" Target="../embeddings/oleObject274.bin"/></Relationships>
</file>

<file path=ppt/slides/_rels/slide68.xml.rels><?xml version="1.0" encoding="UTF-8" standalone="yes"?>
<Relationships xmlns="http://schemas.openxmlformats.org/package/2006/relationships"><Relationship Id="rId3" Type="http://schemas.openxmlformats.org/officeDocument/2006/relationships/image" Target="../media/image277.png"/><Relationship Id="rId2" Type="http://schemas.openxmlformats.org/officeDocument/2006/relationships/image" Target="../media/image27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78.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281.wmf"/><Relationship Id="rId7" Type="http://schemas.openxmlformats.org/officeDocument/2006/relationships/image" Target="../media/image280.wmf"/><Relationship Id="rId2" Type="http://schemas.openxmlformats.org/officeDocument/2006/relationships/slideLayout" Target="../slideLayouts/slideLayout1.xml"/><Relationship Id="rId1" Type="http://schemas.openxmlformats.org/officeDocument/2006/relationships/vmlDrawing" Target="../drawings/vmlDrawing62.vml"/><Relationship Id="rId6" Type="http://schemas.openxmlformats.org/officeDocument/2006/relationships/oleObject" Target="../embeddings/oleObject277.bin"/><Relationship Id="rId5" Type="http://schemas.openxmlformats.org/officeDocument/2006/relationships/image" Target="../media/image279.wmf"/><Relationship Id="rId4" Type="http://schemas.openxmlformats.org/officeDocument/2006/relationships/oleObject" Target="../embeddings/oleObject276.bin"/></Relationships>
</file>

<file path=ppt/slides/_rels/slide72.xml.rels><?xml version="1.0" encoding="UTF-8" standalone="yes"?>
<Relationships xmlns="http://schemas.openxmlformats.org/package/2006/relationships"><Relationship Id="rId8" Type="http://schemas.openxmlformats.org/officeDocument/2006/relationships/image" Target="../media/image283.wmf"/><Relationship Id="rId3" Type="http://schemas.openxmlformats.org/officeDocument/2006/relationships/image" Target="../media/image285.png"/><Relationship Id="rId7" Type="http://schemas.openxmlformats.org/officeDocument/2006/relationships/oleObject" Target="../embeddings/oleObject279.bin"/><Relationship Id="rId2" Type="http://schemas.openxmlformats.org/officeDocument/2006/relationships/slideLayout" Target="../slideLayouts/slideLayout1.xml"/><Relationship Id="rId1" Type="http://schemas.openxmlformats.org/officeDocument/2006/relationships/vmlDrawing" Target="../drawings/vmlDrawing63.vml"/><Relationship Id="rId6" Type="http://schemas.openxmlformats.org/officeDocument/2006/relationships/image" Target="../media/image282.wmf"/><Relationship Id="rId5" Type="http://schemas.openxmlformats.org/officeDocument/2006/relationships/oleObject" Target="../embeddings/oleObject278.bin"/><Relationship Id="rId10" Type="http://schemas.openxmlformats.org/officeDocument/2006/relationships/image" Target="../media/image284.wmf"/><Relationship Id="rId4" Type="http://schemas.openxmlformats.org/officeDocument/2006/relationships/image" Target="../media/image286.png"/><Relationship Id="rId9" Type="http://schemas.openxmlformats.org/officeDocument/2006/relationships/oleObject" Target="../embeddings/oleObject280.bin"/></Relationships>
</file>

<file path=ppt/slides/_rels/slide73.xml.rels><?xml version="1.0" encoding="UTF-8" standalone="yes"?>
<Relationships xmlns="http://schemas.openxmlformats.org/package/2006/relationships"><Relationship Id="rId8" Type="http://schemas.openxmlformats.org/officeDocument/2006/relationships/image" Target="../media/image289.wmf"/><Relationship Id="rId3" Type="http://schemas.openxmlformats.org/officeDocument/2006/relationships/oleObject" Target="../embeddings/oleObject281.bin"/><Relationship Id="rId7" Type="http://schemas.openxmlformats.org/officeDocument/2006/relationships/oleObject" Target="../embeddings/oleObject283.bin"/><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image" Target="../media/image288.wmf"/><Relationship Id="rId5" Type="http://schemas.openxmlformats.org/officeDocument/2006/relationships/oleObject" Target="../embeddings/oleObject282.bin"/><Relationship Id="rId10" Type="http://schemas.openxmlformats.org/officeDocument/2006/relationships/image" Target="../media/image290.wmf"/><Relationship Id="rId4" Type="http://schemas.openxmlformats.org/officeDocument/2006/relationships/image" Target="../media/image287.wmf"/><Relationship Id="rId9" Type="http://schemas.openxmlformats.org/officeDocument/2006/relationships/oleObject" Target="../embeddings/oleObject284.bin"/></Relationships>
</file>

<file path=ppt/slides/_rels/slide74.xml.rels><?xml version="1.0" encoding="UTF-8" standalone="yes"?>
<Relationships xmlns="http://schemas.openxmlformats.org/package/2006/relationships"><Relationship Id="rId8" Type="http://schemas.openxmlformats.org/officeDocument/2006/relationships/image" Target="../media/image293.wmf"/><Relationship Id="rId13" Type="http://schemas.openxmlformats.org/officeDocument/2006/relationships/oleObject" Target="../embeddings/oleObject290.bin"/><Relationship Id="rId3" Type="http://schemas.openxmlformats.org/officeDocument/2006/relationships/oleObject" Target="../embeddings/oleObject285.bin"/><Relationship Id="rId7" Type="http://schemas.openxmlformats.org/officeDocument/2006/relationships/oleObject" Target="../embeddings/oleObject287.bin"/><Relationship Id="rId12" Type="http://schemas.openxmlformats.org/officeDocument/2006/relationships/image" Target="../media/image295.wmf"/><Relationship Id="rId2" Type="http://schemas.openxmlformats.org/officeDocument/2006/relationships/slideLayout" Target="../slideLayouts/slideLayout1.xml"/><Relationship Id="rId1" Type="http://schemas.openxmlformats.org/officeDocument/2006/relationships/vmlDrawing" Target="../drawings/vmlDrawing65.vml"/><Relationship Id="rId6" Type="http://schemas.openxmlformats.org/officeDocument/2006/relationships/image" Target="../media/image292.wmf"/><Relationship Id="rId11" Type="http://schemas.openxmlformats.org/officeDocument/2006/relationships/oleObject" Target="../embeddings/oleObject289.bin"/><Relationship Id="rId5" Type="http://schemas.openxmlformats.org/officeDocument/2006/relationships/oleObject" Target="../embeddings/oleObject286.bin"/><Relationship Id="rId10" Type="http://schemas.openxmlformats.org/officeDocument/2006/relationships/image" Target="../media/image294.wmf"/><Relationship Id="rId4" Type="http://schemas.openxmlformats.org/officeDocument/2006/relationships/image" Target="../media/image291.wmf"/><Relationship Id="rId9" Type="http://schemas.openxmlformats.org/officeDocument/2006/relationships/oleObject" Target="../embeddings/oleObject288.bin"/><Relationship Id="rId14" Type="http://schemas.openxmlformats.org/officeDocument/2006/relationships/image" Target="../media/image296.wmf"/></Relationships>
</file>

<file path=ppt/slides/_rels/slide75.xml.rels><?xml version="1.0" encoding="UTF-8" standalone="yes"?>
<Relationships xmlns="http://schemas.openxmlformats.org/package/2006/relationships"><Relationship Id="rId3" Type="http://schemas.openxmlformats.org/officeDocument/2006/relationships/image" Target="../media/image298.png"/><Relationship Id="rId2" Type="http://schemas.openxmlformats.org/officeDocument/2006/relationships/slideLayout" Target="../slideLayouts/slideLayout1.xml"/><Relationship Id="rId1" Type="http://schemas.openxmlformats.org/officeDocument/2006/relationships/vmlDrawing" Target="../drawings/vmlDrawing66.vml"/><Relationship Id="rId5" Type="http://schemas.openxmlformats.org/officeDocument/2006/relationships/image" Target="../media/image297.wmf"/><Relationship Id="rId4" Type="http://schemas.openxmlformats.org/officeDocument/2006/relationships/oleObject" Target="../embeddings/oleObject291.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93.bin"/><Relationship Id="rId13" Type="http://schemas.openxmlformats.org/officeDocument/2006/relationships/image" Target="../media/image302.wmf"/><Relationship Id="rId3" Type="http://schemas.openxmlformats.org/officeDocument/2006/relationships/image" Target="../media/image303.png"/><Relationship Id="rId7" Type="http://schemas.openxmlformats.org/officeDocument/2006/relationships/image" Target="../media/image299.wmf"/><Relationship Id="rId12" Type="http://schemas.openxmlformats.org/officeDocument/2006/relationships/oleObject" Target="../embeddings/oleObject295.bin"/><Relationship Id="rId2" Type="http://schemas.openxmlformats.org/officeDocument/2006/relationships/slideLayout" Target="../slideLayouts/slideLayout1.xml"/><Relationship Id="rId1" Type="http://schemas.openxmlformats.org/officeDocument/2006/relationships/vmlDrawing" Target="../drawings/vmlDrawing67.vml"/><Relationship Id="rId6" Type="http://schemas.openxmlformats.org/officeDocument/2006/relationships/oleObject" Target="../embeddings/oleObject292.bin"/><Relationship Id="rId11" Type="http://schemas.openxmlformats.org/officeDocument/2006/relationships/image" Target="../media/image301.wmf"/><Relationship Id="rId5" Type="http://schemas.openxmlformats.org/officeDocument/2006/relationships/image" Target="../media/image305.png"/><Relationship Id="rId10" Type="http://schemas.openxmlformats.org/officeDocument/2006/relationships/oleObject" Target="../embeddings/oleObject294.bin"/><Relationship Id="rId4" Type="http://schemas.openxmlformats.org/officeDocument/2006/relationships/image" Target="../media/image304.png"/><Relationship Id="rId9" Type="http://schemas.openxmlformats.org/officeDocument/2006/relationships/image" Target="../media/image300.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97.bin"/><Relationship Id="rId13" Type="http://schemas.openxmlformats.org/officeDocument/2006/relationships/image" Target="../media/image309.wmf"/><Relationship Id="rId3" Type="http://schemas.openxmlformats.org/officeDocument/2006/relationships/image" Target="../media/image311.png"/><Relationship Id="rId7" Type="http://schemas.openxmlformats.org/officeDocument/2006/relationships/image" Target="../media/image306.wmf"/><Relationship Id="rId12" Type="http://schemas.openxmlformats.org/officeDocument/2006/relationships/oleObject" Target="../embeddings/oleObject299.bin"/><Relationship Id="rId2" Type="http://schemas.openxmlformats.org/officeDocument/2006/relationships/slideLayout" Target="../slideLayouts/slideLayout1.xml"/><Relationship Id="rId1" Type="http://schemas.openxmlformats.org/officeDocument/2006/relationships/vmlDrawing" Target="../drawings/vmlDrawing68.vml"/><Relationship Id="rId6" Type="http://schemas.openxmlformats.org/officeDocument/2006/relationships/oleObject" Target="../embeddings/oleObject296.bin"/><Relationship Id="rId11" Type="http://schemas.openxmlformats.org/officeDocument/2006/relationships/image" Target="../media/image308.wmf"/><Relationship Id="rId5" Type="http://schemas.openxmlformats.org/officeDocument/2006/relationships/image" Target="../media/image313.png"/><Relationship Id="rId15" Type="http://schemas.openxmlformats.org/officeDocument/2006/relationships/image" Target="../media/image310.wmf"/><Relationship Id="rId10" Type="http://schemas.openxmlformats.org/officeDocument/2006/relationships/oleObject" Target="../embeddings/oleObject298.bin"/><Relationship Id="rId4" Type="http://schemas.openxmlformats.org/officeDocument/2006/relationships/image" Target="../media/image312.png"/><Relationship Id="rId9" Type="http://schemas.openxmlformats.org/officeDocument/2006/relationships/image" Target="../media/image307.wmf"/><Relationship Id="rId14" Type="http://schemas.openxmlformats.org/officeDocument/2006/relationships/oleObject" Target="../embeddings/oleObject300.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303.bin"/><Relationship Id="rId3" Type="http://schemas.openxmlformats.org/officeDocument/2006/relationships/image" Target="../media/image317.png"/><Relationship Id="rId7" Type="http://schemas.openxmlformats.org/officeDocument/2006/relationships/image" Target="../media/image315.wmf"/><Relationship Id="rId2" Type="http://schemas.openxmlformats.org/officeDocument/2006/relationships/slideLayout" Target="../slideLayouts/slideLayout1.xml"/><Relationship Id="rId1" Type="http://schemas.openxmlformats.org/officeDocument/2006/relationships/vmlDrawing" Target="../drawings/vmlDrawing69.vml"/><Relationship Id="rId6" Type="http://schemas.openxmlformats.org/officeDocument/2006/relationships/oleObject" Target="../embeddings/oleObject302.bin"/><Relationship Id="rId5" Type="http://schemas.openxmlformats.org/officeDocument/2006/relationships/image" Target="../media/image314.wmf"/><Relationship Id="rId4" Type="http://schemas.openxmlformats.org/officeDocument/2006/relationships/oleObject" Target="../embeddings/oleObject301.bin"/><Relationship Id="rId9" Type="http://schemas.openxmlformats.org/officeDocument/2006/relationships/image" Target="../media/image316.wmf"/></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numero diapositiva 5">
            <a:extLst>
              <a:ext uri="{FF2B5EF4-FFF2-40B4-BE49-F238E27FC236}">
                <a16:creationId xmlns:a16="http://schemas.microsoft.com/office/drawing/2014/main" id="{76E09831-AD1B-4CF6-B98B-07EBF6134E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E92B5DF-6AA7-4E24-AC80-F0840292E2D6}" type="slidenum">
              <a:rPr lang="it-IT" altLang="it-IT" sz="1400"/>
              <a:pPr>
                <a:spcBef>
                  <a:spcPct val="0"/>
                </a:spcBef>
                <a:buFontTx/>
                <a:buNone/>
              </a:pPr>
              <a:t>1</a:t>
            </a:fld>
            <a:endParaRPr lang="it-IT" altLang="it-IT" sz="1400"/>
          </a:p>
        </p:txBody>
      </p:sp>
      <p:sp>
        <p:nvSpPr>
          <p:cNvPr id="7171" name="Rectangle 5">
            <a:extLst>
              <a:ext uri="{FF2B5EF4-FFF2-40B4-BE49-F238E27FC236}">
                <a16:creationId xmlns:a16="http://schemas.microsoft.com/office/drawing/2014/main" id="{0E4EC95A-D1EC-426F-8A1D-D209B11552DC}"/>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it-IT" altLang="it-IT" sz="2400"/>
          </a:p>
        </p:txBody>
      </p:sp>
      <p:sp>
        <p:nvSpPr>
          <p:cNvPr id="6" name="Rectangle 7">
            <a:extLst>
              <a:ext uri="{FF2B5EF4-FFF2-40B4-BE49-F238E27FC236}">
                <a16:creationId xmlns:a16="http://schemas.microsoft.com/office/drawing/2014/main" id="{DDC9AD9F-2C44-43CA-9716-B3C9914D7605}"/>
              </a:ext>
            </a:extLst>
          </p:cNvPr>
          <p:cNvSpPr>
            <a:spLocks noChangeArrowheads="1"/>
          </p:cNvSpPr>
          <p:nvPr/>
        </p:nvSpPr>
        <p:spPr bwMode="auto">
          <a:xfrm>
            <a:off x="827088" y="836712"/>
            <a:ext cx="7777162" cy="519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it-IT" altLang="it-IT" sz="2000" b="1" dirty="0"/>
              <a:t>Università degli Studi di Napoli Federico II</a:t>
            </a:r>
          </a:p>
          <a:p>
            <a:pPr algn="ctr"/>
            <a:r>
              <a:rPr lang="it-IT" altLang="it-IT" sz="2000" b="1" dirty="0"/>
              <a:t>Accademia Aeronautica</a:t>
            </a:r>
          </a:p>
          <a:p>
            <a:pPr algn="ctr"/>
            <a:endParaRPr lang="it-IT" altLang="it-IT" sz="2000" b="1" dirty="0"/>
          </a:p>
          <a:p>
            <a:pPr algn="ctr"/>
            <a:r>
              <a:rPr lang="it-IT" altLang="it-IT" sz="2000" b="1" dirty="0"/>
              <a:t>Laurea in </a:t>
            </a:r>
          </a:p>
          <a:p>
            <a:pPr algn="ctr"/>
            <a:r>
              <a:rPr lang="it-IT" altLang="it-IT" sz="2000" b="1" dirty="0"/>
              <a:t>Gestione dei Sistemi Aerospaziali per la Difesa</a:t>
            </a:r>
          </a:p>
          <a:p>
            <a:pPr algn="ctr"/>
            <a:r>
              <a:rPr lang="it-IT" altLang="it-IT" sz="2000" b="1" dirty="0"/>
              <a:t>(GESAD)</a:t>
            </a:r>
          </a:p>
          <a:p>
            <a:pPr algn="ctr"/>
            <a:endParaRPr lang="en-US" altLang="it-IT" sz="2800" b="1" dirty="0"/>
          </a:p>
          <a:p>
            <a:pPr algn="ctr"/>
            <a:r>
              <a:rPr lang="en-US" altLang="it-IT" sz="2000" b="1" dirty="0"/>
              <a:t>Corso di</a:t>
            </a:r>
          </a:p>
          <a:p>
            <a:pPr algn="ctr"/>
            <a:r>
              <a:rPr lang="en-US" altLang="it-IT" sz="2000" b="1" dirty="0"/>
              <a:t>MECCANICA DEL VOLO </a:t>
            </a:r>
          </a:p>
          <a:p>
            <a:pPr algn="ctr"/>
            <a:endParaRPr lang="en-US" altLang="it-IT" sz="2800" b="1" i="1" dirty="0"/>
          </a:p>
          <a:p>
            <a:pPr algn="ctr"/>
            <a:r>
              <a:rPr lang="en-US" altLang="it-IT" sz="3200" b="1" i="1" dirty="0" err="1">
                <a:solidFill>
                  <a:schemeClr val="accent2"/>
                </a:solidFill>
              </a:rPr>
              <a:t>Prestazioni</a:t>
            </a:r>
            <a:r>
              <a:rPr lang="en-US" altLang="it-IT" sz="3200" b="1" i="1" dirty="0">
                <a:solidFill>
                  <a:schemeClr val="accent2"/>
                </a:solidFill>
              </a:rPr>
              <a:t> di </a:t>
            </a:r>
            <a:r>
              <a:rPr lang="en-US" altLang="it-IT" sz="3200" b="1" i="1" dirty="0" err="1">
                <a:solidFill>
                  <a:schemeClr val="accent2"/>
                </a:solidFill>
              </a:rPr>
              <a:t>Autonomia</a:t>
            </a:r>
            <a:endParaRPr lang="en-US" altLang="it-IT" sz="3200" b="1" i="1" dirty="0">
              <a:solidFill>
                <a:schemeClr val="accent2"/>
              </a:solidFill>
            </a:endParaRPr>
          </a:p>
          <a:p>
            <a:pPr algn="ctr"/>
            <a:r>
              <a:rPr lang="en-US" altLang="it-IT" sz="2800" dirty="0">
                <a:solidFill>
                  <a:schemeClr val="accent2"/>
                </a:solidFill>
              </a:rPr>
              <a:t>(di </a:t>
            </a:r>
            <a:r>
              <a:rPr lang="en-US" altLang="it-IT" sz="2800" dirty="0" err="1">
                <a:solidFill>
                  <a:schemeClr val="accent2"/>
                </a:solidFill>
              </a:rPr>
              <a:t>distanza</a:t>
            </a:r>
            <a:r>
              <a:rPr lang="en-US" altLang="it-IT" sz="2800" dirty="0">
                <a:solidFill>
                  <a:schemeClr val="accent2"/>
                </a:solidFill>
              </a:rPr>
              <a:t> </a:t>
            </a:r>
            <a:r>
              <a:rPr lang="en-US" altLang="it-IT" sz="2800" dirty="0" err="1">
                <a:solidFill>
                  <a:schemeClr val="accent2"/>
                </a:solidFill>
              </a:rPr>
              <a:t>ed</a:t>
            </a:r>
            <a:r>
              <a:rPr lang="en-US" altLang="it-IT" sz="2800" dirty="0">
                <a:solidFill>
                  <a:schemeClr val="accent2"/>
                </a:solidFill>
              </a:rPr>
              <a:t> </a:t>
            </a:r>
            <a:r>
              <a:rPr lang="en-US" altLang="it-IT" sz="2800" dirty="0" err="1">
                <a:solidFill>
                  <a:schemeClr val="accent2"/>
                </a:solidFill>
              </a:rPr>
              <a:t>oraria</a:t>
            </a:r>
            <a:r>
              <a:rPr lang="en-US" altLang="it-IT" sz="2800" dirty="0">
                <a:solidFill>
                  <a:schemeClr val="accent2"/>
                </a:solidFill>
              </a:rPr>
              <a:t>)</a:t>
            </a:r>
            <a:endParaRPr lang="en-US" altLang="it-IT" sz="3200" dirty="0">
              <a:solidFill>
                <a:schemeClr val="accent2"/>
              </a:solidFill>
            </a:endParaRPr>
          </a:p>
          <a:p>
            <a:pPr algn="ctr"/>
            <a:endParaRPr lang="en-US" altLang="it-IT" sz="2800" b="1" i="1" dirty="0"/>
          </a:p>
          <a:p>
            <a:pPr algn="ctr"/>
            <a:r>
              <a:rPr lang="en-US" altLang="it-IT" b="1" dirty="0"/>
              <a:t>Prof. A. De Marco</a:t>
            </a:r>
          </a:p>
        </p:txBody>
      </p:sp>
      <p:sp>
        <p:nvSpPr>
          <p:cNvPr id="7" name="Segnaposto piè di pagina 4">
            <a:extLst>
              <a:ext uri="{FF2B5EF4-FFF2-40B4-BE49-F238E27FC236}">
                <a16:creationId xmlns:a16="http://schemas.microsoft.com/office/drawing/2014/main" id="{BC285A55-F624-4499-BC1E-34544D1F769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extLst>
      <p:ext uri="{BB962C8B-B14F-4D97-AF65-F5344CB8AC3E}">
        <p14:creationId xmlns:p14="http://schemas.microsoft.com/office/powerpoint/2010/main" val="282491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153"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154"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155"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156"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157" name="Rectangle 15"/>
          <p:cNvSpPr>
            <a:spLocks noChangeArrowheads="1"/>
          </p:cNvSpPr>
          <p:nvPr/>
        </p:nvSpPr>
        <p:spPr bwMode="auto">
          <a:xfrm>
            <a:off x="827088" y="857250"/>
            <a:ext cx="2160587" cy="400050"/>
          </a:xfrm>
          <a:prstGeom prst="rect">
            <a:avLst/>
          </a:prstGeom>
          <a:noFill/>
          <a:ln w="9525">
            <a:noFill/>
            <a:miter lim="800000"/>
            <a:headEnd/>
            <a:tailEnd/>
          </a:ln>
        </p:spPr>
        <p:txBody>
          <a:bodyPr wrap="none" anchor="ctr">
            <a:spAutoFit/>
          </a:bodyPr>
          <a:lstStyle/>
          <a:p>
            <a:r>
              <a:rPr lang="it-IT" sz="2000"/>
              <a:t>consumo specifico </a:t>
            </a:r>
          </a:p>
        </p:txBody>
      </p:sp>
      <p:sp>
        <p:nvSpPr>
          <p:cNvPr id="6158"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graphicFrame>
        <p:nvGraphicFramePr>
          <p:cNvPr id="6146" name="Object 16"/>
          <p:cNvGraphicFramePr>
            <a:graphicFrameLocks noChangeAspect="1"/>
          </p:cNvGraphicFramePr>
          <p:nvPr/>
        </p:nvGraphicFramePr>
        <p:xfrm>
          <a:off x="928688" y="1285875"/>
          <a:ext cx="4094162" cy="684213"/>
        </p:xfrm>
        <a:graphic>
          <a:graphicData uri="http://schemas.openxmlformats.org/presentationml/2006/ole">
            <mc:AlternateContent xmlns:mc="http://schemas.openxmlformats.org/markup-compatibility/2006">
              <mc:Choice xmlns:v="urn:schemas-microsoft-com:vml" Requires="v">
                <p:oleObj spid="_x0000_s6194" name="Equazione" r:id="rId3" imgW="2501640" imgH="419040" progId="Equation.3">
                  <p:embed/>
                </p:oleObj>
              </mc:Choice>
              <mc:Fallback>
                <p:oleObj name="Equazione" r:id="rId3" imgW="2501640" imgH="41904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285875"/>
                        <a:ext cx="4094162"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9" name="Rectangle 18"/>
          <p:cNvSpPr>
            <a:spLocks noChangeArrowheads="1"/>
          </p:cNvSpPr>
          <p:nvPr/>
        </p:nvSpPr>
        <p:spPr bwMode="auto">
          <a:xfrm>
            <a:off x="2928938" y="857250"/>
            <a:ext cx="2997200" cy="400050"/>
          </a:xfrm>
          <a:prstGeom prst="rect">
            <a:avLst/>
          </a:prstGeom>
          <a:noFill/>
          <a:ln w="9525">
            <a:noFill/>
            <a:miter lim="800000"/>
            <a:headEnd/>
            <a:tailEnd/>
          </a:ln>
        </p:spPr>
        <p:txBody>
          <a:bodyPr wrap="none" anchor="ctr">
            <a:spAutoFit/>
          </a:bodyPr>
          <a:lstStyle/>
          <a:p>
            <a:r>
              <a:rPr lang="it-IT" sz="2000"/>
              <a:t>Unità di misura </a:t>
            </a:r>
            <a:r>
              <a:rPr lang="it-IT" sz="2000" i="1"/>
              <a:t>consistenti</a:t>
            </a:r>
            <a:r>
              <a:rPr lang="it-IT" sz="2000"/>
              <a:t> </a:t>
            </a:r>
          </a:p>
        </p:txBody>
      </p:sp>
      <p:sp>
        <p:nvSpPr>
          <p:cNvPr id="6160" name="Rectangle 20"/>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it-IT"/>
          </a:p>
        </p:txBody>
      </p:sp>
      <p:graphicFrame>
        <p:nvGraphicFramePr>
          <p:cNvPr id="6147" name="Object 19"/>
          <p:cNvGraphicFramePr>
            <a:graphicFrameLocks noChangeAspect="1"/>
          </p:cNvGraphicFramePr>
          <p:nvPr/>
        </p:nvGraphicFramePr>
        <p:xfrm>
          <a:off x="2797175" y="3432175"/>
          <a:ext cx="2297113" cy="520700"/>
        </p:xfrm>
        <a:graphic>
          <a:graphicData uri="http://schemas.openxmlformats.org/presentationml/2006/ole">
            <mc:AlternateContent xmlns:mc="http://schemas.openxmlformats.org/markup-compatibility/2006">
              <mc:Choice xmlns:v="urn:schemas-microsoft-com:vml" Requires="v">
                <p:oleObj spid="_x0000_s6195" name="Equazione" r:id="rId5" imgW="1091880" imgH="241200" progId="Equation.3">
                  <p:embed/>
                </p:oleObj>
              </mc:Choice>
              <mc:Fallback>
                <p:oleObj name="Equazione" r:id="rId5" imgW="1091880" imgH="2412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7175" y="3432175"/>
                        <a:ext cx="22971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1" name="Rectangle 22"/>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graphicFrame>
        <p:nvGraphicFramePr>
          <p:cNvPr id="6148" name="Object 21"/>
          <p:cNvGraphicFramePr>
            <a:graphicFrameLocks noChangeAspect="1"/>
          </p:cNvGraphicFramePr>
          <p:nvPr/>
        </p:nvGraphicFramePr>
        <p:xfrm>
          <a:off x="676275" y="2143125"/>
          <a:ext cx="7681913" cy="788988"/>
        </p:xfrm>
        <a:graphic>
          <a:graphicData uri="http://schemas.openxmlformats.org/presentationml/2006/ole">
            <mc:AlternateContent xmlns:mc="http://schemas.openxmlformats.org/markup-compatibility/2006">
              <mc:Choice xmlns:v="urn:schemas-microsoft-com:vml" Requires="v">
                <p:oleObj spid="_x0000_s6196" name="Equazione" r:id="rId7" imgW="4089240" imgH="419040" progId="Equation.3">
                  <p:embed/>
                </p:oleObj>
              </mc:Choice>
              <mc:Fallback>
                <p:oleObj name="Equazione" r:id="rId7" imgW="4089240" imgH="41904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275" y="2143125"/>
                        <a:ext cx="7681913"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2" name="Segnaposto numero diapositiva 18"/>
          <p:cNvSpPr>
            <a:spLocks noGrp="1"/>
          </p:cNvSpPr>
          <p:nvPr>
            <p:ph type="sldNum" sz="quarter" idx="12"/>
          </p:nvPr>
        </p:nvSpPr>
        <p:spPr>
          <a:noFill/>
        </p:spPr>
        <p:txBody>
          <a:bodyPr/>
          <a:lstStyle/>
          <a:p>
            <a:fld id="{AA6E5661-137E-47AD-B6B4-FDB16DC8AC86}" type="slidenum">
              <a:rPr lang="it-IT" smtClean="0"/>
              <a:pPr/>
              <a:t>10</a:t>
            </a:fld>
            <a:endParaRPr lang="it-IT"/>
          </a:p>
        </p:txBody>
      </p:sp>
      <p:sp>
        <p:nvSpPr>
          <p:cNvPr id="6164"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6165"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a:t>
            </a:r>
          </a:p>
        </p:txBody>
      </p:sp>
      <p:graphicFrame>
        <p:nvGraphicFramePr>
          <p:cNvPr id="6149" name="Object 20"/>
          <p:cNvGraphicFramePr>
            <a:graphicFrameLocks noChangeAspect="1"/>
          </p:cNvGraphicFramePr>
          <p:nvPr/>
        </p:nvGraphicFramePr>
        <p:xfrm>
          <a:off x="642938" y="3286125"/>
          <a:ext cx="1441450" cy="987425"/>
        </p:xfrm>
        <a:graphic>
          <a:graphicData uri="http://schemas.openxmlformats.org/presentationml/2006/ole">
            <mc:AlternateContent xmlns:mc="http://schemas.openxmlformats.org/markup-compatibility/2006">
              <mc:Choice xmlns:v="urn:schemas-microsoft-com:vml" Requires="v">
                <p:oleObj spid="_x0000_s6197" name="Equazione" r:id="rId9" imgW="685800" imgH="457200" progId="Equation.3">
                  <p:embed/>
                </p:oleObj>
              </mc:Choice>
              <mc:Fallback>
                <p:oleObj name="Equazione" r:id="rId9" imgW="685800" imgH="457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938" y="3286125"/>
                        <a:ext cx="1441450"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6"/>
          <p:cNvGraphicFramePr>
            <a:graphicFrameLocks noChangeAspect="1"/>
          </p:cNvGraphicFramePr>
          <p:nvPr/>
        </p:nvGraphicFramePr>
        <p:xfrm>
          <a:off x="5500688" y="1131888"/>
          <a:ext cx="2357437" cy="904875"/>
        </p:xfrm>
        <a:graphic>
          <a:graphicData uri="http://schemas.openxmlformats.org/presentationml/2006/ole">
            <mc:AlternateContent xmlns:mc="http://schemas.openxmlformats.org/markup-compatibility/2006">
              <mc:Choice xmlns:v="urn:schemas-microsoft-com:vml" Requires="v">
                <p:oleObj spid="_x0000_s6198" name="Equazione" r:id="rId11" imgW="1257120" imgH="469800" progId="Equation.3">
                  <p:embed/>
                </p:oleObj>
              </mc:Choice>
              <mc:Fallback>
                <p:oleObj name="Equazione" r:id="rId11" imgW="1257120" imgH="4698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0688" y="1131888"/>
                        <a:ext cx="2357437"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6" name="Rectangle 15"/>
          <p:cNvSpPr>
            <a:spLocks noChangeArrowheads="1"/>
          </p:cNvSpPr>
          <p:nvPr/>
        </p:nvSpPr>
        <p:spPr bwMode="auto">
          <a:xfrm>
            <a:off x="2786063" y="3929063"/>
            <a:ext cx="5045075" cy="708025"/>
          </a:xfrm>
          <a:prstGeom prst="rect">
            <a:avLst/>
          </a:prstGeom>
          <a:noFill/>
          <a:ln w="9525">
            <a:noFill/>
            <a:miter lim="800000"/>
            <a:headEnd/>
            <a:tailEnd/>
          </a:ln>
        </p:spPr>
        <p:txBody>
          <a:bodyPr anchor="ctr">
            <a:spAutoFit/>
          </a:bodyPr>
          <a:lstStyle/>
          <a:p>
            <a:r>
              <a:rPr lang="it-IT" sz="2000"/>
              <a:t>Quantità di combustibile consumata (variazione di peso carburante negativa).</a:t>
            </a:r>
          </a:p>
        </p:txBody>
      </p:sp>
      <p:sp>
        <p:nvSpPr>
          <p:cNvPr id="6167" name="Rectangle 15"/>
          <p:cNvSpPr>
            <a:spLocks noChangeArrowheads="1"/>
          </p:cNvSpPr>
          <p:nvPr/>
        </p:nvSpPr>
        <p:spPr bwMode="auto">
          <a:xfrm>
            <a:off x="571500" y="4743450"/>
            <a:ext cx="1863725" cy="400050"/>
          </a:xfrm>
          <a:prstGeom prst="rect">
            <a:avLst/>
          </a:prstGeom>
          <a:noFill/>
          <a:ln w="9525">
            <a:noFill/>
            <a:miter lim="800000"/>
            <a:headEnd/>
            <a:tailEnd/>
          </a:ln>
        </p:spPr>
        <p:txBody>
          <a:bodyPr wrap="none" anchor="ctr">
            <a:spAutoFit/>
          </a:bodyPr>
          <a:lstStyle/>
          <a:p>
            <a:r>
              <a:rPr lang="it-IT" sz="2000"/>
              <a:t>Ed ovviamente :</a:t>
            </a:r>
          </a:p>
        </p:txBody>
      </p:sp>
      <p:graphicFrame>
        <p:nvGraphicFramePr>
          <p:cNvPr id="6151" name="Object 22"/>
          <p:cNvGraphicFramePr>
            <a:graphicFrameLocks noChangeAspect="1"/>
          </p:cNvGraphicFramePr>
          <p:nvPr/>
        </p:nvGraphicFramePr>
        <p:xfrm>
          <a:off x="2854325" y="4765675"/>
          <a:ext cx="3311525" cy="520700"/>
        </p:xfrm>
        <a:graphic>
          <a:graphicData uri="http://schemas.openxmlformats.org/presentationml/2006/ole">
            <mc:AlternateContent xmlns:mc="http://schemas.openxmlformats.org/markup-compatibility/2006">
              <mc:Choice xmlns:v="urn:schemas-microsoft-com:vml" Requires="v">
                <p:oleObj spid="_x0000_s6199" name="Equazione" r:id="rId13" imgW="1574640" imgH="241200" progId="Equation.3">
                  <p:embed/>
                </p:oleObj>
              </mc:Choice>
              <mc:Fallback>
                <p:oleObj name="Equazione" r:id="rId13" imgW="1574640" imgH="2412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4325" y="4765675"/>
                        <a:ext cx="33115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8" name="Rectangle 15"/>
          <p:cNvSpPr>
            <a:spLocks noChangeArrowheads="1"/>
          </p:cNvSpPr>
          <p:nvPr/>
        </p:nvSpPr>
        <p:spPr bwMode="auto">
          <a:xfrm>
            <a:off x="2857500" y="5413375"/>
            <a:ext cx="5643563" cy="1016000"/>
          </a:xfrm>
          <a:prstGeom prst="rect">
            <a:avLst/>
          </a:prstGeom>
          <a:noFill/>
          <a:ln w="9525">
            <a:noFill/>
            <a:miter lim="800000"/>
            <a:headEnd/>
            <a:tailEnd/>
          </a:ln>
        </p:spPr>
        <p:txBody>
          <a:bodyPr anchor="ctr">
            <a:spAutoFit/>
          </a:bodyPr>
          <a:lstStyle/>
          <a:p>
            <a:pPr algn="just"/>
            <a:r>
              <a:rPr lang="it-IT" sz="2000"/>
              <a:t>In quanto la quantità di combustibile consumata è pari proprio alla variazione di peso del velivolo (anch’essa negativa).</a:t>
            </a:r>
          </a:p>
        </p:txBody>
      </p:sp>
      <p:sp>
        <p:nvSpPr>
          <p:cNvPr id="25" name="Segnaposto piè di pagina 4">
            <a:extLst>
              <a:ext uri="{FF2B5EF4-FFF2-40B4-BE49-F238E27FC236}">
                <a16:creationId xmlns:a16="http://schemas.microsoft.com/office/drawing/2014/main" id="{6D2AABEF-5CC8-43CB-ABCE-58A15FF8CDC6}"/>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7175"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176"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177"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7178"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9" name="Rectangle 11"/>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180" name="Rectangle 14"/>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it-IT"/>
          </a:p>
        </p:txBody>
      </p:sp>
      <p:sp>
        <p:nvSpPr>
          <p:cNvPr id="7181" name="Rectangle 1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182" name="Rectangle 18"/>
          <p:cNvSpPr>
            <a:spLocks noChangeArrowheads="1"/>
          </p:cNvSpPr>
          <p:nvPr/>
        </p:nvSpPr>
        <p:spPr bwMode="auto">
          <a:xfrm>
            <a:off x="142875" y="785813"/>
            <a:ext cx="9001125" cy="2862262"/>
          </a:xfrm>
          <a:prstGeom prst="rect">
            <a:avLst/>
          </a:prstGeom>
          <a:noFill/>
          <a:ln w="9525">
            <a:noFill/>
            <a:miter lim="800000"/>
            <a:headEnd/>
            <a:tailEnd/>
          </a:ln>
        </p:spPr>
        <p:txBody>
          <a:bodyPr anchor="ctr">
            <a:spAutoFit/>
          </a:bodyPr>
          <a:lstStyle/>
          <a:p>
            <a:pPr algn="just"/>
            <a:r>
              <a:rPr lang="it-IT" sz="2000" dirty="0"/>
              <a:t>Il peso totale </a:t>
            </a:r>
            <a:r>
              <a:rPr lang="it-IT" sz="2000" i="1" dirty="0"/>
              <a:t>W</a:t>
            </a:r>
            <a:r>
              <a:rPr lang="it-IT" sz="2000" dirty="0"/>
              <a:t> del velivolo è la somma del peso strutturale e del carico pagante, contributi questi invarianti nel tempo, e del peso del combustibile, contributo variabile durante la missione di volo. </a:t>
            </a:r>
          </a:p>
          <a:p>
            <a:pPr algn="just"/>
            <a:r>
              <a:rPr lang="it-IT" sz="2000" dirty="0"/>
              <a:t>Variazione di W =&gt; variazione di combustibile. Si indichi con </a:t>
            </a:r>
            <a:r>
              <a:rPr lang="it-IT" sz="2000" i="1" dirty="0"/>
              <a:t>W</a:t>
            </a:r>
            <a:r>
              <a:rPr lang="it-IT" sz="1200" dirty="0"/>
              <a:t>0</a:t>
            </a:r>
            <a:r>
              <a:rPr lang="it-IT" sz="2000" dirty="0"/>
              <a:t> il </a:t>
            </a:r>
            <a:r>
              <a:rPr lang="it-IT" sz="2000" i="1" dirty="0" err="1"/>
              <a:t>gross</a:t>
            </a:r>
            <a:r>
              <a:rPr lang="it-IT" sz="2000" i="1" dirty="0"/>
              <a:t> </a:t>
            </a:r>
            <a:r>
              <a:rPr lang="it-IT" sz="2000" i="1" dirty="0" err="1"/>
              <a:t>weight</a:t>
            </a:r>
            <a:r>
              <a:rPr lang="it-IT" sz="2000" dirty="0"/>
              <a:t>, cioè il peso del velivolo con pieno di combustibile (</a:t>
            </a:r>
            <a:r>
              <a:rPr lang="it-IT" sz="2000" i="1" dirty="0" err="1"/>
              <a:t>Fuel</a:t>
            </a:r>
            <a:r>
              <a:rPr lang="it-IT" sz="2000" dirty="0"/>
              <a:t>) e carico pagante (</a:t>
            </a:r>
            <a:r>
              <a:rPr lang="it-IT" sz="2000" i="1" dirty="0" err="1"/>
              <a:t>Payload</a:t>
            </a:r>
            <a:r>
              <a:rPr lang="it-IT" sz="2000" dirty="0"/>
              <a:t>) a bordo, con </a:t>
            </a:r>
            <a:r>
              <a:rPr lang="it-IT" sz="2000" i="1" dirty="0"/>
              <a:t>W</a:t>
            </a:r>
            <a:r>
              <a:rPr lang="it-IT" sz="1200" i="1" dirty="0"/>
              <a:t>F</a:t>
            </a:r>
            <a:r>
              <a:rPr lang="it-IT" sz="2000" dirty="0"/>
              <a:t> il peso del combustibile e con </a:t>
            </a:r>
            <a:r>
              <a:rPr lang="it-IT" sz="2000" i="1" dirty="0"/>
              <a:t>W</a:t>
            </a:r>
            <a:r>
              <a:rPr lang="it-IT" sz="1200" dirty="0"/>
              <a:t>1</a:t>
            </a:r>
            <a:r>
              <a:rPr lang="it-IT" sz="2000" dirty="0"/>
              <a:t> il peso dell’aeroplano (con carico pagante a bordo) senza combustibile, cioè alla fine della missione con carburante esaurito. </a:t>
            </a:r>
          </a:p>
          <a:p>
            <a:pPr algn="just"/>
            <a:r>
              <a:rPr lang="it-IT" sz="2000" dirty="0"/>
              <a:t>		    Da queste definizioni si ha (in termini istantanei e differenziali) :</a:t>
            </a:r>
          </a:p>
        </p:txBody>
      </p:sp>
      <p:sp>
        <p:nvSpPr>
          <p:cNvPr id="7183" name="Rectangle 2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graphicFrame>
        <p:nvGraphicFramePr>
          <p:cNvPr id="7170" name="Object 19"/>
          <p:cNvGraphicFramePr>
            <a:graphicFrameLocks noChangeAspect="1"/>
          </p:cNvGraphicFramePr>
          <p:nvPr/>
        </p:nvGraphicFramePr>
        <p:xfrm>
          <a:off x="268288" y="3487738"/>
          <a:ext cx="1749425" cy="509587"/>
        </p:xfrm>
        <a:graphic>
          <a:graphicData uri="http://schemas.openxmlformats.org/presentationml/2006/ole">
            <mc:AlternateContent xmlns:mc="http://schemas.openxmlformats.org/markup-compatibility/2006">
              <mc:Choice xmlns:v="urn:schemas-microsoft-com:vml" Requires="v">
                <p:oleObj spid="_x0000_s7202" name="Equazione" r:id="rId3" imgW="825480" imgH="241200" progId="Equation.3">
                  <p:embed/>
                </p:oleObj>
              </mc:Choice>
              <mc:Fallback>
                <p:oleObj name="Equazione" r:id="rId3" imgW="825480" imgH="2412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3487738"/>
                        <a:ext cx="1749425"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4" name="Rectangle 2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graphicFrame>
        <p:nvGraphicFramePr>
          <p:cNvPr id="7171" name="Object 21"/>
          <p:cNvGraphicFramePr>
            <a:graphicFrameLocks noChangeAspect="1"/>
          </p:cNvGraphicFramePr>
          <p:nvPr/>
        </p:nvGraphicFramePr>
        <p:xfrm>
          <a:off x="3089275" y="3627438"/>
          <a:ext cx="3768725" cy="625475"/>
        </p:xfrm>
        <a:graphic>
          <a:graphicData uri="http://schemas.openxmlformats.org/presentationml/2006/ole">
            <mc:AlternateContent xmlns:mc="http://schemas.openxmlformats.org/markup-compatibility/2006">
              <mc:Choice xmlns:v="urn:schemas-microsoft-com:vml" Requires="v">
                <p:oleObj spid="_x0000_s7203" name="Equazione" r:id="rId5" imgW="1473120" imgH="241200" progId="Equation.3">
                  <p:embed/>
                </p:oleObj>
              </mc:Choice>
              <mc:Fallback>
                <p:oleObj name="Equazione" r:id="rId5" imgW="1473120" imgH="2412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9275" y="3627438"/>
                        <a:ext cx="376872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5" name="Rectangle 2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7172" name="Object 23"/>
          <p:cNvGraphicFramePr>
            <a:graphicFrameLocks noChangeAspect="1"/>
          </p:cNvGraphicFramePr>
          <p:nvPr/>
        </p:nvGraphicFramePr>
        <p:xfrm>
          <a:off x="3000375" y="4286250"/>
          <a:ext cx="1928813" cy="1090613"/>
        </p:xfrm>
        <a:graphic>
          <a:graphicData uri="http://schemas.openxmlformats.org/presentationml/2006/ole">
            <mc:AlternateContent xmlns:mc="http://schemas.openxmlformats.org/markup-compatibility/2006">
              <mc:Choice xmlns:v="urn:schemas-microsoft-com:vml" Requires="v">
                <p:oleObj spid="_x0000_s7204" name="Equazione" r:id="rId7" imgW="761760" imgH="431640" progId="Equation.3">
                  <p:embed/>
                </p:oleObj>
              </mc:Choice>
              <mc:Fallback>
                <p:oleObj name="Equazione" r:id="rId7" imgW="761760" imgH="43164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5" y="4286250"/>
                        <a:ext cx="1928813" cy="1090613"/>
                      </a:xfrm>
                      <a:prstGeom prst="rect">
                        <a:avLst/>
                      </a:prstGeom>
                      <a:solidFill>
                        <a:srgbClr val="FFFF00"/>
                      </a:solidFill>
                    </p:spPr>
                  </p:pic>
                </p:oleObj>
              </mc:Fallback>
            </mc:AlternateContent>
          </a:graphicData>
        </a:graphic>
      </p:graphicFrame>
      <p:sp>
        <p:nvSpPr>
          <p:cNvPr id="7186" name="Segnaposto numero diapositiva 20"/>
          <p:cNvSpPr>
            <a:spLocks noGrp="1"/>
          </p:cNvSpPr>
          <p:nvPr>
            <p:ph type="sldNum" sz="quarter" idx="12"/>
          </p:nvPr>
        </p:nvSpPr>
        <p:spPr>
          <a:noFill/>
        </p:spPr>
        <p:txBody>
          <a:bodyPr/>
          <a:lstStyle/>
          <a:p>
            <a:fld id="{B7FF666F-5972-4451-A3A1-54F3C8046FED}" type="slidenum">
              <a:rPr lang="it-IT" smtClean="0"/>
              <a:pPr/>
              <a:t>11</a:t>
            </a:fld>
            <a:endParaRPr lang="it-IT"/>
          </a:p>
        </p:txBody>
      </p:sp>
      <p:sp>
        <p:nvSpPr>
          <p:cNvPr id="7188"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7189"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a:t>
            </a:r>
          </a:p>
        </p:txBody>
      </p:sp>
      <p:sp>
        <p:nvSpPr>
          <p:cNvPr id="25" name="Rettangolo 24"/>
          <p:cNvSpPr/>
          <p:nvPr/>
        </p:nvSpPr>
        <p:spPr>
          <a:xfrm>
            <a:off x="428625" y="4214813"/>
            <a:ext cx="428625" cy="22145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27" name="Connettore 1 26"/>
          <p:cNvCxnSpPr/>
          <p:nvPr/>
        </p:nvCxnSpPr>
        <p:spPr>
          <a:xfrm rot="10800000" flipH="1">
            <a:off x="428625" y="5427663"/>
            <a:ext cx="428625" cy="1587"/>
          </a:xfrm>
          <a:prstGeom prst="line">
            <a:avLst/>
          </a:prstGeom>
        </p:spPr>
        <p:style>
          <a:lnRef idx="1">
            <a:schemeClr val="dk1"/>
          </a:lnRef>
          <a:fillRef idx="0">
            <a:schemeClr val="dk1"/>
          </a:fillRef>
          <a:effectRef idx="0">
            <a:schemeClr val="dk1"/>
          </a:effectRef>
          <a:fontRef idx="minor">
            <a:schemeClr val="tx1"/>
          </a:fontRef>
        </p:style>
      </p:cxnSp>
      <p:cxnSp>
        <p:nvCxnSpPr>
          <p:cNvPr id="28" name="Connettore 1 27"/>
          <p:cNvCxnSpPr/>
          <p:nvPr/>
        </p:nvCxnSpPr>
        <p:spPr>
          <a:xfrm flipV="1">
            <a:off x="428625" y="4857750"/>
            <a:ext cx="428625" cy="1588"/>
          </a:xfrm>
          <a:prstGeom prst="line">
            <a:avLst/>
          </a:prstGeom>
        </p:spPr>
        <p:style>
          <a:lnRef idx="1">
            <a:schemeClr val="dk1"/>
          </a:lnRef>
          <a:fillRef idx="0">
            <a:schemeClr val="dk1"/>
          </a:fillRef>
          <a:effectRef idx="0">
            <a:schemeClr val="dk1"/>
          </a:effectRef>
          <a:fontRef idx="minor">
            <a:schemeClr val="tx1"/>
          </a:fontRef>
        </p:style>
      </p:cxnSp>
      <p:sp>
        <p:nvSpPr>
          <p:cNvPr id="7193" name="Rettangolo 28"/>
          <p:cNvSpPr>
            <a:spLocks noChangeArrowheads="1"/>
          </p:cNvSpPr>
          <p:nvPr/>
        </p:nvSpPr>
        <p:spPr bwMode="auto">
          <a:xfrm>
            <a:off x="357188" y="5715000"/>
            <a:ext cx="538162" cy="369888"/>
          </a:xfrm>
          <a:prstGeom prst="rect">
            <a:avLst/>
          </a:prstGeom>
          <a:noFill/>
          <a:ln w="9525">
            <a:noFill/>
            <a:miter lim="800000"/>
            <a:headEnd/>
            <a:tailEnd/>
          </a:ln>
        </p:spPr>
        <p:txBody>
          <a:bodyPr wrap="none">
            <a:spAutoFit/>
          </a:bodyPr>
          <a:lstStyle/>
          <a:p>
            <a:r>
              <a:rPr lang="it-IT" sz="1800" i="1"/>
              <a:t>W</a:t>
            </a:r>
            <a:r>
              <a:rPr lang="it-IT" sz="1200" i="1"/>
              <a:t>str</a:t>
            </a:r>
            <a:endParaRPr lang="it-IT" sz="1200"/>
          </a:p>
        </p:txBody>
      </p:sp>
      <p:sp>
        <p:nvSpPr>
          <p:cNvPr id="7194" name="Rettangolo 29"/>
          <p:cNvSpPr>
            <a:spLocks noChangeArrowheads="1"/>
          </p:cNvSpPr>
          <p:nvPr/>
        </p:nvSpPr>
        <p:spPr bwMode="auto">
          <a:xfrm>
            <a:off x="401638" y="4916488"/>
            <a:ext cx="455612" cy="369887"/>
          </a:xfrm>
          <a:prstGeom prst="rect">
            <a:avLst/>
          </a:prstGeom>
          <a:noFill/>
          <a:ln w="9525">
            <a:noFill/>
            <a:miter lim="800000"/>
            <a:headEnd/>
            <a:tailEnd/>
          </a:ln>
        </p:spPr>
        <p:txBody>
          <a:bodyPr wrap="none">
            <a:spAutoFit/>
          </a:bodyPr>
          <a:lstStyle/>
          <a:p>
            <a:r>
              <a:rPr lang="it-IT" sz="1800" i="1"/>
              <a:t>W</a:t>
            </a:r>
            <a:r>
              <a:rPr lang="it-IT" sz="1000" i="1"/>
              <a:t>P</a:t>
            </a:r>
            <a:endParaRPr lang="it-IT" sz="1200"/>
          </a:p>
        </p:txBody>
      </p:sp>
      <p:sp>
        <p:nvSpPr>
          <p:cNvPr id="7195" name="Rettangolo 33"/>
          <p:cNvSpPr>
            <a:spLocks noChangeArrowheads="1"/>
          </p:cNvSpPr>
          <p:nvPr/>
        </p:nvSpPr>
        <p:spPr bwMode="auto">
          <a:xfrm>
            <a:off x="401638" y="4286250"/>
            <a:ext cx="412750" cy="369888"/>
          </a:xfrm>
          <a:prstGeom prst="rect">
            <a:avLst/>
          </a:prstGeom>
          <a:noFill/>
          <a:ln w="9525">
            <a:noFill/>
            <a:miter lim="800000"/>
            <a:headEnd/>
            <a:tailEnd/>
          </a:ln>
        </p:spPr>
        <p:txBody>
          <a:bodyPr wrap="none">
            <a:spAutoFit/>
          </a:bodyPr>
          <a:lstStyle/>
          <a:p>
            <a:r>
              <a:rPr lang="it-IT" sz="1800" i="1"/>
              <a:t>W</a:t>
            </a:r>
            <a:r>
              <a:rPr lang="it-IT" sz="1000" i="1"/>
              <a:t>f</a:t>
            </a:r>
            <a:endParaRPr lang="it-IT" sz="1200"/>
          </a:p>
        </p:txBody>
      </p:sp>
      <p:sp>
        <p:nvSpPr>
          <p:cNvPr id="35" name="Parentesi graffa chiusa 34"/>
          <p:cNvSpPr/>
          <p:nvPr/>
        </p:nvSpPr>
        <p:spPr>
          <a:xfrm>
            <a:off x="1000125" y="4214813"/>
            <a:ext cx="214313" cy="221456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7197" name="Rettangolo 35"/>
          <p:cNvSpPr>
            <a:spLocks noChangeArrowheads="1"/>
          </p:cNvSpPr>
          <p:nvPr/>
        </p:nvSpPr>
        <p:spPr bwMode="auto">
          <a:xfrm>
            <a:off x="1058863" y="5357813"/>
            <a:ext cx="441325" cy="369887"/>
          </a:xfrm>
          <a:prstGeom prst="rect">
            <a:avLst/>
          </a:prstGeom>
          <a:noFill/>
          <a:ln w="9525">
            <a:noFill/>
            <a:miter lim="800000"/>
            <a:headEnd/>
            <a:tailEnd/>
          </a:ln>
        </p:spPr>
        <p:txBody>
          <a:bodyPr wrap="none">
            <a:spAutoFit/>
          </a:bodyPr>
          <a:lstStyle/>
          <a:p>
            <a:r>
              <a:rPr lang="it-IT" sz="1800" i="1"/>
              <a:t>W</a:t>
            </a:r>
            <a:r>
              <a:rPr lang="it-IT" sz="1000" i="1"/>
              <a:t>0</a:t>
            </a:r>
            <a:endParaRPr lang="it-IT" sz="1200"/>
          </a:p>
        </p:txBody>
      </p:sp>
      <p:sp>
        <p:nvSpPr>
          <p:cNvPr id="37" name="Parentesi graffa chiusa 36"/>
          <p:cNvSpPr/>
          <p:nvPr/>
        </p:nvSpPr>
        <p:spPr>
          <a:xfrm>
            <a:off x="1500188" y="4857750"/>
            <a:ext cx="214312" cy="15716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7199" name="Rettangolo 37"/>
          <p:cNvSpPr>
            <a:spLocks noChangeArrowheads="1"/>
          </p:cNvSpPr>
          <p:nvPr/>
        </p:nvSpPr>
        <p:spPr bwMode="auto">
          <a:xfrm>
            <a:off x="1630363" y="5357813"/>
            <a:ext cx="441325" cy="369887"/>
          </a:xfrm>
          <a:prstGeom prst="rect">
            <a:avLst/>
          </a:prstGeom>
          <a:noFill/>
          <a:ln w="9525">
            <a:noFill/>
            <a:miter lim="800000"/>
            <a:headEnd/>
            <a:tailEnd/>
          </a:ln>
        </p:spPr>
        <p:txBody>
          <a:bodyPr wrap="none">
            <a:spAutoFit/>
          </a:bodyPr>
          <a:lstStyle/>
          <a:p>
            <a:r>
              <a:rPr lang="it-IT" sz="1800" i="1"/>
              <a:t>W</a:t>
            </a:r>
            <a:r>
              <a:rPr lang="it-IT" sz="1000" i="1"/>
              <a:t>1</a:t>
            </a:r>
            <a:endParaRPr lang="it-IT" sz="1200"/>
          </a:p>
        </p:txBody>
      </p:sp>
      <p:graphicFrame>
        <p:nvGraphicFramePr>
          <p:cNvPr id="7173" name="Object 22"/>
          <p:cNvGraphicFramePr>
            <a:graphicFrameLocks noChangeAspect="1"/>
          </p:cNvGraphicFramePr>
          <p:nvPr/>
        </p:nvGraphicFramePr>
        <p:xfrm>
          <a:off x="3000375" y="5429250"/>
          <a:ext cx="2347913" cy="1052513"/>
        </p:xfrm>
        <a:graphic>
          <a:graphicData uri="http://schemas.openxmlformats.org/presentationml/2006/ole">
            <mc:AlternateContent xmlns:mc="http://schemas.openxmlformats.org/markup-compatibility/2006">
              <mc:Choice xmlns:v="urn:schemas-microsoft-com:vml" Requires="v">
                <p:oleObj spid="_x0000_s7205" name="Equazione" r:id="rId9" imgW="876240" imgH="393480" progId="Equation.3">
                  <p:embed/>
                </p:oleObj>
              </mc:Choice>
              <mc:Fallback>
                <p:oleObj name="Equazione" r:id="rId9" imgW="876240" imgH="39348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0375" y="5429250"/>
                        <a:ext cx="2347913" cy="1052513"/>
                      </a:xfrm>
                      <a:prstGeom prst="rect">
                        <a:avLst/>
                      </a:prstGeom>
                      <a:solidFill>
                        <a:srgbClr val="FFFF00"/>
                      </a:solidFill>
                    </p:spPr>
                  </p:pic>
                </p:oleObj>
              </mc:Fallback>
            </mc:AlternateContent>
          </a:graphicData>
        </a:graphic>
      </p:graphicFrame>
      <p:sp>
        <p:nvSpPr>
          <p:cNvPr id="7200" name="Rettangolo 39"/>
          <p:cNvSpPr>
            <a:spLocks noChangeArrowheads="1"/>
          </p:cNvSpPr>
          <p:nvPr/>
        </p:nvSpPr>
        <p:spPr bwMode="auto">
          <a:xfrm>
            <a:off x="5429250" y="5568950"/>
            <a:ext cx="2857500" cy="646113"/>
          </a:xfrm>
          <a:prstGeom prst="rect">
            <a:avLst/>
          </a:prstGeom>
          <a:noFill/>
          <a:ln w="9525">
            <a:noFill/>
            <a:miter lim="800000"/>
            <a:headEnd/>
            <a:tailEnd/>
          </a:ln>
        </p:spPr>
        <p:txBody>
          <a:bodyPr>
            <a:spAutoFit/>
          </a:bodyPr>
          <a:lstStyle/>
          <a:p>
            <a:pPr algn="just"/>
            <a:r>
              <a:rPr lang="it-IT" sz="1800" b="1"/>
              <a:t>Consumo di carburante nell’unità di tempo</a:t>
            </a:r>
          </a:p>
        </p:txBody>
      </p:sp>
      <p:sp>
        <p:nvSpPr>
          <p:cNvPr id="33" name="Segnaposto piè di pagina 4">
            <a:extLst>
              <a:ext uri="{FF2B5EF4-FFF2-40B4-BE49-F238E27FC236}">
                <a16:creationId xmlns:a16="http://schemas.microsoft.com/office/drawing/2014/main" id="{34960F99-7D14-4D58-868D-385CCAEEC5AD}"/>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8197"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8198"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8199"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8200"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8201"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8202" name="Rectangle 12"/>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8203" name="Rectangle 1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8204" name="Rectangle 16"/>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8205" name="Rectangle 1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8206"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graphicFrame>
        <p:nvGraphicFramePr>
          <p:cNvPr id="8194" name="Object 20"/>
          <p:cNvGraphicFramePr>
            <a:graphicFrameLocks noChangeAspect="1"/>
          </p:cNvGraphicFramePr>
          <p:nvPr/>
        </p:nvGraphicFramePr>
        <p:xfrm>
          <a:off x="163513" y="958850"/>
          <a:ext cx="2406650" cy="1216025"/>
        </p:xfrm>
        <a:graphic>
          <a:graphicData uri="http://schemas.openxmlformats.org/presentationml/2006/ole">
            <mc:AlternateContent xmlns:mc="http://schemas.openxmlformats.org/markup-compatibility/2006">
              <mc:Choice xmlns:v="urn:schemas-microsoft-com:vml" Requires="v">
                <p:oleObj spid="_x0000_s8210" name="Equazione" r:id="rId3" imgW="990360" imgH="495000" progId="Equation.3">
                  <p:embed/>
                </p:oleObj>
              </mc:Choice>
              <mc:Fallback>
                <p:oleObj name="Equazione" r:id="rId3" imgW="990360" imgH="4950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3" y="958850"/>
                        <a:ext cx="2406650" cy="121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7"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graphicFrame>
        <p:nvGraphicFramePr>
          <p:cNvPr id="8195" name="Object 22"/>
          <p:cNvGraphicFramePr>
            <a:graphicFrameLocks noChangeAspect="1"/>
          </p:cNvGraphicFramePr>
          <p:nvPr/>
        </p:nvGraphicFramePr>
        <p:xfrm>
          <a:off x="327025" y="2357438"/>
          <a:ext cx="2387600" cy="1284287"/>
        </p:xfrm>
        <a:graphic>
          <a:graphicData uri="http://schemas.openxmlformats.org/presentationml/2006/ole">
            <mc:AlternateContent xmlns:mc="http://schemas.openxmlformats.org/markup-compatibility/2006">
              <mc:Choice xmlns:v="urn:schemas-microsoft-com:vml" Requires="v">
                <p:oleObj spid="_x0000_s8211" name="Equazione" r:id="rId5" imgW="927000" imgH="495000" progId="Equation.3">
                  <p:embed/>
                </p:oleObj>
              </mc:Choice>
              <mc:Fallback>
                <p:oleObj name="Equazione" r:id="rId5" imgW="927000" imgH="4950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25" y="2357438"/>
                        <a:ext cx="2387600" cy="1284287"/>
                      </a:xfrm>
                      <a:prstGeom prst="rect">
                        <a:avLst/>
                      </a:prstGeom>
                      <a:solidFill>
                        <a:srgbClr val="FFFF00"/>
                      </a:solidFill>
                    </p:spPr>
                  </p:pic>
                </p:oleObj>
              </mc:Fallback>
            </mc:AlternateContent>
          </a:graphicData>
        </a:graphic>
      </p:graphicFrame>
      <p:sp>
        <p:nvSpPr>
          <p:cNvPr id="8208" name="Rectangle 24"/>
          <p:cNvSpPr>
            <a:spLocks noChangeArrowheads="1"/>
          </p:cNvSpPr>
          <p:nvPr/>
        </p:nvSpPr>
        <p:spPr bwMode="auto">
          <a:xfrm>
            <a:off x="3000375" y="2643188"/>
            <a:ext cx="3684588" cy="457200"/>
          </a:xfrm>
          <a:prstGeom prst="rect">
            <a:avLst/>
          </a:prstGeom>
          <a:noFill/>
          <a:ln w="9525">
            <a:noFill/>
            <a:miter lim="800000"/>
            <a:headEnd/>
            <a:tailEnd/>
          </a:ln>
        </p:spPr>
        <p:txBody>
          <a:bodyPr wrap="none">
            <a:spAutoFit/>
          </a:bodyPr>
          <a:lstStyle/>
          <a:p>
            <a:r>
              <a:rPr lang="it-IT"/>
              <a:t>Autonomia di durata in [sec]</a:t>
            </a:r>
          </a:p>
        </p:txBody>
      </p:sp>
      <p:sp>
        <p:nvSpPr>
          <p:cNvPr id="8209" name="Segnaposto numero diapositiva 20"/>
          <p:cNvSpPr>
            <a:spLocks noGrp="1"/>
          </p:cNvSpPr>
          <p:nvPr>
            <p:ph type="sldNum" sz="quarter" idx="12"/>
          </p:nvPr>
        </p:nvSpPr>
        <p:spPr>
          <a:noFill/>
        </p:spPr>
        <p:txBody>
          <a:bodyPr/>
          <a:lstStyle/>
          <a:p>
            <a:fld id="{DB427301-A6FC-4E68-9AA8-803378C62FED}" type="slidenum">
              <a:rPr lang="it-IT" smtClean="0"/>
              <a:pPr/>
              <a:t>12</a:t>
            </a:fld>
            <a:endParaRPr lang="it-IT"/>
          </a:p>
        </p:txBody>
      </p:sp>
      <p:sp>
        <p:nvSpPr>
          <p:cNvPr id="8211"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8212"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a:t>
            </a:r>
          </a:p>
        </p:txBody>
      </p:sp>
      <p:sp>
        <p:nvSpPr>
          <p:cNvPr id="21" name="Segnaposto piè di pagina 4">
            <a:extLst>
              <a:ext uri="{FF2B5EF4-FFF2-40B4-BE49-F238E27FC236}">
                <a16:creationId xmlns:a16="http://schemas.microsoft.com/office/drawing/2014/main" id="{EBED84F9-BF6C-44E5-A03C-FC9B7F6B4D5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9222"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9223"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9224"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9225"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9226"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9227" name="Rectangle 11"/>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9228" name="Rectangle 1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9229" name="Rectangle 13"/>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9230" name="Rectangle 1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9231"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9232"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9233" name="Rectangle 20"/>
          <p:cNvSpPr>
            <a:spLocks noChangeArrowheads="1"/>
          </p:cNvSpPr>
          <p:nvPr/>
        </p:nvSpPr>
        <p:spPr bwMode="auto">
          <a:xfrm>
            <a:off x="214313" y="857250"/>
            <a:ext cx="8501062" cy="708025"/>
          </a:xfrm>
          <a:prstGeom prst="rect">
            <a:avLst/>
          </a:prstGeom>
          <a:noFill/>
          <a:ln w="9525">
            <a:noFill/>
            <a:miter lim="800000"/>
            <a:headEnd/>
            <a:tailEnd/>
          </a:ln>
        </p:spPr>
        <p:txBody>
          <a:bodyPr anchor="ctr">
            <a:spAutoFit/>
          </a:bodyPr>
          <a:lstStyle/>
          <a:p>
            <a:pPr algn="just"/>
            <a:r>
              <a:rPr lang="it-IT" sz="2000"/>
              <a:t>Per ottenere un’analoga espressione dell’autonomia di distanza si può moltiplicare l’eq. precedente  per la velocità </a:t>
            </a:r>
            <a:r>
              <a:rPr lang="it-IT" sz="2000" i="1"/>
              <a:t>V, </a:t>
            </a:r>
            <a:r>
              <a:rPr lang="it-IT" sz="2000"/>
              <a:t>infatti :</a:t>
            </a:r>
          </a:p>
        </p:txBody>
      </p:sp>
      <p:sp>
        <p:nvSpPr>
          <p:cNvPr id="9234" name="Rectangle 2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9218" name="Object 21"/>
          <p:cNvGraphicFramePr>
            <a:graphicFrameLocks noChangeAspect="1"/>
          </p:cNvGraphicFramePr>
          <p:nvPr/>
        </p:nvGraphicFramePr>
        <p:xfrm>
          <a:off x="1016000" y="1714500"/>
          <a:ext cx="3008313" cy="949325"/>
        </p:xfrm>
        <a:graphic>
          <a:graphicData uri="http://schemas.openxmlformats.org/presentationml/2006/ole">
            <mc:AlternateContent xmlns:mc="http://schemas.openxmlformats.org/markup-compatibility/2006">
              <mc:Choice xmlns:v="urn:schemas-microsoft-com:vml" Requires="v">
                <p:oleObj spid="_x0000_s9242" name="Equazione" r:id="rId3" imgW="1358640" imgH="431640" progId="Equation.3">
                  <p:embed/>
                </p:oleObj>
              </mc:Choice>
              <mc:Fallback>
                <p:oleObj name="Equazione" r:id="rId3" imgW="1358640" imgH="4316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1714500"/>
                        <a:ext cx="3008313"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5" name="Rectangle 23"/>
          <p:cNvSpPr>
            <a:spLocks noChangeArrowheads="1"/>
          </p:cNvSpPr>
          <p:nvPr/>
        </p:nvSpPr>
        <p:spPr bwMode="auto">
          <a:xfrm>
            <a:off x="250825" y="2786063"/>
            <a:ext cx="1277938" cy="457200"/>
          </a:xfrm>
          <a:prstGeom prst="rect">
            <a:avLst/>
          </a:prstGeom>
          <a:noFill/>
          <a:ln w="9525">
            <a:noFill/>
            <a:miter lim="800000"/>
            <a:headEnd/>
            <a:tailEnd/>
          </a:ln>
        </p:spPr>
        <p:txBody>
          <a:bodyPr wrap="none" anchor="ctr">
            <a:spAutoFit/>
          </a:bodyPr>
          <a:lstStyle/>
          <a:p>
            <a:r>
              <a:rPr lang="it-IT"/>
              <a:t>d</a:t>
            </a:r>
            <a:r>
              <a:rPr lang="it-IT" i="1"/>
              <a:t>s </a:t>
            </a:r>
            <a:r>
              <a:rPr lang="it-IT"/>
              <a:t>= </a:t>
            </a:r>
            <a:r>
              <a:rPr lang="it-IT" i="1"/>
              <a:t>V</a:t>
            </a:r>
            <a:r>
              <a:rPr lang="it-IT"/>
              <a:t>d</a:t>
            </a:r>
            <a:r>
              <a:rPr lang="it-IT" i="1"/>
              <a:t>t</a:t>
            </a:r>
            <a:r>
              <a:rPr lang="it-IT"/>
              <a:t> </a:t>
            </a:r>
          </a:p>
        </p:txBody>
      </p:sp>
      <p:sp>
        <p:nvSpPr>
          <p:cNvPr id="9236" name="Rectangle 24"/>
          <p:cNvSpPr>
            <a:spLocks noChangeArrowheads="1"/>
          </p:cNvSpPr>
          <p:nvPr/>
        </p:nvSpPr>
        <p:spPr bwMode="auto">
          <a:xfrm>
            <a:off x="1619250" y="2786063"/>
            <a:ext cx="7329488" cy="400050"/>
          </a:xfrm>
          <a:prstGeom prst="rect">
            <a:avLst/>
          </a:prstGeom>
          <a:noFill/>
          <a:ln w="9525">
            <a:noFill/>
            <a:miter lim="800000"/>
            <a:headEnd/>
            <a:tailEnd/>
          </a:ln>
        </p:spPr>
        <p:txBody>
          <a:bodyPr wrap="none">
            <a:spAutoFit/>
          </a:bodyPr>
          <a:lstStyle/>
          <a:p>
            <a:r>
              <a:rPr lang="it-IT" sz="2000"/>
              <a:t>Incremento di percorso coperto nel tempo infinitesimo dt a velocità V</a:t>
            </a:r>
          </a:p>
        </p:txBody>
      </p:sp>
      <p:sp>
        <p:nvSpPr>
          <p:cNvPr id="9237" name="Rectangle 2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graphicFrame>
        <p:nvGraphicFramePr>
          <p:cNvPr id="9219" name="Object 25"/>
          <p:cNvGraphicFramePr>
            <a:graphicFrameLocks noChangeAspect="1"/>
          </p:cNvGraphicFramePr>
          <p:nvPr/>
        </p:nvGraphicFramePr>
        <p:xfrm>
          <a:off x="500063" y="4003675"/>
          <a:ext cx="2982912" cy="1139825"/>
        </p:xfrm>
        <a:graphic>
          <a:graphicData uri="http://schemas.openxmlformats.org/presentationml/2006/ole">
            <mc:AlternateContent xmlns:mc="http://schemas.openxmlformats.org/markup-compatibility/2006">
              <mc:Choice xmlns:v="urn:schemas-microsoft-com:vml" Requires="v">
                <p:oleObj spid="_x0000_s9243" name="Equazione" r:id="rId5" imgW="1307880" imgH="495000" progId="Equation.3">
                  <p:embed/>
                </p:oleObj>
              </mc:Choice>
              <mc:Fallback>
                <p:oleObj name="Equazione" r:id="rId5" imgW="1307880" imgH="49500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4003675"/>
                        <a:ext cx="2982912"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8" name="Rectangle 2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graphicFrame>
        <p:nvGraphicFramePr>
          <p:cNvPr id="9220" name="Object 27"/>
          <p:cNvGraphicFramePr>
            <a:graphicFrameLocks noChangeAspect="1"/>
          </p:cNvGraphicFramePr>
          <p:nvPr/>
        </p:nvGraphicFramePr>
        <p:xfrm>
          <a:off x="4330700" y="4116388"/>
          <a:ext cx="2312988" cy="1241425"/>
        </p:xfrm>
        <a:graphic>
          <a:graphicData uri="http://schemas.openxmlformats.org/presentationml/2006/ole">
            <mc:AlternateContent xmlns:mc="http://schemas.openxmlformats.org/markup-compatibility/2006">
              <mc:Choice xmlns:v="urn:schemas-microsoft-com:vml" Requires="v">
                <p:oleObj spid="_x0000_s9244" name="Equazione" r:id="rId7" imgW="927000" imgH="495000" progId="Equation.3">
                  <p:embed/>
                </p:oleObj>
              </mc:Choice>
              <mc:Fallback>
                <p:oleObj name="Equazione" r:id="rId7" imgW="927000" imgH="4950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0700" y="4116388"/>
                        <a:ext cx="2312988" cy="1241425"/>
                      </a:xfrm>
                      <a:prstGeom prst="rect">
                        <a:avLst/>
                      </a:prstGeom>
                      <a:solidFill>
                        <a:srgbClr val="FFFF00"/>
                      </a:solidFill>
                    </p:spPr>
                  </p:pic>
                </p:oleObj>
              </mc:Fallback>
            </mc:AlternateContent>
          </a:graphicData>
        </a:graphic>
      </p:graphicFrame>
      <p:sp>
        <p:nvSpPr>
          <p:cNvPr id="9239" name="Segnaposto numero diapositiva 26"/>
          <p:cNvSpPr>
            <a:spLocks noGrp="1"/>
          </p:cNvSpPr>
          <p:nvPr>
            <p:ph type="sldNum" sz="quarter" idx="12"/>
          </p:nvPr>
        </p:nvSpPr>
        <p:spPr>
          <a:noFill/>
        </p:spPr>
        <p:txBody>
          <a:bodyPr/>
          <a:lstStyle/>
          <a:p>
            <a:fld id="{D8388CEC-DAF5-4D5C-83C1-29A9E39B62DC}" type="slidenum">
              <a:rPr lang="it-IT" smtClean="0"/>
              <a:pPr/>
              <a:t>13</a:t>
            </a:fld>
            <a:endParaRPr lang="it-IT"/>
          </a:p>
        </p:txBody>
      </p:sp>
      <p:sp>
        <p:nvSpPr>
          <p:cNvPr id="9241"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9242"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a:t>
            </a:r>
          </a:p>
        </p:txBody>
      </p:sp>
      <p:sp>
        <p:nvSpPr>
          <p:cNvPr id="9243" name="Rectangle 24"/>
          <p:cNvSpPr>
            <a:spLocks noChangeArrowheads="1"/>
          </p:cNvSpPr>
          <p:nvPr/>
        </p:nvSpPr>
        <p:spPr bwMode="auto">
          <a:xfrm>
            <a:off x="285750" y="3429000"/>
            <a:ext cx="5081588" cy="400050"/>
          </a:xfrm>
          <a:prstGeom prst="rect">
            <a:avLst/>
          </a:prstGeom>
          <a:noFill/>
          <a:ln w="9525">
            <a:noFill/>
            <a:miter lim="800000"/>
            <a:headEnd/>
            <a:tailEnd/>
          </a:ln>
        </p:spPr>
        <p:txBody>
          <a:bodyPr wrap="none">
            <a:spAutoFit/>
          </a:bodyPr>
          <a:lstStyle/>
          <a:p>
            <a:r>
              <a:rPr lang="it-IT" sz="2000"/>
              <a:t>E quindi il Range (distanza percorribile) </a:t>
            </a:r>
            <a:r>
              <a:rPr lang="it-IT" sz="2000" i="1"/>
              <a:t>R </a:t>
            </a:r>
            <a:r>
              <a:rPr lang="it-IT" sz="2000"/>
              <a:t>sarà:</a:t>
            </a:r>
          </a:p>
        </p:txBody>
      </p:sp>
      <p:sp>
        <p:nvSpPr>
          <p:cNvPr id="28" name="Segnaposto piè di pagina 4">
            <a:extLst>
              <a:ext uri="{FF2B5EF4-FFF2-40B4-BE49-F238E27FC236}">
                <a16:creationId xmlns:a16="http://schemas.microsoft.com/office/drawing/2014/main" id="{76B920D1-3122-41AC-B5B6-CEF257C2B4F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0245"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0246"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0247"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0248"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0249"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0250" name="Rectangle 11"/>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0251" name="Rectangle 1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0252" name="Rectangle 13"/>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10253" name="Rectangle 1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0254"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0255"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0256" name="Rectangle 1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0257" name="Rectangle 2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pic>
        <p:nvPicPr>
          <p:cNvPr id="10258" name="Picture 26" descr="02"/>
          <p:cNvPicPr>
            <a:picLocks noChangeAspect="1" noChangeArrowheads="1"/>
          </p:cNvPicPr>
          <p:nvPr/>
        </p:nvPicPr>
        <p:blipFill>
          <a:blip r:embed="rId3"/>
          <a:srcRect/>
          <a:stretch>
            <a:fillRect/>
          </a:stretch>
        </p:blipFill>
        <p:spPr bwMode="auto">
          <a:xfrm>
            <a:off x="357188" y="1989138"/>
            <a:ext cx="8064500" cy="4360862"/>
          </a:xfrm>
          <a:prstGeom prst="rect">
            <a:avLst/>
          </a:prstGeom>
          <a:noFill/>
          <a:ln w="9525">
            <a:noFill/>
            <a:miter lim="800000"/>
            <a:headEnd/>
            <a:tailEnd/>
          </a:ln>
        </p:spPr>
      </p:pic>
      <p:graphicFrame>
        <p:nvGraphicFramePr>
          <p:cNvPr id="10242" name="Object 27"/>
          <p:cNvGraphicFramePr>
            <a:graphicFrameLocks noChangeAspect="1"/>
          </p:cNvGraphicFramePr>
          <p:nvPr/>
        </p:nvGraphicFramePr>
        <p:xfrm>
          <a:off x="1579563" y="1157288"/>
          <a:ext cx="2312987" cy="1243012"/>
        </p:xfrm>
        <a:graphic>
          <a:graphicData uri="http://schemas.openxmlformats.org/presentationml/2006/ole">
            <mc:AlternateContent xmlns:mc="http://schemas.openxmlformats.org/markup-compatibility/2006">
              <mc:Choice xmlns:v="urn:schemas-microsoft-com:vml" Requires="v">
                <p:oleObj spid="_x0000_s10258" name="Equazione" r:id="rId4" imgW="927000" imgH="495000" progId="Equation.3">
                  <p:embed/>
                </p:oleObj>
              </mc:Choice>
              <mc:Fallback>
                <p:oleObj name="Equazione" r:id="rId4" imgW="927000" imgH="49500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563" y="1157288"/>
                        <a:ext cx="2312987" cy="1243012"/>
                      </a:xfrm>
                      <a:prstGeom prst="rect">
                        <a:avLst/>
                      </a:prstGeom>
                      <a:solidFill>
                        <a:srgbClr val="FFFF00"/>
                      </a:solidFill>
                    </p:spPr>
                  </p:pic>
                </p:oleObj>
              </mc:Fallback>
            </mc:AlternateContent>
          </a:graphicData>
        </a:graphic>
      </p:graphicFrame>
      <p:graphicFrame>
        <p:nvGraphicFramePr>
          <p:cNvPr id="10243" name="Object 28"/>
          <p:cNvGraphicFramePr>
            <a:graphicFrameLocks noChangeAspect="1"/>
          </p:cNvGraphicFramePr>
          <p:nvPr/>
        </p:nvGraphicFramePr>
        <p:xfrm>
          <a:off x="5786438" y="1146175"/>
          <a:ext cx="2389187" cy="1282700"/>
        </p:xfrm>
        <a:graphic>
          <a:graphicData uri="http://schemas.openxmlformats.org/presentationml/2006/ole">
            <mc:AlternateContent xmlns:mc="http://schemas.openxmlformats.org/markup-compatibility/2006">
              <mc:Choice xmlns:v="urn:schemas-microsoft-com:vml" Requires="v">
                <p:oleObj spid="_x0000_s10259" name="Equazione" r:id="rId6" imgW="927000" imgH="495000" progId="Equation.3">
                  <p:embed/>
                </p:oleObj>
              </mc:Choice>
              <mc:Fallback>
                <p:oleObj name="Equazione" r:id="rId6" imgW="927000" imgH="49500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438" y="1146175"/>
                        <a:ext cx="2389187" cy="1282700"/>
                      </a:xfrm>
                      <a:prstGeom prst="rect">
                        <a:avLst/>
                      </a:prstGeom>
                      <a:solidFill>
                        <a:srgbClr val="FFFF00"/>
                      </a:solidFill>
                    </p:spPr>
                  </p:pic>
                </p:oleObj>
              </mc:Fallback>
            </mc:AlternateContent>
          </a:graphicData>
        </a:graphic>
      </p:graphicFrame>
      <p:sp>
        <p:nvSpPr>
          <p:cNvPr id="10259" name="Segnaposto numero diapositiva 22"/>
          <p:cNvSpPr>
            <a:spLocks noGrp="1"/>
          </p:cNvSpPr>
          <p:nvPr>
            <p:ph type="sldNum" sz="quarter" idx="12"/>
          </p:nvPr>
        </p:nvSpPr>
        <p:spPr>
          <a:noFill/>
        </p:spPr>
        <p:txBody>
          <a:bodyPr/>
          <a:lstStyle/>
          <a:p>
            <a:fld id="{CDE67A58-5DC5-422F-B7F9-098F07513152}" type="slidenum">
              <a:rPr lang="it-IT" smtClean="0"/>
              <a:pPr/>
              <a:t>14</a:t>
            </a:fld>
            <a:endParaRPr lang="it-IT"/>
          </a:p>
        </p:txBody>
      </p:sp>
      <p:sp>
        <p:nvSpPr>
          <p:cNvPr id="10261"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10262"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a:t>
            </a:r>
          </a:p>
        </p:txBody>
      </p:sp>
      <p:sp>
        <p:nvSpPr>
          <p:cNvPr id="23" name="Segnaposto piè di pagina 4">
            <a:extLst>
              <a:ext uri="{FF2B5EF4-FFF2-40B4-BE49-F238E27FC236}">
                <a16:creationId xmlns:a16="http://schemas.microsoft.com/office/drawing/2014/main" id="{FE4FC93B-9A9B-4474-AD58-3F596B4037DE}"/>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1271"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1272"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1273"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1274"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1275"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1276" name="Rectangle 11"/>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1277" name="Rectangle 1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1278" name="Rectangle 13"/>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11279" name="Rectangle 1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1280"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1281"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1282" name="Rectangle 1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1283"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1284" name="Rectangle 2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graphicFrame>
        <p:nvGraphicFramePr>
          <p:cNvPr id="11266" name="Object 22"/>
          <p:cNvGraphicFramePr>
            <a:graphicFrameLocks noChangeAspect="1"/>
          </p:cNvGraphicFramePr>
          <p:nvPr/>
        </p:nvGraphicFramePr>
        <p:xfrm>
          <a:off x="214313" y="928688"/>
          <a:ext cx="3113087" cy="844550"/>
        </p:xfrm>
        <a:graphic>
          <a:graphicData uri="http://schemas.openxmlformats.org/presentationml/2006/ole">
            <mc:AlternateContent xmlns:mc="http://schemas.openxmlformats.org/markup-compatibility/2006">
              <mc:Choice xmlns:v="urn:schemas-microsoft-com:vml" Requires="v">
                <p:oleObj spid="_x0000_s11298" name="Equazione" r:id="rId3" imgW="1587240" imgH="431640" progId="Equation.3">
                  <p:embed/>
                </p:oleObj>
              </mc:Choice>
              <mc:Fallback>
                <p:oleObj name="Equazione" r:id="rId3" imgW="1587240" imgH="4316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928688"/>
                        <a:ext cx="3113087"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5" name="Rectangle 2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graphicFrame>
        <p:nvGraphicFramePr>
          <p:cNvPr id="11267" name="Object 24"/>
          <p:cNvGraphicFramePr>
            <a:graphicFrameLocks noChangeAspect="1"/>
          </p:cNvGraphicFramePr>
          <p:nvPr/>
        </p:nvGraphicFramePr>
        <p:xfrm>
          <a:off x="382588" y="2428875"/>
          <a:ext cx="6618287" cy="1195388"/>
        </p:xfrm>
        <a:graphic>
          <a:graphicData uri="http://schemas.openxmlformats.org/presentationml/2006/ole">
            <mc:AlternateContent xmlns:mc="http://schemas.openxmlformats.org/markup-compatibility/2006">
              <mc:Choice xmlns:v="urn:schemas-microsoft-com:vml" Requires="v">
                <p:oleObj spid="_x0000_s11299" name="Equazione" r:id="rId5" imgW="2755800" imgH="495000" progId="Equation.3">
                  <p:embed/>
                </p:oleObj>
              </mc:Choice>
              <mc:Fallback>
                <p:oleObj name="Equazione" r:id="rId5" imgW="2755800" imgH="49500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588" y="2428875"/>
                        <a:ext cx="6618287" cy="1195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6" name="Rectangle 2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graphicFrame>
        <p:nvGraphicFramePr>
          <p:cNvPr id="11268" name="Object 26"/>
          <p:cNvGraphicFramePr>
            <a:graphicFrameLocks noChangeAspect="1"/>
          </p:cNvGraphicFramePr>
          <p:nvPr/>
        </p:nvGraphicFramePr>
        <p:xfrm>
          <a:off x="357188" y="4697413"/>
          <a:ext cx="7197725" cy="1160462"/>
        </p:xfrm>
        <a:graphic>
          <a:graphicData uri="http://schemas.openxmlformats.org/presentationml/2006/ole">
            <mc:AlternateContent xmlns:mc="http://schemas.openxmlformats.org/markup-compatibility/2006">
              <mc:Choice xmlns:v="urn:schemas-microsoft-com:vml" Requires="v">
                <p:oleObj spid="_x0000_s11300" name="Equazione" r:id="rId7" imgW="3085920" imgH="495000" progId="Equation.3">
                  <p:embed/>
                </p:oleObj>
              </mc:Choice>
              <mc:Fallback>
                <p:oleObj name="Equazione" r:id="rId7" imgW="3085920" imgH="49500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4697413"/>
                        <a:ext cx="7197725" cy="116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7" name="Rectangle 28"/>
          <p:cNvSpPr>
            <a:spLocks noChangeArrowheads="1"/>
          </p:cNvSpPr>
          <p:nvPr/>
        </p:nvSpPr>
        <p:spPr bwMode="auto">
          <a:xfrm>
            <a:off x="428625" y="3886200"/>
            <a:ext cx="4262438" cy="400050"/>
          </a:xfrm>
          <a:prstGeom prst="rect">
            <a:avLst/>
          </a:prstGeom>
          <a:noFill/>
          <a:ln w="9525">
            <a:noFill/>
            <a:miter lim="800000"/>
            <a:headEnd/>
            <a:tailEnd/>
          </a:ln>
        </p:spPr>
        <p:txBody>
          <a:bodyPr wrap="none">
            <a:spAutoFit/>
          </a:bodyPr>
          <a:lstStyle/>
          <a:p>
            <a:r>
              <a:rPr lang="it-IT" sz="2000"/>
              <a:t>Ma in volo livellato L=W e come noto :</a:t>
            </a:r>
          </a:p>
        </p:txBody>
      </p:sp>
      <p:sp>
        <p:nvSpPr>
          <p:cNvPr id="11288" name="Rectangle 29"/>
          <p:cNvSpPr>
            <a:spLocks noChangeArrowheads="1"/>
          </p:cNvSpPr>
          <p:nvPr/>
        </p:nvSpPr>
        <p:spPr bwMode="auto">
          <a:xfrm>
            <a:off x="611188" y="6043613"/>
            <a:ext cx="3944937" cy="338137"/>
          </a:xfrm>
          <a:prstGeom prst="rect">
            <a:avLst/>
          </a:prstGeom>
          <a:noFill/>
          <a:ln w="9525">
            <a:noFill/>
            <a:miter lim="800000"/>
            <a:headEnd/>
            <a:tailEnd/>
          </a:ln>
        </p:spPr>
        <p:txBody>
          <a:bodyPr wrap="none">
            <a:spAutoFit/>
          </a:bodyPr>
          <a:lstStyle/>
          <a:p>
            <a:r>
              <a:rPr lang="it-IT" sz="1600" i="1" u="sng"/>
              <a:t>IPOTESI VOLO LIVELLATO ed UNIFORME</a:t>
            </a:r>
          </a:p>
        </p:txBody>
      </p:sp>
      <p:sp>
        <p:nvSpPr>
          <p:cNvPr id="11289" name="Segnaposto numero diapositiva 26"/>
          <p:cNvSpPr>
            <a:spLocks noGrp="1"/>
          </p:cNvSpPr>
          <p:nvPr>
            <p:ph type="sldNum" sz="quarter" idx="12"/>
          </p:nvPr>
        </p:nvSpPr>
        <p:spPr>
          <a:noFill/>
        </p:spPr>
        <p:txBody>
          <a:bodyPr/>
          <a:lstStyle/>
          <a:p>
            <a:fld id="{11B1EA2A-B234-4A50-B80A-801851EC2F41}" type="slidenum">
              <a:rPr lang="it-IT" smtClean="0"/>
              <a:pPr/>
              <a:t>15</a:t>
            </a:fld>
            <a:endParaRPr lang="it-IT"/>
          </a:p>
        </p:txBody>
      </p:sp>
      <p:sp>
        <p:nvSpPr>
          <p:cNvPr id="11291"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11292"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sp>
        <p:nvSpPr>
          <p:cNvPr id="11293" name="Rectangle 28"/>
          <p:cNvSpPr>
            <a:spLocks noChangeArrowheads="1"/>
          </p:cNvSpPr>
          <p:nvPr/>
        </p:nvSpPr>
        <p:spPr bwMode="auto">
          <a:xfrm>
            <a:off x="3714750" y="785813"/>
            <a:ext cx="5357813" cy="1631950"/>
          </a:xfrm>
          <a:prstGeom prst="rect">
            <a:avLst/>
          </a:prstGeom>
          <a:noFill/>
          <a:ln w="9525">
            <a:noFill/>
            <a:miter lim="800000"/>
            <a:headEnd/>
            <a:tailEnd/>
          </a:ln>
        </p:spPr>
        <p:txBody>
          <a:bodyPr>
            <a:spAutoFit/>
          </a:bodyPr>
          <a:lstStyle/>
          <a:p>
            <a:pPr algn="just"/>
            <a:r>
              <a:rPr lang="it-IT" sz="2000"/>
              <a:t>La Potenza all’albero è legata alla potenza disponibile, che, in volo livellato uniforme, deve eguagliare la potenza necessaria al volo.</a:t>
            </a:r>
          </a:p>
          <a:p>
            <a:pPr algn="just"/>
            <a:r>
              <a:rPr lang="it-IT" sz="2000"/>
              <a:t>Ricordiamo anche che in volo livellato uniforme L=W , oltre che T=D.</a:t>
            </a:r>
          </a:p>
        </p:txBody>
      </p:sp>
      <p:graphicFrame>
        <p:nvGraphicFramePr>
          <p:cNvPr id="11269" name="Object 28"/>
          <p:cNvGraphicFramePr>
            <a:graphicFrameLocks noChangeAspect="1"/>
          </p:cNvGraphicFramePr>
          <p:nvPr/>
        </p:nvGraphicFramePr>
        <p:xfrm>
          <a:off x="4714875" y="3714750"/>
          <a:ext cx="2084388" cy="901700"/>
        </p:xfrm>
        <a:graphic>
          <a:graphicData uri="http://schemas.openxmlformats.org/presentationml/2006/ole">
            <mc:AlternateContent xmlns:mc="http://schemas.openxmlformats.org/markup-compatibility/2006">
              <mc:Choice xmlns:v="urn:schemas-microsoft-com:vml" Requires="v">
                <p:oleObj spid="_x0000_s11301" name="Equazione" r:id="rId9" imgW="1002960" imgH="431640" progId="Equation.3">
                  <p:embed/>
                </p:oleObj>
              </mc:Choice>
              <mc:Fallback>
                <p:oleObj name="Equazione" r:id="rId9" imgW="1002960" imgH="43164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4875" y="3714750"/>
                        <a:ext cx="2084388"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Segnaposto piè di pagina 4">
            <a:extLst>
              <a:ext uri="{FF2B5EF4-FFF2-40B4-BE49-F238E27FC236}">
                <a16:creationId xmlns:a16="http://schemas.microsoft.com/office/drawing/2014/main" id="{2402D01E-8FCF-4B10-BA6D-757FCAE50BA1}"/>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2295"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2296"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2297"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2298"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2299"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2300"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2301"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2302"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12303"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2304"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2305"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2306"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2307"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2308"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2309"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2310" name="Rectangle 2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2311" name="Rectangle 27"/>
          <p:cNvSpPr>
            <a:spLocks noChangeArrowheads="1"/>
          </p:cNvSpPr>
          <p:nvPr/>
        </p:nvSpPr>
        <p:spPr bwMode="auto">
          <a:xfrm>
            <a:off x="3429000" y="785813"/>
            <a:ext cx="5500688" cy="2492375"/>
          </a:xfrm>
          <a:prstGeom prst="rect">
            <a:avLst/>
          </a:prstGeom>
          <a:noFill/>
          <a:ln w="9525">
            <a:noFill/>
            <a:miter lim="800000"/>
            <a:headEnd/>
            <a:tailEnd/>
          </a:ln>
        </p:spPr>
        <p:txBody>
          <a:bodyPr anchor="ctr">
            <a:spAutoFit/>
          </a:bodyPr>
          <a:lstStyle/>
          <a:p>
            <a:pPr algn="just"/>
            <a:r>
              <a:rPr lang="it-IT" sz="2000">
                <a:cs typeface="Times New Roman" pitchFamily="18" charset="0"/>
              </a:rPr>
              <a:t>Facendo delle ipotesi sulla costanza durante il volo di alcune variabili si può ottenere la formula che esprime l’autonomia di distanza di velivoli propulsi ad elica. Le formule (anche più in generale quelle dell’autonomia di durata) vengono chiamate formule di Breguet dal pilota e progettista aeronautico Louis Charles Breguet (1880-1955). </a:t>
            </a:r>
            <a:r>
              <a:rPr lang="it-IT" sz="1600">
                <a:cs typeface="Times New Roman" pitchFamily="18" charset="0"/>
              </a:rPr>
              <a:t>http://en.wikipedia.org/wiki/Louis_Charles_Breguet</a:t>
            </a:r>
          </a:p>
        </p:txBody>
      </p:sp>
      <p:sp>
        <p:nvSpPr>
          <p:cNvPr id="12312" name="Rectangle 2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2313" name="Rectangle 3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2314" name="Rectangle 32"/>
          <p:cNvSpPr>
            <a:spLocks noChangeArrowheads="1"/>
          </p:cNvSpPr>
          <p:nvPr/>
        </p:nvSpPr>
        <p:spPr bwMode="auto">
          <a:xfrm>
            <a:off x="6286500" y="4229100"/>
            <a:ext cx="2857500" cy="1200150"/>
          </a:xfrm>
          <a:prstGeom prst="rect">
            <a:avLst/>
          </a:prstGeom>
          <a:noFill/>
          <a:ln w="9525">
            <a:noFill/>
            <a:miter lim="800000"/>
            <a:headEnd/>
            <a:tailEnd/>
          </a:ln>
        </p:spPr>
        <p:txBody>
          <a:bodyPr anchor="ctr">
            <a:spAutoFit/>
          </a:bodyPr>
          <a:lstStyle/>
          <a:p>
            <a:r>
              <a:rPr lang="it-IT" i="1"/>
              <a:t>formula di Breguet per l’autonomia di distanza vel. ad elica</a:t>
            </a:r>
            <a:r>
              <a:rPr lang="it-IT"/>
              <a:t> </a:t>
            </a:r>
          </a:p>
        </p:txBody>
      </p:sp>
      <p:graphicFrame>
        <p:nvGraphicFramePr>
          <p:cNvPr id="12290" name="Object 33"/>
          <p:cNvGraphicFramePr>
            <a:graphicFrameLocks noChangeAspect="1"/>
          </p:cNvGraphicFramePr>
          <p:nvPr/>
        </p:nvGraphicFramePr>
        <p:xfrm>
          <a:off x="893763" y="5500688"/>
          <a:ext cx="2820987" cy="966787"/>
        </p:xfrm>
        <a:graphic>
          <a:graphicData uri="http://schemas.openxmlformats.org/presentationml/2006/ole">
            <mc:AlternateContent xmlns:mc="http://schemas.openxmlformats.org/markup-compatibility/2006">
              <mc:Choice xmlns:v="urn:schemas-microsoft-com:vml" Requires="v">
                <p:oleObj spid="_x0000_s12322" name="Equazione" r:id="rId3" imgW="1143000" imgH="393480" progId="Equation.3">
                  <p:embed/>
                </p:oleObj>
              </mc:Choice>
              <mc:Fallback>
                <p:oleObj name="Equazione" r:id="rId3" imgW="1143000" imgH="39348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63" y="5500688"/>
                        <a:ext cx="2820987" cy="966787"/>
                      </a:xfrm>
                      <a:prstGeom prst="rect">
                        <a:avLst/>
                      </a:prstGeom>
                      <a:solidFill>
                        <a:srgbClr val="FFFF00"/>
                      </a:solidFill>
                    </p:spPr>
                  </p:pic>
                </p:oleObj>
              </mc:Fallback>
            </mc:AlternateContent>
          </a:graphicData>
        </a:graphic>
      </p:graphicFrame>
      <p:sp>
        <p:nvSpPr>
          <p:cNvPr id="12315" name="Rectangle 34"/>
          <p:cNvSpPr>
            <a:spLocks noChangeArrowheads="1"/>
          </p:cNvSpPr>
          <p:nvPr/>
        </p:nvSpPr>
        <p:spPr bwMode="auto">
          <a:xfrm>
            <a:off x="4386263" y="5929313"/>
            <a:ext cx="4400550" cy="400050"/>
          </a:xfrm>
          <a:prstGeom prst="rect">
            <a:avLst/>
          </a:prstGeom>
          <a:noFill/>
          <a:ln w="9525">
            <a:noFill/>
            <a:miter lim="800000"/>
            <a:headEnd/>
            <a:tailEnd/>
          </a:ln>
        </p:spPr>
        <p:txBody>
          <a:bodyPr wrap="none">
            <a:spAutoFit/>
          </a:bodyPr>
          <a:lstStyle/>
          <a:p>
            <a:r>
              <a:rPr lang="it-IT" sz="2000" i="1"/>
              <a:t>FATTORE DI AUTONOMIA VEL ELICA</a:t>
            </a:r>
          </a:p>
        </p:txBody>
      </p:sp>
      <p:sp>
        <p:nvSpPr>
          <p:cNvPr id="12316" name="Segnaposto numero diapositiva 31"/>
          <p:cNvSpPr>
            <a:spLocks noGrp="1"/>
          </p:cNvSpPr>
          <p:nvPr>
            <p:ph type="sldNum" sz="quarter" idx="12"/>
          </p:nvPr>
        </p:nvSpPr>
        <p:spPr>
          <a:noFill/>
        </p:spPr>
        <p:txBody>
          <a:bodyPr/>
          <a:lstStyle/>
          <a:p>
            <a:fld id="{54188CC5-D68C-4916-A783-8893925C0CEC}" type="slidenum">
              <a:rPr lang="it-IT" smtClean="0"/>
              <a:pPr/>
              <a:t>16</a:t>
            </a:fld>
            <a:endParaRPr lang="it-IT"/>
          </a:p>
        </p:txBody>
      </p:sp>
      <p:sp>
        <p:nvSpPr>
          <p:cNvPr id="12318"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graphicFrame>
        <p:nvGraphicFramePr>
          <p:cNvPr id="12291" name="Object 26"/>
          <p:cNvGraphicFramePr>
            <a:graphicFrameLocks noChangeAspect="1"/>
          </p:cNvGraphicFramePr>
          <p:nvPr/>
        </p:nvGraphicFramePr>
        <p:xfrm>
          <a:off x="357188" y="857250"/>
          <a:ext cx="2873375" cy="1160463"/>
        </p:xfrm>
        <a:graphic>
          <a:graphicData uri="http://schemas.openxmlformats.org/presentationml/2006/ole">
            <mc:AlternateContent xmlns:mc="http://schemas.openxmlformats.org/markup-compatibility/2006">
              <mc:Choice xmlns:v="urn:schemas-microsoft-com:vml" Requires="v">
                <p:oleObj spid="_x0000_s12323" name="Equazione" r:id="rId5" imgW="1231560" imgH="495000" progId="Equation.3">
                  <p:embed/>
                </p:oleObj>
              </mc:Choice>
              <mc:Fallback>
                <p:oleObj name="Equazione" r:id="rId5" imgW="1231560" imgH="49500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8" y="857250"/>
                        <a:ext cx="2873375" cy="116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9"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sp>
        <p:nvSpPr>
          <p:cNvPr id="12320" name="Rettangolo 37"/>
          <p:cNvSpPr>
            <a:spLocks noChangeArrowheads="1"/>
          </p:cNvSpPr>
          <p:nvPr/>
        </p:nvSpPr>
        <p:spPr bwMode="auto">
          <a:xfrm>
            <a:off x="71438" y="3286125"/>
            <a:ext cx="9001125" cy="1016000"/>
          </a:xfrm>
          <a:prstGeom prst="rect">
            <a:avLst/>
          </a:prstGeom>
          <a:noFill/>
          <a:ln w="9525">
            <a:noFill/>
            <a:miter lim="800000"/>
            <a:headEnd/>
            <a:tailEnd/>
          </a:ln>
        </p:spPr>
        <p:txBody>
          <a:bodyPr>
            <a:spAutoFit/>
          </a:bodyPr>
          <a:lstStyle/>
          <a:p>
            <a:pPr algn="just"/>
            <a:r>
              <a:rPr lang="it-IT" sz="2000">
                <a:cs typeface="Times New Roman" pitchFamily="18" charset="0"/>
              </a:rPr>
              <a:t>Ipotizzando che il rendimento dell’elica sia costante (per l’elica a passo variabile è oltre tutto abbastanza indipendente da V) e che il consumo specifico sia costante, nella ipotesi di volo ad assetto costante si ha:</a:t>
            </a:r>
            <a:endParaRPr lang="it-IT" sz="2000"/>
          </a:p>
        </p:txBody>
      </p:sp>
      <p:graphicFrame>
        <p:nvGraphicFramePr>
          <p:cNvPr id="12292" name="Object 34"/>
          <p:cNvGraphicFramePr>
            <a:graphicFrameLocks noChangeAspect="1"/>
          </p:cNvGraphicFramePr>
          <p:nvPr/>
        </p:nvGraphicFramePr>
        <p:xfrm>
          <a:off x="188913" y="4268788"/>
          <a:ext cx="2667000" cy="1160462"/>
        </p:xfrm>
        <a:graphic>
          <a:graphicData uri="http://schemas.openxmlformats.org/presentationml/2006/ole">
            <mc:AlternateContent xmlns:mc="http://schemas.openxmlformats.org/markup-compatibility/2006">
              <mc:Choice xmlns:v="urn:schemas-microsoft-com:vml" Requires="v">
                <p:oleObj spid="_x0000_s12324" name="Equazione" r:id="rId7" imgW="1143000" imgH="495000" progId="Equation.3">
                  <p:embed/>
                </p:oleObj>
              </mc:Choice>
              <mc:Fallback>
                <p:oleObj name="Equazione" r:id="rId7" imgW="1143000" imgH="495000"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913" y="4268788"/>
                        <a:ext cx="2667000" cy="116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35"/>
          <p:cNvGraphicFramePr>
            <a:graphicFrameLocks noChangeAspect="1"/>
          </p:cNvGraphicFramePr>
          <p:nvPr/>
        </p:nvGraphicFramePr>
        <p:xfrm>
          <a:off x="3476625" y="4357688"/>
          <a:ext cx="2606675" cy="1011237"/>
        </p:xfrm>
        <a:graphic>
          <a:graphicData uri="http://schemas.openxmlformats.org/presentationml/2006/ole">
            <mc:AlternateContent xmlns:mc="http://schemas.openxmlformats.org/markup-compatibility/2006">
              <mc:Choice xmlns:v="urn:schemas-microsoft-com:vml" Requires="v">
                <p:oleObj spid="_x0000_s12325" name="Equazione" r:id="rId9" imgW="1117440" imgH="431640" progId="Equation.3">
                  <p:embed/>
                </p:oleObj>
              </mc:Choice>
              <mc:Fallback>
                <p:oleObj name="Equazione" r:id="rId9" imgW="1117440" imgH="431640"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6625" y="4357688"/>
                        <a:ext cx="2606675" cy="1011237"/>
                      </a:xfrm>
                      <a:prstGeom prst="rect">
                        <a:avLst/>
                      </a:prstGeom>
                      <a:solidFill>
                        <a:srgbClr val="FFFF00"/>
                      </a:solidFill>
                    </p:spPr>
                  </p:pic>
                </p:oleObj>
              </mc:Fallback>
            </mc:AlternateContent>
          </a:graphicData>
        </a:graphic>
      </p:graphicFrame>
      <p:sp>
        <p:nvSpPr>
          <p:cNvPr id="33" name="Segnaposto piè di pagina 4">
            <a:extLst>
              <a:ext uri="{FF2B5EF4-FFF2-40B4-BE49-F238E27FC236}">
                <a16:creationId xmlns:a16="http://schemas.microsoft.com/office/drawing/2014/main" id="{DFBC27ED-0244-4E39-97B4-F7737A631167}"/>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3317"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3318"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3319"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3320"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3321"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3322"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3323"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3324"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13325"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3326"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3327"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3328"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3329"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3330"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3331"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333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3333" name="Rectangle 2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3334" name="Segnaposto numero diapositiva 24"/>
          <p:cNvSpPr>
            <a:spLocks noGrp="1"/>
          </p:cNvSpPr>
          <p:nvPr>
            <p:ph type="sldNum" sz="quarter" idx="12"/>
          </p:nvPr>
        </p:nvSpPr>
        <p:spPr>
          <a:noFill/>
        </p:spPr>
        <p:txBody>
          <a:bodyPr/>
          <a:lstStyle/>
          <a:p>
            <a:fld id="{5B15C73A-DD55-4B59-8526-5C3A30438441}" type="slidenum">
              <a:rPr lang="it-IT" smtClean="0"/>
              <a:pPr/>
              <a:t>17</a:t>
            </a:fld>
            <a:endParaRPr lang="it-IT"/>
          </a:p>
        </p:txBody>
      </p:sp>
      <p:sp>
        <p:nvSpPr>
          <p:cNvPr id="13336"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13337"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graphicFrame>
        <p:nvGraphicFramePr>
          <p:cNvPr id="13314" name="Object 26"/>
          <p:cNvGraphicFramePr>
            <a:graphicFrameLocks noChangeAspect="1"/>
          </p:cNvGraphicFramePr>
          <p:nvPr/>
        </p:nvGraphicFramePr>
        <p:xfrm>
          <a:off x="474663" y="857250"/>
          <a:ext cx="2608262" cy="1011238"/>
        </p:xfrm>
        <a:graphic>
          <a:graphicData uri="http://schemas.openxmlformats.org/presentationml/2006/ole">
            <mc:AlternateContent xmlns:mc="http://schemas.openxmlformats.org/markup-compatibility/2006">
              <mc:Choice xmlns:v="urn:schemas-microsoft-com:vml" Requires="v">
                <p:oleObj spid="_x0000_s13330" name="Equazione" r:id="rId3" imgW="1117440" imgH="431640" progId="Equation.3">
                  <p:embed/>
                </p:oleObj>
              </mc:Choice>
              <mc:Fallback>
                <p:oleObj name="Equazione" r:id="rId3" imgW="1117440" imgH="43164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3" y="857250"/>
                        <a:ext cx="2608262" cy="1011238"/>
                      </a:xfrm>
                      <a:prstGeom prst="rect">
                        <a:avLst/>
                      </a:prstGeom>
                      <a:solidFill>
                        <a:srgbClr val="FFFF00"/>
                      </a:solidFill>
                    </p:spPr>
                  </p:pic>
                </p:oleObj>
              </mc:Fallback>
            </mc:AlternateContent>
          </a:graphicData>
        </a:graphic>
      </p:graphicFrame>
      <p:graphicFrame>
        <p:nvGraphicFramePr>
          <p:cNvPr id="13315" name="Object 27"/>
          <p:cNvGraphicFramePr>
            <a:graphicFrameLocks noChangeAspect="1"/>
          </p:cNvGraphicFramePr>
          <p:nvPr/>
        </p:nvGraphicFramePr>
        <p:xfrm>
          <a:off x="3676650" y="857250"/>
          <a:ext cx="2489200" cy="1011238"/>
        </p:xfrm>
        <a:graphic>
          <a:graphicData uri="http://schemas.openxmlformats.org/presentationml/2006/ole">
            <mc:AlternateContent xmlns:mc="http://schemas.openxmlformats.org/markup-compatibility/2006">
              <mc:Choice xmlns:v="urn:schemas-microsoft-com:vml" Requires="v">
                <p:oleObj spid="_x0000_s13331" name="Equazione" r:id="rId5" imgW="1066680" imgH="431640" progId="Equation.3">
                  <p:embed/>
                </p:oleObj>
              </mc:Choice>
              <mc:Fallback>
                <p:oleObj name="Equazione" r:id="rId5" imgW="1066680" imgH="43164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6650" y="857250"/>
                        <a:ext cx="2489200" cy="1011238"/>
                      </a:xfrm>
                      <a:prstGeom prst="rect">
                        <a:avLst/>
                      </a:prstGeom>
                      <a:solidFill>
                        <a:srgbClr val="FFFF00"/>
                      </a:solidFill>
                    </p:spPr>
                  </p:pic>
                </p:oleObj>
              </mc:Fallback>
            </mc:AlternateContent>
          </a:graphicData>
        </a:graphic>
      </p:graphicFrame>
      <p:sp>
        <p:nvSpPr>
          <p:cNvPr id="13338" name="Rettangolo 30"/>
          <p:cNvSpPr>
            <a:spLocks noChangeArrowheads="1"/>
          </p:cNvSpPr>
          <p:nvPr/>
        </p:nvSpPr>
        <p:spPr bwMode="auto">
          <a:xfrm>
            <a:off x="71438" y="1928813"/>
            <a:ext cx="9072562" cy="4708525"/>
          </a:xfrm>
          <a:prstGeom prst="rect">
            <a:avLst/>
          </a:prstGeom>
          <a:noFill/>
          <a:ln w="9525">
            <a:noFill/>
            <a:miter lim="800000"/>
            <a:headEnd/>
            <a:tailEnd/>
          </a:ln>
        </p:spPr>
        <p:txBody>
          <a:bodyPr>
            <a:spAutoFit/>
          </a:bodyPr>
          <a:lstStyle/>
          <a:p>
            <a:pPr algn="just"/>
            <a:r>
              <a:rPr lang="it-IT" sz="2000">
                <a:cs typeface="Times New Roman" pitchFamily="18" charset="0"/>
              </a:rPr>
              <a:t>Quindi l’autonomia di distanza (nella ipotesi di volo ad assetto costante) dipende dal fattore di autonomia per velivoli ad elica e dalla quantità di carburante (rapportata al peso del velivolo). Dalla formula si può notare che l’autonomia si massimizza se:</a:t>
            </a:r>
          </a:p>
          <a:p>
            <a:pPr algn="just">
              <a:buFontTx/>
              <a:buChar char="-"/>
            </a:pPr>
            <a:r>
              <a:rPr lang="it-IT" sz="2000">
                <a:cs typeface="Times New Roman" pitchFamily="18" charset="0"/>
              </a:rPr>
              <a:t> Efficienza dell’elica massima possibile </a:t>
            </a:r>
          </a:p>
          <a:p>
            <a:pPr algn="just">
              <a:buFontTx/>
              <a:buChar char="-"/>
            </a:pPr>
            <a:r>
              <a:rPr lang="it-IT" sz="2000">
                <a:cs typeface="Times New Roman" pitchFamily="18" charset="0"/>
              </a:rPr>
              <a:t> consumo specifico del motore più basso possibile</a:t>
            </a:r>
          </a:p>
          <a:p>
            <a:pPr algn="just">
              <a:buFontTx/>
              <a:buChar char="-"/>
            </a:pPr>
            <a:r>
              <a:rPr lang="it-IT" sz="2000">
                <a:cs typeface="Times New Roman" pitchFamily="18" charset="0"/>
              </a:rPr>
              <a:t> rapporto W</a:t>
            </a:r>
            <a:r>
              <a:rPr lang="it-IT" sz="1200">
                <a:cs typeface="Times New Roman" pitchFamily="18" charset="0"/>
              </a:rPr>
              <a:t>0</a:t>
            </a:r>
            <a:r>
              <a:rPr lang="it-IT" sz="2000">
                <a:cs typeface="Times New Roman" pitchFamily="18" charset="0"/>
              </a:rPr>
              <a:t>/W</a:t>
            </a:r>
            <a:r>
              <a:rPr lang="it-IT" sz="1200">
                <a:cs typeface="Times New Roman" pitchFamily="18" charset="0"/>
              </a:rPr>
              <a:t>1</a:t>
            </a:r>
            <a:r>
              <a:rPr lang="it-IT" sz="2000">
                <a:cs typeface="Times New Roman" pitchFamily="18" charset="0"/>
              </a:rPr>
              <a:t> massimo possibile (grande quantità carburante)</a:t>
            </a:r>
          </a:p>
          <a:p>
            <a:pPr algn="just">
              <a:buFontTx/>
              <a:buChar char="-"/>
            </a:pPr>
            <a:r>
              <a:rPr lang="it-IT" sz="2000">
                <a:cs typeface="Times New Roman" pitchFamily="18" charset="0"/>
              </a:rPr>
              <a:t> massima efficienza aerodinamica</a:t>
            </a:r>
          </a:p>
          <a:p>
            <a:pPr algn="just"/>
            <a:r>
              <a:rPr lang="it-IT" sz="2000">
                <a:cs typeface="Times New Roman" pitchFamily="18" charset="0"/>
              </a:rPr>
              <a:t>Questo ultimo aspetto conferma quanto ottenuto preliminarmente in via qualitativa. </a:t>
            </a:r>
          </a:p>
          <a:p>
            <a:pPr algn="just"/>
            <a:r>
              <a:rPr lang="it-IT" sz="2000">
                <a:cs typeface="Times New Roman" pitchFamily="18" charset="0"/>
              </a:rPr>
              <a:t>Per avere una massima autonomia di distanza (</a:t>
            </a:r>
            <a:r>
              <a:rPr lang="it-IT" sz="2000" i="1">
                <a:cs typeface="Times New Roman" pitchFamily="18" charset="0"/>
              </a:rPr>
              <a:t>Range</a:t>
            </a:r>
            <a:r>
              <a:rPr lang="it-IT" sz="2000">
                <a:cs typeface="Times New Roman" pitchFamily="18" charset="0"/>
              </a:rPr>
              <a:t>) per un velivolo propulso ad elica si deve volare alla massima efficienza aerodinamica, cioè all’assetto del punto E (minima resistenza). E’ chiaro quindi che in fase di progetto, se voglio ottenere elevate autonomie di distanza devo ottimizzare l’efficienza aerodinamica (in particolare quella massima).</a:t>
            </a:r>
          </a:p>
          <a:p>
            <a:pPr algn="just"/>
            <a:r>
              <a:rPr lang="it-IT" sz="2000">
                <a:cs typeface="Times New Roman" pitchFamily="18" charset="0"/>
              </a:rPr>
              <a:t>Si deve notare che </a:t>
            </a:r>
            <a:r>
              <a:rPr lang="it-IT" sz="2000" b="1">
                <a:cs typeface="Times New Roman" pitchFamily="18" charset="0"/>
              </a:rPr>
              <a:t>l’autonomia</a:t>
            </a:r>
            <a:r>
              <a:rPr lang="it-IT" sz="2000">
                <a:cs typeface="Times New Roman" pitchFamily="18" charset="0"/>
              </a:rPr>
              <a:t> (nella ipotesi di c e rendim elica costanti) </a:t>
            </a:r>
            <a:r>
              <a:rPr lang="it-IT" sz="2000" b="1">
                <a:cs typeface="Times New Roman" pitchFamily="18" charset="0"/>
              </a:rPr>
              <a:t>NON DIPENDE dalla quota (QUESTO VALE SOLO PER I VELIVOLI AD ELICA) !</a:t>
            </a:r>
            <a:endParaRPr lang="it-IT" sz="2000">
              <a:cs typeface="Times New Roman" pitchFamily="18" charset="0"/>
            </a:endParaRPr>
          </a:p>
        </p:txBody>
      </p:sp>
      <p:sp>
        <p:nvSpPr>
          <p:cNvPr id="27" name="Segnaposto piè di pagina 4">
            <a:extLst>
              <a:ext uri="{FF2B5EF4-FFF2-40B4-BE49-F238E27FC236}">
                <a16:creationId xmlns:a16="http://schemas.microsoft.com/office/drawing/2014/main" id="{214FDB6A-3E3C-4AB3-8F69-44549D8159C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4344"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4345"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4346"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4347"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4348"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4349"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4350"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4351"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14352"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4353"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4354"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4355"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4356"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4357"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4358"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4359"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4360" name="Rectangle 2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4361" name="Segnaposto numero diapositiva 24"/>
          <p:cNvSpPr>
            <a:spLocks noGrp="1"/>
          </p:cNvSpPr>
          <p:nvPr>
            <p:ph type="sldNum" sz="quarter" idx="12"/>
          </p:nvPr>
        </p:nvSpPr>
        <p:spPr>
          <a:noFill/>
        </p:spPr>
        <p:txBody>
          <a:bodyPr/>
          <a:lstStyle/>
          <a:p>
            <a:fld id="{09C9AFE4-0D67-4C82-A970-B66FCEC834A7}" type="slidenum">
              <a:rPr lang="it-IT" smtClean="0"/>
              <a:pPr/>
              <a:t>18</a:t>
            </a:fld>
            <a:endParaRPr lang="it-IT"/>
          </a:p>
        </p:txBody>
      </p:sp>
      <p:sp>
        <p:nvSpPr>
          <p:cNvPr id="14363"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14364"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graphicFrame>
        <p:nvGraphicFramePr>
          <p:cNvPr id="14338" name="Object 27"/>
          <p:cNvGraphicFramePr>
            <a:graphicFrameLocks noChangeAspect="1"/>
          </p:cNvGraphicFramePr>
          <p:nvPr/>
        </p:nvGraphicFramePr>
        <p:xfrm>
          <a:off x="403225" y="857250"/>
          <a:ext cx="2239963" cy="909638"/>
        </p:xfrm>
        <a:graphic>
          <a:graphicData uri="http://schemas.openxmlformats.org/presentationml/2006/ole">
            <mc:AlternateContent xmlns:mc="http://schemas.openxmlformats.org/markup-compatibility/2006">
              <mc:Choice xmlns:v="urn:schemas-microsoft-com:vml" Requires="v">
                <p:oleObj spid="_x0000_s14378" name="Equazione" r:id="rId3" imgW="1066680" imgH="431640" progId="Equation.3">
                  <p:embed/>
                </p:oleObj>
              </mc:Choice>
              <mc:Fallback>
                <p:oleObj name="Equazione" r:id="rId3" imgW="1066680" imgH="43164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 y="857250"/>
                        <a:ext cx="2239963" cy="909638"/>
                      </a:xfrm>
                      <a:prstGeom prst="rect">
                        <a:avLst/>
                      </a:prstGeom>
                      <a:solidFill>
                        <a:srgbClr val="FFFF00"/>
                      </a:solidFill>
                    </p:spPr>
                  </p:pic>
                </p:oleObj>
              </mc:Fallback>
            </mc:AlternateContent>
          </a:graphicData>
        </a:graphic>
      </p:graphicFrame>
      <p:graphicFrame>
        <p:nvGraphicFramePr>
          <p:cNvPr id="14339" name="Object 33"/>
          <p:cNvGraphicFramePr>
            <a:graphicFrameLocks noChangeAspect="1"/>
          </p:cNvGraphicFramePr>
          <p:nvPr/>
        </p:nvGraphicFramePr>
        <p:xfrm>
          <a:off x="3429000" y="857250"/>
          <a:ext cx="2214563" cy="758825"/>
        </p:xfrm>
        <a:graphic>
          <a:graphicData uri="http://schemas.openxmlformats.org/presentationml/2006/ole">
            <mc:AlternateContent xmlns:mc="http://schemas.openxmlformats.org/markup-compatibility/2006">
              <mc:Choice xmlns:v="urn:schemas-microsoft-com:vml" Requires="v">
                <p:oleObj spid="_x0000_s14379" name="Equazione" r:id="rId5" imgW="1143000" imgH="393480" progId="Equation.3">
                  <p:embed/>
                </p:oleObj>
              </mc:Choice>
              <mc:Fallback>
                <p:oleObj name="Equazione" r:id="rId5" imgW="1143000" imgH="39348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857250"/>
                        <a:ext cx="2214563" cy="758825"/>
                      </a:xfrm>
                      <a:prstGeom prst="rect">
                        <a:avLst/>
                      </a:prstGeom>
                      <a:solidFill>
                        <a:srgbClr val="FFFF00"/>
                      </a:solidFill>
                    </p:spPr>
                  </p:pic>
                </p:oleObj>
              </mc:Fallback>
            </mc:AlternateContent>
          </a:graphicData>
        </a:graphic>
      </p:graphicFrame>
      <p:sp>
        <p:nvSpPr>
          <p:cNvPr id="14365" name="Rettangolo 28"/>
          <p:cNvSpPr>
            <a:spLocks noChangeArrowheads="1"/>
          </p:cNvSpPr>
          <p:nvPr/>
        </p:nvSpPr>
        <p:spPr bwMode="auto">
          <a:xfrm>
            <a:off x="71438" y="1714500"/>
            <a:ext cx="9082087" cy="1631950"/>
          </a:xfrm>
          <a:prstGeom prst="rect">
            <a:avLst/>
          </a:prstGeom>
          <a:noFill/>
          <a:ln w="9525">
            <a:noFill/>
            <a:miter lim="800000"/>
            <a:headEnd/>
            <a:tailEnd/>
          </a:ln>
        </p:spPr>
        <p:txBody>
          <a:bodyPr wrap="none">
            <a:spAutoFit/>
          </a:bodyPr>
          <a:lstStyle/>
          <a:p>
            <a:r>
              <a:rPr lang="it-IT" sz="2000">
                <a:cs typeface="Times New Roman" pitchFamily="18" charset="0"/>
              </a:rPr>
              <a:t>Si può vedere che il fattore di autonomia contiene </a:t>
            </a:r>
            <a:r>
              <a:rPr lang="it-IT" sz="2000" u="sng">
                <a:cs typeface="Times New Roman" pitchFamily="18" charset="0"/>
              </a:rPr>
              <a:t>3 rendimenti</a:t>
            </a:r>
            <a:r>
              <a:rPr lang="it-IT" sz="2000">
                <a:cs typeface="Times New Roman" pitchFamily="18" charset="0"/>
              </a:rPr>
              <a:t>:</a:t>
            </a:r>
          </a:p>
          <a:p>
            <a:pPr>
              <a:buFontTx/>
              <a:buChar char="-"/>
            </a:pPr>
            <a:r>
              <a:rPr lang="it-IT" sz="2000">
                <a:cs typeface="Times New Roman" pitchFamily="18" charset="0"/>
              </a:rPr>
              <a:t> Il rendimento dell’elica</a:t>
            </a:r>
          </a:p>
          <a:p>
            <a:pPr>
              <a:buFontTx/>
              <a:buChar char="-"/>
            </a:pPr>
            <a:r>
              <a:rPr lang="it-IT" sz="2000">
                <a:cs typeface="Times New Roman" pitchFamily="18" charset="0"/>
              </a:rPr>
              <a:t> il rendimento termico e meccanico del motore (rappresentato dal consumo specifico) </a:t>
            </a:r>
          </a:p>
          <a:p>
            <a:pPr>
              <a:buFontTx/>
              <a:buChar char="-"/>
            </a:pPr>
            <a:r>
              <a:rPr lang="it-IT" sz="2000">
                <a:cs typeface="Times New Roman" pitchFamily="18" charset="0"/>
              </a:rPr>
              <a:t> il rendimento aerodinamico del velivolo (la sua efficienza).</a:t>
            </a:r>
          </a:p>
          <a:p>
            <a:r>
              <a:rPr lang="it-IT" sz="2000">
                <a:cs typeface="Times New Roman" pitchFamily="18" charset="0"/>
              </a:rPr>
              <a:t>Riformulando il rapporto tra i pesi, con l’introduzione della </a:t>
            </a:r>
            <a:r>
              <a:rPr lang="it-IT" sz="2000" b="1">
                <a:cs typeface="Times New Roman" pitchFamily="18" charset="0"/>
              </a:rPr>
              <a:t>frazione di carburante</a:t>
            </a:r>
            <a:r>
              <a:rPr lang="it-IT" sz="2000">
                <a:cs typeface="Times New Roman" pitchFamily="18" charset="0"/>
              </a:rPr>
              <a:t>:</a:t>
            </a:r>
          </a:p>
        </p:txBody>
      </p:sp>
      <p:graphicFrame>
        <p:nvGraphicFramePr>
          <p:cNvPr id="14340" name="Object 6"/>
          <p:cNvGraphicFramePr>
            <a:graphicFrameLocks noChangeAspect="1"/>
          </p:cNvGraphicFramePr>
          <p:nvPr/>
        </p:nvGraphicFramePr>
        <p:xfrm>
          <a:off x="4000500" y="3432175"/>
          <a:ext cx="2628900" cy="854075"/>
        </p:xfrm>
        <a:graphic>
          <a:graphicData uri="http://schemas.openxmlformats.org/presentationml/2006/ole">
            <mc:AlternateContent xmlns:mc="http://schemas.openxmlformats.org/markup-compatibility/2006">
              <mc:Choice xmlns:v="urn:schemas-microsoft-com:vml" Requires="v">
                <p:oleObj spid="_x0000_s14380" name="Equazione" r:id="rId7" imgW="1371600" imgH="444240" progId="Equation.3">
                  <p:embed/>
                </p:oleObj>
              </mc:Choice>
              <mc:Fallback>
                <p:oleObj name="Equazione" r:id="rId7" imgW="1371600" imgH="4442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3432175"/>
                        <a:ext cx="2628900" cy="854075"/>
                      </a:xfrm>
                      <a:prstGeom prst="rect">
                        <a:avLst/>
                      </a:prstGeom>
                      <a:solidFill>
                        <a:schemeClr val="bg1"/>
                      </a:solidFill>
                    </p:spPr>
                  </p:pic>
                </p:oleObj>
              </mc:Fallback>
            </mc:AlternateContent>
          </a:graphicData>
        </a:graphic>
      </p:graphicFrame>
      <p:graphicFrame>
        <p:nvGraphicFramePr>
          <p:cNvPr id="14341" name="Object 69"/>
          <p:cNvGraphicFramePr>
            <a:graphicFrameLocks noChangeAspect="1"/>
          </p:cNvGraphicFramePr>
          <p:nvPr/>
        </p:nvGraphicFramePr>
        <p:xfrm>
          <a:off x="214313" y="3357563"/>
          <a:ext cx="3128962" cy="903287"/>
        </p:xfrm>
        <a:graphic>
          <a:graphicData uri="http://schemas.openxmlformats.org/presentationml/2006/ole">
            <mc:AlternateContent xmlns:mc="http://schemas.openxmlformats.org/markup-compatibility/2006">
              <mc:Choice xmlns:v="urn:schemas-microsoft-com:vml" Requires="v">
                <p:oleObj spid="_x0000_s14381" name="Equazione" r:id="rId9" imgW="1676160" imgH="482400" progId="Equation.3">
                  <p:embed/>
                </p:oleObj>
              </mc:Choice>
              <mc:Fallback>
                <p:oleObj name="Equazione" r:id="rId9" imgW="1676160" imgH="482400" progId="Equation.3">
                  <p:embed/>
                  <p:pic>
                    <p:nvPicPr>
                      <p:cNvPr id="0" name="Object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313" y="3357563"/>
                        <a:ext cx="3128962"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9"/>
          <p:cNvGraphicFramePr>
            <a:graphicFrameLocks noChangeAspect="1"/>
          </p:cNvGraphicFramePr>
          <p:nvPr/>
        </p:nvGraphicFramePr>
        <p:xfrm>
          <a:off x="142875" y="4429125"/>
          <a:ext cx="2928938" cy="1027113"/>
        </p:xfrm>
        <a:graphic>
          <a:graphicData uri="http://schemas.openxmlformats.org/presentationml/2006/ole">
            <mc:AlternateContent xmlns:mc="http://schemas.openxmlformats.org/markup-compatibility/2006">
              <mc:Choice xmlns:v="urn:schemas-microsoft-com:vml" Requires="v">
                <p:oleObj spid="_x0000_s14382" name="Equazione" r:id="rId11" imgW="1307880" imgH="457200" progId="Equation.3">
                  <p:embed/>
                </p:oleObj>
              </mc:Choice>
              <mc:Fallback>
                <p:oleObj name="Equazione" r:id="rId11" imgW="1307880" imgH="457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75" y="4429125"/>
                        <a:ext cx="2928938" cy="1027113"/>
                      </a:xfrm>
                      <a:prstGeom prst="rect">
                        <a:avLst/>
                      </a:prstGeom>
                      <a:solidFill>
                        <a:srgbClr val="FFFF00"/>
                      </a:solidFill>
                    </p:spPr>
                  </p:pic>
                </p:oleObj>
              </mc:Fallback>
            </mc:AlternateContent>
          </a:graphicData>
        </a:graphic>
      </p:graphicFrame>
      <p:sp>
        <p:nvSpPr>
          <p:cNvPr id="14366" name="Rettangolo 34"/>
          <p:cNvSpPr>
            <a:spLocks noChangeArrowheads="1"/>
          </p:cNvSpPr>
          <p:nvPr/>
        </p:nvSpPr>
        <p:spPr bwMode="auto">
          <a:xfrm>
            <a:off x="3214688" y="4286250"/>
            <a:ext cx="5786437" cy="2246313"/>
          </a:xfrm>
          <a:prstGeom prst="rect">
            <a:avLst/>
          </a:prstGeom>
          <a:noFill/>
          <a:ln w="9525">
            <a:noFill/>
            <a:miter lim="800000"/>
            <a:headEnd/>
            <a:tailEnd/>
          </a:ln>
        </p:spPr>
        <p:txBody>
          <a:bodyPr>
            <a:spAutoFit/>
          </a:bodyPr>
          <a:lstStyle/>
          <a:p>
            <a:pPr algn="just"/>
            <a:r>
              <a:rPr lang="it-IT" sz="2000">
                <a:cs typeface="Times New Roman" pitchFamily="18" charset="0"/>
              </a:rPr>
              <a:t>L’autonomia non dipende proprio dal solo peso del carburante, ma dipende dalla frazione di carburante (cioè il peso del carburante rapportato al peso massimo al decollo del velivolo). In altri termini due velivoli che hanno pesi molto diversi, ma stessa frazione di combustibile(e stesse caratteristiche di consumo, aerodinamica ed elica) avranno stessa autonomia.</a:t>
            </a:r>
            <a:endParaRPr lang="it-IT" sz="2000"/>
          </a:p>
        </p:txBody>
      </p:sp>
      <p:sp>
        <p:nvSpPr>
          <p:cNvPr id="31" name="Segnaposto piè di pagina 4">
            <a:extLst>
              <a:ext uri="{FF2B5EF4-FFF2-40B4-BE49-F238E27FC236}">
                <a16:creationId xmlns:a16="http://schemas.microsoft.com/office/drawing/2014/main" id="{82DEE7E1-05A9-44AB-8E0B-969373935C4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5367"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5368"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5369"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5370"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5371"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5372"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5373"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5374"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15375"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5376"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5377"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5378"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5379"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5380"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5381"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538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5383" name="Rectangle 2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5384" name="Segnaposto numero diapositiva 24"/>
          <p:cNvSpPr>
            <a:spLocks noGrp="1"/>
          </p:cNvSpPr>
          <p:nvPr>
            <p:ph type="sldNum" sz="quarter" idx="12"/>
          </p:nvPr>
        </p:nvSpPr>
        <p:spPr>
          <a:noFill/>
        </p:spPr>
        <p:txBody>
          <a:bodyPr/>
          <a:lstStyle/>
          <a:p>
            <a:fld id="{97978B45-21A8-437A-82E5-A4CA70893224}" type="slidenum">
              <a:rPr lang="it-IT" smtClean="0"/>
              <a:pPr/>
              <a:t>19</a:t>
            </a:fld>
            <a:endParaRPr lang="it-IT"/>
          </a:p>
        </p:txBody>
      </p:sp>
      <p:sp>
        <p:nvSpPr>
          <p:cNvPr id="15386"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15387"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graphicFrame>
        <p:nvGraphicFramePr>
          <p:cNvPr id="15362" name="Object 27"/>
          <p:cNvGraphicFramePr>
            <a:graphicFrameLocks noChangeAspect="1"/>
          </p:cNvGraphicFramePr>
          <p:nvPr/>
        </p:nvGraphicFramePr>
        <p:xfrm>
          <a:off x="381000" y="857250"/>
          <a:ext cx="3119438" cy="909638"/>
        </p:xfrm>
        <a:graphic>
          <a:graphicData uri="http://schemas.openxmlformats.org/presentationml/2006/ole">
            <mc:AlternateContent xmlns:mc="http://schemas.openxmlformats.org/markup-compatibility/2006">
              <mc:Choice xmlns:v="urn:schemas-microsoft-com:vml" Requires="v">
                <p:oleObj spid="_x0000_s15394" name="Equazione" r:id="rId3" imgW="1485720" imgH="431640" progId="Equation.3">
                  <p:embed/>
                </p:oleObj>
              </mc:Choice>
              <mc:Fallback>
                <p:oleObj name="Equazione" r:id="rId3" imgW="1485720" imgH="43164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857250"/>
                        <a:ext cx="3119438" cy="909638"/>
                      </a:xfrm>
                      <a:prstGeom prst="rect">
                        <a:avLst/>
                      </a:prstGeom>
                      <a:solidFill>
                        <a:srgbClr val="FFFF00"/>
                      </a:solidFill>
                    </p:spPr>
                  </p:pic>
                </p:oleObj>
              </mc:Fallback>
            </mc:AlternateContent>
          </a:graphicData>
        </a:graphic>
      </p:graphicFrame>
      <p:graphicFrame>
        <p:nvGraphicFramePr>
          <p:cNvPr id="15363" name="Object 33"/>
          <p:cNvGraphicFramePr>
            <a:graphicFrameLocks noChangeAspect="1"/>
          </p:cNvGraphicFramePr>
          <p:nvPr/>
        </p:nvGraphicFramePr>
        <p:xfrm>
          <a:off x="6000750" y="857250"/>
          <a:ext cx="2214563" cy="758825"/>
        </p:xfrm>
        <a:graphic>
          <a:graphicData uri="http://schemas.openxmlformats.org/presentationml/2006/ole">
            <mc:AlternateContent xmlns:mc="http://schemas.openxmlformats.org/markup-compatibility/2006">
              <mc:Choice xmlns:v="urn:schemas-microsoft-com:vml" Requires="v">
                <p:oleObj spid="_x0000_s15395" name="Equazione" r:id="rId5" imgW="1143000" imgH="393480" progId="Equation.3">
                  <p:embed/>
                </p:oleObj>
              </mc:Choice>
              <mc:Fallback>
                <p:oleObj name="Equazione" r:id="rId5" imgW="1143000" imgH="39348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0750" y="857250"/>
                        <a:ext cx="2214563" cy="758825"/>
                      </a:xfrm>
                      <a:prstGeom prst="rect">
                        <a:avLst/>
                      </a:prstGeom>
                      <a:solidFill>
                        <a:srgbClr val="FFFF00"/>
                      </a:solidFill>
                    </p:spPr>
                  </p:pic>
                </p:oleObj>
              </mc:Fallback>
            </mc:AlternateContent>
          </a:graphicData>
        </a:graphic>
      </p:graphicFrame>
      <p:sp>
        <p:nvSpPr>
          <p:cNvPr id="15388" name="Rettangolo 28"/>
          <p:cNvSpPr>
            <a:spLocks noChangeArrowheads="1"/>
          </p:cNvSpPr>
          <p:nvPr/>
        </p:nvSpPr>
        <p:spPr bwMode="auto">
          <a:xfrm>
            <a:off x="0" y="3000375"/>
            <a:ext cx="9009063" cy="3170238"/>
          </a:xfrm>
          <a:prstGeom prst="rect">
            <a:avLst/>
          </a:prstGeom>
          <a:noFill/>
          <a:ln w="9525">
            <a:noFill/>
            <a:miter lim="800000"/>
            <a:headEnd/>
            <a:tailEnd/>
          </a:ln>
        </p:spPr>
        <p:txBody>
          <a:bodyPr>
            <a:spAutoFit/>
          </a:bodyPr>
          <a:lstStyle/>
          <a:p>
            <a:pPr algn="just"/>
            <a:r>
              <a:rPr lang="it-IT" sz="2000">
                <a:cs typeface="Times New Roman" pitchFamily="18" charset="0"/>
              </a:rPr>
              <a:t>E’ chiaro quindi che si può ricavare l’espressione della massima autonomia di distanza per un velivolo propulso ad elica. Si risegnala la indipendenza dalla quota. In effetti, all’aumentare della quota non è detto che il consumo specifico si mantenga invariato (spesso il consumo del motore è ottimizzato proprio in quota) e non è detto che il rendimento sia invariato.</a:t>
            </a:r>
          </a:p>
          <a:p>
            <a:pPr algn="just"/>
            <a:r>
              <a:rPr lang="it-IT" sz="2000" b="1">
                <a:cs typeface="Times New Roman" pitchFamily="18" charset="0"/>
              </a:rPr>
              <a:t>Ma nelle ipotesi fatte non c’è dipendenza dalla quota</a:t>
            </a:r>
            <a:r>
              <a:rPr lang="it-IT" sz="2000">
                <a:cs typeface="Times New Roman" pitchFamily="18" charset="0"/>
              </a:rPr>
              <a:t>. </a:t>
            </a:r>
          </a:p>
          <a:p>
            <a:pPr algn="just"/>
            <a:r>
              <a:rPr lang="it-IT" sz="2000">
                <a:cs typeface="Times New Roman" pitchFamily="18" charset="0"/>
              </a:rPr>
              <a:t>Per avere autonomia massima (quindi minimo consumo chilometrico) il velivolo dovrà volare all’assetto di massima efficienza (cioè alla V del punto E). Ovviamente la V (in quanto TAS) varia invece con la quota. In definitiva viaggiando in quota (ad esempio a 20,000 ft) un velivolo ad elica potrà andare leggermente più veloce. </a:t>
            </a:r>
          </a:p>
        </p:txBody>
      </p:sp>
      <p:graphicFrame>
        <p:nvGraphicFramePr>
          <p:cNvPr id="15364" name="Object 69"/>
          <p:cNvGraphicFramePr>
            <a:graphicFrameLocks noChangeAspect="1"/>
          </p:cNvGraphicFramePr>
          <p:nvPr/>
        </p:nvGraphicFramePr>
        <p:xfrm>
          <a:off x="4460875" y="1882775"/>
          <a:ext cx="1682750" cy="903288"/>
        </p:xfrm>
        <a:graphic>
          <a:graphicData uri="http://schemas.openxmlformats.org/presentationml/2006/ole">
            <mc:AlternateContent xmlns:mc="http://schemas.openxmlformats.org/markup-compatibility/2006">
              <mc:Choice xmlns:v="urn:schemas-microsoft-com:vml" Requires="v">
                <p:oleObj spid="_x0000_s15396" name="Equazione" r:id="rId7" imgW="901440" imgH="482400" progId="Equation.3">
                  <p:embed/>
                </p:oleObj>
              </mc:Choice>
              <mc:Fallback>
                <p:oleObj name="Equazione" r:id="rId7" imgW="901440" imgH="482400" progId="Equation.3">
                  <p:embed/>
                  <p:pic>
                    <p:nvPicPr>
                      <p:cNvPr id="0" name="Object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0875" y="1882775"/>
                        <a:ext cx="1682750"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9"/>
          <p:cNvGraphicFramePr>
            <a:graphicFrameLocks noChangeAspect="1"/>
          </p:cNvGraphicFramePr>
          <p:nvPr/>
        </p:nvGraphicFramePr>
        <p:xfrm>
          <a:off x="419100" y="1857375"/>
          <a:ext cx="3867150" cy="1027113"/>
        </p:xfrm>
        <a:graphic>
          <a:graphicData uri="http://schemas.openxmlformats.org/presentationml/2006/ole">
            <mc:AlternateContent xmlns:mc="http://schemas.openxmlformats.org/markup-compatibility/2006">
              <mc:Choice xmlns:v="urn:schemas-microsoft-com:vml" Requires="v">
                <p:oleObj spid="_x0000_s15397" name="Equazione" r:id="rId9" imgW="1726920" imgH="457200" progId="Equation.3">
                  <p:embed/>
                </p:oleObj>
              </mc:Choice>
              <mc:Fallback>
                <p:oleObj name="Equazione" r:id="rId9" imgW="1726920" imgH="457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 y="1857375"/>
                        <a:ext cx="3867150" cy="1027113"/>
                      </a:xfrm>
                      <a:prstGeom prst="rect">
                        <a:avLst/>
                      </a:prstGeom>
                      <a:solidFill>
                        <a:srgbClr val="FFFF00"/>
                      </a:solidFill>
                    </p:spPr>
                  </p:pic>
                </p:oleObj>
              </mc:Fallback>
            </mc:AlternateContent>
          </a:graphicData>
        </a:graphic>
      </p:graphicFrame>
      <p:sp>
        <p:nvSpPr>
          <p:cNvPr id="29" name="Segnaposto piè di pagina 4">
            <a:extLst>
              <a:ext uri="{FF2B5EF4-FFF2-40B4-BE49-F238E27FC236}">
                <a16:creationId xmlns:a16="http://schemas.microsoft.com/office/drawing/2014/main" id="{012DE019-2613-4B29-AD37-BE1AC47C38CC}"/>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2" descr="http://www.dreamstime.com/intercontinental-flight-routes-map-thumb8506990.jpg"/>
          <p:cNvPicPr>
            <a:picLocks noChangeAspect="1" noChangeArrowheads="1"/>
          </p:cNvPicPr>
          <p:nvPr/>
        </p:nvPicPr>
        <p:blipFill>
          <a:blip r:embed="rId2"/>
          <a:srcRect/>
          <a:stretch>
            <a:fillRect/>
          </a:stretch>
        </p:blipFill>
        <p:spPr bwMode="auto">
          <a:xfrm>
            <a:off x="2000250" y="2833688"/>
            <a:ext cx="4095750" cy="4095750"/>
          </a:xfrm>
          <a:prstGeom prst="rect">
            <a:avLst/>
          </a:prstGeom>
          <a:noFill/>
          <a:ln w="9525">
            <a:noFill/>
            <a:miter lim="800000"/>
            <a:headEnd/>
            <a:tailEnd/>
          </a:ln>
        </p:spPr>
      </p:pic>
      <p:sp>
        <p:nvSpPr>
          <p:cNvPr id="60419"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60420" name="Rectangle 5"/>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0421" name="Text Box 9"/>
          <p:cNvSpPr txBox="1">
            <a:spLocks noChangeArrowheads="1"/>
          </p:cNvSpPr>
          <p:nvPr/>
        </p:nvSpPr>
        <p:spPr bwMode="auto">
          <a:xfrm>
            <a:off x="179388" y="357188"/>
            <a:ext cx="8640762" cy="3478212"/>
          </a:xfrm>
          <a:prstGeom prst="rect">
            <a:avLst/>
          </a:prstGeom>
          <a:noFill/>
          <a:ln w="9525">
            <a:noFill/>
            <a:miter lim="800000"/>
            <a:headEnd/>
            <a:tailEnd/>
          </a:ln>
        </p:spPr>
        <p:txBody>
          <a:bodyPr>
            <a:spAutoFit/>
          </a:bodyPr>
          <a:lstStyle/>
          <a:p>
            <a:pPr algn="just"/>
            <a:r>
              <a:rPr lang="it-IT" sz="2000"/>
              <a:t>Quando Charles Lindberg effettuò il suo spettacolare volo trans-atlantico nel 1927, non era particolarmente attento agli aspetti di  velocità massima, di rateo di salita o di tempo di salita. La cosa più importante era, per quel volo, la massima distanza che avrebbe potuto percorrere con il carico di combustibile a disposizione del suo “Spirit of St. Louis”. Quindi l’autonomia di distanza fu la specifica più importante nel progetto e nella costruzione di quel celebre aeroplano. L’autonomia di distanza è stata per tutti i velivoli progettati fino ad oggi un requisito fondamentale di progetto, in particolar modo per quelli destinati al trans-oceanico o trans-continentale che oggi trasportano milioni di passeggeri da un continente all’altro.</a:t>
            </a:r>
          </a:p>
          <a:p>
            <a:pPr algn="just"/>
            <a:r>
              <a:rPr lang="it-IT" sz="2000"/>
              <a:t>Si è oggi arrivati ad autonomie che consentono a particolari aeroplani civili di percorrere distanze pari a 8000-9000 nm (miglia nautiche), pari a circa 15500 Km.</a:t>
            </a:r>
          </a:p>
        </p:txBody>
      </p:sp>
      <p:sp>
        <p:nvSpPr>
          <p:cNvPr id="60422" name="Segnaposto numero diapositiva 5"/>
          <p:cNvSpPr>
            <a:spLocks noGrp="1"/>
          </p:cNvSpPr>
          <p:nvPr>
            <p:ph type="sldNum" sz="quarter" idx="12"/>
          </p:nvPr>
        </p:nvSpPr>
        <p:spPr>
          <a:noFill/>
        </p:spPr>
        <p:txBody>
          <a:bodyPr/>
          <a:lstStyle/>
          <a:p>
            <a:fld id="{B9F19E92-C2C5-4EE9-A980-1B39D62FF885}" type="slidenum">
              <a:rPr lang="it-IT" smtClean="0"/>
              <a:pPr/>
              <a:t>2</a:t>
            </a:fld>
            <a:endParaRPr lang="it-IT"/>
          </a:p>
        </p:txBody>
      </p:sp>
      <p:pic>
        <p:nvPicPr>
          <p:cNvPr id="60424" name="Picture 8" descr="http://cache2.allpostersimages.com/p/LRG/17/1748/1QM3D00Z/posters/charles-lindbergh-in-the-spirit-of-st-louis-sets-off-from-new-york.jpg"/>
          <p:cNvPicPr>
            <a:picLocks noChangeAspect="1" noChangeArrowheads="1"/>
          </p:cNvPicPr>
          <p:nvPr/>
        </p:nvPicPr>
        <p:blipFill>
          <a:blip r:embed="rId3"/>
          <a:srcRect/>
          <a:stretch>
            <a:fillRect/>
          </a:stretch>
        </p:blipFill>
        <p:spPr bwMode="auto">
          <a:xfrm>
            <a:off x="5691188" y="4000500"/>
            <a:ext cx="3381375" cy="2536825"/>
          </a:xfrm>
          <a:prstGeom prst="rect">
            <a:avLst/>
          </a:prstGeom>
          <a:noFill/>
          <a:ln w="9525">
            <a:noFill/>
            <a:miter lim="800000"/>
            <a:headEnd/>
            <a:tailEnd/>
          </a:ln>
        </p:spPr>
      </p:pic>
      <p:pic>
        <p:nvPicPr>
          <p:cNvPr id="60425" name="Picture 10" descr="http://www.plane-pictures.com/upload/files/actual/boeing_777-300Er_03.jpg"/>
          <p:cNvPicPr>
            <a:picLocks noChangeAspect="1" noChangeArrowheads="1"/>
          </p:cNvPicPr>
          <p:nvPr/>
        </p:nvPicPr>
        <p:blipFill>
          <a:blip r:embed="rId4"/>
          <a:srcRect/>
          <a:stretch>
            <a:fillRect/>
          </a:stretch>
        </p:blipFill>
        <p:spPr bwMode="auto">
          <a:xfrm>
            <a:off x="71438" y="3976688"/>
            <a:ext cx="2454275" cy="1738312"/>
          </a:xfrm>
          <a:prstGeom prst="rect">
            <a:avLst/>
          </a:prstGeom>
          <a:noFill/>
          <a:ln w="9525">
            <a:noFill/>
            <a:miter lim="800000"/>
            <a:headEnd/>
            <a:tailEnd/>
          </a:ln>
        </p:spPr>
      </p:pic>
      <p:sp>
        <p:nvSpPr>
          <p:cNvPr id="10" name="Segnaposto piè di pagina 4">
            <a:extLst>
              <a:ext uri="{FF2B5EF4-FFF2-40B4-BE49-F238E27FC236}">
                <a16:creationId xmlns:a16="http://schemas.microsoft.com/office/drawing/2014/main" id="{9BF2B136-875E-4A09-85EB-ADA64B523115}"/>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6391"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6392"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6393"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6394"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639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6396"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6397"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6398"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16399"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6400"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6401"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6402"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6403"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6404"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6405"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6406"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6407" name="Rectangle 2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6408" name="Segnaposto numero diapositiva 24"/>
          <p:cNvSpPr>
            <a:spLocks noGrp="1"/>
          </p:cNvSpPr>
          <p:nvPr>
            <p:ph type="sldNum" sz="quarter" idx="12"/>
          </p:nvPr>
        </p:nvSpPr>
        <p:spPr>
          <a:noFill/>
        </p:spPr>
        <p:txBody>
          <a:bodyPr/>
          <a:lstStyle/>
          <a:p>
            <a:fld id="{732E1A41-D730-49EE-85AA-8DC22C80627E}" type="slidenum">
              <a:rPr lang="it-IT" smtClean="0"/>
              <a:pPr/>
              <a:t>20</a:t>
            </a:fld>
            <a:endParaRPr lang="it-IT"/>
          </a:p>
        </p:txBody>
      </p:sp>
      <p:sp>
        <p:nvSpPr>
          <p:cNvPr id="16410"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16411"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graphicFrame>
        <p:nvGraphicFramePr>
          <p:cNvPr id="16386" name="Object 27"/>
          <p:cNvGraphicFramePr>
            <a:graphicFrameLocks noChangeAspect="1"/>
          </p:cNvGraphicFramePr>
          <p:nvPr/>
        </p:nvGraphicFramePr>
        <p:xfrm>
          <a:off x="285750" y="857250"/>
          <a:ext cx="2239963" cy="909638"/>
        </p:xfrm>
        <a:graphic>
          <a:graphicData uri="http://schemas.openxmlformats.org/presentationml/2006/ole">
            <mc:AlternateContent xmlns:mc="http://schemas.openxmlformats.org/markup-compatibility/2006">
              <mc:Choice xmlns:v="urn:schemas-microsoft-com:vml" Requires="v">
                <p:oleObj spid="_x0000_s16418" name="Equazione" r:id="rId3" imgW="1066680" imgH="431640" progId="Equation.3">
                  <p:embed/>
                </p:oleObj>
              </mc:Choice>
              <mc:Fallback>
                <p:oleObj name="Equazione" r:id="rId3" imgW="1066680" imgH="43164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857250"/>
                        <a:ext cx="2239963" cy="909638"/>
                      </a:xfrm>
                      <a:prstGeom prst="rect">
                        <a:avLst/>
                      </a:prstGeom>
                      <a:solidFill>
                        <a:srgbClr val="FFFF00"/>
                      </a:solidFill>
                    </p:spPr>
                  </p:pic>
                </p:oleObj>
              </mc:Fallback>
            </mc:AlternateContent>
          </a:graphicData>
        </a:graphic>
      </p:graphicFrame>
      <p:sp>
        <p:nvSpPr>
          <p:cNvPr id="16412" name="Rettangolo 28"/>
          <p:cNvSpPr>
            <a:spLocks noChangeArrowheads="1"/>
          </p:cNvSpPr>
          <p:nvPr/>
        </p:nvSpPr>
        <p:spPr bwMode="auto">
          <a:xfrm>
            <a:off x="133350" y="1928813"/>
            <a:ext cx="9010650" cy="1631950"/>
          </a:xfrm>
          <a:prstGeom prst="rect">
            <a:avLst/>
          </a:prstGeom>
          <a:noFill/>
          <a:ln w="9525">
            <a:noFill/>
            <a:miter lim="800000"/>
            <a:headEnd/>
            <a:tailEnd/>
          </a:ln>
        </p:spPr>
        <p:txBody>
          <a:bodyPr>
            <a:spAutoFit/>
          </a:bodyPr>
          <a:lstStyle/>
          <a:p>
            <a:pPr algn="just"/>
            <a:r>
              <a:rPr lang="it-IT" sz="2000">
                <a:cs typeface="Times New Roman" pitchFamily="18" charset="0"/>
              </a:rPr>
              <a:t>E’ bene chiarire che l’equazione trovata, nella ipotesi di volo ad assetto costante (l’efficienza E=C</a:t>
            </a:r>
            <a:r>
              <a:rPr lang="it-IT" sz="1200">
                <a:cs typeface="Times New Roman" pitchFamily="18" charset="0"/>
              </a:rPr>
              <a:t>L</a:t>
            </a:r>
            <a:r>
              <a:rPr lang="it-IT" sz="2000">
                <a:cs typeface="Times New Roman" pitchFamily="18" charset="0"/>
              </a:rPr>
              <a:t>/C</a:t>
            </a:r>
            <a:r>
              <a:rPr lang="it-IT" sz="1200">
                <a:cs typeface="Times New Roman" pitchFamily="18" charset="0"/>
              </a:rPr>
              <a:t>D</a:t>
            </a:r>
            <a:r>
              <a:rPr lang="it-IT" sz="2000">
                <a:cs typeface="Times New Roman" pitchFamily="18" charset="0"/>
              </a:rPr>
              <a:t> è stata portata fuori dall’integrale) presuppone la variazione di quota o della velocità (con quota costante) perché variando il peso , dalla equazione emerge che, in caso di coefficiente di portanza costante, dovrà variare V o la quota:</a:t>
            </a:r>
          </a:p>
          <a:p>
            <a:pPr algn="just"/>
            <a:endParaRPr lang="it-IT" sz="2000">
              <a:cs typeface="Times New Roman" pitchFamily="18" charset="0"/>
            </a:endParaRPr>
          </a:p>
        </p:txBody>
      </p:sp>
      <p:graphicFrame>
        <p:nvGraphicFramePr>
          <p:cNvPr id="16387" name="Object 29"/>
          <p:cNvGraphicFramePr>
            <a:graphicFrameLocks noChangeAspect="1"/>
          </p:cNvGraphicFramePr>
          <p:nvPr/>
        </p:nvGraphicFramePr>
        <p:xfrm>
          <a:off x="214313" y="3214688"/>
          <a:ext cx="3214687" cy="766762"/>
        </p:xfrm>
        <a:graphic>
          <a:graphicData uri="http://schemas.openxmlformats.org/presentationml/2006/ole">
            <mc:AlternateContent xmlns:mc="http://schemas.openxmlformats.org/markup-compatibility/2006">
              <mc:Choice xmlns:v="urn:schemas-microsoft-com:vml" Requires="v">
                <p:oleObj spid="_x0000_s16419" name="Equazione" r:id="rId5" imgW="1676160" imgH="393480" progId="Equation.3">
                  <p:embed/>
                </p:oleObj>
              </mc:Choice>
              <mc:Fallback>
                <p:oleObj name="Equazione" r:id="rId5" imgW="1676160" imgH="39348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3214688"/>
                        <a:ext cx="3214687"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3" name="Rettangolo 29"/>
          <p:cNvSpPr>
            <a:spLocks noChangeArrowheads="1"/>
          </p:cNvSpPr>
          <p:nvPr/>
        </p:nvSpPr>
        <p:spPr bwMode="auto">
          <a:xfrm>
            <a:off x="133350" y="4000500"/>
            <a:ext cx="9010650" cy="708025"/>
          </a:xfrm>
          <a:prstGeom prst="rect">
            <a:avLst/>
          </a:prstGeom>
          <a:noFill/>
          <a:ln w="9525">
            <a:noFill/>
            <a:miter lim="800000"/>
            <a:headEnd/>
            <a:tailEnd/>
          </a:ln>
        </p:spPr>
        <p:txBody>
          <a:bodyPr>
            <a:spAutoFit/>
          </a:bodyPr>
          <a:lstStyle/>
          <a:p>
            <a:pPr algn="just"/>
            <a:r>
              <a:rPr lang="it-IT" sz="2000">
                <a:cs typeface="Times New Roman" pitchFamily="18" charset="0"/>
              </a:rPr>
              <a:t>Nel caso di volo ad assetto (con efficienza E) e quota costante, la velocità varierà e si avrà :</a:t>
            </a:r>
          </a:p>
        </p:txBody>
      </p:sp>
      <p:graphicFrame>
        <p:nvGraphicFramePr>
          <p:cNvPr id="16388" name="Object 7"/>
          <p:cNvGraphicFramePr>
            <a:graphicFrameLocks noChangeAspect="1"/>
          </p:cNvGraphicFramePr>
          <p:nvPr/>
        </p:nvGraphicFramePr>
        <p:xfrm>
          <a:off x="1428750" y="4500563"/>
          <a:ext cx="2333625" cy="938212"/>
        </p:xfrm>
        <a:graphic>
          <a:graphicData uri="http://schemas.openxmlformats.org/presentationml/2006/ole">
            <mc:AlternateContent xmlns:mc="http://schemas.openxmlformats.org/markup-compatibility/2006">
              <mc:Choice xmlns:v="urn:schemas-microsoft-com:vml" Requires="v">
                <p:oleObj spid="_x0000_s16420" name="Equazione" r:id="rId7" imgW="1218960" imgH="482400" progId="Equation.3">
                  <p:embed/>
                </p:oleObj>
              </mc:Choice>
              <mc:Fallback>
                <p:oleObj name="Equazione" r:id="rId7" imgW="1218960" imgH="482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50" y="4500563"/>
                        <a:ext cx="2333625"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8"/>
          <p:cNvGraphicFramePr>
            <a:graphicFrameLocks noChangeAspect="1"/>
          </p:cNvGraphicFramePr>
          <p:nvPr/>
        </p:nvGraphicFramePr>
        <p:xfrm>
          <a:off x="736600" y="5487988"/>
          <a:ext cx="3235325" cy="963612"/>
        </p:xfrm>
        <a:graphic>
          <a:graphicData uri="http://schemas.openxmlformats.org/presentationml/2006/ole">
            <mc:AlternateContent xmlns:mc="http://schemas.openxmlformats.org/markup-compatibility/2006">
              <mc:Choice xmlns:v="urn:schemas-microsoft-com:vml" Requires="v">
                <p:oleObj spid="_x0000_s16421" name="Equazione" r:id="rId9" imgW="1688760" imgH="495000" progId="Equation.3">
                  <p:embed/>
                </p:oleObj>
              </mc:Choice>
              <mc:Fallback>
                <p:oleObj name="Equazione" r:id="rId9" imgW="1688760" imgH="4950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600" y="5487988"/>
                        <a:ext cx="3235325"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ttangolo 32"/>
          <p:cNvSpPr/>
          <p:nvPr/>
        </p:nvSpPr>
        <p:spPr>
          <a:xfrm>
            <a:off x="4071938" y="4714875"/>
            <a:ext cx="2628900" cy="369888"/>
          </a:xfrm>
          <a:prstGeom prst="rect">
            <a:avLst/>
          </a:prstGeom>
        </p:spPr>
        <p:txBody>
          <a:bodyPr wrap="none">
            <a:spAutoFit/>
          </a:bodyPr>
          <a:lstStyle/>
          <a:p>
            <a:pPr>
              <a:defRPr/>
            </a:pPr>
            <a:r>
              <a:rPr lang="it-IT" sz="1800" dirty="0">
                <a:cs typeface="Times New Roman" pitchFamily="18" charset="0"/>
              </a:rPr>
              <a:t>Inizio crociera(peso = W</a:t>
            </a:r>
            <a:r>
              <a:rPr lang="it-IT" sz="1050" dirty="0">
                <a:cs typeface="Times New Roman" pitchFamily="18" charset="0"/>
              </a:rPr>
              <a:t>0</a:t>
            </a:r>
            <a:r>
              <a:rPr lang="it-IT" sz="1800" dirty="0">
                <a:cs typeface="Times New Roman" pitchFamily="18" charset="0"/>
              </a:rPr>
              <a:t>)</a:t>
            </a:r>
            <a:endParaRPr lang="it-IT" sz="1800" dirty="0"/>
          </a:p>
        </p:txBody>
      </p:sp>
      <p:sp>
        <p:nvSpPr>
          <p:cNvPr id="34" name="Rettangolo 33"/>
          <p:cNvSpPr/>
          <p:nvPr/>
        </p:nvSpPr>
        <p:spPr>
          <a:xfrm>
            <a:off x="4214813" y="5643563"/>
            <a:ext cx="4116387" cy="369887"/>
          </a:xfrm>
          <a:prstGeom prst="rect">
            <a:avLst/>
          </a:prstGeom>
        </p:spPr>
        <p:txBody>
          <a:bodyPr wrap="none">
            <a:spAutoFit/>
          </a:bodyPr>
          <a:lstStyle/>
          <a:p>
            <a:pPr>
              <a:defRPr/>
            </a:pPr>
            <a:r>
              <a:rPr lang="it-IT" sz="1800" dirty="0">
                <a:cs typeface="Times New Roman" pitchFamily="18" charset="0"/>
              </a:rPr>
              <a:t>Fine crociera(peso = W</a:t>
            </a:r>
            <a:r>
              <a:rPr lang="it-IT" sz="1050" dirty="0">
                <a:cs typeface="Times New Roman" pitchFamily="18" charset="0"/>
              </a:rPr>
              <a:t>1</a:t>
            </a:r>
            <a:r>
              <a:rPr lang="it-IT" sz="1800" dirty="0">
                <a:cs typeface="Times New Roman" pitchFamily="18" charset="0"/>
              </a:rPr>
              <a:t>) , velocità minore</a:t>
            </a:r>
            <a:endParaRPr lang="it-IT" sz="1800" dirty="0"/>
          </a:p>
        </p:txBody>
      </p:sp>
      <p:sp>
        <p:nvSpPr>
          <p:cNvPr id="32" name="Segnaposto piè di pagina 4">
            <a:extLst>
              <a:ext uri="{FF2B5EF4-FFF2-40B4-BE49-F238E27FC236}">
                <a16:creationId xmlns:a16="http://schemas.microsoft.com/office/drawing/2014/main" id="{92062957-5812-42F7-B6AD-C9B051DE260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7416"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7417"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7418"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7419"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7420"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7421"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7422"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7423"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17424"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7425"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7426"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7427"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7428"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7429"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7430"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7431"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7432" name="Rectangle 2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7433" name="Segnaposto numero diapositiva 24"/>
          <p:cNvSpPr>
            <a:spLocks noGrp="1"/>
          </p:cNvSpPr>
          <p:nvPr>
            <p:ph type="sldNum" sz="quarter" idx="12"/>
          </p:nvPr>
        </p:nvSpPr>
        <p:spPr>
          <a:noFill/>
        </p:spPr>
        <p:txBody>
          <a:bodyPr/>
          <a:lstStyle/>
          <a:p>
            <a:fld id="{99CDDB2A-4F33-44CE-994A-1FD2F11E2DEB}" type="slidenum">
              <a:rPr lang="it-IT" smtClean="0"/>
              <a:pPr/>
              <a:t>21</a:t>
            </a:fld>
            <a:endParaRPr lang="it-IT"/>
          </a:p>
        </p:txBody>
      </p:sp>
      <p:sp>
        <p:nvSpPr>
          <p:cNvPr id="17435"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17436"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graphicFrame>
        <p:nvGraphicFramePr>
          <p:cNvPr id="17410" name="Object 27"/>
          <p:cNvGraphicFramePr>
            <a:graphicFrameLocks noChangeAspect="1"/>
          </p:cNvGraphicFramePr>
          <p:nvPr/>
        </p:nvGraphicFramePr>
        <p:xfrm>
          <a:off x="285750" y="857250"/>
          <a:ext cx="2239963" cy="909638"/>
        </p:xfrm>
        <a:graphic>
          <a:graphicData uri="http://schemas.openxmlformats.org/presentationml/2006/ole">
            <mc:AlternateContent xmlns:mc="http://schemas.openxmlformats.org/markup-compatibility/2006">
              <mc:Choice xmlns:v="urn:schemas-microsoft-com:vml" Requires="v">
                <p:oleObj spid="_x0000_s17450" name="Equazione" r:id="rId3" imgW="1066680" imgH="431640" progId="Equation.3">
                  <p:embed/>
                </p:oleObj>
              </mc:Choice>
              <mc:Fallback>
                <p:oleObj name="Equazione" r:id="rId3" imgW="1066680" imgH="43164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857250"/>
                        <a:ext cx="2239963" cy="909638"/>
                      </a:xfrm>
                      <a:prstGeom prst="rect">
                        <a:avLst/>
                      </a:prstGeom>
                      <a:solidFill>
                        <a:srgbClr val="FFFF00"/>
                      </a:solidFill>
                    </p:spPr>
                  </p:pic>
                </p:oleObj>
              </mc:Fallback>
            </mc:AlternateContent>
          </a:graphicData>
        </a:graphic>
      </p:graphicFrame>
      <p:sp>
        <p:nvSpPr>
          <p:cNvPr id="17437" name="Rettangolo 28"/>
          <p:cNvSpPr>
            <a:spLocks noChangeArrowheads="1"/>
          </p:cNvSpPr>
          <p:nvPr/>
        </p:nvSpPr>
        <p:spPr bwMode="auto">
          <a:xfrm>
            <a:off x="0" y="1928813"/>
            <a:ext cx="9009063" cy="1016000"/>
          </a:xfrm>
          <a:prstGeom prst="rect">
            <a:avLst/>
          </a:prstGeom>
          <a:noFill/>
          <a:ln w="9525">
            <a:noFill/>
            <a:miter lim="800000"/>
            <a:headEnd/>
            <a:tailEnd/>
          </a:ln>
        </p:spPr>
        <p:txBody>
          <a:bodyPr>
            <a:spAutoFit/>
          </a:bodyPr>
          <a:lstStyle/>
          <a:p>
            <a:pPr algn="just"/>
            <a:r>
              <a:rPr lang="it-IT" sz="2000">
                <a:cs typeface="Times New Roman" pitchFamily="18" charset="0"/>
              </a:rPr>
              <a:t>Se si volesse invece tenere la </a:t>
            </a:r>
            <a:r>
              <a:rPr lang="it-IT" sz="2000" b="1">
                <a:cs typeface="Times New Roman" pitchFamily="18" charset="0"/>
              </a:rPr>
              <a:t>velocità costante (oltre che l’assetto)</a:t>
            </a:r>
            <a:r>
              <a:rPr lang="it-IT" sz="2000">
                <a:cs typeface="Times New Roman" pitchFamily="18" charset="0"/>
              </a:rPr>
              <a:t>, si dovrebbe tenere una quota variabile (a salire), quindi una crociera in salita con quota che aumenta (e densità che si riduce) mano a mano che consumo carburante:</a:t>
            </a:r>
          </a:p>
        </p:txBody>
      </p:sp>
      <p:graphicFrame>
        <p:nvGraphicFramePr>
          <p:cNvPr id="17411" name="Object 29"/>
          <p:cNvGraphicFramePr>
            <a:graphicFrameLocks noChangeAspect="1"/>
          </p:cNvGraphicFramePr>
          <p:nvPr/>
        </p:nvGraphicFramePr>
        <p:xfrm>
          <a:off x="4429125" y="2919413"/>
          <a:ext cx="2381250" cy="938212"/>
        </p:xfrm>
        <a:graphic>
          <a:graphicData uri="http://schemas.openxmlformats.org/presentationml/2006/ole">
            <mc:AlternateContent xmlns:mc="http://schemas.openxmlformats.org/markup-compatibility/2006">
              <mc:Choice xmlns:v="urn:schemas-microsoft-com:vml" Requires="v">
                <p:oleObj spid="_x0000_s17451" name="Equazione" r:id="rId5" imgW="1244520" imgH="482400" progId="Equation.3">
                  <p:embed/>
                </p:oleObj>
              </mc:Choice>
              <mc:Fallback>
                <p:oleObj name="Equazione" r:id="rId5" imgW="1244520" imgH="4824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25" y="2919413"/>
                        <a:ext cx="2381250"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ttangolo 32"/>
          <p:cNvSpPr/>
          <p:nvPr/>
        </p:nvSpPr>
        <p:spPr>
          <a:xfrm>
            <a:off x="4170363" y="4251325"/>
            <a:ext cx="3525837" cy="369888"/>
          </a:xfrm>
          <a:prstGeom prst="rect">
            <a:avLst/>
          </a:prstGeom>
        </p:spPr>
        <p:txBody>
          <a:bodyPr wrap="none">
            <a:spAutoFit/>
          </a:bodyPr>
          <a:lstStyle/>
          <a:p>
            <a:pPr>
              <a:defRPr/>
            </a:pPr>
            <a:r>
              <a:rPr lang="it-IT" sz="1800" dirty="0">
                <a:cs typeface="Times New Roman" pitchFamily="18" charset="0"/>
              </a:rPr>
              <a:t>Quota ad inizio crociera(peso = W</a:t>
            </a:r>
            <a:r>
              <a:rPr lang="it-IT" sz="1050" dirty="0">
                <a:cs typeface="Times New Roman" pitchFamily="18" charset="0"/>
              </a:rPr>
              <a:t>0</a:t>
            </a:r>
            <a:r>
              <a:rPr lang="it-IT" sz="1800" dirty="0">
                <a:cs typeface="Times New Roman" pitchFamily="18" charset="0"/>
              </a:rPr>
              <a:t>)</a:t>
            </a:r>
            <a:endParaRPr lang="it-IT" sz="1800" dirty="0"/>
          </a:p>
        </p:txBody>
      </p:sp>
      <p:sp>
        <p:nvSpPr>
          <p:cNvPr id="34" name="Rettangolo 33"/>
          <p:cNvSpPr/>
          <p:nvPr/>
        </p:nvSpPr>
        <p:spPr>
          <a:xfrm>
            <a:off x="4241800" y="5322888"/>
            <a:ext cx="4154488" cy="646112"/>
          </a:xfrm>
          <a:prstGeom prst="rect">
            <a:avLst/>
          </a:prstGeom>
        </p:spPr>
        <p:txBody>
          <a:bodyPr wrap="none">
            <a:spAutoFit/>
          </a:bodyPr>
          <a:lstStyle/>
          <a:p>
            <a:pPr>
              <a:defRPr/>
            </a:pPr>
            <a:r>
              <a:rPr lang="it-IT" sz="1800" dirty="0">
                <a:cs typeface="Times New Roman" pitchFamily="18" charset="0"/>
              </a:rPr>
              <a:t>Fine crociera(peso = W</a:t>
            </a:r>
            <a:r>
              <a:rPr lang="it-IT" sz="1050" dirty="0">
                <a:cs typeface="Times New Roman" pitchFamily="18" charset="0"/>
              </a:rPr>
              <a:t>1</a:t>
            </a:r>
            <a:r>
              <a:rPr lang="it-IT" sz="1800" dirty="0">
                <a:cs typeface="Times New Roman" pitchFamily="18" charset="0"/>
              </a:rPr>
              <a:t>) , densità minore </a:t>
            </a:r>
          </a:p>
          <a:p>
            <a:pPr>
              <a:defRPr/>
            </a:pPr>
            <a:r>
              <a:rPr lang="it-IT" sz="1800" dirty="0">
                <a:cs typeface="Times New Roman" pitchFamily="18" charset="0"/>
              </a:rPr>
              <a:t>E quindi QUOTA MAGGIORE</a:t>
            </a:r>
            <a:endParaRPr lang="it-IT" sz="1800" dirty="0"/>
          </a:p>
        </p:txBody>
      </p:sp>
      <p:graphicFrame>
        <p:nvGraphicFramePr>
          <p:cNvPr id="17412" name="Object 6"/>
          <p:cNvGraphicFramePr>
            <a:graphicFrameLocks noChangeAspect="1"/>
          </p:cNvGraphicFramePr>
          <p:nvPr/>
        </p:nvGraphicFramePr>
        <p:xfrm>
          <a:off x="4071938" y="1071563"/>
          <a:ext cx="3214687" cy="766762"/>
        </p:xfrm>
        <a:graphic>
          <a:graphicData uri="http://schemas.openxmlformats.org/presentationml/2006/ole">
            <mc:AlternateContent xmlns:mc="http://schemas.openxmlformats.org/markup-compatibility/2006">
              <mc:Choice xmlns:v="urn:schemas-microsoft-com:vml" Requires="v">
                <p:oleObj spid="_x0000_s17452" name="Equazione" r:id="rId7" imgW="1676160" imgH="393480" progId="Equation.3">
                  <p:embed/>
                </p:oleObj>
              </mc:Choice>
              <mc:Fallback>
                <p:oleObj name="Equazione" r:id="rId7" imgW="167616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1938" y="1071563"/>
                        <a:ext cx="3214687"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7"/>
          <p:cNvGraphicFramePr>
            <a:graphicFrameLocks noChangeAspect="1"/>
          </p:cNvGraphicFramePr>
          <p:nvPr/>
        </p:nvGraphicFramePr>
        <p:xfrm>
          <a:off x="1262063" y="3906838"/>
          <a:ext cx="2284412" cy="839787"/>
        </p:xfrm>
        <a:graphic>
          <a:graphicData uri="http://schemas.openxmlformats.org/presentationml/2006/ole">
            <mc:AlternateContent xmlns:mc="http://schemas.openxmlformats.org/markup-compatibility/2006">
              <mc:Choice xmlns:v="urn:schemas-microsoft-com:vml" Requires="v">
                <p:oleObj spid="_x0000_s17453" name="Equazione" r:id="rId9" imgW="1193760" imgH="431640" progId="Equation.3">
                  <p:embed/>
                </p:oleObj>
              </mc:Choice>
              <mc:Fallback>
                <p:oleObj name="Equazione" r:id="rId9" imgW="1193760" imgH="4316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2063" y="3906838"/>
                        <a:ext cx="2284412"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8"/>
          <p:cNvGraphicFramePr>
            <a:graphicFrameLocks noChangeAspect="1"/>
          </p:cNvGraphicFramePr>
          <p:nvPr/>
        </p:nvGraphicFramePr>
        <p:xfrm>
          <a:off x="765175" y="5048250"/>
          <a:ext cx="3184525" cy="889000"/>
        </p:xfrm>
        <a:graphic>
          <a:graphicData uri="http://schemas.openxmlformats.org/presentationml/2006/ole">
            <mc:AlternateContent xmlns:mc="http://schemas.openxmlformats.org/markup-compatibility/2006">
              <mc:Choice xmlns:v="urn:schemas-microsoft-com:vml" Requires="v">
                <p:oleObj spid="_x0000_s17454" name="Equazione" r:id="rId11" imgW="1663560" imgH="457200" progId="Equation.3">
                  <p:embed/>
                </p:oleObj>
              </mc:Choice>
              <mc:Fallback>
                <p:oleObj name="Equazione" r:id="rId11" imgW="1663560" imgH="457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175" y="5048250"/>
                        <a:ext cx="318452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Segnaposto piè di pagina 4">
            <a:extLst>
              <a:ext uri="{FF2B5EF4-FFF2-40B4-BE49-F238E27FC236}">
                <a16:creationId xmlns:a16="http://schemas.microsoft.com/office/drawing/2014/main" id="{9F3E4253-C703-45B5-A703-28F12C38D82A}"/>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8442"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8443"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8444"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8445"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8446"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8447"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8448"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8449"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18450"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8451"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8452"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8453"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8454"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8455"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8456"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8457"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8458" name="Rectangle 2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8459" name="Segnaposto numero diapositiva 24"/>
          <p:cNvSpPr>
            <a:spLocks noGrp="1"/>
          </p:cNvSpPr>
          <p:nvPr>
            <p:ph type="sldNum" sz="quarter" idx="12"/>
          </p:nvPr>
        </p:nvSpPr>
        <p:spPr>
          <a:noFill/>
        </p:spPr>
        <p:txBody>
          <a:bodyPr/>
          <a:lstStyle/>
          <a:p>
            <a:fld id="{66328F5C-8A86-4AD9-BC76-7E156A4CAD22}" type="slidenum">
              <a:rPr lang="it-IT" smtClean="0"/>
              <a:pPr/>
              <a:t>22</a:t>
            </a:fld>
            <a:endParaRPr lang="it-IT"/>
          </a:p>
        </p:txBody>
      </p:sp>
      <p:sp>
        <p:nvSpPr>
          <p:cNvPr id="18461"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18462"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sp>
        <p:nvSpPr>
          <p:cNvPr id="18463" name="Rettangolo 28"/>
          <p:cNvSpPr>
            <a:spLocks noChangeArrowheads="1"/>
          </p:cNvSpPr>
          <p:nvPr/>
        </p:nvSpPr>
        <p:spPr bwMode="auto">
          <a:xfrm>
            <a:off x="0" y="1857375"/>
            <a:ext cx="9009063" cy="954088"/>
          </a:xfrm>
          <a:prstGeom prst="rect">
            <a:avLst/>
          </a:prstGeom>
          <a:noFill/>
          <a:ln w="9525">
            <a:noFill/>
            <a:miter lim="800000"/>
            <a:headEnd/>
            <a:tailEnd/>
          </a:ln>
        </p:spPr>
        <p:txBody>
          <a:bodyPr>
            <a:spAutoFit/>
          </a:bodyPr>
          <a:lstStyle/>
          <a:p>
            <a:pPr algn="just"/>
            <a:r>
              <a:rPr lang="it-IT" sz="2000">
                <a:cs typeface="Times New Roman" pitchFamily="18" charset="0"/>
              </a:rPr>
              <a:t>Nel caso più generale, si potrebbe, esprimendo il C</a:t>
            </a:r>
            <a:r>
              <a:rPr lang="it-IT" sz="1200">
                <a:cs typeface="Times New Roman" pitchFamily="18" charset="0"/>
              </a:rPr>
              <a:t>L</a:t>
            </a:r>
            <a:r>
              <a:rPr lang="it-IT" sz="1800">
                <a:cs typeface="Times New Roman" pitchFamily="18" charset="0"/>
              </a:rPr>
              <a:t> in funzione del peso, anche ricavare l’equazione del Range nel caso di volo a velocità (TAS) e quota costante ed assetto invece variabile:</a:t>
            </a:r>
          </a:p>
        </p:txBody>
      </p:sp>
      <p:sp>
        <p:nvSpPr>
          <p:cNvPr id="18464" name="Rettangolo 32"/>
          <p:cNvSpPr>
            <a:spLocks noChangeArrowheads="1"/>
          </p:cNvSpPr>
          <p:nvPr/>
        </p:nvSpPr>
        <p:spPr bwMode="auto">
          <a:xfrm>
            <a:off x="71438" y="3714750"/>
            <a:ext cx="4000500" cy="369888"/>
          </a:xfrm>
          <a:prstGeom prst="rect">
            <a:avLst/>
          </a:prstGeom>
          <a:noFill/>
          <a:ln w="9525">
            <a:noFill/>
            <a:miter lim="800000"/>
            <a:headEnd/>
            <a:tailEnd/>
          </a:ln>
        </p:spPr>
        <p:txBody>
          <a:bodyPr wrap="none">
            <a:spAutoFit/>
          </a:bodyPr>
          <a:lstStyle/>
          <a:p>
            <a:r>
              <a:rPr lang="it-IT" sz="1800">
                <a:cs typeface="Times New Roman" pitchFamily="18" charset="0"/>
              </a:rPr>
              <a:t>E  si dovrebbe procedere con l’integrale :</a:t>
            </a:r>
            <a:endParaRPr lang="it-IT" sz="1800"/>
          </a:p>
        </p:txBody>
      </p:sp>
      <p:graphicFrame>
        <p:nvGraphicFramePr>
          <p:cNvPr id="18434" name="Object 6"/>
          <p:cNvGraphicFramePr>
            <a:graphicFrameLocks noChangeAspect="1"/>
          </p:cNvGraphicFramePr>
          <p:nvPr/>
        </p:nvGraphicFramePr>
        <p:xfrm>
          <a:off x="4214813" y="857250"/>
          <a:ext cx="3214687" cy="766763"/>
        </p:xfrm>
        <a:graphic>
          <a:graphicData uri="http://schemas.openxmlformats.org/presentationml/2006/ole">
            <mc:AlternateContent xmlns:mc="http://schemas.openxmlformats.org/markup-compatibility/2006">
              <mc:Choice xmlns:v="urn:schemas-microsoft-com:vml" Requires="v">
                <p:oleObj spid="_x0000_s18490" name="Equazione" r:id="rId3" imgW="1676160" imgH="393480" progId="Equation.3">
                  <p:embed/>
                </p:oleObj>
              </mc:Choice>
              <mc:Fallback>
                <p:oleObj name="Equazione" r:id="rId3" imgW="167616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3" y="857250"/>
                        <a:ext cx="3214687"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7"/>
          <p:cNvGraphicFramePr>
            <a:graphicFrameLocks noChangeAspect="1"/>
          </p:cNvGraphicFramePr>
          <p:nvPr/>
        </p:nvGraphicFramePr>
        <p:xfrm>
          <a:off x="214313" y="857250"/>
          <a:ext cx="2357437" cy="1025525"/>
        </p:xfrm>
        <a:graphic>
          <a:graphicData uri="http://schemas.openxmlformats.org/presentationml/2006/ole">
            <mc:AlternateContent xmlns:mc="http://schemas.openxmlformats.org/markup-compatibility/2006">
              <mc:Choice xmlns:v="urn:schemas-microsoft-com:vml" Requires="v">
                <p:oleObj spid="_x0000_s18491" name="Equazione" r:id="rId5" imgW="1143000" imgH="495000" progId="Equation.3">
                  <p:embed/>
                </p:oleObj>
              </mc:Choice>
              <mc:Fallback>
                <p:oleObj name="Equazione" r:id="rId5" imgW="1143000" imgH="495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857250"/>
                        <a:ext cx="2357437"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8"/>
          <p:cNvGraphicFramePr>
            <a:graphicFrameLocks noChangeAspect="1"/>
          </p:cNvGraphicFramePr>
          <p:nvPr/>
        </p:nvGraphicFramePr>
        <p:xfrm>
          <a:off x="285750" y="2828925"/>
          <a:ext cx="2065338" cy="814388"/>
        </p:xfrm>
        <a:graphic>
          <a:graphicData uri="http://schemas.openxmlformats.org/presentationml/2006/ole">
            <mc:AlternateContent xmlns:mc="http://schemas.openxmlformats.org/markup-compatibility/2006">
              <mc:Choice xmlns:v="urn:schemas-microsoft-com:vml" Requires="v">
                <p:oleObj spid="_x0000_s18492" name="Equazione" r:id="rId7" imgW="1079280" imgH="419040" progId="Equation.3">
                  <p:embed/>
                </p:oleObj>
              </mc:Choice>
              <mc:Fallback>
                <p:oleObj name="Equazione" r:id="rId7" imgW="1079280" imgH="419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0" y="2828925"/>
                        <a:ext cx="2065338"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9"/>
          <p:cNvGraphicFramePr>
            <a:graphicFrameLocks noChangeAspect="1"/>
          </p:cNvGraphicFramePr>
          <p:nvPr/>
        </p:nvGraphicFramePr>
        <p:xfrm>
          <a:off x="2836863" y="2928938"/>
          <a:ext cx="2235200" cy="493712"/>
        </p:xfrm>
        <a:graphic>
          <a:graphicData uri="http://schemas.openxmlformats.org/presentationml/2006/ole">
            <mc:AlternateContent xmlns:mc="http://schemas.openxmlformats.org/markup-compatibility/2006">
              <mc:Choice xmlns:v="urn:schemas-microsoft-com:vml" Requires="v">
                <p:oleObj spid="_x0000_s18493" name="Equazione" r:id="rId9" imgW="1168200" imgH="253800" progId="Equation.3">
                  <p:embed/>
                </p:oleObj>
              </mc:Choice>
              <mc:Fallback>
                <p:oleObj name="Equazione" r:id="rId9" imgW="1168200" imgH="253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6863" y="2928938"/>
                        <a:ext cx="223520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6"/>
          <p:cNvGraphicFramePr>
            <a:graphicFrameLocks noChangeAspect="1"/>
          </p:cNvGraphicFramePr>
          <p:nvPr/>
        </p:nvGraphicFramePr>
        <p:xfrm>
          <a:off x="238125" y="4071938"/>
          <a:ext cx="7334250" cy="1025525"/>
        </p:xfrm>
        <a:graphic>
          <a:graphicData uri="http://schemas.openxmlformats.org/presentationml/2006/ole">
            <mc:AlternateContent xmlns:mc="http://schemas.openxmlformats.org/markup-compatibility/2006">
              <mc:Choice xmlns:v="urn:schemas-microsoft-com:vml" Requires="v">
                <p:oleObj spid="_x0000_s18494" name="Equazione" r:id="rId11" imgW="3555720" imgH="495000" progId="Equation.3">
                  <p:embed/>
                </p:oleObj>
              </mc:Choice>
              <mc:Fallback>
                <p:oleObj name="Equazione" r:id="rId11" imgW="3555720" imgH="4950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125" y="4071938"/>
                        <a:ext cx="7334250"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7"/>
          <p:cNvGraphicFramePr>
            <a:graphicFrameLocks noChangeAspect="1"/>
          </p:cNvGraphicFramePr>
          <p:nvPr/>
        </p:nvGraphicFramePr>
        <p:xfrm>
          <a:off x="5892800" y="3214688"/>
          <a:ext cx="1627188" cy="420687"/>
        </p:xfrm>
        <a:graphic>
          <a:graphicData uri="http://schemas.openxmlformats.org/presentationml/2006/ole">
            <mc:AlternateContent xmlns:mc="http://schemas.openxmlformats.org/markup-compatibility/2006">
              <mc:Choice xmlns:v="urn:schemas-microsoft-com:vml" Requires="v">
                <p:oleObj spid="_x0000_s18495" name="Equazione" r:id="rId13" imgW="850680" imgH="215640" progId="Equation.3">
                  <p:embed/>
                </p:oleObj>
              </mc:Choice>
              <mc:Fallback>
                <p:oleObj name="Equazione" r:id="rId13" imgW="850680" imgH="215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92800" y="3214688"/>
                        <a:ext cx="1627188"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0" name="Object 8"/>
          <p:cNvGraphicFramePr>
            <a:graphicFrameLocks noChangeAspect="1"/>
          </p:cNvGraphicFramePr>
          <p:nvPr/>
        </p:nvGraphicFramePr>
        <p:xfrm>
          <a:off x="5929313" y="2714625"/>
          <a:ext cx="1554162" cy="420688"/>
        </p:xfrm>
        <a:graphic>
          <a:graphicData uri="http://schemas.openxmlformats.org/presentationml/2006/ole">
            <mc:AlternateContent xmlns:mc="http://schemas.openxmlformats.org/markup-compatibility/2006">
              <mc:Choice xmlns:v="urn:schemas-microsoft-com:vml" Requires="v">
                <p:oleObj spid="_x0000_s18496" name="Equazione" r:id="rId15" imgW="812520" imgH="215640" progId="Equation.3">
                  <p:embed/>
                </p:oleObj>
              </mc:Choice>
              <mc:Fallback>
                <p:oleObj name="Equazione" r:id="rId15" imgW="812520" imgH="21564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29313" y="2714625"/>
                        <a:ext cx="1554162"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Segnaposto piè di pagina 4">
            <a:extLst>
              <a:ext uri="{FF2B5EF4-FFF2-40B4-BE49-F238E27FC236}">
                <a16:creationId xmlns:a16="http://schemas.microsoft.com/office/drawing/2014/main" id="{1D39386C-C2B4-49C1-AE5D-155E7C5BAEA8}"/>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9463"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9464"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9465"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9466"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9467"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9468"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9469"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19470"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19471"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9472"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9473"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9474"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9475"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9476"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19477"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9478"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9479"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9480" name="Rectangle 24"/>
          <p:cNvSpPr>
            <a:spLocks noChangeArrowheads="1"/>
          </p:cNvSpPr>
          <p:nvPr/>
        </p:nvSpPr>
        <p:spPr bwMode="auto">
          <a:xfrm>
            <a:off x="142875" y="785813"/>
            <a:ext cx="7458075" cy="461962"/>
          </a:xfrm>
          <a:prstGeom prst="rect">
            <a:avLst/>
          </a:prstGeom>
          <a:noFill/>
          <a:ln w="9525">
            <a:noFill/>
            <a:miter lim="800000"/>
            <a:headEnd/>
            <a:tailEnd/>
          </a:ln>
        </p:spPr>
        <p:txBody>
          <a:bodyPr wrap="none" anchor="ctr">
            <a:spAutoFit/>
          </a:bodyPr>
          <a:lstStyle/>
          <a:p>
            <a:r>
              <a:rPr lang="it-IT"/>
              <a:t>Formula di Breguet per l’autonomia di durata (</a:t>
            </a:r>
            <a:r>
              <a:rPr lang="it-IT" i="1"/>
              <a:t>Endurance</a:t>
            </a:r>
            <a:r>
              <a:rPr lang="it-IT"/>
              <a:t>) </a:t>
            </a:r>
          </a:p>
        </p:txBody>
      </p:sp>
      <p:sp>
        <p:nvSpPr>
          <p:cNvPr id="19481" name="Rectangle 2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graphicFrame>
        <p:nvGraphicFramePr>
          <p:cNvPr id="19458" name="Object 25"/>
          <p:cNvGraphicFramePr>
            <a:graphicFrameLocks noChangeAspect="1"/>
          </p:cNvGraphicFramePr>
          <p:nvPr/>
        </p:nvGraphicFramePr>
        <p:xfrm>
          <a:off x="214313" y="1309688"/>
          <a:ext cx="6965950" cy="1047750"/>
        </p:xfrm>
        <a:graphic>
          <a:graphicData uri="http://schemas.openxmlformats.org/presentationml/2006/ole">
            <mc:AlternateContent xmlns:mc="http://schemas.openxmlformats.org/markup-compatibility/2006">
              <mc:Choice xmlns:v="urn:schemas-microsoft-com:vml" Requires="v">
                <p:oleObj spid="_x0000_s19490" name="Equazione" r:id="rId3" imgW="3314520" imgH="495000" progId="Equation.3">
                  <p:embed/>
                </p:oleObj>
              </mc:Choice>
              <mc:Fallback>
                <p:oleObj name="Equazione" r:id="rId3" imgW="3314520" imgH="4950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309688"/>
                        <a:ext cx="69659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82" name="Rectangle 2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19483" name="Rectangle 30"/>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it-IT"/>
          </a:p>
        </p:txBody>
      </p:sp>
      <p:graphicFrame>
        <p:nvGraphicFramePr>
          <p:cNvPr id="19459" name="Object 29"/>
          <p:cNvGraphicFramePr>
            <a:graphicFrameLocks noChangeAspect="1"/>
          </p:cNvGraphicFramePr>
          <p:nvPr/>
        </p:nvGraphicFramePr>
        <p:xfrm>
          <a:off x="5643563" y="2928938"/>
          <a:ext cx="2044700" cy="1052512"/>
        </p:xfrm>
        <a:graphic>
          <a:graphicData uri="http://schemas.openxmlformats.org/presentationml/2006/ole">
            <mc:AlternateContent xmlns:mc="http://schemas.openxmlformats.org/markup-compatibility/2006">
              <mc:Choice xmlns:v="urn:schemas-microsoft-com:vml" Requires="v">
                <p:oleObj spid="_x0000_s19491" name="Equazione" r:id="rId5" imgW="952200" imgH="482400" progId="Equation.3">
                  <p:embed/>
                </p:oleObj>
              </mc:Choice>
              <mc:Fallback>
                <p:oleObj name="Equazione" r:id="rId5" imgW="952200" imgH="4824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3563" y="2928938"/>
                        <a:ext cx="2044700"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84" name="Rectangle 3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graphicFrame>
        <p:nvGraphicFramePr>
          <p:cNvPr id="19460" name="Object 31"/>
          <p:cNvGraphicFramePr>
            <a:graphicFrameLocks noChangeAspect="1"/>
          </p:cNvGraphicFramePr>
          <p:nvPr/>
        </p:nvGraphicFramePr>
        <p:xfrm>
          <a:off x="296863" y="3357563"/>
          <a:ext cx="4989512" cy="1238250"/>
        </p:xfrm>
        <a:graphic>
          <a:graphicData uri="http://schemas.openxmlformats.org/presentationml/2006/ole">
            <mc:AlternateContent xmlns:mc="http://schemas.openxmlformats.org/markup-compatibility/2006">
              <mc:Choice xmlns:v="urn:schemas-microsoft-com:vml" Requires="v">
                <p:oleObj spid="_x0000_s19492" name="Equazione" r:id="rId7" imgW="2057400" imgH="507960" progId="Equation.3">
                  <p:embed/>
                </p:oleObj>
              </mc:Choice>
              <mc:Fallback>
                <p:oleObj name="Equazione" r:id="rId7" imgW="2057400" imgH="50796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63" y="3357563"/>
                        <a:ext cx="4989512" cy="1238250"/>
                      </a:xfrm>
                      <a:prstGeom prst="rect">
                        <a:avLst/>
                      </a:prstGeom>
                      <a:solidFill>
                        <a:srgbClr val="FFFF00"/>
                      </a:solidFill>
                    </p:spPr>
                  </p:pic>
                </p:oleObj>
              </mc:Fallback>
            </mc:AlternateContent>
          </a:graphicData>
        </a:graphic>
      </p:graphicFrame>
      <p:sp>
        <p:nvSpPr>
          <p:cNvPr id="19485" name="Segnaposto numero diapositiva 31"/>
          <p:cNvSpPr>
            <a:spLocks noGrp="1"/>
          </p:cNvSpPr>
          <p:nvPr>
            <p:ph type="sldNum" sz="quarter" idx="12"/>
          </p:nvPr>
        </p:nvSpPr>
        <p:spPr>
          <a:noFill/>
        </p:spPr>
        <p:txBody>
          <a:bodyPr/>
          <a:lstStyle/>
          <a:p>
            <a:fld id="{30744E4D-CA10-44B2-A6F5-9B649F0BB397}" type="slidenum">
              <a:rPr lang="it-IT" smtClean="0"/>
              <a:pPr/>
              <a:t>23</a:t>
            </a:fld>
            <a:endParaRPr lang="it-IT"/>
          </a:p>
        </p:txBody>
      </p:sp>
      <p:sp>
        <p:nvSpPr>
          <p:cNvPr id="19487"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19488"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sp>
        <p:nvSpPr>
          <p:cNvPr id="19489" name="Rettangolo 35"/>
          <p:cNvSpPr>
            <a:spLocks noChangeArrowheads="1"/>
          </p:cNvSpPr>
          <p:nvPr/>
        </p:nvSpPr>
        <p:spPr bwMode="auto">
          <a:xfrm>
            <a:off x="133350" y="2500313"/>
            <a:ext cx="9010650" cy="708025"/>
          </a:xfrm>
          <a:prstGeom prst="rect">
            <a:avLst/>
          </a:prstGeom>
          <a:noFill/>
          <a:ln w="9525">
            <a:noFill/>
            <a:miter lim="800000"/>
            <a:headEnd/>
            <a:tailEnd/>
          </a:ln>
        </p:spPr>
        <p:txBody>
          <a:bodyPr>
            <a:spAutoFit/>
          </a:bodyPr>
          <a:lstStyle/>
          <a:p>
            <a:r>
              <a:rPr lang="it-IT" sz="2000">
                <a:cs typeface="Times New Roman" pitchFamily="18" charset="0"/>
              </a:rPr>
              <a:t>E’ chiaro quindi che si può ricavare l’espressione della massima autonomia di distanza per un velivolo propulso ad elica, dato che :</a:t>
            </a:r>
          </a:p>
        </p:txBody>
      </p:sp>
      <p:graphicFrame>
        <p:nvGraphicFramePr>
          <p:cNvPr id="19461" name="Object 34"/>
          <p:cNvGraphicFramePr>
            <a:graphicFrameLocks noChangeAspect="1"/>
          </p:cNvGraphicFramePr>
          <p:nvPr/>
        </p:nvGraphicFramePr>
        <p:xfrm>
          <a:off x="209550" y="5319713"/>
          <a:ext cx="7858125" cy="966787"/>
        </p:xfrm>
        <a:graphic>
          <a:graphicData uri="http://schemas.openxmlformats.org/presentationml/2006/ole">
            <mc:AlternateContent xmlns:mc="http://schemas.openxmlformats.org/markup-compatibility/2006">
              <mc:Choice xmlns:v="urn:schemas-microsoft-com:vml" Requires="v">
                <p:oleObj spid="_x0000_s19493" name="Equazione" r:id="rId9" imgW="3898800" imgH="482400" progId="Equation.3">
                  <p:embed/>
                </p:oleObj>
              </mc:Choice>
              <mc:Fallback>
                <p:oleObj name="Equazione" r:id="rId9" imgW="3898800" imgH="482400"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550" y="5319713"/>
                        <a:ext cx="7858125"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90" name="Rettangolo 35"/>
          <p:cNvSpPr>
            <a:spLocks noChangeArrowheads="1"/>
          </p:cNvSpPr>
          <p:nvPr/>
        </p:nvSpPr>
        <p:spPr bwMode="auto">
          <a:xfrm>
            <a:off x="133350" y="4672013"/>
            <a:ext cx="9010650" cy="400050"/>
          </a:xfrm>
          <a:prstGeom prst="rect">
            <a:avLst/>
          </a:prstGeom>
          <a:noFill/>
          <a:ln w="9525">
            <a:noFill/>
            <a:miter lim="800000"/>
            <a:headEnd/>
            <a:tailEnd/>
          </a:ln>
        </p:spPr>
        <p:txBody>
          <a:bodyPr>
            <a:spAutoFit/>
          </a:bodyPr>
          <a:lstStyle/>
          <a:p>
            <a:r>
              <a:rPr lang="it-IT" sz="2000" b="1" u="sng">
                <a:cs typeface="Times New Roman" pitchFamily="18" charset="0"/>
              </a:rPr>
              <a:t>Nella ipotesi di volo ad assetto e quota costante (velocità variabile) :</a:t>
            </a:r>
          </a:p>
        </p:txBody>
      </p:sp>
      <p:sp>
        <p:nvSpPr>
          <p:cNvPr id="35" name="Segnaposto piè di pagina 4">
            <a:extLst>
              <a:ext uri="{FF2B5EF4-FFF2-40B4-BE49-F238E27FC236}">
                <a16:creationId xmlns:a16="http://schemas.microsoft.com/office/drawing/2014/main" id="{4FA7BCDB-7F77-4954-8993-F7CC5F37AB86}"/>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20486"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0487" name="Rectangle 5"/>
          <p:cNvSpPr>
            <a:spLocks noChangeArrowheads="1"/>
          </p:cNvSpPr>
          <p:nvPr/>
        </p:nvSpPr>
        <p:spPr bwMode="auto">
          <a:xfrm>
            <a:off x="250825" y="785813"/>
            <a:ext cx="8569325" cy="457200"/>
          </a:xfrm>
          <a:prstGeom prst="rect">
            <a:avLst/>
          </a:prstGeom>
          <a:noFill/>
          <a:ln w="9525">
            <a:noFill/>
            <a:miter lim="800000"/>
            <a:headEnd/>
            <a:tailEnd/>
          </a:ln>
        </p:spPr>
        <p:txBody>
          <a:bodyPr anchor="ctr">
            <a:spAutoFit/>
          </a:bodyPr>
          <a:lstStyle/>
          <a:p>
            <a:pPr algn="just"/>
            <a:r>
              <a:rPr lang="it-IT" u="sng"/>
              <a:t>Breguet - Elica</a:t>
            </a:r>
          </a:p>
        </p:txBody>
      </p:sp>
      <p:sp>
        <p:nvSpPr>
          <p:cNvPr id="20488"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0489"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20490"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20491"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0492"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0493"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20494"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20495"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20496"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0497"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0498"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20499"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0500"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0501"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050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0503"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0504" name="Rectangle 22"/>
          <p:cNvSpPr>
            <a:spLocks noChangeArrowheads="1"/>
          </p:cNvSpPr>
          <p:nvPr/>
        </p:nvSpPr>
        <p:spPr bwMode="auto">
          <a:xfrm>
            <a:off x="2411413" y="757238"/>
            <a:ext cx="5737225" cy="457200"/>
          </a:xfrm>
          <a:prstGeom prst="rect">
            <a:avLst/>
          </a:prstGeom>
          <a:noFill/>
          <a:ln w="9525">
            <a:noFill/>
            <a:miter lim="800000"/>
            <a:headEnd/>
            <a:tailEnd/>
          </a:ln>
        </p:spPr>
        <p:txBody>
          <a:bodyPr wrap="none" anchor="ctr">
            <a:spAutoFit/>
          </a:bodyPr>
          <a:lstStyle/>
          <a:p>
            <a:r>
              <a:rPr lang="it-IT"/>
              <a:t>formula di Breguet per l’autonomia di durata </a:t>
            </a:r>
          </a:p>
        </p:txBody>
      </p:sp>
      <p:sp>
        <p:nvSpPr>
          <p:cNvPr id="20505"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0506" name="Rectangle 2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20507" name="Rectangle 27"/>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it-IT"/>
          </a:p>
        </p:txBody>
      </p:sp>
      <p:sp>
        <p:nvSpPr>
          <p:cNvPr id="20508" name="Rectangle 2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0509" name="Rectangle 32"/>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20510" name="Rectangle 34"/>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graphicFrame>
        <p:nvGraphicFramePr>
          <p:cNvPr id="20482" name="Object 33"/>
          <p:cNvGraphicFramePr>
            <a:graphicFrameLocks noChangeAspect="1"/>
          </p:cNvGraphicFramePr>
          <p:nvPr/>
        </p:nvGraphicFramePr>
        <p:xfrm>
          <a:off x="295275" y="1285875"/>
          <a:ext cx="5133975" cy="954088"/>
        </p:xfrm>
        <a:graphic>
          <a:graphicData uri="http://schemas.openxmlformats.org/presentationml/2006/ole">
            <mc:AlternateContent xmlns:mc="http://schemas.openxmlformats.org/markup-compatibility/2006">
              <mc:Choice xmlns:v="urn:schemas-microsoft-com:vml" Requires="v">
                <p:oleObj spid="_x0000_s20506" name="Equazione" r:id="rId3" imgW="2463480" imgH="457200" progId="Equation.3">
                  <p:embed/>
                </p:oleObj>
              </mc:Choice>
              <mc:Fallback>
                <p:oleObj name="Equazione" r:id="rId3" imgW="2463480" imgH="45720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1285875"/>
                        <a:ext cx="5133975" cy="954088"/>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20511" name="Segnaposto numero diapositiva 32"/>
          <p:cNvSpPr>
            <a:spLocks noGrp="1"/>
          </p:cNvSpPr>
          <p:nvPr>
            <p:ph type="sldNum" sz="quarter" idx="12"/>
          </p:nvPr>
        </p:nvSpPr>
        <p:spPr>
          <a:noFill/>
        </p:spPr>
        <p:txBody>
          <a:bodyPr/>
          <a:lstStyle/>
          <a:p>
            <a:fld id="{ED1292D8-2AF4-45A2-A7C0-B11E3C5146B3}" type="slidenum">
              <a:rPr lang="it-IT" smtClean="0"/>
              <a:pPr/>
              <a:t>24</a:t>
            </a:fld>
            <a:endParaRPr lang="it-IT"/>
          </a:p>
        </p:txBody>
      </p:sp>
      <p:sp>
        <p:nvSpPr>
          <p:cNvPr id="20513"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0514"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graphicFrame>
        <p:nvGraphicFramePr>
          <p:cNvPr id="20483" name="Object 35"/>
          <p:cNvGraphicFramePr>
            <a:graphicFrameLocks noChangeAspect="1"/>
          </p:cNvGraphicFramePr>
          <p:nvPr/>
        </p:nvGraphicFramePr>
        <p:xfrm>
          <a:off x="331788" y="2357438"/>
          <a:ext cx="6008687" cy="1322387"/>
        </p:xfrm>
        <a:graphic>
          <a:graphicData uri="http://schemas.openxmlformats.org/presentationml/2006/ole">
            <mc:AlternateContent xmlns:mc="http://schemas.openxmlformats.org/markup-compatibility/2006">
              <mc:Choice xmlns:v="urn:schemas-microsoft-com:vml" Requires="v">
                <p:oleObj spid="_x0000_s20507" name="Equazione" r:id="rId5" imgW="2425680" imgH="533160" progId="Equation.3">
                  <p:embed/>
                </p:oleObj>
              </mc:Choice>
              <mc:Fallback>
                <p:oleObj name="Equazione" r:id="rId5" imgW="2425680" imgH="53316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788" y="2357438"/>
                        <a:ext cx="6008687" cy="1322387"/>
                      </a:xfrm>
                      <a:prstGeom prst="rect">
                        <a:avLst/>
                      </a:prstGeom>
                      <a:solidFill>
                        <a:srgbClr val="FFFF00"/>
                      </a:solidFill>
                    </p:spPr>
                  </p:pic>
                </p:oleObj>
              </mc:Fallback>
            </mc:AlternateContent>
          </a:graphicData>
        </a:graphic>
      </p:graphicFrame>
      <p:sp>
        <p:nvSpPr>
          <p:cNvPr id="20515" name="Rettangolo 35"/>
          <p:cNvSpPr>
            <a:spLocks noChangeArrowheads="1"/>
          </p:cNvSpPr>
          <p:nvPr/>
        </p:nvSpPr>
        <p:spPr bwMode="auto">
          <a:xfrm>
            <a:off x="133350" y="3935413"/>
            <a:ext cx="9010650" cy="2862262"/>
          </a:xfrm>
          <a:prstGeom prst="rect">
            <a:avLst/>
          </a:prstGeom>
          <a:noFill/>
          <a:ln w="9525">
            <a:noFill/>
            <a:miter lim="800000"/>
            <a:headEnd/>
            <a:tailEnd/>
          </a:ln>
        </p:spPr>
        <p:txBody>
          <a:bodyPr>
            <a:spAutoFit/>
          </a:bodyPr>
          <a:lstStyle/>
          <a:p>
            <a:r>
              <a:rPr lang="it-IT" sz="2000">
                <a:cs typeface="Times New Roman" pitchFamily="18" charset="0"/>
              </a:rPr>
              <a:t>La massima autonomia di durata (Endurance) per un velivolo propulso ad elica quindi:</a:t>
            </a:r>
          </a:p>
          <a:p>
            <a:pPr>
              <a:buFontTx/>
              <a:buChar char="-"/>
            </a:pPr>
            <a:r>
              <a:rPr lang="it-IT" sz="2000">
                <a:cs typeface="Times New Roman" pitchFamily="18" charset="0"/>
              </a:rPr>
              <a:t> E’ massima se si minimizza “c” e massimizza il rendimento dell’elica</a:t>
            </a:r>
          </a:p>
          <a:p>
            <a:pPr>
              <a:buFontTx/>
              <a:buChar char="-"/>
            </a:pPr>
            <a:r>
              <a:rPr lang="it-IT" sz="2000">
                <a:cs typeface="Times New Roman" pitchFamily="18" charset="0"/>
              </a:rPr>
              <a:t> In corrispondenza dell’assetto di minima potenza , cioè max </a:t>
            </a:r>
          </a:p>
          <a:p>
            <a:pPr>
              <a:buFontTx/>
              <a:buChar char="-"/>
            </a:pPr>
            <a:r>
              <a:rPr lang="it-IT" sz="2000">
                <a:cs typeface="Times New Roman" pitchFamily="18" charset="0"/>
              </a:rPr>
              <a:t> Dipende dalla quota ed è massima a quota 0 (S/L)</a:t>
            </a:r>
          </a:p>
          <a:p>
            <a:pPr>
              <a:buFontTx/>
              <a:buChar char="-"/>
            </a:pPr>
            <a:r>
              <a:rPr lang="it-IT" sz="2000">
                <a:cs typeface="Times New Roman" pitchFamily="18" charset="0"/>
              </a:rPr>
              <a:t> Cresce con la superficie alare</a:t>
            </a:r>
          </a:p>
          <a:p>
            <a:pPr>
              <a:buFontTx/>
              <a:buChar char="-"/>
            </a:pPr>
            <a:r>
              <a:rPr lang="it-IT" sz="2000">
                <a:cs typeface="Times New Roman" pitchFamily="18" charset="0"/>
              </a:rPr>
              <a:t> Ovviamente dipende dalla quantità di carburante (e cresce con essa).</a:t>
            </a:r>
          </a:p>
          <a:p>
            <a:r>
              <a:rPr lang="it-IT" sz="2000">
                <a:cs typeface="Times New Roman" pitchFamily="18" charset="0"/>
              </a:rPr>
              <a:t>Le cose principali sono :    </a:t>
            </a:r>
            <a:r>
              <a:rPr lang="it-IT" sz="2000" b="1">
                <a:cs typeface="Times New Roman" pitchFamily="18" charset="0"/>
              </a:rPr>
              <a:t>Massima Endurance volando nel punto P </a:t>
            </a:r>
          </a:p>
          <a:p>
            <a:r>
              <a:rPr lang="it-IT" sz="2000" b="1">
                <a:cs typeface="Times New Roman" pitchFamily="18" charset="0"/>
              </a:rPr>
              <a:t>			Effetto della quota (massima a quota 0)</a:t>
            </a:r>
          </a:p>
          <a:p>
            <a:endParaRPr lang="it-IT" sz="2000">
              <a:cs typeface="Times New Roman" pitchFamily="18" charset="0"/>
            </a:endParaRPr>
          </a:p>
        </p:txBody>
      </p:sp>
      <p:graphicFrame>
        <p:nvGraphicFramePr>
          <p:cNvPr id="20484" name="Object 36"/>
          <p:cNvGraphicFramePr>
            <a:graphicFrameLocks noChangeAspect="1"/>
          </p:cNvGraphicFramePr>
          <p:nvPr/>
        </p:nvGraphicFramePr>
        <p:xfrm>
          <a:off x="6567488" y="4500563"/>
          <a:ext cx="719137" cy="696912"/>
        </p:xfrm>
        <a:graphic>
          <a:graphicData uri="http://schemas.openxmlformats.org/presentationml/2006/ole">
            <mc:AlternateContent xmlns:mc="http://schemas.openxmlformats.org/markup-compatibility/2006">
              <mc:Choice xmlns:v="urn:schemas-microsoft-com:vml" Requires="v">
                <p:oleObj spid="_x0000_s20508" name="Equazione" r:id="rId7" imgW="495000" imgH="482400" progId="Equation.3">
                  <p:embed/>
                </p:oleObj>
              </mc:Choice>
              <mc:Fallback>
                <p:oleObj name="Equazione" r:id="rId7" imgW="495000" imgH="48240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7488" y="4500563"/>
                        <a:ext cx="719137"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egnaposto piè di pagina 4">
            <a:extLst>
              <a:ext uri="{FF2B5EF4-FFF2-40B4-BE49-F238E27FC236}">
                <a16:creationId xmlns:a16="http://schemas.microsoft.com/office/drawing/2014/main" id="{CDDE7DF9-06EF-4E48-A417-5DEF84A17501}"/>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21510"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1511"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1512"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21513"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21514"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1515"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1516"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21517"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21518"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21519"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1520"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1521"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21522"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1523"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1524"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1525"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1526"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1527"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1528" name="Rectangle 2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21529" name="Rectangle 27"/>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it-IT"/>
          </a:p>
        </p:txBody>
      </p:sp>
      <p:sp>
        <p:nvSpPr>
          <p:cNvPr id="21530" name="Rectangle 2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1531" name="Rectangle 32"/>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21532" name="Rectangle 34"/>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21533" name="Segnaposto numero diapositiva 32"/>
          <p:cNvSpPr>
            <a:spLocks noGrp="1"/>
          </p:cNvSpPr>
          <p:nvPr>
            <p:ph type="sldNum" sz="quarter" idx="12"/>
          </p:nvPr>
        </p:nvSpPr>
        <p:spPr>
          <a:noFill/>
        </p:spPr>
        <p:txBody>
          <a:bodyPr/>
          <a:lstStyle/>
          <a:p>
            <a:fld id="{04BD1676-6C93-47CF-B2F1-8AF5341A0988}" type="slidenum">
              <a:rPr lang="it-IT" smtClean="0"/>
              <a:pPr/>
              <a:t>25</a:t>
            </a:fld>
            <a:endParaRPr lang="it-IT"/>
          </a:p>
        </p:txBody>
      </p:sp>
      <p:sp>
        <p:nvSpPr>
          <p:cNvPr id="21535"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1536"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sp>
        <p:nvSpPr>
          <p:cNvPr id="21537" name="Rettangolo 35"/>
          <p:cNvSpPr>
            <a:spLocks noChangeArrowheads="1"/>
          </p:cNvSpPr>
          <p:nvPr/>
        </p:nvSpPr>
        <p:spPr bwMode="auto">
          <a:xfrm>
            <a:off x="133350" y="857250"/>
            <a:ext cx="9010650" cy="708025"/>
          </a:xfrm>
          <a:prstGeom prst="rect">
            <a:avLst/>
          </a:prstGeom>
          <a:noFill/>
          <a:ln w="9525">
            <a:noFill/>
            <a:miter lim="800000"/>
            <a:headEnd/>
            <a:tailEnd/>
          </a:ln>
        </p:spPr>
        <p:txBody>
          <a:bodyPr>
            <a:spAutoFit/>
          </a:bodyPr>
          <a:lstStyle/>
          <a:p>
            <a:r>
              <a:rPr lang="it-IT" sz="2000">
                <a:cs typeface="Times New Roman" pitchFamily="18" charset="0"/>
              </a:rPr>
              <a:t>E’ da chiarire che se non ipotizzo assetto e quota costante, ma ad esempio assetto e velocità costanti ( </a:t>
            </a:r>
            <a:r>
              <a:rPr lang="it-IT" sz="2000" b="1">
                <a:cs typeface="Times New Roman" pitchFamily="18" charset="0"/>
              </a:rPr>
              <a:t>e quindi quota variabile</a:t>
            </a:r>
            <a:r>
              <a:rPr lang="it-IT" sz="2000">
                <a:cs typeface="Times New Roman" pitchFamily="18" charset="0"/>
              </a:rPr>
              <a:t>) avrei :</a:t>
            </a:r>
          </a:p>
        </p:txBody>
      </p:sp>
      <p:graphicFrame>
        <p:nvGraphicFramePr>
          <p:cNvPr id="21506" name="Object 25"/>
          <p:cNvGraphicFramePr>
            <a:graphicFrameLocks noChangeAspect="1"/>
          </p:cNvGraphicFramePr>
          <p:nvPr/>
        </p:nvGraphicFramePr>
        <p:xfrm>
          <a:off x="285750" y="1595438"/>
          <a:ext cx="6965950" cy="1047750"/>
        </p:xfrm>
        <a:graphic>
          <a:graphicData uri="http://schemas.openxmlformats.org/presentationml/2006/ole">
            <mc:AlternateContent xmlns:mc="http://schemas.openxmlformats.org/markup-compatibility/2006">
              <mc:Choice xmlns:v="urn:schemas-microsoft-com:vml" Requires="v">
                <p:oleObj spid="_x0000_s21530" name="Equazione" r:id="rId3" imgW="3314520" imgH="495000" progId="Equation.3">
                  <p:embed/>
                </p:oleObj>
              </mc:Choice>
              <mc:Fallback>
                <p:oleObj name="Equazione" r:id="rId3" imgW="3314520" imgH="4950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595438"/>
                        <a:ext cx="69659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6"/>
          <p:cNvGraphicFramePr>
            <a:graphicFrameLocks noChangeAspect="1"/>
          </p:cNvGraphicFramePr>
          <p:nvPr/>
        </p:nvGraphicFramePr>
        <p:xfrm>
          <a:off x="214313" y="2738438"/>
          <a:ext cx="4564062" cy="1047750"/>
        </p:xfrm>
        <a:graphic>
          <a:graphicData uri="http://schemas.openxmlformats.org/presentationml/2006/ole">
            <mc:AlternateContent xmlns:mc="http://schemas.openxmlformats.org/markup-compatibility/2006">
              <mc:Choice xmlns:v="urn:schemas-microsoft-com:vml" Requires="v">
                <p:oleObj spid="_x0000_s21531" name="Equazione" r:id="rId5" imgW="2171520" imgH="495000" progId="Equation.3">
                  <p:embed/>
                </p:oleObj>
              </mc:Choice>
              <mc:Fallback>
                <p:oleObj name="Equazione" r:id="rId5" imgW="2171520" imgH="495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2738438"/>
                        <a:ext cx="4564062"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8" name="Rettangolo 37"/>
          <p:cNvSpPr>
            <a:spLocks noChangeArrowheads="1"/>
          </p:cNvSpPr>
          <p:nvPr/>
        </p:nvSpPr>
        <p:spPr bwMode="auto">
          <a:xfrm>
            <a:off x="285750" y="3786188"/>
            <a:ext cx="3287713" cy="369887"/>
          </a:xfrm>
          <a:prstGeom prst="rect">
            <a:avLst/>
          </a:prstGeom>
          <a:noFill/>
          <a:ln w="9525">
            <a:noFill/>
            <a:miter lim="800000"/>
            <a:headEnd/>
            <a:tailEnd/>
          </a:ln>
        </p:spPr>
        <p:txBody>
          <a:bodyPr wrap="none">
            <a:spAutoFit/>
          </a:bodyPr>
          <a:lstStyle/>
          <a:p>
            <a:r>
              <a:rPr lang="it-IT" sz="1800">
                <a:cs typeface="Times New Roman" pitchFamily="18" charset="0"/>
              </a:rPr>
              <a:t>E la massima Endurance sarebbe:</a:t>
            </a:r>
            <a:endParaRPr lang="it-IT" sz="1800"/>
          </a:p>
        </p:txBody>
      </p:sp>
      <p:graphicFrame>
        <p:nvGraphicFramePr>
          <p:cNvPr id="21508" name="Object 7"/>
          <p:cNvGraphicFramePr>
            <a:graphicFrameLocks noChangeAspect="1"/>
          </p:cNvGraphicFramePr>
          <p:nvPr/>
        </p:nvGraphicFramePr>
        <p:xfrm>
          <a:off x="1203325" y="4194175"/>
          <a:ext cx="3630613" cy="1020763"/>
        </p:xfrm>
        <a:graphic>
          <a:graphicData uri="http://schemas.openxmlformats.org/presentationml/2006/ole">
            <mc:AlternateContent xmlns:mc="http://schemas.openxmlformats.org/markup-compatibility/2006">
              <mc:Choice xmlns:v="urn:schemas-microsoft-com:vml" Requires="v">
                <p:oleObj spid="_x0000_s21532" name="Equazione" r:id="rId7" imgW="1726920" imgH="482400" progId="Equation.3">
                  <p:embed/>
                </p:oleObj>
              </mc:Choice>
              <mc:Fallback>
                <p:oleObj name="Equazione" r:id="rId7" imgW="1726920" imgH="482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3325" y="4194175"/>
                        <a:ext cx="3630613" cy="1020763"/>
                      </a:xfrm>
                      <a:prstGeom prst="rect">
                        <a:avLst/>
                      </a:prstGeom>
                      <a:solidFill>
                        <a:srgbClr val="00FFFF"/>
                      </a:solidFill>
                    </p:spPr>
                  </p:pic>
                </p:oleObj>
              </mc:Fallback>
            </mc:AlternateContent>
          </a:graphicData>
        </a:graphic>
      </p:graphicFrame>
      <p:sp>
        <p:nvSpPr>
          <p:cNvPr id="21539" name="Rettangolo 39"/>
          <p:cNvSpPr>
            <a:spLocks noChangeArrowheads="1"/>
          </p:cNvSpPr>
          <p:nvPr/>
        </p:nvSpPr>
        <p:spPr bwMode="auto">
          <a:xfrm>
            <a:off x="285750" y="5345113"/>
            <a:ext cx="7526338" cy="369887"/>
          </a:xfrm>
          <a:prstGeom prst="rect">
            <a:avLst/>
          </a:prstGeom>
          <a:noFill/>
          <a:ln w="9525">
            <a:noFill/>
            <a:miter lim="800000"/>
            <a:headEnd/>
            <a:tailEnd/>
          </a:ln>
        </p:spPr>
        <p:txBody>
          <a:bodyPr wrap="none">
            <a:spAutoFit/>
          </a:bodyPr>
          <a:lstStyle/>
          <a:p>
            <a:r>
              <a:rPr lang="it-IT" sz="1800" b="1">
                <a:cs typeface="Times New Roman" pitchFamily="18" charset="0"/>
              </a:rPr>
              <a:t>Formula nella ipotesi di volo a velocità ed assetto costanti (quota variabile)</a:t>
            </a:r>
            <a:endParaRPr lang="it-IT" sz="1800" b="1"/>
          </a:p>
        </p:txBody>
      </p:sp>
      <p:sp>
        <p:nvSpPr>
          <p:cNvPr id="36" name="Segnaposto piè di pagina 4">
            <a:extLst>
              <a:ext uri="{FF2B5EF4-FFF2-40B4-BE49-F238E27FC236}">
                <a16:creationId xmlns:a16="http://schemas.microsoft.com/office/drawing/2014/main" id="{C7E9CFEA-7831-495A-A450-24E3356AC20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22533" name="Rectangle 4"/>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2534" name="Rectangle 6"/>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2535" name="Rectangle 7"/>
          <p:cNvSpPr>
            <a:spLocks noChangeArrowheads="1"/>
          </p:cNvSpPr>
          <p:nvPr/>
        </p:nvSpPr>
        <p:spPr bwMode="auto">
          <a:xfrm>
            <a:off x="0" y="3673475"/>
            <a:ext cx="9144000" cy="0"/>
          </a:xfrm>
          <a:prstGeom prst="rect">
            <a:avLst/>
          </a:prstGeom>
          <a:noFill/>
          <a:ln w="9525">
            <a:noFill/>
            <a:miter lim="800000"/>
            <a:headEnd/>
            <a:tailEnd/>
          </a:ln>
        </p:spPr>
        <p:txBody>
          <a:bodyPr wrap="none" anchor="ctr">
            <a:spAutoFit/>
          </a:bodyPr>
          <a:lstStyle/>
          <a:p>
            <a:endParaRPr lang="it-IT"/>
          </a:p>
        </p:txBody>
      </p:sp>
      <p:sp>
        <p:nvSpPr>
          <p:cNvPr id="22536" name="Rectangle 8"/>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2537" name="Rectangle 9"/>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2538" name="Rectangle 10"/>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2539" name="Rectangle 11"/>
          <p:cNvSpPr>
            <a:spLocks noChangeArrowheads="1"/>
          </p:cNvSpPr>
          <p:nvPr/>
        </p:nvSpPr>
        <p:spPr bwMode="auto">
          <a:xfrm>
            <a:off x="0" y="3673475"/>
            <a:ext cx="9144000" cy="0"/>
          </a:xfrm>
          <a:prstGeom prst="rect">
            <a:avLst/>
          </a:prstGeom>
          <a:noFill/>
          <a:ln w="9525">
            <a:noFill/>
            <a:miter lim="800000"/>
            <a:headEnd/>
            <a:tailEnd/>
          </a:ln>
        </p:spPr>
        <p:txBody>
          <a:bodyPr wrap="none" anchor="ctr">
            <a:spAutoFit/>
          </a:bodyPr>
          <a:lstStyle/>
          <a:p>
            <a:endParaRPr lang="it-IT"/>
          </a:p>
        </p:txBody>
      </p:sp>
      <p:sp>
        <p:nvSpPr>
          <p:cNvPr id="22540" name="Rectangle 12"/>
          <p:cNvSpPr>
            <a:spLocks noChangeArrowheads="1"/>
          </p:cNvSpPr>
          <p:nvPr/>
        </p:nvSpPr>
        <p:spPr bwMode="auto">
          <a:xfrm>
            <a:off x="0" y="3678238"/>
            <a:ext cx="9144000" cy="0"/>
          </a:xfrm>
          <a:prstGeom prst="rect">
            <a:avLst/>
          </a:prstGeom>
          <a:noFill/>
          <a:ln w="9525">
            <a:noFill/>
            <a:miter lim="800000"/>
            <a:headEnd/>
            <a:tailEnd/>
          </a:ln>
        </p:spPr>
        <p:txBody>
          <a:bodyPr wrap="none" anchor="ctr">
            <a:spAutoFit/>
          </a:bodyPr>
          <a:lstStyle/>
          <a:p>
            <a:endParaRPr lang="it-IT"/>
          </a:p>
        </p:txBody>
      </p:sp>
      <p:sp>
        <p:nvSpPr>
          <p:cNvPr id="22541" name="Rectangle 13"/>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2542" name="Rectangle 14"/>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2543" name="Rectangle 15"/>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2544" name="Rectangle 16"/>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2545" name="Rectangle 17"/>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2546" name="Rectangle 18"/>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2547" name="Rectangle 19"/>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2548" name="Rectangle 20"/>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2549" name="Rectangle 21"/>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2550" name="Rectangle 23"/>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2551" name="Rectangle 24"/>
          <p:cNvSpPr>
            <a:spLocks noChangeArrowheads="1"/>
          </p:cNvSpPr>
          <p:nvPr/>
        </p:nvSpPr>
        <p:spPr bwMode="auto">
          <a:xfrm>
            <a:off x="0" y="3592513"/>
            <a:ext cx="9144000" cy="0"/>
          </a:xfrm>
          <a:prstGeom prst="rect">
            <a:avLst/>
          </a:prstGeom>
          <a:noFill/>
          <a:ln w="9525">
            <a:noFill/>
            <a:miter lim="800000"/>
            <a:headEnd/>
            <a:tailEnd/>
          </a:ln>
        </p:spPr>
        <p:txBody>
          <a:bodyPr wrap="none" anchor="ctr">
            <a:spAutoFit/>
          </a:bodyPr>
          <a:lstStyle/>
          <a:p>
            <a:endParaRPr lang="it-IT"/>
          </a:p>
        </p:txBody>
      </p:sp>
      <p:sp>
        <p:nvSpPr>
          <p:cNvPr id="22552" name="Rectangle 25"/>
          <p:cNvSpPr>
            <a:spLocks noChangeArrowheads="1"/>
          </p:cNvSpPr>
          <p:nvPr/>
        </p:nvSpPr>
        <p:spPr bwMode="auto">
          <a:xfrm>
            <a:off x="0" y="3659188"/>
            <a:ext cx="9144000" cy="0"/>
          </a:xfrm>
          <a:prstGeom prst="rect">
            <a:avLst/>
          </a:prstGeom>
          <a:noFill/>
          <a:ln w="9525">
            <a:noFill/>
            <a:miter lim="800000"/>
            <a:headEnd/>
            <a:tailEnd/>
          </a:ln>
        </p:spPr>
        <p:txBody>
          <a:bodyPr wrap="none" anchor="ctr">
            <a:spAutoFit/>
          </a:bodyPr>
          <a:lstStyle/>
          <a:p>
            <a:endParaRPr lang="it-IT"/>
          </a:p>
        </p:txBody>
      </p:sp>
      <p:sp>
        <p:nvSpPr>
          <p:cNvPr id="22553" name="Rectangle 26"/>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2554" name="Rectangle 27"/>
          <p:cNvSpPr>
            <a:spLocks noChangeArrowheads="1"/>
          </p:cNvSpPr>
          <p:nvPr/>
        </p:nvSpPr>
        <p:spPr bwMode="auto">
          <a:xfrm>
            <a:off x="0" y="3535363"/>
            <a:ext cx="9144000" cy="0"/>
          </a:xfrm>
          <a:prstGeom prst="rect">
            <a:avLst/>
          </a:prstGeom>
          <a:noFill/>
          <a:ln w="9525">
            <a:noFill/>
            <a:miter lim="800000"/>
            <a:headEnd/>
            <a:tailEnd/>
          </a:ln>
        </p:spPr>
        <p:txBody>
          <a:bodyPr wrap="none" anchor="ctr">
            <a:spAutoFit/>
          </a:bodyPr>
          <a:lstStyle/>
          <a:p>
            <a:endParaRPr lang="it-IT"/>
          </a:p>
        </p:txBody>
      </p:sp>
      <p:sp>
        <p:nvSpPr>
          <p:cNvPr id="22555" name="Rectangle 28"/>
          <p:cNvSpPr>
            <a:spLocks noChangeArrowheads="1"/>
          </p:cNvSpPr>
          <p:nvPr/>
        </p:nvSpPr>
        <p:spPr bwMode="auto">
          <a:xfrm>
            <a:off x="0" y="3559175"/>
            <a:ext cx="9144000" cy="0"/>
          </a:xfrm>
          <a:prstGeom prst="rect">
            <a:avLst/>
          </a:prstGeom>
          <a:noFill/>
          <a:ln w="9525">
            <a:noFill/>
            <a:miter lim="800000"/>
            <a:headEnd/>
            <a:tailEnd/>
          </a:ln>
        </p:spPr>
        <p:txBody>
          <a:bodyPr wrap="none" anchor="ctr">
            <a:spAutoFit/>
          </a:bodyPr>
          <a:lstStyle/>
          <a:p>
            <a:endParaRPr lang="it-IT"/>
          </a:p>
        </p:txBody>
      </p:sp>
      <p:sp>
        <p:nvSpPr>
          <p:cNvPr id="22556" name="Rectangle 32"/>
          <p:cNvSpPr>
            <a:spLocks noChangeArrowheads="1"/>
          </p:cNvSpPr>
          <p:nvPr/>
        </p:nvSpPr>
        <p:spPr bwMode="auto">
          <a:xfrm>
            <a:off x="214313" y="714375"/>
            <a:ext cx="8715375" cy="3170238"/>
          </a:xfrm>
          <a:prstGeom prst="rect">
            <a:avLst/>
          </a:prstGeom>
          <a:noFill/>
          <a:ln w="9525">
            <a:noFill/>
            <a:miter lim="800000"/>
            <a:headEnd/>
            <a:tailEnd/>
          </a:ln>
        </p:spPr>
        <p:txBody>
          <a:bodyPr anchor="ctr">
            <a:spAutoFit/>
          </a:bodyPr>
          <a:lstStyle/>
          <a:p>
            <a:pPr algn="just"/>
            <a:r>
              <a:rPr lang="it-IT" sz="2000" dirty="0"/>
              <a:t>Le formule di </a:t>
            </a:r>
            <a:r>
              <a:rPr lang="it-IT" sz="2000" dirty="0" err="1"/>
              <a:t>Breguet</a:t>
            </a:r>
            <a:r>
              <a:rPr lang="it-IT" sz="2000" dirty="0"/>
              <a:t> (sia </a:t>
            </a:r>
            <a:r>
              <a:rPr lang="it-IT" sz="2000" dirty="0" err="1"/>
              <a:t>Range</a:t>
            </a:r>
            <a:r>
              <a:rPr lang="it-IT" sz="2000" dirty="0"/>
              <a:t> che Endurance) trovate non risultano di facile uso, dato che è presente il consumo “c” in unità consistenti (unità sistema internazionale) e non il consumo SFC (tipicamente espresso in lb/(hp </a:t>
            </a:r>
            <a:r>
              <a:rPr lang="it-IT" sz="2000" dirty="0" err="1"/>
              <a:t>hr</a:t>
            </a:r>
            <a:r>
              <a:rPr lang="it-IT" sz="2000" dirty="0"/>
              <a:t>)) che è quello tipicamente caratterizzante un motore (di velivolo ad elica).</a:t>
            </a:r>
          </a:p>
          <a:p>
            <a:pPr algn="just"/>
            <a:r>
              <a:rPr lang="it-IT" sz="2000" dirty="0"/>
              <a:t>La conversione può essere effettuata poiché possiamo trasformare il consumo specifico “c”, che è espresso in [N/(Watt sec)]=[1/m] in SFC [lb/(hp </a:t>
            </a:r>
            <a:r>
              <a:rPr lang="it-IT" sz="2000" dirty="0" err="1"/>
              <a:t>hr</a:t>
            </a:r>
            <a:r>
              <a:rPr lang="it-IT" sz="2000" dirty="0"/>
              <a:t>)] :</a:t>
            </a:r>
          </a:p>
          <a:p>
            <a:r>
              <a:rPr lang="it-IT" sz="2000" dirty="0"/>
              <a:t>Sapendo che:</a:t>
            </a:r>
          </a:p>
          <a:p>
            <a:r>
              <a:rPr lang="de-DE" sz="2000" dirty="0"/>
              <a:t>1 N = (1 </a:t>
            </a:r>
            <a:r>
              <a:rPr lang="de-DE" sz="2000" dirty="0" err="1"/>
              <a:t>Kgf</a:t>
            </a:r>
            <a:r>
              <a:rPr lang="de-DE" sz="2000" dirty="0"/>
              <a:t> /9.81) = (1/(9.81*0.454)) </a:t>
            </a:r>
            <a:r>
              <a:rPr lang="de-DE" sz="2000" dirty="0" err="1"/>
              <a:t>lb</a:t>
            </a:r>
            <a:r>
              <a:rPr lang="de-DE" sz="2000" dirty="0"/>
              <a:t> = (1/4.45) </a:t>
            </a:r>
            <a:r>
              <a:rPr lang="de-DE" sz="2000" dirty="0" err="1"/>
              <a:t>lb</a:t>
            </a:r>
            <a:r>
              <a:rPr lang="de-DE" sz="2000" dirty="0"/>
              <a:t> =         =&gt;   1 </a:t>
            </a:r>
            <a:r>
              <a:rPr lang="de-DE" sz="2000" dirty="0" err="1"/>
              <a:t>lb</a:t>
            </a:r>
            <a:r>
              <a:rPr lang="de-DE" sz="2000" dirty="0"/>
              <a:t>=4.45 N</a:t>
            </a:r>
          </a:p>
          <a:p>
            <a:r>
              <a:rPr lang="sv-SE" sz="2000" dirty="0"/>
              <a:t>1 Watt = (1/1000) kW  e    1kW=0.746 hp   1W=1 hp/(746)     =&gt;   1 hp=746 W</a:t>
            </a:r>
          </a:p>
          <a:p>
            <a:r>
              <a:rPr lang="it-IT" sz="2000" dirty="0"/>
              <a:t>1 sec = (1 </a:t>
            </a:r>
            <a:r>
              <a:rPr lang="it-IT" sz="2000" dirty="0" err="1"/>
              <a:t>hr</a:t>
            </a:r>
            <a:r>
              <a:rPr lang="it-IT" sz="2000" dirty="0"/>
              <a:t>/3600) = (1/3600) </a:t>
            </a:r>
            <a:r>
              <a:rPr lang="it-IT" sz="2000" dirty="0" err="1"/>
              <a:t>hr</a:t>
            </a:r>
            <a:r>
              <a:rPr lang="it-IT" sz="2000" dirty="0"/>
              <a:t>                                               =&gt;   1 </a:t>
            </a:r>
            <a:r>
              <a:rPr lang="it-IT" sz="2000" dirty="0" err="1"/>
              <a:t>hr</a:t>
            </a:r>
            <a:r>
              <a:rPr lang="it-IT" sz="2000" dirty="0"/>
              <a:t> = 3600 sec</a:t>
            </a:r>
          </a:p>
        </p:txBody>
      </p:sp>
      <p:sp>
        <p:nvSpPr>
          <p:cNvPr id="22557" name="Rectangle 34"/>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2558" name="Rectangle 37"/>
          <p:cNvSpPr>
            <a:spLocks noChangeArrowheads="1"/>
          </p:cNvSpPr>
          <p:nvPr/>
        </p:nvSpPr>
        <p:spPr bwMode="auto">
          <a:xfrm>
            <a:off x="0" y="3521075"/>
            <a:ext cx="9144000" cy="0"/>
          </a:xfrm>
          <a:prstGeom prst="rect">
            <a:avLst/>
          </a:prstGeom>
          <a:noFill/>
          <a:ln w="9525">
            <a:noFill/>
            <a:miter lim="800000"/>
            <a:headEnd/>
            <a:tailEnd/>
          </a:ln>
        </p:spPr>
        <p:txBody>
          <a:bodyPr wrap="none" anchor="ctr">
            <a:spAutoFit/>
          </a:bodyPr>
          <a:lstStyle/>
          <a:p>
            <a:endParaRPr lang="it-IT"/>
          </a:p>
        </p:txBody>
      </p:sp>
      <p:sp>
        <p:nvSpPr>
          <p:cNvPr id="22559" name="Segnaposto numero diapositiva 35"/>
          <p:cNvSpPr>
            <a:spLocks noGrp="1"/>
          </p:cNvSpPr>
          <p:nvPr>
            <p:ph type="sldNum" sz="quarter" idx="12"/>
          </p:nvPr>
        </p:nvSpPr>
        <p:spPr>
          <a:noFill/>
        </p:spPr>
        <p:txBody>
          <a:bodyPr/>
          <a:lstStyle/>
          <a:p>
            <a:fld id="{B5BFF370-6F0A-492A-B5B2-FA66B1489519}" type="slidenum">
              <a:rPr lang="it-IT" smtClean="0"/>
              <a:pPr/>
              <a:t>26</a:t>
            </a:fld>
            <a:endParaRPr lang="it-IT"/>
          </a:p>
        </p:txBody>
      </p:sp>
      <p:sp>
        <p:nvSpPr>
          <p:cNvPr id="22561"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2562"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graphicFrame>
        <p:nvGraphicFramePr>
          <p:cNvPr id="22530" name="Object 6"/>
          <p:cNvGraphicFramePr>
            <a:graphicFrameLocks noChangeAspect="1"/>
          </p:cNvGraphicFramePr>
          <p:nvPr/>
        </p:nvGraphicFramePr>
        <p:xfrm>
          <a:off x="142844" y="3929066"/>
          <a:ext cx="1143008" cy="659210"/>
        </p:xfrm>
        <a:graphic>
          <a:graphicData uri="http://schemas.openxmlformats.org/presentationml/2006/ole">
            <mc:AlternateContent xmlns:mc="http://schemas.openxmlformats.org/markup-compatibility/2006">
              <mc:Choice xmlns:v="urn:schemas-microsoft-com:vml" Requires="v">
                <p:oleObj spid="_x0000_s22588" name="Equazione" r:id="rId3" imgW="685800" imgH="393480" progId="Equation.3">
                  <p:embed/>
                </p:oleObj>
              </mc:Choice>
              <mc:Fallback>
                <p:oleObj name="Equazione" r:id="rId3" imgW="68580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4" y="3929066"/>
                        <a:ext cx="1143008" cy="659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63" name="Rettangolo 34"/>
          <p:cNvSpPr>
            <a:spLocks noChangeArrowheads="1"/>
          </p:cNvSpPr>
          <p:nvPr/>
        </p:nvSpPr>
        <p:spPr bwMode="auto">
          <a:xfrm>
            <a:off x="142844" y="5556609"/>
            <a:ext cx="8429684" cy="1015663"/>
          </a:xfrm>
          <a:prstGeom prst="rect">
            <a:avLst/>
          </a:prstGeom>
          <a:noFill/>
          <a:ln w="9525">
            <a:noFill/>
            <a:miter lim="800000"/>
            <a:headEnd/>
            <a:tailEnd/>
          </a:ln>
        </p:spPr>
        <p:txBody>
          <a:bodyPr wrap="square">
            <a:spAutoFit/>
          </a:bodyPr>
          <a:lstStyle/>
          <a:p>
            <a:r>
              <a:rPr lang="it-IT" sz="2000" dirty="0"/>
              <a:t>Il </a:t>
            </a:r>
            <a:r>
              <a:rPr lang="it-IT" sz="2000" dirty="0" err="1"/>
              <a:t>Range</a:t>
            </a:r>
            <a:r>
              <a:rPr lang="it-IT" sz="2000" dirty="0"/>
              <a:t> sarebbe quindi sempre espresso in [m].</a:t>
            </a:r>
          </a:p>
          <a:p>
            <a:r>
              <a:rPr lang="it-IT" sz="2000" dirty="0"/>
              <a:t>Quindi la formula di </a:t>
            </a:r>
            <a:r>
              <a:rPr lang="it-IT" sz="2000" dirty="0" err="1"/>
              <a:t>Breguet</a:t>
            </a:r>
            <a:r>
              <a:rPr lang="it-IT" sz="2000" dirty="0"/>
              <a:t> per l’autonomia di distanza diventa (il consumo è a denominatore, quindi il coefficiente passa a numeratore) : </a:t>
            </a:r>
          </a:p>
        </p:txBody>
      </p:sp>
      <p:graphicFrame>
        <p:nvGraphicFramePr>
          <p:cNvPr id="22565" name="Object 6"/>
          <p:cNvGraphicFramePr>
            <a:graphicFrameLocks noChangeAspect="1"/>
          </p:cNvGraphicFramePr>
          <p:nvPr/>
        </p:nvGraphicFramePr>
        <p:xfrm>
          <a:off x="2071670" y="3951288"/>
          <a:ext cx="4622800" cy="682625"/>
        </p:xfrm>
        <a:graphic>
          <a:graphicData uri="http://schemas.openxmlformats.org/presentationml/2006/ole">
            <mc:AlternateContent xmlns:mc="http://schemas.openxmlformats.org/markup-compatibility/2006">
              <mc:Choice xmlns:v="urn:schemas-microsoft-com:vml" Requires="v">
                <p:oleObj spid="_x0000_s22589" name="Equazione" r:id="rId5" imgW="2679480" imgH="393480" progId="Equation.3">
                  <p:embed/>
                </p:oleObj>
              </mc:Choice>
              <mc:Fallback>
                <p:oleObj name="Equazione" r:id="rId5" imgW="2679480" imgH="39348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70" y="3951288"/>
                        <a:ext cx="46228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66" name="Object 6"/>
          <p:cNvGraphicFramePr>
            <a:graphicFrameLocks noChangeAspect="1"/>
          </p:cNvGraphicFramePr>
          <p:nvPr/>
        </p:nvGraphicFramePr>
        <p:xfrm>
          <a:off x="347663" y="4762500"/>
          <a:ext cx="7842250" cy="749300"/>
        </p:xfrm>
        <a:graphic>
          <a:graphicData uri="http://schemas.openxmlformats.org/presentationml/2006/ole">
            <mc:AlternateContent xmlns:mc="http://schemas.openxmlformats.org/markup-compatibility/2006">
              <mc:Choice xmlns:v="urn:schemas-microsoft-com:vml" Requires="v">
                <p:oleObj spid="_x0000_s22590" name="Equazione" r:id="rId7" imgW="4546440" imgH="431640" progId="Equation.3">
                  <p:embed/>
                </p:oleObj>
              </mc:Choice>
              <mc:Fallback>
                <p:oleObj name="Equazione" r:id="rId7" imgW="4546440" imgH="431640" progId="Equation.3">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663" y="4762500"/>
                        <a:ext cx="784225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Segnaposto piè di pagina 4">
            <a:extLst>
              <a:ext uri="{FF2B5EF4-FFF2-40B4-BE49-F238E27FC236}">
                <a16:creationId xmlns:a16="http://schemas.microsoft.com/office/drawing/2014/main" id="{745A6D56-DDF7-4C65-AB32-10F4F90F2EC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23558" name="Rectangle 4"/>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3559" name="Rectangle 5"/>
          <p:cNvSpPr>
            <a:spLocks noChangeArrowheads="1"/>
          </p:cNvSpPr>
          <p:nvPr/>
        </p:nvSpPr>
        <p:spPr bwMode="auto">
          <a:xfrm>
            <a:off x="250825" y="757238"/>
            <a:ext cx="8569325" cy="457200"/>
          </a:xfrm>
          <a:prstGeom prst="rect">
            <a:avLst/>
          </a:prstGeom>
          <a:noFill/>
          <a:ln w="9525">
            <a:noFill/>
            <a:miter lim="800000"/>
            <a:headEnd/>
            <a:tailEnd/>
          </a:ln>
        </p:spPr>
        <p:txBody>
          <a:bodyPr anchor="ctr">
            <a:spAutoFit/>
          </a:bodyPr>
          <a:lstStyle/>
          <a:p>
            <a:pPr algn="just"/>
            <a:r>
              <a:rPr lang="it-IT" u="sng"/>
              <a:t>Breguet RANGE - Elica</a:t>
            </a:r>
          </a:p>
        </p:txBody>
      </p:sp>
      <p:sp>
        <p:nvSpPr>
          <p:cNvPr id="23560" name="Rectangle 6"/>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3561" name="Rectangle 7"/>
          <p:cNvSpPr>
            <a:spLocks noChangeArrowheads="1"/>
          </p:cNvSpPr>
          <p:nvPr/>
        </p:nvSpPr>
        <p:spPr bwMode="auto">
          <a:xfrm>
            <a:off x="0" y="3673475"/>
            <a:ext cx="9144000" cy="0"/>
          </a:xfrm>
          <a:prstGeom prst="rect">
            <a:avLst/>
          </a:prstGeom>
          <a:noFill/>
          <a:ln w="9525">
            <a:noFill/>
            <a:miter lim="800000"/>
            <a:headEnd/>
            <a:tailEnd/>
          </a:ln>
        </p:spPr>
        <p:txBody>
          <a:bodyPr wrap="none" anchor="ctr">
            <a:spAutoFit/>
          </a:bodyPr>
          <a:lstStyle/>
          <a:p>
            <a:endParaRPr lang="it-IT"/>
          </a:p>
        </p:txBody>
      </p:sp>
      <p:sp>
        <p:nvSpPr>
          <p:cNvPr id="23562" name="Rectangle 8"/>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3563" name="Rectangle 9"/>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3564" name="Rectangle 10"/>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3565" name="Rectangle 11"/>
          <p:cNvSpPr>
            <a:spLocks noChangeArrowheads="1"/>
          </p:cNvSpPr>
          <p:nvPr/>
        </p:nvSpPr>
        <p:spPr bwMode="auto">
          <a:xfrm>
            <a:off x="0" y="3673475"/>
            <a:ext cx="9144000" cy="0"/>
          </a:xfrm>
          <a:prstGeom prst="rect">
            <a:avLst/>
          </a:prstGeom>
          <a:noFill/>
          <a:ln w="9525">
            <a:noFill/>
            <a:miter lim="800000"/>
            <a:headEnd/>
            <a:tailEnd/>
          </a:ln>
        </p:spPr>
        <p:txBody>
          <a:bodyPr wrap="none" anchor="ctr">
            <a:spAutoFit/>
          </a:bodyPr>
          <a:lstStyle/>
          <a:p>
            <a:endParaRPr lang="it-IT"/>
          </a:p>
        </p:txBody>
      </p:sp>
      <p:sp>
        <p:nvSpPr>
          <p:cNvPr id="23566" name="Rectangle 12"/>
          <p:cNvSpPr>
            <a:spLocks noChangeArrowheads="1"/>
          </p:cNvSpPr>
          <p:nvPr/>
        </p:nvSpPr>
        <p:spPr bwMode="auto">
          <a:xfrm>
            <a:off x="0" y="3678238"/>
            <a:ext cx="9144000" cy="0"/>
          </a:xfrm>
          <a:prstGeom prst="rect">
            <a:avLst/>
          </a:prstGeom>
          <a:noFill/>
          <a:ln w="9525">
            <a:noFill/>
            <a:miter lim="800000"/>
            <a:headEnd/>
            <a:tailEnd/>
          </a:ln>
        </p:spPr>
        <p:txBody>
          <a:bodyPr wrap="none" anchor="ctr">
            <a:spAutoFit/>
          </a:bodyPr>
          <a:lstStyle/>
          <a:p>
            <a:endParaRPr lang="it-IT"/>
          </a:p>
        </p:txBody>
      </p:sp>
      <p:sp>
        <p:nvSpPr>
          <p:cNvPr id="23567" name="Rectangle 13"/>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3568" name="Rectangle 14"/>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3569" name="Rectangle 15"/>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3570" name="Rectangle 16"/>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3571" name="Rectangle 17"/>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3572" name="Rectangle 18"/>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3573" name="Rectangle 19"/>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3574" name="Rectangle 20"/>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3575" name="Rectangle 21"/>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3576" name="Rectangle 23"/>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3577" name="Rectangle 24"/>
          <p:cNvSpPr>
            <a:spLocks noChangeArrowheads="1"/>
          </p:cNvSpPr>
          <p:nvPr/>
        </p:nvSpPr>
        <p:spPr bwMode="auto">
          <a:xfrm>
            <a:off x="0" y="3592513"/>
            <a:ext cx="9144000" cy="0"/>
          </a:xfrm>
          <a:prstGeom prst="rect">
            <a:avLst/>
          </a:prstGeom>
          <a:noFill/>
          <a:ln w="9525">
            <a:noFill/>
            <a:miter lim="800000"/>
            <a:headEnd/>
            <a:tailEnd/>
          </a:ln>
        </p:spPr>
        <p:txBody>
          <a:bodyPr wrap="none" anchor="ctr">
            <a:spAutoFit/>
          </a:bodyPr>
          <a:lstStyle/>
          <a:p>
            <a:endParaRPr lang="it-IT"/>
          </a:p>
        </p:txBody>
      </p:sp>
      <p:sp>
        <p:nvSpPr>
          <p:cNvPr id="23578" name="Rectangle 25"/>
          <p:cNvSpPr>
            <a:spLocks noChangeArrowheads="1"/>
          </p:cNvSpPr>
          <p:nvPr/>
        </p:nvSpPr>
        <p:spPr bwMode="auto">
          <a:xfrm>
            <a:off x="0" y="3659188"/>
            <a:ext cx="9144000" cy="0"/>
          </a:xfrm>
          <a:prstGeom prst="rect">
            <a:avLst/>
          </a:prstGeom>
          <a:noFill/>
          <a:ln w="9525">
            <a:noFill/>
            <a:miter lim="800000"/>
            <a:headEnd/>
            <a:tailEnd/>
          </a:ln>
        </p:spPr>
        <p:txBody>
          <a:bodyPr wrap="none" anchor="ctr">
            <a:spAutoFit/>
          </a:bodyPr>
          <a:lstStyle/>
          <a:p>
            <a:endParaRPr lang="it-IT"/>
          </a:p>
        </p:txBody>
      </p:sp>
      <p:sp>
        <p:nvSpPr>
          <p:cNvPr id="23579" name="Rectangle 26"/>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3580" name="Rectangle 27"/>
          <p:cNvSpPr>
            <a:spLocks noChangeArrowheads="1"/>
          </p:cNvSpPr>
          <p:nvPr/>
        </p:nvSpPr>
        <p:spPr bwMode="auto">
          <a:xfrm>
            <a:off x="0" y="3535363"/>
            <a:ext cx="9144000" cy="0"/>
          </a:xfrm>
          <a:prstGeom prst="rect">
            <a:avLst/>
          </a:prstGeom>
          <a:noFill/>
          <a:ln w="9525">
            <a:noFill/>
            <a:miter lim="800000"/>
            <a:headEnd/>
            <a:tailEnd/>
          </a:ln>
        </p:spPr>
        <p:txBody>
          <a:bodyPr wrap="none" anchor="ctr">
            <a:spAutoFit/>
          </a:bodyPr>
          <a:lstStyle/>
          <a:p>
            <a:endParaRPr lang="it-IT"/>
          </a:p>
        </p:txBody>
      </p:sp>
      <p:sp>
        <p:nvSpPr>
          <p:cNvPr id="23581" name="Rectangle 28"/>
          <p:cNvSpPr>
            <a:spLocks noChangeArrowheads="1"/>
          </p:cNvSpPr>
          <p:nvPr/>
        </p:nvSpPr>
        <p:spPr bwMode="auto">
          <a:xfrm>
            <a:off x="0" y="3559175"/>
            <a:ext cx="9144000" cy="0"/>
          </a:xfrm>
          <a:prstGeom prst="rect">
            <a:avLst/>
          </a:prstGeom>
          <a:noFill/>
          <a:ln w="9525">
            <a:noFill/>
            <a:miter lim="800000"/>
            <a:headEnd/>
            <a:tailEnd/>
          </a:ln>
        </p:spPr>
        <p:txBody>
          <a:bodyPr wrap="none" anchor="ctr">
            <a:spAutoFit/>
          </a:bodyPr>
          <a:lstStyle/>
          <a:p>
            <a:endParaRPr lang="it-IT"/>
          </a:p>
        </p:txBody>
      </p:sp>
      <p:sp>
        <p:nvSpPr>
          <p:cNvPr id="23582" name="Rectangle 34"/>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graphicFrame>
        <p:nvGraphicFramePr>
          <p:cNvPr id="23554" name="Object 33"/>
          <p:cNvGraphicFramePr>
            <a:graphicFrameLocks noChangeAspect="1"/>
          </p:cNvGraphicFramePr>
          <p:nvPr/>
        </p:nvGraphicFramePr>
        <p:xfrm>
          <a:off x="196853" y="1214438"/>
          <a:ext cx="4875213" cy="1014412"/>
        </p:xfrm>
        <a:graphic>
          <a:graphicData uri="http://schemas.openxmlformats.org/presentationml/2006/ole">
            <mc:AlternateContent xmlns:mc="http://schemas.openxmlformats.org/markup-compatibility/2006">
              <mc:Choice xmlns:v="urn:schemas-microsoft-com:vml" Requires="v">
                <p:oleObj spid="_x0000_s23578" name="Equazione" r:id="rId3" imgW="2057400" imgH="431640" progId="Equation.3">
                  <p:embed/>
                </p:oleObj>
              </mc:Choice>
              <mc:Fallback>
                <p:oleObj name="Equazione" r:id="rId3" imgW="2057400" imgH="43164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53" y="1214438"/>
                        <a:ext cx="4875213" cy="1014412"/>
                      </a:xfrm>
                      <a:prstGeom prst="rect">
                        <a:avLst/>
                      </a:prstGeom>
                      <a:solidFill>
                        <a:srgbClr val="FFFF00"/>
                      </a:solidFill>
                    </p:spPr>
                  </p:pic>
                </p:oleObj>
              </mc:Fallback>
            </mc:AlternateContent>
          </a:graphicData>
        </a:graphic>
      </p:graphicFrame>
      <p:sp>
        <p:nvSpPr>
          <p:cNvPr id="23583" name="Rectangle 35"/>
          <p:cNvSpPr>
            <a:spLocks noChangeArrowheads="1"/>
          </p:cNvSpPr>
          <p:nvPr/>
        </p:nvSpPr>
        <p:spPr bwMode="auto">
          <a:xfrm>
            <a:off x="5113338" y="1071563"/>
            <a:ext cx="4030662" cy="1200150"/>
          </a:xfrm>
          <a:prstGeom prst="rect">
            <a:avLst/>
          </a:prstGeom>
          <a:noFill/>
          <a:ln w="9525">
            <a:noFill/>
            <a:miter lim="800000"/>
            <a:headEnd/>
            <a:tailEnd/>
          </a:ln>
        </p:spPr>
        <p:txBody>
          <a:bodyPr anchor="ctr">
            <a:spAutoFit/>
          </a:bodyPr>
          <a:lstStyle/>
          <a:p>
            <a:pPr algn="just"/>
            <a:r>
              <a:rPr lang="it-IT" sz="1800"/>
              <a:t>che fornisce il valore di R in [m] con SFC in [lb/(hp h)] (intorno a 0.40-0.50 per un motore a pistoni, motoelica e 0.6-0.7 per un turboelica).</a:t>
            </a:r>
          </a:p>
        </p:txBody>
      </p:sp>
      <p:sp>
        <p:nvSpPr>
          <p:cNvPr id="23584" name="Rectangle 37"/>
          <p:cNvSpPr>
            <a:spLocks noChangeArrowheads="1"/>
          </p:cNvSpPr>
          <p:nvPr/>
        </p:nvSpPr>
        <p:spPr bwMode="auto">
          <a:xfrm>
            <a:off x="0" y="3521075"/>
            <a:ext cx="9144000" cy="0"/>
          </a:xfrm>
          <a:prstGeom prst="rect">
            <a:avLst/>
          </a:prstGeom>
          <a:noFill/>
          <a:ln w="9525">
            <a:noFill/>
            <a:miter lim="800000"/>
            <a:headEnd/>
            <a:tailEnd/>
          </a:ln>
        </p:spPr>
        <p:txBody>
          <a:bodyPr wrap="none" anchor="ctr">
            <a:spAutoFit/>
          </a:bodyPr>
          <a:lstStyle/>
          <a:p>
            <a:endParaRPr lang="it-IT"/>
          </a:p>
        </p:txBody>
      </p:sp>
      <p:sp>
        <p:nvSpPr>
          <p:cNvPr id="23585" name="Segnaposto numero diapositiva 35"/>
          <p:cNvSpPr>
            <a:spLocks noGrp="1"/>
          </p:cNvSpPr>
          <p:nvPr>
            <p:ph type="sldNum" sz="quarter" idx="12"/>
          </p:nvPr>
        </p:nvSpPr>
        <p:spPr>
          <a:noFill/>
        </p:spPr>
        <p:txBody>
          <a:bodyPr/>
          <a:lstStyle/>
          <a:p>
            <a:fld id="{A38286DA-3715-4860-BC38-E4B6F5FA772A}" type="slidenum">
              <a:rPr lang="it-IT" smtClean="0"/>
              <a:pPr/>
              <a:t>27</a:t>
            </a:fld>
            <a:endParaRPr lang="it-IT"/>
          </a:p>
        </p:txBody>
      </p:sp>
      <p:sp>
        <p:nvSpPr>
          <p:cNvPr id="23587"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3588"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sp>
        <p:nvSpPr>
          <p:cNvPr id="23589" name="Rectangle 35"/>
          <p:cNvSpPr>
            <a:spLocks noChangeArrowheads="1"/>
          </p:cNvSpPr>
          <p:nvPr/>
        </p:nvSpPr>
        <p:spPr bwMode="auto">
          <a:xfrm>
            <a:off x="285750" y="2286000"/>
            <a:ext cx="4387850" cy="369888"/>
          </a:xfrm>
          <a:prstGeom prst="rect">
            <a:avLst/>
          </a:prstGeom>
          <a:noFill/>
          <a:ln w="9525">
            <a:noFill/>
            <a:miter lim="800000"/>
            <a:headEnd/>
            <a:tailEnd/>
          </a:ln>
        </p:spPr>
        <p:txBody>
          <a:bodyPr anchor="ctr">
            <a:spAutoFit/>
          </a:bodyPr>
          <a:lstStyle/>
          <a:p>
            <a:pPr algn="just"/>
            <a:r>
              <a:rPr lang="it-IT" sz="1800" dirty="0"/>
              <a:t>O anche, con </a:t>
            </a:r>
            <a:r>
              <a:rPr lang="it-IT" sz="1800" dirty="0" err="1"/>
              <a:t>Range</a:t>
            </a:r>
            <a:r>
              <a:rPr lang="it-IT" sz="1800" dirty="0"/>
              <a:t> in chilometri: </a:t>
            </a:r>
          </a:p>
        </p:txBody>
      </p:sp>
      <p:graphicFrame>
        <p:nvGraphicFramePr>
          <p:cNvPr id="23555" name="Object 4"/>
          <p:cNvGraphicFramePr>
            <a:graphicFrameLocks noChangeAspect="1"/>
          </p:cNvGraphicFramePr>
          <p:nvPr/>
        </p:nvGraphicFramePr>
        <p:xfrm>
          <a:off x="298450" y="2643188"/>
          <a:ext cx="4845050" cy="1014412"/>
        </p:xfrm>
        <a:graphic>
          <a:graphicData uri="http://schemas.openxmlformats.org/presentationml/2006/ole">
            <mc:AlternateContent xmlns:mc="http://schemas.openxmlformats.org/markup-compatibility/2006">
              <mc:Choice xmlns:v="urn:schemas-microsoft-com:vml" Requires="v">
                <p:oleObj spid="_x0000_s23579" name="Equazione" r:id="rId5" imgW="2044440" imgH="431640" progId="Equation.3">
                  <p:embed/>
                </p:oleObj>
              </mc:Choice>
              <mc:Fallback>
                <p:oleObj name="Equazione" r:id="rId5" imgW="204444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450" y="2643188"/>
                        <a:ext cx="4845050" cy="1014412"/>
                      </a:xfrm>
                      <a:prstGeom prst="rect">
                        <a:avLst/>
                      </a:prstGeom>
                      <a:solidFill>
                        <a:srgbClr val="FFFF00"/>
                      </a:solidFill>
                    </p:spPr>
                  </p:pic>
                </p:oleObj>
              </mc:Fallback>
            </mc:AlternateContent>
          </a:graphicData>
        </a:graphic>
      </p:graphicFrame>
      <p:sp>
        <p:nvSpPr>
          <p:cNvPr id="23590" name="Rectangle 35"/>
          <p:cNvSpPr>
            <a:spLocks noChangeArrowheads="1"/>
          </p:cNvSpPr>
          <p:nvPr/>
        </p:nvSpPr>
        <p:spPr bwMode="auto">
          <a:xfrm>
            <a:off x="142875" y="3729038"/>
            <a:ext cx="8715375" cy="369887"/>
          </a:xfrm>
          <a:prstGeom prst="rect">
            <a:avLst/>
          </a:prstGeom>
          <a:noFill/>
          <a:ln w="9525">
            <a:noFill/>
            <a:miter lim="800000"/>
            <a:headEnd/>
            <a:tailEnd/>
          </a:ln>
        </p:spPr>
        <p:txBody>
          <a:bodyPr anchor="ctr">
            <a:spAutoFit/>
          </a:bodyPr>
          <a:lstStyle/>
          <a:p>
            <a:pPr algn="just"/>
            <a:r>
              <a:rPr lang="it-IT" sz="1800"/>
              <a:t>E quindi la massima  autonomia di distanza :</a:t>
            </a:r>
          </a:p>
        </p:txBody>
      </p:sp>
      <p:graphicFrame>
        <p:nvGraphicFramePr>
          <p:cNvPr id="23556" name="Object 5"/>
          <p:cNvGraphicFramePr>
            <a:graphicFrameLocks noChangeAspect="1"/>
          </p:cNvGraphicFramePr>
          <p:nvPr/>
        </p:nvGraphicFramePr>
        <p:xfrm>
          <a:off x="285720" y="4200526"/>
          <a:ext cx="5357820" cy="970972"/>
        </p:xfrm>
        <a:graphic>
          <a:graphicData uri="http://schemas.openxmlformats.org/presentationml/2006/ole">
            <mc:AlternateContent xmlns:mc="http://schemas.openxmlformats.org/markup-compatibility/2006">
              <mc:Choice xmlns:v="urn:schemas-microsoft-com:vml" Requires="v">
                <p:oleObj spid="_x0000_s23580" name="Equazione" r:id="rId7" imgW="2361960" imgH="431640" progId="Equation.3">
                  <p:embed/>
                </p:oleObj>
              </mc:Choice>
              <mc:Fallback>
                <p:oleObj name="Equazione" r:id="rId7" imgW="236196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20" y="4200526"/>
                        <a:ext cx="5357820" cy="970972"/>
                      </a:xfrm>
                      <a:prstGeom prst="rect">
                        <a:avLst/>
                      </a:prstGeom>
                      <a:solidFill>
                        <a:srgbClr val="FFFF00"/>
                      </a:solidFill>
                    </p:spPr>
                  </p:pic>
                </p:oleObj>
              </mc:Fallback>
            </mc:AlternateContent>
          </a:graphicData>
        </a:graphic>
      </p:graphicFrame>
      <p:sp>
        <p:nvSpPr>
          <p:cNvPr id="39" name="Segnaposto piè di pagina 4">
            <a:extLst>
              <a:ext uri="{FF2B5EF4-FFF2-40B4-BE49-F238E27FC236}">
                <a16:creationId xmlns:a16="http://schemas.microsoft.com/office/drawing/2014/main" id="{9E1E3F1C-8347-4170-B5ED-1E10C788AE0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24582" name="Rectangle 4"/>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4583" name="Rectangle 5"/>
          <p:cNvSpPr>
            <a:spLocks noChangeArrowheads="1"/>
          </p:cNvSpPr>
          <p:nvPr/>
        </p:nvSpPr>
        <p:spPr bwMode="auto">
          <a:xfrm>
            <a:off x="250825" y="757238"/>
            <a:ext cx="8569325" cy="457200"/>
          </a:xfrm>
          <a:prstGeom prst="rect">
            <a:avLst/>
          </a:prstGeom>
          <a:noFill/>
          <a:ln w="9525">
            <a:noFill/>
            <a:miter lim="800000"/>
            <a:headEnd/>
            <a:tailEnd/>
          </a:ln>
        </p:spPr>
        <p:txBody>
          <a:bodyPr anchor="ctr">
            <a:spAutoFit/>
          </a:bodyPr>
          <a:lstStyle/>
          <a:p>
            <a:pPr algn="just"/>
            <a:r>
              <a:rPr lang="it-IT" u="sng"/>
              <a:t>Breguet ENDURANCE - Elica</a:t>
            </a:r>
          </a:p>
        </p:txBody>
      </p:sp>
      <p:sp>
        <p:nvSpPr>
          <p:cNvPr id="24584" name="Rectangle 6"/>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4585" name="Rectangle 7"/>
          <p:cNvSpPr>
            <a:spLocks noChangeArrowheads="1"/>
          </p:cNvSpPr>
          <p:nvPr/>
        </p:nvSpPr>
        <p:spPr bwMode="auto">
          <a:xfrm>
            <a:off x="0" y="3673475"/>
            <a:ext cx="9144000" cy="0"/>
          </a:xfrm>
          <a:prstGeom prst="rect">
            <a:avLst/>
          </a:prstGeom>
          <a:noFill/>
          <a:ln w="9525">
            <a:noFill/>
            <a:miter lim="800000"/>
            <a:headEnd/>
            <a:tailEnd/>
          </a:ln>
        </p:spPr>
        <p:txBody>
          <a:bodyPr wrap="none" anchor="ctr">
            <a:spAutoFit/>
          </a:bodyPr>
          <a:lstStyle/>
          <a:p>
            <a:endParaRPr lang="it-IT"/>
          </a:p>
        </p:txBody>
      </p:sp>
      <p:sp>
        <p:nvSpPr>
          <p:cNvPr id="24586" name="Rectangle 8"/>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4587" name="Rectangle 9"/>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4588" name="Rectangle 10"/>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4589" name="Rectangle 11"/>
          <p:cNvSpPr>
            <a:spLocks noChangeArrowheads="1"/>
          </p:cNvSpPr>
          <p:nvPr/>
        </p:nvSpPr>
        <p:spPr bwMode="auto">
          <a:xfrm>
            <a:off x="0" y="3673475"/>
            <a:ext cx="9144000" cy="0"/>
          </a:xfrm>
          <a:prstGeom prst="rect">
            <a:avLst/>
          </a:prstGeom>
          <a:noFill/>
          <a:ln w="9525">
            <a:noFill/>
            <a:miter lim="800000"/>
            <a:headEnd/>
            <a:tailEnd/>
          </a:ln>
        </p:spPr>
        <p:txBody>
          <a:bodyPr wrap="none" anchor="ctr">
            <a:spAutoFit/>
          </a:bodyPr>
          <a:lstStyle/>
          <a:p>
            <a:endParaRPr lang="it-IT"/>
          </a:p>
        </p:txBody>
      </p:sp>
      <p:sp>
        <p:nvSpPr>
          <p:cNvPr id="24590" name="Rectangle 12"/>
          <p:cNvSpPr>
            <a:spLocks noChangeArrowheads="1"/>
          </p:cNvSpPr>
          <p:nvPr/>
        </p:nvSpPr>
        <p:spPr bwMode="auto">
          <a:xfrm>
            <a:off x="0" y="3678238"/>
            <a:ext cx="9144000" cy="0"/>
          </a:xfrm>
          <a:prstGeom prst="rect">
            <a:avLst/>
          </a:prstGeom>
          <a:noFill/>
          <a:ln w="9525">
            <a:noFill/>
            <a:miter lim="800000"/>
            <a:headEnd/>
            <a:tailEnd/>
          </a:ln>
        </p:spPr>
        <p:txBody>
          <a:bodyPr wrap="none" anchor="ctr">
            <a:spAutoFit/>
          </a:bodyPr>
          <a:lstStyle/>
          <a:p>
            <a:endParaRPr lang="it-IT"/>
          </a:p>
        </p:txBody>
      </p:sp>
      <p:sp>
        <p:nvSpPr>
          <p:cNvPr id="24591" name="Rectangle 13"/>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4592" name="Rectangle 14"/>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4593" name="Rectangle 15"/>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4594" name="Rectangle 16"/>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4595" name="Rectangle 17"/>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4596" name="Rectangle 18"/>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4597" name="Rectangle 19"/>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4598" name="Rectangle 20"/>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4599" name="Rectangle 21"/>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4600" name="Rectangle 23"/>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4601" name="Rectangle 24"/>
          <p:cNvSpPr>
            <a:spLocks noChangeArrowheads="1"/>
          </p:cNvSpPr>
          <p:nvPr/>
        </p:nvSpPr>
        <p:spPr bwMode="auto">
          <a:xfrm>
            <a:off x="0" y="3592513"/>
            <a:ext cx="9144000" cy="0"/>
          </a:xfrm>
          <a:prstGeom prst="rect">
            <a:avLst/>
          </a:prstGeom>
          <a:noFill/>
          <a:ln w="9525">
            <a:noFill/>
            <a:miter lim="800000"/>
            <a:headEnd/>
            <a:tailEnd/>
          </a:ln>
        </p:spPr>
        <p:txBody>
          <a:bodyPr wrap="none" anchor="ctr">
            <a:spAutoFit/>
          </a:bodyPr>
          <a:lstStyle/>
          <a:p>
            <a:endParaRPr lang="it-IT"/>
          </a:p>
        </p:txBody>
      </p:sp>
      <p:sp>
        <p:nvSpPr>
          <p:cNvPr id="24602" name="Rectangle 25"/>
          <p:cNvSpPr>
            <a:spLocks noChangeArrowheads="1"/>
          </p:cNvSpPr>
          <p:nvPr/>
        </p:nvSpPr>
        <p:spPr bwMode="auto">
          <a:xfrm>
            <a:off x="0" y="3659188"/>
            <a:ext cx="9144000" cy="0"/>
          </a:xfrm>
          <a:prstGeom prst="rect">
            <a:avLst/>
          </a:prstGeom>
          <a:noFill/>
          <a:ln w="9525">
            <a:noFill/>
            <a:miter lim="800000"/>
            <a:headEnd/>
            <a:tailEnd/>
          </a:ln>
        </p:spPr>
        <p:txBody>
          <a:bodyPr wrap="none" anchor="ctr">
            <a:spAutoFit/>
          </a:bodyPr>
          <a:lstStyle/>
          <a:p>
            <a:endParaRPr lang="it-IT"/>
          </a:p>
        </p:txBody>
      </p:sp>
      <p:sp>
        <p:nvSpPr>
          <p:cNvPr id="24603" name="Rectangle 26"/>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4604" name="Rectangle 27"/>
          <p:cNvSpPr>
            <a:spLocks noChangeArrowheads="1"/>
          </p:cNvSpPr>
          <p:nvPr/>
        </p:nvSpPr>
        <p:spPr bwMode="auto">
          <a:xfrm>
            <a:off x="0" y="3535363"/>
            <a:ext cx="9144000" cy="0"/>
          </a:xfrm>
          <a:prstGeom prst="rect">
            <a:avLst/>
          </a:prstGeom>
          <a:noFill/>
          <a:ln w="9525">
            <a:noFill/>
            <a:miter lim="800000"/>
            <a:headEnd/>
            <a:tailEnd/>
          </a:ln>
        </p:spPr>
        <p:txBody>
          <a:bodyPr wrap="none" anchor="ctr">
            <a:spAutoFit/>
          </a:bodyPr>
          <a:lstStyle/>
          <a:p>
            <a:endParaRPr lang="it-IT"/>
          </a:p>
        </p:txBody>
      </p:sp>
      <p:sp>
        <p:nvSpPr>
          <p:cNvPr id="24605" name="Rectangle 28"/>
          <p:cNvSpPr>
            <a:spLocks noChangeArrowheads="1"/>
          </p:cNvSpPr>
          <p:nvPr/>
        </p:nvSpPr>
        <p:spPr bwMode="auto">
          <a:xfrm>
            <a:off x="0" y="3559175"/>
            <a:ext cx="9144000" cy="0"/>
          </a:xfrm>
          <a:prstGeom prst="rect">
            <a:avLst/>
          </a:prstGeom>
          <a:noFill/>
          <a:ln w="9525">
            <a:noFill/>
            <a:miter lim="800000"/>
            <a:headEnd/>
            <a:tailEnd/>
          </a:ln>
        </p:spPr>
        <p:txBody>
          <a:bodyPr wrap="none" anchor="ctr">
            <a:spAutoFit/>
          </a:bodyPr>
          <a:lstStyle/>
          <a:p>
            <a:endParaRPr lang="it-IT"/>
          </a:p>
        </p:txBody>
      </p:sp>
      <p:sp>
        <p:nvSpPr>
          <p:cNvPr id="24606" name="Rectangle 34"/>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4607" name="Rectangle 35"/>
          <p:cNvSpPr>
            <a:spLocks noChangeArrowheads="1"/>
          </p:cNvSpPr>
          <p:nvPr/>
        </p:nvSpPr>
        <p:spPr bwMode="auto">
          <a:xfrm>
            <a:off x="285750" y="2603500"/>
            <a:ext cx="8858250" cy="369888"/>
          </a:xfrm>
          <a:prstGeom prst="rect">
            <a:avLst/>
          </a:prstGeom>
          <a:noFill/>
          <a:ln w="9525">
            <a:noFill/>
            <a:miter lim="800000"/>
            <a:headEnd/>
            <a:tailEnd/>
          </a:ln>
        </p:spPr>
        <p:txBody>
          <a:bodyPr anchor="ctr">
            <a:spAutoFit/>
          </a:bodyPr>
          <a:lstStyle/>
          <a:p>
            <a:pPr algn="just"/>
            <a:r>
              <a:rPr lang="it-IT" sz="1800"/>
              <a:t>E, sostituendo a “c” SFC ed esprimendo il peso in Kg (e non in N) avrei:</a:t>
            </a:r>
          </a:p>
        </p:txBody>
      </p:sp>
      <p:sp>
        <p:nvSpPr>
          <p:cNvPr id="24608" name="Rectangle 37"/>
          <p:cNvSpPr>
            <a:spLocks noChangeArrowheads="1"/>
          </p:cNvSpPr>
          <p:nvPr/>
        </p:nvSpPr>
        <p:spPr bwMode="auto">
          <a:xfrm>
            <a:off x="0" y="3521075"/>
            <a:ext cx="9144000" cy="0"/>
          </a:xfrm>
          <a:prstGeom prst="rect">
            <a:avLst/>
          </a:prstGeom>
          <a:noFill/>
          <a:ln w="9525">
            <a:noFill/>
            <a:miter lim="800000"/>
            <a:headEnd/>
            <a:tailEnd/>
          </a:ln>
        </p:spPr>
        <p:txBody>
          <a:bodyPr wrap="none" anchor="ctr">
            <a:spAutoFit/>
          </a:bodyPr>
          <a:lstStyle/>
          <a:p>
            <a:endParaRPr lang="it-IT"/>
          </a:p>
        </p:txBody>
      </p:sp>
      <p:sp>
        <p:nvSpPr>
          <p:cNvPr id="24609" name="Segnaposto numero diapositiva 35"/>
          <p:cNvSpPr>
            <a:spLocks noGrp="1"/>
          </p:cNvSpPr>
          <p:nvPr>
            <p:ph type="sldNum" sz="quarter" idx="12"/>
          </p:nvPr>
        </p:nvSpPr>
        <p:spPr>
          <a:noFill/>
        </p:spPr>
        <p:txBody>
          <a:bodyPr/>
          <a:lstStyle/>
          <a:p>
            <a:fld id="{F686F1D6-8A0B-4CDA-AE46-DB67873BCE12}" type="slidenum">
              <a:rPr lang="it-IT" smtClean="0"/>
              <a:pPr/>
              <a:t>28</a:t>
            </a:fld>
            <a:endParaRPr lang="it-IT"/>
          </a:p>
        </p:txBody>
      </p:sp>
      <p:sp>
        <p:nvSpPr>
          <p:cNvPr id="24611"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4612"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graphicFrame>
        <p:nvGraphicFramePr>
          <p:cNvPr id="24578" name="Object 5"/>
          <p:cNvGraphicFramePr>
            <a:graphicFrameLocks noChangeAspect="1"/>
          </p:cNvGraphicFramePr>
          <p:nvPr/>
        </p:nvGraphicFramePr>
        <p:xfrm>
          <a:off x="357188" y="1287463"/>
          <a:ext cx="5508625" cy="1212850"/>
        </p:xfrm>
        <a:graphic>
          <a:graphicData uri="http://schemas.openxmlformats.org/presentationml/2006/ole">
            <mc:AlternateContent xmlns:mc="http://schemas.openxmlformats.org/markup-compatibility/2006">
              <mc:Choice xmlns:v="urn:schemas-microsoft-com:vml" Requires="v">
                <p:oleObj spid="_x0000_s24602" name="Equazione" r:id="rId3" imgW="2425680" imgH="533160" progId="Equation.3">
                  <p:embed/>
                </p:oleObj>
              </mc:Choice>
              <mc:Fallback>
                <p:oleObj name="Equazione" r:id="rId3" imgW="2425680" imgH="533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287463"/>
                        <a:ext cx="5508625" cy="1212850"/>
                      </a:xfrm>
                      <a:prstGeom prst="rect">
                        <a:avLst/>
                      </a:prstGeom>
                      <a:solidFill>
                        <a:srgbClr val="FFFF00"/>
                      </a:solidFill>
                    </p:spPr>
                  </p:pic>
                </p:oleObj>
              </mc:Fallback>
            </mc:AlternateContent>
          </a:graphicData>
        </a:graphic>
      </p:graphicFrame>
      <p:sp>
        <p:nvSpPr>
          <p:cNvPr id="24613" name="Rettangolo 41"/>
          <p:cNvSpPr>
            <a:spLocks noChangeArrowheads="1"/>
          </p:cNvSpPr>
          <p:nvPr/>
        </p:nvSpPr>
        <p:spPr bwMode="auto">
          <a:xfrm>
            <a:off x="6143625" y="1384300"/>
            <a:ext cx="2786063" cy="830263"/>
          </a:xfrm>
          <a:prstGeom prst="rect">
            <a:avLst/>
          </a:prstGeom>
          <a:noFill/>
          <a:ln w="9525">
            <a:noFill/>
            <a:miter lim="800000"/>
            <a:headEnd/>
            <a:tailEnd/>
          </a:ln>
        </p:spPr>
        <p:txBody>
          <a:bodyPr>
            <a:spAutoFit/>
          </a:bodyPr>
          <a:lstStyle/>
          <a:p>
            <a:r>
              <a:rPr lang="it-IT" sz="1600"/>
              <a:t>En espressa in secondi, con tutte le quantità nel sistema internazionale</a:t>
            </a:r>
          </a:p>
        </p:txBody>
      </p:sp>
      <p:graphicFrame>
        <p:nvGraphicFramePr>
          <p:cNvPr id="24579" name="Object 6"/>
          <p:cNvGraphicFramePr>
            <a:graphicFrameLocks noChangeAspect="1"/>
          </p:cNvGraphicFramePr>
          <p:nvPr/>
        </p:nvGraphicFramePr>
        <p:xfrm>
          <a:off x="330200" y="3071813"/>
          <a:ext cx="7670800" cy="1208087"/>
        </p:xfrm>
        <a:graphic>
          <a:graphicData uri="http://schemas.openxmlformats.org/presentationml/2006/ole">
            <mc:AlternateContent xmlns:mc="http://schemas.openxmlformats.org/markup-compatibility/2006">
              <mc:Choice xmlns:v="urn:schemas-microsoft-com:vml" Requires="v">
                <p:oleObj spid="_x0000_s24603" name="Equazione" r:id="rId5" imgW="3390840" imgH="533160" progId="Equation.3">
                  <p:embed/>
                </p:oleObj>
              </mc:Choice>
              <mc:Fallback>
                <p:oleObj name="Equazione" r:id="rId5" imgW="3390840" imgH="5331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200" y="3071813"/>
                        <a:ext cx="7670800" cy="1208087"/>
                      </a:xfrm>
                      <a:prstGeom prst="rect">
                        <a:avLst/>
                      </a:prstGeom>
                      <a:solidFill>
                        <a:srgbClr val="FFFF00"/>
                      </a:solidFill>
                    </p:spPr>
                  </p:pic>
                </p:oleObj>
              </mc:Fallback>
            </mc:AlternateContent>
          </a:graphicData>
        </a:graphic>
      </p:graphicFrame>
      <p:graphicFrame>
        <p:nvGraphicFramePr>
          <p:cNvPr id="24580" name="Object 7"/>
          <p:cNvGraphicFramePr>
            <a:graphicFrameLocks noChangeAspect="1"/>
          </p:cNvGraphicFramePr>
          <p:nvPr/>
        </p:nvGraphicFramePr>
        <p:xfrm>
          <a:off x="357188" y="4500563"/>
          <a:ext cx="8359775" cy="1200150"/>
        </p:xfrm>
        <a:graphic>
          <a:graphicData uri="http://schemas.openxmlformats.org/presentationml/2006/ole">
            <mc:AlternateContent xmlns:mc="http://schemas.openxmlformats.org/markup-compatibility/2006">
              <mc:Choice xmlns:v="urn:schemas-microsoft-com:vml" Requires="v">
                <p:oleObj spid="_x0000_s24604" name="Equazione" r:id="rId7" imgW="3720960" imgH="533160" progId="Equation.3">
                  <p:embed/>
                </p:oleObj>
              </mc:Choice>
              <mc:Fallback>
                <p:oleObj name="Equazione" r:id="rId7" imgW="3720960" imgH="53316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4500563"/>
                        <a:ext cx="8359775" cy="1200150"/>
                      </a:xfrm>
                      <a:prstGeom prst="rect">
                        <a:avLst/>
                      </a:prstGeom>
                      <a:solidFill>
                        <a:srgbClr val="FFFF00"/>
                      </a:solidFill>
                    </p:spPr>
                  </p:pic>
                </p:oleObj>
              </mc:Fallback>
            </mc:AlternateContent>
          </a:graphicData>
        </a:graphic>
      </p:graphicFrame>
      <p:sp>
        <p:nvSpPr>
          <p:cNvPr id="24614" name="Rectangle 35"/>
          <p:cNvSpPr>
            <a:spLocks noChangeArrowheads="1"/>
          </p:cNvSpPr>
          <p:nvPr/>
        </p:nvSpPr>
        <p:spPr bwMode="auto">
          <a:xfrm>
            <a:off x="285750" y="5845175"/>
            <a:ext cx="8858250" cy="369888"/>
          </a:xfrm>
          <a:prstGeom prst="rect">
            <a:avLst/>
          </a:prstGeom>
          <a:noFill/>
          <a:ln w="9525">
            <a:noFill/>
            <a:miter lim="800000"/>
            <a:headEnd/>
            <a:tailEnd/>
          </a:ln>
        </p:spPr>
        <p:txBody>
          <a:bodyPr anchor="ctr">
            <a:spAutoFit/>
          </a:bodyPr>
          <a:lstStyle/>
          <a:p>
            <a:pPr algn="just"/>
            <a:r>
              <a:rPr lang="it-IT" sz="1800"/>
              <a:t>E, quindi:</a:t>
            </a:r>
          </a:p>
        </p:txBody>
      </p:sp>
      <p:sp>
        <p:nvSpPr>
          <p:cNvPr id="39" name="Segnaposto piè di pagina 4">
            <a:extLst>
              <a:ext uri="{FF2B5EF4-FFF2-40B4-BE49-F238E27FC236}">
                <a16:creationId xmlns:a16="http://schemas.microsoft.com/office/drawing/2014/main" id="{831F4218-EE76-4398-AB1F-5C5D9FA58AC7}"/>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25606" name="Rectangle 4"/>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5607" name="Rectangle 5"/>
          <p:cNvSpPr>
            <a:spLocks noChangeArrowheads="1"/>
          </p:cNvSpPr>
          <p:nvPr/>
        </p:nvSpPr>
        <p:spPr bwMode="auto">
          <a:xfrm>
            <a:off x="250825" y="757238"/>
            <a:ext cx="8569325" cy="457200"/>
          </a:xfrm>
          <a:prstGeom prst="rect">
            <a:avLst/>
          </a:prstGeom>
          <a:noFill/>
          <a:ln w="9525">
            <a:noFill/>
            <a:miter lim="800000"/>
            <a:headEnd/>
            <a:tailEnd/>
          </a:ln>
        </p:spPr>
        <p:txBody>
          <a:bodyPr anchor="ctr">
            <a:spAutoFit/>
          </a:bodyPr>
          <a:lstStyle/>
          <a:p>
            <a:pPr algn="just"/>
            <a:r>
              <a:rPr lang="it-IT" u="sng"/>
              <a:t>Breguet ENDURANCE - Elica</a:t>
            </a:r>
          </a:p>
        </p:txBody>
      </p:sp>
      <p:sp>
        <p:nvSpPr>
          <p:cNvPr id="25608" name="Rectangle 6"/>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5609" name="Rectangle 7"/>
          <p:cNvSpPr>
            <a:spLocks noChangeArrowheads="1"/>
          </p:cNvSpPr>
          <p:nvPr/>
        </p:nvSpPr>
        <p:spPr bwMode="auto">
          <a:xfrm>
            <a:off x="0" y="3673475"/>
            <a:ext cx="9144000" cy="0"/>
          </a:xfrm>
          <a:prstGeom prst="rect">
            <a:avLst/>
          </a:prstGeom>
          <a:noFill/>
          <a:ln w="9525">
            <a:noFill/>
            <a:miter lim="800000"/>
            <a:headEnd/>
            <a:tailEnd/>
          </a:ln>
        </p:spPr>
        <p:txBody>
          <a:bodyPr wrap="none" anchor="ctr">
            <a:spAutoFit/>
          </a:bodyPr>
          <a:lstStyle/>
          <a:p>
            <a:endParaRPr lang="it-IT"/>
          </a:p>
        </p:txBody>
      </p:sp>
      <p:sp>
        <p:nvSpPr>
          <p:cNvPr id="25610" name="Rectangle 8"/>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5611" name="Rectangle 9"/>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5612" name="Rectangle 10"/>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5613" name="Rectangle 11"/>
          <p:cNvSpPr>
            <a:spLocks noChangeArrowheads="1"/>
          </p:cNvSpPr>
          <p:nvPr/>
        </p:nvSpPr>
        <p:spPr bwMode="auto">
          <a:xfrm>
            <a:off x="0" y="3673475"/>
            <a:ext cx="9144000" cy="0"/>
          </a:xfrm>
          <a:prstGeom prst="rect">
            <a:avLst/>
          </a:prstGeom>
          <a:noFill/>
          <a:ln w="9525">
            <a:noFill/>
            <a:miter lim="800000"/>
            <a:headEnd/>
            <a:tailEnd/>
          </a:ln>
        </p:spPr>
        <p:txBody>
          <a:bodyPr wrap="none" anchor="ctr">
            <a:spAutoFit/>
          </a:bodyPr>
          <a:lstStyle/>
          <a:p>
            <a:endParaRPr lang="it-IT"/>
          </a:p>
        </p:txBody>
      </p:sp>
      <p:sp>
        <p:nvSpPr>
          <p:cNvPr id="25614" name="Rectangle 12"/>
          <p:cNvSpPr>
            <a:spLocks noChangeArrowheads="1"/>
          </p:cNvSpPr>
          <p:nvPr/>
        </p:nvSpPr>
        <p:spPr bwMode="auto">
          <a:xfrm>
            <a:off x="0" y="3678238"/>
            <a:ext cx="9144000" cy="0"/>
          </a:xfrm>
          <a:prstGeom prst="rect">
            <a:avLst/>
          </a:prstGeom>
          <a:noFill/>
          <a:ln w="9525">
            <a:noFill/>
            <a:miter lim="800000"/>
            <a:headEnd/>
            <a:tailEnd/>
          </a:ln>
        </p:spPr>
        <p:txBody>
          <a:bodyPr wrap="none" anchor="ctr">
            <a:spAutoFit/>
          </a:bodyPr>
          <a:lstStyle/>
          <a:p>
            <a:endParaRPr lang="it-IT"/>
          </a:p>
        </p:txBody>
      </p:sp>
      <p:sp>
        <p:nvSpPr>
          <p:cNvPr id="25615" name="Rectangle 13"/>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5616" name="Rectangle 14"/>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5617" name="Rectangle 15"/>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5618" name="Rectangle 16"/>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5619" name="Rectangle 17"/>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5620" name="Rectangle 18"/>
          <p:cNvSpPr>
            <a:spLocks noChangeArrowheads="1"/>
          </p:cNvSpPr>
          <p:nvPr/>
        </p:nvSpPr>
        <p:spPr bwMode="auto">
          <a:xfrm>
            <a:off x="0" y="3578225"/>
            <a:ext cx="9144000" cy="0"/>
          </a:xfrm>
          <a:prstGeom prst="rect">
            <a:avLst/>
          </a:prstGeom>
          <a:noFill/>
          <a:ln w="9525">
            <a:noFill/>
            <a:miter lim="800000"/>
            <a:headEnd/>
            <a:tailEnd/>
          </a:ln>
        </p:spPr>
        <p:txBody>
          <a:bodyPr wrap="none" anchor="ctr">
            <a:spAutoFit/>
          </a:bodyPr>
          <a:lstStyle/>
          <a:p>
            <a:endParaRPr lang="it-IT"/>
          </a:p>
        </p:txBody>
      </p:sp>
      <p:sp>
        <p:nvSpPr>
          <p:cNvPr id="25621" name="Rectangle 19"/>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5622" name="Rectangle 20"/>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5623" name="Rectangle 21"/>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5624" name="Rectangle 23"/>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5625" name="Rectangle 24"/>
          <p:cNvSpPr>
            <a:spLocks noChangeArrowheads="1"/>
          </p:cNvSpPr>
          <p:nvPr/>
        </p:nvSpPr>
        <p:spPr bwMode="auto">
          <a:xfrm>
            <a:off x="0" y="3592513"/>
            <a:ext cx="9144000" cy="0"/>
          </a:xfrm>
          <a:prstGeom prst="rect">
            <a:avLst/>
          </a:prstGeom>
          <a:noFill/>
          <a:ln w="9525">
            <a:noFill/>
            <a:miter lim="800000"/>
            <a:headEnd/>
            <a:tailEnd/>
          </a:ln>
        </p:spPr>
        <p:txBody>
          <a:bodyPr wrap="none" anchor="ctr">
            <a:spAutoFit/>
          </a:bodyPr>
          <a:lstStyle/>
          <a:p>
            <a:endParaRPr lang="it-IT"/>
          </a:p>
        </p:txBody>
      </p:sp>
      <p:sp>
        <p:nvSpPr>
          <p:cNvPr id="25626" name="Rectangle 25"/>
          <p:cNvSpPr>
            <a:spLocks noChangeArrowheads="1"/>
          </p:cNvSpPr>
          <p:nvPr/>
        </p:nvSpPr>
        <p:spPr bwMode="auto">
          <a:xfrm>
            <a:off x="0" y="3659188"/>
            <a:ext cx="9144000" cy="0"/>
          </a:xfrm>
          <a:prstGeom prst="rect">
            <a:avLst/>
          </a:prstGeom>
          <a:noFill/>
          <a:ln w="9525">
            <a:noFill/>
            <a:miter lim="800000"/>
            <a:headEnd/>
            <a:tailEnd/>
          </a:ln>
        </p:spPr>
        <p:txBody>
          <a:bodyPr wrap="none" anchor="ctr">
            <a:spAutoFit/>
          </a:bodyPr>
          <a:lstStyle/>
          <a:p>
            <a:endParaRPr lang="it-IT"/>
          </a:p>
        </p:txBody>
      </p:sp>
      <p:sp>
        <p:nvSpPr>
          <p:cNvPr id="25627" name="Rectangle 26"/>
          <p:cNvSpPr>
            <a:spLocks noChangeArrowheads="1"/>
          </p:cNvSpPr>
          <p:nvPr/>
        </p:nvSpPr>
        <p:spPr bwMode="auto">
          <a:xfrm>
            <a:off x="0" y="3525838"/>
            <a:ext cx="9144000" cy="0"/>
          </a:xfrm>
          <a:prstGeom prst="rect">
            <a:avLst/>
          </a:prstGeom>
          <a:noFill/>
          <a:ln w="9525">
            <a:noFill/>
            <a:miter lim="800000"/>
            <a:headEnd/>
            <a:tailEnd/>
          </a:ln>
        </p:spPr>
        <p:txBody>
          <a:bodyPr wrap="none" anchor="ctr">
            <a:spAutoFit/>
          </a:bodyPr>
          <a:lstStyle/>
          <a:p>
            <a:endParaRPr lang="it-IT"/>
          </a:p>
        </p:txBody>
      </p:sp>
      <p:sp>
        <p:nvSpPr>
          <p:cNvPr id="25628" name="Rectangle 27"/>
          <p:cNvSpPr>
            <a:spLocks noChangeArrowheads="1"/>
          </p:cNvSpPr>
          <p:nvPr/>
        </p:nvSpPr>
        <p:spPr bwMode="auto">
          <a:xfrm>
            <a:off x="0" y="3535363"/>
            <a:ext cx="9144000" cy="0"/>
          </a:xfrm>
          <a:prstGeom prst="rect">
            <a:avLst/>
          </a:prstGeom>
          <a:noFill/>
          <a:ln w="9525">
            <a:noFill/>
            <a:miter lim="800000"/>
            <a:headEnd/>
            <a:tailEnd/>
          </a:ln>
        </p:spPr>
        <p:txBody>
          <a:bodyPr wrap="none" anchor="ctr">
            <a:spAutoFit/>
          </a:bodyPr>
          <a:lstStyle/>
          <a:p>
            <a:endParaRPr lang="it-IT"/>
          </a:p>
        </p:txBody>
      </p:sp>
      <p:sp>
        <p:nvSpPr>
          <p:cNvPr id="25629" name="Rectangle 28"/>
          <p:cNvSpPr>
            <a:spLocks noChangeArrowheads="1"/>
          </p:cNvSpPr>
          <p:nvPr/>
        </p:nvSpPr>
        <p:spPr bwMode="auto">
          <a:xfrm>
            <a:off x="0" y="3559175"/>
            <a:ext cx="9144000" cy="0"/>
          </a:xfrm>
          <a:prstGeom prst="rect">
            <a:avLst/>
          </a:prstGeom>
          <a:noFill/>
          <a:ln w="9525">
            <a:noFill/>
            <a:miter lim="800000"/>
            <a:headEnd/>
            <a:tailEnd/>
          </a:ln>
        </p:spPr>
        <p:txBody>
          <a:bodyPr wrap="none" anchor="ctr">
            <a:spAutoFit/>
          </a:bodyPr>
          <a:lstStyle/>
          <a:p>
            <a:endParaRPr lang="it-IT"/>
          </a:p>
        </p:txBody>
      </p:sp>
      <p:sp>
        <p:nvSpPr>
          <p:cNvPr id="25630" name="Rectangle 34"/>
          <p:cNvSpPr>
            <a:spLocks noChangeArrowheads="1"/>
          </p:cNvSpPr>
          <p:nvPr/>
        </p:nvSpPr>
        <p:spPr bwMode="auto">
          <a:xfrm>
            <a:off x="0" y="3573463"/>
            <a:ext cx="9144000" cy="0"/>
          </a:xfrm>
          <a:prstGeom prst="rect">
            <a:avLst/>
          </a:prstGeom>
          <a:noFill/>
          <a:ln w="9525">
            <a:noFill/>
            <a:miter lim="800000"/>
            <a:headEnd/>
            <a:tailEnd/>
          </a:ln>
        </p:spPr>
        <p:txBody>
          <a:bodyPr wrap="none" anchor="ctr">
            <a:spAutoFit/>
          </a:bodyPr>
          <a:lstStyle/>
          <a:p>
            <a:endParaRPr lang="it-IT"/>
          </a:p>
        </p:txBody>
      </p:sp>
      <p:sp>
        <p:nvSpPr>
          <p:cNvPr id="25631" name="Rectangle 35"/>
          <p:cNvSpPr>
            <a:spLocks noChangeArrowheads="1"/>
          </p:cNvSpPr>
          <p:nvPr/>
        </p:nvSpPr>
        <p:spPr bwMode="auto">
          <a:xfrm>
            <a:off x="214313" y="2500313"/>
            <a:ext cx="8858250" cy="369887"/>
          </a:xfrm>
          <a:prstGeom prst="rect">
            <a:avLst/>
          </a:prstGeom>
          <a:noFill/>
          <a:ln w="9525">
            <a:noFill/>
            <a:miter lim="800000"/>
            <a:headEnd/>
            <a:tailEnd/>
          </a:ln>
        </p:spPr>
        <p:txBody>
          <a:bodyPr anchor="ctr">
            <a:spAutoFit/>
          </a:bodyPr>
          <a:lstStyle/>
          <a:p>
            <a:pPr algn="just"/>
            <a:r>
              <a:rPr lang="it-IT" sz="1800"/>
              <a:t>E, sostituendo a “c” SFC ed esprimendo il peso in Kg (e non in N) avrei:</a:t>
            </a:r>
          </a:p>
        </p:txBody>
      </p:sp>
      <p:sp>
        <p:nvSpPr>
          <p:cNvPr id="25632" name="Rectangle 37"/>
          <p:cNvSpPr>
            <a:spLocks noChangeArrowheads="1"/>
          </p:cNvSpPr>
          <p:nvPr/>
        </p:nvSpPr>
        <p:spPr bwMode="auto">
          <a:xfrm>
            <a:off x="0" y="3521075"/>
            <a:ext cx="9144000" cy="0"/>
          </a:xfrm>
          <a:prstGeom prst="rect">
            <a:avLst/>
          </a:prstGeom>
          <a:noFill/>
          <a:ln w="9525">
            <a:noFill/>
            <a:miter lim="800000"/>
            <a:headEnd/>
            <a:tailEnd/>
          </a:ln>
        </p:spPr>
        <p:txBody>
          <a:bodyPr wrap="none" anchor="ctr">
            <a:spAutoFit/>
          </a:bodyPr>
          <a:lstStyle/>
          <a:p>
            <a:endParaRPr lang="it-IT"/>
          </a:p>
        </p:txBody>
      </p:sp>
      <p:sp>
        <p:nvSpPr>
          <p:cNvPr id="25633" name="Segnaposto numero diapositiva 35"/>
          <p:cNvSpPr>
            <a:spLocks noGrp="1"/>
          </p:cNvSpPr>
          <p:nvPr>
            <p:ph type="sldNum" sz="quarter" idx="12"/>
          </p:nvPr>
        </p:nvSpPr>
        <p:spPr>
          <a:noFill/>
        </p:spPr>
        <p:txBody>
          <a:bodyPr/>
          <a:lstStyle/>
          <a:p>
            <a:fld id="{84F6A4EB-065B-451A-B8FB-E5FF98C45159}" type="slidenum">
              <a:rPr lang="it-IT" smtClean="0"/>
              <a:pPr/>
              <a:t>29</a:t>
            </a:fld>
            <a:endParaRPr lang="it-IT"/>
          </a:p>
        </p:txBody>
      </p:sp>
      <p:sp>
        <p:nvSpPr>
          <p:cNvPr id="25635"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5636" name="Rectangle 5"/>
          <p:cNvSpPr>
            <a:spLocks noChangeArrowheads="1"/>
          </p:cNvSpPr>
          <p:nvPr/>
        </p:nvSpPr>
        <p:spPr bwMode="auto">
          <a:xfrm>
            <a:off x="250825"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sp>
        <p:nvSpPr>
          <p:cNvPr id="25637" name="Rettangolo 41"/>
          <p:cNvSpPr>
            <a:spLocks noChangeArrowheads="1"/>
          </p:cNvSpPr>
          <p:nvPr/>
        </p:nvSpPr>
        <p:spPr bwMode="auto">
          <a:xfrm>
            <a:off x="7358063" y="3148013"/>
            <a:ext cx="1785937" cy="923925"/>
          </a:xfrm>
          <a:prstGeom prst="rect">
            <a:avLst/>
          </a:prstGeom>
          <a:noFill/>
          <a:ln w="9525">
            <a:noFill/>
            <a:miter lim="800000"/>
            <a:headEnd/>
            <a:tailEnd/>
          </a:ln>
        </p:spPr>
        <p:txBody>
          <a:bodyPr>
            <a:spAutoFit/>
          </a:bodyPr>
          <a:lstStyle/>
          <a:p>
            <a:r>
              <a:rPr lang="it-IT" sz="1800"/>
              <a:t>Con W [Kg]</a:t>
            </a:r>
          </a:p>
          <a:p>
            <a:r>
              <a:rPr lang="it-IT" sz="1800"/>
              <a:t>SFC [lb/(hp hr)]</a:t>
            </a:r>
          </a:p>
          <a:p>
            <a:r>
              <a:rPr lang="it-IT" sz="1800"/>
              <a:t>S [m^2]</a:t>
            </a:r>
          </a:p>
        </p:txBody>
      </p:sp>
      <p:graphicFrame>
        <p:nvGraphicFramePr>
          <p:cNvPr id="25602" name="Object 7"/>
          <p:cNvGraphicFramePr>
            <a:graphicFrameLocks noChangeAspect="1"/>
          </p:cNvGraphicFramePr>
          <p:nvPr/>
        </p:nvGraphicFramePr>
        <p:xfrm>
          <a:off x="214313" y="1228725"/>
          <a:ext cx="8359775" cy="1200150"/>
        </p:xfrm>
        <a:graphic>
          <a:graphicData uri="http://schemas.openxmlformats.org/presentationml/2006/ole">
            <mc:AlternateContent xmlns:mc="http://schemas.openxmlformats.org/markup-compatibility/2006">
              <mc:Choice xmlns:v="urn:schemas-microsoft-com:vml" Requires="v">
                <p:oleObj spid="_x0000_s25626" name="Equazione" r:id="rId3" imgW="3720960" imgH="533160" progId="Equation.3">
                  <p:embed/>
                </p:oleObj>
              </mc:Choice>
              <mc:Fallback>
                <p:oleObj name="Equazione" r:id="rId3" imgW="3720960" imgH="5331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228725"/>
                        <a:ext cx="8359775" cy="1200150"/>
                      </a:xfrm>
                      <a:prstGeom prst="rect">
                        <a:avLst/>
                      </a:prstGeom>
                      <a:solidFill>
                        <a:srgbClr val="FFFF00"/>
                      </a:solidFill>
                    </p:spPr>
                  </p:pic>
                </p:oleObj>
              </mc:Fallback>
            </mc:AlternateContent>
          </a:graphicData>
        </a:graphic>
      </p:graphicFrame>
      <p:sp>
        <p:nvSpPr>
          <p:cNvPr id="25638" name="Rectangle 35"/>
          <p:cNvSpPr>
            <a:spLocks noChangeArrowheads="1"/>
          </p:cNvSpPr>
          <p:nvPr/>
        </p:nvSpPr>
        <p:spPr bwMode="auto">
          <a:xfrm>
            <a:off x="214313" y="4286250"/>
            <a:ext cx="6643687" cy="369888"/>
          </a:xfrm>
          <a:prstGeom prst="rect">
            <a:avLst/>
          </a:prstGeom>
          <a:noFill/>
          <a:ln w="9525">
            <a:noFill/>
            <a:miter lim="800000"/>
            <a:headEnd/>
            <a:tailEnd/>
          </a:ln>
        </p:spPr>
        <p:txBody>
          <a:bodyPr anchor="ctr">
            <a:spAutoFit/>
          </a:bodyPr>
          <a:lstStyle/>
          <a:p>
            <a:pPr algn="just"/>
            <a:r>
              <a:rPr lang="it-IT" sz="1800"/>
              <a:t>E, quindi:</a:t>
            </a:r>
          </a:p>
        </p:txBody>
      </p:sp>
      <p:graphicFrame>
        <p:nvGraphicFramePr>
          <p:cNvPr id="25603" name="Object 5"/>
          <p:cNvGraphicFramePr>
            <a:graphicFrameLocks noChangeAspect="1"/>
          </p:cNvGraphicFramePr>
          <p:nvPr/>
        </p:nvGraphicFramePr>
        <p:xfrm>
          <a:off x="214313" y="3000375"/>
          <a:ext cx="7104062" cy="1200150"/>
        </p:xfrm>
        <a:graphic>
          <a:graphicData uri="http://schemas.openxmlformats.org/presentationml/2006/ole">
            <mc:AlternateContent xmlns:mc="http://schemas.openxmlformats.org/markup-compatibility/2006">
              <mc:Choice xmlns:v="urn:schemas-microsoft-com:vml" Requires="v">
                <p:oleObj spid="_x0000_s25627" name="Equazione" r:id="rId5" imgW="3162240" imgH="533160" progId="Equation.3">
                  <p:embed/>
                </p:oleObj>
              </mc:Choice>
              <mc:Fallback>
                <p:oleObj name="Equazione" r:id="rId5" imgW="3162240" imgH="5331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3000375"/>
                        <a:ext cx="7104062" cy="1200150"/>
                      </a:xfrm>
                      <a:prstGeom prst="rect">
                        <a:avLst/>
                      </a:prstGeom>
                      <a:solidFill>
                        <a:srgbClr val="FFFF00"/>
                      </a:solidFill>
                    </p:spPr>
                  </p:pic>
                </p:oleObj>
              </mc:Fallback>
            </mc:AlternateContent>
          </a:graphicData>
        </a:graphic>
      </p:graphicFrame>
      <p:graphicFrame>
        <p:nvGraphicFramePr>
          <p:cNvPr id="25604" name="Object 6"/>
          <p:cNvGraphicFramePr>
            <a:graphicFrameLocks noChangeAspect="1"/>
          </p:cNvGraphicFramePr>
          <p:nvPr/>
        </p:nvGraphicFramePr>
        <p:xfrm>
          <a:off x="241300" y="4714875"/>
          <a:ext cx="8045450" cy="1200150"/>
        </p:xfrm>
        <a:graphic>
          <a:graphicData uri="http://schemas.openxmlformats.org/presentationml/2006/ole">
            <mc:AlternateContent xmlns:mc="http://schemas.openxmlformats.org/markup-compatibility/2006">
              <mc:Choice xmlns:v="urn:schemas-microsoft-com:vml" Requires="v">
                <p:oleObj spid="_x0000_s25628" name="Equazione" r:id="rId7" imgW="3581280" imgH="533160" progId="Equation.3">
                  <p:embed/>
                </p:oleObj>
              </mc:Choice>
              <mc:Fallback>
                <p:oleObj name="Equazione" r:id="rId7" imgW="3581280" imgH="5331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300" y="4714875"/>
                        <a:ext cx="8045450" cy="1200150"/>
                      </a:xfrm>
                      <a:prstGeom prst="rect">
                        <a:avLst/>
                      </a:prstGeom>
                      <a:solidFill>
                        <a:srgbClr val="FFFF00"/>
                      </a:solidFill>
                    </p:spPr>
                  </p:pic>
                </p:oleObj>
              </mc:Fallback>
            </mc:AlternateContent>
          </a:graphicData>
        </a:graphic>
      </p:graphicFrame>
      <p:sp>
        <p:nvSpPr>
          <p:cNvPr id="39" name="Segnaposto piè di pagina 4">
            <a:extLst>
              <a:ext uri="{FF2B5EF4-FFF2-40B4-BE49-F238E27FC236}">
                <a16:creationId xmlns:a16="http://schemas.microsoft.com/office/drawing/2014/main" id="{C07F78CA-B533-4DD7-A302-5A94B5BE82FD}"/>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61443"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1444" name="Text Box 4"/>
          <p:cNvSpPr txBox="1">
            <a:spLocks noChangeArrowheads="1"/>
          </p:cNvSpPr>
          <p:nvPr/>
        </p:nvSpPr>
        <p:spPr bwMode="auto">
          <a:xfrm>
            <a:off x="179388" y="428625"/>
            <a:ext cx="8640762" cy="5632450"/>
          </a:xfrm>
          <a:prstGeom prst="rect">
            <a:avLst/>
          </a:prstGeom>
          <a:noFill/>
          <a:ln w="9525">
            <a:noFill/>
            <a:miter lim="800000"/>
            <a:headEnd/>
            <a:tailEnd/>
          </a:ln>
        </p:spPr>
        <p:txBody>
          <a:bodyPr>
            <a:spAutoFit/>
          </a:bodyPr>
          <a:lstStyle/>
          <a:p>
            <a:pPr algn="just"/>
            <a:r>
              <a:rPr lang="it-IT" sz="2000"/>
              <a:t>L’</a:t>
            </a:r>
            <a:r>
              <a:rPr lang="it-IT" sz="2000" i="1"/>
              <a:t>autonomia di distanza</a:t>
            </a:r>
            <a:r>
              <a:rPr lang="it-IT" sz="2000"/>
              <a:t> (</a:t>
            </a:r>
            <a:r>
              <a:rPr lang="it-IT" sz="2000" i="1"/>
              <a:t>range</a:t>
            </a:r>
            <a:r>
              <a:rPr lang="it-IT" sz="2000"/>
              <a:t>, in inglese) di un velivolo si definisce come la distanza totale, misurata al suolo, percorsa con il combustibile a disposizione. Un’altra grandezza legata al consumo di carburante è invece l’</a:t>
            </a:r>
            <a:r>
              <a:rPr lang="it-IT" sz="2000" i="1"/>
              <a:t>autonomia di durata</a:t>
            </a:r>
            <a:r>
              <a:rPr lang="it-IT" sz="2000"/>
              <a:t> (</a:t>
            </a:r>
            <a:r>
              <a:rPr lang="it-IT" sz="2000" i="1"/>
              <a:t>endurance</a:t>
            </a:r>
            <a:r>
              <a:rPr lang="it-IT" sz="2000"/>
              <a:t>, in inglese), definita come il tempo totale per il quale un velivolo è capace di volare con una data quantità di combustibile. A seconda dell’impiego tipico di un velivolo è importante avere un’autonomia di distanza oppure un’autonomia di durata massima possibile. </a:t>
            </a:r>
          </a:p>
          <a:p>
            <a:pPr algn="just"/>
            <a:r>
              <a:rPr lang="it-IT" sz="2000"/>
              <a:t>Nell’analisi di questo capitolo verranno studiate le condizioni di volo che, per velivolo propulso ad elica e per velivolo propulso a getto, garantiscono al velivolo la massima autonomia di distanza o la massima autonomia oraria.</a:t>
            </a:r>
          </a:p>
          <a:p>
            <a:pPr algn="just"/>
            <a:r>
              <a:rPr lang="it-IT" sz="2000"/>
              <a:t>Si arriverà quindi a definire delle formule utilizzabili per calcolare l’autonomia (la distanza percorribile o il tempo di volo) relativa ad un dato velivolo, con data aerodinamica e date caratteristiche propulsive e assegnata quantità di carburante, in date condizioni di volo. </a:t>
            </a:r>
          </a:p>
          <a:p>
            <a:pPr algn="just"/>
            <a:r>
              <a:rPr lang="it-IT" sz="2000"/>
              <a:t>Al fine di ricavare tali relazioni bisogna innanzitutto richiamare il concetto di consumo specifico di carburante nel caso di motore di velivolo ad elica (che produce una potenza all’albero) e nel caso di motore turbogetto/turbofan (che produce spinta).</a:t>
            </a:r>
          </a:p>
        </p:txBody>
      </p:sp>
      <p:sp>
        <p:nvSpPr>
          <p:cNvPr id="61445" name="Segnaposto numero diapositiva 5"/>
          <p:cNvSpPr>
            <a:spLocks noGrp="1"/>
          </p:cNvSpPr>
          <p:nvPr>
            <p:ph type="sldNum" sz="quarter" idx="12"/>
          </p:nvPr>
        </p:nvSpPr>
        <p:spPr>
          <a:noFill/>
        </p:spPr>
        <p:txBody>
          <a:bodyPr/>
          <a:lstStyle/>
          <a:p>
            <a:fld id="{E4461E13-680B-4A55-B485-6A6AEE6CE26B}" type="slidenum">
              <a:rPr lang="it-IT" smtClean="0"/>
              <a:pPr/>
              <a:t>3</a:t>
            </a:fld>
            <a:endParaRPr lang="it-IT"/>
          </a:p>
        </p:txBody>
      </p:sp>
      <p:sp>
        <p:nvSpPr>
          <p:cNvPr id="7" name="Segnaposto piè di pagina 4">
            <a:extLst>
              <a:ext uri="{FF2B5EF4-FFF2-40B4-BE49-F238E27FC236}">
                <a16:creationId xmlns:a16="http://schemas.microsoft.com/office/drawing/2014/main" id="{94D7B25B-C0B9-4F20-82D4-18303E25D46C}"/>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26629"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6630" name="Rectangle 5"/>
          <p:cNvSpPr>
            <a:spLocks noChangeArrowheads="1"/>
          </p:cNvSpPr>
          <p:nvPr/>
        </p:nvSpPr>
        <p:spPr bwMode="auto">
          <a:xfrm>
            <a:off x="0" y="785813"/>
            <a:ext cx="5286375" cy="457200"/>
          </a:xfrm>
          <a:prstGeom prst="rect">
            <a:avLst/>
          </a:prstGeom>
          <a:noFill/>
          <a:ln w="9525">
            <a:noFill/>
            <a:miter lim="800000"/>
            <a:headEnd/>
            <a:tailEnd/>
          </a:ln>
        </p:spPr>
        <p:txBody>
          <a:bodyPr anchor="ctr">
            <a:spAutoFit/>
          </a:bodyPr>
          <a:lstStyle/>
          <a:p>
            <a:pPr algn="just"/>
            <a:r>
              <a:rPr lang="it-IT" u="sng"/>
              <a:t>Breguet - Elica</a:t>
            </a:r>
          </a:p>
        </p:txBody>
      </p:sp>
      <p:sp>
        <p:nvSpPr>
          <p:cNvPr id="26631"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6632"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26633"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26634"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6635"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6636"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26637"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26638"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26639"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6640"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6641"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26642"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6643"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6644"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6645"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6646"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6647" name="Rectangle 2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6648" name="Rectangle 23"/>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26649" name="Rectangle 2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it-IT"/>
          </a:p>
        </p:txBody>
      </p:sp>
      <p:sp>
        <p:nvSpPr>
          <p:cNvPr id="26650" name="Rectangle 2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26651" name="Rectangle 26"/>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26652" name="Rectangle 27"/>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26653" name="Rectangle 28"/>
          <p:cNvSpPr>
            <a:spLocks noChangeArrowheads="1"/>
          </p:cNvSpPr>
          <p:nvPr/>
        </p:nvSpPr>
        <p:spPr bwMode="auto">
          <a:xfrm>
            <a:off x="71438" y="1214438"/>
            <a:ext cx="5803900" cy="830262"/>
          </a:xfrm>
          <a:prstGeom prst="rect">
            <a:avLst/>
          </a:prstGeom>
          <a:noFill/>
          <a:ln w="9525">
            <a:noFill/>
            <a:miter lim="800000"/>
            <a:headEnd/>
            <a:tailEnd/>
          </a:ln>
        </p:spPr>
        <p:txBody>
          <a:bodyPr wrap="none" anchor="ctr">
            <a:spAutoFit/>
          </a:bodyPr>
          <a:lstStyle/>
          <a:p>
            <a:pPr algn="just"/>
            <a:r>
              <a:rPr lang="it-IT"/>
              <a:t>Le formule possono essere usate per valutare:</a:t>
            </a:r>
          </a:p>
          <a:p>
            <a:pPr algn="just">
              <a:buFontTx/>
              <a:buChar char="-"/>
            </a:pPr>
            <a:r>
              <a:rPr lang="it-IT"/>
              <a:t> MAX RANGE (Punto o assetto “E”)</a:t>
            </a:r>
          </a:p>
        </p:txBody>
      </p:sp>
      <p:sp>
        <p:nvSpPr>
          <p:cNvPr id="26654"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26655" name="Rectangle 32"/>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26656"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26626" name="Object 35"/>
          <p:cNvGraphicFramePr>
            <a:graphicFrameLocks noChangeAspect="1"/>
          </p:cNvGraphicFramePr>
          <p:nvPr/>
        </p:nvGraphicFramePr>
        <p:xfrm>
          <a:off x="212725" y="2133600"/>
          <a:ext cx="5573713" cy="1009650"/>
        </p:xfrm>
        <a:graphic>
          <a:graphicData uri="http://schemas.openxmlformats.org/presentationml/2006/ole">
            <mc:AlternateContent xmlns:mc="http://schemas.openxmlformats.org/markup-compatibility/2006">
              <mc:Choice xmlns:v="urn:schemas-microsoft-com:vml" Requires="v">
                <p:oleObj spid="_x0000_s26642" name="Equazione" r:id="rId3" imgW="2361960" imgH="431640" progId="Equation.3">
                  <p:embed/>
                </p:oleObj>
              </mc:Choice>
              <mc:Fallback>
                <p:oleObj name="Equazione" r:id="rId3" imgW="2361960" imgH="43164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2133600"/>
                        <a:ext cx="5573713" cy="1009650"/>
                      </a:xfrm>
                      <a:prstGeom prst="rect">
                        <a:avLst/>
                      </a:prstGeom>
                      <a:solidFill>
                        <a:srgbClr val="FFFF00"/>
                      </a:solidFill>
                    </p:spPr>
                  </p:pic>
                </p:oleObj>
              </mc:Fallback>
            </mc:AlternateContent>
          </a:graphicData>
        </a:graphic>
      </p:graphicFrame>
      <p:sp>
        <p:nvSpPr>
          <p:cNvPr id="26657" name="Rectangle 38"/>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pic>
        <p:nvPicPr>
          <p:cNvPr id="26658" name="Picture 39" descr="03"/>
          <p:cNvPicPr>
            <a:picLocks noChangeAspect="1" noChangeArrowheads="1"/>
          </p:cNvPicPr>
          <p:nvPr/>
        </p:nvPicPr>
        <p:blipFill>
          <a:blip r:embed="rId5"/>
          <a:srcRect/>
          <a:stretch>
            <a:fillRect/>
          </a:stretch>
        </p:blipFill>
        <p:spPr bwMode="auto">
          <a:xfrm>
            <a:off x="6740525" y="428625"/>
            <a:ext cx="2189163" cy="3297238"/>
          </a:xfrm>
          <a:prstGeom prst="rect">
            <a:avLst/>
          </a:prstGeom>
          <a:noFill/>
          <a:ln w="9525">
            <a:noFill/>
            <a:miter lim="800000"/>
            <a:headEnd/>
            <a:tailEnd/>
          </a:ln>
        </p:spPr>
      </p:pic>
      <p:graphicFrame>
        <p:nvGraphicFramePr>
          <p:cNvPr id="26627" name="Object 40"/>
          <p:cNvGraphicFramePr>
            <a:graphicFrameLocks noChangeAspect="1"/>
          </p:cNvGraphicFramePr>
          <p:nvPr/>
        </p:nvGraphicFramePr>
        <p:xfrm>
          <a:off x="77788" y="3857625"/>
          <a:ext cx="7994650" cy="1143000"/>
        </p:xfrm>
        <a:graphic>
          <a:graphicData uri="http://schemas.openxmlformats.org/presentationml/2006/ole">
            <mc:AlternateContent xmlns:mc="http://schemas.openxmlformats.org/markup-compatibility/2006">
              <mc:Choice xmlns:v="urn:schemas-microsoft-com:vml" Requires="v">
                <p:oleObj spid="_x0000_s26643" name="Equazione" r:id="rId6" imgW="3733560" imgH="533160" progId="Equation.3">
                  <p:embed/>
                </p:oleObj>
              </mc:Choice>
              <mc:Fallback>
                <p:oleObj name="Equazione" r:id="rId6" imgW="3733560" imgH="533160"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88" y="3857625"/>
                        <a:ext cx="7994650" cy="1143000"/>
                      </a:xfrm>
                      <a:prstGeom prst="rect">
                        <a:avLst/>
                      </a:prstGeom>
                      <a:solidFill>
                        <a:srgbClr val="FFFF00"/>
                      </a:solidFill>
                    </p:spPr>
                  </p:pic>
                </p:oleObj>
              </mc:Fallback>
            </mc:AlternateContent>
          </a:graphicData>
        </a:graphic>
      </p:graphicFrame>
      <p:sp>
        <p:nvSpPr>
          <p:cNvPr id="26659" name="Segnaposto numero diapositiva 36"/>
          <p:cNvSpPr>
            <a:spLocks noGrp="1"/>
          </p:cNvSpPr>
          <p:nvPr>
            <p:ph type="sldNum" sz="quarter" idx="12"/>
          </p:nvPr>
        </p:nvSpPr>
        <p:spPr>
          <a:noFill/>
        </p:spPr>
        <p:txBody>
          <a:bodyPr/>
          <a:lstStyle/>
          <a:p>
            <a:fld id="{1B933D82-FCF1-4206-A347-481E7B91E055}" type="slidenum">
              <a:rPr lang="it-IT" smtClean="0"/>
              <a:pPr/>
              <a:t>30</a:t>
            </a:fld>
            <a:endParaRPr lang="it-IT"/>
          </a:p>
        </p:txBody>
      </p:sp>
      <p:sp>
        <p:nvSpPr>
          <p:cNvPr id="26661"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6662" name="Rectangle 5"/>
          <p:cNvSpPr>
            <a:spLocks noChangeArrowheads="1"/>
          </p:cNvSpPr>
          <p:nvPr/>
        </p:nvSpPr>
        <p:spPr bwMode="auto">
          <a:xfrm>
            <a:off x="0" y="385763"/>
            <a:ext cx="6964363" cy="400050"/>
          </a:xfrm>
          <a:prstGeom prst="rect">
            <a:avLst/>
          </a:prstGeom>
          <a:noFill/>
          <a:ln w="9525">
            <a:noFill/>
            <a:miter lim="800000"/>
            <a:headEnd/>
            <a:tailEnd/>
          </a:ln>
        </p:spPr>
        <p:txBody>
          <a:bodyPr anchor="ctr">
            <a:spAutoFit/>
          </a:bodyPr>
          <a:lstStyle/>
          <a:p>
            <a:pPr algn="just"/>
            <a:r>
              <a:rPr lang="it-IT" sz="2000" b="1" u="sng"/>
              <a:t>Formulazione Quantitativa – Formule di BREGUET Elica</a:t>
            </a:r>
          </a:p>
        </p:txBody>
      </p:sp>
      <p:sp>
        <p:nvSpPr>
          <p:cNvPr id="26663" name="Rettangolo 38"/>
          <p:cNvSpPr>
            <a:spLocks noChangeArrowheads="1"/>
          </p:cNvSpPr>
          <p:nvPr/>
        </p:nvSpPr>
        <p:spPr bwMode="auto">
          <a:xfrm>
            <a:off x="71438" y="3286125"/>
            <a:ext cx="5857875" cy="461963"/>
          </a:xfrm>
          <a:prstGeom prst="rect">
            <a:avLst/>
          </a:prstGeom>
          <a:noFill/>
          <a:ln w="9525">
            <a:noFill/>
            <a:miter lim="800000"/>
            <a:headEnd/>
            <a:tailEnd/>
          </a:ln>
        </p:spPr>
        <p:txBody>
          <a:bodyPr>
            <a:spAutoFit/>
          </a:bodyPr>
          <a:lstStyle/>
          <a:p>
            <a:pPr algn="just">
              <a:buFontTx/>
              <a:buChar char="-"/>
            </a:pPr>
            <a:r>
              <a:rPr lang="it-IT"/>
              <a:t> MAX ENDURANCE (Punto o assetto “P”)</a:t>
            </a:r>
          </a:p>
        </p:txBody>
      </p:sp>
      <p:cxnSp>
        <p:nvCxnSpPr>
          <p:cNvPr id="41" name="Connettore 2 40"/>
          <p:cNvCxnSpPr/>
          <p:nvPr/>
        </p:nvCxnSpPr>
        <p:spPr>
          <a:xfrm rot="10800000">
            <a:off x="4287838" y="4857750"/>
            <a:ext cx="498475" cy="428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665" name="Rettangolo 44"/>
          <p:cNvSpPr>
            <a:spLocks noChangeArrowheads="1"/>
          </p:cNvSpPr>
          <p:nvPr/>
        </p:nvSpPr>
        <p:spPr bwMode="auto">
          <a:xfrm>
            <a:off x="4714875" y="5072063"/>
            <a:ext cx="1093788" cy="369887"/>
          </a:xfrm>
          <a:prstGeom prst="rect">
            <a:avLst/>
          </a:prstGeom>
          <a:noFill/>
          <a:ln w="9525">
            <a:noFill/>
            <a:miter lim="800000"/>
            <a:headEnd/>
            <a:tailEnd/>
          </a:ln>
        </p:spPr>
        <p:txBody>
          <a:bodyPr wrap="none">
            <a:spAutoFit/>
          </a:bodyPr>
          <a:lstStyle/>
          <a:p>
            <a:r>
              <a:rPr lang="it-IT" sz="1800"/>
              <a:t>punto “P”</a:t>
            </a:r>
          </a:p>
        </p:txBody>
      </p:sp>
      <p:sp>
        <p:nvSpPr>
          <p:cNvPr id="26666" name="Rettangolo 45"/>
          <p:cNvSpPr>
            <a:spLocks noChangeArrowheads="1"/>
          </p:cNvSpPr>
          <p:nvPr/>
        </p:nvSpPr>
        <p:spPr bwMode="auto">
          <a:xfrm>
            <a:off x="7358063" y="5143500"/>
            <a:ext cx="1330325" cy="369888"/>
          </a:xfrm>
          <a:prstGeom prst="rect">
            <a:avLst/>
          </a:prstGeom>
          <a:noFill/>
          <a:ln w="9525">
            <a:noFill/>
            <a:miter lim="800000"/>
            <a:headEnd/>
            <a:tailEnd/>
          </a:ln>
        </p:spPr>
        <p:txBody>
          <a:bodyPr wrap="none">
            <a:spAutoFit/>
          </a:bodyPr>
          <a:lstStyle/>
          <a:p>
            <a:r>
              <a:rPr lang="it-IT" sz="1800"/>
              <a:t>Con W [Kg]</a:t>
            </a:r>
          </a:p>
        </p:txBody>
      </p:sp>
      <p:sp>
        <p:nvSpPr>
          <p:cNvPr id="43" name="Segnaposto piè di pagina 4">
            <a:extLst>
              <a:ext uri="{FF2B5EF4-FFF2-40B4-BE49-F238E27FC236}">
                <a16:creationId xmlns:a16="http://schemas.microsoft.com/office/drawing/2014/main" id="{BB47EB32-A146-4123-B018-2E769442F716}"/>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graphicFrame>
        <p:nvGraphicFramePr>
          <p:cNvPr id="27650" name="Object 35"/>
          <p:cNvGraphicFramePr>
            <a:graphicFrameLocks noChangeAspect="1"/>
          </p:cNvGraphicFramePr>
          <p:nvPr/>
        </p:nvGraphicFramePr>
        <p:xfrm>
          <a:off x="214313" y="785813"/>
          <a:ext cx="4732337" cy="857250"/>
        </p:xfrm>
        <a:graphic>
          <a:graphicData uri="http://schemas.openxmlformats.org/presentationml/2006/ole">
            <mc:AlternateContent xmlns:mc="http://schemas.openxmlformats.org/markup-compatibility/2006">
              <mc:Choice xmlns:v="urn:schemas-microsoft-com:vml" Requires="v">
                <p:oleObj spid="_x0000_s27698" name="Equazione" r:id="rId3" imgW="2361960" imgH="431640" progId="Equation.3">
                  <p:embed/>
                </p:oleObj>
              </mc:Choice>
              <mc:Fallback>
                <p:oleObj name="Equazione" r:id="rId3" imgW="2361960" imgH="43164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785813"/>
                        <a:ext cx="4732337" cy="857250"/>
                      </a:xfrm>
                      <a:prstGeom prst="rect">
                        <a:avLst/>
                      </a:prstGeom>
                      <a:solidFill>
                        <a:srgbClr val="FFFF00"/>
                      </a:solidFill>
                    </p:spPr>
                  </p:pic>
                </p:oleObj>
              </mc:Fallback>
            </mc:AlternateContent>
          </a:graphicData>
        </a:graphic>
      </p:graphicFrame>
      <p:sp>
        <p:nvSpPr>
          <p:cNvPr id="27657" name="Segnaposto numero diapositiva 36"/>
          <p:cNvSpPr>
            <a:spLocks noGrp="1"/>
          </p:cNvSpPr>
          <p:nvPr>
            <p:ph type="sldNum" sz="quarter" idx="12"/>
          </p:nvPr>
        </p:nvSpPr>
        <p:spPr>
          <a:noFill/>
        </p:spPr>
        <p:txBody>
          <a:bodyPr/>
          <a:lstStyle/>
          <a:p>
            <a:fld id="{8349E76B-DB9B-4D7A-96AF-FF78F113C1F2}" type="slidenum">
              <a:rPr lang="it-IT" smtClean="0"/>
              <a:pPr/>
              <a:t>31</a:t>
            </a:fld>
            <a:endParaRPr lang="it-IT"/>
          </a:p>
        </p:txBody>
      </p:sp>
      <p:sp>
        <p:nvSpPr>
          <p:cNvPr id="27659"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7660" name="Rectangle 5"/>
          <p:cNvSpPr>
            <a:spLocks noChangeArrowheads="1"/>
          </p:cNvSpPr>
          <p:nvPr/>
        </p:nvSpPr>
        <p:spPr bwMode="auto">
          <a:xfrm>
            <a:off x="0" y="385763"/>
            <a:ext cx="7500938" cy="400050"/>
          </a:xfrm>
          <a:prstGeom prst="rect">
            <a:avLst/>
          </a:prstGeom>
          <a:noFill/>
          <a:ln w="9525">
            <a:noFill/>
            <a:miter lim="800000"/>
            <a:headEnd/>
            <a:tailEnd/>
          </a:ln>
        </p:spPr>
        <p:txBody>
          <a:bodyPr anchor="ctr">
            <a:spAutoFit/>
          </a:bodyPr>
          <a:lstStyle/>
          <a:p>
            <a:pPr algn="just"/>
            <a:r>
              <a:rPr lang="it-IT" sz="2000" b="1" u="sng"/>
              <a:t>Formulazione Quantitativa – ESEMPIO APPLICATIVO Elica</a:t>
            </a:r>
          </a:p>
        </p:txBody>
      </p:sp>
      <p:sp>
        <p:nvSpPr>
          <p:cNvPr id="27661" name="Rectangle 35"/>
          <p:cNvSpPr>
            <a:spLocks noChangeArrowheads="1"/>
          </p:cNvSpPr>
          <p:nvPr/>
        </p:nvSpPr>
        <p:spPr bwMode="auto">
          <a:xfrm>
            <a:off x="0" y="1630363"/>
            <a:ext cx="7143750" cy="369887"/>
          </a:xfrm>
          <a:prstGeom prst="rect">
            <a:avLst/>
          </a:prstGeom>
          <a:noFill/>
          <a:ln w="9525">
            <a:noFill/>
            <a:miter lim="800000"/>
            <a:headEnd/>
            <a:tailEnd/>
          </a:ln>
        </p:spPr>
        <p:txBody>
          <a:bodyPr anchor="ctr">
            <a:spAutoFit/>
          </a:bodyPr>
          <a:lstStyle/>
          <a:p>
            <a:pPr algn="just"/>
            <a:r>
              <a:rPr lang="it-IT" sz="1800"/>
              <a:t>Velivolo ad elica tipo Cessna :</a:t>
            </a:r>
          </a:p>
        </p:txBody>
      </p:sp>
      <p:graphicFrame>
        <p:nvGraphicFramePr>
          <p:cNvPr id="27651" name="Object 4"/>
          <p:cNvGraphicFramePr>
            <a:graphicFrameLocks noChangeAspect="1"/>
          </p:cNvGraphicFramePr>
          <p:nvPr/>
        </p:nvGraphicFramePr>
        <p:xfrm>
          <a:off x="71438" y="1952625"/>
          <a:ext cx="6691312" cy="1762125"/>
        </p:xfrm>
        <a:graphic>
          <a:graphicData uri="http://schemas.openxmlformats.org/presentationml/2006/ole">
            <mc:AlternateContent xmlns:mc="http://schemas.openxmlformats.org/markup-compatibility/2006">
              <mc:Choice xmlns:v="urn:schemas-microsoft-com:vml" Requires="v">
                <p:oleObj spid="_x0000_s27699" name="Equazione" r:id="rId5" imgW="4609800" imgH="1218960" progId="Equation.3">
                  <p:embed/>
                </p:oleObj>
              </mc:Choice>
              <mc:Fallback>
                <p:oleObj name="Equazione" r:id="rId5" imgW="4609800" imgH="121896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8" y="1952625"/>
                        <a:ext cx="6691312"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5"/>
          <p:cNvGraphicFramePr>
            <a:graphicFrameLocks noChangeAspect="1"/>
          </p:cNvGraphicFramePr>
          <p:nvPr/>
        </p:nvGraphicFramePr>
        <p:xfrm>
          <a:off x="265113" y="3786188"/>
          <a:ext cx="6235700" cy="781050"/>
        </p:xfrm>
        <a:graphic>
          <a:graphicData uri="http://schemas.openxmlformats.org/presentationml/2006/ole">
            <mc:AlternateContent xmlns:mc="http://schemas.openxmlformats.org/markup-compatibility/2006">
              <mc:Choice xmlns:v="urn:schemas-microsoft-com:vml" Requires="v">
                <p:oleObj spid="_x0000_s27700" name="Equazione" r:id="rId7" imgW="3111480" imgH="393480" progId="Equation.3">
                  <p:embed/>
                </p:oleObj>
              </mc:Choice>
              <mc:Fallback>
                <p:oleObj name="Equazione" r:id="rId7" imgW="311148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113" y="3786188"/>
                        <a:ext cx="6235700" cy="781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27653" name="Object 6"/>
          <p:cNvGraphicFramePr>
            <a:graphicFrameLocks noChangeAspect="1"/>
          </p:cNvGraphicFramePr>
          <p:nvPr/>
        </p:nvGraphicFramePr>
        <p:xfrm>
          <a:off x="71438" y="4714875"/>
          <a:ext cx="3143250" cy="476250"/>
        </p:xfrm>
        <a:graphic>
          <a:graphicData uri="http://schemas.openxmlformats.org/presentationml/2006/ole">
            <mc:AlternateContent xmlns:mc="http://schemas.openxmlformats.org/markup-compatibility/2006">
              <mc:Choice xmlns:v="urn:schemas-microsoft-com:vml" Requires="v">
                <p:oleObj spid="_x0000_s27701" name="Equazione" r:id="rId9" imgW="1752480" imgH="266400" progId="Equation.3">
                  <p:embed/>
                </p:oleObj>
              </mc:Choice>
              <mc:Fallback>
                <p:oleObj name="Equazione" r:id="rId9" imgW="1752480" imgH="2664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8" y="4714875"/>
                        <a:ext cx="31432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7"/>
          <p:cNvGraphicFramePr>
            <a:graphicFrameLocks noChangeAspect="1"/>
          </p:cNvGraphicFramePr>
          <p:nvPr/>
        </p:nvGraphicFramePr>
        <p:xfrm>
          <a:off x="3389313" y="4643438"/>
          <a:ext cx="4325937" cy="908050"/>
        </p:xfrm>
        <a:graphic>
          <a:graphicData uri="http://schemas.openxmlformats.org/presentationml/2006/ole">
            <mc:AlternateContent xmlns:mc="http://schemas.openxmlformats.org/markup-compatibility/2006">
              <mc:Choice xmlns:v="urn:schemas-microsoft-com:vml" Requires="v">
                <p:oleObj spid="_x0000_s27702" name="Equazione" r:id="rId11" imgW="2412720" imgH="507960" progId="Equation.3">
                  <p:embed/>
                </p:oleObj>
              </mc:Choice>
              <mc:Fallback>
                <p:oleObj name="Equazione" r:id="rId11" imgW="2412720" imgH="50796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9313" y="4643438"/>
                        <a:ext cx="4325937"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2" name="Rettangolo 47"/>
          <p:cNvSpPr>
            <a:spLocks noChangeArrowheads="1"/>
          </p:cNvSpPr>
          <p:nvPr/>
        </p:nvSpPr>
        <p:spPr bwMode="auto">
          <a:xfrm>
            <a:off x="1000125" y="5286375"/>
            <a:ext cx="2071688" cy="369888"/>
          </a:xfrm>
          <a:prstGeom prst="rect">
            <a:avLst/>
          </a:prstGeom>
          <a:noFill/>
          <a:ln w="9525">
            <a:noFill/>
            <a:miter lim="800000"/>
            <a:headEnd/>
            <a:tailEnd/>
          </a:ln>
        </p:spPr>
        <p:txBody>
          <a:bodyPr>
            <a:spAutoFit/>
          </a:bodyPr>
          <a:lstStyle/>
          <a:p>
            <a:r>
              <a:rPr lang="it-IT" sz="1800"/>
              <a:t>A quota h=4000 m</a:t>
            </a:r>
          </a:p>
        </p:txBody>
      </p:sp>
      <p:graphicFrame>
        <p:nvGraphicFramePr>
          <p:cNvPr id="27655" name="Object 9"/>
          <p:cNvGraphicFramePr>
            <a:graphicFrameLocks noChangeAspect="1"/>
          </p:cNvGraphicFramePr>
          <p:nvPr/>
        </p:nvGraphicFramePr>
        <p:xfrm>
          <a:off x="3335338" y="5572125"/>
          <a:ext cx="4371975" cy="908050"/>
        </p:xfrm>
        <a:graphic>
          <a:graphicData uri="http://schemas.openxmlformats.org/presentationml/2006/ole">
            <mc:AlternateContent xmlns:mc="http://schemas.openxmlformats.org/markup-compatibility/2006">
              <mc:Choice xmlns:v="urn:schemas-microsoft-com:vml" Requires="v">
                <p:oleObj spid="_x0000_s27703" name="Equazione" r:id="rId13" imgW="2438280" imgH="507960" progId="Equation.3">
                  <p:embed/>
                </p:oleObj>
              </mc:Choice>
              <mc:Fallback>
                <p:oleObj name="Equazione" r:id="rId13" imgW="2438280" imgH="50796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5338" y="5572125"/>
                        <a:ext cx="4371975"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3" name="Rettangolo 50"/>
          <p:cNvSpPr>
            <a:spLocks noChangeArrowheads="1"/>
          </p:cNvSpPr>
          <p:nvPr/>
        </p:nvSpPr>
        <p:spPr bwMode="auto">
          <a:xfrm>
            <a:off x="6929438" y="5202238"/>
            <a:ext cx="2071687" cy="369887"/>
          </a:xfrm>
          <a:prstGeom prst="rect">
            <a:avLst/>
          </a:prstGeom>
          <a:noFill/>
          <a:ln w="9525">
            <a:noFill/>
            <a:miter lim="800000"/>
            <a:headEnd/>
            <a:tailEnd/>
          </a:ln>
        </p:spPr>
        <p:txBody>
          <a:bodyPr>
            <a:spAutoFit/>
          </a:bodyPr>
          <a:lstStyle/>
          <a:p>
            <a:r>
              <a:rPr lang="it-IT" sz="1800"/>
              <a:t>TAS Inizio crociera</a:t>
            </a:r>
          </a:p>
        </p:txBody>
      </p:sp>
      <p:sp>
        <p:nvSpPr>
          <p:cNvPr id="27664" name="Rettangolo 51"/>
          <p:cNvSpPr>
            <a:spLocks noChangeArrowheads="1"/>
          </p:cNvSpPr>
          <p:nvPr/>
        </p:nvSpPr>
        <p:spPr bwMode="auto">
          <a:xfrm>
            <a:off x="7000875" y="6130925"/>
            <a:ext cx="2071688" cy="369888"/>
          </a:xfrm>
          <a:prstGeom prst="rect">
            <a:avLst/>
          </a:prstGeom>
          <a:noFill/>
          <a:ln w="9525">
            <a:noFill/>
            <a:miter lim="800000"/>
            <a:headEnd/>
            <a:tailEnd/>
          </a:ln>
        </p:spPr>
        <p:txBody>
          <a:bodyPr>
            <a:spAutoFit/>
          </a:bodyPr>
          <a:lstStyle/>
          <a:p>
            <a:r>
              <a:rPr lang="it-IT" sz="1800"/>
              <a:t>TAS Fine crociera</a:t>
            </a:r>
          </a:p>
        </p:txBody>
      </p:sp>
      <p:sp>
        <p:nvSpPr>
          <p:cNvPr id="17" name="Segnaposto piè di pagina 4">
            <a:extLst>
              <a:ext uri="{FF2B5EF4-FFF2-40B4-BE49-F238E27FC236}">
                <a16:creationId xmlns:a16="http://schemas.microsoft.com/office/drawing/2014/main" id="{DCE4E5FD-B138-4D6B-B1DF-D0651CF7F40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28679" name="Segnaposto numero diapositiva 36"/>
          <p:cNvSpPr>
            <a:spLocks noGrp="1"/>
          </p:cNvSpPr>
          <p:nvPr>
            <p:ph type="sldNum" sz="quarter" idx="12"/>
          </p:nvPr>
        </p:nvSpPr>
        <p:spPr>
          <a:noFill/>
        </p:spPr>
        <p:txBody>
          <a:bodyPr/>
          <a:lstStyle/>
          <a:p>
            <a:fld id="{76B10552-F36D-4E71-9638-41DA66E8FAE2}" type="slidenum">
              <a:rPr lang="it-IT" smtClean="0"/>
              <a:pPr/>
              <a:t>32</a:t>
            </a:fld>
            <a:endParaRPr lang="it-IT"/>
          </a:p>
        </p:txBody>
      </p:sp>
      <p:sp>
        <p:nvSpPr>
          <p:cNvPr id="28681"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8682" name="Rectangle 5"/>
          <p:cNvSpPr>
            <a:spLocks noChangeArrowheads="1"/>
          </p:cNvSpPr>
          <p:nvPr/>
        </p:nvSpPr>
        <p:spPr bwMode="auto">
          <a:xfrm>
            <a:off x="0" y="385763"/>
            <a:ext cx="7500938" cy="400050"/>
          </a:xfrm>
          <a:prstGeom prst="rect">
            <a:avLst/>
          </a:prstGeom>
          <a:noFill/>
          <a:ln w="9525">
            <a:noFill/>
            <a:miter lim="800000"/>
            <a:headEnd/>
            <a:tailEnd/>
          </a:ln>
        </p:spPr>
        <p:txBody>
          <a:bodyPr anchor="ctr">
            <a:spAutoFit/>
          </a:bodyPr>
          <a:lstStyle/>
          <a:p>
            <a:pPr algn="just"/>
            <a:r>
              <a:rPr lang="it-IT" sz="2000" b="1" u="sng"/>
              <a:t>Formulazione Quantitativa – ESEMPIO APPLICATIVO Elica</a:t>
            </a:r>
          </a:p>
        </p:txBody>
      </p:sp>
      <p:sp>
        <p:nvSpPr>
          <p:cNvPr id="28683" name="Rectangle 35"/>
          <p:cNvSpPr>
            <a:spLocks noChangeArrowheads="1"/>
          </p:cNvSpPr>
          <p:nvPr/>
        </p:nvSpPr>
        <p:spPr bwMode="auto">
          <a:xfrm>
            <a:off x="0" y="714375"/>
            <a:ext cx="7143750" cy="369888"/>
          </a:xfrm>
          <a:prstGeom prst="rect">
            <a:avLst/>
          </a:prstGeom>
          <a:noFill/>
          <a:ln w="9525">
            <a:noFill/>
            <a:miter lim="800000"/>
            <a:headEnd/>
            <a:tailEnd/>
          </a:ln>
        </p:spPr>
        <p:txBody>
          <a:bodyPr anchor="ctr">
            <a:spAutoFit/>
          </a:bodyPr>
          <a:lstStyle/>
          <a:p>
            <a:pPr algn="just"/>
            <a:r>
              <a:rPr lang="it-IT" sz="1800"/>
              <a:t>Velivolo ad elica tipo Cessna :</a:t>
            </a:r>
          </a:p>
        </p:txBody>
      </p:sp>
      <p:graphicFrame>
        <p:nvGraphicFramePr>
          <p:cNvPr id="28674" name="Object 5"/>
          <p:cNvGraphicFramePr>
            <a:graphicFrameLocks noChangeAspect="1"/>
          </p:cNvGraphicFramePr>
          <p:nvPr/>
        </p:nvGraphicFramePr>
        <p:xfrm>
          <a:off x="193675" y="1076325"/>
          <a:ext cx="6235700" cy="781050"/>
        </p:xfrm>
        <a:graphic>
          <a:graphicData uri="http://schemas.openxmlformats.org/presentationml/2006/ole">
            <mc:AlternateContent xmlns:mc="http://schemas.openxmlformats.org/markup-compatibility/2006">
              <mc:Choice xmlns:v="urn:schemas-microsoft-com:vml" Requires="v">
                <p:oleObj spid="_x0000_s28706" name="Equazione" r:id="rId3" imgW="3111480" imgH="393480" progId="Equation.3">
                  <p:embed/>
                </p:oleObj>
              </mc:Choice>
              <mc:Fallback>
                <p:oleObj name="Equazione" r:id="rId3" imgW="311148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076325"/>
                        <a:ext cx="6235700" cy="781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28675" name="Object 7"/>
          <p:cNvGraphicFramePr>
            <a:graphicFrameLocks noChangeAspect="1"/>
          </p:cNvGraphicFramePr>
          <p:nvPr/>
        </p:nvGraphicFramePr>
        <p:xfrm>
          <a:off x="285750" y="3071813"/>
          <a:ext cx="3233738" cy="407987"/>
        </p:xfrm>
        <a:graphic>
          <a:graphicData uri="http://schemas.openxmlformats.org/presentationml/2006/ole">
            <mc:AlternateContent xmlns:mc="http://schemas.openxmlformats.org/markup-compatibility/2006">
              <mc:Choice xmlns:v="urn:schemas-microsoft-com:vml" Requires="v">
                <p:oleObj spid="_x0000_s28707" name="Equazione" r:id="rId5" imgW="1803240" imgH="228600" progId="Equation.3">
                  <p:embed/>
                </p:oleObj>
              </mc:Choice>
              <mc:Fallback>
                <p:oleObj name="Equazione" r:id="rId5" imgW="180324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3071813"/>
                        <a:ext cx="3233738"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4" name="Rectangle 35"/>
          <p:cNvSpPr>
            <a:spLocks noChangeArrowheads="1"/>
          </p:cNvSpPr>
          <p:nvPr/>
        </p:nvSpPr>
        <p:spPr bwMode="auto">
          <a:xfrm>
            <a:off x="71438" y="2000250"/>
            <a:ext cx="7143750" cy="923925"/>
          </a:xfrm>
          <a:prstGeom prst="rect">
            <a:avLst/>
          </a:prstGeom>
          <a:noFill/>
          <a:ln w="9525">
            <a:noFill/>
            <a:miter lim="800000"/>
            <a:headEnd/>
            <a:tailEnd/>
          </a:ln>
        </p:spPr>
        <p:txBody>
          <a:bodyPr anchor="ctr">
            <a:spAutoFit/>
          </a:bodyPr>
          <a:lstStyle/>
          <a:p>
            <a:pPr algn="just"/>
            <a:r>
              <a:rPr lang="it-IT" sz="1800"/>
              <a:t>Chiaramente, sempre ipotizzando assetto costante, se voglio mantenere la TAS costante (paria quella iniziale di 168 Km/h) dovrò far variare la quota mano a mano che il velivolo si alleggerisce ed avere quindi:</a:t>
            </a:r>
          </a:p>
        </p:txBody>
      </p:sp>
      <p:graphicFrame>
        <p:nvGraphicFramePr>
          <p:cNvPr id="28676" name="Object 8"/>
          <p:cNvGraphicFramePr>
            <a:graphicFrameLocks noChangeAspect="1"/>
          </p:cNvGraphicFramePr>
          <p:nvPr/>
        </p:nvGraphicFramePr>
        <p:xfrm>
          <a:off x="428625" y="3500438"/>
          <a:ext cx="6011863" cy="906462"/>
        </p:xfrm>
        <a:graphic>
          <a:graphicData uri="http://schemas.openxmlformats.org/presentationml/2006/ole">
            <mc:AlternateContent xmlns:mc="http://schemas.openxmlformats.org/markup-compatibility/2006">
              <mc:Choice xmlns:v="urn:schemas-microsoft-com:vml" Requires="v">
                <p:oleObj spid="_x0000_s28708" name="Equazione" r:id="rId7" imgW="3352680" imgH="507960" progId="Equation.3">
                  <p:embed/>
                </p:oleObj>
              </mc:Choice>
              <mc:Fallback>
                <p:oleObj name="Equazione" r:id="rId7" imgW="3352680" imgH="5079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3500438"/>
                        <a:ext cx="6011863"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7" name="Object 9"/>
          <p:cNvGraphicFramePr>
            <a:graphicFrameLocks noChangeAspect="1"/>
          </p:cNvGraphicFramePr>
          <p:nvPr/>
        </p:nvGraphicFramePr>
        <p:xfrm>
          <a:off x="234950" y="4522788"/>
          <a:ext cx="6399213" cy="862012"/>
        </p:xfrm>
        <a:graphic>
          <a:graphicData uri="http://schemas.openxmlformats.org/presentationml/2006/ole">
            <mc:AlternateContent xmlns:mc="http://schemas.openxmlformats.org/markup-compatibility/2006">
              <mc:Choice xmlns:v="urn:schemas-microsoft-com:vml" Requires="v">
                <p:oleObj spid="_x0000_s28709" name="Equazione" r:id="rId9" imgW="3568680" imgH="482400" progId="Equation.3">
                  <p:embed/>
                </p:oleObj>
              </mc:Choice>
              <mc:Fallback>
                <p:oleObj name="Equazione" r:id="rId9" imgW="3568680" imgH="4824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950" y="4522788"/>
                        <a:ext cx="6399213"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5" name="Rectangle 35"/>
          <p:cNvSpPr>
            <a:spLocks noChangeArrowheads="1"/>
          </p:cNvSpPr>
          <p:nvPr/>
        </p:nvSpPr>
        <p:spPr bwMode="auto">
          <a:xfrm>
            <a:off x="142875" y="5434013"/>
            <a:ext cx="8786813" cy="1201737"/>
          </a:xfrm>
          <a:prstGeom prst="rect">
            <a:avLst/>
          </a:prstGeom>
          <a:noFill/>
          <a:ln w="9525">
            <a:noFill/>
            <a:miter lim="800000"/>
            <a:headEnd/>
            <a:tailEnd/>
          </a:ln>
        </p:spPr>
        <p:txBody>
          <a:bodyPr anchor="ctr">
            <a:spAutoFit/>
          </a:bodyPr>
          <a:lstStyle/>
          <a:p>
            <a:pPr algn="just"/>
            <a:r>
              <a:rPr lang="it-IT" sz="1800"/>
              <a:t>Per avere la massima autonomia di distanza il velivolo deve avere un minimo consumo per unità di distanza percorsa. La velocità che deve avere (punto E) non è particolarmente elevata. Se volesse invece mantenere una velocità elevata, prossima alla massima (ad esempio pari a 210 Km/h):</a:t>
            </a:r>
          </a:p>
        </p:txBody>
      </p:sp>
      <p:sp>
        <p:nvSpPr>
          <p:cNvPr id="14" name="Segnaposto piè di pagina 4">
            <a:extLst>
              <a:ext uri="{FF2B5EF4-FFF2-40B4-BE49-F238E27FC236}">
                <a16:creationId xmlns:a16="http://schemas.microsoft.com/office/drawing/2014/main" id="{09D0381C-FAC0-4F9C-9CBA-BE4AD18FE04D}"/>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29704" name="Segnaposto numero diapositiva 36"/>
          <p:cNvSpPr>
            <a:spLocks noGrp="1"/>
          </p:cNvSpPr>
          <p:nvPr>
            <p:ph type="sldNum" sz="quarter" idx="12"/>
          </p:nvPr>
        </p:nvSpPr>
        <p:spPr>
          <a:noFill/>
        </p:spPr>
        <p:txBody>
          <a:bodyPr/>
          <a:lstStyle/>
          <a:p>
            <a:fld id="{684C23EA-C089-482C-86AE-8494F61F6902}" type="slidenum">
              <a:rPr lang="it-IT" smtClean="0"/>
              <a:pPr/>
              <a:t>33</a:t>
            </a:fld>
            <a:endParaRPr lang="it-IT"/>
          </a:p>
        </p:txBody>
      </p:sp>
      <p:sp>
        <p:nvSpPr>
          <p:cNvPr id="29706"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9707" name="Rectangle 5"/>
          <p:cNvSpPr>
            <a:spLocks noChangeArrowheads="1"/>
          </p:cNvSpPr>
          <p:nvPr/>
        </p:nvSpPr>
        <p:spPr bwMode="auto">
          <a:xfrm>
            <a:off x="0" y="385763"/>
            <a:ext cx="7500938" cy="400050"/>
          </a:xfrm>
          <a:prstGeom prst="rect">
            <a:avLst/>
          </a:prstGeom>
          <a:noFill/>
          <a:ln w="9525">
            <a:noFill/>
            <a:miter lim="800000"/>
            <a:headEnd/>
            <a:tailEnd/>
          </a:ln>
        </p:spPr>
        <p:txBody>
          <a:bodyPr anchor="ctr">
            <a:spAutoFit/>
          </a:bodyPr>
          <a:lstStyle/>
          <a:p>
            <a:pPr algn="just"/>
            <a:r>
              <a:rPr lang="it-IT" sz="2000" b="1" u="sng"/>
              <a:t>Formulazione Quantitativa – ESEMPIO APPLICATIVO Elica</a:t>
            </a:r>
          </a:p>
        </p:txBody>
      </p:sp>
      <p:sp>
        <p:nvSpPr>
          <p:cNvPr id="29708" name="Rectangle 35"/>
          <p:cNvSpPr>
            <a:spLocks noChangeArrowheads="1"/>
          </p:cNvSpPr>
          <p:nvPr/>
        </p:nvSpPr>
        <p:spPr bwMode="auto">
          <a:xfrm>
            <a:off x="0" y="714375"/>
            <a:ext cx="7143750" cy="369888"/>
          </a:xfrm>
          <a:prstGeom prst="rect">
            <a:avLst/>
          </a:prstGeom>
          <a:noFill/>
          <a:ln w="9525">
            <a:noFill/>
            <a:miter lim="800000"/>
            <a:headEnd/>
            <a:tailEnd/>
          </a:ln>
        </p:spPr>
        <p:txBody>
          <a:bodyPr anchor="ctr">
            <a:spAutoFit/>
          </a:bodyPr>
          <a:lstStyle/>
          <a:p>
            <a:pPr algn="just"/>
            <a:r>
              <a:rPr lang="it-IT" sz="1800"/>
              <a:t>Alla velocità assegnata  (V=210 Km/h) :</a:t>
            </a:r>
          </a:p>
        </p:txBody>
      </p:sp>
      <p:sp>
        <p:nvSpPr>
          <p:cNvPr id="29709" name="Rectangle 35"/>
          <p:cNvSpPr>
            <a:spLocks noChangeArrowheads="1"/>
          </p:cNvSpPr>
          <p:nvPr/>
        </p:nvSpPr>
        <p:spPr bwMode="auto">
          <a:xfrm>
            <a:off x="71438" y="2000250"/>
            <a:ext cx="8786812" cy="646113"/>
          </a:xfrm>
          <a:prstGeom prst="rect">
            <a:avLst/>
          </a:prstGeom>
          <a:noFill/>
          <a:ln w="9525">
            <a:noFill/>
            <a:miter lim="800000"/>
            <a:headEnd/>
            <a:tailEnd/>
          </a:ln>
        </p:spPr>
        <p:txBody>
          <a:bodyPr anchor="ctr">
            <a:spAutoFit/>
          </a:bodyPr>
          <a:lstStyle/>
          <a:p>
            <a:pPr algn="just"/>
            <a:r>
              <a:rPr lang="it-IT" sz="1800"/>
              <a:t>Devo quindi calcolare dalla V assegnata il CL ed il CD e calcolare l’efficienza (che non sarà massima):</a:t>
            </a:r>
          </a:p>
        </p:txBody>
      </p:sp>
      <p:graphicFrame>
        <p:nvGraphicFramePr>
          <p:cNvPr id="29698" name="Object 35"/>
          <p:cNvGraphicFramePr>
            <a:graphicFrameLocks noChangeAspect="1"/>
          </p:cNvGraphicFramePr>
          <p:nvPr/>
        </p:nvGraphicFramePr>
        <p:xfrm>
          <a:off x="582613" y="1071563"/>
          <a:ext cx="3994150" cy="857250"/>
        </p:xfrm>
        <a:graphic>
          <a:graphicData uri="http://schemas.openxmlformats.org/presentationml/2006/ole">
            <mc:AlternateContent xmlns:mc="http://schemas.openxmlformats.org/markup-compatibility/2006">
              <mc:Choice xmlns:v="urn:schemas-microsoft-com:vml" Requires="v">
                <p:oleObj spid="_x0000_s29738" name="Equazione" r:id="rId3" imgW="1993680" imgH="431640" progId="Equation.3">
                  <p:embed/>
                </p:oleObj>
              </mc:Choice>
              <mc:Fallback>
                <p:oleObj name="Equazione" r:id="rId3" imgW="1993680" imgH="43164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1071563"/>
                        <a:ext cx="3994150" cy="85725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29699" name="Object 7"/>
          <p:cNvGraphicFramePr>
            <a:graphicFrameLocks noChangeAspect="1"/>
          </p:cNvGraphicFramePr>
          <p:nvPr/>
        </p:nvGraphicFramePr>
        <p:xfrm>
          <a:off x="212725" y="2684463"/>
          <a:ext cx="7502525" cy="958850"/>
        </p:xfrm>
        <a:graphic>
          <a:graphicData uri="http://schemas.openxmlformats.org/presentationml/2006/ole">
            <mc:AlternateContent xmlns:mc="http://schemas.openxmlformats.org/markup-compatibility/2006">
              <mc:Choice xmlns:v="urn:schemas-microsoft-com:vml" Requires="v">
                <p:oleObj spid="_x0000_s29739" name="Equazione" r:id="rId5" imgW="3746160" imgH="482400" progId="Equation.3">
                  <p:embed/>
                </p:oleObj>
              </mc:Choice>
              <mc:Fallback>
                <p:oleObj name="Equazione" r:id="rId5" imgW="3746160" imgH="482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25" y="2684463"/>
                        <a:ext cx="7502525" cy="95885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29700" name="Object 8"/>
          <p:cNvGraphicFramePr>
            <a:graphicFrameLocks noChangeAspect="1"/>
          </p:cNvGraphicFramePr>
          <p:nvPr/>
        </p:nvGraphicFramePr>
        <p:xfrm>
          <a:off x="214313" y="3786188"/>
          <a:ext cx="3689350" cy="857250"/>
        </p:xfrm>
        <a:graphic>
          <a:graphicData uri="http://schemas.openxmlformats.org/presentationml/2006/ole">
            <mc:AlternateContent xmlns:mc="http://schemas.openxmlformats.org/markup-compatibility/2006">
              <mc:Choice xmlns:v="urn:schemas-microsoft-com:vml" Requires="v">
                <p:oleObj spid="_x0000_s29740" name="Equazione" r:id="rId7" imgW="1841400" imgH="431640" progId="Equation.3">
                  <p:embed/>
                </p:oleObj>
              </mc:Choice>
              <mc:Fallback>
                <p:oleObj name="Equazione" r:id="rId7" imgW="184140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13" y="3786188"/>
                        <a:ext cx="3689350" cy="85725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29701" name="Object 9"/>
          <p:cNvGraphicFramePr>
            <a:graphicFrameLocks noChangeAspect="1"/>
          </p:cNvGraphicFramePr>
          <p:nvPr/>
        </p:nvGraphicFramePr>
        <p:xfrm>
          <a:off x="4786313" y="3857625"/>
          <a:ext cx="1857375" cy="857250"/>
        </p:xfrm>
        <a:graphic>
          <a:graphicData uri="http://schemas.openxmlformats.org/presentationml/2006/ole">
            <mc:AlternateContent xmlns:mc="http://schemas.openxmlformats.org/markup-compatibility/2006">
              <mc:Choice xmlns:v="urn:schemas-microsoft-com:vml" Requires="v">
                <p:oleObj spid="_x0000_s29741" name="Equazione" r:id="rId9" imgW="927000" imgH="431640" progId="Equation.3">
                  <p:embed/>
                </p:oleObj>
              </mc:Choice>
              <mc:Fallback>
                <p:oleObj name="Equazione" r:id="rId9" imgW="927000" imgH="431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6313" y="3857625"/>
                        <a:ext cx="1857375" cy="85725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29702" name="Object 10"/>
          <p:cNvGraphicFramePr>
            <a:graphicFrameLocks noChangeAspect="1"/>
          </p:cNvGraphicFramePr>
          <p:nvPr/>
        </p:nvGraphicFramePr>
        <p:xfrm>
          <a:off x="506413" y="4933950"/>
          <a:ext cx="5851525" cy="781050"/>
        </p:xfrm>
        <a:graphic>
          <a:graphicData uri="http://schemas.openxmlformats.org/presentationml/2006/ole">
            <mc:AlternateContent xmlns:mc="http://schemas.openxmlformats.org/markup-compatibility/2006">
              <mc:Choice xmlns:v="urn:schemas-microsoft-com:vml" Requires="v">
                <p:oleObj spid="_x0000_s29742" name="Equazione" r:id="rId11" imgW="2920680" imgH="393480" progId="Equation.3">
                  <p:embed/>
                </p:oleObj>
              </mc:Choice>
              <mc:Fallback>
                <p:oleObj name="Equazione" r:id="rId11" imgW="2920680" imgH="39348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6413" y="4933950"/>
                        <a:ext cx="5851525" cy="78105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29710" name="Rectangle 35"/>
          <p:cNvSpPr>
            <a:spLocks noChangeArrowheads="1"/>
          </p:cNvSpPr>
          <p:nvPr/>
        </p:nvSpPr>
        <p:spPr bwMode="auto">
          <a:xfrm>
            <a:off x="0" y="5786438"/>
            <a:ext cx="8929688" cy="923925"/>
          </a:xfrm>
          <a:prstGeom prst="rect">
            <a:avLst/>
          </a:prstGeom>
          <a:noFill/>
          <a:ln w="9525">
            <a:noFill/>
            <a:miter lim="800000"/>
            <a:headEnd/>
            <a:tailEnd/>
          </a:ln>
        </p:spPr>
        <p:txBody>
          <a:bodyPr anchor="ctr">
            <a:spAutoFit/>
          </a:bodyPr>
          <a:lstStyle/>
          <a:p>
            <a:pPr algn="just"/>
            <a:r>
              <a:rPr lang="it-IT" sz="1800"/>
              <a:t>Con una velocità abbastanza maggiore ho una leggera riduzione (10%) dell’autonomia di distanza. I velivoli solitamente volano a velocità maggiori di quella di minimo consumo chilometrico.</a:t>
            </a:r>
          </a:p>
        </p:txBody>
      </p:sp>
      <p:sp>
        <p:nvSpPr>
          <p:cNvPr id="15" name="Segnaposto piè di pagina 4">
            <a:extLst>
              <a:ext uri="{FF2B5EF4-FFF2-40B4-BE49-F238E27FC236}">
                <a16:creationId xmlns:a16="http://schemas.microsoft.com/office/drawing/2014/main" id="{4E9F3A86-2365-41EA-A7F0-B6E6B48459BA}"/>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0727" name="Segnaposto numero diapositiva 36"/>
          <p:cNvSpPr>
            <a:spLocks noGrp="1"/>
          </p:cNvSpPr>
          <p:nvPr>
            <p:ph type="sldNum" sz="quarter" idx="12"/>
          </p:nvPr>
        </p:nvSpPr>
        <p:spPr>
          <a:noFill/>
        </p:spPr>
        <p:txBody>
          <a:bodyPr/>
          <a:lstStyle/>
          <a:p>
            <a:fld id="{A6777FA5-55E4-48BF-AC1C-370EA78E2C0C}" type="slidenum">
              <a:rPr lang="it-IT" smtClean="0"/>
              <a:pPr/>
              <a:t>34</a:t>
            </a:fld>
            <a:endParaRPr lang="it-IT"/>
          </a:p>
        </p:txBody>
      </p:sp>
      <p:sp>
        <p:nvSpPr>
          <p:cNvPr id="30729"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30730" name="Rectangle 5"/>
          <p:cNvSpPr>
            <a:spLocks noChangeArrowheads="1"/>
          </p:cNvSpPr>
          <p:nvPr/>
        </p:nvSpPr>
        <p:spPr bwMode="auto">
          <a:xfrm>
            <a:off x="0" y="385763"/>
            <a:ext cx="7500938" cy="400050"/>
          </a:xfrm>
          <a:prstGeom prst="rect">
            <a:avLst/>
          </a:prstGeom>
          <a:noFill/>
          <a:ln w="9525">
            <a:noFill/>
            <a:miter lim="800000"/>
            <a:headEnd/>
            <a:tailEnd/>
          </a:ln>
        </p:spPr>
        <p:txBody>
          <a:bodyPr anchor="ctr">
            <a:spAutoFit/>
          </a:bodyPr>
          <a:lstStyle/>
          <a:p>
            <a:pPr algn="just"/>
            <a:r>
              <a:rPr lang="it-IT" sz="2000" b="1" u="sng"/>
              <a:t>Formulazione Quantitativa – ESEMPIO APPLICATIVO Elica</a:t>
            </a:r>
          </a:p>
        </p:txBody>
      </p:sp>
      <p:sp>
        <p:nvSpPr>
          <p:cNvPr id="30731" name="Rectangle 35"/>
          <p:cNvSpPr>
            <a:spLocks noChangeArrowheads="1"/>
          </p:cNvSpPr>
          <p:nvPr/>
        </p:nvSpPr>
        <p:spPr bwMode="auto">
          <a:xfrm>
            <a:off x="0" y="714375"/>
            <a:ext cx="7143750" cy="369888"/>
          </a:xfrm>
          <a:prstGeom prst="rect">
            <a:avLst/>
          </a:prstGeom>
          <a:noFill/>
          <a:ln w="9525">
            <a:noFill/>
            <a:miter lim="800000"/>
            <a:headEnd/>
            <a:tailEnd/>
          </a:ln>
        </p:spPr>
        <p:txBody>
          <a:bodyPr anchor="ctr">
            <a:spAutoFit/>
          </a:bodyPr>
          <a:lstStyle/>
          <a:p>
            <a:pPr algn="just"/>
            <a:r>
              <a:rPr lang="it-IT" sz="1800"/>
              <a:t>VELIVOLO ATR 72</a:t>
            </a:r>
          </a:p>
        </p:txBody>
      </p:sp>
      <p:graphicFrame>
        <p:nvGraphicFramePr>
          <p:cNvPr id="30722" name="Object 35"/>
          <p:cNvGraphicFramePr>
            <a:graphicFrameLocks noChangeAspect="1"/>
          </p:cNvGraphicFramePr>
          <p:nvPr/>
        </p:nvGraphicFramePr>
        <p:xfrm>
          <a:off x="512763" y="3000375"/>
          <a:ext cx="6107112" cy="857250"/>
        </p:xfrm>
        <a:graphic>
          <a:graphicData uri="http://schemas.openxmlformats.org/presentationml/2006/ole">
            <mc:AlternateContent xmlns:mc="http://schemas.openxmlformats.org/markup-compatibility/2006">
              <mc:Choice xmlns:v="urn:schemas-microsoft-com:vml" Requires="v">
                <p:oleObj spid="_x0000_s30754" name="Equazione" r:id="rId3" imgW="3047760" imgH="431640" progId="Equation.3">
                  <p:embed/>
                </p:oleObj>
              </mc:Choice>
              <mc:Fallback>
                <p:oleObj name="Equazione" r:id="rId3" imgW="3047760" imgH="43164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3" y="3000375"/>
                        <a:ext cx="6107112" cy="85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30723" name="Object 8"/>
          <p:cNvGraphicFramePr>
            <a:graphicFrameLocks noChangeAspect="1"/>
          </p:cNvGraphicFramePr>
          <p:nvPr/>
        </p:nvGraphicFramePr>
        <p:xfrm>
          <a:off x="109538" y="1143000"/>
          <a:ext cx="6470650" cy="1762125"/>
        </p:xfrm>
        <a:graphic>
          <a:graphicData uri="http://schemas.openxmlformats.org/presentationml/2006/ole">
            <mc:AlternateContent xmlns:mc="http://schemas.openxmlformats.org/markup-compatibility/2006">
              <mc:Choice xmlns:v="urn:schemas-microsoft-com:vml" Requires="v">
                <p:oleObj spid="_x0000_s30755" name="Equazione" r:id="rId5" imgW="4457520" imgH="1218960" progId="Equation.3">
                  <p:embed/>
                </p:oleObj>
              </mc:Choice>
              <mc:Fallback>
                <p:oleObj name="Equazione" r:id="rId5" imgW="4457520" imgH="12189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38" y="1143000"/>
                        <a:ext cx="6470650"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9"/>
          <p:cNvGraphicFramePr>
            <a:graphicFrameLocks noChangeAspect="1"/>
          </p:cNvGraphicFramePr>
          <p:nvPr/>
        </p:nvGraphicFramePr>
        <p:xfrm>
          <a:off x="2863850" y="4071938"/>
          <a:ext cx="4598988" cy="908050"/>
        </p:xfrm>
        <a:graphic>
          <a:graphicData uri="http://schemas.openxmlformats.org/presentationml/2006/ole">
            <mc:AlternateContent xmlns:mc="http://schemas.openxmlformats.org/markup-compatibility/2006">
              <mc:Choice xmlns:v="urn:schemas-microsoft-com:vml" Requires="v">
                <p:oleObj spid="_x0000_s30756" name="Equazione" r:id="rId7" imgW="2565360" imgH="507960" progId="Equation.3">
                  <p:embed/>
                </p:oleObj>
              </mc:Choice>
              <mc:Fallback>
                <p:oleObj name="Equazione" r:id="rId7" imgW="2565360" imgH="5079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3850" y="4071938"/>
                        <a:ext cx="4598988"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10"/>
          <p:cNvGraphicFramePr>
            <a:graphicFrameLocks noChangeAspect="1"/>
          </p:cNvGraphicFramePr>
          <p:nvPr/>
        </p:nvGraphicFramePr>
        <p:xfrm>
          <a:off x="3038475" y="5378450"/>
          <a:ext cx="4462463" cy="908050"/>
        </p:xfrm>
        <a:graphic>
          <a:graphicData uri="http://schemas.openxmlformats.org/presentationml/2006/ole">
            <mc:AlternateContent xmlns:mc="http://schemas.openxmlformats.org/markup-compatibility/2006">
              <mc:Choice xmlns:v="urn:schemas-microsoft-com:vml" Requires="v">
                <p:oleObj spid="_x0000_s30757" name="Equazione" r:id="rId9" imgW="2489040" imgH="507960" progId="Equation.3">
                  <p:embed/>
                </p:oleObj>
              </mc:Choice>
              <mc:Fallback>
                <p:oleObj name="Equazione" r:id="rId9" imgW="2489040" imgH="50796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8475" y="5378450"/>
                        <a:ext cx="4462463"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2" name="Rettangolo 20"/>
          <p:cNvSpPr>
            <a:spLocks noChangeArrowheads="1"/>
          </p:cNvSpPr>
          <p:nvPr/>
        </p:nvSpPr>
        <p:spPr bwMode="auto">
          <a:xfrm>
            <a:off x="6611938" y="4630738"/>
            <a:ext cx="2071687" cy="646112"/>
          </a:xfrm>
          <a:prstGeom prst="rect">
            <a:avLst/>
          </a:prstGeom>
          <a:noFill/>
          <a:ln w="9525">
            <a:noFill/>
            <a:miter lim="800000"/>
            <a:headEnd/>
            <a:tailEnd/>
          </a:ln>
        </p:spPr>
        <p:txBody>
          <a:bodyPr>
            <a:spAutoFit/>
          </a:bodyPr>
          <a:lstStyle/>
          <a:p>
            <a:r>
              <a:rPr lang="it-IT" sz="1800"/>
              <a:t>TAS Inizio crociera</a:t>
            </a:r>
          </a:p>
          <a:p>
            <a:r>
              <a:rPr lang="it-IT" sz="1800"/>
              <a:t>(EAS=274 km/h)</a:t>
            </a:r>
          </a:p>
        </p:txBody>
      </p:sp>
      <p:sp>
        <p:nvSpPr>
          <p:cNvPr id="30733" name="Rettangolo 21"/>
          <p:cNvSpPr>
            <a:spLocks noChangeArrowheads="1"/>
          </p:cNvSpPr>
          <p:nvPr/>
        </p:nvSpPr>
        <p:spPr bwMode="auto">
          <a:xfrm>
            <a:off x="6683375" y="5916613"/>
            <a:ext cx="2071688" cy="646112"/>
          </a:xfrm>
          <a:prstGeom prst="rect">
            <a:avLst/>
          </a:prstGeom>
          <a:noFill/>
          <a:ln w="9525">
            <a:noFill/>
            <a:miter lim="800000"/>
            <a:headEnd/>
            <a:tailEnd/>
          </a:ln>
        </p:spPr>
        <p:txBody>
          <a:bodyPr>
            <a:spAutoFit/>
          </a:bodyPr>
          <a:lstStyle/>
          <a:p>
            <a:r>
              <a:rPr lang="it-IT" sz="1800"/>
              <a:t>TAS Fine crociera</a:t>
            </a:r>
          </a:p>
          <a:p>
            <a:r>
              <a:rPr lang="it-IT" sz="1800"/>
              <a:t>(EAS=260 Km/h)</a:t>
            </a:r>
          </a:p>
        </p:txBody>
      </p:sp>
      <p:sp>
        <p:nvSpPr>
          <p:cNvPr id="30734" name="Rectangle 35"/>
          <p:cNvSpPr>
            <a:spLocks noChangeArrowheads="1"/>
          </p:cNvSpPr>
          <p:nvPr/>
        </p:nvSpPr>
        <p:spPr bwMode="auto">
          <a:xfrm>
            <a:off x="0" y="4000500"/>
            <a:ext cx="2071688" cy="1200150"/>
          </a:xfrm>
          <a:prstGeom prst="rect">
            <a:avLst/>
          </a:prstGeom>
          <a:noFill/>
          <a:ln w="9525">
            <a:noFill/>
            <a:miter lim="800000"/>
            <a:headEnd/>
            <a:tailEnd/>
          </a:ln>
        </p:spPr>
        <p:txBody>
          <a:bodyPr anchor="ctr">
            <a:spAutoFit/>
          </a:bodyPr>
          <a:lstStyle/>
          <a:p>
            <a:pPr algn="just"/>
            <a:r>
              <a:rPr lang="it-IT" sz="1800"/>
              <a:t>Valore indipendente dalla quota.</a:t>
            </a:r>
          </a:p>
          <a:p>
            <a:pPr algn="just"/>
            <a:r>
              <a:rPr lang="it-IT" sz="1800"/>
              <a:t>Volando a 6000 m di quota:</a:t>
            </a:r>
          </a:p>
        </p:txBody>
      </p:sp>
      <p:sp>
        <p:nvSpPr>
          <p:cNvPr id="15" name="Segnaposto piè di pagina 4">
            <a:extLst>
              <a:ext uri="{FF2B5EF4-FFF2-40B4-BE49-F238E27FC236}">
                <a16:creationId xmlns:a16="http://schemas.microsoft.com/office/drawing/2014/main" id="{420D015B-AAA6-4949-98D0-2A14501C12FA}"/>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1753" name="Segnaposto numero diapositiva 36"/>
          <p:cNvSpPr>
            <a:spLocks noGrp="1"/>
          </p:cNvSpPr>
          <p:nvPr>
            <p:ph type="sldNum" sz="quarter" idx="12"/>
          </p:nvPr>
        </p:nvSpPr>
        <p:spPr>
          <a:noFill/>
        </p:spPr>
        <p:txBody>
          <a:bodyPr/>
          <a:lstStyle/>
          <a:p>
            <a:fld id="{54075BDB-264A-4682-BD23-1EF7970AD614}" type="slidenum">
              <a:rPr lang="it-IT" smtClean="0"/>
              <a:pPr/>
              <a:t>35</a:t>
            </a:fld>
            <a:endParaRPr lang="it-IT"/>
          </a:p>
        </p:txBody>
      </p:sp>
      <p:sp>
        <p:nvSpPr>
          <p:cNvPr id="31755"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31756" name="Rectangle 5"/>
          <p:cNvSpPr>
            <a:spLocks noChangeArrowheads="1"/>
          </p:cNvSpPr>
          <p:nvPr/>
        </p:nvSpPr>
        <p:spPr bwMode="auto">
          <a:xfrm>
            <a:off x="0" y="385763"/>
            <a:ext cx="8929688" cy="400050"/>
          </a:xfrm>
          <a:prstGeom prst="rect">
            <a:avLst/>
          </a:prstGeom>
          <a:noFill/>
          <a:ln w="9525">
            <a:noFill/>
            <a:miter lim="800000"/>
            <a:headEnd/>
            <a:tailEnd/>
          </a:ln>
        </p:spPr>
        <p:txBody>
          <a:bodyPr anchor="ctr">
            <a:spAutoFit/>
          </a:bodyPr>
          <a:lstStyle/>
          <a:p>
            <a:pPr algn="just"/>
            <a:r>
              <a:rPr lang="it-IT" sz="2000" b="1" u="sng"/>
              <a:t>Formulazione Quantitativa – ESEMPIO APPLICATIVO Elica - ENDURANCE</a:t>
            </a:r>
          </a:p>
        </p:txBody>
      </p:sp>
      <p:sp>
        <p:nvSpPr>
          <p:cNvPr id="31757" name="Rectangle 35"/>
          <p:cNvSpPr>
            <a:spLocks noChangeArrowheads="1"/>
          </p:cNvSpPr>
          <p:nvPr/>
        </p:nvSpPr>
        <p:spPr bwMode="auto">
          <a:xfrm>
            <a:off x="0" y="714356"/>
            <a:ext cx="7143750" cy="369887"/>
          </a:xfrm>
          <a:prstGeom prst="rect">
            <a:avLst/>
          </a:prstGeom>
          <a:noFill/>
          <a:ln w="9525">
            <a:noFill/>
            <a:miter lim="800000"/>
            <a:headEnd/>
            <a:tailEnd/>
          </a:ln>
        </p:spPr>
        <p:txBody>
          <a:bodyPr anchor="ctr">
            <a:spAutoFit/>
          </a:bodyPr>
          <a:lstStyle/>
          <a:p>
            <a:pPr algn="just"/>
            <a:r>
              <a:rPr lang="it-IT" sz="1800" dirty="0"/>
              <a:t>Esempio calcolo Endurance Elica:</a:t>
            </a:r>
          </a:p>
        </p:txBody>
      </p:sp>
      <p:graphicFrame>
        <p:nvGraphicFramePr>
          <p:cNvPr id="31746" name="Object 40"/>
          <p:cNvGraphicFramePr>
            <a:graphicFrameLocks noChangeAspect="1"/>
          </p:cNvGraphicFramePr>
          <p:nvPr/>
        </p:nvGraphicFramePr>
        <p:xfrm>
          <a:off x="71438" y="1071563"/>
          <a:ext cx="6215062" cy="889000"/>
        </p:xfrm>
        <a:graphic>
          <a:graphicData uri="http://schemas.openxmlformats.org/presentationml/2006/ole">
            <mc:AlternateContent xmlns:mc="http://schemas.openxmlformats.org/markup-compatibility/2006">
              <mc:Choice xmlns:v="urn:schemas-microsoft-com:vml" Requires="v">
                <p:oleObj spid="_x0000_s31794" name="Equazione" r:id="rId3" imgW="3733560" imgH="533160" progId="Equation.3">
                  <p:embed/>
                </p:oleObj>
              </mc:Choice>
              <mc:Fallback>
                <p:oleObj name="Equazione" r:id="rId3" imgW="3733560" imgH="53316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1071563"/>
                        <a:ext cx="6215062" cy="889000"/>
                      </a:xfrm>
                      <a:prstGeom prst="rect">
                        <a:avLst/>
                      </a:prstGeom>
                      <a:solidFill>
                        <a:srgbClr val="FFFF00"/>
                      </a:solidFill>
                    </p:spPr>
                  </p:pic>
                </p:oleObj>
              </mc:Fallback>
            </mc:AlternateContent>
          </a:graphicData>
        </a:graphic>
      </p:graphicFrame>
      <p:pic>
        <p:nvPicPr>
          <p:cNvPr id="31758" name="Picture 6" descr="File:081131-F-7734Q-001.jpg"/>
          <p:cNvPicPr>
            <a:picLocks noChangeAspect="1" noChangeArrowheads="1"/>
          </p:cNvPicPr>
          <p:nvPr/>
        </p:nvPicPr>
        <p:blipFill>
          <a:blip r:embed="rId5"/>
          <a:srcRect/>
          <a:stretch>
            <a:fillRect/>
          </a:stretch>
        </p:blipFill>
        <p:spPr bwMode="auto">
          <a:xfrm>
            <a:off x="6357938" y="1214422"/>
            <a:ext cx="2714625" cy="1801813"/>
          </a:xfrm>
          <a:prstGeom prst="rect">
            <a:avLst/>
          </a:prstGeom>
          <a:noFill/>
          <a:ln w="9525">
            <a:noFill/>
            <a:miter lim="800000"/>
            <a:headEnd/>
            <a:tailEnd/>
          </a:ln>
        </p:spPr>
      </p:pic>
      <p:sp>
        <p:nvSpPr>
          <p:cNvPr id="31759" name="Rectangle 35"/>
          <p:cNvSpPr>
            <a:spLocks noChangeArrowheads="1"/>
          </p:cNvSpPr>
          <p:nvPr/>
        </p:nvSpPr>
        <p:spPr bwMode="auto">
          <a:xfrm>
            <a:off x="6357938" y="1201724"/>
            <a:ext cx="1857375" cy="369888"/>
          </a:xfrm>
          <a:prstGeom prst="rect">
            <a:avLst/>
          </a:prstGeom>
          <a:noFill/>
          <a:ln w="9525">
            <a:noFill/>
            <a:miter lim="800000"/>
            <a:headEnd/>
            <a:tailEnd/>
          </a:ln>
        </p:spPr>
        <p:txBody>
          <a:bodyPr anchor="ctr">
            <a:spAutoFit/>
          </a:bodyPr>
          <a:lstStyle/>
          <a:p>
            <a:pPr algn="just"/>
            <a:r>
              <a:rPr lang="it-IT" sz="1800" b="1" dirty="0"/>
              <a:t>UAV </a:t>
            </a:r>
            <a:r>
              <a:rPr lang="it-IT" sz="1800" b="1" dirty="0" err="1"/>
              <a:t>Predator</a:t>
            </a:r>
            <a:endParaRPr lang="it-IT" sz="1800" b="1" dirty="0"/>
          </a:p>
        </p:txBody>
      </p:sp>
      <p:graphicFrame>
        <p:nvGraphicFramePr>
          <p:cNvPr id="31747" name="Object 8"/>
          <p:cNvGraphicFramePr>
            <a:graphicFrameLocks noChangeAspect="1"/>
          </p:cNvGraphicFramePr>
          <p:nvPr/>
        </p:nvGraphicFramePr>
        <p:xfrm>
          <a:off x="188913" y="2000250"/>
          <a:ext cx="5311775" cy="2554288"/>
        </p:xfrm>
        <a:graphic>
          <a:graphicData uri="http://schemas.openxmlformats.org/presentationml/2006/ole">
            <mc:AlternateContent xmlns:mc="http://schemas.openxmlformats.org/markup-compatibility/2006">
              <mc:Choice xmlns:v="urn:schemas-microsoft-com:vml" Requires="v">
                <p:oleObj spid="_x0000_s31795" name="Equazione" r:id="rId6" imgW="3581280" imgH="1726920" progId="Equation.3">
                  <p:embed/>
                </p:oleObj>
              </mc:Choice>
              <mc:Fallback>
                <p:oleObj name="Equazione" r:id="rId6" imgW="3581280" imgH="17269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913" y="2000250"/>
                        <a:ext cx="5311775" cy="255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9"/>
          <p:cNvGraphicFramePr>
            <a:graphicFrameLocks noChangeAspect="1"/>
          </p:cNvGraphicFramePr>
          <p:nvPr/>
        </p:nvGraphicFramePr>
        <p:xfrm>
          <a:off x="153988" y="4572000"/>
          <a:ext cx="8489950" cy="887413"/>
        </p:xfrm>
        <a:graphic>
          <a:graphicData uri="http://schemas.openxmlformats.org/presentationml/2006/ole">
            <mc:AlternateContent xmlns:mc="http://schemas.openxmlformats.org/markup-compatibility/2006">
              <mc:Choice xmlns:v="urn:schemas-microsoft-com:vml" Requires="v">
                <p:oleObj spid="_x0000_s31796" name="Equazione" r:id="rId8" imgW="4622760" imgH="482400" progId="Equation.3">
                  <p:embed/>
                </p:oleObj>
              </mc:Choice>
              <mc:Fallback>
                <p:oleObj name="Equazione" r:id="rId8" imgW="4622760" imgH="4824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988" y="4572000"/>
                        <a:ext cx="8489950" cy="887413"/>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31749" name="Object 10"/>
          <p:cNvGraphicFramePr>
            <a:graphicFrameLocks noChangeAspect="1"/>
          </p:cNvGraphicFramePr>
          <p:nvPr/>
        </p:nvGraphicFramePr>
        <p:xfrm>
          <a:off x="142875" y="5500688"/>
          <a:ext cx="2473325" cy="396875"/>
        </p:xfrm>
        <a:graphic>
          <a:graphicData uri="http://schemas.openxmlformats.org/presentationml/2006/ole">
            <mc:AlternateContent xmlns:mc="http://schemas.openxmlformats.org/markup-compatibility/2006">
              <mc:Choice xmlns:v="urn:schemas-microsoft-com:vml" Requires="v">
                <p:oleObj spid="_x0000_s31797" name="Equazione" r:id="rId10" imgW="1346040" imgH="215640" progId="Equation.3">
                  <p:embed/>
                </p:oleObj>
              </mc:Choice>
              <mc:Fallback>
                <p:oleObj name="Equazione" r:id="rId10" imgW="1346040" imgH="21564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875" y="5500688"/>
                        <a:ext cx="2473325" cy="39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31760" name="Rectangle 35"/>
          <p:cNvSpPr>
            <a:spLocks noChangeArrowheads="1"/>
          </p:cNvSpPr>
          <p:nvPr/>
        </p:nvSpPr>
        <p:spPr bwMode="auto">
          <a:xfrm>
            <a:off x="2857500" y="5572125"/>
            <a:ext cx="1428750" cy="646113"/>
          </a:xfrm>
          <a:prstGeom prst="rect">
            <a:avLst/>
          </a:prstGeom>
          <a:noFill/>
          <a:ln w="9525">
            <a:noFill/>
            <a:miter lim="800000"/>
            <a:headEnd/>
            <a:tailEnd/>
          </a:ln>
        </p:spPr>
        <p:txBody>
          <a:bodyPr anchor="ctr">
            <a:spAutoFit/>
          </a:bodyPr>
          <a:lstStyle/>
          <a:p>
            <a:pPr algn="just"/>
            <a:r>
              <a:rPr lang="it-IT" sz="1800"/>
              <a:t>Volando ad </a:t>
            </a:r>
          </a:p>
          <a:p>
            <a:pPr algn="just"/>
            <a:r>
              <a:rPr lang="it-IT" sz="1800"/>
              <a:t>una V di:</a:t>
            </a:r>
          </a:p>
        </p:txBody>
      </p:sp>
      <p:graphicFrame>
        <p:nvGraphicFramePr>
          <p:cNvPr id="31750" name="Object 11"/>
          <p:cNvGraphicFramePr>
            <a:graphicFrameLocks noChangeAspect="1"/>
          </p:cNvGraphicFramePr>
          <p:nvPr/>
        </p:nvGraphicFramePr>
        <p:xfrm>
          <a:off x="4286250" y="5214950"/>
          <a:ext cx="3911600" cy="787400"/>
        </p:xfrm>
        <a:graphic>
          <a:graphicData uri="http://schemas.openxmlformats.org/presentationml/2006/ole">
            <mc:AlternateContent xmlns:mc="http://schemas.openxmlformats.org/markup-compatibility/2006">
              <mc:Choice xmlns:v="urn:schemas-microsoft-com:vml" Requires="v">
                <p:oleObj spid="_x0000_s31798" name="Equazione" r:id="rId12" imgW="2514600" imgH="507960" progId="Equation.3">
                  <p:embed/>
                </p:oleObj>
              </mc:Choice>
              <mc:Fallback>
                <p:oleObj name="Equazione" r:id="rId12" imgW="2514600" imgH="50796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0" y="5214950"/>
                        <a:ext cx="39116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12"/>
          <p:cNvGraphicFramePr>
            <a:graphicFrameLocks noChangeAspect="1"/>
          </p:cNvGraphicFramePr>
          <p:nvPr/>
        </p:nvGraphicFramePr>
        <p:xfrm>
          <a:off x="4356100" y="5927725"/>
          <a:ext cx="3773488" cy="787400"/>
        </p:xfrm>
        <a:graphic>
          <a:graphicData uri="http://schemas.openxmlformats.org/presentationml/2006/ole">
            <mc:AlternateContent xmlns:mc="http://schemas.openxmlformats.org/markup-compatibility/2006">
              <mc:Choice xmlns:v="urn:schemas-microsoft-com:vml" Requires="v">
                <p:oleObj spid="_x0000_s31799" name="Equazione" r:id="rId14" imgW="2425680" imgH="507960" progId="Equation.3">
                  <p:embed/>
                </p:oleObj>
              </mc:Choice>
              <mc:Fallback>
                <p:oleObj name="Equazione" r:id="rId14" imgW="2425680" imgH="50796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6100" y="5927725"/>
                        <a:ext cx="377348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1" name="Rectangle 35"/>
          <p:cNvSpPr>
            <a:spLocks noChangeArrowheads="1"/>
          </p:cNvSpPr>
          <p:nvPr/>
        </p:nvSpPr>
        <p:spPr bwMode="auto">
          <a:xfrm>
            <a:off x="8215313" y="5429264"/>
            <a:ext cx="857250" cy="276225"/>
          </a:xfrm>
          <a:prstGeom prst="rect">
            <a:avLst/>
          </a:prstGeom>
          <a:noFill/>
          <a:ln w="9525">
            <a:noFill/>
            <a:miter lim="800000"/>
            <a:headEnd/>
            <a:tailEnd/>
          </a:ln>
        </p:spPr>
        <p:txBody>
          <a:bodyPr anchor="ctr">
            <a:spAutoFit/>
          </a:bodyPr>
          <a:lstStyle/>
          <a:p>
            <a:pPr algn="just"/>
            <a:r>
              <a:rPr lang="it-IT" sz="1200" dirty="0"/>
              <a:t>Inizio LTR</a:t>
            </a:r>
          </a:p>
        </p:txBody>
      </p:sp>
      <p:sp>
        <p:nvSpPr>
          <p:cNvPr id="31762" name="Rectangle 35"/>
          <p:cNvSpPr>
            <a:spLocks noChangeArrowheads="1"/>
          </p:cNvSpPr>
          <p:nvPr/>
        </p:nvSpPr>
        <p:spPr bwMode="auto">
          <a:xfrm>
            <a:off x="8215313" y="6153150"/>
            <a:ext cx="857250" cy="276225"/>
          </a:xfrm>
          <a:prstGeom prst="rect">
            <a:avLst/>
          </a:prstGeom>
          <a:noFill/>
          <a:ln w="9525">
            <a:noFill/>
            <a:miter lim="800000"/>
            <a:headEnd/>
            <a:tailEnd/>
          </a:ln>
        </p:spPr>
        <p:txBody>
          <a:bodyPr anchor="ctr">
            <a:spAutoFit/>
          </a:bodyPr>
          <a:lstStyle/>
          <a:p>
            <a:pPr algn="just"/>
            <a:r>
              <a:rPr lang="it-IT" sz="1200"/>
              <a:t>Fine  LTR</a:t>
            </a:r>
          </a:p>
        </p:txBody>
      </p:sp>
      <p:sp>
        <p:nvSpPr>
          <p:cNvPr id="31763" name="Rectangle 35"/>
          <p:cNvSpPr>
            <a:spLocks noChangeArrowheads="1"/>
          </p:cNvSpPr>
          <p:nvPr/>
        </p:nvSpPr>
        <p:spPr bwMode="auto">
          <a:xfrm>
            <a:off x="142875" y="6000750"/>
            <a:ext cx="2571750" cy="523875"/>
          </a:xfrm>
          <a:prstGeom prst="rect">
            <a:avLst/>
          </a:prstGeom>
          <a:noFill/>
          <a:ln w="9525">
            <a:noFill/>
            <a:miter lim="800000"/>
            <a:headEnd/>
            <a:tailEnd/>
          </a:ln>
        </p:spPr>
        <p:txBody>
          <a:bodyPr anchor="ctr">
            <a:spAutoFit/>
          </a:bodyPr>
          <a:lstStyle/>
          <a:p>
            <a:pPr algn="just"/>
            <a:r>
              <a:rPr lang="it-IT" sz="1400" dirty="0"/>
              <a:t>LTR sta per </a:t>
            </a:r>
            <a:r>
              <a:rPr lang="it-IT" sz="1400" dirty="0" err="1"/>
              <a:t>Loitering</a:t>
            </a:r>
            <a:r>
              <a:rPr lang="it-IT" sz="1400" dirty="0"/>
              <a:t> (volo in attesa, cioè la missione )</a:t>
            </a:r>
          </a:p>
        </p:txBody>
      </p:sp>
      <p:sp>
        <p:nvSpPr>
          <p:cNvPr id="20" name="Rectangle 35"/>
          <p:cNvSpPr>
            <a:spLocks noChangeArrowheads="1"/>
          </p:cNvSpPr>
          <p:nvPr/>
        </p:nvSpPr>
        <p:spPr bwMode="auto">
          <a:xfrm>
            <a:off x="5643538" y="3000372"/>
            <a:ext cx="3500462" cy="1600438"/>
          </a:xfrm>
          <a:prstGeom prst="rect">
            <a:avLst/>
          </a:prstGeom>
          <a:noFill/>
          <a:ln w="9525">
            <a:noFill/>
            <a:miter lim="800000"/>
            <a:headEnd/>
            <a:tailEnd/>
          </a:ln>
        </p:spPr>
        <p:txBody>
          <a:bodyPr wrap="square" anchor="ctr">
            <a:spAutoFit/>
          </a:bodyPr>
          <a:lstStyle/>
          <a:p>
            <a:pPr algn="just"/>
            <a:r>
              <a:rPr lang="it-IT" sz="1400" dirty="0"/>
              <a:t>Attenzione, in questo caso il </a:t>
            </a:r>
            <a:r>
              <a:rPr lang="it-IT" sz="1400" dirty="0" err="1"/>
              <a:t>CL</a:t>
            </a:r>
            <a:r>
              <a:rPr lang="it-IT" sz="1400" dirty="0"/>
              <a:t> del punto P è molto elevato ed addirittura maggiore del massimo </a:t>
            </a:r>
            <a:r>
              <a:rPr lang="it-IT" sz="1400" dirty="0" err="1"/>
              <a:t>CL</a:t>
            </a:r>
            <a:r>
              <a:rPr lang="it-IT" sz="1400" dirty="0"/>
              <a:t> (che può essere circa 1.6-1.7). Il punto P in tal caso è fuori della parte parabolica e quindi non sarà a rigore valido, ma assumiamo che sia ancora il punto di massimo CL^3/2 su </a:t>
            </a:r>
            <a:r>
              <a:rPr lang="it-IT" sz="1400" dirty="0" err="1"/>
              <a:t>CD</a:t>
            </a:r>
            <a:r>
              <a:rPr lang="it-IT" sz="1400" dirty="0"/>
              <a:t>.</a:t>
            </a:r>
          </a:p>
        </p:txBody>
      </p:sp>
      <p:sp>
        <p:nvSpPr>
          <p:cNvPr id="21" name="Segnaposto piè di pagina 4">
            <a:extLst>
              <a:ext uri="{FF2B5EF4-FFF2-40B4-BE49-F238E27FC236}">
                <a16:creationId xmlns:a16="http://schemas.microsoft.com/office/drawing/2014/main" id="{9AA82C55-3536-4A83-A4A7-DC5FD3AADB6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1753" name="Segnaposto numero diapositiva 36"/>
          <p:cNvSpPr>
            <a:spLocks noGrp="1"/>
          </p:cNvSpPr>
          <p:nvPr>
            <p:ph type="sldNum" sz="quarter" idx="12"/>
          </p:nvPr>
        </p:nvSpPr>
        <p:spPr>
          <a:noFill/>
        </p:spPr>
        <p:txBody>
          <a:bodyPr/>
          <a:lstStyle/>
          <a:p>
            <a:fld id="{54075BDB-264A-4682-BD23-1EF7970AD614}" type="slidenum">
              <a:rPr lang="it-IT" smtClean="0"/>
              <a:pPr/>
              <a:t>36</a:t>
            </a:fld>
            <a:endParaRPr lang="it-IT"/>
          </a:p>
        </p:txBody>
      </p:sp>
      <p:sp>
        <p:nvSpPr>
          <p:cNvPr id="31755"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31756" name="Rectangle 5"/>
          <p:cNvSpPr>
            <a:spLocks noChangeArrowheads="1"/>
          </p:cNvSpPr>
          <p:nvPr/>
        </p:nvSpPr>
        <p:spPr bwMode="auto">
          <a:xfrm>
            <a:off x="0" y="385763"/>
            <a:ext cx="8929688" cy="400050"/>
          </a:xfrm>
          <a:prstGeom prst="rect">
            <a:avLst/>
          </a:prstGeom>
          <a:noFill/>
          <a:ln w="9525">
            <a:noFill/>
            <a:miter lim="800000"/>
            <a:headEnd/>
            <a:tailEnd/>
          </a:ln>
        </p:spPr>
        <p:txBody>
          <a:bodyPr anchor="ctr">
            <a:spAutoFit/>
          </a:bodyPr>
          <a:lstStyle/>
          <a:p>
            <a:pPr algn="just"/>
            <a:r>
              <a:rPr lang="it-IT" sz="2000" b="1" u="sng"/>
              <a:t>Formulazione Quantitativa – ESEMPIO APPLICATIVO Elica - ENDURANCE</a:t>
            </a:r>
          </a:p>
        </p:txBody>
      </p:sp>
      <p:sp>
        <p:nvSpPr>
          <p:cNvPr id="31757" name="Rectangle 35"/>
          <p:cNvSpPr>
            <a:spLocks noChangeArrowheads="1"/>
          </p:cNvSpPr>
          <p:nvPr/>
        </p:nvSpPr>
        <p:spPr bwMode="auto">
          <a:xfrm>
            <a:off x="0" y="714356"/>
            <a:ext cx="7143750" cy="369887"/>
          </a:xfrm>
          <a:prstGeom prst="rect">
            <a:avLst/>
          </a:prstGeom>
          <a:noFill/>
          <a:ln w="9525">
            <a:noFill/>
            <a:miter lim="800000"/>
            <a:headEnd/>
            <a:tailEnd/>
          </a:ln>
        </p:spPr>
        <p:txBody>
          <a:bodyPr anchor="ctr">
            <a:spAutoFit/>
          </a:bodyPr>
          <a:lstStyle/>
          <a:p>
            <a:pPr algn="just"/>
            <a:r>
              <a:rPr lang="it-IT" sz="1800" dirty="0"/>
              <a:t>Esempio calcolo Endurance Elica, VOLANDO nel punto E :</a:t>
            </a:r>
          </a:p>
        </p:txBody>
      </p:sp>
      <p:graphicFrame>
        <p:nvGraphicFramePr>
          <p:cNvPr id="31746" name="Object 40"/>
          <p:cNvGraphicFramePr>
            <a:graphicFrameLocks noChangeAspect="1"/>
          </p:cNvGraphicFramePr>
          <p:nvPr/>
        </p:nvGraphicFramePr>
        <p:xfrm>
          <a:off x="387350" y="1071563"/>
          <a:ext cx="5581650" cy="889000"/>
        </p:xfrm>
        <a:graphic>
          <a:graphicData uri="http://schemas.openxmlformats.org/presentationml/2006/ole">
            <mc:AlternateContent xmlns:mc="http://schemas.openxmlformats.org/markup-compatibility/2006">
              <mc:Choice xmlns:v="urn:schemas-microsoft-com:vml" Requires="v">
                <p:oleObj spid="_x0000_s89138" name="Equazione" r:id="rId3" imgW="3352680" imgH="533160" progId="Equation.3">
                  <p:embed/>
                </p:oleObj>
              </mc:Choice>
              <mc:Fallback>
                <p:oleObj name="Equazione" r:id="rId3" imgW="3352680" imgH="53316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1071563"/>
                        <a:ext cx="5581650" cy="889000"/>
                      </a:xfrm>
                      <a:prstGeom prst="rect">
                        <a:avLst/>
                      </a:prstGeom>
                      <a:solidFill>
                        <a:srgbClr val="FFFF00"/>
                      </a:solidFill>
                    </p:spPr>
                  </p:pic>
                </p:oleObj>
              </mc:Fallback>
            </mc:AlternateContent>
          </a:graphicData>
        </a:graphic>
      </p:graphicFrame>
      <p:pic>
        <p:nvPicPr>
          <p:cNvPr id="31758" name="Picture 6" descr="File:081131-F-7734Q-001.jpg"/>
          <p:cNvPicPr>
            <a:picLocks noChangeAspect="1" noChangeArrowheads="1"/>
          </p:cNvPicPr>
          <p:nvPr/>
        </p:nvPicPr>
        <p:blipFill>
          <a:blip r:embed="rId5"/>
          <a:srcRect/>
          <a:stretch>
            <a:fillRect/>
          </a:stretch>
        </p:blipFill>
        <p:spPr bwMode="auto">
          <a:xfrm>
            <a:off x="6357938" y="1214422"/>
            <a:ext cx="2714625" cy="1801813"/>
          </a:xfrm>
          <a:prstGeom prst="rect">
            <a:avLst/>
          </a:prstGeom>
          <a:noFill/>
          <a:ln w="9525">
            <a:noFill/>
            <a:miter lim="800000"/>
            <a:headEnd/>
            <a:tailEnd/>
          </a:ln>
        </p:spPr>
      </p:pic>
      <p:sp>
        <p:nvSpPr>
          <p:cNvPr id="31759" name="Rectangle 35"/>
          <p:cNvSpPr>
            <a:spLocks noChangeArrowheads="1"/>
          </p:cNvSpPr>
          <p:nvPr/>
        </p:nvSpPr>
        <p:spPr bwMode="auto">
          <a:xfrm>
            <a:off x="6357938" y="1201724"/>
            <a:ext cx="1857375" cy="369888"/>
          </a:xfrm>
          <a:prstGeom prst="rect">
            <a:avLst/>
          </a:prstGeom>
          <a:noFill/>
          <a:ln w="9525">
            <a:noFill/>
            <a:miter lim="800000"/>
            <a:headEnd/>
            <a:tailEnd/>
          </a:ln>
        </p:spPr>
        <p:txBody>
          <a:bodyPr anchor="ctr">
            <a:spAutoFit/>
          </a:bodyPr>
          <a:lstStyle/>
          <a:p>
            <a:pPr algn="just"/>
            <a:r>
              <a:rPr lang="it-IT" sz="1800" b="1" dirty="0"/>
              <a:t>UAV </a:t>
            </a:r>
            <a:r>
              <a:rPr lang="it-IT" sz="1800" b="1" dirty="0" err="1"/>
              <a:t>Predator</a:t>
            </a:r>
            <a:endParaRPr lang="it-IT" sz="1800" b="1" dirty="0"/>
          </a:p>
        </p:txBody>
      </p:sp>
      <p:graphicFrame>
        <p:nvGraphicFramePr>
          <p:cNvPr id="31747" name="Object 8"/>
          <p:cNvGraphicFramePr>
            <a:graphicFrameLocks noChangeAspect="1"/>
          </p:cNvGraphicFramePr>
          <p:nvPr/>
        </p:nvGraphicFramePr>
        <p:xfrm>
          <a:off x="179388" y="2017713"/>
          <a:ext cx="5330825" cy="2517775"/>
        </p:xfrm>
        <a:graphic>
          <a:graphicData uri="http://schemas.openxmlformats.org/presentationml/2006/ole">
            <mc:AlternateContent xmlns:mc="http://schemas.openxmlformats.org/markup-compatibility/2006">
              <mc:Choice xmlns:v="urn:schemas-microsoft-com:vml" Requires="v">
                <p:oleObj spid="_x0000_s89139" name="Equazione" r:id="rId6" imgW="3593880" imgH="1701720" progId="Equation.3">
                  <p:embed/>
                </p:oleObj>
              </mc:Choice>
              <mc:Fallback>
                <p:oleObj name="Equazione" r:id="rId6" imgW="3593880" imgH="17017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2017713"/>
                        <a:ext cx="5330825" cy="251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9"/>
          <p:cNvGraphicFramePr>
            <a:graphicFrameLocks noChangeAspect="1"/>
          </p:cNvGraphicFramePr>
          <p:nvPr/>
        </p:nvGraphicFramePr>
        <p:xfrm>
          <a:off x="214314" y="4531173"/>
          <a:ext cx="7429520" cy="826653"/>
        </p:xfrm>
        <a:graphic>
          <a:graphicData uri="http://schemas.openxmlformats.org/presentationml/2006/ole">
            <mc:AlternateContent xmlns:mc="http://schemas.openxmlformats.org/markup-compatibility/2006">
              <mc:Choice xmlns:v="urn:schemas-microsoft-com:vml" Requires="v">
                <p:oleObj spid="_x0000_s89140" name="Equazione" r:id="rId8" imgW="4343400" imgH="482400" progId="Equation.3">
                  <p:embed/>
                </p:oleObj>
              </mc:Choice>
              <mc:Fallback>
                <p:oleObj name="Equazione" r:id="rId8" imgW="4343400" imgH="4824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314" y="4531173"/>
                        <a:ext cx="7429520" cy="826653"/>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31749" name="Object 10"/>
          <p:cNvGraphicFramePr>
            <a:graphicFrameLocks noChangeAspect="1"/>
          </p:cNvGraphicFramePr>
          <p:nvPr/>
        </p:nvGraphicFramePr>
        <p:xfrm>
          <a:off x="385763" y="5511800"/>
          <a:ext cx="1984375" cy="373063"/>
        </p:xfrm>
        <a:graphic>
          <a:graphicData uri="http://schemas.openxmlformats.org/presentationml/2006/ole">
            <mc:AlternateContent xmlns:mc="http://schemas.openxmlformats.org/markup-compatibility/2006">
              <mc:Choice xmlns:v="urn:schemas-microsoft-com:vml" Requires="v">
                <p:oleObj spid="_x0000_s89141" name="Equazione" r:id="rId10" imgW="1079280" imgH="203040" progId="Equation.3">
                  <p:embed/>
                </p:oleObj>
              </mc:Choice>
              <mc:Fallback>
                <p:oleObj name="Equazione" r:id="rId10" imgW="1079280" imgH="20304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763" y="5511800"/>
                        <a:ext cx="1984375" cy="3730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31760" name="Rectangle 35"/>
          <p:cNvSpPr>
            <a:spLocks noChangeArrowheads="1"/>
          </p:cNvSpPr>
          <p:nvPr/>
        </p:nvSpPr>
        <p:spPr bwMode="auto">
          <a:xfrm>
            <a:off x="2857500" y="5572125"/>
            <a:ext cx="1428750" cy="646113"/>
          </a:xfrm>
          <a:prstGeom prst="rect">
            <a:avLst/>
          </a:prstGeom>
          <a:noFill/>
          <a:ln w="9525">
            <a:noFill/>
            <a:miter lim="800000"/>
            <a:headEnd/>
            <a:tailEnd/>
          </a:ln>
        </p:spPr>
        <p:txBody>
          <a:bodyPr anchor="ctr">
            <a:spAutoFit/>
          </a:bodyPr>
          <a:lstStyle/>
          <a:p>
            <a:pPr algn="just"/>
            <a:r>
              <a:rPr lang="it-IT" sz="1800"/>
              <a:t>Volando ad </a:t>
            </a:r>
          </a:p>
          <a:p>
            <a:pPr algn="just"/>
            <a:r>
              <a:rPr lang="it-IT" sz="1800"/>
              <a:t>una V di:</a:t>
            </a:r>
          </a:p>
        </p:txBody>
      </p:sp>
      <p:graphicFrame>
        <p:nvGraphicFramePr>
          <p:cNvPr id="31750" name="Object 11"/>
          <p:cNvGraphicFramePr>
            <a:graphicFrameLocks noChangeAspect="1"/>
          </p:cNvGraphicFramePr>
          <p:nvPr/>
        </p:nvGraphicFramePr>
        <p:xfrm>
          <a:off x="4356100" y="5286375"/>
          <a:ext cx="3771900" cy="787400"/>
        </p:xfrm>
        <a:graphic>
          <a:graphicData uri="http://schemas.openxmlformats.org/presentationml/2006/ole">
            <mc:AlternateContent xmlns:mc="http://schemas.openxmlformats.org/markup-compatibility/2006">
              <mc:Choice xmlns:v="urn:schemas-microsoft-com:vml" Requires="v">
                <p:oleObj spid="_x0000_s89142" name="Equazione" r:id="rId12" imgW="2425680" imgH="507960" progId="Equation.3">
                  <p:embed/>
                </p:oleObj>
              </mc:Choice>
              <mc:Fallback>
                <p:oleObj name="Equazione" r:id="rId12" imgW="2425680" imgH="50796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56100" y="5286375"/>
                        <a:ext cx="37719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12"/>
          <p:cNvGraphicFramePr>
            <a:graphicFrameLocks noChangeAspect="1"/>
          </p:cNvGraphicFramePr>
          <p:nvPr/>
        </p:nvGraphicFramePr>
        <p:xfrm>
          <a:off x="4327525" y="5927725"/>
          <a:ext cx="3832225" cy="787400"/>
        </p:xfrm>
        <a:graphic>
          <a:graphicData uri="http://schemas.openxmlformats.org/presentationml/2006/ole">
            <mc:AlternateContent xmlns:mc="http://schemas.openxmlformats.org/markup-compatibility/2006">
              <mc:Choice xmlns:v="urn:schemas-microsoft-com:vml" Requires="v">
                <p:oleObj spid="_x0000_s89143" name="Equazione" r:id="rId14" imgW="2463480" imgH="507960" progId="Equation.3">
                  <p:embed/>
                </p:oleObj>
              </mc:Choice>
              <mc:Fallback>
                <p:oleObj name="Equazione" r:id="rId14" imgW="2463480" imgH="50796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27525" y="5927725"/>
                        <a:ext cx="38322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1" name="Rectangle 35"/>
          <p:cNvSpPr>
            <a:spLocks noChangeArrowheads="1"/>
          </p:cNvSpPr>
          <p:nvPr/>
        </p:nvSpPr>
        <p:spPr bwMode="auto">
          <a:xfrm>
            <a:off x="8215313" y="5510213"/>
            <a:ext cx="857250" cy="276225"/>
          </a:xfrm>
          <a:prstGeom prst="rect">
            <a:avLst/>
          </a:prstGeom>
          <a:noFill/>
          <a:ln w="9525">
            <a:noFill/>
            <a:miter lim="800000"/>
            <a:headEnd/>
            <a:tailEnd/>
          </a:ln>
        </p:spPr>
        <p:txBody>
          <a:bodyPr anchor="ctr">
            <a:spAutoFit/>
          </a:bodyPr>
          <a:lstStyle/>
          <a:p>
            <a:pPr algn="just"/>
            <a:r>
              <a:rPr lang="it-IT" sz="1200"/>
              <a:t>Inizio LTR</a:t>
            </a:r>
          </a:p>
        </p:txBody>
      </p:sp>
      <p:sp>
        <p:nvSpPr>
          <p:cNvPr id="31762" name="Rectangle 35"/>
          <p:cNvSpPr>
            <a:spLocks noChangeArrowheads="1"/>
          </p:cNvSpPr>
          <p:nvPr/>
        </p:nvSpPr>
        <p:spPr bwMode="auto">
          <a:xfrm>
            <a:off x="8215313" y="6153150"/>
            <a:ext cx="857250" cy="276225"/>
          </a:xfrm>
          <a:prstGeom prst="rect">
            <a:avLst/>
          </a:prstGeom>
          <a:noFill/>
          <a:ln w="9525">
            <a:noFill/>
            <a:miter lim="800000"/>
            <a:headEnd/>
            <a:tailEnd/>
          </a:ln>
        </p:spPr>
        <p:txBody>
          <a:bodyPr anchor="ctr">
            <a:spAutoFit/>
          </a:bodyPr>
          <a:lstStyle/>
          <a:p>
            <a:pPr algn="just"/>
            <a:r>
              <a:rPr lang="it-IT" sz="1200"/>
              <a:t>Fine  LTR</a:t>
            </a:r>
          </a:p>
        </p:txBody>
      </p:sp>
      <p:sp>
        <p:nvSpPr>
          <p:cNvPr id="31763" name="Rectangle 35"/>
          <p:cNvSpPr>
            <a:spLocks noChangeArrowheads="1"/>
          </p:cNvSpPr>
          <p:nvPr/>
        </p:nvSpPr>
        <p:spPr bwMode="auto">
          <a:xfrm>
            <a:off x="142875" y="6000750"/>
            <a:ext cx="2571750" cy="523875"/>
          </a:xfrm>
          <a:prstGeom prst="rect">
            <a:avLst/>
          </a:prstGeom>
          <a:noFill/>
          <a:ln w="9525">
            <a:noFill/>
            <a:miter lim="800000"/>
            <a:headEnd/>
            <a:tailEnd/>
          </a:ln>
        </p:spPr>
        <p:txBody>
          <a:bodyPr anchor="ctr">
            <a:spAutoFit/>
          </a:bodyPr>
          <a:lstStyle/>
          <a:p>
            <a:pPr algn="just"/>
            <a:r>
              <a:rPr lang="it-IT" sz="1400" dirty="0"/>
              <a:t>LTR sta per </a:t>
            </a:r>
            <a:r>
              <a:rPr lang="it-IT" sz="1400" dirty="0" err="1"/>
              <a:t>Loitering</a:t>
            </a:r>
            <a:r>
              <a:rPr lang="it-IT" sz="1400" dirty="0"/>
              <a:t> (volo in attesa, cioè la missione )</a:t>
            </a:r>
          </a:p>
        </p:txBody>
      </p:sp>
      <p:sp>
        <p:nvSpPr>
          <p:cNvPr id="20" name="Rectangle 35"/>
          <p:cNvSpPr>
            <a:spLocks noChangeArrowheads="1"/>
          </p:cNvSpPr>
          <p:nvPr/>
        </p:nvSpPr>
        <p:spPr bwMode="auto">
          <a:xfrm>
            <a:off x="5643538" y="3120094"/>
            <a:ext cx="3500462" cy="523220"/>
          </a:xfrm>
          <a:prstGeom prst="rect">
            <a:avLst/>
          </a:prstGeom>
          <a:noFill/>
          <a:ln w="9525">
            <a:noFill/>
            <a:miter lim="800000"/>
            <a:headEnd/>
            <a:tailEnd/>
          </a:ln>
        </p:spPr>
        <p:txBody>
          <a:bodyPr wrap="square" anchor="ctr">
            <a:spAutoFit/>
          </a:bodyPr>
          <a:lstStyle/>
          <a:p>
            <a:pPr algn="just"/>
            <a:r>
              <a:rPr lang="it-IT" sz="1400" dirty="0"/>
              <a:t>VOLANDO INVECE nel punto E </a:t>
            </a:r>
          </a:p>
          <a:p>
            <a:pPr algn="just"/>
            <a:r>
              <a:rPr lang="it-IT" sz="1400" dirty="0"/>
              <a:t>(sicuramente valido)</a:t>
            </a:r>
          </a:p>
        </p:txBody>
      </p:sp>
      <p:sp>
        <p:nvSpPr>
          <p:cNvPr id="21" name="Segnaposto piè di pagina 4">
            <a:extLst>
              <a:ext uri="{FF2B5EF4-FFF2-40B4-BE49-F238E27FC236}">
                <a16:creationId xmlns:a16="http://schemas.microsoft.com/office/drawing/2014/main" id="{95EDB8BE-088B-4164-969C-2DC65623D577}"/>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ctrTitle"/>
          </p:nvPr>
        </p:nvSpPr>
        <p:spPr>
          <a:xfrm>
            <a:off x="0" y="0"/>
            <a:ext cx="4787900" cy="457200"/>
          </a:xfrm>
        </p:spPr>
        <p:txBody>
          <a:bodyPr/>
          <a:lstStyle/>
          <a:p>
            <a:pPr eaLnBrk="1" hangingPunct="1"/>
            <a:r>
              <a:rPr lang="it-IT" sz="2400" b="1" dirty="0"/>
              <a:t>AUTONOMIE - JET</a:t>
            </a:r>
          </a:p>
        </p:txBody>
      </p:sp>
      <p:sp>
        <p:nvSpPr>
          <p:cNvPr id="32772"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2773"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2774"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2775"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2776"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2777"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2778" name="Rectangle 1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2779"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2780" name="Rectangle 12"/>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32781"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2782"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2783"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2784"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2785"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2786" name="Rectangle 1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2787"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2788"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2789"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2790" name="Rectangle 2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2791" name="Rectangle 23"/>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2792" name="Rectangle 2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it-IT"/>
          </a:p>
        </p:txBody>
      </p:sp>
      <p:sp>
        <p:nvSpPr>
          <p:cNvPr id="32793" name="Rectangle 2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2794" name="Rectangle 26"/>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32795" name="Rectangle 27"/>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32796"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2797" name="Rectangle 29"/>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32798" name="Rectangle 3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2770" name="Object 32"/>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32778" name="Equation" r:id="rId3" imgW="621760" imgH="177646" progId="Equation.3">
                  <p:embed/>
                </p:oleObj>
              </mc:Choice>
              <mc:Fallback>
                <p:oleObj name="Equation" r:id="rId3" imgW="621760" imgH="177646"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9" name="Rectangle 33"/>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32800" name="Rectangle 34"/>
          <p:cNvSpPr>
            <a:spLocks noChangeArrowheads="1"/>
          </p:cNvSpPr>
          <p:nvPr/>
        </p:nvSpPr>
        <p:spPr bwMode="auto">
          <a:xfrm>
            <a:off x="0" y="2806700"/>
            <a:ext cx="9144000" cy="0"/>
          </a:xfrm>
          <a:prstGeom prst="rect">
            <a:avLst/>
          </a:prstGeom>
          <a:noFill/>
          <a:ln w="9525">
            <a:noFill/>
            <a:miter lim="800000"/>
            <a:headEnd/>
            <a:tailEnd/>
          </a:ln>
        </p:spPr>
        <p:txBody>
          <a:bodyPr wrap="none" anchor="ctr">
            <a:spAutoFit/>
          </a:bodyPr>
          <a:lstStyle/>
          <a:p>
            <a:endParaRPr lang="it-IT"/>
          </a:p>
        </p:txBody>
      </p:sp>
      <p:sp>
        <p:nvSpPr>
          <p:cNvPr id="32801" name="Rectangle 35"/>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32803" name="Rectangle 38"/>
          <p:cNvSpPr>
            <a:spLocks noChangeArrowheads="1"/>
          </p:cNvSpPr>
          <p:nvPr/>
        </p:nvSpPr>
        <p:spPr bwMode="auto">
          <a:xfrm>
            <a:off x="214313" y="476250"/>
            <a:ext cx="8461375" cy="2862263"/>
          </a:xfrm>
          <a:prstGeom prst="rect">
            <a:avLst/>
          </a:prstGeom>
          <a:noFill/>
          <a:ln w="9525">
            <a:noFill/>
            <a:miter lim="800000"/>
            <a:headEnd/>
            <a:tailEnd/>
          </a:ln>
        </p:spPr>
        <p:txBody>
          <a:bodyPr anchor="ctr">
            <a:spAutoFit/>
          </a:bodyPr>
          <a:lstStyle/>
          <a:p>
            <a:pPr algn="just"/>
            <a:r>
              <a:rPr lang="it-IT" sz="2000"/>
              <a:t>Per un velivolo a getto il consumo specifico di combustibile si definisce come </a:t>
            </a:r>
            <a:r>
              <a:rPr lang="it-IT" sz="2000" i="1"/>
              <a:t>peso di combustibile consumato per unità di spinta installata e per unità di tempo</a:t>
            </a:r>
            <a:r>
              <a:rPr lang="it-IT" sz="2000"/>
              <a:t>. Si osservi che, a differenza dei velivoli ad elica (accoppiata con motore alternativo), in questa definizione è usata la spinta anziché la potenza. Questo è dovuto al fatto che per aeroplani a getto il consumo di combustibile dipende fisicamente dal livello di spinta prodotta dal motore mentre per i velivoli ad elica dipende fisicamente dalla potenza che il motore rende disponibile all’albero. Questa differenza porta allo sviluppo di formule di Breguet differenti per il calcolo dell’autonomia di distanza e di durata di velivoli a getto.</a:t>
            </a:r>
          </a:p>
        </p:txBody>
      </p:sp>
      <p:sp>
        <p:nvSpPr>
          <p:cNvPr id="32804" name="Segnaposto numero diapositiva 36"/>
          <p:cNvSpPr>
            <a:spLocks noGrp="1"/>
          </p:cNvSpPr>
          <p:nvPr>
            <p:ph type="sldNum" sz="quarter" idx="12"/>
          </p:nvPr>
        </p:nvSpPr>
        <p:spPr>
          <a:noFill/>
        </p:spPr>
        <p:txBody>
          <a:bodyPr/>
          <a:lstStyle/>
          <a:p>
            <a:fld id="{56FB1D04-497B-4C3C-9696-25409B87D37A}" type="slidenum">
              <a:rPr lang="it-IT" smtClean="0"/>
              <a:pPr/>
              <a:t>37</a:t>
            </a:fld>
            <a:endParaRPr lang="it-IT"/>
          </a:p>
        </p:txBody>
      </p:sp>
      <p:sp>
        <p:nvSpPr>
          <p:cNvPr id="38" name="Segnaposto piè di pagina 4">
            <a:extLst>
              <a:ext uri="{FF2B5EF4-FFF2-40B4-BE49-F238E27FC236}">
                <a16:creationId xmlns:a16="http://schemas.microsoft.com/office/drawing/2014/main" id="{8E796538-DAFE-4375-B2DF-AEF38BBED056}"/>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0"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3801"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3802"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3803"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3804"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3805"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3806"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3807"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3808"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33809"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3810"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3811"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3812"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3813"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3814"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3815"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3816"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3817"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3818"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3819"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3820" name="Rectangle 2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it-IT"/>
          </a:p>
        </p:txBody>
      </p:sp>
      <p:sp>
        <p:nvSpPr>
          <p:cNvPr id="33821" name="Rectangle 2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3822" name="Rectangle 25"/>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33823" name="Rectangle 26"/>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33824" name="Rectangle 2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3825" name="Rectangle 28"/>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33826"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3828" name="Rectangle 32"/>
          <p:cNvSpPr>
            <a:spLocks noChangeArrowheads="1"/>
          </p:cNvSpPr>
          <p:nvPr/>
        </p:nvSpPr>
        <p:spPr bwMode="auto">
          <a:xfrm>
            <a:off x="0" y="2806700"/>
            <a:ext cx="9144000" cy="0"/>
          </a:xfrm>
          <a:prstGeom prst="rect">
            <a:avLst/>
          </a:prstGeom>
          <a:noFill/>
          <a:ln w="9525">
            <a:noFill/>
            <a:miter lim="800000"/>
            <a:headEnd/>
            <a:tailEnd/>
          </a:ln>
        </p:spPr>
        <p:txBody>
          <a:bodyPr wrap="none" anchor="ctr">
            <a:spAutoFit/>
          </a:bodyPr>
          <a:lstStyle/>
          <a:p>
            <a:endParaRPr lang="it-IT"/>
          </a:p>
        </p:txBody>
      </p:sp>
      <p:sp>
        <p:nvSpPr>
          <p:cNvPr id="33829" name="Rectangle 33"/>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33831" name="Rectangle 36"/>
          <p:cNvSpPr>
            <a:spLocks noChangeArrowheads="1"/>
          </p:cNvSpPr>
          <p:nvPr/>
        </p:nvSpPr>
        <p:spPr bwMode="auto">
          <a:xfrm>
            <a:off x="142875" y="366713"/>
            <a:ext cx="8820150" cy="707886"/>
          </a:xfrm>
          <a:prstGeom prst="rect">
            <a:avLst/>
          </a:prstGeom>
          <a:noFill/>
          <a:ln w="9525">
            <a:noFill/>
            <a:miter lim="800000"/>
            <a:headEnd/>
            <a:tailEnd/>
          </a:ln>
        </p:spPr>
        <p:txBody>
          <a:bodyPr anchor="ctr">
            <a:spAutoFit/>
          </a:bodyPr>
          <a:lstStyle/>
          <a:p>
            <a:pPr algn="just"/>
            <a:r>
              <a:rPr lang="it-IT" sz="2000" dirty="0"/>
              <a:t>Il consumo specifico di motori di velivoli a getto (</a:t>
            </a:r>
            <a:r>
              <a:rPr lang="it-IT" sz="2000" i="1" dirty="0" err="1"/>
              <a:t>thrust-specific</a:t>
            </a:r>
            <a:r>
              <a:rPr lang="it-IT" sz="2000" i="1" dirty="0"/>
              <a:t> </a:t>
            </a:r>
            <a:r>
              <a:rPr lang="it-IT" sz="2000" i="1" dirty="0" err="1"/>
              <a:t>fuel</a:t>
            </a:r>
            <a:r>
              <a:rPr lang="it-IT" sz="2000" i="1" dirty="0"/>
              <a:t> </a:t>
            </a:r>
            <a:r>
              <a:rPr lang="it-IT" sz="2000" i="1" dirty="0" err="1"/>
              <a:t>consumption</a:t>
            </a:r>
            <a:r>
              <a:rPr lang="it-IT" sz="2000" dirty="0"/>
              <a:t>, in inglese; comunemente indicato con l’abbreviazione </a:t>
            </a:r>
            <a:r>
              <a:rPr lang="it-IT" sz="2000" i="1" dirty="0"/>
              <a:t>TSFC oppure SFCJ</a:t>
            </a:r>
            <a:r>
              <a:rPr lang="it-IT" sz="2000" dirty="0"/>
              <a:t>) </a:t>
            </a:r>
          </a:p>
        </p:txBody>
      </p:sp>
      <p:sp>
        <p:nvSpPr>
          <p:cNvPr id="33832"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3795" name="Object 37"/>
          <p:cNvGraphicFramePr>
            <a:graphicFrameLocks noChangeAspect="1"/>
          </p:cNvGraphicFramePr>
          <p:nvPr/>
        </p:nvGraphicFramePr>
        <p:xfrm>
          <a:off x="431800" y="1357313"/>
          <a:ext cx="3863975" cy="928687"/>
        </p:xfrm>
        <a:graphic>
          <a:graphicData uri="http://schemas.openxmlformats.org/presentationml/2006/ole">
            <mc:AlternateContent xmlns:mc="http://schemas.openxmlformats.org/markup-compatibility/2006">
              <mc:Choice xmlns:v="urn:schemas-microsoft-com:vml" Requires="v">
                <p:oleObj spid="_x0000_s33839" name="Equazione" r:id="rId3" imgW="1777680" imgH="431640" progId="Equation.3">
                  <p:embed/>
                </p:oleObj>
              </mc:Choice>
              <mc:Fallback>
                <p:oleObj name="Equazione" r:id="rId3" imgW="1777680" imgH="43164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357313"/>
                        <a:ext cx="3863975"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33"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3796" name="Object 39"/>
          <p:cNvGraphicFramePr>
            <a:graphicFrameLocks noChangeAspect="1"/>
          </p:cNvGraphicFramePr>
          <p:nvPr/>
        </p:nvGraphicFramePr>
        <p:xfrm>
          <a:off x="4935538" y="1354138"/>
          <a:ext cx="2181225" cy="860425"/>
        </p:xfrm>
        <a:graphic>
          <a:graphicData uri="http://schemas.openxmlformats.org/presentationml/2006/ole">
            <mc:AlternateContent xmlns:mc="http://schemas.openxmlformats.org/markup-compatibility/2006">
              <mc:Choice xmlns:v="urn:schemas-microsoft-com:vml" Requires="v">
                <p:oleObj spid="_x0000_s33840" name="Equazione" r:id="rId5" imgW="1054080" imgH="419040" progId="Equation.3">
                  <p:embed/>
                </p:oleObj>
              </mc:Choice>
              <mc:Fallback>
                <p:oleObj name="Equazione" r:id="rId5" imgW="1054080" imgH="41904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5538" y="1354138"/>
                        <a:ext cx="218122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34" name="Rectangle 41"/>
          <p:cNvSpPr>
            <a:spLocks noChangeArrowheads="1"/>
          </p:cNvSpPr>
          <p:nvPr/>
        </p:nvSpPr>
        <p:spPr bwMode="auto">
          <a:xfrm>
            <a:off x="214313" y="2928938"/>
            <a:ext cx="8370887" cy="2246769"/>
          </a:xfrm>
          <a:prstGeom prst="rect">
            <a:avLst/>
          </a:prstGeom>
          <a:noFill/>
          <a:ln w="9525">
            <a:noFill/>
            <a:miter lim="800000"/>
            <a:headEnd/>
            <a:tailEnd/>
          </a:ln>
        </p:spPr>
        <p:txBody>
          <a:bodyPr anchor="ctr">
            <a:spAutoFit/>
          </a:bodyPr>
          <a:lstStyle/>
          <a:p>
            <a:pPr algn="just"/>
            <a:r>
              <a:rPr lang="it-IT" sz="2000" dirty="0"/>
              <a:t>Nella formula sopra i Kg vanno intesi come forza (sistema tecnico), cioè </a:t>
            </a:r>
            <a:r>
              <a:rPr lang="it-IT" sz="2000" dirty="0" err="1"/>
              <a:t>Kgf</a:t>
            </a:r>
            <a:r>
              <a:rPr lang="it-IT" sz="2000" dirty="0"/>
              <a:t>.</a:t>
            </a:r>
          </a:p>
          <a:p>
            <a:pPr algn="just"/>
            <a:r>
              <a:rPr lang="it-IT" sz="2000" dirty="0"/>
              <a:t>Le formule sopra sono in unità di misura del sistema tecnico (si noti l’inconsistenza dell’unità di misura del tempo). Quella con le lb è quella maggiormente usata. Lo abbiamo chiamato SFCJ (la J finale sta per JET) per differenziarlo da quello dei velivoli ad elica.</a:t>
            </a:r>
          </a:p>
          <a:p>
            <a:pPr algn="just"/>
            <a:r>
              <a:rPr lang="it-IT" sz="2000" dirty="0"/>
              <a:t>In unità di misura consistenti (internazionali) il consumo sarebbe (il pedice j sta per jet):</a:t>
            </a:r>
          </a:p>
        </p:txBody>
      </p:sp>
      <p:sp>
        <p:nvSpPr>
          <p:cNvPr id="33835" name="Segnaposto numero diapositiva 41"/>
          <p:cNvSpPr>
            <a:spLocks noGrp="1"/>
          </p:cNvSpPr>
          <p:nvPr>
            <p:ph type="sldNum" sz="quarter" idx="12"/>
          </p:nvPr>
        </p:nvSpPr>
        <p:spPr>
          <a:noFill/>
        </p:spPr>
        <p:txBody>
          <a:bodyPr/>
          <a:lstStyle/>
          <a:p>
            <a:fld id="{DD8FA0AA-D49C-4AF8-80B5-C9B4F5B884CB}" type="slidenum">
              <a:rPr lang="it-IT" smtClean="0"/>
              <a:pPr/>
              <a:t>38</a:t>
            </a:fld>
            <a:endParaRPr lang="it-IT"/>
          </a:p>
        </p:txBody>
      </p:sp>
      <p:graphicFrame>
        <p:nvGraphicFramePr>
          <p:cNvPr id="33797" name="Object 43"/>
          <p:cNvGraphicFramePr>
            <a:graphicFrameLocks noChangeAspect="1"/>
          </p:cNvGraphicFramePr>
          <p:nvPr/>
        </p:nvGraphicFramePr>
        <p:xfrm>
          <a:off x="787400" y="5214938"/>
          <a:ext cx="3886200" cy="928687"/>
        </p:xfrm>
        <a:graphic>
          <a:graphicData uri="http://schemas.openxmlformats.org/presentationml/2006/ole">
            <mc:AlternateContent xmlns:mc="http://schemas.openxmlformats.org/markup-compatibility/2006">
              <mc:Choice xmlns:v="urn:schemas-microsoft-com:vml" Requires="v">
                <p:oleObj spid="_x0000_s33841" name="Equazione" r:id="rId7" imgW="1790640" imgH="431640" progId="Equation.3">
                  <p:embed/>
                </p:oleObj>
              </mc:Choice>
              <mc:Fallback>
                <p:oleObj name="Equazione" r:id="rId7" imgW="1790640" imgH="43164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400" y="5214938"/>
                        <a:ext cx="38862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37" name="Rettangolo 43"/>
          <p:cNvSpPr>
            <a:spLocks noChangeArrowheads="1"/>
          </p:cNvSpPr>
          <p:nvPr/>
        </p:nvSpPr>
        <p:spPr bwMode="auto">
          <a:xfrm>
            <a:off x="5214938" y="5221305"/>
            <a:ext cx="3571904" cy="708025"/>
          </a:xfrm>
          <a:prstGeom prst="rect">
            <a:avLst/>
          </a:prstGeom>
          <a:noFill/>
          <a:ln w="9525">
            <a:noFill/>
            <a:miter lim="800000"/>
            <a:headEnd/>
            <a:tailEnd/>
          </a:ln>
        </p:spPr>
        <p:txBody>
          <a:bodyPr wrap="square">
            <a:spAutoFit/>
          </a:bodyPr>
          <a:lstStyle/>
          <a:p>
            <a:r>
              <a:rPr lang="it-IT" sz="2000" dirty="0"/>
              <a:t>O anche indicato con il simbolo (t sta per </a:t>
            </a:r>
            <a:r>
              <a:rPr lang="it-IT" sz="2000" i="1" dirty="0" err="1"/>
              <a:t>thrust</a:t>
            </a:r>
            <a:r>
              <a:rPr lang="it-IT" sz="2000" dirty="0"/>
              <a:t>, spinta)</a:t>
            </a:r>
          </a:p>
        </p:txBody>
      </p:sp>
      <p:graphicFrame>
        <p:nvGraphicFramePr>
          <p:cNvPr id="33798" name="Object 44"/>
          <p:cNvGraphicFramePr>
            <a:graphicFrameLocks noChangeAspect="1"/>
          </p:cNvGraphicFramePr>
          <p:nvPr/>
        </p:nvGraphicFramePr>
        <p:xfrm>
          <a:off x="7753350" y="5519738"/>
          <a:ext cx="417513" cy="676275"/>
        </p:xfrm>
        <a:graphic>
          <a:graphicData uri="http://schemas.openxmlformats.org/presentationml/2006/ole">
            <mc:AlternateContent xmlns:mc="http://schemas.openxmlformats.org/markup-compatibility/2006">
              <mc:Choice xmlns:v="urn:schemas-microsoft-com:vml" Requires="v">
                <p:oleObj spid="_x0000_s33842" name="Equazione" r:id="rId9" imgW="139680" imgH="228600" progId="Equation.3">
                  <p:embed/>
                </p:oleObj>
              </mc:Choice>
              <mc:Fallback>
                <p:oleObj name="Equazione" r:id="rId9" imgW="139680" imgH="228600"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3350" y="5519738"/>
                        <a:ext cx="417513"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9"/>
          <p:cNvGraphicFramePr>
            <a:graphicFrameLocks noChangeAspect="1"/>
          </p:cNvGraphicFramePr>
          <p:nvPr/>
        </p:nvGraphicFramePr>
        <p:xfrm>
          <a:off x="7764463" y="1344613"/>
          <a:ext cx="709612" cy="885825"/>
        </p:xfrm>
        <a:graphic>
          <a:graphicData uri="http://schemas.openxmlformats.org/presentationml/2006/ole">
            <mc:AlternateContent xmlns:mc="http://schemas.openxmlformats.org/markup-compatibility/2006">
              <mc:Choice xmlns:v="urn:schemas-microsoft-com:vml" Requires="v">
                <p:oleObj spid="_x0000_s33843" name="Equazione" r:id="rId11" imgW="342720" imgH="431640" progId="Equation.3">
                  <p:embed/>
                </p:oleObj>
              </mc:Choice>
              <mc:Fallback>
                <p:oleObj name="Equazione" r:id="rId11" imgW="342720" imgH="43164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64463" y="1344613"/>
                        <a:ext cx="709612"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Segnaposto piè di pagina 4">
            <a:extLst>
              <a:ext uri="{FF2B5EF4-FFF2-40B4-BE49-F238E27FC236}">
                <a16:creationId xmlns:a16="http://schemas.microsoft.com/office/drawing/2014/main" id="{F9C61FFA-9CF4-40CD-9337-90F93994EE2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50" name="Rectangle 2">
            <a:extLst>
              <a:ext uri="{FF2B5EF4-FFF2-40B4-BE49-F238E27FC236}">
                <a16:creationId xmlns:a16="http://schemas.microsoft.com/office/drawing/2014/main" id="{6388F5E2-CADC-418F-8DBB-65AD6B6403AD}"/>
              </a:ext>
            </a:extLst>
          </p:cNvPr>
          <p:cNvSpPr>
            <a:spLocks noGrp="1" noChangeArrowheads="1"/>
          </p:cNvSpPr>
          <p:nvPr>
            <p:ph type="ctrTitle"/>
          </p:nvPr>
        </p:nvSpPr>
        <p:spPr>
          <a:xfrm>
            <a:off x="0" y="0"/>
            <a:ext cx="4787900" cy="457200"/>
          </a:xfrm>
        </p:spPr>
        <p:txBody>
          <a:bodyPr/>
          <a:lstStyle/>
          <a:p>
            <a:pPr eaLnBrk="1" hangingPunct="1"/>
            <a:r>
              <a:rPr lang="it-IT" sz="2400" b="1" dirty="0"/>
              <a:t>AUTONOMIE - JET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4822"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4823"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4824"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4825"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4826"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4827"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4828"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4829"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34830"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4831"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4832"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4833"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4834"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4835"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4836"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4837"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4838"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4839"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4840"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4841" name="Rectangle 2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it-IT"/>
          </a:p>
        </p:txBody>
      </p:sp>
      <p:sp>
        <p:nvSpPr>
          <p:cNvPr id="34842" name="Rectangle 2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4843" name="Rectangle 25"/>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34844" name="Rectangle 26"/>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34845" name="Rectangle 2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4846" name="Rectangle 28"/>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34847"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4818" name="Object 30"/>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34834" name="Equation" r:id="rId3" imgW="621760" imgH="177646" progId="Equation.3">
                  <p:embed/>
                </p:oleObj>
              </mc:Choice>
              <mc:Fallback>
                <p:oleObj name="Equation" r:id="rId3" imgW="621760" imgH="177646"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8" name="Rectangle 31"/>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34849" name="Rectangle 32"/>
          <p:cNvSpPr>
            <a:spLocks noChangeArrowheads="1"/>
          </p:cNvSpPr>
          <p:nvPr/>
        </p:nvSpPr>
        <p:spPr bwMode="auto">
          <a:xfrm>
            <a:off x="0" y="2806700"/>
            <a:ext cx="9144000" cy="0"/>
          </a:xfrm>
          <a:prstGeom prst="rect">
            <a:avLst/>
          </a:prstGeom>
          <a:noFill/>
          <a:ln w="9525">
            <a:noFill/>
            <a:miter lim="800000"/>
            <a:headEnd/>
            <a:tailEnd/>
          </a:ln>
        </p:spPr>
        <p:txBody>
          <a:bodyPr wrap="none" anchor="ctr">
            <a:spAutoFit/>
          </a:bodyPr>
          <a:lstStyle/>
          <a:p>
            <a:endParaRPr lang="it-IT"/>
          </a:p>
        </p:txBody>
      </p:sp>
      <p:sp>
        <p:nvSpPr>
          <p:cNvPr id="34850" name="Rectangle 33"/>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34852" name="Rectangle 36"/>
          <p:cNvSpPr>
            <a:spLocks noChangeArrowheads="1"/>
          </p:cNvSpPr>
          <p:nvPr/>
        </p:nvSpPr>
        <p:spPr bwMode="auto">
          <a:xfrm>
            <a:off x="214313" y="428625"/>
            <a:ext cx="5143500" cy="6556375"/>
          </a:xfrm>
          <a:prstGeom prst="rect">
            <a:avLst/>
          </a:prstGeom>
          <a:noFill/>
          <a:ln w="9525">
            <a:noFill/>
            <a:miter lim="800000"/>
            <a:headEnd/>
            <a:tailEnd/>
          </a:ln>
        </p:spPr>
        <p:txBody>
          <a:bodyPr anchor="ctr">
            <a:spAutoFit/>
          </a:bodyPr>
          <a:lstStyle/>
          <a:p>
            <a:pPr algn="just"/>
            <a:r>
              <a:rPr lang="it-IT" sz="2000" dirty="0"/>
              <a:t>Consumo specifico di velivoli a getto (</a:t>
            </a:r>
            <a:r>
              <a:rPr lang="it-IT" sz="2000" i="1" dirty="0" err="1"/>
              <a:t>thrust-specific</a:t>
            </a:r>
            <a:r>
              <a:rPr lang="it-IT" sz="2000" i="1" dirty="0"/>
              <a:t> </a:t>
            </a:r>
            <a:r>
              <a:rPr lang="it-IT" sz="2000" i="1" dirty="0" err="1"/>
              <a:t>fuel</a:t>
            </a:r>
            <a:r>
              <a:rPr lang="it-IT" sz="2000" i="1" dirty="0"/>
              <a:t> </a:t>
            </a:r>
            <a:r>
              <a:rPr lang="it-IT" sz="2000" i="1" dirty="0" err="1"/>
              <a:t>consumption</a:t>
            </a:r>
            <a:r>
              <a:rPr lang="it-IT" sz="2000" dirty="0"/>
              <a:t>, in inglese; comunemente indicato con l’abbreviazione </a:t>
            </a:r>
            <a:r>
              <a:rPr lang="it-IT" sz="2000" i="1" dirty="0"/>
              <a:t>TSFC o SFCJ:</a:t>
            </a:r>
            <a:endParaRPr lang="it-IT" sz="2000" dirty="0"/>
          </a:p>
          <a:p>
            <a:pPr algn="just"/>
            <a:endParaRPr lang="it-IT" sz="2000" dirty="0"/>
          </a:p>
          <a:p>
            <a:pPr algn="just"/>
            <a:endParaRPr lang="it-IT" sz="2000" dirty="0"/>
          </a:p>
          <a:p>
            <a:pPr algn="just"/>
            <a:r>
              <a:rPr lang="it-IT" sz="2000" dirty="0"/>
              <a:t>Il consumo specifico di un motore </a:t>
            </a:r>
            <a:r>
              <a:rPr lang="it-IT" sz="2000" dirty="0" err="1"/>
              <a:t>turbofan</a:t>
            </a:r>
            <a:r>
              <a:rPr lang="it-IT" sz="2000" dirty="0"/>
              <a:t> è leggermente variabile con la velocità (poco con la quota). Passando da M=0.6 a M=0.8 ad esempio passa da </a:t>
            </a:r>
            <a:r>
              <a:rPr lang="it-IT" sz="2000" b="1" dirty="0"/>
              <a:t>0.60 circa a 0.68 </a:t>
            </a:r>
            <a:r>
              <a:rPr lang="it-IT" sz="2000" dirty="0"/>
              <a:t>(lb/(</a:t>
            </a:r>
            <a:r>
              <a:rPr lang="it-IT" sz="2000" dirty="0" err="1"/>
              <a:t>lb</a:t>
            </a:r>
            <a:r>
              <a:rPr lang="it-IT" sz="2000" dirty="0"/>
              <a:t> </a:t>
            </a:r>
            <a:r>
              <a:rPr lang="it-IT" sz="2000" dirty="0" err="1"/>
              <a:t>hr</a:t>
            </a:r>
            <a:r>
              <a:rPr lang="it-IT" sz="2000" dirty="0"/>
              <a:t>)) a quota 30,000 </a:t>
            </a:r>
            <a:r>
              <a:rPr lang="it-IT" sz="2000" dirty="0" err="1"/>
              <a:t>ft</a:t>
            </a:r>
            <a:r>
              <a:rPr lang="it-IT" sz="2000" dirty="0"/>
              <a:t> per il motore JT9D.</a:t>
            </a:r>
          </a:p>
          <a:p>
            <a:pPr algn="just"/>
            <a:r>
              <a:rPr lang="it-IT" sz="2000" dirty="0"/>
              <a:t>Ricordiamo che invece per un </a:t>
            </a:r>
            <a:r>
              <a:rPr lang="it-IT" sz="2000" dirty="0" err="1"/>
              <a:t>turbojet</a:t>
            </a:r>
            <a:endParaRPr lang="it-IT" sz="2000" dirty="0"/>
          </a:p>
          <a:p>
            <a:pPr algn="just"/>
            <a:r>
              <a:rPr lang="it-IT" sz="2000" dirty="0"/>
              <a:t>puro </a:t>
            </a:r>
            <a:r>
              <a:rPr lang="it-IT" sz="2000" i="1" dirty="0"/>
              <a:t>SFCJ</a:t>
            </a:r>
            <a:r>
              <a:rPr lang="it-IT" sz="2000" dirty="0"/>
              <a:t> è intorno a 1.1-1.4 </a:t>
            </a:r>
          </a:p>
          <a:p>
            <a:pPr algn="just"/>
            <a:endParaRPr lang="it-IT" sz="2000" dirty="0"/>
          </a:p>
          <a:p>
            <a:pPr algn="just"/>
            <a:endParaRPr lang="it-IT" sz="2000" dirty="0"/>
          </a:p>
          <a:p>
            <a:pPr algn="just"/>
            <a:endParaRPr lang="it-IT" sz="2000" dirty="0"/>
          </a:p>
          <a:p>
            <a:pPr algn="just"/>
            <a:endParaRPr lang="it-IT" sz="2000" dirty="0"/>
          </a:p>
          <a:p>
            <a:pPr algn="just"/>
            <a:endParaRPr lang="it-IT" sz="2000" dirty="0"/>
          </a:p>
          <a:p>
            <a:pPr algn="just"/>
            <a:r>
              <a:rPr lang="it-IT" sz="2000" dirty="0"/>
              <a:t>Noi assumeremo </a:t>
            </a:r>
            <a:r>
              <a:rPr lang="it-IT" sz="2000" i="1" dirty="0"/>
              <a:t>SFCJ</a:t>
            </a:r>
            <a:r>
              <a:rPr lang="it-IT" sz="2000" dirty="0"/>
              <a:t> costante (con V e quota) e caratteristico del motore  </a:t>
            </a:r>
            <a:r>
              <a:rPr lang="it-IT" sz="2000" dirty="0" err="1"/>
              <a:t>turbofan</a:t>
            </a:r>
            <a:r>
              <a:rPr lang="it-IT" sz="2000" dirty="0"/>
              <a:t>.</a:t>
            </a:r>
          </a:p>
          <a:p>
            <a:pPr algn="just"/>
            <a:endParaRPr lang="it-IT" sz="2000" dirty="0"/>
          </a:p>
        </p:txBody>
      </p:sp>
      <p:sp>
        <p:nvSpPr>
          <p:cNvPr id="34853"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4854"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4819" name="Object 39"/>
          <p:cNvGraphicFramePr>
            <a:graphicFrameLocks noChangeAspect="1"/>
          </p:cNvGraphicFramePr>
          <p:nvPr/>
        </p:nvGraphicFramePr>
        <p:xfrm>
          <a:off x="2014538" y="1571625"/>
          <a:ext cx="2828925" cy="746125"/>
        </p:xfrm>
        <a:graphic>
          <a:graphicData uri="http://schemas.openxmlformats.org/presentationml/2006/ole">
            <mc:AlternateContent xmlns:mc="http://schemas.openxmlformats.org/markup-compatibility/2006">
              <mc:Choice xmlns:v="urn:schemas-microsoft-com:vml" Requires="v">
                <p:oleObj spid="_x0000_s34835" name="Equazione" r:id="rId5" imgW="1574640" imgH="419040" progId="Equation.3">
                  <p:embed/>
                </p:oleObj>
              </mc:Choice>
              <mc:Fallback>
                <p:oleObj name="Equazione" r:id="rId5" imgW="1574640" imgH="41904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4538" y="1571625"/>
                        <a:ext cx="2828925"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55" name="Segnaposto numero diapositiva 41"/>
          <p:cNvSpPr>
            <a:spLocks noGrp="1"/>
          </p:cNvSpPr>
          <p:nvPr>
            <p:ph type="sldNum" sz="quarter" idx="12"/>
          </p:nvPr>
        </p:nvSpPr>
        <p:spPr>
          <a:noFill/>
        </p:spPr>
        <p:txBody>
          <a:bodyPr/>
          <a:lstStyle/>
          <a:p>
            <a:fld id="{322A7922-080E-486B-8EBD-4F0905E01D95}" type="slidenum">
              <a:rPr lang="it-IT" smtClean="0"/>
              <a:pPr/>
              <a:t>39</a:t>
            </a:fld>
            <a:endParaRPr lang="it-IT"/>
          </a:p>
        </p:txBody>
      </p:sp>
      <p:pic>
        <p:nvPicPr>
          <p:cNvPr id="34857" name="Picture 48"/>
          <p:cNvPicPr>
            <a:picLocks noChangeAspect="1" noChangeArrowheads="1"/>
          </p:cNvPicPr>
          <p:nvPr/>
        </p:nvPicPr>
        <p:blipFill>
          <a:blip r:embed="rId7"/>
          <a:srcRect/>
          <a:stretch>
            <a:fillRect/>
          </a:stretch>
        </p:blipFill>
        <p:spPr bwMode="auto">
          <a:xfrm>
            <a:off x="5357813" y="0"/>
            <a:ext cx="3786187" cy="6565900"/>
          </a:xfrm>
          <a:prstGeom prst="rect">
            <a:avLst/>
          </a:prstGeom>
          <a:noFill/>
          <a:ln w="9525">
            <a:noFill/>
            <a:miter lim="800000"/>
            <a:headEnd/>
            <a:tailEnd/>
          </a:ln>
        </p:spPr>
      </p:pic>
      <p:pic>
        <p:nvPicPr>
          <p:cNvPr id="34858" name="Picture 46" descr="http://www.pw.utc.com/media_center/images_library/images/jt9d_cutaway_high.jpg"/>
          <p:cNvPicPr>
            <a:picLocks noChangeAspect="1" noChangeArrowheads="1"/>
          </p:cNvPicPr>
          <p:nvPr/>
        </p:nvPicPr>
        <p:blipFill>
          <a:blip r:embed="rId8"/>
          <a:srcRect/>
          <a:stretch>
            <a:fillRect/>
          </a:stretch>
        </p:blipFill>
        <p:spPr bwMode="auto">
          <a:xfrm>
            <a:off x="3929063" y="4143375"/>
            <a:ext cx="2714625" cy="1879600"/>
          </a:xfrm>
          <a:prstGeom prst="rect">
            <a:avLst/>
          </a:prstGeom>
          <a:noFill/>
          <a:ln w="9525">
            <a:noFill/>
            <a:miter lim="800000"/>
            <a:headEnd/>
            <a:tailEnd/>
          </a:ln>
        </p:spPr>
      </p:pic>
      <p:pic>
        <p:nvPicPr>
          <p:cNvPr id="34859" name="Picture 5"/>
          <p:cNvPicPr>
            <a:picLocks noChangeAspect="1" noChangeArrowheads="1"/>
          </p:cNvPicPr>
          <p:nvPr/>
        </p:nvPicPr>
        <p:blipFill>
          <a:blip r:embed="rId9"/>
          <a:srcRect/>
          <a:stretch>
            <a:fillRect/>
          </a:stretch>
        </p:blipFill>
        <p:spPr bwMode="auto">
          <a:xfrm>
            <a:off x="357188" y="4500563"/>
            <a:ext cx="3000375" cy="1279525"/>
          </a:xfrm>
          <a:prstGeom prst="rect">
            <a:avLst/>
          </a:prstGeom>
          <a:noFill/>
          <a:ln w="9525">
            <a:noFill/>
            <a:miter lim="800000"/>
            <a:headEnd/>
            <a:tailEnd/>
          </a:ln>
        </p:spPr>
      </p:pic>
      <p:sp>
        <p:nvSpPr>
          <p:cNvPr id="34860" name="Rettangolo 48"/>
          <p:cNvSpPr>
            <a:spLocks noChangeArrowheads="1"/>
          </p:cNvSpPr>
          <p:nvPr/>
        </p:nvSpPr>
        <p:spPr bwMode="auto">
          <a:xfrm>
            <a:off x="6215063" y="214313"/>
            <a:ext cx="2778125" cy="1169987"/>
          </a:xfrm>
          <a:prstGeom prst="rect">
            <a:avLst/>
          </a:prstGeom>
          <a:solidFill>
            <a:schemeClr val="bg1"/>
          </a:solidFill>
          <a:ln w="9525">
            <a:noFill/>
            <a:miter lim="800000"/>
            <a:headEnd/>
            <a:tailEnd/>
          </a:ln>
        </p:spPr>
        <p:txBody>
          <a:bodyPr>
            <a:spAutoFit/>
          </a:bodyPr>
          <a:lstStyle/>
          <a:p>
            <a:pPr algn="just"/>
            <a:r>
              <a:rPr lang="it-IT" sz="1400"/>
              <a:t>Notare che a data V (dato Mach) il motore ha consumo ottimizzato a quota di 30-35 Kft . I produttori costruiscono i motori per farli funzionare bene a quelle quote.</a:t>
            </a:r>
          </a:p>
        </p:txBody>
      </p:sp>
      <p:sp>
        <p:nvSpPr>
          <p:cNvPr id="45" name="Segnaposto piè di pagina 4">
            <a:extLst>
              <a:ext uri="{FF2B5EF4-FFF2-40B4-BE49-F238E27FC236}">
                <a16:creationId xmlns:a16="http://schemas.microsoft.com/office/drawing/2014/main" id="{6EF427FD-C78B-42EA-BDB8-78B47599539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48" name="Rectangle 2">
            <a:extLst>
              <a:ext uri="{FF2B5EF4-FFF2-40B4-BE49-F238E27FC236}">
                <a16:creationId xmlns:a16="http://schemas.microsoft.com/office/drawing/2014/main" id="{B8738E82-FB94-4F88-828B-F8085BB55327}"/>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6" descr="File:081131-F-7734Q-001.jpg"/>
          <p:cNvPicPr>
            <a:picLocks noChangeAspect="1" noChangeArrowheads="1"/>
          </p:cNvPicPr>
          <p:nvPr/>
        </p:nvPicPr>
        <p:blipFill>
          <a:blip r:embed="rId2"/>
          <a:srcRect/>
          <a:stretch>
            <a:fillRect/>
          </a:stretch>
        </p:blipFill>
        <p:spPr bwMode="auto">
          <a:xfrm>
            <a:off x="3240088" y="3716338"/>
            <a:ext cx="2903537" cy="1927225"/>
          </a:xfrm>
          <a:prstGeom prst="rect">
            <a:avLst/>
          </a:prstGeom>
          <a:noFill/>
          <a:ln w="9525">
            <a:noFill/>
            <a:miter lim="800000"/>
            <a:headEnd/>
            <a:tailEnd/>
          </a:ln>
        </p:spPr>
      </p:pic>
      <p:sp>
        <p:nvSpPr>
          <p:cNvPr id="62467"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62468"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2469" name="Text Box 4"/>
          <p:cNvSpPr txBox="1">
            <a:spLocks noChangeArrowheads="1"/>
          </p:cNvSpPr>
          <p:nvPr/>
        </p:nvSpPr>
        <p:spPr bwMode="auto">
          <a:xfrm>
            <a:off x="71438" y="374650"/>
            <a:ext cx="8929687" cy="2554288"/>
          </a:xfrm>
          <a:prstGeom prst="rect">
            <a:avLst/>
          </a:prstGeom>
          <a:noFill/>
          <a:ln w="9525">
            <a:noFill/>
            <a:miter lim="800000"/>
            <a:headEnd/>
            <a:tailEnd/>
          </a:ln>
        </p:spPr>
        <p:txBody>
          <a:bodyPr>
            <a:spAutoFit/>
          </a:bodyPr>
          <a:lstStyle/>
          <a:p>
            <a:pPr algn="just"/>
            <a:r>
              <a:rPr lang="it-IT" sz="2000"/>
              <a:t>Come già detto, per alcuni velivoli è particolarmente rilevante stimare l’autonomia di distanza (</a:t>
            </a:r>
            <a:r>
              <a:rPr lang="it-IT" sz="2000" i="1"/>
              <a:t>Range), </a:t>
            </a:r>
            <a:r>
              <a:rPr lang="it-IT" sz="2000"/>
              <a:t>o la massima autonomia di distanza, mentre per altri (con altro tipo di impiego) è importante la massima autonomia oraria (</a:t>
            </a:r>
            <a:r>
              <a:rPr lang="it-IT" sz="2000" i="1"/>
              <a:t>endurance</a:t>
            </a:r>
            <a:r>
              <a:rPr lang="it-IT" sz="2000"/>
              <a:t>).</a:t>
            </a:r>
          </a:p>
          <a:p>
            <a:pPr algn="just"/>
            <a:r>
              <a:rPr lang="it-IT" sz="2000"/>
              <a:t>I velivoli da trasporto (passeggeri e merci) intercontinentali di oggi sono progettati considerando l’autonomia di distanza come una delle fondamentali prestazione di volo, ad esempio moderni velivoli come il B777-300 ER (</a:t>
            </a:r>
            <a:r>
              <a:rPr lang="it-IT" sz="2000" i="1"/>
              <a:t>Extended Range</a:t>
            </a:r>
            <a:r>
              <a:rPr lang="it-IT" sz="2000"/>
              <a:t>) o il nuovo Airbus A380-800.  </a:t>
            </a:r>
          </a:p>
          <a:p>
            <a:pPr algn="just"/>
            <a:r>
              <a:rPr lang="it-IT" sz="2000"/>
              <a:t> </a:t>
            </a:r>
          </a:p>
        </p:txBody>
      </p:sp>
      <p:sp>
        <p:nvSpPr>
          <p:cNvPr id="62470" name="Segnaposto numero diapositiva 5"/>
          <p:cNvSpPr>
            <a:spLocks noGrp="1"/>
          </p:cNvSpPr>
          <p:nvPr>
            <p:ph type="sldNum" sz="quarter" idx="12"/>
          </p:nvPr>
        </p:nvSpPr>
        <p:spPr>
          <a:noFill/>
        </p:spPr>
        <p:txBody>
          <a:bodyPr/>
          <a:lstStyle/>
          <a:p>
            <a:fld id="{AD4FAA28-CD8C-4C27-AFC1-5FA0C7F98330}" type="slidenum">
              <a:rPr lang="it-IT" smtClean="0"/>
              <a:pPr/>
              <a:t>4</a:t>
            </a:fld>
            <a:endParaRPr lang="it-IT"/>
          </a:p>
        </p:txBody>
      </p:sp>
      <p:sp>
        <p:nvSpPr>
          <p:cNvPr id="62472" name="Rettangolo 6"/>
          <p:cNvSpPr>
            <a:spLocks noChangeArrowheads="1"/>
          </p:cNvSpPr>
          <p:nvPr/>
        </p:nvSpPr>
        <p:spPr bwMode="auto">
          <a:xfrm>
            <a:off x="0" y="2571750"/>
            <a:ext cx="2143125" cy="1384300"/>
          </a:xfrm>
          <a:prstGeom prst="rect">
            <a:avLst/>
          </a:prstGeom>
          <a:noFill/>
          <a:ln w="9525">
            <a:noFill/>
            <a:miter lim="800000"/>
            <a:headEnd/>
            <a:tailEnd/>
          </a:ln>
        </p:spPr>
        <p:txBody>
          <a:bodyPr>
            <a:spAutoFit/>
          </a:bodyPr>
          <a:lstStyle/>
          <a:p>
            <a:r>
              <a:rPr lang="it-IT" sz="1400" b="1"/>
              <a:t>B777-300 ER</a:t>
            </a:r>
          </a:p>
          <a:p>
            <a:r>
              <a:rPr lang="it-IT" sz="1400"/>
              <a:t>7,930 nm (14,685 km)</a:t>
            </a:r>
            <a:br>
              <a:rPr lang="it-IT" sz="1400"/>
            </a:br>
            <a:r>
              <a:rPr lang="it-IT" sz="1400"/>
              <a:t>Los Angeles - Sydney</a:t>
            </a:r>
            <a:br>
              <a:rPr lang="it-IT" sz="1400"/>
            </a:br>
            <a:r>
              <a:rPr lang="it-IT" sz="1400"/>
              <a:t>New York - Hong Kong</a:t>
            </a:r>
            <a:br>
              <a:rPr lang="it-IT" sz="1400"/>
            </a:br>
            <a:r>
              <a:rPr lang="it-IT" sz="1400"/>
              <a:t>Paris - Los Angeles</a:t>
            </a:r>
            <a:br>
              <a:rPr lang="it-IT" sz="1400"/>
            </a:br>
            <a:r>
              <a:rPr lang="it-IT" sz="1400"/>
              <a:t> (Approx. 15 hours)</a:t>
            </a:r>
          </a:p>
        </p:txBody>
      </p:sp>
      <p:pic>
        <p:nvPicPr>
          <p:cNvPr id="62473" name="Picture 2" descr="http://www.lenovae.it/wp-content/uploads/2011/06/Airbus-A380-841-Emirates-F-WWDD-Dubai-Airshow.jpg"/>
          <p:cNvPicPr>
            <a:picLocks noChangeAspect="1" noChangeArrowheads="1"/>
          </p:cNvPicPr>
          <p:nvPr/>
        </p:nvPicPr>
        <p:blipFill>
          <a:blip r:embed="rId3"/>
          <a:srcRect/>
          <a:stretch>
            <a:fillRect/>
          </a:stretch>
        </p:blipFill>
        <p:spPr bwMode="auto">
          <a:xfrm>
            <a:off x="0" y="4000500"/>
            <a:ext cx="3214688" cy="2143125"/>
          </a:xfrm>
          <a:prstGeom prst="rect">
            <a:avLst/>
          </a:prstGeom>
          <a:noFill/>
          <a:ln w="9525">
            <a:noFill/>
            <a:miter lim="800000"/>
            <a:headEnd/>
            <a:tailEnd/>
          </a:ln>
        </p:spPr>
      </p:pic>
      <p:sp>
        <p:nvSpPr>
          <p:cNvPr id="62474" name="Rettangolo 10"/>
          <p:cNvSpPr>
            <a:spLocks noChangeArrowheads="1"/>
          </p:cNvSpPr>
          <p:nvPr/>
        </p:nvSpPr>
        <p:spPr bwMode="auto">
          <a:xfrm>
            <a:off x="-71438" y="4000500"/>
            <a:ext cx="1120776" cy="369888"/>
          </a:xfrm>
          <a:prstGeom prst="rect">
            <a:avLst/>
          </a:prstGeom>
          <a:noFill/>
          <a:ln w="9525">
            <a:noFill/>
            <a:miter lim="800000"/>
            <a:headEnd/>
            <a:tailEnd/>
          </a:ln>
        </p:spPr>
        <p:txBody>
          <a:bodyPr wrap="none">
            <a:spAutoFit/>
          </a:bodyPr>
          <a:lstStyle/>
          <a:p>
            <a:r>
              <a:rPr lang="it-IT" sz="1800" b="1"/>
              <a:t>A380-800</a:t>
            </a:r>
          </a:p>
        </p:txBody>
      </p:sp>
      <p:sp>
        <p:nvSpPr>
          <p:cNvPr id="62475" name="Rettangolo 7"/>
          <p:cNvSpPr>
            <a:spLocks noChangeArrowheads="1"/>
          </p:cNvSpPr>
          <p:nvPr/>
        </p:nvSpPr>
        <p:spPr bwMode="auto">
          <a:xfrm>
            <a:off x="1428750" y="4000500"/>
            <a:ext cx="2000250" cy="523875"/>
          </a:xfrm>
          <a:prstGeom prst="rect">
            <a:avLst/>
          </a:prstGeom>
          <a:noFill/>
          <a:ln w="9525">
            <a:noFill/>
            <a:miter lim="800000"/>
            <a:headEnd/>
            <a:tailEnd/>
          </a:ln>
        </p:spPr>
        <p:txBody>
          <a:bodyPr>
            <a:spAutoFit/>
          </a:bodyPr>
          <a:lstStyle/>
          <a:p>
            <a:r>
              <a:rPr lang="it-IT" sz="1400" b="1"/>
              <a:t>A380-800</a:t>
            </a:r>
          </a:p>
          <a:p>
            <a:r>
              <a:rPr lang="it-IT" sz="1400"/>
              <a:t>8,500 nm (15,700 km)</a:t>
            </a:r>
          </a:p>
        </p:txBody>
      </p:sp>
      <p:sp>
        <p:nvSpPr>
          <p:cNvPr id="62476" name="Rettangolo 11"/>
          <p:cNvSpPr>
            <a:spLocks noChangeArrowheads="1"/>
          </p:cNvSpPr>
          <p:nvPr/>
        </p:nvSpPr>
        <p:spPr bwMode="auto">
          <a:xfrm>
            <a:off x="0" y="5929313"/>
            <a:ext cx="3214688" cy="461962"/>
          </a:xfrm>
          <a:prstGeom prst="rect">
            <a:avLst/>
          </a:prstGeom>
          <a:solidFill>
            <a:schemeClr val="bg1"/>
          </a:solidFill>
          <a:ln w="9525">
            <a:noFill/>
            <a:miter lim="800000"/>
            <a:headEnd/>
            <a:tailEnd/>
          </a:ln>
        </p:spPr>
        <p:txBody>
          <a:bodyPr>
            <a:spAutoFit/>
          </a:bodyPr>
          <a:lstStyle/>
          <a:p>
            <a:r>
              <a:rPr lang="it-IT" sz="1200"/>
              <a:t>Peso Massimo al decollo W</a:t>
            </a:r>
            <a:r>
              <a:rPr lang="it-IT" sz="800"/>
              <a:t>TO</a:t>
            </a:r>
            <a:r>
              <a:rPr lang="it-IT" sz="1200"/>
              <a:t> = 560 tonn.</a:t>
            </a:r>
          </a:p>
          <a:p>
            <a:r>
              <a:rPr lang="it-IT" sz="1200"/>
              <a:t>Peso massimo combustibile W</a:t>
            </a:r>
            <a:r>
              <a:rPr lang="it-IT" sz="900"/>
              <a:t>f</a:t>
            </a:r>
            <a:r>
              <a:rPr lang="it-IT" sz="1200"/>
              <a:t> = 210 tonn.</a:t>
            </a:r>
          </a:p>
        </p:txBody>
      </p:sp>
      <p:sp>
        <p:nvSpPr>
          <p:cNvPr id="62477" name="Rettangolo 12"/>
          <p:cNvSpPr>
            <a:spLocks noChangeArrowheads="1"/>
          </p:cNvSpPr>
          <p:nvPr/>
        </p:nvSpPr>
        <p:spPr bwMode="auto">
          <a:xfrm>
            <a:off x="3000375" y="2357438"/>
            <a:ext cx="6000750" cy="1323975"/>
          </a:xfrm>
          <a:prstGeom prst="rect">
            <a:avLst/>
          </a:prstGeom>
          <a:noFill/>
          <a:ln w="9525">
            <a:noFill/>
            <a:miter lim="800000"/>
            <a:headEnd/>
            <a:tailEnd/>
          </a:ln>
        </p:spPr>
        <p:txBody>
          <a:bodyPr>
            <a:spAutoFit/>
          </a:bodyPr>
          <a:lstStyle/>
          <a:p>
            <a:pPr algn="just"/>
            <a:r>
              <a:rPr lang="it-IT" sz="2000"/>
              <a:t>Altri velivoli, come ad esempio gli UAV (velivoli Unmanned) non hanno bisogno di percorrere particolari lunghe distanze, ma hanno invece bisogno di stare in volo per molto tempo. </a:t>
            </a:r>
          </a:p>
        </p:txBody>
      </p:sp>
      <p:sp>
        <p:nvSpPr>
          <p:cNvPr id="62478" name="Rettangolo 14"/>
          <p:cNvSpPr>
            <a:spLocks noChangeArrowheads="1"/>
          </p:cNvSpPr>
          <p:nvPr/>
        </p:nvSpPr>
        <p:spPr bwMode="auto">
          <a:xfrm>
            <a:off x="3214688" y="3690938"/>
            <a:ext cx="2000250" cy="523875"/>
          </a:xfrm>
          <a:prstGeom prst="rect">
            <a:avLst/>
          </a:prstGeom>
          <a:noFill/>
          <a:ln w="9525">
            <a:noFill/>
            <a:miter lim="800000"/>
            <a:headEnd/>
            <a:tailEnd/>
          </a:ln>
        </p:spPr>
        <p:txBody>
          <a:bodyPr>
            <a:spAutoFit/>
          </a:bodyPr>
          <a:lstStyle/>
          <a:p>
            <a:r>
              <a:rPr lang="it-IT" sz="1400" b="1"/>
              <a:t>UAV - Predator</a:t>
            </a:r>
          </a:p>
          <a:p>
            <a:r>
              <a:rPr lang="it-IT" sz="1400"/>
              <a:t>Endurance 27-32 hr</a:t>
            </a:r>
          </a:p>
        </p:txBody>
      </p:sp>
      <p:pic>
        <p:nvPicPr>
          <p:cNvPr id="62479" name="Picture 8" descr="http://upload.wikimedia.org/wikipedia/commons/thumb/9/9d/Global_Hawk_1.jpg/300px-Global_Hawk_1.jpg"/>
          <p:cNvPicPr>
            <a:picLocks noChangeAspect="1" noChangeArrowheads="1"/>
          </p:cNvPicPr>
          <p:nvPr/>
        </p:nvPicPr>
        <p:blipFill>
          <a:blip r:embed="rId4"/>
          <a:srcRect/>
          <a:stretch>
            <a:fillRect/>
          </a:stretch>
        </p:blipFill>
        <p:spPr bwMode="auto">
          <a:xfrm>
            <a:off x="6215063" y="3695700"/>
            <a:ext cx="2857500" cy="1876425"/>
          </a:xfrm>
          <a:prstGeom prst="rect">
            <a:avLst/>
          </a:prstGeom>
          <a:noFill/>
          <a:ln w="9525">
            <a:noFill/>
            <a:miter lim="800000"/>
            <a:headEnd/>
            <a:tailEnd/>
          </a:ln>
        </p:spPr>
      </p:pic>
      <p:sp>
        <p:nvSpPr>
          <p:cNvPr id="62480" name="Rettangolo 17"/>
          <p:cNvSpPr>
            <a:spLocks noChangeArrowheads="1"/>
          </p:cNvSpPr>
          <p:nvPr/>
        </p:nvSpPr>
        <p:spPr bwMode="auto">
          <a:xfrm>
            <a:off x="6215063" y="3643313"/>
            <a:ext cx="2714625" cy="738187"/>
          </a:xfrm>
          <a:prstGeom prst="rect">
            <a:avLst/>
          </a:prstGeom>
          <a:noFill/>
          <a:ln w="9525">
            <a:noFill/>
            <a:miter lim="800000"/>
            <a:headEnd/>
            <a:tailEnd/>
          </a:ln>
        </p:spPr>
        <p:txBody>
          <a:bodyPr>
            <a:spAutoFit/>
          </a:bodyPr>
          <a:lstStyle/>
          <a:p>
            <a:r>
              <a:rPr lang="it-IT" sz="1400" b="1"/>
              <a:t>UAV – Global Hawk</a:t>
            </a:r>
          </a:p>
          <a:p>
            <a:r>
              <a:rPr lang="it-IT" sz="1400"/>
              <a:t>Endurance 36 hr          Max altitude 		20000 m</a:t>
            </a:r>
          </a:p>
        </p:txBody>
      </p:sp>
      <p:pic>
        <p:nvPicPr>
          <p:cNvPr id="62481" name="Picture 10" descr="http://www.enerevolution.it/custom/enerevolution/writable/cms/Immagine%20aereo%20Sunpower(1).png"/>
          <p:cNvPicPr>
            <a:picLocks noChangeAspect="1" noChangeArrowheads="1"/>
          </p:cNvPicPr>
          <p:nvPr/>
        </p:nvPicPr>
        <p:blipFill>
          <a:blip r:embed="rId5"/>
          <a:srcRect/>
          <a:stretch>
            <a:fillRect/>
          </a:stretch>
        </p:blipFill>
        <p:spPr bwMode="auto">
          <a:xfrm>
            <a:off x="5786438" y="5510213"/>
            <a:ext cx="2857500" cy="1133475"/>
          </a:xfrm>
          <a:prstGeom prst="rect">
            <a:avLst/>
          </a:prstGeom>
          <a:noFill/>
          <a:ln w="9525">
            <a:noFill/>
            <a:miter lim="800000"/>
            <a:headEnd/>
            <a:tailEnd/>
          </a:ln>
        </p:spPr>
      </p:pic>
      <p:sp>
        <p:nvSpPr>
          <p:cNvPr id="62482" name="Rettangolo 20"/>
          <p:cNvSpPr>
            <a:spLocks noChangeArrowheads="1"/>
          </p:cNvSpPr>
          <p:nvPr/>
        </p:nvSpPr>
        <p:spPr bwMode="auto">
          <a:xfrm>
            <a:off x="6572250" y="5405438"/>
            <a:ext cx="2362200" cy="523875"/>
          </a:xfrm>
          <a:prstGeom prst="rect">
            <a:avLst/>
          </a:prstGeom>
          <a:noFill/>
          <a:ln w="9525">
            <a:noFill/>
            <a:miter lim="800000"/>
            <a:headEnd/>
            <a:tailEnd/>
          </a:ln>
        </p:spPr>
        <p:txBody>
          <a:bodyPr wrap="none">
            <a:spAutoFit/>
          </a:bodyPr>
          <a:lstStyle/>
          <a:p>
            <a:r>
              <a:rPr lang="it-IT" sz="1400" b="1"/>
              <a:t>NASA Helios  </a:t>
            </a:r>
            <a:r>
              <a:rPr lang="it-IT" sz="1400"/>
              <a:t>(Alt. 97,000 ft)</a:t>
            </a:r>
          </a:p>
          <a:p>
            <a:r>
              <a:rPr lang="it-IT" sz="1400"/>
              <a:t>  Endurance 38 hr.</a:t>
            </a:r>
          </a:p>
        </p:txBody>
      </p:sp>
      <p:sp>
        <p:nvSpPr>
          <p:cNvPr id="19" name="Segnaposto piè di pagina 4">
            <a:extLst>
              <a:ext uri="{FF2B5EF4-FFF2-40B4-BE49-F238E27FC236}">
                <a16:creationId xmlns:a16="http://schemas.microsoft.com/office/drawing/2014/main" id="{BE042F91-F3B5-4A83-98B3-E33A7A0EE63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5846"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5847"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5848"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5849"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5850"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5851"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5852"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5853"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35854"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5855"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5856"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5857"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5858"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5859"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5860"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5861"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586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5863"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5864"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5865" name="Rectangle 2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it-IT"/>
          </a:p>
        </p:txBody>
      </p:sp>
      <p:sp>
        <p:nvSpPr>
          <p:cNvPr id="35866" name="Rectangle 2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5867" name="Rectangle 25"/>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35868" name="Rectangle 26"/>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35869" name="Rectangle 2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5870" name="Rectangle 28"/>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35871"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5842" name="Object 30"/>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35858" name="Equation" r:id="rId3" imgW="621760" imgH="177646" progId="Equation.3">
                  <p:embed/>
                </p:oleObj>
              </mc:Choice>
              <mc:Fallback>
                <p:oleObj name="Equation" r:id="rId3" imgW="621760" imgH="177646"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72" name="Rectangle 31"/>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35873" name="Rectangle 32"/>
          <p:cNvSpPr>
            <a:spLocks noChangeArrowheads="1"/>
          </p:cNvSpPr>
          <p:nvPr/>
        </p:nvSpPr>
        <p:spPr bwMode="auto">
          <a:xfrm>
            <a:off x="0" y="2806700"/>
            <a:ext cx="9144000" cy="0"/>
          </a:xfrm>
          <a:prstGeom prst="rect">
            <a:avLst/>
          </a:prstGeom>
          <a:noFill/>
          <a:ln w="9525">
            <a:noFill/>
            <a:miter lim="800000"/>
            <a:headEnd/>
            <a:tailEnd/>
          </a:ln>
        </p:spPr>
        <p:txBody>
          <a:bodyPr wrap="none" anchor="ctr">
            <a:spAutoFit/>
          </a:bodyPr>
          <a:lstStyle/>
          <a:p>
            <a:endParaRPr lang="it-IT"/>
          </a:p>
        </p:txBody>
      </p:sp>
      <p:sp>
        <p:nvSpPr>
          <p:cNvPr id="35874" name="Rectangle 33"/>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35876" name="Rectangle 36"/>
          <p:cNvSpPr>
            <a:spLocks noChangeArrowheads="1"/>
          </p:cNvSpPr>
          <p:nvPr/>
        </p:nvSpPr>
        <p:spPr bwMode="auto">
          <a:xfrm>
            <a:off x="214313" y="428625"/>
            <a:ext cx="8643937" cy="708025"/>
          </a:xfrm>
          <a:prstGeom prst="rect">
            <a:avLst/>
          </a:prstGeom>
          <a:noFill/>
          <a:ln w="9525">
            <a:noFill/>
            <a:miter lim="800000"/>
            <a:headEnd/>
            <a:tailEnd/>
          </a:ln>
        </p:spPr>
        <p:txBody>
          <a:bodyPr anchor="ctr">
            <a:spAutoFit/>
          </a:bodyPr>
          <a:lstStyle/>
          <a:p>
            <a:pPr algn="just"/>
            <a:r>
              <a:rPr lang="it-IT" sz="2000" dirty="0"/>
              <a:t>Si ricorda che per i </a:t>
            </a:r>
            <a:r>
              <a:rPr lang="it-IT" sz="2000" dirty="0" err="1"/>
              <a:t>turbofan</a:t>
            </a:r>
            <a:r>
              <a:rPr lang="it-IT" sz="2000" dirty="0"/>
              <a:t> il consumo specifico SFCJ è funzione del rapporto di By-Pass :</a:t>
            </a:r>
          </a:p>
        </p:txBody>
      </p:sp>
      <p:sp>
        <p:nvSpPr>
          <p:cNvPr id="35877"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5878"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5843" name="Object 39"/>
          <p:cNvGraphicFramePr>
            <a:graphicFrameLocks noChangeAspect="1"/>
          </p:cNvGraphicFramePr>
          <p:nvPr/>
        </p:nvGraphicFramePr>
        <p:xfrm>
          <a:off x="5372100" y="928688"/>
          <a:ext cx="2828925" cy="746125"/>
        </p:xfrm>
        <a:graphic>
          <a:graphicData uri="http://schemas.openxmlformats.org/presentationml/2006/ole">
            <mc:AlternateContent xmlns:mc="http://schemas.openxmlformats.org/markup-compatibility/2006">
              <mc:Choice xmlns:v="urn:schemas-microsoft-com:vml" Requires="v">
                <p:oleObj spid="_x0000_s35859" name="Equazione" r:id="rId5" imgW="1574640" imgH="419040" progId="Equation.3">
                  <p:embed/>
                </p:oleObj>
              </mc:Choice>
              <mc:Fallback>
                <p:oleObj name="Equazione" r:id="rId5" imgW="1574640" imgH="41904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2100" y="928688"/>
                        <a:ext cx="2828925"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79" name="Segnaposto numero diapositiva 41"/>
          <p:cNvSpPr>
            <a:spLocks noGrp="1"/>
          </p:cNvSpPr>
          <p:nvPr>
            <p:ph type="sldNum" sz="quarter" idx="12"/>
          </p:nvPr>
        </p:nvSpPr>
        <p:spPr>
          <a:noFill/>
        </p:spPr>
        <p:txBody>
          <a:bodyPr/>
          <a:lstStyle/>
          <a:p>
            <a:fld id="{4AFAE198-7A0D-43AA-9D8C-8A8668CABDF9}" type="slidenum">
              <a:rPr lang="it-IT" smtClean="0"/>
              <a:pPr/>
              <a:t>40</a:t>
            </a:fld>
            <a:endParaRPr lang="it-IT"/>
          </a:p>
        </p:txBody>
      </p:sp>
      <p:pic>
        <p:nvPicPr>
          <p:cNvPr id="35881" name="Picture 5"/>
          <p:cNvPicPr>
            <a:picLocks noChangeAspect="1" noChangeArrowheads="1"/>
          </p:cNvPicPr>
          <p:nvPr/>
        </p:nvPicPr>
        <p:blipFill>
          <a:blip r:embed="rId7"/>
          <a:srcRect/>
          <a:stretch>
            <a:fillRect/>
          </a:stretch>
        </p:blipFill>
        <p:spPr bwMode="auto">
          <a:xfrm>
            <a:off x="0" y="1357313"/>
            <a:ext cx="2428875" cy="1035050"/>
          </a:xfrm>
          <a:prstGeom prst="rect">
            <a:avLst/>
          </a:prstGeom>
          <a:noFill/>
          <a:ln w="9525">
            <a:noFill/>
            <a:miter lim="800000"/>
            <a:headEnd/>
            <a:tailEnd/>
          </a:ln>
        </p:spPr>
      </p:pic>
      <p:pic>
        <p:nvPicPr>
          <p:cNvPr id="35882" name="Picture 2"/>
          <p:cNvPicPr>
            <a:picLocks noChangeAspect="1" noChangeArrowheads="1"/>
          </p:cNvPicPr>
          <p:nvPr/>
        </p:nvPicPr>
        <p:blipFill>
          <a:blip r:embed="rId8"/>
          <a:srcRect/>
          <a:stretch>
            <a:fillRect/>
          </a:stretch>
        </p:blipFill>
        <p:spPr bwMode="auto">
          <a:xfrm>
            <a:off x="71437" y="2212975"/>
            <a:ext cx="4500563" cy="3716338"/>
          </a:xfrm>
          <a:prstGeom prst="rect">
            <a:avLst/>
          </a:prstGeom>
          <a:noFill/>
          <a:ln w="9525">
            <a:noFill/>
            <a:miter lim="800000"/>
            <a:headEnd/>
            <a:tailEnd/>
          </a:ln>
        </p:spPr>
      </p:pic>
      <p:pic>
        <p:nvPicPr>
          <p:cNvPr id="35883" name="Picture 46" descr="http://www.pw.utc.com/media_center/images_library/images/jt9d_cutaway_high.jpg"/>
          <p:cNvPicPr>
            <a:picLocks noChangeAspect="1" noChangeArrowheads="1"/>
          </p:cNvPicPr>
          <p:nvPr/>
        </p:nvPicPr>
        <p:blipFill>
          <a:blip r:embed="rId9"/>
          <a:srcRect/>
          <a:stretch>
            <a:fillRect/>
          </a:stretch>
        </p:blipFill>
        <p:spPr bwMode="auto">
          <a:xfrm>
            <a:off x="2571750" y="1857375"/>
            <a:ext cx="1928813" cy="1335088"/>
          </a:xfrm>
          <a:prstGeom prst="rect">
            <a:avLst/>
          </a:prstGeom>
          <a:noFill/>
          <a:ln w="9525">
            <a:noFill/>
            <a:miter lim="800000"/>
            <a:headEnd/>
            <a:tailEnd/>
          </a:ln>
        </p:spPr>
      </p:pic>
      <p:sp>
        <p:nvSpPr>
          <p:cNvPr id="35884" name="Rettangolo 34"/>
          <p:cNvSpPr>
            <a:spLocks noChangeArrowheads="1"/>
          </p:cNvSpPr>
          <p:nvPr/>
        </p:nvSpPr>
        <p:spPr bwMode="auto">
          <a:xfrm>
            <a:off x="4589463" y="2214563"/>
            <a:ext cx="4554537" cy="2124075"/>
          </a:xfrm>
          <a:prstGeom prst="rect">
            <a:avLst/>
          </a:prstGeom>
          <a:noFill/>
          <a:ln w="9525">
            <a:noFill/>
            <a:miter lim="800000"/>
            <a:headEnd/>
            <a:tailEnd/>
          </a:ln>
        </p:spPr>
        <p:txBody>
          <a:bodyPr wrap="none">
            <a:spAutoFit/>
          </a:bodyPr>
          <a:lstStyle/>
          <a:p>
            <a:r>
              <a:rPr lang="it-IT" u="sng" dirty="0"/>
              <a:t>Valori tipici del consumo specifico:</a:t>
            </a:r>
          </a:p>
          <a:p>
            <a:r>
              <a:rPr lang="it-IT" sz="1800" dirty="0"/>
              <a:t>Condizioni di crociera (M=0.8, h=35000 </a:t>
            </a:r>
            <a:r>
              <a:rPr lang="it-IT" sz="1800" dirty="0" err="1"/>
              <a:t>ft</a:t>
            </a:r>
            <a:r>
              <a:rPr lang="it-IT" sz="1800" dirty="0"/>
              <a:t>)</a:t>
            </a:r>
          </a:p>
          <a:p>
            <a:endParaRPr lang="it-IT" sz="1800" dirty="0"/>
          </a:p>
          <a:p>
            <a:r>
              <a:rPr lang="it-IT" sz="1800" dirty="0"/>
              <a:t>BPR=0 (</a:t>
            </a:r>
            <a:r>
              <a:rPr lang="it-IT" sz="1800" dirty="0" err="1"/>
              <a:t>Turbojet</a:t>
            </a:r>
            <a:r>
              <a:rPr lang="it-IT" sz="1800" dirty="0"/>
              <a:t>)	SFCJ=1.1-1.4 lb/(</a:t>
            </a:r>
            <a:r>
              <a:rPr lang="it-IT" sz="1800" dirty="0" err="1"/>
              <a:t>lb</a:t>
            </a:r>
            <a:r>
              <a:rPr lang="it-IT" sz="1800" dirty="0"/>
              <a:t> </a:t>
            </a:r>
            <a:r>
              <a:rPr lang="it-IT" sz="1800" dirty="0" err="1"/>
              <a:t>hr</a:t>
            </a:r>
            <a:r>
              <a:rPr lang="it-IT" sz="1800" dirty="0"/>
              <a:t>)</a:t>
            </a:r>
          </a:p>
          <a:p>
            <a:r>
              <a:rPr lang="it-IT" sz="1800" dirty="0"/>
              <a:t>BPR=1		SFCJ=0.9-1.2 lb/(</a:t>
            </a:r>
            <a:r>
              <a:rPr lang="it-IT" sz="1800" dirty="0" err="1"/>
              <a:t>lb</a:t>
            </a:r>
            <a:r>
              <a:rPr lang="it-IT" sz="1800" dirty="0"/>
              <a:t> </a:t>
            </a:r>
            <a:r>
              <a:rPr lang="it-IT" sz="1800" dirty="0" err="1"/>
              <a:t>hr</a:t>
            </a:r>
            <a:r>
              <a:rPr lang="it-IT" sz="1800" dirty="0"/>
              <a:t>)</a:t>
            </a:r>
          </a:p>
          <a:p>
            <a:r>
              <a:rPr lang="it-IT" sz="1800" dirty="0"/>
              <a:t>BPR=5 (HBPR)	SFCJ=0.5-0.7 lb/(</a:t>
            </a:r>
            <a:r>
              <a:rPr lang="it-IT" sz="1800" dirty="0" err="1"/>
              <a:t>lb</a:t>
            </a:r>
            <a:r>
              <a:rPr lang="it-IT" sz="1800" dirty="0"/>
              <a:t> </a:t>
            </a:r>
            <a:r>
              <a:rPr lang="it-IT" sz="1800" dirty="0" err="1"/>
              <a:t>hr</a:t>
            </a:r>
            <a:r>
              <a:rPr lang="it-IT" sz="1800" dirty="0"/>
              <a:t>)</a:t>
            </a:r>
          </a:p>
          <a:p>
            <a:endParaRPr lang="it-IT" sz="1800" dirty="0"/>
          </a:p>
        </p:txBody>
      </p:sp>
      <p:sp>
        <p:nvSpPr>
          <p:cNvPr id="45" name="Rettangolo 44"/>
          <p:cNvSpPr/>
          <p:nvPr/>
        </p:nvSpPr>
        <p:spPr>
          <a:xfrm>
            <a:off x="0" y="3357562"/>
            <a:ext cx="684803" cy="369332"/>
          </a:xfrm>
          <a:prstGeom prst="rect">
            <a:avLst/>
          </a:prstGeom>
          <a:solidFill>
            <a:schemeClr val="bg1"/>
          </a:solidFill>
        </p:spPr>
        <p:txBody>
          <a:bodyPr wrap="none">
            <a:spAutoFit/>
          </a:bodyPr>
          <a:lstStyle/>
          <a:p>
            <a:r>
              <a:rPr lang="it-IT" sz="1800" dirty="0"/>
              <a:t>SFCJ</a:t>
            </a:r>
          </a:p>
        </p:txBody>
      </p:sp>
      <p:sp>
        <p:nvSpPr>
          <p:cNvPr id="46" name="Segnaposto piè di pagina 4">
            <a:extLst>
              <a:ext uri="{FF2B5EF4-FFF2-40B4-BE49-F238E27FC236}">
                <a16:creationId xmlns:a16="http://schemas.microsoft.com/office/drawing/2014/main" id="{E7824310-B797-4713-AAF7-DD81D44D10CF}"/>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49" name="Rectangle 2">
            <a:extLst>
              <a:ext uri="{FF2B5EF4-FFF2-40B4-BE49-F238E27FC236}">
                <a16:creationId xmlns:a16="http://schemas.microsoft.com/office/drawing/2014/main" id="{D9DCC9E9-86AA-4AA3-B533-398BF3549925}"/>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6871"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6872"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6873"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6874"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6875"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6876"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6877"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6878"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36879"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6880"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6881"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6882"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6883"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6884"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6885"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6886"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6887"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6888"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6889"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6890" name="Rectangle 2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6891" name="Rectangle 25"/>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36892" name="Rectangle 26"/>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36893" name="Rectangle 2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6894" name="Rectangle 28"/>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36895"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6866" name="Object 30"/>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36890" name="Equation" r:id="rId3" imgW="621760" imgH="177646" progId="Equation.3">
                  <p:embed/>
                </p:oleObj>
              </mc:Choice>
              <mc:Fallback>
                <p:oleObj name="Equation" r:id="rId3" imgW="621760" imgH="177646"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6" name="Rectangle 31"/>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36897" name="Rectangle 32"/>
          <p:cNvSpPr>
            <a:spLocks noChangeArrowheads="1"/>
          </p:cNvSpPr>
          <p:nvPr/>
        </p:nvSpPr>
        <p:spPr bwMode="auto">
          <a:xfrm>
            <a:off x="0" y="2806700"/>
            <a:ext cx="9144000" cy="0"/>
          </a:xfrm>
          <a:prstGeom prst="rect">
            <a:avLst/>
          </a:prstGeom>
          <a:noFill/>
          <a:ln w="9525">
            <a:noFill/>
            <a:miter lim="800000"/>
            <a:headEnd/>
            <a:tailEnd/>
          </a:ln>
        </p:spPr>
        <p:txBody>
          <a:bodyPr wrap="none" anchor="ctr">
            <a:spAutoFit/>
          </a:bodyPr>
          <a:lstStyle/>
          <a:p>
            <a:endParaRPr lang="it-IT"/>
          </a:p>
        </p:txBody>
      </p:sp>
      <p:sp>
        <p:nvSpPr>
          <p:cNvPr id="36898" name="Rectangle 33"/>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36900" name="Rectangle 35"/>
          <p:cNvSpPr>
            <a:spLocks noChangeArrowheads="1"/>
          </p:cNvSpPr>
          <p:nvPr/>
        </p:nvSpPr>
        <p:spPr bwMode="auto">
          <a:xfrm>
            <a:off x="214313" y="357188"/>
            <a:ext cx="8569325" cy="400050"/>
          </a:xfrm>
          <a:prstGeom prst="rect">
            <a:avLst/>
          </a:prstGeom>
          <a:noFill/>
          <a:ln w="9525">
            <a:noFill/>
            <a:miter lim="800000"/>
            <a:headEnd/>
            <a:tailEnd/>
          </a:ln>
        </p:spPr>
        <p:txBody>
          <a:bodyPr anchor="ctr">
            <a:spAutoFit/>
          </a:bodyPr>
          <a:lstStyle/>
          <a:p>
            <a:r>
              <a:rPr lang="it-IT" sz="2000" u="sng"/>
              <a:t>Considerazioni fisiche</a:t>
            </a:r>
          </a:p>
        </p:txBody>
      </p:sp>
      <p:sp>
        <p:nvSpPr>
          <p:cNvPr id="36901"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6902"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6903" name="Rectangle 4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graphicFrame>
        <p:nvGraphicFramePr>
          <p:cNvPr id="36867" name="Object 41"/>
          <p:cNvGraphicFramePr>
            <a:graphicFrameLocks noChangeAspect="1"/>
          </p:cNvGraphicFramePr>
          <p:nvPr/>
        </p:nvGraphicFramePr>
        <p:xfrm>
          <a:off x="1071563" y="1143000"/>
          <a:ext cx="3744912" cy="830263"/>
        </p:xfrm>
        <a:graphic>
          <a:graphicData uri="http://schemas.openxmlformats.org/presentationml/2006/ole">
            <mc:AlternateContent xmlns:mc="http://schemas.openxmlformats.org/markup-compatibility/2006">
              <mc:Choice xmlns:v="urn:schemas-microsoft-com:vml" Requires="v">
                <p:oleObj spid="_x0000_s36891" name="Equazione" r:id="rId5" imgW="1765080" imgH="393480" progId="Equation.3">
                  <p:embed/>
                </p:oleObj>
              </mc:Choice>
              <mc:Fallback>
                <p:oleObj name="Equazione" r:id="rId5" imgW="1765080" imgH="39348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1143000"/>
                        <a:ext cx="3744912"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04" name="Rectangle 43"/>
          <p:cNvSpPr>
            <a:spLocks noChangeArrowheads="1"/>
          </p:cNvSpPr>
          <p:nvPr/>
        </p:nvSpPr>
        <p:spPr bwMode="auto">
          <a:xfrm>
            <a:off x="214313" y="714375"/>
            <a:ext cx="3262312" cy="400050"/>
          </a:xfrm>
          <a:prstGeom prst="rect">
            <a:avLst/>
          </a:prstGeom>
          <a:noFill/>
          <a:ln w="9525">
            <a:noFill/>
            <a:miter lim="800000"/>
            <a:headEnd/>
            <a:tailEnd/>
          </a:ln>
        </p:spPr>
        <p:txBody>
          <a:bodyPr wrap="none">
            <a:spAutoFit/>
          </a:bodyPr>
          <a:lstStyle/>
          <a:p>
            <a:r>
              <a:rPr lang="it-IT" sz="2000"/>
              <a:t>Autonomia di durata massima</a:t>
            </a:r>
          </a:p>
        </p:txBody>
      </p:sp>
      <p:sp>
        <p:nvSpPr>
          <p:cNvPr id="36905" name="Rectangle 46"/>
          <p:cNvSpPr>
            <a:spLocks noChangeArrowheads="1"/>
          </p:cNvSpPr>
          <p:nvPr/>
        </p:nvSpPr>
        <p:spPr bwMode="auto">
          <a:xfrm>
            <a:off x="285750" y="2357438"/>
            <a:ext cx="8280400" cy="1323975"/>
          </a:xfrm>
          <a:prstGeom prst="rect">
            <a:avLst/>
          </a:prstGeom>
          <a:noFill/>
          <a:ln w="9525">
            <a:noFill/>
            <a:miter lim="800000"/>
            <a:headEnd/>
            <a:tailEnd/>
          </a:ln>
        </p:spPr>
        <p:txBody>
          <a:bodyPr anchor="ctr">
            <a:spAutoFit/>
          </a:bodyPr>
          <a:lstStyle/>
          <a:p>
            <a:pPr algn="just"/>
            <a:r>
              <a:rPr lang="it-IT" sz="2000" i="1"/>
              <a:t>La massima autonomia di durata di un velivolo a getto si ottiene con un volo in condizioni di minima spinta necessaria , cioè di minima resistenza, cioè</a:t>
            </a:r>
          </a:p>
          <a:p>
            <a:pPr algn="just">
              <a:buFont typeface="Symbol" pitchFamily="18" charset="2"/>
              <a:buChar char="Þ"/>
            </a:pPr>
            <a:r>
              <a:rPr lang="it-IT" sz="2000" i="1"/>
              <a:t>Assetto o V di massima Efficienza</a:t>
            </a:r>
          </a:p>
          <a:p>
            <a:pPr algn="just"/>
            <a:r>
              <a:rPr lang="it-IT" sz="2000" i="1"/>
              <a:t>			Quindi </a:t>
            </a:r>
            <a:r>
              <a:rPr lang="it-IT" sz="2000" b="1" i="1"/>
              <a:t>punto E</a:t>
            </a:r>
          </a:p>
        </p:txBody>
      </p:sp>
      <p:pic>
        <p:nvPicPr>
          <p:cNvPr id="36906" name="Picture 47" descr="04"/>
          <p:cNvPicPr>
            <a:picLocks noChangeAspect="1" noChangeArrowheads="1"/>
          </p:cNvPicPr>
          <p:nvPr/>
        </p:nvPicPr>
        <p:blipFill>
          <a:blip r:embed="rId7"/>
          <a:srcRect/>
          <a:stretch>
            <a:fillRect/>
          </a:stretch>
        </p:blipFill>
        <p:spPr bwMode="auto">
          <a:xfrm>
            <a:off x="5286375" y="3214688"/>
            <a:ext cx="3714750" cy="2900362"/>
          </a:xfrm>
          <a:prstGeom prst="rect">
            <a:avLst/>
          </a:prstGeom>
          <a:noFill/>
          <a:ln w="9525">
            <a:noFill/>
            <a:miter lim="800000"/>
            <a:headEnd/>
            <a:tailEnd/>
          </a:ln>
        </p:spPr>
      </p:pic>
      <p:pic>
        <p:nvPicPr>
          <p:cNvPr id="36907" name="Picture 48"/>
          <p:cNvPicPr>
            <a:picLocks noChangeAspect="1" noChangeArrowheads="1"/>
          </p:cNvPicPr>
          <p:nvPr/>
        </p:nvPicPr>
        <p:blipFill>
          <a:blip r:embed="rId8"/>
          <a:srcRect/>
          <a:stretch>
            <a:fillRect/>
          </a:stretch>
        </p:blipFill>
        <p:spPr bwMode="auto">
          <a:xfrm>
            <a:off x="0" y="5715000"/>
            <a:ext cx="8532813" cy="658813"/>
          </a:xfrm>
          <a:prstGeom prst="rect">
            <a:avLst/>
          </a:prstGeom>
          <a:noFill/>
          <a:ln w="9525">
            <a:noFill/>
            <a:miter lim="800000"/>
            <a:headEnd/>
            <a:tailEnd/>
          </a:ln>
        </p:spPr>
      </p:pic>
      <p:sp>
        <p:nvSpPr>
          <p:cNvPr id="36908" name="Segnaposto numero diapositiva 44"/>
          <p:cNvSpPr>
            <a:spLocks noGrp="1"/>
          </p:cNvSpPr>
          <p:nvPr>
            <p:ph type="sldNum" sz="quarter" idx="12"/>
          </p:nvPr>
        </p:nvSpPr>
        <p:spPr>
          <a:noFill/>
        </p:spPr>
        <p:txBody>
          <a:bodyPr/>
          <a:lstStyle/>
          <a:p>
            <a:fld id="{545FBB3A-FB5B-4F69-A10F-5300F8EBEB4A}" type="slidenum">
              <a:rPr lang="it-IT" smtClean="0"/>
              <a:pPr/>
              <a:t>41</a:t>
            </a:fld>
            <a:endParaRPr lang="it-IT"/>
          </a:p>
        </p:txBody>
      </p:sp>
      <p:sp>
        <p:nvSpPr>
          <p:cNvPr id="36910" name="Rectangle 43"/>
          <p:cNvSpPr>
            <a:spLocks noChangeArrowheads="1"/>
          </p:cNvSpPr>
          <p:nvPr/>
        </p:nvSpPr>
        <p:spPr bwMode="auto">
          <a:xfrm>
            <a:off x="5072063" y="1033463"/>
            <a:ext cx="3857625" cy="1323975"/>
          </a:xfrm>
          <a:prstGeom prst="rect">
            <a:avLst/>
          </a:prstGeom>
          <a:noFill/>
          <a:ln w="9525">
            <a:noFill/>
            <a:miter lim="800000"/>
            <a:headEnd/>
            <a:tailEnd/>
          </a:ln>
        </p:spPr>
        <p:txBody>
          <a:bodyPr>
            <a:spAutoFit/>
          </a:bodyPr>
          <a:lstStyle/>
          <a:p>
            <a:pPr algn="just"/>
            <a:r>
              <a:rPr lang="it-IT" sz="2000"/>
              <a:t>Ma la spinta disponibile del motore deve eguagliare la spinta necessaria, cioè la resistenza aerodinamica</a:t>
            </a:r>
          </a:p>
        </p:txBody>
      </p:sp>
      <p:graphicFrame>
        <p:nvGraphicFramePr>
          <p:cNvPr id="36868" name="Object 46"/>
          <p:cNvGraphicFramePr>
            <a:graphicFrameLocks noChangeAspect="1"/>
          </p:cNvGraphicFramePr>
          <p:nvPr/>
        </p:nvGraphicFramePr>
        <p:xfrm>
          <a:off x="4929188" y="3214688"/>
          <a:ext cx="654050" cy="300037"/>
        </p:xfrm>
        <a:graphic>
          <a:graphicData uri="http://schemas.openxmlformats.org/presentationml/2006/ole">
            <mc:AlternateContent xmlns:mc="http://schemas.openxmlformats.org/markup-compatibility/2006">
              <mc:Choice xmlns:v="urn:schemas-microsoft-com:vml" Requires="v">
                <p:oleObj spid="_x0000_s36892" name="Equazione" r:id="rId9" imgW="495000" imgH="228600" progId="Equation.3">
                  <p:embed/>
                </p:oleObj>
              </mc:Choice>
              <mc:Fallback>
                <p:oleObj name="Equazione" r:id="rId9" imgW="495000" imgH="228600"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9188" y="3214688"/>
                        <a:ext cx="654050" cy="300037"/>
                      </a:xfrm>
                      <a:prstGeom prst="rect">
                        <a:avLst/>
                      </a:prstGeom>
                      <a:solidFill>
                        <a:schemeClr val="bg1"/>
                      </a:solidFill>
                    </p:spPr>
                  </p:pic>
                </p:oleObj>
              </mc:Fallback>
            </mc:AlternateContent>
          </a:graphicData>
        </a:graphic>
      </p:graphicFrame>
      <p:cxnSp>
        <p:nvCxnSpPr>
          <p:cNvPr id="49" name="Connettore 2 48"/>
          <p:cNvCxnSpPr/>
          <p:nvPr/>
        </p:nvCxnSpPr>
        <p:spPr>
          <a:xfrm>
            <a:off x="4714875" y="3571875"/>
            <a:ext cx="1714500"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e 50"/>
          <p:cNvSpPr/>
          <p:nvPr/>
        </p:nvSpPr>
        <p:spPr>
          <a:xfrm>
            <a:off x="6429375" y="4357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0" name="Segnaposto piè di pagina 4">
            <a:extLst>
              <a:ext uri="{FF2B5EF4-FFF2-40B4-BE49-F238E27FC236}">
                <a16:creationId xmlns:a16="http://schemas.microsoft.com/office/drawing/2014/main" id="{D15CEF04-B8EA-4574-992D-BB97910BDE9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52" name="Rectangle 2">
            <a:extLst>
              <a:ext uri="{FF2B5EF4-FFF2-40B4-BE49-F238E27FC236}">
                <a16:creationId xmlns:a16="http://schemas.microsoft.com/office/drawing/2014/main" id="{77A6EB25-E42B-48D8-8130-D677E1B74C54}"/>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7"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7898" name="Rectangle 4"/>
          <p:cNvSpPr>
            <a:spLocks noChangeArrowheads="1"/>
          </p:cNvSpPr>
          <p:nvPr/>
        </p:nvSpPr>
        <p:spPr bwMode="auto">
          <a:xfrm>
            <a:off x="0" y="3024188"/>
            <a:ext cx="9144000" cy="0"/>
          </a:xfrm>
          <a:prstGeom prst="rect">
            <a:avLst/>
          </a:prstGeom>
          <a:noFill/>
          <a:ln w="9525">
            <a:noFill/>
            <a:miter lim="800000"/>
            <a:headEnd/>
            <a:tailEnd/>
          </a:ln>
        </p:spPr>
        <p:txBody>
          <a:bodyPr wrap="none" anchor="ctr">
            <a:spAutoFit/>
          </a:bodyPr>
          <a:lstStyle/>
          <a:p>
            <a:endParaRPr lang="it-IT"/>
          </a:p>
        </p:txBody>
      </p:sp>
      <p:sp>
        <p:nvSpPr>
          <p:cNvPr id="37899" name="Rectangle 5"/>
          <p:cNvSpPr>
            <a:spLocks noChangeArrowheads="1"/>
          </p:cNvSpPr>
          <p:nvPr/>
        </p:nvSpPr>
        <p:spPr bwMode="auto">
          <a:xfrm>
            <a:off x="0" y="3024188"/>
            <a:ext cx="9144000" cy="0"/>
          </a:xfrm>
          <a:prstGeom prst="rect">
            <a:avLst/>
          </a:prstGeom>
          <a:noFill/>
          <a:ln w="9525">
            <a:noFill/>
            <a:miter lim="800000"/>
            <a:headEnd/>
            <a:tailEnd/>
          </a:ln>
        </p:spPr>
        <p:txBody>
          <a:bodyPr wrap="none" anchor="ctr">
            <a:spAutoFit/>
          </a:bodyPr>
          <a:lstStyle/>
          <a:p>
            <a:endParaRPr lang="it-IT"/>
          </a:p>
        </p:txBody>
      </p:sp>
      <p:sp>
        <p:nvSpPr>
          <p:cNvPr id="37900" name="Rectangle 6"/>
          <p:cNvSpPr>
            <a:spLocks noChangeArrowheads="1"/>
          </p:cNvSpPr>
          <p:nvPr/>
        </p:nvSpPr>
        <p:spPr bwMode="auto">
          <a:xfrm>
            <a:off x="0" y="3119438"/>
            <a:ext cx="9144000" cy="0"/>
          </a:xfrm>
          <a:prstGeom prst="rect">
            <a:avLst/>
          </a:prstGeom>
          <a:noFill/>
          <a:ln w="9525">
            <a:noFill/>
            <a:miter lim="800000"/>
            <a:headEnd/>
            <a:tailEnd/>
          </a:ln>
        </p:spPr>
        <p:txBody>
          <a:bodyPr wrap="none" anchor="ctr">
            <a:spAutoFit/>
          </a:bodyPr>
          <a:lstStyle/>
          <a:p>
            <a:endParaRPr lang="it-IT"/>
          </a:p>
        </p:txBody>
      </p:sp>
      <p:sp>
        <p:nvSpPr>
          <p:cNvPr id="37901" name="Rectangle 7"/>
          <p:cNvSpPr>
            <a:spLocks noChangeArrowheads="1"/>
          </p:cNvSpPr>
          <p:nvPr/>
        </p:nvSpPr>
        <p:spPr bwMode="auto">
          <a:xfrm>
            <a:off x="0" y="3019425"/>
            <a:ext cx="9144000" cy="0"/>
          </a:xfrm>
          <a:prstGeom prst="rect">
            <a:avLst/>
          </a:prstGeom>
          <a:noFill/>
          <a:ln w="9525">
            <a:noFill/>
            <a:miter lim="800000"/>
            <a:headEnd/>
            <a:tailEnd/>
          </a:ln>
        </p:spPr>
        <p:txBody>
          <a:bodyPr wrap="none" anchor="ctr">
            <a:spAutoFit/>
          </a:bodyPr>
          <a:lstStyle/>
          <a:p>
            <a:endParaRPr lang="it-IT"/>
          </a:p>
        </p:txBody>
      </p:sp>
      <p:sp>
        <p:nvSpPr>
          <p:cNvPr id="37902" name="Rectangle 8"/>
          <p:cNvSpPr>
            <a:spLocks noChangeArrowheads="1"/>
          </p:cNvSpPr>
          <p:nvPr/>
        </p:nvSpPr>
        <p:spPr bwMode="auto">
          <a:xfrm>
            <a:off x="0" y="3024188"/>
            <a:ext cx="9144000" cy="0"/>
          </a:xfrm>
          <a:prstGeom prst="rect">
            <a:avLst/>
          </a:prstGeom>
          <a:noFill/>
          <a:ln w="9525">
            <a:noFill/>
            <a:miter lim="800000"/>
            <a:headEnd/>
            <a:tailEnd/>
          </a:ln>
        </p:spPr>
        <p:txBody>
          <a:bodyPr wrap="none" anchor="ctr">
            <a:spAutoFit/>
          </a:bodyPr>
          <a:lstStyle/>
          <a:p>
            <a:endParaRPr lang="it-IT"/>
          </a:p>
        </p:txBody>
      </p:sp>
      <p:sp>
        <p:nvSpPr>
          <p:cNvPr id="37903" name="Rectangle 9"/>
          <p:cNvSpPr>
            <a:spLocks noChangeArrowheads="1"/>
          </p:cNvSpPr>
          <p:nvPr/>
        </p:nvSpPr>
        <p:spPr bwMode="auto">
          <a:xfrm>
            <a:off x="0" y="3024188"/>
            <a:ext cx="9144000" cy="0"/>
          </a:xfrm>
          <a:prstGeom prst="rect">
            <a:avLst/>
          </a:prstGeom>
          <a:noFill/>
          <a:ln w="9525">
            <a:noFill/>
            <a:miter lim="800000"/>
            <a:headEnd/>
            <a:tailEnd/>
          </a:ln>
        </p:spPr>
        <p:txBody>
          <a:bodyPr wrap="none" anchor="ctr">
            <a:spAutoFit/>
          </a:bodyPr>
          <a:lstStyle/>
          <a:p>
            <a:endParaRPr lang="it-IT"/>
          </a:p>
        </p:txBody>
      </p:sp>
      <p:sp>
        <p:nvSpPr>
          <p:cNvPr id="37904" name="Rectangle 10"/>
          <p:cNvSpPr>
            <a:spLocks noChangeArrowheads="1"/>
          </p:cNvSpPr>
          <p:nvPr/>
        </p:nvSpPr>
        <p:spPr bwMode="auto">
          <a:xfrm>
            <a:off x="0" y="3119438"/>
            <a:ext cx="9144000" cy="0"/>
          </a:xfrm>
          <a:prstGeom prst="rect">
            <a:avLst/>
          </a:prstGeom>
          <a:noFill/>
          <a:ln w="9525">
            <a:noFill/>
            <a:miter lim="800000"/>
            <a:headEnd/>
            <a:tailEnd/>
          </a:ln>
        </p:spPr>
        <p:txBody>
          <a:bodyPr wrap="none" anchor="ctr">
            <a:spAutoFit/>
          </a:bodyPr>
          <a:lstStyle/>
          <a:p>
            <a:endParaRPr lang="it-IT"/>
          </a:p>
        </p:txBody>
      </p:sp>
      <p:sp>
        <p:nvSpPr>
          <p:cNvPr id="37905" name="Rectangle 11"/>
          <p:cNvSpPr>
            <a:spLocks noChangeArrowheads="1"/>
          </p:cNvSpPr>
          <p:nvPr/>
        </p:nvSpPr>
        <p:spPr bwMode="auto">
          <a:xfrm>
            <a:off x="0" y="3124200"/>
            <a:ext cx="9144000" cy="0"/>
          </a:xfrm>
          <a:prstGeom prst="rect">
            <a:avLst/>
          </a:prstGeom>
          <a:noFill/>
          <a:ln w="9525">
            <a:noFill/>
            <a:miter lim="800000"/>
            <a:headEnd/>
            <a:tailEnd/>
          </a:ln>
        </p:spPr>
        <p:txBody>
          <a:bodyPr wrap="none" anchor="ctr">
            <a:spAutoFit/>
          </a:bodyPr>
          <a:lstStyle/>
          <a:p>
            <a:endParaRPr lang="it-IT"/>
          </a:p>
        </p:txBody>
      </p:sp>
      <p:sp>
        <p:nvSpPr>
          <p:cNvPr id="37906" name="Rectangle 12"/>
          <p:cNvSpPr>
            <a:spLocks noChangeArrowheads="1"/>
          </p:cNvSpPr>
          <p:nvPr/>
        </p:nvSpPr>
        <p:spPr bwMode="auto">
          <a:xfrm>
            <a:off x="0" y="3019425"/>
            <a:ext cx="9144000" cy="0"/>
          </a:xfrm>
          <a:prstGeom prst="rect">
            <a:avLst/>
          </a:prstGeom>
          <a:noFill/>
          <a:ln w="9525">
            <a:noFill/>
            <a:miter lim="800000"/>
            <a:headEnd/>
            <a:tailEnd/>
          </a:ln>
        </p:spPr>
        <p:txBody>
          <a:bodyPr wrap="none" anchor="ctr">
            <a:spAutoFit/>
          </a:bodyPr>
          <a:lstStyle/>
          <a:p>
            <a:endParaRPr lang="it-IT"/>
          </a:p>
        </p:txBody>
      </p:sp>
      <p:sp>
        <p:nvSpPr>
          <p:cNvPr id="37907" name="Rectangle 13"/>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it-IT"/>
          </a:p>
        </p:txBody>
      </p:sp>
      <p:sp>
        <p:nvSpPr>
          <p:cNvPr id="37908" name="Rectangle 14"/>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it-IT"/>
          </a:p>
        </p:txBody>
      </p:sp>
      <p:sp>
        <p:nvSpPr>
          <p:cNvPr id="37909" name="Rectangle 15"/>
          <p:cNvSpPr>
            <a:spLocks noChangeArrowheads="1"/>
          </p:cNvSpPr>
          <p:nvPr/>
        </p:nvSpPr>
        <p:spPr bwMode="auto">
          <a:xfrm>
            <a:off x="0" y="3019425"/>
            <a:ext cx="9144000" cy="0"/>
          </a:xfrm>
          <a:prstGeom prst="rect">
            <a:avLst/>
          </a:prstGeom>
          <a:noFill/>
          <a:ln w="9525">
            <a:noFill/>
            <a:miter lim="800000"/>
            <a:headEnd/>
            <a:tailEnd/>
          </a:ln>
        </p:spPr>
        <p:txBody>
          <a:bodyPr wrap="none" anchor="ctr">
            <a:spAutoFit/>
          </a:bodyPr>
          <a:lstStyle/>
          <a:p>
            <a:endParaRPr lang="it-IT"/>
          </a:p>
        </p:txBody>
      </p:sp>
      <p:sp>
        <p:nvSpPr>
          <p:cNvPr id="37910" name="Rectangle 16"/>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it-IT"/>
          </a:p>
        </p:txBody>
      </p:sp>
      <p:sp>
        <p:nvSpPr>
          <p:cNvPr id="37911" name="Rectangle 17"/>
          <p:cNvSpPr>
            <a:spLocks noChangeArrowheads="1"/>
          </p:cNvSpPr>
          <p:nvPr/>
        </p:nvSpPr>
        <p:spPr bwMode="auto">
          <a:xfrm>
            <a:off x="0" y="3024188"/>
            <a:ext cx="9144000" cy="0"/>
          </a:xfrm>
          <a:prstGeom prst="rect">
            <a:avLst/>
          </a:prstGeom>
          <a:noFill/>
          <a:ln w="9525">
            <a:noFill/>
            <a:miter lim="800000"/>
            <a:headEnd/>
            <a:tailEnd/>
          </a:ln>
        </p:spPr>
        <p:txBody>
          <a:bodyPr wrap="none" anchor="ctr">
            <a:spAutoFit/>
          </a:bodyPr>
          <a:lstStyle/>
          <a:p>
            <a:endParaRPr lang="it-IT"/>
          </a:p>
        </p:txBody>
      </p:sp>
      <p:sp>
        <p:nvSpPr>
          <p:cNvPr id="37912" name="Rectangle 18"/>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it-IT"/>
          </a:p>
        </p:txBody>
      </p:sp>
      <p:sp>
        <p:nvSpPr>
          <p:cNvPr id="37913" name="Rectangle 19"/>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it-IT"/>
          </a:p>
        </p:txBody>
      </p:sp>
      <p:sp>
        <p:nvSpPr>
          <p:cNvPr id="37914" name="Rectangle 20"/>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it-IT"/>
          </a:p>
        </p:txBody>
      </p:sp>
      <p:sp>
        <p:nvSpPr>
          <p:cNvPr id="37915" name="Rectangle 21"/>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it-IT"/>
          </a:p>
        </p:txBody>
      </p:sp>
      <p:sp>
        <p:nvSpPr>
          <p:cNvPr id="37916" name="Rectangle 22"/>
          <p:cNvSpPr>
            <a:spLocks noChangeArrowheads="1"/>
          </p:cNvSpPr>
          <p:nvPr/>
        </p:nvSpPr>
        <p:spPr bwMode="auto">
          <a:xfrm>
            <a:off x="0" y="3038475"/>
            <a:ext cx="9144000" cy="0"/>
          </a:xfrm>
          <a:prstGeom prst="rect">
            <a:avLst/>
          </a:prstGeom>
          <a:noFill/>
          <a:ln w="9525">
            <a:noFill/>
            <a:miter lim="800000"/>
            <a:headEnd/>
            <a:tailEnd/>
          </a:ln>
        </p:spPr>
        <p:txBody>
          <a:bodyPr wrap="none" anchor="ctr">
            <a:spAutoFit/>
          </a:bodyPr>
          <a:lstStyle/>
          <a:p>
            <a:endParaRPr lang="it-IT"/>
          </a:p>
        </p:txBody>
      </p:sp>
      <p:sp>
        <p:nvSpPr>
          <p:cNvPr id="37917" name="Rectangle 23"/>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it-IT"/>
          </a:p>
        </p:txBody>
      </p:sp>
      <p:sp>
        <p:nvSpPr>
          <p:cNvPr id="37918" name="Rectangle 24"/>
          <p:cNvSpPr>
            <a:spLocks noChangeArrowheads="1"/>
          </p:cNvSpPr>
          <p:nvPr/>
        </p:nvSpPr>
        <p:spPr bwMode="auto">
          <a:xfrm>
            <a:off x="0" y="2981325"/>
            <a:ext cx="9144000" cy="0"/>
          </a:xfrm>
          <a:prstGeom prst="rect">
            <a:avLst/>
          </a:prstGeom>
          <a:noFill/>
          <a:ln w="9525">
            <a:noFill/>
            <a:miter lim="800000"/>
            <a:headEnd/>
            <a:tailEnd/>
          </a:ln>
        </p:spPr>
        <p:txBody>
          <a:bodyPr wrap="none" anchor="ctr">
            <a:spAutoFit/>
          </a:bodyPr>
          <a:lstStyle/>
          <a:p>
            <a:endParaRPr lang="it-IT"/>
          </a:p>
        </p:txBody>
      </p:sp>
      <p:sp>
        <p:nvSpPr>
          <p:cNvPr id="37919" name="Rectangle 25"/>
          <p:cNvSpPr>
            <a:spLocks noChangeArrowheads="1"/>
          </p:cNvSpPr>
          <p:nvPr/>
        </p:nvSpPr>
        <p:spPr bwMode="auto">
          <a:xfrm>
            <a:off x="0" y="3005138"/>
            <a:ext cx="9144000" cy="0"/>
          </a:xfrm>
          <a:prstGeom prst="rect">
            <a:avLst/>
          </a:prstGeom>
          <a:noFill/>
          <a:ln w="9525">
            <a:noFill/>
            <a:miter lim="800000"/>
            <a:headEnd/>
            <a:tailEnd/>
          </a:ln>
        </p:spPr>
        <p:txBody>
          <a:bodyPr wrap="none" anchor="ctr">
            <a:spAutoFit/>
          </a:bodyPr>
          <a:lstStyle/>
          <a:p>
            <a:endParaRPr lang="it-IT"/>
          </a:p>
        </p:txBody>
      </p:sp>
      <p:sp>
        <p:nvSpPr>
          <p:cNvPr id="37920" name="Rectangle 26"/>
          <p:cNvSpPr>
            <a:spLocks noChangeArrowheads="1"/>
          </p:cNvSpPr>
          <p:nvPr/>
        </p:nvSpPr>
        <p:spPr bwMode="auto">
          <a:xfrm>
            <a:off x="0" y="3019425"/>
            <a:ext cx="9144000" cy="0"/>
          </a:xfrm>
          <a:prstGeom prst="rect">
            <a:avLst/>
          </a:prstGeom>
          <a:noFill/>
          <a:ln w="9525">
            <a:noFill/>
            <a:miter lim="800000"/>
            <a:headEnd/>
            <a:tailEnd/>
          </a:ln>
        </p:spPr>
        <p:txBody>
          <a:bodyPr wrap="none" anchor="ctr">
            <a:spAutoFit/>
          </a:bodyPr>
          <a:lstStyle/>
          <a:p>
            <a:endParaRPr lang="it-IT"/>
          </a:p>
        </p:txBody>
      </p:sp>
      <p:sp>
        <p:nvSpPr>
          <p:cNvPr id="37921" name="Rectangle 27"/>
          <p:cNvSpPr>
            <a:spLocks noChangeArrowheads="1"/>
          </p:cNvSpPr>
          <p:nvPr/>
        </p:nvSpPr>
        <p:spPr bwMode="auto">
          <a:xfrm>
            <a:off x="0" y="2967038"/>
            <a:ext cx="9144000" cy="0"/>
          </a:xfrm>
          <a:prstGeom prst="rect">
            <a:avLst/>
          </a:prstGeom>
          <a:noFill/>
          <a:ln w="9525">
            <a:noFill/>
            <a:miter lim="800000"/>
            <a:headEnd/>
            <a:tailEnd/>
          </a:ln>
        </p:spPr>
        <p:txBody>
          <a:bodyPr wrap="none" anchor="ctr">
            <a:spAutoFit/>
          </a:bodyPr>
          <a:lstStyle/>
          <a:p>
            <a:endParaRPr lang="it-IT"/>
          </a:p>
        </p:txBody>
      </p:sp>
      <p:sp>
        <p:nvSpPr>
          <p:cNvPr id="37922" name="Rectangle 28"/>
          <p:cNvSpPr>
            <a:spLocks noChangeArrowheads="1"/>
          </p:cNvSpPr>
          <p:nvPr/>
        </p:nvSpPr>
        <p:spPr bwMode="auto">
          <a:xfrm>
            <a:off x="0" y="3019425"/>
            <a:ext cx="9144000" cy="0"/>
          </a:xfrm>
          <a:prstGeom prst="rect">
            <a:avLst/>
          </a:prstGeom>
          <a:noFill/>
          <a:ln w="9525">
            <a:noFill/>
            <a:miter lim="800000"/>
            <a:headEnd/>
            <a:tailEnd/>
          </a:ln>
        </p:spPr>
        <p:txBody>
          <a:bodyPr wrap="none" anchor="ctr">
            <a:spAutoFit/>
          </a:bodyPr>
          <a:lstStyle/>
          <a:p>
            <a:endParaRPr lang="it-IT"/>
          </a:p>
        </p:txBody>
      </p:sp>
      <p:sp>
        <p:nvSpPr>
          <p:cNvPr id="37923" name="Rectangle 31"/>
          <p:cNvSpPr>
            <a:spLocks noChangeArrowheads="1"/>
          </p:cNvSpPr>
          <p:nvPr/>
        </p:nvSpPr>
        <p:spPr bwMode="auto">
          <a:xfrm>
            <a:off x="0" y="2611438"/>
            <a:ext cx="9144000" cy="0"/>
          </a:xfrm>
          <a:prstGeom prst="rect">
            <a:avLst/>
          </a:prstGeom>
          <a:noFill/>
          <a:ln w="9525">
            <a:noFill/>
            <a:miter lim="800000"/>
            <a:headEnd/>
            <a:tailEnd/>
          </a:ln>
        </p:spPr>
        <p:txBody>
          <a:bodyPr wrap="none" anchor="ctr">
            <a:spAutoFit/>
          </a:bodyPr>
          <a:lstStyle/>
          <a:p>
            <a:endParaRPr lang="it-IT"/>
          </a:p>
        </p:txBody>
      </p:sp>
      <p:sp>
        <p:nvSpPr>
          <p:cNvPr id="37924" name="Rectangle 32"/>
          <p:cNvSpPr>
            <a:spLocks noChangeArrowheads="1"/>
          </p:cNvSpPr>
          <p:nvPr/>
        </p:nvSpPr>
        <p:spPr bwMode="auto">
          <a:xfrm>
            <a:off x="4022725" y="3173413"/>
            <a:ext cx="1098550" cy="274637"/>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37926" name="Rectangle 34"/>
          <p:cNvSpPr>
            <a:spLocks noChangeArrowheads="1"/>
          </p:cNvSpPr>
          <p:nvPr/>
        </p:nvSpPr>
        <p:spPr bwMode="auto">
          <a:xfrm>
            <a:off x="357188" y="428625"/>
            <a:ext cx="8569325" cy="400050"/>
          </a:xfrm>
          <a:prstGeom prst="rect">
            <a:avLst/>
          </a:prstGeom>
          <a:noFill/>
          <a:ln w="9525">
            <a:noFill/>
            <a:miter lim="800000"/>
            <a:headEnd/>
            <a:tailEnd/>
          </a:ln>
        </p:spPr>
        <p:txBody>
          <a:bodyPr anchor="ctr">
            <a:spAutoFit/>
          </a:bodyPr>
          <a:lstStyle/>
          <a:p>
            <a:r>
              <a:rPr lang="it-IT" sz="2000" u="sng"/>
              <a:t>Considerazioni fisiche</a:t>
            </a:r>
          </a:p>
        </p:txBody>
      </p:sp>
      <p:sp>
        <p:nvSpPr>
          <p:cNvPr id="37927" name="Rectangle 35"/>
          <p:cNvSpPr>
            <a:spLocks noChangeArrowheads="1"/>
          </p:cNvSpPr>
          <p:nvPr/>
        </p:nvSpPr>
        <p:spPr bwMode="auto">
          <a:xfrm>
            <a:off x="0" y="3019425"/>
            <a:ext cx="9144000" cy="0"/>
          </a:xfrm>
          <a:prstGeom prst="rect">
            <a:avLst/>
          </a:prstGeom>
          <a:noFill/>
          <a:ln w="9525">
            <a:noFill/>
            <a:miter lim="800000"/>
            <a:headEnd/>
            <a:tailEnd/>
          </a:ln>
        </p:spPr>
        <p:txBody>
          <a:bodyPr wrap="none" anchor="ctr">
            <a:spAutoFit/>
          </a:bodyPr>
          <a:lstStyle/>
          <a:p>
            <a:endParaRPr lang="it-IT"/>
          </a:p>
        </p:txBody>
      </p:sp>
      <p:sp>
        <p:nvSpPr>
          <p:cNvPr id="37928" name="Rectangle 36"/>
          <p:cNvSpPr>
            <a:spLocks noChangeArrowheads="1"/>
          </p:cNvSpPr>
          <p:nvPr/>
        </p:nvSpPr>
        <p:spPr bwMode="auto">
          <a:xfrm>
            <a:off x="0" y="3019425"/>
            <a:ext cx="9144000" cy="0"/>
          </a:xfrm>
          <a:prstGeom prst="rect">
            <a:avLst/>
          </a:prstGeom>
          <a:noFill/>
          <a:ln w="9525">
            <a:noFill/>
            <a:miter lim="800000"/>
            <a:headEnd/>
            <a:tailEnd/>
          </a:ln>
        </p:spPr>
        <p:txBody>
          <a:bodyPr wrap="none" anchor="ctr">
            <a:spAutoFit/>
          </a:bodyPr>
          <a:lstStyle/>
          <a:p>
            <a:endParaRPr lang="it-IT"/>
          </a:p>
        </p:txBody>
      </p:sp>
      <p:sp>
        <p:nvSpPr>
          <p:cNvPr id="37929" name="Rectangle 37"/>
          <p:cNvSpPr>
            <a:spLocks noChangeArrowheads="1"/>
          </p:cNvSpPr>
          <p:nvPr/>
        </p:nvSpPr>
        <p:spPr bwMode="auto">
          <a:xfrm>
            <a:off x="0" y="3038475"/>
            <a:ext cx="9144000" cy="0"/>
          </a:xfrm>
          <a:prstGeom prst="rect">
            <a:avLst/>
          </a:prstGeom>
          <a:noFill/>
          <a:ln w="9525">
            <a:noFill/>
            <a:miter lim="800000"/>
            <a:headEnd/>
            <a:tailEnd/>
          </a:ln>
        </p:spPr>
        <p:txBody>
          <a:bodyPr wrap="none" anchor="ctr">
            <a:spAutoFit/>
          </a:bodyPr>
          <a:lstStyle/>
          <a:p>
            <a:endParaRPr lang="it-IT"/>
          </a:p>
        </p:txBody>
      </p:sp>
      <p:sp>
        <p:nvSpPr>
          <p:cNvPr id="37930" name="Rectangle 39"/>
          <p:cNvSpPr>
            <a:spLocks noChangeArrowheads="1"/>
          </p:cNvSpPr>
          <p:nvPr/>
        </p:nvSpPr>
        <p:spPr bwMode="auto">
          <a:xfrm>
            <a:off x="357188" y="785813"/>
            <a:ext cx="3460750" cy="400050"/>
          </a:xfrm>
          <a:prstGeom prst="rect">
            <a:avLst/>
          </a:prstGeom>
          <a:noFill/>
          <a:ln w="9525">
            <a:noFill/>
            <a:miter lim="800000"/>
            <a:headEnd/>
            <a:tailEnd/>
          </a:ln>
        </p:spPr>
        <p:txBody>
          <a:bodyPr wrap="none">
            <a:spAutoFit/>
          </a:bodyPr>
          <a:lstStyle/>
          <a:p>
            <a:r>
              <a:rPr lang="it-IT" sz="2000"/>
              <a:t>Autonomia di distanza massima</a:t>
            </a:r>
          </a:p>
        </p:txBody>
      </p:sp>
      <p:pic>
        <p:nvPicPr>
          <p:cNvPr id="37931" name="Picture 42" descr="04"/>
          <p:cNvPicPr>
            <a:picLocks noChangeAspect="1" noChangeArrowheads="1"/>
          </p:cNvPicPr>
          <p:nvPr/>
        </p:nvPicPr>
        <p:blipFill>
          <a:blip r:embed="rId3"/>
          <a:srcRect/>
          <a:stretch>
            <a:fillRect/>
          </a:stretch>
        </p:blipFill>
        <p:spPr bwMode="auto">
          <a:xfrm>
            <a:off x="5072063" y="2857500"/>
            <a:ext cx="4071937" cy="3178175"/>
          </a:xfrm>
          <a:prstGeom prst="rect">
            <a:avLst/>
          </a:prstGeom>
          <a:noFill/>
          <a:ln w="9525">
            <a:noFill/>
            <a:miter lim="800000"/>
            <a:headEnd/>
            <a:tailEnd/>
          </a:ln>
        </p:spPr>
      </p:pic>
      <p:sp>
        <p:nvSpPr>
          <p:cNvPr id="37932" name="Rectangle 44"/>
          <p:cNvSpPr>
            <a:spLocks noChangeArrowheads="1"/>
          </p:cNvSpPr>
          <p:nvPr/>
        </p:nvSpPr>
        <p:spPr bwMode="auto">
          <a:xfrm>
            <a:off x="0" y="3038475"/>
            <a:ext cx="9144000" cy="0"/>
          </a:xfrm>
          <a:prstGeom prst="rect">
            <a:avLst/>
          </a:prstGeom>
          <a:noFill/>
          <a:ln w="9525">
            <a:noFill/>
            <a:miter lim="800000"/>
            <a:headEnd/>
            <a:tailEnd/>
          </a:ln>
        </p:spPr>
        <p:txBody>
          <a:bodyPr wrap="none" anchor="ctr">
            <a:spAutoFit/>
          </a:bodyPr>
          <a:lstStyle/>
          <a:p>
            <a:endParaRPr lang="it-IT"/>
          </a:p>
        </p:txBody>
      </p:sp>
      <p:graphicFrame>
        <p:nvGraphicFramePr>
          <p:cNvPr id="37890" name="Object 43"/>
          <p:cNvGraphicFramePr>
            <a:graphicFrameLocks noChangeAspect="1"/>
          </p:cNvGraphicFramePr>
          <p:nvPr/>
        </p:nvGraphicFramePr>
        <p:xfrm>
          <a:off x="284163" y="1214438"/>
          <a:ext cx="4859337" cy="904875"/>
        </p:xfrm>
        <a:graphic>
          <a:graphicData uri="http://schemas.openxmlformats.org/presentationml/2006/ole">
            <mc:AlternateContent xmlns:mc="http://schemas.openxmlformats.org/markup-compatibility/2006">
              <mc:Choice xmlns:v="urn:schemas-microsoft-com:vml" Requires="v">
                <p:oleObj spid="_x0000_s37938" name="Equazione" r:id="rId4" imgW="2095200" imgH="393480" progId="Equation.3">
                  <p:embed/>
                </p:oleObj>
              </mc:Choice>
              <mc:Fallback>
                <p:oleObj name="Equazione" r:id="rId4" imgW="2095200" imgH="393480" progId="Equation.3">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163" y="1214438"/>
                        <a:ext cx="4859337"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33" name="Rectangle 46"/>
          <p:cNvSpPr>
            <a:spLocks noChangeArrowheads="1"/>
          </p:cNvSpPr>
          <p:nvPr/>
        </p:nvSpPr>
        <p:spPr bwMode="auto">
          <a:xfrm>
            <a:off x="214313" y="2071688"/>
            <a:ext cx="8715375" cy="2246312"/>
          </a:xfrm>
          <a:prstGeom prst="rect">
            <a:avLst/>
          </a:prstGeom>
          <a:noFill/>
          <a:ln w="9525">
            <a:noFill/>
            <a:miter lim="800000"/>
            <a:headEnd/>
            <a:tailEnd/>
          </a:ln>
        </p:spPr>
        <p:txBody>
          <a:bodyPr anchor="ctr">
            <a:spAutoFit/>
          </a:bodyPr>
          <a:lstStyle/>
          <a:p>
            <a:pPr algn="just"/>
            <a:r>
              <a:rPr lang="it-IT" sz="2000" i="1">
                <a:ea typeface="MS Mincho" pitchFamily="49" charset="-128"/>
              </a:rPr>
              <a:t>Il minimo consumo di kg di combustibile per chilometro, in volo livellato uniforme (ovvero se T</a:t>
            </a:r>
            <a:r>
              <a:rPr lang="it-IT" sz="2000" i="1" baseline="-30000">
                <a:ea typeface="MS Mincho" pitchFamily="49" charset="-128"/>
              </a:rPr>
              <a:t>d</a:t>
            </a:r>
            <a:r>
              <a:rPr lang="it-IT" sz="2000" i="1">
                <a:ea typeface="MS Mincho" pitchFamily="49" charset="-128"/>
              </a:rPr>
              <a:t> = T</a:t>
            </a:r>
            <a:r>
              <a:rPr lang="it-IT" sz="2000" i="1" baseline="-30000">
                <a:ea typeface="MS Mincho" pitchFamily="49" charset="-128"/>
              </a:rPr>
              <a:t>no</a:t>
            </a:r>
            <a:r>
              <a:rPr lang="it-IT" sz="2000" i="1">
                <a:ea typeface="MS Mincho" pitchFamily="49" charset="-128"/>
              </a:rPr>
              <a:t> =D), per un velivolo propulso a getto, corrisponde a condizioni di volo in cui è minimo il rapporto.</a:t>
            </a:r>
          </a:p>
          <a:p>
            <a:pPr algn="just"/>
            <a:endParaRPr lang="it-IT" sz="2000">
              <a:ea typeface="MS Mincho" pitchFamily="49" charset="-128"/>
            </a:endParaRPr>
          </a:p>
          <a:p>
            <a:pPr algn="just"/>
            <a:endParaRPr lang="it-IT" sz="2000">
              <a:ea typeface="MS Mincho" pitchFamily="49" charset="-128"/>
            </a:endParaRPr>
          </a:p>
          <a:p>
            <a:pPr algn="just"/>
            <a:r>
              <a:rPr lang="it-IT" sz="2000">
                <a:ea typeface="MS Mincho" pitchFamily="49" charset="-128"/>
              </a:rPr>
              <a:t>Come visto nel capitolo 5, questo assetto </a:t>
            </a:r>
          </a:p>
          <a:p>
            <a:pPr algn="just"/>
            <a:r>
              <a:rPr lang="it-IT" sz="2000">
                <a:ea typeface="MS Mincho" pitchFamily="49" charset="-128"/>
              </a:rPr>
              <a:t>(o velocità) corrisponde al </a:t>
            </a:r>
            <a:r>
              <a:rPr lang="it-IT" sz="2000" b="1" i="1">
                <a:ea typeface="MS Mincho" pitchFamily="49" charset="-128"/>
              </a:rPr>
              <a:t>punto A</a:t>
            </a:r>
          </a:p>
        </p:txBody>
      </p:sp>
      <p:graphicFrame>
        <p:nvGraphicFramePr>
          <p:cNvPr id="37891" name="Object 45"/>
          <p:cNvGraphicFramePr>
            <a:graphicFrameLocks noChangeAspect="1"/>
          </p:cNvGraphicFramePr>
          <p:nvPr/>
        </p:nvGraphicFramePr>
        <p:xfrm>
          <a:off x="2214563" y="3143250"/>
          <a:ext cx="747712" cy="357188"/>
        </p:xfrm>
        <a:graphic>
          <a:graphicData uri="http://schemas.openxmlformats.org/presentationml/2006/ole">
            <mc:AlternateContent xmlns:mc="http://schemas.openxmlformats.org/markup-compatibility/2006">
              <mc:Choice xmlns:v="urn:schemas-microsoft-com:vml" Requires="v">
                <p:oleObj spid="_x0000_s37939" name="Equazione" r:id="rId6" imgW="380880" imgH="177480" progId="Equation.3">
                  <p:embed/>
                </p:oleObj>
              </mc:Choice>
              <mc:Fallback>
                <p:oleObj name="Equazione" r:id="rId6" imgW="380880" imgH="177480" progId="Equation.3">
                  <p:embed/>
                  <p:pic>
                    <p:nvPicPr>
                      <p:cNvPr id="0" name="Object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4563" y="3143250"/>
                        <a:ext cx="747712"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34" name="Segnaposto numero diapositiva 44"/>
          <p:cNvSpPr>
            <a:spLocks noGrp="1"/>
          </p:cNvSpPr>
          <p:nvPr>
            <p:ph type="sldNum" sz="quarter" idx="12"/>
          </p:nvPr>
        </p:nvSpPr>
        <p:spPr>
          <a:noFill/>
        </p:spPr>
        <p:txBody>
          <a:bodyPr/>
          <a:lstStyle/>
          <a:p>
            <a:fld id="{45DF8817-487A-4099-B081-3662CD1F9B32}" type="slidenum">
              <a:rPr lang="it-IT" smtClean="0"/>
              <a:pPr/>
              <a:t>42</a:t>
            </a:fld>
            <a:endParaRPr lang="it-IT"/>
          </a:p>
        </p:txBody>
      </p:sp>
      <p:graphicFrame>
        <p:nvGraphicFramePr>
          <p:cNvPr id="37892" name="Object 46"/>
          <p:cNvGraphicFramePr>
            <a:graphicFrameLocks noChangeAspect="1"/>
          </p:cNvGraphicFramePr>
          <p:nvPr/>
        </p:nvGraphicFramePr>
        <p:xfrm>
          <a:off x="5786438" y="1214438"/>
          <a:ext cx="1733550" cy="500062"/>
        </p:xfrm>
        <a:graphic>
          <a:graphicData uri="http://schemas.openxmlformats.org/presentationml/2006/ole">
            <mc:AlternateContent xmlns:mc="http://schemas.openxmlformats.org/markup-compatibility/2006">
              <mc:Choice xmlns:v="urn:schemas-microsoft-com:vml" Requires="v">
                <p:oleObj spid="_x0000_s37940" name="Equazione" r:id="rId8" imgW="787320" imgH="228600" progId="Equation.3">
                  <p:embed/>
                </p:oleObj>
              </mc:Choice>
              <mc:Fallback>
                <p:oleObj name="Equazione" r:id="rId8" imgW="787320" imgH="228600" progId="Equation.3">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38" y="1214438"/>
                        <a:ext cx="1733550" cy="500062"/>
                      </a:xfrm>
                      <a:prstGeom prst="rect">
                        <a:avLst/>
                      </a:prstGeom>
                      <a:solidFill>
                        <a:schemeClr val="bg1"/>
                      </a:solidFill>
                    </p:spPr>
                  </p:pic>
                </p:oleObj>
              </mc:Fallback>
            </mc:AlternateContent>
          </a:graphicData>
        </a:graphic>
      </p:graphicFrame>
      <p:graphicFrame>
        <p:nvGraphicFramePr>
          <p:cNvPr id="37893" name="Object 47"/>
          <p:cNvGraphicFramePr>
            <a:graphicFrameLocks noChangeAspect="1"/>
          </p:cNvGraphicFramePr>
          <p:nvPr/>
        </p:nvGraphicFramePr>
        <p:xfrm>
          <a:off x="57150" y="5143500"/>
          <a:ext cx="5943600" cy="1077913"/>
        </p:xfrm>
        <a:graphic>
          <a:graphicData uri="http://schemas.openxmlformats.org/presentationml/2006/ole">
            <mc:AlternateContent xmlns:mc="http://schemas.openxmlformats.org/markup-compatibility/2006">
              <mc:Choice xmlns:v="urn:schemas-microsoft-com:vml" Requires="v">
                <p:oleObj spid="_x0000_s37941" name="Equazione" r:id="rId10" imgW="3009600" imgH="533160" progId="Equation.3">
                  <p:embed/>
                </p:oleObj>
              </mc:Choice>
              <mc:Fallback>
                <p:oleObj name="Equazione" r:id="rId10" imgW="3009600" imgH="533160" progId="Equation.3">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 y="5143500"/>
                        <a:ext cx="5943600" cy="1077913"/>
                      </a:xfrm>
                      <a:prstGeom prst="rect">
                        <a:avLst/>
                      </a:prstGeom>
                      <a:solidFill>
                        <a:srgbClr val="FFFF00"/>
                      </a:solidFill>
                    </p:spPr>
                  </p:pic>
                </p:oleObj>
              </mc:Fallback>
            </mc:AlternateContent>
          </a:graphicData>
        </a:graphic>
      </p:graphicFrame>
      <p:cxnSp>
        <p:nvCxnSpPr>
          <p:cNvPr id="49" name="Connettore 2 48"/>
          <p:cNvCxnSpPr/>
          <p:nvPr/>
        </p:nvCxnSpPr>
        <p:spPr>
          <a:xfrm flipV="1">
            <a:off x="3929063" y="3857625"/>
            <a:ext cx="314325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7894" name="Object 48"/>
          <p:cNvGraphicFramePr>
            <a:graphicFrameLocks noChangeAspect="1"/>
          </p:cNvGraphicFramePr>
          <p:nvPr/>
        </p:nvGraphicFramePr>
        <p:xfrm>
          <a:off x="4714875" y="2928938"/>
          <a:ext cx="654050" cy="300037"/>
        </p:xfrm>
        <a:graphic>
          <a:graphicData uri="http://schemas.openxmlformats.org/presentationml/2006/ole">
            <mc:AlternateContent xmlns:mc="http://schemas.openxmlformats.org/markup-compatibility/2006">
              <mc:Choice xmlns:v="urn:schemas-microsoft-com:vml" Requires="v">
                <p:oleObj spid="_x0000_s37942" name="Equazione" r:id="rId12" imgW="495000" imgH="228600" progId="Equation.3">
                  <p:embed/>
                </p:oleObj>
              </mc:Choice>
              <mc:Fallback>
                <p:oleObj name="Equazione" r:id="rId12" imgW="495000" imgH="228600" progId="Equation.3">
                  <p:embed/>
                  <p:pic>
                    <p:nvPicPr>
                      <p:cNvPr id="0"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4875" y="2928938"/>
                        <a:ext cx="654050" cy="300037"/>
                      </a:xfrm>
                      <a:prstGeom prst="rect">
                        <a:avLst/>
                      </a:prstGeom>
                      <a:solidFill>
                        <a:schemeClr val="bg1"/>
                      </a:solidFill>
                    </p:spPr>
                  </p:pic>
                </p:oleObj>
              </mc:Fallback>
            </mc:AlternateContent>
          </a:graphicData>
        </a:graphic>
      </p:graphicFrame>
      <p:graphicFrame>
        <p:nvGraphicFramePr>
          <p:cNvPr id="37895" name="Object 49"/>
          <p:cNvGraphicFramePr>
            <a:graphicFrameLocks noChangeAspect="1"/>
          </p:cNvGraphicFramePr>
          <p:nvPr/>
        </p:nvGraphicFramePr>
        <p:xfrm>
          <a:off x="8286750" y="3143250"/>
          <a:ext cx="620713" cy="585788"/>
        </p:xfrm>
        <a:graphic>
          <a:graphicData uri="http://schemas.openxmlformats.org/presentationml/2006/ole">
            <mc:AlternateContent xmlns:mc="http://schemas.openxmlformats.org/markup-compatibility/2006">
              <mc:Choice xmlns:v="urn:schemas-microsoft-com:vml" Requires="v">
                <p:oleObj spid="_x0000_s37943" name="Equazione" r:id="rId14" imgW="482400" imgH="444240" progId="Equation.3">
                  <p:embed/>
                </p:oleObj>
              </mc:Choice>
              <mc:Fallback>
                <p:oleObj name="Equazione" r:id="rId14" imgW="482400" imgH="444240" progId="Equation.3">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86750" y="3143250"/>
                        <a:ext cx="620713" cy="585788"/>
                      </a:xfrm>
                      <a:prstGeom prst="rect">
                        <a:avLst/>
                      </a:prstGeom>
                      <a:solidFill>
                        <a:schemeClr val="bg1"/>
                      </a:solidFill>
                    </p:spPr>
                  </p:pic>
                </p:oleObj>
              </mc:Fallback>
            </mc:AlternateContent>
          </a:graphicData>
        </a:graphic>
      </p:graphicFrame>
      <p:sp>
        <p:nvSpPr>
          <p:cNvPr id="52" name="Ovale 51"/>
          <p:cNvSpPr/>
          <p:nvPr/>
        </p:nvSpPr>
        <p:spPr>
          <a:xfrm>
            <a:off x="7215188" y="37861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0" name="Segnaposto piè di pagina 4">
            <a:extLst>
              <a:ext uri="{FF2B5EF4-FFF2-40B4-BE49-F238E27FC236}">
                <a16:creationId xmlns:a16="http://schemas.microsoft.com/office/drawing/2014/main" id="{24A2561F-8042-45EB-9EF6-5AE84D45340E}"/>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53" name="Rectangle 2">
            <a:extLst>
              <a:ext uri="{FF2B5EF4-FFF2-40B4-BE49-F238E27FC236}">
                <a16:creationId xmlns:a16="http://schemas.microsoft.com/office/drawing/2014/main" id="{9FB92E52-58AA-420A-9A8D-92D651BB5BA0}"/>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3"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8924"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8925"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8926"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8927"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8928"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8929"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8930"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8931"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38932"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8933"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8934"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8935"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8936"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8937"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8938"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8939"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8940"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8941"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8942"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8943"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8944"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38945"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38946"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8947"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38948"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8914"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38978"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49"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38950" name="Rectangle 31"/>
          <p:cNvSpPr>
            <a:spLocks noChangeArrowheads="1"/>
          </p:cNvSpPr>
          <p:nvPr/>
        </p:nvSpPr>
        <p:spPr bwMode="auto">
          <a:xfrm>
            <a:off x="0" y="2806700"/>
            <a:ext cx="9144000" cy="0"/>
          </a:xfrm>
          <a:prstGeom prst="rect">
            <a:avLst/>
          </a:prstGeom>
          <a:noFill/>
          <a:ln w="9525">
            <a:noFill/>
            <a:miter lim="800000"/>
            <a:headEnd/>
            <a:tailEnd/>
          </a:ln>
        </p:spPr>
        <p:txBody>
          <a:bodyPr wrap="none" anchor="ctr">
            <a:spAutoFit/>
          </a:bodyPr>
          <a:lstStyle/>
          <a:p>
            <a:endParaRPr lang="it-IT"/>
          </a:p>
        </p:txBody>
      </p:sp>
      <p:sp>
        <p:nvSpPr>
          <p:cNvPr id="38951" name="Rectangle 32"/>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38953" name="Rectangle 34"/>
          <p:cNvSpPr>
            <a:spLocks noChangeArrowheads="1"/>
          </p:cNvSpPr>
          <p:nvPr/>
        </p:nvSpPr>
        <p:spPr bwMode="auto">
          <a:xfrm>
            <a:off x="250825" y="476250"/>
            <a:ext cx="8569325" cy="400050"/>
          </a:xfrm>
          <a:prstGeom prst="rect">
            <a:avLst/>
          </a:prstGeom>
          <a:noFill/>
          <a:ln w="9525">
            <a:noFill/>
            <a:miter lim="800000"/>
            <a:headEnd/>
            <a:tailEnd/>
          </a:ln>
        </p:spPr>
        <p:txBody>
          <a:bodyPr anchor="ctr">
            <a:spAutoFit/>
          </a:bodyPr>
          <a:lstStyle/>
          <a:p>
            <a:r>
              <a:rPr lang="it-IT" sz="2000" u="sng"/>
              <a:t>Considerazioni fisiche</a:t>
            </a:r>
          </a:p>
        </p:txBody>
      </p:sp>
      <p:sp>
        <p:nvSpPr>
          <p:cNvPr id="38954"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8955"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8956"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8957" name="Rectangle 38"/>
          <p:cNvSpPr>
            <a:spLocks noChangeArrowheads="1"/>
          </p:cNvSpPr>
          <p:nvPr/>
        </p:nvSpPr>
        <p:spPr bwMode="auto">
          <a:xfrm>
            <a:off x="3276600" y="476250"/>
            <a:ext cx="3460750" cy="400050"/>
          </a:xfrm>
          <a:prstGeom prst="rect">
            <a:avLst/>
          </a:prstGeom>
          <a:noFill/>
          <a:ln w="9525">
            <a:noFill/>
            <a:miter lim="800000"/>
            <a:headEnd/>
            <a:tailEnd/>
          </a:ln>
        </p:spPr>
        <p:txBody>
          <a:bodyPr wrap="none">
            <a:spAutoFit/>
          </a:bodyPr>
          <a:lstStyle/>
          <a:p>
            <a:r>
              <a:rPr lang="it-IT" sz="2000"/>
              <a:t>Autonomia di distanza massima</a:t>
            </a:r>
          </a:p>
        </p:txBody>
      </p:sp>
      <p:pic>
        <p:nvPicPr>
          <p:cNvPr id="38958" name="Picture 39" descr="04"/>
          <p:cNvPicPr>
            <a:picLocks noChangeAspect="1" noChangeArrowheads="1"/>
          </p:cNvPicPr>
          <p:nvPr/>
        </p:nvPicPr>
        <p:blipFill>
          <a:blip r:embed="rId5"/>
          <a:srcRect/>
          <a:stretch>
            <a:fillRect/>
          </a:stretch>
        </p:blipFill>
        <p:spPr bwMode="auto">
          <a:xfrm>
            <a:off x="5648325" y="1857375"/>
            <a:ext cx="3495675" cy="2728913"/>
          </a:xfrm>
          <a:prstGeom prst="rect">
            <a:avLst/>
          </a:prstGeom>
          <a:noFill/>
          <a:ln w="9525">
            <a:noFill/>
            <a:miter lim="800000"/>
            <a:headEnd/>
            <a:tailEnd/>
          </a:ln>
        </p:spPr>
      </p:pic>
      <p:sp>
        <p:nvSpPr>
          <p:cNvPr id="38959" name="Rectangle 4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8960" name="Rectangle 45"/>
          <p:cNvSpPr>
            <a:spLocks noChangeArrowheads="1"/>
          </p:cNvSpPr>
          <p:nvPr/>
        </p:nvSpPr>
        <p:spPr bwMode="auto">
          <a:xfrm>
            <a:off x="0" y="3143250"/>
            <a:ext cx="9144000" cy="0"/>
          </a:xfrm>
          <a:prstGeom prst="rect">
            <a:avLst/>
          </a:prstGeom>
          <a:noFill/>
          <a:ln w="9525">
            <a:noFill/>
            <a:miter lim="800000"/>
            <a:headEnd/>
            <a:tailEnd/>
          </a:ln>
        </p:spPr>
        <p:txBody>
          <a:bodyPr wrap="none" anchor="ctr">
            <a:spAutoFit/>
          </a:bodyPr>
          <a:lstStyle/>
          <a:p>
            <a:endParaRPr lang="it-IT"/>
          </a:p>
        </p:txBody>
      </p:sp>
      <p:graphicFrame>
        <p:nvGraphicFramePr>
          <p:cNvPr id="38915" name="Object 44"/>
          <p:cNvGraphicFramePr>
            <a:graphicFrameLocks noChangeAspect="1"/>
          </p:cNvGraphicFramePr>
          <p:nvPr/>
        </p:nvGraphicFramePr>
        <p:xfrm>
          <a:off x="285750" y="857250"/>
          <a:ext cx="4525963" cy="1196975"/>
        </p:xfrm>
        <a:graphic>
          <a:graphicData uri="http://schemas.openxmlformats.org/presentationml/2006/ole">
            <mc:AlternateContent xmlns:mc="http://schemas.openxmlformats.org/markup-compatibility/2006">
              <mc:Choice xmlns:v="urn:schemas-microsoft-com:vml" Requires="v">
                <p:oleObj spid="_x0000_s38979" name="Equazione" r:id="rId6" imgW="2158920" imgH="571320" progId="Equation.3">
                  <p:embed/>
                </p:oleObj>
              </mc:Choice>
              <mc:Fallback>
                <p:oleObj name="Equazione" r:id="rId6" imgW="2158920" imgH="571320" progId="Equation.3">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 y="857250"/>
                        <a:ext cx="4525963"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61"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graphicFrame>
        <p:nvGraphicFramePr>
          <p:cNvPr id="38916" name="Object 46"/>
          <p:cNvGraphicFramePr>
            <a:graphicFrameLocks noChangeAspect="1"/>
          </p:cNvGraphicFramePr>
          <p:nvPr/>
        </p:nvGraphicFramePr>
        <p:xfrm>
          <a:off x="5214938" y="857250"/>
          <a:ext cx="1676400" cy="973138"/>
        </p:xfrm>
        <a:graphic>
          <a:graphicData uri="http://schemas.openxmlformats.org/presentationml/2006/ole">
            <mc:AlternateContent xmlns:mc="http://schemas.openxmlformats.org/markup-compatibility/2006">
              <mc:Choice xmlns:v="urn:schemas-microsoft-com:vml" Requires="v">
                <p:oleObj spid="_x0000_s38980" name="Equation" r:id="rId8" imgW="837836" imgH="482391" progId="Equation.3">
                  <p:embed/>
                </p:oleObj>
              </mc:Choice>
              <mc:Fallback>
                <p:oleObj name="Equation" r:id="rId8" imgW="837836" imgH="482391" progId="Equation.3">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4938" y="857250"/>
                        <a:ext cx="16764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62"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graphicFrame>
        <p:nvGraphicFramePr>
          <p:cNvPr id="38917" name="Object 48"/>
          <p:cNvGraphicFramePr>
            <a:graphicFrameLocks noChangeAspect="1"/>
          </p:cNvGraphicFramePr>
          <p:nvPr/>
        </p:nvGraphicFramePr>
        <p:xfrm>
          <a:off x="311150" y="2214563"/>
          <a:ext cx="4341813" cy="965200"/>
        </p:xfrm>
        <a:graphic>
          <a:graphicData uri="http://schemas.openxmlformats.org/presentationml/2006/ole">
            <mc:AlternateContent xmlns:mc="http://schemas.openxmlformats.org/markup-compatibility/2006">
              <mc:Choice xmlns:v="urn:schemas-microsoft-com:vml" Requires="v">
                <p:oleObj spid="_x0000_s38981" name="Equazione" r:id="rId10" imgW="2184120" imgH="482400" progId="Equation.3">
                  <p:embed/>
                </p:oleObj>
              </mc:Choice>
              <mc:Fallback>
                <p:oleObj name="Equazione" r:id="rId10" imgW="2184120" imgH="482400" progId="Equation.3">
                  <p:embed/>
                  <p:pic>
                    <p:nvPicPr>
                      <p:cNvPr id="0" name="Object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150" y="2214563"/>
                        <a:ext cx="434181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63" name="Rectangle 51"/>
          <p:cNvSpPr>
            <a:spLocks noChangeArrowheads="1"/>
          </p:cNvSpPr>
          <p:nvPr/>
        </p:nvSpPr>
        <p:spPr bwMode="auto">
          <a:xfrm>
            <a:off x="214313" y="3214688"/>
            <a:ext cx="3143250" cy="400050"/>
          </a:xfrm>
          <a:prstGeom prst="rect">
            <a:avLst/>
          </a:prstGeom>
          <a:noFill/>
          <a:ln w="9525">
            <a:noFill/>
            <a:miter lim="800000"/>
            <a:headEnd/>
            <a:tailEnd/>
          </a:ln>
        </p:spPr>
        <p:txBody>
          <a:bodyPr anchor="ctr">
            <a:spAutoFit/>
          </a:bodyPr>
          <a:lstStyle/>
          <a:p>
            <a:pPr algn="just"/>
            <a:r>
              <a:rPr lang="it-IT" sz="2000" i="1">
                <a:ea typeface="MS Mincho" pitchFamily="49" charset="-128"/>
                <a:cs typeface="Times New Roman" pitchFamily="18" charset="0"/>
              </a:rPr>
              <a:t>O anche :</a:t>
            </a:r>
          </a:p>
        </p:txBody>
      </p:sp>
      <p:sp>
        <p:nvSpPr>
          <p:cNvPr id="38964" name="Segnaposto numero diapositiva 51"/>
          <p:cNvSpPr>
            <a:spLocks noGrp="1"/>
          </p:cNvSpPr>
          <p:nvPr>
            <p:ph type="sldNum" sz="quarter" idx="12"/>
          </p:nvPr>
        </p:nvSpPr>
        <p:spPr>
          <a:noFill/>
        </p:spPr>
        <p:txBody>
          <a:bodyPr/>
          <a:lstStyle/>
          <a:p>
            <a:fld id="{149E14E2-2DEE-435A-B9B2-239295D6551F}" type="slidenum">
              <a:rPr lang="it-IT" smtClean="0"/>
              <a:pPr/>
              <a:t>43</a:t>
            </a:fld>
            <a:endParaRPr lang="it-IT"/>
          </a:p>
        </p:txBody>
      </p:sp>
      <p:graphicFrame>
        <p:nvGraphicFramePr>
          <p:cNvPr id="38918" name="Object 53"/>
          <p:cNvGraphicFramePr>
            <a:graphicFrameLocks noChangeAspect="1"/>
          </p:cNvGraphicFramePr>
          <p:nvPr/>
        </p:nvGraphicFramePr>
        <p:xfrm>
          <a:off x="285750" y="3714750"/>
          <a:ext cx="1287463" cy="787400"/>
        </p:xfrm>
        <a:graphic>
          <a:graphicData uri="http://schemas.openxmlformats.org/presentationml/2006/ole">
            <mc:AlternateContent xmlns:mc="http://schemas.openxmlformats.org/markup-compatibility/2006">
              <mc:Choice xmlns:v="urn:schemas-microsoft-com:vml" Requires="v">
                <p:oleObj spid="_x0000_s38982" name="Equazione" r:id="rId12" imgW="647640" imgH="393480" progId="Equation.3">
                  <p:embed/>
                </p:oleObj>
              </mc:Choice>
              <mc:Fallback>
                <p:oleObj name="Equazione" r:id="rId12" imgW="647640" imgH="393480" progId="Equation.3">
                  <p:embed/>
                  <p:pic>
                    <p:nvPicPr>
                      <p:cNvPr id="0" name="Object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3714750"/>
                        <a:ext cx="128746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9" name="Object 54"/>
          <p:cNvGraphicFramePr>
            <a:graphicFrameLocks noChangeAspect="1"/>
          </p:cNvGraphicFramePr>
          <p:nvPr/>
        </p:nvGraphicFramePr>
        <p:xfrm>
          <a:off x="1966913" y="3713163"/>
          <a:ext cx="3533775" cy="787400"/>
        </p:xfrm>
        <a:graphic>
          <a:graphicData uri="http://schemas.openxmlformats.org/presentationml/2006/ole">
            <mc:AlternateContent xmlns:mc="http://schemas.openxmlformats.org/markup-compatibility/2006">
              <mc:Choice xmlns:v="urn:schemas-microsoft-com:vml" Requires="v">
                <p:oleObj spid="_x0000_s38983" name="Equazione" r:id="rId14" imgW="1777680" imgH="393480" progId="Equation.3">
                  <p:embed/>
                </p:oleObj>
              </mc:Choice>
              <mc:Fallback>
                <p:oleObj name="Equazione" r:id="rId14" imgW="1777680" imgH="393480" progId="Equation.3">
                  <p:embed/>
                  <p:pic>
                    <p:nvPicPr>
                      <p:cNvPr id="0" name="Object 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66913" y="3713163"/>
                        <a:ext cx="35337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66" name="Rectangle 51"/>
          <p:cNvSpPr>
            <a:spLocks noChangeArrowheads="1"/>
          </p:cNvSpPr>
          <p:nvPr/>
        </p:nvSpPr>
        <p:spPr bwMode="auto">
          <a:xfrm>
            <a:off x="142875" y="4643438"/>
            <a:ext cx="5643563" cy="400050"/>
          </a:xfrm>
          <a:prstGeom prst="rect">
            <a:avLst/>
          </a:prstGeom>
          <a:noFill/>
          <a:ln w="9525">
            <a:noFill/>
            <a:miter lim="800000"/>
            <a:headEnd/>
            <a:tailEnd/>
          </a:ln>
        </p:spPr>
        <p:txBody>
          <a:bodyPr anchor="ctr">
            <a:spAutoFit/>
          </a:bodyPr>
          <a:lstStyle/>
          <a:p>
            <a:pPr algn="just"/>
            <a:r>
              <a:rPr lang="it-IT" sz="2000" i="1">
                <a:ea typeface="MS Mincho" pitchFamily="49" charset="-128"/>
                <a:cs typeface="Times New Roman" pitchFamily="18" charset="0"/>
              </a:rPr>
              <a:t>Quindi :</a:t>
            </a:r>
          </a:p>
        </p:txBody>
      </p:sp>
      <p:graphicFrame>
        <p:nvGraphicFramePr>
          <p:cNvPr id="38920" name="Object 55"/>
          <p:cNvGraphicFramePr>
            <a:graphicFrameLocks noChangeAspect="1"/>
          </p:cNvGraphicFramePr>
          <p:nvPr/>
        </p:nvGraphicFramePr>
        <p:xfrm>
          <a:off x="1357313" y="4643438"/>
          <a:ext cx="6386512" cy="965200"/>
        </p:xfrm>
        <a:graphic>
          <a:graphicData uri="http://schemas.openxmlformats.org/presentationml/2006/ole">
            <mc:AlternateContent xmlns:mc="http://schemas.openxmlformats.org/markup-compatibility/2006">
              <mc:Choice xmlns:v="urn:schemas-microsoft-com:vml" Requires="v">
                <p:oleObj spid="_x0000_s38984" name="Equazione" r:id="rId16" imgW="3213000" imgH="482400" progId="Equation.3">
                  <p:embed/>
                </p:oleObj>
              </mc:Choice>
              <mc:Fallback>
                <p:oleObj name="Equazione" r:id="rId16" imgW="3213000" imgH="482400" progId="Equation.3">
                  <p:embed/>
                  <p:pic>
                    <p:nvPicPr>
                      <p:cNvPr id="0" name="Object 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57313" y="4643438"/>
                        <a:ext cx="63865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1" name="Object 56"/>
          <p:cNvGraphicFramePr>
            <a:graphicFrameLocks noChangeAspect="1"/>
          </p:cNvGraphicFramePr>
          <p:nvPr/>
        </p:nvGraphicFramePr>
        <p:xfrm>
          <a:off x="2117725" y="5556250"/>
          <a:ext cx="4240213" cy="1016000"/>
        </p:xfrm>
        <a:graphic>
          <a:graphicData uri="http://schemas.openxmlformats.org/presentationml/2006/ole">
            <mc:AlternateContent xmlns:mc="http://schemas.openxmlformats.org/markup-compatibility/2006">
              <mc:Choice xmlns:v="urn:schemas-microsoft-com:vml" Requires="v">
                <p:oleObj spid="_x0000_s38985" name="Equazione" r:id="rId18" imgW="2133360" imgH="507960" progId="Equation.3">
                  <p:embed/>
                </p:oleObj>
              </mc:Choice>
              <mc:Fallback>
                <p:oleObj name="Equazione" r:id="rId18" imgW="2133360" imgH="507960" progId="Equation.3">
                  <p:embed/>
                  <p:pic>
                    <p:nvPicPr>
                      <p:cNvPr id="0" name="Object 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17725" y="5556250"/>
                        <a:ext cx="4240213"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Segnaposto piè di pagina 4">
            <a:extLst>
              <a:ext uri="{FF2B5EF4-FFF2-40B4-BE49-F238E27FC236}">
                <a16:creationId xmlns:a16="http://schemas.microsoft.com/office/drawing/2014/main" id="{F196EFA0-46C4-4CD8-8F2A-0DFF27B5B2AA}"/>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58" name="Rectangle 2">
            <a:extLst>
              <a:ext uri="{FF2B5EF4-FFF2-40B4-BE49-F238E27FC236}">
                <a16:creationId xmlns:a16="http://schemas.microsoft.com/office/drawing/2014/main" id="{6A4FFAA3-9B5E-4226-9AA0-551164BECF27}"/>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0"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9951"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9952"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9953"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9954"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9955"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9956"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9957"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39958"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39959"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9960"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9961"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9962"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9963"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9964"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39965"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9966"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9967"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9968"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9969"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9970"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39971"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39972"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39973"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9974"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39975"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9938"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40026"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76"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39977" name="Rectangle 31"/>
          <p:cNvSpPr>
            <a:spLocks noChangeArrowheads="1"/>
          </p:cNvSpPr>
          <p:nvPr/>
        </p:nvSpPr>
        <p:spPr bwMode="auto">
          <a:xfrm>
            <a:off x="0" y="2806700"/>
            <a:ext cx="9144000" cy="0"/>
          </a:xfrm>
          <a:prstGeom prst="rect">
            <a:avLst/>
          </a:prstGeom>
          <a:noFill/>
          <a:ln w="9525">
            <a:noFill/>
            <a:miter lim="800000"/>
            <a:headEnd/>
            <a:tailEnd/>
          </a:ln>
        </p:spPr>
        <p:txBody>
          <a:bodyPr wrap="none" anchor="ctr">
            <a:spAutoFit/>
          </a:bodyPr>
          <a:lstStyle/>
          <a:p>
            <a:endParaRPr lang="it-IT"/>
          </a:p>
        </p:txBody>
      </p:sp>
      <p:sp>
        <p:nvSpPr>
          <p:cNvPr id="39978" name="Rectangle 32"/>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39980"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9981"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9982"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9983" name="Rectangle 4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39984" name="Rectangle 42"/>
          <p:cNvSpPr>
            <a:spLocks noChangeArrowheads="1"/>
          </p:cNvSpPr>
          <p:nvPr/>
        </p:nvSpPr>
        <p:spPr bwMode="auto">
          <a:xfrm>
            <a:off x="0" y="3143250"/>
            <a:ext cx="9144000" cy="0"/>
          </a:xfrm>
          <a:prstGeom prst="rect">
            <a:avLst/>
          </a:prstGeom>
          <a:noFill/>
          <a:ln w="9525">
            <a:noFill/>
            <a:miter lim="800000"/>
            <a:headEnd/>
            <a:tailEnd/>
          </a:ln>
        </p:spPr>
        <p:txBody>
          <a:bodyPr wrap="none" anchor="ctr">
            <a:spAutoFit/>
          </a:bodyPr>
          <a:lstStyle/>
          <a:p>
            <a:endParaRPr lang="it-IT"/>
          </a:p>
        </p:txBody>
      </p:sp>
      <p:sp>
        <p:nvSpPr>
          <p:cNvPr id="39985" name="Rectangle 4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39986" name="Rectangle 4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39987" name="Rectangle 48"/>
          <p:cNvSpPr>
            <a:spLocks noChangeArrowheads="1"/>
          </p:cNvSpPr>
          <p:nvPr/>
        </p:nvSpPr>
        <p:spPr bwMode="auto">
          <a:xfrm>
            <a:off x="71438" y="785813"/>
            <a:ext cx="8496300" cy="708025"/>
          </a:xfrm>
          <a:prstGeom prst="rect">
            <a:avLst/>
          </a:prstGeom>
          <a:noFill/>
          <a:ln w="9525">
            <a:noFill/>
            <a:miter lim="800000"/>
            <a:headEnd/>
            <a:tailEnd/>
          </a:ln>
        </p:spPr>
        <p:txBody>
          <a:bodyPr anchor="ctr">
            <a:spAutoFit/>
          </a:bodyPr>
          <a:lstStyle/>
          <a:p>
            <a:r>
              <a:rPr lang="it-IT" sz="2000"/>
              <a:t>Si indichi con      </a:t>
            </a:r>
            <a:r>
              <a:rPr lang="it-IT" sz="2000" i="1"/>
              <a:t>  </a:t>
            </a:r>
            <a:r>
              <a:rPr lang="it-IT" sz="2000"/>
              <a:t> il consumo specifico per velivoli a getto in unità di misura consistenti, espresso ad esempio in :</a:t>
            </a:r>
          </a:p>
        </p:txBody>
      </p:sp>
      <p:sp>
        <p:nvSpPr>
          <p:cNvPr id="39988" name="Rectangle 5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9989" name="Rectangle 5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39990" name="Rectangle 5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graphicFrame>
        <p:nvGraphicFramePr>
          <p:cNvPr id="39939" name="Object 53"/>
          <p:cNvGraphicFramePr>
            <a:graphicFrameLocks noChangeAspect="1"/>
          </p:cNvGraphicFramePr>
          <p:nvPr/>
        </p:nvGraphicFramePr>
        <p:xfrm>
          <a:off x="187325" y="3629025"/>
          <a:ext cx="2719388" cy="595313"/>
        </p:xfrm>
        <a:graphic>
          <a:graphicData uri="http://schemas.openxmlformats.org/presentationml/2006/ole">
            <mc:AlternateContent xmlns:mc="http://schemas.openxmlformats.org/markup-compatibility/2006">
              <mc:Choice xmlns:v="urn:schemas-microsoft-com:vml" Requires="v">
                <p:oleObj spid="_x0000_s40027" name="Equazione" r:id="rId5" imgW="1104840" imgH="241200" progId="Equation.3">
                  <p:embed/>
                </p:oleObj>
              </mc:Choice>
              <mc:Fallback>
                <p:oleObj name="Equazione" r:id="rId5" imgW="1104840" imgH="241200"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25" y="3629025"/>
                        <a:ext cx="2719388"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91" name="Rectangle 5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39940" name="Object 55"/>
          <p:cNvGraphicFramePr>
            <a:graphicFrameLocks noChangeAspect="1"/>
          </p:cNvGraphicFramePr>
          <p:nvPr/>
        </p:nvGraphicFramePr>
        <p:xfrm>
          <a:off x="315913" y="4270375"/>
          <a:ext cx="1809750" cy="1071563"/>
        </p:xfrm>
        <a:graphic>
          <a:graphicData uri="http://schemas.openxmlformats.org/presentationml/2006/ole">
            <mc:AlternateContent xmlns:mc="http://schemas.openxmlformats.org/markup-compatibility/2006">
              <mc:Choice xmlns:v="urn:schemas-microsoft-com:vml" Requires="v">
                <p:oleObj spid="_x0000_s40028" name="Equazione" r:id="rId7" imgW="749160" imgH="444240" progId="Equation.3">
                  <p:embed/>
                </p:oleObj>
              </mc:Choice>
              <mc:Fallback>
                <p:oleObj name="Equazione" r:id="rId7" imgW="749160" imgH="444240" progId="Equation.3">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913" y="4270375"/>
                        <a:ext cx="1809750"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92" name="Rectangle 5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graphicFrame>
        <p:nvGraphicFramePr>
          <p:cNvPr id="39941" name="Object 57"/>
          <p:cNvGraphicFramePr>
            <a:graphicFrameLocks noChangeAspect="1"/>
          </p:cNvGraphicFramePr>
          <p:nvPr/>
        </p:nvGraphicFramePr>
        <p:xfrm>
          <a:off x="1916113" y="5435600"/>
          <a:ext cx="2725737" cy="1065213"/>
        </p:xfrm>
        <a:graphic>
          <a:graphicData uri="http://schemas.openxmlformats.org/presentationml/2006/ole">
            <mc:AlternateContent xmlns:mc="http://schemas.openxmlformats.org/markup-compatibility/2006">
              <mc:Choice xmlns:v="urn:schemas-microsoft-com:vml" Requires="v">
                <p:oleObj spid="_x0000_s40029" name="Equazione" r:id="rId9" imgW="1269720" imgH="495000" progId="Equation.3">
                  <p:embed/>
                </p:oleObj>
              </mc:Choice>
              <mc:Fallback>
                <p:oleObj name="Equazione" r:id="rId9" imgW="1269720" imgH="495000" progId="Equation.3">
                  <p:embed/>
                  <p:pic>
                    <p:nvPicPr>
                      <p:cNvPr id="0"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6113" y="5435600"/>
                        <a:ext cx="2725737"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93" name="Rectangle 6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graphicFrame>
        <p:nvGraphicFramePr>
          <p:cNvPr id="39942" name="Object 59"/>
          <p:cNvGraphicFramePr>
            <a:graphicFrameLocks noChangeAspect="1"/>
          </p:cNvGraphicFramePr>
          <p:nvPr/>
        </p:nvGraphicFramePr>
        <p:xfrm>
          <a:off x="4972050" y="5429250"/>
          <a:ext cx="2028825" cy="1130300"/>
        </p:xfrm>
        <a:graphic>
          <a:graphicData uri="http://schemas.openxmlformats.org/presentationml/2006/ole">
            <mc:AlternateContent xmlns:mc="http://schemas.openxmlformats.org/markup-compatibility/2006">
              <mc:Choice xmlns:v="urn:schemas-microsoft-com:vml" Requires="v">
                <p:oleObj spid="_x0000_s40030" name="Equazione" r:id="rId11" imgW="888840" imgH="495000" progId="Equation.3">
                  <p:embed/>
                </p:oleObj>
              </mc:Choice>
              <mc:Fallback>
                <p:oleObj name="Equazione" r:id="rId11" imgW="888840" imgH="495000" progId="Equation.3">
                  <p:embed/>
                  <p:pic>
                    <p:nvPicPr>
                      <p:cNvPr id="0"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72050" y="5429250"/>
                        <a:ext cx="202882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94" name="Segnaposto numero diapositiva 55"/>
          <p:cNvSpPr>
            <a:spLocks noGrp="1"/>
          </p:cNvSpPr>
          <p:nvPr>
            <p:ph type="sldNum" sz="quarter" idx="12"/>
          </p:nvPr>
        </p:nvSpPr>
        <p:spPr>
          <a:noFill/>
        </p:spPr>
        <p:txBody>
          <a:bodyPr/>
          <a:lstStyle/>
          <a:p>
            <a:fld id="{B5FC1BB9-AB9B-468D-B20F-1C4F61D69AB4}" type="slidenum">
              <a:rPr lang="it-IT" smtClean="0"/>
              <a:pPr/>
              <a:t>44</a:t>
            </a:fld>
            <a:endParaRPr lang="it-IT"/>
          </a:p>
        </p:txBody>
      </p:sp>
      <p:sp>
        <p:nvSpPr>
          <p:cNvPr id="39996"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a:t>Formulazione Quantitativa – Formule di BREGUET Velivolo a GETTO</a:t>
            </a:r>
          </a:p>
        </p:txBody>
      </p:sp>
      <p:graphicFrame>
        <p:nvGraphicFramePr>
          <p:cNvPr id="39943" name="Object 57"/>
          <p:cNvGraphicFramePr>
            <a:graphicFrameLocks noChangeAspect="1"/>
          </p:cNvGraphicFramePr>
          <p:nvPr/>
        </p:nvGraphicFramePr>
        <p:xfrm>
          <a:off x="1712913" y="766763"/>
          <a:ext cx="357187" cy="519112"/>
        </p:xfrm>
        <a:graphic>
          <a:graphicData uri="http://schemas.openxmlformats.org/presentationml/2006/ole">
            <mc:AlternateContent xmlns:mc="http://schemas.openxmlformats.org/markup-compatibility/2006">
              <mc:Choice xmlns:v="urn:schemas-microsoft-com:vml" Requires="v">
                <p:oleObj spid="_x0000_s40031" name="Equazione" r:id="rId13" imgW="164880" imgH="241200" progId="Equation.3">
                  <p:embed/>
                </p:oleObj>
              </mc:Choice>
              <mc:Fallback>
                <p:oleObj name="Equazione" r:id="rId13" imgW="164880" imgH="2412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2913" y="766763"/>
                        <a:ext cx="357187"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4" name="Object 58"/>
          <p:cNvGraphicFramePr>
            <a:graphicFrameLocks noChangeAspect="1"/>
          </p:cNvGraphicFramePr>
          <p:nvPr/>
        </p:nvGraphicFramePr>
        <p:xfrm>
          <a:off x="388938" y="1428750"/>
          <a:ext cx="6196012" cy="898525"/>
        </p:xfrm>
        <a:graphic>
          <a:graphicData uri="http://schemas.openxmlformats.org/presentationml/2006/ole">
            <mc:AlternateContent xmlns:mc="http://schemas.openxmlformats.org/markup-compatibility/2006">
              <mc:Choice xmlns:v="urn:schemas-microsoft-com:vml" Requires="v">
                <p:oleObj spid="_x0000_s40032" name="Equazione" r:id="rId15" imgW="3124080" imgH="457200" progId="Equation.3">
                  <p:embed/>
                </p:oleObj>
              </mc:Choice>
              <mc:Fallback>
                <p:oleObj name="Equazione" r:id="rId15" imgW="3124080" imgH="457200" progId="Equation.3">
                  <p:embed/>
                  <p:pic>
                    <p:nvPicPr>
                      <p:cNvPr id="0" name="Object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938" y="1428750"/>
                        <a:ext cx="6196012"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97" name="Rectangle 48"/>
          <p:cNvSpPr>
            <a:spLocks noChangeArrowheads="1"/>
          </p:cNvSpPr>
          <p:nvPr/>
        </p:nvSpPr>
        <p:spPr bwMode="auto">
          <a:xfrm>
            <a:off x="142875" y="2357438"/>
            <a:ext cx="8786813" cy="1016000"/>
          </a:xfrm>
          <a:prstGeom prst="rect">
            <a:avLst/>
          </a:prstGeom>
          <a:noFill/>
          <a:ln w="9525">
            <a:noFill/>
            <a:miter lim="800000"/>
            <a:headEnd/>
            <a:tailEnd/>
          </a:ln>
        </p:spPr>
        <p:txBody>
          <a:bodyPr anchor="ctr">
            <a:spAutoFit/>
          </a:bodyPr>
          <a:lstStyle/>
          <a:p>
            <a:pPr algn="just"/>
            <a:r>
              <a:rPr lang="it-IT" sz="2000"/>
              <a:t>E’ quindi evidente che la variazione di carburante  istantanea (consumo, quindi variazione negativa) in corrispondenza di una condizione di volo livellato a spinta pari a Td (uguale alla resistenza) e per un tempo dt :</a:t>
            </a:r>
          </a:p>
        </p:txBody>
      </p:sp>
      <p:sp>
        <p:nvSpPr>
          <p:cNvPr id="39998" name="Rettangolo 60"/>
          <p:cNvSpPr>
            <a:spLocks noChangeArrowheads="1"/>
          </p:cNvSpPr>
          <p:nvPr/>
        </p:nvSpPr>
        <p:spPr bwMode="auto">
          <a:xfrm>
            <a:off x="3214688" y="3357563"/>
            <a:ext cx="5500687" cy="708025"/>
          </a:xfrm>
          <a:prstGeom prst="rect">
            <a:avLst/>
          </a:prstGeom>
          <a:noFill/>
          <a:ln w="9525">
            <a:noFill/>
            <a:miter lim="800000"/>
            <a:headEnd/>
            <a:tailEnd/>
          </a:ln>
        </p:spPr>
        <p:txBody>
          <a:bodyPr>
            <a:spAutoFit/>
          </a:bodyPr>
          <a:lstStyle/>
          <a:p>
            <a:r>
              <a:rPr lang="it-IT" sz="2000"/>
              <a:t>Ovviamente la variazione di peso di carburante sarà uguale alla variazione di peso del velivolo :</a:t>
            </a:r>
          </a:p>
        </p:txBody>
      </p:sp>
      <p:graphicFrame>
        <p:nvGraphicFramePr>
          <p:cNvPr id="39945" name="Object 59"/>
          <p:cNvGraphicFramePr>
            <a:graphicFrameLocks noChangeAspect="1"/>
          </p:cNvGraphicFramePr>
          <p:nvPr/>
        </p:nvGraphicFramePr>
        <p:xfrm>
          <a:off x="3429000" y="4000500"/>
          <a:ext cx="1751013" cy="595313"/>
        </p:xfrm>
        <a:graphic>
          <a:graphicData uri="http://schemas.openxmlformats.org/presentationml/2006/ole">
            <mc:AlternateContent xmlns:mc="http://schemas.openxmlformats.org/markup-compatibility/2006">
              <mc:Choice xmlns:v="urn:schemas-microsoft-com:vml" Requires="v">
                <p:oleObj spid="_x0000_s40033" name="Equazione" r:id="rId17" imgW="711000" imgH="241200" progId="Equation.3">
                  <p:embed/>
                </p:oleObj>
              </mc:Choice>
              <mc:Fallback>
                <p:oleObj name="Equazione" r:id="rId17" imgW="711000" imgH="2412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4000500"/>
                        <a:ext cx="1751013"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6" name="Object 60"/>
          <p:cNvGraphicFramePr>
            <a:graphicFrameLocks noChangeAspect="1"/>
          </p:cNvGraphicFramePr>
          <p:nvPr/>
        </p:nvGraphicFramePr>
        <p:xfrm>
          <a:off x="285750" y="5643563"/>
          <a:ext cx="1116013" cy="558800"/>
        </p:xfrm>
        <a:graphic>
          <a:graphicData uri="http://schemas.openxmlformats.org/presentationml/2006/ole">
            <mc:AlternateContent xmlns:mc="http://schemas.openxmlformats.org/markup-compatibility/2006">
              <mc:Choice xmlns:v="urn:schemas-microsoft-com:vml" Requires="v">
                <p:oleObj spid="_x0000_s40034" name="Equazione" r:id="rId19" imgW="457200" imgH="228600" progId="Equation.3">
                  <p:embed/>
                </p:oleObj>
              </mc:Choice>
              <mc:Fallback>
                <p:oleObj name="Equazione" r:id="rId19" imgW="457200" imgH="228600" progId="Equation.3">
                  <p:embed/>
                  <p:pic>
                    <p:nvPicPr>
                      <p:cNvPr id="0" name="Object 6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750" y="5643563"/>
                        <a:ext cx="111601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Rettangolo 63"/>
          <p:cNvSpPr/>
          <p:nvPr/>
        </p:nvSpPr>
        <p:spPr>
          <a:xfrm>
            <a:off x="8429625" y="4500563"/>
            <a:ext cx="428625" cy="19288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7" name="Rettangolo 66"/>
          <p:cNvSpPr/>
          <p:nvPr/>
        </p:nvSpPr>
        <p:spPr>
          <a:xfrm>
            <a:off x="8429625" y="5500688"/>
            <a:ext cx="428625" cy="92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8" name="Rettangolo 67"/>
          <p:cNvSpPr/>
          <p:nvPr/>
        </p:nvSpPr>
        <p:spPr>
          <a:xfrm>
            <a:off x="8429625" y="5072063"/>
            <a:ext cx="428625" cy="42862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9" name="Rettangolo 68"/>
          <p:cNvSpPr/>
          <p:nvPr/>
        </p:nvSpPr>
        <p:spPr>
          <a:xfrm>
            <a:off x="8429625" y="4500563"/>
            <a:ext cx="428625" cy="5715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graphicFrame>
        <p:nvGraphicFramePr>
          <p:cNvPr id="39947" name="Object 61"/>
          <p:cNvGraphicFramePr>
            <a:graphicFrameLocks noChangeAspect="1"/>
          </p:cNvGraphicFramePr>
          <p:nvPr/>
        </p:nvGraphicFramePr>
        <p:xfrm>
          <a:off x="7215188" y="4230688"/>
          <a:ext cx="1076325" cy="412750"/>
        </p:xfrm>
        <a:graphic>
          <a:graphicData uri="http://schemas.openxmlformats.org/presentationml/2006/ole">
            <mc:AlternateContent xmlns:mc="http://schemas.openxmlformats.org/markup-compatibility/2006">
              <mc:Choice xmlns:v="urn:schemas-microsoft-com:vml" Requires="v">
                <p:oleObj spid="_x0000_s40035" name="Equazione" r:id="rId21" imgW="596880" imgH="228600" progId="Equation.3">
                  <p:embed/>
                </p:oleObj>
              </mc:Choice>
              <mc:Fallback>
                <p:oleObj name="Equazione" r:id="rId21" imgW="596880" imgH="228600" progId="Equation.3">
                  <p:embed/>
                  <p:pic>
                    <p:nvPicPr>
                      <p:cNvPr id="0" name="Object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15188" y="4230688"/>
                        <a:ext cx="10763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8" name="Object 62"/>
          <p:cNvGraphicFramePr>
            <a:graphicFrameLocks noChangeAspect="1"/>
          </p:cNvGraphicFramePr>
          <p:nvPr/>
        </p:nvGraphicFramePr>
        <p:xfrm>
          <a:off x="6786563" y="4846638"/>
          <a:ext cx="1487487" cy="434975"/>
        </p:xfrm>
        <a:graphic>
          <a:graphicData uri="http://schemas.openxmlformats.org/presentationml/2006/ole">
            <mc:AlternateContent xmlns:mc="http://schemas.openxmlformats.org/markup-compatibility/2006">
              <mc:Choice xmlns:v="urn:schemas-microsoft-com:vml" Requires="v">
                <p:oleObj spid="_x0000_s40036" name="Equazione" r:id="rId23" imgW="825480" imgH="241200" progId="Equation.3">
                  <p:embed/>
                </p:oleObj>
              </mc:Choice>
              <mc:Fallback>
                <p:oleObj name="Equazione" r:id="rId23" imgW="825480" imgH="241200" progId="Equation.3">
                  <p:embed/>
                  <p:pic>
                    <p:nvPicPr>
                      <p:cNvPr id="0" name="Object 6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86563" y="4846638"/>
                        <a:ext cx="14874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003" name="Rettangolo 71"/>
          <p:cNvSpPr>
            <a:spLocks noChangeArrowheads="1"/>
          </p:cNvSpPr>
          <p:nvPr/>
        </p:nvSpPr>
        <p:spPr bwMode="auto">
          <a:xfrm>
            <a:off x="2928938" y="4572000"/>
            <a:ext cx="4000500" cy="708025"/>
          </a:xfrm>
          <a:prstGeom prst="rect">
            <a:avLst/>
          </a:prstGeom>
          <a:noFill/>
          <a:ln w="9525">
            <a:noFill/>
            <a:miter lim="800000"/>
            <a:headEnd/>
            <a:tailEnd/>
          </a:ln>
        </p:spPr>
        <p:txBody>
          <a:bodyPr>
            <a:spAutoFit/>
          </a:bodyPr>
          <a:lstStyle/>
          <a:p>
            <a:r>
              <a:rPr lang="it-IT" sz="2000"/>
              <a:t>Il peso finale sarà il peso iniziale meno il carburante consumabile:</a:t>
            </a:r>
          </a:p>
        </p:txBody>
      </p:sp>
      <p:sp>
        <p:nvSpPr>
          <p:cNvPr id="40004" name="Rettangolo 72"/>
          <p:cNvSpPr>
            <a:spLocks noChangeArrowheads="1"/>
          </p:cNvSpPr>
          <p:nvPr/>
        </p:nvSpPr>
        <p:spPr bwMode="auto">
          <a:xfrm>
            <a:off x="8358188" y="4643438"/>
            <a:ext cx="515937" cy="338137"/>
          </a:xfrm>
          <a:prstGeom prst="rect">
            <a:avLst/>
          </a:prstGeom>
          <a:noFill/>
          <a:ln w="9525">
            <a:noFill/>
            <a:miter lim="800000"/>
            <a:headEnd/>
            <a:tailEnd/>
          </a:ln>
        </p:spPr>
        <p:txBody>
          <a:bodyPr wrap="none">
            <a:spAutoFit/>
          </a:bodyPr>
          <a:lstStyle/>
          <a:p>
            <a:r>
              <a:rPr lang="it-IT" sz="1600" b="1" i="1" dirty="0" err="1"/>
              <a:t>fuel</a:t>
            </a:r>
            <a:endParaRPr lang="it-IT" sz="1600" b="1" i="1" dirty="0"/>
          </a:p>
        </p:txBody>
      </p:sp>
      <p:sp>
        <p:nvSpPr>
          <p:cNvPr id="70" name="Segnaposto piè di pagina 4">
            <a:extLst>
              <a:ext uri="{FF2B5EF4-FFF2-40B4-BE49-F238E27FC236}">
                <a16:creationId xmlns:a16="http://schemas.microsoft.com/office/drawing/2014/main" id="{1104203E-FC7B-4985-9154-97B0DB970F7F}"/>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72" name="Rectangle 2">
            <a:extLst>
              <a:ext uri="{FF2B5EF4-FFF2-40B4-BE49-F238E27FC236}">
                <a16:creationId xmlns:a16="http://schemas.microsoft.com/office/drawing/2014/main" id="{7A0AE0EA-1EA4-468D-BBE9-BE5FF3AB050F}"/>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0970"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0971"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0972"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0973"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0974"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097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0976"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0977"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40978"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0979"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0980"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0981"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0982"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0983"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0984"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0985"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0986"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0987"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0988"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0989"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0990"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40991"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40992"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0993"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40994"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0962"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41010"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5"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0996" name="Rectangle 32"/>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40998"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0999"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1000"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1001" name="Rectangle 3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1002" name="Rectangle 39"/>
          <p:cNvSpPr>
            <a:spLocks noChangeArrowheads="1"/>
          </p:cNvSpPr>
          <p:nvPr/>
        </p:nvSpPr>
        <p:spPr bwMode="auto">
          <a:xfrm>
            <a:off x="0" y="3143250"/>
            <a:ext cx="9144000" cy="0"/>
          </a:xfrm>
          <a:prstGeom prst="rect">
            <a:avLst/>
          </a:prstGeom>
          <a:noFill/>
          <a:ln w="9525">
            <a:noFill/>
            <a:miter lim="800000"/>
            <a:headEnd/>
            <a:tailEnd/>
          </a:ln>
        </p:spPr>
        <p:txBody>
          <a:bodyPr wrap="none" anchor="ctr">
            <a:spAutoFit/>
          </a:bodyPr>
          <a:lstStyle/>
          <a:p>
            <a:endParaRPr lang="it-IT"/>
          </a:p>
        </p:txBody>
      </p:sp>
      <p:sp>
        <p:nvSpPr>
          <p:cNvPr id="41003" name="Rectangle 40"/>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1004" name="Rectangle 41"/>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1005" name="Rectangle 4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1006" name="Rectangle 4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1007" name="Rectangle 4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1008" name="Rectangle 4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1009" name="Rectangle 5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1010" name="Rectangle 5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graphicFrame>
        <p:nvGraphicFramePr>
          <p:cNvPr id="40963" name="Object 55"/>
          <p:cNvGraphicFramePr>
            <a:graphicFrameLocks noChangeAspect="1"/>
          </p:cNvGraphicFramePr>
          <p:nvPr/>
        </p:nvGraphicFramePr>
        <p:xfrm>
          <a:off x="1635125" y="2357438"/>
          <a:ext cx="3135313" cy="1219200"/>
        </p:xfrm>
        <a:graphic>
          <a:graphicData uri="http://schemas.openxmlformats.org/presentationml/2006/ole">
            <mc:AlternateContent xmlns:mc="http://schemas.openxmlformats.org/markup-compatibility/2006">
              <mc:Choice xmlns:v="urn:schemas-microsoft-com:vml" Requires="v">
                <p:oleObj spid="_x0000_s41011" name="Equazione" r:id="rId5" imgW="1269720" imgH="495000" progId="Equation.3">
                  <p:embed/>
                </p:oleObj>
              </mc:Choice>
              <mc:Fallback>
                <p:oleObj name="Equazione" r:id="rId5" imgW="1269720" imgH="495000"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5125" y="2357438"/>
                        <a:ext cx="313531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1" name="Rectangle 6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graphicFrame>
        <p:nvGraphicFramePr>
          <p:cNvPr id="40964" name="Object 59"/>
          <p:cNvGraphicFramePr>
            <a:graphicFrameLocks noChangeAspect="1"/>
          </p:cNvGraphicFramePr>
          <p:nvPr/>
        </p:nvGraphicFramePr>
        <p:xfrm>
          <a:off x="1639888" y="4286250"/>
          <a:ext cx="3317875" cy="1220788"/>
        </p:xfrm>
        <a:graphic>
          <a:graphicData uri="http://schemas.openxmlformats.org/presentationml/2006/ole">
            <mc:AlternateContent xmlns:mc="http://schemas.openxmlformats.org/markup-compatibility/2006">
              <mc:Choice xmlns:v="urn:schemas-microsoft-com:vml" Requires="v">
                <p:oleObj spid="_x0000_s41012" name="Equazione" r:id="rId7" imgW="1218960" imgH="444240" progId="Equation.3">
                  <p:embed/>
                </p:oleObj>
              </mc:Choice>
              <mc:Fallback>
                <p:oleObj name="Equazione" r:id="rId7" imgW="1218960" imgH="444240" progId="Equation.3">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9888" y="4286250"/>
                        <a:ext cx="3317875" cy="1220788"/>
                      </a:xfrm>
                      <a:prstGeom prst="rect">
                        <a:avLst/>
                      </a:prstGeom>
                      <a:solidFill>
                        <a:srgbClr val="FFFF00"/>
                      </a:solidFill>
                    </p:spPr>
                  </p:pic>
                </p:oleObj>
              </mc:Fallback>
            </mc:AlternateContent>
          </a:graphicData>
        </a:graphic>
      </p:graphicFrame>
      <p:sp>
        <p:nvSpPr>
          <p:cNvPr id="41012" name="Rectangle 61"/>
          <p:cNvSpPr>
            <a:spLocks noChangeArrowheads="1"/>
          </p:cNvSpPr>
          <p:nvPr/>
        </p:nvSpPr>
        <p:spPr bwMode="auto">
          <a:xfrm>
            <a:off x="357188" y="3643313"/>
            <a:ext cx="6875600" cy="400110"/>
          </a:xfrm>
          <a:prstGeom prst="rect">
            <a:avLst/>
          </a:prstGeom>
          <a:noFill/>
          <a:ln w="9525">
            <a:noFill/>
            <a:miter lim="800000"/>
            <a:headEnd/>
            <a:tailEnd/>
          </a:ln>
        </p:spPr>
        <p:txBody>
          <a:bodyPr wrap="none">
            <a:spAutoFit/>
          </a:bodyPr>
          <a:lstStyle/>
          <a:p>
            <a:r>
              <a:rPr lang="it-IT" sz="2000" dirty="0"/>
              <a:t>Nella ipotesi di consumo specifico </a:t>
            </a:r>
            <a:r>
              <a:rPr lang="it-IT" sz="2000" dirty="0" err="1"/>
              <a:t>c</a:t>
            </a:r>
            <a:r>
              <a:rPr lang="it-IT" sz="1200" dirty="0" err="1"/>
              <a:t>t</a:t>
            </a:r>
            <a:r>
              <a:rPr lang="it-IT" sz="2000" dirty="0"/>
              <a:t> e </a:t>
            </a:r>
            <a:r>
              <a:rPr lang="it-IT" sz="2000" b="1" dirty="0"/>
              <a:t>volo ad assetto costante </a:t>
            </a:r>
            <a:r>
              <a:rPr lang="it-IT" sz="2000" dirty="0"/>
              <a:t>:</a:t>
            </a:r>
          </a:p>
        </p:txBody>
      </p:sp>
      <p:sp>
        <p:nvSpPr>
          <p:cNvPr id="41013" name="Segnaposto numero diapositiva 54"/>
          <p:cNvSpPr>
            <a:spLocks noGrp="1"/>
          </p:cNvSpPr>
          <p:nvPr>
            <p:ph type="sldNum" sz="quarter" idx="12"/>
          </p:nvPr>
        </p:nvSpPr>
        <p:spPr>
          <a:noFill/>
        </p:spPr>
        <p:txBody>
          <a:bodyPr/>
          <a:lstStyle/>
          <a:p>
            <a:fld id="{82D2BB14-A70B-46C6-86F8-F05F9A3BCEE5}" type="slidenum">
              <a:rPr lang="it-IT" smtClean="0"/>
              <a:pPr/>
              <a:t>45</a:t>
            </a:fld>
            <a:endParaRPr lang="it-IT"/>
          </a:p>
        </p:txBody>
      </p:sp>
      <p:sp>
        <p:nvSpPr>
          <p:cNvPr id="41015"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a:t>Formulazione Quantitativa – Formule di BREGUET Velivolo a GETTO</a:t>
            </a:r>
          </a:p>
        </p:txBody>
      </p:sp>
      <p:graphicFrame>
        <p:nvGraphicFramePr>
          <p:cNvPr id="40965" name="Object 56"/>
          <p:cNvGraphicFramePr>
            <a:graphicFrameLocks noChangeAspect="1"/>
          </p:cNvGraphicFramePr>
          <p:nvPr/>
        </p:nvGraphicFramePr>
        <p:xfrm>
          <a:off x="185738" y="785813"/>
          <a:ext cx="2030412" cy="1130300"/>
        </p:xfrm>
        <a:graphic>
          <a:graphicData uri="http://schemas.openxmlformats.org/presentationml/2006/ole">
            <mc:AlternateContent xmlns:mc="http://schemas.openxmlformats.org/markup-compatibility/2006">
              <mc:Choice xmlns:v="urn:schemas-microsoft-com:vml" Requires="v">
                <p:oleObj spid="_x0000_s41013" name="Equazione" r:id="rId9" imgW="888840" imgH="495000" progId="Equation.3">
                  <p:embed/>
                </p:oleObj>
              </mc:Choice>
              <mc:Fallback>
                <p:oleObj name="Equazione" r:id="rId9" imgW="888840" imgH="495000" progId="Equation.3">
                  <p:embed/>
                  <p:pic>
                    <p:nvPicPr>
                      <p:cNvPr id="0"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738" y="785813"/>
                        <a:ext cx="2030412"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6" name="Object 53"/>
          <p:cNvGraphicFramePr>
            <a:graphicFrameLocks noChangeAspect="1"/>
          </p:cNvGraphicFramePr>
          <p:nvPr/>
        </p:nvGraphicFramePr>
        <p:xfrm>
          <a:off x="6007100" y="1000125"/>
          <a:ext cx="1922463" cy="558800"/>
        </p:xfrm>
        <a:graphic>
          <a:graphicData uri="http://schemas.openxmlformats.org/presentationml/2006/ole">
            <mc:AlternateContent xmlns:mc="http://schemas.openxmlformats.org/markup-compatibility/2006">
              <mc:Choice xmlns:v="urn:schemas-microsoft-com:vml" Requires="v">
                <p:oleObj spid="_x0000_s41014" name="Equazione" r:id="rId11" imgW="787320" imgH="228600" progId="Equation.3">
                  <p:embed/>
                </p:oleObj>
              </mc:Choice>
              <mc:Fallback>
                <p:oleObj name="Equazione" r:id="rId11" imgW="787320" imgH="228600" progId="Equation.3">
                  <p:embed/>
                  <p:pic>
                    <p:nvPicPr>
                      <p:cNvPr id="0" name="Object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07100" y="1000125"/>
                        <a:ext cx="192246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6" name="Rettangolo 58"/>
          <p:cNvSpPr>
            <a:spLocks noChangeArrowheads="1"/>
          </p:cNvSpPr>
          <p:nvPr/>
        </p:nvSpPr>
        <p:spPr bwMode="auto">
          <a:xfrm>
            <a:off x="2571750" y="1071563"/>
            <a:ext cx="3929063" cy="400050"/>
          </a:xfrm>
          <a:prstGeom prst="rect">
            <a:avLst/>
          </a:prstGeom>
          <a:noFill/>
          <a:ln w="9525">
            <a:noFill/>
            <a:miter lim="800000"/>
            <a:headEnd/>
            <a:tailEnd/>
          </a:ln>
        </p:spPr>
        <p:txBody>
          <a:bodyPr>
            <a:spAutoFit/>
          </a:bodyPr>
          <a:lstStyle/>
          <a:p>
            <a:r>
              <a:rPr lang="it-IT" sz="2000"/>
              <a:t>Ma in volo livellato uniforme:</a:t>
            </a:r>
          </a:p>
        </p:txBody>
      </p:sp>
      <p:graphicFrame>
        <p:nvGraphicFramePr>
          <p:cNvPr id="40967" name="Object 58"/>
          <p:cNvGraphicFramePr>
            <a:graphicFrameLocks noChangeAspect="1"/>
          </p:cNvGraphicFramePr>
          <p:nvPr/>
        </p:nvGraphicFramePr>
        <p:xfrm>
          <a:off x="7500938" y="1609725"/>
          <a:ext cx="1177925" cy="962025"/>
        </p:xfrm>
        <a:graphic>
          <a:graphicData uri="http://schemas.openxmlformats.org/presentationml/2006/ole">
            <mc:AlternateContent xmlns:mc="http://schemas.openxmlformats.org/markup-compatibility/2006">
              <mc:Choice xmlns:v="urn:schemas-microsoft-com:vml" Requires="v">
                <p:oleObj spid="_x0000_s41015" name="Equazione" r:id="rId13" imgW="482400" imgH="393480" progId="Equation.3">
                  <p:embed/>
                </p:oleObj>
              </mc:Choice>
              <mc:Fallback>
                <p:oleObj name="Equazione" r:id="rId13" imgW="482400" imgH="393480" progId="Equation.3">
                  <p:embed/>
                  <p:pic>
                    <p:nvPicPr>
                      <p:cNvPr id="0" name="Object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0938" y="1609725"/>
                        <a:ext cx="117792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7" name="Rettangolo 60"/>
          <p:cNvSpPr>
            <a:spLocks noChangeArrowheads="1"/>
          </p:cNvSpPr>
          <p:nvPr/>
        </p:nvSpPr>
        <p:spPr bwMode="auto">
          <a:xfrm>
            <a:off x="500063" y="2000250"/>
            <a:ext cx="3929062" cy="400050"/>
          </a:xfrm>
          <a:prstGeom prst="rect">
            <a:avLst/>
          </a:prstGeom>
          <a:noFill/>
          <a:ln w="9525">
            <a:noFill/>
            <a:miter lim="800000"/>
            <a:headEnd/>
            <a:tailEnd/>
          </a:ln>
        </p:spPr>
        <p:txBody>
          <a:bodyPr>
            <a:spAutoFit/>
          </a:bodyPr>
          <a:lstStyle/>
          <a:p>
            <a:r>
              <a:rPr lang="it-IT" sz="2000"/>
              <a:t>Quindi:</a:t>
            </a:r>
          </a:p>
        </p:txBody>
      </p:sp>
      <p:sp>
        <p:nvSpPr>
          <p:cNvPr id="58" name="Segnaposto piè di pagina 4">
            <a:extLst>
              <a:ext uri="{FF2B5EF4-FFF2-40B4-BE49-F238E27FC236}">
                <a16:creationId xmlns:a16="http://schemas.microsoft.com/office/drawing/2014/main" id="{41659119-9D62-4FA8-8B1C-A1C77A85BE78}"/>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61" name="Rectangle 2">
            <a:extLst>
              <a:ext uri="{FF2B5EF4-FFF2-40B4-BE49-F238E27FC236}">
                <a16:creationId xmlns:a16="http://schemas.microsoft.com/office/drawing/2014/main" id="{9329D04E-F96A-4716-AEF7-08A6092B1D72}"/>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1991"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1992"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1993"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1994"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1995"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1996"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1997"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1998"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41999"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2000"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2001"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2002"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2003"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2004"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2005"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2006"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2007"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2008"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2009"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2010"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2011"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42012"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42013"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2014"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42015"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1986"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42010"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6"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2017" name="Rectangle 31"/>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42019"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2020"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2021" name="Rectangle 3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2022"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2023" name="Rectangle 38"/>
          <p:cNvSpPr>
            <a:spLocks noChangeArrowheads="1"/>
          </p:cNvSpPr>
          <p:nvPr/>
        </p:nvSpPr>
        <p:spPr bwMode="auto">
          <a:xfrm>
            <a:off x="0" y="3143250"/>
            <a:ext cx="9144000" cy="0"/>
          </a:xfrm>
          <a:prstGeom prst="rect">
            <a:avLst/>
          </a:prstGeom>
          <a:noFill/>
          <a:ln w="9525">
            <a:noFill/>
            <a:miter lim="800000"/>
            <a:headEnd/>
            <a:tailEnd/>
          </a:ln>
        </p:spPr>
        <p:txBody>
          <a:bodyPr wrap="none" anchor="ctr">
            <a:spAutoFit/>
          </a:bodyPr>
          <a:lstStyle/>
          <a:p>
            <a:endParaRPr lang="it-IT"/>
          </a:p>
        </p:txBody>
      </p:sp>
      <p:sp>
        <p:nvSpPr>
          <p:cNvPr id="42024" name="Rectangle 3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2025" name="Rectangle 40"/>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2026"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2027" name="Rectangle 4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2028" name="Rectangle 4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2029"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2030"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2031" name="Rectangle 4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2032" name="Rectangle 51"/>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graphicFrame>
        <p:nvGraphicFramePr>
          <p:cNvPr id="41987" name="Object 52"/>
          <p:cNvGraphicFramePr>
            <a:graphicFrameLocks noChangeAspect="1"/>
          </p:cNvGraphicFramePr>
          <p:nvPr/>
        </p:nvGraphicFramePr>
        <p:xfrm>
          <a:off x="393700" y="858838"/>
          <a:ext cx="2641600" cy="1058862"/>
        </p:xfrm>
        <a:graphic>
          <a:graphicData uri="http://schemas.openxmlformats.org/presentationml/2006/ole">
            <mc:AlternateContent xmlns:mc="http://schemas.openxmlformats.org/markup-compatibility/2006">
              <mc:Choice xmlns:v="urn:schemas-microsoft-com:vml" Requires="v">
                <p:oleObj spid="_x0000_s42011" name="Equazione" r:id="rId5" imgW="1117440" imgH="444240" progId="Equation.3">
                  <p:embed/>
                </p:oleObj>
              </mc:Choice>
              <mc:Fallback>
                <p:oleObj name="Equazione" r:id="rId5" imgW="1117440" imgH="444240" progId="Equation.3">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700" y="858838"/>
                        <a:ext cx="2641600" cy="1058862"/>
                      </a:xfrm>
                      <a:prstGeom prst="rect">
                        <a:avLst/>
                      </a:prstGeom>
                      <a:solidFill>
                        <a:srgbClr val="FFFF00"/>
                      </a:solidFill>
                    </p:spPr>
                  </p:pic>
                </p:oleObj>
              </mc:Fallback>
            </mc:AlternateContent>
          </a:graphicData>
        </a:graphic>
      </p:graphicFrame>
      <p:pic>
        <p:nvPicPr>
          <p:cNvPr id="42033" name="Picture 55"/>
          <p:cNvPicPr>
            <a:picLocks noChangeAspect="1" noChangeArrowheads="1"/>
          </p:cNvPicPr>
          <p:nvPr/>
        </p:nvPicPr>
        <p:blipFill>
          <a:blip r:embed="rId7"/>
          <a:srcRect/>
          <a:stretch>
            <a:fillRect/>
          </a:stretch>
        </p:blipFill>
        <p:spPr bwMode="auto">
          <a:xfrm>
            <a:off x="285750" y="3000375"/>
            <a:ext cx="8316913" cy="2482850"/>
          </a:xfrm>
          <a:prstGeom prst="rect">
            <a:avLst/>
          </a:prstGeom>
          <a:noFill/>
          <a:ln w="9525">
            <a:noFill/>
            <a:miter lim="800000"/>
            <a:headEnd/>
            <a:tailEnd/>
          </a:ln>
        </p:spPr>
      </p:pic>
      <p:sp>
        <p:nvSpPr>
          <p:cNvPr id="42034" name="Rectangle 56"/>
          <p:cNvSpPr>
            <a:spLocks noChangeArrowheads="1"/>
          </p:cNvSpPr>
          <p:nvPr/>
        </p:nvSpPr>
        <p:spPr bwMode="auto">
          <a:xfrm>
            <a:off x="285750" y="5429250"/>
            <a:ext cx="8358188" cy="1016000"/>
          </a:xfrm>
          <a:prstGeom prst="rect">
            <a:avLst/>
          </a:prstGeom>
          <a:noFill/>
          <a:ln w="9525">
            <a:noFill/>
            <a:miter lim="800000"/>
            <a:headEnd/>
            <a:tailEnd/>
          </a:ln>
        </p:spPr>
        <p:txBody>
          <a:bodyPr>
            <a:spAutoFit/>
          </a:bodyPr>
          <a:lstStyle/>
          <a:p>
            <a:r>
              <a:rPr lang="it-IT" sz="2000" b="1"/>
              <a:t>Quindi la massima Endurance si ottiene volando nel punto E.</a:t>
            </a:r>
          </a:p>
          <a:p>
            <a:r>
              <a:rPr lang="it-IT" sz="2000" b="1"/>
              <a:t>L’autonomia oraria NON DIPENDE DALLA QUOTA </a:t>
            </a:r>
          </a:p>
          <a:p>
            <a:r>
              <a:rPr lang="it-IT" sz="2000" b="1"/>
              <a:t>(se il consumo ct   non dipende da essa) </a:t>
            </a:r>
          </a:p>
        </p:txBody>
      </p:sp>
      <p:sp>
        <p:nvSpPr>
          <p:cNvPr id="42035" name="Segnaposto numero diapositiva 51"/>
          <p:cNvSpPr>
            <a:spLocks noGrp="1"/>
          </p:cNvSpPr>
          <p:nvPr>
            <p:ph type="sldNum" sz="quarter" idx="12"/>
          </p:nvPr>
        </p:nvSpPr>
        <p:spPr>
          <a:noFill/>
        </p:spPr>
        <p:txBody>
          <a:bodyPr/>
          <a:lstStyle/>
          <a:p>
            <a:fld id="{EC835C4D-B05C-4C43-87A2-880AD64DC738}" type="slidenum">
              <a:rPr lang="it-IT" smtClean="0"/>
              <a:pPr/>
              <a:t>46</a:t>
            </a:fld>
            <a:endParaRPr lang="it-IT"/>
          </a:p>
        </p:txBody>
      </p:sp>
      <p:sp>
        <p:nvSpPr>
          <p:cNvPr id="42037"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a:t>Formulazione Quantitativa – Formule di BREGUET Velivolo a GETTO</a:t>
            </a:r>
          </a:p>
        </p:txBody>
      </p:sp>
      <p:sp>
        <p:nvSpPr>
          <p:cNvPr id="42038" name="Rectangle 61"/>
          <p:cNvSpPr>
            <a:spLocks noChangeArrowheads="1"/>
          </p:cNvSpPr>
          <p:nvPr/>
        </p:nvSpPr>
        <p:spPr bwMode="auto">
          <a:xfrm>
            <a:off x="214313" y="2214563"/>
            <a:ext cx="8929687" cy="708025"/>
          </a:xfrm>
          <a:prstGeom prst="rect">
            <a:avLst/>
          </a:prstGeom>
          <a:noFill/>
          <a:ln w="9525">
            <a:noFill/>
            <a:miter lim="800000"/>
            <a:headEnd/>
            <a:tailEnd/>
          </a:ln>
        </p:spPr>
        <p:txBody>
          <a:bodyPr>
            <a:spAutoFit/>
          </a:bodyPr>
          <a:lstStyle/>
          <a:p>
            <a:r>
              <a:rPr lang="it-IT" sz="2000"/>
              <a:t>L’autonomia di durata (Endurance) di un velivolo propulso a getto  dipende dai seguenti fattori e per essere massima richiede :</a:t>
            </a:r>
          </a:p>
        </p:txBody>
      </p:sp>
      <p:graphicFrame>
        <p:nvGraphicFramePr>
          <p:cNvPr id="41988" name="Object 53"/>
          <p:cNvGraphicFramePr>
            <a:graphicFrameLocks noChangeAspect="1"/>
          </p:cNvGraphicFramePr>
          <p:nvPr/>
        </p:nvGraphicFramePr>
        <p:xfrm>
          <a:off x="3741738" y="842963"/>
          <a:ext cx="3632200" cy="1058862"/>
        </p:xfrm>
        <a:graphic>
          <a:graphicData uri="http://schemas.openxmlformats.org/presentationml/2006/ole">
            <mc:AlternateContent xmlns:mc="http://schemas.openxmlformats.org/markup-compatibility/2006">
              <mc:Choice xmlns:v="urn:schemas-microsoft-com:vml" Requires="v">
                <p:oleObj spid="_x0000_s42012" name="Equazione" r:id="rId8" imgW="1536480" imgH="444240" progId="Equation.3">
                  <p:embed/>
                </p:oleObj>
              </mc:Choice>
              <mc:Fallback>
                <p:oleObj name="Equazione" r:id="rId8" imgW="1536480" imgH="444240" progId="Equation.3">
                  <p:embed/>
                  <p:pic>
                    <p:nvPicPr>
                      <p:cNvPr id="0" name="Object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1738" y="842963"/>
                        <a:ext cx="3632200" cy="1058862"/>
                      </a:xfrm>
                      <a:prstGeom prst="rect">
                        <a:avLst/>
                      </a:prstGeom>
                      <a:solidFill>
                        <a:srgbClr val="FFFF00"/>
                      </a:solidFill>
                    </p:spPr>
                  </p:pic>
                </p:oleObj>
              </mc:Fallback>
            </mc:AlternateContent>
          </a:graphicData>
        </a:graphic>
      </p:graphicFrame>
      <p:sp>
        <p:nvSpPr>
          <p:cNvPr id="55" name="Segnaposto piè di pagina 4">
            <a:extLst>
              <a:ext uri="{FF2B5EF4-FFF2-40B4-BE49-F238E27FC236}">
                <a16:creationId xmlns:a16="http://schemas.microsoft.com/office/drawing/2014/main" id="{648BAE0F-66DC-437B-80A9-8CDE455DF218}"/>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58" name="Rectangle 2">
            <a:extLst>
              <a:ext uri="{FF2B5EF4-FFF2-40B4-BE49-F238E27FC236}">
                <a16:creationId xmlns:a16="http://schemas.microsoft.com/office/drawing/2014/main" id="{B4745751-FCCD-41D2-BEB7-C93EC64DE73E}"/>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8"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3019"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3020"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3021"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3022"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3023"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3024"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3025"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3026"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43027"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3028"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3029"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3030"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3031"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3032"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3033"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3034"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3035"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3036"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3037"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3038"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3039"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43040"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43041"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3042"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43043"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3010"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43066"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44"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3045" name="Rectangle 31"/>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43047"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3048"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3049" name="Rectangle 3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3050"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3051" name="Rectangle 3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3052" name="Rectangle 40"/>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3053"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3054" name="Rectangle 4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3055" name="Rectangle 4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3056"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3057"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3058"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3059" name="Rectangle 47"/>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43060" name="Rectangle 5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3011" name="Object 50"/>
          <p:cNvGraphicFramePr>
            <a:graphicFrameLocks noChangeAspect="1"/>
          </p:cNvGraphicFramePr>
          <p:nvPr/>
        </p:nvGraphicFramePr>
        <p:xfrm>
          <a:off x="241300" y="785813"/>
          <a:ext cx="2897188" cy="942975"/>
        </p:xfrm>
        <a:graphic>
          <a:graphicData uri="http://schemas.openxmlformats.org/presentationml/2006/ole">
            <mc:AlternateContent xmlns:mc="http://schemas.openxmlformats.org/markup-compatibility/2006">
              <mc:Choice xmlns:v="urn:schemas-microsoft-com:vml" Requires="v">
                <p:oleObj spid="_x0000_s43067" name="Equazione" r:id="rId5" imgW="1358640" imgH="444240" progId="Equation.3">
                  <p:embed/>
                </p:oleObj>
              </mc:Choice>
              <mc:Fallback>
                <p:oleObj name="Equazione" r:id="rId5" imgW="1358640" imgH="444240"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00" y="785813"/>
                        <a:ext cx="2897188"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61" name="Rectangle 5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graphicFrame>
        <p:nvGraphicFramePr>
          <p:cNvPr id="43012" name="Object 52"/>
          <p:cNvGraphicFramePr>
            <a:graphicFrameLocks noChangeAspect="1"/>
          </p:cNvGraphicFramePr>
          <p:nvPr/>
        </p:nvGraphicFramePr>
        <p:xfrm>
          <a:off x="325438" y="1857375"/>
          <a:ext cx="2944812" cy="1014413"/>
        </p:xfrm>
        <a:graphic>
          <a:graphicData uri="http://schemas.openxmlformats.org/presentationml/2006/ole">
            <mc:AlternateContent xmlns:mc="http://schemas.openxmlformats.org/markup-compatibility/2006">
              <mc:Choice xmlns:v="urn:schemas-microsoft-com:vml" Requires="v">
                <p:oleObj spid="_x0000_s43068" name="Equazione" r:id="rId7" imgW="1434960" imgH="495000" progId="Equation.3">
                  <p:embed/>
                </p:oleObj>
              </mc:Choice>
              <mc:Fallback>
                <p:oleObj name="Equazione" r:id="rId7" imgW="1434960" imgH="495000" progId="Equation.3">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438" y="1857375"/>
                        <a:ext cx="2944812"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62" name="Rectangle 5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graphicFrame>
        <p:nvGraphicFramePr>
          <p:cNvPr id="43013" name="Object 54"/>
          <p:cNvGraphicFramePr>
            <a:graphicFrameLocks noChangeAspect="1"/>
          </p:cNvGraphicFramePr>
          <p:nvPr/>
        </p:nvGraphicFramePr>
        <p:xfrm>
          <a:off x="230188" y="3000375"/>
          <a:ext cx="2990850" cy="1257300"/>
        </p:xfrm>
        <a:graphic>
          <a:graphicData uri="http://schemas.openxmlformats.org/presentationml/2006/ole">
            <mc:AlternateContent xmlns:mc="http://schemas.openxmlformats.org/markup-compatibility/2006">
              <mc:Choice xmlns:v="urn:schemas-microsoft-com:vml" Requires="v">
                <p:oleObj spid="_x0000_s43069" name="Equazione" r:id="rId9" imgW="1180800" imgH="495000" progId="Equation.3">
                  <p:embed/>
                </p:oleObj>
              </mc:Choice>
              <mc:Fallback>
                <p:oleObj name="Equazione" r:id="rId9" imgW="1180800" imgH="495000" progId="Equation.3">
                  <p:embed/>
                  <p:pic>
                    <p:nvPicPr>
                      <p:cNvPr id="0" name="Object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188" y="3000375"/>
                        <a:ext cx="299085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63" name="Rectangle 5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graphicFrame>
        <p:nvGraphicFramePr>
          <p:cNvPr id="43014" name="Object 56"/>
          <p:cNvGraphicFramePr>
            <a:graphicFrameLocks noChangeAspect="1"/>
          </p:cNvGraphicFramePr>
          <p:nvPr/>
        </p:nvGraphicFramePr>
        <p:xfrm>
          <a:off x="6000750" y="3000375"/>
          <a:ext cx="1871663" cy="1084263"/>
        </p:xfrm>
        <a:graphic>
          <a:graphicData uri="http://schemas.openxmlformats.org/presentationml/2006/ole">
            <mc:AlternateContent xmlns:mc="http://schemas.openxmlformats.org/markup-compatibility/2006">
              <mc:Choice xmlns:v="urn:schemas-microsoft-com:vml" Requires="v">
                <p:oleObj spid="_x0000_s43070" name="Equation" r:id="rId11" imgW="837836" imgH="482391" progId="Equation.3">
                  <p:embed/>
                </p:oleObj>
              </mc:Choice>
              <mc:Fallback>
                <p:oleObj name="Equation" r:id="rId11" imgW="837836" imgH="482391" progId="Equation.3">
                  <p:embed/>
                  <p:pic>
                    <p:nvPicPr>
                      <p:cNvPr id="0" name="Object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00750" y="3000375"/>
                        <a:ext cx="1871663" cy="108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64" name="Rectangle 59"/>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graphicFrame>
        <p:nvGraphicFramePr>
          <p:cNvPr id="43015" name="Object 58"/>
          <p:cNvGraphicFramePr>
            <a:graphicFrameLocks noChangeAspect="1"/>
          </p:cNvGraphicFramePr>
          <p:nvPr/>
        </p:nvGraphicFramePr>
        <p:xfrm>
          <a:off x="130204" y="4429125"/>
          <a:ext cx="8728076" cy="1308100"/>
        </p:xfrm>
        <a:graphic>
          <a:graphicData uri="http://schemas.openxmlformats.org/presentationml/2006/ole">
            <mc:AlternateContent xmlns:mc="http://schemas.openxmlformats.org/markup-compatibility/2006">
              <mc:Choice xmlns:v="urn:schemas-microsoft-com:vml" Requires="v">
                <p:oleObj spid="_x0000_s43071" name="Equazione" r:id="rId13" imgW="3301920" imgH="495000" progId="Equation.3">
                  <p:embed/>
                </p:oleObj>
              </mc:Choice>
              <mc:Fallback>
                <p:oleObj name="Equazione" r:id="rId13" imgW="3301920" imgH="495000" progId="Equation.3">
                  <p:embed/>
                  <p:pic>
                    <p:nvPicPr>
                      <p:cNvPr id="0" name="Object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204" y="4429125"/>
                        <a:ext cx="8728076"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65" name="Segnaposto numero diapositiva 57"/>
          <p:cNvSpPr>
            <a:spLocks noGrp="1"/>
          </p:cNvSpPr>
          <p:nvPr>
            <p:ph type="sldNum" sz="quarter" idx="12"/>
          </p:nvPr>
        </p:nvSpPr>
        <p:spPr>
          <a:noFill/>
        </p:spPr>
        <p:txBody>
          <a:bodyPr/>
          <a:lstStyle/>
          <a:p>
            <a:fld id="{30EB885F-E34A-4D1C-AF67-F94C3B09A19A}" type="slidenum">
              <a:rPr lang="it-IT" smtClean="0"/>
              <a:pPr/>
              <a:t>47</a:t>
            </a:fld>
            <a:endParaRPr lang="it-IT"/>
          </a:p>
        </p:txBody>
      </p:sp>
      <p:sp>
        <p:nvSpPr>
          <p:cNvPr id="43067"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a:t>Formulazione Quantitativa – Formule di BREGUET Velivolo a GETTO</a:t>
            </a:r>
          </a:p>
        </p:txBody>
      </p:sp>
      <p:graphicFrame>
        <p:nvGraphicFramePr>
          <p:cNvPr id="43016" name="Object 59"/>
          <p:cNvGraphicFramePr>
            <a:graphicFrameLocks noChangeAspect="1"/>
          </p:cNvGraphicFramePr>
          <p:nvPr/>
        </p:nvGraphicFramePr>
        <p:xfrm>
          <a:off x="3719513" y="1785938"/>
          <a:ext cx="4821237" cy="1014412"/>
        </p:xfrm>
        <a:graphic>
          <a:graphicData uri="http://schemas.openxmlformats.org/presentationml/2006/ole">
            <mc:AlternateContent xmlns:mc="http://schemas.openxmlformats.org/markup-compatibility/2006">
              <mc:Choice xmlns:v="urn:schemas-microsoft-com:vml" Requires="v">
                <p:oleObj spid="_x0000_s43072" name="Equazione" r:id="rId15" imgW="2349360" imgH="495000" progId="Equation.3">
                  <p:embed/>
                </p:oleObj>
              </mc:Choice>
              <mc:Fallback>
                <p:oleObj name="Equazione" r:id="rId15" imgW="2349360" imgH="495000" progId="Equation.3">
                  <p:embed/>
                  <p:pic>
                    <p:nvPicPr>
                      <p:cNvPr id="0" name="Object 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19513" y="1785938"/>
                        <a:ext cx="4821237"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68" name="Rettangolo 60"/>
          <p:cNvSpPr>
            <a:spLocks noChangeArrowheads="1"/>
          </p:cNvSpPr>
          <p:nvPr/>
        </p:nvSpPr>
        <p:spPr bwMode="auto">
          <a:xfrm>
            <a:off x="4000500" y="3214688"/>
            <a:ext cx="1754188" cy="400050"/>
          </a:xfrm>
          <a:prstGeom prst="rect">
            <a:avLst/>
          </a:prstGeom>
          <a:noFill/>
          <a:ln w="9525">
            <a:noFill/>
            <a:miter lim="800000"/>
            <a:headEnd/>
            <a:tailEnd/>
          </a:ln>
        </p:spPr>
        <p:txBody>
          <a:bodyPr wrap="none">
            <a:spAutoFit/>
          </a:bodyPr>
          <a:lstStyle/>
          <a:p>
            <a:r>
              <a:rPr lang="it-IT" sz="2000"/>
              <a:t>ma la velocità :</a:t>
            </a:r>
          </a:p>
        </p:txBody>
      </p:sp>
      <p:sp>
        <p:nvSpPr>
          <p:cNvPr id="43069" name="Rettangolo 61"/>
          <p:cNvSpPr>
            <a:spLocks noChangeArrowheads="1"/>
          </p:cNvSpPr>
          <p:nvPr/>
        </p:nvSpPr>
        <p:spPr bwMode="auto">
          <a:xfrm>
            <a:off x="3500438" y="857250"/>
            <a:ext cx="4478337" cy="708025"/>
          </a:xfrm>
          <a:prstGeom prst="rect">
            <a:avLst/>
          </a:prstGeom>
          <a:noFill/>
          <a:ln w="9525">
            <a:noFill/>
            <a:miter lim="800000"/>
            <a:headEnd/>
            <a:tailEnd/>
          </a:ln>
        </p:spPr>
        <p:txBody>
          <a:bodyPr wrap="none">
            <a:spAutoFit/>
          </a:bodyPr>
          <a:lstStyle/>
          <a:p>
            <a:r>
              <a:rPr lang="it-IT" sz="2000"/>
              <a:t>Indicando con </a:t>
            </a:r>
            <a:r>
              <a:rPr lang="it-IT" sz="2000" i="1"/>
              <a:t>R</a:t>
            </a:r>
            <a:r>
              <a:rPr lang="it-IT" sz="2000"/>
              <a:t> la distanza percorribile , </a:t>
            </a:r>
          </a:p>
          <a:p>
            <a:r>
              <a:rPr lang="it-IT" sz="2000"/>
              <a:t>cioè il </a:t>
            </a:r>
            <a:r>
              <a:rPr lang="it-IT" sz="2000" i="1"/>
              <a:t>RANGE</a:t>
            </a:r>
          </a:p>
        </p:txBody>
      </p:sp>
      <p:sp>
        <p:nvSpPr>
          <p:cNvPr id="62" name="Segnaposto piè di pagina 4">
            <a:extLst>
              <a:ext uri="{FF2B5EF4-FFF2-40B4-BE49-F238E27FC236}">
                <a16:creationId xmlns:a16="http://schemas.microsoft.com/office/drawing/2014/main" id="{0E48BCC4-B3A2-4C34-A560-1EF9C221C6F7}"/>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65" name="Rectangle 2">
            <a:extLst>
              <a:ext uri="{FF2B5EF4-FFF2-40B4-BE49-F238E27FC236}">
                <a16:creationId xmlns:a16="http://schemas.microsoft.com/office/drawing/2014/main" id="{272E2B31-338F-47FF-89E7-6BF90749DE0C}"/>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4040"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4041"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4042"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4043"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4044"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404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4046"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4047"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44048"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4049"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4050"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4051"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4052"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4053"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4054"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4055"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4056"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4057"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4058"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4059"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4060"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44061"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44062"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4063"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44064"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4034"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44066"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65"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4066" name="Rectangle 31"/>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44068"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4069"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4070" name="Rectangle 3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4071"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4072" name="Rectangle 3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4073" name="Rectangle 3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4074"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4075"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4076" name="Rectangle 4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4077" name="Rectangle 4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4078" name="Rectangle 4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4079" name="Rectangle 46"/>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44080" name="Rectangle 4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4081" name="Rectangle 49"/>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4082" name="Rectangle 5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4083" name="Rectangle 5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4084" name="Rectangle 5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graphicFrame>
        <p:nvGraphicFramePr>
          <p:cNvPr id="44035" name="Object 56"/>
          <p:cNvGraphicFramePr>
            <a:graphicFrameLocks noChangeAspect="1"/>
          </p:cNvGraphicFramePr>
          <p:nvPr/>
        </p:nvGraphicFramePr>
        <p:xfrm>
          <a:off x="412750" y="857250"/>
          <a:ext cx="4532313" cy="1308100"/>
        </p:xfrm>
        <a:graphic>
          <a:graphicData uri="http://schemas.openxmlformats.org/presentationml/2006/ole">
            <mc:AlternateContent xmlns:mc="http://schemas.openxmlformats.org/markup-compatibility/2006">
              <mc:Choice xmlns:v="urn:schemas-microsoft-com:vml" Requires="v">
                <p:oleObj spid="_x0000_s44067" name="Equazione" r:id="rId5" imgW="1714320" imgH="495000" progId="Equation.3">
                  <p:embed/>
                </p:oleObj>
              </mc:Choice>
              <mc:Fallback>
                <p:oleObj name="Equazione" r:id="rId5" imgW="1714320" imgH="495000"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750" y="857250"/>
                        <a:ext cx="4532313"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85" name="Rectangle 5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graphicFrame>
        <p:nvGraphicFramePr>
          <p:cNvPr id="44036" name="Object 57"/>
          <p:cNvGraphicFramePr>
            <a:graphicFrameLocks noChangeAspect="1"/>
          </p:cNvGraphicFramePr>
          <p:nvPr/>
        </p:nvGraphicFramePr>
        <p:xfrm>
          <a:off x="161925" y="3071813"/>
          <a:ext cx="6083300" cy="1412875"/>
        </p:xfrm>
        <a:graphic>
          <a:graphicData uri="http://schemas.openxmlformats.org/presentationml/2006/ole">
            <mc:AlternateContent xmlns:mc="http://schemas.openxmlformats.org/markup-compatibility/2006">
              <mc:Choice xmlns:v="urn:schemas-microsoft-com:vml" Requires="v">
                <p:oleObj spid="_x0000_s44068" name="Equazione" r:id="rId7" imgW="2095200" imgH="482400" progId="Equation.3">
                  <p:embed/>
                </p:oleObj>
              </mc:Choice>
              <mc:Fallback>
                <p:oleObj name="Equazione" r:id="rId7" imgW="2095200" imgH="482400"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 y="3071813"/>
                        <a:ext cx="6083300" cy="1412875"/>
                      </a:xfrm>
                      <a:prstGeom prst="rect">
                        <a:avLst/>
                      </a:prstGeom>
                      <a:solidFill>
                        <a:srgbClr val="FFFF00"/>
                      </a:solidFill>
                    </p:spPr>
                  </p:pic>
                </p:oleObj>
              </mc:Fallback>
            </mc:AlternateContent>
          </a:graphicData>
        </a:graphic>
      </p:graphicFrame>
      <p:sp>
        <p:nvSpPr>
          <p:cNvPr id="44086" name="Text Box 60"/>
          <p:cNvSpPr txBox="1">
            <a:spLocks noChangeArrowheads="1"/>
          </p:cNvSpPr>
          <p:nvPr/>
        </p:nvSpPr>
        <p:spPr bwMode="auto">
          <a:xfrm>
            <a:off x="6500813" y="3071813"/>
            <a:ext cx="2643187" cy="1323975"/>
          </a:xfrm>
          <a:prstGeom prst="rect">
            <a:avLst/>
          </a:prstGeom>
          <a:noFill/>
          <a:ln w="9525">
            <a:noFill/>
            <a:miter lim="800000"/>
            <a:headEnd/>
            <a:tailEnd/>
          </a:ln>
        </p:spPr>
        <p:txBody>
          <a:bodyPr>
            <a:spAutoFit/>
          </a:bodyPr>
          <a:lstStyle/>
          <a:p>
            <a:r>
              <a:rPr lang="it-IT" sz="2000" b="1"/>
              <a:t>IPOTESI :</a:t>
            </a:r>
          </a:p>
          <a:p>
            <a:r>
              <a:rPr lang="it-IT" sz="2000" b="1"/>
              <a:t>QUOTA COSTANTE</a:t>
            </a:r>
          </a:p>
          <a:p>
            <a:r>
              <a:rPr lang="it-IT" sz="2000" b="1"/>
              <a:t>ASSETTO COSTANTE</a:t>
            </a:r>
          </a:p>
        </p:txBody>
      </p:sp>
      <p:sp>
        <p:nvSpPr>
          <p:cNvPr id="44087" name="Segnaposto numero diapositiva 56"/>
          <p:cNvSpPr>
            <a:spLocks noGrp="1"/>
          </p:cNvSpPr>
          <p:nvPr>
            <p:ph type="sldNum" sz="quarter" idx="12"/>
          </p:nvPr>
        </p:nvSpPr>
        <p:spPr>
          <a:noFill/>
        </p:spPr>
        <p:txBody>
          <a:bodyPr/>
          <a:lstStyle/>
          <a:p>
            <a:fld id="{4725DF5D-B0A9-4422-9E73-B93F9BD8FBF9}" type="slidenum">
              <a:rPr lang="it-IT" smtClean="0"/>
              <a:pPr/>
              <a:t>48</a:t>
            </a:fld>
            <a:endParaRPr lang="it-IT"/>
          </a:p>
        </p:txBody>
      </p:sp>
      <p:sp>
        <p:nvSpPr>
          <p:cNvPr id="44089"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a:t>Formulazione Quantitativa – Formule di BREGUET Velivolo a GETTO</a:t>
            </a:r>
          </a:p>
        </p:txBody>
      </p:sp>
      <p:sp>
        <p:nvSpPr>
          <p:cNvPr id="44090" name="Rectangle 61"/>
          <p:cNvSpPr>
            <a:spLocks noChangeArrowheads="1"/>
          </p:cNvSpPr>
          <p:nvPr/>
        </p:nvSpPr>
        <p:spPr bwMode="auto">
          <a:xfrm>
            <a:off x="0" y="2214563"/>
            <a:ext cx="9144000" cy="708025"/>
          </a:xfrm>
          <a:prstGeom prst="rect">
            <a:avLst/>
          </a:prstGeom>
          <a:noFill/>
          <a:ln w="9525">
            <a:noFill/>
            <a:miter lim="800000"/>
            <a:headEnd/>
            <a:tailEnd/>
          </a:ln>
        </p:spPr>
        <p:txBody>
          <a:bodyPr>
            <a:spAutoFit/>
          </a:bodyPr>
          <a:lstStyle/>
          <a:p>
            <a:r>
              <a:rPr lang="it-IT" sz="2000"/>
              <a:t>Assumendo l’ipotesi di VOLO ad </a:t>
            </a:r>
            <a:r>
              <a:rPr lang="it-IT" sz="2000" b="1"/>
              <a:t>ASSETTO COSTANTE e QUOTA COSTANTE </a:t>
            </a:r>
            <a:r>
              <a:rPr lang="it-IT" sz="2000"/>
              <a:t>, sempre nella ipotesi di considerare costante il consumo specifico:</a:t>
            </a:r>
          </a:p>
        </p:txBody>
      </p:sp>
      <p:sp>
        <p:nvSpPr>
          <p:cNvPr id="44091" name="Rettangolo 60"/>
          <p:cNvSpPr>
            <a:spLocks noChangeArrowheads="1"/>
          </p:cNvSpPr>
          <p:nvPr/>
        </p:nvSpPr>
        <p:spPr bwMode="auto">
          <a:xfrm>
            <a:off x="0" y="4500563"/>
            <a:ext cx="8929688" cy="1938337"/>
          </a:xfrm>
          <a:prstGeom prst="rect">
            <a:avLst/>
          </a:prstGeom>
          <a:noFill/>
          <a:ln w="9525">
            <a:noFill/>
            <a:miter lim="800000"/>
            <a:headEnd/>
            <a:tailEnd/>
          </a:ln>
        </p:spPr>
        <p:txBody>
          <a:bodyPr>
            <a:spAutoFit/>
          </a:bodyPr>
          <a:lstStyle/>
          <a:p>
            <a:r>
              <a:rPr lang="it-IT" sz="2000" dirty="0"/>
              <a:t>L’autonomia di distanza (</a:t>
            </a:r>
            <a:r>
              <a:rPr lang="it-IT" sz="2000" dirty="0" err="1"/>
              <a:t>Range</a:t>
            </a:r>
            <a:r>
              <a:rPr lang="it-IT" sz="2000" dirty="0"/>
              <a:t>) di un velivolo propulso a getto:</a:t>
            </a:r>
          </a:p>
          <a:p>
            <a:pPr>
              <a:buFontTx/>
              <a:buChar char="-"/>
            </a:pPr>
            <a:r>
              <a:rPr lang="it-IT" sz="2000" dirty="0"/>
              <a:t> È massima se il consumo specifico è minimo</a:t>
            </a:r>
          </a:p>
          <a:p>
            <a:pPr>
              <a:buFontTx/>
              <a:buChar char="-"/>
            </a:pPr>
            <a:r>
              <a:rPr lang="it-IT" sz="2000" dirty="0"/>
              <a:t> E’ massima se ho grande quantità di carburante </a:t>
            </a:r>
          </a:p>
          <a:p>
            <a:pPr>
              <a:buFontTx/>
              <a:buChar char="-"/>
            </a:pPr>
            <a:r>
              <a:rPr lang="it-IT" sz="2000" dirty="0"/>
              <a:t> </a:t>
            </a:r>
            <a:r>
              <a:rPr lang="it-IT" sz="2000" b="1" dirty="0"/>
              <a:t>DIPENDE DALLA QUOTA ed è massima a quota più elevata possibile</a:t>
            </a:r>
          </a:p>
          <a:p>
            <a:pPr>
              <a:buFontTx/>
              <a:buChar char="-"/>
            </a:pPr>
            <a:endParaRPr lang="it-IT" sz="2000" dirty="0"/>
          </a:p>
          <a:p>
            <a:pPr>
              <a:buFontTx/>
              <a:buChar char="-"/>
            </a:pPr>
            <a:r>
              <a:rPr lang="it-IT" sz="2000" dirty="0"/>
              <a:t> Dipende dal rapporto              e quindi è massima volando nel punto A</a:t>
            </a:r>
          </a:p>
        </p:txBody>
      </p:sp>
      <p:graphicFrame>
        <p:nvGraphicFramePr>
          <p:cNvPr id="44037" name="Object 59"/>
          <p:cNvGraphicFramePr>
            <a:graphicFrameLocks noChangeAspect="1"/>
          </p:cNvGraphicFramePr>
          <p:nvPr/>
        </p:nvGraphicFramePr>
        <p:xfrm>
          <a:off x="2500313" y="5786438"/>
          <a:ext cx="635000" cy="879475"/>
        </p:xfrm>
        <a:graphic>
          <a:graphicData uri="http://schemas.openxmlformats.org/presentationml/2006/ole">
            <mc:AlternateContent xmlns:mc="http://schemas.openxmlformats.org/markup-compatibility/2006">
              <mc:Choice xmlns:v="urn:schemas-microsoft-com:vml" Requires="v">
                <p:oleObj spid="_x0000_s44069" name="Equazione" r:id="rId9" imgW="330120" imgH="457200" progId="Equation.3">
                  <p:embed/>
                </p:oleObj>
              </mc:Choice>
              <mc:Fallback>
                <p:oleObj name="Equazione" r:id="rId9" imgW="330120" imgH="457200" progId="Equation.3">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786438"/>
                        <a:ext cx="63500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Segnaposto piè di pagina 4">
            <a:extLst>
              <a:ext uri="{FF2B5EF4-FFF2-40B4-BE49-F238E27FC236}">
                <a16:creationId xmlns:a16="http://schemas.microsoft.com/office/drawing/2014/main" id="{490153F4-5425-464D-98E3-1B0B3C56F24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63" name="Rectangle 2">
            <a:extLst>
              <a:ext uri="{FF2B5EF4-FFF2-40B4-BE49-F238E27FC236}">
                <a16:creationId xmlns:a16="http://schemas.microsoft.com/office/drawing/2014/main" id="{487C42E9-F666-4A22-B75A-C214AF541160}"/>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5062"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5063"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5064"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5065"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5066"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5067"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5068"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5069"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45070"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5071"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5072"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5073"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5074"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5075"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5076"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5077"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5078"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5079"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5080"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5081"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5082"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45083"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45084"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5085"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45086"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5058"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45074"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87"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5088" name="Rectangle 31"/>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45090"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5091"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5092" name="Rectangle 3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5093"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5094" name="Rectangle 3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5095" name="Rectangle 3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5096"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5097"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5098" name="Rectangle 4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5099"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5100"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5101" name="Rectangle 4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45102" name="Rectangle 4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5103"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5104"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5105"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5106"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5107" name="Rectangle 5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pic>
        <p:nvPicPr>
          <p:cNvPr id="45108" name="Picture 55"/>
          <p:cNvPicPr>
            <a:picLocks noChangeAspect="1" noChangeArrowheads="1"/>
          </p:cNvPicPr>
          <p:nvPr/>
        </p:nvPicPr>
        <p:blipFill>
          <a:blip r:embed="rId5"/>
          <a:srcRect/>
          <a:stretch>
            <a:fillRect/>
          </a:stretch>
        </p:blipFill>
        <p:spPr bwMode="auto">
          <a:xfrm>
            <a:off x="285750" y="2286000"/>
            <a:ext cx="8280400" cy="4121150"/>
          </a:xfrm>
          <a:prstGeom prst="rect">
            <a:avLst/>
          </a:prstGeom>
          <a:noFill/>
          <a:ln w="9525">
            <a:noFill/>
            <a:miter lim="800000"/>
            <a:headEnd/>
            <a:tailEnd/>
          </a:ln>
        </p:spPr>
      </p:pic>
      <p:sp>
        <p:nvSpPr>
          <p:cNvPr id="45109" name="Segnaposto numero diapositiva 54"/>
          <p:cNvSpPr>
            <a:spLocks noGrp="1"/>
          </p:cNvSpPr>
          <p:nvPr>
            <p:ph type="sldNum" sz="quarter" idx="12"/>
          </p:nvPr>
        </p:nvSpPr>
        <p:spPr>
          <a:noFill/>
        </p:spPr>
        <p:txBody>
          <a:bodyPr/>
          <a:lstStyle/>
          <a:p>
            <a:fld id="{813F66A5-BA8D-4410-8978-C37718155B30}" type="slidenum">
              <a:rPr lang="it-IT" smtClean="0"/>
              <a:pPr/>
              <a:t>49</a:t>
            </a:fld>
            <a:endParaRPr lang="it-IT"/>
          </a:p>
        </p:txBody>
      </p:sp>
      <p:graphicFrame>
        <p:nvGraphicFramePr>
          <p:cNvPr id="45059" name="Object 57"/>
          <p:cNvGraphicFramePr>
            <a:graphicFrameLocks noChangeAspect="1"/>
          </p:cNvGraphicFramePr>
          <p:nvPr/>
        </p:nvGraphicFramePr>
        <p:xfrm>
          <a:off x="198438" y="785813"/>
          <a:ext cx="5462587" cy="1268412"/>
        </p:xfrm>
        <a:graphic>
          <a:graphicData uri="http://schemas.openxmlformats.org/presentationml/2006/ole">
            <mc:AlternateContent xmlns:mc="http://schemas.openxmlformats.org/markup-compatibility/2006">
              <mc:Choice xmlns:v="urn:schemas-microsoft-com:vml" Requires="v">
                <p:oleObj spid="_x0000_s45075" name="Equazione" r:id="rId6" imgW="2095200" imgH="482400" progId="Equation.3">
                  <p:embed/>
                </p:oleObj>
              </mc:Choice>
              <mc:Fallback>
                <p:oleObj name="Equazione" r:id="rId6" imgW="2095200" imgH="482400" progId="Equation.3">
                  <p:embed/>
                  <p:pic>
                    <p:nvPicPr>
                      <p:cNvPr id="0" name="Object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38" y="785813"/>
                        <a:ext cx="5462587" cy="1268412"/>
                      </a:xfrm>
                      <a:prstGeom prst="rect">
                        <a:avLst/>
                      </a:prstGeom>
                      <a:solidFill>
                        <a:srgbClr val="FFFF00"/>
                      </a:solidFill>
                    </p:spPr>
                  </p:pic>
                </p:oleObj>
              </mc:Fallback>
            </mc:AlternateContent>
          </a:graphicData>
        </a:graphic>
      </p:graphicFrame>
      <p:sp>
        <p:nvSpPr>
          <p:cNvPr id="45111"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a:t>Formulazione Quantitativa – Formule di BREGUET Velivolo a GETTO</a:t>
            </a:r>
          </a:p>
        </p:txBody>
      </p:sp>
      <p:sp>
        <p:nvSpPr>
          <p:cNvPr id="56" name="Segnaposto piè di pagina 4">
            <a:extLst>
              <a:ext uri="{FF2B5EF4-FFF2-40B4-BE49-F238E27FC236}">
                <a16:creationId xmlns:a16="http://schemas.microsoft.com/office/drawing/2014/main" id="{9FFB2007-74B1-4B24-B76E-4AA26063CB5F}"/>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59" name="Rectangle 2">
            <a:extLst>
              <a:ext uri="{FF2B5EF4-FFF2-40B4-BE49-F238E27FC236}">
                <a16:creationId xmlns:a16="http://schemas.microsoft.com/office/drawing/2014/main" id="{13C7B6D0-1F66-4A3C-B8EF-E81061A21EDA}"/>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1031"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1032" name="Text Box 4"/>
          <p:cNvSpPr txBox="1">
            <a:spLocks noChangeArrowheads="1"/>
          </p:cNvSpPr>
          <p:nvPr/>
        </p:nvSpPr>
        <p:spPr bwMode="auto">
          <a:xfrm>
            <a:off x="179388" y="357188"/>
            <a:ext cx="8640762" cy="708025"/>
          </a:xfrm>
          <a:prstGeom prst="rect">
            <a:avLst/>
          </a:prstGeom>
          <a:noFill/>
          <a:ln w="9525">
            <a:noFill/>
            <a:miter lim="800000"/>
            <a:headEnd/>
            <a:tailEnd/>
          </a:ln>
        </p:spPr>
        <p:txBody>
          <a:bodyPr>
            <a:spAutoFit/>
          </a:bodyPr>
          <a:lstStyle/>
          <a:p>
            <a:pPr algn="just"/>
            <a:r>
              <a:rPr lang="it-IT" sz="2000"/>
              <a:t>Consumo specifico di combustibile (</a:t>
            </a:r>
            <a:r>
              <a:rPr lang="it-IT" sz="2000" i="1"/>
              <a:t>specific fuel consumption) </a:t>
            </a:r>
            <a:r>
              <a:rPr lang="it-IT" sz="2000"/>
              <a:t>per velivolo propulso ad elica:</a:t>
            </a:r>
            <a:r>
              <a:rPr lang="it-IT" sz="2000" i="1"/>
              <a:t> </a:t>
            </a:r>
            <a:endParaRPr lang="it-IT" sz="2000"/>
          </a:p>
        </p:txBody>
      </p:sp>
      <p:sp>
        <p:nvSpPr>
          <p:cNvPr id="1033"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graphicFrame>
        <p:nvGraphicFramePr>
          <p:cNvPr id="1026" name="Object 5"/>
          <p:cNvGraphicFramePr>
            <a:graphicFrameLocks noChangeAspect="1"/>
          </p:cNvGraphicFramePr>
          <p:nvPr/>
        </p:nvGraphicFramePr>
        <p:xfrm>
          <a:off x="2371725" y="785813"/>
          <a:ext cx="2700338" cy="773112"/>
        </p:xfrm>
        <a:graphic>
          <a:graphicData uri="http://schemas.openxmlformats.org/presentationml/2006/ole">
            <mc:AlternateContent xmlns:mc="http://schemas.openxmlformats.org/markup-compatibility/2006">
              <mc:Choice xmlns:v="urn:schemas-microsoft-com:vml" Requires="v">
                <p:oleObj spid="_x0000_s1058" name="Equazione" r:id="rId3" imgW="1460160" imgH="419040" progId="Equation.3">
                  <p:embed/>
                </p:oleObj>
              </mc:Choice>
              <mc:Fallback>
                <p:oleObj name="Equazione" r:id="rId3" imgW="146016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785813"/>
                        <a:ext cx="2700338" cy="77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7"/>
          <p:cNvSpPr>
            <a:spLocks noChangeArrowheads="1"/>
          </p:cNvSpPr>
          <p:nvPr/>
        </p:nvSpPr>
        <p:spPr bwMode="auto">
          <a:xfrm>
            <a:off x="214313" y="1643063"/>
            <a:ext cx="8715375" cy="2862262"/>
          </a:xfrm>
          <a:prstGeom prst="rect">
            <a:avLst/>
          </a:prstGeom>
          <a:noFill/>
          <a:ln w="9525">
            <a:noFill/>
            <a:miter lim="800000"/>
            <a:headEnd/>
            <a:tailEnd/>
          </a:ln>
        </p:spPr>
        <p:txBody>
          <a:bodyPr anchor="ctr">
            <a:spAutoFit/>
          </a:bodyPr>
          <a:lstStyle/>
          <a:p>
            <a:pPr algn="just"/>
            <a:r>
              <a:rPr lang="it-IT" sz="2000"/>
              <a:t>dove </a:t>
            </a:r>
            <a:r>
              <a:rPr lang="it-IT" sz="2000" i="1"/>
              <a:t>kg</a:t>
            </a:r>
            <a:r>
              <a:rPr lang="it-IT" sz="2000"/>
              <a:t> (il peso di carburante), </a:t>
            </a:r>
            <a:r>
              <a:rPr lang="it-IT" sz="2000" i="1"/>
              <a:t>hp (</a:t>
            </a:r>
            <a:r>
              <a:rPr lang="it-IT" sz="2000"/>
              <a:t>i cavalli di potenza all’albero), ed </a:t>
            </a:r>
            <a:r>
              <a:rPr lang="it-IT" sz="2000" i="1"/>
              <a:t>h (</a:t>
            </a:r>
            <a:r>
              <a:rPr lang="it-IT" sz="2000"/>
              <a:t>ore di funzionamento), sono unità di misura del sistema “tecnico”. Generalmente viene però usata a numeratore l’unità di misura del peso anglosassone (libbre o pound, </a:t>
            </a:r>
            <a:r>
              <a:rPr lang="it-IT" sz="2000" i="1"/>
              <a:t>lb</a:t>
            </a:r>
            <a:r>
              <a:rPr lang="it-IT" sz="2000"/>
              <a:t>).  Tali unità vengono solitamente usate per definire il consumo specifico.</a:t>
            </a:r>
          </a:p>
          <a:p>
            <a:pPr algn="just"/>
            <a:r>
              <a:rPr lang="it-IT" sz="2000"/>
              <a:t>Se lo volessimo esprimere in unità consistenti, cioè dimensionalmente corrette e rispondenti al sistema internazionale avrei un consumo espresso in Newton di carburante consumati per Watt di potenza prodotta all’albero e per ogni secondo di funzionamento.[N]/[W][s] che indicherò con c:</a:t>
            </a:r>
          </a:p>
          <a:p>
            <a:pPr algn="just"/>
            <a:endParaRPr lang="it-IT" sz="2000"/>
          </a:p>
        </p:txBody>
      </p:sp>
      <p:sp>
        <p:nvSpPr>
          <p:cNvPr id="1035" name="Segnaposto numero diapositiva 9"/>
          <p:cNvSpPr>
            <a:spLocks noGrp="1"/>
          </p:cNvSpPr>
          <p:nvPr>
            <p:ph type="sldNum" sz="quarter" idx="12"/>
          </p:nvPr>
        </p:nvSpPr>
        <p:spPr>
          <a:noFill/>
        </p:spPr>
        <p:txBody>
          <a:bodyPr/>
          <a:lstStyle/>
          <a:p>
            <a:fld id="{F585F30C-68F3-495C-91FA-32BF5842C0FC}" type="slidenum">
              <a:rPr lang="it-IT" smtClean="0"/>
              <a:pPr/>
              <a:t>5</a:t>
            </a:fld>
            <a:endParaRPr lang="it-IT"/>
          </a:p>
        </p:txBody>
      </p:sp>
      <p:graphicFrame>
        <p:nvGraphicFramePr>
          <p:cNvPr id="1027" name="Object 11"/>
          <p:cNvGraphicFramePr>
            <a:graphicFrameLocks noChangeAspect="1"/>
          </p:cNvGraphicFramePr>
          <p:nvPr/>
        </p:nvGraphicFramePr>
        <p:xfrm>
          <a:off x="642938" y="4357688"/>
          <a:ext cx="1462087" cy="787400"/>
        </p:xfrm>
        <a:graphic>
          <a:graphicData uri="http://schemas.openxmlformats.org/presentationml/2006/ole">
            <mc:AlternateContent xmlns:mc="http://schemas.openxmlformats.org/markup-compatibility/2006">
              <mc:Choice xmlns:v="urn:schemas-microsoft-com:vml" Requires="v">
                <p:oleObj spid="_x0000_s1059" name="Equazione" r:id="rId5" imgW="774360" imgH="419040" progId="Equation.3">
                  <p:embed/>
                </p:oleObj>
              </mc:Choice>
              <mc:Fallback>
                <p:oleObj name="Equazione" r:id="rId5" imgW="774360" imgH="4190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4357688"/>
                        <a:ext cx="1462087"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Rettangolo 11"/>
          <p:cNvSpPr>
            <a:spLocks noChangeArrowheads="1"/>
          </p:cNvSpPr>
          <p:nvPr/>
        </p:nvSpPr>
        <p:spPr bwMode="auto">
          <a:xfrm>
            <a:off x="234950" y="5319713"/>
            <a:ext cx="8909050" cy="1323975"/>
          </a:xfrm>
          <a:prstGeom prst="rect">
            <a:avLst/>
          </a:prstGeom>
          <a:noFill/>
          <a:ln w="9525">
            <a:noFill/>
            <a:miter lim="800000"/>
            <a:headEnd/>
            <a:tailEnd/>
          </a:ln>
        </p:spPr>
        <p:txBody>
          <a:bodyPr>
            <a:spAutoFit/>
          </a:bodyPr>
          <a:lstStyle/>
          <a:p>
            <a:pPr algn="just"/>
            <a:r>
              <a:rPr lang="it-IT" sz="2000"/>
              <a:t>E’ da chiarire che </a:t>
            </a:r>
            <a:r>
              <a:rPr lang="it-IT" sz="2000" b="1"/>
              <a:t>il consumo specifico è una caratteristica del motore</a:t>
            </a:r>
            <a:r>
              <a:rPr lang="it-IT" sz="2000"/>
              <a:t> (impianto propulsivo) e non riguarda il velivolo. E’ bene quindi ricordare che a denominatore compare la potenza erogata all’albero dal motore, senza nemmeno includere le caratteristiche dell’elica.</a:t>
            </a:r>
          </a:p>
        </p:txBody>
      </p:sp>
      <p:graphicFrame>
        <p:nvGraphicFramePr>
          <p:cNvPr id="1028" name="Object 12"/>
          <p:cNvGraphicFramePr>
            <a:graphicFrameLocks noChangeAspect="1"/>
          </p:cNvGraphicFramePr>
          <p:nvPr/>
        </p:nvGraphicFramePr>
        <p:xfrm>
          <a:off x="5621338" y="798513"/>
          <a:ext cx="2630487" cy="773112"/>
        </p:xfrm>
        <a:graphic>
          <a:graphicData uri="http://schemas.openxmlformats.org/presentationml/2006/ole">
            <mc:AlternateContent xmlns:mc="http://schemas.openxmlformats.org/markup-compatibility/2006">
              <mc:Choice xmlns:v="urn:schemas-microsoft-com:vml" Requires="v">
                <p:oleObj spid="_x0000_s1060" name="Equazione" r:id="rId7" imgW="1422360" imgH="419040" progId="Equation.3">
                  <p:embed/>
                </p:oleObj>
              </mc:Choice>
              <mc:Fallback>
                <p:oleObj name="Equazione" r:id="rId7" imgW="1422360" imgH="4190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1338" y="798513"/>
                        <a:ext cx="2630487" cy="77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3"/>
          <p:cNvGraphicFramePr>
            <a:graphicFrameLocks noChangeAspect="1"/>
          </p:cNvGraphicFramePr>
          <p:nvPr/>
        </p:nvGraphicFramePr>
        <p:xfrm>
          <a:off x="2714625" y="4286250"/>
          <a:ext cx="3309938" cy="1096963"/>
        </p:xfrm>
        <a:graphic>
          <a:graphicData uri="http://schemas.openxmlformats.org/presentationml/2006/ole">
            <mc:AlternateContent xmlns:mc="http://schemas.openxmlformats.org/markup-compatibility/2006">
              <mc:Choice xmlns:v="urn:schemas-microsoft-com:vml" Requires="v">
                <p:oleObj spid="_x0000_s1061" name="Equazione" r:id="rId9" imgW="1752480" imgH="583920" progId="Equation.3">
                  <p:embed/>
                </p:oleObj>
              </mc:Choice>
              <mc:Fallback>
                <p:oleObj name="Equazione" r:id="rId9" imgW="1752480" imgH="58392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4625" y="4286250"/>
                        <a:ext cx="3309938"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8" name="Rettangolo 13"/>
          <p:cNvSpPr>
            <a:spLocks noChangeArrowheads="1"/>
          </p:cNvSpPr>
          <p:nvPr/>
        </p:nvSpPr>
        <p:spPr bwMode="auto">
          <a:xfrm>
            <a:off x="6215063" y="4214813"/>
            <a:ext cx="2909887" cy="1016000"/>
          </a:xfrm>
          <a:prstGeom prst="rect">
            <a:avLst/>
          </a:prstGeom>
          <a:noFill/>
          <a:ln w="9525">
            <a:noFill/>
            <a:miter lim="800000"/>
            <a:headEnd/>
            <a:tailEnd/>
          </a:ln>
        </p:spPr>
        <p:txBody>
          <a:bodyPr>
            <a:spAutoFit/>
          </a:bodyPr>
          <a:lstStyle/>
          <a:p>
            <a:r>
              <a:rPr lang="it-IT" sz="2000"/>
              <a:t>Il consumo specifico </a:t>
            </a:r>
            <a:r>
              <a:rPr lang="it-IT" sz="2000" i="1"/>
              <a:t>c</a:t>
            </a:r>
            <a:r>
              <a:rPr lang="it-IT" sz="2000"/>
              <a:t> ha le dimensioni dell’inverso di lunghezza </a:t>
            </a:r>
          </a:p>
        </p:txBody>
      </p:sp>
      <p:sp>
        <p:nvSpPr>
          <p:cNvPr id="15" name="Segnaposto piè di pagina 4">
            <a:extLst>
              <a:ext uri="{FF2B5EF4-FFF2-40B4-BE49-F238E27FC236}">
                <a16:creationId xmlns:a16="http://schemas.microsoft.com/office/drawing/2014/main" id="{5A2D9174-6A7F-44B4-8AC6-530C06EBE745}"/>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6091"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6092"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6093"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6094"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6095"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6096"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6097"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6098"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46099"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6100"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6101"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6102"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6103"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6104"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6105"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6106"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6107"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6108"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6109"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6110"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6111"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46112"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46113"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6114"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46115"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6082"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46138"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16"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6117" name="Rectangle 31"/>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46119"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6120"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6121" name="Rectangle 3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6122"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6123" name="Rectangle 3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6124" name="Rectangle 3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6125"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6126"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6127" name="Rectangle 4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6128"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6129"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6130" name="Rectangle 4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46131" name="Rectangle 4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6132"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6133"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6134"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6135"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6136" name="Rectangle 5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6137" name="Segnaposto numero diapositiva 54"/>
          <p:cNvSpPr>
            <a:spLocks noGrp="1"/>
          </p:cNvSpPr>
          <p:nvPr>
            <p:ph type="sldNum" sz="quarter" idx="12"/>
          </p:nvPr>
        </p:nvSpPr>
        <p:spPr>
          <a:noFill/>
        </p:spPr>
        <p:txBody>
          <a:bodyPr/>
          <a:lstStyle/>
          <a:p>
            <a:fld id="{44E8B340-F7B1-4F0E-9A7E-DA992A8E54D5}" type="slidenum">
              <a:rPr lang="it-IT" smtClean="0"/>
              <a:pPr/>
              <a:t>50</a:t>
            </a:fld>
            <a:endParaRPr lang="it-IT"/>
          </a:p>
        </p:txBody>
      </p:sp>
      <p:graphicFrame>
        <p:nvGraphicFramePr>
          <p:cNvPr id="46083" name="Object 57"/>
          <p:cNvGraphicFramePr>
            <a:graphicFrameLocks noChangeAspect="1"/>
          </p:cNvGraphicFramePr>
          <p:nvPr/>
        </p:nvGraphicFramePr>
        <p:xfrm>
          <a:off x="339725" y="785813"/>
          <a:ext cx="6964363" cy="1341437"/>
        </p:xfrm>
        <a:graphic>
          <a:graphicData uri="http://schemas.openxmlformats.org/presentationml/2006/ole">
            <mc:AlternateContent xmlns:mc="http://schemas.openxmlformats.org/markup-compatibility/2006">
              <mc:Choice xmlns:v="urn:schemas-microsoft-com:vml" Requires="v">
                <p:oleObj spid="_x0000_s46139" name="Equazione" r:id="rId5" imgW="2527200" imgH="482400" progId="Equation.3">
                  <p:embed/>
                </p:oleObj>
              </mc:Choice>
              <mc:Fallback>
                <p:oleObj name="Equazione" r:id="rId5" imgW="2527200" imgH="482400" progId="Equation.3">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725" y="785813"/>
                        <a:ext cx="6964363" cy="1341437"/>
                      </a:xfrm>
                      <a:prstGeom prst="rect">
                        <a:avLst/>
                      </a:prstGeom>
                      <a:solidFill>
                        <a:srgbClr val="FFFF00"/>
                      </a:solidFill>
                    </p:spPr>
                  </p:pic>
                </p:oleObj>
              </mc:Fallback>
            </mc:AlternateContent>
          </a:graphicData>
        </a:graphic>
      </p:graphicFrame>
      <p:sp>
        <p:nvSpPr>
          <p:cNvPr id="46139"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dirty="0"/>
              <a:t>Formulazione Quantitativa – Formule di BREGUET Velivolo a GETTO</a:t>
            </a:r>
          </a:p>
        </p:txBody>
      </p:sp>
      <p:sp>
        <p:nvSpPr>
          <p:cNvPr id="46140" name="Rectangle 56"/>
          <p:cNvSpPr>
            <a:spLocks noChangeArrowheads="1"/>
          </p:cNvSpPr>
          <p:nvPr/>
        </p:nvSpPr>
        <p:spPr bwMode="auto">
          <a:xfrm>
            <a:off x="71438" y="2143116"/>
            <a:ext cx="9072562" cy="1323975"/>
          </a:xfrm>
          <a:prstGeom prst="rect">
            <a:avLst/>
          </a:prstGeom>
          <a:noFill/>
          <a:ln w="9525">
            <a:noFill/>
            <a:miter lim="800000"/>
            <a:headEnd/>
            <a:tailEnd/>
          </a:ln>
        </p:spPr>
        <p:txBody>
          <a:bodyPr>
            <a:spAutoFit/>
          </a:bodyPr>
          <a:lstStyle/>
          <a:p>
            <a:pPr algn="just"/>
            <a:r>
              <a:rPr lang="it-IT" sz="2000" dirty="0"/>
              <a:t>Questo quindi è stato ottenuto nella ipotesi di volo ad assetto e quota costante. Quindi, poiché il peso del velivolo varia, per mantenere l’equilibrio in volo livellato, la velocità di volo TAS (ma anche la CAS) deve variare durante la crociera e diventare sempre minore mano a mano che il velivolo si alleggerisce:</a:t>
            </a:r>
          </a:p>
        </p:txBody>
      </p:sp>
      <p:graphicFrame>
        <p:nvGraphicFramePr>
          <p:cNvPr id="46084" name="Object 56"/>
          <p:cNvGraphicFramePr>
            <a:graphicFrameLocks noChangeAspect="1"/>
          </p:cNvGraphicFramePr>
          <p:nvPr/>
        </p:nvGraphicFramePr>
        <p:xfrm>
          <a:off x="158750" y="3643313"/>
          <a:ext cx="2125663" cy="1084262"/>
        </p:xfrm>
        <a:graphic>
          <a:graphicData uri="http://schemas.openxmlformats.org/presentationml/2006/ole">
            <mc:AlternateContent xmlns:mc="http://schemas.openxmlformats.org/markup-compatibility/2006">
              <mc:Choice xmlns:v="urn:schemas-microsoft-com:vml" Requires="v">
                <p:oleObj spid="_x0000_s46140" name="Equazione" r:id="rId7" imgW="952200" imgH="482400" progId="Equation.3">
                  <p:embed/>
                </p:oleObj>
              </mc:Choice>
              <mc:Fallback>
                <p:oleObj name="Equazione" r:id="rId7" imgW="952200" imgH="482400" progId="Equation.3">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50" y="3643313"/>
                        <a:ext cx="2125663"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41" name="Rettangolo 57"/>
          <p:cNvSpPr>
            <a:spLocks noChangeArrowheads="1"/>
          </p:cNvSpPr>
          <p:nvPr/>
        </p:nvSpPr>
        <p:spPr bwMode="auto">
          <a:xfrm>
            <a:off x="2428875" y="3873500"/>
            <a:ext cx="1733550" cy="400050"/>
          </a:xfrm>
          <a:prstGeom prst="rect">
            <a:avLst/>
          </a:prstGeom>
          <a:noFill/>
          <a:ln w="9525">
            <a:noFill/>
            <a:miter lim="800000"/>
            <a:headEnd/>
            <a:tailEnd/>
          </a:ln>
        </p:spPr>
        <p:txBody>
          <a:bodyPr wrap="none">
            <a:spAutoFit/>
          </a:bodyPr>
          <a:lstStyle/>
          <a:p>
            <a:r>
              <a:rPr lang="it-IT" sz="2000"/>
              <a:t>Inizio crociera</a:t>
            </a:r>
          </a:p>
        </p:txBody>
      </p:sp>
      <p:graphicFrame>
        <p:nvGraphicFramePr>
          <p:cNvPr id="46085" name="Object 5"/>
          <p:cNvGraphicFramePr>
            <a:graphicFrameLocks noChangeAspect="1"/>
          </p:cNvGraphicFramePr>
          <p:nvPr/>
        </p:nvGraphicFramePr>
        <p:xfrm>
          <a:off x="4305300" y="3889375"/>
          <a:ext cx="893763" cy="412750"/>
        </p:xfrm>
        <a:graphic>
          <a:graphicData uri="http://schemas.openxmlformats.org/presentationml/2006/ole">
            <mc:AlternateContent xmlns:mc="http://schemas.openxmlformats.org/markup-compatibility/2006">
              <mc:Choice xmlns:v="urn:schemas-microsoft-com:vml" Requires="v">
                <p:oleObj spid="_x0000_s46141" name="Equazione" r:id="rId9" imgW="495000" imgH="228600" progId="Equation.3">
                  <p:embed/>
                </p:oleObj>
              </mc:Choice>
              <mc:Fallback>
                <p:oleObj name="Equazione" r:id="rId9" imgW="4950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5300" y="3889375"/>
                        <a:ext cx="893763"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42" name="Rettangolo 59"/>
          <p:cNvSpPr>
            <a:spLocks noChangeArrowheads="1"/>
          </p:cNvSpPr>
          <p:nvPr/>
        </p:nvSpPr>
        <p:spPr bwMode="auto">
          <a:xfrm>
            <a:off x="2500313" y="5176838"/>
            <a:ext cx="1527175" cy="400050"/>
          </a:xfrm>
          <a:prstGeom prst="rect">
            <a:avLst/>
          </a:prstGeom>
          <a:noFill/>
          <a:ln w="9525">
            <a:noFill/>
            <a:miter lim="800000"/>
            <a:headEnd/>
            <a:tailEnd/>
          </a:ln>
        </p:spPr>
        <p:txBody>
          <a:bodyPr wrap="none">
            <a:spAutoFit/>
          </a:bodyPr>
          <a:lstStyle/>
          <a:p>
            <a:r>
              <a:rPr lang="it-IT" sz="2000"/>
              <a:t>Fine crociera</a:t>
            </a:r>
          </a:p>
        </p:txBody>
      </p:sp>
      <p:graphicFrame>
        <p:nvGraphicFramePr>
          <p:cNvPr id="46086" name="Object 6"/>
          <p:cNvGraphicFramePr>
            <a:graphicFrameLocks noChangeAspect="1"/>
          </p:cNvGraphicFramePr>
          <p:nvPr/>
        </p:nvGraphicFramePr>
        <p:xfrm>
          <a:off x="4011613" y="5176838"/>
          <a:ext cx="1443037" cy="412750"/>
        </p:xfrm>
        <a:graphic>
          <a:graphicData uri="http://schemas.openxmlformats.org/presentationml/2006/ole">
            <mc:AlternateContent xmlns:mc="http://schemas.openxmlformats.org/markup-compatibility/2006">
              <mc:Choice xmlns:v="urn:schemas-microsoft-com:vml" Requires="v">
                <p:oleObj spid="_x0000_s46142" name="Equazione" r:id="rId11" imgW="799920" imgH="228600" progId="Equation.3">
                  <p:embed/>
                </p:oleObj>
              </mc:Choice>
              <mc:Fallback>
                <p:oleObj name="Equazione" r:id="rId11" imgW="79992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1613" y="5176838"/>
                        <a:ext cx="144303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5487988" y="3543300"/>
          <a:ext cx="2438400" cy="1141413"/>
        </p:xfrm>
        <a:graphic>
          <a:graphicData uri="http://schemas.openxmlformats.org/presentationml/2006/ole">
            <mc:AlternateContent xmlns:mc="http://schemas.openxmlformats.org/markup-compatibility/2006">
              <mc:Choice xmlns:v="urn:schemas-microsoft-com:vml" Requires="v">
                <p:oleObj spid="_x0000_s46143" name="Equazione" r:id="rId13" imgW="1091880" imgH="507960" progId="Equation.3">
                  <p:embed/>
                </p:oleObj>
              </mc:Choice>
              <mc:Fallback>
                <p:oleObj name="Equazione" r:id="rId13" imgW="1091880" imgH="50796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7988" y="3543300"/>
                        <a:ext cx="2438400"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8" name="Object 8"/>
          <p:cNvGraphicFramePr>
            <a:graphicFrameLocks noChangeAspect="1"/>
          </p:cNvGraphicFramePr>
          <p:nvPr/>
        </p:nvGraphicFramePr>
        <p:xfrm>
          <a:off x="5519738" y="4859338"/>
          <a:ext cx="2495550" cy="1141412"/>
        </p:xfrm>
        <a:graphic>
          <a:graphicData uri="http://schemas.openxmlformats.org/presentationml/2006/ole">
            <mc:AlternateContent xmlns:mc="http://schemas.openxmlformats.org/markup-compatibility/2006">
              <mc:Choice xmlns:v="urn:schemas-microsoft-com:vml" Requires="v">
                <p:oleObj spid="_x0000_s46144" name="Equazione" r:id="rId15" imgW="1117440" imgH="507960" progId="Equation.3">
                  <p:embed/>
                </p:oleObj>
              </mc:Choice>
              <mc:Fallback>
                <p:oleObj name="Equazione" r:id="rId15" imgW="1117440" imgH="50796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19738" y="4859338"/>
                        <a:ext cx="2495550" cy="1141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Segnaposto piè di pagina 4">
            <a:extLst>
              <a:ext uri="{FF2B5EF4-FFF2-40B4-BE49-F238E27FC236}">
                <a16:creationId xmlns:a16="http://schemas.microsoft.com/office/drawing/2014/main" id="{CD376368-484C-4538-BC71-1F37C2D99CF5}"/>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66" name="Rectangle 2">
            <a:extLst>
              <a:ext uri="{FF2B5EF4-FFF2-40B4-BE49-F238E27FC236}">
                <a16:creationId xmlns:a16="http://schemas.microsoft.com/office/drawing/2014/main" id="{3FF1161B-1AA4-4416-8D60-1507B0F3F3F4}"/>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7111"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7112"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7113"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7114"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7115"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7116"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7117"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7118"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47119"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7120"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7121"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7122"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7123"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7124"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7125"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7126"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7127"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7128"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7129"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7130"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7131"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47132"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47133"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7134"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47135"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7106"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47130"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36"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7137" name="Rectangle 31"/>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47139" name="Rectangle 33"/>
          <p:cNvSpPr>
            <a:spLocks noChangeArrowheads="1"/>
          </p:cNvSpPr>
          <p:nvPr/>
        </p:nvSpPr>
        <p:spPr bwMode="auto">
          <a:xfrm>
            <a:off x="0" y="785794"/>
            <a:ext cx="8569325" cy="457200"/>
          </a:xfrm>
          <a:prstGeom prst="rect">
            <a:avLst/>
          </a:prstGeom>
          <a:noFill/>
          <a:ln w="9525">
            <a:noFill/>
            <a:miter lim="800000"/>
            <a:headEnd/>
            <a:tailEnd/>
          </a:ln>
        </p:spPr>
        <p:txBody>
          <a:bodyPr anchor="ctr">
            <a:spAutoFit/>
          </a:bodyPr>
          <a:lstStyle/>
          <a:p>
            <a:r>
              <a:rPr lang="it-IT" u="sng" dirty="0"/>
              <a:t>FORMULA di BREGUET Semplificata per AUTON. DISTANZA </a:t>
            </a:r>
          </a:p>
        </p:txBody>
      </p:sp>
      <p:sp>
        <p:nvSpPr>
          <p:cNvPr id="47140"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7141"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7142" name="Rectangle 3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7143"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7144" name="Rectangle 3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7145" name="Rectangle 3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7146"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7147"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7148" name="Rectangle 4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7149"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7150"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7151" name="Rectangle 4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47152" name="Rectangle 4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7153"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7154"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7155"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7156"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7157" name="Rectangle 5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7158" name="Rectangle 5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graphicFrame>
        <p:nvGraphicFramePr>
          <p:cNvPr id="47107" name="Object 54"/>
          <p:cNvGraphicFramePr>
            <a:graphicFrameLocks noChangeAspect="1"/>
          </p:cNvGraphicFramePr>
          <p:nvPr/>
        </p:nvGraphicFramePr>
        <p:xfrm>
          <a:off x="157163" y="1285875"/>
          <a:ext cx="2778125" cy="1168400"/>
        </p:xfrm>
        <a:graphic>
          <a:graphicData uri="http://schemas.openxmlformats.org/presentationml/2006/ole">
            <mc:AlternateContent xmlns:mc="http://schemas.openxmlformats.org/markup-compatibility/2006">
              <mc:Choice xmlns:v="urn:schemas-microsoft-com:vml" Requires="v">
                <p:oleObj spid="_x0000_s47131" name="Equazione" r:id="rId5" imgW="1180800" imgH="495000" progId="Equation.3">
                  <p:embed/>
                </p:oleObj>
              </mc:Choice>
              <mc:Fallback>
                <p:oleObj name="Equazione" r:id="rId5" imgW="1180800" imgH="495000" progId="Equation.3">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3" y="1285875"/>
                        <a:ext cx="2778125"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59" name="Rectangle 56"/>
          <p:cNvSpPr>
            <a:spLocks noChangeArrowheads="1"/>
          </p:cNvSpPr>
          <p:nvPr/>
        </p:nvSpPr>
        <p:spPr bwMode="auto">
          <a:xfrm>
            <a:off x="0" y="2428868"/>
            <a:ext cx="9144000" cy="1015663"/>
          </a:xfrm>
          <a:prstGeom prst="rect">
            <a:avLst/>
          </a:prstGeom>
          <a:noFill/>
          <a:ln w="9525">
            <a:noFill/>
            <a:miter lim="800000"/>
            <a:headEnd/>
            <a:tailEnd/>
          </a:ln>
        </p:spPr>
        <p:txBody>
          <a:bodyPr wrap="square">
            <a:spAutoFit/>
          </a:bodyPr>
          <a:lstStyle/>
          <a:p>
            <a:pPr algn="just"/>
            <a:r>
              <a:rPr lang="it-IT" sz="2000" dirty="0"/>
              <a:t>Nella trattazione precedente abbiamo ipotizzato volo ad assetto e quota costante (e quindi V variabile). Se invece faccio </a:t>
            </a:r>
            <a:r>
              <a:rPr lang="it-IT" sz="2000" b="1" dirty="0"/>
              <a:t>l’ipotesi di volo ad assetto e V costante</a:t>
            </a:r>
            <a:r>
              <a:rPr lang="it-IT" sz="2000" dirty="0"/>
              <a:t> (quindi questa volta la quota sarà variabile con il ridursi del peso) avremo:</a:t>
            </a:r>
          </a:p>
        </p:txBody>
      </p:sp>
      <p:graphicFrame>
        <p:nvGraphicFramePr>
          <p:cNvPr id="47108" name="Object 57"/>
          <p:cNvGraphicFramePr>
            <a:graphicFrameLocks noChangeAspect="1"/>
          </p:cNvGraphicFramePr>
          <p:nvPr/>
        </p:nvGraphicFramePr>
        <p:xfrm>
          <a:off x="214282" y="3500438"/>
          <a:ext cx="7805738" cy="1212850"/>
        </p:xfrm>
        <a:graphic>
          <a:graphicData uri="http://schemas.openxmlformats.org/presentationml/2006/ole">
            <mc:AlternateContent xmlns:mc="http://schemas.openxmlformats.org/markup-compatibility/2006">
              <mc:Choice xmlns:v="urn:schemas-microsoft-com:vml" Requires="v">
                <p:oleObj spid="_x0000_s47132" name="Equazione" r:id="rId7" imgW="3200400" imgH="495000" progId="Equation.3">
                  <p:embed/>
                </p:oleObj>
              </mc:Choice>
              <mc:Fallback>
                <p:oleObj name="Equazione" r:id="rId7" imgW="3200400" imgH="495000"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282" y="3500438"/>
                        <a:ext cx="7805738" cy="1212850"/>
                      </a:xfrm>
                      <a:prstGeom prst="rect">
                        <a:avLst/>
                      </a:prstGeom>
                      <a:solidFill>
                        <a:srgbClr val="FFFF00"/>
                      </a:solidFill>
                    </p:spPr>
                  </p:pic>
                </p:oleObj>
              </mc:Fallback>
            </mc:AlternateContent>
          </a:graphicData>
        </a:graphic>
      </p:graphicFrame>
      <p:sp>
        <p:nvSpPr>
          <p:cNvPr id="47160" name="Segnaposto numero diapositiva 56"/>
          <p:cNvSpPr>
            <a:spLocks noGrp="1"/>
          </p:cNvSpPr>
          <p:nvPr>
            <p:ph type="sldNum" sz="quarter" idx="12"/>
          </p:nvPr>
        </p:nvSpPr>
        <p:spPr>
          <a:noFill/>
        </p:spPr>
        <p:txBody>
          <a:bodyPr/>
          <a:lstStyle/>
          <a:p>
            <a:fld id="{88DC93BF-DE2F-41E5-B4C8-92F6D82936A7}" type="slidenum">
              <a:rPr lang="it-IT" smtClean="0"/>
              <a:pPr/>
              <a:t>51</a:t>
            </a:fld>
            <a:endParaRPr lang="it-IT"/>
          </a:p>
        </p:txBody>
      </p:sp>
      <p:sp>
        <p:nvSpPr>
          <p:cNvPr id="58"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dirty="0"/>
              <a:t>Formulazione Quantitativa – Formule di BREGUET Velivolo a GETTO</a:t>
            </a:r>
          </a:p>
        </p:txBody>
      </p:sp>
      <p:sp>
        <p:nvSpPr>
          <p:cNvPr id="59" name="Rettangolo 58"/>
          <p:cNvSpPr/>
          <p:nvPr/>
        </p:nvSpPr>
        <p:spPr>
          <a:xfrm>
            <a:off x="71406" y="4857760"/>
            <a:ext cx="9001156" cy="1631216"/>
          </a:xfrm>
          <a:prstGeom prst="rect">
            <a:avLst/>
          </a:prstGeom>
        </p:spPr>
        <p:txBody>
          <a:bodyPr wrap="square">
            <a:spAutoFit/>
          </a:bodyPr>
          <a:lstStyle/>
          <a:p>
            <a:pPr algn="just"/>
            <a:r>
              <a:rPr lang="it-IT" sz="2000" dirty="0"/>
              <a:t>Questo tipo di approccio conduce quindi ad una formula alternativa per il calcolo del </a:t>
            </a:r>
            <a:r>
              <a:rPr lang="it-IT" sz="2000" dirty="0" err="1"/>
              <a:t>range</a:t>
            </a:r>
            <a:r>
              <a:rPr lang="it-IT" sz="2000" dirty="0"/>
              <a:t> di un velivolo propulso a getto. La procedura prevede una </a:t>
            </a:r>
            <a:r>
              <a:rPr lang="it-IT" sz="2000" b="1" dirty="0"/>
              <a:t>crociera in salita </a:t>
            </a:r>
            <a:r>
              <a:rPr lang="it-IT" sz="2000" dirty="0"/>
              <a:t>(</a:t>
            </a:r>
            <a:r>
              <a:rPr lang="it-IT" sz="2000" b="1" i="1" dirty="0"/>
              <a:t>CRUISE-CLIMB</a:t>
            </a:r>
            <a:r>
              <a:rPr lang="it-IT" sz="2000" dirty="0"/>
              <a:t>). Si nota che la formula (Comunemente detta formula di </a:t>
            </a:r>
            <a:r>
              <a:rPr lang="it-IT" sz="2000" dirty="0" err="1"/>
              <a:t>Breguet</a:t>
            </a:r>
            <a:r>
              <a:rPr lang="it-IT" sz="2000" dirty="0"/>
              <a:t> per velivoli a getto) è molto simile a quella usata per i velivoli ad elica con la sostituzione di V al posto del rendimento propulsivo dell’elica.</a:t>
            </a:r>
          </a:p>
        </p:txBody>
      </p:sp>
      <p:sp>
        <p:nvSpPr>
          <p:cNvPr id="60" name="Segnaposto piè di pagina 4">
            <a:extLst>
              <a:ext uri="{FF2B5EF4-FFF2-40B4-BE49-F238E27FC236}">
                <a16:creationId xmlns:a16="http://schemas.microsoft.com/office/drawing/2014/main" id="{872D981C-15BD-4D91-B308-C911950A7DB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63" name="Rectangle 2">
            <a:extLst>
              <a:ext uri="{FF2B5EF4-FFF2-40B4-BE49-F238E27FC236}">
                <a16:creationId xmlns:a16="http://schemas.microsoft.com/office/drawing/2014/main" id="{889B9F52-BB35-4B4F-AB9B-04AB7D87D1A6}"/>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8136" name="Rectangle 4"/>
          <p:cNvSpPr>
            <a:spLocks noChangeArrowheads="1"/>
          </p:cNvSpPr>
          <p:nvPr/>
        </p:nvSpPr>
        <p:spPr bwMode="auto">
          <a:xfrm flipV="1">
            <a:off x="0" y="3626053"/>
            <a:ext cx="9144000" cy="461665"/>
          </a:xfrm>
          <a:prstGeom prst="rect">
            <a:avLst/>
          </a:prstGeom>
          <a:noFill/>
          <a:ln w="9525">
            <a:noFill/>
            <a:miter lim="800000"/>
            <a:headEnd/>
            <a:tailEnd/>
          </a:ln>
        </p:spPr>
        <p:txBody>
          <a:bodyPr wrap="square" anchor="ctr">
            <a:spAutoFit/>
          </a:bodyPr>
          <a:lstStyle/>
          <a:p>
            <a:endParaRPr lang="it-IT"/>
          </a:p>
        </p:txBody>
      </p:sp>
      <p:sp>
        <p:nvSpPr>
          <p:cNvPr id="48137" name="Rectangle 5"/>
          <p:cNvSpPr>
            <a:spLocks noChangeArrowheads="1"/>
          </p:cNvSpPr>
          <p:nvPr/>
        </p:nvSpPr>
        <p:spPr bwMode="auto">
          <a:xfrm flipV="1">
            <a:off x="0" y="3626053"/>
            <a:ext cx="9144000" cy="461665"/>
          </a:xfrm>
          <a:prstGeom prst="rect">
            <a:avLst/>
          </a:prstGeom>
          <a:noFill/>
          <a:ln w="9525">
            <a:noFill/>
            <a:miter lim="800000"/>
            <a:headEnd/>
            <a:tailEnd/>
          </a:ln>
        </p:spPr>
        <p:txBody>
          <a:bodyPr wrap="square" anchor="ctr">
            <a:spAutoFit/>
          </a:bodyPr>
          <a:lstStyle/>
          <a:p>
            <a:endParaRPr lang="it-IT"/>
          </a:p>
        </p:txBody>
      </p:sp>
      <p:sp>
        <p:nvSpPr>
          <p:cNvPr id="48138" name="Rectangle 6"/>
          <p:cNvSpPr>
            <a:spLocks noChangeArrowheads="1"/>
          </p:cNvSpPr>
          <p:nvPr/>
        </p:nvSpPr>
        <p:spPr bwMode="auto">
          <a:xfrm flipV="1">
            <a:off x="0" y="3721303"/>
            <a:ext cx="9144000" cy="461665"/>
          </a:xfrm>
          <a:prstGeom prst="rect">
            <a:avLst/>
          </a:prstGeom>
          <a:noFill/>
          <a:ln w="9525">
            <a:noFill/>
            <a:miter lim="800000"/>
            <a:headEnd/>
            <a:tailEnd/>
          </a:ln>
        </p:spPr>
        <p:txBody>
          <a:bodyPr wrap="square" anchor="ctr">
            <a:spAutoFit/>
          </a:bodyPr>
          <a:lstStyle/>
          <a:p>
            <a:endParaRPr lang="it-IT"/>
          </a:p>
        </p:txBody>
      </p:sp>
      <p:sp>
        <p:nvSpPr>
          <p:cNvPr id="48139" name="Rectangle 7"/>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sp>
        <p:nvSpPr>
          <p:cNvPr id="48140" name="Rectangle 8"/>
          <p:cNvSpPr>
            <a:spLocks noChangeArrowheads="1"/>
          </p:cNvSpPr>
          <p:nvPr/>
        </p:nvSpPr>
        <p:spPr bwMode="auto">
          <a:xfrm flipV="1">
            <a:off x="0" y="3626053"/>
            <a:ext cx="9144000" cy="461665"/>
          </a:xfrm>
          <a:prstGeom prst="rect">
            <a:avLst/>
          </a:prstGeom>
          <a:noFill/>
          <a:ln w="9525">
            <a:noFill/>
            <a:miter lim="800000"/>
            <a:headEnd/>
            <a:tailEnd/>
          </a:ln>
        </p:spPr>
        <p:txBody>
          <a:bodyPr wrap="square" anchor="ctr">
            <a:spAutoFit/>
          </a:bodyPr>
          <a:lstStyle/>
          <a:p>
            <a:endParaRPr lang="it-IT"/>
          </a:p>
        </p:txBody>
      </p:sp>
      <p:sp>
        <p:nvSpPr>
          <p:cNvPr id="48141" name="Rectangle 9"/>
          <p:cNvSpPr>
            <a:spLocks noChangeArrowheads="1"/>
          </p:cNvSpPr>
          <p:nvPr/>
        </p:nvSpPr>
        <p:spPr bwMode="auto">
          <a:xfrm flipV="1">
            <a:off x="0" y="3626053"/>
            <a:ext cx="9144000" cy="461665"/>
          </a:xfrm>
          <a:prstGeom prst="rect">
            <a:avLst/>
          </a:prstGeom>
          <a:noFill/>
          <a:ln w="9525">
            <a:noFill/>
            <a:miter lim="800000"/>
            <a:headEnd/>
            <a:tailEnd/>
          </a:ln>
        </p:spPr>
        <p:txBody>
          <a:bodyPr wrap="square" anchor="ctr">
            <a:spAutoFit/>
          </a:bodyPr>
          <a:lstStyle/>
          <a:p>
            <a:endParaRPr lang="it-IT"/>
          </a:p>
        </p:txBody>
      </p:sp>
      <p:sp>
        <p:nvSpPr>
          <p:cNvPr id="48142" name="Rectangle 10"/>
          <p:cNvSpPr>
            <a:spLocks noChangeArrowheads="1"/>
          </p:cNvSpPr>
          <p:nvPr/>
        </p:nvSpPr>
        <p:spPr bwMode="auto">
          <a:xfrm flipV="1">
            <a:off x="0" y="3721303"/>
            <a:ext cx="9144000" cy="461665"/>
          </a:xfrm>
          <a:prstGeom prst="rect">
            <a:avLst/>
          </a:prstGeom>
          <a:noFill/>
          <a:ln w="9525">
            <a:noFill/>
            <a:miter lim="800000"/>
            <a:headEnd/>
            <a:tailEnd/>
          </a:ln>
        </p:spPr>
        <p:txBody>
          <a:bodyPr wrap="square" anchor="ctr">
            <a:spAutoFit/>
          </a:bodyPr>
          <a:lstStyle/>
          <a:p>
            <a:endParaRPr lang="it-IT"/>
          </a:p>
        </p:txBody>
      </p:sp>
      <p:sp>
        <p:nvSpPr>
          <p:cNvPr id="48143" name="Rectangle 11"/>
          <p:cNvSpPr>
            <a:spLocks noChangeArrowheads="1"/>
          </p:cNvSpPr>
          <p:nvPr/>
        </p:nvSpPr>
        <p:spPr bwMode="auto">
          <a:xfrm flipV="1">
            <a:off x="0" y="3726066"/>
            <a:ext cx="9144000" cy="461665"/>
          </a:xfrm>
          <a:prstGeom prst="rect">
            <a:avLst/>
          </a:prstGeom>
          <a:noFill/>
          <a:ln w="9525">
            <a:noFill/>
            <a:miter lim="800000"/>
            <a:headEnd/>
            <a:tailEnd/>
          </a:ln>
        </p:spPr>
        <p:txBody>
          <a:bodyPr wrap="square" anchor="ctr">
            <a:spAutoFit/>
          </a:bodyPr>
          <a:lstStyle/>
          <a:p>
            <a:endParaRPr lang="it-IT"/>
          </a:p>
        </p:txBody>
      </p:sp>
      <p:sp>
        <p:nvSpPr>
          <p:cNvPr id="48144" name="Rectangle 12"/>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sp>
        <p:nvSpPr>
          <p:cNvPr id="48145" name="Rectangle 13"/>
          <p:cNvSpPr>
            <a:spLocks noChangeArrowheads="1"/>
          </p:cNvSpPr>
          <p:nvPr/>
        </p:nvSpPr>
        <p:spPr bwMode="auto">
          <a:xfrm flipV="1">
            <a:off x="0" y="3573666"/>
            <a:ext cx="9144000" cy="461665"/>
          </a:xfrm>
          <a:prstGeom prst="rect">
            <a:avLst/>
          </a:prstGeom>
          <a:noFill/>
          <a:ln w="9525">
            <a:noFill/>
            <a:miter lim="800000"/>
            <a:headEnd/>
            <a:tailEnd/>
          </a:ln>
        </p:spPr>
        <p:txBody>
          <a:bodyPr wrap="square" anchor="ctr">
            <a:spAutoFit/>
          </a:bodyPr>
          <a:lstStyle/>
          <a:p>
            <a:endParaRPr lang="it-IT"/>
          </a:p>
        </p:txBody>
      </p:sp>
      <p:sp>
        <p:nvSpPr>
          <p:cNvPr id="48146" name="Rectangle 14"/>
          <p:cNvSpPr>
            <a:spLocks noChangeArrowheads="1"/>
          </p:cNvSpPr>
          <p:nvPr/>
        </p:nvSpPr>
        <p:spPr bwMode="auto">
          <a:xfrm flipV="1">
            <a:off x="0" y="3573666"/>
            <a:ext cx="9144000" cy="461665"/>
          </a:xfrm>
          <a:prstGeom prst="rect">
            <a:avLst/>
          </a:prstGeom>
          <a:noFill/>
          <a:ln w="9525">
            <a:noFill/>
            <a:miter lim="800000"/>
            <a:headEnd/>
            <a:tailEnd/>
          </a:ln>
        </p:spPr>
        <p:txBody>
          <a:bodyPr wrap="square" anchor="ctr">
            <a:spAutoFit/>
          </a:bodyPr>
          <a:lstStyle/>
          <a:p>
            <a:endParaRPr lang="it-IT"/>
          </a:p>
        </p:txBody>
      </p:sp>
      <p:sp>
        <p:nvSpPr>
          <p:cNvPr id="48147" name="Rectangle 15"/>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sp>
        <p:nvSpPr>
          <p:cNvPr id="48148" name="Rectangle 16"/>
          <p:cNvSpPr>
            <a:spLocks noChangeArrowheads="1"/>
          </p:cNvSpPr>
          <p:nvPr/>
        </p:nvSpPr>
        <p:spPr bwMode="auto">
          <a:xfrm flipV="1">
            <a:off x="0" y="3573666"/>
            <a:ext cx="9144000" cy="461665"/>
          </a:xfrm>
          <a:prstGeom prst="rect">
            <a:avLst/>
          </a:prstGeom>
          <a:noFill/>
          <a:ln w="9525">
            <a:noFill/>
            <a:miter lim="800000"/>
            <a:headEnd/>
            <a:tailEnd/>
          </a:ln>
        </p:spPr>
        <p:txBody>
          <a:bodyPr wrap="square" anchor="ctr">
            <a:spAutoFit/>
          </a:bodyPr>
          <a:lstStyle/>
          <a:p>
            <a:endParaRPr lang="it-IT"/>
          </a:p>
        </p:txBody>
      </p:sp>
      <p:sp>
        <p:nvSpPr>
          <p:cNvPr id="48149" name="Rectangle 17"/>
          <p:cNvSpPr>
            <a:spLocks noChangeArrowheads="1"/>
          </p:cNvSpPr>
          <p:nvPr/>
        </p:nvSpPr>
        <p:spPr bwMode="auto">
          <a:xfrm flipV="1">
            <a:off x="0" y="3626053"/>
            <a:ext cx="9144000" cy="461665"/>
          </a:xfrm>
          <a:prstGeom prst="rect">
            <a:avLst/>
          </a:prstGeom>
          <a:noFill/>
          <a:ln w="9525">
            <a:noFill/>
            <a:miter lim="800000"/>
            <a:headEnd/>
            <a:tailEnd/>
          </a:ln>
        </p:spPr>
        <p:txBody>
          <a:bodyPr wrap="square" anchor="ctr">
            <a:spAutoFit/>
          </a:bodyPr>
          <a:lstStyle/>
          <a:p>
            <a:endParaRPr lang="it-IT"/>
          </a:p>
        </p:txBody>
      </p:sp>
      <p:sp>
        <p:nvSpPr>
          <p:cNvPr id="48150" name="Rectangle 18"/>
          <p:cNvSpPr>
            <a:spLocks noChangeArrowheads="1"/>
          </p:cNvSpPr>
          <p:nvPr/>
        </p:nvSpPr>
        <p:spPr bwMode="auto">
          <a:xfrm flipV="1">
            <a:off x="0" y="3573666"/>
            <a:ext cx="9144000" cy="461665"/>
          </a:xfrm>
          <a:prstGeom prst="rect">
            <a:avLst/>
          </a:prstGeom>
          <a:noFill/>
          <a:ln w="9525">
            <a:noFill/>
            <a:miter lim="800000"/>
            <a:headEnd/>
            <a:tailEnd/>
          </a:ln>
        </p:spPr>
        <p:txBody>
          <a:bodyPr wrap="square" anchor="ctr">
            <a:spAutoFit/>
          </a:bodyPr>
          <a:lstStyle/>
          <a:p>
            <a:endParaRPr lang="it-IT"/>
          </a:p>
        </p:txBody>
      </p:sp>
      <p:sp>
        <p:nvSpPr>
          <p:cNvPr id="48151" name="Rectangle 19"/>
          <p:cNvSpPr>
            <a:spLocks noChangeArrowheads="1"/>
          </p:cNvSpPr>
          <p:nvPr/>
        </p:nvSpPr>
        <p:spPr bwMode="auto">
          <a:xfrm flipV="1">
            <a:off x="0" y="3573666"/>
            <a:ext cx="9144000" cy="461665"/>
          </a:xfrm>
          <a:prstGeom prst="rect">
            <a:avLst/>
          </a:prstGeom>
          <a:noFill/>
          <a:ln w="9525">
            <a:noFill/>
            <a:miter lim="800000"/>
            <a:headEnd/>
            <a:tailEnd/>
          </a:ln>
        </p:spPr>
        <p:txBody>
          <a:bodyPr wrap="square" anchor="ctr">
            <a:spAutoFit/>
          </a:bodyPr>
          <a:lstStyle/>
          <a:p>
            <a:endParaRPr lang="it-IT"/>
          </a:p>
        </p:txBody>
      </p:sp>
      <p:sp>
        <p:nvSpPr>
          <p:cNvPr id="48152" name="Rectangle 20"/>
          <p:cNvSpPr>
            <a:spLocks noChangeArrowheads="1"/>
          </p:cNvSpPr>
          <p:nvPr/>
        </p:nvSpPr>
        <p:spPr bwMode="auto">
          <a:xfrm flipV="1">
            <a:off x="0" y="3573666"/>
            <a:ext cx="9144000" cy="461665"/>
          </a:xfrm>
          <a:prstGeom prst="rect">
            <a:avLst/>
          </a:prstGeom>
          <a:noFill/>
          <a:ln w="9525">
            <a:noFill/>
            <a:miter lim="800000"/>
            <a:headEnd/>
            <a:tailEnd/>
          </a:ln>
        </p:spPr>
        <p:txBody>
          <a:bodyPr wrap="square" anchor="ctr">
            <a:spAutoFit/>
          </a:bodyPr>
          <a:lstStyle/>
          <a:p>
            <a:endParaRPr lang="it-IT"/>
          </a:p>
        </p:txBody>
      </p:sp>
      <p:sp>
        <p:nvSpPr>
          <p:cNvPr id="48153" name="Rectangle 21"/>
          <p:cNvSpPr>
            <a:spLocks noChangeArrowheads="1"/>
          </p:cNvSpPr>
          <p:nvPr/>
        </p:nvSpPr>
        <p:spPr bwMode="auto">
          <a:xfrm flipV="1">
            <a:off x="0" y="3573666"/>
            <a:ext cx="9144000" cy="461665"/>
          </a:xfrm>
          <a:prstGeom prst="rect">
            <a:avLst/>
          </a:prstGeom>
          <a:noFill/>
          <a:ln w="9525">
            <a:noFill/>
            <a:miter lim="800000"/>
            <a:headEnd/>
            <a:tailEnd/>
          </a:ln>
        </p:spPr>
        <p:txBody>
          <a:bodyPr wrap="square" anchor="ctr">
            <a:spAutoFit/>
          </a:bodyPr>
          <a:lstStyle/>
          <a:p>
            <a:endParaRPr lang="it-IT"/>
          </a:p>
        </p:txBody>
      </p:sp>
      <p:sp>
        <p:nvSpPr>
          <p:cNvPr id="48154" name="Rectangle 22"/>
          <p:cNvSpPr>
            <a:spLocks noChangeArrowheads="1"/>
          </p:cNvSpPr>
          <p:nvPr/>
        </p:nvSpPr>
        <p:spPr bwMode="auto">
          <a:xfrm flipV="1">
            <a:off x="0" y="3640341"/>
            <a:ext cx="9144000" cy="461665"/>
          </a:xfrm>
          <a:prstGeom prst="rect">
            <a:avLst/>
          </a:prstGeom>
          <a:noFill/>
          <a:ln w="9525">
            <a:noFill/>
            <a:miter lim="800000"/>
            <a:headEnd/>
            <a:tailEnd/>
          </a:ln>
        </p:spPr>
        <p:txBody>
          <a:bodyPr wrap="square" anchor="ctr">
            <a:spAutoFit/>
          </a:bodyPr>
          <a:lstStyle/>
          <a:p>
            <a:endParaRPr lang="it-IT"/>
          </a:p>
        </p:txBody>
      </p:sp>
      <p:sp>
        <p:nvSpPr>
          <p:cNvPr id="48155" name="Rectangle 23"/>
          <p:cNvSpPr>
            <a:spLocks noChangeArrowheads="1"/>
          </p:cNvSpPr>
          <p:nvPr/>
        </p:nvSpPr>
        <p:spPr bwMode="auto">
          <a:xfrm flipV="1">
            <a:off x="0" y="3573666"/>
            <a:ext cx="9144000" cy="461665"/>
          </a:xfrm>
          <a:prstGeom prst="rect">
            <a:avLst/>
          </a:prstGeom>
          <a:noFill/>
          <a:ln w="9525">
            <a:noFill/>
            <a:miter lim="800000"/>
            <a:headEnd/>
            <a:tailEnd/>
          </a:ln>
        </p:spPr>
        <p:txBody>
          <a:bodyPr wrap="square" anchor="ctr">
            <a:spAutoFit/>
          </a:bodyPr>
          <a:lstStyle/>
          <a:p>
            <a:endParaRPr lang="it-IT"/>
          </a:p>
        </p:txBody>
      </p:sp>
      <p:sp>
        <p:nvSpPr>
          <p:cNvPr id="48156" name="Rectangle 24"/>
          <p:cNvSpPr>
            <a:spLocks noChangeArrowheads="1"/>
          </p:cNvSpPr>
          <p:nvPr/>
        </p:nvSpPr>
        <p:spPr bwMode="auto">
          <a:xfrm flipV="1">
            <a:off x="0" y="3583191"/>
            <a:ext cx="9144000" cy="461665"/>
          </a:xfrm>
          <a:prstGeom prst="rect">
            <a:avLst/>
          </a:prstGeom>
          <a:noFill/>
          <a:ln w="9525">
            <a:noFill/>
            <a:miter lim="800000"/>
            <a:headEnd/>
            <a:tailEnd/>
          </a:ln>
        </p:spPr>
        <p:txBody>
          <a:bodyPr wrap="square" anchor="ctr">
            <a:spAutoFit/>
          </a:bodyPr>
          <a:lstStyle/>
          <a:p>
            <a:endParaRPr lang="it-IT"/>
          </a:p>
        </p:txBody>
      </p:sp>
      <p:sp>
        <p:nvSpPr>
          <p:cNvPr id="48157" name="Rectangle 25"/>
          <p:cNvSpPr>
            <a:spLocks noChangeArrowheads="1"/>
          </p:cNvSpPr>
          <p:nvPr/>
        </p:nvSpPr>
        <p:spPr bwMode="auto">
          <a:xfrm flipV="1">
            <a:off x="0" y="3607003"/>
            <a:ext cx="9144000" cy="461665"/>
          </a:xfrm>
          <a:prstGeom prst="rect">
            <a:avLst/>
          </a:prstGeom>
          <a:noFill/>
          <a:ln w="9525">
            <a:noFill/>
            <a:miter lim="800000"/>
            <a:headEnd/>
            <a:tailEnd/>
          </a:ln>
        </p:spPr>
        <p:txBody>
          <a:bodyPr wrap="square" anchor="ctr">
            <a:spAutoFit/>
          </a:bodyPr>
          <a:lstStyle/>
          <a:p>
            <a:endParaRPr lang="it-IT"/>
          </a:p>
        </p:txBody>
      </p:sp>
      <p:sp>
        <p:nvSpPr>
          <p:cNvPr id="48158" name="Rectangle 26"/>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sp>
        <p:nvSpPr>
          <p:cNvPr id="48159" name="Rectangle 27"/>
          <p:cNvSpPr>
            <a:spLocks noChangeArrowheads="1"/>
          </p:cNvSpPr>
          <p:nvPr/>
        </p:nvSpPr>
        <p:spPr bwMode="auto">
          <a:xfrm flipV="1">
            <a:off x="0" y="3568903"/>
            <a:ext cx="9144000" cy="461665"/>
          </a:xfrm>
          <a:prstGeom prst="rect">
            <a:avLst/>
          </a:prstGeom>
          <a:noFill/>
          <a:ln w="9525">
            <a:noFill/>
            <a:miter lim="800000"/>
            <a:headEnd/>
            <a:tailEnd/>
          </a:ln>
        </p:spPr>
        <p:txBody>
          <a:bodyPr wrap="square" anchor="ctr">
            <a:spAutoFit/>
          </a:bodyPr>
          <a:lstStyle/>
          <a:p>
            <a:endParaRPr lang="it-IT"/>
          </a:p>
        </p:txBody>
      </p:sp>
      <p:sp>
        <p:nvSpPr>
          <p:cNvPr id="48160" name="Rectangle 28"/>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graphicFrame>
        <p:nvGraphicFramePr>
          <p:cNvPr id="48130"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48171"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61"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8162" name="Rectangle 31"/>
          <p:cNvSpPr>
            <a:spLocks noChangeArrowheads="1"/>
          </p:cNvSpPr>
          <p:nvPr/>
        </p:nvSpPr>
        <p:spPr bwMode="auto">
          <a:xfrm>
            <a:off x="4022725" y="3781327"/>
            <a:ext cx="1098550" cy="276999"/>
          </a:xfrm>
          <a:prstGeom prst="rect">
            <a:avLst/>
          </a:prstGeom>
          <a:noFill/>
          <a:ln w="9525">
            <a:noFill/>
            <a:miter lim="800000"/>
            <a:headEnd/>
            <a:tailEnd/>
          </a:ln>
        </p:spPr>
        <p:txBody>
          <a:bodyPr wrap="square" anchor="ctr">
            <a:spAutoFit/>
          </a:bodyPr>
          <a:lstStyle/>
          <a:p>
            <a:pPr algn="ctr"/>
            <a:r>
              <a:rPr lang="it-IT" sz="1200">
                <a:cs typeface="Times New Roman" pitchFamily="18" charset="0"/>
              </a:rPr>
              <a:t>, 	</a:t>
            </a:r>
            <a:endParaRPr lang="it-IT"/>
          </a:p>
        </p:txBody>
      </p:sp>
      <p:sp>
        <p:nvSpPr>
          <p:cNvPr id="48165" name="Rectangle 34"/>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sp>
        <p:nvSpPr>
          <p:cNvPr id="48166" name="Rectangle 35"/>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sp>
        <p:nvSpPr>
          <p:cNvPr id="48167" name="Rectangle 36"/>
          <p:cNvSpPr>
            <a:spLocks noChangeArrowheads="1"/>
          </p:cNvSpPr>
          <p:nvPr/>
        </p:nvSpPr>
        <p:spPr bwMode="auto">
          <a:xfrm flipV="1">
            <a:off x="0" y="3640341"/>
            <a:ext cx="9144000" cy="461665"/>
          </a:xfrm>
          <a:prstGeom prst="rect">
            <a:avLst/>
          </a:prstGeom>
          <a:noFill/>
          <a:ln w="9525">
            <a:noFill/>
            <a:miter lim="800000"/>
            <a:headEnd/>
            <a:tailEnd/>
          </a:ln>
        </p:spPr>
        <p:txBody>
          <a:bodyPr wrap="square" anchor="ctr">
            <a:spAutoFit/>
          </a:bodyPr>
          <a:lstStyle/>
          <a:p>
            <a:endParaRPr lang="it-IT"/>
          </a:p>
        </p:txBody>
      </p:sp>
      <p:sp>
        <p:nvSpPr>
          <p:cNvPr id="48168" name="Rectangle 37"/>
          <p:cNvSpPr>
            <a:spLocks noChangeArrowheads="1"/>
          </p:cNvSpPr>
          <p:nvPr/>
        </p:nvSpPr>
        <p:spPr bwMode="auto">
          <a:xfrm flipV="1">
            <a:off x="0" y="3640341"/>
            <a:ext cx="9144000" cy="461665"/>
          </a:xfrm>
          <a:prstGeom prst="rect">
            <a:avLst/>
          </a:prstGeom>
          <a:noFill/>
          <a:ln w="9525">
            <a:noFill/>
            <a:miter lim="800000"/>
            <a:headEnd/>
            <a:tailEnd/>
          </a:ln>
        </p:spPr>
        <p:txBody>
          <a:bodyPr wrap="square" anchor="ctr">
            <a:spAutoFit/>
          </a:bodyPr>
          <a:lstStyle/>
          <a:p>
            <a:endParaRPr lang="it-IT"/>
          </a:p>
        </p:txBody>
      </p:sp>
      <p:sp>
        <p:nvSpPr>
          <p:cNvPr id="48169" name="Rectangle 38"/>
          <p:cNvSpPr>
            <a:spLocks noChangeArrowheads="1"/>
          </p:cNvSpPr>
          <p:nvPr/>
        </p:nvSpPr>
        <p:spPr bwMode="auto">
          <a:xfrm flipV="1">
            <a:off x="0" y="3592716"/>
            <a:ext cx="9144000" cy="461665"/>
          </a:xfrm>
          <a:prstGeom prst="rect">
            <a:avLst/>
          </a:prstGeom>
          <a:noFill/>
          <a:ln w="9525">
            <a:noFill/>
            <a:miter lim="800000"/>
            <a:headEnd/>
            <a:tailEnd/>
          </a:ln>
        </p:spPr>
        <p:txBody>
          <a:bodyPr wrap="square" anchor="ctr">
            <a:spAutoFit/>
          </a:bodyPr>
          <a:lstStyle/>
          <a:p>
            <a:endParaRPr lang="it-IT"/>
          </a:p>
        </p:txBody>
      </p:sp>
      <p:sp>
        <p:nvSpPr>
          <p:cNvPr id="48170" name="Rectangle 39"/>
          <p:cNvSpPr>
            <a:spLocks noChangeArrowheads="1"/>
          </p:cNvSpPr>
          <p:nvPr/>
        </p:nvSpPr>
        <p:spPr bwMode="auto">
          <a:xfrm flipV="1">
            <a:off x="0" y="3592716"/>
            <a:ext cx="9144000" cy="461665"/>
          </a:xfrm>
          <a:prstGeom prst="rect">
            <a:avLst/>
          </a:prstGeom>
          <a:noFill/>
          <a:ln w="9525">
            <a:noFill/>
            <a:miter lim="800000"/>
            <a:headEnd/>
            <a:tailEnd/>
          </a:ln>
        </p:spPr>
        <p:txBody>
          <a:bodyPr wrap="square" anchor="ctr">
            <a:spAutoFit/>
          </a:bodyPr>
          <a:lstStyle/>
          <a:p>
            <a:endParaRPr lang="it-IT"/>
          </a:p>
        </p:txBody>
      </p:sp>
      <p:sp>
        <p:nvSpPr>
          <p:cNvPr id="48171" name="Rectangle 40"/>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sp>
        <p:nvSpPr>
          <p:cNvPr id="48172" name="Rectangle 41"/>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sp>
        <p:nvSpPr>
          <p:cNvPr id="48173" name="Rectangle 42"/>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sp>
        <p:nvSpPr>
          <p:cNvPr id="48174" name="Rectangle 43"/>
          <p:cNvSpPr>
            <a:spLocks noChangeArrowheads="1"/>
          </p:cNvSpPr>
          <p:nvPr/>
        </p:nvSpPr>
        <p:spPr bwMode="auto">
          <a:xfrm flipV="1">
            <a:off x="0" y="3587953"/>
            <a:ext cx="9144000" cy="461665"/>
          </a:xfrm>
          <a:prstGeom prst="rect">
            <a:avLst/>
          </a:prstGeom>
          <a:noFill/>
          <a:ln w="9525">
            <a:noFill/>
            <a:miter lim="800000"/>
            <a:headEnd/>
            <a:tailEnd/>
          </a:ln>
        </p:spPr>
        <p:txBody>
          <a:bodyPr wrap="square" anchor="ctr">
            <a:spAutoFit/>
          </a:bodyPr>
          <a:lstStyle/>
          <a:p>
            <a:endParaRPr lang="it-IT"/>
          </a:p>
        </p:txBody>
      </p:sp>
      <p:sp>
        <p:nvSpPr>
          <p:cNvPr id="48175"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8176" name="Rectangle 45"/>
          <p:cNvSpPr>
            <a:spLocks noChangeArrowheads="1"/>
          </p:cNvSpPr>
          <p:nvPr/>
        </p:nvSpPr>
        <p:spPr bwMode="auto">
          <a:xfrm flipV="1">
            <a:off x="0" y="3611766"/>
            <a:ext cx="9144000" cy="461665"/>
          </a:xfrm>
          <a:prstGeom prst="rect">
            <a:avLst/>
          </a:prstGeom>
          <a:noFill/>
          <a:ln w="9525">
            <a:noFill/>
            <a:miter lim="800000"/>
            <a:headEnd/>
            <a:tailEnd/>
          </a:ln>
        </p:spPr>
        <p:txBody>
          <a:bodyPr wrap="square" anchor="ctr">
            <a:spAutoFit/>
          </a:bodyPr>
          <a:lstStyle/>
          <a:p>
            <a:endParaRPr lang="it-IT"/>
          </a:p>
        </p:txBody>
      </p:sp>
      <p:sp>
        <p:nvSpPr>
          <p:cNvPr id="48177" name="Rectangle 46"/>
          <p:cNvSpPr>
            <a:spLocks noChangeArrowheads="1"/>
          </p:cNvSpPr>
          <p:nvPr/>
        </p:nvSpPr>
        <p:spPr bwMode="auto">
          <a:xfrm flipV="1">
            <a:off x="0" y="3621291"/>
            <a:ext cx="9144000" cy="461665"/>
          </a:xfrm>
          <a:prstGeom prst="rect">
            <a:avLst/>
          </a:prstGeom>
          <a:noFill/>
          <a:ln w="9525">
            <a:noFill/>
            <a:miter lim="800000"/>
            <a:headEnd/>
            <a:tailEnd/>
          </a:ln>
        </p:spPr>
        <p:txBody>
          <a:bodyPr wrap="square" anchor="ctr">
            <a:spAutoFit/>
          </a:bodyPr>
          <a:lstStyle/>
          <a:p>
            <a:endParaRPr lang="it-IT"/>
          </a:p>
        </p:txBody>
      </p:sp>
      <p:sp>
        <p:nvSpPr>
          <p:cNvPr id="48178" name="Rectangle 47"/>
          <p:cNvSpPr>
            <a:spLocks noChangeArrowheads="1"/>
          </p:cNvSpPr>
          <p:nvPr/>
        </p:nvSpPr>
        <p:spPr bwMode="auto">
          <a:xfrm flipV="1">
            <a:off x="0" y="3587953"/>
            <a:ext cx="9144000" cy="461665"/>
          </a:xfrm>
          <a:prstGeom prst="rect">
            <a:avLst/>
          </a:prstGeom>
          <a:noFill/>
          <a:ln w="9525">
            <a:noFill/>
            <a:miter lim="800000"/>
            <a:headEnd/>
            <a:tailEnd/>
          </a:ln>
        </p:spPr>
        <p:txBody>
          <a:bodyPr wrap="square" anchor="ctr">
            <a:spAutoFit/>
          </a:bodyPr>
          <a:lstStyle/>
          <a:p>
            <a:endParaRPr lang="it-IT"/>
          </a:p>
        </p:txBody>
      </p:sp>
      <p:sp>
        <p:nvSpPr>
          <p:cNvPr id="48179" name="Rectangle 48"/>
          <p:cNvSpPr>
            <a:spLocks noChangeArrowheads="1"/>
          </p:cNvSpPr>
          <p:nvPr/>
        </p:nvSpPr>
        <p:spPr bwMode="auto">
          <a:xfrm flipV="1">
            <a:off x="0" y="3587953"/>
            <a:ext cx="9144000" cy="461665"/>
          </a:xfrm>
          <a:prstGeom prst="rect">
            <a:avLst/>
          </a:prstGeom>
          <a:noFill/>
          <a:ln w="9525">
            <a:noFill/>
            <a:miter lim="800000"/>
            <a:headEnd/>
            <a:tailEnd/>
          </a:ln>
        </p:spPr>
        <p:txBody>
          <a:bodyPr wrap="square" anchor="ctr">
            <a:spAutoFit/>
          </a:bodyPr>
          <a:lstStyle/>
          <a:p>
            <a:endParaRPr lang="it-IT"/>
          </a:p>
        </p:txBody>
      </p:sp>
      <p:sp>
        <p:nvSpPr>
          <p:cNvPr id="48180" name="Rectangle 49"/>
          <p:cNvSpPr>
            <a:spLocks noChangeArrowheads="1"/>
          </p:cNvSpPr>
          <p:nvPr/>
        </p:nvSpPr>
        <p:spPr bwMode="auto">
          <a:xfrm flipV="1">
            <a:off x="0" y="3592716"/>
            <a:ext cx="9144000" cy="461665"/>
          </a:xfrm>
          <a:prstGeom prst="rect">
            <a:avLst/>
          </a:prstGeom>
          <a:noFill/>
          <a:ln w="9525">
            <a:noFill/>
            <a:miter lim="800000"/>
            <a:headEnd/>
            <a:tailEnd/>
          </a:ln>
        </p:spPr>
        <p:txBody>
          <a:bodyPr wrap="square" anchor="ctr">
            <a:spAutoFit/>
          </a:bodyPr>
          <a:lstStyle/>
          <a:p>
            <a:endParaRPr lang="it-IT"/>
          </a:p>
        </p:txBody>
      </p:sp>
      <p:sp>
        <p:nvSpPr>
          <p:cNvPr id="48181" name="Rectangle 50"/>
          <p:cNvSpPr>
            <a:spLocks noChangeArrowheads="1"/>
          </p:cNvSpPr>
          <p:nvPr/>
        </p:nvSpPr>
        <p:spPr bwMode="auto">
          <a:xfrm flipV="1">
            <a:off x="0" y="3587953"/>
            <a:ext cx="9144000" cy="461665"/>
          </a:xfrm>
          <a:prstGeom prst="rect">
            <a:avLst/>
          </a:prstGeom>
          <a:noFill/>
          <a:ln w="9525">
            <a:noFill/>
            <a:miter lim="800000"/>
            <a:headEnd/>
            <a:tailEnd/>
          </a:ln>
        </p:spPr>
        <p:txBody>
          <a:bodyPr wrap="square" anchor="ctr">
            <a:spAutoFit/>
          </a:bodyPr>
          <a:lstStyle/>
          <a:p>
            <a:endParaRPr lang="it-IT"/>
          </a:p>
        </p:txBody>
      </p:sp>
      <p:sp>
        <p:nvSpPr>
          <p:cNvPr id="48182" name="Rectangle 5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8183" name="Rectangle 52"/>
          <p:cNvSpPr>
            <a:spLocks noChangeArrowheads="1"/>
          </p:cNvSpPr>
          <p:nvPr/>
        </p:nvSpPr>
        <p:spPr bwMode="auto">
          <a:xfrm flipV="1">
            <a:off x="0" y="3587953"/>
            <a:ext cx="9144000" cy="461665"/>
          </a:xfrm>
          <a:prstGeom prst="rect">
            <a:avLst/>
          </a:prstGeom>
          <a:noFill/>
          <a:ln w="9525">
            <a:noFill/>
            <a:miter lim="800000"/>
            <a:headEnd/>
            <a:tailEnd/>
          </a:ln>
        </p:spPr>
        <p:txBody>
          <a:bodyPr wrap="square" anchor="ctr">
            <a:spAutoFit/>
          </a:bodyPr>
          <a:lstStyle/>
          <a:p>
            <a:endParaRPr lang="it-IT"/>
          </a:p>
        </p:txBody>
      </p:sp>
      <p:sp>
        <p:nvSpPr>
          <p:cNvPr id="48184" name="Rectangle 54"/>
          <p:cNvSpPr>
            <a:spLocks noChangeArrowheads="1"/>
          </p:cNvSpPr>
          <p:nvPr/>
        </p:nvSpPr>
        <p:spPr bwMode="auto">
          <a:xfrm>
            <a:off x="5286380" y="1214422"/>
            <a:ext cx="3786214" cy="1015663"/>
          </a:xfrm>
          <a:prstGeom prst="rect">
            <a:avLst/>
          </a:prstGeom>
          <a:noFill/>
          <a:ln w="9525">
            <a:noFill/>
            <a:miter lim="800000"/>
            <a:headEnd/>
            <a:tailEnd/>
          </a:ln>
        </p:spPr>
        <p:txBody>
          <a:bodyPr wrap="square">
            <a:spAutoFit/>
          </a:bodyPr>
          <a:lstStyle/>
          <a:p>
            <a:pPr algn="just"/>
            <a:r>
              <a:rPr lang="it-IT" sz="2000" b="1" i="1" dirty="0"/>
              <a:t>Formula di </a:t>
            </a:r>
            <a:r>
              <a:rPr lang="it-IT" sz="2000" b="1" i="1" dirty="0" err="1"/>
              <a:t>Breguet</a:t>
            </a:r>
            <a:r>
              <a:rPr lang="it-IT" sz="2000" b="1" i="1" dirty="0"/>
              <a:t> semplificata autonomia velivoli a jet (caso CRUISE-CLIMB)</a:t>
            </a:r>
          </a:p>
        </p:txBody>
      </p:sp>
      <p:graphicFrame>
        <p:nvGraphicFramePr>
          <p:cNvPr id="48131" name="Object 55"/>
          <p:cNvGraphicFramePr>
            <a:graphicFrameLocks noChangeAspect="1"/>
          </p:cNvGraphicFramePr>
          <p:nvPr/>
        </p:nvGraphicFramePr>
        <p:xfrm>
          <a:off x="98429" y="1243013"/>
          <a:ext cx="5045075" cy="1082675"/>
        </p:xfrm>
        <a:graphic>
          <a:graphicData uri="http://schemas.openxmlformats.org/presentationml/2006/ole">
            <mc:AlternateContent xmlns:mc="http://schemas.openxmlformats.org/markup-compatibility/2006">
              <mc:Choice xmlns:v="urn:schemas-microsoft-com:vml" Requires="v">
                <p:oleObj spid="_x0000_s48172" name="Equazione" r:id="rId5" imgW="2197080" imgH="469800" progId="Equation.3">
                  <p:embed/>
                </p:oleObj>
              </mc:Choice>
              <mc:Fallback>
                <p:oleObj name="Equazione" r:id="rId5" imgW="2197080" imgH="469800"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29" y="1243013"/>
                        <a:ext cx="5045075" cy="1082675"/>
                      </a:xfrm>
                      <a:prstGeom prst="rect">
                        <a:avLst/>
                      </a:prstGeom>
                      <a:solidFill>
                        <a:srgbClr val="FFFF00"/>
                      </a:solidFill>
                    </p:spPr>
                  </p:pic>
                </p:oleObj>
              </mc:Fallback>
            </mc:AlternateContent>
          </a:graphicData>
        </a:graphic>
      </p:graphicFrame>
      <p:graphicFrame>
        <p:nvGraphicFramePr>
          <p:cNvPr id="48132" name="Object 56"/>
          <p:cNvGraphicFramePr>
            <a:graphicFrameLocks noChangeAspect="1"/>
          </p:cNvGraphicFramePr>
          <p:nvPr/>
        </p:nvGraphicFramePr>
        <p:xfrm>
          <a:off x="702238" y="3571876"/>
          <a:ext cx="1669487" cy="906670"/>
        </p:xfrm>
        <a:graphic>
          <a:graphicData uri="http://schemas.openxmlformats.org/presentationml/2006/ole">
            <mc:AlternateContent xmlns:mc="http://schemas.openxmlformats.org/markup-compatibility/2006">
              <mc:Choice xmlns:v="urn:schemas-microsoft-com:vml" Requires="v">
                <p:oleObj spid="_x0000_s48173" name="Equazione" r:id="rId7" imgW="812520" imgH="444240" progId="Equation.3">
                  <p:embed/>
                </p:oleObj>
              </mc:Choice>
              <mc:Fallback>
                <p:oleObj name="Equazione" r:id="rId7" imgW="812520" imgH="444240" progId="Equation.3">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238" y="3571876"/>
                        <a:ext cx="1669487" cy="906670"/>
                      </a:xfrm>
                      <a:prstGeom prst="rect">
                        <a:avLst/>
                      </a:prstGeom>
                      <a:solidFill>
                        <a:srgbClr val="FFFF00"/>
                      </a:solidFill>
                    </p:spPr>
                  </p:pic>
                </p:oleObj>
              </mc:Fallback>
            </mc:AlternateContent>
          </a:graphicData>
        </a:graphic>
      </p:graphicFrame>
      <p:sp>
        <p:nvSpPr>
          <p:cNvPr id="48185" name="Rectangle 57"/>
          <p:cNvSpPr>
            <a:spLocks noChangeArrowheads="1"/>
          </p:cNvSpPr>
          <p:nvPr/>
        </p:nvSpPr>
        <p:spPr bwMode="auto">
          <a:xfrm>
            <a:off x="2663846" y="3714752"/>
            <a:ext cx="4908550" cy="461665"/>
          </a:xfrm>
          <a:prstGeom prst="rect">
            <a:avLst/>
          </a:prstGeom>
          <a:noFill/>
          <a:ln w="9525">
            <a:noFill/>
            <a:miter lim="800000"/>
            <a:headEnd/>
            <a:tailEnd/>
          </a:ln>
        </p:spPr>
        <p:txBody>
          <a:bodyPr wrap="square">
            <a:spAutoFit/>
          </a:bodyPr>
          <a:lstStyle/>
          <a:p>
            <a:r>
              <a:rPr lang="it-IT" i="1" dirty="0"/>
              <a:t>FATTORE </a:t>
            </a:r>
            <a:r>
              <a:rPr lang="it-IT" i="1" dirty="0" err="1"/>
              <a:t>DI</a:t>
            </a:r>
            <a:r>
              <a:rPr lang="it-IT" i="1" dirty="0"/>
              <a:t> AUTONOMIA VEL JET</a:t>
            </a:r>
          </a:p>
        </p:txBody>
      </p:sp>
      <p:sp>
        <p:nvSpPr>
          <p:cNvPr id="48187" name="Segnaposto numero diapositiva 59"/>
          <p:cNvSpPr>
            <a:spLocks noGrp="1"/>
          </p:cNvSpPr>
          <p:nvPr>
            <p:ph type="sldNum" sz="quarter" idx="12"/>
          </p:nvPr>
        </p:nvSpPr>
        <p:spPr>
          <a:noFill/>
        </p:spPr>
        <p:txBody>
          <a:bodyPr/>
          <a:lstStyle/>
          <a:p>
            <a:fld id="{527C7820-E90F-47DF-B84B-84345C3C702F}" type="slidenum">
              <a:rPr lang="it-IT" smtClean="0"/>
              <a:pPr/>
              <a:t>52</a:t>
            </a:fld>
            <a:endParaRPr lang="it-IT"/>
          </a:p>
        </p:txBody>
      </p:sp>
      <p:sp>
        <p:nvSpPr>
          <p:cNvPr id="61" name="Rectangle 33"/>
          <p:cNvSpPr>
            <a:spLocks noChangeArrowheads="1"/>
          </p:cNvSpPr>
          <p:nvPr/>
        </p:nvSpPr>
        <p:spPr bwMode="auto">
          <a:xfrm>
            <a:off x="0" y="714356"/>
            <a:ext cx="8569325" cy="457200"/>
          </a:xfrm>
          <a:prstGeom prst="rect">
            <a:avLst/>
          </a:prstGeom>
          <a:noFill/>
          <a:ln w="9525">
            <a:noFill/>
            <a:miter lim="800000"/>
            <a:headEnd/>
            <a:tailEnd/>
          </a:ln>
        </p:spPr>
        <p:txBody>
          <a:bodyPr anchor="ctr">
            <a:spAutoFit/>
          </a:bodyPr>
          <a:lstStyle/>
          <a:p>
            <a:r>
              <a:rPr lang="it-IT" u="sng" dirty="0"/>
              <a:t>FORMULA di BREGUET Semplificata per AUTON. DISTANZA </a:t>
            </a:r>
          </a:p>
        </p:txBody>
      </p:sp>
      <p:sp>
        <p:nvSpPr>
          <p:cNvPr id="62"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dirty="0"/>
              <a:t>Formulazione Quantitativa – Formule di BREGUET Velivolo a GETTO</a:t>
            </a:r>
          </a:p>
        </p:txBody>
      </p:sp>
      <p:sp>
        <p:nvSpPr>
          <p:cNvPr id="63" name="Rettangolo 62"/>
          <p:cNvSpPr/>
          <p:nvPr/>
        </p:nvSpPr>
        <p:spPr>
          <a:xfrm>
            <a:off x="71406" y="2571744"/>
            <a:ext cx="9001156" cy="1015663"/>
          </a:xfrm>
          <a:prstGeom prst="rect">
            <a:avLst/>
          </a:prstGeom>
        </p:spPr>
        <p:txBody>
          <a:bodyPr wrap="square">
            <a:spAutoFit/>
          </a:bodyPr>
          <a:lstStyle/>
          <a:p>
            <a:pPr algn="just"/>
            <a:r>
              <a:rPr lang="it-IT" sz="2000" dirty="0"/>
              <a:t>Anche in questo caso si molto simile a quella usata per i velivoli ad elica con la sostituzione di V al posto del rendimento propulsivo dell’elica. Anche in questo caso del jet può essere definito il fattore di autonomia :</a:t>
            </a:r>
          </a:p>
        </p:txBody>
      </p:sp>
      <p:graphicFrame>
        <p:nvGraphicFramePr>
          <p:cNvPr id="2" name="Object 57"/>
          <p:cNvGraphicFramePr>
            <a:graphicFrameLocks noChangeAspect="1"/>
          </p:cNvGraphicFramePr>
          <p:nvPr/>
        </p:nvGraphicFramePr>
        <p:xfrm>
          <a:off x="4813942" y="5429264"/>
          <a:ext cx="4044339" cy="939096"/>
        </p:xfrm>
        <a:graphic>
          <a:graphicData uri="http://schemas.openxmlformats.org/presentationml/2006/ole">
            <mc:AlternateContent xmlns:mc="http://schemas.openxmlformats.org/markup-compatibility/2006">
              <mc:Choice xmlns:v="urn:schemas-microsoft-com:vml" Requires="v">
                <p:oleObj spid="_x0000_s48174" name="Equazione" r:id="rId9" imgW="2095200" imgH="482400" progId="Equation.3">
                  <p:embed/>
                </p:oleObj>
              </mc:Choice>
              <mc:Fallback>
                <p:oleObj name="Equazione" r:id="rId9" imgW="2095200" imgH="482400" progId="Equation.3">
                  <p:embed/>
                  <p:pic>
                    <p:nvPicPr>
                      <p:cNvPr id="0"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3942" y="5429264"/>
                        <a:ext cx="4044339" cy="939096"/>
                      </a:xfrm>
                      <a:prstGeom prst="rect">
                        <a:avLst/>
                      </a:prstGeom>
                      <a:solidFill>
                        <a:srgbClr val="FFFF00"/>
                      </a:solidFill>
                    </p:spPr>
                  </p:pic>
                </p:oleObj>
              </mc:Fallback>
            </mc:AlternateContent>
          </a:graphicData>
        </a:graphic>
      </p:graphicFrame>
      <p:sp>
        <p:nvSpPr>
          <p:cNvPr id="64" name="Rettangolo 63"/>
          <p:cNvSpPr/>
          <p:nvPr/>
        </p:nvSpPr>
        <p:spPr>
          <a:xfrm>
            <a:off x="71406" y="4429132"/>
            <a:ext cx="9001156" cy="1323439"/>
          </a:xfrm>
          <a:prstGeom prst="rect">
            <a:avLst/>
          </a:prstGeom>
        </p:spPr>
        <p:txBody>
          <a:bodyPr wrap="square">
            <a:spAutoFit/>
          </a:bodyPr>
          <a:lstStyle/>
          <a:p>
            <a:pPr algn="just"/>
            <a:r>
              <a:rPr lang="it-IT" sz="2000" dirty="0"/>
              <a:t>Come nel caso del velivolo ad elica si vede </a:t>
            </a:r>
            <a:r>
              <a:rPr lang="it-IT" sz="2000" b="1" dirty="0"/>
              <a:t>la dipendenza dalla frazione di carburante </a:t>
            </a:r>
            <a:r>
              <a:rPr lang="it-IT" sz="2000" dirty="0"/>
              <a:t>e non dalla quantità di carburante. Si noti la differenza tra le due formule ottenute , quella sopra in caso di assetto e V costanti e quella precedente riportata di nuovo sotto (caso assetto e quota costanti) . </a:t>
            </a:r>
          </a:p>
        </p:txBody>
      </p:sp>
      <p:graphicFrame>
        <p:nvGraphicFramePr>
          <p:cNvPr id="3" name="Object 69"/>
          <p:cNvGraphicFramePr>
            <a:graphicFrameLocks noChangeAspect="1"/>
          </p:cNvGraphicFramePr>
          <p:nvPr/>
        </p:nvGraphicFramePr>
        <p:xfrm>
          <a:off x="7358082" y="1928802"/>
          <a:ext cx="1555967" cy="835232"/>
        </p:xfrm>
        <a:graphic>
          <a:graphicData uri="http://schemas.openxmlformats.org/presentationml/2006/ole">
            <mc:AlternateContent xmlns:mc="http://schemas.openxmlformats.org/markup-compatibility/2006">
              <mc:Choice xmlns:v="urn:schemas-microsoft-com:vml" Requires="v">
                <p:oleObj spid="_x0000_s48175" name="Equazione" r:id="rId11" imgW="901440" imgH="482400" progId="Equation.3">
                  <p:embed/>
                </p:oleObj>
              </mc:Choice>
              <mc:Fallback>
                <p:oleObj name="Equazione" r:id="rId11" imgW="901440" imgH="482400" progId="Equation.3">
                  <p:embed/>
                  <p:pic>
                    <p:nvPicPr>
                      <p:cNvPr id="0" name="Object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58082" y="1928802"/>
                        <a:ext cx="1555967" cy="835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Rettangolo 65"/>
          <p:cNvSpPr/>
          <p:nvPr/>
        </p:nvSpPr>
        <p:spPr>
          <a:xfrm>
            <a:off x="128581" y="5681979"/>
            <a:ext cx="4729172" cy="707886"/>
          </a:xfrm>
          <a:prstGeom prst="rect">
            <a:avLst/>
          </a:prstGeom>
        </p:spPr>
        <p:txBody>
          <a:bodyPr wrap="square">
            <a:spAutoFit/>
          </a:bodyPr>
          <a:lstStyle/>
          <a:p>
            <a:r>
              <a:rPr lang="it-IT" sz="2000" dirty="0"/>
              <a:t>Si deve notare che la massima autonomia in entrambi i casi si ha nel </a:t>
            </a:r>
            <a:r>
              <a:rPr lang="it-IT" sz="2000" b="1" dirty="0"/>
              <a:t>punto A</a:t>
            </a:r>
            <a:r>
              <a:rPr lang="it-IT" sz="2000" dirty="0"/>
              <a:t>.</a:t>
            </a:r>
          </a:p>
        </p:txBody>
      </p:sp>
      <p:sp>
        <p:nvSpPr>
          <p:cNvPr id="65" name="Segnaposto piè di pagina 4">
            <a:extLst>
              <a:ext uri="{FF2B5EF4-FFF2-40B4-BE49-F238E27FC236}">
                <a16:creationId xmlns:a16="http://schemas.microsoft.com/office/drawing/2014/main" id="{4AB82557-5FFD-4AF7-A0B4-A4FD5E83DD6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68" name="Rectangle 2">
            <a:extLst>
              <a:ext uri="{FF2B5EF4-FFF2-40B4-BE49-F238E27FC236}">
                <a16:creationId xmlns:a16="http://schemas.microsoft.com/office/drawing/2014/main" id="{C97DEC3A-CCA3-428A-A0C0-C62388ABE613}"/>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9159"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0"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1"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9162"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63"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4"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5"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9166"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49167"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68"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69"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0"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71"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2"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73"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4"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5"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6"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7"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9178"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9"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49180"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49181"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82"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49183"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9154"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49195"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84"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9185" name="Rectangle 31"/>
          <p:cNvSpPr>
            <a:spLocks noChangeArrowheads="1"/>
          </p:cNvSpPr>
          <p:nvPr/>
        </p:nvSpPr>
        <p:spPr bwMode="auto">
          <a:xfrm>
            <a:off x="4022725" y="4687909"/>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49188"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89"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0" name="Rectangle 3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9191"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9192" name="Rectangle 3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193" name="Rectangle 3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194"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5"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6" name="Rectangle 4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7"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198"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9199" name="Rectangle 4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49200" name="Rectangle 4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201"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2"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3"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204"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5" name="Rectangle 5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9206" name="Rectangle 5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7" name="Rectangle 6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9155" name="Object 59"/>
          <p:cNvGraphicFramePr>
            <a:graphicFrameLocks noChangeAspect="1"/>
          </p:cNvGraphicFramePr>
          <p:nvPr/>
        </p:nvGraphicFramePr>
        <p:xfrm>
          <a:off x="357158" y="3786190"/>
          <a:ext cx="4008438" cy="1009650"/>
        </p:xfrm>
        <a:graphic>
          <a:graphicData uri="http://schemas.openxmlformats.org/presentationml/2006/ole">
            <mc:AlternateContent xmlns:mc="http://schemas.openxmlformats.org/markup-compatibility/2006">
              <mc:Choice xmlns:v="urn:schemas-microsoft-com:vml" Requires="v">
                <p:oleObj spid="_x0000_s49196" name="Equazione" r:id="rId5" imgW="1701720" imgH="431640" progId="Equation.3">
                  <p:embed/>
                </p:oleObj>
              </mc:Choice>
              <mc:Fallback>
                <p:oleObj name="Equazione" r:id="rId5" imgW="1701720" imgH="431640" progId="Equation.3">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58" y="3786190"/>
                        <a:ext cx="4008438" cy="1009650"/>
                      </a:xfrm>
                      <a:prstGeom prst="rect">
                        <a:avLst/>
                      </a:prstGeom>
                      <a:solidFill>
                        <a:srgbClr val="FFFF00"/>
                      </a:solidFill>
                    </p:spPr>
                  </p:pic>
                </p:oleObj>
              </mc:Fallback>
            </mc:AlternateContent>
          </a:graphicData>
        </a:graphic>
      </p:graphicFrame>
      <p:sp>
        <p:nvSpPr>
          <p:cNvPr id="49208" name="Rectangle 61"/>
          <p:cNvSpPr>
            <a:spLocks noChangeArrowheads="1"/>
          </p:cNvSpPr>
          <p:nvPr/>
        </p:nvSpPr>
        <p:spPr bwMode="auto">
          <a:xfrm>
            <a:off x="428596" y="6100724"/>
            <a:ext cx="5375189" cy="400110"/>
          </a:xfrm>
          <a:prstGeom prst="rect">
            <a:avLst/>
          </a:prstGeom>
          <a:noFill/>
          <a:ln w="9525">
            <a:noFill/>
            <a:miter lim="800000"/>
            <a:headEnd/>
            <a:tailEnd/>
          </a:ln>
        </p:spPr>
        <p:txBody>
          <a:bodyPr wrap="none" anchor="ctr">
            <a:spAutoFit/>
          </a:bodyPr>
          <a:lstStyle/>
          <a:p>
            <a:r>
              <a:rPr lang="it-IT" sz="2000" dirty="0"/>
              <a:t>con SFCJ in (lb/(</a:t>
            </a:r>
            <a:r>
              <a:rPr lang="it-IT" sz="2000" dirty="0" err="1"/>
              <a:t>lb</a:t>
            </a:r>
            <a:r>
              <a:rPr lang="it-IT" sz="2000" dirty="0"/>
              <a:t> h)) (circa 0.6-0.7) e En in [ore]</a:t>
            </a:r>
          </a:p>
        </p:txBody>
      </p:sp>
      <p:sp>
        <p:nvSpPr>
          <p:cNvPr id="49209" name="Rectangle 6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211" name="Segnaposto numero diapositiva 59"/>
          <p:cNvSpPr>
            <a:spLocks noGrp="1"/>
          </p:cNvSpPr>
          <p:nvPr>
            <p:ph type="sldNum" sz="quarter" idx="12"/>
          </p:nvPr>
        </p:nvSpPr>
        <p:spPr>
          <a:noFill/>
        </p:spPr>
        <p:txBody>
          <a:bodyPr/>
          <a:lstStyle/>
          <a:p>
            <a:fld id="{34C292DF-6D70-446B-9B9D-02D8C075265E}" type="slidenum">
              <a:rPr lang="it-IT" smtClean="0"/>
              <a:pPr/>
              <a:t>53</a:t>
            </a:fld>
            <a:endParaRPr lang="it-IT"/>
          </a:p>
        </p:txBody>
      </p:sp>
      <p:sp>
        <p:nvSpPr>
          <p:cNvPr id="61"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dirty="0"/>
              <a:t>Formulazione Quantitativa – Formule di BREGUET Velivolo a GETTO</a:t>
            </a:r>
          </a:p>
        </p:txBody>
      </p:sp>
      <p:sp>
        <p:nvSpPr>
          <p:cNvPr id="62" name="Rettangolo 61"/>
          <p:cNvSpPr/>
          <p:nvPr/>
        </p:nvSpPr>
        <p:spPr>
          <a:xfrm>
            <a:off x="71406" y="1214422"/>
            <a:ext cx="9001156" cy="2554545"/>
          </a:xfrm>
          <a:prstGeom prst="rect">
            <a:avLst/>
          </a:prstGeom>
        </p:spPr>
        <p:txBody>
          <a:bodyPr wrap="square">
            <a:spAutoFit/>
          </a:bodyPr>
          <a:lstStyle/>
          <a:p>
            <a:pPr algn="just"/>
            <a:r>
              <a:rPr lang="it-IT" sz="2000" dirty="0"/>
              <a:t>Anche per i velivoli a getto, volendo usare il consumo SFCJ (unità non consistenti, rispetto a </a:t>
            </a:r>
            <a:r>
              <a:rPr lang="it-IT" sz="2000" dirty="0" err="1"/>
              <a:t>Cj</a:t>
            </a:r>
            <a:r>
              <a:rPr lang="it-IT" sz="2000" dirty="0"/>
              <a:t>) si deve usare la conversione. Nel caso del jet la differenza è che </a:t>
            </a:r>
            <a:r>
              <a:rPr lang="it-IT" sz="2000" dirty="0" err="1"/>
              <a:t>Cj</a:t>
            </a:r>
            <a:r>
              <a:rPr lang="it-IT" sz="2000" dirty="0"/>
              <a:t> è di fatto espresso in (</a:t>
            </a:r>
            <a:r>
              <a:rPr lang="it-IT" sz="2000" i="1" dirty="0"/>
              <a:t>1/s</a:t>
            </a:r>
            <a:r>
              <a:rPr lang="it-IT" sz="2000" dirty="0"/>
              <a:t>) ed invece SFCJ in (</a:t>
            </a:r>
            <a:r>
              <a:rPr lang="it-IT" sz="2000" i="1" dirty="0"/>
              <a:t>1/</a:t>
            </a:r>
            <a:r>
              <a:rPr lang="it-IT" sz="2000" i="1" dirty="0" err="1"/>
              <a:t>hr</a:t>
            </a:r>
            <a:r>
              <a:rPr lang="it-IT" sz="2000" i="1" dirty="0"/>
              <a:t>)</a:t>
            </a:r>
            <a:r>
              <a:rPr lang="it-IT" sz="2000" dirty="0"/>
              <a:t>:</a:t>
            </a:r>
          </a:p>
          <a:p>
            <a:pPr algn="just"/>
            <a:r>
              <a:rPr lang="it-IT" sz="2000" dirty="0"/>
              <a:t>Quindi è evidente che tra i due c’è un fattore 3600</a:t>
            </a:r>
          </a:p>
          <a:p>
            <a:pPr algn="just"/>
            <a:r>
              <a:rPr lang="it-IT" sz="2000" dirty="0"/>
              <a:t>(cioè SFCJ è 3600 volte maggiore).</a:t>
            </a:r>
          </a:p>
          <a:p>
            <a:pPr algn="just"/>
            <a:r>
              <a:rPr lang="it-IT" sz="2000" dirty="0"/>
              <a:t>Riguardo l’autonomia oraria Endurance, se viene </a:t>
            </a:r>
          </a:p>
          <a:p>
            <a:pPr algn="just"/>
            <a:r>
              <a:rPr lang="it-IT" sz="2000" dirty="0"/>
              <a:t>espressa in [</a:t>
            </a:r>
            <a:r>
              <a:rPr lang="it-IT" sz="2000" dirty="0" err="1"/>
              <a:t>hr</a:t>
            </a:r>
            <a:r>
              <a:rPr lang="it-IT" sz="2000" dirty="0"/>
              <a:t>] ovviamente non serve nessun fattore </a:t>
            </a:r>
          </a:p>
          <a:p>
            <a:pPr algn="just"/>
            <a:r>
              <a:rPr lang="it-IT" sz="2000" dirty="0"/>
              <a:t>di conversione:</a:t>
            </a:r>
          </a:p>
        </p:txBody>
      </p:sp>
      <p:sp>
        <p:nvSpPr>
          <p:cNvPr id="63" name="Rectangle 33"/>
          <p:cNvSpPr>
            <a:spLocks noChangeArrowheads="1"/>
          </p:cNvSpPr>
          <p:nvPr/>
        </p:nvSpPr>
        <p:spPr bwMode="auto">
          <a:xfrm>
            <a:off x="0" y="714356"/>
            <a:ext cx="8569325" cy="461665"/>
          </a:xfrm>
          <a:prstGeom prst="rect">
            <a:avLst/>
          </a:prstGeom>
          <a:noFill/>
          <a:ln w="9525">
            <a:noFill/>
            <a:miter lim="800000"/>
            <a:headEnd/>
            <a:tailEnd/>
          </a:ln>
        </p:spPr>
        <p:txBody>
          <a:bodyPr anchor="ctr">
            <a:spAutoFit/>
          </a:bodyPr>
          <a:lstStyle/>
          <a:p>
            <a:r>
              <a:rPr lang="it-IT" u="sng" dirty="0"/>
              <a:t>FORMULE di BREGUET di pratico uso Velivoli a getto</a:t>
            </a:r>
          </a:p>
        </p:txBody>
      </p:sp>
      <p:graphicFrame>
        <p:nvGraphicFramePr>
          <p:cNvPr id="2" name="Object 37"/>
          <p:cNvGraphicFramePr>
            <a:graphicFrameLocks noChangeAspect="1"/>
          </p:cNvGraphicFramePr>
          <p:nvPr/>
        </p:nvGraphicFramePr>
        <p:xfrm>
          <a:off x="5907088" y="2143124"/>
          <a:ext cx="2525088" cy="714371"/>
        </p:xfrm>
        <a:graphic>
          <a:graphicData uri="http://schemas.openxmlformats.org/presentationml/2006/ole">
            <mc:AlternateContent xmlns:mc="http://schemas.openxmlformats.org/markup-compatibility/2006">
              <mc:Choice xmlns:v="urn:schemas-microsoft-com:vml" Requires="v">
                <p:oleObj spid="_x0000_s49197" name="Equazione" r:id="rId7" imgW="1511280" imgH="431640" progId="Equation.3">
                  <p:embed/>
                </p:oleObj>
              </mc:Choice>
              <mc:Fallback>
                <p:oleObj name="Equazione" r:id="rId7" imgW="1511280" imgH="43164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7088" y="2143124"/>
                        <a:ext cx="2525088" cy="714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7"/>
          <p:cNvGraphicFramePr>
            <a:graphicFrameLocks noChangeAspect="1"/>
          </p:cNvGraphicFramePr>
          <p:nvPr/>
        </p:nvGraphicFramePr>
        <p:xfrm>
          <a:off x="6221413" y="3071813"/>
          <a:ext cx="1889125" cy="714375"/>
        </p:xfrm>
        <a:graphic>
          <a:graphicData uri="http://schemas.openxmlformats.org/presentationml/2006/ole">
            <mc:AlternateContent xmlns:mc="http://schemas.openxmlformats.org/markup-compatibility/2006">
              <mc:Choice xmlns:v="urn:schemas-microsoft-com:vml" Requires="v">
                <p:oleObj spid="_x0000_s49198" name="Equazione" r:id="rId9" imgW="1130040" imgH="431640" progId="Equation.3">
                  <p:embed/>
                </p:oleObj>
              </mc:Choice>
              <mc:Fallback>
                <p:oleObj name="Equazione" r:id="rId9" imgW="1130040" imgH="43164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1413" y="3071813"/>
                        <a:ext cx="18891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59"/>
          <p:cNvGraphicFramePr>
            <a:graphicFrameLocks noChangeAspect="1"/>
          </p:cNvGraphicFramePr>
          <p:nvPr/>
        </p:nvGraphicFramePr>
        <p:xfrm>
          <a:off x="374656" y="4943493"/>
          <a:ext cx="5054600" cy="1128713"/>
        </p:xfrm>
        <a:graphic>
          <a:graphicData uri="http://schemas.openxmlformats.org/presentationml/2006/ole">
            <mc:AlternateContent xmlns:mc="http://schemas.openxmlformats.org/markup-compatibility/2006">
              <mc:Choice xmlns:v="urn:schemas-microsoft-com:vml" Requires="v">
                <p:oleObj spid="_x0000_s49199" name="Equazione" r:id="rId11" imgW="2145960" imgH="482400" progId="Equation.3">
                  <p:embed/>
                </p:oleObj>
              </mc:Choice>
              <mc:Fallback>
                <p:oleObj name="Equazione" r:id="rId11" imgW="2145960" imgH="48240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656" y="4943493"/>
                        <a:ext cx="5054600" cy="1128713"/>
                      </a:xfrm>
                      <a:prstGeom prst="rect">
                        <a:avLst/>
                      </a:prstGeom>
                      <a:solidFill>
                        <a:srgbClr val="FFFF00"/>
                      </a:solidFill>
                    </p:spPr>
                  </p:pic>
                </p:oleObj>
              </mc:Fallback>
            </mc:AlternateContent>
          </a:graphicData>
        </a:graphic>
      </p:graphicFrame>
      <p:sp>
        <p:nvSpPr>
          <p:cNvPr id="67" name="Rettangolo 66"/>
          <p:cNvSpPr/>
          <p:nvPr/>
        </p:nvSpPr>
        <p:spPr>
          <a:xfrm>
            <a:off x="5987470" y="4286256"/>
            <a:ext cx="2656496" cy="1200329"/>
          </a:xfrm>
          <a:prstGeom prst="rect">
            <a:avLst/>
          </a:prstGeom>
        </p:spPr>
        <p:txBody>
          <a:bodyPr wrap="none">
            <a:spAutoFit/>
          </a:bodyPr>
          <a:lstStyle/>
          <a:p>
            <a:r>
              <a:rPr lang="it-IT" u="sng" dirty="0"/>
              <a:t>FORMULA</a:t>
            </a:r>
          </a:p>
          <a:p>
            <a:r>
              <a:rPr lang="it-IT" u="sng" dirty="0"/>
              <a:t>di BREGUET </a:t>
            </a:r>
          </a:p>
          <a:p>
            <a:r>
              <a:rPr lang="it-IT" u="sng" dirty="0"/>
              <a:t>ENDURANCE JET</a:t>
            </a:r>
            <a:endParaRPr lang="it-IT" dirty="0"/>
          </a:p>
        </p:txBody>
      </p:sp>
      <p:sp>
        <p:nvSpPr>
          <p:cNvPr id="65" name="Segnaposto piè di pagina 4">
            <a:extLst>
              <a:ext uri="{FF2B5EF4-FFF2-40B4-BE49-F238E27FC236}">
                <a16:creationId xmlns:a16="http://schemas.microsoft.com/office/drawing/2014/main" id="{22BD13E9-F3E7-4E65-A031-F43BD7A6F2C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68" name="Rectangle 2">
            <a:extLst>
              <a:ext uri="{FF2B5EF4-FFF2-40B4-BE49-F238E27FC236}">
                <a16:creationId xmlns:a16="http://schemas.microsoft.com/office/drawing/2014/main" id="{E1D730C2-065C-498B-89C5-B0C28233B0A0}"/>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9159"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0"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1"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9162"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63"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4"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5"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9166"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49167"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68"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69"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0"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71"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2"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73"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4"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5"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6"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7"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9178"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9"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49180"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49181"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82"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49183"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9154"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118844"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84"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9185" name="Rectangle 31"/>
          <p:cNvSpPr>
            <a:spLocks noChangeArrowheads="1"/>
          </p:cNvSpPr>
          <p:nvPr/>
        </p:nvSpPr>
        <p:spPr bwMode="auto">
          <a:xfrm>
            <a:off x="4022725" y="4687909"/>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49188"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89"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0" name="Rectangle 3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9191"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9192" name="Rectangle 3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193" name="Rectangle 3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194"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5"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6" name="Rectangle 4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7"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198"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9199" name="Rectangle 4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49200" name="Rectangle 4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201"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2"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3"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204"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5" name="Rectangle 5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9206" name="Rectangle 5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7" name="Rectangle 6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209" name="Rectangle 6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graphicFrame>
        <p:nvGraphicFramePr>
          <p:cNvPr id="49156" name="Object 62"/>
          <p:cNvGraphicFramePr>
            <a:graphicFrameLocks noChangeAspect="1"/>
          </p:cNvGraphicFramePr>
          <p:nvPr/>
        </p:nvGraphicFramePr>
        <p:xfrm>
          <a:off x="169863" y="1990725"/>
          <a:ext cx="5072062" cy="1009650"/>
        </p:xfrm>
        <a:graphic>
          <a:graphicData uri="http://schemas.openxmlformats.org/presentationml/2006/ole">
            <mc:AlternateContent xmlns:mc="http://schemas.openxmlformats.org/markup-compatibility/2006">
              <mc:Choice xmlns:v="urn:schemas-microsoft-com:vml" Requires="v">
                <p:oleObj spid="_x0000_s118845" name="Equazione" r:id="rId5" imgW="2438280" imgH="482400" progId="Equation.3">
                  <p:embed/>
                </p:oleObj>
              </mc:Choice>
              <mc:Fallback>
                <p:oleObj name="Equazione" r:id="rId5" imgW="2438280" imgH="482400" progId="Equation.3">
                  <p:embed/>
                  <p:pic>
                    <p:nvPicPr>
                      <p:cNvPr id="0" name="Object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863" y="1990725"/>
                        <a:ext cx="5072062" cy="1009650"/>
                      </a:xfrm>
                      <a:prstGeom prst="rect">
                        <a:avLst/>
                      </a:prstGeom>
                      <a:solidFill>
                        <a:srgbClr val="FFFF00"/>
                      </a:solidFill>
                    </p:spPr>
                  </p:pic>
                </p:oleObj>
              </mc:Fallback>
            </mc:AlternateContent>
          </a:graphicData>
        </a:graphic>
      </p:graphicFrame>
      <p:sp>
        <p:nvSpPr>
          <p:cNvPr id="49210" name="Rectangle 64"/>
          <p:cNvSpPr>
            <a:spLocks noChangeArrowheads="1"/>
          </p:cNvSpPr>
          <p:nvPr/>
        </p:nvSpPr>
        <p:spPr bwMode="auto">
          <a:xfrm>
            <a:off x="1258888" y="5929330"/>
            <a:ext cx="4423390" cy="400110"/>
          </a:xfrm>
          <a:prstGeom prst="rect">
            <a:avLst/>
          </a:prstGeom>
          <a:noFill/>
          <a:ln w="9525">
            <a:noFill/>
            <a:miter lim="800000"/>
            <a:headEnd/>
            <a:tailEnd/>
          </a:ln>
        </p:spPr>
        <p:txBody>
          <a:bodyPr wrap="none" anchor="ctr">
            <a:spAutoFit/>
          </a:bodyPr>
          <a:lstStyle/>
          <a:p>
            <a:r>
              <a:rPr lang="it-IT" sz="2000" dirty="0"/>
              <a:t>con R in [Km] e peso W espresso in [Kg]</a:t>
            </a:r>
          </a:p>
        </p:txBody>
      </p:sp>
      <p:sp>
        <p:nvSpPr>
          <p:cNvPr id="49211" name="Segnaposto numero diapositiva 59"/>
          <p:cNvSpPr>
            <a:spLocks noGrp="1"/>
          </p:cNvSpPr>
          <p:nvPr>
            <p:ph type="sldNum" sz="quarter" idx="12"/>
          </p:nvPr>
        </p:nvSpPr>
        <p:spPr>
          <a:noFill/>
        </p:spPr>
        <p:txBody>
          <a:bodyPr/>
          <a:lstStyle/>
          <a:p>
            <a:fld id="{34C292DF-6D70-446B-9B9D-02D8C075265E}" type="slidenum">
              <a:rPr lang="it-IT" smtClean="0"/>
              <a:pPr/>
              <a:t>54</a:t>
            </a:fld>
            <a:endParaRPr lang="it-IT"/>
          </a:p>
        </p:txBody>
      </p:sp>
      <p:sp>
        <p:nvSpPr>
          <p:cNvPr id="61"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dirty="0"/>
              <a:t>Formulazione Quantitativa – Formule di BREGUET Velivolo a GETTO</a:t>
            </a:r>
          </a:p>
        </p:txBody>
      </p:sp>
      <p:sp>
        <p:nvSpPr>
          <p:cNvPr id="62" name="Rettangolo 61"/>
          <p:cNvSpPr/>
          <p:nvPr/>
        </p:nvSpPr>
        <p:spPr>
          <a:xfrm>
            <a:off x="71406" y="1214422"/>
            <a:ext cx="9001156" cy="707886"/>
          </a:xfrm>
          <a:prstGeom prst="rect">
            <a:avLst/>
          </a:prstGeom>
        </p:spPr>
        <p:txBody>
          <a:bodyPr wrap="square">
            <a:spAutoFit/>
          </a:bodyPr>
          <a:lstStyle/>
          <a:p>
            <a:pPr algn="just"/>
            <a:r>
              <a:rPr lang="it-IT" sz="2000" dirty="0"/>
              <a:t>Riguardo invece l’autonomia di distanza, usando la formula </a:t>
            </a:r>
          </a:p>
          <a:p>
            <a:pPr algn="just"/>
            <a:r>
              <a:rPr lang="it-IT" sz="2000" dirty="0"/>
              <a:t>del caso ad assetto e quota costante  :</a:t>
            </a:r>
          </a:p>
        </p:txBody>
      </p:sp>
      <p:sp>
        <p:nvSpPr>
          <p:cNvPr id="63" name="Rectangle 33"/>
          <p:cNvSpPr>
            <a:spLocks noChangeArrowheads="1"/>
          </p:cNvSpPr>
          <p:nvPr/>
        </p:nvSpPr>
        <p:spPr bwMode="auto">
          <a:xfrm>
            <a:off x="0" y="714356"/>
            <a:ext cx="8569325" cy="461665"/>
          </a:xfrm>
          <a:prstGeom prst="rect">
            <a:avLst/>
          </a:prstGeom>
          <a:noFill/>
          <a:ln w="9525">
            <a:noFill/>
            <a:miter lim="800000"/>
            <a:headEnd/>
            <a:tailEnd/>
          </a:ln>
        </p:spPr>
        <p:txBody>
          <a:bodyPr anchor="ctr">
            <a:spAutoFit/>
          </a:bodyPr>
          <a:lstStyle/>
          <a:p>
            <a:r>
              <a:rPr lang="it-IT" u="sng" dirty="0"/>
              <a:t>FORMULE di BREGUET di pratico uso Velivoli a getto</a:t>
            </a:r>
          </a:p>
        </p:txBody>
      </p:sp>
      <p:graphicFrame>
        <p:nvGraphicFramePr>
          <p:cNvPr id="2" name="Object 37"/>
          <p:cNvGraphicFramePr>
            <a:graphicFrameLocks noChangeAspect="1"/>
          </p:cNvGraphicFramePr>
          <p:nvPr/>
        </p:nvGraphicFramePr>
        <p:xfrm>
          <a:off x="6500826" y="1142984"/>
          <a:ext cx="2525088" cy="714371"/>
        </p:xfrm>
        <a:graphic>
          <a:graphicData uri="http://schemas.openxmlformats.org/presentationml/2006/ole">
            <mc:AlternateContent xmlns:mc="http://schemas.openxmlformats.org/markup-compatibility/2006">
              <mc:Choice xmlns:v="urn:schemas-microsoft-com:vml" Requires="v">
                <p:oleObj spid="_x0000_s118846" name="Equazione" r:id="rId7" imgW="1511280" imgH="431640" progId="Equation.3">
                  <p:embed/>
                </p:oleObj>
              </mc:Choice>
              <mc:Fallback>
                <p:oleObj name="Equazione" r:id="rId7" imgW="1511280" imgH="43164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0826" y="1142984"/>
                        <a:ext cx="2525088" cy="714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7"/>
          <p:cNvGraphicFramePr>
            <a:graphicFrameLocks noChangeAspect="1"/>
          </p:cNvGraphicFramePr>
          <p:nvPr/>
        </p:nvGraphicFramePr>
        <p:xfrm>
          <a:off x="6611965" y="1928802"/>
          <a:ext cx="1889125" cy="714375"/>
        </p:xfrm>
        <a:graphic>
          <a:graphicData uri="http://schemas.openxmlformats.org/presentationml/2006/ole">
            <mc:AlternateContent xmlns:mc="http://schemas.openxmlformats.org/markup-compatibility/2006">
              <mc:Choice xmlns:v="urn:schemas-microsoft-com:vml" Requires="v">
                <p:oleObj spid="_x0000_s118847" name="Equazione" r:id="rId9" imgW="1130040" imgH="431640" progId="Equation.3">
                  <p:embed/>
                </p:oleObj>
              </mc:Choice>
              <mc:Fallback>
                <p:oleObj name="Equazione" r:id="rId9" imgW="1130040" imgH="4316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1965" y="1928802"/>
                        <a:ext cx="18891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2" name="Object 6"/>
          <p:cNvGraphicFramePr>
            <a:graphicFrameLocks noChangeAspect="1"/>
          </p:cNvGraphicFramePr>
          <p:nvPr/>
        </p:nvGraphicFramePr>
        <p:xfrm>
          <a:off x="6643702" y="2786058"/>
          <a:ext cx="1189037" cy="652462"/>
        </p:xfrm>
        <a:graphic>
          <a:graphicData uri="http://schemas.openxmlformats.org/presentationml/2006/ole">
            <mc:AlternateContent xmlns:mc="http://schemas.openxmlformats.org/markup-compatibility/2006">
              <mc:Choice xmlns:v="urn:schemas-microsoft-com:vml" Requires="v">
                <p:oleObj spid="_x0000_s118848" name="Equazione" r:id="rId11" imgW="711000" imgH="393480" progId="Equation.3">
                  <p:embed/>
                </p:oleObj>
              </mc:Choice>
              <mc:Fallback>
                <p:oleObj name="Equazione" r:id="rId11" imgW="711000" imgH="39348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43702" y="2786058"/>
                        <a:ext cx="1189037"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Rettangolo 66"/>
          <p:cNvSpPr/>
          <p:nvPr/>
        </p:nvSpPr>
        <p:spPr>
          <a:xfrm>
            <a:off x="285720" y="3071810"/>
            <a:ext cx="2483372" cy="400110"/>
          </a:xfrm>
          <a:prstGeom prst="rect">
            <a:avLst/>
          </a:prstGeom>
        </p:spPr>
        <p:txBody>
          <a:bodyPr wrap="none">
            <a:spAutoFit/>
          </a:bodyPr>
          <a:lstStyle/>
          <a:p>
            <a:r>
              <a:rPr lang="it-IT" sz="2000" dirty="0"/>
              <a:t>Usando il peso in Kg :</a:t>
            </a:r>
          </a:p>
        </p:txBody>
      </p:sp>
      <p:graphicFrame>
        <p:nvGraphicFramePr>
          <p:cNvPr id="118793" name="Object 62"/>
          <p:cNvGraphicFramePr>
            <a:graphicFrameLocks noChangeAspect="1"/>
          </p:cNvGraphicFramePr>
          <p:nvPr/>
        </p:nvGraphicFramePr>
        <p:xfrm>
          <a:off x="285720" y="3643314"/>
          <a:ext cx="7421563" cy="1009650"/>
        </p:xfrm>
        <a:graphic>
          <a:graphicData uri="http://schemas.openxmlformats.org/presentationml/2006/ole">
            <mc:AlternateContent xmlns:mc="http://schemas.openxmlformats.org/markup-compatibility/2006">
              <mc:Choice xmlns:v="urn:schemas-microsoft-com:vml" Requires="v">
                <p:oleObj spid="_x0000_s118849" name="Equazione" r:id="rId13" imgW="3568680" imgH="482400" progId="Equation.3">
                  <p:embed/>
                </p:oleObj>
              </mc:Choice>
              <mc:Fallback>
                <p:oleObj name="Equazione" r:id="rId13" imgW="3568680" imgH="482400" progId="Equation.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720" y="3643314"/>
                        <a:ext cx="7421563" cy="100965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118794" name="Object 10"/>
          <p:cNvGraphicFramePr>
            <a:graphicFrameLocks noChangeAspect="1"/>
          </p:cNvGraphicFramePr>
          <p:nvPr/>
        </p:nvGraphicFramePr>
        <p:xfrm>
          <a:off x="357158" y="4786322"/>
          <a:ext cx="6629400" cy="1009650"/>
        </p:xfrm>
        <a:graphic>
          <a:graphicData uri="http://schemas.openxmlformats.org/presentationml/2006/ole">
            <mc:AlternateContent xmlns:mc="http://schemas.openxmlformats.org/markup-compatibility/2006">
              <mc:Choice xmlns:v="urn:schemas-microsoft-com:vml" Requires="v">
                <p:oleObj spid="_x0000_s118850" name="Equazione" r:id="rId15" imgW="3187440" imgH="482400" progId="Equation.3">
                  <p:embed/>
                </p:oleObj>
              </mc:Choice>
              <mc:Fallback>
                <p:oleObj name="Equazione" r:id="rId15" imgW="3187440" imgH="482400" progId="Equation.3">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58" y="4786322"/>
                        <a:ext cx="6629400" cy="100965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68" name="Segnaposto piè di pagina 4">
            <a:extLst>
              <a:ext uri="{FF2B5EF4-FFF2-40B4-BE49-F238E27FC236}">
                <a16:creationId xmlns:a16="http://schemas.microsoft.com/office/drawing/2014/main" id="{0F74E9D6-7FF8-4B49-95B6-0679783F263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70" name="Rectangle 2">
            <a:extLst>
              <a:ext uri="{FF2B5EF4-FFF2-40B4-BE49-F238E27FC236}">
                <a16:creationId xmlns:a16="http://schemas.microsoft.com/office/drawing/2014/main" id="{2457AD75-A3F1-4204-9554-ED88EE276B65}"/>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9159"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0"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1"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9162"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63"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4"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65"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49166"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49167"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68"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69"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0"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71"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2"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9173"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4"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5"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6"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7"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9178"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49179"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49180"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49181"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82"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49183"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graphicFrame>
        <p:nvGraphicFramePr>
          <p:cNvPr id="49154"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119869"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84"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49185" name="Rectangle 31"/>
          <p:cNvSpPr>
            <a:spLocks noChangeArrowheads="1"/>
          </p:cNvSpPr>
          <p:nvPr/>
        </p:nvSpPr>
        <p:spPr bwMode="auto">
          <a:xfrm>
            <a:off x="4022725" y="4687909"/>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49188"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89"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0" name="Rectangle 3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9191" name="Rectangle 3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49192" name="Rectangle 3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193" name="Rectangle 3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194"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5"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6" name="Rectangle 4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197"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198"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9199" name="Rectangle 4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49200" name="Rectangle 4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201"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2"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3"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204"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5" name="Rectangle 5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49206" name="Rectangle 5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49207" name="Rectangle 6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49209" name="Rectangle 6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49210" name="Rectangle 64"/>
          <p:cNvSpPr>
            <a:spLocks noChangeArrowheads="1"/>
          </p:cNvSpPr>
          <p:nvPr/>
        </p:nvSpPr>
        <p:spPr bwMode="auto">
          <a:xfrm>
            <a:off x="7143768" y="4500570"/>
            <a:ext cx="1714512" cy="707886"/>
          </a:xfrm>
          <a:prstGeom prst="rect">
            <a:avLst/>
          </a:prstGeom>
          <a:noFill/>
          <a:ln w="9525">
            <a:noFill/>
            <a:miter lim="800000"/>
            <a:headEnd/>
            <a:tailEnd/>
          </a:ln>
        </p:spPr>
        <p:txBody>
          <a:bodyPr wrap="square" anchor="ctr">
            <a:spAutoFit/>
          </a:bodyPr>
          <a:lstStyle/>
          <a:p>
            <a:r>
              <a:rPr lang="it-IT" sz="2000" dirty="0"/>
              <a:t>con R in [Km]  e V in [m/s]</a:t>
            </a:r>
          </a:p>
        </p:txBody>
      </p:sp>
      <p:sp>
        <p:nvSpPr>
          <p:cNvPr id="49211" name="Segnaposto numero diapositiva 59"/>
          <p:cNvSpPr>
            <a:spLocks noGrp="1"/>
          </p:cNvSpPr>
          <p:nvPr>
            <p:ph type="sldNum" sz="quarter" idx="12"/>
          </p:nvPr>
        </p:nvSpPr>
        <p:spPr>
          <a:noFill/>
        </p:spPr>
        <p:txBody>
          <a:bodyPr/>
          <a:lstStyle/>
          <a:p>
            <a:fld id="{34C292DF-6D70-446B-9B9D-02D8C075265E}" type="slidenum">
              <a:rPr lang="it-IT" smtClean="0"/>
              <a:pPr/>
              <a:t>55</a:t>
            </a:fld>
            <a:endParaRPr lang="it-IT"/>
          </a:p>
        </p:txBody>
      </p:sp>
      <p:sp>
        <p:nvSpPr>
          <p:cNvPr id="61" name="Rectangle 5"/>
          <p:cNvSpPr>
            <a:spLocks noChangeArrowheads="1"/>
          </p:cNvSpPr>
          <p:nvPr/>
        </p:nvSpPr>
        <p:spPr bwMode="auto">
          <a:xfrm>
            <a:off x="0" y="357188"/>
            <a:ext cx="8358188" cy="400050"/>
          </a:xfrm>
          <a:prstGeom prst="rect">
            <a:avLst/>
          </a:prstGeom>
          <a:noFill/>
          <a:ln w="9525">
            <a:noFill/>
            <a:miter lim="800000"/>
            <a:headEnd/>
            <a:tailEnd/>
          </a:ln>
        </p:spPr>
        <p:txBody>
          <a:bodyPr anchor="ctr">
            <a:spAutoFit/>
          </a:bodyPr>
          <a:lstStyle/>
          <a:p>
            <a:pPr algn="just"/>
            <a:r>
              <a:rPr lang="it-IT" sz="2000" b="1" u="sng" dirty="0"/>
              <a:t>Formulazione Quantitativa – Formule di BREGUET Velivolo a GETTO</a:t>
            </a:r>
          </a:p>
        </p:txBody>
      </p:sp>
      <p:sp>
        <p:nvSpPr>
          <p:cNvPr id="62" name="Rettangolo 61"/>
          <p:cNvSpPr/>
          <p:nvPr/>
        </p:nvSpPr>
        <p:spPr>
          <a:xfrm>
            <a:off x="71406" y="1214422"/>
            <a:ext cx="6429420" cy="707886"/>
          </a:xfrm>
          <a:prstGeom prst="rect">
            <a:avLst/>
          </a:prstGeom>
        </p:spPr>
        <p:txBody>
          <a:bodyPr wrap="square">
            <a:spAutoFit/>
          </a:bodyPr>
          <a:lstStyle/>
          <a:p>
            <a:pPr algn="just"/>
            <a:r>
              <a:rPr lang="it-IT" sz="2000" dirty="0"/>
              <a:t>Se invece usiamo la formula relativa al caso a velocità ed assetto costanti (</a:t>
            </a:r>
            <a:r>
              <a:rPr lang="it-IT" sz="2000" dirty="0" err="1"/>
              <a:t>CRUISE_CLIMB</a:t>
            </a:r>
            <a:r>
              <a:rPr lang="it-IT" sz="2000" dirty="0"/>
              <a:t>) :</a:t>
            </a:r>
          </a:p>
        </p:txBody>
      </p:sp>
      <p:sp>
        <p:nvSpPr>
          <p:cNvPr id="63" name="Rectangle 33"/>
          <p:cNvSpPr>
            <a:spLocks noChangeArrowheads="1"/>
          </p:cNvSpPr>
          <p:nvPr/>
        </p:nvSpPr>
        <p:spPr bwMode="auto">
          <a:xfrm>
            <a:off x="0" y="714356"/>
            <a:ext cx="8569325" cy="461665"/>
          </a:xfrm>
          <a:prstGeom prst="rect">
            <a:avLst/>
          </a:prstGeom>
          <a:noFill/>
          <a:ln w="9525">
            <a:noFill/>
            <a:miter lim="800000"/>
            <a:headEnd/>
            <a:tailEnd/>
          </a:ln>
        </p:spPr>
        <p:txBody>
          <a:bodyPr anchor="ctr">
            <a:spAutoFit/>
          </a:bodyPr>
          <a:lstStyle/>
          <a:p>
            <a:r>
              <a:rPr lang="it-IT" u="sng" dirty="0"/>
              <a:t>FORMULE di BREGUET di pratico uso Velivoli a getto</a:t>
            </a:r>
          </a:p>
        </p:txBody>
      </p:sp>
      <p:graphicFrame>
        <p:nvGraphicFramePr>
          <p:cNvPr id="2" name="Object 37"/>
          <p:cNvGraphicFramePr>
            <a:graphicFrameLocks noChangeAspect="1"/>
          </p:cNvGraphicFramePr>
          <p:nvPr/>
        </p:nvGraphicFramePr>
        <p:xfrm>
          <a:off x="6500826" y="1142984"/>
          <a:ext cx="2525088" cy="714371"/>
        </p:xfrm>
        <a:graphic>
          <a:graphicData uri="http://schemas.openxmlformats.org/presentationml/2006/ole">
            <mc:AlternateContent xmlns:mc="http://schemas.openxmlformats.org/markup-compatibility/2006">
              <mc:Choice xmlns:v="urn:schemas-microsoft-com:vml" Requires="v">
                <p:oleObj spid="_x0000_s119870" name="Equazione" r:id="rId5" imgW="1511280" imgH="431640" progId="Equation.3">
                  <p:embed/>
                </p:oleObj>
              </mc:Choice>
              <mc:Fallback>
                <p:oleObj name="Equazione" r:id="rId5" imgW="1511280" imgH="431640"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0826" y="1142984"/>
                        <a:ext cx="2525088" cy="714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7"/>
          <p:cNvGraphicFramePr>
            <a:graphicFrameLocks noChangeAspect="1"/>
          </p:cNvGraphicFramePr>
          <p:nvPr/>
        </p:nvGraphicFramePr>
        <p:xfrm>
          <a:off x="6611965" y="1928802"/>
          <a:ext cx="1889125" cy="714375"/>
        </p:xfrm>
        <a:graphic>
          <a:graphicData uri="http://schemas.openxmlformats.org/presentationml/2006/ole">
            <mc:AlternateContent xmlns:mc="http://schemas.openxmlformats.org/markup-compatibility/2006">
              <mc:Choice xmlns:v="urn:schemas-microsoft-com:vml" Requires="v">
                <p:oleObj spid="_x0000_s119871" name="Equazione" r:id="rId7" imgW="1130040" imgH="431640" progId="Equation.3">
                  <p:embed/>
                </p:oleObj>
              </mc:Choice>
              <mc:Fallback>
                <p:oleObj name="Equazione" r:id="rId7" imgW="1130040" imgH="431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1965" y="1928802"/>
                        <a:ext cx="18891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2" name="Object 6"/>
          <p:cNvGraphicFramePr>
            <a:graphicFrameLocks noChangeAspect="1"/>
          </p:cNvGraphicFramePr>
          <p:nvPr/>
        </p:nvGraphicFramePr>
        <p:xfrm>
          <a:off x="6643702" y="2786058"/>
          <a:ext cx="1189037" cy="652462"/>
        </p:xfrm>
        <a:graphic>
          <a:graphicData uri="http://schemas.openxmlformats.org/presentationml/2006/ole">
            <mc:AlternateContent xmlns:mc="http://schemas.openxmlformats.org/markup-compatibility/2006">
              <mc:Choice xmlns:v="urn:schemas-microsoft-com:vml" Requires="v">
                <p:oleObj spid="_x0000_s119872" name="Equazione" r:id="rId9" imgW="711000" imgH="393480" progId="Equation.3">
                  <p:embed/>
                </p:oleObj>
              </mc:Choice>
              <mc:Fallback>
                <p:oleObj name="Equazione" r:id="rId9" imgW="711000" imgH="3934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3702" y="2786058"/>
                        <a:ext cx="1189037"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Rettangolo 66"/>
          <p:cNvSpPr/>
          <p:nvPr/>
        </p:nvSpPr>
        <p:spPr>
          <a:xfrm>
            <a:off x="285720" y="3100328"/>
            <a:ext cx="2756267" cy="400110"/>
          </a:xfrm>
          <a:prstGeom prst="rect">
            <a:avLst/>
          </a:prstGeom>
        </p:spPr>
        <p:txBody>
          <a:bodyPr wrap="none">
            <a:spAutoFit/>
          </a:bodyPr>
          <a:lstStyle/>
          <a:p>
            <a:r>
              <a:rPr lang="it-IT" sz="2000" dirty="0"/>
              <a:t>(con V in m/s), e quindi :</a:t>
            </a:r>
          </a:p>
        </p:txBody>
      </p:sp>
      <p:graphicFrame>
        <p:nvGraphicFramePr>
          <p:cNvPr id="119817" name="Object 57"/>
          <p:cNvGraphicFramePr>
            <a:graphicFrameLocks noChangeAspect="1"/>
          </p:cNvGraphicFramePr>
          <p:nvPr/>
        </p:nvGraphicFramePr>
        <p:xfrm>
          <a:off x="285720" y="2000240"/>
          <a:ext cx="2846387" cy="982662"/>
        </p:xfrm>
        <a:graphic>
          <a:graphicData uri="http://schemas.openxmlformats.org/presentationml/2006/ole">
            <mc:AlternateContent xmlns:mc="http://schemas.openxmlformats.org/markup-compatibility/2006">
              <mc:Choice xmlns:v="urn:schemas-microsoft-com:vml" Requires="v">
                <p:oleObj spid="_x0000_s119873" name="Equazione" r:id="rId11" imgW="1257120" imgH="431640" progId="Equation.3">
                  <p:embed/>
                </p:oleObj>
              </mc:Choice>
              <mc:Fallback>
                <p:oleObj name="Equazione" r:id="rId11" imgW="1257120" imgH="431640" progId="Equation.3">
                  <p:embed/>
                  <p:pic>
                    <p:nvPicPr>
                      <p:cNvPr id="0"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20" y="2000240"/>
                        <a:ext cx="2846387" cy="982662"/>
                      </a:xfrm>
                      <a:prstGeom prst="rect">
                        <a:avLst/>
                      </a:prstGeom>
                      <a:solidFill>
                        <a:srgbClr val="FFFF00"/>
                      </a:solidFill>
                    </p:spPr>
                  </p:pic>
                </p:oleObj>
              </mc:Fallback>
            </mc:AlternateContent>
          </a:graphicData>
        </a:graphic>
      </p:graphicFrame>
      <p:graphicFrame>
        <p:nvGraphicFramePr>
          <p:cNvPr id="119818" name="Object 57"/>
          <p:cNvGraphicFramePr>
            <a:graphicFrameLocks noChangeAspect="1"/>
          </p:cNvGraphicFramePr>
          <p:nvPr/>
        </p:nvGraphicFramePr>
        <p:xfrm>
          <a:off x="141308" y="3560763"/>
          <a:ext cx="7502526" cy="1039812"/>
        </p:xfrm>
        <a:graphic>
          <a:graphicData uri="http://schemas.openxmlformats.org/presentationml/2006/ole">
            <mc:AlternateContent xmlns:mc="http://schemas.openxmlformats.org/markup-compatibility/2006">
              <mc:Choice xmlns:v="urn:schemas-microsoft-com:vml" Requires="v">
                <p:oleObj spid="_x0000_s119874" name="Equazione" r:id="rId13" imgW="3314520" imgH="457200" progId="Equation.3">
                  <p:embed/>
                </p:oleObj>
              </mc:Choice>
              <mc:Fallback>
                <p:oleObj name="Equazione" r:id="rId13" imgW="3314520" imgH="457200"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308" y="3560763"/>
                        <a:ext cx="7502526" cy="1039812"/>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69" name="Rettangolo 68"/>
          <p:cNvSpPr/>
          <p:nvPr/>
        </p:nvSpPr>
        <p:spPr>
          <a:xfrm>
            <a:off x="428596" y="4643446"/>
            <a:ext cx="1024639" cy="400110"/>
          </a:xfrm>
          <a:prstGeom prst="rect">
            <a:avLst/>
          </a:prstGeom>
        </p:spPr>
        <p:txBody>
          <a:bodyPr wrap="none">
            <a:spAutoFit/>
          </a:bodyPr>
          <a:lstStyle/>
          <a:p>
            <a:r>
              <a:rPr lang="it-IT" sz="2000" dirty="0"/>
              <a:t>Oppure:</a:t>
            </a:r>
          </a:p>
        </p:txBody>
      </p:sp>
      <p:graphicFrame>
        <p:nvGraphicFramePr>
          <p:cNvPr id="119819" name="Object 57"/>
          <p:cNvGraphicFramePr>
            <a:graphicFrameLocks noChangeAspect="1"/>
          </p:cNvGraphicFramePr>
          <p:nvPr/>
        </p:nvGraphicFramePr>
        <p:xfrm>
          <a:off x="428596" y="5143512"/>
          <a:ext cx="3681412" cy="1039813"/>
        </p:xfrm>
        <a:graphic>
          <a:graphicData uri="http://schemas.openxmlformats.org/presentationml/2006/ole">
            <mc:AlternateContent xmlns:mc="http://schemas.openxmlformats.org/markup-compatibility/2006">
              <mc:Choice xmlns:v="urn:schemas-microsoft-com:vml" Requires="v">
                <p:oleObj spid="_x0000_s119875" name="Equazione" r:id="rId15" imgW="1625400" imgH="457200" progId="Equation.3">
                  <p:embed/>
                </p:oleObj>
              </mc:Choice>
              <mc:Fallback>
                <p:oleObj name="Equazione" r:id="rId15" imgW="1625400" imgH="457200" progId="Equation.3">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596" y="5143512"/>
                        <a:ext cx="3681412" cy="1039813"/>
                      </a:xfrm>
                      <a:prstGeom prst="rect">
                        <a:avLst/>
                      </a:prstGeom>
                      <a:solidFill>
                        <a:srgbClr val="FFFF00"/>
                      </a:solidFill>
                    </p:spPr>
                  </p:pic>
                </p:oleObj>
              </mc:Fallback>
            </mc:AlternateContent>
          </a:graphicData>
        </a:graphic>
      </p:graphicFrame>
      <p:sp>
        <p:nvSpPr>
          <p:cNvPr id="68" name="Segnaposto piè di pagina 4">
            <a:extLst>
              <a:ext uri="{FF2B5EF4-FFF2-40B4-BE49-F238E27FC236}">
                <a16:creationId xmlns:a16="http://schemas.microsoft.com/office/drawing/2014/main" id="{CBA3B4EF-4318-44EA-B580-8A0843FE3C0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71" name="Rectangle 2">
            <a:extLst>
              <a:ext uri="{FF2B5EF4-FFF2-40B4-BE49-F238E27FC236}">
                <a16:creationId xmlns:a16="http://schemas.microsoft.com/office/drawing/2014/main" id="{34972663-2587-460D-AE5E-45399A2679AA}"/>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50184" name="Rectangle 4"/>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it-IT"/>
          </a:p>
        </p:txBody>
      </p:sp>
      <p:sp>
        <p:nvSpPr>
          <p:cNvPr id="50185" name="Rectangle 5"/>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it-IT"/>
          </a:p>
        </p:txBody>
      </p:sp>
      <p:sp>
        <p:nvSpPr>
          <p:cNvPr id="50186" name="Rectangle 6"/>
          <p:cNvSpPr>
            <a:spLocks noChangeArrowheads="1"/>
          </p:cNvSpPr>
          <p:nvPr/>
        </p:nvSpPr>
        <p:spPr bwMode="auto">
          <a:xfrm>
            <a:off x="0" y="3386138"/>
            <a:ext cx="9144000" cy="0"/>
          </a:xfrm>
          <a:prstGeom prst="rect">
            <a:avLst/>
          </a:prstGeom>
          <a:noFill/>
          <a:ln w="9525">
            <a:noFill/>
            <a:miter lim="800000"/>
            <a:headEnd/>
            <a:tailEnd/>
          </a:ln>
        </p:spPr>
        <p:txBody>
          <a:bodyPr wrap="none" anchor="ctr">
            <a:spAutoFit/>
          </a:bodyPr>
          <a:lstStyle/>
          <a:p>
            <a:endParaRPr lang="it-IT"/>
          </a:p>
        </p:txBody>
      </p:sp>
      <p:sp>
        <p:nvSpPr>
          <p:cNvPr id="50187" name="Rectangle 7"/>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188" name="Rectangle 8"/>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it-IT"/>
          </a:p>
        </p:txBody>
      </p:sp>
      <p:sp>
        <p:nvSpPr>
          <p:cNvPr id="50189" name="Rectangle 9"/>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it-IT"/>
          </a:p>
        </p:txBody>
      </p:sp>
      <p:sp>
        <p:nvSpPr>
          <p:cNvPr id="50190" name="Rectangle 10"/>
          <p:cNvSpPr>
            <a:spLocks noChangeArrowheads="1"/>
          </p:cNvSpPr>
          <p:nvPr/>
        </p:nvSpPr>
        <p:spPr bwMode="auto">
          <a:xfrm>
            <a:off x="0" y="3386138"/>
            <a:ext cx="9144000" cy="0"/>
          </a:xfrm>
          <a:prstGeom prst="rect">
            <a:avLst/>
          </a:prstGeom>
          <a:noFill/>
          <a:ln w="9525">
            <a:noFill/>
            <a:miter lim="800000"/>
            <a:headEnd/>
            <a:tailEnd/>
          </a:ln>
        </p:spPr>
        <p:txBody>
          <a:bodyPr wrap="none" anchor="ctr">
            <a:spAutoFit/>
          </a:bodyPr>
          <a:lstStyle/>
          <a:p>
            <a:endParaRPr lang="it-IT"/>
          </a:p>
        </p:txBody>
      </p:sp>
      <p:sp>
        <p:nvSpPr>
          <p:cNvPr id="50191" name="Rectangle 11"/>
          <p:cNvSpPr>
            <a:spLocks noChangeArrowheads="1"/>
          </p:cNvSpPr>
          <p:nvPr/>
        </p:nvSpPr>
        <p:spPr bwMode="auto">
          <a:xfrm>
            <a:off x="0" y="3390901"/>
            <a:ext cx="9144000" cy="0"/>
          </a:xfrm>
          <a:prstGeom prst="rect">
            <a:avLst/>
          </a:prstGeom>
          <a:noFill/>
          <a:ln w="9525">
            <a:noFill/>
            <a:miter lim="800000"/>
            <a:headEnd/>
            <a:tailEnd/>
          </a:ln>
        </p:spPr>
        <p:txBody>
          <a:bodyPr wrap="none" anchor="ctr">
            <a:spAutoFit/>
          </a:bodyPr>
          <a:lstStyle/>
          <a:p>
            <a:endParaRPr lang="it-IT"/>
          </a:p>
        </p:txBody>
      </p:sp>
      <p:sp>
        <p:nvSpPr>
          <p:cNvPr id="50192" name="Rectangle 12"/>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193" name="Rectangle 13"/>
          <p:cNvSpPr>
            <a:spLocks noChangeArrowheads="1"/>
          </p:cNvSpPr>
          <p:nvPr/>
        </p:nvSpPr>
        <p:spPr bwMode="auto">
          <a:xfrm>
            <a:off x="0" y="3238501"/>
            <a:ext cx="9144000" cy="0"/>
          </a:xfrm>
          <a:prstGeom prst="rect">
            <a:avLst/>
          </a:prstGeom>
          <a:noFill/>
          <a:ln w="9525">
            <a:noFill/>
            <a:miter lim="800000"/>
            <a:headEnd/>
            <a:tailEnd/>
          </a:ln>
        </p:spPr>
        <p:txBody>
          <a:bodyPr wrap="none" anchor="ctr">
            <a:spAutoFit/>
          </a:bodyPr>
          <a:lstStyle/>
          <a:p>
            <a:endParaRPr lang="it-IT"/>
          </a:p>
        </p:txBody>
      </p:sp>
      <p:sp>
        <p:nvSpPr>
          <p:cNvPr id="50194" name="Rectangle 14"/>
          <p:cNvSpPr>
            <a:spLocks noChangeArrowheads="1"/>
          </p:cNvSpPr>
          <p:nvPr/>
        </p:nvSpPr>
        <p:spPr bwMode="auto">
          <a:xfrm>
            <a:off x="0" y="3238501"/>
            <a:ext cx="9144000" cy="0"/>
          </a:xfrm>
          <a:prstGeom prst="rect">
            <a:avLst/>
          </a:prstGeom>
          <a:noFill/>
          <a:ln w="9525">
            <a:noFill/>
            <a:miter lim="800000"/>
            <a:headEnd/>
            <a:tailEnd/>
          </a:ln>
        </p:spPr>
        <p:txBody>
          <a:bodyPr wrap="none" anchor="ctr">
            <a:spAutoFit/>
          </a:bodyPr>
          <a:lstStyle/>
          <a:p>
            <a:endParaRPr lang="it-IT"/>
          </a:p>
        </p:txBody>
      </p:sp>
      <p:sp>
        <p:nvSpPr>
          <p:cNvPr id="50195" name="Rectangle 15"/>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196" name="Rectangle 16"/>
          <p:cNvSpPr>
            <a:spLocks noChangeArrowheads="1"/>
          </p:cNvSpPr>
          <p:nvPr/>
        </p:nvSpPr>
        <p:spPr bwMode="auto">
          <a:xfrm>
            <a:off x="0" y="3238501"/>
            <a:ext cx="9144000" cy="0"/>
          </a:xfrm>
          <a:prstGeom prst="rect">
            <a:avLst/>
          </a:prstGeom>
          <a:noFill/>
          <a:ln w="9525">
            <a:noFill/>
            <a:miter lim="800000"/>
            <a:headEnd/>
            <a:tailEnd/>
          </a:ln>
        </p:spPr>
        <p:txBody>
          <a:bodyPr wrap="none" anchor="ctr">
            <a:spAutoFit/>
          </a:bodyPr>
          <a:lstStyle/>
          <a:p>
            <a:endParaRPr lang="it-IT"/>
          </a:p>
        </p:txBody>
      </p:sp>
      <p:sp>
        <p:nvSpPr>
          <p:cNvPr id="50197" name="Rectangle 17"/>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it-IT"/>
          </a:p>
        </p:txBody>
      </p:sp>
      <p:sp>
        <p:nvSpPr>
          <p:cNvPr id="50198" name="Rectangle 18"/>
          <p:cNvSpPr>
            <a:spLocks noChangeArrowheads="1"/>
          </p:cNvSpPr>
          <p:nvPr/>
        </p:nvSpPr>
        <p:spPr bwMode="auto">
          <a:xfrm>
            <a:off x="0" y="3238501"/>
            <a:ext cx="9144000" cy="0"/>
          </a:xfrm>
          <a:prstGeom prst="rect">
            <a:avLst/>
          </a:prstGeom>
          <a:noFill/>
          <a:ln w="9525">
            <a:noFill/>
            <a:miter lim="800000"/>
            <a:headEnd/>
            <a:tailEnd/>
          </a:ln>
        </p:spPr>
        <p:txBody>
          <a:bodyPr wrap="none" anchor="ctr">
            <a:spAutoFit/>
          </a:bodyPr>
          <a:lstStyle/>
          <a:p>
            <a:endParaRPr lang="it-IT"/>
          </a:p>
        </p:txBody>
      </p:sp>
      <p:sp>
        <p:nvSpPr>
          <p:cNvPr id="50199" name="Rectangle 19"/>
          <p:cNvSpPr>
            <a:spLocks noChangeArrowheads="1"/>
          </p:cNvSpPr>
          <p:nvPr/>
        </p:nvSpPr>
        <p:spPr bwMode="auto">
          <a:xfrm>
            <a:off x="0" y="3238501"/>
            <a:ext cx="9144000" cy="0"/>
          </a:xfrm>
          <a:prstGeom prst="rect">
            <a:avLst/>
          </a:prstGeom>
          <a:noFill/>
          <a:ln w="9525">
            <a:noFill/>
            <a:miter lim="800000"/>
            <a:headEnd/>
            <a:tailEnd/>
          </a:ln>
        </p:spPr>
        <p:txBody>
          <a:bodyPr wrap="none" anchor="ctr">
            <a:spAutoFit/>
          </a:bodyPr>
          <a:lstStyle/>
          <a:p>
            <a:endParaRPr lang="it-IT"/>
          </a:p>
        </p:txBody>
      </p:sp>
      <p:sp>
        <p:nvSpPr>
          <p:cNvPr id="50200" name="Rectangle 20"/>
          <p:cNvSpPr>
            <a:spLocks noChangeArrowheads="1"/>
          </p:cNvSpPr>
          <p:nvPr/>
        </p:nvSpPr>
        <p:spPr bwMode="auto">
          <a:xfrm>
            <a:off x="0" y="3238501"/>
            <a:ext cx="9144000" cy="0"/>
          </a:xfrm>
          <a:prstGeom prst="rect">
            <a:avLst/>
          </a:prstGeom>
          <a:noFill/>
          <a:ln w="9525">
            <a:noFill/>
            <a:miter lim="800000"/>
            <a:headEnd/>
            <a:tailEnd/>
          </a:ln>
        </p:spPr>
        <p:txBody>
          <a:bodyPr wrap="none" anchor="ctr">
            <a:spAutoFit/>
          </a:bodyPr>
          <a:lstStyle/>
          <a:p>
            <a:endParaRPr lang="it-IT"/>
          </a:p>
        </p:txBody>
      </p:sp>
      <p:sp>
        <p:nvSpPr>
          <p:cNvPr id="50201" name="Rectangle 21"/>
          <p:cNvSpPr>
            <a:spLocks noChangeArrowheads="1"/>
          </p:cNvSpPr>
          <p:nvPr/>
        </p:nvSpPr>
        <p:spPr bwMode="auto">
          <a:xfrm>
            <a:off x="0" y="3238501"/>
            <a:ext cx="9144000" cy="0"/>
          </a:xfrm>
          <a:prstGeom prst="rect">
            <a:avLst/>
          </a:prstGeom>
          <a:noFill/>
          <a:ln w="9525">
            <a:noFill/>
            <a:miter lim="800000"/>
            <a:headEnd/>
            <a:tailEnd/>
          </a:ln>
        </p:spPr>
        <p:txBody>
          <a:bodyPr wrap="none" anchor="ctr">
            <a:spAutoFit/>
          </a:bodyPr>
          <a:lstStyle/>
          <a:p>
            <a:endParaRPr lang="it-IT"/>
          </a:p>
        </p:txBody>
      </p:sp>
      <p:sp>
        <p:nvSpPr>
          <p:cNvPr id="50202" name="Rectangle 22"/>
          <p:cNvSpPr>
            <a:spLocks noChangeArrowheads="1"/>
          </p:cNvSpPr>
          <p:nvPr/>
        </p:nvSpPr>
        <p:spPr bwMode="auto">
          <a:xfrm>
            <a:off x="0" y="3305176"/>
            <a:ext cx="9144000" cy="0"/>
          </a:xfrm>
          <a:prstGeom prst="rect">
            <a:avLst/>
          </a:prstGeom>
          <a:noFill/>
          <a:ln w="9525">
            <a:noFill/>
            <a:miter lim="800000"/>
            <a:headEnd/>
            <a:tailEnd/>
          </a:ln>
        </p:spPr>
        <p:txBody>
          <a:bodyPr wrap="none" anchor="ctr">
            <a:spAutoFit/>
          </a:bodyPr>
          <a:lstStyle/>
          <a:p>
            <a:endParaRPr lang="it-IT"/>
          </a:p>
        </p:txBody>
      </p:sp>
      <p:sp>
        <p:nvSpPr>
          <p:cNvPr id="50203" name="Rectangle 23"/>
          <p:cNvSpPr>
            <a:spLocks noChangeArrowheads="1"/>
          </p:cNvSpPr>
          <p:nvPr/>
        </p:nvSpPr>
        <p:spPr bwMode="auto">
          <a:xfrm>
            <a:off x="0" y="3238501"/>
            <a:ext cx="9144000" cy="0"/>
          </a:xfrm>
          <a:prstGeom prst="rect">
            <a:avLst/>
          </a:prstGeom>
          <a:noFill/>
          <a:ln w="9525">
            <a:noFill/>
            <a:miter lim="800000"/>
            <a:headEnd/>
            <a:tailEnd/>
          </a:ln>
        </p:spPr>
        <p:txBody>
          <a:bodyPr wrap="none" anchor="ctr">
            <a:spAutoFit/>
          </a:bodyPr>
          <a:lstStyle/>
          <a:p>
            <a:endParaRPr lang="it-IT"/>
          </a:p>
        </p:txBody>
      </p:sp>
      <p:sp>
        <p:nvSpPr>
          <p:cNvPr id="50204" name="Rectangle 24"/>
          <p:cNvSpPr>
            <a:spLocks noChangeArrowheads="1"/>
          </p:cNvSpPr>
          <p:nvPr/>
        </p:nvSpPr>
        <p:spPr bwMode="auto">
          <a:xfrm>
            <a:off x="0" y="3248026"/>
            <a:ext cx="9144000" cy="0"/>
          </a:xfrm>
          <a:prstGeom prst="rect">
            <a:avLst/>
          </a:prstGeom>
          <a:noFill/>
          <a:ln w="9525">
            <a:noFill/>
            <a:miter lim="800000"/>
            <a:headEnd/>
            <a:tailEnd/>
          </a:ln>
        </p:spPr>
        <p:txBody>
          <a:bodyPr wrap="none" anchor="ctr">
            <a:spAutoFit/>
          </a:bodyPr>
          <a:lstStyle/>
          <a:p>
            <a:endParaRPr lang="it-IT"/>
          </a:p>
        </p:txBody>
      </p:sp>
      <p:sp>
        <p:nvSpPr>
          <p:cNvPr id="50205" name="Rectangle 25"/>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it-IT"/>
          </a:p>
        </p:txBody>
      </p:sp>
      <p:sp>
        <p:nvSpPr>
          <p:cNvPr id="50206" name="Rectangle 26"/>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207" name="Rectangle 2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0208" name="Rectangle 28"/>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graphicFrame>
        <p:nvGraphicFramePr>
          <p:cNvPr id="50178" name="Object 29"/>
          <p:cNvGraphicFramePr>
            <a:graphicFrameLocks noChangeAspect="1"/>
          </p:cNvGraphicFramePr>
          <p:nvPr/>
        </p:nvGraphicFramePr>
        <p:xfrm>
          <a:off x="-4433888" y="3521075"/>
          <a:ext cx="619125" cy="180975"/>
        </p:xfrm>
        <a:graphic>
          <a:graphicData uri="http://schemas.openxmlformats.org/presentationml/2006/ole">
            <mc:AlternateContent xmlns:mc="http://schemas.openxmlformats.org/markup-compatibility/2006">
              <mc:Choice xmlns:v="urn:schemas-microsoft-com:vml" Requires="v">
                <p:oleObj spid="_x0000_s50213" name="Equation" r:id="rId3" imgW="621760" imgH="177646" progId="Equation.3">
                  <p:embed/>
                </p:oleObj>
              </mc:Choice>
              <mc:Fallback>
                <p:oleObj name="Equation" r:id="rId3" imgW="621760" imgH="17764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3521075"/>
                        <a:ext cx="6191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09" name="Rectangle 30"/>
          <p:cNvSpPr>
            <a:spLocks noChangeArrowheads="1"/>
          </p:cNvSpPr>
          <p:nvPr/>
        </p:nvSpPr>
        <p:spPr bwMode="auto">
          <a:xfrm>
            <a:off x="-4433888" y="3702050"/>
            <a:ext cx="635000" cy="274638"/>
          </a:xfrm>
          <a:prstGeom prst="rect">
            <a:avLst/>
          </a:prstGeom>
          <a:noFill/>
          <a:ln w="9525">
            <a:noFill/>
            <a:miter lim="800000"/>
            <a:headEnd/>
            <a:tailEnd/>
          </a:ln>
        </p:spPr>
        <p:txBody>
          <a:bodyPr wrap="none" anchor="ctr">
            <a:spAutoFit/>
          </a:bodyPr>
          <a:lstStyle/>
          <a:p>
            <a:pPr algn="just"/>
            <a:r>
              <a:rPr lang="it-IT" sz="1200">
                <a:cs typeface="Times New Roman" pitchFamily="18" charset="0"/>
              </a:rPr>
              <a:t> </a:t>
            </a:r>
            <a:r>
              <a:rPr lang="it-IT" sz="1200" i="1">
                <a:cs typeface="Times New Roman" pitchFamily="18" charset="0"/>
              </a:rPr>
              <a:t>lb </a:t>
            </a:r>
            <a:r>
              <a:rPr lang="it-IT" sz="1200">
                <a:cs typeface="Times New Roman" pitchFamily="18" charset="0"/>
              </a:rPr>
              <a:t>/ </a:t>
            </a:r>
            <a:r>
              <a:rPr lang="it-IT" sz="1200" i="1">
                <a:cs typeface="Times New Roman" pitchFamily="18" charset="0"/>
              </a:rPr>
              <a:t>ft</a:t>
            </a:r>
            <a:r>
              <a:rPr lang="it-IT" sz="1200" baseline="30000">
                <a:cs typeface="Times New Roman" pitchFamily="18" charset="0"/>
              </a:rPr>
              <a:t>3</a:t>
            </a:r>
            <a:r>
              <a:rPr lang="it-IT" sz="1200">
                <a:cs typeface="Times New Roman" pitchFamily="18" charset="0"/>
              </a:rPr>
              <a:t>.</a:t>
            </a:r>
            <a:endParaRPr lang="it-IT"/>
          </a:p>
        </p:txBody>
      </p:sp>
      <p:sp>
        <p:nvSpPr>
          <p:cNvPr id="50210" name="Rectangle 31"/>
          <p:cNvSpPr>
            <a:spLocks noChangeArrowheads="1"/>
          </p:cNvSpPr>
          <p:nvPr/>
        </p:nvSpPr>
        <p:spPr bwMode="auto">
          <a:xfrm>
            <a:off x="4022725" y="3440113"/>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50213" name="Rectangle 34"/>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214" name="Rectangle 35"/>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215" name="Rectangle 36"/>
          <p:cNvSpPr>
            <a:spLocks noChangeArrowheads="1"/>
          </p:cNvSpPr>
          <p:nvPr/>
        </p:nvSpPr>
        <p:spPr bwMode="auto">
          <a:xfrm>
            <a:off x="0" y="3305176"/>
            <a:ext cx="9144000" cy="0"/>
          </a:xfrm>
          <a:prstGeom prst="rect">
            <a:avLst/>
          </a:prstGeom>
          <a:noFill/>
          <a:ln w="9525">
            <a:noFill/>
            <a:miter lim="800000"/>
            <a:headEnd/>
            <a:tailEnd/>
          </a:ln>
        </p:spPr>
        <p:txBody>
          <a:bodyPr wrap="none" anchor="ctr">
            <a:spAutoFit/>
          </a:bodyPr>
          <a:lstStyle/>
          <a:p>
            <a:endParaRPr lang="it-IT"/>
          </a:p>
        </p:txBody>
      </p:sp>
      <p:sp>
        <p:nvSpPr>
          <p:cNvPr id="50216" name="Rectangle 37"/>
          <p:cNvSpPr>
            <a:spLocks noChangeArrowheads="1"/>
          </p:cNvSpPr>
          <p:nvPr/>
        </p:nvSpPr>
        <p:spPr bwMode="auto">
          <a:xfrm>
            <a:off x="0" y="3305176"/>
            <a:ext cx="9144000" cy="0"/>
          </a:xfrm>
          <a:prstGeom prst="rect">
            <a:avLst/>
          </a:prstGeom>
          <a:noFill/>
          <a:ln w="9525">
            <a:noFill/>
            <a:miter lim="800000"/>
            <a:headEnd/>
            <a:tailEnd/>
          </a:ln>
        </p:spPr>
        <p:txBody>
          <a:bodyPr wrap="none" anchor="ctr">
            <a:spAutoFit/>
          </a:bodyPr>
          <a:lstStyle/>
          <a:p>
            <a:endParaRPr lang="it-IT"/>
          </a:p>
        </p:txBody>
      </p:sp>
      <p:sp>
        <p:nvSpPr>
          <p:cNvPr id="50217" name="Rectangle 38"/>
          <p:cNvSpPr>
            <a:spLocks noChangeArrowheads="1"/>
          </p:cNvSpPr>
          <p:nvPr/>
        </p:nvSpPr>
        <p:spPr bwMode="auto">
          <a:xfrm>
            <a:off x="0" y="3257551"/>
            <a:ext cx="9144000" cy="0"/>
          </a:xfrm>
          <a:prstGeom prst="rect">
            <a:avLst/>
          </a:prstGeom>
          <a:noFill/>
          <a:ln w="9525">
            <a:noFill/>
            <a:miter lim="800000"/>
            <a:headEnd/>
            <a:tailEnd/>
          </a:ln>
        </p:spPr>
        <p:txBody>
          <a:bodyPr wrap="none" anchor="ctr">
            <a:spAutoFit/>
          </a:bodyPr>
          <a:lstStyle/>
          <a:p>
            <a:endParaRPr lang="it-IT"/>
          </a:p>
        </p:txBody>
      </p:sp>
      <p:sp>
        <p:nvSpPr>
          <p:cNvPr id="50218" name="Rectangle 39"/>
          <p:cNvSpPr>
            <a:spLocks noChangeArrowheads="1"/>
          </p:cNvSpPr>
          <p:nvPr/>
        </p:nvSpPr>
        <p:spPr bwMode="auto">
          <a:xfrm>
            <a:off x="0" y="3257551"/>
            <a:ext cx="9144000" cy="0"/>
          </a:xfrm>
          <a:prstGeom prst="rect">
            <a:avLst/>
          </a:prstGeom>
          <a:noFill/>
          <a:ln w="9525">
            <a:noFill/>
            <a:miter lim="800000"/>
            <a:headEnd/>
            <a:tailEnd/>
          </a:ln>
        </p:spPr>
        <p:txBody>
          <a:bodyPr wrap="none" anchor="ctr">
            <a:spAutoFit/>
          </a:bodyPr>
          <a:lstStyle/>
          <a:p>
            <a:endParaRPr lang="it-IT"/>
          </a:p>
        </p:txBody>
      </p:sp>
      <p:sp>
        <p:nvSpPr>
          <p:cNvPr id="50219" name="Rectangle 40"/>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220" name="Rectangle 41"/>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221" name="Rectangle 42"/>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222" name="Rectangle 43"/>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it-IT"/>
          </a:p>
        </p:txBody>
      </p:sp>
      <p:sp>
        <p:nvSpPr>
          <p:cNvPr id="50223"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0224" name="Rectangle 45"/>
          <p:cNvSpPr>
            <a:spLocks noChangeArrowheads="1"/>
          </p:cNvSpPr>
          <p:nvPr/>
        </p:nvSpPr>
        <p:spPr bwMode="auto">
          <a:xfrm>
            <a:off x="0" y="3276601"/>
            <a:ext cx="9144000" cy="0"/>
          </a:xfrm>
          <a:prstGeom prst="rect">
            <a:avLst/>
          </a:prstGeom>
          <a:noFill/>
          <a:ln w="9525">
            <a:noFill/>
            <a:miter lim="800000"/>
            <a:headEnd/>
            <a:tailEnd/>
          </a:ln>
        </p:spPr>
        <p:txBody>
          <a:bodyPr wrap="none" anchor="ctr">
            <a:spAutoFit/>
          </a:bodyPr>
          <a:lstStyle/>
          <a:p>
            <a:endParaRPr lang="it-IT"/>
          </a:p>
        </p:txBody>
      </p:sp>
      <p:sp>
        <p:nvSpPr>
          <p:cNvPr id="50225" name="Rectangle 46"/>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226" name="Rectangle 47"/>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it-IT"/>
          </a:p>
        </p:txBody>
      </p:sp>
      <p:sp>
        <p:nvSpPr>
          <p:cNvPr id="50227" name="Rectangle 48"/>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it-IT"/>
          </a:p>
        </p:txBody>
      </p:sp>
      <p:sp>
        <p:nvSpPr>
          <p:cNvPr id="50228" name="Rectangle 49"/>
          <p:cNvSpPr>
            <a:spLocks noChangeArrowheads="1"/>
          </p:cNvSpPr>
          <p:nvPr/>
        </p:nvSpPr>
        <p:spPr bwMode="auto">
          <a:xfrm>
            <a:off x="0" y="3257551"/>
            <a:ext cx="9144000" cy="0"/>
          </a:xfrm>
          <a:prstGeom prst="rect">
            <a:avLst/>
          </a:prstGeom>
          <a:noFill/>
          <a:ln w="9525">
            <a:noFill/>
            <a:miter lim="800000"/>
            <a:headEnd/>
            <a:tailEnd/>
          </a:ln>
        </p:spPr>
        <p:txBody>
          <a:bodyPr wrap="none" anchor="ctr">
            <a:spAutoFit/>
          </a:bodyPr>
          <a:lstStyle/>
          <a:p>
            <a:endParaRPr lang="it-IT"/>
          </a:p>
        </p:txBody>
      </p:sp>
      <p:sp>
        <p:nvSpPr>
          <p:cNvPr id="50229" name="Rectangle 50"/>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it-IT"/>
          </a:p>
        </p:txBody>
      </p:sp>
      <p:sp>
        <p:nvSpPr>
          <p:cNvPr id="50230" name="Rectangle 5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0231" name="Rectangle 52"/>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it-IT"/>
          </a:p>
        </p:txBody>
      </p:sp>
      <p:sp>
        <p:nvSpPr>
          <p:cNvPr id="50232" name="Rectangle 53"/>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sp>
        <p:nvSpPr>
          <p:cNvPr id="50233" name="Rectangle 56"/>
          <p:cNvSpPr>
            <a:spLocks noChangeArrowheads="1"/>
          </p:cNvSpPr>
          <p:nvPr/>
        </p:nvSpPr>
        <p:spPr bwMode="auto">
          <a:xfrm>
            <a:off x="0" y="3257551"/>
            <a:ext cx="9144000" cy="0"/>
          </a:xfrm>
          <a:prstGeom prst="rect">
            <a:avLst/>
          </a:prstGeom>
          <a:noFill/>
          <a:ln w="9525">
            <a:noFill/>
            <a:miter lim="800000"/>
            <a:headEnd/>
            <a:tailEnd/>
          </a:ln>
        </p:spPr>
        <p:txBody>
          <a:bodyPr wrap="none" anchor="ctr">
            <a:spAutoFit/>
          </a:bodyPr>
          <a:lstStyle/>
          <a:p>
            <a:endParaRPr lang="it-IT"/>
          </a:p>
        </p:txBody>
      </p:sp>
      <p:sp>
        <p:nvSpPr>
          <p:cNvPr id="50234" name="Rectangle 58"/>
          <p:cNvSpPr>
            <a:spLocks noChangeArrowheads="1"/>
          </p:cNvSpPr>
          <p:nvPr/>
        </p:nvSpPr>
        <p:spPr bwMode="auto">
          <a:xfrm>
            <a:off x="214282" y="357166"/>
            <a:ext cx="7172156" cy="461665"/>
          </a:xfrm>
          <a:prstGeom prst="rect">
            <a:avLst/>
          </a:prstGeom>
          <a:noFill/>
          <a:ln w="9525">
            <a:noFill/>
            <a:miter lim="800000"/>
            <a:headEnd/>
            <a:tailEnd/>
          </a:ln>
        </p:spPr>
        <p:txBody>
          <a:bodyPr wrap="none" anchor="ctr">
            <a:spAutoFit/>
          </a:bodyPr>
          <a:lstStyle/>
          <a:p>
            <a:r>
              <a:rPr lang="it-IT" dirty="0"/>
              <a:t>Ricapitolando, le formule di </a:t>
            </a:r>
            <a:r>
              <a:rPr lang="it-IT" dirty="0" err="1"/>
              <a:t>Breguet</a:t>
            </a:r>
            <a:r>
              <a:rPr lang="it-IT" dirty="0"/>
              <a:t> per velivoli a getto:</a:t>
            </a:r>
          </a:p>
        </p:txBody>
      </p:sp>
      <p:sp>
        <p:nvSpPr>
          <p:cNvPr id="50235" name="Rectangle 60"/>
          <p:cNvSpPr>
            <a:spLocks noChangeArrowheads="1"/>
          </p:cNvSpPr>
          <p:nvPr/>
        </p:nvSpPr>
        <p:spPr bwMode="auto">
          <a:xfrm>
            <a:off x="0" y="3286126"/>
            <a:ext cx="9144000" cy="0"/>
          </a:xfrm>
          <a:prstGeom prst="rect">
            <a:avLst/>
          </a:prstGeom>
          <a:noFill/>
          <a:ln w="9525">
            <a:noFill/>
            <a:miter lim="800000"/>
            <a:headEnd/>
            <a:tailEnd/>
          </a:ln>
        </p:spPr>
        <p:txBody>
          <a:bodyPr wrap="none" anchor="ctr">
            <a:spAutoFit/>
          </a:bodyPr>
          <a:lstStyle/>
          <a:p>
            <a:endParaRPr lang="it-IT"/>
          </a:p>
        </p:txBody>
      </p:sp>
      <p:graphicFrame>
        <p:nvGraphicFramePr>
          <p:cNvPr id="50179" name="Object 59"/>
          <p:cNvGraphicFramePr>
            <a:graphicFrameLocks noChangeAspect="1"/>
          </p:cNvGraphicFramePr>
          <p:nvPr/>
        </p:nvGraphicFramePr>
        <p:xfrm>
          <a:off x="214282" y="1285860"/>
          <a:ext cx="4572032" cy="1000132"/>
        </p:xfrm>
        <a:graphic>
          <a:graphicData uri="http://schemas.openxmlformats.org/presentationml/2006/ole">
            <mc:AlternateContent xmlns:mc="http://schemas.openxmlformats.org/markup-compatibility/2006">
              <mc:Choice xmlns:v="urn:schemas-microsoft-com:vml" Requires="v">
                <p:oleObj spid="_x0000_s50214" name="Equazione" r:id="rId5" imgW="1993680" imgH="431640" progId="Equation.3">
                  <p:embed/>
                </p:oleObj>
              </mc:Choice>
              <mc:Fallback>
                <p:oleObj name="Equazione" r:id="rId5" imgW="1993680" imgH="431640" progId="Equation.3">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282" y="1285860"/>
                        <a:ext cx="4572032" cy="1000132"/>
                      </a:xfrm>
                      <a:prstGeom prst="rect">
                        <a:avLst/>
                      </a:prstGeom>
                      <a:solidFill>
                        <a:srgbClr val="FFFF00"/>
                      </a:solidFill>
                    </p:spPr>
                  </p:pic>
                </p:oleObj>
              </mc:Fallback>
            </mc:AlternateContent>
          </a:graphicData>
        </a:graphic>
      </p:graphicFrame>
      <p:sp>
        <p:nvSpPr>
          <p:cNvPr id="50236" name="Rectangle 62"/>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it-IT"/>
          </a:p>
        </p:txBody>
      </p:sp>
      <p:sp>
        <p:nvSpPr>
          <p:cNvPr id="50237" name="Rectangle 64"/>
          <p:cNvSpPr>
            <a:spLocks noChangeArrowheads="1"/>
          </p:cNvSpPr>
          <p:nvPr/>
        </p:nvSpPr>
        <p:spPr bwMode="auto">
          <a:xfrm>
            <a:off x="0" y="3238501"/>
            <a:ext cx="9144000" cy="0"/>
          </a:xfrm>
          <a:prstGeom prst="rect">
            <a:avLst/>
          </a:prstGeom>
          <a:noFill/>
          <a:ln w="9525">
            <a:noFill/>
            <a:miter lim="800000"/>
            <a:headEnd/>
            <a:tailEnd/>
          </a:ln>
        </p:spPr>
        <p:txBody>
          <a:bodyPr wrap="none" anchor="ctr">
            <a:spAutoFit/>
          </a:bodyPr>
          <a:lstStyle/>
          <a:p>
            <a:endParaRPr lang="it-IT"/>
          </a:p>
        </p:txBody>
      </p:sp>
      <p:sp>
        <p:nvSpPr>
          <p:cNvPr id="50238" name="Segnaposto numero diapositiva 62"/>
          <p:cNvSpPr>
            <a:spLocks noGrp="1"/>
          </p:cNvSpPr>
          <p:nvPr>
            <p:ph type="sldNum" sz="quarter" idx="12"/>
          </p:nvPr>
        </p:nvSpPr>
        <p:spPr>
          <a:noFill/>
        </p:spPr>
        <p:txBody>
          <a:bodyPr/>
          <a:lstStyle/>
          <a:p>
            <a:fld id="{04341C31-B064-4589-A09A-78BE51F117BB}" type="slidenum">
              <a:rPr lang="it-IT" smtClean="0"/>
              <a:pPr/>
              <a:t>56</a:t>
            </a:fld>
            <a:endParaRPr lang="it-IT"/>
          </a:p>
        </p:txBody>
      </p:sp>
      <p:graphicFrame>
        <p:nvGraphicFramePr>
          <p:cNvPr id="2" name="Object 6"/>
          <p:cNvGraphicFramePr>
            <a:graphicFrameLocks noChangeAspect="1"/>
          </p:cNvGraphicFramePr>
          <p:nvPr/>
        </p:nvGraphicFramePr>
        <p:xfrm>
          <a:off x="263545" y="3062292"/>
          <a:ext cx="7237413" cy="1009650"/>
        </p:xfrm>
        <a:graphic>
          <a:graphicData uri="http://schemas.openxmlformats.org/presentationml/2006/ole">
            <mc:AlternateContent xmlns:mc="http://schemas.openxmlformats.org/markup-compatibility/2006">
              <mc:Choice xmlns:v="urn:schemas-microsoft-com:vml" Requires="v">
                <p:oleObj spid="_x0000_s50215" name="Equazione" r:id="rId7" imgW="3479760" imgH="482400" progId="Equation.3">
                  <p:embed/>
                </p:oleObj>
              </mc:Choice>
              <mc:Fallback>
                <p:oleObj name="Equazione" r:id="rId7" imgW="3479760" imgH="4824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545" y="3062292"/>
                        <a:ext cx="7237413" cy="1009650"/>
                      </a:xfrm>
                      <a:prstGeom prst="rect">
                        <a:avLst/>
                      </a:prstGeom>
                      <a:solidFill>
                        <a:srgbClr val="00FFFF"/>
                      </a:solidFill>
                    </p:spPr>
                  </p:pic>
                </p:oleObj>
              </mc:Fallback>
            </mc:AlternateContent>
          </a:graphicData>
        </a:graphic>
      </p:graphicFrame>
      <p:sp>
        <p:nvSpPr>
          <p:cNvPr id="66" name="Rettangolo 65"/>
          <p:cNvSpPr/>
          <p:nvPr/>
        </p:nvSpPr>
        <p:spPr>
          <a:xfrm>
            <a:off x="7731235" y="2883755"/>
            <a:ext cx="1341359" cy="830997"/>
          </a:xfrm>
          <a:prstGeom prst="rect">
            <a:avLst/>
          </a:prstGeom>
        </p:spPr>
        <p:txBody>
          <a:bodyPr wrap="square">
            <a:spAutoFit/>
          </a:bodyPr>
          <a:lstStyle/>
          <a:p>
            <a:r>
              <a:rPr lang="it-IT" sz="1600" dirty="0"/>
              <a:t>peso W espresso in [Kg]</a:t>
            </a:r>
          </a:p>
        </p:txBody>
      </p:sp>
      <p:sp>
        <p:nvSpPr>
          <p:cNvPr id="67" name="Rettangolo 66"/>
          <p:cNvSpPr/>
          <p:nvPr/>
        </p:nvSpPr>
        <p:spPr>
          <a:xfrm>
            <a:off x="214282" y="785794"/>
            <a:ext cx="3453189" cy="461665"/>
          </a:xfrm>
          <a:prstGeom prst="rect">
            <a:avLst/>
          </a:prstGeom>
        </p:spPr>
        <p:txBody>
          <a:bodyPr wrap="none">
            <a:spAutoFit/>
          </a:bodyPr>
          <a:lstStyle/>
          <a:p>
            <a:r>
              <a:rPr lang="it-IT" u="sng" dirty="0"/>
              <a:t>MAX ENDURANCE JET</a:t>
            </a:r>
          </a:p>
        </p:txBody>
      </p:sp>
      <p:sp>
        <p:nvSpPr>
          <p:cNvPr id="68" name="Rettangolo 67"/>
          <p:cNvSpPr/>
          <p:nvPr/>
        </p:nvSpPr>
        <p:spPr>
          <a:xfrm>
            <a:off x="214282" y="2538707"/>
            <a:ext cx="5880008" cy="461665"/>
          </a:xfrm>
          <a:prstGeom prst="rect">
            <a:avLst/>
          </a:prstGeom>
        </p:spPr>
        <p:txBody>
          <a:bodyPr wrap="none">
            <a:spAutoFit/>
          </a:bodyPr>
          <a:lstStyle/>
          <a:p>
            <a:r>
              <a:rPr lang="it-IT" u="sng" dirty="0"/>
              <a:t>MAX RANGE JET – Assetto e quota costanti</a:t>
            </a:r>
          </a:p>
        </p:txBody>
      </p:sp>
      <p:sp>
        <p:nvSpPr>
          <p:cNvPr id="69" name="Rectangle 4"/>
          <p:cNvSpPr>
            <a:spLocks noChangeArrowheads="1"/>
          </p:cNvSpPr>
          <p:nvPr/>
        </p:nvSpPr>
        <p:spPr bwMode="auto">
          <a:xfrm>
            <a:off x="0" y="5005400"/>
            <a:ext cx="9144000" cy="0"/>
          </a:xfrm>
          <a:prstGeom prst="rect">
            <a:avLst/>
          </a:prstGeom>
          <a:noFill/>
          <a:ln w="9525">
            <a:noFill/>
            <a:miter lim="800000"/>
            <a:headEnd/>
            <a:tailEnd/>
          </a:ln>
        </p:spPr>
        <p:txBody>
          <a:bodyPr wrap="none" anchor="ctr">
            <a:spAutoFit/>
          </a:bodyPr>
          <a:lstStyle/>
          <a:p>
            <a:endParaRPr lang="it-IT"/>
          </a:p>
        </p:txBody>
      </p:sp>
      <p:sp>
        <p:nvSpPr>
          <p:cNvPr id="70" name="Rectangle 5"/>
          <p:cNvSpPr>
            <a:spLocks noChangeArrowheads="1"/>
          </p:cNvSpPr>
          <p:nvPr/>
        </p:nvSpPr>
        <p:spPr bwMode="auto">
          <a:xfrm>
            <a:off x="0" y="5005400"/>
            <a:ext cx="9144000" cy="0"/>
          </a:xfrm>
          <a:prstGeom prst="rect">
            <a:avLst/>
          </a:prstGeom>
          <a:noFill/>
          <a:ln w="9525">
            <a:noFill/>
            <a:miter lim="800000"/>
            <a:headEnd/>
            <a:tailEnd/>
          </a:ln>
        </p:spPr>
        <p:txBody>
          <a:bodyPr wrap="none" anchor="ctr">
            <a:spAutoFit/>
          </a:bodyPr>
          <a:lstStyle/>
          <a:p>
            <a:endParaRPr lang="it-IT"/>
          </a:p>
        </p:txBody>
      </p:sp>
      <p:sp>
        <p:nvSpPr>
          <p:cNvPr id="71" name="Rectangle 6"/>
          <p:cNvSpPr>
            <a:spLocks noChangeArrowheads="1"/>
          </p:cNvSpPr>
          <p:nvPr/>
        </p:nvSpPr>
        <p:spPr bwMode="auto">
          <a:xfrm>
            <a:off x="0" y="5100650"/>
            <a:ext cx="9144000" cy="0"/>
          </a:xfrm>
          <a:prstGeom prst="rect">
            <a:avLst/>
          </a:prstGeom>
          <a:noFill/>
          <a:ln w="9525">
            <a:noFill/>
            <a:miter lim="800000"/>
            <a:headEnd/>
            <a:tailEnd/>
          </a:ln>
        </p:spPr>
        <p:txBody>
          <a:bodyPr wrap="none" anchor="ctr">
            <a:spAutoFit/>
          </a:bodyPr>
          <a:lstStyle/>
          <a:p>
            <a:endParaRPr lang="it-IT"/>
          </a:p>
        </p:txBody>
      </p:sp>
      <p:sp>
        <p:nvSpPr>
          <p:cNvPr id="72" name="Rectangle 7"/>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73" name="Rectangle 8"/>
          <p:cNvSpPr>
            <a:spLocks noChangeArrowheads="1"/>
          </p:cNvSpPr>
          <p:nvPr/>
        </p:nvSpPr>
        <p:spPr bwMode="auto">
          <a:xfrm>
            <a:off x="0" y="5005400"/>
            <a:ext cx="9144000" cy="0"/>
          </a:xfrm>
          <a:prstGeom prst="rect">
            <a:avLst/>
          </a:prstGeom>
          <a:noFill/>
          <a:ln w="9525">
            <a:noFill/>
            <a:miter lim="800000"/>
            <a:headEnd/>
            <a:tailEnd/>
          </a:ln>
        </p:spPr>
        <p:txBody>
          <a:bodyPr wrap="none" anchor="ctr">
            <a:spAutoFit/>
          </a:bodyPr>
          <a:lstStyle/>
          <a:p>
            <a:endParaRPr lang="it-IT"/>
          </a:p>
        </p:txBody>
      </p:sp>
      <p:sp>
        <p:nvSpPr>
          <p:cNvPr id="74" name="Rectangle 9"/>
          <p:cNvSpPr>
            <a:spLocks noChangeArrowheads="1"/>
          </p:cNvSpPr>
          <p:nvPr/>
        </p:nvSpPr>
        <p:spPr bwMode="auto">
          <a:xfrm>
            <a:off x="0" y="5005400"/>
            <a:ext cx="9144000" cy="0"/>
          </a:xfrm>
          <a:prstGeom prst="rect">
            <a:avLst/>
          </a:prstGeom>
          <a:noFill/>
          <a:ln w="9525">
            <a:noFill/>
            <a:miter lim="800000"/>
            <a:headEnd/>
            <a:tailEnd/>
          </a:ln>
        </p:spPr>
        <p:txBody>
          <a:bodyPr wrap="none" anchor="ctr">
            <a:spAutoFit/>
          </a:bodyPr>
          <a:lstStyle/>
          <a:p>
            <a:endParaRPr lang="it-IT"/>
          </a:p>
        </p:txBody>
      </p:sp>
      <p:sp>
        <p:nvSpPr>
          <p:cNvPr id="75" name="Rectangle 10"/>
          <p:cNvSpPr>
            <a:spLocks noChangeArrowheads="1"/>
          </p:cNvSpPr>
          <p:nvPr/>
        </p:nvSpPr>
        <p:spPr bwMode="auto">
          <a:xfrm>
            <a:off x="0" y="5100650"/>
            <a:ext cx="9144000" cy="0"/>
          </a:xfrm>
          <a:prstGeom prst="rect">
            <a:avLst/>
          </a:prstGeom>
          <a:noFill/>
          <a:ln w="9525">
            <a:noFill/>
            <a:miter lim="800000"/>
            <a:headEnd/>
            <a:tailEnd/>
          </a:ln>
        </p:spPr>
        <p:txBody>
          <a:bodyPr wrap="none" anchor="ctr">
            <a:spAutoFit/>
          </a:bodyPr>
          <a:lstStyle/>
          <a:p>
            <a:endParaRPr lang="it-IT"/>
          </a:p>
        </p:txBody>
      </p:sp>
      <p:sp>
        <p:nvSpPr>
          <p:cNvPr id="76" name="Rectangle 11"/>
          <p:cNvSpPr>
            <a:spLocks noChangeArrowheads="1"/>
          </p:cNvSpPr>
          <p:nvPr/>
        </p:nvSpPr>
        <p:spPr bwMode="auto">
          <a:xfrm>
            <a:off x="0" y="5105413"/>
            <a:ext cx="9144000" cy="0"/>
          </a:xfrm>
          <a:prstGeom prst="rect">
            <a:avLst/>
          </a:prstGeom>
          <a:noFill/>
          <a:ln w="9525">
            <a:noFill/>
            <a:miter lim="800000"/>
            <a:headEnd/>
            <a:tailEnd/>
          </a:ln>
        </p:spPr>
        <p:txBody>
          <a:bodyPr wrap="none" anchor="ctr">
            <a:spAutoFit/>
          </a:bodyPr>
          <a:lstStyle/>
          <a:p>
            <a:endParaRPr lang="it-IT"/>
          </a:p>
        </p:txBody>
      </p:sp>
      <p:sp>
        <p:nvSpPr>
          <p:cNvPr id="77" name="Rectangle 12"/>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78" name="Rectangle 13"/>
          <p:cNvSpPr>
            <a:spLocks noChangeArrowheads="1"/>
          </p:cNvSpPr>
          <p:nvPr/>
        </p:nvSpPr>
        <p:spPr bwMode="auto">
          <a:xfrm>
            <a:off x="0" y="4953013"/>
            <a:ext cx="9144000" cy="0"/>
          </a:xfrm>
          <a:prstGeom prst="rect">
            <a:avLst/>
          </a:prstGeom>
          <a:noFill/>
          <a:ln w="9525">
            <a:noFill/>
            <a:miter lim="800000"/>
            <a:headEnd/>
            <a:tailEnd/>
          </a:ln>
        </p:spPr>
        <p:txBody>
          <a:bodyPr wrap="none" anchor="ctr">
            <a:spAutoFit/>
          </a:bodyPr>
          <a:lstStyle/>
          <a:p>
            <a:endParaRPr lang="it-IT"/>
          </a:p>
        </p:txBody>
      </p:sp>
      <p:sp>
        <p:nvSpPr>
          <p:cNvPr id="79" name="Rectangle 14"/>
          <p:cNvSpPr>
            <a:spLocks noChangeArrowheads="1"/>
          </p:cNvSpPr>
          <p:nvPr/>
        </p:nvSpPr>
        <p:spPr bwMode="auto">
          <a:xfrm>
            <a:off x="0" y="4953013"/>
            <a:ext cx="9144000" cy="0"/>
          </a:xfrm>
          <a:prstGeom prst="rect">
            <a:avLst/>
          </a:prstGeom>
          <a:noFill/>
          <a:ln w="9525">
            <a:noFill/>
            <a:miter lim="800000"/>
            <a:headEnd/>
            <a:tailEnd/>
          </a:ln>
        </p:spPr>
        <p:txBody>
          <a:bodyPr wrap="none" anchor="ctr">
            <a:spAutoFit/>
          </a:bodyPr>
          <a:lstStyle/>
          <a:p>
            <a:endParaRPr lang="it-IT"/>
          </a:p>
        </p:txBody>
      </p:sp>
      <p:sp>
        <p:nvSpPr>
          <p:cNvPr id="80" name="Rectangle 15"/>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81" name="Rectangle 16"/>
          <p:cNvSpPr>
            <a:spLocks noChangeArrowheads="1"/>
          </p:cNvSpPr>
          <p:nvPr/>
        </p:nvSpPr>
        <p:spPr bwMode="auto">
          <a:xfrm>
            <a:off x="0" y="4953013"/>
            <a:ext cx="9144000" cy="0"/>
          </a:xfrm>
          <a:prstGeom prst="rect">
            <a:avLst/>
          </a:prstGeom>
          <a:noFill/>
          <a:ln w="9525">
            <a:noFill/>
            <a:miter lim="800000"/>
            <a:headEnd/>
            <a:tailEnd/>
          </a:ln>
        </p:spPr>
        <p:txBody>
          <a:bodyPr wrap="none" anchor="ctr">
            <a:spAutoFit/>
          </a:bodyPr>
          <a:lstStyle/>
          <a:p>
            <a:endParaRPr lang="it-IT"/>
          </a:p>
        </p:txBody>
      </p:sp>
      <p:sp>
        <p:nvSpPr>
          <p:cNvPr id="82" name="Rectangle 17"/>
          <p:cNvSpPr>
            <a:spLocks noChangeArrowheads="1"/>
          </p:cNvSpPr>
          <p:nvPr/>
        </p:nvSpPr>
        <p:spPr bwMode="auto">
          <a:xfrm>
            <a:off x="0" y="5005400"/>
            <a:ext cx="9144000" cy="0"/>
          </a:xfrm>
          <a:prstGeom prst="rect">
            <a:avLst/>
          </a:prstGeom>
          <a:noFill/>
          <a:ln w="9525">
            <a:noFill/>
            <a:miter lim="800000"/>
            <a:headEnd/>
            <a:tailEnd/>
          </a:ln>
        </p:spPr>
        <p:txBody>
          <a:bodyPr wrap="none" anchor="ctr">
            <a:spAutoFit/>
          </a:bodyPr>
          <a:lstStyle/>
          <a:p>
            <a:endParaRPr lang="it-IT"/>
          </a:p>
        </p:txBody>
      </p:sp>
      <p:sp>
        <p:nvSpPr>
          <p:cNvPr id="83" name="Rectangle 18"/>
          <p:cNvSpPr>
            <a:spLocks noChangeArrowheads="1"/>
          </p:cNvSpPr>
          <p:nvPr/>
        </p:nvSpPr>
        <p:spPr bwMode="auto">
          <a:xfrm>
            <a:off x="0" y="4953013"/>
            <a:ext cx="9144000" cy="0"/>
          </a:xfrm>
          <a:prstGeom prst="rect">
            <a:avLst/>
          </a:prstGeom>
          <a:noFill/>
          <a:ln w="9525">
            <a:noFill/>
            <a:miter lim="800000"/>
            <a:headEnd/>
            <a:tailEnd/>
          </a:ln>
        </p:spPr>
        <p:txBody>
          <a:bodyPr wrap="none" anchor="ctr">
            <a:spAutoFit/>
          </a:bodyPr>
          <a:lstStyle/>
          <a:p>
            <a:endParaRPr lang="it-IT"/>
          </a:p>
        </p:txBody>
      </p:sp>
      <p:sp>
        <p:nvSpPr>
          <p:cNvPr id="84" name="Rectangle 19"/>
          <p:cNvSpPr>
            <a:spLocks noChangeArrowheads="1"/>
          </p:cNvSpPr>
          <p:nvPr/>
        </p:nvSpPr>
        <p:spPr bwMode="auto">
          <a:xfrm>
            <a:off x="0" y="4953013"/>
            <a:ext cx="9144000" cy="0"/>
          </a:xfrm>
          <a:prstGeom prst="rect">
            <a:avLst/>
          </a:prstGeom>
          <a:noFill/>
          <a:ln w="9525">
            <a:noFill/>
            <a:miter lim="800000"/>
            <a:headEnd/>
            <a:tailEnd/>
          </a:ln>
        </p:spPr>
        <p:txBody>
          <a:bodyPr wrap="none" anchor="ctr">
            <a:spAutoFit/>
          </a:bodyPr>
          <a:lstStyle/>
          <a:p>
            <a:endParaRPr lang="it-IT"/>
          </a:p>
        </p:txBody>
      </p:sp>
      <p:sp>
        <p:nvSpPr>
          <p:cNvPr id="85" name="Rectangle 20"/>
          <p:cNvSpPr>
            <a:spLocks noChangeArrowheads="1"/>
          </p:cNvSpPr>
          <p:nvPr/>
        </p:nvSpPr>
        <p:spPr bwMode="auto">
          <a:xfrm>
            <a:off x="0" y="4953013"/>
            <a:ext cx="9144000" cy="0"/>
          </a:xfrm>
          <a:prstGeom prst="rect">
            <a:avLst/>
          </a:prstGeom>
          <a:noFill/>
          <a:ln w="9525">
            <a:noFill/>
            <a:miter lim="800000"/>
            <a:headEnd/>
            <a:tailEnd/>
          </a:ln>
        </p:spPr>
        <p:txBody>
          <a:bodyPr wrap="none" anchor="ctr">
            <a:spAutoFit/>
          </a:bodyPr>
          <a:lstStyle/>
          <a:p>
            <a:endParaRPr lang="it-IT"/>
          </a:p>
        </p:txBody>
      </p:sp>
      <p:sp>
        <p:nvSpPr>
          <p:cNvPr id="86" name="Rectangle 21"/>
          <p:cNvSpPr>
            <a:spLocks noChangeArrowheads="1"/>
          </p:cNvSpPr>
          <p:nvPr/>
        </p:nvSpPr>
        <p:spPr bwMode="auto">
          <a:xfrm>
            <a:off x="0" y="4953013"/>
            <a:ext cx="9144000" cy="0"/>
          </a:xfrm>
          <a:prstGeom prst="rect">
            <a:avLst/>
          </a:prstGeom>
          <a:noFill/>
          <a:ln w="9525">
            <a:noFill/>
            <a:miter lim="800000"/>
            <a:headEnd/>
            <a:tailEnd/>
          </a:ln>
        </p:spPr>
        <p:txBody>
          <a:bodyPr wrap="none" anchor="ctr">
            <a:spAutoFit/>
          </a:bodyPr>
          <a:lstStyle/>
          <a:p>
            <a:endParaRPr lang="it-IT"/>
          </a:p>
        </p:txBody>
      </p:sp>
      <p:sp>
        <p:nvSpPr>
          <p:cNvPr id="87" name="Rectangle 22"/>
          <p:cNvSpPr>
            <a:spLocks noChangeArrowheads="1"/>
          </p:cNvSpPr>
          <p:nvPr/>
        </p:nvSpPr>
        <p:spPr bwMode="auto">
          <a:xfrm>
            <a:off x="0" y="5019688"/>
            <a:ext cx="9144000" cy="0"/>
          </a:xfrm>
          <a:prstGeom prst="rect">
            <a:avLst/>
          </a:prstGeom>
          <a:noFill/>
          <a:ln w="9525">
            <a:noFill/>
            <a:miter lim="800000"/>
            <a:headEnd/>
            <a:tailEnd/>
          </a:ln>
        </p:spPr>
        <p:txBody>
          <a:bodyPr wrap="none" anchor="ctr">
            <a:spAutoFit/>
          </a:bodyPr>
          <a:lstStyle/>
          <a:p>
            <a:endParaRPr lang="it-IT"/>
          </a:p>
        </p:txBody>
      </p:sp>
      <p:sp>
        <p:nvSpPr>
          <p:cNvPr id="88" name="Rectangle 23"/>
          <p:cNvSpPr>
            <a:spLocks noChangeArrowheads="1"/>
          </p:cNvSpPr>
          <p:nvPr/>
        </p:nvSpPr>
        <p:spPr bwMode="auto">
          <a:xfrm>
            <a:off x="0" y="4953013"/>
            <a:ext cx="9144000" cy="0"/>
          </a:xfrm>
          <a:prstGeom prst="rect">
            <a:avLst/>
          </a:prstGeom>
          <a:noFill/>
          <a:ln w="9525">
            <a:noFill/>
            <a:miter lim="800000"/>
            <a:headEnd/>
            <a:tailEnd/>
          </a:ln>
        </p:spPr>
        <p:txBody>
          <a:bodyPr wrap="none" anchor="ctr">
            <a:spAutoFit/>
          </a:bodyPr>
          <a:lstStyle/>
          <a:p>
            <a:endParaRPr lang="it-IT"/>
          </a:p>
        </p:txBody>
      </p:sp>
      <p:sp>
        <p:nvSpPr>
          <p:cNvPr id="89" name="Rectangle 24"/>
          <p:cNvSpPr>
            <a:spLocks noChangeArrowheads="1"/>
          </p:cNvSpPr>
          <p:nvPr/>
        </p:nvSpPr>
        <p:spPr bwMode="auto">
          <a:xfrm>
            <a:off x="0" y="4962538"/>
            <a:ext cx="9144000" cy="0"/>
          </a:xfrm>
          <a:prstGeom prst="rect">
            <a:avLst/>
          </a:prstGeom>
          <a:noFill/>
          <a:ln w="9525">
            <a:noFill/>
            <a:miter lim="800000"/>
            <a:headEnd/>
            <a:tailEnd/>
          </a:ln>
        </p:spPr>
        <p:txBody>
          <a:bodyPr wrap="none" anchor="ctr">
            <a:spAutoFit/>
          </a:bodyPr>
          <a:lstStyle/>
          <a:p>
            <a:endParaRPr lang="it-IT"/>
          </a:p>
        </p:txBody>
      </p:sp>
      <p:sp>
        <p:nvSpPr>
          <p:cNvPr id="90" name="Rectangle 25"/>
          <p:cNvSpPr>
            <a:spLocks noChangeArrowheads="1"/>
          </p:cNvSpPr>
          <p:nvPr/>
        </p:nvSpPr>
        <p:spPr bwMode="auto">
          <a:xfrm>
            <a:off x="0" y="4986350"/>
            <a:ext cx="9144000" cy="0"/>
          </a:xfrm>
          <a:prstGeom prst="rect">
            <a:avLst/>
          </a:prstGeom>
          <a:noFill/>
          <a:ln w="9525">
            <a:noFill/>
            <a:miter lim="800000"/>
            <a:headEnd/>
            <a:tailEnd/>
          </a:ln>
        </p:spPr>
        <p:txBody>
          <a:bodyPr wrap="none" anchor="ctr">
            <a:spAutoFit/>
          </a:bodyPr>
          <a:lstStyle/>
          <a:p>
            <a:endParaRPr lang="it-IT"/>
          </a:p>
        </p:txBody>
      </p:sp>
      <p:sp>
        <p:nvSpPr>
          <p:cNvPr id="91" name="Rectangle 26"/>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92" name="Rectangle 27"/>
          <p:cNvSpPr>
            <a:spLocks noChangeArrowheads="1"/>
          </p:cNvSpPr>
          <p:nvPr/>
        </p:nvSpPr>
        <p:spPr bwMode="auto">
          <a:xfrm>
            <a:off x="0" y="4948250"/>
            <a:ext cx="9144000" cy="0"/>
          </a:xfrm>
          <a:prstGeom prst="rect">
            <a:avLst/>
          </a:prstGeom>
          <a:noFill/>
          <a:ln w="9525">
            <a:noFill/>
            <a:miter lim="800000"/>
            <a:headEnd/>
            <a:tailEnd/>
          </a:ln>
        </p:spPr>
        <p:txBody>
          <a:bodyPr wrap="none" anchor="ctr">
            <a:spAutoFit/>
          </a:bodyPr>
          <a:lstStyle/>
          <a:p>
            <a:endParaRPr lang="it-IT"/>
          </a:p>
        </p:txBody>
      </p:sp>
      <p:sp>
        <p:nvSpPr>
          <p:cNvPr id="93" name="Rectangle 28"/>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94" name="Rectangle 31"/>
          <p:cNvSpPr>
            <a:spLocks noChangeArrowheads="1"/>
          </p:cNvSpPr>
          <p:nvPr/>
        </p:nvSpPr>
        <p:spPr bwMode="auto">
          <a:xfrm>
            <a:off x="4022725" y="515462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95" name="Rectangle 34"/>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96" name="Rectangle 35"/>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97" name="Rectangle 36"/>
          <p:cNvSpPr>
            <a:spLocks noChangeArrowheads="1"/>
          </p:cNvSpPr>
          <p:nvPr/>
        </p:nvSpPr>
        <p:spPr bwMode="auto">
          <a:xfrm>
            <a:off x="0" y="5019688"/>
            <a:ext cx="9144000" cy="0"/>
          </a:xfrm>
          <a:prstGeom prst="rect">
            <a:avLst/>
          </a:prstGeom>
          <a:noFill/>
          <a:ln w="9525">
            <a:noFill/>
            <a:miter lim="800000"/>
            <a:headEnd/>
            <a:tailEnd/>
          </a:ln>
        </p:spPr>
        <p:txBody>
          <a:bodyPr wrap="none" anchor="ctr">
            <a:spAutoFit/>
          </a:bodyPr>
          <a:lstStyle/>
          <a:p>
            <a:endParaRPr lang="it-IT"/>
          </a:p>
        </p:txBody>
      </p:sp>
      <p:sp>
        <p:nvSpPr>
          <p:cNvPr id="98" name="Rectangle 37"/>
          <p:cNvSpPr>
            <a:spLocks noChangeArrowheads="1"/>
          </p:cNvSpPr>
          <p:nvPr/>
        </p:nvSpPr>
        <p:spPr bwMode="auto">
          <a:xfrm>
            <a:off x="0" y="5019688"/>
            <a:ext cx="9144000" cy="0"/>
          </a:xfrm>
          <a:prstGeom prst="rect">
            <a:avLst/>
          </a:prstGeom>
          <a:noFill/>
          <a:ln w="9525">
            <a:noFill/>
            <a:miter lim="800000"/>
            <a:headEnd/>
            <a:tailEnd/>
          </a:ln>
        </p:spPr>
        <p:txBody>
          <a:bodyPr wrap="none" anchor="ctr">
            <a:spAutoFit/>
          </a:bodyPr>
          <a:lstStyle/>
          <a:p>
            <a:endParaRPr lang="it-IT"/>
          </a:p>
        </p:txBody>
      </p:sp>
      <p:sp>
        <p:nvSpPr>
          <p:cNvPr id="99" name="Rectangle 38"/>
          <p:cNvSpPr>
            <a:spLocks noChangeArrowheads="1"/>
          </p:cNvSpPr>
          <p:nvPr/>
        </p:nvSpPr>
        <p:spPr bwMode="auto">
          <a:xfrm>
            <a:off x="0" y="4972063"/>
            <a:ext cx="9144000" cy="0"/>
          </a:xfrm>
          <a:prstGeom prst="rect">
            <a:avLst/>
          </a:prstGeom>
          <a:noFill/>
          <a:ln w="9525">
            <a:noFill/>
            <a:miter lim="800000"/>
            <a:headEnd/>
            <a:tailEnd/>
          </a:ln>
        </p:spPr>
        <p:txBody>
          <a:bodyPr wrap="none" anchor="ctr">
            <a:spAutoFit/>
          </a:bodyPr>
          <a:lstStyle/>
          <a:p>
            <a:endParaRPr lang="it-IT"/>
          </a:p>
        </p:txBody>
      </p:sp>
      <p:sp>
        <p:nvSpPr>
          <p:cNvPr id="100" name="Rectangle 39"/>
          <p:cNvSpPr>
            <a:spLocks noChangeArrowheads="1"/>
          </p:cNvSpPr>
          <p:nvPr/>
        </p:nvSpPr>
        <p:spPr bwMode="auto">
          <a:xfrm>
            <a:off x="0" y="4972063"/>
            <a:ext cx="9144000" cy="0"/>
          </a:xfrm>
          <a:prstGeom prst="rect">
            <a:avLst/>
          </a:prstGeom>
          <a:noFill/>
          <a:ln w="9525">
            <a:noFill/>
            <a:miter lim="800000"/>
            <a:headEnd/>
            <a:tailEnd/>
          </a:ln>
        </p:spPr>
        <p:txBody>
          <a:bodyPr wrap="none" anchor="ctr">
            <a:spAutoFit/>
          </a:bodyPr>
          <a:lstStyle/>
          <a:p>
            <a:endParaRPr lang="it-IT"/>
          </a:p>
        </p:txBody>
      </p:sp>
      <p:sp>
        <p:nvSpPr>
          <p:cNvPr id="101" name="Rectangle 40"/>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102" name="Rectangle 41"/>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103" name="Rectangle 42"/>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104" name="Rectangle 43"/>
          <p:cNvSpPr>
            <a:spLocks noChangeArrowheads="1"/>
          </p:cNvSpPr>
          <p:nvPr/>
        </p:nvSpPr>
        <p:spPr bwMode="auto">
          <a:xfrm>
            <a:off x="0" y="4967300"/>
            <a:ext cx="9144000" cy="0"/>
          </a:xfrm>
          <a:prstGeom prst="rect">
            <a:avLst/>
          </a:prstGeom>
          <a:noFill/>
          <a:ln w="9525">
            <a:noFill/>
            <a:miter lim="800000"/>
            <a:headEnd/>
            <a:tailEnd/>
          </a:ln>
        </p:spPr>
        <p:txBody>
          <a:bodyPr wrap="none" anchor="ctr">
            <a:spAutoFit/>
          </a:bodyPr>
          <a:lstStyle/>
          <a:p>
            <a:endParaRPr lang="it-IT"/>
          </a:p>
        </p:txBody>
      </p:sp>
      <p:sp>
        <p:nvSpPr>
          <p:cNvPr id="105" name="Rectangle 45"/>
          <p:cNvSpPr>
            <a:spLocks noChangeArrowheads="1"/>
          </p:cNvSpPr>
          <p:nvPr/>
        </p:nvSpPr>
        <p:spPr bwMode="auto">
          <a:xfrm>
            <a:off x="0" y="4991113"/>
            <a:ext cx="9144000" cy="0"/>
          </a:xfrm>
          <a:prstGeom prst="rect">
            <a:avLst/>
          </a:prstGeom>
          <a:noFill/>
          <a:ln w="9525">
            <a:noFill/>
            <a:miter lim="800000"/>
            <a:headEnd/>
            <a:tailEnd/>
          </a:ln>
        </p:spPr>
        <p:txBody>
          <a:bodyPr wrap="none" anchor="ctr">
            <a:spAutoFit/>
          </a:bodyPr>
          <a:lstStyle/>
          <a:p>
            <a:endParaRPr lang="it-IT"/>
          </a:p>
        </p:txBody>
      </p:sp>
      <p:sp>
        <p:nvSpPr>
          <p:cNvPr id="106" name="Rectangle 46"/>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107" name="Rectangle 47"/>
          <p:cNvSpPr>
            <a:spLocks noChangeArrowheads="1"/>
          </p:cNvSpPr>
          <p:nvPr/>
        </p:nvSpPr>
        <p:spPr bwMode="auto">
          <a:xfrm>
            <a:off x="0" y="4967300"/>
            <a:ext cx="9144000" cy="0"/>
          </a:xfrm>
          <a:prstGeom prst="rect">
            <a:avLst/>
          </a:prstGeom>
          <a:noFill/>
          <a:ln w="9525">
            <a:noFill/>
            <a:miter lim="800000"/>
            <a:headEnd/>
            <a:tailEnd/>
          </a:ln>
        </p:spPr>
        <p:txBody>
          <a:bodyPr wrap="none" anchor="ctr">
            <a:spAutoFit/>
          </a:bodyPr>
          <a:lstStyle/>
          <a:p>
            <a:endParaRPr lang="it-IT"/>
          </a:p>
        </p:txBody>
      </p:sp>
      <p:sp>
        <p:nvSpPr>
          <p:cNvPr id="108" name="Rectangle 48"/>
          <p:cNvSpPr>
            <a:spLocks noChangeArrowheads="1"/>
          </p:cNvSpPr>
          <p:nvPr/>
        </p:nvSpPr>
        <p:spPr bwMode="auto">
          <a:xfrm>
            <a:off x="0" y="4967300"/>
            <a:ext cx="9144000" cy="0"/>
          </a:xfrm>
          <a:prstGeom prst="rect">
            <a:avLst/>
          </a:prstGeom>
          <a:noFill/>
          <a:ln w="9525">
            <a:noFill/>
            <a:miter lim="800000"/>
            <a:headEnd/>
            <a:tailEnd/>
          </a:ln>
        </p:spPr>
        <p:txBody>
          <a:bodyPr wrap="none" anchor="ctr">
            <a:spAutoFit/>
          </a:bodyPr>
          <a:lstStyle/>
          <a:p>
            <a:endParaRPr lang="it-IT"/>
          </a:p>
        </p:txBody>
      </p:sp>
      <p:sp>
        <p:nvSpPr>
          <p:cNvPr id="109" name="Rectangle 49"/>
          <p:cNvSpPr>
            <a:spLocks noChangeArrowheads="1"/>
          </p:cNvSpPr>
          <p:nvPr/>
        </p:nvSpPr>
        <p:spPr bwMode="auto">
          <a:xfrm>
            <a:off x="0" y="4972063"/>
            <a:ext cx="9144000" cy="0"/>
          </a:xfrm>
          <a:prstGeom prst="rect">
            <a:avLst/>
          </a:prstGeom>
          <a:noFill/>
          <a:ln w="9525">
            <a:noFill/>
            <a:miter lim="800000"/>
            <a:headEnd/>
            <a:tailEnd/>
          </a:ln>
        </p:spPr>
        <p:txBody>
          <a:bodyPr wrap="none" anchor="ctr">
            <a:spAutoFit/>
          </a:bodyPr>
          <a:lstStyle/>
          <a:p>
            <a:endParaRPr lang="it-IT"/>
          </a:p>
        </p:txBody>
      </p:sp>
      <p:sp>
        <p:nvSpPr>
          <p:cNvPr id="110" name="Rectangle 50"/>
          <p:cNvSpPr>
            <a:spLocks noChangeArrowheads="1"/>
          </p:cNvSpPr>
          <p:nvPr/>
        </p:nvSpPr>
        <p:spPr bwMode="auto">
          <a:xfrm>
            <a:off x="0" y="4967300"/>
            <a:ext cx="9144000" cy="0"/>
          </a:xfrm>
          <a:prstGeom prst="rect">
            <a:avLst/>
          </a:prstGeom>
          <a:noFill/>
          <a:ln w="9525">
            <a:noFill/>
            <a:miter lim="800000"/>
            <a:headEnd/>
            <a:tailEnd/>
          </a:ln>
        </p:spPr>
        <p:txBody>
          <a:bodyPr wrap="none" anchor="ctr">
            <a:spAutoFit/>
          </a:bodyPr>
          <a:lstStyle/>
          <a:p>
            <a:endParaRPr lang="it-IT"/>
          </a:p>
        </p:txBody>
      </p:sp>
      <p:sp>
        <p:nvSpPr>
          <p:cNvPr id="111" name="Rectangle 52"/>
          <p:cNvSpPr>
            <a:spLocks noChangeArrowheads="1"/>
          </p:cNvSpPr>
          <p:nvPr/>
        </p:nvSpPr>
        <p:spPr bwMode="auto">
          <a:xfrm>
            <a:off x="0" y="4967300"/>
            <a:ext cx="9144000" cy="0"/>
          </a:xfrm>
          <a:prstGeom prst="rect">
            <a:avLst/>
          </a:prstGeom>
          <a:noFill/>
          <a:ln w="9525">
            <a:noFill/>
            <a:miter lim="800000"/>
            <a:headEnd/>
            <a:tailEnd/>
          </a:ln>
        </p:spPr>
        <p:txBody>
          <a:bodyPr wrap="none" anchor="ctr">
            <a:spAutoFit/>
          </a:bodyPr>
          <a:lstStyle/>
          <a:p>
            <a:endParaRPr lang="it-IT"/>
          </a:p>
        </p:txBody>
      </p:sp>
      <p:sp>
        <p:nvSpPr>
          <p:cNvPr id="112" name="Rectangle 53"/>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113" name="Rectangle 56"/>
          <p:cNvSpPr>
            <a:spLocks noChangeArrowheads="1"/>
          </p:cNvSpPr>
          <p:nvPr/>
        </p:nvSpPr>
        <p:spPr bwMode="auto">
          <a:xfrm>
            <a:off x="0" y="4972063"/>
            <a:ext cx="9144000" cy="0"/>
          </a:xfrm>
          <a:prstGeom prst="rect">
            <a:avLst/>
          </a:prstGeom>
          <a:noFill/>
          <a:ln w="9525">
            <a:noFill/>
            <a:miter lim="800000"/>
            <a:headEnd/>
            <a:tailEnd/>
          </a:ln>
        </p:spPr>
        <p:txBody>
          <a:bodyPr wrap="none" anchor="ctr">
            <a:spAutoFit/>
          </a:bodyPr>
          <a:lstStyle/>
          <a:p>
            <a:endParaRPr lang="it-IT"/>
          </a:p>
        </p:txBody>
      </p:sp>
      <p:sp>
        <p:nvSpPr>
          <p:cNvPr id="114" name="Rectangle 60"/>
          <p:cNvSpPr>
            <a:spLocks noChangeArrowheads="1"/>
          </p:cNvSpPr>
          <p:nvPr/>
        </p:nvSpPr>
        <p:spPr bwMode="auto">
          <a:xfrm>
            <a:off x="0" y="5000638"/>
            <a:ext cx="9144000" cy="0"/>
          </a:xfrm>
          <a:prstGeom prst="rect">
            <a:avLst/>
          </a:prstGeom>
          <a:noFill/>
          <a:ln w="9525">
            <a:noFill/>
            <a:miter lim="800000"/>
            <a:headEnd/>
            <a:tailEnd/>
          </a:ln>
        </p:spPr>
        <p:txBody>
          <a:bodyPr wrap="none" anchor="ctr">
            <a:spAutoFit/>
          </a:bodyPr>
          <a:lstStyle/>
          <a:p>
            <a:endParaRPr lang="it-IT"/>
          </a:p>
        </p:txBody>
      </p:sp>
      <p:sp>
        <p:nvSpPr>
          <p:cNvPr id="115" name="Rectangle 62"/>
          <p:cNvSpPr>
            <a:spLocks noChangeArrowheads="1"/>
          </p:cNvSpPr>
          <p:nvPr/>
        </p:nvSpPr>
        <p:spPr bwMode="auto">
          <a:xfrm>
            <a:off x="0" y="4967300"/>
            <a:ext cx="9144000" cy="0"/>
          </a:xfrm>
          <a:prstGeom prst="rect">
            <a:avLst/>
          </a:prstGeom>
          <a:noFill/>
          <a:ln w="9525">
            <a:noFill/>
            <a:miter lim="800000"/>
            <a:headEnd/>
            <a:tailEnd/>
          </a:ln>
        </p:spPr>
        <p:txBody>
          <a:bodyPr wrap="none" anchor="ctr">
            <a:spAutoFit/>
          </a:bodyPr>
          <a:lstStyle/>
          <a:p>
            <a:endParaRPr lang="it-IT"/>
          </a:p>
        </p:txBody>
      </p:sp>
      <p:sp>
        <p:nvSpPr>
          <p:cNvPr id="116" name="Rectangle 64"/>
          <p:cNvSpPr>
            <a:spLocks noChangeArrowheads="1"/>
          </p:cNvSpPr>
          <p:nvPr/>
        </p:nvSpPr>
        <p:spPr bwMode="auto">
          <a:xfrm>
            <a:off x="0" y="4953013"/>
            <a:ext cx="9144000" cy="0"/>
          </a:xfrm>
          <a:prstGeom prst="rect">
            <a:avLst/>
          </a:prstGeom>
          <a:noFill/>
          <a:ln w="9525">
            <a:noFill/>
            <a:miter lim="800000"/>
            <a:headEnd/>
            <a:tailEnd/>
          </a:ln>
        </p:spPr>
        <p:txBody>
          <a:bodyPr wrap="none" anchor="ctr">
            <a:spAutoFit/>
          </a:bodyPr>
          <a:lstStyle/>
          <a:p>
            <a:endParaRPr lang="it-IT"/>
          </a:p>
        </p:txBody>
      </p:sp>
      <p:sp>
        <p:nvSpPr>
          <p:cNvPr id="118" name="Rettangolo 117"/>
          <p:cNvSpPr/>
          <p:nvPr/>
        </p:nvSpPr>
        <p:spPr>
          <a:xfrm>
            <a:off x="7731235" y="4884019"/>
            <a:ext cx="1341359" cy="830997"/>
          </a:xfrm>
          <a:prstGeom prst="rect">
            <a:avLst/>
          </a:prstGeom>
        </p:spPr>
        <p:txBody>
          <a:bodyPr wrap="square">
            <a:spAutoFit/>
          </a:bodyPr>
          <a:lstStyle/>
          <a:p>
            <a:r>
              <a:rPr lang="it-IT" sz="1600" dirty="0"/>
              <a:t>peso W espresso in [Kg]</a:t>
            </a:r>
          </a:p>
        </p:txBody>
      </p:sp>
      <p:sp>
        <p:nvSpPr>
          <p:cNvPr id="119" name="Rettangolo 118"/>
          <p:cNvSpPr/>
          <p:nvPr/>
        </p:nvSpPr>
        <p:spPr>
          <a:xfrm>
            <a:off x="214282" y="4253219"/>
            <a:ext cx="7888634" cy="461665"/>
          </a:xfrm>
          <a:prstGeom prst="rect">
            <a:avLst/>
          </a:prstGeom>
        </p:spPr>
        <p:txBody>
          <a:bodyPr wrap="none">
            <a:spAutoFit/>
          </a:bodyPr>
          <a:lstStyle/>
          <a:p>
            <a:r>
              <a:rPr lang="it-IT" u="sng" dirty="0"/>
              <a:t>MAX RANGE JET – Assetto e  V costanti (CRUISE-CLIMB)</a:t>
            </a:r>
          </a:p>
        </p:txBody>
      </p:sp>
      <p:graphicFrame>
        <p:nvGraphicFramePr>
          <p:cNvPr id="3" name="Object 8"/>
          <p:cNvGraphicFramePr>
            <a:graphicFrameLocks noChangeAspect="1"/>
          </p:cNvGraphicFramePr>
          <p:nvPr/>
        </p:nvGraphicFramePr>
        <p:xfrm>
          <a:off x="328615" y="4791075"/>
          <a:ext cx="4600575" cy="1027113"/>
        </p:xfrm>
        <a:graphic>
          <a:graphicData uri="http://schemas.openxmlformats.org/presentationml/2006/ole">
            <mc:AlternateContent xmlns:mc="http://schemas.openxmlformats.org/markup-compatibility/2006">
              <mc:Choice xmlns:v="urn:schemas-microsoft-com:vml" Requires="v">
                <p:oleObj spid="_x0000_s50216" name="Equazione" r:id="rId9" imgW="2171520" imgH="482400" progId="Equation.3">
                  <p:embed/>
                </p:oleObj>
              </mc:Choice>
              <mc:Fallback>
                <p:oleObj name="Equazione" r:id="rId9" imgW="2171520" imgH="4824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615" y="4791075"/>
                        <a:ext cx="4600575" cy="1027113"/>
                      </a:xfrm>
                      <a:prstGeom prst="rect">
                        <a:avLst/>
                      </a:prstGeom>
                      <a:solidFill>
                        <a:srgbClr val="00FFFF"/>
                      </a:solidFill>
                    </p:spPr>
                  </p:pic>
                </p:oleObj>
              </mc:Fallback>
            </mc:AlternateContent>
          </a:graphicData>
        </a:graphic>
      </p:graphicFrame>
      <p:sp>
        <p:nvSpPr>
          <p:cNvPr id="117" name="Segnaposto piè di pagina 4">
            <a:extLst>
              <a:ext uri="{FF2B5EF4-FFF2-40B4-BE49-F238E27FC236}">
                <a16:creationId xmlns:a16="http://schemas.microsoft.com/office/drawing/2014/main" id="{9D0E78C1-3B63-4F82-B391-DBA3126DC1D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120" name="Rectangle 2">
            <a:extLst>
              <a:ext uri="{FF2B5EF4-FFF2-40B4-BE49-F238E27FC236}">
                <a16:creationId xmlns:a16="http://schemas.microsoft.com/office/drawing/2014/main" id="{62A8D440-8D9C-4F73-A863-55A379CF8E4D}"/>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4516"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17"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18"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4519"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0"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21"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22"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4523"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64524"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5"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6"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7"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8"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9"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30"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1"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3"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4"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35"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6"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4537"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4538"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39"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4540"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1" name="Rectangle 29"/>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4543" name="Rectangle 31"/>
          <p:cNvSpPr>
            <a:spLocks noChangeArrowheads="1"/>
          </p:cNvSpPr>
          <p:nvPr/>
        </p:nvSpPr>
        <p:spPr bwMode="auto">
          <a:xfrm>
            <a:off x="0" y="357166"/>
            <a:ext cx="8569325" cy="461665"/>
          </a:xfrm>
          <a:prstGeom prst="rect">
            <a:avLst/>
          </a:prstGeom>
          <a:noFill/>
          <a:ln w="9525">
            <a:noFill/>
            <a:miter lim="800000"/>
            <a:headEnd/>
            <a:tailEnd/>
          </a:ln>
        </p:spPr>
        <p:txBody>
          <a:bodyPr anchor="ctr">
            <a:spAutoFit/>
          </a:bodyPr>
          <a:lstStyle/>
          <a:p>
            <a:r>
              <a:rPr lang="it-IT" u="sng" dirty="0"/>
              <a:t>Esercizio: Autonomia di durata</a:t>
            </a:r>
          </a:p>
        </p:txBody>
      </p:sp>
      <p:sp>
        <p:nvSpPr>
          <p:cNvPr id="64544" name="Rectangle 3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5"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6" name="Rectangle 3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47" name="Rectangle 3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48" name="Rectangle 3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49"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50"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1"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2"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3"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4" name="Rectangle 4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55" name="Rectangle 43"/>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4556"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7"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8"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9"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0"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1" name="Rectangle 4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62"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3" name="Rectangle 5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64" name="Rectangle 5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5" name="Rectangle 5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66" name="Rectangle 5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7" name="Rectangle 5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68" name="Rectangle 5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9" name="Rectangle 5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72" name="Segnaposto numero diapositiva 60"/>
          <p:cNvSpPr>
            <a:spLocks noGrp="1"/>
          </p:cNvSpPr>
          <p:nvPr>
            <p:ph type="sldNum" sz="quarter" idx="12"/>
          </p:nvPr>
        </p:nvSpPr>
        <p:spPr>
          <a:noFill/>
        </p:spPr>
        <p:txBody>
          <a:bodyPr/>
          <a:lstStyle/>
          <a:p>
            <a:fld id="{49483B8D-D2A9-4BBC-8DDF-88074C0D98CE}" type="slidenum">
              <a:rPr lang="it-IT" smtClean="0"/>
              <a:pPr/>
              <a:t>57</a:t>
            </a:fld>
            <a:endParaRPr lang="it-IT"/>
          </a:p>
        </p:txBody>
      </p:sp>
      <p:sp>
        <p:nvSpPr>
          <p:cNvPr id="64" name="Rettangolo 63"/>
          <p:cNvSpPr/>
          <p:nvPr/>
        </p:nvSpPr>
        <p:spPr>
          <a:xfrm>
            <a:off x="0" y="772239"/>
            <a:ext cx="5286380" cy="2308324"/>
          </a:xfrm>
          <a:prstGeom prst="rect">
            <a:avLst/>
          </a:prstGeom>
        </p:spPr>
        <p:txBody>
          <a:bodyPr wrap="square">
            <a:spAutoFit/>
          </a:bodyPr>
          <a:lstStyle/>
          <a:p>
            <a:r>
              <a:rPr lang="it-IT" sz="1800" dirty="0"/>
              <a:t>W=10000 Kg	Wf=5000 Kg</a:t>
            </a:r>
          </a:p>
          <a:p>
            <a:r>
              <a:rPr lang="it-IT" sz="1800" dirty="0"/>
              <a:t>(carico pagante 1000Kg (Peso a vuoto circa 4,000 Kg)</a:t>
            </a:r>
          </a:p>
          <a:p>
            <a:endParaRPr lang="it-IT" sz="1800" dirty="0"/>
          </a:p>
          <a:p>
            <a:r>
              <a:rPr lang="it-IT" sz="1800" dirty="0"/>
              <a:t>S=50 m^2</a:t>
            </a:r>
          </a:p>
          <a:p>
            <a:r>
              <a:rPr lang="it-IT" sz="1800" dirty="0"/>
              <a:t>b=35.4 m	     AR=25</a:t>
            </a:r>
          </a:p>
          <a:p>
            <a:r>
              <a:rPr lang="it-IT" sz="1800" dirty="0"/>
              <a:t>CDo=0.025    e=0.80</a:t>
            </a:r>
          </a:p>
          <a:p>
            <a:r>
              <a:rPr lang="it-IT" sz="1800" dirty="0"/>
              <a:t>1 motore da 3000 Kg =&gt; To=3,000 Kg</a:t>
            </a:r>
          </a:p>
          <a:p>
            <a:r>
              <a:rPr lang="it-IT" sz="1800" dirty="0"/>
              <a:t>		      SFCJ=0.55 lb/</a:t>
            </a:r>
            <a:r>
              <a:rPr lang="it-IT" sz="1800" dirty="0" err="1"/>
              <a:t>lb</a:t>
            </a:r>
            <a:r>
              <a:rPr lang="it-IT" sz="1800" dirty="0"/>
              <a:t> </a:t>
            </a:r>
            <a:r>
              <a:rPr lang="it-IT" sz="1800" dirty="0" err="1"/>
              <a:t>hr</a:t>
            </a:r>
            <a:endParaRPr lang="it-IT" sz="1800" dirty="0"/>
          </a:p>
        </p:txBody>
      </p:sp>
      <p:graphicFrame>
        <p:nvGraphicFramePr>
          <p:cNvPr id="108547" name="Object 65"/>
          <p:cNvGraphicFramePr>
            <a:graphicFrameLocks noChangeAspect="1"/>
          </p:cNvGraphicFramePr>
          <p:nvPr/>
        </p:nvGraphicFramePr>
        <p:xfrm>
          <a:off x="5221301" y="2428868"/>
          <a:ext cx="1295400" cy="365125"/>
        </p:xfrm>
        <a:graphic>
          <a:graphicData uri="http://schemas.openxmlformats.org/presentationml/2006/ole">
            <mc:AlternateContent xmlns:mc="http://schemas.openxmlformats.org/markup-compatibility/2006">
              <mc:Choice xmlns:v="urn:schemas-microsoft-com:vml" Requires="v">
                <p:oleObj spid="_x0000_s108638" name="Equazione" r:id="rId3" imgW="774360" imgH="215640" progId="Equation.3">
                  <p:embed/>
                </p:oleObj>
              </mc:Choice>
              <mc:Fallback>
                <p:oleObj name="Equazione" r:id="rId3" imgW="774360" imgH="215640" progId="Equation.3">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301" y="2428868"/>
                        <a:ext cx="12954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8" name="Object 65"/>
          <p:cNvGraphicFramePr>
            <a:graphicFrameLocks noChangeAspect="1"/>
          </p:cNvGraphicFramePr>
          <p:nvPr/>
        </p:nvGraphicFramePr>
        <p:xfrm>
          <a:off x="5314963" y="2786056"/>
          <a:ext cx="1285875" cy="466725"/>
        </p:xfrm>
        <a:graphic>
          <a:graphicData uri="http://schemas.openxmlformats.org/presentationml/2006/ole">
            <mc:AlternateContent xmlns:mc="http://schemas.openxmlformats.org/markup-compatibility/2006">
              <mc:Choice xmlns:v="urn:schemas-microsoft-com:vml" Requires="v">
                <p:oleObj spid="_x0000_s108639" name="Equazione" r:id="rId5" imgW="672840" imgH="241200" progId="Equation.3">
                  <p:embed/>
                </p:oleObj>
              </mc:Choice>
              <mc:Fallback>
                <p:oleObj name="Equazione" r:id="rId5" imgW="672840" imgH="241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4963" y="2786056"/>
                        <a:ext cx="12858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9" name="Object 65"/>
          <p:cNvGraphicFramePr>
            <a:graphicFrameLocks noChangeAspect="1"/>
          </p:cNvGraphicFramePr>
          <p:nvPr/>
        </p:nvGraphicFramePr>
        <p:xfrm>
          <a:off x="6945340" y="2786054"/>
          <a:ext cx="1309687" cy="466725"/>
        </p:xfrm>
        <a:graphic>
          <a:graphicData uri="http://schemas.openxmlformats.org/presentationml/2006/ole">
            <mc:AlternateContent xmlns:mc="http://schemas.openxmlformats.org/markup-compatibility/2006">
              <mc:Choice xmlns:v="urn:schemas-microsoft-com:vml" Requires="v">
                <p:oleObj spid="_x0000_s108640" name="Equazione" r:id="rId7" imgW="685800" imgH="241200" progId="Equation.3">
                  <p:embed/>
                </p:oleObj>
              </mc:Choice>
              <mc:Fallback>
                <p:oleObj name="Equazione" r:id="rId7" imgW="685800" imgH="241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5340" y="2786054"/>
                        <a:ext cx="130968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0" name="Object 65"/>
          <p:cNvGraphicFramePr>
            <a:graphicFrameLocks noChangeAspect="1"/>
          </p:cNvGraphicFramePr>
          <p:nvPr/>
        </p:nvGraphicFramePr>
        <p:xfrm>
          <a:off x="6853251" y="2428868"/>
          <a:ext cx="1100137" cy="371475"/>
        </p:xfrm>
        <a:graphic>
          <a:graphicData uri="http://schemas.openxmlformats.org/presentationml/2006/ole">
            <mc:AlternateContent xmlns:mc="http://schemas.openxmlformats.org/markup-compatibility/2006">
              <mc:Choice xmlns:v="urn:schemas-microsoft-com:vml" Requires="v">
                <p:oleObj spid="_x0000_s108641" name="Equazione" r:id="rId9" imgW="647640" imgH="215640" progId="Equation.3">
                  <p:embed/>
                </p:oleObj>
              </mc:Choice>
              <mc:Fallback>
                <p:oleObj name="Equazione" r:id="rId9" imgW="647640" imgH="21564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3251" y="2428868"/>
                        <a:ext cx="1100137"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0" name="Connettore 1 69"/>
          <p:cNvCxnSpPr/>
          <p:nvPr/>
        </p:nvCxnSpPr>
        <p:spPr>
          <a:xfrm>
            <a:off x="0" y="3071810"/>
            <a:ext cx="457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0" y="3071810"/>
            <a:ext cx="3220753" cy="707886"/>
          </a:xfrm>
          <a:prstGeom prst="rect">
            <a:avLst/>
          </a:prstGeom>
        </p:spPr>
        <p:txBody>
          <a:bodyPr wrap="none">
            <a:spAutoFit/>
          </a:bodyPr>
          <a:lstStyle/>
          <a:p>
            <a:r>
              <a:rPr lang="it-IT" sz="2000" b="1" dirty="0"/>
              <a:t>Calcolo MAX Endurance a </a:t>
            </a:r>
          </a:p>
          <a:p>
            <a:r>
              <a:rPr lang="it-IT" sz="2000" b="1" dirty="0"/>
              <a:t>quota 10,000 m</a:t>
            </a:r>
          </a:p>
        </p:txBody>
      </p:sp>
      <p:graphicFrame>
        <p:nvGraphicFramePr>
          <p:cNvPr id="108551" name="Object 7"/>
          <p:cNvGraphicFramePr>
            <a:graphicFrameLocks noChangeAspect="1"/>
          </p:cNvGraphicFramePr>
          <p:nvPr/>
        </p:nvGraphicFramePr>
        <p:xfrm>
          <a:off x="5321327" y="3214682"/>
          <a:ext cx="1481137" cy="466725"/>
        </p:xfrm>
        <a:graphic>
          <a:graphicData uri="http://schemas.openxmlformats.org/presentationml/2006/ole">
            <mc:AlternateContent xmlns:mc="http://schemas.openxmlformats.org/markup-compatibility/2006">
              <mc:Choice xmlns:v="urn:schemas-microsoft-com:vml" Requires="v">
                <p:oleObj spid="_x0000_s108642" name="Equazione" r:id="rId11" imgW="774360" imgH="241200" progId="Equation.3">
                  <p:embed/>
                </p:oleObj>
              </mc:Choice>
              <mc:Fallback>
                <p:oleObj name="Equazione" r:id="rId11" imgW="774360" imgH="24120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1327" y="3214682"/>
                        <a:ext cx="148113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2" name="Object 8"/>
          <p:cNvGraphicFramePr>
            <a:graphicFrameLocks noChangeAspect="1"/>
          </p:cNvGraphicFramePr>
          <p:nvPr/>
        </p:nvGraphicFramePr>
        <p:xfrm>
          <a:off x="7016778" y="3214682"/>
          <a:ext cx="1627188" cy="466725"/>
        </p:xfrm>
        <a:graphic>
          <a:graphicData uri="http://schemas.openxmlformats.org/presentationml/2006/ole">
            <mc:AlternateContent xmlns:mc="http://schemas.openxmlformats.org/markup-compatibility/2006">
              <mc:Choice xmlns:v="urn:schemas-microsoft-com:vml" Requires="v">
                <p:oleObj spid="_x0000_s108643" name="Equazione" r:id="rId13" imgW="850680" imgH="241200" progId="Equation.3">
                  <p:embed/>
                </p:oleObj>
              </mc:Choice>
              <mc:Fallback>
                <p:oleObj name="Equazione" r:id="rId13" imgW="850680" imgH="24120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6778" y="3214682"/>
                        <a:ext cx="1627188"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4" name="Object 10"/>
          <p:cNvGraphicFramePr>
            <a:graphicFrameLocks noChangeAspect="1"/>
          </p:cNvGraphicFramePr>
          <p:nvPr/>
        </p:nvGraphicFramePr>
        <p:xfrm>
          <a:off x="1857356" y="3429000"/>
          <a:ext cx="1090612" cy="309562"/>
        </p:xfrm>
        <a:graphic>
          <a:graphicData uri="http://schemas.openxmlformats.org/presentationml/2006/ole">
            <mc:AlternateContent xmlns:mc="http://schemas.openxmlformats.org/markup-compatibility/2006">
              <mc:Choice xmlns:v="urn:schemas-microsoft-com:vml" Requires="v">
                <p:oleObj spid="_x0000_s108644" name="Equazione" r:id="rId15" imgW="634680" imgH="177480" progId="Equation.3">
                  <p:embed/>
                </p:oleObj>
              </mc:Choice>
              <mc:Fallback>
                <p:oleObj name="Equazione" r:id="rId15" imgW="634680" imgH="177480" progId="Equation.3">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57356" y="3429000"/>
                        <a:ext cx="1090612"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Rettangolo 77"/>
          <p:cNvSpPr/>
          <p:nvPr/>
        </p:nvSpPr>
        <p:spPr>
          <a:xfrm>
            <a:off x="0" y="3702610"/>
            <a:ext cx="4786314" cy="369332"/>
          </a:xfrm>
          <a:prstGeom prst="rect">
            <a:avLst/>
          </a:prstGeom>
        </p:spPr>
        <p:txBody>
          <a:bodyPr wrap="square">
            <a:spAutoFit/>
          </a:bodyPr>
          <a:lstStyle/>
          <a:p>
            <a:r>
              <a:rPr lang="it-IT" sz="1800" dirty="0"/>
              <a:t>L’autonomia di durata non dipende dalla quota !</a:t>
            </a:r>
          </a:p>
        </p:txBody>
      </p:sp>
      <p:sp>
        <p:nvSpPr>
          <p:cNvPr id="82" name="Rettangolo 81"/>
          <p:cNvSpPr/>
          <p:nvPr/>
        </p:nvSpPr>
        <p:spPr>
          <a:xfrm>
            <a:off x="142844" y="5072074"/>
            <a:ext cx="7929618" cy="646331"/>
          </a:xfrm>
          <a:prstGeom prst="rect">
            <a:avLst/>
          </a:prstGeom>
        </p:spPr>
        <p:txBody>
          <a:bodyPr wrap="square">
            <a:spAutoFit/>
          </a:bodyPr>
          <a:lstStyle/>
          <a:p>
            <a:r>
              <a:rPr lang="it-IT" sz="1800" b="1" dirty="0"/>
              <a:t>Deve volare sempre all’assetto del punto E (</a:t>
            </a:r>
            <a:r>
              <a:rPr lang="it-IT" sz="1800" b="1" dirty="0" err="1"/>
              <a:t>max</a:t>
            </a:r>
            <a:r>
              <a:rPr lang="it-IT" sz="1800" b="1" dirty="0"/>
              <a:t> efficienza). V si RIDUCE (Oppure deve aumentare la quota se assumo V costante).</a:t>
            </a:r>
          </a:p>
        </p:txBody>
      </p:sp>
      <p:pic>
        <p:nvPicPr>
          <p:cNvPr id="83" name="Picture 8" descr="http://upload.wikimedia.org/wikipedia/commons/thumb/9/9d/Global_Hawk_1.jpg/300px-Global_Hawk_1.jpg"/>
          <p:cNvPicPr>
            <a:picLocks noChangeAspect="1" noChangeArrowheads="1"/>
          </p:cNvPicPr>
          <p:nvPr/>
        </p:nvPicPr>
        <p:blipFill>
          <a:blip r:embed="rId17"/>
          <a:srcRect/>
          <a:stretch>
            <a:fillRect/>
          </a:stretch>
        </p:blipFill>
        <p:spPr bwMode="auto">
          <a:xfrm>
            <a:off x="5662794" y="71414"/>
            <a:ext cx="3481206" cy="2285992"/>
          </a:xfrm>
          <a:prstGeom prst="rect">
            <a:avLst/>
          </a:prstGeom>
          <a:noFill/>
          <a:ln w="9525">
            <a:noFill/>
            <a:miter lim="800000"/>
            <a:headEnd/>
            <a:tailEnd/>
          </a:ln>
        </p:spPr>
      </p:pic>
      <p:sp>
        <p:nvSpPr>
          <p:cNvPr id="84" name="Rettangolo 83"/>
          <p:cNvSpPr/>
          <p:nvPr/>
        </p:nvSpPr>
        <p:spPr>
          <a:xfrm>
            <a:off x="5786446" y="-24"/>
            <a:ext cx="1834156" cy="461665"/>
          </a:xfrm>
          <a:prstGeom prst="rect">
            <a:avLst/>
          </a:prstGeom>
        </p:spPr>
        <p:txBody>
          <a:bodyPr wrap="none">
            <a:spAutoFit/>
          </a:bodyPr>
          <a:lstStyle/>
          <a:p>
            <a:r>
              <a:rPr lang="it-IT" u="sng" dirty="0"/>
              <a:t>Global </a:t>
            </a:r>
            <a:r>
              <a:rPr lang="it-IT" u="sng" dirty="0" err="1"/>
              <a:t>Hawk</a:t>
            </a:r>
            <a:endParaRPr lang="it-IT" u="sng" dirty="0"/>
          </a:p>
        </p:txBody>
      </p:sp>
      <p:graphicFrame>
        <p:nvGraphicFramePr>
          <p:cNvPr id="108557" name="Object 59"/>
          <p:cNvGraphicFramePr>
            <a:graphicFrameLocks noChangeAspect="1"/>
          </p:cNvGraphicFramePr>
          <p:nvPr/>
        </p:nvGraphicFramePr>
        <p:xfrm>
          <a:off x="168297" y="4214813"/>
          <a:ext cx="7689851" cy="862012"/>
        </p:xfrm>
        <a:graphic>
          <a:graphicData uri="http://schemas.openxmlformats.org/presentationml/2006/ole">
            <mc:AlternateContent xmlns:mc="http://schemas.openxmlformats.org/markup-compatibility/2006">
              <mc:Choice xmlns:v="urn:schemas-microsoft-com:vml" Requires="v">
                <p:oleObj spid="_x0000_s108645" name="Equazione" r:id="rId18" imgW="4127400" imgH="457200" progId="Equation.3">
                  <p:embed/>
                </p:oleObj>
              </mc:Choice>
              <mc:Fallback>
                <p:oleObj name="Equazione" r:id="rId18" imgW="4127400" imgH="457200" progId="Equation.3">
                  <p:embed/>
                  <p:pic>
                    <p:nvPicPr>
                      <p:cNvPr id="0"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8297" y="4214813"/>
                        <a:ext cx="7689851" cy="862012"/>
                      </a:xfrm>
                      <a:prstGeom prst="rect">
                        <a:avLst/>
                      </a:prstGeom>
                      <a:solidFill>
                        <a:srgbClr val="FFFF00"/>
                      </a:solidFill>
                    </p:spPr>
                  </p:pic>
                </p:oleObj>
              </mc:Fallback>
            </mc:AlternateContent>
          </a:graphicData>
        </a:graphic>
      </p:graphicFrame>
      <p:graphicFrame>
        <p:nvGraphicFramePr>
          <p:cNvPr id="108558" name="Object 14"/>
          <p:cNvGraphicFramePr>
            <a:graphicFrameLocks noChangeAspect="1"/>
          </p:cNvGraphicFramePr>
          <p:nvPr/>
        </p:nvGraphicFramePr>
        <p:xfrm>
          <a:off x="4984750" y="3571876"/>
          <a:ext cx="4016375" cy="727075"/>
        </p:xfrm>
        <a:graphic>
          <a:graphicData uri="http://schemas.openxmlformats.org/presentationml/2006/ole">
            <mc:AlternateContent xmlns:mc="http://schemas.openxmlformats.org/markup-compatibility/2006">
              <mc:Choice xmlns:v="urn:schemas-microsoft-com:vml" Requires="v">
                <p:oleObj spid="_x0000_s108646" name="Equazione" r:id="rId20" imgW="2336760" imgH="419040" progId="Equation.3">
                  <p:embed/>
                </p:oleObj>
              </mc:Choice>
              <mc:Fallback>
                <p:oleObj name="Equazione" r:id="rId20" imgW="2336760" imgH="419040" progId="Equation.3">
                  <p:embed/>
                  <p:pic>
                    <p:nvPicPr>
                      <p:cNvPr id="0" name="Picture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84750" y="3571876"/>
                        <a:ext cx="40163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9" name="Object 7"/>
          <p:cNvGraphicFramePr>
            <a:graphicFrameLocks noChangeAspect="1"/>
          </p:cNvGraphicFramePr>
          <p:nvPr/>
        </p:nvGraphicFramePr>
        <p:xfrm>
          <a:off x="1357290" y="5786454"/>
          <a:ext cx="2913069" cy="756676"/>
        </p:xfrm>
        <a:graphic>
          <a:graphicData uri="http://schemas.openxmlformats.org/presentationml/2006/ole">
            <mc:AlternateContent xmlns:mc="http://schemas.openxmlformats.org/markup-compatibility/2006">
              <mc:Choice xmlns:v="urn:schemas-microsoft-com:vml" Requires="v">
                <p:oleObj spid="_x0000_s108647" name="Equazione" r:id="rId22" imgW="1968480" imgH="507960" progId="Equation.3">
                  <p:embed/>
                </p:oleObj>
              </mc:Choice>
              <mc:Fallback>
                <p:oleObj name="Equazione" r:id="rId22" imgW="1968480" imgH="507960" progId="Equation.3">
                  <p:embed/>
                  <p:pic>
                    <p:nvPicPr>
                      <p:cNvPr id="0" name="Object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57290" y="5786454"/>
                        <a:ext cx="2913069" cy="7566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60" name="Object 7"/>
          <p:cNvGraphicFramePr>
            <a:graphicFrameLocks noChangeAspect="1"/>
          </p:cNvGraphicFramePr>
          <p:nvPr/>
        </p:nvGraphicFramePr>
        <p:xfrm>
          <a:off x="4765697" y="5786454"/>
          <a:ext cx="2949575" cy="757237"/>
        </p:xfrm>
        <a:graphic>
          <a:graphicData uri="http://schemas.openxmlformats.org/presentationml/2006/ole">
            <mc:AlternateContent xmlns:mc="http://schemas.openxmlformats.org/markup-compatibility/2006">
              <mc:Choice xmlns:v="urn:schemas-microsoft-com:vml" Requires="v">
                <p:oleObj spid="_x0000_s108648" name="Equazione" r:id="rId24" imgW="1993680" imgH="507960" progId="Equation.3">
                  <p:embed/>
                </p:oleObj>
              </mc:Choice>
              <mc:Fallback>
                <p:oleObj name="Equazione" r:id="rId24" imgW="1993680" imgH="507960" progId="Equation.3">
                  <p:embed/>
                  <p:pic>
                    <p:nvPicPr>
                      <p:cNvPr id="0" name="Picture 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65697" y="5786454"/>
                        <a:ext cx="2949575"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Segnaposto piè di pagina 4">
            <a:extLst>
              <a:ext uri="{FF2B5EF4-FFF2-40B4-BE49-F238E27FC236}">
                <a16:creationId xmlns:a16="http://schemas.microsoft.com/office/drawing/2014/main" id="{664F8660-0564-4E6A-AF8B-EC53242FDF6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81" name="Rectangle 2">
            <a:extLst>
              <a:ext uri="{FF2B5EF4-FFF2-40B4-BE49-F238E27FC236}">
                <a16:creationId xmlns:a16="http://schemas.microsoft.com/office/drawing/2014/main" id="{90206DEE-2666-4898-90AB-87B72BBE0A7B}"/>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4516"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17"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18"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4519"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0"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21"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22"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4523"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64524"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5"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6"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7"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8"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9"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30"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1"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3"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4"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35"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6"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4537"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4538"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39"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4540"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1" name="Rectangle 29"/>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4543" name="Rectangle 31"/>
          <p:cNvSpPr>
            <a:spLocks noChangeArrowheads="1"/>
          </p:cNvSpPr>
          <p:nvPr/>
        </p:nvSpPr>
        <p:spPr bwMode="auto">
          <a:xfrm>
            <a:off x="142844" y="357166"/>
            <a:ext cx="8569325" cy="461665"/>
          </a:xfrm>
          <a:prstGeom prst="rect">
            <a:avLst/>
          </a:prstGeom>
          <a:noFill/>
          <a:ln w="9525">
            <a:noFill/>
            <a:miter lim="800000"/>
            <a:headEnd/>
            <a:tailEnd/>
          </a:ln>
        </p:spPr>
        <p:txBody>
          <a:bodyPr anchor="ctr">
            <a:spAutoFit/>
          </a:bodyPr>
          <a:lstStyle/>
          <a:p>
            <a:r>
              <a:rPr lang="it-IT" u="sng" dirty="0"/>
              <a:t>Esercizio: Autonomia di distanza </a:t>
            </a:r>
          </a:p>
        </p:txBody>
      </p:sp>
      <p:sp>
        <p:nvSpPr>
          <p:cNvPr id="64544" name="Rectangle 3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5"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6" name="Rectangle 3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47" name="Rectangle 3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48" name="Rectangle 3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49"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50"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1"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2"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3"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4" name="Rectangle 4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55" name="Rectangle 43"/>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4556"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7"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8"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9"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0"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1" name="Rectangle 4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62"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3" name="Rectangle 5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64" name="Rectangle 5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5" name="Rectangle 5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66" name="Rectangle 5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7" name="Rectangle 5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68" name="Rectangle 5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9" name="Rectangle 5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72" name="Segnaposto numero diapositiva 60"/>
          <p:cNvSpPr>
            <a:spLocks noGrp="1"/>
          </p:cNvSpPr>
          <p:nvPr>
            <p:ph type="sldNum" sz="quarter" idx="12"/>
          </p:nvPr>
        </p:nvSpPr>
        <p:spPr>
          <a:noFill/>
        </p:spPr>
        <p:txBody>
          <a:bodyPr/>
          <a:lstStyle/>
          <a:p>
            <a:fld id="{49483B8D-D2A9-4BBC-8DDF-88074C0D98CE}" type="slidenum">
              <a:rPr lang="it-IT" smtClean="0"/>
              <a:pPr/>
              <a:t>58</a:t>
            </a:fld>
            <a:endParaRPr lang="it-IT"/>
          </a:p>
        </p:txBody>
      </p:sp>
      <p:pic>
        <p:nvPicPr>
          <p:cNvPr id="108546" name="Picture 2" descr="http://www.evaair.com/Images/enus/evaair-fleet-factors-747-400-b_tcm35-5881.jpg"/>
          <p:cNvPicPr>
            <a:picLocks noChangeAspect="1" noChangeArrowheads="1"/>
          </p:cNvPicPr>
          <p:nvPr/>
        </p:nvPicPr>
        <p:blipFill>
          <a:blip r:embed="rId3"/>
          <a:srcRect/>
          <a:stretch>
            <a:fillRect/>
          </a:stretch>
        </p:blipFill>
        <p:spPr bwMode="auto">
          <a:xfrm>
            <a:off x="4643438" y="428604"/>
            <a:ext cx="4291010" cy="2312574"/>
          </a:xfrm>
          <a:prstGeom prst="rect">
            <a:avLst/>
          </a:prstGeom>
          <a:noFill/>
        </p:spPr>
      </p:pic>
      <p:sp>
        <p:nvSpPr>
          <p:cNvPr id="64" name="Rettangolo 63"/>
          <p:cNvSpPr/>
          <p:nvPr/>
        </p:nvSpPr>
        <p:spPr>
          <a:xfrm>
            <a:off x="0" y="772239"/>
            <a:ext cx="4714876" cy="2585323"/>
          </a:xfrm>
          <a:prstGeom prst="rect">
            <a:avLst/>
          </a:prstGeom>
        </p:spPr>
        <p:txBody>
          <a:bodyPr wrap="square">
            <a:spAutoFit/>
          </a:bodyPr>
          <a:lstStyle/>
          <a:p>
            <a:r>
              <a:rPr lang="it-IT" sz="1800" dirty="0"/>
              <a:t>W=360000 Kg	Wf=120000 Kg</a:t>
            </a:r>
          </a:p>
          <a:p>
            <a:r>
              <a:rPr lang="it-IT" sz="1800" dirty="0"/>
              <a:t>(carico pagante 400 pass =&gt; </a:t>
            </a:r>
            <a:r>
              <a:rPr lang="it-IT" sz="1800" dirty="0" err="1"/>
              <a:t>Wp</a:t>
            </a:r>
            <a:r>
              <a:rPr lang="it-IT" sz="1800" dirty="0"/>
              <a:t> circa 60000 Kg)</a:t>
            </a:r>
          </a:p>
          <a:p>
            <a:r>
              <a:rPr lang="it-IT" sz="1800" dirty="0"/>
              <a:t>(Peso a vuoto circa 180,000 Kg)</a:t>
            </a:r>
          </a:p>
          <a:p>
            <a:endParaRPr lang="it-IT" sz="1800" dirty="0"/>
          </a:p>
          <a:p>
            <a:r>
              <a:rPr lang="it-IT" sz="1800" dirty="0"/>
              <a:t>S=540 m^2</a:t>
            </a:r>
          </a:p>
          <a:p>
            <a:r>
              <a:rPr lang="it-IT" sz="1800" dirty="0"/>
              <a:t>b=64.4 m	     AR=7.7</a:t>
            </a:r>
          </a:p>
          <a:p>
            <a:r>
              <a:rPr lang="it-IT" sz="1800" dirty="0"/>
              <a:t>CDo=0.018    e=0.83 (con </a:t>
            </a:r>
            <a:r>
              <a:rPr lang="it-IT" sz="1800" dirty="0" err="1"/>
              <a:t>winglet</a:t>
            </a:r>
            <a:r>
              <a:rPr lang="it-IT" sz="1800" dirty="0"/>
              <a:t>)</a:t>
            </a:r>
          </a:p>
          <a:p>
            <a:r>
              <a:rPr lang="it-IT" sz="1800" dirty="0"/>
              <a:t>4 motori da 25000 Kg =&gt; To=100,000 Kg</a:t>
            </a:r>
          </a:p>
          <a:p>
            <a:r>
              <a:rPr lang="it-IT" sz="1800" dirty="0"/>
              <a:t>		      SFCJ=0.60 lb/</a:t>
            </a:r>
            <a:r>
              <a:rPr lang="it-IT" sz="1800" dirty="0" err="1"/>
              <a:t>lb</a:t>
            </a:r>
            <a:r>
              <a:rPr lang="it-IT" sz="1800" dirty="0"/>
              <a:t> </a:t>
            </a:r>
            <a:r>
              <a:rPr lang="it-IT" sz="1800" dirty="0" err="1"/>
              <a:t>hr</a:t>
            </a:r>
            <a:endParaRPr lang="it-IT" sz="1800" dirty="0"/>
          </a:p>
        </p:txBody>
      </p:sp>
      <p:graphicFrame>
        <p:nvGraphicFramePr>
          <p:cNvPr id="108547" name="Object 65"/>
          <p:cNvGraphicFramePr>
            <a:graphicFrameLocks noChangeAspect="1"/>
          </p:cNvGraphicFramePr>
          <p:nvPr/>
        </p:nvGraphicFramePr>
        <p:xfrm>
          <a:off x="4929190" y="2857496"/>
          <a:ext cx="1275369" cy="365132"/>
        </p:xfrm>
        <a:graphic>
          <a:graphicData uri="http://schemas.openxmlformats.org/presentationml/2006/ole">
            <mc:AlternateContent xmlns:mc="http://schemas.openxmlformats.org/markup-compatibility/2006">
              <mc:Choice xmlns:v="urn:schemas-microsoft-com:vml" Requires="v">
                <p:oleObj spid="_x0000_s127058" name="Equazione" r:id="rId4" imgW="761760" imgH="215640" progId="Equation.3">
                  <p:embed/>
                </p:oleObj>
              </mc:Choice>
              <mc:Fallback>
                <p:oleObj name="Equazione" r:id="rId4" imgW="761760" imgH="215640"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9190" y="2857496"/>
                        <a:ext cx="1275369" cy="365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8" name="Object 65"/>
          <p:cNvGraphicFramePr>
            <a:graphicFrameLocks noChangeAspect="1"/>
          </p:cNvGraphicFramePr>
          <p:nvPr/>
        </p:nvGraphicFramePr>
        <p:xfrm>
          <a:off x="5000628" y="3214686"/>
          <a:ext cx="1311275" cy="466725"/>
        </p:xfrm>
        <a:graphic>
          <a:graphicData uri="http://schemas.openxmlformats.org/presentationml/2006/ole">
            <mc:AlternateContent xmlns:mc="http://schemas.openxmlformats.org/markup-compatibility/2006">
              <mc:Choice xmlns:v="urn:schemas-microsoft-com:vml" Requires="v">
                <p:oleObj spid="_x0000_s127059" name="Equazione" r:id="rId6" imgW="685800" imgH="241200" progId="Equation.3">
                  <p:embed/>
                </p:oleObj>
              </mc:Choice>
              <mc:Fallback>
                <p:oleObj name="Equazione" r:id="rId6" imgW="685800" imgH="241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28" y="3214686"/>
                        <a:ext cx="13112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9" name="Object 65"/>
          <p:cNvGraphicFramePr>
            <a:graphicFrameLocks noChangeAspect="1"/>
          </p:cNvGraphicFramePr>
          <p:nvPr/>
        </p:nvGraphicFramePr>
        <p:xfrm>
          <a:off x="6643702" y="3214686"/>
          <a:ext cx="1309687" cy="466725"/>
        </p:xfrm>
        <a:graphic>
          <a:graphicData uri="http://schemas.openxmlformats.org/presentationml/2006/ole">
            <mc:AlternateContent xmlns:mc="http://schemas.openxmlformats.org/markup-compatibility/2006">
              <mc:Choice xmlns:v="urn:schemas-microsoft-com:vml" Requires="v">
                <p:oleObj spid="_x0000_s127060" name="Equazione" r:id="rId8" imgW="685800" imgH="241200" progId="Equation.3">
                  <p:embed/>
                </p:oleObj>
              </mc:Choice>
              <mc:Fallback>
                <p:oleObj name="Equazione" r:id="rId8" imgW="685800" imgH="241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3702" y="3214686"/>
                        <a:ext cx="130968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0" name="Object 65"/>
          <p:cNvGraphicFramePr>
            <a:graphicFrameLocks noChangeAspect="1"/>
          </p:cNvGraphicFramePr>
          <p:nvPr/>
        </p:nvGraphicFramePr>
        <p:xfrm>
          <a:off x="6572264" y="2857496"/>
          <a:ext cx="1057275" cy="371475"/>
        </p:xfrm>
        <a:graphic>
          <a:graphicData uri="http://schemas.openxmlformats.org/presentationml/2006/ole">
            <mc:AlternateContent xmlns:mc="http://schemas.openxmlformats.org/markup-compatibility/2006">
              <mc:Choice xmlns:v="urn:schemas-microsoft-com:vml" Requires="v">
                <p:oleObj spid="_x0000_s127061" name="Equazione" r:id="rId10" imgW="622080" imgH="215640" progId="Equation.3">
                  <p:embed/>
                </p:oleObj>
              </mc:Choice>
              <mc:Fallback>
                <p:oleObj name="Equazione" r:id="rId10" imgW="622080" imgH="21564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2264" y="2857496"/>
                        <a:ext cx="10572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0" name="Connettore 1 69"/>
          <p:cNvCxnSpPr/>
          <p:nvPr/>
        </p:nvCxnSpPr>
        <p:spPr>
          <a:xfrm>
            <a:off x="0" y="3429000"/>
            <a:ext cx="457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0" y="3500438"/>
            <a:ext cx="4381328" cy="400110"/>
          </a:xfrm>
          <a:prstGeom prst="rect">
            <a:avLst/>
          </a:prstGeom>
        </p:spPr>
        <p:txBody>
          <a:bodyPr wrap="none">
            <a:spAutoFit/>
          </a:bodyPr>
          <a:lstStyle/>
          <a:p>
            <a:r>
              <a:rPr lang="it-IT" sz="2000" b="1" dirty="0"/>
              <a:t>Calcolo MAX </a:t>
            </a:r>
            <a:r>
              <a:rPr lang="it-IT" sz="2000" b="1" dirty="0" err="1"/>
              <a:t>Range</a:t>
            </a:r>
            <a:r>
              <a:rPr lang="it-IT" sz="2000" b="1" dirty="0"/>
              <a:t> a quota 9,000 m</a:t>
            </a:r>
          </a:p>
        </p:txBody>
      </p:sp>
      <p:graphicFrame>
        <p:nvGraphicFramePr>
          <p:cNvPr id="108551" name="Object 7"/>
          <p:cNvGraphicFramePr>
            <a:graphicFrameLocks noChangeAspect="1"/>
          </p:cNvGraphicFramePr>
          <p:nvPr/>
        </p:nvGraphicFramePr>
        <p:xfrm>
          <a:off x="5019689" y="3643314"/>
          <a:ext cx="1481137" cy="466725"/>
        </p:xfrm>
        <a:graphic>
          <a:graphicData uri="http://schemas.openxmlformats.org/presentationml/2006/ole">
            <mc:AlternateContent xmlns:mc="http://schemas.openxmlformats.org/markup-compatibility/2006">
              <mc:Choice xmlns:v="urn:schemas-microsoft-com:vml" Requires="v">
                <p:oleObj spid="_x0000_s127062" name="Equazione" r:id="rId12" imgW="774360" imgH="241200" progId="Equation.3">
                  <p:embed/>
                </p:oleObj>
              </mc:Choice>
              <mc:Fallback>
                <p:oleObj name="Equazione" r:id="rId12" imgW="774360" imgH="2412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19689" y="3643314"/>
                        <a:ext cx="148113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2" name="Object 8"/>
          <p:cNvGraphicFramePr>
            <a:graphicFrameLocks noChangeAspect="1"/>
          </p:cNvGraphicFramePr>
          <p:nvPr/>
        </p:nvGraphicFramePr>
        <p:xfrm>
          <a:off x="6715140" y="3643314"/>
          <a:ext cx="1627188" cy="466725"/>
        </p:xfrm>
        <a:graphic>
          <a:graphicData uri="http://schemas.openxmlformats.org/presentationml/2006/ole">
            <mc:AlternateContent xmlns:mc="http://schemas.openxmlformats.org/markup-compatibility/2006">
              <mc:Choice xmlns:v="urn:schemas-microsoft-com:vml" Requires="v">
                <p:oleObj spid="_x0000_s127063" name="Equazione" r:id="rId14" imgW="850680" imgH="241200" progId="Equation.3">
                  <p:embed/>
                </p:oleObj>
              </mc:Choice>
              <mc:Fallback>
                <p:oleObj name="Equazione" r:id="rId14" imgW="850680" imgH="24120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15140" y="3643314"/>
                        <a:ext cx="1627188"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3" name="Object 9"/>
          <p:cNvGraphicFramePr>
            <a:graphicFrameLocks noChangeAspect="1"/>
          </p:cNvGraphicFramePr>
          <p:nvPr/>
        </p:nvGraphicFramePr>
        <p:xfrm>
          <a:off x="214282" y="4214818"/>
          <a:ext cx="7207250" cy="836613"/>
        </p:xfrm>
        <a:graphic>
          <a:graphicData uri="http://schemas.openxmlformats.org/presentationml/2006/ole">
            <mc:AlternateContent xmlns:mc="http://schemas.openxmlformats.org/markup-compatibility/2006">
              <mc:Choice xmlns:v="urn:schemas-microsoft-com:vml" Requires="v">
                <p:oleObj spid="_x0000_s127064" name="Equazione" r:id="rId16" imgW="4178160" imgH="482400" progId="Equation.3">
                  <p:embed/>
                </p:oleObj>
              </mc:Choice>
              <mc:Fallback>
                <p:oleObj name="Equazione" r:id="rId16" imgW="4178160" imgH="4824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4282" y="4214818"/>
                        <a:ext cx="7207250" cy="836613"/>
                      </a:xfrm>
                      <a:prstGeom prst="rect">
                        <a:avLst/>
                      </a:prstGeom>
                      <a:solidFill>
                        <a:srgbClr val="00FFFF"/>
                      </a:solidFill>
                    </p:spPr>
                  </p:pic>
                </p:oleObj>
              </mc:Fallback>
            </mc:AlternateContent>
          </a:graphicData>
        </a:graphic>
      </p:graphicFrame>
      <p:graphicFrame>
        <p:nvGraphicFramePr>
          <p:cNvPr id="108554" name="Object 10"/>
          <p:cNvGraphicFramePr>
            <a:graphicFrameLocks noChangeAspect="1"/>
          </p:cNvGraphicFramePr>
          <p:nvPr/>
        </p:nvGraphicFramePr>
        <p:xfrm>
          <a:off x="146050" y="3786190"/>
          <a:ext cx="1068364" cy="309526"/>
        </p:xfrm>
        <a:graphic>
          <a:graphicData uri="http://schemas.openxmlformats.org/presentationml/2006/ole">
            <mc:AlternateContent xmlns:mc="http://schemas.openxmlformats.org/markup-compatibility/2006">
              <mc:Choice xmlns:v="urn:schemas-microsoft-com:vml" Requires="v">
                <p:oleObj spid="_x0000_s127065" name="Equazione" r:id="rId18" imgW="622080" imgH="177480" progId="Equation.3">
                  <p:embed/>
                </p:oleObj>
              </mc:Choice>
              <mc:Fallback>
                <p:oleObj name="Equazione" r:id="rId18" imgW="622080" imgH="177480"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6050" y="3786190"/>
                        <a:ext cx="1068364" cy="309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 name="Rettangolo 76"/>
          <p:cNvSpPr/>
          <p:nvPr/>
        </p:nvSpPr>
        <p:spPr>
          <a:xfrm>
            <a:off x="7786710" y="4241077"/>
            <a:ext cx="984169" cy="830997"/>
          </a:xfrm>
          <a:prstGeom prst="rect">
            <a:avLst/>
          </a:prstGeom>
        </p:spPr>
        <p:txBody>
          <a:bodyPr wrap="square">
            <a:spAutoFit/>
          </a:bodyPr>
          <a:lstStyle/>
          <a:p>
            <a:r>
              <a:rPr lang="it-IT" sz="1600" dirty="0"/>
              <a:t>peso W espresso in [Kg]</a:t>
            </a:r>
          </a:p>
        </p:txBody>
      </p:sp>
      <p:sp>
        <p:nvSpPr>
          <p:cNvPr id="78" name="Rettangolo 77"/>
          <p:cNvSpPr/>
          <p:nvPr/>
        </p:nvSpPr>
        <p:spPr>
          <a:xfrm>
            <a:off x="214282" y="5072074"/>
            <a:ext cx="5929354" cy="369332"/>
          </a:xfrm>
          <a:prstGeom prst="rect">
            <a:avLst/>
          </a:prstGeom>
        </p:spPr>
        <p:txBody>
          <a:bodyPr wrap="square">
            <a:spAutoFit/>
          </a:bodyPr>
          <a:lstStyle/>
          <a:p>
            <a:r>
              <a:rPr lang="it-IT" sz="1800" dirty="0"/>
              <a:t>Oppure , con ipotesi CRUISE-CLIMB (a partire da 9000 m)</a:t>
            </a:r>
          </a:p>
        </p:txBody>
      </p:sp>
      <p:graphicFrame>
        <p:nvGraphicFramePr>
          <p:cNvPr id="108555" name="Object 11"/>
          <p:cNvGraphicFramePr>
            <a:graphicFrameLocks noChangeAspect="1"/>
          </p:cNvGraphicFramePr>
          <p:nvPr/>
        </p:nvGraphicFramePr>
        <p:xfrm>
          <a:off x="177808" y="5429264"/>
          <a:ext cx="5322886" cy="899451"/>
        </p:xfrm>
        <a:graphic>
          <a:graphicData uri="http://schemas.openxmlformats.org/presentationml/2006/ole">
            <mc:AlternateContent xmlns:mc="http://schemas.openxmlformats.org/markup-compatibility/2006">
              <mc:Choice xmlns:v="urn:schemas-microsoft-com:vml" Requires="v">
                <p:oleObj spid="_x0000_s127066" name="Equazione" r:id="rId20" imgW="2869920" imgH="482400" progId="Equation.3">
                  <p:embed/>
                </p:oleObj>
              </mc:Choice>
              <mc:Fallback>
                <p:oleObj name="Equazione" r:id="rId20" imgW="2869920" imgH="48240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7808" y="5429264"/>
                        <a:ext cx="5322886" cy="899451"/>
                      </a:xfrm>
                      <a:prstGeom prst="rect">
                        <a:avLst/>
                      </a:prstGeom>
                      <a:solidFill>
                        <a:srgbClr val="00FFFF"/>
                      </a:solidFill>
                    </p:spPr>
                  </p:pic>
                </p:oleObj>
              </mc:Fallback>
            </mc:AlternateContent>
          </a:graphicData>
        </a:graphic>
      </p:graphicFrame>
      <p:sp>
        <p:nvSpPr>
          <p:cNvPr id="80" name="Rettangolo 79"/>
          <p:cNvSpPr/>
          <p:nvPr/>
        </p:nvSpPr>
        <p:spPr>
          <a:xfrm>
            <a:off x="4786314" y="500042"/>
            <a:ext cx="1415772" cy="461665"/>
          </a:xfrm>
          <a:prstGeom prst="rect">
            <a:avLst/>
          </a:prstGeom>
        </p:spPr>
        <p:txBody>
          <a:bodyPr wrap="none">
            <a:spAutoFit/>
          </a:bodyPr>
          <a:lstStyle/>
          <a:p>
            <a:r>
              <a:rPr lang="it-IT" u="sng" dirty="0"/>
              <a:t>B747-300</a:t>
            </a:r>
          </a:p>
        </p:txBody>
      </p:sp>
      <p:graphicFrame>
        <p:nvGraphicFramePr>
          <p:cNvPr id="108556" name="Object 12"/>
          <p:cNvGraphicFramePr>
            <a:graphicFrameLocks noChangeAspect="1"/>
          </p:cNvGraphicFramePr>
          <p:nvPr/>
        </p:nvGraphicFramePr>
        <p:xfrm>
          <a:off x="5871032" y="5353051"/>
          <a:ext cx="1487050" cy="647717"/>
        </p:xfrm>
        <a:graphic>
          <a:graphicData uri="http://schemas.openxmlformats.org/presentationml/2006/ole">
            <mc:AlternateContent xmlns:mc="http://schemas.openxmlformats.org/markup-compatibility/2006">
              <mc:Choice xmlns:v="urn:schemas-microsoft-com:vml" Requires="v">
                <p:oleObj spid="_x0000_s127067" name="Equazione" r:id="rId22" imgW="914400" imgH="393480" progId="Equation.3">
                  <p:embed/>
                </p:oleObj>
              </mc:Choice>
              <mc:Fallback>
                <p:oleObj name="Equazione" r:id="rId22" imgW="914400" imgH="393480" progId="Equation.3">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71032" y="5353051"/>
                        <a:ext cx="1487050" cy="647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 name="Rettangolo 81"/>
          <p:cNvSpPr/>
          <p:nvPr/>
        </p:nvSpPr>
        <p:spPr>
          <a:xfrm>
            <a:off x="5500694" y="6060064"/>
            <a:ext cx="3662221" cy="369332"/>
          </a:xfrm>
          <a:prstGeom prst="rect">
            <a:avLst/>
          </a:prstGeom>
        </p:spPr>
        <p:txBody>
          <a:bodyPr wrap="none">
            <a:spAutoFit/>
          </a:bodyPr>
          <a:lstStyle/>
          <a:p>
            <a:r>
              <a:rPr lang="it-IT" sz="1800" b="1" dirty="0"/>
              <a:t>Autonomia leggermente maggiore !</a:t>
            </a:r>
          </a:p>
        </p:txBody>
      </p:sp>
      <p:sp>
        <p:nvSpPr>
          <p:cNvPr id="79" name="Segnaposto piè di pagina 4">
            <a:extLst>
              <a:ext uri="{FF2B5EF4-FFF2-40B4-BE49-F238E27FC236}">
                <a16:creationId xmlns:a16="http://schemas.microsoft.com/office/drawing/2014/main" id="{29AB58FB-0EA3-4C78-B795-7A6FD5002A17}"/>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81" name="Rectangle 2">
            <a:extLst>
              <a:ext uri="{FF2B5EF4-FFF2-40B4-BE49-F238E27FC236}">
                <a16:creationId xmlns:a16="http://schemas.microsoft.com/office/drawing/2014/main" id="{7D77F828-E773-45F1-B886-CCD7F22B0414}"/>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4516"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17"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18"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4519"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0"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21"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22"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4523"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64524"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5"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6"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7"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8"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9"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30"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1"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3"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4"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35"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6"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4537"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4538"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39"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4540"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1" name="Rectangle 29"/>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4543" name="Rectangle 31"/>
          <p:cNvSpPr>
            <a:spLocks noChangeArrowheads="1"/>
          </p:cNvSpPr>
          <p:nvPr/>
        </p:nvSpPr>
        <p:spPr bwMode="auto">
          <a:xfrm>
            <a:off x="142844" y="357166"/>
            <a:ext cx="8569325" cy="461665"/>
          </a:xfrm>
          <a:prstGeom prst="rect">
            <a:avLst/>
          </a:prstGeom>
          <a:noFill/>
          <a:ln w="9525">
            <a:noFill/>
            <a:miter lim="800000"/>
            <a:headEnd/>
            <a:tailEnd/>
          </a:ln>
        </p:spPr>
        <p:txBody>
          <a:bodyPr anchor="ctr">
            <a:spAutoFit/>
          </a:bodyPr>
          <a:lstStyle/>
          <a:p>
            <a:r>
              <a:rPr lang="it-IT" u="sng" dirty="0"/>
              <a:t>Esercizio: Autonomia di distanza </a:t>
            </a:r>
          </a:p>
        </p:txBody>
      </p:sp>
      <p:sp>
        <p:nvSpPr>
          <p:cNvPr id="64544" name="Rectangle 3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5"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6" name="Rectangle 3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47" name="Rectangle 3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48" name="Rectangle 3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49"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50"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1"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2"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3"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4" name="Rectangle 4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55" name="Rectangle 43"/>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4556"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7"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8"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9"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0"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1" name="Rectangle 4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62"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3" name="Rectangle 5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64" name="Rectangle 5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5" name="Rectangle 5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66" name="Rectangle 5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7" name="Rectangle 5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68" name="Rectangle 5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9" name="Rectangle 5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72" name="Segnaposto numero diapositiva 60"/>
          <p:cNvSpPr>
            <a:spLocks noGrp="1"/>
          </p:cNvSpPr>
          <p:nvPr>
            <p:ph type="sldNum" sz="quarter" idx="12"/>
          </p:nvPr>
        </p:nvSpPr>
        <p:spPr>
          <a:noFill/>
        </p:spPr>
        <p:txBody>
          <a:bodyPr/>
          <a:lstStyle/>
          <a:p>
            <a:fld id="{49483B8D-D2A9-4BBC-8DDF-88074C0D98CE}" type="slidenum">
              <a:rPr lang="it-IT" smtClean="0"/>
              <a:pPr/>
              <a:t>59</a:t>
            </a:fld>
            <a:endParaRPr lang="it-IT"/>
          </a:p>
        </p:txBody>
      </p:sp>
      <p:pic>
        <p:nvPicPr>
          <p:cNvPr id="108546" name="Picture 2" descr="http://www.evaair.com/Images/enus/evaair-fleet-factors-747-400-b_tcm35-5881.jpg"/>
          <p:cNvPicPr>
            <a:picLocks noChangeAspect="1" noChangeArrowheads="1"/>
          </p:cNvPicPr>
          <p:nvPr/>
        </p:nvPicPr>
        <p:blipFill>
          <a:blip r:embed="rId3"/>
          <a:srcRect/>
          <a:stretch>
            <a:fillRect/>
          </a:stretch>
        </p:blipFill>
        <p:spPr bwMode="auto">
          <a:xfrm>
            <a:off x="6281782" y="142852"/>
            <a:ext cx="2719374" cy="1465565"/>
          </a:xfrm>
          <a:prstGeom prst="rect">
            <a:avLst/>
          </a:prstGeom>
          <a:noFill/>
        </p:spPr>
      </p:pic>
      <p:graphicFrame>
        <p:nvGraphicFramePr>
          <p:cNvPr id="108554" name="Object 10"/>
          <p:cNvGraphicFramePr>
            <a:graphicFrameLocks noChangeAspect="1"/>
          </p:cNvGraphicFramePr>
          <p:nvPr/>
        </p:nvGraphicFramePr>
        <p:xfrm>
          <a:off x="5429256" y="4048168"/>
          <a:ext cx="1068364" cy="309526"/>
        </p:xfrm>
        <a:graphic>
          <a:graphicData uri="http://schemas.openxmlformats.org/presentationml/2006/ole">
            <mc:AlternateContent xmlns:mc="http://schemas.openxmlformats.org/markup-compatibility/2006">
              <mc:Choice xmlns:v="urn:schemas-microsoft-com:vml" Requires="v">
                <p:oleObj spid="_x0000_s122947" name="Equazione" r:id="rId4" imgW="622080" imgH="177480" progId="Equation.3">
                  <p:embed/>
                </p:oleObj>
              </mc:Choice>
              <mc:Fallback>
                <p:oleObj name="Equazione" r:id="rId4" imgW="622080" imgH="17748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9256" y="4048168"/>
                        <a:ext cx="1068364" cy="309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Rettangolo 77"/>
          <p:cNvSpPr/>
          <p:nvPr/>
        </p:nvSpPr>
        <p:spPr>
          <a:xfrm>
            <a:off x="0" y="857232"/>
            <a:ext cx="5929354" cy="2031325"/>
          </a:xfrm>
          <a:prstGeom prst="rect">
            <a:avLst/>
          </a:prstGeom>
        </p:spPr>
        <p:txBody>
          <a:bodyPr wrap="square">
            <a:spAutoFit/>
          </a:bodyPr>
          <a:lstStyle/>
          <a:p>
            <a:r>
              <a:rPr lang="it-IT" sz="1800" b="1" dirty="0"/>
              <a:t>Bisogna notare alcuni aspetti</a:t>
            </a:r>
            <a:r>
              <a:rPr lang="it-IT" sz="1800" dirty="0"/>
              <a:t>.</a:t>
            </a:r>
          </a:p>
          <a:p>
            <a:r>
              <a:rPr lang="it-IT" sz="1800" dirty="0"/>
              <a:t>Nella ipotesi di assetto e quota costante, il velivolo avrà:</a:t>
            </a:r>
          </a:p>
          <a:p>
            <a:endParaRPr lang="it-IT" sz="1800" dirty="0"/>
          </a:p>
          <a:p>
            <a:r>
              <a:rPr lang="it-IT" sz="1800" dirty="0"/>
              <a:t>Inizio crociera (W=360,000 Kg)</a:t>
            </a:r>
          </a:p>
          <a:p>
            <a:endParaRPr lang="it-IT" sz="1800" dirty="0"/>
          </a:p>
          <a:p>
            <a:endParaRPr lang="it-IT" sz="1800" dirty="0"/>
          </a:p>
          <a:p>
            <a:r>
              <a:rPr lang="it-IT" sz="1800" dirty="0"/>
              <a:t>Fine crociera (W=280,000 Kg)</a:t>
            </a:r>
          </a:p>
        </p:txBody>
      </p:sp>
      <p:sp>
        <p:nvSpPr>
          <p:cNvPr id="80" name="Rettangolo 79"/>
          <p:cNvSpPr/>
          <p:nvPr/>
        </p:nvSpPr>
        <p:spPr>
          <a:xfrm>
            <a:off x="4786314" y="357166"/>
            <a:ext cx="1415772" cy="461665"/>
          </a:xfrm>
          <a:prstGeom prst="rect">
            <a:avLst/>
          </a:prstGeom>
        </p:spPr>
        <p:txBody>
          <a:bodyPr wrap="none">
            <a:spAutoFit/>
          </a:bodyPr>
          <a:lstStyle/>
          <a:p>
            <a:r>
              <a:rPr lang="it-IT" u="sng" dirty="0"/>
              <a:t>B747-300</a:t>
            </a:r>
          </a:p>
        </p:txBody>
      </p:sp>
      <p:graphicFrame>
        <p:nvGraphicFramePr>
          <p:cNvPr id="122891" name="Object 11"/>
          <p:cNvGraphicFramePr>
            <a:graphicFrameLocks noChangeAspect="1"/>
          </p:cNvGraphicFramePr>
          <p:nvPr/>
        </p:nvGraphicFramePr>
        <p:xfrm>
          <a:off x="3354405" y="1495416"/>
          <a:ext cx="3717925" cy="647700"/>
        </p:xfrm>
        <a:graphic>
          <a:graphicData uri="http://schemas.openxmlformats.org/presentationml/2006/ole">
            <mc:AlternateContent xmlns:mc="http://schemas.openxmlformats.org/markup-compatibility/2006">
              <mc:Choice xmlns:v="urn:schemas-microsoft-com:vml" Requires="v">
                <p:oleObj spid="_x0000_s122948" name="Equazione" r:id="rId6" imgW="2286000" imgH="393480" progId="Equation.3">
                  <p:embed/>
                </p:oleObj>
              </mc:Choice>
              <mc:Fallback>
                <p:oleObj name="Equazione" r:id="rId6" imgW="2286000" imgH="39348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4405" y="1495416"/>
                        <a:ext cx="37179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2" name="Object 12"/>
          <p:cNvGraphicFramePr>
            <a:graphicFrameLocks noChangeAspect="1"/>
          </p:cNvGraphicFramePr>
          <p:nvPr/>
        </p:nvGraphicFramePr>
        <p:xfrm>
          <a:off x="3348038" y="2281238"/>
          <a:ext cx="3594100" cy="647700"/>
        </p:xfrm>
        <a:graphic>
          <a:graphicData uri="http://schemas.openxmlformats.org/presentationml/2006/ole">
            <mc:AlternateContent xmlns:mc="http://schemas.openxmlformats.org/markup-compatibility/2006">
              <mc:Choice xmlns:v="urn:schemas-microsoft-com:vml" Requires="v">
                <p:oleObj spid="_x0000_s122949" name="Equazione" r:id="rId8" imgW="2209680" imgH="393480" progId="Equation.3">
                  <p:embed/>
                </p:oleObj>
              </mc:Choice>
              <mc:Fallback>
                <p:oleObj name="Equazione" r:id="rId8" imgW="2209680" imgH="393480" progId="Equation.3">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8038" y="2281238"/>
                        <a:ext cx="35941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3" name="Object 7"/>
          <p:cNvGraphicFramePr>
            <a:graphicFrameLocks noChangeAspect="1"/>
          </p:cNvGraphicFramePr>
          <p:nvPr/>
        </p:nvGraphicFramePr>
        <p:xfrm>
          <a:off x="7224486" y="1643050"/>
          <a:ext cx="1919514" cy="898523"/>
        </p:xfrm>
        <a:graphic>
          <a:graphicData uri="http://schemas.openxmlformats.org/presentationml/2006/ole">
            <mc:AlternateContent xmlns:mc="http://schemas.openxmlformats.org/markup-compatibility/2006">
              <mc:Choice xmlns:v="urn:schemas-microsoft-com:vml" Requires="v">
                <p:oleObj spid="_x0000_s122950" name="Equazione" r:id="rId10" imgW="1091880" imgH="507960" progId="Equation.3">
                  <p:embed/>
                </p:oleObj>
              </mc:Choice>
              <mc:Fallback>
                <p:oleObj name="Equazione" r:id="rId10" imgW="1091880" imgH="50796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24486" y="1643050"/>
                        <a:ext cx="1919514" cy="8985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4" name="Object 7"/>
          <p:cNvGraphicFramePr>
            <a:graphicFrameLocks noChangeAspect="1"/>
          </p:cNvGraphicFramePr>
          <p:nvPr/>
        </p:nvGraphicFramePr>
        <p:xfrm>
          <a:off x="7202488" y="2643188"/>
          <a:ext cx="1963737" cy="898525"/>
        </p:xfrm>
        <a:graphic>
          <a:graphicData uri="http://schemas.openxmlformats.org/presentationml/2006/ole">
            <mc:AlternateContent xmlns:mc="http://schemas.openxmlformats.org/markup-compatibility/2006">
              <mc:Choice xmlns:v="urn:schemas-microsoft-com:vml" Requires="v">
                <p:oleObj spid="_x0000_s122951" name="Equazione" r:id="rId12" imgW="1117440" imgH="507960" progId="Equation.3">
                  <p:embed/>
                </p:oleObj>
              </mc:Choice>
              <mc:Fallback>
                <p:oleObj name="Equazione" r:id="rId12" imgW="1117440" imgH="507960" progId="Equation.3">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02488" y="2643188"/>
                        <a:ext cx="1963737"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 name="Rettangolo 80"/>
          <p:cNvSpPr/>
          <p:nvPr/>
        </p:nvSpPr>
        <p:spPr>
          <a:xfrm>
            <a:off x="0" y="3214686"/>
            <a:ext cx="8215338" cy="2031325"/>
          </a:xfrm>
          <a:prstGeom prst="rect">
            <a:avLst/>
          </a:prstGeom>
        </p:spPr>
        <p:txBody>
          <a:bodyPr wrap="square">
            <a:spAutoFit/>
          </a:bodyPr>
          <a:lstStyle/>
          <a:p>
            <a:r>
              <a:rPr lang="it-IT" sz="1800" b="1" dirty="0"/>
              <a:t>Nel caso di CRUISE-CLIMB invece:</a:t>
            </a:r>
          </a:p>
          <a:p>
            <a:r>
              <a:rPr lang="it-IT" sz="1800" b="1" dirty="0"/>
              <a:t>(essendo crociera ad assetto e V costanti (V=1024 Km/</a:t>
            </a:r>
            <a:r>
              <a:rPr lang="it-IT" sz="1800" b="1" dirty="0" err="1"/>
              <a:t>hr</a:t>
            </a:r>
            <a:r>
              <a:rPr lang="it-IT" sz="1800" b="1" dirty="0"/>
              <a:t>) :</a:t>
            </a:r>
          </a:p>
          <a:p>
            <a:endParaRPr lang="it-IT" sz="1800" dirty="0"/>
          </a:p>
          <a:p>
            <a:r>
              <a:rPr lang="it-IT" sz="1800" dirty="0"/>
              <a:t>Inizio crociera (W=360,000 Kg)	Quota h=9000 m (                   )</a:t>
            </a:r>
          </a:p>
          <a:p>
            <a:endParaRPr lang="it-IT" sz="1800" dirty="0"/>
          </a:p>
          <a:p>
            <a:endParaRPr lang="it-IT" sz="1800" dirty="0"/>
          </a:p>
          <a:p>
            <a:r>
              <a:rPr lang="it-IT" sz="1800" dirty="0"/>
              <a:t>Fine crociera (W=280,000 Kg)				   =&gt;</a:t>
            </a:r>
          </a:p>
        </p:txBody>
      </p:sp>
      <p:graphicFrame>
        <p:nvGraphicFramePr>
          <p:cNvPr id="122896" name="Object 16"/>
          <p:cNvGraphicFramePr>
            <a:graphicFrameLocks noChangeAspect="1"/>
          </p:cNvGraphicFramePr>
          <p:nvPr/>
        </p:nvGraphicFramePr>
        <p:xfrm>
          <a:off x="3275013" y="4643438"/>
          <a:ext cx="3078162" cy="808037"/>
        </p:xfrm>
        <a:graphic>
          <a:graphicData uri="http://schemas.openxmlformats.org/presentationml/2006/ole">
            <mc:AlternateContent xmlns:mc="http://schemas.openxmlformats.org/markup-compatibility/2006">
              <mc:Choice xmlns:v="urn:schemas-microsoft-com:vml" Requires="v">
                <p:oleObj spid="_x0000_s122952" name="Equazione" r:id="rId14" imgW="1752480" imgH="457200" progId="Equation.3">
                  <p:embed/>
                </p:oleObj>
              </mc:Choice>
              <mc:Fallback>
                <p:oleObj name="Equazione" r:id="rId14" imgW="1752480" imgH="457200" progId="Equation.3">
                  <p:embed/>
                  <p:pic>
                    <p:nvPicPr>
                      <p:cNvPr id="0"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5013" y="4643438"/>
                        <a:ext cx="3078162"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7" name="Object 17"/>
          <p:cNvGraphicFramePr>
            <a:graphicFrameLocks noChangeAspect="1"/>
          </p:cNvGraphicFramePr>
          <p:nvPr/>
        </p:nvGraphicFramePr>
        <p:xfrm>
          <a:off x="7072330" y="4786322"/>
          <a:ext cx="1716087" cy="425450"/>
        </p:xfrm>
        <a:graphic>
          <a:graphicData uri="http://schemas.openxmlformats.org/presentationml/2006/ole">
            <mc:AlternateContent xmlns:mc="http://schemas.openxmlformats.org/markup-compatibility/2006">
              <mc:Choice xmlns:v="urn:schemas-microsoft-com:vml" Requires="v">
                <p:oleObj spid="_x0000_s122953" name="Equazione" r:id="rId16" imgW="977760" imgH="241200" progId="Equation.3">
                  <p:embed/>
                </p:oleObj>
              </mc:Choice>
              <mc:Fallback>
                <p:oleObj name="Equazione" r:id="rId16" imgW="977760" imgH="241200" progId="Equation.3">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72330" y="4786322"/>
                        <a:ext cx="1716087"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 name="Rettangolo 83"/>
          <p:cNvSpPr/>
          <p:nvPr/>
        </p:nvSpPr>
        <p:spPr>
          <a:xfrm>
            <a:off x="71406" y="5572140"/>
            <a:ext cx="9072594" cy="646331"/>
          </a:xfrm>
          <a:prstGeom prst="rect">
            <a:avLst/>
          </a:prstGeom>
        </p:spPr>
        <p:txBody>
          <a:bodyPr wrap="square">
            <a:spAutoFit/>
          </a:bodyPr>
          <a:lstStyle/>
          <a:p>
            <a:pPr algn="just"/>
            <a:r>
              <a:rPr lang="it-IT" sz="1800" dirty="0"/>
              <a:t>Si noti che, poiché la velocità del suono aumenta, il Mach aumenta (anche se la TAS, da ipotesi è costante.</a:t>
            </a:r>
          </a:p>
        </p:txBody>
      </p:sp>
      <p:sp>
        <p:nvSpPr>
          <p:cNvPr id="72" name="Segnaposto piè di pagina 4">
            <a:extLst>
              <a:ext uri="{FF2B5EF4-FFF2-40B4-BE49-F238E27FC236}">
                <a16:creationId xmlns:a16="http://schemas.microsoft.com/office/drawing/2014/main" id="{D72D7E1E-B038-4C1A-B136-378CFFDE17E5}"/>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75" name="Rectangle 2">
            <a:extLst>
              <a:ext uri="{FF2B5EF4-FFF2-40B4-BE49-F238E27FC236}">
                <a16:creationId xmlns:a16="http://schemas.microsoft.com/office/drawing/2014/main" id="{24E42D0E-082C-45DE-8F94-BA6130BC8448}"/>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2054"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2055"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2056" name="Segnaposto numero diapositiva 9"/>
          <p:cNvSpPr>
            <a:spLocks noGrp="1"/>
          </p:cNvSpPr>
          <p:nvPr>
            <p:ph type="sldNum" sz="quarter" idx="12"/>
          </p:nvPr>
        </p:nvSpPr>
        <p:spPr>
          <a:noFill/>
        </p:spPr>
        <p:txBody>
          <a:bodyPr/>
          <a:lstStyle/>
          <a:p>
            <a:fld id="{C2BE5A63-0534-4F46-84C9-82C99148DE7E}" type="slidenum">
              <a:rPr lang="it-IT" smtClean="0"/>
              <a:pPr/>
              <a:t>6</a:t>
            </a:fld>
            <a:endParaRPr lang="it-IT"/>
          </a:p>
        </p:txBody>
      </p:sp>
      <p:sp>
        <p:nvSpPr>
          <p:cNvPr id="2058" name="Rettangolo 11"/>
          <p:cNvSpPr>
            <a:spLocks noChangeArrowheads="1"/>
          </p:cNvSpPr>
          <p:nvPr/>
        </p:nvSpPr>
        <p:spPr bwMode="auto">
          <a:xfrm>
            <a:off x="0" y="428625"/>
            <a:ext cx="8909050" cy="708025"/>
          </a:xfrm>
          <a:prstGeom prst="rect">
            <a:avLst/>
          </a:prstGeom>
          <a:noFill/>
          <a:ln w="9525">
            <a:noFill/>
            <a:miter lim="800000"/>
            <a:headEnd/>
            <a:tailEnd/>
          </a:ln>
        </p:spPr>
        <p:txBody>
          <a:bodyPr>
            <a:spAutoFit/>
          </a:bodyPr>
          <a:lstStyle/>
          <a:p>
            <a:pPr algn="just"/>
            <a:r>
              <a:rPr lang="it-IT" sz="2000" dirty="0"/>
              <a:t>Si può capire dagli esempi sotto che il consumo specifico non è molto variabile con il regime di potenza per un motore motoelica (alternativo aspirato) o turboelica.</a:t>
            </a:r>
          </a:p>
        </p:txBody>
      </p:sp>
      <p:graphicFrame>
        <p:nvGraphicFramePr>
          <p:cNvPr id="2050" name="Object 12"/>
          <p:cNvGraphicFramePr>
            <a:graphicFrameLocks noChangeAspect="1"/>
          </p:cNvGraphicFramePr>
          <p:nvPr/>
        </p:nvGraphicFramePr>
        <p:xfrm>
          <a:off x="214282" y="1214438"/>
          <a:ext cx="1784350" cy="842962"/>
        </p:xfrm>
        <a:graphic>
          <a:graphicData uri="http://schemas.openxmlformats.org/presentationml/2006/ole">
            <mc:AlternateContent xmlns:mc="http://schemas.openxmlformats.org/markup-compatibility/2006">
              <mc:Choice xmlns:v="urn:schemas-microsoft-com:vml" Requires="v">
                <p:oleObj spid="_x0000_s2074" name="Equazione" r:id="rId3" imgW="965160" imgH="457200" progId="Equation.3">
                  <p:embed/>
                </p:oleObj>
              </mc:Choice>
              <mc:Fallback>
                <p:oleObj name="Equazione" r:id="rId3" imgW="965160" imgH="4572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2" y="1214438"/>
                        <a:ext cx="1784350"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ttangolo arrotondato 14"/>
          <p:cNvSpPr/>
          <p:nvPr/>
        </p:nvSpPr>
        <p:spPr>
          <a:xfrm>
            <a:off x="6672294" y="1571625"/>
            <a:ext cx="1714500" cy="78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dirty="0">
                <a:solidFill>
                  <a:schemeClr val="tx1"/>
                </a:solidFill>
              </a:rPr>
              <a:t>MOTORE</a:t>
            </a:r>
          </a:p>
        </p:txBody>
      </p:sp>
      <p:sp>
        <p:nvSpPr>
          <p:cNvPr id="16" name="Rettangolo 15"/>
          <p:cNvSpPr/>
          <p:nvPr/>
        </p:nvSpPr>
        <p:spPr>
          <a:xfrm>
            <a:off x="6315106" y="1857375"/>
            <a:ext cx="357188" cy="142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7" name="Triangolo isoscele 16"/>
          <p:cNvSpPr/>
          <p:nvPr/>
        </p:nvSpPr>
        <p:spPr>
          <a:xfrm>
            <a:off x="5957927" y="1714488"/>
            <a:ext cx="285752" cy="428628"/>
          </a:xfrm>
          <a:prstGeom prst="triangle">
            <a:avLst/>
          </a:prstGeom>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8" name="Rettangolo 17"/>
          <p:cNvSpPr/>
          <p:nvPr/>
        </p:nvSpPr>
        <p:spPr>
          <a:xfrm>
            <a:off x="8386794" y="1357313"/>
            <a:ext cx="214312" cy="714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9" name="Figura a mano libera 18"/>
          <p:cNvSpPr/>
          <p:nvPr/>
        </p:nvSpPr>
        <p:spPr>
          <a:xfrm>
            <a:off x="6253194" y="1565275"/>
            <a:ext cx="300037" cy="623888"/>
          </a:xfrm>
          <a:custGeom>
            <a:avLst/>
            <a:gdLst>
              <a:gd name="connsiteX0" fmla="*/ 138546 w 300182"/>
              <a:gd name="connsiteY0" fmla="*/ 623454 h 623454"/>
              <a:gd name="connsiteX1" fmla="*/ 249382 w 300182"/>
              <a:gd name="connsiteY1" fmla="*/ 512618 h 623454"/>
              <a:gd name="connsiteX2" fmla="*/ 290946 w 300182"/>
              <a:gd name="connsiteY2" fmla="*/ 263236 h 623454"/>
              <a:gd name="connsiteX3" fmla="*/ 193964 w 300182"/>
              <a:gd name="connsiteY3" fmla="*/ 83127 h 623454"/>
              <a:gd name="connsiteX4" fmla="*/ 0 w 300182"/>
              <a:gd name="connsiteY4" fmla="*/ 0 h 623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182" h="623454">
                <a:moveTo>
                  <a:pt x="138546" y="623454"/>
                </a:moveTo>
                <a:cubicBezTo>
                  <a:pt x="181264" y="598054"/>
                  <a:pt x="223982" y="572654"/>
                  <a:pt x="249382" y="512618"/>
                </a:cubicBezTo>
                <a:cubicBezTo>
                  <a:pt x="274782" y="452582"/>
                  <a:pt x="300182" y="334818"/>
                  <a:pt x="290946" y="263236"/>
                </a:cubicBezTo>
                <a:cubicBezTo>
                  <a:pt x="281710" y="191654"/>
                  <a:pt x="242455" y="127000"/>
                  <a:pt x="193964" y="83127"/>
                </a:cubicBezTo>
                <a:cubicBezTo>
                  <a:pt x="145473" y="39254"/>
                  <a:pt x="72736" y="19627"/>
                  <a:pt x="0" y="0"/>
                </a:cubicBezTo>
              </a:path>
            </a:pathLst>
          </a:custGeom>
          <a:ln w="19050">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it-IT"/>
          </a:p>
        </p:txBody>
      </p:sp>
      <p:graphicFrame>
        <p:nvGraphicFramePr>
          <p:cNvPr id="2051" name="Object 6"/>
          <p:cNvGraphicFramePr>
            <a:graphicFrameLocks noChangeAspect="1"/>
          </p:cNvGraphicFramePr>
          <p:nvPr/>
        </p:nvGraphicFramePr>
        <p:xfrm>
          <a:off x="5815044" y="1285875"/>
          <a:ext cx="422275" cy="420688"/>
        </p:xfrm>
        <a:graphic>
          <a:graphicData uri="http://schemas.openxmlformats.org/presentationml/2006/ole">
            <mc:AlternateContent xmlns:mc="http://schemas.openxmlformats.org/markup-compatibility/2006">
              <mc:Choice xmlns:v="urn:schemas-microsoft-com:vml" Requires="v">
                <p:oleObj spid="_x0000_s2075" name="Equazione" r:id="rId5" imgW="228600" imgH="228600" progId="Equation.3">
                  <p:embed/>
                </p:oleObj>
              </mc:Choice>
              <mc:Fallback>
                <p:oleObj name="Equazione" r:id="rId5" imgW="2286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5044" y="1285875"/>
                        <a:ext cx="42227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ttangolo 20"/>
          <p:cNvSpPr/>
          <p:nvPr/>
        </p:nvSpPr>
        <p:spPr>
          <a:xfrm>
            <a:off x="8386794" y="1643063"/>
            <a:ext cx="214312" cy="4286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graphicFrame>
        <p:nvGraphicFramePr>
          <p:cNvPr id="2052" name="Object 7"/>
          <p:cNvGraphicFramePr>
            <a:graphicFrameLocks noChangeAspect="1"/>
          </p:cNvGraphicFramePr>
          <p:nvPr/>
        </p:nvGraphicFramePr>
        <p:xfrm>
          <a:off x="8672544" y="1500188"/>
          <a:ext cx="400050" cy="444500"/>
        </p:xfrm>
        <a:graphic>
          <a:graphicData uri="http://schemas.openxmlformats.org/presentationml/2006/ole">
            <mc:AlternateContent xmlns:mc="http://schemas.openxmlformats.org/markup-compatibility/2006">
              <mc:Choice xmlns:v="urn:schemas-microsoft-com:vml" Requires="v">
                <p:oleObj spid="_x0000_s2076" name="Equazione" r:id="rId7" imgW="215640" imgH="241200" progId="Equation.3">
                  <p:embed/>
                </p:oleObj>
              </mc:Choice>
              <mc:Fallback>
                <p:oleObj name="Equazione" r:id="rId7" imgW="215640" imgH="24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72544" y="1500188"/>
                        <a:ext cx="4000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65" name="Picture 9" descr="specific fuel consumption chart"/>
          <p:cNvPicPr>
            <a:picLocks noChangeAspect="1" noChangeArrowheads="1"/>
          </p:cNvPicPr>
          <p:nvPr/>
        </p:nvPicPr>
        <p:blipFill>
          <a:blip r:embed="rId9"/>
          <a:srcRect/>
          <a:stretch>
            <a:fillRect/>
          </a:stretch>
        </p:blipFill>
        <p:spPr bwMode="auto">
          <a:xfrm>
            <a:off x="80963" y="2214563"/>
            <a:ext cx="4543425" cy="2000250"/>
          </a:xfrm>
          <a:prstGeom prst="rect">
            <a:avLst/>
          </a:prstGeom>
          <a:noFill/>
          <a:ln w="9525">
            <a:noFill/>
            <a:miter lim="800000"/>
            <a:headEnd/>
            <a:tailEnd/>
          </a:ln>
        </p:spPr>
      </p:pic>
      <p:pic>
        <p:nvPicPr>
          <p:cNvPr id="2066" name="Picture 11" descr="http://www.mechanicsupport.com/image/chartPropellerLoad.jpg"/>
          <p:cNvPicPr>
            <a:picLocks noChangeAspect="1" noChangeArrowheads="1"/>
          </p:cNvPicPr>
          <p:nvPr/>
        </p:nvPicPr>
        <p:blipFill>
          <a:blip r:embed="rId10"/>
          <a:srcRect/>
          <a:stretch>
            <a:fillRect/>
          </a:stretch>
        </p:blipFill>
        <p:spPr bwMode="auto">
          <a:xfrm>
            <a:off x="25400" y="4500563"/>
            <a:ext cx="4689475" cy="1593850"/>
          </a:xfrm>
          <a:prstGeom prst="rect">
            <a:avLst/>
          </a:prstGeom>
          <a:noFill/>
          <a:ln w="9525">
            <a:noFill/>
            <a:miter lim="800000"/>
            <a:headEnd/>
            <a:tailEnd/>
          </a:ln>
        </p:spPr>
      </p:pic>
      <p:sp>
        <p:nvSpPr>
          <p:cNvPr id="2067" name="Rettangolo 24"/>
          <p:cNvSpPr>
            <a:spLocks noChangeArrowheads="1"/>
          </p:cNvSpPr>
          <p:nvPr/>
        </p:nvSpPr>
        <p:spPr bwMode="auto">
          <a:xfrm>
            <a:off x="4786313" y="2500313"/>
            <a:ext cx="4357687" cy="3908425"/>
          </a:xfrm>
          <a:prstGeom prst="rect">
            <a:avLst/>
          </a:prstGeom>
          <a:noFill/>
          <a:ln w="9525">
            <a:noFill/>
            <a:miter lim="800000"/>
            <a:headEnd/>
            <a:tailEnd/>
          </a:ln>
        </p:spPr>
        <p:txBody>
          <a:bodyPr>
            <a:spAutoFit/>
          </a:bodyPr>
          <a:lstStyle/>
          <a:p>
            <a:pPr algn="just"/>
            <a:r>
              <a:rPr lang="it-IT" sz="1800" dirty="0"/>
              <a:t>Il consumo specifico è una caratteristica di un dato motore. Il consumo specifico varia leggermente con il regime di potenza e con il numero di giri (vedi a lato).</a:t>
            </a:r>
          </a:p>
          <a:p>
            <a:pPr algn="just"/>
            <a:r>
              <a:rPr lang="it-IT" sz="1800" dirty="0"/>
              <a:t>Notare però che le variazioni, a regimi di potenza usualmente usati per volare, possono essere di circa il 10%. </a:t>
            </a:r>
          </a:p>
          <a:p>
            <a:pPr algn="just"/>
            <a:r>
              <a:rPr lang="it-IT" sz="1800" dirty="0"/>
              <a:t>Noi lo assumeremo costante.</a:t>
            </a:r>
          </a:p>
          <a:p>
            <a:pPr algn="just"/>
            <a:r>
              <a:rPr lang="it-IT" sz="1800" dirty="0"/>
              <a:t>Valori tipici :</a:t>
            </a:r>
          </a:p>
          <a:p>
            <a:pPr algn="just"/>
            <a:r>
              <a:rPr lang="it-IT" sz="1800" dirty="0"/>
              <a:t>			             SFC</a:t>
            </a:r>
          </a:p>
          <a:p>
            <a:pPr algn="just"/>
            <a:r>
              <a:rPr lang="it-IT" sz="1800" dirty="0"/>
              <a:t>  </a:t>
            </a:r>
            <a:r>
              <a:rPr lang="it-IT" sz="1600" dirty="0"/>
              <a:t>Motori alternativi aspirati 80-120 hp      0.45</a:t>
            </a:r>
          </a:p>
          <a:p>
            <a:pPr algn="just"/>
            <a:r>
              <a:rPr lang="it-IT" sz="1600" dirty="0"/>
              <a:t>   Motori Diesel                                        0.37-0.40</a:t>
            </a:r>
          </a:p>
          <a:p>
            <a:pPr algn="just"/>
            <a:r>
              <a:rPr lang="it-IT" sz="1600" dirty="0"/>
              <a:t>   Motori </a:t>
            </a:r>
            <a:r>
              <a:rPr lang="it-IT" sz="1600" dirty="0" err="1"/>
              <a:t>Turboprop</a:t>
            </a:r>
            <a:r>
              <a:rPr lang="it-IT" sz="1600" dirty="0"/>
              <a:t>                                 0.45-0.60</a:t>
            </a:r>
          </a:p>
          <a:p>
            <a:pPr algn="just"/>
            <a:endParaRPr lang="it-IT" sz="1800" dirty="0"/>
          </a:p>
        </p:txBody>
      </p:sp>
      <p:cxnSp>
        <p:nvCxnSpPr>
          <p:cNvPr id="22" name="Connettore 2 21"/>
          <p:cNvCxnSpPr/>
          <p:nvPr/>
        </p:nvCxnSpPr>
        <p:spPr>
          <a:xfrm rot="5400000">
            <a:off x="2607455" y="1964521"/>
            <a:ext cx="1071570"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ttangolo 22"/>
          <p:cNvSpPr/>
          <p:nvPr/>
        </p:nvSpPr>
        <p:spPr>
          <a:xfrm>
            <a:off x="2357422" y="1142984"/>
            <a:ext cx="3000396" cy="954107"/>
          </a:xfrm>
          <a:prstGeom prst="rect">
            <a:avLst/>
          </a:prstGeom>
        </p:spPr>
        <p:txBody>
          <a:bodyPr wrap="square">
            <a:spAutoFit/>
          </a:bodyPr>
          <a:lstStyle/>
          <a:p>
            <a:pPr algn="just"/>
            <a:r>
              <a:rPr lang="it-IT" sz="1400" dirty="0"/>
              <a:t>Notare che il consumo specifico è leggermente minore ai regimi di crociera  (75-80% della potenza massima)</a:t>
            </a:r>
          </a:p>
        </p:txBody>
      </p:sp>
      <p:sp>
        <p:nvSpPr>
          <p:cNvPr id="24" name="Segnaposto piè di pagina 4">
            <a:extLst>
              <a:ext uri="{FF2B5EF4-FFF2-40B4-BE49-F238E27FC236}">
                <a16:creationId xmlns:a16="http://schemas.microsoft.com/office/drawing/2014/main" id="{049D522B-C782-4A8C-B4FB-A2DC077991E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4516"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17"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18"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4519"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0"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21"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22"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4523"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64524"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5"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6"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7"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8"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9"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30"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1"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3"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4"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35"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6"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4537"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4538"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39"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4540"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1" name="Rectangle 29"/>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4543" name="Rectangle 31"/>
          <p:cNvSpPr>
            <a:spLocks noChangeArrowheads="1"/>
          </p:cNvSpPr>
          <p:nvPr/>
        </p:nvSpPr>
        <p:spPr bwMode="auto">
          <a:xfrm>
            <a:off x="142844" y="357166"/>
            <a:ext cx="8569325" cy="461665"/>
          </a:xfrm>
          <a:prstGeom prst="rect">
            <a:avLst/>
          </a:prstGeom>
          <a:noFill/>
          <a:ln w="9525">
            <a:noFill/>
            <a:miter lim="800000"/>
            <a:headEnd/>
            <a:tailEnd/>
          </a:ln>
        </p:spPr>
        <p:txBody>
          <a:bodyPr anchor="ctr">
            <a:spAutoFit/>
          </a:bodyPr>
          <a:lstStyle/>
          <a:p>
            <a:r>
              <a:rPr lang="it-IT" u="sng" dirty="0"/>
              <a:t>Esercizio: Autonomia di distanza </a:t>
            </a:r>
          </a:p>
        </p:txBody>
      </p:sp>
      <p:sp>
        <p:nvSpPr>
          <p:cNvPr id="64544" name="Rectangle 3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5"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6" name="Rectangle 3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47" name="Rectangle 3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48" name="Rectangle 3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49"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50"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1"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2"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3"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4" name="Rectangle 4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55" name="Rectangle 43"/>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4556"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7"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8"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9"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0"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1" name="Rectangle 4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62"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3" name="Rectangle 5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64" name="Rectangle 5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5" name="Rectangle 5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66" name="Rectangle 5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7" name="Rectangle 5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68" name="Rectangle 5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9" name="Rectangle 5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72" name="Segnaposto numero diapositiva 60"/>
          <p:cNvSpPr>
            <a:spLocks noGrp="1"/>
          </p:cNvSpPr>
          <p:nvPr>
            <p:ph type="sldNum" sz="quarter" idx="12"/>
          </p:nvPr>
        </p:nvSpPr>
        <p:spPr>
          <a:noFill/>
        </p:spPr>
        <p:txBody>
          <a:bodyPr/>
          <a:lstStyle/>
          <a:p>
            <a:fld id="{49483B8D-D2A9-4BBC-8DDF-88074C0D98CE}" type="slidenum">
              <a:rPr lang="it-IT" smtClean="0"/>
              <a:pPr/>
              <a:t>60</a:t>
            </a:fld>
            <a:endParaRPr lang="it-IT"/>
          </a:p>
        </p:txBody>
      </p:sp>
      <p:pic>
        <p:nvPicPr>
          <p:cNvPr id="108546" name="Picture 2" descr="http://www.evaair.com/Images/enus/evaair-fleet-factors-747-400-b_tcm35-5881.jpg"/>
          <p:cNvPicPr>
            <a:picLocks noChangeAspect="1" noChangeArrowheads="1"/>
          </p:cNvPicPr>
          <p:nvPr/>
        </p:nvPicPr>
        <p:blipFill>
          <a:blip r:embed="rId3"/>
          <a:srcRect/>
          <a:stretch>
            <a:fillRect/>
          </a:stretch>
        </p:blipFill>
        <p:spPr bwMode="auto">
          <a:xfrm>
            <a:off x="6281782" y="142852"/>
            <a:ext cx="2719374" cy="1465565"/>
          </a:xfrm>
          <a:prstGeom prst="rect">
            <a:avLst/>
          </a:prstGeom>
          <a:noFill/>
        </p:spPr>
      </p:pic>
      <p:sp>
        <p:nvSpPr>
          <p:cNvPr id="78" name="Rettangolo 77"/>
          <p:cNvSpPr/>
          <p:nvPr/>
        </p:nvSpPr>
        <p:spPr>
          <a:xfrm>
            <a:off x="0" y="857232"/>
            <a:ext cx="6215074" cy="923330"/>
          </a:xfrm>
          <a:prstGeom prst="rect">
            <a:avLst/>
          </a:prstGeom>
        </p:spPr>
        <p:txBody>
          <a:bodyPr wrap="square">
            <a:spAutoFit/>
          </a:bodyPr>
          <a:lstStyle/>
          <a:p>
            <a:pPr algn="just"/>
            <a:r>
              <a:rPr lang="it-IT" sz="1800" b="1" dirty="0"/>
              <a:t>Altra cosa da notare è che il punto A potrebbe corrispondere a valori di Mach troppo elevati e quindi i calcoli fatti non sarebbero del tutto affidabili (per la resistenza d’onda).</a:t>
            </a:r>
          </a:p>
        </p:txBody>
      </p:sp>
      <p:sp>
        <p:nvSpPr>
          <p:cNvPr id="80" name="Rettangolo 79"/>
          <p:cNvSpPr/>
          <p:nvPr/>
        </p:nvSpPr>
        <p:spPr>
          <a:xfrm>
            <a:off x="4786314" y="357166"/>
            <a:ext cx="1415772" cy="461665"/>
          </a:xfrm>
          <a:prstGeom prst="rect">
            <a:avLst/>
          </a:prstGeom>
        </p:spPr>
        <p:txBody>
          <a:bodyPr wrap="none">
            <a:spAutoFit/>
          </a:bodyPr>
          <a:lstStyle/>
          <a:p>
            <a:r>
              <a:rPr lang="it-IT" u="sng" dirty="0"/>
              <a:t>B747-300</a:t>
            </a:r>
          </a:p>
        </p:txBody>
      </p:sp>
      <p:sp>
        <p:nvSpPr>
          <p:cNvPr id="72" name="Rettangolo 71"/>
          <p:cNvSpPr/>
          <p:nvPr/>
        </p:nvSpPr>
        <p:spPr>
          <a:xfrm>
            <a:off x="71406" y="1785926"/>
            <a:ext cx="8929718" cy="2031325"/>
          </a:xfrm>
          <a:prstGeom prst="rect">
            <a:avLst/>
          </a:prstGeom>
        </p:spPr>
        <p:txBody>
          <a:bodyPr wrap="square">
            <a:spAutoFit/>
          </a:bodyPr>
          <a:lstStyle/>
          <a:p>
            <a:pPr algn="just"/>
            <a:r>
              <a:rPr lang="it-IT" sz="1800" dirty="0"/>
              <a:t>Nel caso precedente, infatti a 9000 m e V=1024 Km/</a:t>
            </a:r>
            <a:r>
              <a:rPr lang="it-IT" sz="1800" dirty="0" err="1"/>
              <a:t>hr</a:t>
            </a:r>
            <a:r>
              <a:rPr lang="it-IT" sz="1800" dirty="0"/>
              <a:t> il Mach è M=0.93 (superiore a M=0.86-0.88 , che è quello di divergenza).</a:t>
            </a:r>
          </a:p>
          <a:p>
            <a:pPr algn="just"/>
            <a:r>
              <a:rPr lang="it-IT" sz="1800" dirty="0"/>
              <a:t>E’ chiaro che , se assegno io una velocità ed una quota e poi mi calcolo </a:t>
            </a:r>
            <a:r>
              <a:rPr lang="it-IT" sz="1800" dirty="0" err="1"/>
              <a:t>C</a:t>
            </a:r>
            <a:r>
              <a:rPr lang="it-IT" sz="1200" dirty="0" err="1"/>
              <a:t>L</a:t>
            </a:r>
            <a:r>
              <a:rPr lang="it-IT" sz="1800" dirty="0"/>
              <a:t> e </a:t>
            </a:r>
            <a:r>
              <a:rPr lang="it-IT" sz="1800" dirty="0" err="1"/>
              <a:t>C</a:t>
            </a:r>
            <a:r>
              <a:rPr lang="it-IT" sz="1200" dirty="0" err="1"/>
              <a:t>D</a:t>
            </a:r>
            <a:r>
              <a:rPr lang="it-IT" sz="1800" dirty="0"/>
              <a:t>  potrò applicare le formule precedenti e calcolare l’autonomia di distanza a quella velocità. </a:t>
            </a:r>
          </a:p>
          <a:p>
            <a:pPr algn="just"/>
            <a:r>
              <a:rPr lang="it-IT" sz="1800" dirty="0"/>
              <a:t>Ad esempio : data una quota di volo di h=9000 m ed un mach iniziale </a:t>
            </a:r>
            <a:r>
              <a:rPr lang="it-IT" sz="1800" b="1" dirty="0"/>
              <a:t>M=0.80</a:t>
            </a:r>
          </a:p>
          <a:p>
            <a:pPr algn="just"/>
            <a:r>
              <a:rPr lang="it-IT" sz="1800" dirty="0"/>
              <a:t>a=303.6 m/s     V=243 m/s   = 874 Km/</a:t>
            </a:r>
            <a:r>
              <a:rPr lang="it-IT" sz="1800" dirty="0" err="1"/>
              <a:t>hr</a:t>
            </a:r>
            <a:r>
              <a:rPr lang="it-IT" sz="1800" dirty="0"/>
              <a:t>	=&gt; </a:t>
            </a:r>
          </a:p>
          <a:p>
            <a:pPr algn="just"/>
            <a:endParaRPr lang="it-IT" sz="1800" dirty="0"/>
          </a:p>
        </p:txBody>
      </p:sp>
      <p:graphicFrame>
        <p:nvGraphicFramePr>
          <p:cNvPr id="123913" name="Object 9"/>
          <p:cNvGraphicFramePr>
            <a:graphicFrameLocks noChangeAspect="1"/>
          </p:cNvGraphicFramePr>
          <p:nvPr/>
        </p:nvGraphicFramePr>
        <p:xfrm>
          <a:off x="5214938" y="3286125"/>
          <a:ext cx="2587625" cy="762000"/>
        </p:xfrm>
        <a:graphic>
          <a:graphicData uri="http://schemas.openxmlformats.org/presentationml/2006/ole">
            <mc:AlternateContent xmlns:mc="http://schemas.openxmlformats.org/markup-compatibility/2006">
              <mc:Choice xmlns:v="urn:schemas-microsoft-com:vml" Requires="v">
                <p:oleObj spid="_x0000_s123961" name="Equazione" r:id="rId4" imgW="1473120" imgH="431640" progId="Equation.3">
                  <p:embed/>
                </p:oleObj>
              </mc:Choice>
              <mc:Fallback>
                <p:oleObj name="Equazione" r:id="rId4" imgW="1473120" imgH="43164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938" y="3286125"/>
                        <a:ext cx="25876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4" name="Object 10"/>
          <p:cNvGraphicFramePr>
            <a:graphicFrameLocks noChangeAspect="1"/>
          </p:cNvGraphicFramePr>
          <p:nvPr/>
        </p:nvGraphicFramePr>
        <p:xfrm>
          <a:off x="214282" y="3857628"/>
          <a:ext cx="3235326" cy="762000"/>
        </p:xfrm>
        <a:graphic>
          <a:graphicData uri="http://schemas.openxmlformats.org/presentationml/2006/ole">
            <mc:AlternateContent xmlns:mc="http://schemas.openxmlformats.org/markup-compatibility/2006">
              <mc:Choice xmlns:v="urn:schemas-microsoft-com:vml" Requires="v">
                <p:oleObj spid="_x0000_s123962" name="Equazione" r:id="rId6" imgW="1841400" imgH="431640" progId="Equation.3">
                  <p:embed/>
                </p:oleObj>
              </mc:Choice>
              <mc:Fallback>
                <p:oleObj name="Equazione" r:id="rId6" imgW="1841400" imgH="43164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282" y="3857628"/>
                        <a:ext cx="3235326"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5" name="Object 11"/>
          <p:cNvGraphicFramePr>
            <a:graphicFrameLocks noChangeAspect="1"/>
          </p:cNvGraphicFramePr>
          <p:nvPr/>
        </p:nvGraphicFramePr>
        <p:xfrm>
          <a:off x="3786182" y="3881446"/>
          <a:ext cx="1628775" cy="762000"/>
        </p:xfrm>
        <a:graphic>
          <a:graphicData uri="http://schemas.openxmlformats.org/presentationml/2006/ole">
            <mc:AlternateContent xmlns:mc="http://schemas.openxmlformats.org/markup-compatibility/2006">
              <mc:Choice xmlns:v="urn:schemas-microsoft-com:vml" Requires="v">
                <p:oleObj spid="_x0000_s123963" name="Equazione" r:id="rId8" imgW="927000" imgH="431640" progId="Equation.3">
                  <p:embed/>
                </p:oleObj>
              </mc:Choice>
              <mc:Fallback>
                <p:oleObj name="Equazione" r:id="rId8" imgW="927000" imgH="43164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6182" y="3881446"/>
                        <a:ext cx="16287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6" name="Object 12"/>
          <p:cNvGraphicFramePr>
            <a:graphicFrameLocks noChangeAspect="1"/>
          </p:cNvGraphicFramePr>
          <p:nvPr/>
        </p:nvGraphicFramePr>
        <p:xfrm>
          <a:off x="71406" y="4714884"/>
          <a:ext cx="6681788" cy="836613"/>
        </p:xfrm>
        <a:graphic>
          <a:graphicData uri="http://schemas.openxmlformats.org/presentationml/2006/ole">
            <mc:AlternateContent xmlns:mc="http://schemas.openxmlformats.org/markup-compatibility/2006">
              <mc:Choice xmlns:v="urn:schemas-microsoft-com:vml" Requires="v">
                <p:oleObj spid="_x0000_s123964" name="Equazione" r:id="rId10" imgW="3873240" imgH="482400" progId="Equation.3">
                  <p:embed/>
                </p:oleObj>
              </mc:Choice>
              <mc:Fallback>
                <p:oleObj name="Equazione" r:id="rId10" imgW="3873240" imgH="482400" progId="Equation.3">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06" y="4714884"/>
                        <a:ext cx="6681788" cy="836613"/>
                      </a:xfrm>
                      <a:prstGeom prst="rect">
                        <a:avLst/>
                      </a:prstGeom>
                      <a:solidFill>
                        <a:srgbClr val="00FFFF"/>
                      </a:solidFill>
                    </p:spPr>
                  </p:pic>
                </p:oleObj>
              </mc:Fallback>
            </mc:AlternateContent>
          </a:graphicData>
        </a:graphic>
      </p:graphicFrame>
      <p:graphicFrame>
        <p:nvGraphicFramePr>
          <p:cNvPr id="123917" name="Object 13"/>
          <p:cNvGraphicFramePr>
            <a:graphicFrameLocks noChangeAspect="1"/>
          </p:cNvGraphicFramePr>
          <p:nvPr/>
        </p:nvGraphicFramePr>
        <p:xfrm>
          <a:off x="330197" y="5662613"/>
          <a:ext cx="4444355" cy="838221"/>
        </p:xfrm>
        <a:graphic>
          <a:graphicData uri="http://schemas.openxmlformats.org/presentationml/2006/ole">
            <mc:AlternateContent xmlns:mc="http://schemas.openxmlformats.org/markup-compatibility/2006">
              <mc:Choice xmlns:v="urn:schemas-microsoft-com:vml" Requires="v">
                <p:oleObj spid="_x0000_s123965" name="Equazione" r:id="rId12" imgW="2577960" imgH="482400" progId="Equation.3">
                  <p:embed/>
                </p:oleObj>
              </mc:Choice>
              <mc:Fallback>
                <p:oleObj name="Equazione" r:id="rId12" imgW="2577960" imgH="482400" progId="Equation.3">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197" y="5662613"/>
                        <a:ext cx="4444355" cy="838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Rettangolo 78"/>
          <p:cNvSpPr/>
          <p:nvPr/>
        </p:nvSpPr>
        <p:spPr>
          <a:xfrm>
            <a:off x="4964273" y="5786454"/>
            <a:ext cx="607859" cy="461665"/>
          </a:xfrm>
          <a:prstGeom prst="rect">
            <a:avLst/>
          </a:prstGeom>
        </p:spPr>
        <p:txBody>
          <a:bodyPr wrap="none">
            <a:spAutoFit/>
          </a:bodyPr>
          <a:lstStyle/>
          <a:p>
            <a:r>
              <a:rPr lang="it-IT" dirty="0"/>
              <a:t>=&gt; </a:t>
            </a:r>
          </a:p>
        </p:txBody>
      </p:sp>
      <p:graphicFrame>
        <p:nvGraphicFramePr>
          <p:cNvPr id="123918" name="Object 14"/>
          <p:cNvGraphicFramePr>
            <a:graphicFrameLocks noChangeAspect="1"/>
          </p:cNvGraphicFramePr>
          <p:nvPr/>
        </p:nvGraphicFramePr>
        <p:xfrm>
          <a:off x="5715008" y="5786454"/>
          <a:ext cx="1515092" cy="500066"/>
        </p:xfrm>
        <a:graphic>
          <a:graphicData uri="http://schemas.openxmlformats.org/presentationml/2006/ole">
            <mc:AlternateContent xmlns:mc="http://schemas.openxmlformats.org/markup-compatibility/2006">
              <mc:Choice xmlns:v="urn:schemas-microsoft-com:vml" Requires="v">
                <p:oleObj spid="_x0000_s123966" name="Equazione" r:id="rId14" imgW="736560" imgH="241200" progId="Equation.3">
                  <p:embed/>
                </p:oleObj>
              </mc:Choice>
              <mc:Fallback>
                <p:oleObj name="Equazione" r:id="rId14" imgW="736560" imgH="241200" progId="Equation.3">
                  <p:embed/>
                  <p:pic>
                    <p:nvPicPr>
                      <p:cNvPr id="0"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15008" y="5786454"/>
                        <a:ext cx="1515092"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 name="Segnaposto piè di pagina 4">
            <a:extLst>
              <a:ext uri="{FF2B5EF4-FFF2-40B4-BE49-F238E27FC236}">
                <a16:creationId xmlns:a16="http://schemas.microsoft.com/office/drawing/2014/main" id="{9D2AAEB2-7CD6-436E-8489-721282981C2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74" name="Rectangle 2">
            <a:extLst>
              <a:ext uri="{FF2B5EF4-FFF2-40B4-BE49-F238E27FC236}">
                <a16:creationId xmlns:a16="http://schemas.microsoft.com/office/drawing/2014/main" id="{06C087F7-EA67-44ED-AFB1-1AE21B3C0B3B}"/>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4516"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17"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18"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4519"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0"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21"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22"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4523"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64524"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5"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6"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7"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28"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29"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4530"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1"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3"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4"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35"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36"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4537"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4538"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39"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4540"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1" name="Rectangle 29"/>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4543" name="Rectangle 31"/>
          <p:cNvSpPr>
            <a:spLocks noChangeArrowheads="1"/>
          </p:cNvSpPr>
          <p:nvPr/>
        </p:nvSpPr>
        <p:spPr bwMode="auto">
          <a:xfrm>
            <a:off x="142844" y="357166"/>
            <a:ext cx="8569325" cy="461665"/>
          </a:xfrm>
          <a:prstGeom prst="rect">
            <a:avLst/>
          </a:prstGeom>
          <a:noFill/>
          <a:ln w="9525">
            <a:noFill/>
            <a:miter lim="800000"/>
            <a:headEnd/>
            <a:tailEnd/>
          </a:ln>
        </p:spPr>
        <p:txBody>
          <a:bodyPr anchor="ctr">
            <a:spAutoFit/>
          </a:bodyPr>
          <a:lstStyle/>
          <a:p>
            <a:r>
              <a:rPr lang="it-IT" u="sng" dirty="0"/>
              <a:t>Esercizio: Autonomia di distanza </a:t>
            </a:r>
          </a:p>
        </p:txBody>
      </p:sp>
      <p:sp>
        <p:nvSpPr>
          <p:cNvPr id="64544" name="Rectangle 3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5"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46" name="Rectangle 3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47" name="Rectangle 3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4548" name="Rectangle 3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49"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50"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1"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2"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3"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4" name="Rectangle 4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55" name="Rectangle 43"/>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4556"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57"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8"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59"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0"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1" name="Rectangle 4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62"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3" name="Rectangle 5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64" name="Rectangle 5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5" name="Rectangle 5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4566" name="Rectangle 5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4567" name="Rectangle 5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4568" name="Rectangle 5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69" name="Rectangle 5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4572" name="Segnaposto numero diapositiva 60"/>
          <p:cNvSpPr>
            <a:spLocks noGrp="1"/>
          </p:cNvSpPr>
          <p:nvPr>
            <p:ph type="sldNum" sz="quarter" idx="12"/>
          </p:nvPr>
        </p:nvSpPr>
        <p:spPr>
          <a:noFill/>
        </p:spPr>
        <p:txBody>
          <a:bodyPr/>
          <a:lstStyle/>
          <a:p>
            <a:fld id="{49483B8D-D2A9-4BBC-8DDF-88074C0D98CE}" type="slidenum">
              <a:rPr lang="it-IT" smtClean="0"/>
              <a:pPr/>
              <a:t>61</a:t>
            </a:fld>
            <a:endParaRPr lang="it-IT"/>
          </a:p>
        </p:txBody>
      </p:sp>
      <p:pic>
        <p:nvPicPr>
          <p:cNvPr id="108546" name="Picture 2" descr="http://www.evaair.com/Images/enus/evaair-fleet-factors-747-400-b_tcm35-5881.jpg"/>
          <p:cNvPicPr>
            <a:picLocks noChangeAspect="1" noChangeArrowheads="1"/>
          </p:cNvPicPr>
          <p:nvPr/>
        </p:nvPicPr>
        <p:blipFill>
          <a:blip r:embed="rId3"/>
          <a:srcRect/>
          <a:stretch>
            <a:fillRect/>
          </a:stretch>
        </p:blipFill>
        <p:spPr bwMode="auto">
          <a:xfrm>
            <a:off x="6281782" y="142852"/>
            <a:ext cx="2719374" cy="1465565"/>
          </a:xfrm>
          <a:prstGeom prst="rect">
            <a:avLst/>
          </a:prstGeom>
          <a:noFill/>
        </p:spPr>
      </p:pic>
      <p:sp>
        <p:nvSpPr>
          <p:cNvPr id="78" name="Rettangolo 77"/>
          <p:cNvSpPr/>
          <p:nvPr/>
        </p:nvSpPr>
        <p:spPr>
          <a:xfrm>
            <a:off x="0" y="857232"/>
            <a:ext cx="6215074" cy="646331"/>
          </a:xfrm>
          <a:prstGeom prst="rect">
            <a:avLst/>
          </a:prstGeom>
        </p:spPr>
        <p:txBody>
          <a:bodyPr wrap="square">
            <a:spAutoFit/>
          </a:bodyPr>
          <a:lstStyle/>
          <a:p>
            <a:pPr algn="just"/>
            <a:r>
              <a:rPr lang="it-IT" sz="1800" b="1" dirty="0"/>
              <a:t>Nel caso invece di CRUISE-CLIMB a partire da quota 9000 m e  con Mach iniziale ad esempio di M=0.80 si avrebbe:</a:t>
            </a:r>
          </a:p>
        </p:txBody>
      </p:sp>
      <p:sp>
        <p:nvSpPr>
          <p:cNvPr id="80" name="Rettangolo 79"/>
          <p:cNvSpPr/>
          <p:nvPr/>
        </p:nvSpPr>
        <p:spPr>
          <a:xfrm>
            <a:off x="4786314" y="357166"/>
            <a:ext cx="1415772" cy="461665"/>
          </a:xfrm>
          <a:prstGeom prst="rect">
            <a:avLst/>
          </a:prstGeom>
        </p:spPr>
        <p:txBody>
          <a:bodyPr wrap="none">
            <a:spAutoFit/>
          </a:bodyPr>
          <a:lstStyle/>
          <a:p>
            <a:r>
              <a:rPr lang="it-IT" u="sng" dirty="0"/>
              <a:t>B747-300</a:t>
            </a:r>
          </a:p>
        </p:txBody>
      </p:sp>
      <p:sp>
        <p:nvSpPr>
          <p:cNvPr id="72" name="Rettangolo 71"/>
          <p:cNvSpPr/>
          <p:nvPr/>
        </p:nvSpPr>
        <p:spPr>
          <a:xfrm>
            <a:off x="71406" y="1571612"/>
            <a:ext cx="8929718" cy="1200329"/>
          </a:xfrm>
          <a:prstGeom prst="rect">
            <a:avLst/>
          </a:prstGeom>
        </p:spPr>
        <p:txBody>
          <a:bodyPr wrap="square">
            <a:spAutoFit/>
          </a:bodyPr>
          <a:lstStyle/>
          <a:p>
            <a:pPr algn="just"/>
            <a:r>
              <a:rPr lang="it-IT" sz="1800" dirty="0"/>
              <a:t>Mi calcolo sempre </a:t>
            </a:r>
            <a:r>
              <a:rPr lang="it-IT" sz="1800" dirty="0" err="1"/>
              <a:t>C</a:t>
            </a:r>
            <a:r>
              <a:rPr lang="it-IT" sz="1200" dirty="0" err="1"/>
              <a:t>L</a:t>
            </a:r>
            <a:r>
              <a:rPr lang="it-IT" sz="1800" dirty="0"/>
              <a:t> e </a:t>
            </a:r>
            <a:r>
              <a:rPr lang="it-IT" sz="1800" dirty="0" err="1"/>
              <a:t>C</a:t>
            </a:r>
            <a:r>
              <a:rPr lang="it-IT" sz="1200" dirty="0" err="1"/>
              <a:t>D</a:t>
            </a:r>
            <a:r>
              <a:rPr lang="it-IT" sz="1800" dirty="0"/>
              <a:t> iniziali (che saranno costanti questa volta insieme alla V , cioè alla TAS) che sono quelli di prima e:</a:t>
            </a:r>
          </a:p>
          <a:p>
            <a:pPr algn="just"/>
            <a:r>
              <a:rPr lang="it-IT" sz="1800" dirty="0"/>
              <a:t>a=303.6 m/s     V=243 m/s   = 874 Km/</a:t>
            </a:r>
            <a:r>
              <a:rPr lang="it-IT" sz="1800" dirty="0" err="1"/>
              <a:t>hr</a:t>
            </a:r>
            <a:r>
              <a:rPr lang="it-IT" sz="1800" dirty="0"/>
              <a:t>	=&gt; </a:t>
            </a:r>
          </a:p>
          <a:p>
            <a:pPr algn="just"/>
            <a:endParaRPr lang="it-IT" sz="1800" dirty="0"/>
          </a:p>
        </p:txBody>
      </p:sp>
      <p:graphicFrame>
        <p:nvGraphicFramePr>
          <p:cNvPr id="123913" name="Object 9"/>
          <p:cNvGraphicFramePr>
            <a:graphicFrameLocks noChangeAspect="1"/>
          </p:cNvGraphicFramePr>
          <p:nvPr/>
        </p:nvGraphicFramePr>
        <p:xfrm>
          <a:off x="5214938" y="1928813"/>
          <a:ext cx="2587625" cy="762000"/>
        </p:xfrm>
        <a:graphic>
          <a:graphicData uri="http://schemas.openxmlformats.org/presentationml/2006/ole">
            <mc:AlternateContent xmlns:mc="http://schemas.openxmlformats.org/markup-compatibility/2006">
              <mc:Choice xmlns:v="urn:schemas-microsoft-com:vml" Requires="v">
                <p:oleObj spid="_x0000_s125003" name="Equazione" r:id="rId4" imgW="1473120" imgH="431640" progId="Equation.3">
                  <p:embed/>
                </p:oleObj>
              </mc:Choice>
              <mc:Fallback>
                <p:oleObj name="Equazione" r:id="rId4" imgW="1473120" imgH="4316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938" y="1928813"/>
                        <a:ext cx="25876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4" name="Object 10"/>
          <p:cNvGraphicFramePr>
            <a:graphicFrameLocks noChangeAspect="1"/>
          </p:cNvGraphicFramePr>
          <p:nvPr/>
        </p:nvGraphicFramePr>
        <p:xfrm>
          <a:off x="285720" y="2571744"/>
          <a:ext cx="3235326" cy="762000"/>
        </p:xfrm>
        <a:graphic>
          <a:graphicData uri="http://schemas.openxmlformats.org/presentationml/2006/ole">
            <mc:AlternateContent xmlns:mc="http://schemas.openxmlformats.org/markup-compatibility/2006">
              <mc:Choice xmlns:v="urn:schemas-microsoft-com:vml" Requires="v">
                <p:oleObj spid="_x0000_s125004" name="Equazione" r:id="rId6" imgW="1841400" imgH="431640" progId="Equation.3">
                  <p:embed/>
                </p:oleObj>
              </mc:Choice>
              <mc:Fallback>
                <p:oleObj name="Equazione" r:id="rId6" imgW="1841400" imgH="43164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20" y="2571744"/>
                        <a:ext cx="3235326"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5" name="Object 11"/>
          <p:cNvGraphicFramePr>
            <a:graphicFrameLocks noChangeAspect="1"/>
          </p:cNvGraphicFramePr>
          <p:nvPr/>
        </p:nvGraphicFramePr>
        <p:xfrm>
          <a:off x="3929058" y="2643182"/>
          <a:ext cx="1628775" cy="762000"/>
        </p:xfrm>
        <a:graphic>
          <a:graphicData uri="http://schemas.openxmlformats.org/presentationml/2006/ole">
            <mc:AlternateContent xmlns:mc="http://schemas.openxmlformats.org/markup-compatibility/2006">
              <mc:Choice xmlns:v="urn:schemas-microsoft-com:vml" Requires="v">
                <p:oleObj spid="_x0000_s125005" name="Equazione" r:id="rId8" imgW="927000" imgH="431640" progId="Equation.3">
                  <p:embed/>
                </p:oleObj>
              </mc:Choice>
              <mc:Fallback>
                <p:oleObj name="Equazione" r:id="rId8" imgW="927000" imgH="4316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9058" y="2643182"/>
                        <a:ext cx="16287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7" name="Object 13"/>
          <p:cNvGraphicFramePr>
            <a:graphicFrameLocks noChangeAspect="1"/>
          </p:cNvGraphicFramePr>
          <p:nvPr/>
        </p:nvGraphicFramePr>
        <p:xfrm>
          <a:off x="1444625" y="5938838"/>
          <a:ext cx="2168525" cy="419100"/>
        </p:xfrm>
        <a:graphic>
          <a:graphicData uri="http://schemas.openxmlformats.org/presentationml/2006/ole">
            <mc:AlternateContent xmlns:mc="http://schemas.openxmlformats.org/markup-compatibility/2006">
              <mc:Choice xmlns:v="urn:schemas-microsoft-com:vml" Requires="v">
                <p:oleObj spid="_x0000_s125006" name="Equazione" r:id="rId10" imgW="1257120" imgH="241200" progId="Equation.3">
                  <p:embed/>
                </p:oleObj>
              </mc:Choice>
              <mc:Fallback>
                <p:oleObj name="Equazione" r:id="rId10" imgW="1257120" imgH="2412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4625" y="5938838"/>
                        <a:ext cx="21685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Rettangolo 78"/>
          <p:cNvSpPr/>
          <p:nvPr/>
        </p:nvSpPr>
        <p:spPr>
          <a:xfrm>
            <a:off x="3929058" y="5896293"/>
            <a:ext cx="607859" cy="461665"/>
          </a:xfrm>
          <a:prstGeom prst="rect">
            <a:avLst/>
          </a:prstGeom>
        </p:spPr>
        <p:txBody>
          <a:bodyPr wrap="none">
            <a:spAutoFit/>
          </a:bodyPr>
          <a:lstStyle/>
          <a:p>
            <a:r>
              <a:rPr lang="it-IT" dirty="0"/>
              <a:t>=&gt; </a:t>
            </a:r>
          </a:p>
        </p:txBody>
      </p:sp>
      <p:graphicFrame>
        <p:nvGraphicFramePr>
          <p:cNvPr id="123918" name="Object 14"/>
          <p:cNvGraphicFramePr>
            <a:graphicFrameLocks noChangeAspect="1"/>
          </p:cNvGraphicFramePr>
          <p:nvPr/>
        </p:nvGraphicFramePr>
        <p:xfrm>
          <a:off x="4543436" y="5929313"/>
          <a:ext cx="1671638" cy="500062"/>
        </p:xfrm>
        <a:graphic>
          <a:graphicData uri="http://schemas.openxmlformats.org/presentationml/2006/ole">
            <mc:AlternateContent xmlns:mc="http://schemas.openxmlformats.org/markup-compatibility/2006">
              <mc:Choice xmlns:v="urn:schemas-microsoft-com:vml" Requires="v">
                <p:oleObj spid="_x0000_s125007" name="Equazione" r:id="rId12" imgW="812520" imgH="241200" progId="Equation.3">
                  <p:embed/>
                </p:oleObj>
              </mc:Choice>
              <mc:Fallback>
                <p:oleObj name="Equazione" r:id="rId12" imgW="812520" imgH="2412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43436" y="5929313"/>
                        <a:ext cx="1671638"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6" name="Object 8"/>
          <p:cNvGraphicFramePr>
            <a:graphicFrameLocks noChangeAspect="1"/>
          </p:cNvGraphicFramePr>
          <p:nvPr/>
        </p:nvGraphicFramePr>
        <p:xfrm>
          <a:off x="285720" y="3500438"/>
          <a:ext cx="4500594" cy="873019"/>
        </p:xfrm>
        <a:graphic>
          <a:graphicData uri="http://schemas.openxmlformats.org/presentationml/2006/ole">
            <mc:AlternateContent xmlns:mc="http://schemas.openxmlformats.org/markup-compatibility/2006">
              <mc:Choice xmlns:v="urn:schemas-microsoft-com:vml" Requires="v">
                <p:oleObj spid="_x0000_s125008" name="Equazione" r:id="rId14" imgW="2501640" imgH="482400" progId="Equation.3">
                  <p:embed/>
                </p:oleObj>
              </mc:Choice>
              <mc:Fallback>
                <p:oleObj name="Equazione" r:id="rId14" imgW="2501640" imgH="48240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720" y="3500438"/>
                        <a:ext cx="4500594" cy="873019"/>
                      </a:xfrm>
                      <a:prstGeom prst="rect">
                        <a:avLst/>
                      </a:prstGeom>
                      <a:solidFill>
                        <a:srgbClr val="00FFFF"/>
                      </a:solidFill>
                    </p:spPr>
                  </p:pic>
                </p:oleObj>
              </mc:Fallback>
            </mc:AlternateContent>
          </a:graphicData>
        </a:graphic>
      </p:graphicFrame>
      <p:sp>
        <p:nvSpPr>
          <p:cNvPr id="73"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4"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5"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76"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7"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81"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82"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83"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84"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85"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86"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87"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88"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89"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90"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91"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9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93"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94"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95"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96"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97"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98"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99"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100"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01" name="Rectangle 29"/>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102" name="Rectangle 3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03"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04" name="Rectangle 3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105" name="Rectangle 3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106" name="Rectangle 3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107"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108"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09"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10"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11"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112" name="Rectangle 43"/>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113"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14"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115"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116"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117"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118"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119" name="Rectangle 5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20" name="Rectangle 5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121" name="Rectangle 5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122" name="Rectangle 5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123" name="Rectangle 5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124" name="Rectangle 5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125" name="Rectangle 5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graphicFrame>
        <p:nvGraphicFramePr>
          <p:cNvPr id="126" name="Object 10"/>
          <p:cNvGraphicFramePr>
            <a:graphicFrameLocks noChangeAspect="1"/>
          </p:cNvGraphicFramePr>
          <p:nvPr/>
        </p:nvGraphicFramePr>
        <p:xfrm>
          <a:off x="5429256" y="4714884"/>
          <a:ext cx="1068364" cy="309526"/>
        </p:xfrm>
        <a:graphic>
          <a:graphicData uri="http://schemas.openxmlformats.org/presentationml/2006/ole">
            <mc:AlternateContent xmlns:mc="http://schemas.openxmlformats.org/markup-compatibility/2006">
              <mc:Choice xmlns:v="urn:schemas-microsoft-com:vml" Requires="v">
                <p:oleObj spid="_x0000_s125009" name="Equazione" r:id="rId16" imgW="622080" imgH="177480" progId="Equation.3">
                  <p:embed/>
                </p:oleObj>
              </mc:Choice>
              <mc:Fallback>
                <p:oleObj name="Equazione" r:id="rId16" imgW="622080" imgH="17748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29256" y="4714884"/>
                        <a:ext cx="1068364" cy="309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7" name="Rettangolo 126"/>
          <p:cNvSpPr/>
          <p:nvPr/>
        </p:nvSpPr>
        <p:spPr>
          <a:xfrm>
            <a:off x="0" y="4657563"/>
            <a:ext cx="8215338" cy="923330"/>
          </a:xfrm>
          <a:prstGeom prst="rect">
            <a:avLst/>
          </a:prstGeom>
        </p:spPr>
        <p:txBody>
          <a:bodyPr wrap="square">
            <a:spAutoFit/>
          </a:bodyPr>
          <a:lstStyle/>
          <a:p>
            <a:r>
              <a:rPr lang="it-IT" sz="1800" dirty="0"/>
              <a:t>Inizio crociera (W=360,000 Kg)	Quota h=9000 m (                   )</a:t>
            </a:r>
          </a:p>
          <a:p>
            <a:endParaRPr lang="it-IT" sz="1800" dirty="0"/>
          </a:p>
          <a:p>
            <a:r>
              <a:rPr lang="it-IT" sz="1800" dirty="0"/>
              <a:t>Fine crociera (W=280,000 Kg)				   =&gt;</a:t>
            </a:r>
          </a:p>
        </p:txBody>
      </p:sp>
      <p:graphicFrame>
        <p:nvGraphicFramePr>
          <p:cNvPr id="128" name="Object 16"/>
          <p:cNvGraphicFramePr>
            <a:graphicFrameLocks noChangeAspect="1"/>
          </p:cNvGraphicFramePr>
          <p:nvPr/>
        </p:nvGraphicFramePr>
        <p:xfrm>
          <a:off x="3363913" y="5094288"/>
          <a:ext cx="2922587" cy="762000"/>
        </p:xfrm>
        <a:graphic>
          <a:graphicData uri="http://schemas.openxmlformats.org/presentationml/2006/ole">
            <mc:AlternateContent xmlns:mc="http://schemas.openxmlformats.org/markup-compatibility/2006">
              <mc:Choice xmlns:v="urn:schemas-microsoft-com:vml" Requires="v">
                <p:oleObj spid="_x0000_s125010" name="Equazione" r:id="rId18" imgW="1663560" imgH="431640" progId="Equation.3">
                  <p:embed/>
                </p:oleObj>
              </mc:Choice>
              <mc:Fallback>
                <p:oleObj name="Equazione" r:id="rId18" imgW="1663560" imgH="431640" progId="Equation.3">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63913" y="5094288"/>
                        <a:ext cx="292258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 name="Object 17"/>
          <p:cNvGraphicFramePr>
            <a:graphicFrameLocks noChangeAspect="1"/>
          </p:cNvGraphicFramePr>
          <p:nvPr/>
        </p:nvGraphicFramePr>
        <p:xfrm>
          <a:off x="7072330" y="5214950"/>
          <a:ext cx="1716087" cy="425450"/>
        </p:xfrm>
        <a:graphic>
          <a:graphicData uri="http://schemas.openxmlformats.org/presentationml/2006/ole">
            <mc:AlternateContent xmlns:mc="http://schemas.openxmlformats.org/markup-compatibility/2006">
              <mc:Choice xmlns:v="urn:schemas-microsoft-com:vml" Requires="v">
                <p:oleObj spid="_x0000_s125011" name="Equazione" r:id="rId20" imgW="977760" imgH="241200" progId="Equation.3">
                  <p:embed/>
                </p:oleObj>
              </mc:Choice>
              <mc:Fallback>
                <p:oleObj name="Equazione" r:id="rId20" imgW="977760" imgH="241200" progId="Equation.3">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72330" y="5214950"/>
                        <a:ext cx="1716087"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 name="Rettangolo 130"/>
          <p:cNvSpPr/>
          <p:nvPr/>
        </p:nvSpPr>
        <p:spPr>
          <a:xfrm>
            <a:off x="7429520" y="5572140"/>
            <a:ext cx="1327608" cy="369332"/>
          </a:xfrm>
          <a:prstGeom prst="rect">
            <a:avLst/>
          </a:prstGeom>
        </p:spPr>
        <p:txBody>
          <a:bodyPr wrap="none">
            <a:spAutoFit/>
          </a:bodyPr>
          <a:lstStyle/>
          <a:p>
            <a:r>
              <a:rPr lang="it-IT" sz="1800" dirty="0"/>
              <a:t>a=289.6 m/s</a:t>
            </a:r>
          </a:p>
        </p:txBody>
      </p:sp>
      <p:sp>
        <p:nvSpPr>
          <p:cNvPr id="132" name="Rettangolo 131"/>
          <p:cNvSpPr/>
          <p:nvPr/>
        </p:nvSpPr>
        <p:spPr>
          <a:xfrm>
            <a:off x="5643570" y="3429000"/>
            <a:ext cx="2167581" cy="830997"/>
          </a:xfrm>
          <a:prstGeom prst="rect">
            <a:avLst/>
          </a:prstGeom>
        </p:spPr>
        <p:txBody>
          <a:bodyPr wrap="none">
            <a:spAutoFit/>
          </a:bodyPr>
          <a:lstStyle/>
          <a:p>
            <a:r>
              <a:rPr lang="it-IT" dirty="0"/>
              <a:t>Ipotesi </a:t>
            </a:r>
            <a:r>
              <a:rPr lang="it-IT" dirty="0" err="1"/>
              <a:t>V=cost</a:t>
            </a:r>
            <a:endParaRPr lang="it-IT" dirty="0"/>
          </a:p>
          <a:p>
            <a:r>
              <a:rPr lang="it-IT" dirty="0"/>
              <a:t>             </a:t>
            </a:r>
            <a:r>
              <a:rPr lang="it-IT" dirty="0" err="1"/>
              <a:t>C</a:t>
            </a:r>
            <a:r>
              <a:rPr lang="it-IT" sz="1400" dirty="0" err="1"/>
              <a:t>L</a:t>
            </a:r>
            <a:r>
              <a:rPr lang="it-IT" dirty="0" err="1"/>
              <a:t>=cost</a:t>
            </a:r>
            <a:endParaRPr lang="it-IT" dirty="0"/>
          </a:p>
        </p:txBody>
      </p:sp>
      <p:sp>
        <p:nvSpPr>
          <p:cNvPr id="130" name="Segnaposto piè di pagina 4">
            <a:extLst>
              <a:ext uri="{FF2B5EF4-FFF2-40B4-BE49-F238E27FC236}">
                <a16:creationId xmlns:a16="http://schemas.microsoft.com/office/drawing/2014/main" id="{FCE1D5EC-05C3-4DDC-8B41-4146DF7016B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133" name="Rectangle 2">
            <a:extLst>
              <a:ext uri="{FF2B5EF4-FFF2-40B4-BE49-F238E27FC236}">
                <a16:creationId xmlns:a16="http://schemas.microsoft.com/office/drawing/2014/main" id="{621D1FC2-A54A-4842-9B07-783A61ADEEA3}"/>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4554" name="Rectangle 4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61" name="Rectangle 4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4572" name="Segnaposto numero diapositiva 60"/>
          <p:cNvSpPr>
            <a:spLocks noGrp="1"/>
          </p:cNvSpPr>
          <p:nvPr>
            <p:ph type="sldNum" sz="quarter" idx="12"/>
          </p:nvPr>
        </p:nvSpPr>
        <p:spPr>
          <a:noFill/>
        </p:spPr>
        <p:txBody>
          <a:bodyPr/>
          <a:lstStyle/>
          <a:p>
            <a:fld id="{49483B8D-D2A9-4BBC-8DDF-88074C0D98CE}" type="slidenum">
              <a:rPr lang="it-IT" smtClean="0"/>
              <a:pPr/>
              <a:t>62</a:t>
            </a:fld>
            <a:endParaRPr lang="it-IT"/>
          </a:p>
        </p:txBody>
      </p:sp>
      <p:sp>
        <p:nvSpPr>
          <p:cNvPr id="78" name="Rettangolo 77"/>
          <p:cNvSpPr/>
          <p:nvPr/>
        </p:nvSpPr>
        <p:spPr>
          <a:xfrm>
            <a:off x="142876" y="500042"/>
            <a:ext cx="8929718" cy="5324535"/>
          </a:xfrm>
          <a:prstGeom prst="rect">
            <a:avLst/>
          </a:prstGeom>
        </p:spPr>
        <p:txBody>
          <a:bodyPr wrap="square">
            <a:spAutoFit/>
          </a:bodyPr>
          <a:lstStyle/>
          <a:p>
            <a:pPr algn="just"/>
            <a:r>
              <a:rPr lang="it-IT" sz="2000" dirty="0"/>
              <a:t>L’ultimo esempio rappresenta quello che succede nella realtà.</a:t>
            </a:r>
          </a:p>
          <a:p>
            <a:pPr algn="just"/>
            <a:r>
              <a:rPr lang="it-IT" sz="2000" dirty="0"/>
              <a:t>I velivoli da trasporto effettuano una crociera a “gradini” che si avvicina molto alla </a:t>
            </a:r>
            <a:r>
              <a:rPr lang="it-IT" sz="2000" dirty="0" err="1"/>
              <a:t>cruise-climb</a:t>
            </a:r>
            <a:r>
              <a:rPr lang="it-IT" sz="2000" dirty="0"/>
              <a:t>.</a:t>
            </a:r>
          </a:p>
          <a:p>
            <a:pPr algn="just"/>
            <a:r>
              <a:rPr lang="it-IT" sz="2000" dirty="0"/>
              <a:t>Tipicamente partono da quote intorno a 8500-9000 m con Mach introno a 0.80-0.82 e poi ogni TOT miglia nautiche effettuano un cambio di quota in modo da mantenere all’incirca lo stesso assetto velocità simile (con peso inferiore). E’ evidente che, come visto, per problemi di Mach (</a:t>
            </a:r>
            <a:r>
              <a:rPr lang="it-IT" sz="2000" i="1" dirty="0" err="1"/>
              <a:t>wave</a:t>
            </a:r>
            <a:r>
              <a:rPr lang="it-IT" sz="2000" i="1" dirty="0"/>
              <a:t> drag</a:t>
            </a:r>
            <a:r>
              <a:rPr lang="it-IT" sz="2000" dirty="0"/>
              <a:t>) non è detto che si possa volare nel punto A.</a:t>
            </a:r>
          </a:p>
          <a:p>
            <a:pPr algn="just"/>
            <a:r>
              <a:rPr lang="it-IT" sz="2000" dirty="0"/>
              <a:t>Teoricamente la </a:t>
            </a:r>
            <a:r>
              <a:rPr lang="it-IT" sz="2000" dirty="0" err="1"/>
              <a:t>cruise-climb</a:t>
            </a:r>
            <a:r>
              <a:rPr lang="it-IT" sz="2000" dirty="0"/>
              <a:t> sarebbe la procedura ottimale (fornisce anche migliore autonomia di quella a quota costante) , ma il controllo del traffico aereo lo impedisce. I velivoli devono volare (almeno per certe tratte) a quote stabilite e comunicate (anche attraverso il trasponder) alle torri di controllo. Le quote sono tipicamente espresse in (</a:t>
            </a:r>
            <a:r>
              <a:rPr lang="it-IT" sz="2000" dirty="0" err="1"/>
              <a:t>ft</a:t>
            </a:r>
            <a:r>
              <a:rPr lang="it-IT" sz="2000" dirty="0"/>
              <a:t>) come noto. Gli incrementi tipici sono di 2000 </a:t>
            </a:r>
            <a:r>
              <a:rPr lang="it-IT" sz="2000" dirty="0" err="1"/>
              <a:t>ft</a:t>
            </a:r>
            <a:r>
              <a:rPr lang="it-IT" sz="2000" dirty="0"/>
              <a:t>.</a:t>
            </a:r>
          </a:p>
          <a:p>
            <a:pPr algn="just"/>
            <a:r>
              <a:rPr lang="it-IT" sz="2000" dirty="0"/>
              <a:t>Si chiamano flight </a:t>
            </a:r>
            <a:r>
              <a:rPr lang="it-IT" sz="2000" dirty="0" err="1"/>
              <a:t>level</a:t>
            </a:r>
            <a:r>
              <a:rPr lang="it-IT" sz="2000" dirty="0"/>
              <a:t> FL , le quote QNE (barometriche con taratura ISA) espresse in centinaia di </a:t>
            </a:r>
            <a:r>
              <a:rPr lang="it-IT" sz="2000" dirty="0" err="1"/>
              <a:t>ft</a:t>
            </a:r>
            <a:r>
              <a:rPr lang="it-IT" sz="2000" dirty="0"/>
              <a:t>:</a:t>
            </a:r>
          </a:p>
          <a:p>
            <a:pPr algn="just"/>
            <a:r>
              <a:rPr lang="it-IT" sz="2000" dirty="0"/>
              <a:t>FL100 : quota 10,000 </a:t>
            </a:r>
            <a:r>
              <a:rPr lang="it-IT" sz="2000" dirty="0" err="1"/>
              <a:t>ft</a:t>
            </a:r>
            <a:endParaRPr lang="it-IT" sz="2000" dirty="0"/>
          </a:p>
          <a:p>
            <a:pPr algn="just"/>
            <a:r>
              <a:rPr lang="it-IT" sz="2000" dirty="0"/>
              <a:t>FL300 : quota 30,000 </a:t>
            </a:r>
            <a:r>
              <a:rPr lang="it-IT" sz="2000" dirty="0" err="1"/>
              <a:t>ft</a:t>
            </a:r>
            <a:endParaRPr lang="it-IT" sz="2000" dirty="0"/>
          </a:p>
          <a:p>
            <a:pPr algn="just"/>
            <a:r>
              <a:rPr lang="it-IT" sz="2000" dirty="0"/>
              <a:t> </a:t>
            </a:r>
          </a:p>
        </p:txBody>
      </p:sp>
      <p:sp>
        <p:nvSpPr>
          <p:cNvPr id="130" name="Line 62"/>
          <p:cNvSpPr>
            <a:spLocks noChangeShapeType="1"/>
          </p:cNvSpPr>
          <p:nvPr/>
        </p:nvSpPr>
        <p:spPr bwMode="auto">
          <a:xfrm>
            <a:off x="1814532" y="6072206"/>
            <a:ext cx="1727200" cy="0"/>
          </a:xfrm>
          <a:prstGeom prst="line">
            <a:avLst/>
          </a:prstGeom>
          <a:noFill/>
          <a:ln w="9525">
            <a:solidFill>
              <a:schemeClr val="tx1"/>
            </a:solidFill>
            <a:round/>
            <a:headEnd/>
            <a:tailEnd type="triangle" w="med" len="med"/>
          </a:ln>
        </p:spPr>
        <p:txBody>
          <a:bodyPr/>
          <a:lstStyle/>
          <a:p>
            <a:endParaRPr lang="it-IT"/>
          </a:p>
        </p:txBody>
      </p:sp>
      <p:sp>
        <p:nvSpPr>
          <p:cNvPr id="133" name="Line 63"/>
          <p:cNvSpPr>
            <a:spLocks noChangeShapeType="1"/>
          </p:cNvSpPr>
          <p:nvPr/>
        </p:nvSpPr>
        <p:spPr bwMode="auto">
          <a:xfrm flipV="1">
            <a:off x="3541732" y="5711844"/>
            <a:ext cx="217488" cy="360362"/>
          </a:xfrm>
          <a:prstGeom prst="line">
            <a:avLst/>
          </a:prstGeom>
          <a:noFill/>
          <a:ln w="9525">
            <a:solidFill>
              <a:schemeClr val="tx1"/>
            </a:solidFill>
            <a:round/>
            <a:headEnd/>
            <a:tailEnd type="triangle" w="med" len="med"/>
          </a:ln>
        </p:spPr>
        <p:txBody>
          <a:bodyPr/>
          <a:lstStyle/>
          <a:p>
            <a:endParaRPr lang="it-IT"/>
          </a:p>
        </p:txBody>
      </p:sp>
      <p:sp>
        <p:nvSpPr>
          <p:cNvPr id="134" name="Line 64"/>
          <p:cNvSpPr>
            <a:spLocks noChangeShapeType="1"/>
          </p:cNvSpPr>
          <p:nvPr/>
        </p:nvSpPr>
        <p:spPr bwMode="auto">
          <a:xfrm>
            <a:off x="3759220" y="5711844"/>
            <a:ext cx="1727200" cy="0"/>
          </a:xfrm>
          <a:prstGeom prst="line">
            <a:avLst/>
          </a:prstGeom>
          <a:noFill/>
          <a:ln w="9525">
            <a:solidFill>
              <a:schemeClr val="tx1"/>
            </a:solidFill>
            <a:round/>
            <a:headEnd/>
            <a:tailEnd type="triangle" w="med" len="med"/>
          </a:ln>
        </p:spPr>
        <p:txBody>
          <a:bodyPr/>
          <a:lstStyle/>
          <a:p>
            <a:endParaRPr lang="it-IT"/>
          </a:p>
        </p:txBody>
      </p:sp>
      <p:sp>
        <p:nvSpPr>
          <p:cNvPr id="135" name="Line 65"/>
          <p:cNvSpPr>
            <a:spLocks noChangeShapeType="1"/>
          </p:cNvSpPr>
          <p:nvPr/>
        </p:nvSpPr>
        <p:spPr bwMode="auto">
          <a:xfrm flipV="1">
            <a:off x="5486420" y="5351481"/>
            <a:ext cx="217487" cy="360363"/>
          </a:xfrm>
          <a:prstGeom prst="line">
            <a:avLst/>
          </a:prstGeom>
          <a:noFill/>
          <a:ln w="9525">
            <a:solidFill>
              <a:schemeClr val="tx1"/>
            </a:solidFill>
            <a:round/>
            <a:headEnd/>
            <a:tailEnd type="triangle" w="med" len="med"/>
          </a:ln>
        </p:spPr>
        <p:txBody>
          <a:bodyPr/>
          <a:lstStyle/>
          <a:p>
            <a:endParaRPr lang="it-IT"/>
          </a:p>
        </p:txBody>
      </p:sp>
      <p:sp>
        <p:nvSpPr>
          <p:cNvPr id="136" name="Line 66"/>
          <p:cNvSpPr>
            <a:spLocks noChangeShapeType="1"/>
          </p:cNvSpPr>
          <p:nvPr/>
        </p:nvSpPr>
        <p:spPr bwMode="auto">
          <a:xfrm>
            <a:off x="5702320" y="5351481"/>
            <a:ext cx="1727200" cy="0"/>
          </a:xfrm>
          <a:prstGeom prst="line">
            <a:avLst/>
          </a:prstGeom>
          <a:noFill/>
          <a:ln w="9525">
            <a:solidFill>
              <a:schemeClr val="tx1"/>
            </a:solidFill>
            <a:round/>
            <a:headEnd/>
            <a:tailEnd type="triangle" w="med" len="med"/>
          </a:ln>
        </p:spPr>
        <p:txBody>
          <a:bodyPr/>
          <a:lstStyle/>
          <a:p>
            <a:endParaRPr lang="it-IT"/>
          </a:p>
        </p:txBody>
      </p:sp>
      <p:cxnSp>
        <p:nvCxnSpPr>
          <p:cNvPr id="138" name="Connettore 1 137"/>
          <p:cNvCxnSpPr>
            <a:stCxn id="130" idx="0"/>
          </p:cNvCxnSpPr>
          <p:nvPr/>
        </p:nvCxnSpPr>
        <p:spPr>
          <a:xfrm rot="5400000" flipH="1" flipV="1">
            <a:off x="4264836" y="2907522"/>
            <a:ext cx="714380" cy="5614988"/>
          </a:xfrm>
          <a:prstGeom prst="line">
            <a:avLst/>
          </a:prstGeom>
          <a:ln w="127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9" name="Rettangolo 138"/>
          <p:cNvSpPr/>
          <p:nvPr/>
        </p:nvSpPr>
        <p:spPr>
          <a:xfrm>
            <a:off x="679317" y="5786454"/>
            <a:ext cx="1023037" cy="738664"/>
          </a:xfrm>
          <a:prstGeom prst="rect">
            <a:avLst/>
          </a:prstGeom>
        </p:spPr>
        <p:txBody>
          <a:bodyPr wrap="none">
            <a:spAutoFit/>
          </a:bodyPr>
          <a:lstStyle/>
          <a:p>
            <a:r>
              <a:rPr lang="it-IT" sz="1400" dirty="0"/>
              <a:t>Es.</a:t>
            </a:r>
          </a:p>
          <a:p>
            <a:r>
              <a:rPr lang="it-IT" sz="1400" dirty="0" err="1"/>
              <a:t>h=</a:t>
            </a:r>
            <a:r>
              <a:rPr lang="it-IT" sz="1400" dirty="0"/>
              <a:t> 29000 </a:t>
            </a:r>
            <a:r>
              <a:rPr lang="it-IT" sz="1400" dirty="0" err="1"/>
              <a:t>ft</a:t>
            </a:r>
            <a:endParaRPr lang="it-IT" sz="1400" dirty="0"/>
          </a:p>
          <a:p>
            <a:r>
              <a:rPr lang="it-IT" sz="1400" dirty="0"/>
              <a:t>(FL 290)</a:t>
            </a:r>
          </a:p>
        </p:txBody>
      </p:sp>
      <p:sp>
        <p:nvSpPr>
          <p:cNvPr id="140" name="Rettangolo 139"/>
          <p:cNvSpPr/>
          <p:nvPr/>
        </p:nvSpPr>
        <p:spPr>
          <a:xfrm>
            <a:off x="4000496" y="5143512"/>
            <a:ext cx="1357322" cy="584775"/>
          </a:xfrm>
          <a:prstGeom prst="rect">
            <a:avLst/>
          </a:prstGeom>
        </p:spPr>
        <p:txBody>
          <a:bodyPr wrap="square">
            <a:spAutoFit/>
          </a:bodyPr>
          <a:lstStyle/>
          <a:p>
            <a:r>
              <a:rPr lang="it-IT" sz="1600" dirty="0" err="1"/>
              <a:t>h=</a:t>
            </a:r>
            <a:r>
              <a:rPr lang="it-IT" sz="1600" dirty="0"/>
              <a:t> 31000 </a:t>
            </a:r>
            <a:r>
              <a:rPr lang="it-IT" sz="1600" dirty="0" err="1"/>
              <a:t>ft</a:t>
            </a:r>
            <a:endParaRPr lang="it-IT" sz="1600" dirty="0"/>
          </a:p>
          <a:p>
            <a:r>
              <a:rPr lang="it-IT" sz="1600" dirty="0"/>
              <a:t>(FL 310)</a:t>
            </a:r>
          </a:p>
        </p:txBody>
      </p:sp>
      <p:sp>
        <p:nvSpPr>
          <p:cNvPr id="141" name="Rettangolo 140"/>
          <p:cNvSpPr/>
          <p:nvPr/>
        </p:nvSpPr>
        <p:spPr>
          <a:xfrm>
            <a:off x="6143636" y="4786322"/>
            <a:ext cx="1357322" cy="584775"/>
          </a:xfrm>
          <a:prstGeom prst="rect">
            <a:avLst/>
          </a:prstGeom>
        </p:spPr>
        <p:txBody>
          <a:bodyPr wrap="square">
            <a:spAutoFit/>
          </a:bodyPr>
          <a:lstStyle/>
          <a:p>
            <a:r>
              <a:rPr lang="it-IT" sz="1600" dirty="0" err="1"/>
              <a:t>h=</a:t>
            </a:r>
            <a:r>
              <a:rPr lang="it-IT" sz="1600" dirty="0"/>
              <a:t> 33000 </a:t>
            </a:r>
            <a:r>
              <a:rPr lang="it-IT" sz="1600" dirty="0" err="1"/>
              <a:t>ft</a:t>
            </a:r>
            <a:endParaRPr lang="it-IT" sz="1600" dirty="0"/>
          </a:p>
          <a:p>
            <a:r>
              <a:rPr lang="it-IT" sz="1600" dirty="0"/>
              <a:t>(FL 330)</a:t>
            </a:r>
          </a:p>
        </p:txBody>
      </p:sp>
      <p:sp>
        <p:nvSpPr>
          <p:cNvPr id="19" name="Segnaposto piè di pagina 4">
            <a:extLst>
              <a:ext uri="{FF2B5EF4-FFF2-40B4-BE49-F238E27FC236}">
                <a16:creationId xmlns:a16="http://schemas.microsoft.com/office/drawing/2014/main" id="{5B96712D-37A4-42C9-A289-63F06E27F1FE}"/>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22" name="Rectangle 2">
            <a:extLst>
              <a:ext uri="{FF2B5EF4-FFF2-40B4-BE49-F238E27FC236}">
                <a16:creationId xmlns:a16="http://schemas.microsoft.com/office/drawing/2014/main" id="{BFB18B07-42BC-4D0D-8F88-CB6B206F912E}"/>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65540"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5541"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5542"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5543"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44"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554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5546"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5547"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it-IT"/>
          </a:p>
        </p:txBody>
      </p:sp>
      <p:sp>
        <p:nvSpPr>
          <p:cNvPr id="65548"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49"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5550"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5551"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52"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5553"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5554"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5555"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5556"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5557"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5558"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5559"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5560"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5561"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5562"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63"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5564"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65" name="Rectangle 29"/>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5567" name="Rectangle 31"/>
          <p:cNvSpPr>
            <a:spLocks noChangeArrowheads="1"/>
          </p:cNvSpPr>
          <p:nvPr/>
        </p:nvSpPr>
        <p:spPr bwMode="auto">
          <a:xfrm>
            <a:off x="250825" y="357166"/>
            <a:ext cx="8569325" cy="457200"/>
          </a:xfrm>
          <a:prstGeom prst="rect">
            <a:avLst/>
          </a:prstGeom>
          <a:noFill/>
          <a:ln w="9525">
            <a:noFill/>
            <a:miter lim="800000"/>
            <a:headEnd/>
            <a:tailEnd/>
          </a:ln>
        </p:spPr>
        <p:txBody>
          <a:bodyPr anchor="ctr">
            <a:spAutoFit/>
          </a:bodyPr>
          <a:lstStyle/>
          <a:p>
            <a:r>
              <a:rPr lang="it-IT" u="sng" dirty="0"/>
              <a:t>RANGE - Considerazioni</a:t>
            </a:r>
          </a:p>
        </p:txBody>
      </p:sp>
      <p:sp>
        <p:nvSpPr>
          <p:cNvPr id="65568" name="Rectangle 3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69"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70" name="Rectangle 3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5571" name="Rectangle 3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5572" name="Rectangle 3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5573"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5574"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75"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76"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77"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5578" name="Rectangle 4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5579" name="Rectangle 43"/>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5580"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81"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5582"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5583"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5584"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5585" name="Rectangle 4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5586"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5587" name="Rectangle 5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88" name="Rectangle 5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5589" name="Rectangle 5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5590" name="Rectangle 5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5591" name="Rectangle 5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5592" name="Rectangle 5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5593" name="Rectangle 5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5594" name="Rectangle 60"/>
          <p:cNvSpPr>
            <a:spLocks noChangeArrowheads="1"/>
          </p:cNvSpPr>
          <p:nvPr/>
        </p:nvSpPr>
        <p:spPr bwMode="auto">
          <a:xfrm>
            <a:off x="71406" y="785794"/>
            <a:ext cx="8614025" cy="2554545"/>
          </a:xfrm>
          <a:prstGeom prst="rect">
            <a:avLst/>
          </a:prstGeom>
          <a:noFill/>
          <a:ln w="9525">
            <a:noFill/>
            <a:miter lim="800000"/>
            <a:headEnd/>
            <a:tailEnd/>
          </a:ln>
        </p:spPr>
        <p:txBody>
          <a:bodyPr wrap="none">
            <a:spAutoFit/>
          </a:bodyPr>
          <a:lstStyle/>
          <a:p>
            <a:r>
              <a:rPr lang="it-IT" sz="2000" dirty="0"/>
              <a:t>Nel caso del velivolo a getto potremmo quindi avere :</a:t>
            </a:r>
          </a:p>
          <a:p>
            <a:r>
              <a:rPr lang="it-IT" sz="2000" dirty="0"/>
              <a:t>1) Volo a </a:t>
            </a:r>
            <a:r>
              <a:rPr lang="it-IT" sz="2000" dirty="0" err="1"/>
              <a:t>CL</a:t>
            </a:r>
            <a:r>
              <a:rPr lang="it-IT" sz="2000" dirty="0"/>
              <a:t> e quota costante</a:t>
            </a:r>
          </a:p>
          <a:p>
            <a:r>
              <a:rPr lang="it-IT" sz="2000" dirty="0"/>
              <a:t>2) Volo a V e </a:t>
            </a:r>
            <a:r>
              <a:rPr lang="it-IT" sz="2000" dirty="0" err="1"/>
              <a:t>CL</a:t>
            </a:r>
            <a:r>
              <a:rPr lang="it-IT" sz="2000" dirty="0"/>
              <a:t> </a:t>
            </a:r>
            <a:r>
              <a:rPr lang="it-IT" sz="2000" dirty="0" err="1"/>
              <a:t>cost</a:t>
            </a:r>
            <a:r>
              <a:rPr lang="it-IT" sz="2000" dirty="0"/>
              <a:t> (la quota deve cambiare, CRUISE-CLIMB)</a:t>
            </a:r>
          </a:p>
          <a:p>
            <a:r>
              <a:rPr lang="it-IT" sz="2000" dirty="0"/>
              <a:t>3) Volo a quota e </a:t>
            </a:r>
            <a:r>
              <a:rPr lang="it-IT" sz="2000" dirty="0" err="1"/>
              <a:t>Vel</a:t>
            </a:r>
            <a:r>
              <a:rPr lang="it-IT" sz="2000" dirty="0"/>
              <a:t> costante (cambia </a:t>
            </a:r>
            <a:r>
              <a:rPr lang="it-IT" sz="2000" dirty="0" err="1"/>
              <a:t>CL</a:t>
            </a:r>
            <a:r>
              <a:rPr lang="it-IT" sz="2000" dirty="0"/>
              <a:t>) </a:t>
            </a:r>
          </a:p>
          <a:p>
            <a:pPr>
              <a:buFontTx/>
              <a:buChar char="-"/>
            </a:pPr>
            <a:endParaRPr lang="it-IT" sz="2000" dirty="0"/>
          </a:p>
          <a:p>
            <a:r>
              <a:rPr lang="it-IT" sz="2000" dirty="0"/>
              <a:t>Come detto tipicamente il volo per tratte lunghe si svolge a tratte a quota costante</a:t>
            </a:r>
          </a:p>
          <a:p>
            <a:r>
              <a:rPr lang="it-IT" sz="2000" dirty="0"/>
              <a:t>che vengono incrementate di tanto in tanto su degli opportuni </a:t>
            </a:r>
          </a:p>
          <a:p>
            <a:r>
              <a:rPr lang="it-IT" sz="2000" dirty="0"/>
              <a:t>LEVEL FLIGHT</a:t>
            </a:r>
          </a:p>
        </p:txBody>
      </p:sp>
      <p:sp>
        <p:nvSpPr>
          <p:cNvPr id="65595" name="Line 62"/>
          <p:cNvSpPr>
            <a:spLocks noChangeShapeType="1"/>
          </p:cNvSpPr>
          <p:nvPr/>
        </p:nvSpPr>
        <p:spPr bwMode="auto">
          <a:xfrm>
            <a:off x="2341560" y="3860800"/>
            <a:ext cx="1727200" cy="0"/>
          </a:xfrm>
          <a:prstGeom prst="line">
            <a:avLst/>
          </a:prstGeom>
          <a:noFill/>
          <a:ln w="9525">
            <a:solidFill>
              <a:schemeClr val="tx1"/>
            </a:solidFill>
            <a:round/>
            <a:headEnd/>
            <a:tailEnd type="triangle" w="med" len="med"/>
          </a:ln>
        </p:spPr>
        <p:txBody>
          <a:bodyPr/>
          <a:lstStyle/>
          <a:p>
            <a:endParaRPr lang="it-IT"/>
          </a:p>
        </p:txBody>
      </p:sp>
      <p:sp>
        <p:nvSpPr>
          <p:cNvPr id="65596" name="Line 63"/>
          <p:cNvSpPr>
            <a:spLocks noChangeShapeType="1"/>
          </p:cNvSpPr>
          <p:nvPr/>
        </p:nvSpPr>
        <p:spPr bwMode="auto">
          <a:xfrm flipV="1">
            <a:off x="4068760" y="3500438"/>
            <a:ext cx="217488" cy="360362"/>
          </a:xfrm>
          <a:prstGeom prst="line">
            <a:avLst/>
          </a:prstGeom>
          <a:noFill/>
          <a:ln w="9525">
            <a:solidFill>
              <a:schemeClr val="tx1"/>
            </a:solidFill>
            <a:round/>
            <a:headEnd/>
            <a:tailEnd type="triangle" w="med" len="med"/>
          </a:ln>
        </p:spPr>
        <p:txBody>
          <a:bodyPr/>
          <a:lstStyle/>
          <a:p>
            <a:endParaRPr lang="it-IT"/>
          </a:p>
        </p:txBody>
      </p:sp>
      <p:sp>
        <p:nvSpPr>
          <p:cNvPr id="65597" name="Line 64"/>
          <p:cNvSpPr>
            <a:spLocks noChangeShapeType="1"/>
          </p:cNvSpPr>
          <p:nvPr/>
        </p:nvSpPr>
        <p:spPr bwMode="auto">
          <a:xfrm>
            <a:off x="4286248" y="3500438"/>
            <a:ext cx="1727200" cy="0"/>
          </a:xfrm>
          <a:prstGeom prst="line">
            <a:avLst/>
          </a:prstGeom>
          <a:noFill/>
          <a:ln w="9525">
            <a:solidFill>
              <a:schemeClr val="tx1"/>
            </a:solidFill>
            <a:round/>
            <a:headEnd/>
            <a:tailEnd type="triangle" w="med" len="med"/>
          </a:ln>
        </p:spPr>
        <p:txBody>
          <a:bodyPr/>
          <a:lstStyle/>
          <a:p>
            <a:endParaRPr lang="it-IT"/>
          </a:p>
        </p:txBody>
      </p:sp>
      <p:sp>
        <p:nvSpPr>
          <p:cNvPr id="65598" name="Line 65"/>
          <p:cNvSpPr>
            <a:spLocks noChangeShapeType="1"/>
          </p:cNvSpPr>
          <p:nvPr/>
        </p:nvSpPr>
        <p:spPr bwMode="auto">
          <a:xfrm flipV="1">
            <a:off x="6013448" y="3140075"/>
            <a:ext cx="217487" cy="360363"/>
          </a:xfrm>
          <a:prstGeom prst="line">
            <a:avLst/>
          </a:prstGeom>
          <a:noFill/>
          <a:ln w="9525">
            <a:solidFill>
              <a:schemeClr val="tx1"/>
            </a:solidFill>
            <a:round/>
            <a:headEnd/>
            <a:tailEnd type="triangle" w="med" len="med"/>
          </a:ln>
        </p:spPr>
        <p:txBody>
          <a:bodyPr/>
          <a:lstStyle/>
          <a:p>
            <a:endParaRPr lang="it-IT"/>
          </a:p>
        </p:txBody>
      </p:sp>
      <p:sp>
        <p:nvSpPr>
          <p:cNvPr id="65599" name="Line 66"/>
          <p:cNvSpPr>
            <a:spLocks noChangeShapeType="1"/>
          </p:cNvSpPr>
          <p:nvPr/>
        </p:nvSpPr>
        <p:spPr bwMode="auto">
          <a:xfrm>
            <a:off x="6229348" y="3140075"/>
            <a:ext cx="1727200" cy="0"/>
          </a:xfrm>
          <a:prstGeom prst="line">
            <a:avLst/>
          </a:prstGeom>
          <a:noFill/>
          <a:ln w="9525">
            <a:solidFill>
              <a:schemeClr val="tx1"/>
            </a:solidFill>
            <a:round/>
            <a:headEnd/>
            <a:tailEnd type="triangle" w="med" len="med"/>
          </a:ln>
        </p:spPr>
        <p:txBody>
          <a:bodyPr/>
          <a:lstStyle/>
          <a:p>
            <a:endParaRPr lang="it-IT"/>
          </a:p>
        </p:txBody>
      </p:sp>
      <p:sp>
        <p:nvSpPr>
          <p:cNvPr id="65600" name="Rectangle 67"/>
          <p:cNvSpPr>
            <a:spLocks noChangeArrowheads="1"/>
          </p:cNvSpPr>
          <p:nvPr/>
        </p:nvSpPr>
        <p:spPr bwMode="auto">
          <a:xfrm>
            <a:off x="214282" y="4071942"/>
            <a:ext cx="8358246" cy="1323439"/>
          </a:xfrm>
          <a:prstGeom prst="rect">
            <a:avLst/>
          </a:prstGeom>
          <a:noFill/>
          <a:ln w="9525">
            <a:noFill/>
            <a:miter lim="800000"/>
            <a:headEnd/>
            <a:tailEnd/>
          </a:ln>
        </p:spPr>
        <p:txBody>
          <a:bodyPr wrap="square">
            <a:spAutoFit/>
          </a:bodyPr>
          <a:lstStyle/>
          <a:p>
            <a:pPr algn="just"/>
            <a:r>
              <a:rPr lang="it-IT" sz="2000" dirty="0"/>
              <a:t>In realtà sarebbe desiderabile avere quota e Mach (quindi V) costante, cioè la terza ipotesi, che è quella che non abbiamo trattato ancora.</a:t>
            </a:r>
          </a:p>
          <a:p>
            <a:pPr algn="just"/>
            <a:endParaRPr lang="it-IT" sz="2000" dirty="0"/>
          </a:p>
          <a:p>
            <a:pPr algn="just"/>
            <a:r>
              <a:rPr lang="it-IT" sz="2000" dirty="0"/>
              <a:t>Ricapitoliamo :</a:t>
            </a:r>
          </a:p>
        </p:txBody>
      </p:sp>
      <p:sp>
        <p:nvSpPr>
          <p:cNvPr id="65601" name="Segnaposto numero diapositiva 65"/>
          <p:cNvSpPr>
            <a:spLocks noGrp="1"/>
          </p:cNvSpPr>
          <p:nvPr>
            <p:ph type="sldNum" sz="quarter" idx="12"/>
          </p:nvPr>
        </p:nvSpPr>
        <p:spPr>
          <a:noFill/>
        </p:spPr>
        <p:txBody>
          <a:bodyPr/>
          <a:lstStyle/>
          <a:p>
            <a:fld id="{302B13F0-4A68-448B-B9CD-D97FF957B358}" type="slidenum">
              <a:rPr lang="it-IT" smtClean="0"/>
              <a:pPr/>
              <a:t>63</a:t>
            </a:fld>
            <a:endParaRPr lang="it-IT"/>
          </a:p>
        </p:txBody>
      </p:sp>
      <p:sp>
        <p:nvSpPr>
          <p:cNvPr id="67" name="Segnaposto piè di pagina 4">
            <a:extLst>
              <a:ext uri="{FF2B5EF4-FFF2-40B4-BE49-F238E27FC236}">
                <a16:creationId xmlns:a16="http://schemas.microsoft.com/office/drawing/2014/main" id="{1686A418-BDBF-4B8C-9111-C5452654ADDD}"/>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70" name="Rectangle 2">
            <a:extLst>
              <a:ext uri="{FF2B5EF4-FFF2-40B4-BE49-F238E27FC236}">
                <a16:creationId xmlns:a16="http://schemas.microsoft.com/office/drawing/2014/main" id="{AE75C087-BECD-474A-9959-8020566D69A7}"/>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52230"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2231"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2232"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52233"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34"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223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2236"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52237"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38"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2239"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2240"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41"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2242" name="Rectangle 1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2243"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2244"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2245"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2246"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2247"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2248" name="Rectangle 2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2249" name="Rectangle 2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52250" name="Rectangle 2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52251"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52" name="Rectangle 2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52253"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54" name="Rectangle 29"/>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52256" name="Rectangle 31"/>
          <p:cNvSpPr>
            <a:spLocks noChangeArrowheads="1"/>
          </p:cNvSpPr>
          <p:nvPr/>
        </p:nvSpPr>
        <p:spPr bwMode="auto">
          <a:xfrm>
            <a:off x="142844" y="357166"/>
            <a:ext cx="8569325" cy="457200"/>
          </a:xfrm>
          <a:prstGeom prst="rect">
            <a:avLst/>
          </a:prstGeom>
          <a:noFill/>
          <a:ln w="9525">
            <a:noFill/>
            <a:miter lim="800000"/>
            <a:headEnd/>
            <a:tailEnd/>
          </a:ln>
        </p:spPr>
        <p:txBody>
          <a:bodyPr anchor="ctr">
            <a:spAutoFit/>
          </a:bodyPr>
          <a:lstStyle/>
          <a:p>
            <a:r>
              <a:rPr lang="it-IT" u="sng" dirty="0"/>
              <a:t>RANGE JET - Considerazioni</a:t>
            </a:r>
          </a:p>
        </p:txBody>
      </p:sp>
      <p:sp>
        <p:nvSpPr>
          <p:cNvPr id="52257" name="Rectangle 3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58"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59" name="Rectangle 3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2260" name="Rectangle 3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2261" name="Rectangle 3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2262"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2263"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64"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65"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66"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2267" name="Rectangle 4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2268" name="Rectangle 43"/>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52269"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70"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2271"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2272"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2273"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2274" name="Rectangle 4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2275"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2276" name="Rectangle 5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77" name="Rectangle 5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2278" name="Rectangle 5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2279" name="Rectangle 5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2280" name="Rectangle 5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2281" name="Rectangle 5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2282" name="Rectangle 5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2283" name="Rectangle 65"/>
          <p:cNvSpPr>
            <a:spLocks noChangeArrowheads="1"/>
          </p:cNvSpPr>
          <p:nvPr/>
        </p:nvSpPr>
        <p:spPr bwMode="auto">
          <a:xfrm>
            <a:off x="323850" y="857232"/>
            <a:ext cx="6530570" cy="461665"/>
          </a:xfrm>
          <a:prstGeom prst="rect">
            <a:avLst/>
          </a:prstGeom>
          <a:noFill/>
          <a:ln w="9525">
            <a:noFill/>
            <a:miter lim="800000"/>
            <a:headEnd/>
            <a:tailEnd/>
          </a:ln>
        </p:spPr>
        <p:txBody>
          <a:bodyPr wrap="none">
            <a:spAutoFit/>
          </a:bodyPr>
          <a:lstStyle/>
          <a:p>
            <a:r>
              <a:rPr lang="it-IT" dirty="0"/>
              <a:t>1) Volo a </a:t>
            </a:r>
            <a:r>
              <a:rPr lang="it-IT" dirty="0" err="1"/>
              <a:t>C</a:t>
            </a:r>
            <a:r>
              <a:rPr lang="it-IT" sz="1400" dirty="0" err="1"/>
              <a:t>L</a:t>
            </a:r>
            <a:r>
              <a:rPr lang="it-IT" dirty="0"/>
              <a:t> e quota costante (</a:t>
            </a:r>
            <a:r>
              <a:rPr lang="it-IT" dirty="0" err="1"/>
              <a:t>Breguet</a:t>
            </a:r>
            <a:r>
              <a:rPr lang="it-IT" dirty="0"/>
              <a:t> tradizionale)</a:t>
            </a:r>
          </a:p>
        </p:txBody>
      </p:sp>
      <p:graphicFrame>
        <p:nvGraphicFramePr>
          <p:cNvPr id="52226" name="Object 68"/>
          <p:cNvGraphicFramePr>
            <a:graphicFrameLocks noChangeAspect="1"/>
          </p:cNvGraphicFramePr>
          <p:nvPr/>
        </p:nvGraphicFramePr>
        <p:xfrm>
          <a:off x="130175" y="2797175"/>
          <a:ext cx="4084638" cy="895350"/>
        </p:xfrm>
        <a:graphic>
          <a:graphicData uri="http://schemas.openxmlformats.org/presentationml/2006/ole">
            <mc:AlternateContent xmlns:mc="http://schemas.openxmlformats.org/markup-compatibility/2006">
              <mc:Choice xmlns:v="urn:schemas-microsoft-com:vml" Requires="v">
                <p:oleObj spid="_x0000_s52274" name="Equazione" r:id="rId3" imgW="2323800" imgH="507960" progId="Equation.3">
                  <p:embed/>
                </p:oleObj>
              </mc:Choice>
              <mc:Fallback>
                <p:oleObj name="Equazione" r:id="rId3" imgW="2323800" imgH="507960" progId="Equation.3">
                  <p:embed/>
                  <p:pic>
                    <p:nvPicPr>
                      <p:cNvPr id="0"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 y="2797175"/>
                        <a:ext cx="4084638"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69"/>
          <p:cNvGraphicFramePr>
            <a:graphicFrameLocks noChangeAspect="1"/>
          </p:cNvGraphicFramePr>
          <p:nvPr/>
        </p:nvGraphicFramePr>
        <p:xfrm>
          <a:off x="142844" y="4643446"/>
          <a:ext cx="2714644" cy="778074"/>
        </p:xfrm>
        <a:graphic>
          <a:graphicData uri="http://schemas.openxmlformats.org/presentationml/2006/ole">
            <mc:AlternateContent xmlns:mc="http://schemas.openxmlformats.org/markup-compatibility/2006">
              <mc:Choice xmlns:v="urn:schemas-microsoft-com:vml" Requires="v">
                <p:oleObj spid="_x0000_s52275" name="Equation" r:id="rId5" imgW="1688760" imgH="482400" progId="Equation.3">
                  <p:embed/>
                </p:oleObj>
              </mc:Choice>
              <mc:Fallback>
                <p:oleObj name="Equation" r:id="rId5" imgW="1688760" imgH="482400" progId="Equation.3">
                  <p:embed/>
                  <p:pic>
                    <p:nvPicPr>
                      <p:cNvPr id="0" name="Object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44" y="4643446"/>
                        <a:ext cx="2714644" cy="7780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2284" name="Picture 70"/>
          <p:cNvPicPr>
            <a:picLocks noChangeAspect="1" noChangeArrowheads="1"/>
          </p:cNvPicPr>
          <p:nvPr/>
        </p:nvPicPr>
        <p:blipFill>
          <a:blip r:embed="rId7"/>
          <a:srcRect/>
          <a:stretch>
            <a:fillRect/>
          </a:stretch>
        </p:blipFill>
        <p:spPr bwMode="auto">
          <a:xfrm>
            <a:off x="4334795" y="1357298"/>
            <a:ext cx="4809205" cy="3851274"/>
          </a:xfrm>
          <a:prstGeom prst="rect">
            <a:avLst/>
          </a:prstGeom>
          <a:noFill/>
          <a:ln w="9525">
            <a:noFill/>
            <a:miter lim="800000"/>
            <a:headEnd/>
            <a:tailEnd/>
          </a:ln>
        </p:spPr>
      </p:pic>
      <p:sp>
        <p:nvSpPr>
          <p:cNvPr id="52285" name="Segnaposto numero diapositiva 61"/>
          <p:cNvSpPr>
            <a:spLocks noGrp="1"/>
          </p:cNvSpPr>
          <p:nvPr>
            <p:ph type="sldNum" sz="quarter" idx="12"/>
          </p:nvPr>
        </p:nvSpPr>
        <p:spPr>
          <a:noFill/>
        </p:spPr>
        <p:txBody>
          <a:bodyPr/>
          <a:lstStyle/>
          <a:p>
            <a:fld id="{BA275046-9577-45A2-AA0B-A5ADB540B48B}" type="slidenum">
              <a:rPr lang="it-IT" smtClean="0"/>
              <a:pPr/>
              <a:t>64</a:t>
            </a:fld>
            <a:endParaRPr lang="it-IT"/>
          </a:p>
        </p:txBody>
      </p:sp>
      <p:graphicFrame>
        <p:nvGraphicFramePr>
          <p:cNvPr id="2" name="Object 4"/>
          <p:cNvGraphicFramePr>
            <a:graphicFrameLocks noChangeAspect="1"/>
          </p:cNvGraphicFramePr>
          <p:nvPr/>
        </p:nvGraphicFramePr>
        <p:xfrm>
          <a:off x="357158" y="1306513"/>
          <a:ext cx="3833813" cy="836612"/>
        </p:xfrm>
        <a:graphic>
          <a:graphicData uri="http://schemas.openxmlformats.org/presentationml/2006/ole">
            <mc:AlternateContent xmlns:mc="http://schemas.openxmlformats.org/markup-compatibility/2006">
              <mc:Choice xmlns:v="urn:schemas-microsoft-com:vml" Requires="v">
                <p:oleObj spid="_x0000_s52276" name="Equazione" r:id="rId8" imgW="2222280" imgH="482400" progId="Equation.3">
                  <p:embed/>
                </p:oleObj>
              </mc:Choice>
              <mc:Fallback>
                <p:oleObj name="Equazione" r:id="rId8" imgW="2222280" imgH="4824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158" y="1306513"/>
                        <a:ext cx="3833813" cy="836612"/>
                      </a:xfrm>
                      <a:prstGeom prst="rect">
                        <a:avLst/>
                      </a:prstGeom>
                      <a:solidFill>
                        <a:srgbClr val="00FFFF"/>
                      </a:solidFill>
                    </p:spPr>
                  </p:pic>
                </p:oleObj>
              </mc:Fallback>
            </mc:AlternateContent>
          </a:graphicData>
        </a:graphic>
      </p:graphicFrame>
      <p:sp>
        <p:nvSpPr>
          <p:cNvPr id="64" name="Rectangle 67"/>
          <p:cNvSpPr>
            <a:spLocks noChangeArrowheads="1"/>
          </p:cNvSpPr>
          <p:nvPr/>
        </p:nvSpPr>
        <p:spPr bwMode="auto">
          <a:xfrm>
            <a:off x="214282" y="2143116"/>
            <a:ext cx="4500594" cy="707886"/>
          </a:xfrm>
          <a:prstGeom prst="rect">
            <a:avLst/>
          </a:prstGeom>
          <a:noFill/>
          <a:ln w="9525">
            <a:noFill/>
            <a:miter lim="800000"/>
            <a:headEnd/>
            <a:tailEnd/>
          </a:ln>
        </p:spPr>
        <p:txBody>
          <a:bodyPr wrap="square">
            <a:spAutoFit/>
          </a:bodyPr>
          <a:lstStyle/>
          <a:p>
            <a:pPr algn="just"/>
            <a:r>
              <a:rPr lang="it-IT" sz="2000" dirty="0"/>
              <a:t>Raccogliendo nella parentesi la radice del peso iniziale</a:t>
            </a:r>
          </a:p>
        </p:txBody>
      </p:sp>
      <p:graphicFrame>
        <p:nvGraphicFramePr>
          <p:cNvPr id="3" name="Object 68"/>
          <p:cNvGraphicFramePr>
            <a:graphicFrameLocks noChangeAspect="1"/>
          </p:cNvGraphicFramePr>
          <p:nvPr/>
        </p:nvGraphicFramePr>
        <p:xfrm>
          <a:off x="185738" y="3786190"/>
          <a:ext cx="3502025" cy="925513"/>
        </p:xfrm>
        <a:graphic>
          <a:graphicData uri="http://schemas.openxmlformats.org/presentationml/2006/ole">
            <mc:AlternateContent xmlns:mc="http://schemas.openxmlformats.org/markup-compatibility/2006">
              <mc:Choice xmlns:v="urn:schemas-microsoft-com:vml" Requires="v">
                <p:oleObj spid="_x0000_s52277" name="Equazione" r:id="rId10" imgW="1688760" imgH="444240" progId="Equation.3">
                  <p:embed/>
                </p:oleObj>
              </mc:Choice>
              <mc:Fallback>
                <p:oleObj name="Equazione" r:id="rId10" imgW="1688760" imgH="4442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738" y="3786190"/>
                        <a:ext cx="3502025"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Rectangle 67"/>
          <p:cNvSpPr>
            <a:spLocks noChangeArrowheads="1"/>
          </p:cNvSpPr>
          <p:nvPr/>
        </p:nvSpPr>
        <p:spPr bwMode="auto">
          <a:xfrm>
            <a:off x="142844" y="5357826"/>
            <a:ext cx="8715436" cy="1323439"/>
          </a:xfrm>
          <a:prstGeom prst="rect">
            <a:avLst/>
          </a:prstGeom>
          <a:noFill/>
          <a:ln w="9525">
            <a:noFill/>
            <a:miter lim="800000"/>
            <a:headEnd/>
            <a:tailEnd/>
          </a:ln>
        </p:spPr>
        <p:txBody>
          <a:bodyPr wrap="square">
            <a:spAutoFit/>
          </a:bodyPr>
          <a:lstStyle/>
          <a:p>
            <a:pPr algn="just"/>
            <a:r>
              <a:rPr lang="it-IT" sz="2000" b="1" dirty="0"/>
              <a:t>Come già visto, tale crociera prevede Velocità TAS (e quindi Mach) variabile in diminuzione, mano a mano che si consuma carburante, fino al valore finale della frazione utile. Si nota che anche la resistenza (e quindi la spinta necessaria) si riducono con il peso (l’assetto e quindi l’efficienza sono costanti).</a:t>
            </a:r>
          </a:p>
        </p:txBody>
      </p:sp>
      <p:cxnSp>
        <p:nvCxnSpPr>
          <p:cNvPr id="68" name="Connettore 2 67"/>
          <p:cNvCxnSpPr/>
          <p:nvPr/>
        </p:nvCxnSpPr>
        <p:spPr>
          <a:xfrm rot="5400000" flipH="1" flipV="1">
            <a:off x="3786182" y="4643446"/>
            <a:ext cx="85725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 name="Object 59"/>
          <p:cNvGraphicFramePr>
            <a:graphicFrameLocks noChangeAspect="1"/>
          </p:cNvGraphicFramePr>
          <p:nvPr/>
        </p:nvGraphicFramePr>
        <p:xfrm>
          <a:off x="5143504" y="3786190"/>
          <a:ext cx="2286000" cy="623887"/>
        </p:xfrm>
        <a:graphic>
          <a:graphicData uri="http://schemas.openxmlformats.org/presentationml/2006/ole">
            <mc:AlternateContent xmlns:mc="http://schemas.openxmlformats.org/markup-compatibility/2006">
              <mc:Choice xmlns:v="urn:schemas-microsoft-com:vml" Requires="v">
                <p:oleObj spid="_x0000_s52278" name="Equazione" r:id="rId12" imgW="1447560" imgH="393480" progId="Equation.3">
                  <p:embed/>
                </p:oleObj>
              </mc:Choice>
              <mc:Fallback>
                <p:oleObj name="Equazione" r:id="rId12" imgW="1447560" imgH="393480" progId="Equation.3">
                  <p:embed/>
                  <p:pic>
                    <p:nvPicPr>
                      <p:cNvPr id="0" name="Object 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3504" y="3786190"/>
                        <a:ext cx="2286000" cy="62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9"/>
          <p:cNvGraphicFramePr>
            <a:graphicFrameLocks noChangeAspect="1"/>
          </p:cNvGraphicFramePr>
          <p:nvPr/>
        </p:nvGraphicFramePr>
        <p:xfrm>
          <a:off x="5143504" y="3286124"/>
          <a:ext cx="2425700" cy="382588"/>
        </p:xfrm>
        <a:graphic>
          <a:graphicData uri="http://schemas.openxmlformats.org/presentationml/2006/ole">
            <mc:AlternateContent xmlns:mc="http://schemas.openxmlformats.org/markup-compatibility/2006">
              <mc:Choice xmlns:v="urn:schemas-microsoft-com:vml" Requires="v">
                <p:oleObj spid="_x0000_s52279" name="Equazione" r:id="rId14" imgW="1536480" imgH="241200" progId="Equation.3">
                  <p:embed/>
                </p:oleObj>
              </mc:Choice>
              <mc:Fallback>
                <p:oleObj name="Equazione" r:id="rId14" imgW="1536480" imgH="2412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43504" y="3286124"/>
                        <a:ext cx="24257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Segnaposto piè di pagina 4">
            <a:extLst>
              <a:ext uri="{FF2B5EF4-FFF2-40B4-BE49-F238E27FC236}">
                <a16:creationId xmlns:a16="http://schemas.microsoft.com/office/drawing/2014/main" id="{90CB9028-E870-45A4-A576-A9341F53D4B6}"/>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73" name="Rectangle 2">
            <a:extLst>
              <a:ext uri="{FF2B5EF4-FFF2-40B4-BE49-F238E27FC236}">
                <a16:creationId xmlns:a16="http://schemas.microsoft.com/office/drawing/2014/main" id="{4046B0C8-EAAA-47A3-B73A-A63F1EEABC92}"/>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3255"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3256"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53257"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58"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3259"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3260"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53261" name="Rectangle 1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62" name="Rectangle 1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3263"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3264" name="Rectangle 1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65"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3266" name="Rectangle 1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3267"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3268"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3269"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3270"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3271" name="Rectangle 2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3272" name="Rectangle 2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3273" name="Rectangle 23"/>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53274" name="Rectangle 24"/>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53275"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76" name="Rectangle 26"/>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53277" name="Rectangle 2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78" name="Rectangle 28"/>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53280" name="Rectangle 30"/>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a:t>RANGE - Considerazioni</a:t>
            </a:r>
          </a:p>
        </p:txBody>
      </p:sp>
      <p:sp>
        <p:nvSpPr>
          <p:cNvPr id="53281" name="Rectangle 3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82" name="Rectangle 3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83" name="Rectangle 33"/>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3284" name="Rectangle 3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3285" name="Rectangle 35"/>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3286" name="Rectangle 3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3287" name="Rectangle 3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88"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89"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90" name="Rectangle 4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3291" name="Rectangle 4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3292" name="Rectangle 42"/>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53293" name="Rectangle 4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294" name="Rectangle 4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3295"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3296" name="Rectangle 4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3297"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3298" name="Rectangle 4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3299" name="Rectangle 49"/>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3300" name="Rectangle 5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301" name="Rectangle 51"/>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3302" name="Rectangle 5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3303" name="Rectangle 5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3304" name="Rectangle 5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3305" name="Rectangle 55"/>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3306" name="Rectangle 5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3307" name="Rectangle 57"/>
          <p:cNvSpPr>
            <a:spLocks noChangeArrowheads="1"/>
          </p:cNvSpPr>
          <p:nvPr/>
        </p:nvSpPr>
        <p:spPr bwMode="auto">
          <a:xfrm>
            <a:off x="323850" y="981075"/>
            <a:ext cx="8606523" cy="461665"/>
          </a:xfrm>
          <a:prstGeom prst="rect">
            <a:avLst/>
          </a:prstGeom>
          <a:noFill/>
          <a:ln w="9525">
            <a:noFill/>
            <a:miter lim="800000"/>
            <a:headEnd/>
            <a:tailEnd/>
          </a:ln>
        </p:spPr>
        <p:txBody>
          <a:bodyPr wrap="none">
            <a:spAutoFit/>
          </a:bodyPr>
          <a:lstStyle/>
          <a:p>
            <a:r>
              <a:rPr lang="it-IT" dirty="0"/>
              <a:t>2) Volo a V e </a:t>
            </a:r>
            <a:r>
              <a:rPr lang="it-IT" dirty="0" err="1"/>
              <a:t>C</a:t>
            </a:r>
            <a:r>
              <a:rPr lang="it-IT" sz="1600" dirty="0" err="1"/>
              <a:t>L</a:t>
            </a:r>
            <a:r>
              <a:rPr lang="it-IT" dirty="0"/>
              <a:t> costante (</a:t>
            </a:r>
            <a:r>
              <a:rPr lang="it-IT" dirty="0" err="1"/>
              <a:t>Breguet</a:t>
            </a:r>
            <a:r>
              <a:rPr lang="it-IT" dirty="0"/>
              <a:t> semplificata o CRUISE-CLIMB)</a:t>
            </a:r>
          </a:p>
        </p:txBody>
      </p:sp>
      <p:graphicFrame>
        <p:nvGraphicFramePr>
          <p:cNvPr id="53250" name="Object 59"/>
          <p:cNvGraphicFramePr>
            <a:graphicFrameLocks noChangeAspect="1"/>
          </p:cNvGraphicFramePr>
          <p:nvPr/>
        </p:nvGraphicFramePr>
        <p:xfrm>
          <a:off x="179388" y="2565401"/>
          <a:ext cx="2820976" cy="808946"/>
        </p:xfrm>
        <a:graphic>
          <a:graphicData uri="http://schemas.openxmlformats.org/presentationml/2006/ole">
            <mc:AlternateContent xmlns:mc="http://schemas.openxmlformats.org/markup-compatibility/2006">
              <mc:Choice xmlns:v="urn:schemas-microsoft-com:vml" Requires="v">
                <p:oleObj spid="_x0000_s53285" name="Equation" r:id="rId3" imgW="1688760" imgH="482400" progId="Equation.3">
                  <p:embed/>
                </p:oleObj>
              </mc:Choice>
              <mc:Fallback>
                <p:oleObj name="Equation" r:id="rId3" imgW="1688760" imgH="48240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565401"/>
                        <a:ext cx="2820976" cy="808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1" name="Object 61"/>
          <p:cNvGraphicFramePr>
            <a:graphicFrameLocks noChangeAspect="1"/>
          </p:cNvGraphicFramePr>
          <p:nvPr/>
        </p:nvGraphicFramePr>
        <p:xfrm>
          <a:off x="295274" y="1500174"/>
          <a:ext cx="4133850" cy="906462"/>
        </p:xfrm>
        <a:graphic>
          <a:graphicData uri="http://schemas.openxmlformats.org/presentationml/2006/ole">
            <mc:AlternateContent xmlns:mc="http://schemas.openxmlformats.org/markup-compatibility/2006">
              <mc:Choice xmlns:v="urn:schemas-microsoft-com:vml" Requires="v">
                <p:oleObj spid="_x0000_s53286" name="Equazione" r:id="rId5" imgW="2145960" imgH="469800" progId="Equation.3">
                  <p:embed/>
                </p:oleObj>
              </mc:Choice>
              <mc:Fallback>
                <p:oleObj name="Equazione" r:id="rId5" imgW="2145960" imgH="469800"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74" y="1500174"/>
                        <a:ext cx="4133850" cy="906462"/>
                      </a:xfrm>
                      <a:prstGeom prst="rect">
                        <a:avLst/>
                      </a:prstGeom>
                      <a:solidFill>
                        <a:srgbClr val="00FFFF"/>
                      </a:solidFill>
                    </p:spPr>
                  </p:pic>
                </p:oleObj>
              </mc:Fallback>
            </mc:AlternateContent>
          </a:graphicData>
        </a:graphic>
      </p:graphicFrame>
      <p:pic>
        <p:nvPicPr>
          <p:cNvPr id="53308" name="Picture 63"/>
          <p:cNvPicPr>
            <a:picLocks noChangeAspect="1" noChangeArrowheads="1"/>
          </p:cNvPicPr>
          <p:nvPr/>
        </p:nvPicPr>
        <p:blipFill>
          <a:blip r:embed="rId7"/>
          <a:srcRect/>
          <a:stretch>
            <a:fillRect/>
          </a:stretch>
        </p:blipFill>
        <p:spPr bwMode="auto">
          <a:xfrm>
            <a:off x="4546773" y="1428736"/>
            <a:ext cx="4597225" cy="3776661"/>
          </a:xfrm>
          <a:prstGeom prst="rect">
            <a:avLst/>
          </a:prstGeom>
          <a:noFill/>
          <a:ln w="9525">
            <a:noFill/>
            <a:miter lim="800000"/>
            <a:headEnd/>
            <a:tailEnd/>
          </a:ln>
        </p:spPr>
      </p:pic>
      <p:sp>
        <p:nvSpPr>
          <p:cNvPr id="53309" name="Segnaposto numero diapositiva 61"/>
          <p:cNvSpPr>
            <a:spLocks noGrp="1"/>
          </p:cNvSpPr>
          <p:nvPr>
            <p:ph type="sldNum" sz="quarter" idx="12"/>
          </p:nvPr>
        </p:nvSpPr>
        <p:spPr>
          <a:noFill/>
        </p:spPr>
        <p:txBody>
          <a:bodyPr/>
          <a:lstStyle/>
          <a:p>
            <a:fld id="{E977F937-1BCB-4984-8C82-C446AF5475CD}" type="slidenum">
              <a:rPr lang="it-IT" smtClean="0"/>
              <a:pPr/>
              <a:t>65</a:t>
            </a:fld>
            <a:endParaRPr lang="it-IT"/>
          </a:p>
        </p:txBody>
      </p:sp>
      <p:sp>
        <p:nvSpPr>
          <p:cNvPr id="63" name="Rectangle 67"/>
          <p:cNvSpPr>
            <a:spLocks noChangeArrowheads="1"/>
          </p:cNvSpPr>
          <p:nvPr/>
        </p:nvSpPr>
        <p:spPr bwMode="auto">
          <a:xfrm>
            <a:off x="142844" y="5214950"/>
            <a:ext cx="8715436" cy="1323439"/>
          </a:xfrm>
          <a:prstGeom prst="rect">
            <a:avLst/>
          </a:prstGeom>
          <a:noFill/>
          <a:ln w="9525">
            <a:noFill/>
            <a:miter lim="800000"/>
            <a:headEnd/>
            <a:tailEnd/>
          </a:ln>
        </p:spPr>
        <p:txBody>
          <a:bodyPr wrap="square">
            <a:spAutoFit/>
          </a:bodyPr>
          <a:lstStyle/>
          <a:p>
            <a:pPr algn="just"/>
            <a:r>
              <a:rPr lang="it-IT" sz="2000" b="1" dirty="0"/>
              <a:t>Come già visto, tale crociera prevede Velocità TAS ed assetto costanti , quindi  QUOTA VARIABILE in aumento, mano a mano che si consuma carburante, fino al valore finale della frazione utile. Si nota che anche la resistenza (e quindi la spinta necessaria) si riducono, come prima, con il peso.</a:t>
            </a:r>
          </a:p>
        </p:txBody>
      </p:sp>
      <p:cxnSp>
        <p:nvCxnSpPr>
          <p:cNvPr id="64" name="Connettore 2 63"/>
          <p:cNvCxnSpPr/>
          <p:nvPr/>
        </p:nvCxnSpPr>
        <p:spPr>
          <a:xfrm rot="5400000" flipH="1" flipV="1">
            <a:off x="3750463" y="4179099"/>
            <a:ext cx="107157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 name="Object 59"/>
          <p:cNvGraphicFramePr>
            <a:graphicFrameLocks noChangeAspect="1"/>
          </p:cNvGraphicFramePr>
          <p:nvPr/>
        </p:nvGraphicFramePr>
        <p:xfrm>
          <a:off x="5432448" y="3786188"/>
          <a:ext cx="2286000" cy="623887"/>
        </p:xfrm>
        <a:graphic>
          <a:graphicData uri="http://schemas.openxmlformats.org/presentationml/2006/ole">
            <mc:AlternateContent xmlns:mc="http://schemas.openxmlformats.org/markup-compatibility/2006">
              <mc:Choice xmlns:v="urn:schemas-microsoft-com:vml" Requires="v">
                <p:oleObj spid="_x0000_s53287" name="Equazione" r:id="rId8" imgW="1447560" imgH="393480" progId="Equation.3">
                  <p:embed/>
                </p:oleObj>
              </mc:Choice>
              <mc:Fallback>
                <p:oleObj name="Equazione" r:id="rId8" imgW="1447560" imgH="39348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2448" y="3786188"/>
                        <a:ext cx="2286000" cy="62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9"/>
          <p:cNvGraphicFramePr>
            <a:graphicFrameLocks noChangeAspect="1"/>
          </p:cNvGraphicFramePr>
          <p:nvPr/>
        </p:nvGraphicFramePr>
        <p:xfrm>
          <a:off x="5432448" y="3286125"/>
          <a:ext cx="2425700" cy="382588"/>
        </p:xfrm>
        <a:graphic>
          <a:graphicData uri="http://schemas.openxmlformats.org/presentationml/2006/ole">
            <mc:AlternateContent xmlns:mc="http://schemas.openxmlformats.org/markup-compatibility/2006">
              <mc:Choice xmlns:v="urn:schemas-microsoft-com:vml" Requires="v">
                <p:oleObj spid="_x0000_s53288" name="Equazione" r:id="rId10" imgW="1536480" imgH="241200" progId="Equation.3">
                  <p:embed/>
                </p:oleObj>
              </mc:Choice>
              <mc:Fallback>
                <p:oleObj name="Equazione" r:id="rId10" imgW="1536480" imgH="2412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2448" y="3286125"/>
                        <a:ext cx="24257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 name="Rettangolo 70"/>
          <p:cNvSpPr/>
          <p:nvPr/>
        </p:nvSpPr>
        <p:spPr>
          <a:xfrm>
            <a:off x="285720" y="3782801"/>
            <a:ext cx="3089307" cy="646331"/>
          </a:xfrm>
          <a:prstGeom prst="rect">
            <a:avLst/>
          </a:prstGeom>
        </p:spPr>
        <p:txBody>
          <a:bodyPr wrap="none">
            <a:spAutoFit/>
          </a:bodyPr>
          <a:lstStyle/>
          <a:p>
            <a:r>
              <a:rPr lang="it-IT" sz="1800" u="sng" dirty="0"/>
              <a:t>Attenzione </a:t>
            </a:r>
            <a:r>
              <a:rPr lang="it-IT" sz="1800" u="sng" dirty="0" err="1"/>
              <a:t>V=cost</a:t>
            </a:r>
            <a:r>
              <a:rPr lang="it-IT" sz="1800" u="sng" dirty="0"/>
              <a:t>, ma</a:t>
            </a:r>
          </a:p>
          <a:p>
            <a:r>
              <a:rPr lang="it-IT" sz="1800" u="sng" dirty="0"/>
              <a:t>Mach è variabile (leggermente)</a:t>
            </a:r>
          </a:p>
        </p:txBody>
      </p:sp>
      <p:sp>
        <p:nvSpPr>
          <p:cNvPr id="67" name="Segnaposto piè di pagina 4">
            <a:extLst>
              <a:ext uri="{FF2B5EF4-FFF2-40B4-BE49-F238E27FC236}">
                <a16:creationId xmlns:a16="http://schemas.microsoft.com/office/drawing/2014/main" id="{D59EC4F5-7421-49AD-AD94-67B2265D229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70" name="Rectangle 2">
            <a:extLst>
              <a:ext uri="{FF2B5EF4-FFF2-40B4-BE49-F238E27FC236}">
                <a16:creationId xmlns:a16="http://schemas.microsoft.com/office/drawing/2014/main" id="{940C7D77-4D98-4DD4-95EB-ED99F795DBE8}"/>
              </a:ext>
            </a:extLst>
          </p:cNvPr>
          <p:cNvSpPr>
            <a:spLocks noGrp="1" noChangeArrowheads="1"/>
          </p:cNvSpPr>
          <p:nvPr>
            <p:ph type="ctrTitle"/>
          </p:nvPr>
        </p:nvSpPr>
        <p:spPr>
          <a:xfrm>
            <a:off x="0" y="0"/>
            <a:ext cx="4787900" cy="457200"/>
          </a:xfrm>
        </p:spPr>
        <p:txBody>
          <a:bodyPr/>
          <a:lstStyle/>
          <a:p>
            <a:pPr eaLnBrk="1" hangingPunct="1"/>
            <a:r>
              <a:rPr lang="it-IT" sz="2400" b="1" dirty="0"/>
              <a:t>AUTONOMIE - JET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4279"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4280"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54281"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282"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4283"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4284" name="Rectangle 1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285"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4286" name="Rectangle 1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4287"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288" name="Rectangle 14"/>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4289" name="Rectangle 1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4290"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4291"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4292"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4293" name="Rectangle 19"/>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4294" name="Rectangle 2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4295"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4296" name="Rectangle 22"/>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54297" name="Rectangle 23"/>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54298" name="Rectangle 2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299" name="Rectangle 25"/>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54300" name="Rectangle 2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301" name="Rectangle 27"/>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54303" name="Rectangle 29"/>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a:t>RANGE - Considerazioni</a:t>
            </a:r>
          </a:p>
        </p:txBody>
      </p:sp>
      <p:sp>
        <p:nvSpPr>
          <p:cNvPr id="54304" name="Rectangle 3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305" name="Rectangle 3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306" name="Rectangle 3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4307" name="Rectangle 33"/>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4308" name="Rectangle 3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4309" name="Rectangle 35"/>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4310"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311" name="Rectangle 3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312" name="Rectangle 3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313" name="Rectangle 39"/>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4314" name="Rectangle 4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4315" name="Rectangle 41"/>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54316" name="Rectangle 4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317"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4318" name="Rectangle 4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4319" name="Rectangle 45"/>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4320"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4321" name="Rectangle 4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4322" name="Rectangle 4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4323" name="Rectangle 4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324" name="Rectangle 50"/>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4325" name="Rectangle 5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4326" name="Rectangle 5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4327" name="Rectangle 5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4328" name="Rectangle 5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4329" name="Rectangle 56"/>
          <p:cNvSpPr>
            <a:spLocks noChangeArrowheads="1"/>
          </p:cNvSpPr>
          <p:nvPr/>
        </p:nvSpPr>
        <p:spPr bwMode="auto">
          <a:xfrm>
            <a:off x="323850" y="981075"/>
            <a:ext cx="3668713" cy="457200"/>
          </a:xfrm>
          <a:prstGeom prst="rect">
            <a:avLst/>
          </a:prstGeom>
          <a:noFill/>
          <a:ln w="9525">
            <a:noFill/>
            <a:miter lim="800000"/>
            <a:headEnd/>
            <a:tailEnd/>
          </a:ln>
        </p:spPr>
        <p:txBody>
          <a:bodyPr wrap="none">
            <a:spAutoFit/>
          </a:bodyPr>
          <a:lstStyle/>
          <a:p>
            <a:r>
              <a:rPr lang="it-IT"/>
              <a:t>3) Volo a quota e V costante</a:t>
            </a:r>
          </a:p>
        </p:txBody>
      </p:sp>
      <p:pic>
        <p:nvPicPr>
          <p:cNvPr id="54330" name="Picture 63"/>
          <p:cNvPicPr>
            <a:picLocks noChangeAspect="1" noChangeArrowheads="1"/>
          </p:cNvPicPr>
          <p:nvPr/>
        </p:nvPicPr>
        <p:blipFill>
          <a:blip r:embed="rId3"/>
          <a:srcRect/>
          <a:stretch>
            <a:fillRect/>
          </a:stretch>
        </p:blipFill>
        <p:spPr bwMode="auto">
          <a:xfrm>
            <a:off x="4140200" y="2714625"/>
            <a:ext cx="5003800" cy="3992563"/>
          </a:xfrm>
          <a:prstGeom prst="rect">
            <a:avLst/>
          </a:prstGeom>
          <a:noFill/>
          <a:ln w="9525">
            <a:noFill/>
            <a:miter lim="800000"/>
            <a:headEnd/>
            <a:tailEnd/>
          </a:ln>
        </p:spPr>
      </p:pic>
      <p:sp>
        <p:nvSpPr>
          <p:cNvPr id="54331" name="Rectangle 64"/>
          <p:cNvSpPr>
            <a:spLocks noChangeArrowheads="1"/>
          </p:cNvSpPr>
          <p:nvPr/>
        </p:nvSpPr>
        <p:spPr bwMode="auto">
          <a:xfrm>
            <a:off x="214282" y="2786058"/>
            <a:ext cx="3857652" cy="1631216"/>
          </a:xfrm>
          <a:prstGeom prst="rect">
            <a:avLst/>
          </a:prstGeom>
          <a:noFill/>
          <a:ln w="9525">
            <a:noFill/>
            <a:miter lim="800000"/>
            <a:headEnd/>
            <a:tailEnd/>
          </a:ln>
        </p:spPr>
        <p:txBody>
          <a:bodyPr wrap="square">
            <a:spAutoFit/>
          </a:bodyPr>
          <a:lstStyle/>
          <a:p>
            <a:pPr algn="just"/>
            <a:r>
              <a:rPr lang="it-IT" sz="2000" dirty="0"/>
              <a:t>Formula molto complessa.</a:t>
            </a:r>
          </a:p>
          <a:p>
            <a:pPr algn="just"/>
            <a:r>
              <a:rPr lang="it-IT" sz="2000" dirty="0"/>
              <a:t>Non si riportano i passaggi analitici.</a:t>
            </a:r>
          </a:p>
          <a:p>
            <a:pPr algn="just"/>
            <a:r>
              <a:rPr lang="it-IT" sz="2000" dirty="0"/>
              <a:t>Questa volta quota e V sono costanti, mentre l’assetto varia, ed anche l’efficienza.</a:t>
            </a:r>
          </a:p>
        </p:txBody>
      </p:sp>
      <p:graphicFrame>
        <p:nvGraphicFramePr>
          <p:cNvPr id="54274" name="Object 65"/>
          <p:cNvGraphicFramePr>
            <a:graphicFrameLocks noChangeAspect="1"/>
          </p:cNvGraphicFramePr>
          <p:nvPr/>
        </p:nvGraphicFramePr>
        <p:xfrm>
          <a:off x="4127500" y="692150"/>
          <a:ext cx="1951038" cy="1004888"/>
        </p:xfrm>
        <a:graphic>
          <a:graphicData uri="http://schemas.openxmlformats.org/presentationml/2006/ole">
            <mc:AlternateContent xmlns:mc="http://schemas.openxmlformats.org/markup-compatibility/2006">
              <mc:Choice xmlns:v="urn:schemas-microsoft-com:vml" Requires="v">
                <p:oleObj spid="_x0000_s54306" name="Equazione" r:id="rId4" imgW="965160" imgH="495000" progId="Equation.3">
                  <p:embed/>
                </p:oleObj>
              </mc:Choice>
              <mc:Fallback>
                <p:oleObj name="Equazione" r:id="rId4" imgW="965160" imgH="495000"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0" y="692150"/>
                        <a:ext cx="1951038" cy="1004888"/>
                      </a:xfrm>
                      <a:prstGeom prst="rect">
                        <a:avLst/>
                      </a:prstGeom>
                      <a:solidFill>
                        <a:srgbClr val="FFFF00"/>
                      </a:solidFill>
                    </p:spPr>
                  </p:pic>
                </p:oleObj>
              </mc:Fallback>
            </mc:AlternateContent>
          </a:graphicData>
        </a:graphic>
      </p:graphicFrame>
      <p:graphicFrame>
        <p:nvGraphicFramePr>
          <p:cNvPr id="54275" name="Object 66"/>
          <p:cNvGraphicFramePr>
            <a:graphicFrameLocks noChangeAspect="1"/>
          </p:cNvGraphicFramePr>
          <p:nvPr/>
        </p:nvGraphicFramePr>
        <p:xfrm>
          <a:off x="6227763" y="998538"/>
          <a:ext cx="2732087" cy="452437"/>
        </p:xfrm>
        <a:graphic>
          <a:graphicData uri="http://schemas.openxmlformats.org/presentationml/2006/ole">
            <mc:AlternateContent xmlns:mc="http://schemas.openxmlformats.org/markup-compatibility/2006">
              <mc:Choice xmlns:v="urn:schemas-microsoft-com:vml" Requires="v">
                <p:oleObj spid="_x0000_s54307" name="Equation" r:id="rId6" imgW="1536480" imgH="253800" progId="Equation.3">
                  <p:embed/>
                </p:oleObj>
              </mc:Choice>
              <mc:Fallback>
                <p:oleObj name="Equation" r:id="rId6" imgW="1536480" imgH="253800" progId="Equation.3">
                  <p:embed/>
                  <p:pic>
                    <p:nvPicPr>
                      <p:cNvPr id="0" name="Object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7763" y="998538"/>
                        <a:ext cx="2732087" cy="452437"/>
                      </a:xfrm>
                      <a:prstGeom prst="rect">
                        <a:avLst/>
                      </a:prstGeom>
                      <a:solidFill>
                        <a:srgbClr val="FFFF00"/>
                      </a:solidFill>
                    </p:spPr>
                  </p:pic>
                </p:oleObj>
              </mc:Fallback>
            </mc:AlternateContent>
          </a:graphicData>
        </a:graphic>
      </p:graphicFrame>
      <p:sp>
        <p:nvSpPr>
          <p:cNvPr id="54332" name="Segnaposto numero diapositiva 60"/>
          <p:cNvSpPr>
            <a:spLocks noGrp="1"/>
          </p:cNvSpPr>
          <p:nvPr>
            <p:ph type="sldNum" sz="quarter" idx="12"/>
          </p:nvPr>
        </p:nvSpPr>
        <p:spPr>
          <a:noFill/>
        </p:spPr>
        <p:txBody>
          <a:bodyPr/>
          <a:lstStyle/>
          <a:p>
            <a:fld id="{C60D4B59-C501-475C-A490-E5B1948A3C5D}" type="slidenum">
              <a:rPr lang="it-IT" smtClean="0"/>
              <a:pPr/>
              <a:t>66</a:t>
            </a:fld>
            <a:endParaRPr lang="it-IT"/>
          </a:p>
        </p:txBody>
      </p:sp>
      <p:graphicFrame>
        <p:nvGraphicFramePr>
          <p:cNvPr id="54276" name="Object 67"/>
          <p:cNvGraphicFramePr>
            <a:graphicFrameLocks noChangeAspect="1"/>
          </p:cNvGraphicFramePr>
          <p:nvPr/>
        </p:nvGraphicFramePr>
        <p:xfrm>
          <a:off x="285720" y="1786712"/>
          <a:ext cx="5481663" cy="927908"/>
        </p:xfrm>
        <a:graphic>
          <a:graphicData uri="http://schemas.openxmlformats.org/presentationml/2006/ole">
            <mc:AlternateContent xmlns:mc="http://schemas.openxmlformats.org/markup-compatibility/2006">
              <mc:Choice xmlns:v="urn:schemas-microsoft-com:vml" Requires="v">
                <p:oleObj spid="_x0000_s54308" name="Equation" r:id="rId8" imgW="3162240" imgH="533160" progId="Equation.3">
                  <p:embed/>
                </p:oleObj>
              </mc:Choice>
              <mc:Fallback>
                <p:oleObj name="Equation" r:id="rId8" imgW="3162240" imgH="533160" progId="Equation.3">
                  <p:embed/>
                  <p:pic>
                    <p:nvPicPr>
                      <p:cNvPr id="0" name="Object 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720" y="1786712"/>
                        <a:ext cx="5481663" cy="927908"/>
                      </a:xfrm>
                      <a:prstGeom prst="rect">
                        <a:avLst/>
                      </a:prstGeom>
                      <a:solidFill>
                        <a:srgbClr val="FFFF00"/>
                      </a:solidFill>
                    </p:spPr>
                  </p:pic>
                </p:oleObj>
              </mc:Fallback>
            </mc:AlternateContent>
          </a:graphicData>
        </a:graphic>
      </p:graphicFrame>
      <p:graphicFrame>
        <p:nvGraphicFramePr>
          <p:cNvPr id="2" name="Object 59"/>
          <p:cNvGraphicFramePr>
            <a:graphicFrameLocks noChangeAspect="1"/>
          </p:cNvGraphicFramePr>
          <p:nvPr/>
        </p:nvGraphicFramePr>
        <p:xfrm>
          <a:off x="6143636" y="1857364"/>
          <a:ext cx="2738038" cy="785818"/>
        </p:xfrm>
        <a:graphic>
          <a:graphicData uri="http://schemas.openxmlformats.org/presentationml/2006/ole">
            <mc:AlternateContent xmlns:mc="http://schemas.openxmlformats.org/markup-compatibility/2006">
              <mc:Choice xmlns:v="urn:schemas-microsoft-com:vml" Requires="v">
                <p:oleObj spid="_x0000_s54309" name="Equation" r:id="rId10" imgW="1688760" imgH="482400" progId="Equation.3">
                  <p:embed/>
                </p:oleObj>
              </mc:Choice>
              <mc:Fallback>
                <p:oleObj name="Equation" r:id="rId10" imgW="1688760" imgH="482400" progId="Equation.3">
                  <p:embed/>
                  <p:pic>
                    <p:nvPicPr>
                      <p:cNvPr id="0"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43636" y="1857364"/>
                        <a:ext cx="2738038"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Segnaposto piè di pagina 4">
            <a:extLst>
              <a:ext uri="{FF2B5EF4-FFF2-40B4-BE49-F238E27FC236}">
                <a16:creationId xmlns:a16="http://schemas.microsoft.com/office/drawing/2014/main" id="{999F16BE-219B-47FF-A01C-B952F70A0941}"/>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66" name="Rectangle 2">
            <a:extLst>
              <a:ext uri="{FF2B5EF4-FFF2-40B4-BE49-F238E27FC236}">
                <a16:creationId xmlns:a16="http://schemas.microsoft.com/office/drawing/2014/main" id="{354C23E3-1602-4D18-976D-58350C663ED5}"/>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6564"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6565"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6566"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567"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6568"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6569"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570"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6571"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6572"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573"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6574"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6575"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6576"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6577"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6578"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6579"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6580"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6581"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6582"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6583"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584"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6585"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586" name="Rectangle 26"/>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6588" name="Rectangle 28"/>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a:t>RANGE - Considerazioni</a:t>
            </a:r>
          </a:p>
        </p:txBody>
      </p:sp>
      <p:sp>
        <p:nvSpPr>
          <p:cNvPr id="66589"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590" name="Rectangle 3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591" name="Rectangle 3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6592" name="Rectangle 3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6593" name="Rectangle 3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6594" name="Rectangle 3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6595"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596"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597" name="Rectangle 3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598" name="Rectangle 3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6599" name="Rectangle 3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6600" name="Rectangle 4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6601"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602" name="Rectangle 4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6603"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6604" name="Rectangle 4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6605"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6606"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6607"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6608" name="Rectangle 4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609"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6610" name="Rectangle 5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6611" name="Rectangle 5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6612" name="Rectangle 5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6613" name="Rectangle 5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6614" name="Rectangle 54"/>
          <p:cNvSpPr>
            <a:spLocks noChangeArrowheads="1"/>
          </p:cNvSpPr>
          <p:nvPr/>
        </p:nvSpPr>
        <p:spPr bwMode="auto">
          <a:xfrm>
            <a:off x="323850" y="981075"/>
            <a:ext cx="7027863" cy="457200"/>
          </a:xfrm>
          <a:prstGeom prst="rect">
            <a:avLst/>
          </a:prstGeom>
          <a:noFill/>
          <a:ln w="9525">
            <a:noFill/>
            <a:miter lim="800000"/>
            <a:headEnd/>
            <a:tailEnd/>
          </a:ln>
        </p:spPr>
        <p:txBody>
          <a:bodyPr wrap="none">
            <a:spAutoFit/>
          </a:bodyPr>
          <a:lstStyle/>
          <a:p>
            <a:r>
              <a:rPr lang="it-IT"/>
              <a:t>BEST RANGE – confronto fra i vari programmi di volo</a:t>
            </a:r>
          </a:p>
        </p:txBody>
      </p:sp>
      <p:pic>
        <p:nvPicPr>
          <p:cNvPr id="66615" name="Picture 60"/>
          <p:cNvPicPr>
            <a:picLocks noChangeAspect="1" noChangeArrowheads="1"/>
          </p:cNvPicPr>
          <p:nvPr/>
        </p:nvPicPr>
        <p:blipFill>
          <a:blip r:embed="rId3"/>
          <a:srcRect/>
          <a:stretch>
            <a:fillRect/>
          </a:stretch>
        </p:blipFill>
        <p:spPr bwMode="auto">
          <a:xfrm>
            <a:off x="4432220" y="1500174"/>
            <a:ext cx="4668913" cy="4806961"/>
          </a:xfrm>
          <a:prstGeom prst="rect">
            <a:avLst/>
          </a:prstGeom>
          <a:noFill/>
          <a:ln w="9525">
            <a:noFill/>
            <a:miter lim="800000"/>
            <a:headEnd/>
            <a:tailEnd/>
          </a:ln>
        </p:spPr>
      </p:pic>
      <p:sp>
        <p:nvSpPr>
          <p:cNvPr id="66616" name="Segnaposto numero diapositiva 56"/>
          <p:cNvSpPr>
            <a:spLocks noGrp="1"/>
          </p:cNvSpPr>
          <p:nvPr>
            <p:ph type="sldNum" sz="quarter" idx="12"/>
          </p:nvPr>
        </p:nvSpPr>
        <p:spPr>
          <a:noFill/>
        </p:spPr>
        <p:txBody>
          <a:bodyPr/>
          <a:lstStyle/>
          <a:p>
            <a:fld id="{C7ED5BE3-4E9B-4742-8A62-F58F1FD6D8A6}" type="slidenum">
              <a:rPr lang="it-IT" smtClean="0"/>
              <a:pPr/>
              <a:t>67</a:t>
            </a:fld>
            <a:endParaRPr lang="it-IT"/>
          </a:p>
        </p:txBody>
      </p:sp>
      <p:sp>
        <p:nvSpPr>
          <p:cNvPr id="58" name="Rectangle 64"/>
          <p:cNvSpPr>
            <a:spLocks noChangeArrowheads="1"/>
          </p:cNvSpPr>
          <p:nvPr/>
        </p:nvSpPr>
        <p:spPr bwMode="auto">
          <a:xfrm>
            <a:off x="0" y="1428736"/>
            <a:ext cx="4500562" cy="4401205"/>
          </a:xfrm>
          <a:prstGeom prst="rect">
            <a:avLst/>
          </a:prstGeom>
          <a:noFill/>
          <a:ln w="9525">
            <a:noFill/>
            <a:miter lim="800000"/>
            <a:headEnd/>
            <a:tailEnd/>
          </a:ln>
        </p:spPr>
        <p:txBody>
          <a:bodyPr wrap="square">
            <a:spAutoFit/>
          </a:bodyPr>
          <a:lstStyle/>
          <a:p>
            <a:pPr algn="just"/>
            <a:r>
              <a:rPr lang="it-IT" sz="2000" dirty="0"/>
              <a:t>Qui è riportato il confronto tra i vari casi rapportati tra loro.</a:t>
            </a:r>
          </a:p>
          <a:p>
            <a:pPr algn="just"/>
            <a:r>
              <a:rPr lang="it-IT" sz="2000" dirty="0"/>
              <a:t>Come si vede il caso (2) , con frazioni di carburante tipiche tra 0.20 e 0.30, comporta autonomia dal 5 al 10 % maggiore che negli altri casi.</a:t>
            </a:r>
          </a:p>
          <a:p>
            <a:pPr algn="just"/>
            <a:r>
              <a:rPr lang="it-IT" sz="2000" dirty="0"/>
              <a:t>Il CRUISE-CLIMB sarebbe il programma ottimale.</a:t>
            </a:r>
          </a:p>
          <a:p>
            <a:pPr algn="just"/>
            <a:endParaRPr lang="it-IT" sz="2000" dirty="0"/>
          </a:p>
          <a:p>
            <a:pPr algn="just"/>
            <a:r>
              <a:rPr lang="it-IT" sz="2000" dirty="0"/>
              <a:t>I programmi (3) ed (1) conducono a risultati molto prossimi tra loro ( e come detto inferiori del 5-10% all’autonomia ottenibile con il programma CRUISE-CLIMB.</a:t>
            </a:r>
          </a:p>
        </p:txBody>
      </p:sp>
      <p:sp>
        <p:nvSpPr>
          <p:cNvPr id="59" name="Rettangolo 58"/>
          <p:cNvSpPr/>
          <p:nvPr/>
        </p:nvSpPr>
        <p:spPr>
          <a:xfrm>
            <a:off x="4643438" y="0"/>
            <a:ext cx="4461862" cy="1015663"/>
          </a:xfrm>
          <a:prstGeom prst="rect">
            <a:avLst/>
          </a:prstGeom>
        </p:spPr>
        <p:txBody>
          <a:bodyPr wrap="none">
            <a:spAutoFit/>
          </a:bodyPr>
          <a:lstStyle/>
          <a:p>
            <a:pPr marL="342900" indent="-342900">
              <a:buAutoNum type="arabicParenR"/>
            </a:pPr>
            <a:r>
              <a:rPr lang="it-IT" sz="2000" dirty="0"/>
              <a:t>Quota “h” e </a:t>
            </a:r>
            <a:r>
              <a:rPr lang="it-IT" sz="2000" dirty="0" err="1"/>
              <a:t>C</a:t>
            </a:r>
            <a:r>
              <a:rPr lang="it-IT" sz="1400" dirty="0" err="1"/>
              <a:t>L</a:t>
            </a:r>
            <a:r>
              <a:rPr lang="it-IT" sz="2000" dirty="0"/>
              <a:t>  (V variabile)</a:t>
            </a:r>
          </a:p>
          <a:p>
            <a:pPr marL="342900" indent="-342900">
              <a:buAutoNum type="arabicParenR"/>
            </a:pPr>
            <a:r>
              <a:rPr lang="it-IT" sz="2000" dirty="0"/>
              <a:t>V e </a:t>
            </a:r>
            <a:r>
              <a:rPr lang="it-IT" sz="2000" dirty="0" err="1"/>
              <a:t>C</a:t>
            </a:r>
            <a:r>
              <a:rPr lang="it-IT" sz="1400" dirty="0" err="1"/>
              <a:t>L</a:t>
            </a:r>
            <a:r>
              <a:rPr lang="it-IT" sz="1400" dirty="0"/>
              <a:t> </a:t>
            </a:r>
            <a:r>
              <a:rPr lang="it-IT" sz="2000" dirty="0"/>
              <a:t>(Quota </a:t>
            </a:r>
            <a:r>
              <a:rPr lang="it-IT" sz="2000" dirty="0" err="1"/>
              <a:t>Var</a:t>
            </a:r>
            <a:r>
              <a:rPr lang="it-IT" sz="2000" dirty="0"/>
              <a:t>, CRUISE-CLIMB)</a:t>
            </a:r>
          </a:p>
          <a:p>
            <a:pPr marL="342900" indent="-342900">
              <a:buAutoNum type="arabicParenR"/>
            </a:pPr>
            <a:r>
              <a:rPr lang="it-IT" sz="2000" dirty="0"/>
              <a:t>Quota “h” e V (Assetto variabile)</a:t>
            </a:r>
          </a:p>
        </p:txBody>
      </p:sp>
      <p:graphicFrame>
        <p:nvGraphicFramePr>
          <p:cNvPr id="112641" name="Object 59"/>
          <p:cNvGraphicFramePr>
            <a:graphicFrameLocks noChangeAspect="1"/>
          </p:cNvGraphicFramePr>
          <p:nvPr/>
        </p:nvGraphicFramePr>
        <p:xfrm>
          <a:off x="8286776" y="2357430"/>
          <a:ext cx="452438" cy="682625"/>
        </p:xfrm>
        <a:graphic>
          <a:graphicData uri="http://schemas.openxmlformats.org/presentationml/2006/ole">
            <mc:AlternateContent xmlns:mc="http://schemas.openxmlformats.org/markup-compatibility/2006">
              <mc:Choice xmlns:v="urn:schemas-microsoft-com:vml" Requires="v">
                <p:oleObj spid="_x0000_s112657" name="Equazione" r:id="rId4" imgW="279360" imgH="419040" progId="Equation.3">
                  <p:embed/>
                </p:oleObj>
              </mc:Choice>
              <mc:Fallback>
                <p:oleObj name="Equazione" r:id="rId4" imgW="279360" imgH="419040" progId="Equation.3">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776" y="2357430"/>
                        <a:ext cx="452438"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2" name="Object 59"/>
          <p:cNvGraphicFramePr>
            <a:graphicFrameLocks noChangeAspect="1"/>
          </p:cNvGraphicFramePr>
          <p:nvPr/>
        </p:nvGraphicFramePr>
        <p:xfrm>
          <a:off x="8334404" y="3143248"/>
          <a:ext cx="452438" cy="682625"/>
        </p:xfrm>
        <a:graphic>
          <a:graphicData uri="http://schemas.openxmlformats.org/presentationml/2006/ole">
            <mc:AlternateContent xmlns:mc="http://schemas.openxmlformats.org/markup-compatibility/2006">
              <mc:Choice xmlns:v="urn:schemas-microsoft-com:vml" Requires="v">
                <p:oleObj spid="_x0000_s112658" name="Equazione" r:id="rId6" imgW="279360" imgH="419040" progId="Equation.3">
                  <p:embed/>
                </p:oleObj>
              </mc:Choice>
              <mc:Fallback>
                <p:oleObj name="Equazione" r:id="rId6" imgW="279360" imgH="41904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4404" y="3143248"/>
                        <a:ext cx="452438"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Segnaposto piè di pagina 4">
            <a:extLst>
              <a:ext uri="{FF2B5EF4-FFF2-40B4-BE49-F238E27FC236}">
                <a16:creationId xmlns:a16="http://schemas.microsoft.com/office/drawing/2014/main" id="{2466A8FA-455E-49F6-A879-56ECD99A131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64" name="Rectangle 2">
            <a:extLst>
              <a:ext uri="{FF2B5EF4-FFF2-40B4-BE49-F238E27FC236}">
                <a16:creationId xmlns:a16="http://schemas.microsoft.com/office/drawing/2014/main" id="{52E590D3-1598-4D53-B4AB-4823B1F937A9}"/>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7588"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7589"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7590"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591"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7592"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7593"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594"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7595"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7596"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597"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7598"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7599"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7600"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7601"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7602"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7603"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7604"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7605"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7606"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7607"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608"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7609"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610" name="Rectangle 26"/>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7612" name="Rectangle 28"/>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a:t>RANGE - Considerazioni</a:t>
            </a:r>
          </a:p>
        </p:txBody>
      </p:sp>
      <p:sp>
        <p:nvSpPr>
          <p:cNvPr id="67613"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614" name="Rectangle 3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615" name="Rectangle 3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7616" name="Rectangle 3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7617" name="Rectangle 3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7618" name="Rectangle 3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7619"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620"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621" name="Rectangle 3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622" name="Rectangle 3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7623" name="Rectangle 3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7624" name="Rectangle 4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7625"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626" name="Rectangle 4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7627"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7628" name="Rectangle 4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7629"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7630"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7631"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7632" name="Rectangle 4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633"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7634" name="Rectangle 5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7635" name="Rectangle 5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7636" name="Rectangle 5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7637" name="Rectangle 5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7638" name="Rectangle 54"/>
          <p:cNvSpPr>
            <a:spLocks noChangeArrowheads="1"/>
          </p:cNvSpPr>
          <p:nvPr/>
        </p:nvSpPr>
        <p:spPr bwMode="auto">
          <a:xfrm>
            <a:off x="323850" y="981075"/>
            <a:ext cx="5075428" cy="461665"/>
          </a:xfrm>
          <a:prstGeom prst="rect">
            <a:avLst/>
          </a:prstGeom>
          <a:noFill/>
          <a:ln w="9525">
            <a:noFill/>
            <a:miter lim="800000"/>
            <a:headEnd/>
            <a:tailEnd/>
          </a:ln>
        </p:spPr>
        <p:txBody>
          <a:bodyPr wrap="none">
            <a:spAutoFit/>
          </a:bodyPr>
          <a:lstStyle/>
          <a:p>
            <a:r>
              <a:rPr lang="it-IT" dirty="0"/>
              <a:t>Cruise </a:t>
            </a:r>
            <a:r>
              <a:rPr lang="it-IT" dirty="0" err="1"/>
              <a:t>–climb</a:t>
            </a:r>
            <a:r>
              <a:rPr lang="it-IT" dirty="0"/>
              <a:t> vs </a:t>
            </a:r>
            <a:r>
              <a:rPr lang="it-IT" dirty="0" err="1"/>
              <a:t>Stepped</a:t>
            </a:r>
            <a:r>
              <a:rPr lang="it-IT" dirty="0"/>
              <a:t> </a:t>
            </a:r>
            <a:r>
              <a:rPr lang="it-IT" dirty="0" err="1"/>
              <a:t>altitude</a:t>
            </a:r>
            <a:r>
              <a:rPr lang="it-IT" dirty="0"/>
              <a:t> flight</a:t>
            </a:r>
          </a:p>
        </p:txBody>
      </p:sp>
      <p:pic>
        <p:nvPicPr>
          <p:cNvPr id="67639" name="Picture 56"/>
          <p:cNvPicPr>
            <a:picLocks noChangeAspect="1" noChangeArrowheads="1"/>
          </p:cNvPicPr>
          <p:nvPr/>
        </p:nvPicPr>
        <p:blipFill>
          <a:blip r:embed="rId2"/>
          <a:srcRect/>
          <a:stretch>
            <a:fillRect/>
          </a:stretch>
        </p:blipFill>
        <p:spPr bwMode="auto">
          <a:xfrm>
            <a:off x="5580063" y="476250"/>
            <a:ext cx="3381375" cy="1876425"/>
          </a:xfrm>
          <a:prstGeom prst="rect">
            <a:avLst/>
          </a:prstGeom>
          <a:noFill/>
          <a:ln w="9525">
            <a:noFill/>
            <a:miter lim="800000"/>
            <a:headEnd/>
            <a:tailEnd/>
          </a:ln>
        </p:spPr>
      </p:pic>
      <p:pic>
        <p:nvPicPr>
          <p:cNvPr id="67640" name="Picture 57"/>
          <p:cNvPicPr>
            <a:picLocks noChangeAspect="1" noChangeArrowheads="1"/>
          </p:cNvPicPr>
          <p:nvPr/>
        </p:nvPicPr>
        <p:blipFill>
          <a:blip r:embed="rId3"/>
          <a:srcRect/>
          <a:stretch>
            <a:fillRect/>
          </a:stretch>
        </p:blipFill>
        <p:spPr bwMode="auto">
          <a:xfrm>
            <a:off x="179389" y="2054920"/>
            <a:ext cx="5178430" cy="3160030"/>
          </a:xfrm>
          <a:prstGeom prst="rect">
            <a:avLst/>
          </a:prstGeom>
          <a:noFill/>
          <a:ln w="9525">
            <a:noFill/>
            <a:miter lim="800000"/>
            <a:headEnd/>
            <a:tailEnd/>
          </a:ln>
        </p:spPr>
      </p:pic>
      <p:sp>
        <p:nvSpPr>
          <p:cNvPr id="67641" name="Rectangle 58"/>
          <p:cNvSpPr>
            <a:spLocks noChangeArrowheads="1"/>
          </p:cNvSpPr>
          <p:nvPr/>
        </p:nvSpPr>
        <p:spPr bwMode="auto">
          <a:xfrm>
            <a:off x="214282" y="5214950"/>
            <a:ext cx="8201732" cy="830997"/>
          </a:xfrm>
          <a:prstGeom prst="rect">
            <a:avLst/>
          </a:prstGeom>
          <a:noFill/>
          <a:ln w="9525">
            <a:noFill/>
            <a:miter lim="800000"/>
            <a:headEnd/>
            <a:tailEnd/>
          </a:ln>
        </p:spPr>
        <p:txBody>
          <a:bodyPr wrap="none">
            <a:spAutoFit/>
          </a:bodyPr>
          <a:lstStyle/>
          <a:p>
            <a:r>
              <a:rPr lang="it-IT" dirty="0"/>
              <a:t>C’e’ poca differenza tra il cruise </a:t>
            </a:r>
            <a:r>
              <a:rPr lang="it-IT" dirty="0" err="1"/>
              <a:t>climb</a:t>
            </a:r>
            <a:r>
              <a:rPr lang="it-IT" dirty="0"/>
              <a:t> e lo </a:t>
            </a:r>
            <a:r>
              <a:rPr lang="it-IT" dirty="0" err="1"/>
              <a:t>stepped</a:t>
            </a:r>
            <a:r>
              <a:rPr lang="it-IT" dirty="0"/>
              <a:t> </a:t>
            </a:r>
            <a:r>
              <a:rPr lang="it-IT" dirty="0" err="1"/>
              <a:t>altitude</a:t>
            </a:r>
            <a:r>
              <a:rPr lang="it-IT" dirty="0"/>
              <a:t> flight</a:t>
            </a:r>
          </a:p>
          <a:p>
            <a:r>
              <a:rPr lang="it-IT" dirty="0"/>
              <a:t>=&gt; Il volo a quota costante ed assetto constante  non conviene !</a:t>
            </a:r>
          </a:p>
        </p:txBody>
      </p:sp>
      <p:sp>
        <p:nvSpPr>
          <p:cNvPr id="67642" name="Rectangle 59"/>
          <p:cNvSpPr>
            <a:spLocks noChangeArrowheads="1"/>
          </p:cNvSpPr>
          <p:nvPr/>
        </p:nvSpPr>
        <p:spPr bwMode="auto">
          <a:xfrm>
            <a:off x="5072066" y="2565400"/>
            <a:ext cx="3924300" cy="1631216"/>
          </a:xfrm>
          <a:prstGeom prst="rect">
            <a:avLst/>
          </a:prstGeom>
          <a:noFill/>
          <a:ln w="9525">
            <a:noFill/>
            <a:miter lim="800000"/>
            <a:headEnd/>
            <a:tailEnd/>
          </a:ln>
        </p:spPr>
        <p:txBody>
          <a:bodyPr>
            <a:spAutoFit/>
          </a:bodyPr>
          <a:lstStyle/>
          <a:p>
            <a:pPr algn="just"/>
            <a:r>
              <a:rPr lang="it-IT" sz="2000" dirty="0"/>
              <a:t>Tipicamente gli </a:t>
            </a:r>
            <a:r>
              <a:rPr lang="it-IT" sz="2000" dirty="0" err="1"/>
              <a:t>step</a:t>
            </a:r>
            <a:r>
              <a:rPr lang="it-IT" sz="2000" dirty="0"/>
              <a:t> ammessi dagli enti controllo </a:t>
            </a:r>
            <a:r>
              <a:rPr lang="it-IT" sz="2000" dirty="0" err="1"/>
              <a:t>traff</a:t>
            </a:r>
            <a:r>
              <a:rPr lang="it-IT" sz="2000" dirty="0"/>
              <a:t> aereo sono di 40 FL o 20 FL (1 FL = 100 </a:t>
            </a:r>
            <a:r>
              <a:rPr lang="it-IT" sz="2000" dirty="0" err="1"/>
              <a:t>ft</a:t>
            </a:r>
            <a:r>
              <a:rPr lang="it-IT" sz="2000" dirty="0"/>
              <a:t>) e dispari e pari per sensi opposti di direzione di volo.</a:t>
            </a:r>
          </a:p>
        </p:txBody>
      </p:sp>
      <p:sp>
        <p:nvSpPr>
          <p:cNvPr id="67643" name="Segnaposto numero diapositiva 59"/>
          <p:cNvSpPr>
            <a:spLocks noGrp="1"/>
          </p:cNvSpPr>
          <p:nvPr>
            <p:ph type="sldNum" sz="quarter" idx="12"/>
          </p:nvPr>
        </p:nvSpPr>
        <p:spPr>
          <a:noFill/>
        </p:spPr>
        <p:txBody>
          <a:bodyPr/>
          <a:lstStyle/>
          <a:p>
            <a:fld id="{C05DF256-1676-450E-898D-8BAB417F0E75}" type="slidenum">
              <a:rPr lang="it-IT" smtClean="0"/>
              <a:pPr/>
              <a:t>68</a:t>
            </a:fld>
            <a:endParaRPr lang="it-IT"/>
          </a:p>
        </p:txBody>
      </p:sp>
      <p:sp>
        <p:nvSpPr>
          <p:cNvPr id="61" name="Rettangolo 60"/>
          <p:cNvSpPr/>
          <p:nvPr/>
        </p:nvSpPr>
        <p:spPr>
          <a:xfrm>
            <a:off x="925392" y="1773784"/>
            <a:ext cx="3360856" cy="369332"/>
          </a:xfrm>
          <a:prstGeom prst="rect">
            <a:avLst/>
          </a:prstGeom>
        </p:spPr>
        <p:txBody>
          <a:bodyPr wrap="none">
            <a:spAutoFit/>
          </a:bodyPr>
          <a:lstStyle/>
          <a:p>
            <a:r>
              <a:rPr lang="it-IT" sz="1800" b="1" u="sng" dirty="0"/>
              <a:t>CONSUMO carburante relativo</a:t>
            </a:r>
          </a:p>
        </p:txBody>
      </p:sp>
      <p:sp>
        <p:nvSpPr>
          <p:cNvPr id="62" name="Segnaposto piè di pagina 4">
            <a:extLst>
              <a:ext uri="{FF2B5EF4-FFF2-40B4-BE49-F238E27FC236}">
                <a16:creationId xmlns:a16="http://schemas.microsoft.com/office/drawing/2014/main" id="{8F867C70-60D6-41A6-AEBD-4E20E5DA5EA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65" name="Rectangle 2">
            <a:extLst>
              <a:ext uri="{FF2B5EF4-FFF2-40B4-BE49-F238E27FC236}">
                <a16:creationId xmlns:a16="http://schemas.microsoft.com/office/drawing/2014/main" id="{51946318-5159-4962-B7AF-5DE709E2F151}"/>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8612"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8613"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8614"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15"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8616"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8617"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18"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19"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0"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21"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2"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8623"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4"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5"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6"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7"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8628"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9"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8630"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8631"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32"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8633"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34" name="Rectangle 26"/>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8636" name="Rectangle 28"/>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dirty="0"/>
              <a:t>RANGE – Considerazioni finali</a:t>
            </a:r>
          </a:p>
        </p:txBody>
      </p:sp>
      <p:sp>
        <p:nvSpPr>
          <p:cNvPr id="68637"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38" name="Rectangle 3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39" name="Rectangle 3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8640" name="Rectangle 3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8641" name="Rectangle 3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8642" name="Rectangle 3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8643"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44"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45" name="Rectangle 3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46" name="Rectangle 3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47" name="Rectangle 3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8648" name="Rectangle 4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8649"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50" name="Rectangle 4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51"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52" name="Rectangle 4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8653"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54"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8655"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56" name="Rectangle 4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57"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8658" name="Rectangle 5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59" name="Rectangle 5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60" name="Rectangle 5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61" name="Rectangle 54"/>
          <p:cNvSpPr>
            <a:spLocks noChangeArrowheads="1"/>
          </p:cNvSpPr>
          <p:nvPr/>
        </p:nvSpPr>
        <p:spPr bwMode="auto">
          <a:xfrm>
            <a:off x="357158" y="857232"/>
            <a:ext cx="8125561" cy="1631216"/>
          </a:xfrm>
          <a:prstGeom prst="rect">
            <a:avLst/>
          </a:prstGeom>
          <a:noFill/>
          <a:ln w="9525">
            <a:noFill/>
            <a:miter lim="800000"/>
            <a:headEnd/>
            <a:tailEnd/>
          </a:ln>
        </p:spPr>
        <p:txBody>
          <a:bodyPr wrap="square">
            <a:spAutoFit/>
          </a:bodyPr>
          <a:lstStyle/>
          <a:p>
            <a:pPr algn="just"/>
            <a:r>
              <a:rPr lang="it-IT" sz="2000" dirty="0"/>
              <a:t>Le autonomie coprono tutti i punti caratteristici:</a:t>
            </a:r>
          </a:p>
          <a:p>
            <a:pPr algn="just"/>
            <a:r>
              <a:rPr lang="it-IT" sz="2000" dirty="0"/>
              <a:t>Gli assetti tipici di elica e getto </a:t>
            </a:r>
          </a:p>
          <a:p>
            <a:pPr algn="just"/>
            <a:r>
              <a:rPr lang="it-IT" sz="2000" dirty="0"/>
              <a:t>sono quindi tra E </a:t>
            </a:r>
            <a:r>
              <a:rPr lang="it-IT" sz="2000" dirty="0" err="1"/>
              <a:t>e</a:t>
            </a:r>
            <a:r>
              <a:rPr lang="it-IT" sz="2000" dirty="0"/>
              <a:t> P per </a:t>
            </a:r>
          </a:p>
          <a:p>
            <a:pPr algn="just"/>
            <a:r>
              <a:rPr lang="it-IT" sz="2000" dirty="0"/>
              <a:t>elica e tra A ed E per getto.</a:t>
            </a:r>
          </a:p>
          <a:p>
            <a:pPr algn="just"/>
            <a:endParaRPr lang="it-IT" sz="2000" dirty="0"/>
          </a:p>
        </p:txBody>
      </p:sp>
      <p:sp>
        <p:nvSpPr>
          <p:cNvPr id="68662" name="Segnaposto numero diapositiva 54"/>
          <p:cNvSpPr>
            <a:spLocks noGrp="1"/>
          </p:cNvSpPr>
          <p:nvPr>
            <p:ph type="sldNum" sz="quarter" idx="12"/>
          </p:nvPr>
        </p:nvSpPr>
        <p:spPr>
          <a:noFill/>
        </p:spPr>
        <p:txBody>
          <a:bodyPr/>
          <a:lstStyle/>
          <a:p>
            <a:fld id="{AD94EDEE-61F5-4E90-9998-65C90C3949F9}" type="slidenum">
              <a:rPr lang="it-IT" smtClean="0"/>
              <a:pPr/>
              <a:t>69</a:t>
            </a:fld>
            <a:endParaRPr lang="it-IT"/>
          </a:p>
        </p:txBody>
      </p:sp>
      <p:pic>
        <p:nvPicPr>
          <p:cNvPr id="56" name="Picture 74"/>
          <p:cNvPicPr>
            <a:picLocks noChangeAspect="1" noChangeArrowheads="1"/>
          </p:cNvPicPr>
          <p:nvPr/>
        </p:nvPicPr>
        <p:blipFill>
          <a:blip r:embed="rId2"/>
          <a:srcRect/>
          <a:stretch>
            <a:fillRect/>
          </a:stretch>
        </p:blipFill>
        <p:spPr bwMode="auto">
          <a:xfrm>
            <a:off x="3500431" y="1285859"/>
            <a:ext cx="5245108" cy="5210713"/>
          </a:xfrm>
          <a:prstGeom prst="rect">
            <a:avLst/>
          </a:prstGeom>
          <a:noFill/>
          <a:ln w="9525">
            <a:noFill/>
            <a:miter lim="800000"/>
            <a:headEnd/>
            <a:tailEnd/>
          </a:ln>
        </p:spPr>
      </p:pic>
      <p:sp>
        <p:nvSpPr>
          <p:cNvPr id="57" name="Rettangolo 56"/>
          <p:cNvSpPr/>
          <p:nvPr/>
        </p:nvSpPr>
        <p:spPr>
          <a:xfrm>
            <a:off x="4378830" y="4429132"/>
            <a:ext cx="407484" cy="461665"/>
          </a:xfrm>
          <a:prstGeom prst="rect">
            <a:avLst/>
          </a:prstGeom>
          <a:solidFill>
            <a:srgbClr val="FFFF00"/>
          </a:solidFill>
        </p:spPr>
        <p:txBody>
          <a:bodyPr wrap="none">
            <a:spAutoFit/>
          </a:bodyPr>
          <a:lstStyle/>
          <a:p>
            <a:r>
              <a:rPr lang="it-IT" dirty="0"/>
              <a:t>A</a:t>
            </a:r>
          </a:p>
        </p:txBody>
      </p:sp>
      <p:sp>
        <p:nvSpPr>
          <p:cNvPr id="58" name="Rettangolo 57"/>
          <p:cNvSpPr/>
          <p:nvPr/>
        </p:nvSpPr>
        <p:spPr>
          <a:xfrm>
            <a:off x="4842724" y="3681715"/>
            <a:ext cx="372218" cy="461665"/>
          </a:xfrm>
          <a:prstGeom prst="rect">
            <a:avLst/>
          </a:prstGeom>
          <a:solidFill>
            <a:srgbClr val="FFFF00"/>
          </a:solidFill>
        </p:spPr>
        <p:txBody>
          <a:bodyPr wrap="none">
            <a:spAutoFit/>
          </a:bodyPr>
          <a:lstStyle/>
          <a:p>
            <a:r>
              <a:rPr lang="it-IT" dirty="0"/>
              <a:t>E</a:t>
            </a:r>
          </a:p>
        </p:txBody>
      </p:sp>
      <p:sp>
        <p:nvSpPr>
          <p:cNvPr id="59" name="Rettangolo 58"/>
          <p:cNvSpPr/>
          <p:nvPr/>
        </p:nvSpPr>
        <p:spPr>
          <a:xfrm>
            <a:off x="6057170" y="2500306"/>
            <a:ext cx="356188" cy="461665"/>
          </a:xfrm>
          <a:prstGeom prst="rect">
            <a:avLst/>
          </a:prstGeom>
          <a:solidFill>
            <a:srgbClr val="FFFF00"/>
          </a:solidFill>
        </p:spPr>
        <p:txBody>
          <a:bodyPr wrap="none">
            <a:spAutoFit/>
          </a:bodyPr>
          <a:lstStyle/>
          <a:p>
            <a:r>
              <a:rPr lang="it-IT" dirty="0"/>
              <a:t>P</a:t>
            </a:r>
          </a:p>
        </p:txBody>
      </p:sp>
      <p:sp>
        <p:nvSpPr>
          <p:cNvPr id="60" name="Ovale 59"/>
          <p:cNvSpPr/>
          <p:nvPr/>
        </p:nvSpPr>
        <p:spPr>
          <a:xfrm>
            <a:off x="4786314" y="485776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Ovale 60"/>
          <p:cNvSpPr/>
          <p:nvPr/>
        </p:nvSpPr>
        <p:spPr>
          <a:xfrm>
            <a:off x="5214942" y="414338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Ovale 61"/>
          <p:cNvSpPr/>
          <p:nvPr/>
        </p:nvSpPr>
        <p:spPr>
          <a:xfrm>
            <a:off x="6357950"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8" name="Connettore 2 67"/>
          <p:cNvCxnSpPr/>
          <p:nvPr/>
        </p:nvCxnSpPr>
        <p:spPr>
          <a:xfrm>
            <a:off x="2571736" y="3000372"/>
            <a:ext cx="364333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ttangolo 69"/>
          <p:cNvSpPr/>
          <p:nvPr/>
        </p:nvSpPr>
        <p:spPr>
          <a:xfrm>
            <a:off x="214282" y="2714620"/>
            <a:ext cx="2390206" cy="461665"/>
          </a:xfrm>
          <a:prstGeom prst="rect">
            <a:avLst/>
          </a:prstGeom>
        </p:spPr>
        <p:txBody>
          <a:bodyPr wrap="none">
            <a:spAutoFit/>
          </a:bodyPr>
          <a:lstStyle/>
          <a:p>
            <a:r>
              <a:rPr lang="it-IT" dirty="0"/>
              <a:t>MAX End </a:t>
            </a:r>
            <a:r>
              <a:rPr lang="it-IT" i="1" dirty="0"/>
              <a:t>PROP </a:t>
            </a:r>
          </a:p>
        </p:txBody>
      </p:sp>
      <p:sp>
        <p:nvSpPr>
          <p:cNvPr id="71" name="Rettangolo 70"/>
          <p:cNvSpPr/>
          <p:nvPr/>
        </p:nvSpPr>
        <p:spPr>
          <a:xfrm>
            <a:off x="252968" y="3714752"/>
            <a:ext cx="2956066" cy="461665"/>
          </a:xfrm>
          <a:prstGeom prst="rect">
            <a:avLst/>
          </a:prstGeom>
        </p:spPr>
        <p:txBody>
          <a:bodyPr wrap="none">
            <a:spAutoFit/>
          </a:bodyPr>
          <a:lstStyle/>
          <a:p>
            <a:r>
              <a:rPr lang="it-IT" dirty="0"/>
              <a:t>MAX RANGE </a:t>
            </a:r>
            <a:r>
              <a:rPr lang="it-IT" i="1" dirty="0"/>
              <a:t>PROP</a:t>
            </a:r>
            <a:r>
              <a:rPr lang="it-IT" dirty="0"/>
              <a:t> </a:t>
            </a:r>
          </a:p>
        </p:txBody>
      </p:sp>
      <p:sp>
        <p:nvSpPr>
          <p:cNvPr id="72" name="Rettangolo 71"/>
          <p:cNvSpPr/>
          <p:nvPr/>
        </p:nvSpPr>
        <p:spPr>
          <a:xfrm>
            <a:off x="285720" y="4786322"/>
            <a:ext cx="2686185" cy="461665"/>
          </a:xfrm>
          <a:prstGeom prst="rect">
            <a:avLst/>
          </a:prstGeom>
        </p:spPr>
        <p:txBody>
          <a:bodyPr wrap="none">
            <a:spAutoFit/>
          </a:bodyPr>
          <a:lstStyle/>
          <a:p>
            <a:r>
              <a:rPr lang="it-IT" dirty="0"/>
              <a:t>MAX RANGE </a:t>
            </a:r>
            <a:r>
              <a:rPr lang="it-IT" i="1" dirty="0"/>
              <a:t>JET</a:t>
            </a:r>
            <a:r>
              <a:rPr lang="it-IT" dirty="0"/>
              <a:t> </a:t>
            </a:r>
          </a:p>
        </p:txBody>
      </p:sp>
      <p:sp>
        <p:nvSpPr>
          <p:cNvPr id="73" name="Rettangolo 72"/>
          <p:cNvSpPr/>
          <p:nvPr/>
        </p:nvSpPr>
        <p:spPr>
          <a:xfrm>
            <a:off x="214282" y="4110343"/>
            <a:ext cx="2125903" cy="461665"/>
          </a:xfrm>
          <a:prstGeom prst="rect">
            <a:avLst/>
          </a:prstGeom>
        </p:spPr>
        <p:txBody>
          <a:bodyPr wrap="none">
            <a:spAutoFit/>
          </a:bodyPr>
          <a:lstStyle/>
          <a:p>
            <a:r>
              <a:rPr lang="it-IT" dirty="0"/>
              <a:t>MAX End </a:t>
            </a:r>
            <a:r>
              <a:rPr lang="it-IT" i="1" dirty="0"/>
              <a:t>JET</a:t>
            </a:r>
            <a:r>
              <a:rPr lang="it-IT" dirty="0"/>
              <a:t> </a:t>
            </a:r>
          </a:p>
        </p:txBody>
      </p:sp>
      <p:cxnSp>
        <p:nvCxnSpPr>
          <p:cNvPr id="74" name="Connettore 2 73"/>
          <p:cNvCxnSpPr/>
          <p:nvPr/>
        </p:nvCxnSpPr>
        <p:spPr>
          <a:xfrm>
            <a:off x="3071802" y="4214818"/>
            <a:ext cx="20002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onnettore 2 75"/>
          <p:cNvCxnSpPr/>
          <p:nvPr/>
        </p:nvCxnSpPr>
        <p:spPr>
          <a:xfrm>
            <a:off x="2857488" y="4929198"/>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rot="5400000" flipH="1" flipV="1">
            <a:off x="2822563" y="3606801"/>
            <a:ext cx="1214446" cy="158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3083049" y="3345420"/>
            <a:ext cx="774571" cy="369332"/>
          </a:xfrm>
          <a:prstGeom prst="rect">
            <a:avLst/>
          </a:prstGeom>
          <a:solidFill>
            <a:schemeClr val="bg1"/>
          </a:solidFill>
        </p:spPr>
        <p:txBody>
          <a:bodyPr wrap="none">
            <a:spAutoFit/>
          </a:bodyPr>
          <a:lstStyle/>
          <a:p>
            <a:r>
              <a:rPr lang="it-IT" sz="1800" i="1" dirty="0"/>
              <a:t>PROP</a:t>
            </a:r>
            <a:endParaRPr lang="it-IT" sz="1800" dirty="0"/>
          </a:p>
        </p:txBody>
      </p:sp>
      <p:cxnSp>
        <p:nvCxnSpPr>
          <p:cNvPr id="85" name="Connettore 2 84"/>
          <p:cNvCxnSpPr/>
          <p:nvPr/>
        </p:nvCxnSpPr>
        <p:spPr>
          <a:xfrm rot="5400000" flipH="1" flipV="1">
            <a:off x="3178959" y="4607727"/>
            <a:ext cx="785818" cy="158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89" name="Rettangolo 88"/>
          <p:cNvSpPr/>
          <p:nvPr/>
        </p:nvSpPr>
        <p:spPr>
          <a:xfrm>
            <a:off x="3235449" y="4416990"/>
            <a:ext cx="556563" cy="369332"/>
          </a:xfrm>
          <a:prstGeom prst="rect">
            <a:avLst/>
          </a:prstGeom>
          <a:solidFill>
            <a:schemeClr val="bg1"/>
          </a:solidFill>
        </p:spPr>
        <p:txBody>
          <a:bodyPr wrap="none">
            <a:spAutoFit/>
          </a:bodyPr>
          <a:lstStyle/>
          <a:p>
            <a:r>
              <a:rPr lang="it-IT" sz="1800" i="1" dirty="0"/>
              <a:t>JET</a:t>
            </a:r>
            <a:endParaRPr lang="it-IT" sz="1800" dirty="0"/>
          </a:p>
        </p:txBody>
      </p:sp>
      <p:sp>
        <p:nvSpPr>
          <p:cNvPr id="75" name="Segnaposto piè di pagina 4">
            <a:extLst>
              <a:ext uri="{FF2B5EF4-FFF2-40B4-BE49-F238E27FC236}">
                <a16:creationId xmlns:a16="http://schemas.microsoft.com/office/drawing/2014/main" id="{5FDB1A81-2184-4F00-8699-89F6D63FECC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77" name="Rectangle 2">
            <a:extLst>
              <a:ext uri="{FF2B5EF4-FFF2-40B4-BE49-F238E27FC236}">
                <a16:creationId xmlns:a16="http://schemas.microsoft.com/office/drawing/2014/main" id="{2FB4AE61-9355-4136-BB44-8B0AA8A173C6}"/>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3076" name="Rectangle 5"/>
          <p:cNvSpPr>
            <a:spLocks noChangeArrowheads="1"/>
          </p:cNvSpPr>
          <p:nvPr/>
        </p:nvSpPr>
        <p:spPr bwMode="auto">
          <a:xfrm>
            <a:off x="0" y="3662363"/>
            <a:ext cx="9144000" cy="0"/>
          </a:xfrm>
          <a:prstGeom prst="rect">
            <a:avLst/>
          </a:prstGeom>
          <a:noFill/>
          <a:ln w="9525">
            <a:noFill/>
            <a:miter lim="800000"/>
            <a:headEnd/>
            <a:tailEnd/>
          </a:ln>
        </p:spPr>
        <p:txBody>
          <a:bodyPr wrap="none" anchor="ctr">
            <a:spAutoFit/>
          </a:bodyPr>
          <a:lstStyle/>
          <a:p>
            <a:endParaRPr lang="it-IT"/>
          </a:p>
        </p:txBody>
      </p:sp>
      <p:sp>
        <p:nvSpPr>
          <p:cNvPr id="3077" name="Rectangle 8"/>
          <p:cNvSpPr>
            <a:spLocks noChangeArrowheads="1"/>
          </p:cNvSpPr>
          <p:nvPr/>
        </p:nvSpPr>
        <p:spPr bwMode="auto">
          <a:xfrm>
            <a:off x="179388" y="919163"/>
            <a:ext cx="8569325" cy="2246312"/>
          </a:xfrm>
          <a:prstGeom prst="rect">
            <a:avLst/>
          </a:prstGeom>
          <a:noFill/>
          <a:ln w="9525">
            <a:noFill/>
            <a:miter lim="800000"/>
            <a:headEnd/>
            <a:tailEnd/>
          </a:ln>
        </p:spPr>
        <p:txBody>
          <a:bodyPr anchor="ctr">
            <a:spAutoFit/>
          </a:bodyPr>
          <a:lstStyle/>
          <a:p>
            <a:pPr algn="just"/>
            <a:r>
              <a:rPr lang="it-IT" sz="2000"/>
              <a:t>Si consideri inizialmente l’autonomia di durata. Intuitivamente è naturale pensare che per rimanere in volo per un periodo più lungo possibile è necessario utilizzare la quantità minima possibile di combustibile per unità di tempo (il numero minimo di kg di combustibile per ora). In termini dimensionali questa quantità è proporzionale alla potenza all’albero richiesta ed al consumo specifico. Chiaramente la potenza richiesta al motore all’albero sarà naturalmente legata ed uguale alla potenza richiesta al volo.</a:t>
            </a:r>
          </a:p>
        </p:txBody>
      </p:sp>
      <p:sp>
        <p:nvSpPr>
          <p:cNvPr id="3078" name="Rectangle 10"/>
          <p:cNvSpPr>
            <a:spLocks noChangeArrowheads="1"/>
          </p:cNvSpPr>
          <p:nvPr/>
        </p:nvSpPr>
        <p:spPr bwMode="auto">
          <a:xfrm>
            <a:off x="0" y="3662363"/>
            <a:ext cx="9144000" cy="0"/>
          </a:xfrm>
          <a:prstGeom prst="rect">
            <a:avLst/>
          </a:prstGeom>
          <a:noFill/>
          <a:ln w="9525">
            <a:noFill/>
            <a:miter lim="800000"/>
            <a:headEnd/>
            <a:tailEnd/>
          </a:ln>
        </p:spPr>
        <p:txBody>
          <a:bodyPr wrap="none" anchor="ctr">
            <a:spAutoFit/>
          </a:bodyPr>
          <a:lstStyle/>
          <a:p>
            <a:endParaRPr lang="it-IT"/>
          </a:p>
        </p:txBody>
      </p:sp>
      <p:graphicFrame>
        <p:nvGraphicFramePr>
          <p:cNvPr id="3074" name="Object 9"/>
          <p:cNvGraphicFramePr>
            <a:graphicFrameLocks noChangeAspect="1"/>
          </p:cNvGraphicFramePr>
          <p:nvPr/>
        </p:nvGraphicFramePr>
        <p:xfrm>
          <a:off x="2690813" y="3263900"/>
          <a:ext cx="3959225" cy="822325"/>
        </p:xfrm>
        <a:graphic>
          <a:graphicData uri="http://schemas.openxmlformats.org/presentationml/2006/ole">
            <mc:AlternateContent xmlns:mc="http://schemas.openxmlformats.org/markup-compatibility/2006">
              <mc:Choice xmlns:v="urn:schemas-microsoft-com:vml" Requires="v">
                <p:oleObj spid="_x0000_s3082" name="Equazione" r:id="rId3" imgW="2019240" imgH="419040" progId="Equation.3">
                  <p:embed/>
                </p:oleObj>
              </mc:Choice>
              <mc:Fallback>
                <p:oleObj name="Equazione" r:id="rId3" imgW="2019240" imgH="41904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13" y="3263900"/>
                        <a:ext cx="3959225"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Rectangle 11"/>
          <p:cNvSpPr>
            <a:spLocks noChangeArrowheads="1"/>
          </p:cNvSpPr>
          <p:nvPr/>
        </p:nvSpPr>
        <p:spPr bwMode="auto">
          <a:xfrm>
            <a:off x="285750" y="4300538"/>
            <a:ext cx="8358188" cy="1200150"/>
          </a:xfrm>
          <a:prstGeom prst="rect">
            <a:avLst/>
          </a:prstGeom>
          <a:noFill/>
          <a:ln w="9525">
            <a:noFill/>
            <a:miter lim="800000"/>
            <a:headEnd/>
            <a:tailEnd/>
          </a:ln>
        </p:spPr>
        <p:txBody>
          <a:bodyPr anchor="ctr">
            <a:spAutoFit/>
          </a:bodyPr>
          <a:lstStyle/>
          <a:p>
            <a:pPr algn="just"/>
            <a:r>
              <a:rPr lang="it-IT" i="1"/>
              <a:t>La massima autonomia di durata per un velivolo ad elica si ottiene con un volo in condizioni di minima potenza richiesta (necessaria) al volo (livellato).</a:t>
            </a:r>
          </a:p>
        </p:txBody>
      </p:sp>
      <p:sp>
        <p:nvSpPr>
          <p:cNvPr id="3080" name="Segnaposto numero diapositiva 10"/>
          <p:cNvSpPr>
            <a:spLocks noGrp="1"/>
          </p:cNvSpPr>
          <p:nvPr>
            <p:ph type="sldNum" sz="quarter" idx="12"/>
          </p:nvPr>
        </p:nvSpPr>
        <p:spPr>
          <a:noFill/>
        </p:spPr>
        <p:txBody>
          <a:bodyPr/>
          <a:lstStyle/>
          <a:p>
            <a:fld id="{851C7F4F-EA53-40D8-8DA1-572468F93E4B}" type="slidenum">
              <a:rPr lang="it-IT" smtClean="0"/>
              <a:pPr/>
              <a:t>7</a:t>
            </a:fld>
            <a:endParaRPr lang="it-IT"/>
          </a:p>
        </p:txBody>
      </p:sp>
      <p:sp>
        <p:nvSpPr>
          <p:cNvPr id="3082"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3083" name="Rectangle 5"/>
          <p:cNvSpPr>
            <a:spLocks noChangeArrowheads="1"/>
          </p:cNvSpPr>
          <p:nvPr/>
        </p:nvSpPr>
        <p:spPr bwMode="auto">
          <a:xfrm>
            <a:off x="250825" y="476250"/>
            <a:ext cx="3106738" cy="400050"/>
          </a:xfrm>
          <a:prstGeom prst="rect">
            <a:avLst/>
          </a:prstGeom>
          <a:noFill/>
          <a:ln w="9525">
            <a:noFill/>
            <a:miter lim="800000"/>
            <a:headEnd/>
            <a:tailEnd/>
          </a:ln>
        </p:spPr>
        <p:txBody>
          <a:bodyPr anchor="ctr">
            <a:spAutoFit/>
          </a:bodyPr>
          <a:lstStyle/>
          <a:p>
            <a:pPr algn="just"/>
            <a:r>
              <a:rPr lang="it-IT" sz="2000" b="1" u="sng"/>
              <a:t>Formulazione Qualitativa</a:t>
            </a:r>
          </a:p>
        </p:txBody>
      </p:sp>
      <p:sp>
        <p:nvSpPr>
          <p:cNvPr id="12" name="Segnaposto piè di pagina 4">
            <a:extLst>
              <a:ext uri="{FF2B5EF4-FFF2-40B4-BE49-F238E27FC236}">
                <a16:creationId xmlns:a16="http://schemas.microsoft.com/office/drawing/2014/main" id="{F44B1193-F07B-44C3-A16E-95C70D80222A}"/>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8612"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8613"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8614"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15"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8616"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8617"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18"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19"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0"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21"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2"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8623"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4"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5"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6"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7"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8628"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29"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8630"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8631"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32"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8633"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34" name="Rectangle 26"/>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8636" name="Rectangle 28"/>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dirty="0"/>
              <a:t>RANGE – Considerazioni finali</a:t>
            </a:r>
          </a:p>
        </p:txBody>
      </p:sp>
      <p:sp>
        <p:nvSpPr>
          <p:cNvPr id="68637"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38" name="Rectangle 3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39" name="Rectangle 3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8640" name="Rectangle 3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8641" name="Rectangle 3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8642" name="Rectangle 3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8643"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44"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45" name="Rectangle 3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46" name="Rectangle 3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47" name="Rectangle 3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8648" name="Rectangle 4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8649"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50" name="Rectangle 4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51"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52" name="Rectangle 4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8653"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54"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8655"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56" name="Rectangle 4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57"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8658" name="Rectangle 5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8659" name="Rectangle 5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8660" name="Rectangle 5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8661" name="Rectangle 54"/>
          <p:cNvSpPr>
            <a:spLocks noChangeArrowheads="1"/>
          </p:cNvSpPr>
          <p:nvPr/>
        </p:nvSpPr>
        <p:spPr bwMode="auto">
          <a:xfrm>
            <a:off x="357158" y="1000108"/>
            <a:ext cx="8125561" cy="1015663"/>
          </a:xfrm>
          <a:prstGeom prst="rect">
            <a:avLst/>
          </a:prstGeom>
          <a:noFill/>
          <a:ln w="9525">
            <a:noFill/>
            <a:miter lim="800000"/>
            <a:headEnd/>
            <a:tailEnd/>
          </a:ln>
        </p:spPr>
        <p:txBody>
          <a:bodyPr wrap="square">
            <a:spAutoFit/>
          </a:bodyPr>
          <a:lstStyle/>
          <a:p>
            <a:pPr algn="just"/>
            <a:r>
              <a:rPr lang="it-IT" sz="2000" dirty="0"/>
              <a:t>Per il JET va considerato anche se M &gt; M</a:t>
            </a:r>
            <a:r>
              <a:rPr lang="it-IT" sz="1200" dirty="0"/>
              <a:t>DD</a:t>
            </a:r>
          </a:p>
          <a:p>
            <a:pPr algn="just"/>
            <a:r>
              <a:rPr lang="it-IT" sz="2000" dirty="0"/>
              <a:t>In tal caso la V non può essere qualsiasi e come detto il punto A non è più l’assetto ottimo.</a:t>
            </a:r>
          </a:p>
        </p:txBody>
      </p:sp>
      <p:sp>
        <p:nvSpPr>
          <p:cNvPr id="68662" name="Segnaposto numero diapositiva 54"/>
          <p:cNvSpPr>
            <a:spLocks noGrp="1"/>
          </p:cNvSpPr>
          <p:nvPr>
            <p:ph type="sldNum" sz="quarter" idx="12"/>
          </p:nvPr>
        </p:nvSpPr>
        <p:spPr>
          <a:noFill/>
        </p:spPr>
        <p:txBody>
          <a:bodyPr/>
          <a:lstStyle/>
          <a:p>
            <a:fld id="{AD94EDEE-61F5-4E90-9998-65C90C3949F9}" type="slidenum">
              <a:rPr lang="it-IT" smtClean="0"/>
              <a:pPr/>
              <a:t>70</a:t>
            </a:fld>
            <a:endParaRPr lang="it-IT"/>
          </a:p>
        </p:txBody>
      </p:sp>
      <p:sp>
        <p:nvSpPr>
          <p:cNvPr id="56" name="Segnaposto piè di pagina 4">
            <a:extLst>
              <a:ext uri="{FF2B5EF4-FFF2-40B4-BE49-F238E27FC236}">
                <a16:creationId xmlns:a16="http://schemas.microsoft.com/office/drawing/2014/main" id="{3396B6C8-57DB-4236-9560-F1B84212991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59" name="Rectangle 2">
            <a:extLst>
              <a:ext uri="{FF2B5EF4-FFF2-40B4-BE49-F238E27FC236}">
                <a16:creationId xmlns:a16="http://schemas.microsoft.com/office/drawing/2014/main" id="{3F821FF4-365E-4BF5-B306-AAD6620F4455}"/>
              </a:ext>
            </a:extLst>
          </p:cNvPr>
          <p:cNvSpPr txBox="1">
            <a:spLocks noChangeArrowheads="1"/>
          </p:cNvSpPr>
          <p:nvPr/>
        </p:nvSpPr>
        <p:spPr bwMode="auto">
          <a:xfrm>
            <a:off x="0" y="0"/>
            <a:ext cx="4787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it-IT" sz="2400" b="1" kern="0"/>
              <a:t>AUTONOMIE - JET</a:t>
            </a:r>
            <a:endParaRPr lang="it-IT" sz="2400" b="1" kern="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69"/>
          <p:cNvPicPr>
            <a:picLocks noChangeAspect="1" noChangeArrowheads="1"/>
          </p:cNvPicPr>
          <p:nvPr/>
        </p:nvPicPr>
        <p:blipFill>
          <a:blip r:embed="rId3"/>
          <a:srcRect/>
          <a:stretch>
            <a:fillRect/>
          </a:stretch>
        </p:blipFill>
        <p:spPr bwMode="auto">
          <a:xfrm>
            <a:off x="5500694" y="-1"/>
            <a:ext cx="3338427" cy="3265547"/>
          </a:xfrm>
          <a:prstGeom prst="rect">
            <a:avLst/>
          </a:prstGeom>
          <a:solidFill>
            <a:schemeClr val="bg1"/>
          </a:solidFill>
          <a:ln w="9525">
            <a:noFill/>
            <a:miter lim="800000"/>
            <a:headEnd/>
            <a:tailEnd/>
          </a:ln>
        </p:spPr>
      </p:pic>
      <p:sp>
        <p:nvSpPr>
          <p:cNvPr id="55300"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55301"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5302"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5303"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55304"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05"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5306"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5307"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08"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5309"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5310"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11"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5312"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5313"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5314"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5315"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5316"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5317"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5318"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5319"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55320"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55321"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22"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55323"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24" name="Rectangle 26"/>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55325" name="Rectangle 28"/>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a:t>RANGE - Considerazioni</a:t>
            </a:r>
          </a:p>
        </p:txBody>
      </p:sp>
      <p:sp>
        <p:nvSpPr>
          <p:cNvPr id="55326"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27" name="Rectangle 3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28" name="Rectangle 3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5329" name="Rectangle 3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5330" name="Rectangle 3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5331" name="Rectangle 3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5332"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33"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34" name="Rectangle 3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35" name="Rectangle 38"/>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5336" name="Rectangle 3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5337" name="Rectangle 4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55338" name="Rectangle 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39" name="Rectangle 4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5340"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5341" name="Rectangle 4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5342"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5343"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5344" name="Rectangle 4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5345" name="Rectangle 4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46" name="Rectangle 4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5347" name="Rectangle 5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5348" name="Rectangle 5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5349" name="Rectangle 52"/>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5350" name="Rectangle 53"/>
          <p:cNvSpPr>
            <a:spLocks noChangeArrowheads="1"/>
          </p:cNvSpPr>
          <p:nvPr/>
        </p:nvSpPr>
        <p:spPr bwMode="auto">
          <a:xfrm>
            <a:off x="323850" y="981075"/>
            <a:ext cx="4256088" cy="457200"/>
          </a:xfrm>
          <a:prstGeom prst="rect">
            <a:avLst/>
          </a:prstGeom>
          <a:noFill/>
          <a:ln w="9525">
            <a:noFill/>
            <a:miter lim="800000"/>
            <a:headEnd/>
            <a:tailEnd/>
          </a:ln>
        </p:spPr>
        <p:txBody>
          <a:bodyPr wrap="none">
            <a:spAutoFit/>
          </a:bodyPr>
          <a:lstStyle/>
          <a:p>
            <a:r>
              <a:rPr lang="it-IT"/>
              <a:t>Soprattutto per i velivoli ad elica </a:t>
            </a:r>
          </a:p>
        </p:txBody>
      </p:sp>
      <p:graphicFrame>
        <p:nvGraphicFramePr>
          <p:cNvPr id="55298" name="Object 54"/>
          <p:cNvGraphicFramePr>
            <a:graphicFrameLocks noChangeAspect="1"/>
          </p:cNvGraphicFramePr>
          <p:nvPr/>
        </p:nvGraphicFramePr>
        <p:xfrm>
          <a:off x="395288" y="1484313"/>
          <a:ext cx="4824412" cy="1009650"/>
        </p:xfrm>
        <a:graphic>
          <a:graphicData uri="http://schemas.openxmlformats.org/presentationml/2006/ole">
            <mc:AlternateContent xmlns:mc="http://schemas.openxmlformats.org/markup-compatibility/2006">
              <mc:Choice xmlns:v="urn:schemas-microsoft-com:vml" Requires="v">
                <p:oleObj spid="_x0000_s55314" name="Equation" r:id="rId4" imgW="2044700" imgH="431800" progId="Equation.3">
                  <p:embed/>
                </p:oleObj>
              </mc:Choice>
              <mc:Fallback>
                <p:oleObj name="Equation" r:id="rId4" imgW="2044700" imgH="431800" progId="Equation.3">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484313"/>
                        <a:ext cx="4824412" cy="1009650"/>
                      </a:xfrm>
                      <a:prstGeom prst="rect">
                        <a:avLst/>
                      </a:prstGeom>
                      <a:solidFill>
                        <a:srgbClr val="FFFF00"/>
                      </a:solidFill>
                    </p:spPr>
                  </p:pic>
                </p:oleObj>
              </mc:Fallback>
            </mc:AlternateContent>
          </a:graphicData>
        </a:graphic>
      </p:graphicFrame>
      <p:graphicFrame>
        <p:nvGraphicFramePr>
          <p:cNvPr id="55299" name="Object 55"/>
          <p:cNvGraphicFramePr>
            <a:graphicFrameLocks noChangeAspect="1"/>
          </p:cNvGraphicFramePr>
          <p:nvPr/>
        </p:nvGraphicFramePr>
        <p:xfrm>
          <a:off x="428596" y="2571744"/>
          <a:ext cx="2097087" cy="504825"/>
        </p:xfrm>
        <a:graphic>
          <a:graphicData uri="http://schemas.openxmlformats.org/presentationml/2006/ole">
            <mc:AlternateContent xmlns:mc="http://schemas.openxmlformats.org/markup-compatibility/2006">
              <mc:Choice xmlns:v="urn:schemas-microsoft-com:vml" Requires="v">
                <p:oleObj spid="_x0000_s55315" name="Equation" r:id="rId6" imgW="888840" imgH="215640" progId="Equation.3">
                  <p:embed/>
                </p:oleObj>
              </mc:Choice>
              <mc:Fallback>
                <p:oleObj name="Equation" r:id="rId6" imgW="888840" imgH="215640" progId="Equation.3">
                  <p:embed/>
                  <p:pic>
                    <p:nvPicPr>
                      <p:cNvPr id="0"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596" y="2571744"/>
                        <a:ext cx="2097087" cy="504825"/>
                      </a:xfrm>
                      <a:prstGeom prst="rect">
                        <a:avLst/>
                      </a:prstGeom>
                      <a:solidFill>
                        <a:srgbClr val="FFFF00"/>
                      </a:solidFill>
                    </p:spPr>
                  </p:pic>
                </p:oleObj>
              </mc:Fallback>
            </mc:AlternateContent>
          </a:graphicData>
        </a:graphic>
      </p:graphicFrame>
      <p:pic>
        <p:nvPicPr>
          <p:cNvPr id="55351" name="Picture 56" descr="03"/>
          <p:cNvPicPr>
            <a:picLocks noChangeAspect="1" noChangeArrowheads="1"/>
          </p:cNvPicPr>
          <p:nvPr/>
        </p:nvPicPr>
        <p:blipFill>
          <a:blip r:embed="rId8"/>
          <a:srcRect/>
          <a:stretch>
            <a:fillRect/>
          </a:stretch>
        </p:blipFill>
        <p:spPr bwMode="auto">
          <a:xfrm>
            <a:off x="6572264" y="3267113"/>
            <a:ext cx="2193910" cy="3305159"/>
          </a:xfrm>
          <a:prstGeom prst="rect">
            <a:avLst/>
          </a:prstGeom>
          <a:noFill/>
          <a:ln w="9525">
            <a:noFill/>
            <a:miter lim="800000"/>
            <a:headEnd/>
            <a:tailEnd/>
          </a:ln>
        </p:spPr>
      </p:pic>
      <p:sp>
        <p:nvSpPr>
          <p:cNvPr id="55352" name="Rectangle 57"/>
          <p:cNvSpPr>
            <a:spLocks noChangeArrowheads="1"/>
          </p:cNvSpPr>
          <p:nvPr/>
        </p:nvSpPr>
        <p:spPr bwMode="auto">
          <a:xfrm>
            <a:off x="214282" y="3180236"/>
            <a:ext cx="5399087" cy="2677656"/>
          </a:xfrm>
          <a:prstGeom prst="rect">
            <a:avLst/>
          </a:prstGeom>
          <a:noFill/>
          <a:ln w="9525">
            <a:noFill/>
            <a:miter lim="800000"/>
            <a:headEnd/>
            <a:tailEnd/>
          </a:ln>
        </p:spPr>
        <p:txBody>
          <a:bodyPr>
            <a:spAutoFit/>
          </a:bodyPr>
          <a:lstStyle/>
          <a:p>
            <a:r>
              <a:rPr lang="it-IT" dirty="0"/>
              <a:t>La velocità di Max </a:t>
            </a:r>
            <a:r>
              <a:rPr lang="it-IT" dirty="0" err="1"/>
              <a:t>Range</a:t>
            </a:r>
            <a:r>
              <a:rPr lang="it-IT" dirty="0"/>
              <a:t>  (PUNTO E) </a:t>
            </a:r>
          </a:p>
          <a:p>
            <a:r>
              <a:rPr lang="it-IT" dirty="0"/>
              <a:t>è BASSA !</a:t>
            </a:r>
          </a:p>
          <a:p>
            <a:r>
              <a:rPr lang="it-IT" dirty="0"/>
              <a:t>Ottimizzo i consumi, ma non il tempo !</a:t>
            </a:r>
          </a:p>
          <a:p>
            <a:endParaRPr lang="it-IT" dirty="0"/>
          </a:p>
          <a:p>
            <a:r>
              <a:rPr lang="it-IT" dirty="0"/>
              <a:t>Un ATR dovrebbe volare a velocità abbastanza basse (</a:t>
            </a:r>
            <a:r>
              <a:rPr lang="it-IT" dirty="0" err="1"/>
              <a:t>es</a:t>
            </a:r>
            <a:r>
              <a:rPr lang="it-IT" dirty="0"/>
              <a:t> . 340 Km/h contro i 450-500 Km/h di velocità tipica).</a:t>
            </a:r>
          </a:p>
        </p:txBody>
      </p:sp>
      <p:sp>
        <p:nvSpPr>
          <p:cNvPr id="55353" name="Segnaposto numero diapositiva 57"/>
          <p:cNvSpPr>
            <a:spLocks noGrp="1"/>
          </p:cNvSpPr>
          <p:nvPr>
            <p:ph type="sldNum" sz="quarter" idx="12"/>
          </p:nvPr>
        </p:nvSpPr>
        <p:spPr>
          <a:noFill/>
        </p:spPr>
        <p:txBody>
          <a:bodyPr/>
          <a:lstStyle/>
          <a:p>
            <a:fld id="{C9E1E2B0-FCC4-4252-B11D-912EF951875C}" type="slidenum">
              <a:rPr lang="it-IT" smtClean="0"/>
              <a:pPr/>
              <a:t>71</a:t>
            </a:fld>
            <a:endParaRPr lang="it-IT"/>
          </a:p>
        </p:txBody>
      </p:sp>
      <p:sp>
        <p:nvSpPr>
          <p:cNvPr id="60" name="Ovale 59"/>
          <p:cNvSpPr/>
          <p:nvPr/>
        </p:nvSpPr>
        <p:spPr>
          <a:xfrm>
            <a:off x="7358082" y="221455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Segnaposto piè di pagina 4">
            <a:extLst>
              <a:ext uri="{FF2B5EF4-FFF2-40B4-BE49-F238E27FC236}">
                <a16:creationId xmlns:a16="http://schemas.microsoft.com/office/drawing/2014/main" id="{E8579F84-3726-4CA1-A84D-6363C8653E0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69635"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9636"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9637"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9638"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39"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9640"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9641"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42"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9643"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9644"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45"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9646"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69647"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9648"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9649"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9650"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9651"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965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69653"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69654"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69655"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56"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69657"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58" name="Rectangle 26"/>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69659" name="Rectangle 27"/>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a:t>RANGE - Considerazioni</a:t>
            </a:r>
          </a:p>
        </p:txBody>
      </p:sp>
      <p:sp>
        <p:nvSpPr>
          <p:cNvPr id="69660"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61"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62" name="Rectangle 3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9663" name="Rectangle 3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69664" name="Rectangle 3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9665" name="Rectangle 3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9666"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67"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68"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69" name="Rectangle 3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9670" name="Rectangle 3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9671" name="Rectangle 39"/>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69672"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73"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9674" name="Rectangle 4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9675" name="Rectangle 4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9676" name="Rectangle 4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9677" name="Rectangle 4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69678"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9679" name="Rectangle 4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80" name="Rectangle 4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69681" name="Rectangle 4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69682"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69683" name="Rectangle 5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pic>
        <p:nvPicPr>
          <p:cNvPr id="69684" name="Picture 57"/>
          <p:cNvPicPr>
            <a:picLocks noChangeAspect="1" noChangeArrowheads="1"/>
          </p:cNvPicPr>
          <p:nvPr/>
        </p:nvPicPr>
        <p:blipFill>
          <a:blip r:embed="rId3"/>
          <a:srcRect/>
          <a:stretch>
            <a:fillRect/>
          </a:stretch>
        </p:blipFill>
        <p:spPr bwMode="auto">
          <a:xfrm>
            <a:off x="0" y="981075"/>
            <a:ext cx="8893175" cy="2563889"/>
          </a:xfrm>
          <a:prstGeom prst="rect">
            <a:avLst/>
          </a:prstGeom>
          <a:noFill/>
          <a:ln w="9525">
            <a:noFill/>
            <a:miter lim="800000"/>
            <a:headEnd/>
            <a:tailEnd/>
          </a:ln>
        </p:spPr>
      </p:pic>
      <p:pic>
        <p:nvPicPr>
          <p:cNvPr id="69685" name="Picture 58"/>
          <p:cNvPicPr>
            <a:picLocks noChangeAspect="1" noChangeArrowheads="1"/>
          </p:cNvPicPr>
          <p:nvPr/>
        </p:nvPicPr>
        <p:blipFill>
          <a:blip r:embed="rId4"/>
          <a:srcRect/>
          <a:stretch>
            <a:fillRect/>
          </a:stretch>
        </p:blipFill>
        <p:spPr bwMode="auto">
          <a:xfrm>
            <a:off x="3203574" y="3644899"/>
            <a:ext cx="2368557" cy="884075"/>
          </a:xfrm>
          <a:prstGeom prst="rect">
            <a:avLst/>
          </a:prstGeom>
          <a:noFill/>
          <a:ln w="9525">
            <a:noFill/>
            <a:miter lim="800000"/>
            <a:headEnd/>
            <a:tailEnd/>
          </a:ln>
        </p:spPr>
      </p:pic>
      <p:sp>
        <p:nvSpPr>
          <p:cNvPr id="69687" name="Segnaposto numero diapositiva 55"/>
          <p:cNvSpPr>
            <a:spLocks noGrp="1"/>
          </p:cNvSpPr>
          <p:nvPr>
            <p:ph type="sldNum" sz="quarter" idx="12"/>
          </p:nvPr>
        </p:nvSpPr>
        <p:spPr>
          <a:noFill/>
        </p:spPr>
        <p:txBody>
          <a:bodyPr/>
          <a:lstStyle/>
          <a:p>
            <a:fld id="{3B6E1195-E577-470B-96A3-1AD89380117E}" type="slidenum">
              <a:rPr lang="it-IT" smtClean="0"/>
              <a:pPr/>
              <a:t>72</a:t>
            </a:fld>
            <a:endParaRPr lang="it-IT"/>
          </a:p>
        </p:txBody>
      </p:sp>
      <p:graphicFrame>
        <p:nvGraphicFramePr>
          <p:cNvPr id="117762" name="Object 2"/>
          <p:cNvGraphicFramePr>
            <a:graphicFrameLocks noChangeAspect="1"/>
          </p:cNvGraphicFramePr>
          <p:nvPr/>
        </p:nvGraphicFramePr>
        <p:xfrm>
          <a:off x="5286380" y="4714884"/>
          <a:ext cx="2966040" cy="642682"/>
        </p:xfrm>
        <a:graphic>
          <a:graphicData uri="http://schemas.openxmlformats.org/presentationml/2006/ole">
            <mc:AlternateContent xmlns:mc="http://schemas.openxmlformats.org/markup-compatibility/2006">
              <mc:Choice xmlns:v="urn:schemas-microsoft-com:vml" Requires="v">
                <p:oleObj spid="_x0000_s117787" name="Equazione" r:id="rId5" imgW="1104840" imgH="241200" progId="Equation.3">
                  <p:embed/>
                </p:oleObj>
              </mc:Choice>
              <mc:Fallback>
                <p:oleObj name="Equazione" r:id="rId5" imgW="1104840" imgH="2412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380" y="4714884"/>
                        <a:ext cx="2966040" cy="642682"/>
                      </a:xfrm>
                      <a:prstGeom prst="rect">
                        <a:avLst/>
                      </a:prstGeom>
                      <a:solidFill>
                        <a:schemeClr val="bg1"/>
                      </a:solidFill>
                    </p:spPr>
                  </p:pic>
                </p:oleObj>
              </mc:Fallback>
            </mc:AlternateContent>
          </a:graphicData>
        </a:graphic>
      </p:graphicFrame>
      <p:graphicFrame>
        <p:nvGraphicFramePr>
          <p:cNvPr id="117764" name="Object 4"/>
          <p:cNvGraphicFramePr>
            <a:graphicFrameLocks noChangeAspect="1"/>
          </p:cNvGraphicFramePr>
          <p:nvPr/>
        </p:nvGraphicFramePr>
        <p:xfrm>
          <a:off x="3357554" y="3214686"/>
          <a:ext cx="2606675" cy="1122362"/>
        </p:xfrm>
        <a:graphic>
          <a:graphicData uri="http://schemas.openxmlformats.org/presentationml/2006/ole">
            <mc:AlternateContent xmlns:mc="http://schemas.openxmlformats.org/markup-compatibility/2006">
              <mc:Choice xmlns:v="urn:schemas-microsoft-com:vml" Requires="v">
                <p:oleObj spid="_x0000_s117788" name="Equazione" r:id="rId7" imgW="1054080" imgH="457200" progId="Equation.3">
                  <p:embed/>
                </p:oleObj>
              </mc:Choice>
              <mc:Fallback>
                <p:oleObj name="Equazione" r:id="rId7" imgW="1054080" imgH="457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54" y="3214686"/>
                        <a:ext cx="2606675" cy="1122362"/>
                      </a:xfrm>
                      <a:prstGeom prst="rect">
                        <a:avLst/>
                      </a:prstGeom>
                      <a:solidFill>
                        <a:schemeClr val="bg1"/>
                      </a:solidFill>
                    </p:spPr>
                  </p:pic>
                </p:oleObj>
              </mc:Fallback>
            </mc:AlternateContent>
          </a:graphicData>
        </a:graphic>
      </p:graphicFrame>
      <p:graphicFrame>
        <p:nvGraphicFramePr>
          <p:cNvPr id="117765" name="Object 5"/>
          <p:cNvGraphicFramePr>
            <a:graphicFrameLocks noChangeAspect="1"/>
          </p:cNvGraphicFramePr>
          <p:nvPr/>
        </p:nvGraphicFramePr>
        <p:xfrm>
          <a:off x="2285984" y="4429132"/>
          <a:ext cx="2454275" cy="1117600"/>
        </p:xfrm>
        <a:graphic>
          <a:graphicData uri="http://schemas.openxmlformats.org/presentationml/2006/ole">
            <mc:AlternateContent xmlns:mc="http://schemas.openxmlformats.org/markup-compatibility/2006">
              <mc:Choice xmlns:v="urn:schemas-microsoft-com:vml" Requires="v">
                <p:oleObj spid="_x0000_s117789" name="Equazione" r:id="rId9" imgW="914400" imgH="419040" progId="Equation.3">
                  <p:embed/>
                </p:oleObj>
              </mc:Choice>
              <mc:Fallback>
                <p:oleObj name="Equazione" r:id="rId9" imgW="914400" imgH="419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5984" y="4429132"/>
                        <a:ext cx="2454275" cy="1117600"/>
                      </a:xfrm>
                      <a:prstGeom prst="rect">
                        <a:avLst/>
                      </a:prstGeom>
                      <a:solidFill>
                        <a:schemeClr val="bg1"/>
                      </a:solidFill>
                    </p:spPr>
                  </p:pic>
                </p:oleObj>
              </mc:Fallback>
            </mc:AlternateContent>
          </a:graphicData>
        </a:graphic>
      </p:graphicFrame>
      <p:sp>
        <p:nvSpPr>
          <p:cNvPr id="62" name="Rettangolo 61"/>
          <p:cNvSpPr/>
          <p:nvPr/>
        </p:nvSpPr>
        <p:spPr>
          <a:xfrm>
            <a:off x="357158" y="4643446"/>
            <a:ext cx="1704313" cy="461665"/>
          </a:xfrm>
          <a:prstGeom prst="rect">
            <a:avLst/>
          </a:prstGeom>
        </p:spPr>
        <p:txBody>
          <a:bodyPr wrap="none">
            <a:spAutoFit/>
          </a:bodyPr>
          <a:lstStyle/>
          <a:p>
            <a:r>
              <a:rPr lang="it-IT" dirty="0"/>
              <a:t>Come noto :</a:t>
            </a:r>
          </a:p>
        </p:txBody>
      </p:sp>
      <p:sp>
        <p:nvSpPr>
          <p:cNvPr id="60" name="Segnaposto piè di pagina 4">
            <a:extLst>
              <a:ext uri="{FF2B5EF4-FFF2-40B4-BE49-F238E27FC236}">
                <a16:creationId xmlns:a16="http://schemas.microsoft.com/office/drawing/2014/main" id="{C57AF9D8-E067-4169-8274-F47919EE83F5}"/>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70659"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0660"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0661"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70662"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63"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0664"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0665"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66"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0667"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0668"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69"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0670"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0671"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0672"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0673"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0674"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0675"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0676"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0677"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70678"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70679"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80"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70681"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83" name="Rectangle 27"/>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a:t>RANGE - Considerazioni</a:t>
            </a:r>
          </a:p>
        </p:txBody>
      </p:sp>
      <p:sp>
        <p:nvSpPr>
          <p:cNvPr id="70684"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85"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86" name="Rectangle 3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0687" name="Rectangle 3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0688" name="Rectangle 3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0689" name="Rectangle 3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0690"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91"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92"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93" name="Rectangle 3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0694" name="Rectangle 3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70695" name="Rectangle 39"/>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70696"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697"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0698" name="Rectangle 4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0699" name="Rectangle 4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0700" name="Rectangle 4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0701" name="Rectangle 4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70702"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0703" name="Rectangle 4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704" name="Rectangle 4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0705" name="Rectangle 4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0706"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0707" name="Rectangle 5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0711" name="Text Box 59"/>
          <p:cNvSpPr txBox="1">
            <a:spLocks noChangeArrowheads="1"/>
          </p:cNvSpPr>
          <p:nvPr/>
        </p:nvSpPr>
        <p:spPr bwMode="auto">
          <a:xfrm>
            <a:off x="71406" y="4143380"/>
            <a:ext cx="8643998" cy="707886"/>
          </a:xfrm>
          <a:prstGeom prst="rect">
            <a:avLst/>
          </a:prstGeom>
          <a:noFill/>
          <a:ln w="9525">
            <a:noFill/>
            <a:miter lim="800000"/>
            <a:headEnd/>
            <a:tailEnd/>
          </a:ln>
        </p:spPr>
        <p:txBody>
          <a:bodyPr wrap="square">
            <a:spAutoFit/>
          </a:bodyPr>
          <a:lstStyle/>
          <a:p>
            <a:r>
              <a:rPr lang="it-IT" sz="2000" dirty="0"/>
              <a:t>Quindi l’assetto che garantisce minimo consumo di carburante per unità di V è   =&gt; D/V  minimo, cioè il PUNTO A</a:t>
            </a:r>
          </a:p>
        </p:txBody>
      </p:sp>
      <p:sp>
        <p:nvSpPr>
          <p:cNvPr id="70713" name="Segnaposto numero diapositiva 57"/>
          <p:cNvSpPr>
            <a:spLocks noGrp="1"/>
          </p:cNvSpPr>
          <p:nvPr>
            <p:ph type="sldNum" sz="quarter" idx="12"/>
          </p:nvPr>
        </p:nvSpPr>
        <p:spPr>
          <a:noFill/>
        </p:spPr>
        <p:txBody>
          <a:bodyPr/>
          <a:lstStyle/>
          <a:p>
            <a:fld id="{534907CB-0DE3-4383-BD88-9E55BF6A28ED}" type="slidenum">
              <a:rPr lang="it-IT" smtClean="0"/>
              <a:pPr/>
              <a:t>73</a:t>
            </a:fld>
            <a:endParaRPr lang="it-IT"/>
          </a:p>
        </p:txBody>
      </p:sp>
      <p:graphicFrame>
        <p:nvGraphicFramePr>
          <p:cNvPr id="116737" name="Object 1"/>
          <p:cNvGraphicFramePr>
            <a:graphicFrameLocks noChangeAspect="1"/>
          </p:cNvGraphicFramePr>
          <p:nvPr/>
        </p:nvGraphicFramePr>
        <p:xfrm>
          <a:off x="357158" y="1071546"/>
          <a:ext cx="2965450" cy="642937"/>
        </p:xfrm>
        <a:graphic>
          <a:graphicData uri="http://schemas.openxmlformats.org/presentationml/2006/ole">
            <mc:AlternateContent xmlns:mc="http://schemas.openxmlformats.org/markup-compatibility/2006">
              <mc:Choice xmlns:v="urn:schemas-microsoft-com:vml" Requires="v">
                <p:oleObj spid="_x0000_s116769" name="Equazione" r:id="rId3" imgW="1104840" imgH="241200" progId="Equation.3">
                  <p:embed/>
                </p:oleObj>
              </mc:Choice>
              <mc:Fallback>
                <p:oleObj name="Equazione" r:id="rId3" imgW="1104840" imgH="241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58" y="1071546"/>
                        <a:ext cx="2965450" cy="642937"/>
                      </a:xfrm>
                      <a:prstGeom prst="rect">
                        <a:avLst/>
                      </a:prstGeom>
                      <a:solidFill>
                        <a:schemeClr val="bg1"/>
                      </a:solidFill>
                    </p:spPr>
                  </p:pic>
                </p:oleObj>
              </mc:Fallback>
            </mc:AlternateContent>
          </a:graphicData>
        </a:graphic>
      </p:graphicFrame>
      <p:graphicFrame>
        <p:nvGraphicFramePr>
          <p:cNvPr id="116738" name="Object 2"/>
          <p:cNvGraphicFramePr>
            <a:graphicFrameLocks noChangeAspect="1"/>
          </p:cNvGraphicFramePr>
          <p:nvPr/>
        </p:nvGraphicFramePr>
        <p:xfrm>
          <a:off x="285720" y="1714488"/>
          <a:ext cx="7004050" cy="1060450"/>
        </p:xfrm>
        <a:graphic>
          <a:graphicData uri="http://schemas.openxmlformats.org/presentationml/2006/ole">
            <mc:AlternateContent xmlns:mc="http://schemas.openxmlformats.org/markup-compatibility/2006">
              <mc:Choice xmlns:v="urn:schemas-microsoft-com:vml" Requires="v">
                <p:oleObj spid="_x0000_s116770" name="Equazione" r:id="rId5" imgW="2831760" imgH="431640" progId="Equation.3">
                  <p:embed/>
                </p:oleObj>
              </mc:Choice>
              <mc:Fallback>
                <p:oleObj name="Equazione" r:id="rId5" imgW="2831760" imgH="4316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20" y="1714488"/>
                        <a:ext cx="7004050" cy="1060450"/>
                      </a:xfrm>
                      <a:prstGeom prst="rect">
                        <a:avLst/>
                      </a:prstGeom>
                      <a:solidFill>
                        <a:schemeClr val="bg1"/>
                      </a:solidFill>
                    </p:spPr>
                  </p:pic>
                </p:oleObj>
              </mc:Fallback>
            </mc:AlternateContent>
          </a:graphicData>
        </a:graphic>
      </p:graphicFrame>
      <p:graphicFrame>
        <p:nvGraphicFramePr>
          <p:cNvPr id="116739" name="Object 3"/>
          <p:cNvGraphicFramePr>
            <a:graphicFrameLocks noChangeAspect="1"/>
          </p:cNvGraphicFramePr>
          <p:nvPr/>
        </p:nvGraphicFramePr>
        <p:xfrm>
          <a:off x="311141" y="2878141"/>
          <a:ext cx="3046413" cy="1122363"/>
        </p:xfrm>
        <a:graphic>
          <a:graphicData uri="http://schemas.openxmlformats.org/presentationml/2006/ole">
            <mc:AlternateContent xmlns:mc="http://schemas.openxmlformats.org/markup-compatibility/2006">
              <mc:Choice xmlns:v="urn:schemas-microsoft-com:vml" Requires="v">
                <p:oleObj spid="_x0000_s116771" name="Equazione" r:id="rId7" imgW="1231560" imgH="457200" progId="Equation.3">
                  <p:embed/>
                </p:oleObj>
              </mc:Choice>
              <mc:Fallback>
                <p:oleObj name="Equazione" r:id="rId7" imgW="1231560" imgH="4572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141" y="2878141"/>
                        <a:ext cx="3046413" cy="1122363"/>
                      </a:xfrm>
                      <a:prstGeom prst="rect">
                        <a:avLst/>
                      </a:prstGeom>
                      <a:solidFill>
                        <a:schemeClr val="bg1"/>
                      </a:solidFill>
                    </p:spPr>
                  </p:pic>
                </p:oleObj>
              </mc:Fallback>
            </mc:AlternateContent>
          </a:graphicData>
        </a:graphic>
      </p:graphicFrame>
      <p:graphicFrame>
        <p:nvGraphicFramePr>
          <p:cNvPr id="116740" name="Object 4"/>
          <p:cNvGraphicFramePr>
            <a:graphicFrameLocks noChangeAspect="1"/>
          </p:cNvGraphicFramePr>
          <p:nvPr/>
        </p:nvGraphicFramePr>
        <p:xfrm>
          <a:off x="2428860" y="5214950"/>
          <a:ext cx="2921000" cy="1058862"/>
        </p:xfrm>
        <a:graphic>
          <a:graphicData uri="http://schemas.openxmlformats.org/presentationml/2006/ole">
            <mc:AlternateContent xmlns:mc="http://schemas.openxmlformats.org/markup-compatibility/2006">
              <mc:Choice xmlns:v="urn:schemas-microsoft-com:vml" Requires="v">
                <p:oleObj spid="_x0000_s116772" name="Equazione" r:id="rId9" imgW="1180800" imgH="431640" progId="Equation.3">
                  <p:embed/>
                </p:oleObj>
              </mc:Choice>
              <mc:Fallback>
                <p:oleObj name="Equazione" r:id="rId9" imgW="1180800" imgH="43164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60" y="5214950"/>
                        <a:ext cx="2921000" cy="1058862"/>
                      </a:xfrm>
                      <a:prstGeom prst="rect">
                        <a:avLst/>
                      </a:prstGeom>
                      <a:solidFill>
                        <a:schemeClr val="bg1"/>
                      </a:solidFill>
                    </p:spPr>
                  </p:pic>
                </p:oleObj>
              </mc:Fallback>
            </mc:AlternateContent>
          </a:graphicData>
        </a:graphic>
      </p:graphicFrame>
      <p:sp>
        <p:nvSpPr>
          <p:cNvPr id="58" name="Segnaposto piè di pagina 4">
            <a:extLst>
              <a:ext uri="{FF2B5EF4-FFF2-40B4-BE49-F238E27FC236}">
                <a16:creationId xmlns:a16="http://schemas.microsoft.com/office/drawing/2014/main" id="{82214939-935C-4C15-B76A-A6FB4BCCA26F}"/>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71683"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1684"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1685"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71686"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687"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1688"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1689"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690"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1691"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1692"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693"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1694"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1695"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1696"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1697"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1698"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1699"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1700"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1701"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71702"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71703"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04"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71705"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06" name="Rectangle 26"/>
          <p:cNvSpPr>
            <a:spLocks noChangeArrowheads="1"/>
          </p:cNvSpPr>
          <p:nvPr/>
        </p:nvSpPr>
        <p:spPr bwMode="auto">
          <a:xfrm>
            <a:off x="4022725" y="3368675"/>
            <a:ext cx="1098550" cy="274638"/>
          </a:xfrm>
          <a:prstGeom prst="rect">
            <a:avLst/>
          </a:prstGeom>
          <a:noFill/>
          <a:ln w="9525">
            <a:noFill/>
            <a:miter lim="800000"/>
            <a:headEnd/>
            <a:tailEnd/>
          </a:ln>
        </p:spPr>
        <p:txBody>
          <a:bodyPr wrap="none" anchor="ctr">
            <a:spAutoFit/>
          </a:bodyPr>
          <a:lstStyle/>
          <a:p>
            <a:pPr algn="ctr"/>
            <a:r>
              <a:rPr lang="it-IT" sz="1200">
                <a:cs typeface="Times New Roman" pitchFamily="18" charset="0"/>
              </a:rPr>
              <a:t>, 	</a:t>
            </a:r>
            <a:endParaRPr lang="it-IT"/>
          </a:p>
        </p:txBody>
      </p:sp>
      <p:sp>
        <p:nvSpPr>
          <p:cNvPr id="71707" name="Rectangle 27"/>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a:t>RANGE - Considerazioni</a:t>
            </a:r>
          </a:p>
        </p:txBody>
      </p:sp>
      <p:sp>
        <p:nvSpPr>
          <p:cNvPr id="71708"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09"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10" name="Rectangle 3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1711" name="Rectangle 3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1712" name="Rectangle 3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1713" name="Rectangle 3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1714"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15"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16"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17" name="Rectangle 3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1718" name="Rectangle 3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71719" name="Rectangle 39"/>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71720"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21"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1722" name="Rectangle 4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1723" name="Rectangle 4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1724" name="Rectangle 4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1725" name="Rectangle 4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71726"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1727" name="Rectangle 4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28" name="Rectangle 4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1729" name="Rectangle 4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1730"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1731" name="Rectangle 5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1736" name="Segnaposto numero diapositiva 56"/>
          <p:cNvSpPr>
            <a:spLocks noGrp="1"/>
          </p:cNvSpPr>
          <p:nvPr>
            <p:ph type="sldNum" sz="quarter" idx="12"/>
          </p:nvPr>
        </p:nvSpPr>
        <p:spPr>
          <a:noFill/>
        </p:spPr>
        <p:txBody>
          <a:bodyPr/>
          <a:lstStyle/>
          <a:p>
            <a:fld id="{11EF30BD-E841-4263-8721-97364EC60198}" type="slidenum">
              <a:rPr lang="it-IT" smtClean="0"/>
              <a:pPr/>
              <a:t>74</a:t>
            </a:fld>
            <a:endParaRPr lang="it-IT"/>
          </a:p>
        </p:txBody>
      </p:sp>
      <p:sp>
        <p:nvSpPr>
          <p:cNvPr id="71737" name="Segnaposto piè di pagina 57"/>
          <p:cNvSpPr>
            <a:spLocks noGrp="1"/>
          </p:cNvSpPr>
          <p:nvPr>
            <p:ph type="ftr" sz="quarter" idx="11"/>
          </p:nvPr>
        </p:nvSpPr>
        <p:spPr>
          <a:noFill/>
        </p:spPr>
        <p:txBody>
          <a:bodyPr/>
          <a:lstStyle/>
          <a:p>
            <a:r>
              <a:rPr lang="it-IT"/>
              <a:t>Corso Meccanica del Volo(Prestazioni) - Prof. F. Nicolosi - CAP 9 (Autonomie)</a:t>
            </a:r>
          </a:p>
        </p:txBody>
      </p:sp>
      <p:graphicFrame>
        <p:nvGraphicFramePr>
          <p:cNvPr id="115713" name="Object 1"/>
          <p:cNvGraphicFramePr>
            <a:graphicFrameLocks noChangeAspect="1"/>
          </p:cNvGraphicFramePr>
          <p:nvPr/>
        </p:nvGraphicFramePr>
        <p:xfrm>
          <a:off x="357158" y="1000108"/>
          <a:ext cx="2921000" cy="1058862"/>
        </p:xfrm>
        <a:graphic>
          <a:graphicData uri="http://schemas.openxmlformats.org/presentationml/2006/ole">
            <mc:AlternateContent xmlns:mc="http://schemas.openxmlformats.org/markup-compatibility/2006">
              <mc:Choice xmlns:v="urn:schemas-microsoft-com:vml" Requires="v">
                <p:oleObj spid="_x0000_s115761" name="Equazione" r:id="rId3" imgW="1180800" imgH="431640" progId="Equation.3">
                  <p:embed/>
                </p:oleObj>
              </mc:Choice>
              <mc:Fallback>
                <p:oleObj name="Equazione" r:id="rId3" imgW="1180800" imgH="431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58" y="1000108"/>
                        <a:ext cx="2921000" cy="1058862"/>
                      </a:xfrm>
                      <a:prstGeom prst="rect">
                        <a:avLst/>
                      </a:prstGeom>
                      <a:solidFill>
                        <a:schemeClr val="bg1"/>
                      </a:solidFill>
                    </p:spPr>
                  </p:pic>
                </p:oleObj>
              </mc:Fallback>
            </mc:AlternateContent>
          </a:graphicData>
        </a:graphic>
      </p:graphicFrame>
      <p:graphicFrame>
        <p:nvGraphicFramePr>
          <p:cNvPr id="115714" name="Object 2"/>
          <p:cNvGraphicFramePr>
            <a:graphicFrameLocks noChangeAspect="1"/>
          </p:cNvGraphicFramePr>
          <p:nvPr/>
        </p:nvGraphicFramePr>
        <p:xfrm>
          <a:off x="285720" y="2168935"/>
          <a:ext cx="2000264" cy="1045751"/>
        </p:xfrm>
        <a:graphic>
          <a:graphicData uri="http://schemas.openxmlformats.org/presentationml/2006/ole">
            <mc:AlternateContent xmlns:mc="http://schemas.openxmlformats.org/markup-compatibility/2006">
              <mc:Choice xmlns:v="urn:schemas-microsoft-com:vml" Requires="v">
                <p:oleObj spid="_x0000_s115762" name="Equazione" r:id="rId5" imgW="914400" imgH="482400" progId="Equation.3">
                  <p:embed/>
                </p:oleObj>
              </mc:Choice>
              <mc:Fallback>
                <p:oleObj name="Equazione" r:id="rId5" imgW="914400" imgH="4824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20" y="2168935"/>
                        <a:ext cx="2000264" cy="1045751"/>
                      </a:xfrm>
                      <a:prstGeom prst="rect">
                        <a:avLst/>
                      </a:prstGeom>
                      <a:solidFill>
                        <a:schemeClr val="bg1"/>
                      </a:solidFill>
                    </p:spPr>
                  </p:pic>
                </p:oleObj>
              </mc:Fallback>
            </mc:AlternateContent>
          </a:graphicData>
        </a:graphic>
      </p:graphicFrame>
      <p:graphicFrame>
        <p:nvGraphicFramePr>
          <p:cNvPr id="115715" name="Object 3"/>
          <p:cNvGraphicFramePr>
            <a:graphicFrameLocks noChangeAspect="1"/>
          </p:cNvGraphicFramePr>
          <p:nvPr/>
        </p:nvGraphicFramePr>
        <p:xfrm>
          <a:off x="357158" y="3286124"/>
          <a:ext cx="6626226" cy="1184275"/>
        </p:xfrm>
        <a:graphic>
          <a:graphicData uri="http://schemas.openxmlformats.org/presentationml/2006/ole">
            <mc:AlternateContent xmlns:mc="http://schemas.openxmlformats.org/markup-compatibility/2006">
              <mc:Choice xmlns:v="urn:schemas-microsoft-com:vml" Requires="v">
                <p:oleObj spid="_x0000_s115763" name="Equazione" r:id="rId7" imgW="2679480" imgH="482400" progId="Equation.3">
                  <p:embed/>
                </p:oleObj>
              </mc:Choice>
              <mc:Fallback>
                <p:oleObj name="Equazione" r:id="rId7" imgW="2679480" imgH="4824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58" y="3286124"/>
                        <a:ext cx="6626226" cy="1184275"/>
                      </a:xfrm>
                      <a:prstGeom prst="rect">
                        <a:avLst/>
                      </a:prstGeom>
                      <a:solidFill>
                        <a:schemeClr val="bg1"/>
                      </a:solidFill>
                    </p:spPr>
                  </p:pic>
                </p:oleObj>
              </mc:Fallback>
            </mc:AlternateContent>
          </a:graphicData>
        </a:graphic>
      </p:graphicFrame>
      <p:sp>
        <p:nvSpPr>
          <p:cNvPr id="61" name="Text Box 59"/>
          <p:cNvSpPr txBox="1">
            <a:spLocks noChangeArrowheads="1"/>
          </p:cNvSpPr>
          <p:nvPr/>
        </p:nvSpPr>
        <p:spPr bwMode="auto">
          <a:xfrm>
            <a:off x="214282" y="4812581"/>
            <a:ext cx="8643998" cy="1569660"/>
          </a:xfrm>
          <a:prstGeom prst="rect">
            <a:avLst/>
          </a:prstGeom>
          <a:noFill/>
          <a:ln w="9525">
            <a:noFill/>
            <a:miter lim="800000"/>
            <a:headEnd/>
            <a:tailEnd/>
          </a:ln>
        </p:spPr>
        <p:txBody>
          <a:bodyPr wrap="square">
            <a:spAutoFit/>
          </a:bodyPr>
          <a:lstStyle/>
          <a:p>
            <a:r>
              <a:rPr lang="it-IT" dirty="0"/>
              <a:t>Assetto del punto A =&gt; cioè di massimo </a:t>
            </a:r>
          </a:p>
          <a:p>
            <a:endParaRPr lang="it-IT" dirty="0"/>
          </a:p>
          <a:p>
            <a:r>
              <a:rPr lang="it-IT" dirty="0"/>
              <a:t>Velocità di </a:t>
            </a:r>
            <a:r>
              <a:rPr lang="it-IT" dirty="0" err="1"/>
              <a:t>Carson</a:t>
            </a:r>
            <a:r>
              <a:rPr lang="it-IT" dirty="0"/>
              <a:t> :   </a:t>
            </a:r>
          </a:p>
          <a:p>
            <a:endParaRPr lang="it-IT" dirty="0"/>
          </a:p>
        </p:txBody>
      </p:sp>
      <p:graphicFrame>
        <p:nvGraphicFramePr>
          <p:cNvPr id="115716" name="Object 4"/>
          <p:cNvGraphicFramePr>
            <a:graphicFrameLocks noChangeAspect="1"/>
          </p:cNvGraphicFramePr>
          <p:nvPr/>
        </p:nvGraphicFramePr>
        <p:xfrm>
          <a:off x="5357818" y="4500570"/>
          <a:ext cx="941387" cy="1152525"/>
        </p:xfrm>
        <a:graphic>
          <a:graphicData uri="http://schemas.openxmlformats.org/presentationml/2006/ole">
            <mc:AlternateContent xmlns:mc="http://schemas.openxmlformats.org/markup-compatibility/2006">
              <mc:Choice xmlns:v="urn:schemas-microsoft-com:vml" Requires="v">
                <p:oleObj spid="_x0000_s115764" name="Equazione" r:id="rId9" imgW="380880" imgH="469800" progId="Equation.3">
                  <p:embed/>
                </p:oleObj>
              </mc:Choice>
              <mc:Fallback>
                <p:oleObj name="Equazione" r:id="rId9" imgW="380880" imgH="46980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57818" y="4500570"/>
                        <a:ext cx="941387" cy="1152525"/>
                      </a:xfrm>
                      <a:prstGeom prst="rect">
                        <a:avLst/>
                      </a:prstGeom>
                      <a:solidFill>
                        <a:schemeClr val="bg1"/>
                      </a:solidFill>
                    </p:spPr>
                  </p:pic>
                </p:oleObj>
              </mc:Fallback>
            </mc:AlternateContent>
          </a:graphicData>
        </a:graphic>
      </p:graphicFrame>
      <p:graphicFrame>
        <p:nvGraphicFramePr>
          <p:cNvPr id="115717" name="Object 5"/>
          <p:cNvGraphicFramePr>
            <a:graphicFrameLocks noChangeAspect="1"/>
          </p:cNvGraphicFramePr>
          <p:nvPr/>
        </p:nvGraphicFramePr>
        <p:xfrm>
          <a:off x="4429124" y="357166"/>
          <a:ext cx="3046413" cy="1122363"/>
        </p:xfrm>
        <a:graphic>
          <a:graphicData uri="http://schemas.openxmlformats.org/presentationml/2006/ole">
            <mc:AlternateContent xmlns:mc="http://schemas.openxmlformats.org/markup-compatibility/2006">
              <mc:Choice xmlns:v="urn:schemas-microsoft-com:vml" Requires="v">
                <p:oleObj spid="_x0000_s115765" name="Equazione" r:id="rId11" imgW="1231560" imgH="457200" progId="Equation.3">
                  <p:embed/>
                </p:oleObj>
              </mc:Choice>
              <mc:Fallback>
                <p:oleObj name="Equazione" r:id="rId11" imgW="1231560" imgH="45720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9124" y="357166"/>
                        <a:ext cx="3046413" cy="1122363"/>
                      </a:xfrm>
                      <a:prstGeom prst="rect">
                        <a:avLst/>
                      </a:prstGeom>
                      <a:solidFill>
                        <a:schemeClr val="bg1"/>
                      </a:solidFill>
                    </p:spPr>
                  </p:pic>
                </p:oleObj>
              </mc:Fallback>
            </mc:AlternateContent>
          </a:graphicData>
        </a:graphic>
      </p:graphicFrame>
      <p:graphicFrame>
        <p:nvGraphicFramePr>
          <p:cNvPr id="115718" name="Object 6"/>
          <p:cNvGraphicFramePr>
            <a:graphicFrameLocks noChangeAspect="1"/>
          </p:cNvGraphicFramePr>
          <p:nvPr/>
        </p:nvGraphicFramePr>
        <p:xfrm>
          <a:off x="3071802" y="5791220"/>
          <a:ext cx="3305972" cy="566738"/>
        </p:xfrm>
        <a:graphic>
          <a:graphicData uri="http://schemas.openxmlformats.org/presentationml/2006/ole">
            <mc:AlternateContent xmlns:mc="http://schemas.openxmlformats.org/markup-compatibility/2006">
              <mc:Choice xmlns:v="urn:schemas-microsoft-com:vml" Requires="v">
                <p:oleObj spid="_x0000_s115766" name="Equazione" r:id="rId13" imgW="1320480" imgH="228600" progId="Equation.3">
                  <p:embed/>
                </p:oleObj>
              </mc:Choice>
              <mc:Fallback>
                <p:oleObj name="Equazione" r:id="rId13" imgW="1320480" imgH="22860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1802" y="5791220"/>
                        <a:ext cx="3305972" cy="566738"/>
                      </a:xfrm>
                      <a:prstGeom prst="rect">
                        <a:avLst/>
                      </a:prstGeom>
                      <a:solidFill>
                        <a:srgbClr val="FFFF00"/>
                      </a:solidFill>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72707"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2708"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2709"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72710"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11"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2712"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2713"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14"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2715"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2716"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17"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2718"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2719"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2720"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2721"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2722"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2723"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2724"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2725"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72726"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72727"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28"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72729"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30" name="Rectangle 27"/>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a:t>RANGE - Considerazioni</a:t>
            </a:r>
          </a:p>
        </p:txBody>
      </p:sp>
      <p:sp>
        <p:nvSpPr>
          <p:cNvPr id="72731"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32" name="Rectangle 2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33" name="Rectangle 3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2734" name="Rectangle 3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2735" name="Rectangle 3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2736" name="Rectangle 3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2737"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38"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39" name="Rectangle 3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40" name="Rectangle 3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2741" name="Rectangle 3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72742" name="Rectangle 39"/>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72743" name="Rectangle 4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44"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2745" name="Rectangle 42"/>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2746" name="Rectangle 4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2747" name="Rectangle 44"/>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2748" name="Rectangle 4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72749" name="Rectangle 4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2750" name="Rectangle 4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51" name="Rectangle 4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2752" name="Rectangle 4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2753" name="Rectangle 5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2754" name="Rectangle 5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2756" name="Text Box 56"/>
          <p:cNvSpPr txBox="1">
            <a:spLocks noChangeArrowheads="1"/>
          </p:cNvSpPr>
          <p:nvPr/>
        </p:nvSpPr>
        <p:spPr bwMode="auto">
          <a:xfrm>
            <a:off x="395288" y="1628775"/>
            <a:ext cx="8064500" cy="1569660"/>
          </a:xfrm>
          <a:prstGeom prst="rect">
            <a:avLst/>
          </a:prstGeom>
          <a:noFill/>
          <a:ln w="9525">
            <a:noFill/>
            <a:miter lim="800000"/>
            <a:headEnd/>
            <a:tailEnd/>
          </a:ln>
        </p:spPr>
        <p:txBody>
          <a:bodyPr>
            <a:spAutoFit/>
          </a:bodyPr>
          <a:lstStyle/>
          <a:p>
            <a:r>
              <a:rPr lang="it-IT" dirty="0"/>
              <a:t>La velocità di volo che ottimizza il consumo per unità di V nel caso di un velivolo ad elica è la V del punto A !!!!</a:t>
            </a:r>
          </a:p>
          <a:p>
            <a:endParaRPr lang="it-IT" dirty="0"/>
          </a:p>
          <a:p>
            <a:r>
              <a:rPr lang="it-IT" dirty="0"/>
              <a:t>Ricordo che il MAX RANGE si ha nel punto E.</a:t>
            </a:r>
          </a:p>
        </p:txBody>
      </p:sp>
      <p:pic>
        <p:nvPicPr>
          <p:cNvPr id="72757" name="Picture 57"/>
          <p:cNvPicPr>
            <a:picLocks noChangeAspect="1" noChangeArrowheads="1"/>
          </p:cNvPicPr>
          <p:nvPr/>
        </p:nvPicPr>
        <p:blipFill>
          <a:blip r:embed="rId3"/>
          <a:srcRect/>
          <a:stretch>
            <a:fillRect/>
          </a:stretch>
        </p:blipFill>
        <p:spPr bwMode="auto">
          <a:xfrm>
            <a:off x="714348" y="3929066"/>
            <a:ext cx="6624637" cy="666750"/>
          </a:xfrm>
          <a:prstGeom prst="rect">
            <a:avLst/>
          </a:prstGeom>
          <a:noFill/>
          <a:ln w="9525">
            <a:noFill/>
            <a:miter lim="800000"/>
            <a:headEnd/>
            <a:tailEnd/>
          </a:ln>
        </p:spPr>
      </p:pic>
      <p:sp>
        <p:nvSpPr>
          <p:cNvPr id="72758" name="Text Box 58"/>
          <p:cNvSpPr txBox="1">
            <a:spLocks noChangeArrowheads="1"/>
          </p:cNvSpPr>
          <p:nvPr/>
        </p:nvSpPr>
        <p:spPr bwMode="auto">
          <a:xfrm>
            <a:off x="428596" y="3500438"/>
            <a:ext cx="2047355" cy="461665"/>
          </a:xfrm>
          <a:prstGeom prst="rect">
            <a:avLst/>
          </a:prstGeom>
          <a:noFill/>
          <a:ln w="9525">
            <a:noFill/>
            <a:miter lim="800000"/>
            <a:headEnd/>
            <a:tailEnd/>
          </a:ln>
        </p:spPr>
        <p:txBody>
          <a:bodyPr wrap="none">
            <a:spAutoFit/>
          </a:bodyPr>
          <a:lstStyle/>
          <a:p>
            <a:r>
              <a:rPr lang="it-IT" dirty="0" err="1"/>
              <a:t>Carson</a:t>
            </a:r>
            <a:r>
              <a:rPr lang="it-IT" dirty="0"/>
              <a:t> </a:t>
            </a:r>
            <a:r>
              <a:rPr lang="it-IT" dirty="0" err="1"/>
              <a:t>Speed</a:t>
            </a:r>
            <a:r>
              <a:rPr lang="it-IT" dirty="0"/>
              <a:t>: </a:t>
            </a:r>
          </a:p>
        </p:txBody>
      </p:sp>
      <p:sp>
        <p:nvSpPr>
          <p:cNvPr id="72759" name="Segnaposto numero diapositiva 55"/>
          <p:cNvSpPr>
            <a:spLocks noGrp="1"/>
          </p:cNvSpPr>
          <p:nvPr>
            <p:ph type="sldNum" sz="quarter" idx="12"/>
          </p:nvPr>
        </p:nvSpPr>
        <p:spPr>
          <a:noFill/>
        </p:spPr>
        <p:txBody>
          <a:bodyPr/>
          <a:lstStyle/>
          <a:p>
            <a:fld id="{5C3BBDD5-B770-4C9E-9C8A-7171CE28C141}" type="slidenum">
              <a:rPr lang="it-IT" smtClean="0"/>
              <a:pPr/>
              <a:t>75</a:t>
            </a:fld>
            <a:endParaRPr lang="it-IT"/>
          </a:p>
        </p:txBody>
      </p:sp>
      <p:graphicFrame>
        <p:nvGraphicFramePr>
          <p:cNvPr id="114689" name="Object 1"/>
          <p:cNvGraphicFramePr>
            <a:graphicFrameLocks noChangeAspect="1"/>
          </p:cNvGraphicFramePr>
          <p:nvPr/>
        </p:nvGraphicFramePr>
        <p:xfrm>
          <a:off x="428596" y="1000108"/>
          <a:ext cx="5592763" cy="598488"/>
        </p:xfrm>
        <a:graphic>
          <a:graphicData uri="http://schemas.openxmlformats.org/presentationml/2006/ole">
            <mc:AlternateContent xmlns:mc="http://schemas.openxmlformats.org/markup-compatibility/2006">
              <mc:Choice xmlns:v="urn:schemas-microsoft-com:vml" Requires="v">
                <p:oleObj spid="_x0000_s114697" name="Equazione" r:id="rId4" imgW="2234880" imgH="241200" progId="Equation.3">
                  <p:embed/>
                </p:oleObj>
              </mc:Choice>
              <mc:Fallback>
                <p:oleObj name="Equazione" r:id="rId4" imgW="2234880" imgH="2412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96" y="1000108"/>
                        <a:ext cx="5592763" cy="598488"/>
                      </a:xfrm>
                      <a:prstGeom prst="rect">
                        <a:avLst/>
                      </a:prstGeom>
                      <a:solidFill>
                        <a:srgbClr val="FFFF00"/>
                      </a:solidFill>
                    </p:spPr>
                  </p:pic>
                </p:oleObj>
              </mc:Fallback>
            </mc:AlternateContent>
          </a:graphicData>
        </a:graphic>
      </p:graphicFrame>
      <p:sp>
        <p:nvSpPr>
          <p:cNvPr id="57" name="Rettangolo 56"/>
          <p:cNvSpPr/>
          <p:nvPr/>
        </p:nvSpPr>
        <p:spPr>
          <a:xfrm>
            <a:off x="571472" y="4714884"/>
            <a:ext cx="7500990" cy="1200329"/>
          </a:xfrm>
          <a:prstGeom prst="rect">
            <a:avLst/>
          </a:prstGeom>
        </p:spPr>
        <p:txBody>
          <a:bodyPr wrap="square">
            <a:spAutoFit/>
          </a:bodyPr>
          <a:lstStyle/>
          <a:p>
            <a:r>
              <a:rPr lang="it-IT" dirty="0"/>
              <a:t>Che tradotto è:</a:t>
            </a:r>
          </a:p>
          <a:p>
            <a:endParaRPr lang="it-IT" dirty="0"/>
          </a:p>
          <a:p>
            <a:r>
              <a:rPr lang="it-IT" b="1" i="1" dirty="0"/>
              <a:t>“Il modo meno dispendioso di sprecare del combustibile”</a:t>
            </a:r>
          </a:p>
        </p:txBody>
      </p:sp>
      <p:sp>
        <p:nvSpPr>
          <p:cNvPr id="58" name="Segnaposto piè di pagina 4">
            <a:extLst>
              <a:ext uri="{FF2B5EF4-FFF2-40B4-BE49-F238E27FC236}">
                <a16:creationId xmlns:a16="http://schemas.microsoft.com/office/drawing/2014/main" id="{67EDDFA4-13D6-4683-81CA-8146D291F101}"/>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73731"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3732"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3733"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73734"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35"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3736"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3737"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38"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3739"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3740"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41"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3742"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3743"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3744"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3745"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3746"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3747"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3748"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3749"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73750"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73751"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52"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73753"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54" name="Rectangle 26"/>
          <p:cNvSpPr>
            <a:spLocks noChangeArrowheads="1"/>
          </p:cNvSpPr>
          <p:nvPr/>
        </p:nvSpPr>
        <p:spPr bwMode="auto">
          <a:xfrm>
            <a:off x="250825" y="357166"/>
            <a:ext cx="8569325" cy="457200"/>
          </a:xfrm>
          <a:prstGeom prst="rect">
            <a:avLst/>
          </a:prstGeom>
          <a:noFill/>
          <a:ln w="9525">
            <a:noFill/>
            <a:miter lim="800000"/>
            <a:headEnd/>
            <a:tailEnd/>
          </a:ln>
        </p:spPr>
        <p:txBody>
          <a:bodyPr anchor="ctr">
            <a:spAutoFit/>
          </a:bodyPr>
          <a:lstStyle/>
          <a:p>
            <a:r>
              <a:rPr lang="it-IT" u="sng" dirty="0"/>
              <a:t>RANGE – EFFETTO DEL VENTO</a:t>
            </a:r>
          </a:p>
        </p:txBody>
      </p:sp>
      <p:sp>
        <p:nvSpPr>
          <p:cNvPr id="73755" name="Rectangle 2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56"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57" name="Rectangle 2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3758" name="Rectangle 3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3759" name="Rectangle 31"/>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3760" name="Rectangle 3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3761"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62"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63"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64" name="Rectangle 3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3765" name="Rectangle 3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73766" name="Rectangle 38"/>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73767"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68" name="Rectangle 4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3769"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3770" name="Rectangle 4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3771"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3772"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73773"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3774" name="Rectangle 4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75"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3776" name="Rectangle 4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3777" name="Rectangle 49"/>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3778" name="Rectangle 5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pic>
        <p:nvPicPr>
          <p:cNvPr id="73779" name="Picture 55"/>
          <p:cNvPicPr>
            <a:picLocks noChangeAspect="1" noChangeArrowheads="1"/>
          </p:cNvPicPr>
          <p:nvPr/>
        </p:nvPicPr>
        <p:blipFill>
          <a:blip r:embed="rId3"/>
          <a:srcRect/>
          <a:stretch>
            <a:fillRect/>
          </a:stretch>
        </p:blipFill>
        <p:spPr bwMode="auto">
          <a:xfrm>
            <a:off x="214282" y="767513"/>
            <a:ext cx="4643470" cy="1875669"/>
          </a:xfrm>
          <a:prstGeom prst="rect">
            <a:avLst/>
          </a:prstGeom>
          <a:noFill/>
          <a:ln w="9525">
            <a:noFill/>
            <a:miter lim="800000"/>
            <a:headEnd/>
            <a:tailEnd/>
          </a:ln>
        </p:spPr>
      </p:pic>
      <p:pic>
        <p:nvPicPr>
          <p:cNvPr id="73780" name="Picture 56"/>
          <p:cNvPicPr>
            <a:picLocks noChangeAspect="1" noChangeArrowheads="1"/>
          </p:cNvPicPr>
          <p:nvPr/>
        </p:nvPicPr>
        <p:blipFill>
          <a:blip r:embed="rId4"/>
          <a:srcRect/>
          <a:stretch>
            <a:fillRect/>
          </a:stretch>
        </p:blipFill>
        <p:spPr bwMode="auto">
          <a:xfrm>
            <a:off x="1285852" y="2428868"/>
            <a:ext cx="4533903" cy="1768067"/>
          </a:xfrm>
          <a:prstGeom prst="rect">
            <a:avLst/>
          </a:prstGeom>
          <a:noFill/>
          <a:ln w="9525">
            <a:noFill/>
            <a:miter lim="800000"/>
            <a:headEnd/>
            <a:tailEnd/>
          </a:ln>
        </p:spPr>
      </p:pic>
      <p:pic>
        <p:nvPicPr>
          <p:cNvPr id="73782" name="Picture 58"/>
          <p:cNvPicPr>
            <a:picLocks noChangeAspect="1" noChangeArrowheads="1"/>
          </p:cNvPicPr>
          <p:nvPr/>
        </p:nvPicPr>
        <p:blipFill>
          <a:blip r:embed="rId5"/>
          <a:srcRect/>
          <a:stretch>
            <a:fillRect/>
          </a:stretch>
        </p:blipFill>
        <p:spPr bwMode="auto">
          <a:xfrm>
            <a:off x="6357950" y="2000240"/>
            <a:ext cx="1928826" cy="776208"/>
          </a:xfrm>
          <a:prstGeom prst="rect">
            <a:avLst/>
          </a:prstGeom>
          <a:noFill/>
          <a:ln w="9525">
            <a:noFill/>
            <a:miter lim="800000"/>
            <a:headEnd/>
            <a:tailEnd/>
          </a:ln>
        </p:spPr>
      </p:pic>
      <p:sp>
        <p:nvSpPr>
          <p:cNvPr id="73785" name="Segnaposto numero diapositiva 57"/>
          <p:cNvSpPr>
            <a:spLocks noGrp="1"/>
          </p:cNvSpPr>
          <p:nvPr>
            <p:ph type="sldNum" sz="quarter" idx="12"/>
          </p:nvPr>
        </p:nvSpPr>
        <p:spPr>
          <a:noFill/>
        </p:spPr>
        <p:txBody>
          <a:bodyPr/>
          <a:lstStyle/>
          <a:p>
            <a:fld id="{8EAF49CD-DA3A-4CC6-B864-B5C34C321DA7}" type="slidenum">
              <a:rPr lang="it-IT" smtClean="0"/>
              <a:pPr/>
              <a:t>76</a:t>
            </a:fld>
            <a:endParaRPr lang="it-IT"/>
          </a:p>
        </p:txBody>
      </p:sp>
      <p:graphicFrame>
        <p:nvGraphicFramePr>
          <p:cNvPr id="113665" name="Object 64"/>
          <p:cNvGraphicFramePr>
            <a:graphicFrameLocks noChangeAspect="1"/>
          </p:cNvGraphicFramePr>
          <p:nvPr/>
        </p:nvGraphicFramePr>
        <p:xfrm>
          <a:off x="6500826" y="785794"/>
          <a:ext cx="1214446" cy="912942"/>
        </p:xfrm>
        <a:graphic>
          <a:graphicData uri="http://schemas.openxmlformats.org/presentationml/2006/ole">
            <mc:AlternateContent xmlns:mc="http://schemas.openxmlformats.org/markup-compatibility/2006">
              <mc:Choice xmlns:v="urn:schemas-microsoft-com:vml" Requires="v">
                <p:oleObj spid="_x0000_s113699" name="Equazione" r:id="rId6" imgW="520560" imgH="393480" progId="Equation.3">
                  <p:embed/>
                </p:oleObj>
              </mc:Choice>
              <mc:Fallback>
                <p:oleObj name="Equazione" r:id="rId6" imgW="520560" imgH="393480" progId="Equation.3">
                  <p:embed/>
                  <p:pic>
                    <p:nvPicPr>
                      <p:cNvPr id="0"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0826" y="785794"/>
                        <a:ext cx="1214446" cy="912942"/>
                      </a:xfrm>
                      <a:prstGeom prst="rect">
                        <a:avLst/>
                      </a:prstGeom>
                      <a:solidFill>
                        <a:schemeClr val="bg1"/>
                      </a:solidFill>
                    </p:spPr>
                  </p:pic>
                </p:oleObj>
              </mc:Fallback>
            </mc:AlternateContent>
          </a:graphicData>
        </a:graphic>
      </p:graphicFrame>
      <p:graphicFrame>
        <p:nvGraphicFramePr>
          <p:cNvPr id="113666" name="Object 64"/>
          <p:cNvGraphicFramePr>
            <a:graphicFrameLocks noChangeAspect="1"/>
          </p:cNvGraphicFramePr>
          <p:nvPr/>
        </p:nvGraphicFramePr>
        <p:xfrm>
          <a:off x="5572132" y="3357562"/>
          <a:ext cx="3099528" cy="1143008"/>
        </p:xfrm>
        <a:graphic>
          <a:graphicData uri="http://schemas.openxmlformats.org/presentationml/2006/ole">
            <mc:AlternateContent xmlns:mc="http://schemas.openxmlformats.org/markup-compatibility/2006">
              <mc:Choice xmlns:v="urn:schemas-microsoft-com:vml" Requires="v">
                <p:oleObj spid="_x0000_s113700" name="Equazione" r:id="rId8" imgW="1231560" imgH="457200" progId="Equation.3">
                  <p:embed/>
                </p:oleObj>
              </mc:Choice>
              <mc:Fallback>
                <p:oleObj name="Equazione" r:id="rId8" imgW="1231560" imgH="45720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2132" y="3357562"/>
                        <a:ext cx="3099528" cy="1143008"/>
                      </a:xfrm>
                      <a:prstGeom prst="rect">
                        <a:avLst/>
                      </a:prstGeom>
                      <a:solidFill>
                        <a:srgbClr val="FFFF00"/>
                      </a:solidFill>
                    </p:spPr>
                  </p:pic>
                </p:oleObj>
              </mc:Fallback>
            </mc:AlternateContent>
          </a:graphicData>
        </a:graphic>
      </p:graphicFrame>
      <p:sp>
        <p:nvSpPr>
          <p:cNvPr id="64" name="Rettangolo 63"/>
          <p:cNvSpPr/>
          <p:nvPr/>
        </p:nvSpPr>
        <p:spPr>
          <a:xfrm>
            <a:off x="214282" y="4071942"/>
            <a:ext cx="1019831" cy="461665"/>
          </a:xfrm>
          <a:prstGeom prst="rect">
            <a:avLst/>
          </a:prstGeom>
        </p:spPr>
        <p:txBody>
          <a:bodyPr wrap="none">
            <a:spAutoFit/>
          </a:bodyPr>
          <a:lstStyle/>
          <a:p>
            <a:r>
              <a:rPr lang="it-IT" u="sng" dirty="0"/>
              <a:t>Infatti:</a:t>
            </a:r>
          </a:p>
        </p:txBody>
      </p:sp>
      <p:sp>
        <p:nvSpPr>
          <p:cNvPr id="65" name="Rettangolo 64"/>
          <p:cNvSpPr/>
          <p:nvPr/>
        </p:nvSpPr>
        <p:spPr>
          <a:xfrm>
            <a:off x="5857884" y="2857496"/>
            <a:ext cx="2802370" cy="461665"/>
          </a:xfrm>
          <a:prstGeom prst="rect">
            <a:avLst/>
          </a:prstGeom>
        </p:spPr>
        <p:txBody>
          <a:bodyPr wrap="none">
            <a:spAutoFit/>
          </a:bodyPr>
          <a:lstStyle/>
          <a:p>
            <a:r>
              <a:rPr lang="it-IT" u="sng" dirty="0"/>
              <a:t>Per velivoli ad elica:</a:t>
            </a:r>
          </a:p>
        </p:txBody>
      </p:sp>
      <p:graphicFrame>
        <p:nvGraphicFramePr>
          <p:cNvPr id="113668" name="Object 24"/>
          <p:cNvGraphicFramePr>
            <a:graphicFrameLocks noChangeAspect="1"/>
          </p:cNvGraphicFramePr>
          <p:nvPr/>
        </p:nvGraphicFramePr>
        <p:xfrm>
          <a:off x="71406" y="4780753"/>
          <a:ext cx="8715436" cy="1077139"/>
        </p:xfrm>
        <a:graphic>
          <a:graphicData uri="http://schemas.openxmlformats.org/presentationml/2006/ole">
            <mc:AlternateContent xmlns:mc="http://schemas.openxmlformats.org/markup-compatibility/2006">
              <mc:Choice xmlns:v="urn:schemas-microsoft-com:vml" Requires="v">
                <p:oleObj spid="_x0000_s113701" name="Equazione" r:id="rId10" imgW="4025880" imgH="495000" progId="Equation.3">
                  <p:embed/>
                </p:oleObj>
              </mc:Choice>
              <mc:Fallback>
                <p:oleObj name="Equazione" r:id="rId10" imgW="4025880" imgH="495000"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06" y="4780753"/>
                        <a:ext cx="8715436" cy="1077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0" name="Object 6"/>
          <p:cNvGraphicFramePr>
            <a:graphicFrameLocks noChangeAspect="1"/>
          </p:cNvGraphicFramePr>
          <p:nvPr/>
        </p:nvGraphicFramePr>
        <p:xfrm>
          <a:off x="5568967" y="5929330"/>
          <a:ext cx="1360487" cy="398463"/>
        </p:xfrm>
        <a:graphic>
          <a:graphicData uri="http://schemas.openxmlformats.org/presentationml/2006/ole">
            <mc:AlternateContent xmlns:mc="http://schemas.openxmlformats.org/markup-compatibility/2006">
              <mc:Choice xmlns:v="urn:schemas-microsoft-com:vml" Requires="v">
                <p:oleObj spid="_x0000_s113702" name="Equazione" r:id="rId12" imgW="774360" imgH="228600" progId="Equation.3">
                  <p:embed/>
                </p:oleObj>
              </mc:Choice>
              <mc:Fallback>
                <p:oleObj name="Equazione" r:id="rId12" imgW="774360" imgH="2286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68967" y="5929330"/>
                        <a:ext cx="1360487" cy="398463"/>
                      </a:xfrm>
                      <a:prstGeom prst="rect">
                        <a:avLst/>
                      </a:prstGeom>
                      <a:solidFill>
                        <a:schemeClr val="bg1"/>
                      </a:solidFill>
                    </p:spPr>
                  </p:pic>
                </p:oleObj>
              </mc:Fallback>
            </mc:AlternateContent>
          </a:graphicData>
        </a:graphic>
      </p:graphicFrame>
      <p:sp>
        <p:nvSpPr>
          <p:cNvPr id="62" name="Segnaposto piè di pagina 4">
            <a:extLst>
              <a:ext uri="{FF2B5EF4-FFF2-40B4-BE49-F238E27FC236}">
                <a16:creationId xmlns:a16="http://schemas.microsoft.com/office/drawing/2014/main" id="{D5DACCAF-C964-424B-8791-423E135C78DF}"/>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56324"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6325"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6326"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56327"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28"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6329"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6330"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31"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6332"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6333"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34"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6335"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56336"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6337"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6338"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6339"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6340"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6341"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56342"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56343"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56344"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45"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56346"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47" name="Rectangle 26"/>
          <p:cNvSpPr>
            <a:spLocks noChangeArrowheads="1"/>
          </p:cNvSpPr>
          <p:nvPr/>
        </p:nvSpPr>
        <p:spPr bwMode="auto">
          <a:xfrm>
            <a:off x="0" y="428604"/>
            <a:ext cx="8569325" cy="457200"/>
          </a:xfrm>
          <a:prstGeom prst="rect">
            <a:avLst/>
          </a:prstGeom>
          <a:noFill/>
          <a:ln w="9525">
            <a:noFill/>
            <a:miter lim="800000"/>
            <a:headEnd/>
            <a:tailEnd/>
          </a:ln>
        </p:spPr>
        <p:txBody>
          <a:bodyPr anchor="ctr">
            <a:spAutoFit/>
          </a:bodyPr>
          <a:lstStyle/>
          <a:p>
            <a:r>
              <a:rPr lang="it-IT" u="sng" dirty="0"/>
              <a:t>RANGE – EFFETTO DEL VENTO - ELICA</a:t>
            </a:r>
          </a:p>
        </p:txBody>
      </p:sp>
      <p:sp>
        <p:nvSpPr>
          <p:cNvPr id="56348" name="Rectangle 2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49"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50" name="Rectangle 2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6351" name="Rectangle 3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56352" name="Rectangle 31"/>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6353" name="Rectangle 3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6354"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55"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56"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57" name="Rectangle 3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6358" name="Rectangle 3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6359" name="Rectangle 38"/>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56360"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61" name="Rectangle 4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6362"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6363" name="Rectangle 4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6364"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6365"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56366"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6367" name="Rectangle 4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68"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56369" name="Rectangle 4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56370" name="Rectangle 49"/>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56371" name="Rectangle 5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pic>
        <p:nvPicPr>
          <p:cNvPr id="56372" name="Picture 55"/>
          <p:cNvPicPr>
            <a:picLocks noChangeAspect="1" noChangeArrowheads="1"/>
          </p:cNvPicPr>
          <p:nvPr/>
        </p:nvPicPr>
        <p:blipFill>
          <a:blip r:embed="rId3"/>
          <a:srcRect/>
          <a:stretch>
            <a:fillRect/>
          </a:stretch>
        </p:blipFill>
        <p:spPr bwMode="auto">
          <a:xfrm>
            <a:off x="0" y="2349500"/>
            <a:ext cx="4097338" cy="4208463"/>
          </a:xfrm>
          <a:prstGeom prst="rect">
            <a:avLst/>
          </a:prstGeom>
          <a:noFill/>
          <a:ln w="9525">
            <a:noFill/>
            <a:miter lim="800000"/>
            <a:headEnd/>
            <a:tailEnd/>
          </a:ln>
        </p:spPr>
      </p:pic>
      <p:pic>
        <p:nvPicPr>
          <p:cNvPr id="56374" name="Picture 57"/>
          <p:cNvPicPr>
            <a:picLocks noChangeAspect="1" noChangeArrowheads="1"/>
          </p:cNvPicPr>
          <p:nvPr/>
        </p:nvPicPr>
        <p:blipFill>
          <a:blip r:embed="rId4"/>
          <a:srcRect/>
          <a:stretch>
            <a:fillRect/>
          </a:stretch>
        </p:blipFill>
        <p:spPr bwMode="auto">
          <a:xfrm>
            <a:off x="4225925" y="3286124"/>
            <a:ext cx="4918075" cy="3106737"/>
          </a:xfrm>
          <a:prstGeom prst="rect">
            <a:avLst/>
          </a:prstGeom>
          <a:noFill/>
          <a:ln w="9525">
            <a:noFill/>
            <a:miter lim="800000"/>
            <a:headEnd/>
            <a:tailEnd/>
          </a:ln>
        </p:spPr>
      </p:pic>
      <p:pic>
        <p:nvPicPr>
          <p:cNvPr id="56375" name="Picture 59"/>
          <p:cNvPicPr>
            <a:picLocks noChangeAspect="1" noChangeArrowheads="1"/>
          </p:cNvPicPr>
          <p:nvPr/>
        </p:nvPicPr>
        <p:blipFill>
          <a:blip r:embed="rId5"/>
          <a:srcRect/>
          <a:stretch>
            <a:fillRect/>
          </a:stretch>
        </p:blipFill>
        <p:spPr bwMode="auto">
          <a:xfrm>
            <a:off x="642910" y="1857364"/>
            <a:ext cx="2019262" cy="368293"/>
          </a:xfrm>
          <a:prstGeom prst="rect">
            <a:avLst/>
          </a:prstGeom>
          <a:noFill/>
          <a:ln w="9525">
            <a:noFill/>
            <a:miter lim="800000"/>
            <a:headEnd/>
            <a:tailEnd/>
          </a:ln>
        </p:spPr>
      </p:pic>
      <p:sp>
        <p:nvSpPr>
          <p:cNvPr id="56376" name="Line 60"/>
          <p:cNvSpPr>
            <a:spLocks noChangeShapeType="1"/>
          </p:cNvSpPr>
          <p:nvPr/>
        </p:nvSpPr>
        <p:spPr bwMode="auto">
          <a:xfrm flipH="1">
            <a:off x="2771775" y="4365625"/>
            <a:ext cx="1152525" cy="287338"/>
          </a:xfrm>
          <a:prstGeom prst="line">
            <a:avLst/>
          </a:prstGeom>
          <a:noFill/>
          <a:ln w="9525">
            <a:solidFill>
              <a:schemeClr val="tx1"/>
            </a:solidFill>
            <a:round/>
            <a:headEnd/>
            <a:tailEnd type="triangle" w="med" len="med"/>
          </a:ln>
        </p:spPr>
        <p:txBody>
          <a:bodyPr/>
          <a:lstStyle/>
          <a:p>
            <a:endParaRPr lang="it-IT"/>
          </a:p>
        </p:txBody>
      </p:sp>
      <p:graphicFrame>
        <p:nvGraphicFramePr>
          <p:cNvPr id="56322" name="Object 64"/>
          <p:cNvGraphicFramePr>
            <a:graphicFrameLocks noChangeAspect="1"/>
          </p:cNvGraphicFramePr>
          <p:nvPr/>
        </p:nvGraphicFramePr>
        <p:xfrm>
          <a:off x="71406" y="928670"/>
          <a:ext cx="6184196" cy="876289"/>
        </p:xfrm>
        <a:graphic>
          <a:graphicData uri="http://schemas.openxmlformats.org/presentationml/2006/ole">
            <mc:AlternateContent xmlns:mc="http://schemas.openxmlformats.org/markup-compatibility/2006">
              <mc:Choice xmlns:v="urn:schemas-microsoft-com:vml" Requires="v">
                <p:oleObj spid="_x0000_s56363" name="Equazione" r:id="rId6" imgW="3111480" imgH="444240" progId="Equation.3">
                  <p:embed/>
                </p:oleObj>
              </mc:Choice>
              <mc:Fallback>
                <p:oleObj name="Equazione" r:id="rId6" imgW="3111480" imgH="444240" progId="Equation.3">
                  <p:embed/>
                  <p:pic>
                    <p:nvPicPr>
                      <p:cNvPr id="0"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06" y="928670"/>
                        <a:ext cx="6184196" cy="876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80" name="Segnaposto numero diapositiva 60"/>
          <p:cNvSpPr>
            <a:spLocks noGrp="1"/>
          </p:cNvSpPr>
          <p:nvPr>
            <p:ph type="sldNum" sz="quarter" idx="12"/>
          </p:nvPr>
        </p:nvSpPr>
        <p:spPr>
          <a:noFill/>
        </p:spPr>
        <p:txBody>
          <a:bodyPr/>
          <a:lstStyle/>
          <a:p>
            <a:fld id="{E0B75CCA-B6F4-42FE-B742-EE50DB17C68B}" type="slidenum">
              <a:rPr lang="it-IT" smtClean="0"/>
              <a:pPr/>
              <a:t>77</a:t>
            </a:fld>
            <a:endParaRPr lang="it-IT"/>
          </a:p>
        </p:txBody>
      </p:sp>
      <p:graphicFrame>
        <p:nvGraphicFramePr>
          <p:cNvPr id="3" name="Object 64"/>
          <p:cNvGraphicFramePr>
            <a:graphicFrameLocks noChangeAspect="1"/>
          </p:cNvGraphicFramePr>
          <p:nvPr/>
        </p:nvGraphicFramePr>
        <p:xfrm>
          <a:off x="0" y="3643314"/>
          <a:ext cx="468312" cy="398463"/>
        </p:xfrm>
        <a:graphic>
          <a:graphicData uri="http://schemas.openxmlformats.org/presentationml/2006/ole">
            <mc:AlternateContent xmlns:mc="http://schemas.openxmlformats.org/markup-compatibility/2006">
              <mc:Choice xmlns:v="urn:schemas-microsoft-com:vml" Requires="v">
                <p:oleObj spid="_x0000_s56364" name="Equazione" r:id="rId8" imgW="266400" imgH="228600" progId="Equation.3">
                  <p:embed/>
                </p:oleObj>
              </mc:Choice>
              <mc:Fallback>
                <p:oleObj name="Equazione" r:id="rId8" imgW="26640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643314"/>
                        <a:ext cx="468312" cy="398463"/>
                      </a:xfrm>
                      <a:prstGeom prst="rect">
                        <a:avLst/>
                      </a:prstGeom>
                      <a:solidFill>
                        <a:schemeClr val="bg1"/>
                      </a:solidFill>
                    </p:spPr>
                  </p:pic>
                </p:oleObj>
              </mc:Fallback>
            </mc:AlternateContent>
          </a:graphicData>
        </a:graphic>
      </p:graphicFrame>
      <p:graphicFrame>
        <p:nvGraphicFramePr>
          <p:cNvPr id="4" name="Object 64"/>
          <p:cNvGraphicFramePr>
            <a:graphicFrameLocks noChangeAspect="1"/>
          </p:cNvGraphicFramePr>
          <p:nvPr/>
        </p:nvGraphicFramePr>
        <p:xfrm>
          <a:off x="5103819" y="3429000"/>
          <a:ext cx="468313" cy="398462"/>
        </p:xfrm>
        <a:graphic>
          <a:graphicData uri="http://schemas.openxmlformats.org/presentationml/2006/ole">
            <mc:AlternateContent xmlns:mc="http://schemas.openxmlformats.org/markup-compatibility/2006">
              <mc:Choice xmlns:v="urn:schemas-microsoft-com:vml" Requires="v">
                <p:oleObj spid="_x0000_s56365" name="Equazione" r:id="rId10" imgW="266400" imgH="228600" progId="Equation.3">
                  <p:embed/>
                </p:oleObj>
              </mc:Choice>
              <mc:Fallback>
                <p:oleObj name="Equazione" r:id="rId10" imgW="26640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3819" y="3429000"/>
                        <a:ext cx="468313" cy="398462"/>
                      </a:xfrm>
                      <a:prstGeom prst="rect">
                        <a:avLst/>
                      </a:prstGeom>
                      <a:solidFill>
                        <a:schemeClr val="bg1"/>
                      </a:solidFill>
                    </p:spPr>
                  </p:pic>
                </p:oleObj>
              </mc:Fallback>
            </mc:AlternateContent>
          </a:graphicData>
        </a:graphic>
      </p:graphicFrame>
      <p:graphicFrame>
        <p:nvGraphicFramePr>
          <p:cNvPr id="5" name="Object 64"/>
          <p:cNvGraphicFramePr>
            <a:graphicFrameLocks noChangeAspect="1"/>
          </p:cNvGraphicFramePr>
          <p:nvPr/>
        </p:nvGraphicFramePr>
        <p:xfrm>
          <a:off x="4000496" y="2000240"/>
          <a:ext cx="3583465" cy="928694"/>
        </p:xfrm>
        <a:graphic>
          <a:graphicData uri="http://schemas.openxmlformats.org/presentationml/2006/ole">
            <mc:AlternateContent xmlns:mc="http://schemas.openxmlformats.org/markup-compatibility/2006">
              <mc:Choice xmlns:v="urn:schemas-microsoft-com:vml" Requires="v">
                <p:oleObj spid="_x0000_s56366" name="Equazione" r:id="rId12" imgW="1701720" imgH="444240" progId="Equation.3">
                  <p:embed/>
                </p:oleObj>
              </mc:Choice>
              <mc:Fallback>
                <p:oleObj name="Equazione" r:id="rId12" imgW="1701720" imgH="44424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00496" y="2000240"/>
                        <a:ext cx="3583465" cy="928694"/>
                      </a:xfrm>
                      <a:prstGeom prst="rect">
                        <a:avLst/>
                      </a:prstGeom>
                      <a:solidFill>
                        <a:schemeClr val="bg1"/>
                      </a:solidFill>
                    </p:spPr>
                  </p:pic>
                </p:oleObj>
              </mc:Fallback>
            </mc:AlternateContent>
          </a:graphicData>
        </a:graphic>
      </p:graphicFrame>
      <p:graphicFrame>
        <p:nvGraphicFramePr>
          <p:cNvPr id="6" name="Object 64"/>
          <p:cNvGraphicFramePr>
            <a:graphicFrameLocks noChangeAspect="1"/>
          </p:cNvGraphicFramePr>
          <p:nvPr/>
        </p:nvGraphicFramePr>
        <p:xfrm>
          <a:off x="6913562" y="857250"/>
          <a:ext cx="1764103" cy="928676"/>
        </p:xfrm>
        <a:graphic>
          <a:graphicData uri="http://schemas.openxmlformats.org/presentationml/2006/ole">
            <mc:AlternateContent xmlns:mc="http://schemas.openxmlformats.org/markup-compatibility/2006">
              <mc:Choice xmlns:v="urn:schemas-microsoft-com:vml" Requires="v">
                <p:oleObj spid="_x0000_s56367" name="Equazione" r:id="rId14" imgW="838080" imgH="444240" progId="Equation.3">
                  <p:embed/>
                </p:oleObj>
              </mc:Choice>
              <mc:Fallback>
                <p:oleObj name="Equazione" r:id="rId14" imgW="838080" imgH="44424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13562" y="857250"/>
                        <a:ext cx="1764103" cy="928676"/>
                      </a:xfrm>
                      <a:prstGeom prst="rect">
                        <a:avLst/>
                      </a:prstGeom>
                      <a:solidFill>
                        <a:schemeClr val="bg1"/>
                      </a:solidFill>
                    </p:spPr>
                  </p:pic>
                </p:oleObj>
              </mc:Fallback>
            </mc:AlternateContent>
          </a:graphicData>
        </a:graphic>
      </p:graphicFrame>
      <p:sp>
        <p:nvSpPr>
          <p:cNvPr id="67" name="Line 61"/>
          <p:cNvSpPr>
            <a:spLocks noChangeShapeType="1"/>
          </p:cNvSpPr>
          <p:nvPr/>
        </p:nvSpPr>
        <p:spPr bwMode="auto">
          <a:xfrm flipV="1">
            <a:off x="3924300" y="2643181"/>
            <a:ext cx="361948" cy="1722443"/>
          </a:xfrm>
          <a:prstGeom prst="line">
            <a:avLst/>
          </a:prstGeom>
          <a:noFill/>
          <a:ln w="9525">
            <a:solidFill>
              <a:schemeClr val="tx1"/>
            </a:solidFill>
            <a:round/>
            <a:headEnd/>
            <a:tailEnd/>
          </a:ln>
        </p:spPr>
        <p:txBody>
          <a:bodyPr/>
          <a:lstStyle/>
          <a:p>
            <a:endParaRPr lang="it-IT"/>
          </a:p>
        </p:txBody>
      </p:sp>
      <p:sp>
        <p:nvSpPr>
          <p:cNvPr id="63" name="Segnaposto piè di pagina 4">
            <a:extLst>
              <a:ext uri="{FF2B5EF4-FFF2-40B4-BE49-F238E27FC236}">
                <a16:creationId xmlns:a16="http://schemas.microsoft.com/office/drawing/2014/main" id="{8573BE09-2FDF-449C-8260-C51F665C076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0" y="0"/>
            <a:ext cx="4787900" cy="457200"/>
          </a:xfrm>
        </p:spPr>
        <p:txBody>
          <a:bodyPr/>
          <a:lstStyle/>
          <a:p>
            <a:pPr eaLnBrk="1" hangingPunct="1"/>
            <a:r>
              <a:rPr lang="it-IT" sz="2400" b="1" dirty="0"/>
              <a:t>AUTONOMIE</a:t>
            </a:r>
          </a:p>
        </p:txBody>
      </p:sp>
      <p:sp>
        <p:nvSpPr>
          <p:cNvPr id="74755" name="Rectangle 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4756"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4757"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74758"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59"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4760"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4761"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62" name="Rectangle 1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4763" name="Rectangle 1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4764"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65" name="Rectangle 13"/>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4766"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74767" name="Rectangle 15"/>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4768" name="Rectangle 16"/>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4769" name="Rectangle 17"/>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4770" name="Rectangle 18"/>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4771"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4772" name="Rectangle 2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4773" name="Rectangle 2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it-IT"/>
          </a:p>
        </p:txBody>
      </p:sp>
      <p:sp>
        <p:nvSpPr>
          <p:cNvPr id="74774" name="Rectangle 2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it-IT"/>
          </a:p>
        </p:txBody>
      </p:sp>
      <p:sp>
        <p:nvSpPr>
          <p:cNvPr id="74775" name="Rectangle 2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76" name="Rectangle 24"/>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it-IT"/>
          </a:p>
        </p:txBody>
      </p:sp>
      <p:sp>
        <p:nvSpPr>
          <p:cNvPr id="74777"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78" name="Rectangle 26"/>
          <p:cNvSpPr>
            <a:spLocks noChangeArrowheads="1"/>
          </p:cNvSpPr>
          <p:nvPr/>
        </p:nvSpPr>
        <p:spPr bwMode="auto">
          <a:xfrm>
            <a:off x="250825" y="476250"/>
            <a:ext cx="8569325" cy="457200"/>
          </a:xfrm>
          <a:prstGeom prst="rect">
            <a:avLst/>
          </a:prstGeom>
          <a:noFill/>
          <a:ln w="9525">
            <a:noFill/>
            <a:miter lim="800000"/>
            <a:headEnd/>
            <a:tailEnd/>
          </a:ln>
        </p:spPr>
        <p:txBody>
          <a:bodyPr anchor="ctr">
            <a:spAutoFit/>
          </a:bodyPr>
          <a:lstStyle/>
          <a:p>
            <a:r>
              <a:rPr lang="it-IT" u="sng"/>
              <a:t>RANGE – EFFETTO DEL VENTO</a:t>
            </a:r>
          </a:p>
        </p:txBody>
      </p:sp>
      <p:sp>
        <p:nvSpPr>
          <p:cNvPr id="74779" name="Rectangle 2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80" name="Rectangle 2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81" name="Rectangle 2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4782" name="Rectangle 3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it-IT"/>
          </a:p>
        </p:txBody>
      </p:sp>
      <p:sp>
        <p:nvSpPr>
          <p:cNvPr id="74783" name="Rectangle 31"/>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4784" name="Rectangle 3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4785" name="Rectangle 3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86" name="Rectangle 3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87"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88" name="Rectangle 36"/>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4789" name="Rectangle 3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74790" name="Rectangle 38"/>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it-IT"/>
          </a:p>
        </p:txBody>
      </p:sp>
      <p:sp>
        <p:nvSpPr>
          <p:cNvPr id="74791" name="Rectangle 3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92" name="Rectangle 40"/>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4793" name="Rectangle 41"/>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4794" name="Rectangle 4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4795" name="Rectangle 43"/>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4796" name="Rectangle 4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
        <p:nvSpPr>
          <p:cNvPr id="74797" name="Rectangle 45"/>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4798" name="Rectangle 4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799" name="Rectangle 4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it-IT"/>
          </a:p>
        </p:txBody>
      </p:sp>
      <p:sp>
        <p:nvSpPr>
          <p:cNvPr id="74800" name="Rectangle 4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it-IT"/>
          </a:p>
        </p:txBody>
      </p:sp>
      <p:sp>
        <p:nvSpPr>
          <p:cNvPr id="74801" name="Rectangle 49"/>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it-IT"/>
          </a:p>
        </p:txBody>
      </p:sp>
      <p:sp>
        <p:nvSpPr>
          <p:cNvPr id="74802" name="Rectangle 50"/>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it-IT"/>
          </a:p>
        </p:txBody>
      </p:sp>
      <p:sp>
        <p:nvSpPr>
          <p:cNvPr id="74803" name="Text Box 52"/>
          <p:cNvSpPr txBox="1">
            <a:spLocks noChangeArrowheads="1"/>
          </p:cNvSpPr>
          <p:nvPr/>
        </p:nvSpPr>
        <p:spPr bwMode="auto">
          <a:xfrm>
            <a:off x="5148263" y="476250"/>
            <a:ext cx="674687" cy="457200"/>
          </a:xfrm>
          <a:prstGeom prst="rect">
            <a:avLst/>
          </a:prstGeom>
          <a:noFill/>
          <a:ln w="9525">
            <a:noFill/>
            <a:miter lim="800000"/>
            <a:headEnd/>
            <a:tailEnd/>
          </a:ln>
        </p:spPr>
        <p:txBody>
          <a:bodyPr wrap="none">
            <a:spAutoFit/>
          </a:bodyPr>
          <a:lstStyle/>
          <a:p>
            <a:r>
              <a:rPr lang="it-IT"/>
              <a:t>JET</a:t>
            </a:r>
          </a:p>
        </p:txBody>
      </p:sp>
      <p:pic>
        <p:nvPicPr>
          <p:cNvPr id="74804" name="Picture 54"/>
          <p:cNvPicPr>
            <a:picLocks noChangeAspect="1" noChangeArrowheads="1"/>
          </p:cNvPicPr>
          <p:nvPr/>
        </p:nvPicPr>
        <p:blipFill>
          <a:blip r:embed="rId3"/>
          <a:srcRect/>
          <a:stretch>
            <a:fillRect/>
          </a:stretch>
        </p:blipFill>
        <p:spPr bwMode="auto">
          <a:xfrm>
            <a:off x="1258888" y="1581172"/>
            <a:ext cx="6264275" cy="4991100"/>
          </a:xfrm>
          <a:prstGeom prst="rect">
            <a:avLst/>
          </a:prstGeom>
          <a:noFill/>
          <a:ln w="9525">
            <a:noFill/>
            <a:miter lim="800000"/>
            <a:headEnd/>
            <a:tailEnd/>
          </a:ln>
        </p:spPr>
      </p:pic>
      <p:sp>
        <p:nvSpPr>
          <p:cNvPr id="74805" name="Segnaposto numero diapositiva 53"/>
          <p:cNvSpPr>
            <a:spLocks noGrp="1"/>
          </p:cNvSpPr>
          <p:nvPr>
            <p:ph type="sldNum" sz="quarter" idx="12"/>
          </p:nvPr>
        </p:nvSpPr>
        <p:spPr>
          <a:noFill/>
        </p:spPr>
        <p:txBody>
          <a:bodyPr/>
          <a:lstStyle/>
          <a:p>
            <a:fld id="{7C60425E-8E4B-4CCF-9DF3-E0F06693B4CE}" type="slidenum">
              <a:rPr lang="it-IT" smtClean="0"/>
              <a:pPr/>
              <a:t>78</a:t>
            </a:fld>
            <a:endParaRPr lang="it-IT"/>
          </a:p>
        </p:txBody>
      </p:sp>
      <p:graphicFrame>
        <p:nvGraphicFramePr>
          <p:cNvPr id="55" name="Object 64"/>
          <p:cNvGraphicFramePr>
            <a:graphicFrameLocks noChangeAspect="1"/>
          </p:cNvGraphicFramePr>
          <p:nvPr/>
        </p:nvGraphicFramePr>
        <p:xfrm>
          <a:off x="285720" y="928670"/>
          <a:ext cx="2524125" cy="1174750"/>
        </p:xfrm>
        <a:graphic>
          <a:graphicData uri="http://schemas.openxmlformats.org/presentationml/2006/ole">
            <mc:AlternateContent xmlns:mc="http://schemas.openxmlformats.org/markup-compatibility/2006">
              <mc:Choice xmlns:v="urn:schemas-microsoft-com:vml" Requires="v">
                <p:oleObj spid="_x0000_s121881" name="Equazione" r:id="rId4" imgW="1002960" imgH="469800" progId="Equation.3">
                  <p:embed/>
                </p:oleObj>
              </mc:Choice>
              <mc:Fallback>
                <p:oleObj name="Equazione" r:id="rId4" imgW="1002960" imgH="469800" progId="Equation.3">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20" y="928670"/>
                        <a:ext cx="2524125" cy="1174750"/>
                      </a:xfrm>
                      <a:prstGeom prst="rect">
                        <a:avLst/>
                      </a:prstGeom>
                      <a:solidFill>
                        <a:schemeClr val="bg1"/>
                      </a:solidFill>
                    </p:spPr>
                  </p:pic>
                </p:oleObj>
              </mc:Fallback>
            </mc:AlternateContent>
          </a:graphicData>
        </a:graphic>
      </p:graphicFrame>
      <p:graphicFrame>
        <p:nvGraphicFramePr>
          <p:cNvPr id="121858" name="Object 2"/>
          <p:cNvGraphicFramePr>
            <a:graphicFrameLocks noChangeAspect="1"/>
          </p:cNvGraphicFramePr>
          <p:nvPr/>
        </p:nvGraphicFramePr>
        <p:xfrm>
          <a:off x="2428860" y="2530471"/>
          <a:ext cx="869950" cy="398463"/>
        </p:xfrm>
        <a:graphic>
          <a:graphicData uri="http://schemas.openxmlformats.org/presentationml/2006/ole">
            <mc:AlternateContent xmlns:mc="http://schemas.openxmlformats.org/markup-compatibility/2006">
              <mc:Choice xmlns:v="urn:schemas-microsoft-com:vml" Requires="v">
                <p:oleObj spid="_x0000_s121882" name="Equazione" r:id="rId6" imgW="495000" imgH="228600" progId="Equation.3">
                  <p:embed/>
                </p:oleObj>
              </mc:Choice>
              <mc:Fallback>
                <p:oleObj name="Equazione" r:id="rId6" imgW="495000" imgH="2286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60" y="2530471"/>
                        <a:ext cx="869950" cy="398463"/>
                      </a:xfrm>
                      <a:prstGeom prst="rect">
                        <a:avLst/>
                      </a:prstGeom>
                      <a:solidFill>
                        <a:schemeClr val="bg1"/>
                      </a:solidFill>
                    </p:spPr>
                  </p:pic>
                </p:oleObj>
              </mc:Fallback>
            </mc:AlternateContent>
          </a:graphicData>
        </a:graphic>
      </p:graphicFrame>
      <p:graphicFrame>
        <p:nvGraphicFramePr>
          <p:cNvPr id="121859" name="Object 3"/>
          <p:cNvGraphicFramePr>
            <a:graphicFrameLocks noChangeAspect="1"/>
          </p:cNvGraphicFramePr>
          <p:nvPr/>
        </p:nvGraphicFramePr>
        <p:xfrm>
          <a:off x="4138612" y="928688"/>
          <a:ext cx="3423541" cy="928676"/>
        </p:xfrm>
        <a:graphic>
          <a:graphicData uri="http://schemas.openxmlformats.org/presentationml/2006/ole">
            <mc:AlternateContent xmlns:mc="http://schemas.openxmlformats.org/markup-compatibility/2006">
              <mc:Choice xmlns:v="urn:schemas-microsoft-com:vml" Requires="v">
                <p:oleObj spid="_x0000_s121883" name="Equazione" r:id="rId8" imgW="1625400" imgH="444240" progId="Equation.3">
                  <p:embed/>
                </p:oleObj>
              </mc:Choice>
              <mc:Fallback>
                <p:oleObj name="Equazione" r:id="rId8" imgW="1625400" imgH="44424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8612" y="928688"/>
                        <a:ext cx="3423541" cy="928676"/>
                      </a:xfrm>
                      <a:prstGeom prst="rect">
                        <a:avLst/>
                      </a:prstGeom>
                      <a:solidFill>
                        <a:schemeClr val="bg1"/>
                      </a:solidFill>
                    </p:spPr>
                  </p:pic>
                </p:oleObj>
              </mc:Fallback>
            </mc:AlternateContent>
          </a:graphicData>
        </a:graphic>
      </p:graphicFrame>
      <p:sp>
        <p:nvSpPr>
          <p:cNvPr id="58" name="Segnaposto piè di pagina 4">
            <a:extLst>
              <a:ext uri="{FF2B5EF4-FFF2-40B4-BE49-F238E27FC236}">
                <a16:creationId xmlns:a16="http://schemas.microsoft.com/office/drawing/2014/main" id="{DE31BCB2-7703-4970-87E1-E020D9C9BECF}"/>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4100"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sp>
        <p:nvSpPr>
          <p:cNvPr id="4101" name="Rectangle 5"/>
          <p:cNvSpPr>
            <a:spLocks noChangeArrowheads="1"/>
          </p:cNvSpPr>
          <p:nvPr/>
        </p:nvSpPr>
        <p:spPr bwMode="auto">
          <a:xfrm>
            <a:off x="250825" y="892175"/>
            <a:ext cx="8569325" cy="822325"/>
          </a:xfrm>
          <a:prstGeom prst="rect">
            <a:avLst/>
          </a:prstGeom>
          <a:noFill/>
          <a:ln w="9525">
            <a:noFill/>
            <a:miter lim="800000"/>
            <a:headEnd/>
            <a:tailEnd/>
          </a:ln>
        </p:spPr>
        <p:txBody>
          <a:bodyPr anchor="ctr">
            <a:spAutoFit/>
          </a:bodyPr>
          <a:lstStyle/>
          <a:p>
            <a:pPr algn="just"/>
            <a:r>
              <a:rPr lang="it-IT" i="1"/>
              <a:t>La massima autonomia di durata di un velivolo ad elica si ottiene con un volo ad una velocità tale che il rapporto</a:t>
            </a:r>
            <a:endParaRPr lang="it-IT"/>
          </a:p>
        </p:txBody>
      </p:sp>
      <p:sp>
        <p:nvSpPr>
          <p:cNvPr id="4102" name="Rectangle 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pic>
        <p:nvPicPr>
          <p:cNvPr id="4103" name="Picture 9" descr="01"/>
          <p:cNvPicPr>
            <a:picLocks noChangeAspect="1" noChangeArrowheads="1"/>
          </p:cNvPicPr>
          <p:nvPr/>
        </p:nvPicPr>
        <p:blipFill>
          <a:blip r:embed="rId3"/>
          <a:srcRect/>
          <a:stretch>
            <a:fillRect/>
          </a:stretch>
        </p:blipFill>
        <p:spPr bwMode="auto">
          <a:xfrm>
            <a:off x="3708400" y="1703388"/>
            <a:ext cx="5097463" cy="4646612"/>
          </a:xfrm>
          <a:prstGeom prst="rect">
            <a:avLst/>
          </a:prstGeom>
          <a:noFill/>
          <a:ln w="9525">
            <a:noFill/>
            <a:miter lim="800000"/>
            <a:headEnd/>
            <a:tailEnd/>
          </a:ln>
        </p:spPr>
      </p:pic>
      <p:sp>
        <p:nvSpPr>
          <p:cNvPr id="4104"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graphicFrame>
        <p:nvGraphicFramePr>
          <p:cNvPr id="4098" name="Object 10"/>
          <p:cNvGraphicFramePr>
            <a:graphicFrameLocks noChangeAspect="1"/>
          </p:cNvGraphicFramePr>
          <p:nvPr/>
        </p:nvGraphicFramePr>
        <p:xfrm>
          <a:off x="928688" y="1928813"/>
          <a:ext cx="1458912" cy="555625"/>
        </p:xfrm>
        <a:graphic>
          <a:graphicData uri="http://schemas.openxmlformats.org/presentationml/2006/ole">
            <mc:AlternateContent xmlns:mc="http://schemas.openxmlformats.org/markup-compatibility/2006">
              <mc:Choice xmlns:v="urn:schemas-microsoft-com:vml" Requires="v">
                <p:oleObj spid="_x0000_s4106" name="Equation" r:id="rId4" imgW="596900" imgH="228600" progId="Equation.3">
                  <p:embed/>
                </p:oleObj>
              </mc:Choice>
              <mc:Fallback>
                <p:oleObj name="Equation" r:id="rId4" imgW="596900" imgH="228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1928813"/>
                        <a:ext cx="145891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Text Box 12"/>
          <p:cNvSpPr txBox="1">
            <a:spLocks noChangeArrowheads="1"/>
          </p:cNvSpPr>
          <p:nvPr/>
        </p:nvSpPr>
        <p:spPr bwMode="auto">
          <a:xfrm>
            <a:off x="879475" y="2538413"/>
            <a:ext cx="1697038" cy="461962"/>
          </a:xfrm>
          <a:prstGeom prst="rect">
            <a:avLst/>
          </a:prstGeom>
          <a:noFill/>
          <a:ln w="9525">
            <a:noFill/>
            <a:miter lim="800000"/>
            <a:headEnd/>
            <a:tailEnd/>
          </a:ln>
        </p:spPr>
        <p:txBody>
          <a:bodyPr wrap="none">
            <a:spAutoFit/>
          </a:bodyPr>
          <a:lstStyle/>
          <a:p>
            <a:r>
              <a:rPr lang="it-IT"/>
              <a:t>sia massimo</a:t>
            </a:r>
          </a:p>
        </p:txBody>
      </p:sp>
      <p:sp>
        <p:nvSpPr>
          <p:cNvPr id="4106" name="Segnaposto numero diapositiva 12"/>
          <p:cNvSpPr>
            <a:spLocks noGrp="1"/>
          </p:cNvSpPr>
          <p:nvPr>
            <p:ph type="sldNum" sz="quarter" idx="12"/>
          </p:nvPr>
        </p:nvSpPr>
        <p:spPr>
          <a:noFill/>
        </p:spPr>
        <p:txBody>
          <a:bodyPr/>
          <a:lstStyle/>
          <a:p>
            <a:fld id="{6AF730D7-D760-4A62-8540-C08BE463E365}" type="slidenum">
              <a:rPr lang="it-IT" smtClean="0"/>
              <a:pPr/>
              <a:t>8</a:t>
            </a:fld>
            <a:endParaRPr lang="it-IT"/>
          </a:p>
        </p:txBody>
      </p:sp>
      <p:sp>
        <p:nvSpPr>
          <p:cNvPr id="4108"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4109" name="Rectangle 5"/>
          <p:cNvSpPr>
            <a:spLocks noChangeArrowheads="1"/>
          </p:cNvSpPr>
          <p:nvPr/>
        </p:nvSpPr>
        <p:spPr bwMode="auto">
          <a:xfrm>
            <a:off x="250825" y="476250"/>
            <a:ext cx="3106738" cy="400050"/>
          </a:xfrm>
          <a:prstGeom prst="rect">
            <a:avLst/>
          </a:prstGeom>
          <a:noFill/>
          <a:ln w="9525">
            <a:noFill/>
            <a:miter lim="800000"/>
            <a:headEnd/>
            <a:tailEnd/>
          </a:ln>
        </p:spPr>
        <p:txBody>
          <a:bodyPr anchor="ctr">
            <a:spAutoFit/>
          </a:bodyPr>
          <a:lstStyle/>
          <a:p>
            <a:pPr algn="just"/>
            <a:r>
              <a:rPr lang="it-IT" sz="2000" b="1" u="sng"/>
              <a:t>Formulazione Qualitativa</a:t>
            </a:r>
          </a:p>
        </p:txBody>
      </p:sp>
      <p:sp>
        <p:nvSpPr>
          <p:cNvPr id="14" name="Segnaposto piè di pagina 4">
            <a:extLst>
              <a:ext uri="{FF2B5EF4-FFF2-40B4-BE49-F238E27FC236}">
                <a16:creationId xmlns:a16="http://schemas.microsoft.com/office/drawing/2014/main" id="{CD80BBFF-28C5-4F7B-A4E4-68B9D9E7B3D5}"/>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ChangeArrowheads="1"/>
          </p:cNvSpPr>
          <p:nvPr/>
        </p:nvSpPr>
        <p:spPr bwMode="auto">
          <a:xfrm>
            <a:off x="2290763" y="1577975"/>
            <a:ext cx="9144000" cy="0"/>
          </a:xfrm>
          <a:prstGeom prst="rect">
            <a:avLst/>
          </a:prstGeom>
          <a:noFill/>
          <a:ln w="9525">
            <a:noFill/>
            <a:miter lim="800000"/>
            <a:headEnd/>
            <a:tailEnd/>
          </a:ln>
        </p:spPr>
        <p:txBody>
          <a:bodyPr>
            <a:spAutoFit/>
          </a:bodyPr>
          <a:lstStyle/>
          <a:p>
            <a:endParaRPr lang="it-IT"/>
          </a:p>
        </p:txBody>
      </p:sp>
      <p:sp>
        <p:nvSpPr>
          <p:cNvPr id="5125" name="Rectangle 4"/>
          <p:cNvSpPr>
            <a:spLocks noChangeArrowheads="1"/>
          </p:cNvSpPr>
          <p:nvPr/>
        </p:nvSpPr>
        <p:spPr bwMode="auto">
          <a:xfrm>
            <a:off x="0" y="3560763"/>
            <a:ext cx="9144000" cy="0"/>
          </a:xfrm>
          <a:prstGeom prst="rect">
            <a:avLst/>
          </a:prstGeom>
          <a:noFill/>
          <a:ln w="9525">
            <a:noFill/>
            <a:miter lim="800000"/>
            <a:headEnd/>
            <a:tailEnd/>
          </a:ln>
        </p:spPr>
        <p:txBody>
          <a:bodyPr wrap="none" anchor="ctr">
            <a:spAutoFit/>
          </a:bodyPr>
          <a:lstStyle/>
          <a:p>
            <a:endParaRPr lang="it-IT"/>
          </a:p>
        </p:txBody>
      </p:sp>
      <p:sp>
        <p:nvSpPr>
          <p:cNvPr id="5126" name="Rectangle 5"/>
          <p:cNvSpPr>
            <a:spLocks noChangeArrowheads="1"/>
          </p:cNvSpPr>
          <p:nvPr/>
        </p:nvSpPr>
        <p:spPr bwMode="auto">
          <a:xfrm>
            <a:off x="179388" y="962025"/>
            <a:ext cx="8750300" cy="1323975"/>
          </a:xfrm>
          <a:prstGeom prst="rect">
            <a:avLst/>
          </a:prstGeom>
          <a:noFill/>
          <a:ln w="9525">
            <a:noFill/>
            <a:miter lim="800000"/>
            <a:headEnd/>
            <a:tailEnd/>
          </a:ln>
        </p:spPr>
        <p:txBody>
          <a:bodyPr anchor="ctr">
            <a:spAutoFit/>
          </a:bodyPr>
          <a:lstStyle/>
          <a:p>
            <a:pPr algn="just"/>
            <a:r>
              <a:rPr lang="it-IT" sz="2000"/>
              <a:t>Adesso si consideri l’autonomia di distanza. Per coprire la massima distanza si deve avere la minor quantità possibile di kg di combustibile usato per unità di distanza percorsa, cioè per km. In termini dimensionali si può scrivere la relazione di proporzionalità:</a:t>
            </a:r>
          </a:p>
        </p:txBody>
      </p:sp>
      <p:sp>
        <p:nvSpPr>
          <p:cNvPr id="5127" name="Rectangle 6"/>
          <p:cNvSpPr>
            <a:spLocks noChangeArrowheads="1"/>
          </p:cNvSpPr>
          <p:nvPr/>
        </p:nvSpPr>
        <p:spPr bwMode="auto">
          <a:xfrm>
            <a:off x="0" y="3560763"/>
            <a:ext cx="9144000" cy="0"/>
          </a:xfrm>
          <a:prstGeom prst="rect">
            <a:avLst/>
          </a:prstGeom>
          <a:noFill/>
          <a:ln w="9525">
            <a:noFill/>
            <a:miter lim="800000"/>
            <a:headEnd/>
            <a:tailEnd/>
          </a:ln>
        </p:spPr>
        <p:txBody>
          <a:bodyPr wrap="none" anchor="ctr">
            <a:spAutoFit/>
          </a:bodyPr>
          <a:lstStyle/>
          <a:p>
            <a:endParaRPr lang="it-IT"/>
          </a:p>
        </p:txBody>
      </p:sp>
      <p:sp>
        <p:nvSpPr>
          <p:cNvPr id="5128" name="Rectangle 8"/>
          <p:cNvSpPr>
            <a:spLocks noChangeArrowheads="1"/>
          </p:cNvSpPr>
          <p:nvPr/>
        </p:nvSpPr>
        <p:spPr bwMode="auto">
          <a:xfrm>
            <a:off x="0" y="3656013"/>
            <a:ext cx="9144000" cy="0"/>
          </a:xfrm>
          <a:prstGeom prst="rect">
            <a:avLst/>
          </a:prstGeom>
          <a:noFill/>
          <a:ln w="9525">
            <a:noFill/>
            <a:miter lim="800000"/>
            <a:headEnd/>
            <a:tailEnd/>
          </a:ln>
        </p:spPr>
        <p:txBody>
          <a:bodyPr wrap="none" anchor="ctr">
            <a:spAutoFit/>
          </a:bodyPr>
          <a:lstStyle/>
          <a:p>
            <a:endParaRPr lang="it-IT"/>
          </a:p>
        </p:txBody>
      </p:sp>
      <p:sp>
        <p:nvSpPr>
          <p:cNvPr id="5129" name="Rectangle 12"/>
          <p:cNvSpPr>
            <a:spLocks noChangeArrowheads="1"/>
          </p:cNvSpPr>
          <p:nvPr/>
        </p:nvSpPr>
        <p:spPr bwMode="auto">
          <a:xfrm>
            <a:off x="0" y="3556000"/>
            <a:ext cx="9144000" cy="0"/>
          </a:xfrm>
          <a:prstGeom prst="rect">
            <a:avLst/>
          </a:prstGeom>
          <a:noFill/>
          <a:ln w="9525">
            <a:noFill/>
            <a:miter lim="800000"/>
            <a:headEnd/>
            <a:tailEnd/>
          </a:ln>
        </p:spPr>
        <p:txBody>
          <a:bodyPr wrap="none" anchor="ctr">
            <a:spAutoFit/>
          </a:bodyPr>
          <a:lstStyle/>
          <a:p>
            <a:endParaRPr lang="it-IT"/>
          </a:p>
        </p:txBody>
      </p:sp>
      <p:graphicFrame>
        <p:nvGraphicFramePr>
          <p:cNvPr id="5122" name="Object 11"/>
          <p:cNvGraphicFramePr>
            <a:graphicFrameLocks noChangeAspect="1"/>
          </p:cNvGraphicFramePr>
          <p:nvPr/>
        </p:nvGraphicFramePr>
        <p:xfrm>
          <a:off x="2124075" y="2281238"/>
          <a:ext cx="3876675" cy="787400"/>
        </p:xfrm>
        <a:graphic>
          <a:graphicData uri="http://schemas.openxmlformats.org/presentationml/2006/ole">
            <mc:AlternateContent xmlns:mc="http://schemas.openxmlformats.org/markup-compatibility/2006">
              <mc:Choice xmlns:v="urn:schemas-microsoft-com:vml" Requires="v">
                <p:oleObj spid="_x0000_s5138" name="Equazione" r:id="rId3" imgW="2044440" imgH="419040" progId="Equation.3">
                  <p:embed/>
                </p:oleObj>
              </mc:Choice>
              <mc:Fallback>
                <p:oleObj name="Equazione" r:id="rId3" imgW="2044440" imgH="4190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281238"/>
                        <a:ext cx="38766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Rectangle 14"/>
          <p:cNvSpPr>
            <a:spLocks noChangeArrowheads="1"/>
          </p:cNvSpPr>
          <p:nvPr/>
        </p:nvSpPr>
        <p:spPr bwMode="auto">
          <a:xfrm>
            <a:off x="395288" y="3286125"/>
            <a:ext cx="8172450" cy="1016000"/>
          </a:xfrm>
          <a:prstGeom prst="rect">
            <a:avLst/>
          </a:prstGeom>
          <a:noFill/>
          <a:ln w="9525">
            <a:noFill/>
            <a:miter lim="800000"/>
            <a:headEnd/>
            <a:tailEnd/>
          </a:ln>
        </p:spPr>
        <p:txBody>
          <a:bodyPr anchor="ctr">
            <a:spAutoFit/>
          </a:bodyPr>
          <a:lstStyle/>
          <a:p>
            <a:pPr algn="just"/>
            <a:r>
              <a:rPr lang="it-IT" sz="2000"/>
              <a:t>dove compare la velocità di volo </a:t>
            </a:r>
            <a:r>
              <a:rPr lang="it-IT" sz="2000" i="1"/>
              <a:t>V</a:t>
            </a:r>
            <a:r>
              <a:rPr lang="it-IT" sz="2000"/>
              <a:t> in </a:t>
            </a:r>
            <a:r>
              <a:rPr lang="it-IT" sz="2000" i="1"/>
              <a:t>km/h</a:t>
            </a:r>
            <a:r>
              <a:rPr lang="it-IT" sz="2000"/>
              <a:t>. Quindi il minimo consumo </a:t>
            </a:r>
            <a:r>
              <a:rPr lang="it-IT" sz="2000" i="1"/>
              <a:t>chilometrico</a:t>
            </a:r>
            <a:r>
              <a:rPr lang="it-IT" sz="2000"/>
              <a:t> di combustibile, </a:t>
            </a:r>
            <a:r>
              <a:rPr lang="it-IT" sz="2000" i="1"/>
              <a:t>kg</a:t>
            </a:r>
            <a:r>
              <a:rPr lang="it-IT" sz="2000"/>
              <a:t> per </a:t>
            </a:r>
            <a:r>
              <a:rPr lang="it-IT" sz="2000" i="1"/>
              <a:t>km</a:t>
            </a:r>
            <a:r>
              <a:rPr lang="it-IT" sz="2000"/>
              <a:t>, si ottiene in condizioni di minimo di </a:t>
            </a:r>
            <a:r>
              <a:rPr lang="it-IT" sz="2000" i="1"/>
              <a:t>hp</a:t>
            </a:r>
            <a:r>
              <a:rPr lang="it-IT" sz="1200" i="1"/>
              <a:t>no</a:t>
            </a:r>
            <a:r>
              <a:rPr lang="it-IT" sz="2000"/>
              <a:t> /</a:t>
            </a:r>
            <a:r>
              <a:rPr lang="it-IT" sz="2000" i="1"/>
              <a:t>V</a:t>
            </a:r>
            <a:r>
              <a:rPr lang="it-IT" sz="2000"/>
              <a:t>. Ma dividendo la potenza per la V si ottiene la resistenza D=W/E.</a:t>
            </a:r>
          </a:p>
        </p:txBody>
      </p:sp>
      <p:sp>
        <p:nvSpPr>
          <p:cNvPr id="5131" name="Rectangle 16"/>
          <p:cNvSpPr>
            <a:spLocks noChangeArrowheads="1"/>
          </p:cNvSpPr>
          <p:nvPr/>
        </p:nvSpPr>
        <p:spPr bwMode="auto">
          <a:xfrm>
            <a:off x="142875" y="4429125"/>
            <a:ext cx="8742363" cy="1200150"/>
          </a:xfrm>
          <a:prstGeom prst="rect">
            <a:avLst/>
          </a:prstGeom>
          <a:noFill/>
          <a:ln w="9525">
            <a:noFill/>
            <a:miter lim="800000"/>
            <a:headEnd/>
            <a:tailEnd/>
          </a:ln>
        </p:spPr>
        <p:txBody>
          <a:bodyPr anchor="ctr">
            <a:spAutoFit/>
          </a:bodyPr>
          <a:lstStyle/>
          <a:p>
            <a:pPr algn="just"/>
            <a:r>
              <a:rPr lang="it-IT" i="1">
                <a:ea typeface="MS Mincho" pitchFamily="49" charset="-128"/>
                <a:cs typeface="Times New Roman" pitchFamily="18" charset="0"/>
              </a:rPr>
              <a:t>La massima autonomia di distanza di un velivolo ad elica si ottiene con un volo ad una velocità di minima resistenza (o massima efficienza) o comunque tale che il rapporto </a:t>
            </a:r>
            <a:endParaRPr lang="it-IT">
              <a:ea typeface="MS Mincho" pitchFamily="49" charset="-128"/>
              <a:cs typeface="Times New Roman" pitchFamily="18" charset="0"/>
            </a:endParaRPr>
          </a:p>
        </p:txBody>
      </p:sp>
      <p:graphicFrame>
        <p:nvGraphicFramePr>
          <p:cNvPr id="5123" name="Object 15"/>
          <p:cNvGraphicFramePr>
            <a:graphicFrameLocks noChangeAspect="1"/>
          </p:cNvGraphicFramePr>
          <p:nvPr/>
        </p:nvGraphicFramePr>
        <p:xfrm>
          <a:off x="5715000" y="5357813"/>
          <a:ext cx="1068388" cy="484187"/>
        </p:xfrm>
        <a:graphic>
          <a:graphicData uri="http://schemas.openxmlformats.org/presentationml/2006/ole">
            <mc:AlternateContent xmlns:mc="http://schemas.openxmlformats.org/markup-compatibility/2006">
              <mc:Choice xmlns:v="urn:schemas-microsoft-com:vml" Requires="v">
                <p:oleObj spid="_x0000_s5139" name="Equation" r:id="rId5" imgW="482400" imgH="215640" progId="Equation.3">
                  <p:embed/>
                </p:oleObj>
              </mc:Choice>
              <mc:Fallback>
                <p:oleObj name="Equation" r:id="rId5" imgW="482400" imgH="21564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5357813"/>
                        <a:ext cx="1068388"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17"/>
          <p:cNvSpPr>
            <a:spLocks noChangeArrowheads="1"/>
          </p:cNvSpPr>
          <p:nvPr/>
        </p:nvSpPr>
        <p:spPr bwMode="auto">
          <a:xfrm>
            <a:off x="5500688" y="6000750"/>
            <a:ext cx="1885950" cy="461963"/>
          </a:xfrm>
          <a:prstGeom prst="rect">
            <a:avLst/>
          </a:prstGeom>
          <a:noFill/>
          <a:ln w="9525">
            <a:noFill/>
            <a:miter lim="800000"/>
            <a:headEnd/>
            <a:tailEnd/>
          </a:ln>
        </p:spPr>
        <p:txBody>
          <a:bodyPr wrap="none" anchor="ctr">
            <a:spAutoFit/>
          </a:bodyPr>
          <a:lstStyle/>
          <a:p>
            <a:pPr algn="just"/>
            <a:r>
              <a:rPr lang="it-IT" b="1" i="1">
                <a:ea typeface="MS Mincho" pitchFamily="49" charset="-128"/>
                <a:cs typeface="Times New Roman" pitchFamily="18" charset="0"/>
              </a:rPr>
              <a:t> sia massimo.</a:t>
            </a:r>
          </a:p>
        </p:txBody>
      </p:sp>
      <p:sp>
        <p:nvSpPr>
          <p:cNvPr id="5133" name="Segnaposto numero diapositiva 15"/>
          <p:cNvSpPr>
            <a:spLocks noGrp="1"/>
          </p:cNvSpPr>
          <p:nvPr>
            <p:ph type="sldNum" sz="quarter" idx="12"/>
          </p:nvPr>
        </p:nvSpPr>
        <p:spPr>
          <a:noFill/>
        </p:spPr>
        <p:txBody>
          <a:bodyPr/>
          <a:lstStyle/>
          <a:p>
            <a:fld id="{CDB37172-58E5-4D66-BD8D-07AC2B9D9A70}" type="slidenum">
              <a:rPr lang="it-IT" smtClean="0"/>
              <a:pPr/>
              <a:t>9</a:t>
            </a:fld>
            <a:endParaRPr lang="it-IT"/>
          </a:p>
        </p:txBody>
      </p:sp>
      <p:sp>
        <p:nvSpPr>
          <p:cNvPr id="5135" name="Rectangle 2"/>
          <p:cNvSpPr>
            <a:spLocks noGrp="1" noChangeArrowheads="1"/>
          </p:cNvSpPr>
          <p:nvPr>
            <p:ph type="ctrTitle"/>
          </p:nvPr>
        </p:nvSpPr>
        <p:spPr>
          <a:xfrm>
            <a:off x="0" y="0"/>
            <a:ext cx="8215313" cy="457200"/>
          </a:xfrm>
        </p:spPr>
        <p:txBody>
          <a:bodyPr/>
          <a:lstStyle/>
          <a:p>
            <a:pPr eaLnBrk="1" hangingPunct="1"/>
            <a:r>
              <a:rPr lang="it-IT" sz="2400" b="1" dirty="0"/>
              <a:t>AUTONOMIE – VELIVOLO AD ELICA</a:t>
            </a:r>
          </a:p>
        </p:txBody>
      </p:sp>
      <p:sp>
        <p:nvSpPr>
          <p:cNvPr id="5136" name="Rectangle 5"/>
          <p:cNvSpPr>
            <a:spLocks noChangeArrowheads="1"/>
          </p:cNvSpPr>
          <p:nvPr/>
        </p:nvSpPr>
        <p:spPr bwMode="auto">
          <a:xfrm>
            <a:off x="250825" y="476250"/>
            <a:ext cx="3106738" cy="400050"/>
          </a:xfrm>
          <a:prstGeom prst="rect">
            <a:avLst/>
          </a:prstGeom>
          <a:noFill/>
          <a:ln w="9525">
            <a:noFill/>
            <a:miter lim="800000"/>
            <a:headEnd/>
            <a:tailEnd/>
          </a:ln>
        </p:spPr>
        <p:txBody>
          <a:bodyPr anchor="ctr">
            <a:spAutoFit/>
          </a:bodyPr>
          <a:lstStyle/>
          <a:p>
            <a:pPr algn="just"/>
            <a:r>
              <a:rPr lang="it-IT" sz="2000" b="1" u="sng"/>
              <a:t>Formulazione Qualitativa</a:t>
            </a:r>
          </a:p>
        </p:txBody>
      </p:sp>
      <p:sp>
        <p:nvSpPr>
          <p:cNvPr id="17" name="Segnaposto piè di pagina 4">
            <a:extLst>
              <a:ext uri="{FF2B5EF4-FFF2-40B4-BE49-F238E27FC236}">
                <a16:creationId xmlns:a16="http://schemas.microsoft.com/office/drawing/2014/main" id="{349BB30E-A621-4ACE-8537-9E2FDD20A51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2869</TotalTime>
  <Words>7823</Words>
  <Application>Microsoft Office PowerPoint</Application>
  <PresentationFormat>Presentazione su schermo (4:3)</PresentationFormat>
  <Paragraphs>801</Paragraphs>
  <Slides>78</Slides>
  <Notes>0</Notes>
  <HiddenSlides>0</HiddenSlides>
  <MMClips>0</MMClips>
  <ScaleCrop>false</ScaleCrop>
  <HeadingPairs>
    <vt:vector size="8" baseType="variant">
      <vt:variant>
        <vt:lpstr>Caratteri utilizzati</vt:lpstr>
      </vt:variant>
      <vt:variant>
        <vt:i4>4</vt:i4>
      </vt:variant>
      <vt:variant>
        <vt:lpstr>Tema</vt:lpstr>
      </vt:variant>
      <vt:variant>
        <vt:i4>1</vt:i4>
      </vt:variant>
      <vt:variant>
        <vt:lpstr>Server OLE incorporati</vt:lpstr>
      </vt:variant>
      <vt:variant>
        <vt:i4>2</vt:i4>
      </vt:variant>
      <vt:variant>
        <vt:lpstr>Titoli diapositive</vt:lpstr>
      </vt:variant>
      <vt:variant>
        <vt:i4>78</vt:i4>
      </vt:variant>
    </vt:vector>
  </HeadingPairs>
  <TitlesOfParts>
    <vt:vector size="85" baseType="lpstr">
      <vt:lpstr>MS Mincho</vt:lpstr>
      <vt:lpstr>Arial</vt:lpstr>
      <vt:lpstr>Symbol</vt:lpstr>
      <vt:lpstr>Times New Roman</vt:lpstr>
      <vt:lpstr>Struttura predefinita</vt:lpstr>
      <vt:lpstr>Equazione</vt:lpstr>
      <vt:lpstr>Equation</vt:lpstr>
      <vt:lpstr>Presentazione standard di PowerPoint</vt:lpstr>
      <vt:lpstr>AUTONOMIE</vt:lpstr>
      <vt:lpstr>AUTONOMIE</vt:lpstr>
      <vt:lpstr>AUTONOMIE</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VELIVOLO AD ELICA</vt:lpstr>
      <vt:lpstr>AUTONOMIE - JET</vt:lpstr>
      <vt:lpstr>AUTONOMIE - JET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AUTONOMIE - JET</vt:lpstr>
      <vt:lpstr>Presentazione standard di PowerPoint</vt:lpstr>
      <vt:lpstr>Presentazione standard di PowerPoint</vt:lpstr>
      <vt:lpstr>Presentazione standard di PowerPoint</vt:lpstr>
      <vt:lpstr>Presentazione standard di PowerPoint</vt:lpstr>
      <vt:lpstr>Presentazione standard di PowerPoint</vt:lpstr>
      <vt:lpstr>AUTONOMIE</vt:lpstr>
      <vt:lpstr>AUTONOMIE</vt:lpstr>
      <vt:lpstr>AUTONOMIE</vt:lpstr>
      <vt:lpstr>AUTONOMIE</vt:lpstr>
      <vt:lpstr>AUTONOMIE</vt:lpstr>
      <vt:lpstr>AUTONOMIE</vt:lpstr>
      <vt:lpstr>AUTONOMIE</vt:lpstr>
      <vt:lpstr>AUTONOMIE</vt:lpstr>
    </vt:vector>
  </TitlesOfParts>
  <Company>aaa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fabrnico2</dc:creator>
  <cp:lastModifiedBy>agodemar</cp:lastModifiedBy>
  <cp:revision>207</cp:revision>
  <dcterms:created xsi:type="dcterms:W3CDTF">2004-03-22T17:36:38Z</dcterms:created>
  <dcterms:modified xsi:type="dcterms:W3CDTF">2018-03-07T00:32:04Z</dcterms:modified>
</cp:coreProperties>
</file>