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9" r:id="rId12"/>
    <p:sldId id="268" r:id="rId13"/>
    <p:sldId id="271" r:id="rId14"/>
    <p:sldId id="272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6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à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Apprentissage des bases de la programmation avec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  <a:r>
              <a:rPr lang="fr-FR" dirty="0"/>
              <a:t> (KNN)</a:t>
            </a:r>
            <a:endParaRPr dirty="0"/>
          </a:p>
        </p:txBody>
      </p:sp>
      <p:pic>
        <p:nvPicPr>
          <p:cNvPr id="3074" name="Picture 2" descr="An Illustration of the KNN algorithm. | Download Scientific Diagram">
            <a:extLst>
              <a:ext uri="{FF2B5EF4-FFF2-40B4-BE49-F238E27FC236}">
                <a16:creationId xmlns:a16="http://schemas.microsoft.com/office/drawing/2014/main" id="{EBC6E40F-5586-27AE-9CD7-60C6A8B6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55" y="1508427"/>
            <a:ext cx="6332329" cy="44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5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4BF8F4-3A63-7178-6F74-25CD56B8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3" y="1575088"/>
            <a:ext cx="7942733" cy="39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530452-4B14-65F8-080C-1CBEFED4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77" y="1786433"/>
            <a:ext cx="7596889" cy="39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4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EDEDC7-50A5-EAE6-E855-24AA4C370416}"/>
              </a:ext>
            </a:extLst>
          </p:cNvPr>
          <p:cNvSpPr txBox="1"/>
          <p:nvPr/>
        </p:nvSpPr>
        <p:spPr>
          <a:xfrm>
            <a:off x="457200" y="1768719"/>
            <a:ext cx="85055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# Charger les données Iris</a:t>
            </a:r>
          </a:p>
          <a:p>
            <a:r>
              <a:rPr lang="fr-FR" dirty="0">
                <a:latin typeface="Lucida Console" panose="020B0609040504020204" pitchFamily="49" charset="0"/>
              </a:rPr>
              <a:t>iris = </a:t>
            </a:r>
            <a:r>
              <a:rPr lang="fr-FR" dirty="0" err="1">
                <a:latin typeface="Lucida Console" panose="020B0609040504020204" pitchFamily="49" charset="0"/>
              </a:rPr>
              <a:t>load_iris</a:t>
            </a:r>
            <a:r>
              <a:rPr lang="fr-FR" dirty="0">
                <a:latin typeface="Lucida Console" panose="020B0609040504020204" pitchFamily="49" charset="0"/>
              </a:rPr>
              <a:t>()</a:t>
            </a:r>
          </a:p>
          <a:p>
            <a:r>
              <a:rPr lang="fr-FR" dirty="0">
                <a:latin typeface="Lucida Console" panose="020B0609040504020204" pitchFamily="49" charset="0"/>
              </a:rPr>
              <a:t>X = </a:t>
            </a:r>
            <a:r>
              <a:rPr lang="fr-FR" dirty="0" err="1">
                <a:latin typeface="Lucida Console" panose="020B0609040504020204" pitchFamily="49" charset="0"/>
              </a:rPr>
              <a:t>iris.data</a:t>
            </a:r>
            <a:r>
              <a:rPr lang="fr-FR" dirty="0">
                <a:latin typeface="Lucida Console" panose="020B0609040504020204" pitchFamily="49" charset="0"/>
              </a:rPr>
              <a:t>  # Caractéristiques (</a:t>
            </a:r>
            <a:r>
              <a:rPr lang="fr-FR" dirty="0" err="1">
                <a:latin typeface="Lucida Console" panose="020B0609040504020204" pitchFamily="49" charset="0"/>
              </a:rPr>
              <a:t>features</a:t>
            </a:r>
            <a:r>
              <a:rPr lang="fr-FR" dirty="0">
                <a:latin typeface="Lucida Console" panose="020B0609040504020204" pitchFamily="49" charset="0"/>
              </a:rPr>
              <a:t>)</a:t>
            </a:r>
          </a:p>
          <a:p>
            <a:r>
              <a:rPr lang="fr-FR" dirty="0">
                <a:latin typeface="Lucida Console" panose="020B0609040504020204" pitchFamily="49" charset="0"/>
              </a:rPr>
              <a:t>y = </a:t>
            </a:r>
            <a:r>
              <a:rPr lang="fr-FR" dirty="0" err="1">
                <a:latin typeface="Lucida Console" panose="020B0609040504020204" pitchFamily="49" charset="0"/>
              </a:rPr>
              <a:t>iris.target</a:t>
            </a:r>
            <a:r>
              <a:rPr lang="fr-FR" dirty="0">
                <a:latin typeface="Lucida Console" panose="020B0609040504020204" pitchFamily="49" charset="0"/>
              </a:rPr>
              <a:t>  # Labels (cible)</a:t>
            </a:r>
          </a:p>
          <a:p>
            <a:endParaRPr lang="fr-FR" dirty="0">
              <a:latin typeface="Lucida Console" panose="020B0609040504020204" pitchFamily="49" charset="0"/>
            </a:endParaRPr>
          </a:p>
          <a:p>
            <a:r>
              <a:rPr lang="fr-FR" dirty="0">
                <a:latin typeface="Lucida Console" panose="020B0609040504020204" pitchFamily="49" charset="0"/>
              </a:rPr>
              <a:t># Afficher les premières lignes des données pour mieux comprendre</a:t>
            </a:r>
          </a:p>
          <a:p>
            <a:r>
              <a:rPr lang="fr-FR" dirty="0" err="1">
                <a:latin typeface="Lucida Console" panose="020B0609040504020204" pitchFamily="49" charset="0"/>
              </a:rPr>
              <a:t>print</a:t>
            </a:r>
            <a:r>
              <a:rPr lang="fr-FR" dirty="0">
                <a:latin typeface="Lucida Console" panose="020B0609040504020204" pitchFamily="49" charset="0"/>
              </a:rPr>
              <a:t>("Caractéristiques (</a:t>
            </a:r>
            <a:r>
              <a:rPr lang="fr-FR" dirty="0" err="1">
                <a:latin typeface="Lucida Console" panose="020B0609040504020204" pitchFamily="49" charset="0"/>
              </a:rPr>
              <a:t>features</a:t>
            </a:r>
            <a:r>
              <a:rPr lang="fr-FR" dirty="0">
                <a:latin typeface="Lucida Console" panose="020B0609040504020204" pitchFamily="49" charset="0"/>
              </a:rPr>
              <a:t>) :\n", X[:5])</a:t>
            </a:r>
          </a:p>
          <a:p>
            <a:r>
              <a:rPr lang="fr-FR" dirty="0" err="1">
                <a:latin typeface="Lucida Console" panose="020B0609040504020204" pitchFamily="49" charset="0"/>
              </a:rPr>
              <a:t>print</a:t>
            </a:r>
            <a:r>
              <a:rPr lang="fr-FR" dirty="0">
                <a:latin typeface="Lucida Console" panose="020B0609040504020204" pitchFamily="49" charset="0"/>
              </a:rPr>
              <a:t>("Labels (cible) :\n", y[:5])</a:t>
            </a:r>
          </a:p>
          <a:p>
            <a:endParaRPr lang="fr-FR" dirty="0">
              <a:latin typeface="Lucida Console" panose="020B0609040504020204" pitchFamily="49" charset="0"/>
            </a:endParaRPr>
          </a:p>
          <a:p>
            <a:r>
              <a:rPr lang="fr-FR" dirty="0">
                <a:latin typeface="Lucida Console" panose="020B0609040504020204" pitchFamily="49" charset="0"/>
              </a:rPr>
              <a:t># Diviser les données en ensembles d'entraînement (70%) et de test (30%)</a:t>
            </a:r>
          </a:p>
          <a:p>
            <a:r>
              <a:rPr lang="fr-FR" dirty="0" err="1">
                <a:latin typeface="Lucida Console" panose="020B0609040504020204" pitchFamily="49" charset="0"/>
              </a:rPr>
              <a:t>X_train</a:t>
            </a:r>
            <a:r>
              <a:rPr lang="fr-FR" dirty="0">
                <a:latin typeface="Lucida Console" panose="020B0609040504020204" pitchFamily="49" charset="0"/>
              </a:rPr>
              <a:t>, </a:t>
            </a:r>
            <a:r>
              <a:rPr lang="fr-FR" dirty="0" err="1">
                <a:latin typeface="Lucida Console" panose="020B0609040504020204" pitchFamily="49" charset="0"/>
              </a:rPr>
              <a:t>X_test</a:t>
            </a:r>
            <a:r>
              <a:rPr lang="fr-FR" dirty="0">
                <a:latin typeface="Lucida Console" panose="020B0609040504020204" pitchFamily="49" charset="0"/>
              </a:rPr>
              <a:t>, </a:t>
            </a:r>
            <a:r>
              <a:rPr lang="fr-FR" dirty="0" err="1">
                <a:latin typeface="Lucida Console" panose="020B0609040504020204" pitchFamily="49" charset="0"/>
              </a:rPr>
              <a:t>y_train</a:t>
            </a:r>
            <a:r>
              <a:rPr lang="fr-FR" dirty="0">
                <a:latin typeface="Lucida Console" panose="020B0609040504020204" pitchFamily="49" charset="0"/>
              </a:rPr>
              <a:t>, </a:t>
            </a:r>
            <a:r>
              <a:rPr lang="fr-FR" dirty="0" err="1">
                <a:latin typeface="Lucida Console" panose="020B0609040504020204" pitchFamily="49" charset="0"/>
              </a:rPr>
              <a:t>y_test</a:t>
            </a:r>
            <a:r>
              <a:rPr lang="fr-FR" dirty="0">
                <a:latin typeface="Lucida Console" panose="020B0609040504020204" pitchFamily="49" charset="0"/>
              </a:rPr>
              <a:t> = </a:t>
            </a:r>
            <a:r>
              <a:rPr lang="fr-FR" dirty="0" err="1">
                <a:latin typeface="Lucida Console" panose="020B0609040504020204" pitchFamily="49" charset="0"/>
              </a:rPr>
              <a:t>train_test_split</a:t>
            </a:r>
            <a:r>
              <a:rPr lang="fr-FR" dirty="0">
                <a:latin typeface="Lucida Console" panose="020B0609040504020204" pitchFamily="49" charset="0"/>
              </a:rPr>
              <a:t>(X, y, </a:t>
            </a:r>
            <a:r>
              <a:rPr lang="fr-FR" dirty="0" err="1">
                <a:latin typeface="Lucida Console" panose="020B0609040504020204" pitchFamily="49" charset="0"/>
              </a:rPr>
              <a:t>test_size</a:t>
            </a:r>
            <a:r>
              <a:rPr lang="fr-FR" dirty="0">
                <a:latin typeface="Lucida Console" panose="020B0609040504020204" pitchFamily="49" charset="0"/>
              </a:rPr>
              <a:t>=0.3, </a:t>
            </a:r>
            <a:r>
              <a:rPr lang="fr-FR" dirty="0" err="1">
                <a:latin typeface="Lucida Console" panose="020B0609040504020204" pitchFamily="49" charset="0"/>
              </a:rPr>
              <a:t>random_state</a:t>
            </a:r>
            <a:r>
              <a:rPr lang="fr-FR" dirty="0">
                <a:latin typeface="Lucida Console" panose="020B0609040504020204" pitchFamily="49" charset="0"/>
              </a:rPr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245060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459D8B-42C6-5E9D-A09A-7CDEB80E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787539"/>
            <a:ext cx="6832213" cy="2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3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706A94-1AA9-9F3F-7C10-AF9B7A4D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9180"/>
            <a:ext cx="7996580" cy="30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ressources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Récapitulatif des concepts appris</a:t>
            </a:r>
          </a:p>
          <a:p>
            <a:r>
              <a:t>Ressources pour aller plus loin :</a:t>
            </a:r>
          </a:p>
          <a:p>
            <a:r>
              <a:t>- Documentation officielle : https://docs.python.org/3/</a:t>
            </a:r>
          </a:p>
          <a:p>
            <a:r>
              <a:t>- Cours en ligne : Codecademy, Coursera, Udemy</a:t>
            </a:r>
          </a:p>
          <a:p>
            <a:r>
              <a:t>- Communautés : Stack Overflow, Reddit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Qu'est-ce que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Langage de programmation interprété, de haut niveau</a:t>
            </a:r>
          </a:p>
          <a:p>
            <a:r>
              <a:t>Créé par Guido van Rossum et publié en 1991</a:t>
            </a:r>
          </a:p>
          <a:p>
            <a:r>
              <a:t>Utilisé pour le développement web, l'analyse de données, l'intelligence artificielle, et plus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Installer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Téléchargement</a:t>
            </a:r>
            <a:r>
              <a:rPr dirty="0"/>
              <a:t> </a:t>
            </a:r>
            <a:r>
              <a:rPr dirty="0" err="1"/>
              <a:t>depuis</a:t>
            </a:r>
            <a:r>
              <a:rPr dirty="0"/>
              <a:t> python.org</a:t>
            </a:r>
          </a:p>
          <a:p>
            <a:r>
              <a:rPr dirty="0"/>
              <a:t>Installation de </a:t>
            </a:r>
            <a:r>
              <a:rPr dirty="0" err="1"/>
              <a:t>l'IDE</a:t>
            </a:r>
            <a:r>
              <a:rPr dirty="0"/>
              <a:t> (ex: PyCharm, VS Code</a:t>
            </a:r>
            <a:r>
              <a:rPr lang="fr-FR" dirty="0"/>
              <a:t>, </a:t>
            </a:r>
            <a:r>
              <a:rPr lang="fr-FR" dirty="0" err="1"/>
              <a:t>Jupyter</a:t>
            </a:r>
            <a:r>
              <a:rPr dirty="0"/>
              <a:t>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Google Colab et le Machine Learning">
            <a:extLst>
              <a:ext uri="{FF2B5EF4-FFF2-40B4-BE49-F238E27FC236}">
                <a16:creationId xmlns:a16="http://schemas.microsoft.com/office/drawing/2014/main" id="{D70AB862-2309-4E49-7840-D65D9DC9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8" y="3349239"/>
            <a:ext cx="4526820" cy="23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pyter Notebooks: A Beginner's Guide! | by Pavan Belagatti | ITNEXT">
            <a:extLst>
              <a:ext uri="{FF2B5EF4-FFF2-40B4-BE49-F238E27FC236}">
                <a16:creationId xmlns:a16="http://schemas.microsoft.com/office/drawing/2014/main" id="{DC845DAB-72C1-EE18-2D74-9D5ED755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68" y="3845999"/>
            <a:ext cx="2986674" cy="168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Syntaxe de base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Les variables et les types de données : int, float, str, bool</a:t>
            </a:r>
          </a:p>
          <a:p>
            <a:r>
              <a:rPr dirty="0" err="1"/>
              <a:t>Exemples</a:t>
            </a:r>
            <a:r>
              <a:rPr dirty="0"/>
              <a:t> de base :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x = 5</a:t>
            </a:r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y = 3.14</a:t>
            </a:r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nom = 'Alice'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Structures de contrôle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Les </a:t>
            </a:r>
            <a:r>
              <a:rPr dirty="0" err="1"/>
              <a:t>boucles</a:t>
            </a:r>
            <a:r>
              <a:rPr dirty="0"/>
              <a:t> : for, while</a:t>
            </a:r>
          </a:p>
          <a:p>
            <a:r>
              <a:rPr dirty="0"/>
              <a:t>Les conditions : if, </a:t>
            </a:r>
            <a:r>
              <a:rPr dirty="0" err="1"/>
              <a:t>elif</a:t>
            </a:r>
            <a:r>
              <a:rPr dirty="0"/>
              <a:t>, else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if x &gt; 0: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	</a:t>
            </a:r>
            <a:r>
              <a:rPr dirty="0">
                <a:latin typeface="Lucida Console" panose="020B0609040504020204" pitchFamily="49" charset="0"/>
              </a:rPr>
              <a:t>print('x </a:t>
            </a:r>
            <a:r>
              <a:rPr dirty="0" err="1">
                <a:latin typeface="Lucida Console" panose="020B0609040504020204" pitchFamily="49" charset="0"/>
              </a:rPr>
              <a:t>est</a:t>
            </a:r>
            <a:r>
              <a:rPr dirty="0">
                <a:latin typeface="Lucida Console" panose="020B0609040504020204" pitchFamily="49" charset="0"/>
              </a:rPr>
              <a:t> </a:t>
            </a:r>
            <a:r>
              <a:rPr dirty="0" err="1">
                <a:latin typeface="Lucida Console" panose="020B0609040504020204" pitchFamily="49" charset="0"/>
              </a:rPr>
              <a:t>positif</a:t>
            </a:r>
            <a:r>
              <a:rPr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else:</a:t>
            </a:r>
            <a:endParaRPr lang="fr-F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	</a:t>
            </a:r>
            <a:r>
              <a:rPr dirty="0">
                <a:latin typeface="Lucida Console" panose="020B0609040504020204" pitchFamily="49" charset="0"/>
              </a:rPr>
              <a:t>print('x </a:t>
            </a:r>
            <a:r>
              <a:rPr dirty="0" err="1">
                <a:latin typeface="Lucida Console" panose="020B0609040504020204" pitchFamily="49" charset="0"/>
              </a:rPr>
              <a:t>est</a:t>
            </a:r>
            <a:r>
              <a:rPr dirty="0">
                <a:latin typeface="Lucida Console" panose="020B0609040504020204" pitchFamily="49" charset="0"/>
              </a:rPr>
              <a:t> </a:t>
            </a:r>
            <a:r>
              <a:rPr dirty="0" err="1">
                <a:latin typeface="Lucida Console" panose="020B0609040504020204" pitchFamily="49" charset="0"/>
              </a:rPr>
              <a:t>négatif</a:t>
            </a:r>
            <a:r>
              <a:rPr dirty="0">
                <a:latin typeface="Lucida Console" panose="020B0609040504020204" pitchFamily="49" charset="0"/>
              </a:rPr>
              <a:t> </a:t>
            </a:r>
            <a:r>
              <a:rPr dirty="0" err="1">
                <a:latin typeface="Lucida Console" panose="020B0609040504020204" pitchFamily="49" charset="0"/>
              </a:rPr>
              <a:t>ou</a:t>
            </a:r>
            <a:r>
              <a:rPr dirty="0">
                <a:latin typeface="Lucida Console" panose="020B0609040504020204" pitchFamily="49" charset="0"/>
              </a:rPr>
              <a:t> </a:t>
            </a:r>
            <a:r>
              <a:rPr dirty="0" err="1">
                <a:latin typeface="Lucida Console" panose="020B0609040504020204" pitchFamily="49" charset="0"/>
              </a:rPr>
              <a:t>nul</a:t>
            </a:r>
            <a:r>
              <a:rPr dirty="0">
                <a:latin typeface="Lucida Console" panose="020B0609040504020204" pitchFamily="49" charset="0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fonctions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Définition</a:t>
            </a:r>
            <a:r>
              <a:rPr dirty="0"/>
              <a:t> et </a:t>
            </a:r>
            <a:r>
              <a:rPr dirty="0" err="1"/>
              <a:t>appel</a:t>
            </a:r>
            <a:r>
              <a:rPr dirty="0"/>
              <a:t> de </a:t>
            </a:r>
            <a:r>
              <a:rPr dirty="0" err="1"/>
              <a:t>fonctions</a:t>
            </a:r>
            <a:endParaRPr dirty="0"/>
          </a:p>
          <a:p>
            <a:r>
              <a:rPr dirty="0"/>
              <a:t>Arguments et </a:t>
            </a:r>
            <a:r>
              <a:rPr dirty="0" err="1"/>
              <a:t>valeurs</a:t>
            </a:r>
            <a:r>
              <a:rPr dirty="0"/>
              <a:t> de retour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def </a:t>
            </a:r>
            <a:r>
              <a:rPr dirty="0" err="1">
                <a:latin typeface="Lucida Console" panose="020B0609040504020204" pitchFamily="49" charset="0"/>
              </a:rPr>
              <a:t>ajouter</a:t>
            </a:r>
            <a:r>
              <a:rPr dirty="0">
                <a:latin typeface="Lucida Console" panose="020B0609040504020204" pitchFamily="49" charset="0"/>
              </a:rPr>
              <a:t>(a, b):</a:t>
            </a:r>
          </a:p>
          <a:p>
            <a:pPr marL="0" indent="0">
              <a:buNone/>
            </a:pPr>
            <a:r>
              <a:rPr lang="fr-FR" dirty="0">
                <a:latin typeface="Lucida Console" panose="020B0609040504020204" pitchFamily="49" charset="0"/>
              </a:rPr>
              <a:t>	</a:t>
            </a:r>
            <a:r>
              <a:rPr dirty="0">
                <a:latin typeface="Lucida Console" panose="020B0609040504020204" pitchFamily="49" charset="0"/>
              </a:rPr>
              <a:t>return a + 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dirty="0" err="1">
                <a:latin typeface="Lucida Console" panose="020B0609040504020204" pitchFamily="49" charset="0"/>
              </a:rPr>
              <a:t>resultat</a:t>
            </a:r>
            <a:r>
              <a:rPr dirty="0">
                <a:latin typeface="Lucida Console" panose="020B0609040504020204" pitchFamily="49" charset="0"/>
              </a:rPr>
              <a:t> = </a:t>
            </a:r>
            <a:r>
              <a:rPr dirty="0" err="1">
                <a:latin typeface="Lucida Console" panose="020B0609040504020204" pitchFamily="49" charset="0"/>
              </a:rPr>
              <a:t>ajouter</a:t>
            </a:r>
            <a:r>
              <a:rPr dirty="0">
                <a:latin typeface="Lucida Console" panose="020B0609040504020204" pitchFamily="49" charset="0"/>
              </a:rPr>
              <a:t>(3, 4)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Listes et Dictionnaires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Listes</a:t>
            </a:r>
            <a:r>
              <a:rPr dirty="0"/>
              <a:t> : collections </a:t>
            </a:r>
            <a:r>
              <a:rPr dirty="0" err="1"/>
              <a:t>ordonnées</a:t>
            </a:r>
            <a:r>
              <a:rPr dirty="0"/>
              <a:t> et </a:t>
            </a:r>
            <a:r>
              <a:rPr dirty="0" err="1"/>
              <a:t>modifiables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sz="2600" dirty="0">
                <a:latin typeface="Lucida Console" panose="020B0609040504020204" pitchFamily="49" charset="0"/>
              </a:rPr>
              <a:t>fruits = </a:t>
            </a:r>
            <a:r>
              <a:rPr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sz="2600" dirty="0">
                <a:latin typeface="Lucida Console" panose="020B0609040504020204" pitchFamily="49" charset="0"/>
              </a:rPr>
              <a:t>'pomme', '</a:t>
            </a:r>
            <a:r>
              <a:rPr sz="2600" dirty="0" err="1">
                <a:latin typeface="Lucida Console" panose="020B0609040504020204" pitchFamily="49" charset="0"/>
              </a:rPr>
              <a:t>banane</a:t>
            </a:r>
            <a:r>
              <a:rPr sz="2600" dirty="0">
                <a:latin typeface="Lucida Console" panose="020B0609040504020204" pitchFamily="49" charset="0"/>
              </a:rPr>
              <a:t>', 'cerise'</a:t>
            </a:r>
            <a:r>
              <a:rPr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Dictionnaires</a:t>
            </a:r>
            <a:r>
              <a:rPr dirty="0"/>
              <a:t> : collections non </a:t>
            </a:r>
            <a:r>
              <a:rPr dirty="0" err="1"/>
              <a:t>ordonnées</a:t>
            </a:r>
            <a:r>
              <a:rPr dirty="0"/>
              <a:t> de </a:t>
            </a:r>
            <a:r>
              <a:rPr dirty="0" err="1"/>
              <a:t>paires</a:t>
            </a:r>
            <a:r>
              <a:rPr dirty="0"/>
              <a:t> </a:t>
            </a:r>
            <a:r>
              <a:rPr dirty="0" err="1"/>
              <a:t>clé</a:t>
            </a:r>
            <a:r>
              <a:rPr dirty="0"/>
              <a:t>/</a:t>
            </a:r>
            <a:r>
              <a:rPr dirty="0" err="1"/>
              <a:t>valeur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sz="2000" dirty="0" err="1">
                <a:latin typeface="Lucida Console" panose="020B0609040504020204" pitchFamily="49" charset="0"/>
              </a:rPr>
              <a:t>capitales</a:t>
            </a:r>
            <a:r>
              <a:rPr sz="2000" dirty="0">
                <a:latin typeface="Lucida Console" panose="020B0609040504020204" pitchFamily="49" charset="0"/>
              </a:rPr>
              <a:t> = </a:t>
            </a:r>
            <a:r>
              <a:rPr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sz="2000" dirty="0">
                <a:latin typeface="Lucida Console" panose="020B0609040504020204" pitchFamily="49" charset="0"/>
              </a:rPr>
              <a:t>'France': 'Paris', 'Italie': 'Rome'</a:t>
            </a:r>
            <a:r>
              <a:rPr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et bibliothèques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Importation de modules : import math, import </a:t>
            </a:r>
            <a:r>
              <a:rPr dirty="0" err="1"/>
              <a:t>os</a:t>
            </a:r>
            <a:endParaRPr dirty="0"/>
          </a:p>
          <a:p>
            <a:r>
              <a:rPr dirty="0" err="1"/>
              <a:t>Utilisation</a:t>
            </a:r>
            <a:r>
              <a:rPr dirty="0"/>
              <a:t> de bibliothèques </a:t>
            </a:r>
            <a:r>
              <a:rPr dirty="0" err="1"/>
              <a:t>populaires</a:t>
            </a:r>
            <a:r>
              <a:rPr dirty="0"/>
              <a:t> : </a:t>
            </a:r>
            <a:r>
              <a:rPr dirty="0" err="1"/>
              <a:t>numpy</a:t>
            </a:r>
            <a:r>
              <a:rPr dirty="0"/>
              <a:t>, pandas, matplotlib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import math</a:t>
            </a:r>
          </a:p>
          <a:p>
            <a:pPr marL="0" indent="0">
              <a:buNone/>
            </a:pPr>
            <a:r>
              <a:rPr dirty="0">
                <a:latin typeface="Lucida Console" panose="020B0609040504020204" pitchFamily="49" charset="0"/>
              </a:rPr>
              <a:t>print(</a:t>
            </a:r>
            <a:r>
              <a:rPr dirty="0" err="1">
                <a:latin typeface="Lucida Console" panose="020B0609040504020204" pitchFamily="49" charset="0"/>
              </a:rPr>
              <a:t>math.sqrt</a:t>
            </a:r>
            <a:r>
              <a:rPr dirty="0">
                <a:latin typeface="Lucida Console" panose="020B0609040504020204" pitchFamily="49" charset="0"/>
              </a:rPr>
              <a:t>(16))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et bibliothèques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0A2336-6DCF-6410-7071-D67434B9D65A}"/>
              </a:ext>
            </a:extLst>
          </p:cNvPr>
          <p:cNvSpPr txBox="1"/>
          <p:nvPr/>
        </p:nvSpPr>
        <p:spPr>
          <a:xfrm>
            <a:off x="387179" y="1111237"/>
            <a:ext cx="8616778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Qu'est-ce que </a:t>
            </a:r>
            <a:r>
              <a:rPr lang="fr-FR" sz="2000" b="1" dirty="0" err="1"/>
              <a:t>Scikit-Learn</a:t>
            </a:r>
            <a:r>
              <a:rPr lang="fr-FR" sz="2000" b="1" dirty="0"/>
              <a:t> 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/>
              <a:t>Scikit-Learn</a:t>
            </a:r>
            <a:r>
              <a:rPr lang="fr-FR" sz="2000" dirty="0"/>
              <a:t> est une bibliothèque open source pour le langage de programmation Python.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Elle est largement utilisée pour </a:t>
            </a:r>
            <a:r>
              <a:rPr lang="fr-FR" sz="2000" b="1" dirty="0"/>
              <a:t>l'apprentissage automatique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Basée sur </a:t>
            </a:r>
            <a:r>
              <a:rPr lang="fr-FR" sz="2000" b="1" dirty="0" err="1"/>
              <a:t>NumPy</a:t>
            </a:r>
            <a:r>
              <a:rPr lang="fr-FR" sz="2000" dirty="0"/>
              <a:t>, </a:t>
            </a:r>
            <a:r>
              <a:rPr lang="fr-FR" sz="2000" b="1" dirty="0" err="1"/>
              <a:t>SciPy</a:t>
            </a:r>
            <a:r>
              <a:rPr lang="fr-FR" sz="2000" dirty="0"/>
              <a:t> et </a:t>
            </a:r>
            <a:r>
              <a:rPr lang="fr-FR" sz="2000" b="1" dirty="0" err="1"/>
              <a:t>matplotlib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b="1" dirty="0"/>
              <a:t>Fonctionnalités Principales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Classification</a:t>
            </a:r>
            <a:r>
              <a:rPr lang="fr-FR" sz="2000" dirty="0"/>
              <a:t>: identifier la catégorie à laquelle un exemple appartient.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Régression</a:t>
            </a:r>
            <a:r>
              <a:rPr lang="fr-FR" sz="2000" dirty="0"/>
              <a:t>: prédire une valeur continue.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Clustering</a:t>
            </a:r>
            <a:r>
              <a:rPr lang="fr-FR" sz="2000" dirty="0"/>
              <a:t>: grouper les exemples sans étiquettes préexistantes.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Réduction de dimension</a:t>
            </a:r>
            <a:r>
              <a:rPr lang="fr-FR" sz="2000" dirty="0"/>
              <a:t>: réduire le nombre de variables aléatoires.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Sélection de modèle</a:t>
            </a:r>
            <a:r>
              <a:rPr lang="fr-FR" sz="2000" dirty="0"/>
              <a:t>: comparer, valider et choisir les paramètres de modèle.</a:t>
            </a:r>
          </a:p>
        </p:txBody>
      </p:sp>
    </p:spTree>
    <p:extLst>
      <p:ext uri="{BB962C8B-B14F-4D97-AF65-F5344CB8AC3E}">
        <p14:creationId xmlns:p14="http://schemas.microsoft.com/office/powerpoint/2010/main" val="222987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Affichage à l'écran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Introduction à Python</vt:lpstr>
      <vt:lpstr>Qu'est-ce que Python?</vt:lpstr>
      <vt:lpstr>Installer Python</vt:lpstr>
      <vt:lpstr>Syntaxe de base en Python</vt:lpstr>
      <vt:lpstr>Structures de contrôle</vt:lpstr>
      <vt:lpstr>Les fonctions en Python</vt:lpstr>
      <vt:lpstr>Listes et Dictionnaires</vt:lpstr>
      <vt:lpstr>Modules et bibliothèques</vt:lpstr>
      <vt:lpstr>Modules et bibliothèques</vt:lpstr>
      <vt:lpstr>Modules et bibliothèques (KNN)</vt:lpstr>
      <vt:lpstr>Modules et bibliothèques</vt:lpstr>
      <vt:lpstr>Modules et bibliothèques</vt:lpstr>
      <vt:lpstr>Modules et bibliothèques</vt:lpstr>
      <vt:lpstr>Modules et bibliothèques</vt:lpstr>
      <vt:lpstr>Modules et bibliothèques</vt:lpstr>
      <vt:lpstr>Conclusion et ressources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alexandre godmer</dc:creator>
  <cp:keywords/>
  <dc:description>generated using python-pptx</dc:description>
  <cp:lastModifiedBy>alexandre godmer</cp:lastModifiedBy>
  <cp:revision>2</cp:revision>
  <dcterms:created xsi:type="dcterms:W3CDTF">2013-01-27T09:14:16Z</dcterms:created>
  <dcterms:modified xsi:type="dcterms:W3CDTF">2024-06-10T08:06:28Z</dcterms:modified>
  <cp:category/>
</cp:coreProperties>
</file>