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 snapToGrid="0">
      <p:cViewPr>
        <p:scale>
          <a:sx n="94" d="100"/>
          <a:sy n="94" d="100"/>
        </p:scale>
        <p:origin x="127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A536-6A4C-A23F-3DF3-A8CEF7A35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ABA03-D2BF-1126-9C2A-3805D7B33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18F9A-D408-8B25-215C-D2D7E987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03DC-80E1-2042-8E42-FFB79EE451F1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305A1-40B2-4892-2881-1647324F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73C8-7AF5-C675-1026-99423653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675-5193-B54E-A45A-1732EE2F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0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3E95-BABC-F006-6F85-7D606E51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86E4B-3783-5AE9-DA44-2004E4EE7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AABC0-E4E5-3D7A-CC10-53366D17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03DC-80E1-2042-8E42-FFB79EE451F1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7079C-2B2C-57A9-D2FB-D8BF75C7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C3FB3-178F-8B27-F683-011CE4EF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675-5193-B54E-A45A-1732EE2F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9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8AA665-1539-E1D6-D773-4E13953F5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5B0AE-2FD8-397C-74BC-0F58E164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7BA9E-6C06-90FD-A825-233B2DD8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03DC-80E1-2042-8E42-FFB79EE451F1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3851-DE48-8594-6ADF-64101E97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D18C1-E90D-1AB3-5A35-5DC890C2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675-5193-B54E-A45A-1732EE2F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5497-8933-2FF5-97C1-83271D05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56C2-FEB0-2384-CA41-249785A6A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8015A-92B7-0D78-FF49-8C11F420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03DC-80E1-2042-8E42-FFB79EE451F1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7FA5-DBAE-4F62-CD11-3D81FC75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8DCD-0CBC-0E90-E317-6323B8BC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675-5193-B54E-A45A-1732EE2F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1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4857-097D-EDAD-4C3F-5D453135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224A4-0FB0-D5C0-5AC8-19FCE9434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B52EE-9052-D937-3D6C-DAF8DD2D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03DC-80E1-2042-8E42-FFB79EE451F1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C156-0D44-3261-BA06-2CA4A02C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5152C-2580-7D38-84EB-6BD2C4B1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675-5193-B54E-A45A-1732EE2F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4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4530-7B19-9C8C-3429-84743FF0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3EB6-EB42-3FE8-E7AA-A87EB0D5A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C3F6A-685F-AE87-C8AE-B7DB75352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5B6B9-3255-9D88-958D-93255A74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03DC-80E1-2042-8E42-FFB79EE451F1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C923D-51B4-CA41-063C-FC611321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45662-D53B-FF09-C11A-779BDA79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675-5193-B54E-A45A-1732EE2F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6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906E-E603-24A8-787C-ED7DDEA5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5E7EF-C01A-6EC2-7E4A-FFC91296B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7982A-B173-0EC3-067E-2F8AD8ADA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AF1C1-920F-C136-A2CB-49BACBB34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A32B6-582B-1311-2AF5-D9BC8E109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1E6DF3-C73E-AFB3-65B2-C3EEEEC0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03DC-80E1-2042-8E42-FFB79EE451F1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10FAA-5220-FC1A-5A70-127ABFF4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9D699-D32A-A7B7-1FE0-6465BC88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675-5193-B54E-A45A-1732EE2F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AB38-6AD2-C14A-E0A4-0846EB69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A3C83-B30F-3105-9ABE-6AA70768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03DC-80E1-2042-8E42-FFB79EE451F1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E08A7-657E-C5B2-DDDF-8BCF0C6E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EDC95-CAE9-EAC6-12D7-56093B4B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675-5193-B54E-A45A-1732EE2F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4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9C46D-E23C-1D76-9900-52852FB2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03DC-80E1-2042-8E42-FFB79EE451F1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92C62-FDC1-A6C9-2A1F-25022F0F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E9404-0C0E-1436-3725-91F1236E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675-5193-B54E-A45A-1732EE2F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0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F921-9A7E-29BB-747C-4B0196E4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5750-941F-8578-725A-D22C84DE7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923F4-BFAC-836E-92A8-EDEEE75BF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8C65B-F57B-F8F9-041C-45186107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03DC-80E1-2042-8E42-FFB79EE451F1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E1218-E104-B25E-FE19-62282E0A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2D528-7DB1-E661-81B7-06DED70B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675-5193-B54E-A45A-1732EE2F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3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2E27-0AF2-C035-0D04-F99CA3CD3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9C888-0C2C-6547-F355-BC051E8F8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9EECE-8C0C-9E81-C56A-FA7A2757F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0A920-8F5F-C21F-8D16-2E351138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03DC-80E1-2042-8E42-FFB79EE451F1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81952-E6FB-E9FB-A22D-B4FEDB3A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44A4B-6AA9-9FF0-59F0-1BCD53DE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C675-5193-B54E-A45A-1732EE2F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9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A277F-A5FB-456C-5B8E-F978E0DA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A7CAB-39EF-2C60-1A2E-20DD8E25B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DA41C-5928-1E91-77D4-3CC78365E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4C03DC-80E1-2042-8E42-FFB79EE451F1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4931-D9A8-D7FF-8ACD-E7FC58FE7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0499-B9BB-9270-FDDA-7735B6036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80C675-5193-B54E-A45A-1732EE2F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E47CB3-C727-D9FA-EBC9-01864C462D78}"/>
              </a:ext>
            </a:extLst>
          </p:cNvPr>
          <p:cNvSpPr/>
          <p:nvPr/>
        </p:nvSpPr>
        <p:spPr>
          <a:xfrm>
            <a:off x="118753" y="1494312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n 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58283D-83E9-764D-5075-AF9278B8F076}"/>
              </a:ext>
            </a:extLst>
          </p:cNvPr>
          <p:cNvSpPr/>
          <p:nvPr/>
        </p:nvSpPr>
        <p:spPr>
          <a:xfrm>
            <a:off x="118753" y="3238006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ECA7C-8D27-590F-4A4F-6171FCB12032}"/>
              </a:ext>
            </a:extLst>
          </p:cNvPr>
          <p:cNvSpPr/>
          <p:nvPr/>
        </p:nvSpPr>
        <p:spPr>
          <a:xfrm>
            <a:off x="2249384" y="1494312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Probability of Sharing, 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B9C9A0-C1C4-C649-4A9C-8B67D5298202}"/>
              </a:ext>
            </a:extLst>
          </p:cNvPr>
          <p:cNvSpPr/>
          <p:nvPr/>
        </p:nvSpPr>
        <p:spPr>
          <a:xfrm>
            <a:off x="2135579" y="3238006"/>
            <a:ext cx="209203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Probability of Aggressiveness,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9668B2-8056-5D60-8D49-675D58E4B127}"/>
              </a:ext>
            </a:extLst>
          </p:cNvPr>
          <p:cNvSpPr/>
          <p:nvPr/>
        </p:nvSpPr>
        <p:spPr>
          <a:xfrm>
            <a:off x="4333998" y="2086100"/>
            <a:ext cx="2936669" cy="1138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round of interaction, step </a:t>
            </a:r>
            <a:r>
              <a:rPr lang="en-US" dirty="0" err="1"/>
              <a:t>i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Pick Random number, r for both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781C7-3A23-E560-7BB4-8D99D305FF59}"/>
              </a:ext>
            </a:extLst>
          </p:cNvPr>
          <p:cNvSpPr/>
          <p:nvPr/>
        </p:nvSpPr>
        <p:spPr>
          <a:xfrm>
            <a:off x="7490855" y="530432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D0F0CE-A53F-9420-89D1-C2AD9DC6C784}"/>
              </a:ext>
            </a:extLst>
          </p:cNvPr>
          <p:cNvSpPr/>
          <p:nvPr/>
        </p:nvSpPr>
        <p:spPr>
          <a:xfrm>
            <a:off x="7490855" y="1482437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not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B8F19A-6BF8-EEB5-1C31-EC1A99248CCB}"/>
              </a:ext>
            </a:extLst>
          </p:cNvPr>
          <p:cNvSpPr/>
          <p:nvPr/>
        </p:nvSpPr>
        <p:spPr>
          <a:xfrm>
            <a:off x="7490855" y="3100450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Aggressive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CF5BB3-EFF9-F616-7C82-8D59FE95BBE9}"/>
              </a:ext>
            </a:extLst>
          </p:cNvPr>
          <p:cNvSpPr/>
          <p:nvPr/>
        </p:nvSpPr>
        <p:spPr>
          <a:xfrm>
            <a:off x="7490855" y="4052455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Not Aggressive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A925CAB-0109-0DDF-6B5D-7F0BE6C49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10558"/>
              </p:ext>
            </p:extLst>
          </p:nvPr>
        </p:nvGraphicFramePr>
        <p:xfrm>
          <a:off x="678212" y="5178268"/>
          <a:ext cx="93445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912">
                  <a:extLst>
                    <a:ext uri="{9D8B030D-6E8A-4147-A177-3AD203B41FA5}">
                      <a16:colId xmlns:a16="http://schemas.microsoft.com/office/drawing/2014/main" val="2172764726"/>
                    </a:ext>
                  </a:extLst>
                </a:gridCol>
                <a:gridCol w="1868912">
                  <a:extLst>
                    <a:ext uri="{9D8B030D-6E8A-4147-A177-3AD203B41FA5}">
                      <a16:colId xmlns:a16="http://schemas.microsoft.com/office/drawing/2014/main" val="4079603928"/>
                    </a:ext>
                  </a:extLst>
                </a:gridCol>
                <a:gridCol w="1868912">
                  <a:extLst>
                    <a:ext uri="{9D8B030D-6E8A-4147-A177-3AD203B41FA5}">
                      <a16:colId xmlns:a16="http://schemas.microsoft.com/office/drawing/2014/main" val="2011278709"/>
                    </a:ext>
                  </a:extLst>
                </a:gridCol>
                <a:gridCol w="1868912">
                  <a:extLst>
                    <a:ext uri="{9D8B030D-6E8A-4147-A177-3AD203B41FA5}">
                      <a16:colId xmlns:a16="http://schemas.microsoft.com/office/drawing/2014/main" val="714244541"/>
                    </a:ext>
                  </a:extLst>
                </a:gridCol>
                <a:gridCol w="1868912">
                  <a:extLst>
                    <a:ext uri="{9D8B030D-6E8A-4147-A177-3AD203B41FA5}">
                      <a16:colId xmlns:a16="http://schemas.microsoft.com/office/drawing/2014/main" val="1770671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Prob Sharing,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 Aggress,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Corp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26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Aggressive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2905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AF025878-9FF3-6F77-7F04-C2BB9FE030A3}"/>
              </a:ext>
            </a:extLst>
          </p:cNvPr>
          <p:cNvSpPr/>
          <p:nvPr/>
        </p:nvSpPr>
        <p:spPr>
          <a:xfrm>
            <a:off x="6366657" y="6024747"/>
            <a:ext cx="1808019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 of n that share in step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C968FA-AEC6-9EB3-E3DC-DA621716AA5E}"/>
              </a:ext>
            </a:extLst>
          </p:cNvPr>
          <p:cNvSpPr txBox="1"/>
          <p:nvPr/>
        </p:nvSpPr>
        <p:spPr>
          <a:xfrm>
            <a:off x="118753" y="242888"/>
            <a:ext cx="41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 Context – Random Decisions of Company and Users.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454BB5-4EB3-EF9F-AE45-4E5E3838472D}"/>
              </a:ext>
            </a:extLst>
          </p:cNvPr>
          <p:cNvCxnSpPr>
            <a:cxnSpLocks/>
          </p:cNvCxnSpPr>
          <p:nvPr/>
        </p:nvCxnSpPr>
        <p:spPr>
          <a:xfrm flipV="1">
            <a:off x="10212040" y="1076529"/>
            <a:ext cx="0" cy="1619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0E2908-8224-EF04-2491-E6672A91B2E3}"/>
              </a:ext>
            </a:extLst>
          </p:cNvPr>
          <p:cNvCxnSpPr>
            <a:cxnSpLocks/>
          </p:cNvCxnSpPr>
          <p:nvPr/>
        </p:nvCxnSpPr>
        <p:spPr>
          <a:xfrm>
            <a:off x="10212040" y="2696521"/>
            <a:ext cx="1838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521C4F0-2593-4E66-B73F-B4D097785184}"/>
              </a:ext>
            </a:extLst>
          </p:cNvPr>
          <p:cNvSpPr txBox="1"/>
          <p:nvPr/>
        </p:nvSpPr>
        <p:spPr>
          <a:xfrm>
            <a:off x="9632251" y="721051"/>
            <a:ext cx="197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 = {0.25,0.5,0.75}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B49104-3828-D811-2E39-5072BB20B448}"/>
              </a:ext>
            </a:extLst>
          </p:cNvPr>
          <p:cNvSpPr txBox="1"/>
          <p:nvPr/>
        </p:nvSpPr>
        <p:spPr>
          <a:xfrm>
            <a:off x="10212040" y="2834077"/>
            <a:ext cx="197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Interaction step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5C2D005-AB22-3882-7418-CE8692DDAEFF}"/>
              </a:ext>
            </a:extLst>
          </p:cNvPr>
          <p:cNvSpPr/>
          <p:nvPr/>
        </p:nvSpPr>
        <p:spPr>
          <a:xfrm>
            <a:off x="10254903" y="2031500"/>
            <a:ext cx="1732877" cy="287917"/>
          </a:xfrm>
          <a:custGeom>
            <a:avLst/>
            <a:gdLst>
              <a:gd name="connsiteX0" fmla="*/ 0 w 1732877"/>
              <a:gd name="connsiteY0" fmla="*/ 287917 h 287917"/>
              <a:gd name="connsiteX1" fmla="*/ 371475 w 1732877"/>
              <a:gd name="connsiteY1" fmla="*/ 116467 h 287917"/>
              <a:gd name="connsiteX2" fmla="*/ 1085850 w 1732877"/>
              <a:gd name="connsiteY2" fmla="*/ 230767 h 287917"/>
              <a:gd name="connsiteX3" fmla="*/ 1671637 w 1732877"/>
              <a:gd name="connsiteY3" fmla="*/ 16454 h 287917"/>
              <a:gd name="connsiteX4" fmla="*/ 1685925 w 1732877"/>
              <a:gd name="connsiteY4" fmla="*/ 30742 h 28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877" h="287917">
                <a:moveTo>
                  <a:pt x="0" y="287917"/>
                </a:moveTo>
                <a:cubicBezTo>
                  <a:pt x="95250" y="206954"/>
                  <a:pt x="190500" y="125992"/>
                  <a:pt x="371475" y="116467"/>
                </a:cubicBezTo>
                <a:cubicBezTo>
                  <a:pt x="552450" y="106942"/>
                  <a:pt x="869156" y="247436"/>
                  <a:pt x="1085850" y="230767"/>
                </a:cubicBezTo>
                <a:cubicBezTo>
                  <a:pt x="1302544" y="214098"/>
                  <a:pt x="1571625" y="49791"/>
                  <a:pt x="1671637" y="16454"/>
                </a:cubicBezTo>
                <a:cubicBezTo>
                  <a:pt x="1771649" y="-16883"/>
                  <a:pt x="1728787" y="6929"/>
                  <a:pt x="1685925" y="307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6B59000-6E80-8CCC-BAF0-E6B7DD86D49B}"/>
              </a:ext>
            </a:extLst>
          </p:cNvPr>
          <p:cNvSpPr/>
          <p:nvPr/>
        </p:nvSpPr>
        <p:spPr>
          <a:xfrm rot="970199">
            <a:off x="10225703" y="1698990"/>
            <a:ext cx="1732877" cy="287917"/>
          </a:xfrm>
          <a:custGeom>
            <a:avLst/>
            <a:gdLst>
              <a:gd name="connsiteX0" fmla="*/ 0 w 1732877"/>
              <a:gd name="connsiteY0" fmla="*/ 287917 h 287917"/>
              <a:gd name="connsiteX1" fmla="*/ 371475 w 1732877"/>
              <a:gd name="connsiteY1" fmla="*/ 116467 h 287917"/>
              <a:gd name="connsiteX2" fmla="*/ 1085850 w 1732877"/>
              <a:gd name="connsiteY2" fmla="*/ 230767 h 287917"/>
              <a:gd name="connsiteX3" fmla="*/ 1671637 w 1732877"/>
              <a:gd name="connsiteY3" fmla="*/ 16454 h 287917"/>
              <a:gd name="connsiteX4" fmla="*/ 1685925 w 1732877"/>
              <a:gd name="connsiteY4" fmla="*/ 30742 h 28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877" h="287917">
                <a:moveTo>
                  <a:pt x="0" y="287917"/>
                </a:moveTo>
                <a:cubicBezTo>
                  <a:pt x="95250" y="206954"/>
                  <a:pt x="190500" y="125992"/>
                  <a:pt x="371475" y="116467"/>
                </a:cubicBezTo>
                <a:cubicBezTo>
                  <a:pt x="552450" y="106942"/>
                  <a:pt x="869156" y="247436"/>
                  <a:pt x="1085850" y="230767"/>
                </a:cubicBezTo>
                <a:cubicBezTo>
                  <a:pt x="1302544" y="214098"/>
                  <a:pt x="1571625" y="49791"/>
                  <a:pt x="1671637" y="16454"/>
                </a:cubicBezTo>
                <a:cubicBezTo>
                  <a:pt x="1771649" y="-16883"/>
                  <a:pt x="1728787" y="6929"/>
                  <a:pt x="1685925" y="307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294B8F7-3C6F-B15A-A5B0-6030B35E40B1}"/>
              </a:ext>
            </a:extLst>
          </p:cNvPr>
          <p:cNvSpPr/>
          <p:nvPr/>
        </p:nvSpPr>
        <p:spPr>
          <a:xfrm rot="20633932">
            <a:off x="10145243" y="1510437"/>
            <a:ext cx="1732877" cy="287917"/>
          </a:xfrm>
          <a:custGeom>
            <a:avLst/>
            <a:gdLst>
              <a:gd name="connsiteX0" fmla="*/ 0 w 1732877"/>
              <a:gd name="connsiteY0" fmla="*/ 287917 h 287917"/>
              <a:gd name="connsiteX1" fmla="*/ 371475 w 1732877"/>
              <a:gd name="connsiteY1" fmla="*/ 116467 h 287917"/>
              <a:gd name="connsiteX2" fmla="*/ 1085850 w 1732877"/>
              <a:gd name="connsiteY2" fmla="*/ 230767 h 287917"/>
              <a:gd name="connsiteX3" fmla="*/ 1671637 w 1732877"/>
              <a:gd name="connsiteY3" fmla="*/ 16454 h 287917"/>
              <a:gd name="connsiteX4" fmla="*/ 1685925 w 1732877"/>
              <a:gd name="connsiteY4" fmla="*/ 30742 h 28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877" h="287917">
                <a:moveTo>
                  <a:pt x="0" y="287917"/>
                </a:moveTo>
                <a:cubicBezTo>
                  <a:pt x="95250" y="206954"/>
                  <a:pt x="190500" y="125992"/>
                  <a:pt x="371475" y="116467"/>
                </a:cubicBezTo>
                <a:cubicBezTo>
                  <a:pt x="552450" y="106942"/>
                  <a:pt x="869156" y="247436"/>
                  <a:pt x="1085850" y="230767"/>
                </a:cubicBezTo>
                <a:cubicBezTo>
                  <a:pt x="1302544" y="214098"/>
                  <a:pt x="1571625" y="49791"/>
                  <a:pt x="1671637" y="16454"/>
                </a:cubicBezTo>
                <a:cubicBezTo>
                  <a:pt x="1771649" y="-16883"/>
                  <a:pt x="1728787" y="6929"/>
                  <a:pt x="1685925" y="307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921ADA-8045-580C-9FCB-0D95CB2D8FD6}"/>
              </a:ext>
            </a:extLst>
          </p:cNvPr>
          <p:cNvSpPr txBox="1"/>
          <p:nvPr/>
        </p:nvSpPr>
        <p:spPr>
          <a:xfrm>
            <a:off x="9819784" y="2237323"/>
            <a:ext cx="472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39C37A-4B82-409E-D80C-E36A9E6C68E6}"/>
              </a:ext>
            </a:extLst>
          </p:cNvPr>
          <p:cNvSpPr txBox="1"/>
          <p:nvPr/>
        </p:nvSpPr>
        <p:spPr>
          <a:xfrm>
            <a:off x="9827042" y="1932687"/>
            <a:ext cx="472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0.50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F5BF89-631D-04E9-57C0-681485DFC72F}"/>
              </a:ext>
            </a:extLst>
          </p:cNvPr>
          <p:cNvSpPr txBox="1"/>
          <p:nvPr/>
        </p:nvSpPr>
        <p:spPr>
          <a:xfrm>
            <a:off x="9834300" y="1628051"/>
            <a:ext cx="472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0.75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3DAD8F-509E-85B7-0F89-1A167A47E1CD}"/>
              </a:ext>
            </a:extLst>
          </p:cNvPr>
          <p:cNvCxnSpPr>
            <a:cxnSpLocks/>
          </p:cNvCxnSpPr>
          <p:nvPr/>
        </p:nvCxnSpPr>
        <p:spPr>
          <a:xfrm flipV="1">
            <a:off x="10129154" y="3701627"/>
            <a:ext cx="0" cy="1619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BB53F5-082C-C823-FB01-39A26356C344}"/>
              </a:ext>
            </a:extLst>
          </p:cNvPr>
          <p:cNvCxnSpPr>
            <a:cxnSpLocks/>
          </p:cNvCxnSpPr>
          <p:nvPr/>
        </p:nvCxnSpPr>
        <p:spPr>
          <a:xfrm>
            <a:off x="10129154" y="5321619"/>
            <a:ext cx="1838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50BEC7B-34B1-0EB3-07E9-079A373DD17E}"/>
              </a:ext>
            </a:extLst>
          </p:cNvPr>
          <p:cNvSpPr txBox="1"/>
          <p:nvPr/>
        </p:nvSpPr>
        <p:spPr>
          <a:xfrm>
            <a:off x="9549365" y="3346149"/>
            <a:ext cx="197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{0.25,0.5,0.75}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952406-D677-28A5-670D-C6376F7F6FDD}"/>
              </a:ext>
            </a:extLst>
          </p:cNvPr>
          <p:cNvSpPr txBox="1"/>
          <p:nvPr/>
        </p:nvSpPr>
        <p:spPr>
          <a:xfrm>
            <a:off x="10129154" y="5459175"/>
            <a:ext cx="197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Interaction step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85FF28A-06BF-C952-B609-F70E1A2A8D15}"/>
              </a:ext>
            </a:extLst>
          </p:cNvPr>
          <p:cNvSpPr/>
          <p:nvPr/>
        </p:nvSpPr>
        <p:spPr>
          <a:xfrm rot="1419845">
            <a:off x="10114080" y="4698041"/>
            <a:ext cx="1732877" cy="287917"/>
          </a:xfrm>
          <a:custGeom>
            <a:avLst/>
            <a:gdLst>
              <a:gd name="connsiteX0" fmla="*/ 0 w 1732877"/>
              <a:gd name="connsiteY0" fmla="*/ 287917 h 287917"/>
              <a:gd name="connsiteX1" fmla="*/ 371475 w 1732877"/>
              <a:gd name="connsiteY1" fmla="*/ 116467 h 287917"/>
              <a:gd name="connsiteX2" fmla="*/ 1085850 w 1732877"/>
              <a:gd name="connsiteY2" fmla="*/ 230767 h 287917"/>
              <a:gd name="connsiteX3" fmla="*/ 1671637 w 1732877"/>
              <a:gd name="connsiteY3" fmla="*/ 16454 h 287917"/>
              <a:gd name="connsiteX4" fmla="*/ 1685925 w 1732877"/>
              <a:gd name="connsiteY4" fmla="*/ 30742 h 28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877" h="287917">
                <a:moveTo>
                  <a:pt x="0" y="287917"/>
                </a:moveTo>
                <a:cubicBezTo>
                  <a:pt x="95250" y="206954"/>
                  <a:pt x="190500" y="125992"/>
                  <a:pt x="371475" y="116467"/>
                </a:cubicBezTo>
                <a:cubicBezTo>
                  <a:pt x="552450" y="106942"/>
                  <a:pt x="869156" y="247436"/>
                  <a:pt x="1085850" y="230767"/>
                </a:cubicBezTo>
                <a:cubicBezTo>
                  <a:pt x="1302544" y="214098"/>
                  <a:pt x="1571625" y="49791"/>
                  <a:pt x="1671637" y="16454"/>
                </a:cubicBezTo>
                <a:cubicBezTo>
                  <a:pt x="1771649" y="-16883"/>
                  <a:pt x="1728787" y="6929"/>
                  <a:pt x="1685925" y="3074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953EE2B-1DB4-9754-F900-640DE5F9B7E2}"/>
              </a:ext>
            </a:extLst>
          </p:cNvPr>
          <p:cNvSpPr/>
          <p:nvPr/>
        </p:nvSpPr>
        <p:spPr>
          <a:xfrm rot="970199">
            <a:off x="10142817" y="4324088"/>
            <a:ext cx="1732877" cy="287917"/>
          </a:xfrm>
          <a:custGeom>
            <a:avLst/>
            <a:gdLst>
              <a:gd name="connsiteX0" fmla="*/ 0 w 1732877"/>
              <a:gd name="connsiteY0" fmla="*/ 287917 h 287917"/>
              <a:gd name="connsiteX1" fmla="*/ 371475 w 1732877"/>
              <a:gd name="connsiteY1" fmla="*/ 116467 h 287917"/>
              <a:gd name="connsiteX2" fmla="*/ 1085850 w 1732877"/>
              <a:gd name="connsiteY2" fmla="*/ 230767 h 287917"/>
              <a:gd name="connsiteX3" fmla="*/ 1671637 w 1732877"/>
              <a:gd name="connsiteY3" fmla="*/ 16454 h 287917"/>
              <a:gd name="connsiteX4" fmla="*/ 1685925 w 1732877"/>
              <a:gd name="connsiteY4" fmla="*/ 30742 h 28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877" h="287917">
                <a:moveTo>
                  <a:pt x="0" y="287917"/>
                </a:moveTo>
                <a:cubicBezTo>
                  <a:pt x="95250" y="206954"/>
                  <a:pt x="190500" y="125992"/>
                  <a:pt x="371475" y="116467"/>
                </a:cubicBezTo>
                <a:cubicBezTo>
                  <a:pt x="552450" y="106942"/>
                  <a:pt x="869156" y="247436"/>
                  <a:pt x="1085850" y="230767"/>
                </a:cubicBezTo>
                <a:cubicBezTo>
                  <a:pt x="1302544" y="214098"/>
                  <a:pt x="1571625" y="49791"/>
                  <a:pt x="1671637" y="16454"/>
                </a:cubicBezTo>
                <a:cubicBezTo>
                  <a:pt x="1771649" y="-16883"/>
                  <a:pt x="1728787" y="6929"/>
                  <a:pt x="1685925" y="3074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05D2F62E-9643-D10E-31D1-1C38512CF75D}"/>
              </a:ext>
            </a:extLst>
          </p:cNvPr>
          <p:cNvSpPr/>
          <p:nvPr/>
        </p:nvSpPr>
        <p:spPr>
          <a:xfrm rot="20633932">
            <a:off x="10062357" y="4135535"/>
            <a:ext cx="1732877" cy="287917"/>
          </a:xfrm>
          <a:custGeom>
            <a:avLst/>
            <a:gdLst>
              <a:gd name="connsiteX0" fmla="*/ 0 w 1732877"/>
              <a:gd name="connsiteY0" fmla="*/ 287917 h 287917"/>
              <a:gd name="connsiteX1" fmla="*/ 371475 w 1732877"/>
              <a:gd name="connsiteY1" fmla="*/ 116467 h 287917"/>
              <a:gd name="connsiteX2" fmla="*/ 1085850 w 1732877"/>
              <a:gd name="connsiteY2" fmla="*/ 230767 h 287917"/>
              <a:gd name="connsiteX3" fmla="*/ 1671637 w 1732877"/>
              <a:gd name="connsiteY3" fmla="*/ 16454 h 287917"/>
              <a:gd name="connsiteX4" fmla="*/ 1685925 w 1732877"/>
              <a:gd name="connsiteY4" fmla="*/ 30742 h 28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877" h="287917">
                <a:moveTo>
                  <a:pt x="0" y="287917"/>
                </a:moveTo>
                <a:cubicBezTo>
                  <a:pt x="95250" y="206954"/>
                  <a:pt x="190500" y="125992"/>
                  <a:pt x="371475" y="116467"/>
                </a:cubicBezTo>
                <a:cubicBezTo>
                  <a:pt x="552450" y="106942"/>
                  <a:pt x="869156" y="247436"/>
                  <a:pt x="1085850" y="230767"/>
                </a:cubicBezTo>
                <a:cubicBezTo>
                  <a:pt x="1302544" y="214098"/>
                  <a:pt x="1571625" y="49791"/>
                  <a:pt x="1671637" y="16454"/>
                </a:cubicBezTo>
                <a:cubicBezTo>
                  <a:pt x="1771649" y="-16883"/>
                  <a:pt x="1728787" y="6929"/>
                  <a:pt x="1685925" y="3074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F029D9-7803-EC30-3F9A-08304E270A61}"/>
              </a:ext>
            </a:extLst>
          </p:cNvPr>
          <p:cNvSpPr txBox="1"/>
          <p:nvPr/>
        </p:nvSpPr>
        <p:spPr>
          <a:xfrm>
            <a:off x="9736898" y="4862421"/>
            <a:ext cx="472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0.25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388EA3-7E32-FEE9-2BEE-4DB8E095404A}"/>
              </a:ext>
            </a:extLst>
          </p:cNvPr>
          <p:cNvSpPr txBox="1"/>
          <p:nvPr/>
        </p:nvSpPr>
        <p:spPr>
          <a:xfrm>
            <a:off x="9744156" y="4557785"/>
            <a:ext cx="472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0.50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7696A2-27F4-6F3A-B6F9-5471E819A279}"/>
              </a:ext>
            </a:extLst>
          </p:cNvPr>
          <p:cNvSpPr txBox="1"/>
          <p:nvPr/>
        </p:nvSpPr>
        <p:spPr>
          <a:xfrm>
            <a:off x="9751414" y="4253149"/>
            <a:ext cx="472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279512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C23EF-DF71-339D-93DA-F455A1366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525A93-36E6-DF11-899E-19CCEAD02E7E}"/>
              </a:ext>
            </a:extLst>
          </p:cNvPr>
          <p:cNvSpPr/>
          <p:nvPr/>
        </p:nvSpPr>
        <p:spPr>
          <a:xfrm>
            <a:off x="118753" y="1494312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n 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043FE8-C355-B6CC-5CC1-35DA2DE77B65}"/>
              </a:ext>
            </a:extLst>
          </p:cNvPr>
          <p:cNvSpPr/>
          <p:nvPr/>
        </p:nvSpPr>
        <p:spPr>
          <a:xfrm>
            <a:off x="118753" y="3238006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31F3F-FEFC-93CA-F47A-164A64AC7076}"/>
              </a:ext>
            </a:extLst>
          </p:cNvPr>
          <p:cNvSpPr/>
          <p:nvPr/>
        </p:nvSpPr>
        <p:spPr>
          <a:xfrm>
            <a:off x="2249384" y="1494312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Probability of Sharing, 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A817E0-4402-027E-2438-8629100F7801}"/>
              </a:ext>
            </a:extLst>
          </p:cNvPr>
          <p:cNvSpPr/>
          <p:nvPr/>
        </p:nvSpPr>
        <p:spPr>
          <a:xfrm>
            <a:off x="2135579" y="3238006"/>
            <a:ext cx="209203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Probability of Aggressiveness,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13AA2-CF66-CEA9-D634-EED8CC010425}"/>
              </a:ext>
            </a:extLst>
          </p:cNvPr>
          <p:cNvSpPr/>
          <p:nvPr/>
        </p:nvSpPr>
        <p:spPr>
          <a:xfrm>
            <a:off x="4333998" y="2086100"/>
            <a:ext cx="2936669" cy="1138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round of interaction, step </a:t>
            </a:r>
            <a:r>
              <a:rPr lang="en-US" dirty="0" err="1"/>
              <a:t>i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Pick Random number, r for both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7E0AB4-0554-994D-8F22-679E8FAB2A01}"/>
              </a:ext>
            </a:extLst>
          </p:cNvPr>
          <p:cNvSpPr/>
          <p:nvPr/>
        </p:nvSpPr>
        <p:spPr>
          <a:xfrm>
            <a:off x="7490855" y="530432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5E28EE-79E5-1263-2101-2242C708D1E3}"/>
              </a:ext>
            </a:extLst>
          </p:cNvPr>
          <p:cNvSpPr/>
          <p:nvPr/>
        </p:nvSpPr>
        <p:spPr>
          <a:xfrm>
            <a:off x="7490855" y="1482437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not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8B3526-C2C7-805F-C9F9-34D98221DBF7}"/>
              </a:ext>
            </a:extLst>
          </p:cNvPr>
          <p:cNvSpPr/>
          <p:nvPr/>
        </p:nvSpPr>
        <p:spPr>
          <a:xfrm>
            <a:off x="7490855" y="3100450"/>
            <a:ext cx="1864426" cy="60564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Aggressive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D57E90-0300-660E-E8A8-E8CDA33C9574}"/>
              </a:ext>
            </a:extLst>
          </p:cNvPr>
          <p:cNvSpPr/>
          <p:nvPr/>
        </p:nvSpPr>
        <p:spPr>
          <a:xfrm>
            <a:off x="7490855" y="4052455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Not Aggressive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094928-E698-3671-7901-B4B1D7F24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720047"/>
              </p:ext>
            </p:extLst>
          </p:nvPr>
        </p:nvGraphicFramePr>
        <p:xfrm>
          <a:off x="678212" y="5178268"/>
          <a:ext cx="934456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912">
                  <a:extLst>
                    <a:ext uri="{9D8B030D-6E8A-4147-A177-3AD203B41FA5}">
                      <a16:colId xmlns:a16="http://schemas.microsoft.com/office/drawing/2014/main" val="2172764726"/>
                    </a:ext>
                  </a:extLst>
                </a:gridCol>
                <a:gridCol w="1868912">
                  <a:extLst>
                    <a:ext uri="{9D8B030D-6E8A-4147-A177-3AD203B41FA5}">
                      <a16:colId xmlns:a16="http://schemas.microsoft.com/office/drawing/2014/main" val="4079603928"/>
                    </a:ext>
                  </a:extLst>
                </a:gridCol>
                <a:gridCol w="1868912">
                  <a:extLst>
                    <a:ext uri="{9D8B030D-6E8A-4147-A177-3AD203B41FA5}">
                      <a16:colId xmlns:a16="http://schemas.microsoft.com/office/drawing/2014/main" val="2011278709"/>
                    </a:ext>
                  </a:extLst>
                </a:gridCol>
                <a:gridCol w="1868912">
                  <a:extLst>
                    <a:ext uri="{9D8B030D-6E8A-4147-A177-3AD203B41FA5}">
                      <a16:colId xmlns:a16="http://schemas.microsoft.com/office/drawing/2014/main" val="714244541"/>
                    </a:ext>
                  </a:extLst>
                </a:gridCol>
                <a:gridCol w="1868912">
                  <a:extLst>
                    <a:ext uri="{9D8B030D-6E8A-4147-A177-3AD203B41FA5}">
                      <a16:colId xmlns:a16="http://schemas.microsoft.com/office/drawing/2014/main" val="1770671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Prob Sharing,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 Aggress,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Corp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26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Aggressive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2905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1F4B100-2769-6243-EF8D-A82051D1AEC9}"/>
              </a:ext>
            </a:extLst>
          </p:cNvPr>
          <p:cNvSpPr/>
          <p:nvPr/>
        </p:nvSpPr>
        <p:spPr>
          <a:xfrm>
            <a:off x="6366657" y="6024747"/>
            <a:ext cx="1808019" cy="605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 of n that share in step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0880A7A8-BAEC-A7EF-6BCF-28212D08FF9B}"/>
              </a:ext>
            </a:extLst>
          </p:cNvPr>
          <p:cNvCxnSpPr>
            <a:cxnSpLocks/>
          </p:cNvCxnSpPr>
          <p:nvPr/>
        </p:nvCxnSpPr>
        <p:spPr>
          <a:xfrm rot="5400000">
            <a:off x="8143552" y="5987934"/>
            <a:ext cx="559031" cy="423059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29CD1989-370D-E6D2-884C-0A383345B956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 flipH="1" flipV="1">
            <a:off x="5943848" y="4477740"/>
            <a:ext cx="2621476" cy="472538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B03DCD-33A8-70F4-BD72-F0EAF53E49DE}"/>
              </a:ext>
            </a:extLst>
          </p:cNvPr>
          <p:cNvSpPr txBox="1"/>
          <p:nvPr/>
        </p:nvSpPr>
        <p:spPr>
          <a:xfrm>
            <a:off x="118752" y="242888"/>
            <a:ext cx="4780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 Observes Average Behavior – likelihood of aggressive behavior when including effect of group behavior in previous step</a:t>
            </a:r>
          </a:p>
        </p:txBody>
      </p:sp>
    </p:spTree>
    <p:extLst>
      <p:ext uri="{BB962C8B-B14F-4D97-AF65-F5344CB8AC3E}">
        <p14:creationId xmlns:p14="http://schemas.microsoft.com/office/powerpoint/2010/main" val="83999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94F0F-1073-D0C6-0DBB-A8BA44FDC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C38F87-D82D-67EA-8AD4-C0F27EADEE3A}"/>
              </a:ext>
            </a:extLst>
          </p:cNvPr>
          <p:cNvSpPr/>
          <p:nvPr/>
        </p:nvSpPr>
        <p:spPr>
          <a:xfrm>
            <a:off x="118753" y="1494312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n 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E88197-6F8E-1218-1850-7DA1002B1019}"/>
              </a:ext>
            </a:extLst>
          </p:cNvPr>
          <p:cNvSpPr/>
          <p:nvPr/>
        </p:nvSpPr>
        <p:spPr>
          <a:xfrm>
            <a:off x="118753" y="3238006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EB63E-585E-2DEE-2F7B-0D32F01631DC}"/>
              </a:ext>
            </a:extLst>
          </p:cNvPr>
          <p:cNvSpPr/>
          <p:nvPr/>
        </p:nvSpPr>
        <p:spPr>
          <a:xfrm>
            <a:off x="2249384" y="1494312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Probability of Sharing, 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37F712-D8C2-CDAA-3A7C-CBECC79CAC59}"/>
              </a:ext>
            </a:extLst>
          </p:cNvPr>
          <p:cNvSpPr/>
          <p:nvPr/>
        </p:nvSpPr>
        <p:spPr>
          <a:xfrm>
            <a:off x="2135579" y="3238006"/>
            <a:ext cx="209203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Probability of Aggressiveness,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E3D833-09BB-38E0-0C62-BE7D511EB252}"/>
              </a:ext>
            </a:extLst>
          </p:cNvPr>
          <p:cNvSpPr/>
          <p:nvPr/>
        </p:nvSpPr>
        <p:spPr>
          <a:xfrm>
            <a:off x="4317917" y="1933057"/>
            <a:ext cx="2936669" cy="1462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round of interaction, step </a:t>
            </a:r>
            <a:r>
              <a:rPr lang="en-US" dirty="0" err="1"/>
              <a:t>i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Pick Random number, r for users only, LLM decides for corporation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02DD7A-7F54-E8D8-F2AF-ACE67BD168BE}"/>
              </a:ext>
            </a:extLst>
          </p:cNvPr>
          <p:cNvSpPr/>
          <p:nvPr/>
        </p:nvSpPr>
        <p:spPr>
          <a:xfrm>
            <a:off x="7490855" y="530432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58496F-A3A4-3A33-F3E2-0DABF6621A62}"/>
              </a:ext>
            </a:extLst>
          </p:cNvPr>
          <p:cNvSpPr/>
          <p:nvPr/>
        </p:nvSpPr>
        <p:spPr>
          <a:xfrm>
            <a:off x="7490855" y="1482437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not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4E80C2-072A-88F4-50A8-626ED2E2A3B0}"/>
              </a:ext>
            </a:extLst>
          </p:cNvPr>
          <p:cNvSpPr/>
          <p:nvPr/>
        </p:nvSpPr>
        <p:spPr>
          <a:xfrm>
            <a:off x="7490855" y="3100450"/>
            <a:ext cx="1864426" cy="60564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Aggressive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DDC7B3-C05F-BC0D-3E0D-7C2D04043A3E}"/>
              </a:ext>
            </a:extLst>
          </p:cNvPr>
          <p:cNvSpPr/>
          <p:nvPr/>
        </p:nvSpPr>
        <p:spPr>
          <a:xfrm>
            <a:off x="7490855" y="4052455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Not Aggressive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91076EF-CA10-6D7E-F700-E97C786A409D}"/>
              </a:ext>
            </a:extLst>
          </p:cNvPr>
          <p:cNvGraphicFramePr>
            <a:graphicFrameLocks noGrp="1"/>
          </p:cNvGraphicFramePr>
          <p:nvPr/>
        </p:nvGraphicFramePr>
        <p:xfrm>
          <a:off x="678212" y="5178268"/>
          <a:ext cx="934456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912">
                  <a:extLst>
                    <a:ext uri="{9D8B030D-6E8A-4147-A177-3AD203B41FA5}">
                      <a16:colId xmlns:a16="http://schemas.microsoft.com/office/drawing/2014/main" val="2172764726"/>
                    </a:ext>
                  </a:extLst>
                </a:gridCol>
                <a:gridCol w="1868912">
                  <a:extLst>
                    <a:ext uri="{9D8B030D-6E8A-4147-A177-3AD203B41FA5}">
                      <a16:colId xmlns:a16="http://schemas.microsoft.com/office/drawing/2014/main" val="4079603928"/>
                    </a:ext>
                  </a:extLst>
                </a:gridCol>
                <a:gridCol w="1868912">
                  <a:extLst>
                    <a:ext uri="{9D8B030D-6E8A-4147-A177-3AD203B41FA5}">
                      <a16:colId xmlns:a16="http://schemas.microsoft.com/office/drawing/2014/main" val="2011278709"/>
                    </a:ext>
                  </a:extLst>
                </a:gridCol>
                <a:gridCol w="1868912">
                  <a:extLst>
                    <a:ext uri="{9D8B030D-6E8A-4147-A177-3AD203B41FA5}">
                      <a16:colId xmlns:a16="http://schemas.microsoft.com/office/drawing/2014/main" val="714244541"/>
                    </a:ext>
                  </a:extLst>
                </a:gridCol>
                <a:gridCol w="1868912">
                  <a:extLst>
                    <a:ext uri="{9D8B030D-6E8A-4147-A177-3AD203B41FA5}">
                      <a16:colId xmlns:a16="http://schemas.microsoft.com/office/drawing/2014/main" val="1770671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Prob Sharing,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 Aggress,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Corp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26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Aggressive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2905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B7253C8-FDDE-AE02-207C-BD90B0B51545}"/>
              </a:ext>
            </a:extLst>
          </p:cNvPr>
          <p:cNvSpPr/>
          <p:nvPr/>
        </p:nvSpPr>
        <p:spPr>
          <a:xfrm>
            <a:off x="6366657" y="6024747"/>
            <a:ext cx="1808019" cy="605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 of n that share in step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E2D563A-AF4F-38DF-E864-03070CF0BEAE}"/>
              </a:ext>
            </a:extLst>
          </p:cNvPr>
          <p:cNvCxnSpPr>
            <a:cxnSpLocks/>
          </p:cNvCxnSpPr>
          <p:nvPr/>
        </p:nvCxnSpPr>
        <p:spPr>
          <a:xfrm rot="5400000">
            <a:off x="8143552" y="5987934"/>
            <a:ext cx="559031" cy="423059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BBF25439-882E-9DEE-DD39-A3CE522496CA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 flipH="1" flipV="1">
            <a:off x="5943848" y="4477740"/>
            <a:ext cx="2621476" cy="472538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192ED9-95DF-7189-4314-A1E5CF544F0E}"/>
              </a:ext>
            </a:extLst>
          </p:cNvPr>
          <p:cNvSpPr txBox="1"/>
          <p:nvPr/>
        </p:nvSpPr>
        <p:spPr>
          <a:xfrm>
            <a:off x="118752" y="242888"/>
            <a:ext cx="478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 Reasons for Company – we generate LLM reasoning for the company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4B954C-4B81-1659-15E0-81F475B407D1}"/>
              </a:ext>
            </a:extLst>
          </p:cNvPr>
          <p:cNvSpPr/>
          <p:nvPr/>
        </p:nvSpPr>
        <p:spPr>
          <a:xfrm>
            <a:off x="10022772" y="4312541"/>
            <a:ext cx="1864426" cy="605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Reasoning &amp; Next Decision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FC61980C-3805-AC3E-C966-6D16B6820B67}"/>
              </a:ext>
            </a:extLst>
          </p:cNvPr>
          <p:cNvCxnSpPr>
            <a:cxnSpLocks/>
            <a:stCxn id="3" idx="1"/>
            <a:endCxn id="12" idx="3"/>
          </p:cNvCxnSpPr>
          <p:nvPr/>
        </p:nvCxnSpPr>
        <p:spPr>
          <a:xfrm rot="10800000">
            <a:off x="9355282" y="3403272"/>
            <a:ext cx="667491" cy="1212091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5953D9-2134-2F02-5718-690241C49E1E}"/>
              </a:ext>
            </a:extLst>
          </p:cNvPr>
          <p:cNvSpPr txBox="1"/>
          <p:nvPr/>
        </p:nvSpPr>
        <p:spPr>
          <a:xfrm>
            <a:off x="10022772" y="4947529"/>
            <a:ext cx="2711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Payoff points</a:t>
            </a:r>
          </a:p>
          <a:p>
            <a:r>
              <a:rPr lang="en-US" sz="1600" dirty="0"/>
              <a:t>% of people that shared</a:t>
            </a:r>
          </a:p>
          <a:p>
            <a:r>
              <a:rPr lang="en-US" sz="1600" dirty="0"/>
              <a:t>Prior decision history</a:t>
            </a:r>
          </a:p>
          <a:p>
            <a:r>
              <a:rPr lang="en-US" sz="1600" dirty="0"/>
              <a:t>Initial aggression prob</a:t>
            </a:r>
          </a:p>
          <a:p>
            <a:r>
              <a:rPr lang="en-US" sz="1600" dirty="0"/>
              <a:t>Initial sharing prob of users</a:t>
            </a:r>
          </a:p>
        </p:txBody>
      </p:sp>
    </p:spTree>
    <p:extLst>
      <p:ext uri="{BB962C8B-B14F-4D97-AF65-F5344CB8AC3E}">
        <p14:creationId xmlns:p14="http://schemas.microsoft.com/office/powerpoint/2010/main" val="121162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CFB21-6210-18EB-C041-805BF0159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609F81-5F99-4BAE-5FEC-CB9E2F4F6D45}"/>
              </a:ext>
            </a:extLst>
          </p:cNvPr>
          <p:cNvSpPr/>
          <p:nvPr/>
        </p:nvSpPr>
        <p:spPr>
          <a:xfrm>
            <a:off x="118753" y="1494312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n Users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58F76-9769-D59F-70C8-1828D55DDA11}"/>
              </a:ext>
            </a:extLst>
          </p:cNvPr>
          <p:cNvSpPr/>
          <p:nvPr/>
        </p:nvSpPr>
        <p:spPr>
          <a:xfrm>
            <a:off x="118753" y="3238006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 Company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FC9352-E3C4-97B7-7084-4AFA3731EC9E}"/>
              </a:ext>
            </a:extLst>
          </p:cNvPr>
          <p:cNvSpPr/>
          <p:nvPr/>
        </p:nvSpPr>
        <p:spPr>
          <a:xfrm>
            <a:off x="2249384" y="1494312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Probability of Sharing, 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F056FC-71F9-E2B9-C619-07F69A6BE7F8}"/>
              </a:ext>
            </a:extLst>
          </p:cNvPr>
          <p:cNvSpPr/>
          <p:nvPr/>
        </p:nvSpPr>
        <p:spPr>
          <a:xfrm>
            <a:off x="2135579" y="3238006"/>
            <a:ext cx="209203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Probability of Aggressiveness,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CB2929-7111-D69B-B1F4-291C05B3197E}"/>
              </a:ext>
            </a:extLst>
          </p:cNvPr>
          <p:cNvSpPr/>
          <p:nvPr/>
        </p:nvSpPr>
        <p:spPr>
          <a:xfrm>
            <a:off x="4317917" y="1933057"/>
            <a:ext cx="2936669" cy="1462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round of interaction, step </a:t>
            </a:r>
            <a:r>
              <a:rPr lang="en-US" dirty="0" err="1"/>
              <a:t>i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Pick Random number, r for users only, LLM decides for corporation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75781-92CD-6097-577A-9EA8345C1538}"/>
              </a:ext>
            </a:extLst>
          </p:cNvPr>
          <p:cNvSpPr/>
          <p:nvPr/>
        </p:nvSpPr>
        <p:spPr>
          <a:xfrm>
            <a:off x="7490855" y="530432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9CE043-73DA-9A01-99DA-FF6F48A41CB5}"/>
              </a:ext>
            </a:extLst>
          </p:cNvPr>
          <p:cNvSpPr/>
          <p:nvPr/>
        </p:nvSpPr>
        <p:spPr>
          <a:xfrm>
            <a:off x="7490855" y="1482437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not Share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144F2E-28BC-D917-DD47-8BDFA6DC18A8}"/>
              </a:ext>
            </a:extLst>
          </p:cNvPr>
          <p:cNvSpPr/>
          <p:nvPr/>
        </p:nvSpPr>
        <p:spPr>
          <a:xfrm>
            <a:off x="7490855" y="3100450"/>
            <a:ext cx="1864426" cy="60564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Aggressive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0DE1EA-4610-77C0-4906-1DD78A6B8F02}"/>
              </a:ext>
            </a:extLst>
          </p:cNvPr>
          <p:cNvSpPr/>
          <p:nvPr/>
        </p:nvSpPr>
        <p:spPr>
          <a:xfrm>
            <a:off x="7490855" y="4052455"/>
            <a:ext cx="1864426" cy="605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Not Aggressive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F995341-9230-D1AB-6325-7AFDB1003954}"/>
              </a:ext>
            </a:extLst>
          </p:cNvPr>
          <p:cNvGraphicFramePr>
            <a:graphicFrameLocks noGrp="1"/>
          </p:cNvGraphicFramePr>
          <p:nvPr/>
        </p:nvGraphicFramePr>
        <p:xfrm>
          <a:off x="678212" y="5178268"/>
          <a:ext cx="934456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912">
                  <a:extLst>
                    <a:ext uri="{9D8B030D-6E8A-4147-A177-3AD203B41FA5}">
                      <a16:colId xmlns:a16="http://schemas.microsoft.com/office/drawing/2014/main" val="2172764726"/>
                    </a:ext>
                  </a:extLst>
                </a:gridCol>
                <a:gridCol w="1868912">
                  <a:extLst>
                    <a:ext uri="{9D8B030D-6E8A-4147-A177-3AD203B41FA5}">
                      <a16:colId xmlns:a16="http://schemas.microsoft.com/office/drawing/2014/main" val="4079603928"/>
                    </a:ext>
                  </a:extLst>
                </a:gridCol>
                <a:gridCol w="1868912">
                  <a:extLst>
                    <a:ext uri="{9D8B030D-6E8A-4147-A177-3AD203B41FA5}">
                      <a16:colId xmlns:a16="http://schemas.microsoft.com/office/drawing/2014/main" val="2011278709"/>
                    </a:ext>
                  </a:extLst>
                </a:gridCol>
                <a:gridCol w="1868912">
                  <a:extLst>
                    <a:ext uri="{9D8B030D-6E8A-4147-A177-3AD203B41FA5}">
                      <a16:colId xmlns:a16="http://schemas.microsoft.com/office/drawing/2014/main" val="714244541"/>
                    </a:ext>
                  </a:extLst>
                </a:gridCol>
                <a:gridCol w="1868912">
                  <a:extLst>
                    <a:ext uri="{9D8B030D-6E8A-4147-A177-3AD203B41FA5}">
                      <a16:colId xmlns:a16="http://schemas.microsoft.com/office/drawing/2014/main" val="1770671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Prob Sharing,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 Aggress,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Decision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Corp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26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Aggressive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2905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2182D35-908D-9109-6BAC-3B8371A11533}"/>
              </a:ext>
            </a:extLst>
          </p:cNvPr>
          <p:cNvSpPr/>
          <p:nvPr/>
        </p:nvSpPr>
        <p:spPr>
          <a:xfrm>
            <a:off x="6366657" y="6024747"/>
            <a:ext cx="1808019" cy="605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 of n that share in step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2CCFE99-E73F-B69D-EEF4-644A8DDA02E0}"/>
              </a:ext>
            </a:extLst>
          </p:cNvPr>
          <p:cNvCxnSpPr>
            <a:cxnSpLocks/>
          </p:cNvCxnSpPr>
          <p:nvPr/>
        </p:nvCxnSpPr>
        <p:spPr>
          <a:xfrm rot="5400000">
            <a:off x="8143552" y="5987934"/>
            <a:ext cx="559031" cy="423059"/>
          </a:xfrm>
          <a:prstGeom prst="curvedConnector2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937660B6-B51A-F53F-9EF9-0966BDCD8432}"/>
              </a:ext>
            </a:extLst>
          </p:cNvPr>
          <p:cNvCxnSpPr>
            <a:cxnSpLocks/>
            <a:endCxn id="12" idx="1"/>
          </p:cNvCxnSpPr>
          <p:nvPr/>
        </p:nvCxnSpPr>
        <p:spPr>
          <a:xfrm rot="5400000" flipH="1" flipV="1">
            <a:off x="5943848" y="4477740"/>
            <a:ext cx="2621476" cy="472538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0C9BBF-450C-1EC6-4FC4-FC183F0E8E73}"/>
              </a:ext>
            </a:extLst>
          </p:cNvPr>
          <p:cNvSpPr txBox="1"/>
          <p:nvPr/>
        </p:nvSpPr>
        <p:spPr>
          <a:xfrm>
            <a:off x="118752" y="242888"/>
            <a:ext cx="478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 Reasons for Company – we generate LLM reasoning for the company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50D751-B6B5-D7DB-FFC3-B2E9668DD39A}"/>
              </a:ext>
            </a:extLst>
          </p:cNvPr>
          <p:cNvSpPr/>
          <p:nvPr/>
        </p:nvSpPr>
        <p:spPr>
          <a:xfrm>
            <a:off x="10022772" y="4312541"/>
            <a:ext cx="1864426" cy="605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 Reasoning &amp; Next Decision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C77F9F0-864A-A8F6-B50E-7E03AE0F7112}"/>
              </a:ext>
            </a:extLst>
          </p:cNvPr>
          <p:cNvCxnSpPr>
            <a:cxnSpLocks/>
            <a:stCxn id="3" idx="1"/>
            <a:endCxn id="12" idx="3"/>
          </p:cNvCxnSpPr>
          <p:nvPr/>
        </p:nvCxnSpPr>
        <p:spPr>
          <a:xfrm rot="10800000">
            <a:off x="9355282" y="3403272"/>
            <a:ext cx="667491" cy="1212091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DF7028-76B4-4B6B-638E-F89834642320}"/>
              </a:ext>
            </a:extLst>
          </p:cNvPr>
          <p:cNvSpPr txBox="1"/>
          <p:nvPr/>
        </p:nvSpPr>
        <p:spPr>
          <a:xfrm>
            <a:off x="10022772" y="4947529"/>
            <a:ext cx="2711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Extreme Incentives </a:t>
            </a:r>
          </a:p>
          <a:p>
            <a:r>
              <a:rPr lang="en-US" sz="1600" dirty="0"/>
              <a:t>Payoff points</a:t>
            </a:r>
          </a:p>
          <a:p>
            <a:r>
              <a:rPr lang="en-US" sz="1600" dirty="0"/>
              <a:t>% of people that shared</a:t>
            </a:r>
          </a:p>
          <a:p>
            <a:r>
              <a:rPr lang="en-US" sz="1600" dirty="0"/>
              <a:t>Prior decision history</a:t>
            </a:r>
          </a:p>
          <a:p>
            <a:r>
              <a:rPr lang="en-US" sz="1600" dirty="0"/>
              <a:t>Initial aggression prob</a:t>
            </a:r>
          </a:p>
          <a:p>
            <a:r>
              <a:rPr lang="en-US" sz="1600" dirty="0"/>
              <a:t>Initial sharing prob of users</a:t>
            </a:r>
          </a:p>
        </p:txBody>
      </p:sp>
    </p:spTree>
    <p:extLst>
      <p:ext uri="{BB962C8B-B14F-4D97-AF65-F5344CB8AC3E}">
        <p14:creationId xmlns:p14="http://schemas.microsoft.com/office/powerpoint/2010/main" val="397145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410</Words>
  <Application>Microsoft Macintosh PowerPoint</Application>
  <PresentationFormat>Widescreen</PresentationFormat>
  <Paragraphs>111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Agogo</dc:creator>
  <cp:lastModifiedBy>David Agogo</cp:lastModifiedBy>
  <cp:revision>1</cp:revision>
  <dcterms:created xsi:type="dcterms:W3CDTF">2025-05-01T17:07:21Z</dcterms:created>
  <dcterms:modified xsi:type="dcterms:W3CDTF">2025-05-01T17:32:17Z</dcterms:modified>
</cp:coreProperties>
</file>