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9"/>
  </p:notesMasterIdLst>
  <p:sldIdLst>
    <p:sldId id="308" r:id="rId2"/>
    <p:sldId id="309" r:id="rId3"/>
    <p:sldId id="310" r:id="rId4"/>
    <p:sldId id="328" r:id="rId5"/>
    <p:sldId id="329" r:id="rId6"/>
    <p:sldId id="312" r:id="rId7"/>
    <p:sldId id="330" r:id="rId8"/>
    <p:sldId id="331" r:id="rId9"/>
    <p:sldId id="332" r:id="rId10"/>
    <p:sldId id="333" r:id="rId11"/>
    <p:sldId id="311" r:id="rId12"/>
    <p:sldId id="322" r:id="rId13"/>
    <p:sldId id="323" r:id="rId14"/>
    <p:sldId id="261" r:id="rId15"/>
    <p:sldId id="324" r:id="rId16"/>
    <p:sldId id="325" r:id="rId17"/>
    <p:sldId id="315" r:id="rId18"/>
    <p:sldId id="326" r:id="rId19"/>
    <p:sldId id="316" r:id="rId20"/>
    <p:sldId id="318" r:id="rId21"/>
    <p:sldId id="327" r:id="rId22"/>
    <p:sldId id="317" r:id="rId23"/>
    <p:sldId id="320" r:id="rId24"/>
    <p:sldId id="313" r:id="rId25"/>
    <p:sldId id="314" r:id="rId26"/>
    <p:sldId id="321" r:id="rId27"/>
    <p:sldId id="287" r:id="rId28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FC56FA-D908-4CA1-90E2-72EE96F7192A}">
          <p14:sldIdLst>
            <p14:sldId id="308"/>
            <p14:sldId id="309"/>
            <p14:sldId id="310"/>
            <p14:sldId id="328"/>
            <p14:sldId id="329"/>
            <p14:sldId id="312"/>
            <p14:sldId id="330"/>
            <p14:sldId id="331"/>
            <p14:sldId id="332"/>
            <p14:sldId id="333"/>
            <p14:sldId id="311"/>
            <p14:sldId id="322"/>
            <p14:sldId id="323"/>
            <p14:sldId id="261"/>
            <p14:sldId id="324"/>
            <p14:sldId id="325"/>
            <p14:sldId id="315"/>
            <p14:sldId id="326"/>
            <p14:sldId id="316"/>
            <p14:sldId id="318"/>
            <p14:sldId id="327"/>
            <p14:sldId id="317"/>
            <p14:sldId id="320"/>
            <p14:sldId id="313"/>
            <p14:sldId id="314"/>
            <p14:sldId id="32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86B"/>
    <a:srgbClr val="F77798"/>
    <a:srgbClr val="A085E2"/>
    <a:srgbClr val="6641C5"/>
    <a:srgbClr val="F2A0B6"/>
    <a:srgbClr val="260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9" autoAdjust="0"/>
    <p:restoredTop sz="94490" autoAdjust="0"/>
  </p:normalViewPr>
  <p:slideViewPr>
    <p:cSldViewPr snapToGrid="0">
      <p:cViewPr varScale="1">
        <p:scale>
          <a:sx n="41" d="100"/>
          <a:sy n="41" d="100"/>
        </p:scale>
        <p:origin x="17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88465-1451-724D-B715-015304FC224A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7FCB-6C23-BE4A-86B7-8B66E6A4B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5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BBA2C-8EAD-4504-929F-705ACE71A4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1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BBA2C-8EAD-4504-929F-705ACE71A4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8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8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7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46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038033" y="0"/>
            <a:ext cx="6249968" cy="6887190"/>
          </a:xfrm>
          <a:custGeom>
            <a:avLst/>
            <a:gdLst>
              <a:gd name="connsiteX0" fmla="*/ 0 w 8334376"/>
              <a:gd name="connsiteY0" fmla="*/ 0 h 6887190"/>
              <a:gd name="connsiteX1" fmla="*/ 8334376 w 8334376"/>
              <a:gd name="connsiteY1" fmla="*/ 0 h 6887190"/>
              <a:gd name="connsiteX2" fmla="*/ 8334376 w 8334376"/>
              <a:gd name="connsiteY2" fmla="*/ 6873050 h 6887190"/>
              <a:gd name="connsiteX3" fmla="*/ 5768990 w 8334376"/>
              <a:gd name="connsiteY3" fmla="*/ 4835548 h 6887190"/>
              <a:gd name="connsiteX4" fmla="*/ 2377674 w 8334376"/>
              <a:gd name="connsiteY4" fmla="*/ 2603998 h 6887190"/>
              <a:gd name="connsiteX5" fmla="*/ 0 w 8334376"/>
              <a:gd name="connsiteY5" fmla="*/ 0 h 68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4376" h="6887190">
                <a:moveTo>
                  <a:pt x="0" y="0"/>
                </a:moveTo>
                <a:lnTo>
                  <a:pt x="8334376" y="0"/>
                </a:lnTo>
                <a:cubicBezTo>
                  <a:pt x="8334376" y="0"/>
                  <a:pt x="8334376" y="0"/>
                  <a:pt x="8334376" y="6873050"/>
                </a:cubicBezTo>
                <a:cubicBezTo>
                  <a:pt x="6682516" y="7035800"/>
                  <a:pt x="5956700" y="5758840"/>
                  <a:pt x="5768990" y="4835548"/>
                </a:cubicBezTo>
                <a:cubicBezTo>
                  <a:pt x="5584406" y="3912255"/>
                  <a:pt x="4455012" y="3104766"/>
                  <a:pt x="2377674" y="2603998"/>
                </a:cubicBezTo>
                <a:cubicBezTo>
                  <a:pt x="300338" y="2103229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7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100964" y="4678328"/>
            <a:ext cx="3344487" cy="5108251"/>
          </a:xfrm>
          <a:custGeom>
            <a:avLst/>
            <a:gdLst>
              <a:gd name="connsiteX0" fmla="*/ 0 w 4459897"/>
              <a:gd name="connsiteY0" fmla="*/ 0 h 5108251"/>
              <a:gd name="connsiteX1" fmla="*/ 4459897 w 4459897"/>
              <a:gd name="connsiteY1" fmla="*/ 0 h 5108251"/>
              <a:gd name="connsiteX2" fmla="*/ 4459897 w 4459897"/>
              <a:gd name="connsiteY2" fmla="*/ 5108251 h 5108251"/>
              <a:gd name="connsiteX3" fmla="*/ 0 w 4459897"/>
              <a:gd name="connsiteY3" fmla="*/ 5108251 h 510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897" h="5108251">
                <a:moveTo>
                  <a:pt x="0" y="0"/>
                </a:moveTo>
                <a:lnTo>
                  <a:pt x="4459897" y="0"/>
                </a:lnTo>
                <a:lnTo>
                  <a:pt x="4459897" y="5108251"/>
                </a:lnTo>
                <a:lnTo>
                  <a:pt x="0" y="51082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9935469" y="2551814"/>
            <a:ext cx="3344487" cy="3560091"/>
          </a:xfrm>
          <a:custGeom>
            <a:avLst/>
            <a:gdLst>
              <a:gd name="connsiteX0" fmla="*/ 0 w 4459897"/>
              <a:gd name="connsiteY0" fmla="*/ 0 h 3560091"/>
              <a:gd name="connsiteX1" fmla="*/ 4459897 w 4459897"/>
              <a:gd name="connsiteY1" fmla="*/ 0 h 3560091"/>
              <a:gd name="connsiteX2" fmla="*/ 4459897 w 4459897"/>
              <a:gd name="connsiteY2" fmla="*/ 3560091 h 3560091"/>
              <a:gd name="connsiteX3" fmla="*/ 0 w 4459897"/>
              <a:gd name="connsiteY3" fmla="*/ 3560091 h 356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897" h="3560091">
                <a:moveTo>
                  <a:pt x="0" y="0"/>
                </a:moveTo>
                <a:lnTo>
                  <a:pt x="4459897" y="0"/>
                </a:lnTo>
                <a:lnTo>
                  <a:pt x="4459897" y="3560091"/>
                </a:lnTo>
                <a:lnTo>
                  <a:pt x="0" y="35600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35469" y="6481238"/>
            <a:ext cx="3344487" cy="3560091"/>
          </a:xfrm>
          <a:custGeom>
            <a:avLst/>
            <a:gdLst>
              <a:gd name="connsiteX0" fmla="*/ 0 w 4459897"/>
              <a:gd name="connsiteY0" fmla="*/ 0 h 3560091"/>
              <a:gd name="connsiteX1" fmla="*/ 4459897 w 4459897"/>
              <a:gd name="connsiteY1" fmla="*/ 0 h 3560091"/>
              <a:gd name="connsiteX2" fmla="*/ 4459897 w 4459897"/>
              <a:gd name="connsiteY2" fmla="*/ 3560091 h 3560091"/>
              <a:gd name="connsiteX3" fmla="*/ 0 w 4459897"/>
              <a:gd name="connsiteY3" fmla="*/ 3560091 h 356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897" h="3560091">
                <a:moveTo>
                  <a:pt x="0" y="0"/>
                </a:moveTo>
                <a:lnTo>
                  <a:pt x="4459897" y="0"/>
                </a:lnTo>
                <a:lnTo>
                  <a:pt x="4459897" y="3560091"/>
                </a:lnTo>
                <a:lnTo>
                  <a:pt x="0" y="35600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100964" y="10179826"/>
            <a:ext cx="3344487" cy="3536174"/>
          </a:xfrm>
          <a:custGeom>
            <a:avLst/>
            <a:gdLst>
              <a:gd name="connsiteX0" fmla="*/ 0 w 4459897"/>
              <a:gd name="connsiteY0" fmla="*/ 0 h 3536174"/>
              <a:gd name="connsiteX1" fmla="*/ 4459897 w 4459897"/>
              <a:gd name="connsiteY1" fmla="*/ 0 h 3536174"/>
              <a:gd name="connsiteX2" fmla="*/ 4459897 w 4459897"/>
              <a:gd name="connsiteY2" fmla="*/ 3536174 h 3536174"/>
              <a:gd name="connsiteX3" fmla="*/ 0 w 4459897"/>
              <a:gd name="connsiteY3" fmla="*/ 3536174 h 353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897" h="3536174">
                <a:moveTo>
                  <a:pt x="0" y="0"/>
                </a:moveTo>
                <a:lnTo>
                  <a:pt x="4459897" y="0"/>
                </a:lnTo>
                <a:lnTo>
                  <a:pt x="4459897" y="3536174"/>
                </a:lnTo>
                <a:lnTo>
                  <a:pt x="0" y="35361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85473" y="2553743"/>
            <a:ext cx="6171396" cy="8229600"/>
          </a:xfrm>
          <a:custGeom>
            <a:avLst/>
            <a:gdLst>
              <a:gd name="connsiteX0" fmla="*/ 4114800 w 8229600"/>
              <a:gd name="connsiteY0" fmla="*/ 0 h 8229600"/>
              <a:gd name="connsiteX1" fmla="*/ 8229600 w 8229600"/>
              <a:gd name="connsiteY1" fmla="*/ 4114800 h 8229600"/>
              <a:gd name="connsiteX2" fmla="*/ 4114800 w 8229600"/>
              <a:gd name="connsiteY2" fmla="*/ 8229600 h 8229600"/>
              <a:gd name="connsiteX3" fmla="*/ 0 w 8229600"/>
              <a:gd name="connsiteY3" fmla="*/ 4114800 h 8229600"/>
              <a:gd name="connsiteX4" fmla="*/ 4114800 w 8229600"/>
              <a:gd name="connsiteY4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8229600">
                <a:moveTo>
                  <a:pt x="4114800" y="0"/>
                </a:moveTo>
                <a:cubicBezTo>
                  <a:pt x="6387341" y="0"/>
                  <a:pt x="8229600" y="1842259"/>
                  <a:pt x="8229600" y="4114800"/>
                </a:cubicBezTo>
                <a:cubicBezTo>
                  <a:pt x="8229600" y="6387341"/>
                  <a:pt x="6387341" y="8229600"/>
                  <a:pt x="4114800" y="8229600"/>
                </a:cubicBezTo>
                <a:cubicBezTo>
                  <a:pt x="1842259" y="8229600"/>
                  <a:pt x="0" y="6387341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59173" y="3026229"/>
            <a:ext cx="4721327" cy="8817426"/>
          </a:xfrm>
          <a:custGeom>
            <a:avLst/>
            <a:gdLst>
              <a:gd name="connsiteX0" fmla="*/ 0 w 6295922"/>
              <a:gd name="connsiteY0" fmla="*/ 0 h 8817426"/>
              <a:gd name="connsiteX1" fmla="*/ 6295922 w 6295922"/>
              <a:gd name="connsiteY1" fmla="*/ 0 h 8817426"/>
              <a:gd name="connsiteX2" fmla="*/ 6295922 w 6295922"/>
              <a:gd name="connsiteY2" fmla="*/ 8817426 h 8817426"/>
              <a:gd name="connsiteX3" fmla="*/ 0 w 6295922"/>
              <a:gd name="connsiteY3" fmla="*/ 8817426 h 881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5922" h="8817426">
                <a:moveTo>
                  <a:pt x="0" y="0"/>
                </a:moveTo>
                <a:lnTo>
                  <a:pt x="6295922" y="0"/>
                </a:lnTo>
                <a:lnTo>
                  <a:pt x="6295922" y="8817426"/>
                </a:lnTo>
                <a:lnTo>
                  <a:pt x="0" y="88174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2187" y="-1404929"/>
            <a:ext cx="10408840" cy="13292657"/>
          </a:xfrm>
          <a:custGeom>
            <a:avLst/>
            <a:gdLst>
              <a:gd name="connsiteX0" fmla="*/ 9423171 w 13880261"/>
              <a:gd name="connsiteY0" fmla="*/ 936 h 13292657"/>
              <a:gd name="connsiteX1" fmla="*/ 12586610 w 13880261"/>
              <a:gd name="connsiteY1" fmla="*/ 1263547 h 13292657"/>
              <a:gd name="connsiteX2" fmla="*/ 13379590 w 13880261"/>
              <a:gd name="connsiteY2" fmla="*/ 7029106 h 13292657"/>
              <a:gd name="connsiteX3" fmla="*/ 13074598 w 13880261"/>
              <a:gd name="connsiteY3" fmla="*/ 9713599 h 13292657"/>
              <a:gd name="connsiteX4" fmla="*/ 11763126 w 13880261"/>
              <a:gd name="connsiteY4" fmla="*/ 12733654 h 13292657"/>
              <a:gd name="connsiteX5" fmla="*/ 7859215 w 13880261"/>
              <a:gd name="connsiteY5" fmla="*/ 11726969 h 13292657"/>
              <a:gd name="connsiteX6" fmla="*/ 4321297 w 13880261"/>
              <a:gd name="connsiteY6" fmla="*/ 9164498 h 13292657"/>
              <a:gd name="connsiteX7" fmla="*/ 264888 w 13880261"/>
              <a:gd name="connsiteY7" fmla="*/ 6907084 h 13292657"/>
              <a:gd name="connsiteX8" fmla="*/ 2552337 w 13880261"/>
              <a:gd name="connsiteY8" fmla="*/ 2636299 h 13292657"/>
              <a:gd name="connsiteX9" fmla="*/ 7950715 w 13880261"/>
              <a:gd name="connsiteY9" fmla="*/ 409390 h 13292657"/>
              <a:gd name="connsiteX10" fmla="*/ 9423171 w 13880261"/>
              <a:gd name="connsiteY10" fmla="*/ 936 h 1329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880261" h="13292657">
                <a:moveTo>
                  <a:pt x="9423171" y="936"/>
                </a:moveTo>
                <a:cubicBezTo>
                  <a:pt x="11134614" y="-39793"/>
                  <a:pt x="12586610" y="1263547"/>
                  <a:pt x="12586610" y="1263547"/>
                </a:cubicBezTo>
                <a:cubicBezTo>
                  <a:pt x="14752058" y="3185400"/>
                  <a:pt x="13593086" y="6693545"/>
                  <a:pt x="13379590" y="7029106"/>
                </a:cubicBezTo>
                <a:cubicBezTo>
                  <a:pt x="13166094" y="7364668"/>
                  <a:pt x="13074598" y="9713599"/>
                  <a:pt x="13074598" y="9713599"/>
                </a:cubicBezTo>
                <a:cubicBezTo>
                  <a:pt x="13074598" y="9713599"/>
                  <a:pt x="13257594" y="11391408"/>
                  <a:pt x="11763126" y="12733654"/>
                </a:cubicBezTo>
                <a:cubicBezTo>
                  <a:pt x="10268663" y="14075901"/>
                  <a:pt x="8469203" y="12703149"/>
                  <a:pt x="7859215" y="11726969"/>
                </a:cubicBezTo>
                <a:cubicBezTo>
                  <a:pt x="7249231" y="10750790"/>
                  <a:pt x="6974735" y="9133993"/>
                  <a:pt x="4321297" y="9164498"/>
                </a:cubicBezTo>
                <a:cubicBezTo>
                  <a:pt x="1667857" y="9195004"/>
                  <a:pt x="783377" y="7913769"/>
                  <a:pt x="264888" y="6907084"/>
                </a:cubicBezTo>
                <a:cubicBezTo>
                  <a:pt x="-253600" y="5900399"/>
                  <a:pt x="-253600" y="2331243"/>
                  <a:pt x="2552337" y="2636299"/>
                </a:cubicBezTo>
                <a:cubicBezTo>
                  <a:pt x="5358273" y="2941355"/>
                  <a:pt x="6136005" y="1431328"/>
                  <a:pt x="7950715" y="409390"/>
                </a:cubicBezTo>
                <a:cubicBezTo>
                  <a:pt x="8444423" y="129119"/>
                  <a:pt x="8943967" y="12340"/>
                  <a:pt x="9423171" y="93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482303" y="4742121"/>
            <a:ext cx="3516454" cy="6104908"/>
          </a:xfrm>
          <a:custGeom>
            <a:avLst/>
            <a:gdLst>
              <a:gd name="connsiteX0" fmla="*/ 0 w 4689216"/>
              <a:gd name="connsiteY0" fmla="*/ 0 h 6104908"/>
              <a:gd name="connsiteX1" fmla="*/ 4689216 w 4689216"/>
              <a:gd name="connsiteY1" fmla="*/ 0 h 6104908"/>
              <a:gd name="connsiteX2" fmla="*/ 4689216 w 4689216"/>
              <a:gd name="connsiteY2" fmla="*/ 6104908 h 6104908"/>
              <a:gd name="connsiteX3" fmla="*/ 0 w 4689216"/>
              <a:gd name="connsiteY3" fmla="*/ 6104908 h 610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9216" h="6104908">
                <a:moveTo>
                  <a:pt x="0" y="0"/>
                </a:moveTo>
                <a:lnTo>
                  <a:pt x="4689216" y="0"/>
                </a:lnTo>
                <a:lnTo>
                  <a:pt x="4689216" y="6104908"/>
                </a:lnTo>
                <a:lnTo>
                  <a:pt x="0" y="61049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4623180" y="1871331"/>
            <a:ext cx="2739908" cy="4860518"/>
          </a:xfrm>
          <a:custGeom>
            <a:avLst/>
            <a:gdLst>
              <a:gd name="connsiteX0" fmla="*/ 0 w 3653686"/>
              <a:gd name="connsiteY0" fmla="*/ 0 h 4860518"/>
              <a:gd name="connsiteX1" fmla="*/ 3653686 w 3653686"/>
              <a:gd name="connsiteY1" fmla="*/ 0 h 4860518"/>
              <a:gd name="connsiteX2" fmla="*/ 3653686 w 3653686"/>
              <a:gd name="connsiteY2" fmla="*/ 4860518 h 4860518"/>
              <a:gd name="connsiteX3" fmla="*/ 0 w 3653686"/>
              <a:gd name="connsiteY3" fmla="*/ 4860518 h 486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3686" h="4860518">
                <a:moveTo>
                  <a:pt x="0" y="0"/>
                </a:moveTo>
                <a:lnTo>
                  <a:pt x="3653686" y="0"/>
                </a:lnTo>
                <a:lnTo>
                  <a:pt x="3653686" y="4860518"/>
                </a:lnTo>
                <a:lnTo>
                  <a:pt x="0" y="48605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05967" y="9156816"/>
            <a:ext cx="4756088" cy="2530548"/>
          </a:xfrm>
          <a:custGeom>
            <a:avLst/>
            <a:gdLst>
              <a:gd name="connsiteX0" fmla="*/ 0 w 6342276"/>
              <a:gd name="connsiteY0" fmla="*/ 0 h 2530548"/>
              <a:gd name="connsiteX1" fmla="*/ 6342276 w 6342276"/>
              <a:gd name="connsiteY1" fmla="*/ 0 h 2530548"/>
              <a:gd name="connsiteX2" fmla="*/ 6342276 w 6342276"/>
              <a:gd name="connsiteY2" fmla="*/ 2530548 h 2530548"/>
              <a:gd name="connsiteX3" fmla="*/ 0 w 6342276"/>
              <a:gd name="connsiteY3" fmla="*/ 2530548 h 253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2276" h="2530548">
                <a:moveTo>
                  <a:pt x="0" y="0"/>
                </a:moveTo>
                <a:lnTo>
                  <a:pt x="6342276" y="0"/>
                </a:lnTo>
                <a:lnTo>
                  <a:pt x="6342276" y="2530548"/>
                </a:lnTo>
                <a:lnTo>
                  <a:pt x="0" y="2530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1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5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1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9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34" r:id="rId15"/>
    <p:sldLayoutId id="2147483687" r:id="rId16"/>
    <p:sldLayoutId id="2147483676" r:id="rId17"/>
    <p:sldLayoutId id="2147483669" r:id="rId18"/>
    <p:sldLayoutId id="2147483663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8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/>
          <p:cNvSpPr>
            <a:spLocks/>
          </p:cNvSpPr>
          <p:nvPr/>
        </p:nvSpPr>
        <p:spPr bwMode="auto">
          <a:xfrm flipV="1">
            <a:off x="0" y="8345094"/>
            <a:ext cx="6817572" cy="5370905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F77798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5845" y="12295536"/>
            <a:ext cx="26834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709"/>
            <a:r>
              <a:rPr lang="en-US" sz="3600" spc="450" dirty="0">
                <a:solidFill>
                  <a:srgbClr val="26086C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2019.04.01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21380" y="4514368"/>
            <a:ext cx="13132033" cy="318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709"/>
            <a:r>
              <a:rPr lang="en-US" sz="10349" spc="45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Gender Recognition </a:t>
            </a:r>
          </a:p>
          <a:p>
            <a:pPr algn="ctr" defTabSz="685709"/>
            <a:r>
              <a:rPr lang="en-US" sz="10349" spc="45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by Voice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64028" y="3886756"/>
            <a:ext cx="774360" cy="262215"/>
          </a:xfrm>
          <a:prstGeom prst="roundRect">
            <a:avLst>
              <a:gd name="adj" fmla="val 50000"/>
            </a:avLst>
          </a:prstGeom>
          <a:solidFill>
            <a:srgbClr val="260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11470429" y="1063256"/>
            <a:ext cx="6817572" cy="6001553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77798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9" name="Freeform 18"/>
          <p:cNvSpPr/>
          <p:nvPr/>
        </p:nvSpPr>
        <p:spPr>
          <a:xfrm>
            <a:off x="11015330" y="14849"/>
            <a:ext cx="7272670" cy="6636343"/>
          </a:xfrm>
          <a:custGeom>
            <a:avLst/>
            <a:gdLst>
              <a:gd name="connsiteX0" fmla="*/ 0 w 8334376"/>
              <a:gd name="connsiteY0" fmla="*/ 0 h 6887190"/>
              <a:gd name="connsiteX1" fmla="*/ 8334376 w 8334376"/>
              <a:gd name="connsiteY1" fmla="*/ 0 h 6887190"/>
              <a:gd name="connsiteX2" fmla="*/ 8334376 w 8334376"/>
              <a:gd name="connsiteY2" fmla="*/ 6873050 h 6887190"/>
              <a:gd name="connsiteX3" fmla="*/ 5768991 w 8334376"/>
              <a:gd name="connsiteY3" fmla="*/ 4835548 h 6887190"/>
              <a:gd name="connsiteX4" fmla="*/ 2377674 w 8334376"/>
              <a:gd name="connsiteY4" fmla="*/ 2603998 h 6887190"/>
              <a:gd name="connsiteX5" fmla="*/ 0 w 8334376"/>
              <a:gd name="connsiteY5" fmla="*/ 0 h 68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4376" h="6887190">
                <a:moveTo>
                  <a:pt x="0" y="0"/>
                </a:moveTo>
                <a:lnTo>
                  <a:pt x="8334376" y="0"/>
                </a:lnTo>
                <a:cubicBezTo>
                  <a:pt x="8334376" y="0"/>
                  <a:pt x="8334376" y="0"/>
                  <a:pt x="8334376" y="6873050"/>
                </a:cubicBezTo>
                <a:cubicBezTo>
                  <a:pt x="6682516" y="7035800"/>
                  <a:pt x="5956701" y="5758840"/>
                  <a:pt x="5768991" y="4835548"/>
                </a:cubicBezTo>
                <a:cubicBezTo>
                  <a:pt x="5584406" y="3912255"/>
                  <a:pt x="4455012" y="3104766"/>
                  <a:pt x="2377674" y="2603998"/>
                </a:cubicBezTo>
                <a:cubicBezTo>
                  <a:pt x="300338" y="2103229"/>
                  <a:pt x="0" y="0"/>
                  <a:pt x="0" y="0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C0946E3B-C9E1-5B46-B1E7-FD0F12B090E8}"/>
              </a:ext>
            </a:extLst>
          </p:cNvPr>
          <p:cNvSpPr/>
          <p:nvPr/>
        </p:nvSpPr>
        <p:spPr>
          <a:xfrm>
            <a:off x="1347473" y="4991046"/>
            <a:ext cx="627819" cy="816585"/>
          </a:xfrm>
          <a:custGeom>
            <a:avLst/>
            <a:gdLst>
              <a:gd name="connsiteX0" fmla="*/ 444340 w 888680"/>
              <a:gd name="connsiteY0" fmla="*/ 157164 h 869158"/>
              <a:gd name="connsiteX1" fmla="*/ 544685 w 888680"/>
              <a:gd name="connsiteY1" fmla="*/ 257509 h 869158"/>
              <a:gd name="connsiteX2" fmla="*/ 544684 w 888680"/>
              <a:gd name="connsiteY2" fmla="*/ 485446 h 869158"/>
              <a:gd name="connsiteX3" fmla="*/ 444339 w 888680"/>
              <a:gd name="connsiteY3" fmla="*/ 585791 h 869158"/>
              <a:gd name="connsiteX4" fmla="*/ 444340 w 888680"/>
              <a:gd name="connsiteY4" fmla="*/ 585790 h 869158"/>
              <a:gd name="connsiteX5" fmla="*/ 343995 w 888680"/>
              <a:gd name="connsiteY5" fmla="*/ 485445 h 869158"/>
              <a:gd name="connsiteX6" fmla="*/ 343995 w 888680"/>
              <a:gd name="connsiteY6" fmla="*/ 257509 h 869158"/>
              <a:gd name="connsiteX7" fmla="*/ 444340 w 888680"/>
              <a:gd name="connsiteY7" fmla="*/ 157164 h 869158"/>
              <a:gd name="connsiteX8" fmla="*/ 788335 w 888680"/>
              <a:gd name="connsiteY8" fmla="*/ 40482 h 869158"/>
              <a:gd name="connsiteX9" fmla="*/ 888680 w 888680"/>
              <a:gd name="connsiteY9" fmla="*/ 140827 h 869158"/>
              <a:gd name="connsiteX10" fmla="*/ 888679 w 888680"/>
              <a:gd name="connsiteY10" fmla="*/ 602127 h 869158"/>
              <a:gd name="connsiteX11" fmla="*/ 788334 w 888680"/>
              <a:gd name="connsiteY11" fmla="*/ 702472 h 869158"/>
              <a:gd name="connsiteX12" fmla="*/ 788335 w 888680"/>
              <a:gd name="connsiteY12" fmla="*/ 702471 h 869158"/>
              <a:gd name="connsiteX13" fmla="*/ 687990 w 888680"/>
              <a:gd name="connsiteY13" fmla="*/ 602126 h 869158"/>
              <a:gd name="connsiteX14" fmla="*/ 687990 w 888680"/>
              <a:gd name="connsiteY14" fmla="*/ 140827 h 869158"/>
              <a:gd name="connsiteX15" fmla="*/ 788335 w 888680"/>
              <a:gd name="connsiteY15" fmla="*/ 40482 h 869158"/>
              <a:gd name="connsiteX16" fmla="*/ 100345 w 888680"/>
              <a:gd name="connsiteY16" fmla="*/ 0 h 869158"/>
              <a:gd name="connsiteX17" fmla="*/ 200690 w 888680"/>
              <a:gd name="connsiteY17" fmla="*/ 100345 h 869158"/>
              <a:gd name="connsiteX18" fmla="*/ 200689 w 888680"/>
              <a:gd name="connsiteY18" fmla="*/ 768813 h 869158"/>
              <a:gd name="connsiteX19" fmla="*/ 100344 w 888680"/>
              <a:gd name="connsiteY19" fmla="*/ 869158 h 869158"/>
              <a:gd name="connsiteX20" fmla="*/ 100345 w 888680"/>
              <a:gd name="connsiteY20" fmla="*/ 869157 h 869158"/>
              <a:gd name="connsiteX21" fmla="*/ 0 w 888680"/>
              <a:gd name="connsiteY21" fmla="*/ 768812 h 869158"/>
              <a:gd name="connsiteX22" fmla="*/ 0 w 888680"/>
              <a:gd name="connsiteY22" fmla="*/ 100345 h 869158"/>
              <a:gd name="connsiteX23" fmla="*/ 100345 w 888680"/>
              <a:gd name="connsiteY23" fmla="*/ 0 h 86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8680" h="869158">
                <a:moveTo>
                  <a:pt x="444340" y="157164"/>
                </a:moveTo>
                <a:cubicBezTo>
                  <a:pt x="499759" y="157164"/>
                  <a:pt x="544685" y="202090"/>
                  <a:pt x="544685" y="257509"/>
                </a:cubicBezTo>
                <a:cubicBezTo>
                  <a:pt x="544685" y="333488"/>
                  <a:pt x="544684" y="409467"/>
                  <a:pt x="544684" y="485446"/>
                </a:cubicBezTo>
                <a:cubicBezTo>
                  <a:pt x="544684" y="540865"/>
                  <a:pt x="499758" y="585791"/>
                  <a:pt x="444339" y="585791"/>
                </a:cubicBezTo>
                <a:lnTo>
                  <a:pt x="444340" y="585790"/>
                </a:lnTo>
                <a:cubicBezTo>
                  <a:pt x="388921" y="585790"/>
                  <a:pt x="343995" y="540864"/>
                  <a:pt x="343995" y="485445"/>
                </a:cubicBezTo>
                <a:lnTo>
                  <a:pt x="343995" y="257509"/>
                </a:lnTo>
                <a:cubicBezTo>
                  <a:pt x="343995" y="202090"/>
                  <a:pt x="388921" y="157164"/>
                  <a:pt x="444340" y="157164"/>
                </a:cubicBezTo>
                <a:close/>
                <a:moveTo>
                  <a:pt x="788335" y="40482"/>
                </a:moveTo>
                <a:cubicBezTo>
                  <a:pt x="843754" y="40482"/>
                  <a:pt x="888680" y="85408"/>
                  <a:pt x="888680" y="140827"/>
                </a:cubicBezTo>
                <a:cubicBezTo>
                  <a:pt x="888680" y="294594"/>
                  <a:pt x="888679" y="448360"/>
                  <a:pt x="888679" y="602127"/>
                </a:cubicBezTo>
                <a:cubicBezTo>
                  <a:pt x="888679" y="657546"/>
                  <a:pt x="843753" y="702472"/>
                  <a:pt x="788334" y="702472"/>
                </a:cubicBezTo>
                <a:lnTo>
                  <a:pt x="788335" y="702471"/>
                </a:lnTo>
                <a:cubicBezTo>
                  <a:pt x="732916" y="702471"/>
                  <a:pt x="687990" y="657545"/>
                  <a:pt x="687990" y="602126"/>
                </a:cubicBezTo>
                <a:lnTo>
                  <a:pt x="687990" y="140827"/>
                </a:lnTo>
                <a:cubicBezTo>
                  <a:pt x="687990" y="85408"/>
                  <a:pt x="732916" y="40482"/>
                  <a:pt x="788335" y="40482"/>
                </a:cubicBezTo>
                <a:close/>
                <a:moveTo>
                  <a:pt x="100345" y="0"/>
                </a:moveTo>
                <a:cubicBezTo>
                  <a:pt x="155764" y="0"/>
                  <a:pt x="200690" y="44926"/>
                  <a:pt x="200690" y="100345"/>
                </a:cubicBezTo>
                <a:cubicBezTo>
                  <a:pt x="200690" y="323168"/>
                  <a:pt x="200689" y="545990"/>
                  <a:pt x="200689" y="768813"/>
                </a:cubicBezTo>
                <a:cubicBezTo>
                  <a:pt x="200689" y="824232"/>
                  <a:pt x="155763" y="869158"/>
                  <a:pt x="100344" y="869158"/>
                </a:cubicBezTo>
                <a:lnTo>
                  <a:pt x="100345" y="869157"/>
                </a:lnTo>
                <a:cubicBezTo>
                  <a:pt x="44926" y="869157"/>
                  <a:pt x="0" y="824231"/>
                  <a:pt x="0" y="768812"/>
                </a:cubicBezTo>
                <a:lnTo>
                  <a:pt x="0" y="100345"/>
                </a:lnTo>
                <a:cubicBezTo>
                  <a:pt x="0" y="44926"/>
                  <a:pt x="44926" y="0"/>
                  <a:pt x="100345" y="0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92379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FBB95B7-58F6-5041-973B-CC53AE4D381E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8318331" cy="13460818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>
              <a:alpha val="29000"/>
            </a:srgbClr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4303915-9C97-42E3-87B2-DD980FCFF6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391" y="3703320"/>
          <a:ext cx="15773400" cy="630936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4215978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9947186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9832862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714073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Q25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IQR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effectLst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12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3168.000000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3168.000000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3168.000000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99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0.140456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0.084309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32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0.048680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0.042783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0.500079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25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0.000229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0.014558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1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0.111087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0.042560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6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0.140286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0.094280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82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0.175939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0.114175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471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0.247347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0.252225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5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/>
          <p:cNvSpPr>
            <a:spLocks/>
          </p:cNvSpPr>
          <p:nvPr/>
        </p:nvSpPr>
        <p:spPr bwMode="auto">
          <a:xfrm>
            <a:off x="-95" y="0"/>
            <a:ext cx="7497472" cy="6014953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2608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E0C236EB-8509-974F-9854-E0CA7DD02DF8}"/>
              </a:ext>
            </a:extLst>
          </p:cNvPr>
          <p:cNvGrpSpPr/>
          <p:nvPr/>
        </p:nvGrpSpPr>
        <p:grpSpPr>
          <a:xfrm>
            <a:off x="9982672" y="5708302"/>
            <a:ext cx="8305328" cy="8007698"/>
            <a:chOff x="14154150" y="3936999"/>
            <a:chExt cx="10233025" cy="98663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958243-BD23-2543-A88E-E6E3A8EE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4150" y="4314825"/>
              <a:ext cx="9882188" cy="9488488"/>
            </a:xfrm>
            <a:custGeom>
              <a:avLst/>
              <a:gdLst>
                <a:gd name="T0" fmla="*/ 3159 w 3159"/>
                <a:gd name="T1" fmla="*/ 40 h 3032"/>
                <a:gd name="T2" fmla="*/ 2329 w 3159"/>
                <a:gd name="T3" fmla="*/ 439 h 3032"/>
                <a:gd name="T4" fmla="*/ 1801 w 3159"/>
                <a:gd name="T5" fmla="*/ 1496 h 3032"/>
                <a:gd name="T6" fmla="*/ 303 w 3159"/>
                <a:gd name="T7" fmla="*/ 2247 h 3032"/>
                <a:gd name="T8" fmla="*/ 171 w 3159"/>
                <a:gd name="T9" fmla="*/ 3032 h 3032"/>
                <a:gd name="T10" fmla="*/ 3159 w 3159"/>
                <a:gd name="T11" fmla="*/ 3032 h 3032"/>
                <a:gd name="T12" fmla="*/ 3159 w 3159"/>
                <a:gd name="T13" fmla="*/ 4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9" h="3032">
                  <a:moveTo>
                    <a:pt x="3159" y="40"/>
                  </a:moveTo>
                  <a:cubicBezTo>
                    <a:pt x="3159" y="40"/>
                    <a:pt x="2624" y="0"/>
                    <a:pt x="2329" y="439"/>
                  </a:cubicBezTo>
                  <a:cubicBezTo>
                    <a:pt x="2034" y="878"/>
                    <a:pt x="2189" y="1303"/>
                    <a:pt x="1801" y="1496"/>
                  </a:cubicBezTo>
                  <a:cubicBezTo>
                    <a:pt x="1413" y="1689"/>
                    <a:pt x="606" y="1649"/>
                    <a:pt x="303" y="2247"/>
                  </a:cubicBezTo>
                  <a:cubicBezTo>
                    <a:pt x="0" y="2846"/>
                    <a:pt x="171" y="3032"/>
                    <a:pt x="171" y="3032"/>
                  </a:cubicBezTo>
                  <a:cubicBezTo>
                    <a:pt x="3159" y="3032"/>
                    <a:pt x="3159" y="3032"/>
                    <a:pt x="3159" y="3032"/>
                  </a:cubicBezTo>
                  <a:lnTo>
                    <a:pt x="3159" y="40"/>
                  </a:lnTo>
                  <a:close/>
                </a:path>
              </a:pathLst>
            </a:custGeom>
            <a:solidFill>
              <a:srgbClr val="EF9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8B386F-C204-A24C-A54C-BE7592B2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512" y="3936999"/>
              <a:ext cx="9237663" cy="9866313"/>
            </a:xfrm>
            <a:custGeom>
              <a:avLst/>
              <a:gdLst>
                <a:gd name="T0" fmla="*/ 2953 w 2953"/>
                <a:gd name="T1" fmla="*/ 41 h 3125"/>
                <a:gd name="T2" fmla="*/ 2177 w 2953"/>
                <a:gd name="T3" fmla="*/ 452 h 3125"/>
                <a:gd name="T4" fmla="*/ 1683 w 2953"/>
                <a:gd name="T5" fmla="*/ 1542 h 3125"/>
                <a:gd name="T6" fmla="*/ 283 w 2953"/>
                <a:gd name="T7" fmla="*/ 2316 h 3125"/>
                <a:gd name="T8" fmla="*/ 160 w 2953"/>
                <a:gd name="T9" fmla="*/ 3125 h 3125"/>
                <a:gd name="T10" fmla="*/ 2953 w 2953"/>
                <a:gd name="T11" fmla="*/ 3125 h 3125"/>
                <a:gd name="T12" fmla="*/ 2953 w 2953"/>
                <a:gd name="T13" fmla="*/ 41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3" h="3125">
                  <a:moveTo>
                    <a:pt x="2953" y="41"/>
                  </a:moveTo>
                  <a:cubicBezTo>
                    <a:pt x="2953" y="41"/>
                    <a:pt x="2452" y="0"/>
                    <a:pt x="2177" y="452"/>
                  </a:cubicBezTo>
                  <a:cubicBezTo>
                    <a:pt x="1901" y="905"/>
                    <a:pt x="2046" y="1343"/>
                    <a:pt x="1683" y="1542"/>
                  </a:cubicBezTo>
                  <a:cubicBezTo>
                    <a:pt x="1320" y="1741"/>
                    <a:pt x="566" y="1700"/>
                    <a:pt x="283" y="2316"/>
                  </a:cubicBezTo>
                  <a:cubicBezTo>
                    <a:pt x="0" y="2933"/>
                    <a:pt x="160" y="3125"/>
                    <a:pt x="160" y="3125"/>
                  </a:cubicBezTo>
                  <a:cubicBezTo>
                    <a:pt x="2953" y="3125"/>
                    <a:pt x="2953" y="3125"/>
                    <a:pt x="2953" y="3125"/>
                  </a:cubicBezTo>
                  <a:lnTo>
                    <a:pt x="2953" y="41"/>
                  </a:lnTo>
                  <a:close/>
                </a:path>
              </a:pathLst>
            </a:custGeom>
            <a:solidFill>
              <a:srgbClr val="F777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56EDA5C3-09A2-5E45-9FB1-F51EF122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436" y="4976770"/>
            <a:ext cx="834208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09"/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03.</a:t>
            </a:r>
            <a:r>
              <a:rPr lang="zh-CN" altLang="en-US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sz="9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模型建立</a:t>
            </a:r>
            <a:endParaRPr lang="en-US" sz="32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8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45577" y="977793"/>
            <a:ext cx="5847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Logistic Regression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C43EB5-CADF-4844-950D-E49CDEDAD59E}"/>
              </a:ext>
            </a:extLst>
          </p:cNvPr>
          <p:cNvSpPr/>
          <p:nvPr/>
        </p:nvSpPr>
        <p:spPr>
          <a:xfrm>
            <a:off x="1245577" y="2876516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Sigmoid</a:t>
            </a:r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812BC1-5CE6-4075-A730-72E5C20B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76" y="2783793"/>
            <a:ext cx="2202198" cy="7086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8587F5-947C-40BF-A6EB-BADBEF63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15" y="5783545"/>
            <a:ext cx="5591175" cy="10572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11ABA0-1E0C-4A56-8A60-6A0C92ACE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043" y="4222862"/>
            <a:ext cx="6843353" cy="64013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48EB9B6-A898-48AC-885C-DB4328A2AC96}"/>
              </a:ext>
            </a:extLst>
          </p:cNvPr>
          <p:cNvSpPr/>
          <p:nvPr/>
        </p:nvSpPr>
        <p:spPr>
          <a:xfrm>
            <a:off x="1245577" y="2876515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Sigmoid</a:t>
            </a:r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函数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BEE3E8-CD52-457A-8373-7FA5FDE949B4}"/>
              </a:ext>
            </a:extLst>
          </p:cNvPr>
          <p:cNvSpPr/>
          <p:nvPr/>
        </p:nvSpPr>
        <p:spPr>
          <a:xfrm>
            <a:off x="1445178" y="4339777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线性边界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32A1E1-4062-4D2E-AE79-EB597DB4ED1D}"/>
              </a:ext>
            </a:extLst>
          </p:cNvPr>
          <p:cNvSpPr/>
          <p:nvPr/>
        </p:nvSpPr>
        <p:spPr>
          <a:xfrm>
            <a:off x="1439005" y="5922982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预测构造函数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B46F04-0C09-4FB8-A10A-4BEE7998A063}"/>
              </a:ext>
            </a:extLst>
          </p:cNvPr>
          <p:cNvSpPr/>
          <p:nvPr/>
        </p:nvSpPr>
        <p:spPr>
          <a:xfrm>
            <a:off x="1439005" y="7476741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Cost</a:t>
            </a:r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函数 </a:t>
            </a:r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	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F07F7D2-D56C-442F-AC35-E286F29CD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615" y="7329345"/>
            <a:ext cx="7783794" cy="90154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94F51F7-8107-4731-ABE6-40E1C6D1165F}"/>
              </a:ext>
            </a:extLst>
          </p:cNvPr>
          <p:cNvSpPr/>
          <p:nvPr/>
        </p:nvSpPr>
        <p:spPr>
          <a:xfrm>
            <a:off x="1439005" y="9299082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J(theta)</a:t>
            </a:r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函数 </a:t>
            </a:r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	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3E87953-6C33-4255-B6A3-546528C11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615" y="9095975"/>
            <a:ext cx="9760448" cy="18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45577" y="977793"/>
            <a:ext cx="5847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Logistic Regression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C43EB5-CADF-4844-950D-E49CDEDAD59E}"/>
              </a:ext>
            </a:extLst>
          </p:cNvPr>
          <p:cNvSpPr/>
          <p:nvPr/>
        </p:nvSpPr>
        <p:spPr>
          <a:xfrm>
            <a:off x="1245577" y="2876516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Adam</a:t>
            </a:r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优化器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3A6E44-9CE0-4BE2-B7ED-7F86AB73728C}"/>
              </a:ext>
            </a:extLst>
          </p:cNvPr>
          <p:cNvSpPr/>
          <p:nvPr/>
        </p:nvSpPr>
        <p:spPr>
          <a:xfrm>
            <a:off x="1800808" y="3995205"/>
            <a:ext cx="1468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Adam，代表自适应矩估计，结合了动量优化和 RMSProp 的思想：就像动量优化一样，它追 踪过去梯度的指数衰减平均值，就像 RMSProp 一样，它跟踪过去平方梯度的指数衰减平均值。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99EAE-95F7-4EE4-9810-6649C98F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39" y="6496341"/>
            <a:ext cx="5756988" cy="4029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2B404D-D577-4E34-9B04-8AB8041C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7" y="11831892"/>
            <a:ext cx="3527123" cy="5784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7DDBBB-09BD-44D3-82B5-DCB78407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5" y="12647973"/>
            <a:ext cx="9493918" cy="6781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37E189-7253-4B7C-BDB8-2A7ED2642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3885" y="6496341"/>
            <a:ext cx="5756986" cy="372895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B4D0CD9-3DD1-488C-8209-23251F7B4BAA}"/>
              </a:ext>
            </a:extLst>
          </p:cNvPr>
          <p:cNvSpPr/>
          <p:nvPr/>
        </p:nvSpPr>
        <p:spPr>
          <a:xfrm>
            <a:off x="10950103" y="5664520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Gradient Decent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C03819-7791-41D7-AAC1-4FD670E24C18}"/>
              </a:ext>
            </a:extLst>
          </p:cNvPr>
          <p:cNvCxnSpPr/>
          <p:nvPr/>
        </p:nvCxnSpPr>
        <p:spPr>
          <a:xfrm flipH="1">
            <a:off x="6139543" y="6858000"/>
            <a:ext cx="5274342" cy="2920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264AD94-F4B3-41E8-8819-3D74EFA226B7}"/>
              </a:ext>
            </a:extLst>
          </p:cNvPr>
          <p:cNvSpPr/>
          <p:nvPr/>
        </p:nvSpPr>
        <p:spPr>
          <a:xfrm>
            <a:off x="13006873" y="6187740"/>
            <a:ext cx="485192" cy="107147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69E210A-F4AE-4D7F-87F1-E303D840F272}"/>
              </a:ext>
            </a:extLst>
          </p:cNvPr>
          <p:cNvSpPr/>
          <p:nvPr/>
        </p:nvSpPr>
        <p:spPr>
          <a:xfrm>
            <a:off x="3854668" y="9699546"/>
            <a:ext cx="485192" cy="107147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45577" y="977793"/>
            <a:ext cx="5847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Logistic Regression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9ECB-642C-407F-A805-31B6C41C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5" y="4423423"/>
            <a:ext cx="9615005" cy="62944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90D47E-9261-4397-97B5-49A4BB62C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83" r="25301" b="26256"/>
          <a:stretch/>
        </p:blipFill>
        <p:spPr>
          <a:xfrm>
            <a:off x="9615005" y="6572259"/>
            <a:ext cx="8314660" cy="34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3019F3-53D8-CD42-88E5-E5AC452A2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1" t="20808" r="54018" b="71096"/>
          <a:stretch/>
        </p:blipFill>
        <p:spPr>
          <a:xfrm>
            <a:off x="9597541" y="3934047"/>
            <a:ext cx="5480887" cy="921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7B3FB2-DB2B-5248-B2C3-35205082C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" t="90367" r="52701" b="2854"/>
          <a:stretch/>
        </p:blipFill>
        <p:spPr>
          <a:xfrm>
            <a:off x="2785729" y="11844670"/>
            <a:ext cx="5179623" cy="72341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1F16F75-6C72-40B1-A469-004CEC02118F}"/>
              </a:ext>
            </a:extLst>
          </p:cNvPr>
          <p:cNvSpPr/>
          <p:nvPr/>
        </p:nvSpPr>
        <p:spPr>
          <a:xfrm>
            <a:off x="9615005" y="3389472"/>
            <a:ext cx="260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混淆矩阵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6282AD-7EBB-4BFD-9F33-FD51ED0E4989}"/>
              </a:ext>
            </a:extLst>
          </p:cNvPr>
          <p:cNvSpPr/>
          <p:nvPr/>
        </p:nvSpPr>
        <p:spPr>
          <a:xfrm>
            <a:off x="9615005" y="5936707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Precision/Recall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C43EB5-CADF-4844-950D-E49CDEDAD59E}"/>
              </a:ext>
            </a:extLst>
          </p:cNvPr>
          <p:cNvSpPr/>
          <p:nvPr/>
        </p:nvSpPr>
        <p:spPr>
          <a:xfrm>
            <a:off x="2785729" y="11207252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准确率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5E66DE-3CF9-4C6F-AF0A-F624AD074B90}"/>
              </a:ext>
            </a:extLst>
          </p:cNvPr>
          <p:cNvSpPr/>
          <p:nvPr/>
        </p:nvSpPr>
        <p:spPr>
          <a:xfrm>
            <a:off x="9615005" y="5922750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Precision/Recall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45577" y="977793"/>
            <a:ext cx="5847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Logistic Regression</a:t>
            </a:r>
          </a:p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With Kernel Method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3A6E44-9CE0-4BE2-B7ED-7F86AB73728C}"/>
              </a:ext>
            </a:extLst>
          </p:cNvPr>
          <p:cNvSpPr/>
          <p:nvPr/>
        </p:nvSpPr>
        <p:spPr>
          <a:xfrm>
            <a:off x="707993" y="2948473"/>
            <a:ext cx="15791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数据集并不是线性可分 的。一种处理非线性数据集方法是增加更多的特征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129823-432C-4CC3-A0C0-64967955B5D8}"/>
              </a:ext>
            </a:extLst>
          </p:cNvPr>
          <p:cNvSpPr/>
          <p:nvPr/>
        </p:nvSpPr>
        <p:spPr>
          <a:xfrm>
            <a:off x="1562818" y="3946630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多项式特征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22C2A9-3DEB-40C1-812B-7C664EB7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88" y="4921722"/>
            <a:ext cx="13868541" cy="56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45577" y="977793"/>
            <a:ext cx="5847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Logistic Regression</a:t>
            </a:r>
          </a:p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With Kernel Method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3A6E44-9CE0-4BE2-B7ED-7F86AB73728C}"/>
              </a:ext>
            </a:extLst>
          </p:cNvPr>
          <p:cNvSpPr/>
          <p:nvPr/>
        </p:nvSpPr>
        <p:spPr>
          <a:xfrm>
            <a:off x="707993" y="2948473"/>
            <a:ext cx="15791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数据集并不是线性可分 的。一种处理非线性数据集方法是增加更多的特征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3B5649-745A-481A-AE2F-0DFC5654A551}"/>
              </a:ext>
            </a:extLst>
          </p:cNvPr>
          <p:cNvSpPr/>
          <p:nvPr/>
        </p:nvSpPr>
        <p:spPr>
          <a:xfrm>
            <a:off x="1562818" y="4044674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相似特征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45278E-35BB-4DF4-BF6D-688503DC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83" y="5533048"/>
            <a:ext cx="7096612" cy="13647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0E4FE5-3E7F-4B79-9C6D-536F5099F7CD}"/>
              </a:ext>
            </a:extLst>
          </p:cNvPr>
          <p:cNvSpPr/>
          <p:nvPr/>
        </p:nvSpPr>
        <p:spPr>
          <a:xfrm>
            <a:off x="2355154" y="4948273"/>
            <a:ext cx="10115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高 斯径向基函数（Gaussian Radial Basis Function，RBF）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E83BFD-641C-43BA-A612-1482EA99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18" y="7599288"/>
            <a:ext cx="12120908" cy="42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233AFD-BE6D-4E4F-AD7E-87EA1BFF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2" y="5085469"/>
            <a:ext cx="9133027" cy="59902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1268F9-A94B-4111-936B-C630D6D37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79" r="25630" b="26732"/>
          <a:stretch/>
        </p:blipFill>
        <p:spPr>
          <a:xfrm>
            <a:off x="9328492" y="7047993"/>
            <a:ext cx="8545873" cy="31548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0277FA-9739-9D41-83DF-28755DB9F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2263" r="54402" b="70401"/>
          <a:stretch/>
        </p:blipFill>
        <p:spPr>
          <a:xfrm>
            <a:off x="9850617" y="5085469"/>
            <a:ext cx="5239614" cy="7901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9994C3-F183-3642-9EBD-D7DE53C88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8" t="92849" r="57369" b="44"/>
          <a:stretch/>
        </p:blipFill>
        <p:spPr>
          <a:xfrm>
            <a:off x="2476072" y="11738343"/>
            <a:ext cx="4914505" cy="7655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699324B-F0D4-43C7-AE18-B15B00ABB4C7}"/>
              </a:ext>
            </a:extLst>
          </p:cNvPr>
          <p:cNvSpPr/>
          <p:nvPr/>
        </p:nvSpPr>
        <p:spPr>
          <a:xfrm>
            <a:off x="9861832" y="4378788"/>
            <a:ext cx="260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混淆矩阵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BD41C5-5414-4D29-9B6F-8C12DD89A50A}"/>
              </a:ext>
            </a:extLst>
          </p:cNvPr>
          <p:cNvSpPr txBox="1"/>
          <p:nvPr/>
        </p:nvSpPr>
        <p:spPr>
          <a:xfrm>
            <a:off x="1245577" y="977793"/>
            <a:ext cx="5847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Logistic Regression</a:t>
            </a:r>
          </a:p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With Kernel Method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CCFC06-F322-486A-9C70-F9A2C355AB5F}"/>
              </a:ext>
            </a:extLst>
          </p:cNvPr>
          <p:cNvSpPr/>
          <p:nvPr/>
        </p:nvSpPr>
        <p:spPr>
          <a:xfrm>
            <a:off x="9563500" y="6209227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Precision/Recall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303CEF-2860-4581-ADD1-3A0ED20D92C9}"/>
              </a:ext>
            </a:extLst>
          </p:cNvPr>
          <p:cNvSpPr/>
          <p:nvPr/>
        </p:nvSpPr>
        <p:spPr>
          <a:xfrm>
            <a:off x="2785729" y="11207252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准确率</a:t>
            </a:r>
          </a:p>
        </p:txBody>
      </p:sp>
    </p:spTree>
    <p:extLst>
      <p:ext uri="{BB962C8B-B14F-4D97-AF65-F5344CB8AC3E}">
        <p14:creationId xmlns:p14="http://schemas.microsoft.com/office/powerpoint/2010/main" val="10395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68963" y="1183692"/>
            <a:ext cx="1209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Decision Tree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346429-132C-4FE7-8E3E-21CFA402B9FB}"/>
              </a:ext>
            </a:extLst>
          </p:cNvPr>
          <p:cNvSpPr/>
          <p:nvPr/>
        </p:nvSpPr>
        <p:spPr>
          <a:xfrm>
            <a:off x="1586202" y="2225463"/>
            <a:ext cx="12745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处理属性取值连续问题：</a:t>
            </a:r>
            <a:endParaRPr lang="en-US" altLang="zh-CN" sz="3200" b="1" dirty="0">
              <a:solidFill>
                <a:srgbClr val="333333"/>
              </a:solidFill>
              <a:latin typeface="KaiTi_GB2312" panose="02010609030101010101" pitchFamily="49" charset="-122"/>
              <a:ea typeface="KaiTi_GB2312" panose="02010609030101010101" pitchFamily="49" charset="-122"/>
            </a:endParaRPr>
          </a:p>
          <a:p>
            <a:r>
              <a:rPr lang="zh-CN" altLang="en-US" sz="3200" dirty="0">
                <a:solidFill>
                  <a:srgbClr val="333333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因为连续属性的可取值数目不再有限，因此不能像处理离散属性枚举离散属性取值来对结点进行划分。因此需要连续属性离散化，这里的离散化策略是二分法。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C50450-1DEF-49FF-85E4-57184BE4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31" y="4554883"/>
            <a:ext cx="12505238" cy="83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68963" y="1183692"/>
            <a:ext cx="1209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Decision Tree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FB50D6-F424-43E3-A9B1-DDA903A8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7403"/>
            <a:ext cx="10244247" cy="6505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74F872-D9D3-4ACA-865B-1FF3F0E7A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44" r="33077" b="27687"/>
          <a:stretch/>
        </p:blipFill>
        <p:spPr>
          <a:xfrm>
            <a:off x="9409598" y="6202125"/>
            <a:ext cx="8601955" cy="31902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708D8E-A334-AE47-BB30-3C204C57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" t="21193" r="59231" b="68020"/>
          <a:stretch/>
        </p:blipFill>
        <p:spPr>
          <a:xfrm>
            <a:off x="9872427" y="3651542"/>
            <a:ext cx="5195993" cy="11798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89A1C1-CB5D-2146-B5C8-116F879AE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" t="90939" r="59706" b="-155"/>
          <a:stretch/>
        </p:blipFill>
        <p:spPr>
          <a:xfrm>
            <a:off x="2524126" y="11617090"/>
            <a:ext cx="5195993" cy="10080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563EB8C-2747-46F0-A802-9EF56DBA90D2}"/>
              </a:ext>
            </a:extLst>
          </p:cNvPr>
          <p:cNvSpPr/>
          <p:nvPr/>
        </p:nvSpPr>
        <p:spPr>
          <a:xfrm>
            <a:off x="2785729" y="11207252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准确率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9439A2-ADE5-4961-B1C7-EE52C1EBA17E}"/>
              </a:ext>
            </a:extLst>
          </p:cNvPr>
          <p:cNvSpPr/>
          <p:nvPr/>
        </p:nvSpPr>
        <p:spPr>
          <a:xfrm>
            <a:off x="9577475" y="3087002"/>
            <a:ext cx="260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混淆矩阵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A16117-B0A3-498E-81E2-264D33BF5C53}"/>
              </a:ext>
            </a:extLst>
          </p:cNvPr>
          <p:cNvSpPr/>
          <p:nvPr/>
        </p:nvSpPr>
        <p:spPr>
          <a:xfrm>
            <a:off x="9581292" y="5375975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Precision/Recall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33D288-152A-4824-8DF8-7A0086C6D273}"/>
              </a:ext>
            </a:extLst>
          </p:cNvPr>
          <p:cNvSpPr/>
          <p:nvPr/>
        </p:nvSpPr>
        <p:spPr>
          <a:xfrm>
            <a:off x="8230929" y="1062899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过拟合！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74BE7C0-B221-44E8-92FF-34C63B09780E}"/>
              </a:ext>
            </a:extLst>
          </p:cNvPr>
          <p:cNvCxnSpPr/>
          <p:nvPr/>
        </p:nvCxnSpPr>
        <p:spPr>
          <a:xfrm flipH="1">
            <a:off x="6191003" y="11037688"/>
            <a:ext cx="1993904" cy="8593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383E99-6A9B-4C49-990B-D11FEB7DB4A0}"/>
              </a:ext>
            </a:extLst>
          </p:cNvPr>
          <p:cNvPicPr>
            <a:picLocks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5" y="0"/>
            <a:ext cx="18309265" cy="13716002"/>
          </a:xfrm>
          <a:prstGeom prst="rect">
            <a:avLst/>
          </a:prstGeom>
        </p:spPr>
      </p:pic>
      <p:sp>
        <p:nvSpPr>
          <p:cNvPr id="10" name="Freeform 5"/>
          <p:cNvSpPr>
            <a:spLocks/>
          </p:cNvSpPr>
          <p:nvPr/>
        </p:nvSpPr>
        <p:spPr bwMode="auto">
          <a:xfrm>
            <a:off x="11398103" y="0"/>
            <a:ext cx="6889898" cy="7719237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08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grpSp>
        <p:nvGrpSpPr>
          <p:cNvPr id="11" name="Group 10"/>
          <p:cNvGrpSpPr/>
          <p:nvPr/>
        </p:nvGrpSpPr>
        <p:grpSpPr>
          <a:xfrm>
            <a:off x="9767752" y="5774689"/>
            <a:ext cx="8520248" cy="7941312"/>
            <a:chOff x="14154150" y="3937000"/>
            <a:chExt cx="10233025" cy="9866313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4154150" y="4314825"/>
              <a:ext cx="9882188" cy="9488488"/>
            </a:xfrm>
            <a:custGeom>
              <a:avLst/>
              <a:gdLst>
                <a:gd name="T0" fmla="*/ 3159 w 3159"/>
                <a:gd name="T1" fmla="*/ 40 h 3032"/>
                <a:gd name="T2" fmla="*/ 2329 w 3159"/>
                <a:gd name="T3" fmla="*/ 439 h 3032"/>
                <a:gd name="T4" fmla="*/ 1801 w 3159"/>
                <a:gd name="T5" fmla="*/ 1496 h 3032"/>
                <a:gd name="T6" fmla="*/ 303 w 3159"/>
                <a:gd name="T7" fmla="*/ 2247 h 3032"/>
                <a:gd name="T8" fmla="*/ 171 w 3159"/>
                <a:gd name="T9" fmla="*/ 3032 h 3032"/>
                <a:gd name="T10" fmla="*/ 3159 w 3159"/>
                <a:gd name="T11" fmla="*/ 3032 h 3032"/>
                <a:gd name="T12" fmla="*/ 3159 w 3159"/>
                <a:gd name="T13" fmla="*/ 4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9" h="3032">
                  <a:moveTo>
                    <a:pt x="3159" y="40"/>
                  </a:moveTo>
                  <a:cubicBezTo>
                    <a:pt x="3159" y="40"/>
                    <a:pt x="2624" y="0"/>
                    <a:pt x="2329" y="439"/>
                  </a:cubicBezTo>
                  <a:cubicBezTo>
                    <a:pt x="2034" y="878"/>
                    <a:pt x="2189" y="1303"/>
                    <a:pt x="1801" y="1496"/>
                  </a:cubicBezTo>
                  <a:cubicBezTo>
                    <a:pt x="1413" y="1689"/>
                    <a:pt x="606" y="1649"/>
                    <a:pt x="303" y="2247"/>
                  </a:cubicBezTo>
                  <a:cubicBezTo>
                    <a:pt x="0" y="2846"/>
                    <a:pt x="171" y="3032"/>
                    <a:pt x="171" y="3032"/>
                  </a:cubicBezTo>
                  <a:cubicBezTo>
                    <a:pt x="3159" y="3032"/>
                    <a:pt x="3159" y="3032"/>
                    <a:pt x="3159" y="3032"/>
                  </a:cubicBezTo>
                  <a:lnTo>
                    <a:pt x="3159" y="40"/>
                  </a:lnTo>
                  <a:close/>
                </a:path>
              </a:pathLst>
            </a:custGeom>
            <a:solidFill>
              <a:srgbClr val="EF9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5167263" y="3937000"/>
              <a:ext cx="9219912" cy="9866312"/>
            </a:xfrm>
            <a:custGeom>
              <a:avLst/>
              <a:gdLst>
                <a:gd name="T0" fmla="*/ 2953 w 2953"/>
                <a:gd name="T1" fmla="*/ 41 h 3125"/>
                <a:gd name="T2" fmla="*/ 2177 w 2953"/>
                <a:gd name="T3" fmla="*/ 452 h 3125"/>
                <a:gd name="T4" fmla="*/ 1683 w 2953"/>
                <a:gd name="T5" fmla="*/ 1542 h 3125"/>
                <a:gd name="T6" fmla="*/ 283 w 2953"/>
                <a:gd name="T7" fmla="*/ 2316 h 3125"/>
                <a:gd name="T8" fmla="*/ 160 w 2953"/>
                <a:gd name="T9" fmla="*/ 3125 h 3125"/>
                <a:gd name="T10" fmla="*/ 2953 w 2953"/>
                <a:gd name="T11" fmla="*/ 3125 h 3125"/>
                <a:gd name="T12" fmla="*/ 2953 w 2953"/>
                <a:gd name="T13" fmla="*/ 41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3" h="3125">
                  <a:moveTo>
                    <a:pt x="2953" y="41"/>
                  </a:moveTo>
                  <a:cubicBezTo>
                    <a:pt x="2953" y="41"/>
                    <a:pt x="2452" y="0"/>
                    <a:pt x="2177" y="452"/>
                  </a:cubicBezTo>
                  <a:cubicBezTo>
                    <a:pt x="1901" y="905"/>
                    <a:pt x="2046" y="1343"/>
                    <a:pt x="1683" y="1542"/>
                  </a:cubicBezTo>
                  <a:cubicBezTo>
                    <a:pt x="1320" y="1741"/>
                    <a:pt x="566" y="1700"/>
                    <a:pt x="283" y="2316"/>
                  </a:cubicBezTo>
                  <a:cubicBezTo>
                    <a:pt x="0" y="2933"/>
                    <a:pt x="160" y="3125"/>
                    <a:pt x="160" y="3125"/>
                  </a:cubicBezTo>
                  <a:cubicBezTo>
                    <a:pt x="2953" y="3125"/>
                    <a:pt x="2953" y="3125"/>
                    <a:pt x="2953" y="3125"/>
                  </a:cubicBezTo>
                  <a:lnTo>
                    <a:pt x="2953" y="41"/>
                  </a:lnTo>
                  <a:close/>
                </a:path>
              </a:pathLst>
            </a:custGeom>
            <a:solidFill>
              <a:srgbClr val="F777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875DB6B-9FEE-304C-AF67-5ABB0DCC7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582" y="870018"/>
            <a:ext cx="15388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09"/>
            <a:r>
              <a:rPr lang="zh-CN" altLang="en-US" sz="60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目录</a:t>
            </a:r>
            <a:endParaRPr lang="en-US" sz="14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32B0725-C612-8343-B09D-C03477D9A425}"/>
              </a:ext>
            </a:extLst>
          </p:cNvPr>
          <p:cNvSpPr/>
          <p:nvPr/>
        </p:nvSpPr>
        <p:spPr>
          <a:xfrm>
            <a:off x="14262136" y="985675"/>
            <a:ext cx="627819" cy="816585"/>
          </a:xfrm>
          <a:custGeom>
            <a:avLst/>
            <a:gdLst>
              <a:gd name="connsiteX0" fmla="*/ 444340 w 888680"/>
              <a:gd name="connsiteY0" fmla="*/ 157164 h 869158"/>
              <a:gd name="connsiteX1" fmla="*/ 544685 w 888680"/>
              <a:gd name="connsiteY1" fmla="*/ 257509 h 869158"/>
              <a:gd name="connsiteX2" fmla="*/ 544684 w 888680"/>
              <a:gd name="connsiteY2" fmla="*/ 485446 h 869158"/>
              <a:gd name="connsiteX3" fmla="*/ 444339 w 888680"/>
              <a:gd name="connsiteY3" fmla="*/ 585791 h 869158"/>
              <a:gd name="connsiteX4" fmla="*/ 444340 w 888680"/>
              <a:gd name="connsiteY4" fmla="*/ 585790 h 869158"/>
              <a:gd name="connsiteX5" fmla="*/ 343995 w 888680"/>
              <a:gd name="connsiteY5" fmla="*/ 485445 h 869158"/>
              <a:gd name="connsiteX6" fmla="*/ 343995 w 888680"/>
              <a:gd name="connsiteY6" fmla="*/ 257509 h 869158"/>
              <a:gd name="connsiteX7" fmla="*/ 444340 w 888680"/>
              <a:gd name="connsiteY7" fmla="*/ 157164 h 869158"/>
              <a:gd name="connsiteX8" fmla="*/ 788335 w 888680"/>
              <a:gd name="connsiteY8" fmla="*/ 40482 h 869158"/>
              <a:gd name="connsiteX9" fmla="*/ 888680 w 888680"/>
              <a:gd name="connsiteY9" fmla="*/ 140827 h 869158"/>
              <a:gd name="connsiteX10" fmla="*/ 888679 w 888680"/>
              <a:gd name="connsiteY10" fmla="*/ 602127 h 869158"/>
              <a:gd name="connsiteX11" fmla="*/ 788334 w 888680"/>
              <a:gd name="connsiteY11" fmla="*/ 702472 h 869158"/>
              <a:gd name="connsiteX12" fmla="*/ 788335 w 888680"/>
              <a:gd name="connsiteY12" fmla="*/ 702471 h 869158"/>
              <a:gd name="connsiteX13" fmla="*/ 687990 w 888680"/>
              <a:gd name="connsiteY13" fmla="*/ 602126 h 869158"/>
              <a:gd name="connsiteX14" fmla="*/ 687990 w 888680"/>
              <a:gd name="connsiteY14" fmla="*/ 140827 h 869158"/>
              <a:gd name="connsiteX15" fmla="*/ 788335 w 888680"/>
              <a:gd name="connsiteY15" fmla="*/ 40482 h 869158"/>
              <a:gd name="connsiteX16" fmla="*/ 100345 w 888680"/>
              <a:gd name="connsiteY16" fmla="*/ 0 h 869158"/>
              <a:gd name="connsiteX17" fmla="*/ 200690 w 888680"/>
              <a:gd name="connsiteY17" fmla="*/ 100345 h 869158"/>
              <a:gd name="connsiteX18" fmla="*/ 200689 w 888680"/>
              <a:gd name="connsiteY18" fmla="*/ 768813 h 869158"/>
              <a:gd name="connsiteX19" fmla="*/ 100344 w 888680"/>
              <a:gd name="connsiteY19" fmla="*/ 869158 h 869158"/>
              <a:gd name="connsiteX20" fmla="*/ 100345 w 888680"/>
              <a:gd name="connsiteY20" fmla="*/ 869157 h 869158"/>
              <a:gd name="connsiteX21" fmla="*/ 0 w 888680"/>
              <a:gd name="connsiteY21" fmla="*/ 768812 h 869158"/>
              <a:gd name="connsiteX22" fmla="*/ 0 w 888680"/>
              <a:gd name="connsiteY22" fmla="*/ 100345 h 869158"/>
              <a:gd name="connsiteX23" fmla="*/ 100345 w 888680"/>
              <a:gd name="connsiteY23" fmla="*/ 0 h 86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8680" h="869158">
                <a:moveTo>
                  <a:pt x="444340" y="157164"/>
                </a:moveTo>
                <a:cubicBezTo>
                  <a:pt x="499759" y="157164"/>
                  <a:pt x="544685" y="202090"/>
                  <a:pt x="544685" y="257509"/>
                </a:cubicBezTo>
                <a:cubicBezTo>
                  <a:pt x="544685" y="333488"/>
                  <a:pt x="544684" y="409467"/>
                  <a:pt x="544684" y="485446"/>
                </a:cubicBezTo>
                <a:cubicBezTo>
                  <a:pt x="544684" y="540865"/>
                  <a:pt x="499758" y="585791"/>
                  <a:pt x="444339" y="585791"/>
                </a:cubicBezTo>
                <a:lnTo>
                  <a:pt x="444340" y="585790"/>
                </a:lnTo>
                <a:cubicBezTo>
                  <a:pt x="388921" y="585790"/>
                  <a:pt x="343995" y="540864"/>
                  <a:pt x="343995" y="485445"/>
                </a:cubicBezTo>
                <a:lnTo>
                  <a:pt x="343995" y="257509"/>
                </a:lnTo>
                <a:cubicBezTo>
                  <a:pt x="343995" y="202090"/>
                  <a:pt x="388921" y="157164"/>
                  <a:pt x="444340" y="157164"/>
                </a:cubicBezTo>
                <a:close/>
                <a:moveTo>
                  <a:pt x="788335" y="40482"/>
                </a:moveTo>
                <a:cubicBezTo>
                  <a:pt x="843754" y="40482"/>
                  <a:pt x="888680" y="85408"/>
                  <a:pt x="888680" y="140827"/>
                </a:cubicBezTo>
                <a:cubicBezTo>
                  <a:pt x="888680" y="294594"/>
                  <a:pt x="888679" y="448360"/>
                  <a:pt x="888679" y="602127"/>
                </a:cubicBezTo>
                <a:cubicBezTo>
                  <a:pt x="888679" y="657546"/>
                  <a:pt x="843753" y="702472"/>
                  <a:pt x="788334" y="702472"/>
                </a:cubicBezTo>
                <a:lnTo>
                  <a:pt x="788335" y="702471"/>
                </a:lnTo>
                <a:cubicBezTo>
                  <a:pt x="732916" y="702471"/>
                  <a:pt x="687990" y="657545"/>
                  <a:pt x="687990" y="602126"/>
                </a:cubicBezTo>
                <a:lnTo>
                  <a:pt x="687990" y="140827"/>
                </a:lnTo>
                <a:cubicBezTo>
                  <a:pt x="687990" y="85408"/>
                  <a:pt x="732916" y="40482"/>
                  <a:pt x="788335" y="40482"/>
                </a:cubicBezTo>
                <a:close/>
                <a:moveTo>
                  <a:pt x="100345" y="0"/>
                </a:moveTo>
                <a:cubicBezTo>
                  <a:pt x="155764" y="0"/>
                  <a:pt x="200690" y="44926"/>
                  <a:pt x="200690" y="100345"/>
                </a:cubicBezTo>
                <a:cubicBezTo>
                  <a:pt x="200690" y="323168"/>
                  <a:pt x="200689" y="545990"/>
                  <a:pt x="200689" y="768813"/>
                </a:cubicBezTo>
                <a:cubicBezTo>
                  <a:pt x="200689" y="824232"/>
                  <a:pt x="155763" y="869158"/>
                  <a:pt x="100344" y="869158"/>
                </a:cubicBezTo>
                <a:lnTo>
                  <a:pt x="100345" y="869157"/>
                </a:lnTo>
                <a:cubicBezTo>
                  <a:pt x="44926" y="869157"/>
                  <a:pt x="0" y="824231"/>
                  <a:pt x="0" y="768812"/>
                </a:cubicBezTo>
                <a:lnTo>
                  <a:pt x="0" y="100345"/>
                </a:lnTo>
                <a:cubicBezTo>
                  <a:pt x="0" y="44926"/>
                  <a:pt x="44926" y="0"/>
                  <a:pt x="100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C814224-1FBE-034C-AC41-95E76512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257" y="3903345"/>
            <a:ext cx="7861076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09"/>
            <a:r>
              <a:rPr lang="en-US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0</a:t>
            </a:r>
            <a:r>
              <a:rPr lang="en-US" altLang="zh-CN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1.</a:t>
            </a:r>
            <a:r>
              <a:rPr lang="zh-CN" altLang="en-US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问题背景</a:t>
            </a:r>
            <a:endParaRPr lang="en-US" altLang="zh-CN" sz="6600" dirty="0">
              <a:solidFill>
                <a:srgbClr val="26086B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defTabSz="685709"/>
            <a:endParaRPr lang="en-US" altLang="zh-CN" sz="4000" dirty="0">
              <a:solidFill>
                <a:srgbClr val="26086B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defTabSz="685709"/>
            <a:r>
              <a:rPr lang="en-US" altLang="zh-CN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02.</a:t>
            </a:r>
            <a:r>
              <a:rPr lang="zh-CN" altLang="en-US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数据预处理</a:t>
            </a:r>
            <a:endParaRPr lang="en-US" altLang="zh-CN" sz="6600" dirty="0">
              <a:solidFill>
                <a:srgbClr val="26086B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defTabSz="685709"/>
            <a:endParaRPr lang="en-US" altLang="zh-CN" sz="4000" dirty="0">
              <a:solidFill>
                <a:srgbClr val="26086B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defTabSz="685709"/>
            <a:r>
              <a:rPr lang="en-US" altLang="zh-CN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03.</a:t>
            </a:r>
            <a:r>
              <a:rPr lang="zh-CN" altLang="en-US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模型建立</a:t>
            </a:r>
            <a:endParaRPr lang="en-US" altLang="zh-CN" sz="6600" dirty="0">
              <a:solidFill>
                <a:srgbClr val="26086B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defTabSz="685709"/>
            <a:endParaRPr lang="en-US" altLang="zh-CN" sz="4000" dirty="0">
              <a:solidFill>
                <a:srgbClr val="26086B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defTabSz="685709"/>
            <a:r>
              <a:rPr lang="en-US" altLang="zh-CN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04.</a:t>
            </a:r>
            <a:r>
              <a:rPr lang="zh-CN" altLang="en-US" sz="6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模型对比</a:t>
            </a:r>
            <a:endParaRPr lang="en-US" altLang="zh-CN" sz="6600" dirty="0">
              <a:solidFill>
                <a:srgbClr val="26086B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5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50301" y="687023"/>
            <a:ext cx="12092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Decision Tree</a:t>
            </a:r>
          </a:p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With Limit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539137-56EC-4E9B-A51C-08280460B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63" r="29881" b="26371"/>
          <a:stretch/>
        </p:blipFill>
        <p:spPr>
          <a:xfrm>
            <a:off x="9686446" y="6018285"/>
            <a:ext cx="8601554" cy="31897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775755-96A5-4553-A873-71F7E000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5" y="4819952"/>
            <a:ext cx="9368380" cy="6186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1B3D15-43EA-144C-87CA-B45045F42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" t="21647" r="56091" b="69510"/>
          <a:stretch/>
        </p:blipFill>
        <p:spPr>
          <a:xfrm>
            <a:off x="9495437" y="3699470"/>
            <a:ext cx="5343650" cy="922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39CFA2-8481-8C4A-9FE0-22A7FC717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" t="90473" r="55711" b="684"/>
          <a:stretch/>
        </p:blipFill>
        <p:spPr>
          <a:xfrm>
            <a:off x="2971011" y="11766224"/>
            <a:ext cx="5343650" cy="92278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0F61F5-4270-46DE-8FB5-D26CF4DB7792}"/>
              </a:ext>
            </a:extLst>
          </p:cNvPr>
          <p:cNvSpPr/>
          <p:nvPr/>
        </p:nvSpPr>
        <p:spPr>
          <a:xfrm>
            <a:off x="2785729" y="11207252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准确率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C7D877-D88C-42FC-A820-F141B32A5D88}"/>
              </a:ext>
            </a:extLst>
          </p:cNvPr>
          <p:cNvSpPr/>
          <p:nvPr/>
        </p:nvSpPr>
        <p:spPr>
          <a:xfrm>
            <a:off x="9558670" y="3077400"/>
            <a:ext cx="260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混淆矩阵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5E2A78-AC5E-4933-88D9-20F08FD360AB}"/>
              </a:ext>
            </a:extLst>
          </p:cNvPr>
          <p:cNvSpPr/>
          <p:nvPr/>
        </p:nvSpPr>
        <p:spPr>
          <a:xfrm>
            <a:off x="9558670" y="5417214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Precision/Recall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A8CFFA-E879-4698-9C51-AD4A7C703180}"/>
              </a:ext>
            </a:extLst>
          </p:cNvPr>
          <p:cNvSpPr/>
          <p:nvPr/>
        </p:nvSpPr>
        <p:spPr>
          <a:xfrm>
            <a:off x="1913816" y="3146056"/>
            <a:ext cx="3297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Yuanti SC" panose="02010600040101010101" pitchFamily="2" charset="-122"/>
                <a:ea typeface="Yuanti SC" panose="02010600040101010101" pitchFamily="2" charset="-122"/>
              </a:rPr>
              <a:t>最大深度不超过</a:t>
            </a:r>
            <a:r>
              <a:rPr lang="en-US" altLang="zh-CN" sz="3200" dirty="0">
                <a:latin typeface="Yuanti SC" panose="02010600040101010101" pitchFamily="2" charset="-122"/>
                <a:ea typeface="Yuanti SC" panose="0201060004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90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343607" y="1035233"/>
            <a:ext cx="1209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Random forest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70F08D-4A0F-4F0B-AEFE-EF0ABC5517F2}"/>
              </a:ext>
            </a:extLst>
          </p:cNvPr>
          <p:cNvSpPr/>
          <p:nvPr/>
        </p:nvSpPr>
        <p:spPr>
          <a:xfrm>
            <a:off x="1834921" y="3400626"/>
            <a:ext cx="11264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随机森林是决策树的一种集成，通过有放回抽样方法进行训练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ED56A8-A118-47DB-89AE-31B9ABE95997}"/>
              </a:ext>
            </a:extLst>
          </p:cNvPr>
          <p:cNvSpPr/>
          <p:nvPr/>
        </p:nvSpPr>
        <p:spPr>
          <a:xfrm>
            <a:off x="1834921" y="5590462"/>
            <a:ext cx="103323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随机森林算法在树生长时引入了额外的随机。</a:t>
            </a:r>
            <a:endParaRPr lang="en-US" altLang="zh-CN" sz="2800" dirty="0"/>
          </a:p>
          <a:p>
            <a:r>
              <a:rPr lang="zh-CN" altLang="en-US" sz="2800" dirty="0"/>
              <a:t>与在节点分裂时需要找到最好分裂特征相反 （决策树中的方法），它在一个随机的特征集中找最好的特征。它导致了树的差异性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0D0682-4904-4E21-81E6-8870EA0F5FC1}"/>
              </a:ext>
            </a:extLst>
          </p:cNvPr>
          <p:cNvSpPr/>
          <p:nvPr/>
        </p:nvSpPr>
        <p:spPr>
          <a:xfrm>
            <a:off x="1834921" y="9043309"/>
            <a:ext cx="11429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最后对所有的决策树使用</a:t>
            </a:r>
            <a:r>
              <a:rPr lang="en-US" altLang="zh-CN" sz="2800" dirty="0"/>
              <a:t>Voting</a:t>
            </a:r>
            <a:r>
              <a:rPr lang="zh-CN" altLang="en-US" sz="2800" dirty="0"/>
              <a:t>。得票最多的类别就是最终输出</a:t>
            </a:r>
            <a:r>
              <a:rPr lang="zh-CN" altLang="en-US" sz="2800"/>
              <a:t>的结果。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07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343607" y="1035233"/>
            <a:ext cx="1209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Random forest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8E856B-CBD6-45A0-9472-AB286D911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50" r="33387" b="28289"/>
          <a:stretch/>
        </p:blipFill>
        <p:spPr>
          <a:xfrm>
            <a:off x="9775853" y="6513666"/>
            <a:ext cx="7872181" cy="30555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2F6730-C703-4FBD-9145-7C3CDF8A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1" y="4129058"/>
            <a:ext cx="8913868" cy="5690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051087-C258-5B45-9C02-3AFB55FCF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" t="21066" r="57231" b="70411"/>
          <a:stretch/>
        </p:blipFill>
        <p:spPr>
          <a:xfrm>
            <a:off x="10639340" y="4861964"/>
            <a:ext cx="5033051" cy="8721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C88079-4BB7-3C4B-AAC1-92B1188A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0160" r="55514" b="1064"/>
          <a:stretch/>
        </p:blipFill>
        <p:spPr>
          <a:xfrm>
            <a:off x="3206486" y="11808571"/>
            <a:ext cx="5257032" cy="89797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9583234-4C4D-4CC6-9B43-C0A462251E69}"/>
              </a:ext>
            </a:extLst>
          </p:cNvPr>
          <p:cNvSpPr/>
          <p:nvPr/>
        </p:nvSpPr>
        <p:spPr>
          <a:xfrm>
            <a:off x="2785729" y="11207252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准确率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9550E0-46C4-428E-9351-3D2D133D8A63}"/>
              </a:ext>
            </a:extLst>
          </p:cNvPr>
          <p:cNvSpPr/>
          <p:nvPr/>
        </p:nvSpPr>
        <p:spPr>
          <a:xfrm>
            <a:off x="9861832" y="4378788"/>
            <a:ext cx="260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混淆矩阵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2FA0F3-4CE2-4AF4-B9F8-4F80C35B7CDF}"/>
              </a:ext>
            </a:extLst>
          </p:cNvPr>
          <p:cNvSpPr/>
          <p:nvPr/>
        </p:nvSpPr>
        <p:spPr>
          <a:xfrm>
            <a:off x="9775853" y="6194420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Precision/Recall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45713A-35C5-441B-8AA8-A98DFD2072FF}"/>
              </a:ext>
            </a:extLst>
          </p:cNvPr>
          <p:cNvSpPr/>
          <p:nvPr/>
        </p:nvSpPr>
        <p:spPr>
          <a:xfrm>
            <a:off x="8230929" y="1062899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过拟合！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6D6AB9-5D39-46D6-A1C3-ECDB18715E08}"/>
              </a:ext>
            </a:extLst>
          </p:cNvPr>
          <p:cNvCxnSpPr/>
          <p:nvPr/>
        </p:nvCxnSpPr>
        <p:spPr>
          <a:xfrm flipH="1">
            <a:off x="6191003" y="11037688"/>
            <a:ext cx="1993904" cy="8593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5C8921-F9C1-462E-A419-0E290F4F53DC}"/>
              </a:ext>
            </a:extLst>
          </p:cNvPr>
          <p:cNvSpPr txBox="1"/>
          <p:nvPr/>
        </p:nvSpPr>
        <p:spPr>
          <a:xfrm>
            <a:off x="1250301" y="687023"/>
            <a:ext cx="12092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Random forest</a:t>
            </a:r>
          </a:p>
          <a:p>
            <a:r>
              <a:rPr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With Limit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DCF557-7E8F-411B-B6D9-05513FF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7" y="4189228"/>
            <a:ext cx="8892810" cy="5985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5E171C-026E-4023-876B-3286ACD69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64" r="26891" b="28678"/>
          <a:stretch/>
        </p:blipFill>
        <p:spPr>
          <a:xfrm>
            <a:off x="9216861" y="6698682"/>
            <a:ext cx="8411925" cy="3019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BA382D-677E-6346-85C8-39803F229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" t="21974" r="42700" b="69101"/>
          <a:stretch/>
        </p:blipFill>
        <p:spPr>
          <a:xfrm>
            <a:off x="9216861" y="4036857"/>
            <a:ext cx="6507126" cy="9604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6AA2FE-19A6-1244-8F1F-E23E015EE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" t="89410" r="43426" b="1665"/>
          <a:stretch/>
        </p:blipFill>
        <p:spPr>
          <a:xfrm>
            <a:off x="2636874" y="11514823"/>
            <a:ext cx="6507126" cy="9604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BA3867C-FB3D-4EF8-A05E-A4E1C98741C2}"/>
              </a:ext>
            </a:extLst>
          </p:cNvPr>
          <p:cNvSpPr/>
          <p:nvPr/>
        </p:nvSpPr>
        <p:spPr>
          <a:xfrm>
            <a:off x="2785729" y="11207252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准确率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5EE5FB-53CF-4066-9ABE-AA5A8E0975D1}"/>
              </a:ext>
            </a:extLst>
          </p:cNvPr>
          <p:cNvSpPr/>
          <p:nvPr/>
        </p:nvSpPr>
        <p:spPr>
          <a:xfrm>
            <a:off x="9144000" y="3381155"/>
            <a:ext cx="260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混淆矩阵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26237E-321E-4670-920F-0D6AF0B42FD0}"/>
              </a:ext>
            </a:extLst>
          </p:cNvPr>
          <p:cNvSpPr/>
          <p:nvPr/>
        </p:nvSpPr>
        <p:spPr>
          <a:xfrm>
            <a:off x="9563500" y="6209227"/>
            <a:ext cx="32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Precision/Recall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85056C-E2BE-40DE-89CF-75A3969884E8}"/>
              </a:ext>
            </a:extLst>
          </p:cNvPr>
          <p:cNvSpPr/>
          <p:nvPr/>
        </p:nvSpPr>
        <p:spPr>
          <a:xfrm>
            <a:off x="1923577" y="2857935"/>
            <a:ext cx="3581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Yuanti SC" panose="02010600040101010101" pitchFamily="2" charset="-122"/>
                <a:ea typeface="Yuanti SC" panose="02010600040101010101" pitchFamily="2" charset="-122"/>
              </a:rPr>
              <a:t>最大结点数不超过</a:t>
            </a:r>
            <a:r>
              <a:rPr lang="en-US" altLang="zh-CN" sz="2800" dirty="0">
                <a:latin typeface="Yuanti SC" panose="02010600040101010101" pitchFamily="2" charset="-122"/>
                <a:ea typeface="Yuanti SC" panose="02010600040101010101" pitchFamily="2" charset="-122"/>
              </a:rPr>
              <a:t>16</a:t>
            </a:r>
            <a:endParaRPr lang="zh-CN" altLang="en-US" sz="2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/>
          <p:cNvSpPr>
            <a:spLocks/>
          </p:cNvSpPr>
          <p:nvPr/>
        </p:nvSpPr>
        <p:spPr bwMode="auto">
          <a:xfrm>
            <a:off x="-95" y="0"/>
            <a:ext cx="7497472" cy="6014953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2608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E0C236EB-8509-974F-9854-E0CA7DD02DF8}"/>
              </a:ext>
            </a:extLst>
          </p:cNvPr>
          <p:cNvGrpSpPr/>
          <p:nvPr/>
        </p:nvGrpSpPr>
        <p:grpSpPr>
          <a:xfrm>
            <a:off x="9982672" y="5708302"/>
            <a:ext cx="8305328" cy="8007698"/>
            <a:chOff x="14154150" y="3936999"/>
            <a:chExt cx="10233025" cy="98663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958243-BD23-2543-A88E-E6E3A8EE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4150" y="4314825"/>
              <a:ext cx="9882188" cy="9488488"/>
            </a:xfrm>
            <a:custGeom>
              <a:avLst/>
              <a:gdLst>
                <a:gd name="T0" fmla="*/ 3159 w 3159"/>
                <a:gd name="T1" fmla="*/ 40 h 3032"/>
                <a:gd name="T2" fmla="*/ 2329 w 3159"/>
                <a:gd name="T3" fmla="*/ 439 h 3032"/>
                <a:gd name="T4" fmla="*/ 1801 w 3159"/>
                <a:gd name="T5" fmla="*/ 1496 h 3032"/>
                <a:gd name="T6" fmla="*/ 303 w 3159"/>
                <a:gd name="T7" fmla="*/ 2247 h 3032"/>
                <a:gd name="T8" fmla="*/ 171 w 3159"/>
                <a:gd name="T9" fmla="*/ 3032 h 3032"/>
                <a:gd name="T10" fmla="*/ 3159 w 3159"/>
                <a:gd name="T11" fmla="*/ 3032 h 3032"/>
                <a:gd name="T12" fmla="*/ 3159 w 3159"/>
                <a:gd name="T13" fmla="*/ 4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9" h="3032">
                  <a:moveTo>
                    <a:pt x="3159" y="40"/>
                  </a:moveTo>
                  <a:cubicBezTo>
                    <a:pt x="3159" y="40"/>
                    <a:pt x="2624" y="0"/>
                    <a:pt x="2329" y="439"/>
                  </a:cubicBezTo>
                  <a:cubicBezTo>
                    <a:pt x="2034" y="878"/>
                    <a:pt x="2189" y="1303"/>
                    <a:pt x="1801" y="1496"/>
                  </a:cubicBezTo>
                  <a:cubicBezTo>
                    <a:pt x="1413" y="1689"/>
                    <a:pt x="606" y="1649"/>
                    <a:pt x="303" y="2247"/>
                  </a:cubicBezTo>
                  <a:cubicBezTo>
                    <a:pt x="0" y="2846"/>
                    <a:pt x="171" y="3032"/>
                    <a:pt x="171" y="3032"/>
                  </a:cubicBezTo>
                  <a:cubicBezTo>
                    <a:pt x="3159" y="3032"/>
                    <a:pt x="3159" y="3032"/>
                    <a:pt x="3159" y="3032"/>
                  </a:cubicBezTo>
                  <a:lnTo>
                    <a:pt x="3159" y="40"/>
                  </a:lnTo>
                  <a:close/>
                </a:path>
              </a:pathLst>
            </a:custGeom>
            <a:solidFill>
              <a:srgbClr val="EF9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8B386F-C204-A24C-A54C-BE7592B2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512" y="3936999"/>
              <a:ext cx="9237663" cy="9866313"/>
            </a:xfrm>
            <a:custGeom>
              <a:avLst/>
              <a:gdLst>
                <a:gd name="T0" fmla="*/ 2953 w 2953"/>
                <a:gd name="T1" fmla="*/ 41 h 3125"/>
                <a:gd name="T2" fmla="*/ 2177 w 2953"/>
                <a:gd name="T3" fmla="*/ 452 h 3125"/>
                <a:gd name="T4" fmla="*/ 1683 w 2953"/>
                <a:gd name="T5" fmla="*/ 1542 h 3125"/>
                <a:gd name="T6" fmla="*/ 283 w 2953"/>
                <a:gd name="T7" fmla="*/ 2316 h 3125"/>
                <a:gd name="T8" fmla="*/ 160 w 2953"/>
                <a:gd name="T9" fmla="*/ 3125 h 3125"/>
                <a:gd name="T10" fmla="*/ 2953 w 2953"/>
                <a:gd name="T11" fmla="*/ 3125 h 3125"/>
                <a:gd name="T12" fmla="*/ 2953 w 2953"/>
                <a:gd name="T13" fmla="*/ 41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3" h="3125">
                  <a:moveTo>
                    <a:pt x="2953" y="41"/>
                  </a:moveTo>
                  <a:cubicBezTo>
                    <a:pt x="2953" y="41"/>
                    <a:pt x="2452" y="0"/>
                    <a:pt x="2177" y="452"/>
                  </a:cubicBezTo>
                  <a:cubicBezTo>
                    <a:pt x="1901" y="905"/>
                    <a:pt x="2046" y="1343"/>
                    <a:pt x="1683" y="1542"/>
                  </a:cubicBezTo>
                  <a:cubicBezTo>
                    <a:pt x="1320" y="1741"/>
                    <a:pt x="566" y="1700"/>
                    <a:pt x="283" y="2316"/>
                  </a:cubicBezTo>
                  <a:cubicBezTo>
                    <a:pt x="0" y="2933"/>
                    <a:pt x="160" y="3125"/>
                    <a:pt x="160" y="3125"/>
                  </a:cubicBezTo>
                  <a:cubicBezTo>
                    <a:pt x="2953" y="3125"/>
                    <a:pt x="2953" y="3125"/>
                    <a:pt x="2953" y="3125"/>
                  </a:cubicBezTo>
                  <a:lnTo>
                    <a:pt x="2953" y="41"/>
                  </a:lnTo>
                  <a:close/>
                </a:path>
              </a:pathLst>
            </a:custGeom>
            <a:solidFill>
              <a:srgbClr val="F777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56EDA5C3-09A2-5E45-9FB1-F51EF122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437" y="4976770"/>
            <a:ext cx="9387110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09"/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04.</a:t>
            </a:r>
            <a:r>
              <a:rPr lang="zh-CN" altLang="en-US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sz="9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模型对比</a:t>
            </a:r>
            <a:endParaRPr lang="en-US" sz="32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9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B8C0F30F-AD59-834D-957C-279BC26B71D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1674548" y="0"/>
            <a:ext cx="6613451" cy="7315200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F77798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0440DEB-5754-AE4B-9EDC-A47AA03191CB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8BC355-1639-AE40-A32E-3A6034169611}"/>
              </a:ext>
            </a:extLst>
          </p:cNvPr>
          <p:cNvPicPr>
            <a:picLocks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8309265" cy="137160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87E9CA8-D935-457A-82F9-FDDE1956F169}"/>
              </a:ext>
            </a:extLst>
          </p:cNvPr>
          <p:cNvSpPr/>
          <p:nvPr/>
        </p:nvSpPr>
        <p:spPr>
          <a:xfrm>
            <a:off x="1555017" y="1142377"/>
            <a:ext cx="9341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Yuanti SC" panose="02010600040101010101" pitchFamily="2" charset="-122"/>
                <a:ea typeface="Yuanti SC" panose="02010600040101010101" pitchFamily="2" charset="-122"/>
              </a:rPr>
              <a:t>ROC</a:t>
            </a:r>
            <a:endParaRPr lang="zh-CN" altLang="en-US" sz="28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241232-792C-43C3-94B3-1FE536FE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8" y="2350775"/>
            <a:ext cx="10056226" cy="9654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4697DA-8226-4B0D-98D7-DDAB47CC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73" y="4487974"/>
            <a:ext cx="9441998" cy="4740051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94DE3D1-ABDF-E544-BC88-0305B95ABBA5}"/>
              </a:ext>
            </a:extLst>
          </p:cNvPr>
          <p:cNvCxnSpPr>
            <a:cxnSpLocks/>
          </p:cNvCxnSpPr>
          <p:nvPr/>
        </p:nvCxnSpPr>
        <p:spPr>
          <a:xfrm>
            <a:off x="3742660" y="3936357"/>
            <a:ext cx="5209954" cy="1028068"/>
          </a:xfrm>
          <a:prstGeom prst="straightConnector1">
            <a:avLst/>
          </a:prstGeom>
          <a:ln w="149225">
            <a:solidFill>
              <a:srgbClr val="26086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22CE7A3-FF41-164A-BC13-67E14CFA3608}"/>
              </a:ext>
            </a:extLst>
          </p:cNvPr>
          <p:cNvSpPr/>
          <p:nvPr/>
        </p:nvSpPr>
        <p:spPr>
          <a:xfrm>
            <a:off x="1555017" y="3147237"/>
            <a:ext cx="2187643" cy="1020726"/>
          </a:xfrm>
          <a:prstGeom prst="rect">
            <a:avLst/>
          </a:prstGeom>
          <a:noFill/>
          <a:ln w="57150">
            <a:solidFill>
              <a:srgbClr val="26086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2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B8C0F30F-AD59-834D-957C-279BC26B71D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1674548" y="0"/>
            <a:ext cx="6613451" cy="7315200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F77798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0440DEB-5754-AE4B-9EDC-A47AA03191CB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8BC355-1639-AE40-A32E-3A6034169611}"/>
              </a:ext>
            </a:extLst>
          </p:cNvPr>
          <p:cNvPicPr>
            <a:picLocks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5" y="0"/>
            <a:ext cx="18309265" cy="137160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87E9CA8-D935-457A-82F9-FDDE1956F169}"/>
              </a:ext>
            </a:extLst>
          </p:cNvPr>
          <p:cNvSpPr/>
          <p:nvPr/>
        </p:nvSpPr>
        <p:spPr>
          <a:xfrm>
            <a:off x="1071069" y="1989991"/>
            <a:ext cx="2231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Yuanti SC" panose="02010600040101010101" pitchFamily="2" charset="-122"/>
                <a:ea typeface="Yuanti SC" panose="02010600040101010101" pitchFamily="2" charset="-122"/>
              </a:rPr>
              <a:t>AUC</a:t>
            </a:r>
            <a:endParaRPr lang="zh-CN" altLang="en-US" sz="54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0CE139-8FA7-4510-A149-10C28E61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8" y="4303204"/>
            <a:ext cx="15092060" cy="40114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98230E8-9FB3-47B0-A77F-CCEC70D767C4}"/>
              </a:ext>
            </a:extLst>
          </p:cNvPr>
          <p:cNvSpPr/>
          <p:nvPr/>
        </p:nvSpPr>
        <p:spPr>
          <a:xfrm>
            <a:off x="10867073" y="5146362"/>
            <a:ext cx="5107945" cy="68028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455FA0-E38D-410B-8F01-34E3BE9E1A4E}"/>
              </a:ext>
            </a:extLst>
          </p:cNvPr>
          <p:cNvSpPr/>
          <p:nvPr/>
        </p:nvSpPr>
        <p:spPr>
          <a:xfrm>
            <a:off x="10626082" y="7445828"/>
            <a:ext cx="5107945" cy="6802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/>
          <p:cNvSpPr>
            <a:spLocks/>
          </p:cNvSpPr>
          <p:nvPr/>
        </p:nvSpPr>
        <p:spPr bwMode="auto">
          <a:xfrm>
            <a:off x="-95" y="0"/>
            <a:ext cx="7497472" cy="6014953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2608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E0C236EB-8509-974F-9854-E0CA7DD02DF8}"/>
              </a:ext>
            </a:extLst>
          </p:cNvPr>
          <p:cNvGrpSpPr/>
          <p:nvPr/>
        </p:nvGrpSpPr>
        <p:grpSpPr>
          <a:xfrm>
            <a:off x="9982672" y="5708302"/>
            <a:ext cx="8305328" cy="8007698"/>
            <a:chOff x="14154150" y="3936999"/>
            <a:chExt cx="10233025" cy="98663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958243-BD23-2543-A88E-E6E3A8EE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4150" y="4314825"/>
              <a:ext cx="9882188" cy="9488488"/>
            </a:xfrm>
            <a:custGeom>
              <a:avLst/>
              <a:gdLst>
                <a:gd name="T0" fmla="*/ 3159 w 3159"/>
                <a:gd name="T1" fmla="*/ 40 h 3032"/>
                <a:gd name="T2" fmla="*/ 2329 w 3159"/>
                <a:gd name="T3" fmla="*/ 439 h 3032"/>
                <a:gd name="T4" fmla="*/ 1801 w 3159"/>
                <a:gd name="T5" fmla="*/ 1496 h 3032"/>
                <a:gd name="T6" fmla="*/ 303 w 3159"/>
                <a:gd name="T7" fmla="*/ 2247 h 3032"/>
                <a:gd name="T8" fmla="*/ 171 w 3159"/>
                <a:gd name="T9" fmla="*/ 3032 h 3032"/>
                <a:gd name="T10" fmla="*/ 3159 w 3159"/>
                <a:gd name="T11" fmla="*/ 3032 h 3032"/>
                <a:gd name="T12" fmla="*/ 3159 w 3159"/>
                <a:gd name="T13" fmla="*/ 4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9" h="3032">
                  <a:moveTo>
                    <a:pt x="3159" y="40"/>
                  </a:moveTo>
                  <a:cubicBezTo>
                    <a:pt x="3159" y="40"/>
                    <a:pt x="2624" y="0"/>
                    <a:pt x="2329" y="439"/>
                  </a:cubicBezTo>
                  <a:cubicBezTo>
                    <a:pt x="2034" y="878"/>
                    <a:pt x="2189" y="1303"/>
                    <a:pt x="1801" y="1496"/>
                  </a:cubicBezTo>
                  <a:cubicBezTo>
                    <a:pt x="1413" y="1689"/>
                    <a:pt x="606" y="1649"/>
                    <a:pt x="303" y="2247"/>
                  </a:cubicBezTo>
                  <a:cubicBezTo>
                    <a:pt x="0" y="2846"/>
                    <a:pt x="171" y="3032"/>
                    <a:pt x="171" y="3032"/>
                  </a:cubicBezTo>
                  <a:cubicBezTo>
                    <a:pt x="3159" y="3032"/>
                    <a:pt x="3159" y="3032"/>
                    <a:pt x="3159" y="3032"/>
                  </a:cubicBezTo>
                  <a:lnTo>
                    <a:pt x="3159" y="40"/>
                  </a:lnTo>
                  <a:close/>
                </a:path>
              </a:pathLst>
            </a:custGeom>
            <a:solidFill>
              <a:srgbClr val="EF9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8B386F-C204-A24C-A54C-BE7592B2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512" y="3936999"/>
              <a:ext cx="9237663" cy="9866313"/>
            </a:xfrm>
            <a:custGeom>
              <a:avLst/>
              <a:gdLst>
                <a:gd name="T0" fmla="*/ 2953 w 2953"/>
                <a:gd name="T1" fmla="*/ 41 h 3125"/>
                <a:gd name="T2" fmla="*/ 2177 w 2953"/>
                <a:gd name="T3" fmla="*/ 452 h 3125"/>
                <a:gd name="T4" fmla="*/ 1683 w 2953"/>
                <a:gd name="T5" fmla="*/ 1542 h 3125"/>
                <a:gd name="T6" fmla="*/ 283 w 2953"/>
                <a:gd name="T7" fmla="*/ 2316 h 3125"/>
                <a:gd name="T8" fmla="*/ 160 w 2953"/>
                <a:gd name="T9" fmla="*/ 3125 h 3125"/>
                <a:gd name="T10" fmla="*/ 2953 w 2953"/>
                <a:gd name="T11" fmla="*/ 3125 h 3125"/>
                <a:gd name="T12" fmla="*/ 2953 w 2953"/>
                <a:gd name="T13" fmla="*/ 41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3" h="3125">
                  <a:moveTo>
                    <a:pt x="2953" y="41"/>
                  </a:moveTo>
                  <a:cubicBezTo>
                    <a:pt x="2953" y="41"/>
                    <a:pt x="2452" y="0"/>
                    <a:pt x="2177" y="452"/>
                  </a:cubicBezTo>
                  <a:cubicBezTo>
                    <a:pt x="1901" y="905"/>
                    <a:pt x="2046" y="1343"/>
                    <a:pt x="1683" y="1542"/>
                  </a:cubicBezTo>
                  <a:cubicBezTo>
                    <a:pt x="1320" y="1741"/>
                    <a:pt x="566" y="1700"/>
                    <a:pt x="283" y="2316"/>
                  </a:cubicBezTo>
                  <a:cubicBezTo>
                    <a:pt x="0" y="2933"/>
                    <a:pt x="160" y="3125"/>
                    <a:pt x="160" y="3125"/>
                  </a:cubicBezTo>
                  <a:cubicBezTo>
                    <a:pt x="2953" y="3125"/>
                    <a:pt x="2953" y="3125"/>
                    <a:pt x="2953" y="3125"/>
                  </a:cubicBezTo>
                  <a:lnTo>
                    <a:pt x="2953" y="41"/>
                  </a:lnTo>
                  <a:close/>
                </a:path>
              </a:pathLst>
            </a:custGeom>
            <a:solidFill>
              <a:srgbClr val="F777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56EDA5C3-09A2-5E45-9FB1-F51EF122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7" y="3858237"/>
            <a:ext cx="6725145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09"/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Thanks</a:t>
            </a:r>
            <a:r>
              <a:rPr lang="zh-CN" altLang="en-US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for</a:t>
            </a:r>
            <a:r>
              <a:rPr lang="zh-CN" altLang="en-US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your attention</a:t>
            </a:r>
            <a:endParaRPr lang="en-US" sz="32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18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/>
          <p:cNvSpPr>
            <a:spLocks/>
          </p:cNvSpPr>
          <p:nvPr/>
        </p:nvSpPr>
        <p:spPr bwMode="auto">
          <a:xfrm>
            <a:off x="-95" y="0"/>
            <a:ext cx="7497472" cy="6014953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2608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E0C236EB-8509-974F-9854-E0CA7DD02DF8}"/>
              </a:ext>
            </a:extLst>
          </p:cNvPr>
          <p:cNvGrpSpPr/>
          <p:nvPr/>
        </p:nvGrpSpPr>
        <p:grpSpPr>
          <a:xfrm>
            <a:off x="9982672" y="5708302"/>
            <a:ext cx="8305328" cy="8007698"/>
            <a:chOff x="14154150" y="3936999"/>
            <a:chExt cx="10233025" cy="98663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958243-BD23-2543-A88E-E6E3A8EE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4150" y="4314825"/>
              <a:ext cx="9882188" cy="9488488"/>
            </a:xfrm>
            <a:custGeom>
              <a:avLst/>
              <a:gdLst>
                <a:gd name="T0" fmla="*/ 3159 w 3159"/>
                <a:gd name="T1" fmla="*/ 40 h 3032"/>
                <a:gd name="T2" fmla="*/ 2329 w 3159"/>
                <a:gd name="T3" fmla="*/ 439 h 3032"/>
                <a:gd name="T4" fmla="*/ 1801 w 3159"/>
                <a:gd name="T5" fmla="*/ 1496 h 3032"/>
                <a:gd name="T6" fmla="*/ 303 w 3159"/>
                <a:gd name="T7" fmla="*/ 2247 h 3032"/>
                <a:gd name="T8" fmla="*/ 171 w 3159"/>
                <a:gd name="T9" fmla="*/ 3032 h 3032"/>
                <a:gd name="T10" fmla="*/ 3159 w 3159"/>
                <a:gd name="T11" fmla="*/ 3032 h 3032"/>
                <a:gd name="T12" fmla="*/ 3159 w 3159"/>
                <a:gd name="T13" fmla="*/ 4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9" h="3032">
                  <a:moveTo>
                    <a:pt x="3159" y="40"/>
                  </a:moveTo>
                  <a:cubicBezTo>
                    <a:pt x="3159" y="40"/>
                    <a:pt x="2624" y="0"/>
                    <a:pt x="2329" y="439"/>
                  </a:cubicBezTo>
                  <a:cubicBezTo>
                    <a:pt x="2034" y="878"/>
                    <a:pt x="2189" y="1303"/>
                    <a:pt x="1801" y="1496"/>
                  </a:cubicBezTo>
                  <a:cubicBezTo>
                    <a:pt x="1413" y="1689"/>
                    <a:pt x="606" y="1649"/>
                    <a:pt x="303" y="2247"/>
                  </a:cubicBezTo>
                  <a:cubicBezTo>
                    <a:pt x="0" y="2846"/>
                    <a:pt x="171" y="3032"/>
                    <a:pt x="171" y="3032"/>
                  </a:cubicBezTo>
                  <a:cubicBezTo>
                    <a:pt x="3159" y="3032"/>
                    <a:pt x="3159" y="3032"/>
                    <a:pt x="3159" y="3032"/>
                  </a:cubicBezTo>
                  <a:lnTo>
                    <a:pt x="3159" y="40"/>
                  </a:lnTo>
                  <a:close/>
                </a:path>
              </a:pathLst>
            </a:custGeom>
            <a:solidFill>
              <a:srgbClr val="EF9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8B386F-C204-A24C-A54C-BE7592B2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512" y="3936999"/>
              <a:ext cx="9237663" cy="9866313"/>
            </a:xfrm>
            <a:custGeom>
              <a:avLst/>
              <a:gdLst>
                <a:gd name="T0" fmla="*/ 2953 w 2953"/>
                <a:gd name="T1" fmla="*/ 41 h 3125"/>
                <a:gd name="T2" fmla="*/ 2177 w 2953"/>
                <a:gd name="T3" fmla="*/ 452 h 3125"/>
                <a:gd name="T4" fmla="*/ 1683 w 2953"/>
                <a:gd name="T5" fmla="*/ 1542 h 3125"/>
                <a:gd name="T6" fmla="*/ 283 w 2953"/>
                <a:gd name="T7" fmla="*/ 2316 h 3125"/>
                <a:gd name="T8" fmla="*/ 160 w 2953"/>
                <a:gd name="T9" fmla="*/ 3125 h 3125"/>
                <a:gd name="T10" fmla="*/ 2953 w 2953"/>
                <a:gd name="T11" fmla="*/ 3125 h 3125"/>
                <a:gd name="T12" fmla="*/ 2953 w 2953"/>
                <a:gd name="T13" fmla="*/ 41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3" h="3125">
                  <a:moveTo>
                    <a:pt x="2953" y="41"/>
                  </a:moveTo>
                  <a:cubicBezTo>
                    <a:pt x="2953" y="41"/>
                    <a:pt x="2452" y="0"/>
                    <a:pt x="2177" y="452"/>
                  </a:cubicBezTo>
                  <a:cubicBezTo>
                    <a:pt x="1901" y="905"/>
                    <a:pt x="2046" y="1343"/>
                    <a:pt x="1683" y="1542"/>
                  </a:cubicBezTo>
                  <a:cubicBezTo>
                    <a:pt x="1320" y="1741"/>
                    <a:pt x="566" y="1700"/>
                    <a:pt x="283" y="2316"/>
                  </a:cubicBezTo>
                  <a:cubicBezTo>
                    <a:pt x="0" y="2933"/>
                    <a:pt x="160" y="3125"/>
                    <a:pt x="160" y="3125"/>
                  </a:cubicBezTo>
                  <a:cubicBezTo>
                    <a:pt x="2953" y="3125"/>
                    <a:pt x="2953" y="3125"/>
                    <a:pt x="2953" y="3125"/>
                  </a:cubicBezTo>
                  <a:lnTo>
                    <a:pt x="2953" y="41"/>
                  </a:lnTo>
                  <a:close/>
                </a:path>
              </a:pathLst>
            </a:custGeom>
            <a:solidFill>
              <a:srgbClr val="F777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/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9B9DB13B-AFD2-6541-A9B9-DE542DBA3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437" y="4976770"/>
            <a:ext cx="857252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09"/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01.</a:t>
            </a:r>
            <a:r>
              <a:rPr lang="zh-CN" altLang="en-US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sz="9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问题背景</a:t>
            </a:r>
            <a:endParaRPr lang="en-US" altLang="zh-CN" sz="9600" dirty="0">
              <a:solidFill>
                <a:srgbClr val="26086B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defTabSz="685709"/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endParaRPr lang="en-US" sz="32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id="{A79027A7-B38F-5945-922D-7B716C76FFEE}"/>
              </a:ext>
            </a:extLst>
          </p:cNvPr>
          <p:cNvSpPr>
            <a:spLocks/>
          </p:cNvSpPr>
          <p:nvPr/>
        </p:nvSpPr>
        <p:spPr bwMode="auto">
          <a:xfrm flipV="1">
            <a:off x="0" y="-328016"/>
            <a:ext cx="20138065" cy="14044016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F77798">
              <a:alpha val="28000"/>
            </a:srgb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12440093" y="0"/>
            <a:ext cx="5847907" cy="5126486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08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74CD4E30-4A94-9942-A189-180E5594A23F}"/>
              </a:ext>
            </a:extLst>
          </p:cNvPr>
          <p:cNvSpPr>
            <a:spLocks/>
          </p:cNvSpPr>
          <p:nvPr/>
        </p:nvSpPr>
        <p:spPr bwMode="auto">
          <a:xfrm flipV="1">
            <a:off x="0" y="7067604"/>
            <a:ext cx="6613451" cy="6648396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F77798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18AB939C-B88B-A240-8784-F6A7A3C59B86}"/>
              </a:ext>
            </a:extLst>
          </p:cNvPr>
          <p:cNvSpPr>
            <a:spLocks/>
          </p:cNvSpPr>
          <p:nvPr/>
        </p:nvSpPr>
        <p:spPr bwMode="auto">
          <a:xfrm flipV="1">
            <a:off x="0" y="10564791"/>
            <a:ext cx="5344339" cy="3151209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2608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pic>
        <p:nvPicPr>
          <p:cNvPr id="1026" name="Picture 2" descr="âäº¤è°âçå¾çæç´¢ç»æ">
            <a:extLst>
              <a:ext uri="{FF2B5EF4-FFF2-40B4-BE49-F238E27FC236}">
                <a16:creationId xmlns:a16="http://schemas.microsoft.com/office/drawing/2014/main" id="{BA55C4FE-5C5A-44A8-98FB-42F702F25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5" y="1567506"/>
            <a:ext cx="8514681" cy="51264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8DC50F0-8BB0-4FA7-9EDB-25F8DF74B1C9}"/>
              </a:ext>
            </a:extLst>
          </p:cNvPr>
          <p:cNvSpPr txBox="1"/>
          <p:nvPr/>
        </p:nvSpPr>
        <p:spPr>
          <a:xfrm>
            <a:off x="9964531" y="4130749"/>
            <a:ext cx="7330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</a:rPr>
              <a:t>我们如何通过声音辨别对方的性别</a:t>
            </a: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图形 8" descr="男性形象 ">
            <a:extLst>
              <a:ext uri="{FF2B5EF4-FFF2-40B4-BE49-F238E27FC236}">
                <a16:creationId xmlns:a16="http://schemas.microsoft.com/office/drawing/2014/main" id="{EC7B360F-3C1D-4DDD-8091-FF2D07E11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7639" y="7048212"/>
            <a:ext cx="2022604" cy="2022604"/>
          </a:xfrm>
          <a:prstGeom prst="rect">
            <a:avLst/>
          </a:prstGeom>
        </p:spPr>
      </p:pic>
      <p:pic>
        <p:nvPicPr>
          <p:cNvPr id="12" name="图形 11" descr="女性形象">
            <a:extLst>
              <a:ext uri="{FF2B5EF4-FFF2-40B4-BE49-F238E27FC236}">
                <a16:creationId xmlns:a16="http://schemas.microsoft.com/office/drawing/2014/main" id="{6B5D1258-744A-4A3A-80BF-A52973080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09787" y="7048211"/>
            <a:ext cx="2022605" cy="2022605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61E12D6-3C8F-4396-9968-972DFA9CFD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3042" y="9425036"/>
          <a:ext cx="14274403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6054357"/>
                    </a:ext>
                  </a:extLst>
                </a:gridCol>
                <a:gridCol w="5077964">
                  <a:extLst>
                    <a:ext uri="{9D8B030D-6E8A-4147-A177-3AD203B41FA5}">
                      <a16:colId xmlns:a16="http://schemas.microsoft.com/office/drawing/2014/main" val="3005792744"/>
                    </a:ext>
                  </a:extLst>
                </a:gridCol>
                <a:gridCol w="5132439">
                  <a:extLst>
                    <a:ext uri="{9D8B030D-6E8A-4147-A177-3AD203B41FA5}">
                      <a16:colId xmlns:a16="http://schemas.microsoft.com/office/drawing/2014/main" val="106362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声音频率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4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响度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57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28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2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id="{A79027A7-B38F-5945-922D-7B716C76FFEE}"/>
              </a:ext>
            </a:extLst>
          </p:cNvPr>
          <p:cNvSpPr>
            <a:spLocks/>
          </p:cNvSpPr>
          <p:nvPr/>
        </p:nvSpPr>
        <p:spPr bwMode="auto">
          <a:xfrm flipV="1">
            <a:off x="0" y="-328016"/>
            <a:ext cx="20138065" cy="14044016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F77798">
              <a:alpha val="28000"/>
            </a:srgb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12440093" y="0"/>
            <a:ext cx="5847907" cy="5126486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08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74CD4E30-4A94-9942-A189-180E5594A23F}"/>
              </a:ext>
            </a:extLst>
          </p:cNvPr>
          <p:cNvSpPr>
            <a:spLocks/>
          </p:cNvSpPr>
          <p:nvPr/>
        </p:nvSpPr>
        <p:spPr bwMode="auto">
          <a:xfrm flipV="1">
            <a:off x="0" y="7067604"/>
            <a:ext cx="6613451" cy="6648396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F77798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18AB939C-B88B-A240-8784-F6A7A3C59B86}"/>
              </a:ext>
            </a:extLst>
          </p:cNvPr>
          <p:cNvSpPr>
            <a:spLocks/>
          </p:cNvSpPr>
          <p:nvPr/>
        </p:nvSpPr>
        <p:spPr bwMode="auto">
          <a:xfrm flipV="1">
            <a:off x="0" y="10564791"/>
            <a:ext cx="5344339" cy="3151209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2608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61E12D6-3C8F-4396-9968-972DFA9CFD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5694" y="4825959"/>
          <a:ext cx="11081647" cy="869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273">
                  <a:extLst>
                    <a:ext uri="{9D8B030D-6E8A-4147-A177-3AD203B41FA5}">
                      <a16:colId xmlns:a16="http://schemas.microsoft.com/office/drawing/2014/main" val="1866054357"/>
                    </a:ext>
                  </a:extLst>
                </a:gridCol>
                <a:gridCol w="6155374">
                  <a:extLst>
                    <a:ext uri="{9D8B030D-6E8A-4147-A177-3AD203B41FA5}">
                      <a16:colId xmlns:a16="http://schemas.microsoft.com/office/drawing/2014/main" val="3005792744"/>
                    </a:ext>
                  </a:extLst>
                </a:gridCol>
              </a:tblGrid>
              <a:tr h="1119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变量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408395"/>
                  </a:ext>
                </a:extLst>
              </a:tr>
              <a:tr h="924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Meanfreq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frequency (in kHz)</a:t>
                      </a:r>
                    </a:p>
                    <a:p>
                      <a:pPr algn="ctr"/>
                      <a:r>
                        <a:rPr lang="zh-CN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平均频率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579642"/>
                  </a:ext>
                </a:extLst>
              </a:tr>
              <a:tr h="142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Sd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of frequency</a:t>
                      </a:r>
                    </a:p>
                    <a:p>
                      <a:pPr algn="ctr"/>
                      <a:r>
                        <a:rPr lang="zh-CN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频率的标准差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284024"/>
                  </a:ext>
                </a:extLst>
              </a:tr>
              <a:tr h="601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Meanfun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of fundamental frequency measured across acoustic signal</a:t>
                      </a:r>
                    </a:p>
                    <a:p>
                      <a:pPr algn="ctr"/>
                      <a:r>
                        <a:rPr lang="zh-CN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在声学信号上测量的基频平均值</a:t>
                      </a:r>
                      <a:endParaRPr lang="en-US" altLang="zh-CN" sz="3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6275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Sfm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spectral flatness</a:t>
                      </a:r>
                    </a:p>
                    <a:p>
                      <a:pPr algn="ctr"/>
                      <a:r>
                        <a:rPr lang="zh-CN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频谱平坦度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199936"/>
                  </a:ext>
                </a:extLst>
              </a:tr>
              <a:tr h="9417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00765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10A0557-8B49-4EAB-A9FF-19BA466DE3F1}"/>
              </a:ext>
            </a:extLst>
          </p:cNvPr>
          <p:cNvSpPr txBox="1"/>
          <p:nvPr/>
        </p:nvSpPr>
        <p:spPr>
          <a:xfrm>
            <a:off x="1026328" y="5574840"/>
            <a:ext cx="5822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更多的声音特征</a:t>
            </a:r>
            <a:r>
              <a:rPr lang="en-US" altLang="zh-CN" sz="4400" b="1" dirty="0"/>
              <a:t>:</a:t>
            </a:r>
            <a:endParaRPr lang="zh-CN" altLang="en-US" sz="4400" b="1" dirty="0"/>
          </a:p>
        </p:txBody>
      </p:sp>
      <p:pic>
        <p:nvPicPr>
          <p:cNvPr id="2050" name="Picture 2" descr="ç¸å³å¾ç">
            <a:extLst>
              <a:ext uri="{FF2B5EF4-FFF2-40B4-BE49-F238E27FC236}">
                <a16:creationId xmlns:a16="http://schemas.microsoft.com/office/drawing/2014/main" id="{6CD32F9C-96F2-43C3-8BBA-EB92FA95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90" y="0"/>
            <a:ext cx="12128797" cy="48515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/>
          <p:cNvSpPr>
            <a:spLocks/>
          </p:cNvSpPr>
          <p:nvPr/>
        </p:nvSpPr>
        <p:spPr bwMode="auto">
          <a:xfrm>
            <a:off x="-95" y="0"/>
            <a:ext cx="7497472" cy="6014953"/>
          </a:xfrm>
          <a:custGeom>
            <a:avLst/>
            <a:gdLst>
              <a:gd name="T0" fmla="*/ 2015 w 2015"/>
              <a:gd name="T1" fmla="*/ 0 h 1700"/>
              <a:gd name="T2" fmla="*/ 1440 w 2015"/>
              <a:gd name="T3" fmla="*/ 629 h 1700"/>
              <a:gd name="T4" fmla="*/ 620 w 2015"/>
              <a:gd name="T5" fmla="*/ 1168 h 1700"/>
              <a:gd name="T6" fmla="*/ 0 w 2015"/>
              <a:gd name="T7" fmla="*/ 1661 h 1700"/>
              <a:gd name="T8" fmla="*/ 0 w 2015"/>
              <a:gd name="T9" fmla="*/ 0 h 1700"/>
              <a:gd name="T10" fmla="*/ 2015 w 2015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5" h="1700">
                <a:moveTo>
                  <a:pt x="2015" y="0"/>
                </a:moveTo>
                <a:cubicBezTo>
                  <a:pt x="2015" y="0"/>
                  <a:pt x="1942" y="508"/>
                  <a:pt x="1440" y="629"/>
                </a:cubicBezTo>
                <a:cubicBezTo>
                  <a:pt x="938" y="750"/>
                  <a:pt x="665" y="945"/>
                  <a:pt x="620" y="1168"/>
                </a:cubicBezTo>
                <a:cubicBezTo>
                  <a:pt x="575" y="1391"/>
                  <a:pt x="399" y="1700"/>
                  <a:pt x="0" y="1661"/>
                </a:cubicBezTo>
                <a:cubicBezTo>
                  <a:pt x="0" y="0"/>
                  <a:pt x="0" y="0"/>
                  <a:pt x="0" y="0"/>
                </a:cubicBezTo>
                <a:lnTo>
                  <a:pt x="2015" y="0"/>
                </a:lnTo>
                <a:close/>
              </a:path>
            </a:pathLst>
          </a:custGeom>
          <a:solidFill>
            <a:srgbClr val="2608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E0C236EB-8509-974F-9854-E0CA7DD02DF8}"/>
              </a:ext>
            </a:extLst>
          </p:cNvPr>
          <p:cNvGrpSpPr/>
          <p:nvPr/>
        </p:nvGrpSpPr>
        <p:grpSpPr>
          <a:xfrm>
            <a:off x="9982672" y="5708302"/>
            <a:ext cx="8305328" cy="8007698"/>
            <a:chOff x="14154150" y="3936999"/>
            <a:chExt cx="10233025" cy="98663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958243-BD23-2543-A88E-E6E3A8EE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4150" y="4314825"/>
              <a:ext cx="9882188" cy="9488488"/>
            </a:xfrm>
            <a:custGeom>
              <a:avLst/>
              <a:gdLst>
                <a:gd name="T0" fmla="*/ 3159 w 3159"/>
                <a:gd name="T1" fmla="*/ 40 h 3032"/>
                <a:gd name="T2" fmla="*/ 2329 w 3159"/>
                <a:gd name="T3" fmla="*/ 439 h 3032"/>
                <a:gd name="T4" fmla="*/ 1801 w 3159"/>
                <a:gd name="T5" fmla="*/ 1496 h 3032"/>
                <a:gd name="T6" fmla="*/ 303 w 3159"/>
                <a:gd name="T7" fmla="*/ 2247 h 3032"/>
                <a:gd name="T8" fmla="*/ 171 w 3159"/>
                <a:gd name="T9" fmla="*/ 3032 h 3032"/>
                <a:gd name="T10" fmla="*/ 3159 w 3159"/>
                <a:gd name="T11" fmla="*/ 3032 h 3032"/>
                <a:gd name="T12" fmla="*/ 3159 w 3159"/>
                <a:gd name="T13" fmla="*/ 4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9" h="3032">
                  <a:moveTo>
                    <a:pt x="3159" y="40"/>
                  </a:moveTo>
                  <a:cubicBezTo>
                    <a:pt x="3159" y="40"/>
                    <a:pt x="2624" y="0"/>
                    <a:pt x="2329" y="439"/>
                  </a:cubicBezTo>
                  <a:cubicBezTo>
                    <a:pt x="2034" y="878"/>
                    <a:pt x="2189" y="1303"/>
                    <a:pt x="1801" y="1496"/>
                  </a:cubicBezTo>
                  <a:cubicBezTo>
                    <a:pt x="1413" y="1689"/>
                    <a:pt x="606" y="1649"/>
                    <a:pt x="303" y="2247"/>
                  </a:cubicBezTo>
                  <a:cubicBezTo>
                    <a:pt x="0" y="2846"/>
                    <a:pt x="171" y="3032"/>
                    <a:pt x="171" y="3032"/>
                  </a:cubicBezTo>
                  <a:cubicBezTo>
                    <a:pt x="3159" y="3032"/>
                    <a:pt x="3159" y="3032"/>
                    <a:pt x="3159" y="3032"/>
                  </a:cubicBezTo>
                  <a:lnTo>
                    <a:pt x="3159" y="40"/>
                  </a:lnTo>
                  <a:close/>
                </a:path>
              </a:pathLst>
            </a:custGeom>
            <a:solidFill>
              <a:srgbClr val="EF9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8B386F-C204-A24C-A54C-BE7592B2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512" y="3936999"/>
              <a:ext cx="9237663" cy="9866313"/>
            </a:xfrm>
            <a:custGeom>
              <a:avLst/>
              <a:gdLst>
                <a:gd name="T0" fmla="*/ 2953 w 2953"/>
                <a:gd name="T1" fmla="*/ 41 h 3125"/>
                <a:gd name="T2" fmla="*/ 2177 w 2953"/>
                <a:gd name="T3" fmla="*/ 452 h 3125"/>
                <a:gd name="T4" fmla="*/ 1683 w 2953"/>
                <a:gd name="T5" fmla="*/ 1542 h 3125"/>
                <a:gd name="T6" fmla="*/ 283 w 2953"/>
                <a:gd name="T7" fmla="*/ 2316 h 3125"/>
                <a:gd name="T8" fmla="*/ 160 w 2953"/>
                <a:gd name="T9" fmla="*/ 3125 h 3125"/>
                <a:gd name="T10" fmla="*/ 2953 w 2953"/>
                <a:gd name="T11" fmla="*/ 3125 h 3125"/>
                <a:gd name="T12" fmla="*/ 2953 w 2953"/>
                <a:gd name="T13" fmla="*/ 41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3" h="3125">
                  <a:moveTo>
                    <a:pt x="2953" y="41"/>
                  </a:moveTo>
                  <a:cubicBezTo>
                    <a:pt x="2953" y="41"/>
                    <a:pt x="2452" y="0"/>
                    <a:pt x="2177" y="452"/>
                  </a:cubicBezTo>
                  <a:cubicBezTo>
                    <a:pt x="1901" y="905"/>
                    <a:pt x="2046" y="1343"/>
                    <a:pt x="1683" y="1542"/>
                  </a:cubicBezTo>
                  <a:cubicBezTo>
                    <a:pt x="1320" y="1741"/>
                    <a:pt x="566" y="1700"/>
                    <a:pt x="283" y="2316"/>
                  </a:cubicBezTo>
                  <a:cubicBezTo>
                    <a:pt x="0" y="2933"/>
                    <a:pt x="160" y="3125"/>
                    <a:pt x="160" y="3125"/>
                  </a:cubicBezTo>
                  <a:cubicBezTo>
                    <a:pt x="2953" y="3125"/>
                    <a:pt x="2953" y="3125"/>
                    <a:pt x="2953" y="3125"/>
                  </a:cubicBezTo>
                  <a:lnTo>
                    <a:pt x="2953" y="41"/>
                  </a:lnTo>
                  <a:close/>
                </a:path>
              </a:pathLst>
            </a:custGeom>
            <a:solidFill>
              <a:srgbClr val="F777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2700" dirty="0"/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9B9DB13B-AFD2-6541-A9B9-DE542DBA3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437" y="4976770"/>
            <a:ext cx="8806442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09"/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02.</a:t>
            </a:r>
            <a:r>
              <a:rPr lang="zh-CN" altLang="en-US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sz="9600" dirty="0">
                <a:solidFill>
                  <a:srgbClr val="26086B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数据预处理</a:t>
            </a:r>
            <a:r>
              <a:rPr lang="en-US" altLang="zh-CN" sz="115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endParaRPr lang="en-US" sz="32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FBB95B7-58F6-5041-973B-CC53AE4D381E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8318331" cy="13460818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>
              <a:alpha val="29000"/>
            </a:srgbClr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387309-D061-4A0E-8089-B1A70DB6D742}"/>
              </a:ext>
            </a:extLst>
          </p:cNvPr>
          <p:cNvSpPr txBox="1"/>
          <p:nvPr/>
        </p:nvSpPr>
        <p:spPr>
          <a:xfrm>
            <a:off x="745583" y="1203583"/>
            <a:ext cx="5822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训练数据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B5424D-B3D6-4CF3-83B9-1FC50FAB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9" y="2957829"/>
            <a:ext cx="18088181" cy="43567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935F15-8121-4323-A6B1-ADF7887BFC0F}"/>
              </a:ext>
            </a:extLst>
          </p:cNvPr>
          <p:cNvSpPr txBox="1"/>
          <p:nvPr/>
        </p:nvSpPr>
        <p:spPr>
          <a:xfrm>
            <a:off x="745582" y="8459789"/>
            <a:ext cx="159200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每行包含了一条声音记录，由频率等特征组成</a:t>
            </a:r>
            <a:endParaRPr lang="en-US" altLang="zh-CN" sz="4400" b="1" dirty="0"/>
          </a:p>
          <a:p>
            <a:endParaRPr lang="en-US" altLang="zh-CN" sz="4400" b="1" dirty="0"/>
          </a:p>
          <a:p>
            <a:r>
              <a:rPr lang="zh-CN" altLang="en-US" sz="4400" b="1" dirty="0"/>
              <a:t>最终标签为</a:t>
            </a:r>
            <a:r>
              <a:rPr lang="en-US" altLang="zh-CN" sz="4400" b="1" dirty="0">
                <a:solidFill>
                  <a:srgbClr val="0070C0"/>
                </a:solidFill>
              </a:rPr>
              <a:t>‘male’ </a:t>
            </a:r>
            <a:r>
              <a:rPr lang="en-US" altLang="zh-CN" sz="4400" b="1" dirty="0"/>
              <a:t>or </a:t>
            </a:r>
            <a:r>
              <a:rPr lang="en-US" altLang="zh-CN" sz="4400" b="1" dirty="0">
                <a:solidFill>
                  <a:srgbClr val="F44674"/>
                </a:solidFill>
              </a:rPr>
              <a:t>‘female’</a:t>
            </a:r>
            <a:endParaRPr lang="zh-CN" altLang="en-US" sz="4400" b="1" dirty="0">
              <a:solidFill>
                <a:srgbClr val="F44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FBB95B7-58F6-5041-973B-CC53AE4D381E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8318331" cy="13460818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>
              <a:alpha val="29000"/>
            </a:srgbClr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2BDD25-824D-434C-B92F-B655C9F3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5" y="1024267"/>
            <a:ext cx="8543033" cy="5833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3346D1-0808-472B-805F-32ECFEE7A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31" y="7351325"/>
            <a:ext cx="8521129" cy="57391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7FAAE6-2067-4953-825D-B152E9538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9672" y="1024267"/>
            <a:ext cx="8453093" cy="57894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A28D4E-DDD0-4165-B9AE-A7C3D4EAE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791" y="7665536"/>
            <a:ext cx="8414974" cy="57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FBB95B7-58F6-5041-973B-CC53AE4D381E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8318331" cy="13460818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>
              <a:alpha val="29000"/>
            </a:srgbClr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45" name="Freeform 44"/>
          <p:cNvSpPr/>
          <p:nvPr/>
        </p:nvSpPr>
        <p:spPr>
          <a:xfrm>
            <a:off x="9973340" y="10526233"/>
            <a:ext cx="8314660" cy="3189766"/>
          </a:xfrm>
          <a:custGeom>
            <a:avLst/>
            <a:gdLst>
              <a:gd name="connsiteX0" fmla="*/ 3686468 w 3809128"/>
              <a:gd name="connsiteY0" fmla="*/ 1 h 4127208"/>
              <a:gd name="connsiteX1" fmla="*/ 3809128 w 3809128"/>
              <a:gd name="connsiteY1" fmla="*/ 3218 h 4127208"/>
              <a:gd name="connsiteX2" fmla="*/ 3809128 w 3809128"/>
              <a:gd name="connsiteY2" fmla="*/ 4127208 h 4127208"/>
              <a:gd name="connsiteX3" fmla="*/ 0 w 3809128"/>
              <a:gd name="connsiteY3" fmla="*/ 4127208 h 4127208"/>
              <a:gd name="connsiteX4" fmla="*/ 6864 w 3809128"/>
              <a:gd name="connsiteY4" fmla="*/ 4114184 h 4127208"/>
              <a:gd name="connsiteX5" fmla="*/ 998978 w 3809128"/>
              <a:gd name="connsiteY5" fmla="*/ 1354633 h 4127208"/>
              <a:gd name="connsiteX6" fmla="*/ 3686468 w 3809128"/>
              <a:gd name="connsiteY6" fmla="*/ 1 h 41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9128" h="4127208">
                <a:moveTo>
                  <a:pt x="3686468" y="1"/>
                </a:moveTo>
                <a:cubicBezTo>
                  <a:pt x="3764906" y="-90"/>
                  <a:pt x="3809128" y="3218"/>
                  <a:pt x="3809128" y="3218"/>
                </a:cubicBezTo>
                <a:lnTo>
                  <a:pt x="3809128" y="4127208"/>
                </a:lnTo>
                <a:lnTo>
                  <a:pt x="0" y="4127208"/>
                </a:lnTo>
                <a:lnTo>
                  <a:pt x="6864" y="4114184"/>
                </a:lnTo>
                <a:cubicBezTo>
                  <a:pt x="345770" y="3376702"/>
                  <a:pt x="312310" y="2376873"/>
                  <a:pt x="998978" y="1354633"/>
                </a:cubicBezTo>
                <a:cubicBezTo>
                  <a:pt x="1841706" y="100065"/>
                  <a:pt x="3262916" y="489"/>
                  <a:pt x="3686468" y="1"/>
                </a:cubicBezTo>
                <a:close/>
              </a:path>
            </a:pathLst>
          </a:custGeom>
          <a:solidFill>
            <a:srgbClr val="A0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1" name="Freeform 40"/>
          <p:cNvSpPr/>
          <p:nvPr/>
        </p:nvSpPr>
        <p:spPr>
          <a:xfrm>
            <a:off x="12167262" y="10717876"/>
            <a:ext cx="6151069" cy="3019478"/>
          </a:xfrm>
          <a:custGeom>
            <a:avLst/>
            <a:gdLst>
              <a:gd name="connsiteX0" fmla="*/ 3594402 w 3709248"/>
              <a:gd name="connsiteY0" fmla="*/ 3 h 4532804"/>
              <a:gd name="connsiteX1" fmla="*/ 3709248 w 3709248"/>
              <a:gd name="connsiteY1" fmla="*/ 3274 h 4532804"/>
              <a:gd name="connsiteX2" fmla="*/ 3709248 w 3709248"/>
              <a:gd name="connsiteY2" fmla="*/ 4532804 h 4532804"/>
              <a:gd name="connsiteX3" fmla="*/ 0 w 3709248"/>
              <a:gd name="connsiteY3" fmla="*/ 4532804 h 4532804"/>
              <a:gd name="connsiteX4" fmla="*/ 57838 w 3709248"/>
              <a:gd name="connsiteY4" fmla="*/ 4441492 h 4532804"/>
              <a:gd name="connsiteX5" fmla="*/ 1081954 w 3709248"/>
              <a:gd name="connsiteY5" fmla="*/ 1395258 h 4532804"/>
              <a:gd name="connsiteX6" fmla="*/ 3594402 w 3709248"/>
              <a:gd name="connsiteY6" fmla="*/ 3 h 4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48" h="4532804">
                <a:moveTo>
                  <a:pt x="3594402" y="3"/>
                </a:moveTo>
                <a:cubicBezTo>
                  <a:pt x="3667836" y="-116"/>
                  <a:pt x="3709248" y="3274"/>
                  <a:pt x="3709248" y="3274"/>
                </a:cubicBezTo>
                <a:lnTo>
                  <a:pt x="3709248" y="4532804"/>
                </a:lnTo>
                <a:lnTo>
                  <a:pt x="0" y="4532804"/>
                </a:lnTo>
                <a:lnTo>
                  <a:pt x="57838" y="4441492"/>
                </a:lnTo>
                <a:cubicBezTo>
                  <a:pt x="482052" y="3668027"/>
                  <a:pt x="381116" y="2545930"/>
                  <a:pt x="1081954" y="1395258"/>
                </a:cubicBezTo>
                <a:cubicBezTo>
                  <a:pt x="1867540" y="103608"/>
                  <a:pt x="3197856" y="645"/>
                  <a:pt x="3594402" y="3"/>
                </a:cubicBezTo>
                <a:close/>
              </a:path>
            </a:pathLst>
          </a:custGeom>
          <a:solidFill>
            <a:srgbClr val="F77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FC33DF9-A092-B340-A5D2-FE3C7801DF04}"/>
              </a:ext>
            </a:extLst>
          </p:cNvPr>
          <p:cNvSpPr>
            <a:spLocks/>
          </p:cNvSpPr>
          <p:nvPr/>
        </p:nvSpPr>
        <p:spPr bwMode="auto">
          <a:xfrm>
            <a:off x="12470424" y="0"/>
            <a:ext cx="5847907" cy="5826642"/>
          </a:xfrm>
          <a:custGeom>
            <a:avLst/>
            <a:gdLst>
              <a:gd name="T0" fmla="*/ 0 w 2664"/>
              <a:gd name="T1" fmla="*/ 0 h 2248"/>
              <a:gd name="T2" fmla="*/ 760 w 2664"/>
              <a:gd name="T3" fmla="*/ 832 h 2248"/>
              <a:gd name="T4" fmla="*/ 1844 w 2664"/>
              <a:gd name="T5" fmla="*/ 1545 h 2248"/>
              <a:gd name="T6" fmla="*/ 2664 w 2664"/>
              <a:gd name="T7" fmla="*/ 2196 h 2248"/>
              <a:gd name="T8" fmla="*/ 2664 w 2664"/>
              <a:gd name="T9" fmla="*/ 0 h 2248"/>
              <a:gd name="T10" fmla="*/ 0 w 2664"/>
              <a:gd name="T11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2248">
                <a:moveTo>
                  <a:pt x="0" y="0"/>
                </a:moveTo>
                <a:cubicBezTo>
                  <a:pt x="0" y="0"/>
                  <a:pt x="96" y="672"/>
                  <a:pt x="760" y="832"/>
                </a:cubicBezTo>
                <a:cubicBezTo>
                  <a:pt x="1424" y="992"/>
                  <a:pt x="1785" y="1250"/>
                  <a:pt x="1844" y="1545"/>
                </a:cubicBezTo>
                <a:cubicBezTo>
                  <a:pt x="1904" y="1840"/>
                  <a:pt x="2136" y="2248"/>
                  <a:pt x="2664" y="2196"/>
                </a:cubicBezTo>
                <a:cubicBezTo>
                  <a:pt x="2664" y="0"/>
                  <a:pt x="2664" y="0"/>
                  <a:pt x="26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086B"/>
          </a:solidFill>
          <a:ln>
            <a:noFill/>
          </a:ln>
          <a:extLst/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sz="27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387309-D061-4A0E-8089-B1A70DB6D742}"/>
              </a:ext>
            </a:extLst>
          </p:cNvPr>
          <p:cNvSpPr txBox="1"/>
          <p:nvPr/>
        </p:nvSpPr>
        <p:spPr>
          <a:xfrm>
            <a:off x="745583" y="1203583"/>
            <a:ext cx="5822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数据预处理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935F15-8121-4323-A6B1-ADF7887BFC0F}"/>
              </a:ext>
            </a:extLst>
          </p:cNvPr>
          <p:cNvSpPr txBox="1"/>
          <p:nvPr/>
        </p:nvSpPr>
        <p:spPr>
          <a:xfrm>
            <a:off x="1199117" y="2228102"/>
            <a:ext cx="15920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1. </a:t>
            </a:r>
            <a:r>
              <a:rPr lang="zh-CN" altLang="en-US" sz="4400" b="1" dirty="0"/>
              <a:t>填补缺失项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A88449-0542-4ED8-8E83-DB132AE3CD00}"/>
              </a:ext>
            </a:extLst>
          </p:cNvPr>
          <p:cNvSpPr txBox="1"/>
          <p:nvPr/>
        </p:nvSpPr>
        <p:spPr>
          <a:xfrm>
            <a:off x="1199117" y="8054743"/>
            <a:ext cx="15920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2. </a:t>
            </a:r>
            <a:r>
              <a:rPr lang="zh-CN" altLang="en-US" sz="4400" b="1" dirty="0"/>
              <a:t>交叉验证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70E8E1-BB7D-45AF-BC5A-2A27CF53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92" y="3280378"/>
            <a:ext cx="7603208" cy="38905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7344CA-D67F-416F-B5C0-8133BC11781E}"/>
              </a:ext>
            </a:extLst>
          </p:cNvPr>
          <p:cNvSpPr/>
          <p:nvPr/>
        </p:nvSpPr>
        <p:spPr>
          <a:xfrm>
            <a:off x="4578266" y="3657600"/>
            <a:ext cx="1527565" cy="12369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C74861-6FCD-4B61-995C-A0BC79D6654D}"/>
              </a:ext>
            </a:extLst>
          </p:cNvPr>
          <p:cNvCxnSpPr>
            <a:stCxn id="4" idx="3"/>
          </p:cNvCxnSpPr>
          <p:nvPr/>
        </p:nvCxnSpPr>
        <p:spPr>
          <a:xfrm flipV="1">
            <a:off x="6105831" y="3881377"/>
            <a:ext cx="4630995" cy="3947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C14900-B7B5-481C-9731-EBDF4D34D9C3}"/>
              </a:ext>
            </a:extLst>
          </p:cNvPr>
          <p:cNvSpPr txBox="1"/>
          <p:nvPr/>
        </p:nvSpPr>
        <p:spPr>
          <a:xfrm>
            <a:off x="10848102" y="3506656"/>
            <a:ext cx="4041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缺失项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17FA06-4133-40D0-AD9F-B7F6119282BD}"/>
              </a:ext>
            </a:extLst>
          </p:cNvPr>
          <p:cNvSpPr/>
          <p:nvPr/>
        </p:nvSpPr>
        <p:spPr>
          <a:xfrm>
            <a:off x="619713" y="11135177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F4310B-AEAF-4FA7-AFA2-321131C82747}"/>
              </a:ext>
            </a:extLst>
          </p:cNvPr>
          <p:cNvSpPr/>
          <p:nvPr/>
        </p:nvSpPr>
        <p:spPr>
          <a:xfrm>
            <a:off x="1877407" y="11135177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7C2AE3-D0FE-4D4A-9D94-FB3FC0353880}"/>
              </a:ext>
            </a:extLst>
          </p:cNvPr>
          <p:cNvSpPr/>
          <p:nvPr/>
        </p:nvSpPr>
        <p:spPr>
          <a:xfrm>
            <a:off x="3194702" y="11104080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8CFDA1-D636-421C-8824-B296145C1E05}"/>
              </a:ext>
            </a:extLst>
          </p:cNvPr>
          <p:cNvSpPr/>
          <p:nvPr/>
        </p:nvSpPr>
        <p:spPr>
          <a:xfrm>
            <a:off x="4452396" y="11104080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9381F-5F3D-40C8-AA2D-C3137A5C9389}"/>
              </a:ext>
            </a:extLst>
          </p:cNvPr>
          <p:cNvSpPr/>
          <p:nvPr/>
        </p:nvSpPr>
        <p:spPr>
          <a:xfrm>
            <a:off x="5769691" y="11114627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BD5B1D-81F8-4885-945F-331CCABACD56}"/>
              </a:ext>
            </a:extLst>
          </p:cNvPr>
          <p:cNvSpPr/>
          <p:nvPr/>
        </p:nvSpPr>
        <p:spPr>
          <a:xfrm>
            <a:off x="7027385" y="11114627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D5FC03-DDCB-47A0-A061-7E9DBAD81219}"/>
              </a:ext>
            </a:extLst>
          </p:cNvPr>
          <p:cNvSpPr/>
          <p:nvPr/>
        </p:nvSpPr>
        <p:spPr>
          <a:xfrm>
            <a:off x="8322399" y="11110332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D219CA-6C0B-4AA3-8872-A2B54FA06D70}"/>
              </a:ext>
            </a:extLst>
          </p:cNvPr>
          <p:cNvSpPr/>
          <p:nvPr/>
        </p:nvSpPr>
        <p:spPr>
          <a:xfrm>
            <a:off x="9580093" y="11110332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34A4A58-0B16-465F-AAA5-DB1906CA7A1D}"/>
              </a:ext>
            </a:extLst>
          </p:cNvPr>
          <p:cNvSpPr/>
          <p:nvPr/>
        </p:nvSpPr>
        <p:spPr>
          <a:xfrm>
            <a:off x="10848102" y="11114627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4DC612-E418-4885-90D1-8DF169FDC5A0}"/>
              </a:ext>
            </a:extLst>
          </p:cNvPr>
          <p:cNvSpPr/>
          <p:nvPr/>
        </p:nvSpPr>
        <p:spPr>
          <a:xfrm>
            <a:off x="12105796" y="11114627"/>
            <a:ext cx="1024223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E25F08A-9095-4225-827A-D215A5A9692E}"/>
              </a:ext>
            </a:extLst>
          </p:cNvPr>
          <p:cNvSpPr/>
          <p:nvPr/>
        </p:nvSpPr>
        <p:spPr>
          <a:xfrm>
            <a:off x="619713" y="8811554"/>
            <a:ext cx="12510306" cy="134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27225D8-0D13-4435-8898-9C3A9A7F351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964507" y="10152022"/>
            <a:ext cx="1910359" cy="5565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D9FABE8-454E-4141-B81D-3DA20B6DE06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05831" y="10152022"/>
            <a:ext cx="769035" cy="5565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D5BF08D-E870-4EA4-A047-35B4E76424E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874866" y="10152022"/>
            <a:ext cx="664630" cy="5565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7B127D-A160-4ECA-8D27-520F00C377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874866" y="10152022"/>
            <a:ext cx="2284298" cy="4723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DCEC9FA-B3E6-4A78-8458-82C618E3C26A}"/>
              </a:ext>
            </a:extLst>
          </p:cNvPr>
          <p:cNvSpPr txBox="1"/>
          <p:nvPr/>
        </p:nvSpPr>
        <p:spPr>
          <a:xfrm>
            <a:off x="741605" y="11487898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26B10F-59EB-470B-BED4-729D48B7FE2E}"/>
              </a:ext>
            </a:extLst>
          </p:cNvPr>
          <p:cNvSpPr txBox="1"/>
          <p:nvPr/>
        </p:nvSpPr>
        <p:spPr>
          <a:xfrm>
            <a:off x="1984995" y="11487898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8093E13-4A61-4C76-82D8-26CA9D3E5CF2}"/>
              </a:ext>
            </a:extLst>
          </p:cNvPr>
          <p:cNvSpPr txBox="1"/>
          <p:nvPr/>
        </p:nvSpPr>
        <p:spPr>
          <a:xfrm>
            <a:off x="3311724" y="11494748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278C134-EB20-43D5-97F8-AFF285F218C3}"/>
              </a:ext>
            </a:extLst>
          </p:cNvPr>
          <p:cNvSpPr txBox="1"/>
          <p:nvPr/>
        </p:nvSpPr>
        <p:spPr>
          <a:xfrm>
            <a:off x="4581575" y="11492968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④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8CD735-35A4-4AB2-9829-24F00984215B}"/>
              </a:ext>
            </a:extLst>
          </p:cNvPr>
          <p:cNvSpPr txBox="1"/>
          <p:nvPr/>
        </p:nvSpPr>
        <p:spPr>
          <a:xfrm>
            <a:off x="5882197" y="11494747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⑤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22CAF85-6D75-473B-AB4C-CC7ADA1E30F3}"/>
              </a:ext>
            </a:extLst>
          </p:cNvPr>
          <p:cNvSpPr txBox="1"/>
          <p:nvPr/>
        </p:nvSpPr>
        <p:spPr>
          <a:xfrm>
            <a:off x="7111254" y="11494746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⑥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881E807-07F1-4A05-A824-9542BDA4BA8D}"/>
              </a:ext>
            </a:extLst>
          </p:cNvPr>
          <p:cNvSpPr txBox="1"/>
          <p:nvPr/>
        </p:nvSpPr>
        <p:spPr>
          <a:xfrm>
            <a:off x="8444855" y="11494745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⑦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8EADCE8-5412-40D4-8A0D-BFAAFA4F9D43}"/>
              </a:ext>
            </a:extLst>
          </p:cNvPr>
          <p:cNvSpPr txBox="1"/>
          <p:nvPr/>
        </p:nvSpPr>
        <p:spPr>
          <a:xfrm>
            <a:off x="9712602" y="11494745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⑧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6B702EA-A4CF-4050-8041-B8E5B21C7C31}"/>
              </a:ext>
            </a:extLst>
          </p:cNvPr>
          <p:cNvSpPr txBox="1"/>
          <p:nvPr/>
        </p:nvSpPr>
        <p:spPr>
          <a:xfrm>
            <a:off x="10934104" y="11494744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⑨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B5C78A8-AA46-48E6-AF59-FD993AC262CF}"/>
              </a:ext>
            </a:extLst>
          </p:cNvPr>
          <p:cNvSpPr txBox="1"/>
          <p:nvPr/>
        </p:nvSpPr>
        <p:spPr>
          <a:xfrm>
            <a:off x="12253263" y="11494743"/>
            <a:ext cx="102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⑩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193A9E-E741-4A38-A4F4-ED243D748D39}"/>
              </a:ext>
            </a:extLst>
          </p:cNvPr>
          <p:cNvSpPr txBox="1"/>
          <p:nvPr/>
        </p:nvSpPr>
        <p:spPr>
          <a:xfrm>
            <a:off x="13755936" y="8640384"/>
            <a:ext cx="40417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随机将训练集分为十个子集。训练</a:t>
            </a:r>
            <a:r>
              <a:rPr lang="en-US" altLang="zh-CN" sz="4400" b="1" dirty="0"/>
              <a:t>10</a:t>
            </a:r>
            <a:r>
              <a:rPr lang="zh-CN" altLang="en-US" sz="4400" b="1" dirty="0"/>
              <a:t>次，每次训练用</a:t>
            </a:r>
            <a:r>
              <a:rPr lang="en-US" altLang="zh-CN" sz="4400" b="1" dirty="0"/>
              <a:t>1</a:t>
            </a:r>
            <a:r>
              <a:rPr lang="zh-CN" altLang="en-US" sz="4400" b="1" dirty="0"/>
              <a:t>个子集评估，另</a:t>
            </a:r>
            <a:r>
              <a:rPr lang="en-US" altLang="zh-CN" sz="4400" b="1" dirty="0"/>
              <a:t>9</a:t>
            </a:r>
            <a:r>
              <a:rPr lang="zh-CN" altLang="en-US" sz="4400" b="1" dirty="0"/>
              <a:t>个训练。</a:t>
            </a:r>
          </a:p>
        </p:txBody>
      </p:sp>
    </p:spTree>
    <p:extLst>
      <p:ext uri="{BB962C8B-B14F-4D97-AF65-F5344CB8AC3E}">
        <p14:creationId xmlns:p14="http://schemas.microsoft.com/office/powerpoint/2010/main" val="27779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</TotalTime>
  <Words>570</Words>
  <Application>Microsoft Office PowerPoint</Application>
  <PresentationFormat>自定义</PresentationFormat>
  <Paragraphs>163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Yuanti SC</vt:lpstr>
      <vt:lpstr>等线</vt:lpstr>
      <vt:lpstr>KaiTi_GB2312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林 明仙</cp:lastModifiedBy>
  <cp:revision>152</cp:revision>
  <dcterms:created xsi:type="dcterms:W3CDTF">2019-01-31T03:40:47Z</dcterms:created>
  <dcterms:modified xsi:type="dcterms:W3CDTF">2019-04-07T13:58:46Z</dcterms:modified>
</cp:coreProperties>
</file>