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0"/>
  </p:notesMasterIdLst>
  <p:sldIdLst>
    <p:sldId id="256" r:id="rId2"/>
    <p:sldId id="273" r:id="rId3"/>
    <p:sldId id="258" r:id="rId4"/>
    <p:sldId id="274" r:id="rId5"/>
    <p:sldId id="259" r:id="rId6"/>
    <p:sldId id="260" r:id="rId7"/>
    <p:sldId id="262" r:id="rId8"/>
    <p:sldId id="275" r:id="rId9"/>
    <p:sldId id="263" r:id="rId10"/>
    <p:sldId id="271" r:id="rId11"/>
    <p:sldId id="272" r:id="rId12"/>
    <p:sldId id="267" r:id="rId13"/>
    <p:sldId id="268" r:id="rId14"/>
    <p:sldId id="276" r:id="rId15"/>
    <p:sldId id="277" r:id="rId16"/>
    <p:sldId id="269" r:id="rId17"/>
    <p:sldId id="270" r:id="rId18"/>
    <p:sldId id="26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3CAD3-0841-4A59-9CBC-DA09AE9408EB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BE77D-0296-47FE-8CF4-0064CAE90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418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BE77D-0296-47FE-8CF4-0064CAE9091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841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BE77D-0296-47FE-8CF4-0064CAE9091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5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BE77D-0296-47FE-8CF4-0064CAE9091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82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213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5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82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75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335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01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2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6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1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05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22BFCF7-9231-4A86-A6F2-CE9E1A19D470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24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22BFCF7-9231-4A86-A6F2-CE9E1A19D470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3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6232" y="849085"/>
            <a:ext cx="9667955" cy="4163786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Глубокие нейронные сети для распознавания формул на изображениях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91852" y="6148796"/>
            <a:ext cx="3377146" cy="41637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Новиков Егор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15344" y="66675"/>
            <a:ext cx="7361311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набора данных и подготовки набора данных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0974" y="647936"/>
            <a:ext cx="11830050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8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набора данных используются изображения с формулами, взятых с гарвардского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проекта.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Набор состоит из двух пакетов "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generateset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и "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hugedataset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 Первый представляет собой изображения с формулами в количестве 1700 штук, второй 104000 изображений. "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generatedset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будет использоваться только для первой итерации(задания) каждой нейронной сети, для последующих итераций будет использован "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hugedataset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 Процесс обучения состоит из 11 итераций. Для каждой из них устанавливаются свои критерии обучения. Изначально мы имеем изображения формул на листе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A4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6.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518448"/>
            <a:ext cx="3176587" cy="404084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437" y="2523211"/>
            <a:ext cx="2919338" cy="403608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724975" y="4123373"/>
            <a:ext cx="3067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Первоначальный вид необработанного изображения с формулой.</a:t>
            </a:r>
          </a:p>
        </p:txBody>
      </p:sp>
    </p:spTree>
    <p:extLst>
      <p:ext uri="{BB962C8B-B14F-4D97-AF65-F5344CB8AC3E}">
        <p14:creationId xmlns:p14="http://schemas.microsoft.com/office/powerpoint/2010/main" val="329680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2425" y="163249"/>
            <a:ext cx="11582400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8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F30"/>
                <a:cs typeface="Times New Roman" panose="02020603050405020304" pitchFamily="18" charset="0"/>
              </a:rPr>
              <a:t>Для оптимизации работы нейронной сети, предварительно, эти изображения обрезаются (Рис. 7.).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8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чего, формулы нормализуются. Создаётся отдельный файл, где каждая из формул прописана в печатном виде и имеет свой номер, расставляются все пробелы, прописываются названия греческих букв, вместо их обозначения. Для наибольшего успеха обучения, из пакета данных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исключаются те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формулы,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имеют большое количество грамматических ошибок.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737398"/>
            <a:ext cx="3714750" cy="46980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727" y="3838575"/>
            <a:ext cx="2845196" cy="259691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286875" y="3670943"/>
            <a:ext cx="1790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обрезанного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40059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1768" y="6415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процесса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8568" y="525821"/>
            <a:ext cx="11582400" cy="601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 процесс обучения состоит из 11 итераций(заданий), для каждой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которых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введены свои критерии обучения.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примеру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первой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задаются такие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параметры: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0.001 - Скорость чтения.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100 - Количество эпох обучения.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20 - Размер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батча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ENC_DROPOUT = 0.5 - Параметр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"метода исключения".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предотвращения переобучения нейронной сети.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DEC_DROPOUT= 0.5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DownsampleImage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Параметр уменьшения размера хранилища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60 - Высота изображения.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360 - Ширина изображения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прохождения одной полной итерации, мы получаем оценку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нейронной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сети, в частности расчёт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её ошибки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BLEU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Bi-Lingual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Understudy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значение, которое показывает насколько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распознанная нейронной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сетью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совпадает с правильной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формулой.</a:t>
            </a:r>
          </a:p>
          <a:p>
            <a:pPr>
              <a:lnSpc>
                <a:spcPct val="107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average loss: 8.536643981933594</a:t>
            </a:r>
          </a:p>
          <a:p>
            <a:pPr algn="ctr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 score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12.42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проверочной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нейронной сети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100-ой эпохи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2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34470" y="711899"/>
            <a:ext cx="6096000" cy="55081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мере прохождения обучения параметры нейронной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сети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будут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изменяться следующим образом. После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первой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итерации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 изменён пакет данных с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generatedset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на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hugedataset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для третьей итерации будет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изменено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значение "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ru-RU" sz="16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6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0.01</a:t>
            </a:r>
            <a:endParaRPr lang="en-US" sz="1600" i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четвёртой итерации снова будет изменён параметр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ru-RU" sz="16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0.0001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пятой обновлено значение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ru-RU" sz="16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16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 запуском шестой итерации изменяем значение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DownsampleImage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"c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"на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оно останется в этом положении до окончания обучения.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запуска седьмой, поменяем сразу три параметра: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0.00001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ENC_DROPOUT = 0.1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DEC_DROPOUT = 0.1</a:t>
            </a:r>
            <a:endParaRPr lang="ru-RU" sz="16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554320" y="711899"/>
            <a:ext cx="5637680" cy="5310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восьмой выставим исходное значение переменных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DropOut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ENC_DROPOUT = 0.5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DEC_DROPOUT = 0.5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девятой сделаем такие изменения и переведём изображения в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новый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формат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0.0001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6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128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512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десятой внесём такие значения: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0.00001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ENC_DROPOUT = 0.1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DEC_DROPOUT = 0.1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И, для завершающей обучение, одиннадцатой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итерации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изменяем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эти параметры: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ENC_DROPOUT = 0.0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DEC_DROPOUT = 0.0</a:t>
            </a:r>
            <a:endParaRPr lang="ru-RU" sz="16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2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816" y="0"/>
            <a:ext cx="11599164" cy="777240"/>
          </a:xfrm>
        </p:spPr>
        <p:txBody>
          <a:bodyPr/>
          <a:lstStyle/>
          <a:p>
            <a:r>
              <a:rPr lang="ru-RU" dirty="0" smtClean="0"/>
              <a:t>Кривые обучения в случае </a:t>
            </a:r>
            <a:r>
              <a:rPr lang="en-US" dirty="0" smtClean="0"/>
              <a:t>GRU </a:t>
            </a:r>
            <a:r>
              <a:rPr lang="ru-RU" dirty="0" smtClean="0"/>
              <a:t>ячейки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7" y="3980219"/>
            <a:ext cx="3724275" cy="2514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31" y="1097617"/>
            <a:ext cx="3724275" cy="26003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7" y="1097617"/>
            <a:ext cx="3733800" cy="25622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766365" y="1936114"/>
            <a:ext cx="1759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9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.1.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графика значений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 score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66365" y="4698910"/>
            <a:ext cx="17599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9.2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Пример графика значений ошибки по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батчам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873531" y="3980219"/>
            <a:ext cx="3724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9.3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Пример графика значений ошибок в проверочных тестах</a:t>
            </a:r>
          </a:p>
        </p:txBody>
      </p:sp>
    </p:spTree>
    <p:extLst>
      <p:ext uri="{BB962C8B-B14F-4D97-AF65-F5344CB8AC3E}">
        <p14:creationId xmlns:p14="http://schemas.microsoft.com/office/powerpoint/2010/main" val="1410318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816" y="0"/>
            <a:ext cx="11599164" cy="777240"/>
          </a:xfrm>
        </p:spPr>
        <p:txBody>
          <a:bodyPr/>
          <a:lstStyle/>
          <a:p>
            <a:r>
              <a:rPr lang="ru-RU" dirty="0" smtClean="0"/>
              <a:t>Кривые обучения в случае </a:t>
            </a:r>
            <a:r>
              <a:rPr lang="ru-RU" dirty="0" err="1" smtClean="0"/>
              <a:t>Трансформера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016188"/>
            <a:ext cx="3371850" cy="2286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000"/>
            <a:ext cx="3371850" cy="2286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29" y="1143000"/>
            <a:ext cx="3371850" cy="228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511401" y="1870501"/>
            <a:ext cx="17728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10.1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Пример графика значений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 score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511401" y="4620579"/>
            <a:ext cx="17728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10.2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Пример графика значений ошибки по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батчам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018929" y="3565125"/>
            <a:ext cx="3371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10.3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Пример графика значений ошибок в проверочных тестах</a:t>
            </a:r>
          </a:p>
        </p:txBody>
      </p:sp>
    </p:spTree>
    <p:extLst>
      <p:ext uri="{BB962C8B-B14F-4D97-AF65-F5344CB8AC3E}">
        <p14:creationId xmlns:p14="http://schemas.microsoft.com/office/powerpoint/2010/main" val="213570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74058" y="196177"/>
            <a:ext cx="224388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00203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Результаты обучения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3550"/>
              </p:ext>
            </p:extLst>
          </p:nvPr>
        </p:nvGraphicFramePr>
        <p:xfrm>
          <a:off x="2181225" y="667706"/>
          <a:ext cx="7829550" cy="613035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14356">
                  <a:extLst>
                    <a:ext uri="{9D8B030D-6E8A-4147-A177-3AD203B41FA5}">
                      <a16:colId xmlns:a16="http://schemas.microsoft.com/office/drawing/2014/main" val="728385365"/>
                    </a:ext>
                  </a:extLst>
                </a:gridCol>
                <a:gridCol w="3915194">
                  <a:extLst>
                    <a:ext uri="{9D8B030D-6E8A-4147-A177-3AD203B41FA5}">
                      <a16:colId xmlns:a16="http://schemas.microsoft.com/office/drawing/2014/main" val="270918262"/>
                    </a:ext>
                  </a:extLst>
                </a:gridCol>
              </a:tblGrid>
              <a:tr h="182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GRU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Трансформер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extLst>
                  <a:ext uri="{0D108BD9-81ED-4DB2-BD59-A6C34878D82A}">
                    <a16:rowId xmlns:a16="http://schemas.microsoft.com/office/drawing/2014/main" val="3924880613"/>
                  </a:ext>
                </a:extLst>
              </a:tr>
              <a:tr h="18277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02030" algn="l"/>
                        </a:tabLs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Первая итерация:</a:t>
                      </a:r>
                    </a:p>
                  </a:txBody>
                  <a:tcPr marL="43480" marR="434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73080"/>
                  </a:ext>
                </a:extLst>
              </a:tr>
              <a:tr h="755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8.536643981933594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12.42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0.4935080707032117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77.71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extLst>
                  <a:ext uri="{0D108BD9-81ED-4DB2-BD59-A6C34878D82A}">
                    <a16:rowId xmlns:a16="http://schemas.microsoft.com/office/drawing/2014/main" val="677024524"/>
                  </a:ext>
                </a:extLst>
              </a:tr>
              <a:tr h="1819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Вторая итерация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79996"/>
                  </a:ext>
                </a:extLst>
              </a:tr>
              <a:tr h="755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2.291751463846753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23.42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0.17141498625278473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93.28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extLst>
                  <a:ext uri="{0D108BD9-81ED-4DB2-BD59-A6C34878D82A}">
                    <a16:rowId xmlns:a16="http://schemas.microsoft.com/office/drawing/2014/main" val="3896579082"/>
                  </a:ext>
                </a:extLst>
              </a:tr>
              <a:tr h="1819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Третья итерация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76644"/>
                  </a:ext>
                </a:extLst>
              </a:tr>
              <a:tr h="755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3.773274381954685</a:t>
                      </a:r>
                      <a:b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2.87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2.70721435546875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17.54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extLst>
                  <a:ext uri="{0D108BD9-81ED-4DB2-BD59-A6C34878D82A}">
                    <a16:rowId xmlns:a16="http://schemas.microsoft.com/office/drawing/2014/main" val="1988537333"/>
                  </a:ext>
                </a:extLst>
              </a:tr>
              <a:tr h="1819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Четвёртая итерация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08191"/>
                  </a:ext>
                </a:extLst>
              </a:tr>
              <a:tr h="755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4.963756845783645</a:t>
                      </a:r>
                      <a:b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10.19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2.249237537384033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25.63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extLst>
                  <a:ext uri="{0D108BD9-81ED-4DB2-BD59-A6C34878D82A}">
                    <a16:rowId xmlns:a16="http://schemas.microsoft.com/office/drawing/2014/main" val="334441333"/>
                  </a:ext>
                </a:extLst>
              </a:tr>
              <a:tr h="18277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Пятая итерация:</a:t>
                      </a:r>
                    </a:p>
                  </a:txBody>
                  <a:tcPr marL="43480" marR="434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14154"/>
                  </a:ext>
                </a:extLst>
              </a:tr>
              <a:tr h="755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4.795395610563912</a:t>
                      </a:r>
                      <a:b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14.93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2.248100757598877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26.14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extLst>
                  <a:ext uri="{0D108BD9-81ED-4DB2-BD59-A6C34878D82A}">
                    <a16:rowId xmlns:a16="http://schemas.microsoft.com/office/drawing/2014/main" val="1882244315"/>
                  </a:ext>
                </a:extLst>
              </a:tr>
              <a:tr h="18277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Шестая итерация:</a:t>
                      </a:r>
                    </a:p>
                  </a:txBody>
                  <a:tcPr marL="43480" marR="434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187152"/>
                  </a:ext>
                </a:extLst>
              </a:tr>
              <a:tr h="755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8.862708091735844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16.16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2.2580454349517822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24.55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extLst>
                  <a:ext uri="{0D108BD9-81ED-4DB2-BD59-A6C34878D82A}">
                    <a16:rowId xmlns:a16="http://schemas.microsoft.com/office/drawing/2014/main" val="3095593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475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69097"/>
              </p:ext>
            </p:extLst>
          </p:nvPr>
        </p:nvGraphicFramePr>
        <p:xfrm>
          <a:off x="1543050" y="133350"/>
          <a:ext cx="9105902" cy="637649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552465">
                  <a:extLst>
                    <a:ext uri="{9D8B030D-6E8A-4147-A177-3AD203B41FA5}">
                      <a16:colId xmlns:a16="http://schemas.microsoft.com/office/drawing/2014/main" val="2682284765"/>
                    </a:ext>
                  </a:extLst>
                </a:gridCol>
                <a:gridCol w="4553437">
                  <a:extLst>
                    <a:ext uri="{9D8B030D-6E8A-4147-A177-3AD203B41FA5}">
                      <a16:colId xmlns:a16="http://schemas.microsoft.com/office/drawing/2014/main" val="4193796777"/>
                    </a:ext>
                  </a:extLst>
                </a:gridCol>
              </a:tblGrid>
              <a:tr h="248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Трансформер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extLst>
                  <a:ext uri="{0D108BD9-81ED-4DB2-BD59-A6C34878D82A}">
                    <a16:rowId xmlns:a16="http://schemas.microsoft.com/office/drawing/2014/main" val="619533437"/>
                  </a:ext>
                </a:extLst>
              </a:tr>
              <a:tr h="2488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Седьмая итерация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490233"/>
                  </a:ext>
                </a:extLst>
              </a:tr>
              <a:tr h="976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4.913547956497258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14.04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2.2548861503601074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24.29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extLst>
                  <a:ext uri="{0D108BD9-81ED-4DB2-BD59-A6C34878D82A}">
                    <a16:rowId xmlns:a16="http://schemas.microsoft.com/office/drawing/2014/main" val="3458760643"/>
                  </a:ext>
                </a:extLst>
              </a:tr>
              <a:tr h="2488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Восьмая итерация: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382893"/>
                  </a:ext>
                </a:extLst>
              </a:tr>
              <a:tr h="976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5.368844568714796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9.18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2.4864206314086914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16.67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extLst>
                  <a:ext uri="{0D108BD9-81ED-4DB2-BD59-A6C34878D82A}">
                    <a16:rowId xmlns:a16="http://schemas.microsoft.com/office/drawing/2014/main" val="2086846628"/>
                  </a:ext>
                </a:extLst>
              </a:tr>
              <a:tr h="2488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Девятая итерация: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08361"/>
                  </a:ext>
                </a:extLst>
              </a:tr>
              <a:tr h="976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5.017368428675382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5.70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2.5360090732574463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14.42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extLst>
                  <a:ext uri="{0D108BD9-81ED-4DB2-BD59-A6C34878D82A}">
                    <a16:rowId xmlns:a16="http://schemas.microsoft.com/office/drawing/2014/main" val="3628307605"/>
                  </a:ext>
                </a:extLst>
              </a:tr>
              <a:tr h="2488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Десятая итерация: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21624"/>
                  </a:ext>
                </a:extLst>
              </a:tr>
              <a:tr h="976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5.047398713594534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8.56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2.2908096313476562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21.89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extLst>
                  <a:ext uri="{0D108BD9-81ED-4DB2-BD59-A6C34878D82A}">
                    <a16:rowId xmlns:a16="http://schemas.microsoft.com/office/drawing/2014/main" val="110755233"/>
                  </a:ext>
                </a:extLst>
              </a:tr>
              <a:tr h="2488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Одиннадцатая итерация: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41563"/>
                  </a:ext>
                </a:extLst>
              </a:tr>
              <a:tr h="976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3.983458673284735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11.46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2.1443867683410645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25.05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extLst>
                  <a:ext uri="{0D108BD9-81ED-4DB2-BD59-A6C34878D82A}">
                    <a16:rowId xmlns:a16="http://schemas.microsoft.com/office/drawing/2014/main" val="1239288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6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9009" y="1144655"/>
            <a:ext cx="115029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работе проведён сравнительный анализ обучения и работы двух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сетей, основанных 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ячейке или 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Трансформер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получены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полностью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рабочие нейронные сети, способные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изображений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Показано, что нейронная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сеть на модели «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Трансформер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проходит обучение значительно быстрее, чем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сеть, основанная на GRU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ячейке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Установлено, что обученная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 на модели 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Трансформер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несмотря на меньшее </a:t>
            </a:r>
            <a:r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обученных элементов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демонстрирует лучшее качество распознавания,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чем нейронная сеть, основанная на GRU ячейке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88516" y="142875"/>
            <a:ext cx="11774884" cy="77724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0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416" y="887595"/>
            <a:ext cx="11119104" cy="605028"/>
          </a:xfrm>
        </p:spPr>
        <p:txBody>
          <a:bodyPr>
            <a:normAutofit fontScale="90000"/>
          </a:bodyPr>
          <a:lstStyle/>
          <a:p>
            <a:r>
              <a:rPr lang="ru-RU" dirty="0"/>
              <a:t>Существующие системы распознавания формул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8066" y="2401823"/>
            <a:ext cx="10623804" cy="3613493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Экспертные системы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Math input panel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InftyProject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InftyReader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InftyEditor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Искусственные нейронные сети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Mathpix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Image-to-Markup (3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www.inftyreader.org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mathpix.com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Y. Deng,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Kanervisto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Ling, and A. M. Rush, “Image-to-markup generation with coarse-to-fine attention,” 34th International Conference on Machine Learning, ICML 2017, vol. 3, pp. 1631–1640, 2017. (http://lstm.seas.harvard.edu/latex)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8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9338" y="1715589"/>
            <a:ext cx="11861074" cy="126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Основная идея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свёрточной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сети в том, что обработка участка изображения очень часто должна происходить независимо от конкретного расположения этого участка. Конечно, взаимное расположение объектов играет важную роль, но сначала их нужно распознать, и это распознавание – локально и независимо от конкретного положения участка с объектом внутри большой картинки. 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213464" y="3714208"/>
                <a:ext cx="5765074" cy="14073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464" y="3714208"/>
                <a:ext cx="5765074" cy="14073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4756531" y="899444"/>
            <a:ext cx="2678940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Свёрточная сеть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816" y="0"/>
            <a:ext cx="11599164" cy="777240"/>
          </a:xfrm>
        </p:spPr>
        <p:txBody>
          <a:bodyPr/>
          <a:lstStyle/>
          <a:p>
            <a:r>
              <a:rPr lang="ru-RU" dirty="0"/>
              <a:t>Общий </a:t>
            </a:r>
            <a:r>
              <a:rPr lang="ru-RU" dirty="0" smtClean="0"/>
              <a:t>вид</a:t>
            </a:r>
            <a:r>
              <a:rPr lang="en-US" dirty="0"/>
              <a:t> </a:t>
            </a:r>
            <a:r>
              <a:rPr lang="ru-RU" dirty="0" smtClean="0"/>
              <a:t>сети на основе </a:t>
            </a:r>
            <a:r>
              <a:rPr lang="en-US" dirty="0" smtClean="0"/>
              <a:t>GRU </a:t>
            </a:r>
            <a:r>
              <a:rPr lang="ru-RU" dirty="0" smtClean="0"/>
              <a:t>ячейки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" y="1079026"/>
            <a:ext cx="11661258" cy="3880697"/>
          </a:xfrm>
        </p:spPr>
      </p:pic>
      <p:sp>
        <p:nvSpPr>
          <p:cNvPr id="3" name="Прямоугольник 2"/>
          <p:cNvSpPr/>
          <p:nvPr/>
        </p:nvSpPr>
        <p:spPr>
          <a:xfrm>
            <a:off x="3171235" y="5360005"/>
            <a:ext cx="57075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1: </a:t>
            </a:r>
            <a:r>
              <a:rPr lang="ru-RU" alt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сети на основе </a:t>
            </a:r>
            <a:r>
              <a:rPr lang="en-US" alt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r>
              <a:rPr lang="ru-RU" alt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использованной в обучении.</a:t>
            </a:r>
            <a:endParaRPr lang="ru-RU" alt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03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17714" y="550989"/>
                <a:ext cx="11756572" cy="2966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 примеру,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карта признаков в слое под номером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то результат двумерной свёртки с ядром размером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матрицей весов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размера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+1)(2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на следующем слое будет: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i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ru-RU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Почти всегда после свёртки в нейронной сети следует нелинейность, которую мы можем записать так: 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14" y="550989"/>
                <a:ext cx="11756572" cy="2966133"/>
              </a:xfrm>
              <a:prstGeom prst="rect">
                <a:avLst/>
              </a:prstGeom>
              <a:blipFill>
                <a:blip r:embed="rId2"/>
                <a:stretch>
                  <a:fillRect l="-467" t="-1027" b="-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660" y="4147039"/>
            <a:ext cx="59340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 rot="10800000" flipV="1">
            <a:off x="8752113" y="4969077"/>
            <a:ext cx="28651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2. Пример подсчёта результатов свёртки.</a:t>
            </a:r>
          </a:p>
        </p:txBody>
      </p:sp>
    </p:spTree>
    <p:extLst>
      <p:ext uri="{BB962C8B-B14F-4D97-AF65-F5344CB8AC3E}">
        <p14:creationId xmlns:p14="http://schemas.microsoft.com/office/powerpoint/2010/main" val="34887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624557" y="204069"/>
            <a:ext cx="942887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4503" y="1096468"/>
                <a:ext cx="11982994" cy="3355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Первое появление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GRU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датируется 2014. В этой архитектуре используется как раз идея совмещения выходного и забывающего </a:t>
                </a:r>
                <a:r>
                  <a:rPr lang="ru-RU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гейта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а скрытое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совмещено со значением памяти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𝑥𝑢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h𝑢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𝑥𝑟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h𝑟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𝑡𝑎𝑛h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⊙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3" y="1096468"/>
                <a:ext cx="11982994" cy="3355790"/>
              </a:xfrm>
              <a:prstGeom prst="rect">
                <a:avLst/>
              </a:prstGeom>
              <a:blipFill>
                <a:blip r:embed="rId2"/>
                <a:stretch>
                  <a:fillRect l="-407" t="-1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51" y="1981200"/>
            <a:ext cx="4754880" cy="439347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021183" y="4016514"/>
            <a:ext cx="1729061" cy="864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</a:t>
            </a:r>
            <a:r>
              <a:rPr lang="en-US" sz="16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16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структура </a:t>
            </a:r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-ячейки</a:t>
            </a:r>
          </a:p>
        </p:txBody>
      </p:sp>
    </p:spTree>
    <p:extLst>
      <p:ext uri="{BB962C8B-B14F-4D97-AF65-F5344CB8AC3E}">
        <p14:creationId xmlns:p14="http://schemas.microsoft.com/office/powerpoint/2010/main" val="42399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08063" y="517578"/>
            <a:ext cx="5775876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00203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Нейронная сеть на модели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Трансформер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8046" y="1063636"/>
            <a:ext cx="11817531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8000"/>
              </a:lnSpc>
              <a:tabLst>
                <a:tab pos="100203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обработке изображений аналоги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"внимания"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появились достаточно давно. Мотивировались они в основном с точки зрения эффективности: заменить извечную технологию скользящего окна, проходящего по всей картинке, на что-то более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"разумное", сэкономив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массу вычислений на заведомо бессмысленных окнах. Отсюда приходит идея каскадных моделей, в которых отдельные классификаторы используются для того, чтобы последовательно уточнять расположение окон в изображении, на которые стоит посмотреть более детально.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29" y="3347802"/>
            <a:ext cx="8284915" cy="276687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612780" y="4114469"/>
            <a:ext cx="3614057" cy="1660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002030" algn="l"/>
              </a:tabLst>
            </a:pP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 4. Схема одного из первых примеров применения механизмов внимания в глубоких нейронных сетях при помощи машин Больцмана третьего порядка, созданная </a:t>
            </a:r>
            <a:r>
              <a:rPr lang="ru-RU" sz="16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Юго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Ларошелем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Хинтоном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816" y="0"/>
            <a:ext cx="11599164" cy="777240"/>
          </a:xfrm>
        </p:spPr>
        <p:txBody>
          <a:bodyPr/>
          <a:lstStyle/>
          <a:p>
            <a:r>
              <a:rPr lang="ru-RU" dirty="0"/>
              <a:t>Общий </a:t>
            </a:r>
            <a:r>
              <a:rPr lang="ru-RU" dirty="0" smtClean="0"/>
              <a:t>вид</a:t>
            </a:r>
            <a:r>
              <a:rPr lang="en-US" dirty="0"/>
              <a:t> </a:t>
            </a:r>
            <a:r>
              <a:rPr lang="ru-RU" dirty="0" smtClean="0"/>
              <a:t>сети на основе </a:t>
            </a:r>
            <a:r>
              <a:rPr lang="ru-RU" dirty="0" err="1" smtClean="0"/>
              <a:t>Трансформера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77" y="888524"/>
            <a:ext cx="9899092" cy="5013276"/>
          </a:xfrm>
        </p:spPr>
      </p:pic>
      <p:sp>
        <p:nvSpPr>
          <p:cNvPr id="5" name="Прямоугольник 4"/>
          <p:cNvSpPr/>
          <p:nvPr/>
        </p:nvSpPr>
        <p:spPr>
          <a:xfrm>
            <a:off x="2859615" y="6086145"/>
            <a:ext cx="6905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alt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Схема сети</a:t>
            </a:r>
            <a:r>
              <a:rPr lang="en-US" alt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«</a:t>
            </a:r>
            <a:r>
              <a:rPr lang="ru-RU" altLang="ru-RU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Трансформера</a:t>
            </a:r>
            <a:r>
              <a:rPr lang="ru-RU" alt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использованной в обучении.</a:t>
            </a:r>
            <a:endParaRPr lang="ru-RU" alt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1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52549" y="246389"/>
                <a:ext cx="11686902" cy="1574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002030" algn="l"/>
                  </a:tabLs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 каждый момент времени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на выход сети поступает предыдущее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произведённое из него положение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для нового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"взгляда".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Этот новый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"взгляд"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 помощью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преобразуется в вектор признаков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который служит входом на шаге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функцией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получается следующее скрытое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а из него уже получается собственное текущее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"действие"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("действием"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может быть, к примеру, ответ о том, какой объект удалось распознать) и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положени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е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следующего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"взгляда"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49" y="246389"/>
                <a:ext cx="11686902" cy="1574149"/>
              </a:xfrm>
              <a:prstGeom prst="rect">
                <a:avLst/>
              </a:prstGeom>
              <a:blipFill>
                <a:blip r:embed="rId2"/>
                <a:stretch>
                  <a:fillRect l="-417" t="-1931" r="-678" b="-38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3547" y="2637155"/>
            <a:ext cx="5940425" cy="29248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149737" y="3557552"/>
            <a:ext cx="4110446" cy="985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002030" algn="l"/>
              </a:tabLst>
            </a:pP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6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Сеть с вниманием.</a:t>
            </a:r>
            <a:endParaRPr lang="ru-RU" sz="1600" i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002030" algn="l"/>
              </a:tabLst>
            </a:pP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– общая структура сети; б – обработка одного </a:t>
            </a:r>
            <a:r>
              <a:rPr lang="ru-RU" sz="16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"взгляда"</a:t>
            </a:r>
            <a:endParaRPr lang="ru-RU" sz="16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1330</TotalTime>
  <Words>1296</Words>
  <Application>Microsoft Office PowerPoint</Application>
  <PresentationFormat>Широкоэкранный</PresentationFormat>
  <Paragraphs>172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Corbel</vt:lpstr>
      <vt:lpstr>Courier New</vt:lpstr>
      <vt:lpstr>F30</vt:lpstr>
      <vt:lpstr>Gill Sans MT</vt:lpstr>
      <vt:lpstr>Times New Roman</vt:lpstr>
      <vt:lpstr>Parcel</vt:lpstr>
      <vt:lpstr>Глубокие нейронные сети для распознавания формул на изображениях  </vt:lpstr>
      <vt:lpstr>Существующие системы распознавания формул</vt:lpstr>
      <vt:lpstr>Презентация PowerPoint</vt:lpstr>
      <vt:lpstr>Общий вид сети на основе GRU ячейки</vt:lpstr>
      <vt:lpstr>Презентация PowerPoint</vt:lpstr>
      <vt:lpstr>Презентация PowerPoint</vt:lpstr>
      <vt:lpstr>Презентация PowerPoint</vt:lpstr>
      <vt:lpstr>Общий вид сети на основе Трансформера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Кривые обучения в случае GRU ячейки</vt:lpstr>
      <vt:lpstr>Кривые обучения в случае Трансформера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Глубокие нейронные сети для распознавания формул</dc:title>
  <dc:creator>1369563</dc:creator>
  <cp:lastModifiedBy>1369563</cp:lastModifiedBy>
  <cp:revision>52</cp:revision>
  <dcterms:created xsi:type="dcterms:W3CDTF">2022-05-21T09:09:25Z</dcterms:created>
  <dcterms:modified xsi:type="dcterms:W3CDTF">2022-06-07T16:23:11Z</dcterms:modified>
</cp:coreProperties>
</file>