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72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3CAD3-0841-4A59-9CBC-DA09AE9408EB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BE77D-0296-47FE-8CF4-0064CAE90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1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BE77D-0296-47FE-8CF4-0064CAE9091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1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5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3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1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2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2BFCF7-9231-4A86-A6F2-CE9E1A19D470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F4F5E-C656-40C3-BE63-0083DFCB9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32" y="849085"/>
            <a:ext cx="9667955" cy="4163786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Глубокие нейронные сети для распознавания формул на изображениях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91852" y="6148796"/>
            <a:ext cx="3377146" cy="41637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Новиков Егор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21768" y="6415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568" y="525821"/>
            <a:ext cx="11582400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процесс обучения состоит из 11 итераций(заданий), для каждой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введены свои критерии обучения.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 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параметры: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0.001 - Скорость чтения.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100 - Количество эпох обучения.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20 - Размер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ENC_DROPOUT = 0.5 - Параметр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"метода исключения".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предотвращения переобучения нейронной сети.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DEC_DROPOUT= 0.5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Параметр уменьшения размера хранилища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60 - Высота изображения.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360 - Ширина изображения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прохождения одной полной итерации, мы получаем оценку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нейронной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сети, в частности расчёт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ошибки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BLEU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Bi-Lingual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Understudy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значение, которое показывает насколько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распознанная нейронной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совпадает с правильной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формулой.</a:t>
            </a:r>
          </a:p>
          <a:p>
            <a:pPr>
              <a:lnSpc>
                <a:spcPct val="107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average loss: 8.536643981933594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проверочной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100-ой эпохи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4470" y="711899"/>
            <a:ext cx="6096000" cy="55081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мере прохождения обучения параметры нейронной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будут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изменяться следующим образом. После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первой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будет изменён пакет данных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generatedset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на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для третьей итерации будет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изменено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0.01</a:t>
            </a:r>
            <a:endParaRPr lang="en-US" sz="1600" i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четвёртой итерации снова будет изменён параметр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0.0001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пятой обновлено значение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запуском шестой итерации изменяем значение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DownsampleImage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"c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"на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оно останется в этом положении до окончания обучения.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запуска седьмой, поменяем сразу три параметра: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0.1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54320" y="711899"/>
            <a:ext cx="5637680" cy="5310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восьмой выставим исходное значение переменных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600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ENC_DROPOUT = 0.5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DEC_DROPOUT = 0.5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девятой сделаем такие изменения и переведём изображения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новый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128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512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десятой внесём такие значения: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0.00001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0.1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0.1</a:t>
            </a: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И, для завершающей обучение, одиннадцатой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изменяем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параметры: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ENC_DROPOUT = 0.0</a:t>
            </a:r>
          </a:p>
          <a:p>
            <a:pPr>
              <a:lnSpc>
                <a:spcPct val="107000"/>
              </a:lnSpc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DEC_DROPOUT = 0.0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2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74058" y="196177"/>
            <a:ext cx="22438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обучения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550"/>
              </p:ext>
            </p:extLst>
          </p:nvPr>
        </p:nvGraphicFramePr>
        <p:xfrm>
          <a:off x="2181225" y="667706"/>
          <a:ext cx="7829550" cy="613035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14356">
                  <a:extLst>
                    <a:ext uri="{9D8B030D-6E8A-4147-A177-3AD203B41FA5}">
                      <a16:colId xmlns:a16="http://schemas.microsoft.com/office/drawing/2014/main" val="728385365"/>
                    </a:ext>
                  </a:extLst>
                </a:gridCol>
                <a:gridCol w="3915194">
                  <a:extLst>
                    <a:ext uri="{9D8B030D-6E8A-4147-A177-3AD203B41FA5}">
                      <a16:colId xmlns:a16="http://schemas.microsoft.com/office/drawing/2014/main" val="270918262"/>
                    </a:ext>
                  </a:extLst>
                </a:gridCol>
              </a:tblGrid>
              <a:tr h="1827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Трансформер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924880613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02030" algn="l"/>
                        </a:tabLs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73080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8.536643981933594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12.42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0.4935080707032117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77.71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677024524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Вторая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79996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2.291751463846753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23.42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0.17141498625278473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93.28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896579082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Третья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6644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3.773274381954685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2.87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2.70721435546875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17.54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1988537333"/>
                  </a:ext>
                </a:extLst>
              </a:tr>
              <a:tr h="1819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Четвёртая итерация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8191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4.963756845783645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10.19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2.249237537384033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25.63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34441333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Пятая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4154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4.795395610563912</a:t>
                      </a:r>
                      <a:b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14.93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2.248100757598877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26.14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1882244315"/>
                  </a:ext>
                </a:extLst>
              </a:tr>
              <a:tr h="1827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Шестая итерация:</a:t>
                      </a:r>
                    </a:p>
                  </a:txBody>
                  <a:tcPr marL="43480" marR="434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87152"/>
                  </a:ext>
                </a:extLst>
              </a:tr>
              <a:tr h="755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8.862708091735844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16.16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2.2580454349517822</a:t>
                      </a:r>
                      <a:b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24.55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480" marR="43480" marT="0" marB="0"/>
                </a:tc>
                <a:extLst>
                  <a:ext uri="{0D108BD9-81ED-4DB2-BD59-A6C34878D82A}">
                    <a16:rowId xmlns:a16="http://schemas.microsoft.com/office/drawing/2014/main" val="309559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7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9097"/>
              </p:ext>
            </p:extLst>
          </p:nvPr>
        </p:nvGraphicFramePr>
        <p:xfrm>
          <a:off x="1543050" y="133350"/>
          <a:ext cx="9105902" cy="637649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552465">
                  <a:extLst>
                    <a:ext uri="{9D8B030D-6E8A-4147-A177-3AD203B41FA5}">
                      <a16:colId xmlns:a16="http://schemas.microsoft.com/office/drawing/2014/main" val="2682284765"/>
                    </a:ext>
                  </a:extLst>
                </a:gridCol>
                <a:gridCol w="4553437">
                  <a:extLst>
                    <a:ext uri="{9D8B030D-6E8A-4147-A177-3AD203B41FA5}">
                      <a16:colId xmlns:a16="http://schemas.microsoft.com/office/drawing/2014/main" val="4193796777"/>
                    </a:ext>
                  </a:extLst>
                </a:gridCol>
              </a:tblGrid>
              <a:tr h="248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Трансформер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619533437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Седьмая итерация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9023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4.913547956497258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14.04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2.2548861503601074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24.29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3458760643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Восьмая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8289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5.368844568714796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9.18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2.4864206314086914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16.67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2086846628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Девятая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8361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5.017368428675382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5.70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2.5360090732574463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14.42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3628307605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Десятая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21624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5.047398713594534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8.56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2.2908096313476562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21.89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110755233"/>
                  </a:ext>
                </a:extLst>
              </a:tr>
              <a:tr h="2488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Одиннадцатая итерация: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1563"/>
                  </a:ext>
                </a:extLst>
              </a:tr>
              <a:tr h="976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3.983458673284735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11.46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average loss: 2.1443867683410645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 = 25.05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0" marB="0"/>
                </a:tc>
                <a:extLst>
                  <a:ext uri="{0D108BD9-81ED-4DB2-BD59-A6C34878D82A}">
                    <a16:rowId xmlns:a16="http://schemas.microsoft.com/office/drawing/2014/main" val="123928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28976" y="1707314"/>
            <a:ext cx="2014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734" y="2421928"/>
            <a:ext cx="115029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обучены две нейронных сети, одна из которых основана на GRU ячейке, а вторая на 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две полностью рабочие нейронные сети, способные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 любой сложности с изображений. По результатам обучения можно отметить, что нейронная сеть на модели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справилась с поставленной задачей намного лучше, чем нейронная сеть, основанная на GRU ячейке, даже с учётом того, что обе нейронные сети не всегда имели высшие показатели результатов в ходе обучения. Так же стоит отметить то, что сеть с GRU ячейкой, в отличии от второй сети, требовала в несколько раз больше времени и ресурсов для обучения, что не всегда является возможным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"домашнего"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39970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3838" y="162004"/>
            <a:ext cx="11739155" cy="185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Искусственная нейронная сеть представляют собой систему соединённых и взаимодействующих между собой простых процессоров (искусственных нейронов).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Такие процессоры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довольно просты, особенно в сравнении с процессорами, используемыми в персональных компьютерах. Каждый процессор подобной сети имеет дело только с сигналами, которые он периодически получает, и сигналами, которые он периодически посылает другим процессорам. И тем не менее, будучи соединёнными в достаточно большую сеть с управляемым взаимодействием, такие локально простые процессоры вместе способны выполнять довольно сложные задачи.</a:t>
            </a:r>
            <a:endParaRPr lang="ru-RU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1224" y="3899089"/>
            <a:ext cx="23774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1: Схема </a:t>
            </a:r>
            <a:r>
              <a:rPr lang="ru-RU" alt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свёрточной</a:t>
            </a: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сети, использованной в обучении.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39" y="2267994"/>
            <a:ext cx="3253576" cy="43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9338" y="1715589"/>
            <a:ext cx="11861074" cy="126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идея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свёрточной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сети в том, что обработка участка изображения очень часто должна происходить независимо от конкретного расположения этого участка. Конечно, взаимное расположение объектов играет важную роль, но сначала их нужно распознать, и это распознавание – локально и независимо от конкретного положения участка с объектом внутри большой картинки. 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213464" y="3714208"/>
                <a:ext cx="5765074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4" y="3714208"/>
                <a:ext cx="5765074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4756531" y="899444"/>
            <a:ext cx="2678940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Свёрточная сеть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17714" y="550989"/>
                <a:ext cx="11756572" cy="2966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 примеру,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карта признаков в слое под номером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то результат двумерной свёртки с ядром размером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матрицей весов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размера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следующем слое будет: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ru-RU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Почти всегда после свёртки в нейронной сети следует нелинейность, которую мы можем записать так: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" y="550989"/>
                <a:ext cx="11756572" cy="2966133"/>
              </a:xfrm>
              <a:prstGeom prst="rect">
                <a:avLst/>
              </a:prstGeom>
              <a:blipFill>
                <a:blip r:embed="rId2"/>
                <a:stretch>
                  <a:fillRect l="-467" t="-1027" b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60" y="4147039"/>
            <a:ext cx="5934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8752113" y="4969077"/>
            <a:ext cx="2865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Пример подсчёта результатов свёртки.</a:t>
            </a:r>
          </a:p>
        </p:txBody>
      </p:sp>
    </p:spTree>
    <p:extLst>
      <p:ext uri="{BB962C8B-B14F-4D97-AF65-F5344CB8AC3E}">
        <p14:creationId xmlns:p14="http://schemas.microsoft.com/office/powerpoint/2010/main" val="34887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24557" y="204069"/>
            <a:ext cx="942887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4503" y="1096468"/>
                <a:ext cx="11982994" cy="3355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Первое появление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GRU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датируется 2014. В этой архитектуре используется как раз идея совмещения выходного и забывающего </a:t>
                </a:r>
                <a:r>
                  <a:rPr lang="ru-RU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гейта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скрытое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совмещено со значением памяти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𝑥𝑢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h𝑢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𝑥𝑟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𝑡𝑎𝑛h</m:t>
                      </m:r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3" y="1096468"/>
                <a:ext cx="11982994" cy="3355790"/>
              </a:xfrm>
              <a:prstGeom prst="rect">
                <a:avLst/>
              </a:prstGeom>
              <a:blipFill>
                <a:blip r:embed="rId2"/>
                <a:stretch>
                  <a:fillRect l="-407" t="-1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1" y="1981200"/>
            <a:ext cx="4754880" cy="43934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021183" y="4016514"/>
            <a:ext cx="1729061" cy="86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6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структура 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</a:t>
            </a: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-ячейки</a:t>
            </a:r>
          </a:p>
        </p:txBody>
      </p:sp>
    </p:spTree>
    <p:extLst>
      <p:ext uri="{BB962C8B-B14F-4D97-AF65-F5344CB8AC3E}">
        <p14:creationId xmlns:p14="http://schemas.microsoft.com/office/powerpoint/2010/main" val="42399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8063" y="517578"/>
            <a:ext cx="577587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Нейронная сеть на модели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Трансформер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8046" y="1063636"/>
            <a:ext cx="11817531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tabLst>
                <a:tab pos="100203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обработке изображений аналоги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"внимания"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появились достаточно давно. Мотивировались они в основном с точки зрения эффективности: заменить извечную технологию скользящего окна, проходящего по всей картинке, на что-то более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"разумное", сэкономив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массу вычислений на заведомо бессмысленных окнах. Отсюда приходит идея каскадных моделей, в которых отдельные классификаторы используются для того, чтобы последовательно уточнять расположение окон в изображении, на которые стоит посмотреть более детально.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9" y="3347802"/>
            <a:ext cx="8284915" cy="27668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612780" y="4114469"/>
            <a:ext cx="3614057" cy="1660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4. Схема одного из первых примеров применения механизмов внимания в глубоких нейронных сетях при помощи машин Больцмана третьего порядка, созданная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Юго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Ларошелем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Хинтоном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52549" y="246389"/>
                <a:ext cx="11686902" cy="1574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002030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каждый момент времени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 выход сети поступает предыдущее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произведённое из него положение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для нового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"взгляда".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Этот новый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"взгляд"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помощью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преобразуется в вектор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который служит входом на шаге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функцией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получается следующее скрытое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 из него уже получается собственное текущее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"действие"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("действием"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может быть, к примеру, ответ о том, какой объект удалось распознать) и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положени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следующего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"взгляда"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9" y="246389"/>
                <a:ext cx="11686902" cy="1574149"/>
              </a:xfrm>
              <a:prstGeom prst="rect">
                <a:avLst/>
              </a:prstGeom>
              <a:blipFill>
                <a:blip r:embed="rId2"/>
                <a:stretch>
                  <a:fillRect l="-417" t="-1931" r="-678" b="-3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3547" y="2637155"/>
            <a:ext cx="5940425" cy="29248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49737" y="3557552"/>
            <a:ext cx="4110446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с вниманием.</a:t>
            </a:r>
            <a:endParaRPr lang="ru-RU" sz="1600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002030" algn="l"/>
              </a:tabLst>
            </a:pP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– общая структура сети; б – обработка одного </a:t>
            </a:r>
            <a:r>
              <a:rPr lang="ru-RU" sz="16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"взгляда"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5344" y="66675"/>
            <a:ext cx="7361311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набора данных и подготовки набора данных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0974" y="647936"/>
            <a:ext cx="1183005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набора данных используются изображения с формулами, взятых с гарвардского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состоит из двух пакетов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и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Первый представляет собой изображения с формулами в количестве 1700 штук, второй 104000 изображений.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generatedset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будет использоваться только для первой итерации(задания) каждой нейронной сети, для последующих итераций будет использован "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hugedataset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Процесс обучения состоит из 11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итераций(заданий).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из них устанавливаются свои критерии обучения. Изначально мы имеем изображения формул на листе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A4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6.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18448"/>
            <a:ext cx="3176587" cy="40408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37" y="2523211"/>
            <a:ext cx="2919338" cy="403608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24975" y="4123373"/>
            <a:ext cx="3067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Первоначальный вид необработанного изображения с формулой.</a:t>
            </a:r>
          </a:p>
        </p:txBody>
      </p:sp>
    </p:spTree>
    <p:extLst>
      <p:ext uri="{BB962C8B-B14F-4D97-AF65-F5344CB8AC3E}">
        <p14:creationId xmlns:p14="http://schemas.microsoft.com/office/powerpoint/2010/main" val="32968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2425" y="163249"/>
            <a:ext cx="115824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F30"/>
                <a:cs typeface="Times New Roman" panose="02020603050405020304" pitchFamily="18" charset="0"/>
              </a:rPr>
              <a:t>Для оптимизации работы нейронной сети, предварительно, эти изображения обрезаются (Рис. 7.).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8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чего, формулы нормализуются. Создаётся отдельный файл, где каждая из формул прописана в печатном виде и имеет свой номер, расставляются все пробелы, прописываются названия греческих букв, вместо их обозначения. Для наибольшего успеха обучения, из пакета данных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исключаются те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имеют большое количество грамматических ошибок.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37398"/>
            <a:ext cx="3714750" cy="46980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27" y="3838575"/>
            <a:ext cx="2845196" cy="259691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86875" y="3670943"/>
            <a:ext cx="179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обрезанного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005971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1398</TotalTime>
  <Words>1227</Words>
  <Application>Microsoft Office PowerPoint</Application>
  <PresentationFormat>Широкоэкранный</PresentationFormat>
  <Paragraphs>146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F30</vt:lpstr>
      <vt:lpstr>Gill Sans MT</vt:lpstr>
      <vt:lpstr>Times New Roman</vt:lpstr>
      <vt:lpstr>Parcel</vt:lpstr>
      <vt:lpstr>Глубокие нейронные сети для распознавания формул на изображениях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Глубокие нейронные сети для распознавания формул  </dc:title>
  <dc:creator>1369563</dc:creator>
  <cp:lastModifiedBy>1369563</cp:lastModifiedBy>
  <cp:revision>38</cp:revision>
  <dcterms:created xsi:type="dcterms:W3CDTF">2022-05-21T09:09:25Z</dcterms:created>
  <dcterms:modified xsi:type="dcterms:W3CDTF">2022-06-06T08:55:01Z</dcterms:modified>
</cp:coreProperties>
</file>