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75" r:id="rId9"/>
    <p:sldId id="262" r:id="rId10"/>
    <p:sldId id="263" r:id="rId11"/>
    <p:sldId id="271" r:id="rId12"/>
    <p:sldId id="272" r:id="rId13"/>
    <p:sldId id="267" r:id="rId14"/>
    <p:sldId id="268" r:id="rId15"/>
    <p:sldId id="276" r:id="rId16"/>
    <p:sldId id="277" r:id="rId17"/>
    <p:sldId id="269" r:id="rId18"/>
    <p:sldId id="270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682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3CAD3-0841-4A59-9CBC-DA09AE9408E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BE77D-0296-47FE-8CF4-0064CAE90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1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BE77D-0296-47FE-8CF4-0064CAE9091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1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5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3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32" y="849085"/>
            <a:ext cx="9667955" cy="4163786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Глубокие нейронные сети для распознавания формул на изображениях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91852" y="6148796"/>
            <a:ext cx="3377146" cy="41637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Новиков Егор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002030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каждый момент времени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выход сети поступает предыдущее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произведённое из него положение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нового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"взгляда".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Этот новый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помощью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преобразуется в вектор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служит входом на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функцией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получается следующее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из него уже получается собственное текущее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"действие"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("действием"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может быть, к примеру, ответ о том, какой объект удалось распознать) и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положени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  <a:blipFill>
                <a:blip r:embed="rId2"/>
                <a:stretch>
                  <a:fillRect l="-417" t="-1931" r="-678" b="-3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3547" y="2637155"/>
            <a:ext cx="5940425" cy="29248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49737" y="3557552"/>
            <a:ext cx="4110446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с вниманием.</a:t>
            </a:r>
            <a:endParaRPr lang="ru-RU" sz="16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– общая структура сети; б – обработка одного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"взгляда"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5344" y="66675"/>
            <a:ext cx="736131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набора данных и подготовки набора данных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0974" y="647936"/>
            <a:ext cx="1183005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набора данных используются изображения с формулами, взятых с гарвардского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состоит из двух пакетов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и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Первый представляет собой изображения с формулами в количестве 1700 штук, второй 104000 изображений.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будет использоваться только для первой итерации(задания) каждой нейронной сети, для последующих итераций будет использован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Процесс обучения состоит из 11 итераций. Для каждой из них устанавливаются свои критерии обучения. Изначально мы имеем изображения формул на листе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A4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6.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8448"/>
            <a:ext cx="3176587" cy="40408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37" y="2523211"/>
            <a:ext cx="2919338" cy="40360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24975" y="4123373"/>
            <a:ext cx="306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необработанного изображения с формулой.</a:t>
            </a:r>
          </a:p>
        </p:txBody>
      </p:sp>
    </p:spTree>
    <p:extLst>
      <p:ext uri="{BB962C8B-B14F-4D97-AF65-F5344CB8AC3E}">
        <p14:creationId xmlns:p14="http://schemas.microsoft.com/office/powerpoint/2010/main" val="32968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2425" y="163249"/>
            <a:ext cx="115824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F30"/>
                <a:cs typeface="Times New Roman" panose="02020603050405020304" pitchFamily="18" charset="0"/>
              </a:rPr>
              <a:t>Для оптимизации работы нейронной сети, предварительно, эти изображения обрезаются (Рис. 7.).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чего, формулы нормализуются. Создаётся отдельный файл, где каждая из формул прописана в печатном виде и имеет свой номер, расставляются все пробелы, прописываются названия греческих букв, вместо их обозначения. Для наибольшего успеха обучения, из пакета данных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исключаются те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имеют большое количество грамматических ошибок.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37398"/>
            <a:ext cx="3714750" cy="4698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27" y="3838575"/>
            <a:ext cx="2845196" cy="25969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86875" y="3670943"/>
            <a:ext cx="179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обрезанного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005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1768" y="6415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568" y="525821"/>
            <a:ext cx="11582400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процесс обучения состоит из 11 итераций(заданий), для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введены свои критерии обучения.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 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0.001 - Скорость чтения.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100 - Количество эпох обучения.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20 - Размер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ENC_DROPOUT = 0.5 - Параметр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"метода исключения".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предотвращения переобучения нейронной сети.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DEC_DROPOUT=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Параметр уменьшения размера хранилища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60 - Высота изображения.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360 - Ширина изображения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прохождения одной полной итерации, мы получаем оценку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нейронной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сети, в частности расчёт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ошибки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BLEU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Bi-Lingual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Understudy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значение, которое показывает насколько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распознанная нейронной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совпадает с правильной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формулой.</a:t>
            </a:r>
          </a:p>
          <a:p>
            <a:pPr>
              <a:lnSpc>
                <a:spcPct val="107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average loss: 8.536643981933594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проверочной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100-ой эпохи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4470" y="711899"/>
            <a:ext cx="6096000" cy="55081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мере прохождения обучения параметры нейронной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изменяться следующим образом. После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изменён пакет данных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на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для третьей итерации будет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изменено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0.01</a:t>
            </a:r>
            <a:endParaRPr lang="en-US" sz="16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четвёртой итерации снова будет изменён параметр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пятой обновлено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запуском шестой итерации изменяем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DownsampleImage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"c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"на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оно останется в этом положении до окончания обучения.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запуска седьмой, поменяем сразу три параметра: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54320" y="711899"/>
            <a:ext cx="5637680" cy="531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восьмой выставим исходное значение переменных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ENC_DROPOUT = 0.5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DEC_DROPOUT 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девятой сделаем такие изменения и переведём изображения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новый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128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512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десятой внесём такие значения: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И, для завершающей обучение, одиннадцатой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изменяем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параметры: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0.0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0.0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2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 smtClean="0"/>
              <a:t>Кривые обучения в случае </a:t>
            </a:r>
            <a:r>
              <a:rPr lang="en-US" dirty="0" smtClean="0"/>
              <a:t>GRU </a:t>
            </a:r>
            <a:r>
              <a:rPr lang="ru-RU" dirty="0" smtClean="0"/>
              <a:t>ячейки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1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 smtClean="0"/>
              <a:t>Кривые обучения в случае </a:t>
            </a:r>
            <a:r>
              <a:rPr lang="ru-RU" dirty="0" err="1" smtClean="0"/>
              <a:t>Трансформера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0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74058" y="196177"/>
            <a:ext cx="22438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обучения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550"/>
              </p:ext>
            </p:extLst>
          </p:nvPr>
        </p:nvGraphicFramePr>
        <p:xfrm>
          <a:off x="2181225" y="667706"/>
          <a:ext cx="7829550" cy="6130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14356">
                  <a:extLst>
                    <a:ext uri="{9D8B030D-6E8A-4147-A177-3AD203B41FA5}">
                      <a16:colId xmlns:a16="http://schemas.microsoft.com/office/drawing/2014/main" xmlns="" val="728385365"/>
                    </a:ext>
                  </a:extLst>
                </a:gridCol>
                <a:gridCol w="3915194">
                  <a:extLst>
                    <a:ext uri="{9D8B030D-6E8A-4147-A177-3AD203B41FA5}">
                      <a16:colId xmlns:a16="http://schemas.microsoft.com/office/drawing/2014/main" xmlns="" val="270918262"/>
                    </a:ext>
                  </a:extLst>
                </a:gridCol>
              </a:tblGrid>
              <a:tr h="182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392488061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2030" algn="l"/>
                        </a:tabLs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9873080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8.536643981933594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12.42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0.4935080707032117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77.71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677024524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Вторая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179996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2.291751463846753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23.42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0.17141498625278473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93.28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3896579082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Третья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957664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3.773274381954685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2.87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2.70721435546875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17.54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1988537333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Четвёртая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5608191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4.963756845783645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10.19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2.249237537384033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33444133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61415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4.795395610563912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14.93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2.248100757598877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26.14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1882244315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187152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8.862708091735844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2.2580454349517822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24.55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xmlns="" val="30955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9097"/>
              </p:ext>
            </p:extLst>
          </p:nvPr>
        </p:nvGraphicFramePr>
        <p:xfrm>
          <a:off x="1543050" y="133350"/>
          <a:ext cx="9105902" cy="63764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52465">
                  <a:extLst>
                    <a:ext uri="{9D8B030D-6E8A-4147-A177-3AD203B41FA5}">
                      <a16:colId xmlns:a16="http://schemas.microsoft.com/office/drawing/2014/main" xmlns="" val="2682284765"/>
                    </a:ext>
                  </a:extLst>
                </a:gridCol>
                <a:gridCol w="4553437">
                  <a:extLst>
                    <a:ext uri="{9D8B030D-6E8A-4147-A177-3AD203B41FA5}">
                      <a16:colId xmlns:a16="http://schemas.microsoft.com/office/drawing/2014/main" xmlns="" val="4193796777"/>
                    </a:ext>
                  </a:extLst>
                </a:gridCol>
              </a:tblGrid>
              <a:tr h="248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619533437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Седьмая итерация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49023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4.913547956497258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14.04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2.2548861503601074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24.29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345876064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Восьмая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38289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5.368844568714796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9.18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2.4864206314086914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16.67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2086846628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Девятая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8361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5.017368428675382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5.70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2.5360090732574463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3628307605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21624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5.047398713594534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8.56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2.2908096313476562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21.89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11075523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Одиннадцатая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4156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3.983458673284735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11.46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2.1443867683410645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25.05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xmlns="" val="123928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9009" y="1144655"/>
            <a:ext cx="11502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проведён сравнительный анализ обучения и работы двух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сетей, основанных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ячейке или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нейронные сети, способные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изображений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на модели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проходит обучение значительно быстрее, чем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сеть, основанная на GRU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ячейке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обученная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на модели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несмотря на меньшее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обученных элементов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демонстрирует лучшее качество распознавания,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нейронная сеть, основанная на GRU ячейке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88516" y="142875"/>
            <a:ext cx="11774884" cy="77724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80772"/>
            <a:ext cx="11119104" cy="605028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Существующие системы распознавания формул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456" y="877824"/>
            <a:ext cx="10623804" cy="4707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Экспертные </a:t>
            </a:r>
            <a:r>
              <a:rPr lang="ru-RU" sz="2400" dirty="0" smtClean="0"/>
              <a:t>системы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MS Math input </a:t>
            </a:r>
            <a:r>
              <a:rPr lang="en-US" sz="2400" dirty="0" smtClean="0"/>
              <a:t>panel</a:t>
            </a:r>
          </a:p>
          <a:p>
            <a:r>
              <a:rPr lang="en-US" sz="2400" dirty="0" smtClean="0"/>
              <a:t>InftyProject</a:t>
            </a:r>
            <a:r>
              <a:rPr lang="en-US" sz="2400" baseline="30000" dirty="0" smtClean="0"/>
              <a:t>1)</a:t>
            </a:r>
            <a:r>
              <a:rPr lang="en-US" sz="2400" dirty="0" smtClean="0"/>
              <a:t>: </a:t>
            </a:r>
            <a:r>
              <a:rPr lang="en-US" sz="2400" dirty="0" err="1"/>
              <a:t>InftyReader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InftyEditor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Искусственные нейронные </a:t>
            </a:r>
            <a:r>
              <a:rPr lang="ru-RU" sz="2400" dirty="0" smtClean="0"/>
              <a:t>сети</a:t>
            </a:r>
            <a:endParaRPr lang="en-US" sz="2400" dirty="0" smtClean="0"/>
          </a:p>
          <a:p>
            <a:r>
              <a:rPr lang="en-US" sz="2400" dirty="0" smtClean="0"/>
              <a:t>Mathpix</a:t>
            </a:r>
            <a:r>
              <a:rPr lang="en-US" sz="2400" baseline="30000" dirty="0" smtClean="0"/>
              <a:t>2)</a:t>
            </a:r>
          </a:p>
          <a:p>
            <a:r>
              <a:rPr lang="en-US" sz="2400" dirty="0" smtClean="0"/>
              <a:t>Image-to-Markup</a:t>
            </a:r>
            <a:r>
              <a:rPr lang="en-US" sz="2400" baseline="30000" dirty="0" smtClean="0"/>
              <a:t>3)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 smtClean="0"/>
              <a:t>1) www.inftyreader.org</a:t>
            </a:r>
          </a:p>
          <a:p>
            <a:pPr marL="0" indent="0">
              <a:buNone/>
            </a:pPr>
            <a:r>
              <a:rPr lang="en-US" baseline="30000" dirty="0" smtClean="0"/>
              <a:t>2) mathpix.com</a:t>
            </a:r>
          </a:p>
          <a:p>
            <a:pPr marL="0" indent="0">
              <a:buNone/>
            </a:pPr>
            <a:r>
              <a:rPr lang="en-US" baseline="30000" dirty="0" smtClean="0"/>
              <a:t>3) </a:t>
            </a:r>
            <a:r>
              <a:rPr lang="en-US" baseline="30000" dirty="0"/>
              <a:t>Y. Deng, A. </a:t>
            </a:r>
            <a:r>
              <a:rPr lang="en-US" baseline="30000" dirty="0" err="1"/>
              <a:t>Kanervisto</a:t>
            </a:r>
            <a:r>
              <a:rPr lang="en-US" baseline="30000" dirty="0"/>
              <a:t>, J. Ling, and A. M. Rush, “Image-to-markup generation with coarse-to-fine attention,” 34th International Conference on Machine Learning, ICML 2017, vol. 3, pp. 1631–1640, 2017. </a:t>
            </a:r>
            <a:r>
              <a:rPr lang="en-US" baseline="30000" dirty="0" smtClean="0"/>
              <a:t>(http</a:t>
            </a:r>
            <a:r>
              <a:rPr lang="en-US" baseline="30000" dirty="0"/>
              <a:t>://</a:t>
            </a:r>
            <a:r>
              <a:rPr lang="en-US" baseline="30000" dirty="0" smtClean="0"/>
              <a:t>lstm.seas.harvard.edu/latex)</a:t>
            </a:r>
            <a:endParaRPr lang="en-US" baseline="30000" dirty="0"/>
          </a:p>
          <a:p>
            <a:pPr marL="0" indent="0">
              <a:buNone/>
            </a:pP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149048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/>
              <a:t>Общий </a:t>
            </a:r>
            <a:r>
              <a:rPr lang="ru-RU" dirty="0" smtClean="0"/>
              <a:t>вид</a:t>
            </a:r>
            <a:r>
              <a:rPr lang="en-US" dirty="0"/>
              <a:t> </a:t>
            </a:r>
            <a:r>
              <a:rPr lang="ru-RU" dirty="0" smtClean="0"/>
              <a:t>сети на основе </a:t>
            </a:r>
            <a:r>
              <a:rPr lang="en-US" dirty="0" smtClean="0"/>
              <a:t>GRU </a:t>
            </a:r>
            <a:r>
              <a:rPr lang="ru-RU" dirty="0" smtClean="0"/>
              <a:t>ячейки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" y="1948603"/>
            <a:ext cx="11661258" cy="3880697"/>
          </a:xfrm>
        </p:spPr>
      </p:pic>
    </p:spTree>
    <p:extLst>
      <p:ext uri="{BB962C8B-B14F-4D97-AF65-F5344CB8AC3E}">
        <p14:creationId xmlns:p14="http://schemas.microsoft.com/office/powerpoint/2010/main" val="299503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838" y="162004"/>
            <a:ext cx="11739155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Искусственная нейронная сеть представляют собой систему соединённых и взаимодействующих между собой простых процессоров (искусственных нейронов).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Такие процессоры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довольно просты, особенно в сравнении с процессорами, используемыми в персональных компьютерах. Каждый процессор подобной сети имеет дело только с сигналами, которые он периодически получает, и сигналами, которые он периодически посылает другим процессорам. И тем не менее, будучи соединёнными в достаточно большую сеть с управляемым взаимодействием, такие локально простые процессоры вместе способны выполнять довольно сложные задачи.</a:t>
            </a:r>
            <a:endParaRPr lang="ru-RU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1224" y="3899089"/>
            <a:ext cx="23774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1: Схема </a:t>
            </a:r>
            <a:r>
              <a:rPr lang="ru-RU" alt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свёрточной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сети, использованной в обучении.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9" y="2267994"/>
            <a:ext cx="3253576" cy="43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338" y="1715589"/>
            <a:ext cx="11861074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идея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сети в том, что обработка участка изображения очень часто должна происходить независимо от конкретного расположения этого участка. Конечно, взаимное расположение объектов играет важную роль, но сначала их нужно распознать, и это распознавание – локально и независимо от конкретного положения участка с объектом внутри большой картинки.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756531" y="899444"/>
            <a:ext cx="267894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Свёрточная сеть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 примеру,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карта признаков в слое под номером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то результат двумерной свёртки с ядром размером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матрицей весов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размера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следующем слое будет: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ru-RU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Почти всегда после свёртки в нейронной сети следует нелинейность, которую мы можем записать так: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  <a:blipFill>
                <a:blip r:embed="rId2"/>
                <a:stretch>
                  <a:fillRect l="-467" t="-1027" b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60" y="4147039"/>
            <a:ext cx="5934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8752113" y="4969077"/>
            <a:ext cx="2865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подсчёта результатов свёртки.</a:t>
            </a:r>
          </a:p>
        </p:txBody>
      </p:sp>
    </p:spTree>
    <p:extLst>
      <p:ext uri="{BB962C8B-B14F-4D97-AF65-F5344CB8AC3E}">
        <p14:creationId xmlns:p14="http://schemas.microsoft.com/office/powerpoint/2010/main" val="34887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24557" y="204069"/>
            <a:ext cx="94288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Первое появление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GRU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датируется 2014. В этой архитектуре используется как раз идея совмещения выходного и забывающего </a:t>
                </a:r>
                <a:r>
                  <a:rPr lang="ru-RU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гейта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совмещено со значением памяти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h𝑢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𝑡𝑎𝑛h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  <a:blipFill>
                <a:blip r:embed="rId2"/>
                <a:stretch>
                  <a:fillRect l="-407"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1981200"/>
            <a:ext cx="4754880" cy="4393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21183" y="4016514"/>
            <a:ext cx="1729061" cy="86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структура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-ячейки</a:t>
            </a:r>
          </a:p>
        </p:txBody>
      </p:sp>
    </p:spTree>
    <p:extLst>
      <p:ext uri="{BB962C8B-B14F-4D97-AF65-F5344CB8AC3E}">
        <p14:creationId xmlns:p14="http://schemas.microsoft.com/office/powerpoint/2010/main" val="42399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/>
              <a:t>Общий </a:t>
            </a:r>
            <a:r>
              <a:rPr lang="ru-RU" dirty="0" smtClean="0"/>
              <a:t>вид</a:t>
            </a:r>
            <a:r>
              <a:rPr lang="en-US" dirty="0"/>
              <a:t> </a:t>
            </a:r>
            <a:r>
              <a:rPr lang="ru-RU" dirty="0" smtClean="0"/>
              <a:t>сети на основе </a:t>
            </a:r>
            <a:r>
              <a:rPr lang="ru-RU" dirty="0" err="1" smtClean="0"/>
              <a:t>Трансформера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5" y="944634"/>
            <a:ext cx="11412255" cy="5779597"/>
          </a:xfrm>
        </p:spPr>
      </p:pic>
    </p:spTree>
    <p:extLst>
      <p:ext uri="{BB962C8B-B14F-4D97-AF65-F5344CB8AC3E}">
        <p14:creationId xmlns:p14="http://schemas.microsoft.com/office/powerpoint/2010/main" val="34577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8063" y="517578"/>
            <a:ext cx="57758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Нейронная сеть на модели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046" y="1063636"/>
            <a:ext cx="1181753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обработке изображений аналоги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"внимания"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появились достаточно давно. Мотивировались они в основном с точки зрения эффективности: заменить извечную технологию скользящего окна, проходящего по всей картинке, на что-то более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"разумное", сэкономив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массу вычислений на заведомо бессмысленных окнах. Отсюда приходит идея каскадных моделей, в которых отдельные классификаторы используются для того, чтобы последовательно уточнять расположение окон в изображении, на которые стоит посмотреть более детально.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9" y="3347802"/>
            <a:ext cx="8284915" cy="27668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612780" y="4114469"/>
            <a:ext cx="3614057" cy="166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4. Схема одного из первых примеров применения механизмов внимания в глубоких нейронных сетях при помощи машин Больцмана третьего порядка, созданная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Юго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Ларошелем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Хинтоном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1110</TotalTime>
  <Words>1650</Words>
  <Application>Microsoft Office PowerPoint</Application>
  <PresentationFormat>Произвольный</PresentationFormat>
  <Paragraphs>165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Parcel</vt:lpstr>
      <vt:lpstr>Глубокие нейронные сети для распознавания формул на изображениях  </vt:lpstr>
      <vt:lpstr>Существующие системы распознавания формул</vt:lpstr>
      <vt:lpstr>Общий вид сети на основе GRU ячейки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Общий вид сети на основе Трансформера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Кривые обучения в случае GRU ячейки</vt:lpstr>
      <vt:lpstr>Кривые обучения в случае Трансформера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Глубокие нейронные сети для распознавания формул  </dc:title>
  <dc:creator>1369563</dc:creator>
  <cp:lastModifiedBy>Iff</cp:lastModifiedBy>
  <cp:revision>43</cp:revision>
  <dcterms:created xsi:type="dcterms:W3CDTF">2022-05-21T09:09:25Z</dcterms:created>
  <dcterms:modified xsi:type="dcterms:W3CDTF">2022-06-06T17:00:19Z</dcterms:modified>
</cp:coreProperties>
</file>