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AE9BB6-0B05-4F85-A3CC-4EA8D61740AA}">
  <a:tblStyle styleId="{34AE9BB6-0B05-4F85-A3CC-4EA8D61740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e6d6dc0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e6d6dc0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e6d6dc13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e6d6dc13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e6d6dc13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e6d6dc13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e6d6dc1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e6d6dc1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e6d6dc13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e6d6dc13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e6d6dc13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e6d6dc13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d3db689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d3db689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3db6898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3db689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3db6898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3db689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3db6898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3db689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3db6898a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3db6898a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d3db6898a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d3db6898a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d56a7c148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d56a7c148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e6d6dc13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e6d6dc13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sorry for background noises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_sTkcKVq2gjAe0zo7a_PiLPAeeHYU9iA/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oZLvLuHepOtn5I7VzZQ_aDFK9JCqJAP8/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An Autonomous Robot that Works in Warehouse</a:t>
            </a:r>
            <a:endParaRPr/>
          </a:p>
        </p:txBody>
      </p:sp>
      <p:sp>
        <p:nvSpPr>
          <p:cNvPr id="55" name="Google Shape;55;p13"/>
          <p:cNvSpPr txBox="1">
            <a:spLocks noGrp="1"/>
          </p:cNvSpPr>
          <p:nvPr>
            <p:ph type="subTitle" idx="1"/>
          </p:nvPr>
        </p:nvSpPr>
        <p:spPr>
          <a:xfrm>
            <a:off x="311700" y="2834125"/>
            <a:ext cx="8520600" cy="20526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Clr>
                <a:schemeClr val="dk1"/>
              </a:buClr>
              <a:buSzPts val="1100"/>
              <a:buFont typeface="Arial"/>
              <a:buNone/>
            </a:pPr>
            <a:r>
              <a:rPr lang="tr"/>
              <a:t>Group 12 - Robocop</a:t>
            </a:r>
            <a:endParaRPr/>
          </a:p>
          <a:p>
            <a:pPr marL="0" lvl="0" indent="0" algn="ctr" rtl="0">
              <a:spcBef>
                <a:spcPts val="0"/>
              </a:spcBef>
              <a:spcAft>
                <a:spcPts val="0"/>
              </a:spcAft>
              <a:buClr>
                <a:schemeClr val="dk1"/>
              </a:buClr>
              <a:buSzPts val="1100"/>
              <a:buFont typeface="Arial"/>
              <a:buNone/>
            </a:pPr>
            <a:r>
              <a:rPr lang="tr"/>
              <a:t>• Ahmet Gökçe, 150180076</a:t>
            </a:r>
            <a:endParaRPr/>
          </a:p>
          <a:p>
            <a:pPr marL="0" lvl="0" indent="0" algn="ctr" rtl="0">
              <a:spcBef>
                <a:spcPts val="0"/>
              </a:spcBef>
              <a:spcAft>
                <a:spcPts val="0"/>
              </a:spcAft>
              <a:buClr>
                <a:schemeClr val="dk1"/>
              </a:buClr>
              <a:buSzPts val="1100"/>
              <a:buFont typeface="Arial"/>
              <a:buNone/>
            </a:pPr>
            <a:r>
              <a:rPr lang="tr"/>
              <a:t>• Mehmet Karaaslan, 150180053</a:t>
            </a:r>
            <a:endParaRPr/>
          </a:p>
          <a:p>
            <a:pPr marL="0" lvl="0" indent="0" algn="ctr" rtl="0">
              <a:spcBef>
                <a:spcPts val="0"/>
              </a:spcBef>
              <a:spcAft>
                <a:spcPts val="0"/>
              </a:spcAft>
              <a:buClr>
                <a:schemeClr val="dk1"/>
              </a:buClr>
              <a:buSzPts val="1100"/>
              <a:buFont typeface="Arial"/>
              <a:buNone/>
            </a:pPr>
            <a:r>
              <a:rPr lang="tr"/>
              <a:t>• Emre Güler, 040150342</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8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Robot Goes to Room 4</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2"/>
          <p:cNvPicPr preferRelativeResize="0"/>
          <p:nvPr/>
        </p:nvPicPr>
        <p:blipFill>
          <a:blip r:embed="rId3">
            <a:alphaModFix/>
          </a:blip>
          <a:stretch>
            <a:fillRect/>
          </a:stretch>
        </p:blipFill>
        <p:spPr>
          <a:xfrm>
            <a:off x="712025" y="724150"/>
            <a:ext cx="7593187" cy="427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55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Robot Grabbed Product 4</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3"/>
          <p:cNvPicPr preferRelativeResize="0"/>
          <p:nvPr/>
        </p:nvPicPr>
        <p:blipFill>
          <a:blip r:embed="rId3">
            <a:alphaModFix/>
          </a:blip>
          <a:stretch>
            <a:fillRect/>
          </a:stretch>
        </p:blipFill>
        <p:spPr>
          <a:xfrm>
            <a:off x="769162" y="712463"/>
            <a:ext cx="7471376" cy="429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14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Robot Drops Product 4 in Distribution Point</a:t>
            </a:r>
            <a:endParaRPr/>
          </a:p>
        </p:txBody>
      </p:sp>
      <p:sp>
        <p:nvSpPr>
          <p:cNvPr id="128" name="Google Shape;12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4"/>
          <p:cNvPicPr preferRelativeResize="0"/>
          <p:nvPr/>
        </p:nvPicPr>
        <p:blipFill>
          <a:blip r:embed="rId3">
            <a:alphaModFix/>
          </a:blip>
          <a:stretch>
            <a:fillRect/>
          </a:stretch>
        </p:blipFill>
        <p:spPr>
          <a:xfrm>
            <a:off x="738625" y="735675"/>
            <a:ext cx="7507076" cy="4250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20875" y="59075"/>
            <a:ext cx="889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tr" sz="2320"/>
              <a:t> Robot Goes to Room 8, Product 4 is Sent from Distribution Point</a:t>
            </a:r>
            <a:endParaRPr sz="2320"/>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5"/>
          <p:cNvPicPr preferRelativeResize="0"/>
          <p:nvPr/>
        </p:nvPicPr>
        <p:blipFill>
          <a:blip r:embed="rId3">
            <a:alphaModFix/>
          </a:blip>
          <a:stretch>
            <a:fillRect/>
          </a:stretch>
        </p:blipFill>
        <p:spPr>
          <a:xfrm>
            <a:off x="725125" y="711850"/>
            <a:ext cx="7614599" cy="4335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8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Robot Grabbed Product 8</a:t>
            </a:r>
            <a:endParaRPr/>
          </a:p>
          <a:p>
            <a:pPr marL="0" lvl="0" indent="0" algn="l" rtl="0">
              <a:spcBef>
                <a:spcPts val="0"/>
              </a:spcBef>
              <a:spcAft>
                <a:spcPts val="0"/>
              </a:spcAft>
              <a:buNone/>
            </a:pPr>
            <a:endParaRPr/>
          </a:p>
        </p:txBody>
      </p:sp>
      <p:sp>
        <p:nvSpPr>
          <p:cNvPr id="142" name="Google Shape;14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6"/>
          <p:cNvPicPr preferRelativeResize="0"/>
          <p:nvPr/>
        </p:nvPicPr>
        <p:blipFill>
          <a:blip r:embed="rId3">
            <a:alphaModFix/>
          </a:blip>
          <a:stretch>
            <a:fillRect/>
          </a:stretch>
        </p:blipFill>
        <p:spPr>
          <a:xfrm>
            <a:off x="724263" y="705225"/>
            <a:ext cx="7561174" cy="431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8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Robot Drops Product 8 in Distribution Point</a:t>
            </a:r>
            <a:endParaRPr/>
          </a:p>
          <a:p>
            <a:pPr marL="0" lvl="0" indent="0" algn="l" rtl="0">
              <a:spcBef>
                <a:spcPts val="0"/>
              </a:spcBef>
              <a:spcAft>
                <a:spcPts val="0"/>
              </a:spcAft>
              <a:buNone/>
            </a:pPr>
            <a:endParaRPr/>
          </a:p>
        </p:txBody>
      </p:sp>
      <p:sp>
        <p:nvSpPr>
          <p:cNvPr id="149" name="Google Shape;14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7"/>
          <p:cNvPicPr preferRelativeResize="0"/>
          <p:nvPr/>
        </p:nvPicPr>
        <p:blipFill>
          <a:blip r:embed="rId3">
            <a:alphaModFix/>
          </a:blip>
          <a:stretch>
            <a:fillRect/>
          </a:stretch>
        </p:blipFill>
        <p:spPr>
          <a:xfrm>
            <a:off x="744600" y="655125"/>
            <a:ext cx="7656100" cy="4334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Problem Description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There are products stored in warehouses. In our project, we use robots in warehouses to find, take and deliver the products to the distribution point of the warehouse. Thus, storage costs are reduced, and the delivery is realized in a smart, fast and efficient way.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Roles</a:t>
            </a:r>
            <a:endParaRPr/>
          </a:p>
        </p:txBody>
      </p:sp>
      <p:graphicFrame>
        <p:nvGraphicFramePr>
          <p:cNvPr id="67" name="Google Shape;67;p15"/>
          <p:cNvGraphicFramePr/>
          <p:nvPr/>
        </p:nvGraphicFramePr>
        <p:xfrm>
          <a:off x="311700" y="1017715"/>
          <a:ext cx="3000000" cy="3000000"/>
        </p:xfrm>
        <a:graphic>
          <a:graphicData uri="http://schemas.openxmlformats.org/drawingml/2006/table">
            <a:tbl>
              <a:tblPr>
                <a:noFill/>
                <a:tableStyleId>{34AE9BB6-0B05-4F85-A3CC-4EA8D61740AA}</a:tableStyleId>
              </a:tblPr>
              <a:tblGrid>
                <a:gridCol w="4136925">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200775">
                  <a:extLst>
                    <a:ext uri="{9D8B030D-6E8A-4147-A177-3AD203B41FA5}">
                      <a16:colId xmlns:a16="http://schemas.microsoft.com/office/drawing/2014/main" val="20002"/>
                    </a:ext>
                  </a:extLst>
                </a:gridCol>
                <a:gridCol w="1825475">
                  <a:extLst>
                    <a:ext uri="{9D8B030D-6E8A-4147-A177-3AD203B41FA5}">
                      <a16:colId xmlns:a16="http://schemas.microsoft.com/office/drawing/2014/main" val="20003"/>
                    </a:ext>
                  </a:extLst>
                </a:gridCol>
              </a:tblGrid>
              <a:tr h="371700">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tr"/>
                        <a:t>Ahmet Gökçe</a:t>
                      </a:r>
                      <a:endParaRPr/>
                    </a:p>
                  </a:txBody>
                  <a:tcPr marL="91425" marR="91425" marT="91425" marB="91425" anchor="ctr"/>
                </a:tc>
                <a:tc>
                  <a:txBody>
                    <a:bodyPr/>
                    <a:lstStyle/>
                    <a:p>
                      <a:pPr marL="0" lvl="0" indent="0" algn="ctr" rtl="0">
                        <a:spcBef>
                          <a:spcPts val="0"/>
                        </a:spcBef>
                        <a:spcAft>
                          <a:spcPts val="0"/>
                        </a:spcAft>
                        <a:buNone/>
                      </a:pPr>
                      <a:r>
                        <a:rPr lang="tr"/>
                        <a:t>Emre Güler</a:t>
                      </a:r>
                      <a:endParaRPr/>
                    </a:p>
                  </a:txBody>
                  <a:tcPr marL="91425" marR="91425" marT="91425" marB="91425" anchor="ctr"/>
                </a:tc>
                <a:tc>
                  <a:txBody>
                    <a:bodyPr/>
                    <a:lstStyle/>
                    <a:p>
                      <a:pPr marL="0" lvl="0" indent="0" algn="ctr" rtl="0">
                        <a:spcBef>
                          <a:spcPts val="0"/>
                        </a:spcBef>
                        <a:spcAft>
                          <a:spcPts val="0"/>
                        </a:spcAft>
                        <a:buNone/>
                      </a:pPr>
                      <a:r>
                        <a:rPr lang="tr"/>
                        <a:t>Mehmet Karaaslan</a:t>
                      </a:r>
                      <a:endParaRPr/>
                    </a:p>
                  </a:txBody>
                  <a:tcPr marL="91425" marR="91425" marT="91425" marB="91425" anchor="ctr"/>
                </a:tc>
                <a:extLst>
                  <a:ext uri="{0D108BD9-81ED-4DB2-BD59-A6C34878D82A}">
                    <a16:rowId xmlns:a16="http://schemas.microsoft.com/office/drawing/2014/main" val="10000"/>
                  </a:ext>
                </a:extLst>
              </a:tr>
              <a:tr h="528250">
                <a:tc>
                  <a:txBody>
                    <a:bodyPr/>
                    <a:lstStyle/>
                    <a:p>
                      <a:pPr marL="0" lvl="0" indent="0" algn="ctr" rtl="0">
                        <a:spcBef>
                          <a:spcPts val="0"/>
                        </a:spcBef>
                        <a:spcAft>
                          <a:spcPts val="0"/>
                        </a:spcAft>
                        <a:buNone/>
                      </a:pPr>
                      <a:r>
                        <a:rPr lang="tr"/>
                        <a:t>Ros Environment Setup</a:t>
                      </a: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extLst>
                  <a:ext uri="{0D108BD9-81ED-4DB2-BD59-A6C34878D82A}">
                    <a16:rowId xmlns:a16="http://schemas.microsoft.com/office/drawing/2014/main" val="10001"/>
                  </a:ext>
                </a:extLst>
              </a:tr>
              <a:tr h="371700">
                <a:tc>
                  <a:txBody>
                    <a:bodyPr/>
                    <a:lstStyle/>
                    <a:p>
                      <a:pPr marL="0" lvl="0" indent="0" algn="ctr" rtl="0">
                        <a:spcBef>
                          <a:spcPts val="0"/>
                        </a:spcBef>
                        <a:spcAft>
                          <a:spcPts val="0"/>
                        </a:spcAft>
                        <a:buNone/>
                      </a:pPr>
                      <a:r>
                        <a:rPr lang="tr"/>
                        <a:t>Map Design</a:t>
                      </a: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528250">
                <a:tc>
                  <a:txBody>
                    <a:bodyPr/>
                    <a:lstStyle/>
                    <a:p>
                      <a:pPr marL="0" lvl="0" indent="0" algn="ctr" rtl="0">
                        <a:lnSpc>
                          <a:spcPct val="115000"/>
                        </a:lnSpc>
                        <a:spcBef>
                          <a:spcPts val="1200"/>
                        </a:spcBef>
                        <a:spcAft>
                          <a:spcPts val="1200"/>
                        </a:spcAft>
                        <a:buClr>
                          <a:schemeClr val="dk1"/>
                        </a:buClr>
                        <a:buSzPts val="1100"/>
                        <a:buFont typeface="Arial"/>
                        <a:buNone/>
                      </a:pPr>
                      <a:r>
                        <a:rPr lang="tr">
                          <a:solidFill>
                            <a:schemeClr val="dk1"/>
                          </a:solidFill>
                        </a:rPr>
                        <a:t>Speech Command and Interpretation</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extLst>
                  <a:ext uri="{0D108BD9-81ED-4DB2-BD59-A6C34878D82A}">
                    <a16:rowId xmlns:a16="http://schemas.microsoft.com/office/drawing/2014/main" val="10003"/>
                  </a:ext>
                </a:extLst>
              </a:tr>
              <a:tr h="555975">
                <a:tc>
                  <a:txBody>
                    <a:bodyPr/>
                    <a:lstStyle/>
                    <a:p>
                      <a:pPr marL="0" lvl="0" indent="0" algn="ctr" rtl="0">
                        <a:lnSpc>
                          <a:spcPct val="115000"/>
                        </a:lnSpc>
                        <a:spcBef>
                          <a:spcPts val="1200"/>
                        </a:spcBef>
                        <a:spcAft>
                          <a:spcPts val="1200"/>
                        </a:spcAft>
                        <a:buNone/>
                      </a:pPr>
                      <a:r>
                        <a:rPr lang="tr">
                          <a:solidFill>
                            <a:schemeClr val="dk1"/>
                          </a:solidFill>
                        </a:rPr>
                        <a:t>Movement Between Room and Destination</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93825">
                <a:tc>
                  <a:txBody>
                    <a:bodyPr/>
                    <a:lstStyle/>
                    <a:p>
                      <a:pPr marL="0" lvl="0" indent="0" algn="ctr" rtl="0">
                        <a:lnSpc>
                          <a:spcPct val="115000"/>
                        </a:lnSpc>
                        <a:spcBef>
                          <a:spcPts val="1200"/>
                        </a:spcBef>
                        <a:spcAft>
                          <a:spcPts val="1200"/>
                        </a:spcAft>
                        <a:buNone/>
                      </a:pPr>
                      <a:r>
                        <a:rPr lang="tr"/>
                        <a:t>Searching and Grabbing Object</a:t>
                      </a: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5"/>
                  </a:ext>
                </a:extLst>
              </a:tr>
              <a:tr h="393825">
                <a:tc>
                  <a:txBody>
                    <a:bodyPr/>
                    <a:lstStyle/>
                    <a:p>
                      <a:pPr marL="0" lvl="0" indent="0" algn="ctr" rtl="0">
                        <a:lnSpc>
                          <a:spcPct val="115000"/>
                        </a:lnSpc>
                        <a:spcBef>
                          <a:spcPts val="1200"/>
                        </a:spcBef>
                        <a:spcAft>
                          <a:spcPts val="1200"/>
                        </a:spcAft>
                        <a:buNone/>
                      </a:pPr>
                      <a:r>
                        <a:rPr lang="tr"/>
                        <a:t>Testing</a:t>
                      </a: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extLst>
                  <a:ext uri="{0D108BD9-81ED-4DB2-BD59-A6C34878D82A}">
                    <a16:rowId xmlns:a16="http://schemas.microsoft.com/office/drawing/2014/main" val="10006"/>
                  </a:ext>
                </a:extLst>
              </a:tr>
              <a:tr h="371700">
                <a:tc>
                  <a:txBody>
                    <a:bodyPr/>
                    <a:lstStyle/>
                    <a:p>
                      <a:pPr marL="0" lvl="0" indent="0" algn="ctr" rtl="0">
                        <a:lnSpc>
                          <a:spcPct val="115000"/>
                        </a:lnSpc>
                        <a:spcBef>
                          <a:spcPts val="1200"/>
                        </a:spcBef>
                        <a:spcAft>
                          <a:spcPts val="1200"/>
                        </a:spcAft>
                        <a:buNone/>
                      </a:pPr>
                      <a:r>
                        <a:rPr lang="tr"/>
                        <a:t>Presentation</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7"/>
                  </a:ext>
                </a:extLst>
              </a:tr>
              <a:tr h="371700">
                <a:tc>
                  <a:txBody>
                    <a:bodyPr/>
                    <a:lstStyle/>
                    <a:p>
                      <a:pPr marL="0" lvl="0" indent="0" algn="ctr" rtl="0">
                        <a:lnSpc>
                          <a:spcPct val="115000"/>
                        </a:lnSpc>
                        <a:spcBef>
                          <a:spcPts val="1200"/>
                        </a:spcBef>
                        <a:spcAft>
                          <a:spcPts val="1200"/>
                        </a:spcAft>
                        <a:buNone/>
                      </a:pPr>
                      <a:r>
                        <a:rPr lang="tr"/>
                        <a:t>Video</a:t>
                      </a: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tr">
                          <a:solidFill>
                            <a:srgbClr val="00FF00"/>
                          </a:solidFill>
                        </a:rPr>
                        <a:t>X</a:t>
                      </a:r>
                      <a:endParaRPr>
                        <a:solidFill>
                          <a:srgbClr val="00FF00"/>
                        </a:solidFill>
                      </a:endParaRPr>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Technologies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tr"/>
              <a:t>TurtleBot3 (burger)</a:t>
            </a:r>
            <a:endParaRPr/>
          </a:p>
          <a:p>
            <a:pPr marL="0" lvl="0" indent="0" algn="l" rtl="0">
              <a:spcBef>
                <a:spcPts val="1200"/>
              </a:spcBef>
              <a:spcAft>
                <a:spcPts val="0"/>
              </a:spcAft>
              <a:buClr>
                <a:schemeClr val="dk1"/>
              </a:buClr>
              <a:buSzPts val="1100"/>
              <a:buFont typeface="Arial"/>
              <a:buNone/>
            </a:pPr>
            <a:r>
              <a:rPr lang="tr"/>
              <a:t>Gazebo Simulation</a:t>
            </a:r>
            <a:endParaRPr/>
          </a:p>
          <a:p>
            <a:pPr marL="0" lvl="0" indent="0" algn="l" rtl="0">
              <a:spcBef>
                <a:spcPts val="1200"/>
              </a:spcBef>
              <a:spcAft>
                <a:spcPts val="0"/>
              </a:spcAft>
              <a:buNone/>
            </a:pPr>
            <a:r>
              <a:rPr lang="tr"/>
              <a:t>SpeechRecognition</a:t>
            </a:r>
            <a:endParaRPr/>
          </a:p>
          <a:p>
            <a:pPr marL="0" lvl="0" indent="0" algn="l" rtl="0">
              <a:spcBef>
                <a:spcPts val="1200"/>
              </a:spcBef>
              <a:spcAft>
                <a:spcPts val="1200"/>
              </a:spcAft>
              <a:buClr>
                <a:schemeClr val="dk1"/>
              </a:buClr>
              <a:buSzPts val="1100"/>
              <a:buFont typeface="Arial"/>
              <a:buNone/>
            </a:pPr>
            <a:r>
              <a:rPr lang="tr"/>
              <a:t>PyAudio</a:t>
            </a:r>
            <a:endParaRPr/>
          </a:p>
        </p:txBody>
      </p:sp>
      <p:pic>
        <p:nvPicPr>
          <p:cNvPr id="74" name="Google Shape;74;p16"/>
          <p:cNvPicPr preferRelativeResize="0"/>
          <p:nvPr/>
        </p:nvPicPr>
        <p:blipFill>
          <a:blip r:embed="rId3">
            <a:alphaModFix/>
          </a:blip>
          <a:stretch>
            <a:fillRect/>
          </a:stretch>
        </p:blipFill>
        <p:spPr>
          <a:xfrm>
            <a:off x="6315710" y="2782875"/>
            <a:ext cx="1620425" cy="2254525"/>
          </a:xfrm>
          <a:prstGeom prst="rect">
            <a:avLst/>
          </a:prstGeom>
          <a:noFill/>
          <a:ln>
            <a:noFill/>
          </a:ln>
        </p:spPr>
      </p:pic>
      <p:pic>
        <p:nvPicPr>
          <p:cNvPr id="75" name="Google Shape;75;p16"/>
          <p:cNvPicPr preferRelativeResize="0"/>
          <p:nvPr/>
        </p:nvPicPr>
        <p:blipFill>
          <a:blip r:embed="rId4">
            <a:alphaModFix/>
          </a:blip>
          <a:stretch>
            <a:fillRect/>
          </a:stretch>
        </p:blipFill>
        <p:spPr>
          <a:xfrm>
            <a:off x="6080325" y="268071"/>
            <a:ext cx="2091154" cy="225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500">
                <a:solidFill>
                  <a:srgbClr val="333333"/>
                </a:solidFill>
                <a:highlight>
                  <a:srgbClr val="FFFFFF"/>
                </a:highlight>
              </a:rPr>
              <a:t>Approach to the problem</a:t>
            </a:r>
            <a:endParaRPr sz="250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tr"/>
              <a:t>In our environment, there are several rooms.</a:t>
            </a:r>
            <a:endParaRPr/>
          </a:p>
          <a:p>
            <a:pPr marL="457200" lvl="0" indent="-342900" algn="l" rtl="0">
              <a:spcBef>
                <a:spcPts val="0"/>
              </a:spcBef>
              <a:spcAft>
                <a:spcPts val="0"/>
              </a:spcAft>
              <a:buSzPts val="1800"/>
              <a:buChar char="●"/>
            </a:pPr>
            <a:r>
              <a:rPr lang="tr"/>
              <a:t>Each room is used to store only one kind of product and each room has an ID. </a:t>
            </a:r>
            <a:endParaRPr/>
          </a:p>
          <a:p>
            <a:pPr marL="457200" lvl="0" indent="-342900" algn="l" rtl="0">
              <a:spcBef>
                <a:spcPts val="0"/>
              </a:spcBef>
              <a:spcAft>
                <a:spcPts val="0"/>
              </a:spcAft>
              <a:buSzPts val="1800"/>
              <a:buChar char="●"/>
            </a:pPr>
            <a:r>
              <a:rPr lang="tr"/>
              <a:t>The robot takes this ID via voice command and interprets this command to specify the room. </a:t>
            </a:r>
            <a:endParaRPr/>
          </a:p>
          <a:p>
            <a:pPr marL="457200" lvl="0" indent="-342900" algn="l" rtl="0">
              <a:spcBef>
                <a:spcPts val="0"/>
              </a:spcBef>
              <a:spcAft>
                <a:spcPts val="0"/>
              </a:spcAft>
              <a:buSzPts val="1800"/>
              <a:buChar char="●"/>
            </a:pPr>
            <a:r>
              <a:rPr lang="tr"/>
              <a:t>Then, the robot takes the product in the specified room and brings it to the distribution point in the environment.</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Success of the Robot</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Robot is determined as successful if,</a:t>
            </a:r>
            <a:endParaRPr/>
          </a:p>
          <a:p>
            <a:pPr marL="457200" lvl="0" indent="-342900" algn="l" rtl="0">
              <a:spcBef>
                <a:spcPts val="1200"/>
              </a:spcBef>
              <a:spcAft>
                <a:spcPts val="0"/>
              </a:spcAft>
              <a:buSzPts val="1800"/>
              <a:buChar char="●"/>
            </a:pPr>
            <a:r>
              <a:rPr lang="tr"/>
              <a:t>Robot understands the voice command</a:t>
            </a:r>
            <a:endParaRPr/>
          </a:p>
          <a:p>
            <a:pPr marL="457200" lvl="0" indent="-342900" algn="l" rtl="0">
              <a:spcBef>
                <a:spcPts val="0"/>
              </a:spcBef>
              <a:spcAft>
                <a:spcPts val="0"/>
              </a:spcAft>
              <a:buSzPts val="1800"/>
              <a:buChar char="●"/>
            </a:pPr>
            <a:r>
              <a:rPr lang="tr"/>
              <a:t>Robot goes to desired room</a:t>
            </a:r>
            <a:endParaRPr/>
          </a:p>
          <a:p>
            <a:pPr marL="457200" lvl="0" indent="-342900" algn="l" rtl="0">
              <a:spcBef>
                <a:spcPts val="0"/>
              </a:spcBef>
              <a:spcAft>
                <a:spcPts val="0"/>
              </a:spcAft>
              <a:buSzPts val="1800"/>
              <a:buChar char="●"/>
            </a:pPr>
            <a:r>
              <a:rPr lang="tr"/>
              <a:t>Robot picks the product</a:t>
            </a:r>
            <a:endParaRPr/>
          </a:p>
          <a:p>
            <a:pPr marL="457200" lvl="0" indent="-342900" algn="l" rtl="0">
              <a:spcBef>
                <a:spcPts val="0"/>
              </a:spcBef>
              <a:spcAft>
                <a:spcPts val="0"/>
              </a:spcAft>
              <a:buSzPts val="1800"/>
              <a:buChar char="●"/>
            </a:pPr>
            <a:r>
              <a:rPr lang="tr"/>
              <a:t>Robot delivers the product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Progress:</a:t>
            </a:r>
            <a:endParaRPr/>
          </a:p>
        </p:txBody>
      </p:sp>
      <p:sp>
        <p:nvSpPr>
          <p:cNvPr id="93" name="Google Shape;93;p19"/>
          <p:cNvSpPr txBox="1">
            <a:spLocks noGrp="1"/>
          </p:cNvSpPr>
          <p:nvPr>
            <p:ph type="body" idx="1"/>
          </p:nvPr>
        </p:nvSpPr>
        <p:spPr>
          <a:xfrm>
            <a:off x="311700" y="1152475"/>
            <a:ext cx="5260500" cy="3793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tr"/>
              <a:t>Map is designed</a:t>
            </a:r>
            <a:endParaRPr/>
          </a:p>
          <a:p>
            <a:pPr marL="457200" lvl="0" indent="-342900" algn="l" rtl="0">
              <a:spcBef>
                <a:spcPts val="0"/>
              </a:spcBef>
              <a:spcAft>
                <a:spcPts val="0"/>
              </a:spcAft>
              <a:buSzPts val="1800"/>
              <a:buChar char="-"/>
            </a:pPr>
            <a:r>
              <a:rPr lang="tr"/>
              <a:t>Objects are modeled and placed</a:t>
            </a:r>
            <a:endParaRPr/>
          </a:p>
          <a:p>
            <a:pPr marL="457200" lvl="0" indent="-342900" algn="l" rtl="0">
              <a:spcBef>
                <a:spcPts val="0"/>
              </a:spcBef>
              <a:spcAft>
                <a:spcPts val="0"/>
              </a:spcAft>
              <a:buSzPts val="1800"/>
              <a:buChar char="-"/>
            </a:pPr>
            <a:r>
              <a:rPr lang="tr"/>
              <a:t>Robot is created and placed</a:t>
            </a:r>
            <a:endParaRPr/>
          </a:p>
          <a:p>
            <a:pPr marL="457200" lvl="0" indent="-342900" algn="l" rtl="0">
              <a:spcBef>
                <a:spcPts val="0"/>
              </a:spcBef>
              <a:spcAft>
                <a:spcPts val="0"/>
              </a:spcAft>
              <a:buSzPts val="1800"/>
              <a:buChar char="-"/>
            </a:pPr>
            <a:r>
              <a:rPr lang="tr"/>
              <a:t>Voice command system implemented</a:t>
            </a:r>
            <a:endParaRPr/>
          </a:p>
          <a:p>
            <a:pPr marL="0" lvl="0" indent="0" algn="l" rtl="0">
              <a:spcBef>
                <a:spcPts val="1200"/>
              </a:spcBef>
              <a:spcAft>
                <a:spcPts val="0"/>
              </a:spcAft>
              <a:buNone/>
            </a:pPr>
            <a:endParaRPr/>
          </a:p>
          <a:p>
            <a:pPr marL="0" lvl="0" indent="0" algn="l" rtl="0">
              <a:spcBef>
                <a:spcPts val="1200"/>
              </a:spcBef>
              <a:spcAft>
                <a:spcPts val="0"/>
              </a:spcAft>
              <a:buNone/>
            </a:pPr>
            <a:r>
              <a:rPr lang="tr" sz="2400">
                <a:solidFill>
                  <a:schemeClr val="dk1"/>
                </a:solidFill>
              </a:rPr>
              <a:t>Next:</a:t>
            </a:r>
            <a:endParaRPr sz="2400">
              <a:solidFill>
                <a:schemeClr val="dk1"/>
              </a:solidFill>
            </a:endParaRPr>
          </a:p>
          <a:p>
            <a:pPr marL="457200" lvl="0" indent="-342900" algn="l" rtl="0">
              <a:spcBef>
                <a:spcPts val="1200"/>
              </a:spcBef>
              <a:spcAft>
                <a:spcPts val="0"/>
              </a:spcAft>
              <a:buSzPts val="1800"/>
              <a:buChar char="-"/>
            </a:pPr>
            <a:r>
              <a:rPr lang="tr"/>
              <a:t>Path to rooms (completed after presentation)</a:t>
            </a:r>
            <a:endParaRPr/>
          </a:p>
          <a:p>
            <a:pPr marL="457200" lvl="0" indent="-342900" algn="l" rtl="0">
              <a:spcBef>
                <a:spcPts val="0"/>
              </a:spcBef>
              <a:spcAft>
                <a:spcPts val="0"/>
              </a:spcAft>
              <a:buSzPts val="1800"/>
              <a:buChar char="-"/>
            </a:pPr>
            <a:r>
              <a:rPr lang="tr"/>
              <a:t>Object transportation (completed after                                               presentation)</a:t>
            </a:r>
            <a:endParaRPr/>
          </a:p>
        </p:txBody>
      </p:sp>
      <p:pic>
        <p:nvPicPr>
          <p:cNvPr id="94" name="Google Shape;94;p19"/>
          <p:cNvPicPr preferRelativeResize="0"/>
          <p:nvPr/>
        </p:nvPicPr>
        <p:blipFill>
          <a:blip r:embed="rId3">
            <a:alphaModFix/>
          </a:blip>
          <a:stretch>
            <a:fillRect/>
          </a:stretch>
        </p:blipFill>
        <p:spPr>
          <a:xfrm>
            <a:off x="5622800" y="197825"/>
            <a:ext cx="3318251" cy="4747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Short Demo (Recorded for Presentation 12.01.2022)</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1" name="Google Shape;101;p20" title="2022-01-12-1056-56.mp4">
            <a:hlinkClick r:id="rId3"/>
          </p:cNvPr>
          <p:cNvPicPr preferRelativeResize="0"/>
          <p:nvPr/>
        </p:nvPicPr>
        <p:blipFill>
          <a:blip r:embed="rId4">
            <a:alphaModFix/>
          </a:blip>
          <a:stretch>
            <a:fillRect/>
          </a:stretch>
        </p:blipFill>
        <p:spPr>
          <a:xfrm>
            <a:off x="0" y="572700"/>
            <a:ext cx="9144000" cy="4570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919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Demo Video</a:t>
            </a:r>
            <a:endParaRPr dirty="0"/>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8" name="Google Shape;108;p21" title="with_sound.mov">
            <a:hlinkClick r:id="rId3"/>
          </p:cNvPr>
          <p:cNvPicPr preferRelativeResize="0"/>
          <p:nvPr/>
        </p:nvPicPr>
        <p:blipFill>
          <a:blip r:embed="rId4">
            <a:alphaModFix/>
          </a:blip>
          <a:stretch>
            <a:fillRect/>
          </a:stretch>
        </p:blipFill>
        <p:spPr>
          <a:xfrm>
            <a:off x="0" y="642950"/>
            <a:ext cx="9144001" cy="45005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Ekran Gösterisi (16:9)</PresentationFormat>
  <Paragraphs>66</Paragraphs>
  <Slides>15</Slides>
  <Notes>15</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15</vt:i4>
      </vt:variant>
    </vt:vector>
  </HeadingPairs>
  <TitlesOfParts>
    <vt:vector size="17" baseType="lpstr">
      <vt:lpstr>Arial</vt:lpstr>
      <vt:lpstr>Simple Light</vt:lpstr>
      <vt:lpstr>An Autonomous Robot that Works in Warehouse</vt:lpstr>
      <vt:lpstr>Problem Description</vt:lpstr>
      <vt:lpstr>Roles</vt:lpstr>
      <vt:lpstr>Technologies</vt:lpstr>
      <vt:lpstr>Approach to the problem</vt:lpstr>
      <vt:lpstr>Success of the Robot</vt:lpstr>
      <vt:lpstr>Progress:</vt:lpstr>
      <vt:lpstr>Short Demo (Recorded for Presentation 12.01.2022)</vt:lpstr>
      <vt:lpstr>Demo Video</vt:lpstr>
      <vt:lpstr>Robot Goes to Room 4</vt:lpstr>
      <vt:lpstr>Robot Grabbed Product 4</vt:lpstr>
      <vt:lpstr>Robot Drops Product 4 in Distribution Point</vt:lpstr>
      <vt:lpstr> Robot Goes to Room 8, Product 4 is Sent from Distribution Point</vt:lpstr>
      <vt:lpstr>Robot Grabbed Product 8 </vt:lpstr>
      <vt:lpstr>Robot Drops Product 8 in Distribution Point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Autonomous Robot that Works in Warehouse</dc:title>
  <cp:lastModifiedBy>AHMET GOKCE</cp:lastModifiedBy>
  <cp:revision>1</cp:revision>
  <dcterms:modified xsi:type="dcterms:W3CDTF">2022-01-16T20:29:12Z</dcterms:modified>
</cp:coreProperties>
</file>