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9" r:id="rId11"/>
    <p:sldId id="268" r:id="rId12"/>
    <p:sldId id="270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1DAA"/>
    <a:srgbClr val="F11B38"/>
    <a:srgbClr val="CC99F8"/>
    <a:srgbClr val="EA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3" autoAdjust="0"/>
  </p:normalViewPr>
  <p:slideViewPr>
    <p:cSldViewPr>
      <p:cViewPr>
        <p:scale>
          <a:sx n="100" d="100"/>
          <a:sy n="100" d="100"/>
        </p:scale>
        <p:origin x="-19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4387B-D8C9-4A8C-83BC-ADFF8F998BC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86B17-B443-40B4-B9E0-876E830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Sam: </a:t>
            </a:r>
          </a:p>
          <a:p>
            <a:pPr>
              <a:buFontTx/>
              <a:buChar char="-"/>
            </a:pPr>
            <a:r>
              <a:rPr lang="en-US" dirty="0" smtClean="0"/>
              <a:t>% of visits not time</a:t>
            </a:r>
          </a:p>
          <a:p>
            <a:pPr>
              <a:buFontTx/>
              <a:buChar char="-"/>
            </a:pPr>
            <a:r>
              <a:rPr lang="en-US" baseline="0" dirty="0" smtClean="0"/>
              <a:t> choose better site to go to</a:t>
            </a:r>
          </a:p>
          <a:p>
            <a:pPr>
              <a:buFontTx/>
              <a:buChar char="-"/>
            </a:pPr>
            <a:r>
              <a:rPr lang="en-US" baseline="0" dirty="0" smtClean="0"/>
              <a:t> dip in history = GDC</a:t>
            </a:r>
          </a:p>
          <a:p>
            <a:pPr>
              <a:buFontTx/>
              <a:buNone/>
            </a:pPr>
            <a:r>
              <a:rPr lang="en-US" baseline="0" dirty="0" smtClean="0"/>
              <a:t>Preload:</a:t>
            </a:r>
          </a:p>
          <a:p>
            <a:pPr>
              <a:buFontTx/>
              <a:buNone/>
            </a:pPr>
            <a:r>
              <a:rPr lang="en-US" baseline="0" dirty="0" smtClean="0"/>
              <a:t>-Friends</a:t>
            </a:r>
          </a:p>
          <a:p>
            <a:pPr>
              <a:buFontTx/>
              <a:buNone/>
            </a:pPr>
            <a:r>
              <a:rPr lang="en-US" baseline="0" dirty="0" smtClean="0"/>
              <a:t>-Explore</a:t>
            </a:r>
          </a:p>
          <a:p>
            <a:pPr>
              <a:buFontTx/>
              <a:buNone/>
            </a:pPr>
            <a:r>
              <a:rPr lang="en-US" baseline="0" dirty="0" smtClean="0"/>
              <a:t>-Settings</a:t>
            </a:r>
          </a:p>
          <a:p>
            <a:pPr>
              <a:buFontTx/>
              <a:buNone/>
            </a:pPr>
            <a:r>
              <a:rPr lang="en-US" baseline="0" dirty="0" smtClean="0"/>
              <a:t>Riley:</a:t>
            </a:r>
          </a:p>
          <a:p>
            <a:pPr>
              <a:buFontTx/>
              <a:buChar char="-"/>
            </a:pPr>
            <a:r>
              <a:rPr lang="en-US" baseline="0" dirty="0" smtClean="0"/>
              <a:t>Apache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Mah</a:t>
            </a:r>
            <a:r>
              <a:rPr lang="en-US" baseline="0" dirty="0" smtClean="0"/>
              <a:t> box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Mod_wsgi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dirty="0" smtClean="0"/>
              <a:t>SSL/HTTPS</a:t>
            </a:r>
          </a:p>
          <a:p>
            <a:pPr>
              <a:buFontTx/>
              <a:buNone/>
            </a:pPr>
            <a:r>
              <a:rPr lang="en-US" dirty="0" err="1" smtClean="0"/>
              <a:t>Akshaya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-TALK</a:t>
            </a:r>
            <a:r>
              <a:rPr lang="en-US" baseline="0" dirty="0" smtClean="0"/>
              <a:t> FOREVER</a:t>
            </a:r>
          </a:p>
          <a:p>
            <a:pPr>
              <a:buFontTx/>
              <a:buNone/>
            </a:pPr>
            <a:r>
              <a:rPr lang="en-US" baseline="0" dirty="0" smtClean="0"/>
              <a:t>-explain bubble before example</a:t>
            </a:r>
          </a:p>
          <a:p>
            <a:pPr>
              <a:buFontTx/>
              <a:buNone/>
            </a:pPr>
            <a:r>
              <a:rPr lang="en-US" baseline="0" dirty="0" smtClean="0"/>
              <a:t>-don’t even go to digraph</a:t>
            </a:r>
          </a:p>
          <a:p>
            <a:pPr>
              <a:buFontTx/>
              <a:buNone/>
            </a:pPr>
            <a:r>
              <a:rPr lang="en-US" baseline="0" dirty="0" smtClean="0"/>
              <a:t>-don’t break bubble</a:t>
            </a:r>
          </a:p>
          <a:p>
            <a:pPr>
              <a:buFontTx/>
              <a:buNone/>
            </a:pPr>
            <a:r>
              <a:rPr lang="en-US" baseline="0" dirty="0" smtClean="0"/>
              <a:t>-new tabs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Flip back and forth between next slide.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1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used for sunburst</a:t>
            </a:r>
          </a:p>
          <a:p>
            <a:endParaRPr lang="en-US" dirty="0" smtClean="0"/>
          </a:p>
          <a:p>
            <a:r>
              <a:rPr lang="en-US" dirty="0" smtClean="0"/>
              <a:t>And so on and</a:t>
            </a:r>
            <a:r>
              <a:rPr lang="en-US" baseline="0" dirty="0" smtClean="0"/>
              <a:t> so forth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frequency distributions.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Sam: </a:t>
            </a:r>
          </a:p>
          <a:p>
            <a:pPr>
              <a:buFontTx/>
              <a:buChar char="-"/>
            </a:pPr>
            <a:r>
              <a:rPr lang="en-US" dirty="0" smtClean="0"/>
              <a:t>% of visits not time</a:t>
            </a:r>
          </a:p>
          <a:p>
            <a:pPr>
              <a:buFontTx/>
              <a:buChar char="-"/>
            </a:pPr>
            <a:r>
              <a:rPr lang="en-US" baseline="0" dirty="0" smtClean="0"/>
              <a:t> choose better site to go to</a:t>
            </a:r>
          </a:p>
          <a:p>
            <a:pPr>
              <a:buFontTx/>
              <a:buChar char="-"/>
            </a:pPr>
            <a:r>
              <a:rPr lang="en-US" baseline="0" dirty="0" smtClean="0"/>
              <a:t> dip in history = GDC</a:t>
            </a:r>
          </a:p>
          <a:p>
            <a:pPr>
              <a:buFontTx/>
              <a:buNone/>
            </a:pPr>
            <a:r>
              <a:rPr lang="en-US" baseline="0" dirty="0" smtClean="0"/>
              <a:t>Preload:</a:t>
            </a:r>
          </a:p>
          <a:p>
            <a:pPr>
              <a:buFontTx/>
              <a:buNone/>
            </a:pPr>
            <a:r>
              <a:rPr lang="en-US" baseline="0" dirty="0" smtClean="0"/>
              <a:t>-Friends</a:t>
            </a:r>
          </a:p>
          <a:p>
            <a:pPr>
              <a:buFontTx/>
              <a:buNone/>
            </a:pPr>
            <a:r>
              <a:rPr lang="en-US" baseline="0" dirty="0" smtClean="0"/>
              <a:t>-Explore</a:t>
            </a:r>
          </a:p>
          <a:p>
            <a:pPr>
              <a:buFontTx/>
              <a:buNone/>
            </a:pPr>
            <a:r>
              <a:rPr lang="en-US" baseline="0" dirty="0" smtClean="0"/>
              <a:t>-Settings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Sam: </a:t>
            </a:r>
          </a:p>
          <a:p>
            <a:pPr>
              <a:buFontTx/>
              <a:buChar char="-"/>
            </a:pPr>
            <a:r>
              <a:rPr lang="en-US" dirty="0" smtClean="0"/>
              <a:t>% of visits not time</a:t>
            </a:r>
          </a:p>
          <a:p>
            <a:pPr>
              <a:buFontTx/>
              <a:buChar char="-"/>
            </a:pPr>
            <a:r>
              <a:rPr lang="en-US" baseline="0" dirty="0" smtClean="0"/>
              <a:t> choose better site to go to</a:t>
            </a:r>
          </a:p>
          <a:p>
            <a:pPr>
              <a:buFontTx/>
              <a:buChar char="-"/>
            </a:pPr>
            <a:r>
              <a:rPr lang="en-US" baseline="0" dirty="0" smtClean="0"/>
              <a:t> dip in history = GDC</a:t>
            </a:r>
          </a:p>
          <a:p>
            <a:pPr>
              <a:buFontTx/>
              <a:buNone/>
            </a:pPr>
            <a:r>
              <a:rPr lang="en-US" baseline="0" dirty="0" smtClean="0"/>
              <a:t>Preload:</a:t>
            </a:r>
          </a:p>
          <a:p>
            <a:pPr>
              <a:buFontTx/>
              <a:buNone/>
            </a:pPr>
            <a:r>
              <a:rPr lang="en-US" baseline="0" dirty="0" smtClean="0"/>
              <a:t>-Friends</a:t>
            </a:r>
          </a:p>
          <a:p>
            <a:pPr>
              <a:buFontTx/>
              <a:buNone/>
            </a:pPr>
            <a:r>
              <a:rPr lang="en-US" baseline="0" dirty="0" smtClean="0"/>
              <a:t>-Explore</a:t>
            </a:r>
          </a:p>
          <a:p>
            <a:pPr>
              <a:buFontTx/>
              <a:buNone/>
            </a:pPr>
            <a:r>
              <a:rPr lang="en-US" baseline="0" dirty="0" smtClean="0"/>
              <a:t>-Settings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Show: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Extension</a:t>
            </a:r>
            <a:r>
              <a:rPr lang="en-US" baseline="0" dirty="0" smtClean="0"/>
              <a:t> installation</a:t>
            </a:r>
          </a:p>
          <a:p>
            <a:r>
              <a:rPr lang="en-US" baseline="0" dirty="0" smtClean="0"/>
              <a:t>Show Sunburst + time selection</a:t>
            </a:r>
          </a:p>
          <a:p>
            <a:r>
              <a:rPr lang="en-US" baseline="0" dirty="0" smtClean="0"/>
              <a:t>Show Digraph</a:t>
            </a:r>
          </a:p>
          <a:p>
            <a:r>
              <a:rPr lang="en-US" baseline="0" dirty="0" smtClean="0"/>
              <a:t>Show Line plot + time selection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server is running</a:t>
            </a:r>
          </a:p>
          <a:p>
            <a:r>
              <a:rPr lang="en-US" dirty="0" smtClean="0"/>
              <a:t>Where it is</a:t>
            </a:r>
          </a:p>
          <a:p>
            <a:r>
              <a:rPr lang="en-US" dirty="0" smtClean="0"/>
              <a:t>What DB</a:t>
            </a:r>
            <a:r>
              <a:rPr lang="en-US" baseline="0" dirty="0" smtClean="0"/>
              <a:t> is running</a:t>
            </a:r>
          </a:p>
          <a:p>
            <a:pPr>
              <a:buFontTx/>
              <a:buNone/>
            </a:pPr>
            <a:r>
              <a:rPr lang="en-US" baseline="0" dirty="0" smtClean="0"/>
              <a:t>Riley:</a:t>
            </a:r>
          </a:p>
          <a:p>
            <a:pPr>
              <a:buFontTx/>
              <a:buChar char="-"/>
            </a:pPr>
            <a:r>
              <a:rPr lang="en-US" baseline="0" dirty="0" smtClean="0"/>
              <a:t>Apache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Mah</a:t>
            </a:r>
            <a:r>
              <a:rPr lang="en-US" baseline="0" dirty="0" smtClean="0"/>
              <a:t> box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Mod_wsgi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dirty="0" smtClean="0"/>
              <a:t>SSL/HTTPS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Friends</a:t>
            </a:r>
            <a:r>
              <a:rPr lang="en-US" baseline="0" dirty="0" smtClean="0"/>
              <a:t> Graph</a:t>
            </a:r>
          </a:p>
          <a:p>
            <a:r>
              <a:rPr lang="en-US" baseline="0" dirty="0" smtClean="0"/>
              <a:t>Show Suggestions Page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err="1" smtClean="0"/>
              <a:t>Akshaya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-TALK</a:t>
            </a:r>
            <a:r>
              <a:rPr lang="en-US" baseline="0" dirty="0" smtClean="0"/>
              <a:t> FOREVER</a:t>
            </a:r>
          </a:p>
          <a:p>
            <a:pPr>
              <a:buFontTx/>
              <a:buNone/>
            </a:pPr>
            <a:r>
              <a:rPr lang="en-US" baseline="0" dirty="0" smtClean="0"/>
              <a:t>-explain bubble before example</a:t>
            </a:r>
          </a:p>
          <a:p>
            <a:pPr>
              <a:buFontTx/>
              <a:buNone/>
            </a:pPr>
            <a:r>
              <a:rPr lang="en-US" baseline="0" dirty="0" smtClean="0"/>
              <a:t>-don’t even go to digraph</a:t>
            </a:r>
          </a:p>
          <a:p>
            <a:pPr>
              <a:buFontTx/>
              <a:buNone/>
            </a:pPr>
            <a:r>
              <a:rPr lang="en-US" baseline="0" dirty="0" smtClean="0"/>
              <a:t>-don’t break bubble</a:t>
            </a:r>
          </a:p>
          <a:p>
            <a:pPr>
              <a:buFontTx/>
              <a:buNone/>
            </a:pPr>
            <a:r>
              <a:rPr lang="en-US" baseline="0" dirty="0" smtClean="0"/>
              <a:t>-new tabs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Histograph</a:t>
            </a:r>
            <a:r>
              <a:rPr lang="en-US" dirty="0" smtClean="0"/>
              <a:t> in</a:t>
            </a:r>
            <a:r>
              <a:rPr lang="en-US" baseline="0" dirty="0" smtClean="0"/>
              <a:t> unique in that it recommends websites specifically for YOU.  Let’s take a closer look at how it does recommendations.  </a:t>
            </a:r>
          </a:p>
          <a:p>
            <a:endParaRPr lang="en-US" baseline="0" dirty="0"/>
          </a:p>
          <a:p>
            <a:r>
              <a:rPr lang="en-US" baseline="0" dirty="0" smtClean="0"/>
              <a:t>Collaborative filtering = “user’s who liked this also liked this” adapted to URLs.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Core data structure: Hierarchical tree (show next) organizes websites based on URL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B17-B443-40B4-B9E0-876E830B990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66AA-F522-4EE0-87F8-449B2E994D6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C1D6-887C-4A4C-811E-08BAD919A4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ynelsam.com/" TargetMode="External"/><Relationship Id="rId7" Type="http://schemas.openxmlformats.org/officeDocument/2006/relationships/hyperlink" Target="mailto:akshaya.uttamadoss@gmail.com" TargetMode="External"/><Relationship Id="rId2" Type="http://schemas.openxmlformats.org/officeDocument/2006/relationships/hyperlink" Target="mailto:paynelsam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himelman@gmail.com" TargetMode="External"/><Relationship Id="rId5" Type="http://schemas.openxmlformats.org/officeDocument/2006/relationships/hyperlink" Target="mailto:ankush.gola@gmail.com" TargetMode="External"/><Relationship Id="rId4" Type="http://schemas.openxmlformats.org/officeDocument/2006/relationships/hyperlink" Target="mailto:riley.thomasson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Ankush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Gola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Riley </a:t>
            </a:r>
            <a:r>
              <a:rPr lang="en-US" dirty="0" err="1" smtClean="0">
                <a:solidFill>
                  <a:sysClr val="windowText" lastClr="000000"/>
                </a:solidFill>
              </a:rPr>
              <a:t>Thomasson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Sam Payne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Aaron </a:t>
            </a:r>
            <a:r>
              <a:rPr lang="en-US" dirty="0" err="1" smtClean="0">
                <a:solidFill>
                  <a:sysClr val="windowText" lastClr="000000"/>
                </a:solidFill>
              </a:rPr>
              <a:t>Himelman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err="1" smtClean="0">
                <a:solidFill>
                  <a:sysClr val="windowText" lastClr="000000"/>
                </a:solidFill>
              </a:rPr>
              <a:t>Akshaya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Uttamadoss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 descr="C:\Users\Sam Payne\Documents\COS 333\Project\Demo\Histograph-fu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057400"/>
            <a:ext cx="5475043" cy="133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D1DAA"/>
                </a:solidFill>
              </a:rPr>
              <a:t>URL Recommendation Algorithm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Recommend URLS for User A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Construct a tree of the User A’s URLs, another user’s URLs.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Recursively traverse tree and accumulate scores.  If node is leaf, store in a Rank Table.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Repeat for each other user in the system.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Filter out websites User A has already seen.</a:t>
            </a:r>
            <a:endParaRPr lang="en-US" dirty="0">
              <a:solidFill>
                <a:srgbClr val="6D1D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1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H="1">
            <a:off x="1143000" y="3850808"/>
            <a:ext cx="537229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4571" y="3850808"/>
            <a:ext cx="613429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63771" y="3927008"/>
            <a:ext cx="613429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Hierarchical Tree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66800" y="1905000"/>
            <a:ext cx="2057400" cy="7620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User 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1143003" y="2555408"/>
            <a:ext cx="225096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 flipH="1">
            <a:off x="2057400" y="2667000"/>
            <a:ext cx="38100" cy="685800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</p:cNvCxnSpPr>
          <p:nvPr/>
        </p:nvCxnSpPr>
        <p:spPr>
          <a:xfrm>
            <a:off x="2822901" y="2555408"/>
            <a:ext cx="225099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600" y="2971800"/>
            <a:ext cx="1295400" cy="6858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</a:t>
            </a:r>
            <a:r>
              <a:rPr lang="en-US" dirty="0" err="1" smtClean="0">
                <a:solidFill>
                  <a:schemeClr val="tx1"/>
                </a:solidFill>
              </a:rPr>
              <a:t>oogle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40%</a:t>
            </a:r>
          </a:p>
        </p:txBody>
      </p:sp>
      <p:sp>
        <p:nvSpPr>
          <p:cNvPr id="19" name="Oval 18"/>
          <p:cNvSpPr/>
          <p:nvPr/>
        </p:nvSpPr>
        <p:spPr>
          <a:xfrm>
            <a:off x="1447800" y="3352800"/>
            <a:ext cx="1295400" cy="6858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eddit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67000" y="2971800"/>
            <a:ext cx="1295400" cy="6858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19800" y="1905000"/>
            <a:ext cx="2133600" cy="7620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User 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 flipH="1">
            <a:off x="6172203" y="2555408"/>
            <a:ext cx="160056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4"/>
          </p:cNvCxnSpPr>
          <p:nvPr/>
        </p:nvCxnSpPr>
        <p:spPr>
          <a:xfrm>
            <a:off x="7086600" y="2667000"/>
            <a:ext cx="0" cy="685800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7840941" y="2555408"/>
            <a:ext cx="236259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257800" y="2971800"/>
            <a:ext cx="1295400" cy="6858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oogle33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26" name="Oval 25"/>
          <p:cNvSpPr/>
          <p:nvPr/>
        </p:nvSpPr>
        <p:spPr>
          <a:xfrm>
            <a:off x="6477000" y="3352800"/>
            <a:ext cx="1295400" cy="6858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eddit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96200" y="2971800"/>
            <a:ext cx="1295400" cy="6858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488102" y="4381500"/>
            <a:ext cx="2017223" cy="10668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reddit</a:t>
            </a:r>
            <a:r>
              <a:rPr lang="en-US" dirty="0" smtClean="0">
                <a:solidFill>
                  <a:schemeClr val="tx1"/>
                </a:solidFill>
              </a:rPr>
              <a:t>/gifs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67%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5800" y="312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657600" y="3614037"/>
            <a:ext cx="225099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66501" y="3566412"/>
            <a:ext cx="225099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04800" y="3614037"/>
            <a:ext cx="225096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257800" y="3566412"/>
            <a:ext cx="225096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1148" y="205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81000" y="4419600"/>
            <a:ext cx="2017223" cy="10668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reddit</a:t>
            </a:r>
            <a:r>
              <a:rPr lang="en-US" dirty="0" smtClean="0">
                <a:solidFill>
                  <a:schemeClr val="tx1"/>
                </a:solidFill>
              </a:rPr>
              <a:t>/f</a:t>
            </a:r>
            <a:r>
              <a:rPr lang="en-US" dirty="0" smtClean="0">
                <a:solidFill>
                  <a:schemeClr val="tx1"/>
                </a:solidFill>
              </a:rPr>
              <a:t>unny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33%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010150" y="4486275"/>
            <a:ext cx="2259619" cy="1066800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reddit</a:t>
            </a:r>
            <a:r>
              <a:rPr lang="en-US" dirty="0" smtClean="0">
                <a:solidFill>
                  <a:schemeClr val="tx1"/>
                </a:solidFill>
              </a:rPr>
              <a:t>/politics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50%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063644" y="3937887"/>
            <a:ext cx="537229" cy="568792"/>
          </a:xfrm>
          <a:prstGeom prst="line">
            <a:avLst/>
          </a:prstGeom>
          <a:ln>
            <a:solidFill>
              <a:srgbClr val="6D1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335289" y="4506678"/>
            <a:ext cx="1656312" cy="1513121"/>
          </a:xfrm>
          <a:prstGeom prst="ellips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reddit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sports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50%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Scoring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D1DAA"/>
                </a:solidFill>
              </a:rPr>
              <a:t>Final scores for URL is accumulated by traversing tree: score at each level is prop to </a:t>
            </a:r>
            <a:r>
              <a:rPr lang="en-US" dirty="0" err="1">
                <a:solidFill>
                  <a:srgbClr val="6D1DAA"/>
                </a:solidFill>
              </a:rPr>
              <a:t>Bhattacharrya</a:t>
            </a:r>
            <a:r>
              <a:rPr lang="en-US" dirty="0">
                <a:solidFill>
                  <a:srgbClr val="6D1DAA"/>
                </a:solidFill>
              </a:rPr>
              <a:t> Distance, your frequency, weights from up/down vote.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7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Challenges in Design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Chrome Extension Limitations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Extremely Large Datasets (~40,000 nodes per user)</a:t>
            </a:r>
          </a:p>
          <a:p>
            <a:pPr lvl="1"/>
            <a:r>
              <a:rPr lang="en-US" dirty="0" smtClean="0">
                <a:solidFill>
                  <a:srgbClr val="6D1DAA"/>
                </a:solidFill>
              </a:rPr>
              <a:t>Processing</a:t>
            </a:r>
          </a:p>
          <a:p>
            <a:pPr lvl="1"/>
            <a:r>
              <a:rPr lang="en-US" dirty="0" smtClean="0">
                <a:solidFill>
                  <a:srgbClr val="6D1DAA"/>
                </a:solidFill>
              </a:rPr>
              <a:t>Efficient Display</a:t>
            </a:r>
          </a:p>
          <a:p>
            <a:pPr lvl="1"/>
            <a:r>
              <a:rPr lang="en-US" dirty="0" smtClean="0">
                <a:solidFill>
                  <a:srgbClr val="6D1DAA"/>
                </a:solidFill>
              </a:rPr>
              <a:t>Hierarchical tree uses hashing to find children</a:t>
            </a:r>
          </a:p>
          <a:p>
            <a:pPr lvl="1"/>
            <a:endParaRPr lang="en-US" dirty="0" smtClean="0">
              <a:solidFill>
                <a:srgbClr val="6D1DAA"/>
              </a:solidFill>
            </a:endParaRPr>
          </a:p>
          <a:p>
            <a:endParaRPr lang="en-US" dirty="0">
              <a:solidFill>
                <a:srgbClr val="6D1D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Future Steps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6D1DAA"/>
                </a:solidFill>
              </a:rPr>
              <a:t>Content Aware Suggestions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Get More Users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Improved Server Platform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More Options</a:t>
            </a:r>
          </a:p>
          <a:p>
            <a:pPr lvl="1"/>
            <a:r>
              <a:rPr lang="en-US" dirty="0" smtClean="0">
                <a:solidFill>
                  <a:srgbClr val="6D1DAA"/>
                </a:solidFill>
              </a:rPr>
              <a:t>Time period selection</a:t>
            </a:r>
          </a:p>
          <a:p>
            <a:pPr lvl="1"/>
            <a:r>
              <a:rPr lang="en-US" dirty="0" smtClean="0">
                <a:solidFill>
                  <a:srgbClr val="6D1DAA"/>
                </a:solidFill>
              </a:rPr>
              <a:t>Algorithm adjustment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Search Functionality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Firefox extension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Map 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Questions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6D1DAA"/>
                </a:solidFill>
              </a:rPr>
              <a:t>Sam Payne: </a:t>
            </a:r>
          </a:p>
          <a:p>
            <a:pPr lvl="1"/>
            <a:r>
              <a:rPr lang="en-US" dirty="0" smtClean="0">
                <a:solidFill>
                  <a:srgbClr val="6D1DAA"/>
                </a:solidFill>
                <a:hlinkClick r:id="rId2"/>
              </a:rPr>
              <a:t>paynelsam@gmail.com</a:t>
            </a:r>
            <a:endParaRPr lang="en-US" dirty="0" smtClean="0">
              <a:solidFill>
                <a:srgbClr val="6D1DAA"/>
              </a:solidFill>
            </a:endParaRPr>
          </a:p>
          <a:p>
            <a:pPr lvl="1"/>
            <a:r>
              <a:rPr lang="en-US" dirty="0" smtClean="0">
                <a:solidFill>
                  <a:srgbClr val="6D1DAA"/>
                </a:solidFill>
                <a:hlinkClick r:id="rId3"/>
              </a:rPr>
              <a:t>www.paynelsam.com</a:t>
            </a:r>
            <a:endParaRPr lang="en-US" dirty="0" smtClean="0">
              <a:solidFill>
                <a:srgbClr val="6D1DAA"/>
              </a:solidFill>
            </a:endParaRPr>
          </a:p>
          <a:p>
            <a:r>
              <a:rPr lang="en-US" dirty="0" smtClean="0">
                <a:solidFill>
                  <a:srgbClr val="6D1DAA"/>
                </a:solidFill>
              </a:rPr>
              <a:t>Riley </a:t>
            </a:r>
            <a:r>
              <a:rPr lang="en-US" dirty="0" err="1" smtClean="0">
                <a:solidFill>
                  <a:srgbClr val="6D1DAA"/>
                </a:solidFill>
              </a:rPr>
              <a:t>Thomasson</a:t>
            </a:r>
            <a:r>
              <a:rPr lang="en-US" dirty="0" smtClean="0">
                <a:solidFill>
                  <a:srgbClr val="6D1DAA"/>
                </a:solidFill>
              </a:rPr>
              <a:t>: </a:t>
            </a:r>
          </a:p>
          <a:p>
            <a:pPr lvl="1"/>
            <a:r>
              <a:rPr lang="en-US" dirty="0" smtClean="0">
                <a:solidFill>
                  <a:srgbClr val="6D1DAA"/>
                </a:solidFill>
                <a:hlinkClick r:id="rId4"/>
              </a:rPr>
              <a:t>riley.thomasson@gmail.com</a:t>
            </a:r>
            <a:endParaRPr lang="en-US" dirty="0" smtClean="0">
              <a:solidFill>
                <a:srgbClr val="6D1DAA"/>
              </a:solidFill>
            </a:endParaRPr>
          </a:p>
          <a:p>
            <a:r>
              <a:rPr lang="en-US" dirty="0" err="1" smtClean="0">
                <a:solidFill>
                  <a:srgbClr val="6D1DAA"/>
                </a:solidFill>
              </a:rPr>
              <a:t>Ankush</a:t>
            </a:r>
            <a:r>
              <a:rPr lang="en-US" dirty="0" smtClean="0">
                <a:solidFill>
                  <a:srgbClr val="6D1DAA"/>
                </a:solidFill>
              </a:rPr>
              <a:t> </a:t>
            </a:r>
            <a:r>
              <a:rPr lang="en-US" dirty="0" err="1" smtClean="0">
                <a:solidFill>
                  <a:srgbClr val="6D1DAA"/>
                </a:solidFill>
              </a:rPr>
              <a:t>Gola</a:t>
            </a:r>
            <a:endParaRPr lang="en-US" dirty="0" smtClean="0">
              <a:solidFill>
                <a:srgbClr val="6D1DAA"/>
              </a:solidFill>
            </a:endParaRPr>
          </a:p>
          <a:p>
            <a:pPr lvl="1"/>
            <a:r>
              <a:rPr lang="en-US" dirty="0" smtClean="0">
                <a:solidFill>
                  <a:srgbClr val="6D1DAA"/>
                </a:solidFill>
                <a:hlinkClick r:id="rId5"/>
              </a:rPr>
              <a:t>ankush.gola@gmail.com</a:t>
            </a:r>
            <a:endParaRPr lang="en-US" dirty="0" smtClean="0">
              <a:solidFill>
                <a:srgbClr val="6D1DAA"/>
              </a:solidFill>
            </a:endParaRPr>
          </a:p>
          <a:p>
            <a:r>
              <a:rPr lang="en-US" dirty="0" smtClean="0">
                <a:solidFill>
                  <a:srgbClr val="6D1DAA"/>
                </a:solidFill>
              </a:rPr>
              <a:t>Aaron </a:t>
            </a:r>
            <a:r>
              <a:rPr lang="en-US" dirty="0" err="1" smtClean="0">
                <a:solidFill>
                  <a:srgbClr val="6D1DAA"/>
                </a:solidFill>
              </a:rPr>
              <a:t>Himelman</a:t>
            </a:r>
            <a:endParaRPr lang="en-US" dirty="0" smtClean="0">
              <a:solidFill>
                <a:srgbClr val="6D1DAA"/>
              </a:solidFill>
            </a:endParaRPr>
          </a:p>
          <a:p>
            <a:pPr lvl="1"/>
            <a:r>
              <a:rPr lang="en-US" dirty="0" smtClean="0">
                <a:solidFill>
                  <a:srgbClr val="6D1DAA"/>
                </a:solidFill>
                <a:hlinkClick r:id="rId6"/>
              </a:rPr>
              <a:t>ahimelman@gmail.com</a:t>
            </a:r>
            <a:endParaRPr lang="en-US" dirty="0" smtClean="0">
              <a:solidFill>
                <a:srgbClr val="6D1DAA"/>
              </a:solidFill>
            </a:endParaRPr>
          </a:p>
          <a:p>
            <a:r>
              <a:rPr lang="en-US" dirty="0" err="1" smtClean="0">
                <a:solidFill>
                  <a:srgbClr val="6D1DAA"/>
                </a:solidFill>
              </a:rPr>
              <a:t>Akshaya</a:t>
            </a:r>
            <a:r>
              <a:rPr lang="en-US" dirty="0" smtClean="0">
                <a:solidFill>
                  <a:srgbClr val="6D1DAA"/>
                </a:solidFill>
              </a:rPr>
              <a:t> </a:t>
            </a:r>
            <a:r>
              <a:rPr lang="en-US" dirty="0" err="1" smtClean="0">
                <a:solidFill>
                  <a:srgbClr val="6D1DAA"/>
                </a:solidFill>
              </a:rPr>
              <a:t>Uttamadoss</a:t>
            </a:r>
            <a:endParaRPr lang="en-US" dirty="0" smtClean="0">
              <a:solidFill>
                <a:srgbClr val="6D1DAA"/>
              </a:solidFill>
            </a:endParaRPr>
          </a:p>
          <a:p>
            <a:pPr lvl="1"/>
            <a:r>
              <a:rPr lang="en-US" dirty="0">
                <a:solidFill>
                  <a:srgbClr val="6D1DAA"/>
                </a:solidFill>
                <a:hlinkClick r:id="rId7"/>
              </a:rPr>
              <a:t>a</a:t>
            </a:r>
            <a:r>
              <a:rPr lang="en-US" dirty="0" smtClean="0">
                <a:solidFill>
                  <a:srgbClr val="6D1DAA"/>
                </a:solidFill>
                <a:hlinkClick r:id="rId7"/>
              </a:rPr>
              <a:t>kshaya.uttamadoss@gmail.com</a:t>
            </a:r>
            <a:endParaRPr lang="en-US" dirty="0" smtClean="0">
              <a:solidFill>
                <a:srgbClr val="6D1DAA"/>
              </a:solidFill>
            </a:endParaRPr>
          </a:p>
          <a:p>
            <a:pPr lvl="1"/>
            <a:endParaRPr lang="en-US" dirty="0">
              <a:solidFill>
                <a:srgbClr val="6D1D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Motivation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Inconvenient to understand browsing history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Weak content discovery tools</a:t>
            </a:r>
            <a:endParaRPr lang="en-US" dirty="0">
              <a:solidFill>
                <a:srgbClr val="6D1D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Why Use </a:t>
            </a:r>
            <a:r>
              <a:rPr lang="en-US" dirty="0" err="1" smtClean="0">
                <a:solidFill>
                  <a:srgbClr val="6D1DAA"/>
                </a:solidFill>
              </a:rPr>
              <a:t>Histograph</a:t>
            </a:r>
            <a:r>
              <a:rPr lang="en-US" dirty="0" smtClean="0">
                <a:solidFill>
                  <a:srgbClr val="6D1DAA"/>
                </a:solidFill>
              </a:rPr>
              <a:t>?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Visualize how you use the web using graphs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Discover new content tailored to your browsing habits</a:t>
            </a:r>
            <a:endParaRPr lang="en-US" dirty="0">
              <a:solidFill>
                <a:srgbClr val="6D1D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Demo: Typical User Flow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u="sng" dirty="0" err="1" smtClean="0">
                <a:solidFill>
                  <a:srgbClr val="6D1DAA"/>
                </a:solidFill>
              </a:rPr>
              <a:t>histograph.us</a:t>
            </a:r>
            <a:endParaRPr lang="en-US" u="sng" dirty="0" smtClean="0">
              <a:solidFill>
                <a:srgbClr val="6D1D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System Overview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600" y="1295400"/>
            <a:ext cx="1219200" cy="990600"/>
          </a:xfrm>
          <a:prstGeom prst="roundRect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D1DAA"/>
                </a:solidFill>
              </a:rPr>
              <a:t>Ext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715000" y="1219200"/>
            <a:ext cx="1447800" cy="2743200"/>
          </a:xfrm>
          <a:prstGeom prst="cub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D1DAA"/>
                </a:solidFill>
              </a:rPr>
              <a:t>Server</a:t>
            </a:r>
            <a:endParaRPr lang="en-US" sz="2400" dirty="0">
              <a:solidFill>
                <a:srgbClr val="6D1DAA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7620000" y="2133600"/>
            <a:ext cx="1295400" cy="838200"/>
          </a:xfrm>
          <a:prstGeom prst="can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D1DAA"/>
                </a:solidFill>
              </a:rPr>
              <a:t>DB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2438400"/>
            <a:ext cx="4267200" cy="3962400"/>
          </a:xfrm>
          <a:prstGeom prst="roundRect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6D1DAA"/>
                </a:solidFill>
              </a:rPr>
              <a:t>Front End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36443" b="34699"/>
          <a:stretch>
            <a:fillRect/>
          </a:stretch>
        </p:blipFill>
        <p:spPr bwMode="auto">
          <a:xfrm>
            <a:off x="685800" y="2971800"/>
            <a:ext cx="1676400" cy="1550527"/>
          </a:xfrm>
          <a:prstGeom prst="rect">
            <a:avLst/>
          </a:prstGeom>
          <a:noFill/>
          <a:ln w="28575">
            <a:solidFill>
              <a:srgbClr val="F11B38"/>
            </a:solidFill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 r="64615" b="60300"/>
          <a:stretch>
            <a:fillRect/>
          </a:stretch>
        </p:blipFill>
        <p:spPr bwMode="auto">
          <a:xfrm>
            <a:off x="2743200" y="2971800"/>
            <a:ext cx="1524000" cy="1524000"/>
          </a:xfrm>
          <a:prstGeom prst="rect">
            <a:avLst/>
          </a:prstGeom>
          <a:noFill/>
          <a:ln w="28575">
            <a:solidFill>
              <a:srgbClr val="F11B38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724400"/>
            <a:ext cx="1676400" cy="1491417"/>
          </a:xfrm>
          <a:prstGeom prst="rect">
            <a:avLst/>
          </a:prstGeom>
          <a:noFill/>
          <a:ln w="28575">
            <a:solidFill>
              <a:srgbClr val="F11B38"/>
            </a:solidFill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4495800" y="2057400"/>
            <a:ext cx="12192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48200" y="3124200"/>
            <a:ext cx="10668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10400" y="2286000"/>
            <a:ext cx="6096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010400" y="2667000"/>
            <a:ext cx="6096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8200" y="3581400"/>
            <a:ext cx="10668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Discover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Friends Graph Demo 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Suggestions</a:t>
            </a:r>
            <a:endParaRPr lang="en-US" dirty="0">
              <a:solidFill>
                <a:srgbClr val="6D1D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System Overview + Friends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600" y="1295400"/>
            <a:ext cx="1219200" cy="990600"/>
          </a:xfrm>
          <a:prstGeom prst="roundRect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D1DAA"/>
                </a:solidFill>
              </a:rPr>
              <a:t>Ext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715000" y="1219200"/>
            <a:ext cx="1447800" cy="2743200"/>
          </a:xfrm>
          <a:prstGeom prst="cube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D1DAA"/>
                </a:solidFill>
              </a:rPr>
              <a:t>Server</a:t>
            </a:r>
            <a:endParaRPr lang="en-US" sz="2400" dirty="0">
              <a:solidFill>
                <a:srgbClr val="6D1DAA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7620000" y="2895600"/>
            <a:ext cx="1295400" cy="838200"/>
          </a:xfrm>
          <a:prstGeom prst="can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D1DAA"/>
                </a:solidFill>
              </a:rPr>
              <a:t>DB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2438400"/>
            <a:ext cx="4343400" cy="3962400"/>
          </a:xfrm>
          <a:prstGeom prst="roundRect">
            <a:avLst/>
          </a:prstGeom>
          <a:solidFill>
            <a:srgbClr val="CC99F8"/>
          </a:solidFill>
          <a:ln>
            <a:solidFill>
              <a:srgbClr val="6D1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6D1DAA"/>
                </a:solidFill>
              </a:rPr>
              <a:t>Front End</a:t>
            </a:r>
          </a:p>
          <a:p>
            <a:endParaRPr lang="en-US" sz="2400" dirty="0" smtClean="0">
              <a:solidFill>
                <a:srgbClr val="6D1DAA"/>
              </a:solidFill>
            </a:endParaRPr>
          </a:p>
          <a:p>
            <a:endParaRPr lang="en-US" sz="2400" dirty="0">
              <a:solidFill>
                <a:srgbClr val="6D1DAA"/>
              </a:solidFill>
            </a:endParaRPr>
          </a:p>
          <a:p>
            <a:endParaRPr lang="en-US" sz="2400" dirty="0" smtClean="0">
              <a:solidFill>
                <a:srgbClr val="6D1DAA"/>
              </a:solidFill>
            </a:endParaRPr>
          </a:p>
          <a:p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5800" y="2057400"/>
            <a:ext cx="12192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48200" y="3124200"/>
            <a:ext cx="10668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10400" y="3048000"/>
            <a:ext cx="6096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010400" y="3429000"/>
            <a:ext cx="6096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8200" y="3581400"/>
            <a:ext cx="1066800" cy="0"/>
          </a:xfrm>
          <a:prstGeom prst="straightConnector1">
            <a:avLst/>
          </a:prstGeom>
          <a:ln w="38100">
            <a:solidFill>
              <a:srgbClr val="6D1D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7620000" y="1600200"/>
            <a:ext cx="1295400" cy="8382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FB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10400" y="1752600"/>
            <a:ext cx="60960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10400" y="2133600"/>
            <a:ext cx="60960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r="58301"/>
          <a:stretch>
            <a:fillRect/>
          </a:stretch>
        </p:blipFill>
        <p:spPr bwMode="auto">
          <a:xfrm>
            <a:off x="533400" y="3105150"/>
            <a:ext cx="1752600" cy="3067050"/>
          </a:xfrm>
          <a:prstGeom prst="rect">
            <a:avLst/>
          </a:prstGeom>
          <a:noFill/>
          <a:ln w="38100">
            <a:solidFill>
              <a:srgbClr val="F11B38"/>
            </a:solidFill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 r="60417" b="6977"/>
          <a:stretch>
            <a:fillRect/>
          </a:stretch>
        </p:blipFill>
        <p:spPr bwMode="auto">
          <a:xfrm>
            <a:off x="2490216" y="3352800"/>
            <a:ext cx="1853184" cy="2438400"/>
          </a:xfrm>
          <a:prstGeom prst="rect">
            <a:avLst/>
          </a:prstGeom>
          <a:noFill/>
          <a:ln w="38100">
            <a:solidFill>
              <a:srgbClr val="F11B38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User Options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1DAA"/>
                </a:solidFill>
              </a:rPr>
              <a:t>Time Filtering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URL Filtering</a:t>
            </a:r>
          </a:p>
          <a:p>
            <a:r>
              <a:rPr lang="en-US" dirty="0" err="1" smtClean="0">
                <a:solidFill>
                  <a:srgbClr val="6D1DAA"/>
                </a:solidFill>
              </a:rPr>
              <a:t>Upvote</a:t>
            </a:r>
            <a:r>
              <a:rPr lang="en-US" dirty="0" smtClean="0">
                <a:solidFill>
                  <a:srgbClr val="6D1DAA"/>
                </a:solidFill>
              </a:rPr>
              <a:t>/</a:t>
            </a:r>
            <a:r>
              <a:rPr lang="en-US" dirty="0" err="1" smtClean="0">
                <a:solidFill>
                  <a:srgbClr val="6D1DAA"/>
                </a:solidFill>
              </a:rPr>
              <a:t>Downvote</a:t>
            </a:r>
            <a:endParaRPr lang="en-US" dirty="0">
              <a:solidFill>
                <a:srgbClr val="6D1D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D1DAA"/>
                </a:solidFill>
              </a:rPr>
              <a:t>URL Recommendation Algorithm</a:t>
            </a:r>
            <a:endParaRPr lang="en-US" dirty="0">
              <a:solidFill>
                <a:srgbClr val="6D1D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D1DAA"/>
                </a:solidFill>
              </a:rPr>
              <a:t>C</a:t>
            </a:r>
            <a:r>
              <a:rPr lang="en-US" dirty="0" smtClean="0">
                <a:solidFill>
                  <a:srgbClr val="6D1DAA"/>
                </a:solidFill>
              </a:rPr>
              <a:t>ollaborative filtering algorithm based URL frequencies at each level.  </a:t>
            </a:r>
          </a:p>
          <a:p>
            <a:r>
              <a:rPr lang="en-US" dirty="0" smtClean="0">
                <a:solidFill>
                  <a:srgbClr val="6D1DAA"/>
                </a:solidFill>
              </a:rPr>
              <a:t>Hierarchical </a:t>
            </a:r>
            <a:r>
              <a:rPr lang="en-US" dirty="0" smtClean="0">
                <a:solidFill>
                  <a:srgbClr val="6D1DAA"/>
                </a:solidFill>
              </a:rPr>
              <a:t>URL tree designed for </a:t>
            </a:r>
            <a:r>
              <a:rPr lang="en-US" dirty="0" smtClean="0">
                <a:solidFill>
                  <a:srgbClr val="6D1DAA"/>
                </a:solidFill>
              </a:rPr>
              <a:t>efficiency</a:t>
            </a:r>
            <a:r>
              <a:rPr lang="en-US" dirty="0" smtClean="0">
                <a:solidFill>
                  <a:srgbClr val="6D1DAA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552</Words>
  <Application>Microsoft Office PowerPoint</Application>
  <PresentationFormat>On-screen Show (4:3)</PresentationFormat>
  <Paragraphs>191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Motivation</vt:lpstr>
      <vt:lpstr>Why Use Histograph?</vt:lpstr>
      <vt:lpstr>Demo: Typical User Flow</vt:lpstr>
      <vt:lpstr>System Overview</vt:lpstr>
      <vt:lpstr>Discover</vt:lpstr>
      <vt:lpstr>System Overview + Friends</vt:lpstr>
      <vt:lpstr>User Options</vt:lpstr>
      <vt:lpstr>URL Recommendation Algorithm</vt:lpstr>
      <vt:lpstr>URL Recommendation Algorithm</vt:lpstr>
      <vt:lpstr>Hierarchical Tree</vt:lpstr>
      <vt:lpstr>Scoring</vt:lpstr>
      <vt:lpstr>Challenges in Design</vt:lpstr>
      <vt:lpstr>Future Steps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Gary</dc:creator>
  <cp:lastModifiedBy>Ankush</cp:lastModifiedBy>
  <cp:revision>50</cp:revision>
  <dcterms:created xsi:type="dcterms:W3CDTF">2014-05-07T20:09:19Z</dcterms:created>
  <dcterms:modified xsi:type="dcterms:W3CDTF">2014-05-08T09:16:13Z</dcterms:modified>
</cp:coreProperties>
</file>