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715000" cx="9144000"/>
  <p:notesSz cx="6858000" cy="9144000"/>
  <p:embeddedFontLst>
    <p:embeddedFont>
      <p:font typeface="Roboto Condensed"/>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25447B-353F-4D6A-A5D2-A9506031AAB4}">
  <a:tblStyle styleId="{9125447B-353F-4D6A-A5D2-A9506031AA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Condensed-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Condensed-italic.fntdata"/><Relationship Id="rId12" Type="http://schemas.openxmlformats.org/officeDocument/2006/relationships/slide" Target="slides/slide7.xml"/><Relationship Id="rId56" Type="http://schemas.openxmlformats.org/officeDocument/2006/relationships/font" Target="fonts/RobotoCondensed-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Condense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Python data structures.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0e3646e00_0_31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0e3646e0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means that when we alter an item in the list, we simply replace that single allocation and change the reference to it. Thus, the list is mutable even though the entry may not be.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0e3646e00_0_33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0e3646e0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also helps you understand how searching a list functions. If we want to know if an element is in the list, we need to look sequentially, element by element, to determine if that element is present. If the list is long and, or you need to do repeated searches, this can become time-consuming.</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0e3646e00_0_36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0e3646e0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Another implication of the structure of lists is what happens when we copy a variable containing a list. When we copy a list variable, we are actually just copying the reference, not making a copy of all of the elements.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0e3646e00_0_42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0e3646e00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That means that when we change an element in the original list, that element is also changed in the new list since it is actually the same element.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0e3646e00_0_49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0e3646e00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we want to make a full copy of the list and all of its elements, we can use the list constructor. Alternatively, we can specify a range, which implicitly denotes a copy of the list elements. Now we have two lists containing identical values but not identical elements. We can now alter one list without changing the second.</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0e3646e00_0_46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0e3646e00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One of the nice things about lists is that there is little overhead or wasted time and memory from allocation when they are altered. Removing an element is a simple matter of changing the reference of the previous element. Adding two lists simply means adding a reference to the last entry of the first list. This is especially useful for handling data when we don't know how many entries or elements there will be.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90e3646e00_0_5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90e3646e00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take a very brief look at hash, or look up, tables.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0e3646e00_0_54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90e3646e00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 have been focused on ordered data structures. But what if we only care about keeping track of what elements we have in our data structure. As we saw, looking through lists and tuples is not ideal. That is where a hash or lookup table comes 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0e3646e00_0_56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90e3646e00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not going to discuss how a hash function works, as that is outside the scope of this course, but think of it as a way of taking in any immutable object and mapping it to a specific and unique location in a table.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0e3646e00_0_64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90e3646e00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Thus, when we want to see if a particular element is in our data structure, we pass that element through the hash function to see whether that position in the table is filled in or not. This is much faster than sifting sequentially through all of the elements in our data structure like we would have to for a list or tuple.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918e3d1fb_1_1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918e3d1f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Hopefully by the end of this presentation, you will be at least passingly familiar with the following concepts.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The difference between mutable and immutable data types and why that difference exists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the basic sequential python data structures are and how they work</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a hash, or lookup, table is and the python data structures that use it</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are basic data methods and how to use them</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is a namespace, a scope, and how python priorities variable names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And what are the parts of a function and how can we write them.</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0e3646e00_0_68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90e3646e00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consequences of this unique mapping is that there cannot be duplicate elements in our data structure since they will both be mapped to the same table entry.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90e3646e00_0_74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90e3646e00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all we care about is keeping track of a unique set of elements, then we can use the set data structure. Essentially this data structure is made up of a hash function and a true false table to tell use if an element is in our set.</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90e3646e00_0_80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90e3646e00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consequence of having an unordered set is that when you request a list of all of the elements in that set, there is no guarantee that the order elements appear in the list will match the order from the last time you requests the list, hence unordered.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90e3646e00_0_88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90e3646e00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 are really useful for keeping track of unique values and checking for memberships in specified groups very quickly. This means that counting unique elements is a great use for a set.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91d2681866_0_1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91d268186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Finally, we come to dictionaries, which are similar to sets, except that instead of only holding a true or false value in each table entry, dictionaries can hold any python object in each table entry. When talking about the elements that are used to map to the table, we call them keys, while the associated object in a specific table entry is called a value. So there is a one to one correspondence of keys and values in every dictionary.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91d2681866_0_13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91d268186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Like lists, each value in a dictionary is independent and can be whatever type you want. Thus, you can easily have a dictionary of attributes where the different attributes are all sorts of different python objects.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91d2681866_0_19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91d268186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at a good use case for a dictionary. If we have a class of students, we can keep track of various data for each student using a dictionary of dictionaries. To find out john smith's grade, we first use the student's name as a key, which returns the value of that student's dictionary. We then use the string grade as a key to get the value we want.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91d2681866_0_20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91d268186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in the last lesson, everything in python, basic data types included, is an object that includes built in functions, called methods.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91d2681866_0_20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91d268186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 don't have any methods, and integers don't have any that we need to worry about, so we're going to start with floats. The only float method that we need is, is integer.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91d2681866_0_2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91d268186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Tuples have two methods, both of which may be of use to use. We can see which position in our tuple an element is in using index. If the element isn't in the tuple, an error is returned. The other tuple method is count, which returns the number of times an element appears in our tuple.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0e3646e00_0_3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0e3646e0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important concept that we haven't addressed yet is references, also known as pointers. While we will never deal directly with references in Python, it is useful to know what they are to see how some of Python's data structures work. A reference is an address for a location in the computer's memory.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91d2681866_0_22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91d268186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have several more methods, some of which we've already seen. For adding elements, we have the methods append, extend, and insert. These allow us to add a single value to the end, multiple items to the end, or an item inserted at a specific location, respectively.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91d2681866_0_22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91d268186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removing items, we can use clear, remove, and pop. Clear empties the list, remove deletes an specific item, and pop removes an item at a given index, returning it.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91d2681866_0_23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91d268186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makes a copy of the list and returns the copy. Sort orders the items in the list in place. Reverse flips the order of the list. Count returns the number of time an element appears in the list, and index returns the position that element appears in the list.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91d2681866_0_23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91d268186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 have many methods, of which we will only discuss a few. To modify sets, we can use add, remove, and clear. These function the same way as for lists.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91d2681866_0_2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91d268186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to sets are the methods for comparing sets. These include is subset, is superset, union, and symmetric difference. Is subset returns a boolean indicating whether the set is contained in the argument set. Is superset returns whether the set contains the argument set. Union return only the overlap between the two or more sets. And symmetric difference returns all elements not in both sets.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91d2681866_0_24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91d268186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Dictionaries also have several useful methods. Like lists, they have a clear and copy method for emptying and returning copies, respectively. The pop method is similar to what we've seen, although it takes a key instead of an index. Set default is extremely useful in that it allows us to set a value in the dictionary only if the key isn't present yet. This can be used if your dictionary is counting or keeping a list of items. Update allows us to add the contents of a new dictionary to the current one.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91d2681866_0_25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91d268186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keys and values methods return lists of all of the keys or values, respectively. Finally, the items method returns a view of the dictionary that can be used as an iterator, which we will see during live coding.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91d2681866_0_25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91d268186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potential pitfall that we need to address is the idea of copies of data structures. There are two types, shallow and deep. A shallow copy only copies the first layer of an object. If we have a list containing only immutables, then there is no difference between the two, since each element would be reproduced. However, an entry in the list was another list, then in reality the item is a reference to the nested this. In a shallow copy, the reference would be copied and both the new and old lists would point at the same nested list. To create a copy of an object and everything nested under it, we need a deep copy, which can be done manually or using functions in the copy module. However, we're not going to deal with that in this class.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94847232ac_0_9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94847232a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not a member function, one other statement you should now is the statement 'in'. This allows as to check whether an element or key is in a list, tuple, set, or dictionary without the potential for throwing an error like with the index method. We can also combine this with the statement 'not'. The 'not' statement flips the value of a boolean statement, true to false or vice versa. It can be used in conjunction with the 'in' statement to test if an element is absent.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94847232ac_0_9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94847232a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talk about functions, we will discuss one more concept, namespaces and scopes.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0e3646e00_0_4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0e3646e0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create a new variable containing an integer, a float, a boolean, or a string, python finds an empty location in memory, points the new variable at that location, and writes the actual value in that location. When a copy is made of this variable, a new chunk of memory is allocated and the value is copied from the original location to the new location.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94847232ac_0_10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94847232a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namespace is essentially just a container for mapping between variable names and actual variables. Every program will have multiple namespaces and each can contain the same variable names referring to different variables. A scope defines on which hierarchy level python searches for a name when it is referenced.</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94847232ac_0_14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94847232a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scope levels that exist are local, enclosed, global, and built-in. In order to search for a variable name, you start with local and move rightward until you find the variable name in the namespace. If it isn't found, a name error occurs. Just remember leg-b for the priority order.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94847232ac_0_18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94847232a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in our global scope, we have defined the variable foo. In our function, bar, we have another variable named foo with a different value. Outside of the function, any use of foo has the value 1, while within the function, foo has the value 'A' after its declaration. These are the global and local scopes, respectively. If we have another function called inside our function bar, say baz, then baz is our new local scope, bar is our enclosing scope. To figure out what value foo has insize baz when called from bar, we look first at our local scope, which doesn't define foo, so we move on to enclosed, which defines foo as 'A'.</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94847232ac_0_24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94847232a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seen how methods work, built in to objects. Now let's see how to write our own functions.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94847232ac_0_24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94847232a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time you have a set of instructions that you think you might do more than once, or if you want to keep your code organized and understandable, you should use functions. Essentially, a function consists of three parts, the inputs, or arguments, the operations that get performed on those arguments, and the output, or return value of the function.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94847232ac_0_25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94847232a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every function begins with the statement 'def' a name for the function. A simple function doesn't necessarily need any arguments. An example of this would be a constructor function for a python object like a list. In this case, no arguments are needed, although you can pass one. Inside the function, a new list is declared. Finally, the new list is returned from the function.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94847232ac_0_26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94847232a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we can do with arguments is to assign them default values. Anything in the argument list that doesn't have a default value is required by the function. Anything with a default value is optional and will have the default value if not passed. Arguments are assigned to the variables in the order that they appear in function call. The exception to this is if you use keywords to specify which arguments should be passed to which function variable. You can mix both non-keyword and keyword arguments, but all of the non-keyword arguments must come first.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94847232ac_0_27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94847232a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Inside the function, you can execute any code at all, but you are limited to using only variables that are defined inside the function, passed as arguments, or are defined in the same level or higher than the function.</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94847232ac_0_28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94847232a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Returning information from the function can happen in two different ways. The first is with a return statement. Anything single object can be passed out of a function, although you can return multiple objects within a list or tuple. If no return statement is in the function or nothing appears after the return statement, a None value is returned. The other way to return information from a function is to modify a mutable object. For example, changing an entry of a list passed as an argument or from the enclosed or global scope will keep that change after the function finishes. Anything not changed in this way, like a global integer variable given a new value inside a function, will de discarded when the function finishes.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8ae5f7dea0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8ae5f7d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to all the people that helped!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0e3646e00_0_19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0e3646e0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a copy is made of this variable, a new chunk of memory is allocated and the value is copied from the original location to the new location. This explains why, when we copy one of these variable types and then change the original, the value of the new variable doesn't change. It is because all of these are immutable data types.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0e3646e00_0_21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0e3646e0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helps us understand why we can't change elements of a string. But what about when we perform other operations on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0e3646e00_0_24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0e3646e0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Each operation creates a new string with an allocation appropriate for its new size. This means that continually altering strings can be slow and consume memory. However, it is unlikely that you will deal with situations where this will be a limiting factor.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0e3646e00_0_28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0e3646e0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Tuples are a very similar case. Because they are immutable, we know exactly what size they will be at the time of creation and that the elements will not change. Thus, a single large block is allocated to hold the whole tuple.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0e3646e00_0_30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0e3646e00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about lists? Like tuples, they are an ordered set of objects. But, they are mutable, which means that while we know the initial size, it can change. So, instead of a large single allocation, python allocates a small chunk for each item in the list big enough to hold that particular object and a reference to the next item in the list.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4825" lIns="94825" spcFirstLastPara="1" rIns="94825" wrap="square" tIns="948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1" name="Google Shape;11;p2"/>
          <p:cNvSpPr txBox="1"/>
          <p:nvPr>
            <p:ph idx="1" type="subTitle"/>
          </p:nvPr>
        </p:nvSpPr>
        <p:spPr>
          <a:xfrm>
            <a:off x="311700" y="3233694"/>
            <a:ext cx="8520600" cy="880800"/>
          </a:xfrm>
          <a:prstGeom prst="rect">
            <a:avLst/>
          </a:prstGeom>
        </p:spPr>
        <p:txBody>
          <a:bodyPr anchorCtr="0" anchor="t" bIns="94825" lIns="94825" spcFirstLastPara="1" rIns="94825" wrap="square" tIns="94825">
            <a:noAutofit/>
          </a:bodyPr>
          <a:lstStyle>
            <a:lvl1pPr lvl="0" algn="ctr">
              <a:lnSpc>
                <a:spcPct val="100000"/>
              </a:lnSpc>
              <a:spcBef>
                <a:spcPts val="0"/>
              </a:spcBef>
              <a:spcAft>
                <a:spcPts val="0"/>
              </a:spcAft>
              <a:buSzPts val="2900"/>
              <a:buNone/>
              <a:defRPr sz="29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
        <p:nvSpPr>
          <p:cNvPr id="12" name="Google Shape;12;p2"/>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flipH="1" rot="10800000">
            <a:off x="311700" y="3148994"/>
            <a:ext cx="4132800" cy="11700"/>
          </a:xfrm>
          <a:prstGeom prst="straightConnector1">
            <a:avLst/>
          </a:prstGeom>
          <a:noFill/>
          <a:ln cap="flat" cmpd="sng" w="28575">
            <a:solidFill>
              <a:schemeClr val="dk2"/>
            </a:solidFill>
            <a:prstDash val="solid"/>
            <a:round/>
            <a:headEnd len="med" w="med" type="none"/>
            <a:tailEnd len="med" w="med" type="none"/>
          </a:ln>
        </p:spPr>
      </p:cxnSp>
      <p:cxnSp>
        <p:nvCxnSpPr>
          <p:cNvPr id="14" name="Google Shape;14;p2"/>
          <p:cNvCxnSpPr/>
          <p:nvPr/>
        </p:nvCxnSpPr>
        <p:spPr>
          <a:xfrm flipH="1" rot="10800000">
            <a:off x="4699500" y="3148994"/>
            <a:ext cx="4132800" cy="11700"/>
          </a:xfrm>
          <a:prstGeom prst="straightConnector1">
            <a:avLst/>
          </a:prstGeom>
          <a:noFill/>
          <a:ln cap="flat" cmpd="sng" w="28575">
            <a:solidFill>
              <a:schemeClr val="dk2"/>
            </a:solidFill>
            <a:prstDash val="solid"/>
            <a:round/>
            <a:headEnd len="med" w="med" type="none"/>
            <a:tailEnd len="med" w="med" type="none"/>
          </a:ln>
        </p:spPr>
      </p:cxnSp>
      <p:sp>
        <p:nvSpPr>
          <p:cNvPr id="15" name="Google Shape;15;p2"/>
          <p:cNvSpPr/>
          <p:nvPr/>
        </p:nvSpPr>
        <p:spPr>
          <a:xfrm>
            <a:off x="4469550" y="3053750"/>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txBox="1"/>
          <p:nvPr>
            <p:ph hasCustomPrompt="1" type="title"/>
          </p:nvPr>
        </p:nvSpPr>
        <p:spPr>
          <a:xfrm>
            <a:off x="311700" y="1229028"/>
            <a:ext cx="8520600" cy="2181600"/>
          </a:xfrm>
          <a:prstGeom prst="rect">
            <a:avLst/>
          </a:prstGeom>
        </p:spPr>
        <p:txBody>
          <a:bodyPr anchorCtr="0" anchor="b" bIns="94825" lIns="94825" spcFirstLastPara="1" rIns="94825" wrap="square" tIns="94825">
            <a:noAutofit/>
          </a:bodyPr>
          <a:lstStyle>
            <a:lvl1pPr lvl="0" algn="ctr">
              <a:spcBef>
                <a:spcPts val="0"/>
              </a:spcBef>
              <a:spcAft>
                <a:spcPts val="0"/>
              </a:spcAft>
              <a:buSzPts val="12400"/>
              <a:buNone/>
              <a:defRPr sz="12400"/>
            </a:lvl1pPr>
            <a:lvl2pPr lvl="1" algn="ctr">
              <a:spcBef>
                <a:spcPts val="0"/>
              </a:spcBef>
              <a:spcAft>
                <a:spcPts val="0"/>
              </a:spcAft>
              <a:buSzPts val="12400"/>
              <a:buNone/>
              <a:defRPr sz="12400"/>
            </a:lvl2pPr>
            <a:lvl3pPr lvl="2" algn="ctr">
              <a:spcBef>
                <a:spcPts val="0"/>
              </a:spcBef>
              <a:spcAft>
                <a:spcPts val="0"/>
              </a:spcAft>
              <a:buSzPts val="12400"/>
              <a:buNone/>
              <a:defRPr sz="12400"/>
            </a:lvl3pPr>
            <a:lvl4pPr lvl="3" algn="ctr">
              <a:spcBef>
                <a:spcPts val="0"/>
              </a:spcBef>
              <a:spcAft>
                <a:spcPts val="0"/>
              </a:spcAft>
              <a:buSzPts val="12400"/>
              <a:buNone/>
              <a:defRPr sz="12400"/>
            </a:lvl4pPr>
            <a:lvl5pPr lvl="4" algn="ctr">
              <a:spcBef>
                <a:spcPts val="0"/>
              </a:spcBef>
              <a:spcAft>
                <a:spcPts val="0"/>
              </a:spcAft>
              <a:buSzPts val="12400"/>
              <a:buNone/>
              <a:defRPr sz="12400"/>
            </a:lvl5pPr>
            <a:lvl6pPr lvl="5" algn="ctr">
              <a:spcBef>
                <a:spcPts val="0"/>
              </a:spcBef>
              <a:spcAft>
                <a:spcPts val="0"/>
              </a:spcAft>
              <a:buSzPts val="12400"/>
              <a:buNone/>
              <a:defRPr sz="12400"/>
            </a:lvl6pPr>
            <a:lvl7pPr lvl="6" algn="ctr">
              <a:spcBef>
                <a:spcPts val="0"/>
              </a:spcBef>
              <a:spcAft>
                <a:spcPts val="0"/>
              </a:spcAft>
              <a:buSzPts val="12400"/>
              <a:buNone/>
              <a:defRPr sz="12400"/>
            </a:lvl7pPr>
            <a:lvl8pPr lvl="7" algn="ctr">
              <a:spcBef>
                <a:spcPts val="0"/>
              </a:spcBef>
              <a:spcAft>
                <a:spcPts val="0"/>
              </a:spcAft>
              <a:buSzPts val="12400"/>
              <a:buNone/>
              <a:defRPr sz="12400"/>
            </a:lvl8pPr>
            <a:lvl9pPr lvl="8" algn="ctr">
              <a:spcBef>
                <a:spcPts val="0"/>
              </a:spcBef>
              <a:spcAft>
                <a:spcPts val="0"/>
              </a:spcAft>
              <a:buSzPts val="12400"/>
              <a:buNone/>
              <a:defRPr sz="12400"/>
            </a:lvl9pPr>
          </a:lstStyle>
          <a:p>
            <a:r>
              <a:t>xx%</a:t>
            </a:r>
          </a:p>
        </p:txBody>
      </p:sp>
      <p:sp>
        <p:nvSpPr>
          <p:cNvPr id="71" name="Google Shape;71;p11"/>
          <p:cNvSpPr txBox="1"/>
          <p:nvPr>
            <p:ph idx="1" type="body"/>
          </p:nvPr>
        </p:nvSpPr>
        <p:spPr>
          <a:xfrm>
            <a:off x="311700" y="3502472"/>
            <a:ext cx="8520600" cy="1445400"/>
          </a:xfrm>
          <a:prstGeom prst="rect">
            <a:avLst/>
          </a:prstGeom>
        </p:spPr>
        <p:txBody>
          <a:bodyPr anchorCtr="0" anchor="t" bIns="94825" lIns="94825" spcFirstLastPara="1" rIns="94825" wrap="square" tIns="94825">
            <a:noAutofit/>
          </a:bodyPr>
          <a:lstStyle>
            <a:lvl1pPr indent="-349250" lvl="0" marL="457200" algn="ctr">
              <a:spcBef>
                <a:spcPts val="0"/>
              </a:spcBef>
              <a:spcAft>
                <a:spcPts val="0"/>
              </a:spcAft>
              <a:buSzPts val="1900"/>
              <a:buChar char="●"/>
              <a:defRPr/>
            </a:lvl1pPr>
            <a:lvl2pPr indent="-317500" lvl="1" marL="914400" algn="ctr">
              <a:spcBef>
                <a:spcPts val="1700"/>
              </a:spcBef>
              <a:spcAft>
                <a:spcPts val="0"/>
              </a:spcAft>
              <a:buSzPts val="1400"/>
              <a:buChar char="○"/>
              <a:defRPr/>
            </a:lvl2pPr>
            <a:lvl3pPr indent="-317500" lvl="2" marL="1371600" algn="ctr">
              <a:spcBef>
                <a:spcPts val="1700"/>
              </a:spcBef>
              <a:spcAft>
                <a:spcPts val="0"/>
              </a:spcAft>
              <a:buSzPts val="1400"/>
              <a:buChar char="■"/>
              <a:defRPr/>
            </a:lvl3pPr>
            <a:lvl4pPr indent="-317500" lvl="3" marL="1828800" algn="ctr">
              <a:spcBef>
                <a:spcPts val="1700"/>
              </a:spcBef>
              <a:spcAft>
                <a:spcPts val="0"/>
              </a:spcAft>
              <a:buSzPts val="1400"/>
              <a:buChar char="●"/>
              <a:defRPr/>
            </a:lvl4pPr>
            <a:lvl5pPr indent="-317500" lvl="4" marL="2286000" algn="ctr">
              <a:spcBef>
                <a:spcPts val="1700"/>
              </a:spcBef>
              <a:spcAft>
                <a:spcPts val="0"/>
              </a:spcAft>
              <a:buSzPts val="1400"/>
              <a:buChar char="○"/>
              <a:defRPr/>
            </a:lvl5pPr>
            <a:lvl6pPr indent="-317500" lvl="5" marL="2743200" algn="ctr">
              <a:spcBef>
                <a:spcPts val="1700"/>
              </a:spcBef>
              <a:spcAft>
                <a:spcPts val="0"/>
              </a:spcAft>
              <a:buSzPts val="1400"/>
              <a:buChar char="■"/>
              <a:defRPr/>
            </a:lvl6pPr>
            <a:lvl7pPr indent="-317500" lvl="6" marL="3200400" algn="ctr">
              <a:spcBef>
                <a:spcPts val="1700"/>
              </a:spcBef>
              <a:spcAft>
                <a:spcPts val="0"/>
              </a:spcAft>
              <a:buSzPts val="1400"/>
              <a:buChar char="●"/>
              <a:defRPr/>
            </a:lvl7pPr>
            <a:lvl8pPr indent="-317500" lvl="7" marL="3657600" algn="ctr">
              <a:spcBef>
                <a:spcPts val="1700"/>
              </a:spcBef>
              <a:spcAft>
                <a:spcPts val="0"/>
              </a:spcAft>
              <a:buSzPts val="1400"/>
              <a:buChar char="○"/>
              <a:defRPr/>
            </a:lvl8pPr>
            <a:lvl9pPr indent="-317500" lvl="8" marL="4114800" algn="ctr">
              <a:spcBef>
                <a:spcPts val="1700"/>
              </a:spcBef>
              <a:spcAft>
                <a:spcPts val="1700"/>
              </a:spcAft>
              <a:buSzPts val="1400"/>
              <a:buChar char="■"/>
              <a:defRPr/>
            </a:lvl9pPr>
          </a:lstStyle>
          <a:p/>
        </p:txBody>
      </p:sp>
      <p:sp>
        <p:nvSpPr>
          <p:cNvPr id="72" name="Google Shape;72;p11"/>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2"/>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389833"/>
            <a:ext cx="8520600" cy="935400"/>
          </a:xfrm>
          <a:prstGeom prst="rect">
            <a:avLst/>
          </a:prstGeom>
        </p:spPr>
        <p:txBody>
          <a:bodyPr anchorCtr="0" anchor="ctr" bIns="94825" lIns="94825" spcFirstLastPara="1" rIns="94825" wrap="square" tIns="948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18" name="Google Shape;18;p3"/>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9" name="Google Shape;19;p3"/>
          <p:cNvGrpSpPr/>
          <p:nvPr/>
        </p:nvGrpSpPr>
        <p:grpSpPr>
          <a:xfrm>
            <a:off x="4047875" y="3325131"/>
            <a:ext cx="1048250" cy="197998"/>
            <a:chOff x="4089900" y="3205575"/>
            <a:chExt cx="1048250" cy="178200"/>
          </a:xfrm>
        </p:grpSpPr>
        <p:sp>
          <p:nvSpPr>
            <p:cNvPr id="20" name="Google Shape;20;p3"/>
            <p:cNvSpPr/>
            <p:nvPr/>
          </p:nvSpPr>
          <p:spPr>
            <a:xfrm>
              <a:off x="4531375" y="3205575"/>
              <a:ext cx="165300" cy="1782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cxnSp>
          <p:nvCxnSpPr>
            <p:cNvPr id="21" name="Google Shape;21;p3"/>
            <p:cNvCxnSpPr/>
            <p:nvPr/>
          </p:nvCxnSpPr>
          <p:spPr>
            <a:xfrm flipH="1" rot="10800000">
              <a:off x="4743050" y="3291225"/>
              <a:ext cx="395100" cy="6900"/>
            </a:xfrm>
            <a:prstGeom prst="straightConnector1">
              <a:avLst/>
            </a:prstGeom>
            <a:noFill/>
            <a:ln cap="flat" cmpd="sng" w="28575">
              <a:solidFill>
                <a:schemeClr val="dk2"/>
              </a:solidFill>
              <a:prstDash val="solid"/>
              <a:round/>
              <a:headEnd len="med" w="med" type="none"/>
              <a:tailEnd len="med" w="med" type="none"/>
            </a:ln>
          </p:spPr>
        </p:cxnSp>
        <p:cxnSp>
          <p:nvCxnSpPr>
            <p:cNvPr id="22" name="Google Shape;22;p3"/>
            <p:cNvCxnSpPr/>
            <p:nvPr/>
          </p:nvCxnSpPr>
          <p:spPr>
            <a:xfrm flipH="1" rot="10800000">
              <a:off x="4089900" y="3291225"/>
              <a:ext cx="395100" cy="6900"/>
            </a:xfrm>
            <a:prstGeom prst="straightConnector1">
              <a:avLst/>
            </a:prstGeom>
            <a:noFill/>
            <a:ln cap="flat" cmpd="sng" w="28575">
              <a:solidFill>
                <a:schemeClr val="dk2"/>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25" name="Google Shape;25;p4"/>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lvl1pPr indent="-349250" lvl="0" marL="457200">
              <a:spcBef>
                <a:spcPts val="0"/>
              </a:spcBef>
              <a:spcAft>
                <a:spcPts val="0"/>
              </a:spcAft>
              <a:buSzPts val="1900"/>
              <a:buChar char="●"/>
              <a:defRPr/>
            </a:lvl1pPr>
            <a:lvl2pPr indent="-317500" lvl="1" marL="914400">
              <a:spcBef>
                <a:spcPts val="1700"/>
              </a:spcBef>
              <a:spcAft>
                <a:spcPts val="0"/>
              </a:spcAft>
              <a:buSzPts val="1400"/>
              <a:buChar char="○"/>
              <a:defRPr/>
            </a:lvl2pPr>
            <a:lvl3pPr indent="-317500" lvl="2" marL="1371600">
              <a:spcBef>
                <a:spcPts val="1700"/>
              </a:spcBef>
              <a:spcAft>
                <a:spcPts val="0"/>
              </a:spcAft>
              <a:buSzPts val="1400"/>
              <a:buChar char="■"/>
              <a:defRPr/>
            </a:lvl3pPr>
            <a:lvl4pPr indent="-317500" lvl="3" marL="1828800">
              <a:spcBef>
                <a:spcPts val="1700"/>
              </a:spcBef>
              <a:spcAft>
                <a:spcPts val="0"/>
              </a:spcAft>
              <a:buSzPts val="1400"/>
              <a:buChar char="●"/>
              <a:defRPr/>
            </a:lvl4pPr>
            <a:lvl5pPr indent="-317500" lvl="4" marL="2286000">
              <a:spcBef>
                <a:spcPts val="1700"/>
              </a:spcBef>
              <a:spcAft>
                <a:spcPts val="0"/>
              </a:spcAft>
              <a:buSzPts val="1400"/>
              <a:buChar char="○"/>
              <a:defRPr/>
            </a:lvl5pPr>
            <a:lvl6pPr indent="-317500" lvl="5" marL="2743200">
              <a:spcBef>
                <a:spcPts val="1700"/>
              </a:spcBef>
              <a:spcAft>
                <a:spcPts val="0"/>
              </a:spcAft>
              <a:buSzPts val="1400"/>
              <a:buChar char="■"/>
              <a:defRPr/>
            </a:lvl6pPr>
            <a:lvl7pPr indent="-317500" lvl="6" marL="3200400">
              <a:spcBef>
                <a:spcPts val="1700"/>
              </a:spcBef>
              <a:spcAft>
                <a:spcPts val="0"/>
              </a:spcAft>
              <a:buSzPts val="1400"/>
              <a:buChar char="●"/>
              <a:defRPr/>
            </a:lvl7pPr>
            <a:lvl8pPr indent="-317500" lvl="7" marL="3657600">
              <a:spcBef>
                <a:spcPts val="1700"/>
              </a:spcBef>
              <a:spcAft>
                <a:spcPts val="0"/>
              </a:spcAft>
              <a:buSzPts val="1400"/>
              <a:buChar char="○"/>
              <a:defRPr/>
            </a:lvl8pPr>
            <a:lvl9pPr indent="-317500" lvl="8" marL="4114800">
              <a:spcBef>
                <a:spcPts val="1700"/>
              </a:spcBef>
              <a:spcAft>
                <a:spcPts val="1700"/>
              </a:spcAft>
              <a:buSzPts val="1400"/>
              <a:buChar char="■"/>
              <a:defRPr/>
            </a:lvl9pPr>
          </a:lstStyle>
          <a:p/>
        </p:txBody>
      </p:sp>
      <p:sp>
        <p:nvSpPr>
          <p:cNvPr id="26" name="Google Shape;26;p4"/>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7" name="Google Shape;27;p4"/>
          <p:cNvCxnSpPr/>
          <p:nvPr/>
        </p:nvCxnSpPr>
        <p:spPr>
          <a:xfrm flipH="1" rot="10800000">
            <a:off x="311700" y="718050"/>
            <a:ext cx="4132800" cy="11700"/>
          </a:xfrm>
          <a:prstGeom prst="straightConnector1">
            <a:avLst/>
          </a:prstGeom>
          <a:noFill/>
          <a:ln cap="flat" cmpd="sng" w="28575">
            <a:solidFill>
              <a:schemeClr val="dk2"/>
            </a:solidFill>
            <a:prstDash val="solid"/>
            <a:round/>
            <a:headEnd len="med" w="med" type="none"/>
            <a:tailEnd len="med" w="med" type="none"/>
          </a:ln>
        </p:spPr>
      </p:cxnSp>
      <p:cxnSp>
        <p:nvCxnSpPr>
          <p:cNvPr id="28" name="Google Shape;28;p4"/>
          <p:cNvCxnSpPr/>
          <p:nvPr/>
        </p:nvCxnSpPr>
        <p:spPr>
          <a:xfrm flipH="1" rot="10800000">
            <a:off x="4699500" y="718050"/>
            <a:ext cx="4132800" cy="11700"/>
          </a:xfrm>
          <a:prstGeom prst="straightConnector1">
            <a:avLst/>
          </a:prstGeom>
          <a:noFill/>
          <a:ln cap="flat" cmpd="sng" w="28575">
            <a:solidFill>
              <a:schemeClr val="dk2"/>
            </a:solidFill>
            <a:prstDash val="solid"/>
            <a:round/>
            <a:headEnd len="med" w="med" type="none"/>
            <a:tailEnd len="med" w="med" type="none"/>
          </a:ln>
        </p:spPr>
      </p:cxnSp>
      <p:sp>
        <p:nvSpPr>
          <p:cNvPr id="29" name="Google Shape;29;p4"/>
          <p:cNvSpPr/>
          <p:nvPr/>
        </p:nvSpPr>
        <p:spPr>
          <a:xfrm>
            <a:off x="4469550" y="622806"/>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32" name="Google Shape;32;p5"/>
          <p:cNvSpPr txBox="1"/>
          <p:nvPr>
            <p:ph idx="1" type="body"/>
          </p:nvPr>
        </p:nvSpPr>
        <p:spPr>
          <a:xfrm>
            <a:off x="311700" y="857194"/>
            <a:ext cx="3999900" cy="3795900"/>
          </a:xfrm>
          <a:prstGeom prst="rect">
            <a:avLst/>
          </a:prstGeom>
        </p:spPr>
        <p:txBody>
          <a:bodyPr anchorCtr="0" anchor="t" bIns="94825" lIns="94825" spcFirstLastPara="1" rIns="94825" wrap="square" tIns="94825">
            <a:noAutofit/>
          </a:bodyPr>
          <a:lstStyle>
            <a:lvl1pPr indent="-317500" lvl="0" marL="457200">
              <a:spcBef>
                <a:spcPts val="0"/>
              </a:spcBef>
              <a:spcAft>
                <a:spcPts val="0"/>
              </a:spcAft>
              <a:buSzPts val="1400"/>
              <a:buChar char="●"/>
              <a:defRPr sz="1400"/>
            </a:lvl1pPr>
            <a:lvl2pPr indent="-311150" lvl="1" marL="914400">
              <a:spcBef>
                <a:spcPts val="1700"/>
              </a:spcBef>
              <a:spcAft>
                <a:spcPts val="0"/>
              </a:spcAft>
              <a:buSzPts val="1300"/>
              <a:buChar char="○"/>
              <a:defRPr sz="1300"/>
            </a:lvl2pPr>
            <a:lvl3pPr indent="-311150" lvl="2" marL="1371600">
              <a:spcBef>
                <a:spcPts val="1700"/>
              </a:spcBef>
              <a:spcAft>
                <a:spcPts val="0"/>
              </a:spcAft>
              <a:buSzPts val="1300"/>
              <a:buChar char="■"/>
              <a:defRPr sz="1300"/>
            </a:lvl3pPr>
            <a:lvl4pPr indent="-311150" lvl="3" marL="1828800">
              <a:spcBef>
                <a:spcPts val="1700"/>
              </a:spcBef>
              <a:spcAft>
                <a:spcPts val="0"/>
              </a:spcAft>
              <a:buSzPts val="1300"/>
              <a:buChar char="●"/>
              <a:defRPr sz="1300"/>
            </a:lvl4pPr>
            <a:lvl5pPr indent="-311150" lvl="4" marL="2286000">
              <a:spcBef>
                <a:spcPts val="1700"/>
              </a:spcBef>
              <a:spcAft>
                <a:spcPts val="0"/>
              </a:spcAft>
              <a:buSzPts val="1300"/>
              <a:buChar char="○"/>
              <a:defRPr sz="1300"/>
            </a:lvl5pPr>
            <a:lvl6pPr indent="-311150" lvl="5" marL="2743200">
              <a:spcBef>
                <a:spcPts val="1700"/>
              </a:spcBef>
              <a:spcAft>
                <a:spcPts val="0"/>
              </a:spcAft>
              <a:buSzPts val="1300"/>
              <a:buChar char="■"/>
              <a:defRPr sz="1300"/>
            </a:lvl6pPr>
            <a:lvl7pPr indent="-311150" lvl="6" marL="3200400">
              <a:spcBef>
                <a:spcPts val="1700"/>
              </a:spcBef>
              <a:spcAft>
                <a:spcPts val="0"/>
              </a:spcAft>
              <a:buSzPts val="1300"/>
              <a:buChar char="●"/>
              <a:defRPr sz="1300"/>
            </a:lvl7pPr>
            <a:lvl8pPr indent="-311150" lvl="7" marL="3657600">
              <a:spcBef>
                <a:spcPts val="1700"/>
              </a:spcBef>
              <a:spcAft>
                <a:spcPts val="0"/>
              </a:spcAft>
              <a:buSzPts val="1300"/>
              <a:buChar char="○"/>
              <a:defRPr sz="1300"/>
            </a:lvl8pPr>
            <a:lvl9pPr indent="-311150" lvl="8" marL="4114800">
              <a:spcBef>
                <a:spcPts val="1700"/>
              </a:spcBef>
              <a:spcAft>
                <a:spcPts val="1700"/>
              </a:spcAft>
              <a:buSzPts val="1300"/>
              <a:buChar char="■"/>
              <a:defRPr sz="1300"/>
            </a:lvl9pPr>
          </a:lstStyle>
          <a:p/>
        </p:txBody>
      </p:sp>
      <p:sp>
        <p:nvSpPr>
          <p:cNvPr id="33" name="Google Shape;33;p5"/>
          <p:cNvSpPr txBox="1"/>
          <p:nvPr>
            <p:ph idx="2" type="body"/>
          </p:nvPr>
        </p:nvSpPr>
        <p:spPr>
          <a:xfrm>
            <a:off x="4832400" y="857194"/>
            <a:ext cx="3999900" cy="3795900"/>
          </a:xfrm>
          <a:prstGeom prst="rect">
            <a:avLst/>
          </a:prstGeom>
        </p:spPr>
        <p:txBody>
          <a:bodyPr anchorCtr="0" anchor="t" bIns="94825" lIns="94825" spcFirstLastPara="1" rIns="94825" wrap="square" tIns="94825">
            <a:noAutofit/>
          </a:bodyPr>
          <a:lstStyle>
            <a:lvl1pPr indent="-317500" lvl="0" marL="457200">
              <a:spcBef>
                <a:spcPts val="0"/>
              </a:spcBef>
              <a:spcAft>
                <a:spcPts val="0"/>
              </a:spcAft>
              <a:buSzPts val="1400"/>
              <a:buChar char="●"/>
              <a:defRPr sz="1400"/>
            </a:lvl1pPr>
            <a:lvl2pPr indent="-311150" lvl="1" marL="914400">
              <a:spcBef>
                <a:spcPts val="1700"/>
              </a:spcBef>
              <a:spcAft>
                <a:spcPts val="0"/>
              </a:spcAft>
              <a:buSzPts val="1300"/>
              <a:buChar char="○"/>
              <a:defRPr sz="1300"/>
            </a:lvl2pPr>
            <a:lvl3pPr indent="-311150" lvl="2" marL="1371600">
              <a:spcBef>
                <a:spcPts val="1700"/>
              </a:spcBef>
              <a:spcAft>
                <a:spcPts val="0"/>
              </a:spcAft>
              <a:buSzPts val="1300"/>
              <a:buChar char="■"/>
              <a:defRPr sz="1300"/>
            </a:lvl3pPr>
            <a:lvl4pPr indent="-311150" lvl="3" marL="1828800">
              <a:spcBef>
                <a:spcPts val="1700"/>
              </a:spcBef>
              <a:spcAft>
                <a:spcPts val="0"/>
              </a:spcAft>
              <a:buSzPts val="1300"/>
              <a:buChar char="●"/>
              <a:defRPr sz="1300"/>
            </a:lvl4pPr>
            <a:lvl5pPr indent="-311150" lvl="4" marL="2286000">
              <a:spcBef>
                <a:spcPts val="1700"/>
              </a:spcBef>
              <a:spcAft>
                <a:spcPts val="0"/>
              </a:spcAft>
              <a:buSzPts val="1300"/>
              <a:buChar char="○"/>
              <a:defRPr sz="1300"/>
            </a:lvl5pPr>
            <a:lvl6pPr indent="-311150" lvl="5" marL="2743200">
              <a:spcBef>
                <a:spcPts val="1700"/>
              </a:spcBef>
              <a:spcAft>
                <a:spcPts val="0"/>
              </a:spcAft>
              <a:buSzPts val="1300"/>
              <a:buChar char="■"/>
              <a:defRPr sz="1300"/>
            </a:lvl6pPr>
            <a:lvl7pPr indent="-311150" lvl="6" marL="3200400">
              <a:spcBef>
                <a:spcPts val="1700"/>
              </a:spcBef>
              <a:spcAft>
                <a:spcPts val="0"/>
              </a:spcAft>
              <a:buSzPts val="1300"/>
              <a:buChar char="●"/>
              <a:defRPr sz="1300"/>
            </a:lvl7pPr>
            <a:lvl8pPr indent="-311150" lvl="7" marL="3657600">
              <a:spcBef>
                <a:spcPts val="1700"/>
              </a:spcBef>
              <a:spcAft>
                <a:spcPts val="0"/>
              </a:spcAft>
              <a:buSzPts val="1300"/>
              <a:buChar char="○"/>
              <a:defRPr sz="1300"/>
            </a:lvl8pPr>
            <a:lvl9pPr indent="-311150" lvl="8" marL="4114800">
              <a:spcBef>
                <a:spcPts val="1700"/>
              </a:spcBef>
              <a:spcAft>
                <a:spcPts val="1700"/>
              </a:spcAft>
              <a:buSzPts val="1300"/>
              <a:buChar char="■"/>
              <a:defRPr sz="1300"/>
            </a:lvl9pPr>
          </a:lstStyle>
          <a:p/>
        </p:txBody>
      </p:sp>
      <p:sp>
        <p:nvSpPr>
          <p:cNvPr id="34" name="Google Shape;34;p5"/>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5" name="Google Shape;35;p5"/>
          <p:cNvCxnSpPr/>
          <p:nvPr/>
        </p:nvCxnSpPr>
        <p:spPr>
          <a:xfrm flipH="1" rot="10800000">
            <a:off x="311700" y="718050"/>
            <a:ext cx="4132800" cy="11700"/>
          </a:xfrm>
          <a:prstGeom prst="straightConnector1">
            <a:avLst/>
          </a:prstGeom>
          <a:noFill/>
          <a:ln cap="flat" cmpd="sng" w="28575">
            <a:solidFill>
              <a:schemeClr val="dk2"/>
            </a:solidFill>
            <a:prstDash val="solid"/>
            <a:round/>
            <a:headEnd len="med" w="med" type="none"/>
            <a:tailEnd len="med" w="med" type="none"/>
          </a:ln>
        </p:spPr>
      </p:cxnSp>
      <p:cxnSp>
        <p:nvCxnSpPr>
          <p:cNvPr id="36" name="Google Shape;36;p5"/>
          <p:cNvCxnSpPr/>
          <p:nvPr/>
        </p:nvCxnSpPr>
        <p:spPr>
          <a:xfrm flipH="1" rot="10800000">
            <a:off x="4699500" y="718050"/>
            <a:ext cx="4132800" cy="11700"/>
          </a:xfrm>
          <a:prstGeom prst="straightConnector1">
            <a:avLst/>
          </a:prstGeom>
          <a:noFill/>
          <a:ln cap="flat" cmpd="sng" w="28575">
            <a:solidFill>
              <a:schemeClr val="dk2"/>
            </a:solidFill>
            <a:prstDash val="solid"/>
            <a:round/>
            <a:headEnd len="med" w="med" type="none"/>
            <a:tailEnd len="med" w="med" type="none"/>
          </a:ln>
        </p:spPr>
      </p:cxnSp>
      <p:sp>
        <p:nvSpPr>
          <p:cNvPr id="37" name="Google Shape;37;p5"/>
          <p:cNvSpPr/>
          <p:nvPr/>
        </p:nvSpPr>
        <p:spPr>
          <a:xfrm>
            <a:off x="4469550" y="622806"/>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40" name="Google Shape;40;p6"/>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1" name="Google Shape;41;p6"/>
          <p:cNvCxnSpPr/>
          <p:nvPr/>
        </p:nvCxnSpPr>
        <p:spPr>
          <a:xfrm flipH="1" rot="10800000">
            <a:off x="311700" y="718050"/>
            <a:ext cx="4132800" cy="11700"/>
          </a:xfrm>
          <a:prstGeom prst="straightConnector1">
            <a:avLst/>
          </a:prstGeom>
          <a:noFill/>
          <a:ln cap="flat" cmpd="sng" w="28575">
            <a:solidFill>
              <a:schemeClr val="dk2"/>
            </a:solidFill>
            <a:prstDash val="solid"/>
            <a:round/>
            <a:headEnd len="med" w="med" type="none"/>
            <a:tailEnd len="med" w="med" type="none"/>
          </a:ln>
        </p:spPr>
      </p:cxnSp>
      <p:cxnSp>
        <p:nvCxnSpPr>
          <p:cNvPr id="42" name="Google Shape;42;p6"/>
          <p:cNvCxnSpPr/>
          <p:nvPr/>
        </p:nvCxnSpPr>
        <p:spPr>
          <a:xfrm flipH="1" rot="10800000">
            <a:off x="4699500" y="718050"/>
            <a:ext cx="4132800" cy="11700"/>
          </a:xfrm>
          <a:prstGeom prst="straightConnector1">
            <a:avLst/>
          </a:prstGeom>
          <a:noFill/>
          <a:ln cap="flat" cmpd="sng" w="28575">
            <a:solidFill>
              <a:schemeClr val="dk2"/>
            </a:solidFill>
            <a:prstDash val="solid"/>
            <a:round/>
            <a:headEnd len="med" w="med" type="none"/>
            <a:tailEnd len="med" w="med" type="none"/>
          </a:ln>
        </p:spPr>
      </p:cxnSp>
      <p:sp>
        <p:nvSpPr>
          <p:cNvPr id="43" name="Google Shape;43;p6"/>
          <p:cNvSpPr/>
          <p:nvPr/>
        </p:nvSpPr>
        <p:spPr>
          <a:xfrm>
            <a:off x="4469550" y="622806"/>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311700" y="109333"/>
            <a:ext cx="2808000" cy="1017900"/>
          </a:xfrm>
          <a:prstGeom prst="rect">
            <a:avLst/>
          </a:prstGeom>
        </p:spPr>
        <p:txBody>
          <a:bodyPr anchorCtr="0" anchor="b" bIns="94825" lIns="94825" spcFirstLastPara="1" rIns="94825" wrap="square" tIns="948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46" name="Google Shape;46;p7"/>
          <p:cNvSpPr txBox="1"/>
          <p:nvPr>
            <p:ph idx="1" type="body"/>
          </p:nvPr>
        </p:nvSpPr>
        <p:spPr>
          <a:xfrm>
            <a:off x="311700" y="1232738"/>
            <a:ext cx="2808000" cy="4282800"/>
          </a:xfrm>
          <a:prstGeom prst="rect">
            <a:avLst/>
          </a:prstGeom>
        </p:spPr>
        <p:txBody>
          <a:bodyPr anchorCtr="0" anchor="t" bIns="94825" lIns="94825" spcFirstLastPara="1" rIns="94825" wrap="square" tIns="94825">
            <a:noAutofit/>
          </a:bodyPr>
          <a:lstStyle>
            <a:lvl1pPr indent="-311150" lvl="0" marL="457200">
              <a:spcBef>
                <a:spcPts val="0"/>
              </a:spcBef>
              <a:spcAft>
                <a:spcPts val="0"/>
              </a:spcAft>
              <a:buSzPts val="1300"/>
              <a:buChar char="●"/>
              <a:defRPr sz="1300"/>
            </a:lvl1pPr>
            <a:lvl2pPr indent="-311150" lvl="1" marL="914400">
              <a:spcBef>
                <a:spcPts val="1700"/>
              </a:spcBef>
              <a:spcAft>
                <a:spcPts val="0"/>
              </a:spcAft>
              <a:buSzPts val="1300"/>
              <a:buChar char="○"/>
              <a:defRPr sz="1300"/>
            </a:lvl2pPr>
            <a:lvl3pPr indent="-311150" lvl="2" marL="1371600">
              <a:spcBef>
                <a:spcPts val="1700"/>
              </a:spcBef>
              <a:spcAft>
                <a:spcPts val="0"/>
              </a:spcAft>
              <a:buSzPts val="1300"/>
              <a:buChar char="■"/>
              <a:defRPr sz="1300"/>
            </a:lvl3pPr>
            <a:lvl4pPr indent="-311150" lvl="3" marL="1828800">
              <a:spcBef>
                <a:spcPts val="1700"/>
              </a:spcBef>
              <a:spcAft>
                <a:spcPts val="0"/>
              </a:spcAft>
              <a:buSzPts val="1300"/>
              <a:buChar char="●"/>
              <a:defRPr sz="1300"/>
            </a:lvl4pPr>
            <a:lvl5pPr indent="-311150" lvl="4" marL="2286000">
              <a:spcBef>
                <a:spcPts val="1700"/>
              </a:spcBef>
              <a:spcAft>
                <a:spcPts val="0"/>
              </a:spcAft>
              <a:buSzPts val="1300"/>
              <a:buChar char="○"/>
              <a:defRPr sz="1300"/>
            </a:lvl5pPr>
            <a:lvl6pPr indent="-311150" lvl="5" marL="2743200">
              <a:spcBef>
                <a:spcPts val="1700"/>
              </a:spcBef>
              <a:spcAft>
                <a:spcPts val="0"/>
              </a:spcAft>
              <a:buSzPts val="1300"/>
              <a:buChar char="■"/>
              <a:defRPr sz="1300"/>
            </a:lvl6pPr>
            <a:lvl7pPr indent="-311150" lvl="6" marL="3200400">
              <a:spcBef>
                <a:spcPts val="1700"/>
              </a:spcBef>
              <a:spcAft>
                <a:spcPts val="0"/>
              </a:spcAft>
              <a:buSzPts val="1300"/>
              <a:buChar char="●"/>
              <a:defRPr sz="1300"/>
            </a:lvl7pPr>
            <a:lvl8pPr indent="-311150" lvl="7" marL="3657600">
              <a:spcBef>
                <a:spcPts val="1700"/>
              </a:spcBef>
              <a:spcAft>
                <a:spcPts val="0"/>
              </a:spcAft>
              <a:buSzPts val="1300"/>
              <a:buChar char="○"/>
              <a:defRPr sz="1300"/>
            </a:lvl8pPr>
            <a:lvl9pPr indent="-311150" lvl="8" marL="4114800">
              <a:spcBef>
                <a:spcPts val="1700"/>
              </a:spcBef>
              <a:spcAft>
                <a:spcPts val="1700"/>
              </a:spcAft>
              <a:buSzPts val="1300"/>
              <a:buChar char="■"/>
              <a:defRPr sz="1300"/>
            </a:lvl9pPr>
          </a:lstStyle>
          <a:p/>
        </p:txBody>
      </p:sp>
      <p:sp>
        <p:nvSpPr>
          <p:cNvPr id="47" name="Google Shape;47;p7"/>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490250" y="500167"/>
            <a:ext cx="6367800" cy="4545300"/>
          </a:xfrm>
          <a:prstGeom prst="rect">
            <a:avLst/>
          </a:prstGeom>
        </p:spPr>
        <p:txBody>
          <a:bodyPr anchorCtr="0" anchor="ctr" bIns="94825" lIns="94825" spcFirstLastPara="1" rIns="94825" wrap="square" tIns="948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50" name="Google Shape;50;p8"/>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1" name="Google Shape;51;p8"/>
          <p:cNvCxnSpPr/>
          <p:nvPr/>
        </p:nvCxnSpPr>
        <p:spPr>
          <a:xfrm>
            <a:off x="6973075" y="66944"/>
            <a:ext cx="6300" cy="5711100"/>
          </a:xfrm>
          <a:prstGeom prst="straightConnector1">
            <a:avLst/>
          </a:prstGeom>
          <a:noFill/>
          <a:ln cap="flat" cmpd="sng" w="28575">
            <a:solidFill>
              <a:schemeClr val="dk2"/>
            </a:solidFill>
            <a:prstDash val="solid"/>
            <a:round/>
            <a:headEnd len="med" w="med" type="none"/>
            <a:tailEnd len="med" w="med" type="none"/>
          </a:ln>
        </p:spPr>
      </p:cxnSp>
      <p:sp>
        <p:nvSpPr>
          <p:cNvPr id="52" name="Google Shape;52;p8"/>
          <p:cNvSpPr/>
          <p:nvPr/>
        </p:nvSpPr>
        <p:spPr>
          <a:xfrm>
            <a:off x="6873775" y="2742667"/>
            <a:ext cx="204900" cy="2298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p:nvPr/>
        </p:nvSpPr>
        <p:spPr>
          <a:xfrm>
            <a:off x="4572000" y="-139"/>
            <a:ext cx="4572000" cy="5715000"/>
          </a:xfrm>
          <a:prstGeom prst="rect">
            <a:avLst/>
          </a:prstGeom>
          <a:solidFill>
            <a:schemeClr val="lt2"/>
          </a:solidFill>
          <a:ln>
            <a:noFill/>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
        <p:nvSpPr>
          <p:cNvPr id="55" name="Google Shape;55;p9"/>
          <p:cNvSpPr txBox="1"/>
          <p:nvPr>
            <p:ph type="title"/>
          </p:nvPr>
        </p:nvSpPr>
        <p:spPr>
          <a:xfrm>
            <a:off x="265500" y="1370194"/>
            <a:ext cx="4045200" cy="1647000"/>
          </a:xfrm>
          <a:prstGeom prst="rect">
            <a:avLst/>
          </a:prstGeom>
        </p:spPr>
        <p:txBody>
          <a:bodyPr anchorCtr="0" anchor="b" bIns="94825" lIns="94825" spcFirstLastPara="1" rIns="94825" wrap="square" tIns="94825">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p:txBody>
      </p:sp>
      <p:sp>
        <p:nvSpPr>
          <p:cNvPr id="56" name="Google Shape;56;p9"/>
          <p:cNvSpPr txBox="1"/>
          <p:nvPr>
            <p:ph idx="1" type="subTitle"/>
          </p:nvPr>
        </p:nvSpPr>
        <p:spPr>
          <a:xfrm>
            <a:off x="265500" y="3114528"/>
            <a:ext cx="4045200" cy="1372200"/>
          </a:xfrm>
          <a:prstGeom prst="rect">
            <a:avLst/>
          </a:prstGeom>
        </p:spPr>
        <p:txBody>
          <a:bodyPr anchorCtr="0" anchor="t" bIns="94825" lIns="94825" spcFirstLastPara="1" rIns="94825" wrap="square" tIns="948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7" name="Google Shape;57;p9"/>
          <p:cNvSpPr txBox="1"/>
          <p:nvPr>
            <p:ph idx="2" type="body"/>
          </p:nvPr>
        </p:nvSpPr>
        <p:spPr>
          <a:xfrm>
            <a:off x="4939500" y="804528"/>
            <a:ext cx="3837000" cy="4105800"/>
          </a:xfrm>
          <a:prstGeom prst="rect">
            <a:avLst/>
          </a:prstGeom>
        </p:spPr>
        <p:txBody>
          <a:bodyPr anchorCtr="0" anchor="ctr" bIns="94825" lIns="94825" spcFirstLastPara="1" rIns="94825" wrap="square" tIns="94825">
            <a:noAutofit/>
          </a:bodyPr>
          <a:lstStyle>
            <a:lvl1pPr indent="-349250" lvl="0" marL="457200">
              <a:spcBef>
                <a:spcPts val="0"/>
              </a:spcBef>
              <a:spcAft>
                <a:spcPts val="0"/>
              </a:spcAft>
              <a:buSzPts val="1900"/>
              <a:buChar char="●"/>
              <a:defRPr/>
            </a:lvl1pPr>
            <a:lvl2pPr indent="-317500" lvl="1" marL="914400">
              <a:spcBef>
                <a:spcPts val="1700"/>
              </a:spcBef>
              <a:spcAft>
                <a:spcPts val="0"/>
              </a:spcAft>
              <a:buSzPts val="1400"/>
              <a:buChar char="○"/>
              <a:defRPr/>
            </a:lvl2pPr>
            <a:lvl3pPr indent="-317500" lvl="2" marL="1371600">
              <a:spcBef>
                <a:spcPts val="1700"/>
              </a:spcBef>
              <a:spcAft>
                <a:spcPts val="0"/>
              </a:spcAft>
              <a:buSzPts val="1400"/>
              <a:buChar char="■"/>
              <a:defRPr/>
            </a:lvl3pPr>
            <a:lvl4pPr indent="-317500" lvl="3" marL="1828800">
              <a:spcBef>
                <a:spcPts val="1700"/>
              </a:spcBef>
              <a:spcAft>
                <a:spcPts val="0"/>
              </a:spcAft>
              <a:buSzPts val="1400"/>
              <a:buChar char="●"/>
              <a:defRPr/>
            </a:lvl4pPr>
            <a:lvl5pPr indent="-317500" lvl="4" marL="2286000">
              <a:spcBef>
                <a:spcPts val="1700"/>
              </a:spcBef>
              <a:spcAft>
                <a:spcPts val="0"/>
              </a:spcAft>
              <a:buSzPts val="1400"/>
              <a:buChar char="○"/>
              <a:defRPr/>
            </a:lvl5pPr>
            <a:lvl6pPr indent="-317500" lvl="5" marL="2743200">
              <a:spcBef>
                <a:spcPts val="1700"/>
              </a:spcBef>
              <a:spcAft>
                <a:spcPts val="0"/>
              </a:spcAft>
              <a:buSzPts val="1400"/>
              <a:buChar char="■"/>
              <a:defRPr/>
            </a:lvl6pPr>
            <a:lvl7pPr indent="-317500" lvl="6" marL="3200400">
              <a:spcBef>
                <a:spcPts val="1700"/>
              </a:spcBef>
              <a:spcAft>
                <a:spcPts val="0"/>
              </a:spcAft>
              <a:buSzPts val="1400"/>
              <a:buChar char="●"/>
              <a:defRPr/>
            </a:lvl7pPr>
            <a:lvl8pPr indent="-317500" lvl="7" marL="3657600">
              <a:spcBef>
                <a:spcPts val="1700"/>
              </a:spcBef>
              <a:spcAft>
                <a:spcPts val="0"/>
              </a:spcAft>
              <a:buSzPts val="1400"/>
              <a:buChar char="○"/>
              <a:defRPr/>
            </a:lvl8pPr>
            <a:lvl9pPr indent="-317500" lvl="8" marL="4114800">
              <a:spcBef>
                <a:spcPts val="1700"/>
              </a:spcBef>
              <a:spcAft>
                <a:spcPts val="1700"/>
              </a:spcAft>
              <a:buSzPts val="1400"/>
              <a:buChar char="■"/>
              <a:defRPr/>
            </a:lvl9pPr>
          </a:lstStyle>
          <a:p/>
        </p:txBody>
      </p:sp>
      <p:sp>
        <p:nvSpPr>
          <p:cNvPr id="58" name="Google Shape;58;p9"/>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9" name="Google Shape;59;p9"/>
          <p:cNvCxnSpPr/>
          <p:nvPr/>
        </p:nvCxnSpPr>
        <p:spPr>
          <a:xfrm>
            <a:off x="4572000" y="11667"/>
            <a:ext cx="6300" cy="5711100"/>
          </a:xfrm>
          <a:prstGeom prst="straightConnector1">
            <a:avLst/>
          </a:prstGeom>
          <a:noFill/>
          <a:ln cap="flat" cmpd="sng" w="28575">
            <a:solidFill>
              <a:schemeClr val="dk2"/>
            </a:solidFill>
            <a:prstDash val="solid"/>
            <a:round/>
            <a:headEnd len="med" w="med" type="none"/>
            <a:tailEnd len="med" w="med" type="none"/>
          </a:ln>
        </p:spPr>
      </p:cxnSp>
      <p:sp>
        <p:nvSpPr>
          <p:cNvPr id="60" name="Google Shape;60;p9"/>
          <p:cNvSpPr/>
          <p:nvPr/>
        </p:nvSpPr>
        <p:spPr>
          <a:xfrm>
            <a:off x="4471125" y="5350694"/>
            <a:ext cx="204900" cy="2298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
        <p:nvSpPr>
          <p:cNvPr id="61" name="Google Shape;61;p9"/>
          <p:cNvSpPr/>
          <p:nvPr/>
        </p:nvSpPr>
        <p:spPr>
          <a:xfrm>
            <a:off x="4471125" y="4939458"/>
            <a:ext cx="204900" cy="2298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
        <p:nvSpPr>
          <p:cNvPr id="62" name="Google Shape;62;p9"/>
          <p:cNvSpPr/>
          <p:nvPr/>
        </p:nvSpPr>
        <p:spPr>
          <a:xfrm>
            <a:off x="4471125" y="4528222"/>
            <a:ext cx="204900" cy="2298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idx="1" type="body"/>
          </p:nvPr>
        </p:nvSpPr>
        <p:spPr>
          <a:xfrm>
            <a:off x="311700" y="5277350"/>
            <a:ext cx="8520600" cy="437100"/>
          </a:xfrm>
          <a:prstGeom prst="rect">
            <a:avLst/>
          </a:prstGeom>
        </p:spPr>
        <p:txBody>
          <a:bodyPr anchorCtr="0" anchor="ctr" bIns="94825" lIns="94825" spcFirstLastPara="1" rIns="94825" wrap="square" tIns="94825">
            <a:noAutofit/>
          </a:bodyPr>
          <a:lstStyle>
            <a:lvl1pPr indent="-228600" lvl="0" marL="45720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1pPr>
          </a:lstStyle>
          <a:p/>
        </p:txBody>
      </p:sp>
      <p:sp>
        <p:nvSpPr>
          <p:cNvPr id="65" name="Google Shape;65;p10"/>
          <p:cNvSpPr txBox="1"/>
          <p:nvPr>
            <p:ph idx="12" type="sldNum"/>
          </p:nvPr>
        </p:nvSpPr>
        <p:spPr>
          <a:xfrm>
            <a:off x="8472458" y="5435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6" name="Google Shape;66;p10"/>
          <p:cNvCxnSpPr/>
          <p:nvPr/>
        </p:nvCxnSpPr>
        <p:spPr>
          <a:xfrm flipH="1" rot="10800000">
            <a:off x="311700" y="5265661"/>
            <a:ext cx="4132800" cy="11700"/>
          </a:xfrm>
          <a:prstGeom prst="straightConnector1">
            <a:avLst/>
          </a:prstGeom>
          <a:noFill/>
          <a:ln cap="flat" cmpd="sng" w="28575">
            <a:solidFill>
              <a:schemeClr val="dk2"/>
            </a:solidFill>
            <a:prstDash val="solid"/>
            <a:round/>
            <a:headEnd len="med" w="med" type="none"/>
            <a:tailEnd len="med" w="med" type="none"/>
          </a:ln>
        </p:spPr>
      </p:cxnSp>
      <p:cxnSp>
        <p:nvCxnSpPr>
          <p:cNvPr id="67" name="Google Shape;67;p10"/>
          <p:cNvCxnSpPr/>
          <p:nvPr/>
        </p:nvCxnSpPr>
        <p:spPr>
          <a:xfrm flipH="1" rot="10800000">
            <a:off x="4699500" y="5265661"/>
            <a:ext cx="4132800" cy="11700"/>
          </a:xfrm>
          <a:prstGeom prst="straightConnector1">
            <a:avLst/>
          </a:prstGeom>
          <a:noFill/>
          <a:ln cap="flat" cmpd="sng" w="28575">
            <a:solidFill>
              <a:schemeClr val="dk2"/>
            </a:solidFill>
            <a:prstDash val="solid"/>
            <a:round/>
            <a:headEnd len="med" w="med" type="none"/>
            <a:tailEnd len="med" w="med" type="none"/>
          </a:ln>
        </p:spPr>
      </p:cxnSp>
      <p:sp>
        <p:nvSpPr>
          <p:cNvPr id="68" name="Google Shape;68;p10"/>
          <p:cNvSpPr/>
          <p:nvPr/>
        </p:nvSpPr>
        <p:spPr>
          <a:xfrm>
            <a:off x="4469550" y="5170417"/>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71139"/>
            <a:ext cx="8520600" cy="636300"/>
          </a:xfrm>
          <a:prstGeom prst="rect">
            <a:avLst/>
          </a:prstGeom>
          <a:noFill/>
          <a:ln>
            <a:noFill/>
          </a:ln>
        </p:spPr>
        <p:txBody>
          <a:bodyPr anchorCtr="0" anchor="t" bIns="94825" lIns="94825" spcFirstLastPara="1" rIns="94825" wrap="square" tIns="94825">
            <a:noAutofit/>
          </a:bodyPr>
          <a:lstStyle>
            <a:lvl1pPr lvl="0">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1pPr>
            <a:lvl2pPr lvl="1">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2pPr>
            <a:lvl3pPr lvl="2">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3pPr>
            <a:lvl4pPr lvl="3">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4pPr>
            <a:lvl5pPr lvl="4">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5pPr>
            <a:lvl6pPr lvl="5">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6pPr>
            <a:lvl7pPr lvl="6">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7pPr>
            <a:lvl8pPr lvl="7">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8pPr>
            <a:lvl9pPr lvl="8">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9pPr>
          </a:lstStyle>
          <a:p/>
        </p:txBody>
      </p:sp>
      <p:sp>
        <p:nvSpPr>
          <p:cNvPr id="7" name="Google Shape;7;p1"/>
          <p:cNvSpPr txBox="1"/>
          <p:nvPr>
            <p:ph idx="1" type="body"/>
          </p:nvPr>
        </p:nvSpPr>
        <p:spPr>
          <a:xfrm>
            <a:off x="311700" y="772528"/>
            <a:ext cx="8520600" cy="3795900"/>
          </a:xfrm>
          <a:prstGeom prst="rect">
            <a:avLst/>
          </a:prstGeom>
          <a:noFill/>
          <a:ln>
            <a:noFill/>
          </a:ln>
        </p:spPr>
        <p:txBody>
          <a:bodyPr anchorCtr="0" anchor="t" bIns="94825" lIns="94825" spcFirstLastPara="1" rIns="94825" wrap="square" tIns="94825">
            <a:noAutofit/>
          </a:bodyPr>
          <a:lstStyle>
            <a:lvl1pPr indent="-349250" lvl="0" marL="457200">
              <a:lnSpc>
                <a:spcPct val="115000"/>
              </a:lnSpc>
              <a:spcBef>
                <a:spcPts val="0"/>
              </a:spcBef>
              <a:spcAft>
                <a:spcPts val="0"/>
              </a:spcAft>
              <a:buClr>
                <a:schemeClr val="dk2"/>
              </a:buClr>
              <a:buSzPts val="1900"/>
              <a:buFont typeface="Avenir"/>
              <a:buChar char="●"/>
              <a:defRPr sz="1900">
                <a:solidFill>
                  <a:schemeClr val="dk2"/>
                </a:solidFill>
                <a:latin typeface="Avenir"/>
                <a:ea typeface="Avenir"/>
                <a:cs typeface="Avenir"/>
                <a:sym typeface="Avenir"/>
              </a:defRPr>
            </a:lvl1pPr>
            <a:lvl2pPr indent="-317500" lvl="1" marL="9144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2pPr>
            <a:lvl3pPr indent="-317500" lvl="2" marL="13716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3pPr>
            <a:lvl4pPr indent="-317500" lvl="3" marL="18288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4pPr>
            <a:lvl5pPr indent="-317500" lvl="4" marL="22860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5pPr>
            <a:lvl6pPr indent="-317500" lvl="5" marL="27432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6pPr>
            <a:lvl7pPr indent="-317500" lvl="6" marL="32004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7pPr>
            <a:lvl8pPr indent="-317500" lvl="7" marL="36576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8pPr>
            <a:lvl9pPr indent="-317500" lvl="8" marL="4114800">
              <a:lnSpc>
                <a:spcPct val="115000"/>
              </a:lnSpc>
              <a:spcBef>
                <a:spcPts val="1700"/>
              </a:spcBef>
              <a:spcAft>
                <a:spcPts val="1700"/>
              </a:spcAft>
              <a:buClr>
                <a:schemeClr val="dk2"/>
              </a:buClr>
              <a:buSzPts val="1400"/>
              <a:buFont typeface="Avenir"/>
              <a:buChar char="■"/>
              <a:defRPr sz="1400">
                <a:solidFill>
                  <a:schemeClr val="dk2"/>
                </a:solidFill>
                <a:latin typeface="Avenir"/>
                <a:ea typeface="Avenir"/>
                <a:cs typeface="Avenir"/>
                <a:sym typeface="Avenir"/>
              </a:defRPr>
            </a:lvl9pPr>
          </a:lstStyle>
          <a:p/>
        </p:txBody>
      </p:sp>
      <p:sp>
        <p:nvSpPr>
          <p:cNvPr id="8" name="Google Shape;8;p1"/>
          <p:cNvSpPr txBox="1"/>
          <p:nvPr>
            <p:ph idx="12" type="sldNum"/>
          </p:nvPr>
        </p:nvSpPr>
        <p:spPr>
          <a:xfrm>
            <a:off x="8472458" y="5181352"/>
            <a:ext cx="548700" cy="437100"/>
          </a:xfrm>
          <a:prstGeom prst="rect">
            <a:avLst/>
          </a:prstGeom>
          <a:noFill/>
          <a:ln>
            <a:noFill/>
          </a:ln>
        </p:spPr>
        <p:txBody>
          <a:bodyPr anchorCtr="0" anchor="ctr" bIns="94825" lIns="94825" spcFirstLastPara="1" rIns="94825" wrap="square" tIns="94825">
            <a:no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ctrTitle"/>
          </p:nvPr>
        </p:nvSpPr>
        <p:spPr>
          <a:xfrm>
            <a:off x="311708" y="827306"/>
            <a:ext cx="8520600" cy="2280600"/>
          </a:xfrm>
          <a:prstGeom prst="rect">
            <a:avLst/>
          </a:prstGeom>
        </p:spPr>
        <p:txBody>
          <a:bodyPr anchorCtr="0" anchor="b" bIns="94825" lIns="94825" spcFirstLastPara="1" rIns="94825" wrap="square" tIns="94825">
            <a:noAutofit/>
          </a:bodyPr>
          <a:lstStyle/>
          <a:p>
            <a:pPr indent="0" lvl="0" marL="0" rtl="0" algn="ctr">
              <a:spcBef>
                <a:spcPts val="0"/>
              </a:spcBef>
              <a:spcAft>
                <a:spcPts val="0"/>
              </a:spcAft>
              <a:buNone/>
            </a:pPr>
            <a:r>
              <a:rPr lang="en"/>
              <a:t>Python Data Structures</a:t>
            </a:r>
            <a:endParaRPr>
              <a:latin typeface="Avenir"/>
              <a:ea typeface="Avenir"/>
              <a:cs typeface="Avenir"/>
              <a:sym typeface="Avenir"/>
            </a:endParaRPr>
          </a:p>
        </p:txBody>
      </p:sp>
      <p:sp>
        <p:nvSpPr>
          <p:cNvPr id="80" name="Google Shape;80;p13"/>
          <p:cNvSpPr/>
          <p:nvPr/>
        </p:nvSpPr>
        <p:spPr>
          <a:xfrm>
            <a:off x="4469550" y="3053750"/>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pic>
        <p:nvPicPr>
          <p:cNvPr id="81" name="Google Shape;81;p13"/>
          <p:cNvPicPr preferRelativeResize="0"/>
          <p:nvPr/>
        </p:nvPicPr>
        <p:blipFill>
          <a:blip r:embed="rId3">
            <a:alphaModFix/>
          </a:blip>
          <a:stretch>
            <a:fillRect/>
          </a:stretch>
        </p:blipFill>
        <p:spPr>
          <a:xfrm>
            <a:off x="2015706" y="5161737"/>
            <a:ext cx="1579418" cy="457200"/>
          </a:xfrm>
          <a:prstGeom prst="rect">
            <a:avLst/>
          </a:prstGeom>
          <a:noFill/>
          <a:ln>
            <a:noFill/>
          </a:ln>
        </p:spPr>
      </p:pic>
      <p:pic>
        <p:nvPicPr>
          <p:cNvPr id="82" name="Google Shape;82;p13"/>
          <p:cNvPicPr preferRelativeResize="0"/>
          <p:nvPr/>
        </p:nvPicPr>
        <p:blipFill>
          <a:blip r:embed="rId4">
            <a:alphaModFix/>
          </a:blip>
          <a:stretch>
            <a:fillRect/>
          </a:stretch>
        </p:blipFill>
        <p:spPr>
          <a:xfrm>
            <a:off x="179004" y="5161717"/>
            <a:ext cx="1737360" cy="457200"/>
          </a:xfrm>
          <a:prstGeom prst="rect">
            <a:avLst/>
          </a:prstGeom>
          <a:noFill/>
          <a:ln>
            <a:noFill/>
          </a:ln>
        </p:spPr>
      </p:pic>
      <p:pic>
        <p:nvPicPr>
          <p:cNvPr id="83" name="Google Shape;83;p13"/>
          <p:cNvPicPr preferRelativeResize="0"/>
          <p:nvPr/>
        </p:nvPicPr>
        <p:blipFill rotWithShape="1">
          <a:blip r:embed="rId5">
            <a:alphaModFix/>
          </a:blip>
          <a:srcRect b="0" l="0" r="49282" t="0"/>
          <a:stretch/>
        </p:blipFill>
        <p:spPr>
          <a:xfrm>
            <a:off x="5957886" y="5161725"/>
            <a:ext cx="1628752" cy="457200"/>
          </a:xfrm>
          <a:prstGeom prst="rect">
            <a:avLst/>
          </a:prstGeom>
          <a:noFill/>
          <a:ln>
            <a:noFill/>
          </a:ln>
        </p:spPr>
      </p:pic>
      <p:pic>
        <p:nvPicPr>
          <p:cNvPr id="84" name="Google Shape;84;p13"/>
          <p:cNvPicPr preferRelativeResize="0"/>
          <p:nvPr/>
        </p:nvPicPr>
        <p:blipFill rotWithShape="1">
          <a:blip r:embed="rId6">
            <a:alphaModFix/>
          </a:blip>
          <a:srcRect b="31358" l="12137" r="11039" t="29487"/>
          <a:stretch/>
        </p:blipFill>
        <p:spPr>
          <a:xfrm>
            <a:off x="3694466" y="5161715"/>
            <a:ext cx="2164078" cy="457200"/>
          </a:xfrm>
          <a:prstGeom prst="rect">
            <a:avLst/>
          </a:prstGeom>
          <a:noFill/>
          <a:ln>
            <a:noFill/>
          </a:ln>
        </p:spPr>
      </p:pic>
      <p:pic>
        <p:nvPicPr>
          <p:cNvPr id="85" name="Google Shape;85;p13"/>
          <p:cNvPicPr preferRelativeResize="0"/>
          <p:nvPr/>
        </p:nvPicPr>
        <p:blipFill>
          <a:blip r:embed="rId7">
            <a:alphaModFix/>
          </a:blip>
          <a:stretch>
            <a:fillRect/>
          </a:stretch>
        </p:blipFill>
        <p:spPr>
          <a:xfrm>
            <a:off x="7685981" y="5161725"/>
            <a:ext cx="1315617"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22"/>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21" name="Google Shape;221;p22"/>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Altering</a:t>
            </a:r>
            <a:r>
              <a:rPr lang="en"/>
              <a:t> lists</a:t>
            </a:r>
            <a:endParaRPr/>
          </a:p>
        </p:txBody>
      </p:sp>
      <p:sp>
        <p:nvSpPr>
          <p:cNvPr id="222" name="Google Shape;222;p22"/>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223" name="Google Shape;223;p22"/>
          <p:cNvSpPr txBox="1"/>
          <p:nvPr/>
        </p:nvSpPr>
        <p:spPr>
          <a:xfrm>
            <a:off x="3671525" y="2204575"/>
            <a:ext cx="11484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224" name="Google Shape;224;p22"/>
          <p:cNvSpPr txBox="1"/>
          <p:nvPr/>
        </p:nvSpPr>
        <p:spPr>
          <a:xfrm>
            <a:off x="4819925" y="3332225"/>
            <a:ext cx="1536600" cy="3657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sp>
        <p:nvSpPr>
          <p:cNvPr id="225" name="Google Shape;225;p22"/>
          <p:cNvSpPr txBox="1"/>
          <p:nvPr/>
        </p:nvSpPr>
        <p:spPr>
          <a:xfrm>
            <a:off x="5968618" y="44294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2.0</a:t>
            </a:r>
            <a:endParaRPr sz="1300">
              <a:latin typeface="Avenir"/>
              <a:ea typeface="Avenir"/>
              <a:cs typeface="Avenir"/>
              <a:sym typeface="Avenir"/>
            </a:endParaRPr>
          </a:p>
        </p:txBody>
      </p:sp>
      <p:sp>
        <p:nvSpPr>
          <p:cNvPr id="226" name="Google Shape;226;p22"/>
          <p:cNvSpPr txBox="1"/>
          <p:nvPr/>
        </p:nvSpPr>
        <p:spPr>
          <a:xfrm>
            <a:off x="683100" y="2098075"/>
            <a:ext cx="1536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 = [‘abc’, 1, 2.0]</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 -&gt; 2B</a:t>
            </a:r>
            <a:endParaRPr>
              <a:latin typeface="Avenir"/>
              <a:ea typeface="Avenir"/>
              <a:cs typeface="Avenir"/>
              <a:sym typeface="Avenir"/>
            </a:endParaRPr>
          </a:p>
        </p:txBody>
      </p:sp>
      <p:cxnSp>
        <p:nvCxnSpPr>
          <p:cNvPr id="227" name="Google Shape;227;p22"/>
          <p:cNvCxnSpPr>
            <a:stCxn id="228" idx="3"/>
            <a:endCxn id="225" idx="1"/>
          </p:cNvCxnSpPr>
          <p:nvPr/>
        </p:nvCxnSpPr>
        <p:spPr>
          <a:xfrm flipH="1">
            <a:off x="5968575" y="3134125"/>
            <a:ext cx="1153800" cy="1478100"/>
          </a:xfrm>
          <a:prstGeom prst="curvedConnector5">
            <a:avLst>
              <a:gd fmla="val -20638" name="adj1"/>
              <a:gd fmla="val 50002" name="adj2"/>
              <a:gd fmla="val 120635" name="adj3"/>
            </a:avLst>
          </a:prstGeom>
          <a:noFill/>
          <a:ln cap="flat" cmpd="sng" w="38100">
            <a:solidFill>
              <a:srgbClr val="FF00FF"/>
            </a:solidFill>
            <a:prstDash val="solid"/>
            <a:round/>
            <a:headEnd len="med" w="med" type="none"/>
            <a:tailEnd len="med" w="med" type="triangle"/>
          </a:ln>
        </p:spPr>
      </p:cxnSp>
      <p:sp>
        <p:nvSpPr>
          <p:cNvPr id="228" name="Google Shape;228;p22"/>
          <p:cNvSpPr txBox="1"/>
          <p:nvPr/>
        </p:nvSpPr>
        <p:spPr>
          <a:xfrm>
            <a:off x="5585775" y="295127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8</a:t>
            </a:r>
            <a:endParaRPr sz="1300">
              <a:latin typeface="Avenir"/>
              <a:ea typeface="Avenir"/>
              <a:cs typeface="Avenir"/>
              <a:sym typeface="Avenir"/>
            </a:endParaRPr>
          </a:p>
        </p:txBody>
      </p:sp>
      <p:cxnSp>
        <p:nvCxnSpPr>
          <p:cNvPr id="229" name="Google Shape;229;p22"/>
          <p:cNvCxnSpPr>
            <a:stCxn id="223" idx="3"/>
            <a:endCxn id="224" idx="1"/>
          </p:cNvCxnSpPr>
          <p:nvPr/>
        </p:nvCxnSpPr>
        <p:spPr>
          <a:xfrm>
            <a:off x="4819925" y="2387425"/>
            <a:ext cx="600" cy="1127700"/>
          </a:xfrm>
          <a:prstGeom prst="curvedConnector5">
            <a:avLst>
              <a:gd fmla="val 39687500" name="adj1"/>
              <a:gd fmla="val 49998" name="adj2"/>
              <a:gd fmla="val -39687500" name="adj3"/>
            </a:avLst>
          </a:prstGeom>
          <a:noFill/>
          <a:ln cap="flat" cmpd="sng" w="38100">
            <a:solidFill>
              <a:srgbClr val="FF0000"/>
            </a:solidFill>
            <a:prstDash val="solid"/>
            <a:round/>
            <a:headEnd len="med" w="med" type="none"/>
            <a:tailEnd len="med" w="med" type="triangle"/>
          </a:ln>
        </p:spPr>
      </p:cxnSp>
      <p:cxnSp>
        <p:nvCxnSpPr>
          <p:cNvPr id="230" name="Google Shape;230;p22"/>
          <p:cNvCxnSpPr>
            <a:stCxn id="223" idx="3"/>
            <a:endCxn id="228" idx="1"/>
          </p:cNvCxnSpPr>
          <p:nvPr/>
        </p:nvCxnSpPr>
        <p:spPr>
          <a:xfrm>
            <a:off x="4819925" y="2387425"/>
            <a:ext cx="765900" cy="746700"/>
          </a:xfrm>
          <a:prstGeom prst="curvedConnector3">
            <a:avLst>
              <a:gd fmla="val 49997" name="adj1"/>
            </a:avLst>
          </a:prstGeom>
          <a:noFill/>
          <a:ln cap="flat" cmpd="sng" w="38100">
            <a:solidFill>
              <a:srgbClr val="FF00FF"/>
            </a:solidFill>
            <a:prstDash val="solid"/>
            <a:round/>
            <a:headEnd len="med" w="med" type="none"/>
            <a:tailEnd len="med" w="med" type="triangle"/>
          </a:ln>
        </p:spPr>
      </p:cxnSp>
      <p:grpSp>
        <p:nvGrpSpPr>
          <p:cNvPr id="231" name="Google Shape;231;p22"/>
          <p:cNvGrpSpPr/>
          <p:nvPr/>
        </p:nvGrpSpPr>
        <p:grpSpPr>
          <a:xfrm>
            <a:off x="4628574" y="2768396"/>
            <a:ext cx="382704" cy="365709"/>
            <a:chOff x="6390625" y="1909063"/>
            <a:chExt cx="574200" cy="548700"/>
          </a:xfrm>
        </p:grpSpPr>
        <p:cxnSp>
          <p:nvCxnSpPr>
            <p:cNvPr id="232" name="Google Shape;232;p22"/>
            <p:cNvCxnSpPr/>
            <p:nvPr/>
          </p:nvCxnSpPr>
          <p:spPr>
            <a:xfrm>
              <a:off x="6390625" y="1909063"/>
              <a:ext cx="574200" cy="548700"/>
            </a:xfrm>
            <a:prstGeom prst="straightConnector1">
              <a:avLst/>
            </a:prstGeom>
            <a:noFill/>
            <a:ln cap="flat" cmpd="sng" w="76200">
              <a:solidFill>
                <a:srgbClr val="FF0000"/>
              </a:solidFill>
              <a:prstDash val="solid"/>
              <a:round/>
              <a:headEnd len="med" w="med" type="none"/>
              <a:tailEnd len="med" w="med" type="none"/>
            </a:ln>
          </p:spPr>
        </p:cxnSp>
        <p:cxnSp>
          <p:nvCxnSpPr>
            <p:cNvPr id="233" name="Google Shape;233;p22"/>
            <p:cNvCxnSpPr/>
            <p:nvPr/>
          </p:nvCxnSpPr>
          <p:spPr>
            <a:xfrm flipH="1">
              <a:off x="6390625" y="1909063"/>
              <a:ext cx="574200" cy="548700"/>
            </a:xfrm>
            <a:prstGeom prst="straightConnector1">
              <a:avLst/>
            </a:prstGeom>
            <a:noFill/>
            <a:ln cap="flat" cmpd="sng" w="76200">
              <a:solidFill>
                <a:srgbClr val="FF0000"/>
              </a:solidFill>
              <a:prstDash val="solid"/>
              <a:round/>
              <a:headEnd len="med" w="med" type="none"/>
              <a:tailEnd len="med" w="med" type="none"/>
            </a:ln>
          </p:spPr>
        </p:cxnSp>
      </p:grpSp>
      <p:sp>
        <p:nvSpPr>
          <p:cNvPr id="234" name="Google Shape;234;p22"/>
          <p:cNvSpPr txBox="1"/>
          <p:nvPr/>
        </p:nvSpPr>
        <p:spPr>
          <a:xfrm>
            <a:off x="877200" y="3225725"/>
            <a:ext cx="1148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L[1] = 8</a:t>
            </a:r>
            <a:endParaRPr>
              <a:latin typeface="Avenir"/>
              <a:ea typeface="Avenir"/>
              <a:cs typeface="Avenir"/>
              <a:sym typeface="Avenir"/>
            </a:endParaRPr>
          </a:p>
        </p:txBody>
      </p:sp>
      <p:cxnSp>
        <p:nvCxnSpPr>
          <p:cNvPr id="235" name="Google Shape;235;p22"/>
          <p:cNvCxnSpPr>
            <a:stCxn id="236" idx="3"/>
          </p:cNvCxnSpPr>
          <p:nvPr/>
        </p:nvCxnSpPr>
        <p:spPr>
          <a:xfrm flipH="1" rot="10800000">
            <a:off x="3149050" y="2387325"/>
            <a:ext cx="522600" cy="10200"/>
          </a:xfrm>
          <a:prstGeom prst="curvedConnector3">
            <a:avLst>
              <a:gd fmla="val 50000" name="adj1"/>
            </a:avLst>
          </a:prstGeom>
          <a:noFill/>
          <a:ln cap="flat" cmpd="sng" w="38100">
            <a:solidFill>
              <a:srgbClr val="FF00FF"/>
            </a:solidFill>
            <a:prstDash val="solid"/>
            <a:round/>
            <a:headEnd len="med" w="med" type="none"/>
            <a:tailEnd len="med" w="med" type="triangle"/>
          </a:ln>
        </p:spPr>
      </p:cxnSp>
      <p:cxnSp>
        <p:nvCxnSpPr>
          <p:cNvPr id="237" name="Google Shape;237;p22"/>
          <p:cNvCxnSpPr>
            <a:endCxn id="236" idx="1"/>
          </p:cNvCxnSpPr>
          <p:nvPr/>
        </p:nvCxnSpPr>
        <p:spPr>
          <a:xfrm>
            <a:off x="2219650" y="2387325"/>
            <a:ext cx="462900" cy="10200"/>
          </a:xfrm>
          <a:prstGeom prst="curvedConnector3">
            <a:avLst>
              <a:gd fmla="val 50000" name="adj1"/>
            </a:avLst>
          </a:prstGeom>
          <a:noFill/>
          <a:ln cap="flat" cmpd="sng" w="38100">
            <a:solidFill>
              <a:srgbClr val="FF00FF"/>
            </a:solidFill>
            <a:prstDash val="solid"/>
            <a:round/>
            <a:headEnd len="med" w="med" type="none"/>
            <a:tailEnd len="med" w="med" type="triangle"/>
          </a:ln>
        </p:spPr>
      </p:cxnSp>
      <p:grpSp>
        <p:nvGrpSpPr>
          <p:cNvPr id="238" name="Google Shape;238;p22"/>
          <p:cNvGrpSpPr/>
          <p:nvPr/>
        </p:nvGrpSpPr>
        <p:grpSpPr>
          <a:xfrm>
            <a:off x="2669600" y="2216025"/>
            <a:ext cx="479450" cy="363000"/>
            <a:chOff x="2669600" y="2216025"/>
            <a:chExt cx="479450" cy="363000"/>
          </a:xfrm>
        </p:grpSpPr>
        <p:cxnSp>
          <p:nvCxnSpPr>
            <p:cNvPr id="239" name="Google Shape;239;p22"/>
            <p:cNvCxnSpPr/>
            <p:nvPr/>
          </p:nvCxnSpPr>
          <p:spPr>
            <a:xfrm>
              <a:off x="2669600" y="2387725"/>
              <a:ext cx="39900" cy="0"/>
            </a:xfrm>
            <a:prstGeom prst="straightConnector1">
              <a:avLst/>
            </a:prstGeom>
            <a:noFill/>
            <a:ln cap="flat" cmpd="sng" w="76200">
              <a:solidFill>
                <a:srgbClr val="000000"/>
              </a:solidFill>
              <a:prstDash val="solid"/>
              <a:round/>
              <a:headEnd len="med" w="med" type="none"/>
              <a:tailEnd len="med" w="med" type="triangle"/>
            </a:ln>
          </p:spPr>
        </p:cxnSp>
        <p:sp>
          <p:nvSpPr>
            <p:cNvPr id="236" name="Google Shape;236;p22"/>
            <p:cNvSpPr txBox="1"/>
            <p:nvPr/>
          </p:nvSpPr>
          <p:spPr>
            <a:xfrm>
              <a:off x="2682550" y="2216025"/>
              <a:ext cx="466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cxnSp>
        <p:nvCxnSpPr>
          <p:cNvPr id="240" name="Google Shape;240;p22"/>
          <p:cNvCxnSpPr>
            <a:stCxn id="234" idx="3"/>
            <a:endCxn id="228" idx="1"/>
          </p:cNvCxnSpPr>
          <p:nvPr/>
        </p:nvCxnSpPr>
        <p:spPr>
          <a:xfrm flipH="1" rot="10800000">
            <a:off x="2025600" y="3134075"/>
            <a:ext cx="3560100" cy="274500"/>
          </a:xfrm>
          <a:prstGeom prst="curvedConnector3">
            <a:avLst>
              <a:gd fmla="val 50001" name="adj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aphicFrame>
        <p:nvGraphicFramePr>
          <p:cNvPr id="245" name="Google Shape;245;p23"/>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46" name="Google Shape;246;p23"/>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Searching</a:t>
            </a:r>
            <a:r>
              <a:rPr lang="en"/>
              <a:t> lists</a:t>
            </a:r>
            <a:endParaRPr/>
          </a:p>
        </p:txBody>
      </p:sp>
      <p:sp>
        <p:nvSpPr>
          <p:cNvPr id="247" name="Google Shape;247;p23"/>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248" name="Google Shape;248;p23"/>
          <p:cNvSpPr txBox="1"/>
          <p:nvPr/>
        </p:nvSpPr>
        <p:spPr>
          <a:xfrm>
            <a:off x="3671525" y="2204575"/>
            <a:ext cx="11484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249" name="Google Shape;249;p23"/>
          <p:cNvSpPr txBox="1"/>
          <p:nvPr/>
        </p:nvSpPr>
        <p:spPr>
          <a:xfrm>
            <a:off x="5968618" y="44294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2.0</a:t>
            </a:r>
            <a:endParaRPr sz="1300">
              <a:latin typeface="Avenir"/>
              <a:ea typeface="Avenir"/>
              <a:cs typeface="Avenir"/>
              <a:sym typeface="Avenir"/>
            </a:endParaRPr>
          </a:p>
        </p:txBody>
      </p:sp>
      <p:sp>
        <p:nvSpPr>
          <p:cNvPr id="250" name="Google Shape;250;p23"/>
          <p:cNvSpPr txBox="1"/>
          <p:nvPr/>
        </p:nvSpPr>
        <p:spPr>
          <a:xfrm>
            <a:off x="683100" y="1640875"/>
            <a:ext cx="1536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 = [‘abc’, 8, 2.0]</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 -&gt; 2B</a:t>
            </a:r>
            <a:endParaRPr>
              <a:latin typeface="Avenir"/>
              <a:ea typeface="Avenir"/>
              <a:cs typeface="Avenir"/>
              <a:sym typeface="Avenir"/>
            </a:endParaRPr>
          </a:p>
        </p:txBody>
      </p:sp>
      <p:cxnSp>
        <p:nvCxnSpPr>
          <p:cNvPr id="251" name="Google Shape;251;p23"/>
          <p:cNvCxnSpPr>
            <a:stCxn id="252" idx="3"/>
            <a:endCxn id="249" idx="1"/>
          </p:cNvCxnSpPr>
          <p:nvPr/>
        </p:nvCxnSpPr>
        <p:spPr>
          <a:xfrm flipH="1">
            <a:off x="5968575" y="3134125"/>
            <a:ext cx="1153800" cy="1478100"/>
          </a:xfrm>
          <a:prstGeom prst="curvedConnector5">
            <a:avLst>
              <a:gd fmla="val -20638" name="adj1"/>
              <a:gd fmla="val 50002" name="adj2"/>
              <a:gd fmla="val 120635" name="adj3"/>
            </a:avLst>
          </a:prstGeom>
          <a:noFill/>
          <a:ln cap="flat" cmpd="sng" w="38100">
            <a:solidFill>
              <a:srgbClr val="FF00FF"/>
            </a:solidFill>
            <a:prstDash val="solid"/>
            <a:round/>
            <a:headEnd len="med" w="med" type="none"/>
            <a:tailEnd len="med" w="med" type="triangle"/>
          </a:ln>
        </p:spPr>
      </p:cxnSp>
      <p:sp>
        <p:nvSpPr>
          <p:cNvPr id="252" name="Google Shape;252;p23"/>
          <p:cNvSpPr txBox="1"/>
          <p:nvPr/>
        </p:nvSpPr>
        <p:spPr>
          <a:xfrm>
            <a:off x="5585775" y="295127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8</a:t>
            </a:r>
            <a:endParaRPr sz="1300">
              <a:latin typeface="Avenir"/>
              <a:ea typeface="Avenir"/>
              <a:cs typeface="Avenir"/>
              <a:sym typeface="Avenir"/>
            </a:endParaRPr>
          </a:p>
        </p:txBody>
      </p:sp>
      <p:cxnSp>
        <p:nvCxnSpPr>
          <p:cNvPr id="253" name="Google Shape;253;p23"/>
          <p:cNvCxnSpPr>
            <a:stCxn id="248" idx="3"/>
            <a:endCxn id="252" idx="1"/>
          </p:cNvCxnSpPr>
          <p:nvPr/>
        </p:nvCxnSpPr>
        <p:spPr>
          <a:xfrm>
            <a:off x="4819925" y="2387425"/>
            <a:ext cx="765900" cy="746700"/>
          </a:xfrm>
          <a:prstGeom prst="curvedConnector3">
            <a:avLst>
              <a:gd fmla="val 49997" name="adj1"/>
            </a:avLst>
          </a:prstGeom>
          <a:noFill/>
          <a:ln cap="flat" cmpd="sng" w="38100">
            <a:solidFill>
              <a:srgbClr val="FF00FF"/>
            </a:solidFill>
            <a:prstDash val="solid"/>
            <a:round/>
            <a:headEnd len="med" w="med" type="none"/>
            <a:tailEnd len="med" w="med" type="triangle"/>
          </a:ln>
        </p:spPr>
      </p:cxnSp>
      <p:sp>
        <p:nvSpPr>
          <p:cNvPr id="254" name="Google Shape;254;p23"/>
          <p:cNvSpPr txBox="1"/>
          <p:nvPr/>
        </p:nvSpPr>
        <p:spPr>
          <a:xfrm>
            <a:off x="877200" y="2812288"/>
            <a:ext cx="1148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2.0 in L?</a:t>
            </a:r>
            <a:endParaRPr>
              <a:latin typeface="Avenir"/>
              <a:ea typeface="Avenir"/>
              <a:cs typeface="Avenir"/>
              <a:sym typeface="Avenir"/>
            </a:endParaRPr>
          </a:p>
        </p:txBody>
      </p:sp>
      <p:cxnSp>
        <p:nvCxnSpPr>
          <p:cNvPr id="255" name="Google Shape;255;p23"/>
          <p:cNvCxnSpPr>
            <a:stCxn id="256" idx="3"/>
            <a:endCxn id="248" idx="1"/>
          </p:cNvCxnSpPr>
          <p:nvPr/>
        </p:nvCxnSpPr>
        <p:spPr>
          <a:xfrm flipH="1" rot="10800000">
            <a:off x="2025600" y="2387463"/>
            <a:ext cx="1645800" cy="869700"/>
          </a:xfrm>
          <a:prstGeom prst="curvedConnector3">
            <a:avLst>
              <a:gd fmla="val 50004" name="adj1"/>
            </a:avLst>
          </a:prstGeom>
          <a:noFill/>
          <a:ln cap="flat" cmpd="sng" w="38100">
            <a:solidFill>
              <a:srgbClr val="FF0000"/>
            </a:solidFill>
            <a:prstDash val="solid"/>
            <a:round/>
            <a:headEnd len="med" w="med" type="none"/>
            <a:tailEnd len="med" w="med" type="triangle"/>
          </a:ln>
        </p:spPr>
      </p:cxnSp>
      <p:sp>
        <p:nvSpPr>
          <p:cNvPr id="256" name="Google Shape;256;p23"/>
          <p:cNvSpPr txBox="1"/>
          <p:nvPr/>
        </p:nvSpPr>
        <p:spPr>
          <a:xfrm>
            <a:off x="877200" y="3074313"/>
            <a:ext cx="1148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L[0] == 2.0?</a:t>
            </a:r>
            <a:endParaRPr>
              <a:latin typeface="Avenir"/>
              <a:ea typeface="Avenir"/>
              <a:cs typeface="Avenir"/>
              <a:sym typeface="Avenir"/>
            </a:endParaRPr>
          </a:p>
        </p:txBody>
      </p:sp>
      <p:sp>
        <p:nvSpPr>
          <p:cNvPr id="257" name="Google Shape;257;p23"/>
          <p:cNvSpPr txBox="1"/>
          <p:nvPr/>
        </p:nvSpPr>
        <p:spPr>
          <a:xfrm>
            <a:off x="877200" y="3363713"/>
            <a:ext cx="1148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L[1] == 2.0?</a:t>
            </a:r>
            <a:endParaRPr>
              <a:latin typeface="Avenir"/>
              <a:ea typeface="Avenir"/>
              <a:cs typeface="Avenir"/>
              <a:sym typeface="Avenir"/>
            </a:endParaRPr>
          </a:p>
        </p:txBody>
      </p:sp>
      <p:sp>
        <p:nvSpPr>
          <p:cNvPr id="258" name="Google Shape;258;p23"/>
          <p:cNvSpPr txBox="1"/>
          <p:nvPr/>
        </p:nvSpPr>
        <p:spPr>
          <a:xfrm>
            <a:off x="877200" y="3653963"/>
            <a:ext cx="1148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L[2] == </a:t>
            </a:r>
            <a:r>
              <a:rPr lang="en">
                <a:latin typeface="Avenir"/>
                <a:ea typeface="Avenir"/>
                <a:cs typeface="Avenir"/>
                <a:sym typeface="Avenir"/>
              </a:rPr>
              <a:t>2.0?</a:t>
            </a:r>
            <a:endParaRPr>
              <a:latin typeface="Avenir"/>
              <a:ea typeface="Avenir"/>
              <a:cs typeface="Avenir"/>
              <a:sym typeface="Avenir"/>
            </a:endParaRPr>
          </a:p>
        </p:txBody>
      </p:sp>
      <p:cxnSp>
        <p:nvCxnSpPr>
          <p:cNvPr id="259" name="Google Shape;259;p23"/>
          <p:cNvCxnSpPr>
            <a:stCxn id="257" idx="3"/>
            <a:endCxn id="252" idx="1"/>
          </p:cNvCxnSpPr>
          <p:nvPr/>
        </p:nvCxnSpPr>
        <p:spPr>
          <a:xfrm flipH="1" rot="10800000">
            <a:off x="2025600" y="3134063"/>
            <a:ext cx="3560100" cy="412500"/>
          </a:xfrm>
          <a:prstGeom prst="curvedConnector3">
            <a:avLst>
              <a:gd fmla="val 50001" name="adj1"/>
            </a:avLst>
          </a:prstGeom>
          <a:noFill/>
          <a:ln cap="flat" cmpd="sng" w="38100">
            <a:solidFill>
              <a:srgbClr val="FF0000"/>
            </a:solidFill>
            <a:prstDash val="solid"/>
            <a:round/>
            <a:headEnd len="med" w="med" type="none"/>
            <a:tailEnd len="med" w="med" type="triangle"/>
          </a:ln>
        </p:spPr>
      </p:cxnSp>
      <p:cxnSp>
        <p:nvCxnSpPr>
          <p:cNvPr id="260" name="Google Shape;260;p23"/>
          <p:cNvCxnSpPr>
            <a:stCxn id="258" idx="3"/>
            <a:endCxn id="249" idx="1"/>
          </p:cNvCxnSpPr>
          <p:nvPr/>
        </p:nvCxnSpPr>
        <p:spPr>
          <a:xfrm>
            <a:off x="2025600" y="3836813"/>
            <a:ext cx="3942900" cy="775500"/>
          </a:xfrm>
          <a:prstGeom prst="curvedConnector3">
            <a:avLst>
              <a:gd fmla="val 50002" name="adj1"/>
            </a:avLst>
          </a:prstGeom>
          <a:noFill/>
          <a:ln cap="flat" cmpd="sng" w="38100">
            <a:solidFill>
              <a:srgbClr val="00FF00"/>
            </a:solidFill>
            <a:prstDash val="solid"/>
            <a:round/>
            <a:headEnd len="med" w="med" type="none"/>
            <a:tailEnd len="med" w="med" type="triangle"/>
          </a:ln>
        </p:spPr>
      </p:cxnSp>
      <p:cxnSp>
        <p:nvCxnSpPr>
          <p:cNvPr id="261" name="Google Shape;261;p23"/>
          <p:cNvCxnSpPr>
            <a:stCxn id="262" idx="3"/>
          </p:cNvCxnSpPr>
          <p:nvPr/>
        </p:nvCxnSpPr>
        <p:spPr>
          <a:xfrm flipH="1" rot="10800000">
            <a:off x="3149050" y="2387325"/>
            <a:ext cx="522600" cy="10200"/>
          </a:xfrm>
          <a:prstGeom prst="curvedConnector3">
            <a:avLst>
              <a:gd fmla="val 50000" name="adj1"/>
            </a:avLst>
          </a:prstGeom>
          <a:noFill/>
          <a:ln cap="flat" cmpd="sng" w="38100">
            <a:solidFill>
              <a:srgbClr val="FF00FF"/>
            </a:solidFill>
            <a:prstDash val="solid"/>
            <a:round/>
            <a:headEnd len="med" w="med" type="none"/>
            <a:tailEnd len="med" w="med" type="triangle"/>
          </a:ln>
        </p:spPr>
      </p:cxnSp>
      <p:cxnSp>
        <p:nvCxnSpPr>
          <p:cNvPr id="263" name="Google Shape;263;p23"/>
          <p:cNvCxnSpPr>
            <a:stCxn id="250" idx="3"/>
            <a:endCxn id="262" idx="1"/>
          </p:cNvCxnSpPr>
          <p:nvPr/>
        </p:nvCxnSpPr>
        <p:spPr>
          <a:xfrm>
            <a:off x="2219700" y="1930225"/>
            <a:ext cx="462900" cy="467400"/>
          </a:xfrm>
          <a:prstGeom prst="curvedConnector3">
            <a:avLst>
              <a:gd fmla="val 49995" name="adj1"/>
            </a:avLst>
          </a:prstGeom>
          <a:noFill/>
          <a:ln cap="flat" cmpd="sng" w="38100">
            <a:solidFill>
              <a:srgbClr val="FF00FF"/>
            </a:solidFill>
            <a:prstDash val="solid"/>
            <a:round/>
            <a:headEnd len="med" w="med" type="none"/>
            <a:tailEnd len="med" w="med" type="triangle"/>
          </a:ln>
        </p:spPr>
      </p:cxnSp>
      <p:grpSp>
        <p:nvGrpSpPr>
          <p:cNvPr id="264" name="Google Shape;264;p23"/>
          <p:cNvGrpSpPr/>
          <p:nvPr/>
        </p:nvGrpSpPr>
        <p:grpSpPr>
          <a:xfrm>
            <a:off x="2669600" y="2216025"/>
            <a:ext cx="479450" cy="363000"/>
            <a:chOff x="2669600" y="2216025"/>
            <a:chExt cx="479450" cy="363000"/>
          </a:xfrm>
        </p:grpSpPr>
        <p:cxnSp>
          <p:nvCxnSpPr>
            <p:cNvPr id="265" name="Google Shape;265;p23"/>
            <p:cNvCxnSpPr/>
            <p:nvPr/>
          </p:nvCxnSpPr>
          <p:spPr>
            <a:xfrm>
              <a:off x="2669600" y="2387725"/>
              <a:ext cx="39900" cy="0"/>
            </a:xfrm>
            <a:prstGeom prst="straightConnector1">
              <a:avLst/>
            </a:prstGeom>
            <a:noFill/>
            <a:ln cap="flat" cmpd="sng" w="76200">
              <a:solidFill>
                <a:srgbClr val="000000"/>
              </a:solidFill>
              <a:prstDash val="solid"/>
              <a:round/>
              <a:headEnd len="med" w="med" type="none"/>
              <a:tailEnd len="med" w="med" type="triangle"/>
            </a:ln>
          </p:spPr>
        </p:cxnSp>
        <p:sp>
          <p:nvSpPr>
            <p:cNvPr id="262" name="Google Shape;262;p23"/>
            <p:cNvSpPr txBox="1"/>
            <p:nvPr/>
          </p:nvSpPr>
          <p:spPr>
            <a:xfrm>
              <a:off x="2682550" y="2216025"/>
              <a:ext cx="466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grpSp>
        <p:nvGrpSpPr>
          <p:cNvPr id="266" name="Google Shape;266;p23"/>
          <p:cNvGrpSpPr/>
          <p:nvPr/>
        </p:nvGrpSpPr>
        <p:grpSpPr>
          <a:xfrm>
            <a:off x="730323" y="3175932"/>
            <a:ext cx="137062" cy="162470"/>
            <a:chOff x="6390625" y="1909063"/>
            <a:chExt cx="574200" cy="548700"/>
          </a:xfrm>
        </p:grpSpPr>
        <p:cxnSp>
          <p:nvCxnSpPr>
            <p:cNvPr id="267" name="Google Shape;267;p23"/>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268" name="Google Shape;268;p23"/>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269" name="Google Shape;269;p23"/>
          <p:cNvGrpSpPr/>
          <p:nvPr/>
        </p:nvGrpSpPr>
        <p:grpSpPr>
          <a:xfrm>
            <a:off x="730323" y="3465332"/>
            <a:ext cx="137062" cy="162470"/>
            <a:chOff x="6390625" y="1909063"/>
            <a:chExt cx="574200" cy="548700"/>
          </a:xfrm>
        </p:grpSpPr>
        <p:cxnSp>
          <p:nvCxnSpPr>
            <p:cNvPr id="270" name="Google Shape;270;p23"/>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271" name="Google Shape;271;p23"/>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272" name="Google Shape;272;p23"/>
          <p:cNvGrpSpPr/>
          <p:nvPr/>
        </p:nvGrpSpPr>
        <p:grpSpPr>
          <a:xfrm>
            <a:off x="708375" y="3777250"/>
            <a:ext cx="180925" cy="119150"/>
            <a:chOff x="323850" y="3890925"/>
            <a:chExt cx="180925" cy="119150"/>
          </a:xfrm>
        </p:grpSpPr>
        <p:cxnSp>
          <p:nvCxnSpPr>
            <p:cNvPr id="273" name="Google Shape;273;p23"/>
            <p:cNvCxnSpPr/>
            <p:nvPr/>
          </p:nvCxnSpPr>
          <p:spPr>
            <a:xfrm>
              <a:off x="323850" y="3929075"/>
              <a:ext cx="61800" cy="81000"/>
            </a:xfrm>
            <a:prstGeom prst="straightConnector1">
              <a:avLst/>
            </a:prstGeom>
            <a:noFill/>
            <a:ln cap="flat" cmpd="sng" w="19050">
              <a:solidFill>
                <a:srgbClr val="00FF00"/>
              </a:solidFill>
              <a:prstDash val="solid"/>
              <a:round/>
              <a:headEnd len="med" w="med" type="none"/>
              <a:tailEnd len="med" w="med" type="none"/>
            </a:ln>
          </p:spPr>
        </p:cxnSp>
        <p:cxnSp>
          <p:nvCxnSpPr>
            <p:cNvPr id="274" name="Google Shape;274;p23"/>
            <p:cNvCxnSpPr/>
            <p:nvPr/>
          </p:nvCxnSpPr>
          <p:spPr>
            <a:xfrm flipH="1">
              <a:off x="385675" y="3890925"/>
              <a:ext cx="119100" cy="119100"/>
            </a:xfrm>
            <a:prstGeom prst="straightConnector1">
              <a:avLst/>
            </a:prstGeom>
            <a:noFill/>
            <a:ln cap="flat" cmpd="sng" w="19050">
              <a:solidFill>
                <a:srgbClr val="00FF00"/>
              </a:solidFill>
              <a:prstDash val="solid"/>
              <a:round/>
              <a:headEnd len="med" w="med" type="none"/>
              <a:tailEnd len="med" w="med"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graphicFrame>
        <p:nvGraphicFramePr>
          <p:cNvPr id="279" name="Google Shape;279;p24"/>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80" name="Google Shape;280;p24"/>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Copying</a:t>
            </a:r>
            <a:r>
              <a:rPr lang="en"/>
              <a:t> lists</a:t>
            </a:r>
            <a:endParaRPr/>
          </a:p>
        </p:txBody>
      </p:sp>
      <p:sp>
        <p:nvSpPr>
          <p:cNvPr id="281" name="Google Shape;281;p24"/>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282" name="Google Shape;282;p24"/>
          <p:cNvSpPr txBox="1"/>
          <p:nvPr/>
        </p:nvSpPr>
        <p:spPr>
          <a:xfrm>
            <a:off x="3671525" y="2204575"/>
            <a:ext cx="11484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283" name="Google Shape;283;p24"/>
          <p:cNvSpPr txBox="1"/>
          <p:nvPr/>
        </p:nvSpPr>
        <p:spPr>
          <a:xfrm>
            <a:off x="5968618" y="44294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2.0</a:t>
            </a:r>
            <a:endParaRPr sz="1300">
              <a:latin typeface="Avenir"/>
              <a:ea typeface="Avenir"/>
              <a:cs typeface="Avenir"/>
              <a:sym typeface="Avenir"/>
            </a:endParaRPr>
          </a:p>
        </p:txBody>
      </p:sp>
      <p:cxnSp>
        <p:nvCxnSpPr>
          <p:cNvPr id="284" name="Google Shape;284;p24"/>
          <p:cNvCxnSpPr>
            <a:stCxn id="285" idx="3"/>
            <a:endCxn id="283" idx="1"/>
          </p:cNvCxnSpPr>
          <p:nvPr/>
        </p:nvCxnSpPr>
        <p:spPr>
          <a:xfrm flipH="1">
            <a:off x="5968575" y="3134125"/>
            <a:ext cx="1153800" cy="1478100"/>
          </a:xfrm>
          <a:prstGeom prst="curvedConnector5">
            <a:avLst>
              <a:gd fmla="val -20638" name="adj1"/>
              <a:gd fmla="val 50002" name="adj2"/>
              <a:gd fmla="val 120635" name="adj3"/>
            </a:avLst>
          </a:prstGeom>
          <a:noFill/>
          <a:ln cap="flat" cmpd="sng" w="38100">
            <a:solidFill>
              <a:srgbClr val="FF00FF"/>
            </a:solidFill>
            <a:prstDash val="solid"/>
            <a:round/>
            <a:headEnd len="med" w="med" type="none"/>
            <a:tailEnd len="med" w="med" type="triangle"/>
          </a:ln>
        </p:spPr>
      </p:cxnSp>
      <p:sp>
        <p:nvSpPr>
          <p:cNvPr id="285" name="Google Shape;285;p24"/>
          <p:cNvSpPr txBox="1"/>
          <p:nvPr/>
        </p:nvSpPr>
        <p:spPr>
          <a:xfrm>
            <a:off x="5585775" y="295127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8</a:t>
            </a:r>
            <a:endParaRPr sz="1300">
              <a:latin typeface="Avenir"/>
              <a:ea typeface="Avenir"/>
              <a:cs typeface="Avenir"/>
              <a:sym typeface="Avenir"/>
            </a:endParaRPr>
          </a:p>
        </p:txBody>
      </p:sp>
      <p:cxnSp>
        <p:nvCxnSpPr>
          <p:cNvPr id="286" name="Google Shape;286;p24"/>
          <p:cNvCxnSpPr>
            <a:stCxn id="282" idx="3"/>
            <a:endCxn id="285" idx="1"/>
          </p:cNvCxnSpPr>
          <p:nvPr/>
        </p:nvCxnSpPr>
        <p:spPr>
          <a:xfrm>
            <a:off x="4819925" y="2387425"/>
            <a:ext cx="765900" cy="746700"/>
          </a:xfrm>
          <a:prstGeom prst="curvedConnector3">
            <a:avLst>
              <a:gd fmla="val 49997" name="adj1"/>
            </a:avLst>
          </a:prstGeom>
          <a:noFill/>
          <a:ln cap="flat" cmpd="sng" w="38100">
            <a:solidFill>
              <a:srgbClr val="FF00FF"/>
            </a:solidFill>
            <a:prstDash val="solid"/>
            <a:round/>
            <a:headEnd len="med" w="med" type="none"/>
            <a:tailEnd len="med" w="med" type="triangle"/>
          </a:ln>
        </p:spPr>
      </p:cxnSp>
      <p:cxnSp>
        <p:nvCxnSpPr>
          <p:cNvPr id="287" name="Google Shape;287;p24"/>
          <p:cNvCxnSpPr>
            <a:stCxn id="288" idx="3"/>
            <a:endCxn id="289" idx="1"/>
          </p:cNvCxnSpPr>
          <p:nvPr/>
        </p:nvCxnSpPr>
        <p:spPr>
          <a:xfrm flipH="1" rot="10800000">
            <a:off x="1978050" y="2397475"/>
            <a:ext cx="704400" cy="568800"/>
          </a:xfrm>
          <a:prstGeom prst="curvedConnector3">
            <a:avLst>
              <a:gd fmla="val 50007" name="adj1"/>
            </a:avLst>
          </a:prstGeom>
          <a:noFill/>
          <a:ln cap="flat" cmpd="sng" w="38100">
            <a:solidFill>
              <a:srgbClr val="FF00FF"/>
            </a:solidFill>
            <a:prstDash val="solid"/>
            <a:round/>
            <a:headEnd len="med" w="med" type="none"/>
            <a:tailEnd len="med" w="med" type="triangle"/>
          </a:ln>
        </p:spPr>
      </p:cxnSp>
      <p:cxnSp>
        <p:nvCxnSpPr>
          <p:cNvPr id="290" name="Google Shape;290;p24"/>
          <p:cNvCxnSpPr>
            <a:stCxn id="289" idx="3"/>
          </p:cNvCxnSpPr>
          <p:nvPr/>
        </p:nvCxnSpPr>
        <p:spPr>
          <a:xfrm flipH="1" rot="10800000">
            <a:off x="3149050" y="2387325"/>
            <a:ext cx="522600" cy="10200"/>
          </a:xfrm>
          <a:prstGeom prst="curvedConnector3">
            <a:avLst>
              <a:gd fmla="val 50000" name="adj1"/>
            </a:avLst>
          </a:prstGeom>
          <a:noFill/>
          <a:ln cap="flat" cmpd="sng" w="38100">
            <a:solidFill>
              <a:srgbClr val="FF00FF"/>
            </a:solidFill>
            <a:prstDash val="solid"/>
            <a:round/>
            <a:headEnd len="med" w="med" type="none"/>
            <a:tailEnd len="med" w="med" type="triangle"/>
          </a:ln>
        </p:spPr>
      </p:cxnSp>
      <p:cxnSp>
        <p:nvCxnSpPr>
          <p:cNvPr id="291" name="Google Shape;291;p24"/>
          <p:cNvCxnSpPr>
            <a:stCxn id="292" idx="3"/>
            <a:endCxn id="289" idx="1"/>
          </p:cNvCxnSpPr>
          <p:nvPr/>
        </p:nvCxnSpPr>
        <p:spPr>
          <a:xfrm>
            <a:off x="2219700" y="1930225"/>
            <a:ext cx="462900" cy="467400"/>
          </a:xfrm>
          <a:prstGeom prst="curvedConnector3">
            <a:avLst>
              <a:gd fmla="val 49995" name="adj1"/>
            </a:avLst>
          </a:prstGeom>
          <a:noFill/>
          <a:ln cap="flat" cmpd="sng" w="38100">
            <a:solidFill>
              <a:srgbClr val="FF00FF"/>
            </a:solidFill>
            <a:prstDash val="solid"/>
            <a:round/>
            <a:headEnd len="med" w="med" type="none"/>
            <a:tailEnd len="med" w="med" type="triangle"/>
          </a:ln>
        </p:spPr>
      </p:cxnSp>
      <p:grpSp>
        <p:nvGrpSpPr>
          <p:cNvPr id="293" name="Google Shape;293;p24"/>
          <p:cNvGrpSpPr/>
          <p:nvPr/>
        </p:nvGrpSpPr>
        <p:grpSpPr>
          <a:xfrm>
            <a:off x="2669600" y="2216025"/>
            <a:ext cx="479450" cy="363000"/>
            <a:chOff x="2669600" y="2216025"/>
            <a:chExt cx="479450" cy="363000"/>
          </a:xfrm>
        </p:grpSpPr>
        <p:cxnSp>
          <p:nvCxnSpPr>
            <p:cNvPr id="294" name="Google Shape;294;p24"/>
            <p:cNvCxnSpPr/>
            <p:nvPr/>
          </p:nvCxnSpPr>
          <p:spPr>
            <a:xfrm>
              <a:off x="2669600" y="2387725"/>
              <a:ext cx="39900" cy="0"/>
            </a:xfrm>
            <a:prstGeom prst="straightConnector1">
              <a:avLst/>
            </a:prstGeom>
            <a:noFill/>
            <a:ln cap="flat" cmpd="sng" w="76200">
              <a:solidFill>
                <a:srgbClr val="000000"/>
              </a:solidFill>
              <a:prstDash val="solid"/>
              <a:round/>
              <a:headEnd len="med" w="med" type="none"/>
              <a:tailEnd len="med" w="med" type="triangle"/>
            </a:ln>
          </p:spPr>
        </p:cxnSp>
        <p:sp>
          <p:nvSpPr>
            <p:cNvPr id="289" name="Google Shape;289;p24"/>
            <p:cNvSpPr txBox="1"/>
            <p:nvPr/>
          </p:nvSpPr>
          <p:spPr>
            <a:xfrm>
              <a:off x="2682550" y="2216025"/>
              <a:ext cx="466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sp>
        <p:nvSpPr>
          <p:cNvPr id="288" name="Google Shape;288;p24"/>
          <p:cNvSpPr txBox="1"/>
          <p:nvPr/>
        </p:nvSpPr>
        <p:spPr>
          <a:xfrm>
            <a:off x="924750" y="2676925"/>
            <a:ext cx="10533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L2 = L</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L2 -&gt; 2B</a:t>
            </a:r>
            <a:endParaRPr>
              <a:latin typeface="Avenir"/>
              <a:ea typeface="Avenir"/>
              <a:cs typeface="Avenir"/>
              <a:sym typeface="Avenir"/>
            </a:endParaRPr>
          </a:p>
        </p:txBody>
      </p:sp>
      <p:sp>
        <p:nvSpPr>
          <p:cNvPr id="292" name="Google Shape;292;p24"/>
          <p:cNvSpPr txBox="1"/>
          <p:nvPr/>
        </p:nvSpPr>
        <p:spPr>
          <a:xfrm>
            <a:off x="683100" y="1640875"/>
            <a:ext cx="1536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 = [‘abc’, 8, 2.0]</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 -&gt; 2B</a:t>
            </a:r>
            <a:endParaRPr>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5"/>
          <p:cNvSpPr txBox="1"/>
          <p:nvPr/>
        </p:nvSpPr>
        <p:spPr>
          <a:xfrm>
            <a:off x="924750" y="2676925"/>
            <a:ext cx="10533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L2 = L</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L2 -&gt; 2B</a:t>
            </a:r>
            <a:endParaRPr>
              <a:latin typeface="Avenir"/>
              <a:ea typeface="Avenir"/>
              <a:cs typeface="Avenir"/>
              <a:sym typeface="Avenir"/>
            </a:endParaRPr>
          </a:p>
        </p:txBody>
      </p:sp>
      <p:graphicFrame>
        <p:nvGraphicFramePr>
          <p:cNvPr id="300" name="Google Shape;300;p25"/>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01" name="Google Shape;301;p25"/>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Copying lists</a:t>
            </a:r>
            <a:endParaRPr/>
          </a:p>
        </p:txBody>
      </p:sp>
      <p:sp>
        <p:nvSpPr>
          <p:cNvPr id="302" name="Google Shape;302;p25"/>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303" name="Google Shape;303;p25"/>
          <p:cNvSpPr txBox="1"/>
          <p:nvPr/>
        </p:nvSpPr>
        <p:spPr>
          <a:xfrm>
            <a:off x="3671525" y="2204575"/>
            <a:ext cx="11484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304" name="Google Shape;304;p25"/>
          <p:cNvSpPr txBox="1"/>
          <p:nvPr/>
        </p:nvSpPr>
        <p:spPr>
          <a:xfrm>
            <a:off x="5968618" y="44294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2.0</a:t>
            </a:r>
            <a:endParaRPr sz="1300">
              <a:latin typeface="Avenir"/>
              <a:ea typeface="Avenir"/>
              <a:cs typeface="Avenir"/>
              <a:sym typeface="Avenir"/>
            </a:endParaRPr>
          </a:p>
        </p:txBody>
      </p:sp>
      <p:sp>
        <p:nvSpPr>
          <p:cNvPr id="305" name="Google Shape;305;p25"/>
          <p:cNvSpPr txBox="1"/>
          <p:nvPr/>
        </p:nvSpPr>
        <p:spPr>
          <a:xfrm>
            <a:off x="683100" y="1640875"/>
            <a:ext cx="1536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 = [‘abc’, 8, 2.0]</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 -&gt; 2B</a:t>
            </a:r>
            <a:endParaRPr>
              <a:latin typeface="Avenir"/>
              <a:ea typeface="Avenir"/>
              <a:cs typeface="Avenir"/>
              <a:sym typeface="Avenir"/>
            </a:endParaRPr>
          </a:p>
        </p:txBody>
      </p:sp>
      <p:cxnSp>
        <p:nvCxnSpPr>
          <p:cNvPr id="306" name="Google Shape;306;p25"/>
          <p:cNvCxnSpPr>
            <a:stCxn id="307" idx="3"/>
            <a:endCxn id="304" idx="1"/>
          </p:cNvCxnSpPr>
          <p:nvPr/>
        </p:nvCxnSpPr>
        <p:spPr>
          <a:xfrm flipH="1">
            <a:off x="5968625" y="3515075"/>
            <a:ext cx="387900" cy="1097100"/>
          </a:xfrm>
          <a:prstGeom prst="curvedConnector5">
            <a:avLst>
              <a:gd fmla="val -61388" name="adj1"/>
              <a:gd fmla="val 50005" name="adj2"/>
              <a:gd fmla="val 161390" name="adj3"/>
            </a:avLst>
          </a:prstGeom>
          <a:noFill/>
          <a:ln cap="flat" cmpd="sng" w="38100">
            <a:solidFill>
              <a:srgbClr val="FF00FF"/>
            </a:solidFill>
            <a:prstDash val="solid"/>
            <a:round/>
            <a:headEnd len="med" w="med" type="none"/>
            <a:tailEnd len="med" w="med" type="triangle"/>
          </a:ln>
        </p:spPr>
      </p:cxnSp>
      <p:sp>
        <p:nvSpPr>
          <p:cNvPr id="308" name="Google Shape;308;p25"/>
          <p:cNvSpPr txBox="1"/>
          <p:nvPr/>
        </p:nvSpPr>
        <p:spPr>
          <a:xfrm>
            <a:off x="5585775" y="2951275"/>
            <a:ext cx="1536600" cy="3657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8</a:t>
            </a:r>
            <a:endParaRPr sz="1300">
              <a:latin typeface="Avenir"/>
              <a:ea typeface="Avenir"/>
              <a:cs typeface="Avenir"/>
              <a:sym typeface="Avenir"/>
            </a:endParaRPr>
          </a:p>
        </p:txBody>
      </p:sp>
      <p:cxnSp>
        <p:nvCxnSpPr>
          <p:cNvPr id="309" name="Google Shape;309;p25"/>
          <p:cNvCxnSpPr>
            <a:stCxn id="303" idx="3"/>
            <a:endCxn id="308" idx="1"/>
          </p:cNvCxnSpPr>
          <p:nvPr/>
        </p:nvCxnSpPr>
        <p:spPr>
          <a:xfrm>
            <a:off x="4819925" y="2387425"/>
            <a:ext cx="765900" cy="746700"/>
          </a:xfrm>
          <a:prstGeom prst="curvedConnector3">
            <a:avLst>
              <a:gd fmla="val 49997" name="adj1"/>
            </a:avLst>
          </a:prstGeom>
          <a:noFill/>
          <a:ln cap="flat" cmpd="sng" w="38100">
            <a:solidFill>
              <a:srgbClr val="FF0000"/>
            </a:solidFill>
            <a:prstDash val="solid"/>
            <a:round/>
            <a:headEnd len="med" w="med" type="none"/>
            <a:tailEnd len="med" w="med" type="triangle"/>
          </a:ln>
        </p:spPr>
      </p:cxnSp>
      <p:cxnSp>
        <p:nvCxnSpPr>
          <p:cNvPr id="310" name="Google Shape;310;p25"/>
          <p:cNvCxnSpPr>
            <a:stCxn id="299" idx="3"/>
            <a:endCxn id="311" idx="1"/>
          </p:cNvCxnSpPr>
          <p:nvPr/>
        </p:nvCxnSpPr>
        <p:spPr>
          <a:xfrm flipH="1" rot="10800000">
            <a:off x="1978050" y="2397475"/>
            <a:ext cx="704400" cy="568800"/>
          </a:xfrm>
          <a:prstGeom prst="curvedConnector3">
            <a:avLst>
              <a:gd fmla="val 50007" name="adj1"/>
            </a:avLst>
          </a:prstGeom>
          <a:noFill/>
          <a:ln cap="flat" cmpd="sng" w="38100">
            <a:solidFill>
              <a:srgbClr val="FF00FF"/>
            </a:solidFill>
            <a:prstDash val="solid"/>
            <a:round/>
            <a:headEnd len="med" w="med" type="none"/>
            <a:tailEnd len="med" w="med" type="triangle"/>
          </a:ln>
        </p:spPr>
      </p:cxnSp>
      <p:cxnSp>
        <p:nvCxnSpPr>
          <p:cNvPr id="312" name="Google Shape;312;p25"/>
          <p:cNvCxnSpPr>
            <a:stCxn id="311" idx="3"/>
          </p:cNvCxnSpPr>
          <p:nvPr/>
        </p:nvCxnSpPr>
        <p:spPr>
          <a:xfrm flipH="1" rot="10800000">
            <a:off x="3149050" y="2387325"/>
            <a:ext cx="522600" cy="10200"/>
          </a:xfrm>
          <a:prstGeom prst="curvedConnector3">
            <a:avLst>
              <a:gd fmla="val 50000" name="adj1"/>
            </a:avLst>
          </a:prstGeom>
          <a:noFill/>
          <a:ln cap="flat" cmpd="sng" w="38100">
            <a:solidFill>
              <a:srgbClr val="FF00FF"/>
            </a:solidFill>
            <a:prstDash val="solid"/>
            <a:round/>
            <a:headEnd len="med" w="med" type="none"/>
            <a:tailEnd len="med" w="med" type="triangle"/>
          </a:ln>
        </p:spPr>
      </p:cxnSp>
      <p:cxnSp>
        <p:nvCxnSpPr>
          <p:cNvPr id="313" name="Google Shape;313;p25"/>
          <p:cNvCxnSpPr>
            <a:stCxn id="305" idx="3"/>
            <a:endCxn id="311" idx="1"/>
          </p:cNvCxnSpPr>
          <p:nvPr/>
        </p:nvCxnSpPr>
        <p:spPr>
          <a:xfrm>
            <a:off x="2219700" y="1930225"/>
            <a:ext cx="462900" cy="467400"/>
          </a:xfrm>
          <a:prstGeom prst="curvedConnector3">
            <a:avLst>
              <a:gd fmla="val 49995" name="adj1"/>
            </a:avLst>
          </a:prstGeom>
          <a:noFill/>
          <a:ln cap="flat" cmpd="sng" w="38100">
            <a:solidFill>
              <a:srgbClr val="FF00FF"/>
            </a:solidFill>
            <a:prstDash val="solid"/>
            <a:round/>
            <a:headEnd len="med" w="med" type="none"/>
            <a:tailEnd len="med" w="med" type="triangle"/>
          </a:ln>
        </p:spPr>
      </p:cxnSp>
      <p:grpSp>
        <p:nvGrpSpPr>
          <p:cNvPr id="314" name="Google Shape;314;p25"/>
          <p:cNvGrpSpPr/>
          <p:nvPr/>
        </p:nvGrpSpPr>
        <p:grpSpPr>
          <a:xfrm>
            <a:off x="2669600" y="2216025"/>
            <a:ext cx="479450" cy="363000"/>
            <a:chOff x="2669600" y="2216025"/>
            <a:chExt cx="479450" cy="363000"/>
          </a:xfrm>
        </p:grpSpPr>
        <p:cxnSp>
          <p:nvCxnSpPr>
            <p:cNvPr id="315" name="Google Shape;315;p25"/>
            <p:cNvCxnSpPr/>
            <p:nvPr/>
          </p:nvCxnSpPr>
          <p:spPr>
            <a:xfrm>
              <a:off x="2669600" y="2387725"/>
              <a:ext cx="39900" cy="0"/>
            </a:xfrm>
            <a:prstGeom prst="straightConnector1">
              <a:avLst/>
            </a:prstGeom>
            <a:noFill/>
            <a:ln cap="flat" cmpd="sng" w="76200">
              <a:solidFill>
                <a:srgbClr val="000000"/>
              </a:solidFill>
              <a:prstDash val="solid"/>
              <a:round/>
              <a:headEnd len="med" w="med" type="none"/>
              <a:tailEnd len="med" w="med" type="triangle"/>
            </a:ln>
          </p:spPr>
        </p:cxnSp>
        <p:sp>
          <p:nvSpPr>
            <p:cNvPr id="311" name="Google Shape;311;p25"/>
            <p:cNvSpPr txBox="1"/>
            <p:nvPr/>
          </p:nvSpPr>
          <p:spPr>
            <a:xfrm>
              <a:off x="2682550" y="2216025"/>
              <a:ext cx="466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sp>
        <p:nvSpPr>
          <p:cNvPr id="307" name="Google Shape;307;p25"/>
          <p:cNvSpPr txBox="1"/>
          <p:nvPr/>
        </p:nvSpPr>
        <p:spPr>
          <a:xfrm>
            <a:off x="4819925" y="33322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cxnSp>
        <p:nvCxnSpPr>
          <p:cNvPr id="316" name="Google Shape;316;p25"/>
          <p:cNvCxnSpPr>
            <a:stCxn id="303" idx="3"/>
            <a:endCxn id="307" idx="1"/>
          </p:cNvCxnSpPr>
          <p:nvPr/>
        </p:nvCxnSpPr>
        <p:spPr>
          <a:xfrm>
            <a:off x="4819925" y="2387425"/>
            <a:ext cx="600" cy="1127700"/>
          </a:xfrm>
          <a:prstGeom prst="curvedConnector5">
            <a:avLst>
              <a:gd fmla="val 39687500" name="adj1"/>
              <a:gd fmla="val 49998" name="adj2"/>
              <a:gd fmla="val -39687500" name="adj3"/>
            </a:avLst>
          </a:prstGeom>
          <a:noFill/>
          <a:ln cap="flat" cmpd="sng" w="38100">
            <a:solidFill>
              <a:srgbClr val="FF00FF"/>
            </a:solidFill>
            <a:prstDash val="solid"/>
            <a:round/>
            <a:headEnd len="med" w="med" type="none"/>
            <a:tailEnd len="med" w="med" type="triangle"/>
          </a:ln>
        </p:spPr>
      </p:cxnSp>
      <p:grpSp>
        <p:nvGrpSpPr>
          <p:cNvPr id="317" name="Google Shape;317;p25"/>
          <p:cNvGrpSpPr/>
          <p:nvPr/>
        </p:nvGrpSpPr>
        <p:grpSpPr>
          <a:xfrm>
            <a:off x="5054362" y="2654121"/>
            <a:ext cx="382704" cy="365709"/>
            <a:chOff x="6390625" y="1909063"/>
            <a:chExt cx="574200" cy="548700"/>
          </a:xfrm>
        </p:grpSpPr>
        <p:cxnSp>
          <p:nvCxnSpPr>
            <p:cNvPr id="318" name="Google Shape;318;p25"/>
            <p:cNvCxnSpPr/>
            <p:nvPr/>
          </p:nvCxnSpPr>
          <p:spPr>
            <a:xfrm>
              <a:off x="6390625" y="1909063"/>
              <a:ext cx="574200" cy="548700"/>
            </a:xfrm>
            <a:prstGeom prst="straightConnector1">
              <a:avLst/>
            </a:prstGeom>
            <a:noFill/>
            <a:ln cap="flat" cmpd="sng" w="76200">
              <a:solidFill>
                <a:srgbClr val="FF0000"/>
              </a:solidFill>
              <a:prstDash val="solid"/>
              <a:round/>
              <a:headEnd len="med" w="med" type="none"/>
              <a:tailEnd len="med" w="med" type="none"/>
            </a:ln>
          </p:spPr>
        </p:cxnSp>
        <p:cxnSp>
          <p:nvCxnSpPr>
            <p:cNvPr id="319" name="Google Shape;319;p25"/>
            <p:cNvCxnSpPr/>
            <p:nvPr/>
          </p:nvCxnSpPr>
          <p:spPr>
            <a:xfrm flipH="1">
              <a:off x="6390625" y="1909063"/>
              <a:ext cx="574200" cy="548700"/>
            </a:xfrm>
            <a:prstGeom prst="straightConnector1">
              <a:avLst/>
            </a:prstGeom>
            <a:noFill/>
            <a:ln cap="flat" cmpd="sng" w="76200">
              <a:solidFill>
                <a:srgbClr val="FF0000"/>
              </a:solidFill>
              <a:prstDash val="solid"/>
              <a:round/>
              <a:headEnd len="med" w="med" type="none"/>
              <a:tailEnd len="med" w="med" type="none"/>
            </a:ln>
          </p:spPr>
        </p:cxnSp>
      </p:grpSp>
      <p:sp>
        <p:nvSpPr>
          <p:cNvPr id="320" name="Google Shape;320;p25"/>
          <p:cNvSpPr txBox="1"/>
          <p:nvPr/>
        </p:nvSpPr>
        <p:spPr>
          <a:xfrm>
            <a:off x="924750" y="3712975"/>
            <a:ext cx="10533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L[1] = 1</a:t>
            </a:r>
            <a:endParaRPr>
              <a:latin typeface="Avenir"/>
              <a:ea typeface="Avenir"/>
              <a:cs typeface="Avenir"/>
              <a:sym typeface="Avenir"/>
            </a:endParaRPr>
          </a:p>
        </p:txBody>
      </p:sp>
      <p:sp>
        <p:nvSpPr>
          <p:cNvPr id="321" name="Google Shape;321;p25"/>
          <p:cNvSpPr txBox="1"/>
          <p:nvPr/>
        </p:nvSpPr>
        <p:spPr>
          <a:xfrm>
            <a:off x="924750" y="4254150"/>
            <a:ext cx="10533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L[1] == 1</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L2[1] == 1</a:t>
            </a:r>
            <a:endParaRPr>
              <a:latin typeface="Avenir"/>
              <a:ea typeface="Avenir"/>
              <a:cs typeface="Avenir"/>
              <a:sym typeface="Avenir"/>
            </a:endParaRPr>
          </a:p>
        </p:txBody>
      </p:sp>
      <p:cxnSp>
        <p:nvCxnSpPr>
          <p:cNvPr id="322" name="Google Shape;322;p25"/>
          <p:cNvCxnSpPr>
            <a:stCxn id="320" idx="3"/>
            <a:endCxn id="307" idx="1"/>
          </p:cNvCxnSpPr>
          <p:nvPr/>
        </p:nvCxnSpPr>
        <p:spPr>
          <a:xfrm flipH="1" rot="10800000">
            <a:off x="1978050" y="3515125"/>
            <a:ext cx="2841900" cy="380700"/>
          </a:xfrm>
          <a:prstGeom prst="curvedConnector3">
            <a:avLst>
              <a:gd fmla="val 50000" name="adj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aphicFrame>
        <p:nvGraphicFramePr>
          <p:cNvPr id="327" name="Google Shape;327;p26"/>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28" name="Google Shape;328;p26"/>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Copying lists</a:t>
            </a:r>
            <a:endParaRPr/>
          </a:p>
        </p:txBody>
      </p:sp>
      <p:sp>
        <p:nvSpPr>
          <p:cNvPr id="329" name="Google Shape;329;p26"/>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330" name="Google Shape;330;p26"/>
          <p:cNvSpPr txBox="1"/>
          <p:nvPr/>
        </p:nvSpPr>
        <p:spPr>
          <a:xfrm>
            <a:off x="3671525" y="2204575"/>
            <a:ext cx="11484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331" name="Google Shape;331;p26"/>
          <p:cNvSpPr txBox="1"/>
          <p:nvPr/>
        </p:nvSpPr>
        <p:spPr>
          <a:xfrm>
            <a:off x="5968618" y="44294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2.0</a:t>
            </a:r>
            <a:endParaRPr sz="1300">
              <a:latin typeface="Avenir"/>
              <a:ea typeface="Avenir"/>
              <a:cs typeface="Avenir"/>
              <a:sym typeface="Avenir"/>
            </a:endParaRPr>
          </a:p>
        </p:txBody>
      </p:sp>
      <p:cxnSp>
        <p:nvCxnSpPr>
          <p:cNvPr id="332" name="Google Shape;332;p26"/>
          <p:cNvCxnSpPr>
            <a:stCxn id="333" idx="3"/>
            <a:endCxn id="331" idx="1"/>
          </p:cNvCxnSpPr>
          <p:nvPr/>
        </p:nvCxnSpPr>
        <p:spPr>
          <a:xfrm flipH="1">
            <a:off x="5968575" y="3134125"/>
            <a:ext cx="1153800" cy="1478100"/>
          </a:xfrm>
          <a:prstGeom prst="curvedConnector5">
            <a:avLst>
              <a:gd fmla="val -45944" name="adj1"/>
              <a:gd fmla="val 72911" name="adj2"/>
              <a:gd fmla="val 120635" name="adj3"/>
            </a:avLst>
          </a:prstGeom>
          <a:noFill/>
          <a:ln cap="flat" cmpd="sng" w="38100">
            <a:solidFill>
              <a:srgbClr val="FF00FF"/>
            </a:solidFill>
            <a:prstDash val="solid"/>
            <a:round/>
            <a:headEnd len="med" w="med" type="none"/>
            <a:tailEnd len="med" w="med" type="triangle"/>
          </a:ln>
        </p:spPr>
      </p:cxnSp>
      <p:sp>
        <p:nvSpPr>
          <p:cNvPr id="333" name="Google Shape;333;p26"/>
          <p:cNvSpPr txBox="1"/>
          <p:nvPr/>
        </p:nvSpPr>
        <p:spPr>
          <a:xfrm>
            <a:off x="5585775" y="295127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8</a:t>
            </a:r>
            <a:endParaRPr sz="1300">
              <a:latin typeface="Avenir"/>
              <a:ea typeface="Avenir"/>
              <a:cs typeface="Avenir"/>
              <a:sym typeface="Avenir"/>
            </a:endParaRPr>
          </a:p>
        </p:txBody>
      </p:sp>
      <p:cxnSp>
        <p:nvCxnSpPr>
          <p:cNvPr id="334" name="Google Shape;334;p26"/>
          <p:cNvCxnSpPr>
            <a:stCxn id="330" idx="3"/>
            <a:endCxn id="333" idx="1"/>
          </p:cNvCxnSpPr>
          <p:nvPr/>
        </p:nvCxnSpPr>
        <p:spPr>
          <a:xfrm>
            <a:off x="4819925" y="2387425"/>
            <a:ext cx="765900" cy="746700"/>
          </a:xfrm>
          <a:prstGeom prst="curvedConnector3">
            <a:avLst>
              <a:gd fmla="val 49997" name="adj1"/>
            </a:avLst>
          </a:prstGeom>
          <a:noFill/>
          <a:ln cap="flat" cmpd="sng" w="38100">
            <a:solidFill>
              <a:srgbClr val="FF00FF"/>
            </a:solidFill>
            <a:prstDash val="solid"/>
            <a:round/>
            <a:headEnd len="med" w="med" type="none"/>
            <a:tailEnd len="med" w="med" type="triangle"/>
          </a:ln>
        </p:spPr>
      </p:cxnSp>
      <p:cxnSp>
        <p:nvCxnSpPr>
          <p:cNvPr id="335" name="Google Shape;335;p26"/>
          <p:cNvCxnSpPr>
            <a:stCxn id="336" idx="3"/>
            <a:endCxn id="337" idx="1"/>
          </p:cNvCxnSpPr>
          <p:nvPr/>
        </p:nvCxnSpPr>
        <p:spPr>
          <a:xfrm>
            <a:off x="1978050" y="2966275"/>
            <a:ext cx="704400" cy="906900"/>
          </a:xfrm>
          <a:prstGeom prst="curvedConnector3">
            <a:avLst>
              <a:gd fmla="val 50007" name="adj1"/>
            </a:avLst>
          </a:prstGeom>
          <a:noFill/>
          <a:ln cap="flat" cmpd="sng" w="38100">
            <a:solidFill>
              <a:srgbClr val="FF00FF"/>
            </a:solidFill>
            <a:prstDash val="solid"/>
            <a:round/>
            <a:headEnd len="med" w="med" type="none"/>
            <a:tailEnd len="med" w="med" type="triangle"/>
          </a:ln>
        </p:spPr>
      </p:cxnSp>
      <p:cxnSp>
        <p:nvCxnSpPr>
          <p:cNvPr id="338" name="Google Shape;338;p26"/>
          <p:cNvCxnSpPr>
            <a:stCxn id="339" idx="3"/>
          </p:cNvCxnSpPr>
          <p:nvPr/>
        </p:nvCxnSpPr>
        <p:spPr>
          <a:xfrm flipH="1" rot="10800000">
            <a:off x="3149050" y="2387325"/>
            <a:ext cx="522600" cy="10200"/>
          </a:xfrm>
          <a:prstGeom prst="curvedConnector3">
            <a:avLst>
              <a:gd fmla="val 50000" name="adj1"/>
            </a:avLst>
          </a:prstGeom>
          <a:noFill/>
          <a:ln cap="flat" cmpd="sng" w="38100">
            <a:solidFill>
              <a:srgbClr val="FF00FF"/>
            </a:solidFill>
            <a:prstDash val="solid"/>
            <a:round/>
            <a:headEnd len="med" w="med" type="none"/>
            <a:tailEnd len="med" w="med" type="triangle"/>
          </a:ln>
        </p:spPr>
      </p:cxnSp>
      <p:cxnSp>
        <p:nvCxnSpPr>
          <p:cNvPr id="340" name="Google Shape;340;p26"/>
          <p:cNvCxnSpPr>
            <a:stCxn id="341" idx="3"/>
            <a:endCxn id="339" idx="1"/>
          </p:cNvCxnSpPr>
          <p:nvPr/>
        </p:nvCxnSpPr>
        <p:spPr>
          <a:xfrm>
            <a:off x="2219700" y="1930225"/>
            <a:ext cx="462900" cy="467400"/>
          </a:xfrm>
          <a:prstGeom prst="curvedConnector3">
            <a:avLst>
              <a:gd fmla="val 49995" name="adj1"/>
            </a:avLst>
          </a:prstGeom>
          <a:noFill/>
          <a:ln cap="flat" cmpd="sng" w="38100">
            <a:solidFill>
              <a:srgbClr val="FF00FF"/>
            </a:solidFill>
            <a:prstDash val="solid"/>
            <a:round/>
            <a:headEnd len="med" w="med" type="none"/>
            <a:tailEnd len="med" w="med" type="triangle"/>
          </a:ln>
        </p:spPr>
      </p:cxnSp>
      <p:grpSp>
        <p:nvGrpSpPr>
          <p:cNvPr id="342" name="Google Shape;342;p26"/>
          <p:cNvGrpSpPr/>
          <p:nvPr/>
        </p:nvGrpSpPr>
        <p:grpSpPr>
          <a:xfrm>
            <a:off x="2669600" y="2216025"/>
            <a:ext cx="479450" cy="363000"/>
            <a:chOff x="2669600" y="2216025"/>
            <a:chExt cx="479450" cy="363000"/>
          </a:xfrm>
        </p:grpSpPr>
        <p:cxnSp>
          <p:nvCxnSpPr>
            <p:cNvPr id="343" name="Google Shape;343;p26"/>
            <p:cNvCxnSpPr/>
            <p:nvPr/>
          </p:nvCxnSpPr>
          <p:spPr>
            <a:xfrm>
              <a:off x="2669600" y="2387725"/>
              <a:ext cx="39900" cy="0"/>
            </a:xfrm>
            <a:prstGeom prst="straightConnector1">
              <a:avLst/>
            </a:prstGeom>
            <a:noFill/>
            <a:ln cap="flat" cmpd="sng" w="76200">
              <a:solidFill>
                <a:srgbClr val="000000"/>
              </a:solidFill>
              <a:prstDash val="solid"/>
              <a:round/>
              <a:headEnd len="med" w="med" type="none"/>
              <a:tailEnd len="med" w="med" type="triangle"/>
            </a:ln>
          </p:spPr>
        </p:cxnSp>
        <p:sp>
          <p:nvSpPr>
            <p:cNvPr id="339" name="Google Shape;339;p26"/>
            <p:cNvSpPr txBox="1"/>
            <p:nvPr/>
          </p:nvSpPr>
          <p:spPr>
            <a:xfrm>
              <a:off x="2682550" y="2216025"/>
              <a:ext cx="466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sp>
        <p:nvSpPr>
          <p:cNvPr id="336" name="Google Shape;336;p26"/>
          <p:cNvSpPr txBox="1"/>
          <p:nvPr/>
        </p:nvSpPr>
        <p:spPr>
          <a:xfrm>
            <a:off x="924750" y="2676925"/>
            <a:ext cx="10533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L2 = list(L)</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L2 -&gt; 6B</a:t>
            </a:r>
            <a:endParaRPr>
              <a:latin typeface="Avenir"/>
              <a:ea typeface="Avenir"/>
              <a:cs typeface="Avenir"/>
              <a:sym typeface="Avenir"/>
            </a:endParaRPr>
          </a:p>
        </p:txBody>
      </p:sp>
      <p:sp>
        <p:nvSpPr>
          <p:cNvPr id="341" name="Google Shape;341;p26"/>
          <p:cNvSpPr txBox="1"/>
          <p:nvPr/>
        </p:nvSpPr>
        <p:spPr>
          <a:xfrm>
            <a:off x="683100" y="1640875"/>
            <a:ext cx="1536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 = [‘abc’, 8, 2.0]</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 -&gt; 2B</a:t>
            </a:r>
            <a:endParaRPr>
              <a:latin typeface="Avenir"/>
              <a:ea typeface="Avenir"/>
              <a:cs typeface="Avenir"/>
              <a:sym typeface="Avenir"/>
            </a:endParaRPr>
          </a:p>
        </p:txBody>
      </p:sp>
      <p:sp>
        <p:nvSpPr>
          <p:cNvPr id="344" name="Google Shape;344;p26"/>
          <p:cNvSpPr txBox="1"/>
          <p:nvPr/>
        </p:nvSpPr>
        <p:spPr>
          <a:xfrm>
            <a:off x="3671525" y="3682725"/>
            <a:ext cx="11484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345" name="Google Shape;345;p26"/>
          <p:cNvSpPr txBox="1"/>
          <p:nvPr/>
        </p:nvSpPr>
        <p:spPr>
          <a:xfrm>
            <a:off x="5200325" y="3690350"/>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8</a:t>
            </a:r>
            <a:endParaRPr sz="1300">
              <a:latin typeface="Avenir"/>
              <a:ea typeface="Avenir"/>
              <a:cs typeface="Avenir"/>
              <a:sym typeface="Avenir"/>
            </a:endParaRPr>
          </a:p>
        </p:txBody>
      </p:sp>
      <p:sp>
        <p:nvSpPr>
          <p:cNvPr id="346" name="Google Shape;346;p26"/>
          <p:cNvSpPr txBox="1"/>
          <p:nvPr/>
        </p:nvSpPr>
        <p:spPr>
          <a:xfrm>
            <a:off x="3671643" y="44294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2.0</a:t>
            </a:r>
            <a:endParaRPr sz="1300">
              <a:latin typeface="Avenir"/>
              <a:ea typeface="Avenir"/>
              <a:cs typeface="Avenir"/>
              <a:sym typeface="Avenir"/>
            </a:endParaRPr>
          </a:p>
        </p:txBody>
      </p:sp>
      <p:grpSp>
        <p:nvGrpSpPr>
          <p:cNvPr id="347" name="Google Shape;347;p26"/>
          <p:cNvGrpSpPr/>
          <p:nvPr/>
        </p:nvGrpSpPr>
        <p:grpSpPr>
          <a:xfrm>
            <a:off x="2669600" y="3691700"/>
            <a:ext cx="479450" cy="363000"/>
            <a:chOff x="2669600" y="2216025"/>
            <a:chExt cx="479450" cy="363000"/>
          </a:xfrm>
        </p:grpSpPr>
        <p:cxnSp>
          <p:nvCxnSpPr>
            <p:cNvPr id="348" name="Google Shape;348;p26"/>
            <p:cNvCxnSpPr/>
            <p:nvPr/>
          </p:nvCxnSpPr>
          <p:spPr>
            <a:xfrm>
              <a:off x="2669600" y="2387725"/>
              <a:ext cx="39900" cy="0"/>
            </a:xfrm>
            <a:prstGeom prst="straightConnector1">
              <a:avLst/>
            </a:prstGeom>
            <a:noFill/>
            <a:ln cap="flat" cmpd="sng" w="76200">
              <a:solidFill>
                <a:srgbClr val="000000"/>
              </a:solidFill>
              <a:prstDash val="solid"/>
              <a:round/>
              <a:headEnd len="med" w="med" type="none"/>
              <a:tailEnd len="med" w="med" type="triangle"/>
            </a:ln>
          </p:spPr>
        </p:cxnSp>
        <p:sp>
          <p:nvSpPr>
            <p:cNvPr id="337" name="Google Shape;337;p26"/>
            <p:cNvSpPr txBox="1"/>
            <p:nvPr/>
          </p:nvSpPr>
          <p:spPr>
            <a:xfrm>
              <a:off x="2682550" y="2216025"/>
              <a:ext cx="466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cxnSp>
        <p:nvCxnSpPr>
          <p:cNvPr id="349" name="Google Shape;349;p26"/>
          <p:cNvCxnSpPr>
            <a:stCxn id="337" idx="3"/>
            <a:endCxn id="344" idx="1"/>
          </p:cNvCxnSpPr>
          <p:nvPr/>
        </p:nvCxnSpPr>
        <p:spPr>
          <a:xfrm flipH="1" rot="10800000">
            <a:off x="3149050" y="3865700"/>
            <a:ext cx="522600" cy="7500"/>
          </a:xfrm>
          <a:prstGeom prst="curvedConnector3">
            <a:avLst>
              <a:gd fmla="val 49988" name="adj1"/>
            </a:avLst>
          </a:prstGeom>
          <a:noFill/>
          <a:ln cap="flat" cmpd="sng" w="38100">
            <a:solidFill>
              <a:srgbClr val="FF00FF"/>
            </a:solidFill>
            <a:prstDash val="solid"/>
            <a:round/>
            <a:headEnd len="med" w="med" type="none"/>
            <a:tailEnd len="med" w="med" type="triangle"/>
          </a:ln>
        </p:spPr>
      </p:cxnSp>
      <p:cxnSp>
        <p:nvCxnSpPr>
          <p:cNvPr id="350" name="Google Shape;350;p26"/>
          <p:cNvCxnSpPr>
            <a:stCxn id="344" idx="3"/>
            <a:endCxn id="345" idx="1"/>
          </p:cNvCxnSpPr>
          <p:nvPr/>
        </p:nvCxnSpPr>
        <p:spPr>
          <a:xfrm>
            <a:off x="4819925" y="3865575"/>
            <a:ext cx="380400" cy="7500"/>
          </a:xfrm>
          <a:prstGeom prst="curvedConnector3">
            <a:avLst>
              <a:gd fmla="val 50000" name="adj1"/>
            </a:avLst>
          </a:prstGeom>
          <a:noFill/>
          <a:ln cap="flat" cmpd="sng" w="38100">
            <a:solidFill>
              <a:srgbClr val="FF00FF"/>
            </a:solidFill>
            <a:prstDash val="solid"/>
            <a:round/>
            <a:headEnd len="med" w="med" type="none"/>
            <a:tailEnd len="med" w="med" type="triangle"/>
          </a:ln>
        </p:spPr>
      </p:cxnSp>
      <p:cxnSp>
        <p:nvCxnSpPr>
          <p:cNvPr id="351" name="Google Shape;351;p26"/>
          <p:cNvCxnSpPr>
            <a:stCxn id="345" idx="3"/>
            <a:endCxn id="346" idx="1"/>
          </p:cNvCxnSpPr>
          <p:nvPr/>
        </p:nvCxnSpPr>
        <p:spPr>
          <a:xfrm flipH="1">
            <a:off x="3671525" y="3873200"/>
            <a:ext cx="3065400" cy="739200"/>
          </a:xfrm>
          <a:prstGeom prst="curvedConnector5">
            <a:avLst>
              <a:gd fmla="val -7768" name="adj1"/>
              <a:gd fmla="val 49992" name="adj2"/>
              <a:gd fmla="val 107764" name="adj3"/>
            </a:avLst>
          </a:prstGeom>
          <a:noFill/>
          <a:ln cap="flat" cmpd="sng" w="38100">
            <a:solidFill>
              <a:srgbClr val="FF00FF"/>
            </a:solidFill>
            <a:prstDash val="solid"/>
            <a:round/>
            <a:headEnd len="med" w="med" type="none"/>
            <a:tailEnd len="med" w="med" type="triangle"/>
          </a:ln>
        </p:spPr>
      </p:cxnSp>
      <p:cxnSp>
        <p:nvCxnSpPr>
          <p:cNvPr id="352" name="Google Shape;352;p26"/>
          <p:cNvCxnSpPr>
            <a:stCxn id="330" idx="2"/>
            <a:endCxn id="344" idx="0"/>
          </p:cNvCxnSpPr>
          <p:nvPr/>
        </p:nvCxnSpPr>
        <p:spPr>
          <a:xfrm flipH="1" rot="-5400000">
            <a:off x="3689825" y="3126175"/>
            <a:ext cx="1112400" cy="600"/>
          </a:xfrm>
          <a:prstGeom prst="curvedConnector3">
            <a:avLst>
              <a:gd fmla="val 50002" name="adj1"/>
            </a:avLst>
          </a:prstGeom>
          <a:noFill/>
          <a:ln cap="flat" cmpd="sng" w="28575">
            <a:solidFill>
              <a:srgbClr val="FF9900"/>
            </a:solidFill>
            <a:prstDash val="solid"/>
            <a:round/>
            <a:headEnd len="med" w="med" type="none"/>
            <a:tailEnd len="med" w="med" type="triangle"/>
          </a:ln>
        </p:spPr>
      </p:cxnSp>
      <p:cxnSp>
        <p:nvCxnSpPr>
          <p:cNvPr id="353" name="Google Shape;353;p26"/>
          <p:cNvCxnSpPr>
            <a:stCxn id="333" idx="2"/>
            <a:endCxn id="345" idx="0"/>
          </p:cNvCxnSpPr>
          <p:nvPr/>
        </p:nvCxnSpPr>
        <p:spPr>
          <a:xfrm rot="5400000">
            <a:off x="5974575" y="3310975"/>
            <a:ext cx="373500" cy="385500"/>
          </a:xfrm>
          <a:prstGeom prst="curvedConnector3">
            <a:avLst>
              <a:gd fmla="val 49983" name="adj1"/>
            </a:avLst>
          </a:prstGeom>
          <a:noFill/>
          <a:ln cap="flat" cmpd="sng" w="28575">
            <a:solidFill>
              <a:srgbClr val="FF9900"/>
            </a:solidFill>
            <a:prstDash val="solid"/>
            <a:round/>
            <a:headEnd len="med" w="med" type="none"/>
            <a:tailEnd len="med" w="med" type="triangle"/>
          </a:ln>
        </p:spPr>
      </p:cxnSp>
      <p:cxnSp>
        <p:nvCxnSpPr>
          <p:cNvPr id="354" name="Google Shape;354;p26"/>
          <p:cNvCxnSpPr>
            <a:stCxn id="331" idx="2"/>
            <a:endCxn id="346" idx="2"/>
          </p:cNvCxnSpPr>
          <p:nvPr/>
        </p:nvCxnSpPr>
        <p:spPr>
          <a:xfrm rot="5400000">
            <a:off x="5588068" y="3646875"/>
            <a:ext cx="600" cy="2297100"/>
          </a:xfrm>
          <a:prstGeom prst="curvedConnector3">
            <a:avLst>
              <a:gd fmla="val 39687500" name="adj1"/>
            </a:avLst>
          </a:prstGeom>
          <a:noFill/>
          <a:ln cap="flat" cmpd="sng" w="28575">
            <a:solidFill>
              <a:srgbClr val="FF99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aphicFrame>
        <p:nvGraphicFramePr>
          <p:cNvPr id="359" name="Google Shape;359;p27"/>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60" name="Google Shape;360;p27"/>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Copying lists</a:t>
            </a:r>
            <a:endParaRPr/>
          </a:p>
        </p:txBody>
      </p:sp>
      <p:sp>
        <p:nvSpPr>
          <p:cNvPr id="361" name="Google Shape;361;p27"/>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362" name="Google Shape;362;p27"/>
          <p:cNvSpPr txBox="1"/>
          <p:nvPr/>
        </p:nvSpPr>
        <p:spPr>
          <a:xfrm>
            <a:off x="3671525" y="2204575"/>
            <a:ext cx="3855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a:t>
            </a:r>
            <a:endParaRPr sz="1300">
              <a:latin typeface="Avenir"/>
              <a:ea typeface="Avenir"/>
              <a:cs typeface="Avenir"/>
              <a:sym typeface="Avenir"/>
            </a:endParaRPr>
          </a:p>
        </p:txBody>
      </p:sp>
      <p:cxnSp>
        <p:nvCxnSpPr>
          <p:cNvPr id="363" name="Google Shape;363;p27"/>
          <p:cNvCxnSpPr>
            <a:stCxn id="362" idx="3"/>
            <a:endCxn id="364" idx="1"/>
          </p:cNvCxnSpPr>
          <p:nvPr/>
        </p:nvCxnSpPr>
        <p:spPr>
          <a:xfrm>
            <a:off x="4057025" y="2387425"/>
            <a:ext cx="760500" cy="10200"/>
          </a:xfrm>
          <a:prstGeom prst="curvedConnector3">
            <a:avLst>
              <a:gd fmla="val 49990" name="adj1"/>
            </a:avLst>
          </a:prstGeom>
          <a:noFill/>
          <a:ln cap="flat" cmpd="sng" w="38100">
            <a:solidFill>
              <a:srgbClr val="FF00FF"/>
            </a:solidFill>
            <a:prstDash val="solid"/>
            <a:round/>
            <a:headEnd len="med" w="med" type="none"/>
            <a:tailEnd len="med" w="med" type="triangle"/>
          </a:ln>
        </p:spPr>
      </p:cxnSp>
      <p:cxnSp>
        <p:nvCxnSpPr>
          <p:cNvPr id="365" name="Google Shape;365;p27"/>
          <p:cNvCxnSpPr>
            <a:stCxn id="366" idx="3"/>
            <a:endCxn id="367" idx="1"/>
          </p:cNvCxnSpPr>
          <p:nvPr/>
        </p:nvCxnSpPr>
        <p:spPr>
          <a:xfrm>
            <a:off x="1978050" y="2966275"/>
            <a:ext cx="704400" cy="558900"/>
          </a:xfrm>
          <a:prstGeom prst="curvedConnector3">
            <a:avLst>
              <a:gd fmla="val 50007" name="adj1"/>
            </a:avLst>
          </a:prstGeom>
          <a:noFill/>
          <a:ln cap="flat" cmpd="sng" w="38100">
            <a:solidFill>
              <a:srgbClr val="FF00FF"/>
            </a:solidFill>
            <a:prstDash val="solid"/>
            <a:round/>
            <a:headEnd len="med" w="med" type="none"/>
            <a:tailEnd len="med" w="med" type="triangle"/>
          </a:ln>
        </p:spPr>
      </p:cxnSp>
      <p:cxnSp>
        <p:nvCxnSpPr>
          <p:cNvPr id="368" name="Google Shape;368;p27"/>
          <p:cNvCxnSpPr>
            <a:stCxn id="369" idx="3"/>
          </p:cNvCxnSpPr>
          <p:nvPr/>
        </p:nvCxnSpPr>
        <p:spPr>
          <a:xfrm flipH="1" rot="10800000">
            <a:off x="3149050" y="2387325"/>
            <a:ext cx="522600" cy="10200"/>
          </a:xfrm>
          <a:prstGeom prst="curvedConnector3">
            <a:avLst>
              <a:gd fmla="val 50000" name="adj1"/>
            </a:avLst>
          </a:prstGeom>
          <a:noFill/>
          <a:ln cap="flat" cmpd="sng" w="38100">
            <a:solidFill>
              <a:srgbClr val="FF00FF"/>
            </a:solidFill>
            <a:prstDash val="solid"/>
            <a:round/>
            <a:headEnd len="med" w="med" type="none"/>
            <a:tailEnd len="med" w="med" type="triangle"/>
          </a:ln>
        </p:spPr>
      </p:cxnSp>
      <p:cxnSp>
        <p:nvCxnSpPr>
          <p:cNvPr id="370" name="Google Shape;370;p27"/>
          <p:cNvCxnSpPr>
            <a:stCxn id="371" idx="3"/>
            <a:endCxn id="369" idx="1"/>
          </p:cNvCxnSpPr>
          <p:nvPr/>
        </p:nvCxnSpPr>
        <p:spPr>
          <a:xfrm>
            <a:off x="2219700" y="1930225"/>
            <a:ext cx="462900" cy="467400"/>
          </a:xfrm>
          <a:prstGeom prst="curvedConnector3">
            <a:avLst>
              <a:gd fmla="val 49995" name="adj1"/>
            </a:avLst>
          </a:prstGeom>
          <a:noFill/>
          <a:ln cap="flat" cmpd="sng" w="38100">
            <a:solidFill>
              <a:srgbClr val="FF00FF"/>
            </a:solidFill>
            <a:prstDash val="solid"/>
            <a:round/>
            <a:headEnd len="med" w="med" type="none"/>
            <a:tailEnd len="med" w="med" type="triangle"/>
          </a:ln>
        </p:spPr>
      </p:cxnSp>
      <p:grpSp>
        <p:nvGrpSpPr>
          <p:cNvPr id="372" name="Google Shape;372;p27"/>
          <p:cNvGrpSpPr/>
          <p:nvPr/>
        </p:nvGrpSpPr>
        <p:grpSpPr>
          <a:xfrm>
            <a:off x="2669600" y="2216025"/>
            <a:ext cx="479450" cy="363000"/>
            <a:chOff x="2669600" y="2216025"/>
            <a:chExt cx="479450" cy="363000"/>
          </a:xfrm>
        </p:grpSpPr>
        <p:cxnSp>
          <p:nvCxnSpPr>
            <p:cNvPr id="373" name="Google Shape;373;p27"/>
            <p:cNvCxnSpPr/>
            <p:nvPr/>
          </p:nvCxnSpPr>
          <p:spPr>
            <a:xfrm>
              <a:off x="2669600" y="2387725"/>
              <a:ext cx="39900" cy="0"/>
            </a:xfrm>
            <a:prstGeom prst="straightConnector1">
              <a:avLst/>
            </a:prstGeom>
            <a:noFill/>
            <a:ln cap="flat" cmpd="sng" w="76200">
              <a:solidFill>
                <a:srgbClr val="000000"/>
              </a:solidFill>
              <a:prstDash val="solid"/>
              <a:round/>
              <a:headEnd len="med" w="med" type="none"/>
              <a:tailEnd len="med" w="med" type="triangle"/>
            </a:ln>
          </p:spPr>
        </p:cxnSp>
        <p:sp>
          <p:nvSpPr>
            <p:cNvPr id="369" name="Google Shape;369;p27"/>
            <p:cNvSpPr txBox="1"/>
            <p:nvPr/>
          </p:nvSpPr>
          <p:spPr>
            <a:xfrm>
              <a:off x="2682550" y="2216025"/>
              <a:ext cx="466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sp>
        <p:nvSpPr>
          <p:cNvPr id="366" name="Google Shape;366;p27"/>
          <p:cNvSpPr txBox="1"/>
          <p:nvPr/>
        </p:nvSpPr>
        <p:spPr>
          <a:xfrm>
            <a:off x="924750" y="2676925"/>
            <a:ext cx="10533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L2 = [1, 2]</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L2 -&gt; 6B</a:t>
            </a:r>
            <a:endParaRPr>
              <a:latin typeface="Avenir"/>
              <a:ea typeface="Avenir"/>
              <a:cs typeface="Avenir"/>
              <a:sym typeface="Avenir"/>
            </a:endParaRPr>
          </a:p>
        </p:txBody>
      </p:sp>
      <p:sp>
        <p:nvSpPr>
          <p:cNvPr id="371" name="Google Shape;371;p27"/>
          <p:cNvSpPr txBox="1"/>
          <p:nvPr/>
        </p:nvSpPr>
        <p:spPr>
          <a:xfrm>
            <a:off x="683100" y="1640875"/>
            <a:ext cx="1536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 = [‘a’, ‘b’, ‘c’]</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 -&gt; 2B</a:t>
            </a:r>
            <a:endParaRPr>
              <a:latin typeface="Avenir"/>
              <a:ea typeface="Avenir"/>
              <a:cs typeface="Avenir"/>
              <a:sym typeface="Avenir"/>
            </a:endParaRPr>
          </a:p>
        </p:txBody>
      </p:sp>
      <p:grpSp>
        <p:nvGrpSpPr>
          <p:cNvPr id="374" name="Google Shape;374;p27"/>
          <p:cNvGrpSpPr/>
          <p:nvPr/>
        </p:nvGrpSpPr>
        <p:grpSpPr>
          <a:xfrm>
            <a:off x="2669600" y="3343675"/>
            <a:ext cx="479450" cy="363000"/>
            <a:chOff x="2669600" y="2216025"/>
            <a:chExt cx="479450" cy="363000"/>
          </a:xfrm>
        </p:grpSpPr>
        <p:cxnSp>
          <p:nvCxnSpPr>
            <p:cNvPr id="375" name="Google Shape;375;p27"/>
            <p:cNvCxnSpPr/>
            <p:nvPr/>
          </p:nvCxnSpPr>
          <p:spPr>
            <a:xfrm>
              <a:off x="2669600" y="2387725"/>
              <a:ext cx="39900" cy="0"/>
            </a:xfrm>
            <a:prstGeom prst="straightConnector1">
              <a:avLst/>
            </a:prstGeom>
            <a:noFill/>
            <a:ln cap="flat" cmpd="sng" w="76200">
              <a:solidFill>
                <a:srgbClr val="000000"/>
              </a:solidFill>
              <a:prstDash val="solid"/>
              <a:round/>
              <a:headEnd len="med" w="med" type="none"/>
              <a:tailEnd len="med" w="med" type="triangle"/>
            </a:ln>
          </p:spPr>
        </p:cxnSp>
        <p:sp>
          <p:nvSpPr>
            <p:cNvPr id="367" name="Google Shape;367;p27"/>
            <p:cNvSpPr txBox="1"/>
            <p:nvPr/>
          </p:nvSpPr>
          <p:spPr>
            <a:xfrm>
              <a:off x="2682550" y="2216025"/>
              <a:ext cx="466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cxnSp>
        <p:nvCxnSpPr>
          <p:cNvPr id="376" name="Google Shape;376;p27"/>
          <p:cNvCxnSpPr>
            <a:stCxn id="367" idx="3"/>
            <a:endCxn id="377" idx="1"/>
          </p:cNvCxnSpPr>
          <p:nvPr/>
        </p:nvCxnSpPr>
        <p:spPr>
          <a:xfrm flipH="1" rot="10800000">
            <a:off x="3149050" y="3514975"/>
            <a:ext cx="522600" cy="10200"/>
          </a:xfrm>
          <a:prstGeom prst="curvedConnector3">
            <a:avLst>
              <a:gd fmla="val 49995" name="adj1"/>
            </a:avLst>
          </a:prstGeom>
          <a:noFill/>
          <a:ln cap="flat" cmpd="sng" w="38100">
            <a:solidFill>
              <a:srgbClr val="FF00FF"/>
            </a:solidFill>
            <a:prstDash val="solid"/>
            <a:round/>
            <a:headEnd len="med" w="med" type="none"/>
            <a:tailEnd len="med" w="med" type="triangle"/>
          </a:ln>
        </p:spPr>
      </p:cxnSp>
      <p:sp>
        <p:nvSpPr>
          <p:cNvPr id="364" name="Google Shape;364;p27"/>
          <p:cNvSpPr txBox="1"/>
          <p:nvPr/>
        </p:nvSpPr>
        <p:spPr>
          <a:xfrm>
            <a:off x="4817375" y="2214675"/>
            <a:ext cx="3855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‘B’</a:t>
            </a:r>
            <a:endParaRPr sz="1300">
              <a:latin typeface="Avenir"/>
              <a:ea typeface="Avenir"/>
              <a:cs typeface="Avenir"/>
              <a:sym typeface="Avenir"/>
            </a:endParaRPr>
          </a:p>
        </p:txBody>
      </p:sp>
      <p:sp>
        <p:nvSpPr>
          <p:cNvPr id="378" name="Google Shape;378;p27"/>
          <p:cNvSpPr txBox="1"/>
          <p:nvPr/>
        </p:nvSpPr>
        <p:spPr>
          <a:xfrm>
            <a:off x="5971200" y="2212200"/>
            <a:ext cx="3855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‘C’</a:t>
            </a:r>
            <a:endParaRPr sz="1300">
              <a:latin typeface="Avenir"/>
              <a:ea typeface="Avenir"/>
              <a:cs typeface="Avenir"/>
              <a:sym typeface="Avenir"/>
            </a:endParaRPr>
          </a:p>
        </p:txBody>
      </p:sp>
      <p:cxnSp>
        <p:nvCxnSpPr>
          <p:cNvPr id="379" name="Google Shape;379;p27"/>
          <p:cNvCxnSpPr>
            <a:stCxn id="364" idx="3"/>
            <a:endCxn id="378" idx="1"/>
          </p:cNvCxnSpPr>
          <p:nvPr/>
        </p:nvCxnSpPr>
        <p:spPr>
          <a:xfrm flipH="1" rot="10800000">
            <a:off x="5202875" y="2395125"/>
            <a:ext cx="768300" cy="2400"/>
          </a:xfrm>
          <a:prstGeom prst="curvedConnector3">
            <a:avLst>
              <a:gd fmla="val 50002" name="adj1"/>
            </a:avLst>
          </a:prstGeom>
          <a:noFill/>
          <a:ln cap="flat" cmpd="sng" w="38100">
            <a:solidFill>
              <a:srgbClr val="FF00FF"/>
            </a:solidFill>
            <a:prstDash val="solid"/>
            <a:round/>
            <a:headEnd len="med" w="med" type="none"/>
            <a:tailEnd len="med" w="med" type="triangle"/>
          </a:ln>
        </p:spPr>
      </p:cxnSp>
      <p:sp>
        <p:nvSpPr>
          <p:cNvPr id="377" name="Google Shape;377;p27"/>
          <p:cNvSpPr txBox="1"/>
          <p:nvPr/>
        </p:nvSpPr>
        <p:spPr>
          <a:xfrm>
            <a:off x="3671600" y="33322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cxnSp>
        <p:nvCxnSpPr>
          <p:cNvPr id="380" name="Google Shape;380;p27"/>
          <p:cNvCxnSpPr>
            <a:stCxn id="377" idx="3"/>
            <a:endCxn id="381" idx="1"/>
          </p:cNvCxnSpPr>
          <p:nvPr/>
        </p:nvCxnSpPr>
        <p:spPr>
          <a:xfrm>
            <a:off x="5208200" y="3515075"/>
            <a:ext cx="1143300" cy="600"/>
          </a:xfrm>
          <a:prstGeom prst="curvedConnector3">
            <a:avLst>
              <a:gd fmla="val 49999" name="adj1"/>
            </a:avLst>
          </a:prstGeom>
          <a:noFill/>
          <a:ln cap="flat" cmpd="sng" w="38100">
            <a:solidFill>
              <a:srgbClr val="FF00FF"/>
            </a:solidFill>
            <a:prstDash val="solid"/>
            <a:round/>
            <a:headEnd len="med" w="med" type="none"/>
            <a:tailEnd len="med" w="med" type="triangle"/>
          </a:ln>
        </p:spPr>
      </p:cxnSp>
      <p:sp>
        <p:nvSpPr>
          <p:cNvPr id="381" name="Google Shape;381;p27"/>
          <p:cNvSpPr txBox="1"/>
          <p:nvPr/>
        </p:nvSpPr>
        <p:spPr>
          <a:xfrm>
            <a:off x="6351475" y="33322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a:t>
            </a:r>
            <a:endParaRPr sz="1300">
              <a:latin typeface="Avenir"/>
              <a:ea typeface="Avenir"/>
              <a:cs typeface="Avenir"/>
              <a:sym typeface="Avenir"/>
            </a:endParaRPr>
          </a:p>
        </p:txBody>
      </p:sp>
      <p:sp>
        <p:nvSpPr>
          <p:cNvPr id="382" name="Google Shape;382;p27"/>
          <p:cNvSpPr txBox="1"/>
          <p:nvPr/>
        </p:nvSpPr>
        <p:spPr>
          <a:xfrm>
            <a:off x="3671613" y="44294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cxnSp>
        <p:nvCxnSpPr>
          <p:cNvPr id="383" name="Google Shape;383;p27"/>
          <p:cNvCxnSpPr>
            <a:stCxn id="382" idx="3"/>
            <a:endCxn id="384" idx="1"/>
          </p:cNvCxnSpPr>
          <p:nvPr/>
        </p:nvCxnSpPr>
        <p:spPr>
          <a:xfrm>
            <a:off x="5208213" y="4612275"/>
            <a:ext cx="1143300" cy="600"/>
          </a:xfrm>
          <a:prstGeom prst="curvedConnector3">
            <a:avLst>
              <a:gd fmla="val 49999" name="adj1"/>
            </a:avLst>
          </a:prstGeom>
          <a:noFill/>
          <a:ln cap="flat" cmpd="sng" w="38100">
            <a:solidFill>
              <a:srgbClr val="FF00FF"/>
            </a:solidFill>
            <a:prstDash val="solid"/>
            <a:round/>
            <a:headEnd len="med" w="med" type="none"/>
            <a:tailEnd len="med" w="med" type="triangle"/>
          </a:ln>
        </p:spPr>
      </p:cxnSp>
      <p:sp>
        <p:nvSpPr>
          <p:cNvPr id="384" name="Google Shape;384;p27"/>
          <p:cNvSpPr txBox="1"/>
          <p:nvPr/>
        </p:nvSpPr>
        <p:spPr>
          <a:xfrm>
            <a:off x="6351488" y="44294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a:t>
            </a:r>
            <a:endParaRPr sz="1300">
              <a:latin typeface="Avenir"/>
              <a:ea typeface="Avenir"/>
              <a:cs typeface="Avenir"/>
              <a:sym typeface="Avenir"/>
            </a:endParaRPr>
          </a:p>
        </p:txBody>
      </p:sp>
      <p:sp>
        <p:nvSpPr>
          <p:cNvPr id="385" name="Google Shape;385;p27"/>
          <p:cNvSpPr txBox="1"/>
          <p:nvPr/>
        </p:nvSpPr>
        <p:spPr>
          <a:xfrm>
            <a:off x="924750" y="3850725"/>
            <a:ext cx="10533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 += L2</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 -&gt; 2B</a:t>
            </a:r>
            <a:endParaRPr>
              <a:latin typeface="Avenir"/>
              <a:ea typeface="Avenir"/>
              <a:cs typeface="Avenir"/>
              <a:sym typeface="Avenir"/>
            </a:endParaRPr>
          </a:p>
        </p:txBody>
      </p:sp>
      <p:cxnSp>
        <p:nvCxnSpPr>
          <p:cNvPr id="386" name="Google Shape;386;p27"/>
          <p:cNvCxnSpPr>
            <a:stCxn id="385" idx="3"/>
            <a:endCxn id="369" idx="1"/>
          </p:cNvCxnSpPr>
          <p:nvPr/>
        </p:nvCxnSpPr>
        <p:spPr>
          <a:xfrm flipH="1" rot="10800000">
            <a:off x="1978050" y="2397675"/>
            <a:ext cx="704400" cy="1742400"/>
          </a:xfrm>
          <a:prstGeom prst="curvedConnector3">
            <a:avLst>
              <a:gd fmla="val 50007" name="adj1"/>
            </a:avLst>
          </a:prstGeom>
          <a:noFill/>
          <a:ln cap="flat" cmpd="sng" w="38100">
            <a:solidFill>
              <a:srgbClr val="FF00FF"/>
            </a:solidFill>
            <a:prstDash val="solid"/>
            <a:round/>
            <a:headEnd len="med" w="med" type="none"/>
            <a:tailEnd len="med" w="med" type="triangle"/>
          </a:ln>
        </p:spPr>
      </p:cxnSp>
      <p:cxnSp>
        <p:nvCxnSpPr>
          <p:cNvPr id="387" name="Google Shape;387;p27"/>
          <p:cNvCxnSpPr>
            <a:stCxn id="378" idx="3"/>
            <a:endCxn id="382" idx="1"/>
          </p:cNvCxnSpPr>
          <p:nvPr/>
        </p:nvCxnSpPr>
        <p:spPr>
          <a:xfrm flipH="1">
            <a:off x="3671700" y="2395050"/>
            <a:ext cx="2685000" cy="2217300"/>
          </a:xfrm>
          <a:prstGeom prst="curvedConnector5">
            <a:avLst>
              <a:gd fmla="val -8869" name="adj1"/>
              <a:gd fmla="val 49998" name="adj2"/>
              <a:gd fmla="val 108872" name="adj3"/>
            </a:avLst>
          </a:prstGeom>
          <a:noFill/>
          <a:ln cap="flat" cmpd="sng" w="38100">
            <a:solidFill>
              <a:srgbClr val="FF00FF"/>
            </a:solidFill>
            <a:prstDash val="solid"/>
            <a:round/>
            <a:headEnd len="med" w="med" type="none"/>
            <a:tailEnd len="med" w="med" type="triangle"/>
          </a:ln>
        </p:spPr>
      </p:cxnSp>
      <p:cxnSp>
        <p:nvCxnSpPr>
          <p:cNvPr id="388" name="Google Shape;388;p27"/>
          <p:cNvCxnSpPr>
            <a:stCxn id="377" idx="2"/>
            <a:endCxn id="382" idx="0"/>
          </p:cNvCxnSpPr>
          <p:nvPr/>
        </p:nvCxnSpPr>
        <p:spPr>
          <a:xfrm flipH="1" rot="-5400000">
            <a:off x="4074500" y="4063325"/>
            <a:ext cx="731400" cy="600"/>
          </a:xfrm>
          <a:prstGeom prst="curvedConnector3">
            <a:avLst>
              <a:gd fmla="val 50007" name="adj1"/>
            </a:avLst>
          </a:prstGeom>
          <a:noFill/>
          <a:ln cap="flat" cmpd="sng" w="28575">
            <a:solidFill>
              <a:srgbClr val="FF9900"/>
            </a:solidFill>
            <a:prstDash val="solid"/>
            <a:round/>
            <a:headEnd len="med" w="med" type="none"/>
            <a:tailEnd len="med" w="med" type="triangle"/>
          </a:ln>
        </p:spPr>
      </p:cxnSp>
      <p:cxnSp>
        <p:nvCxnSpPr>
          <p:cNvPr id="389" name="Google Shape;389;p27"/>
          <p:cNvCxnSpPr>
            <a:stCxn id="381" idx="2"/>
            <a:endCxn id="384" idx="0"/>
          </p:cNvCxnSpPr>
          <p:nvPr/>
        </p:nvCxnSpPr>
        <p:spPr>
          <a:xfrm flipH="1" rot="-5400000">
            <a:off x="6754375" y="4063325"/>
            <a:ext cx="731400" cy="600"/>
          </a:xfrm>
          <a:prstGeom prst="curvedConnector3">
            <a:avLst>
              <a:gd fmla="val 50007" name="adj1"/>
            </a:avLst>
          </a:prstGeom>
          <a:noFill/>
          <a:ln cap="flat" cmpd="sng" w="28575">
            <a:solidFill>
              <a:srgbClr val="FF99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type="title"/>
          </p:nvPr>
        </p:nvSpPr>
        <p:spPr>
          <a:xfrm>
            <a:off x="311700" y="2389833"/>
            <a:ext cx="8520600" cy="935400"/>
          </a:xfrm>
          <a:prstGeom prst="rect">
            <a:avLst/>
          </a:prstGeom>
        </p:spPr>
        <p:txBody>
          <a:bodyPr anchorCtr="0" anchor="ctr" bIns="94825" lIns="94825" spcFirstLastPara="1" rIns="94825" wrap="square" tIns="94825">
            <a:noAutofit/>
          </a:bodyPr>
          <a:lstStyle/>
          <a:p>
            <a:pPr indent="0" lvl="0" marL="0" rtl="0" algn="ctr">
              <a:spcBef>
                <a:spcPts val="0"/>
              </a:spcBef>
              <a:spcAft>
                <a:spcPts val="0"/>
              </a:spcAft>
              <a:buNone/>
            </a:pPr>
            <a:r>
              <a:rPr lang="en"/>
              <a:t>Lookup tables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Lists vs. sets</a:t>
            </a:r>
            <a:endParaRPr/>
          </a:p>
        </p:txBody>
      </p:sp>
      <p:sp>
        <p:nvSpPr>
          <p:cNvPr id="400" name="Google Shape;400;p29"/>
          <p:cNvSpPr txBox="1"/>
          <p:nvPr/>
        </p:nvSpPr>
        <p:spPr>
          <a:xfrm>
            <a:off x="2705625" y="1969800"/>
            <a:ext cx="427500" cy="349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401" name="Google Shape;401;p29"/>
          <p:cNvSpPr txBox="1"/>
          <p:nvPr/>
        </p:nvSpPr>
        <p:spPr>
          <a:xfrm>
            <a:off x="3531900" y="1969800"/>
            <a:ext cx="427500" cy="349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cxnSp>
        <p:nvCxnSpPr>
          <p:cNvPr id="402" name="Google Shape;402;p29"/>
          <p:cNvCxnSpPr>
            <a:stCxn id="400" idx="3"/>
            <a:endCxn id="401" idx="1"/>
          </p:cNvCxnSpPr>
          <p:nvPr/>
        </p:nvCxnSpPr>
        <p:spPr>
          <a:xfrm>
            <a:off x="3133125" y="2144700"/>
            <a:ext cx="398700" cy="0"/>
          </a:xfrm>
          <a:prstGeom prst="straightConnector1">
            <a:avLst/>
          </a:prstGeom>
          <a:noFill/>
          <a:ln cap="flat" cmpd="sng" w="28575">
            <a:solidFill>
              <a:schemeClr val="dk2"/>
            </a:solidFill>
            <a:prstDash val="solid"/>
            <a:round/>
            <a:headEnd len="med" w="med" type="none"/>
            <a:tailEnd len="med" w="med" type="triangle"/>
          </a:ln>
        </p:spPr>
      </p:cxnSp>
      <p:sp>
        <p:nvSpPr>
          <p:cNvPr id="403" name="Google Shape;403;p29"/>
          <p:cNvSpPr txBox="1"/>
          <p:nvPr/>
        </p:nvSpPr>
        <p:spPr>
          <a:xfrm>
            <a:off x="4358175" y="1969800"/>
            <a:ext cx="427500" cy="349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cxnSp>
        <p:nvCxnSpPr>
          <p:cNvPr id="404" name="Google Shape;404;p29"/>
          <p:cNvCxnSpPr>
            <a:endCxn id="403" idx="1"/>
          </p:cNvCxnSpPr>
          <p:nvPr/>
        </p:nvCxnSpPr>
        <p:spPr>
          <a:xfrm>
            <a:off x="3959475" y="2144700"/>
            <a:ext cx="398700" cy="0"/>
          </a:xfrm>
          <a:prstGeom prst="straightConnector1">
            <a:avLst/>
          </a:prstGeom>
          <a:noFill/>
          <a:ln cap="flat" cmpd="sng" w="28575">
            <a:solidFill>
              <a:schemeClr val="dk2"/>
            </a:solidFill>
            <a:prstDash val="solid"/>
            <a:round/>
            <a:headEnd len="med" w="med" type="none"/>
            <a:tailEnd len="med" w="med" type="triangle"/>
          </a:ln>
        </p:spPr>
      </p:cxnSp>
      <p:sp>
        <p:nvSpPr>
          <p:cNvPr id="405" name="Google Shape;405;p29"/>
          <p:cNvSpPr txBox="1"/>
          <p:nvPr/>
        </p:nvSpPr>
        <p:spPr>
          <a:xfrm>
            <a:off x="5184525" y="1969800"/>
            <a:ext cx="427500" cy="349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cxnSp>
        <p:nvCxnSpPr>
          <p:cNvPr id="406" name="Google Shape;406;p29"/>
          <p:cNvCxnSpPr>
            <a:endCxn id="405" idx="1"/>
          </p:cNvCxnSpPr>
          <p:nvPr/>
        </p:nvCxnSpPr>
        <p:spPr>
          <a:xfrm>
            <a:off x="4785825" y="2144700"/>
            <a:ext cx="398700" cy="0"/>
          </a:xfrm>
          <a:prstGeom prst="straightConnector1">
            <a:avLst/>
          </a:prstGeom>
          <a:noFill/>
          <a:ln cap="flat" cmpd="sng" w="28575">
            <a:solidFill>
              <a:schemeClr val="dk2"/>
            </a:solidFill>
            <a:prstDash val="solid"/>
            <a:round/>
            <a:headEnd len="med" w="med" type="none"/>
            <a:tailEnd len="med" w="med" type="triangle"/>
          </a:ln>
        </p:spPr>
      </p:cxnSp>
      <p:sp>
        <p:nvSpPr>
          <p:cNvPr id="407" name="Google Shape;407;p29"/>
          <p:cNvSpPr txBox="1"/>
          <p:nvPr/>
        </p:nvSpPr>
        <p:spPr>
          <a:xfrm>
            <a:off x="6010875" y="1969800"/>
            <a:ext cx="427500" cy="349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cxnSp>
        <p:nvCxnSpPr>
          <p:cNvPr id="408" name="Google Shape;408;p29"/>
          <p:cNvCxnSpPr>
            <a:endCxn id="407" idx="1"/>
          </p:cNvCxnSpPr>
          <p:nvPr/>
        </p:nvCxnSpPr>
        <p:spPr>
          <a:xfrm>
            <a:off x="5612175" y="2144700"/>
            <a:ext cx="398700" cy="0"/>
          </a:xfrm>
          <a:prstGeom prst="straightConnector1">
            <a:avLst/>
          </a:prstGeom>
          <a:noFill/>
          <a:ln cap="flat" cmpd="sng" w="28575">
            <a:solidFill>
              <a:schemeClr val="dk2"/>
            </a:solidFill>
            <a:prstDash val="solid"/>
            <a:round/>
            <a:headEnd len="med" w="med" type="none"/>
            <a:tailEnd len="med" w="med" type="triangle"/>
          </a:ln>
        </p:spPr>
      </p:cxnSp>
      <p:sp>
        <p:nvSpPr>
          <p:cNvPr id="409" name="Google Shape;409;p29"/>
          <p:cNvSpPr/>
          <p:nvPr/>
        </p:nvSpPr>
        <p:spPr>
          <a:xfrm>
            <a:off x="3300000" y="3213900"/>
            <a:ext cx="2544000" cy="198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txBox="1"/>
          <p:nvPr/>
        </p:nvSpPr>
        <p:spPr>
          <a:xfrm>
            <a:off x="4771425" y="3690275"/>
            <a:ext cx="4275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411" name="Google Shape;411;p29"/>
          <p:cNvSpPr txBox="1"/>
          <p:nvPr/>
        </p:nvSpPr>
        <p:spPr>
          <a:xfrm>
            <a:off x="4444350" y="4296250"/>
            <a:ext cx="4275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412" name="Google Shape;412;p29"/>
          <p:cNvSpPr txBox="1"/>
          <p:nvPr/>
        </p:nvSpPr>
        <p:spPr>
          <a:xfrm>
            <a:off x="3660575" y="3784625"/>
            <a:ext cx="4275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413" name="Google Shape;413;p29"/>
          <p:cNvSpPr txBox="1"/>
          <p:nvPr/>
        </p:nvSpPr>
        <p:spPr>
          <a:xfrm>
            <a:off x="4185675" y="3434825"/>
            <a:ext cx="4275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414" name="Google Shape;414;p29"/>
          <p:cNvSpPr txBox="1"/>
          <p:nvPr/>
        </p:nvSpPr>
        <p:spPr>
          <a:xfrm>
            <a:off x="5102675" y="4202925"/>
            <a:ext cx="4275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415" name="Google Shape;415;p29"/>
          <p:cNvSpPr txBox="1"/>
          <p:nvPr/>
        </p:nvSpPr>
        <p:spPr>
          <a:xfrm>
            <a:off x="946025" y="1917900"/>
            <a:ext cx="8682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nir"/>
                <a:ea typeface="Avenir"/>
                <a:cs typeface="Avenir"/>
                <a:sym typeface="Avenir"/>
              </a:rPr>
              <a:t>List</a:t>
            </a:r>
            <a:endParaRPr sz="2400">
              <a:latin typeface="Avenir"/>
              <a:ea typeface="Avenir"/>
              <a:cs typeface="Avenir"/>
              <a:sym typeface="Avenir"/>
            </a:endParaRPr>
          </a:p>
        </p:txBody>
      </p:sp>
      <p:sp>
        <p:nvSpPr>
          <p:cNvPr id="416" name="Google Shape;416;p29"/>
          <p:cNvSpPr txBox="1"/>
          <p:nvPr/>
        </p:nvSpPr>
        <p:spPr>
          <a:xfrm>
            <a:off x="946025" y="3842650"/>
            <a:ext cx="8682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nir"/>
                <a:ea typeface="Avenir"/>
                <a:cs typeface="Avenir"/>
                <a:sym typeface="Avenir"/>
              </a:rPr>
              <a:t>Se</a:t>
            </a:r>
            <a:r>
              <a:rPr lang="en" sz="2400">
                <a:latin typeface="Avenir"/>
                <a:ea typeface="Avenir"/>
                <a:cs typeface="Avenir"/>
                <a:sym typeface="Avenir"/>
              </a:rPr>
              <a:t>t</a:t>
            </a:r>
            <a:endParaRPr sz="2400">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0"/>
          <p:cNvSpPr txBox="1"/>
          <p:nvPr/>
        </p:nvSpPr>
        <p:spPr>
          <a:xfrm>
            <a:off x="1282975" y="12164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22" name="Google Shape;422;p30"/>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 hash function</a:t>
            </a:r>
            <a:endParaRPr/>
          </a:p>
        </p:txBody>
      </p:sp>
      <p:sp>
        <p:nvSpPr>
          <p:cNvPr id="423" name="Google Shape;423;p30"/>
          <p:cNvSpPr/>
          <p:nvPr/>
        </p:nvSpPr>
        <p:spPr>
          <a:xfrm>
            <a:off x="4116450" y="2669750"/>
            <a:ext cx="911100" cy="919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txBox="1"/>
          <p:nvPr/>
        </p:nvSpPr>
        <p:spPr>
          <a:xfrm>
            <a:off x="3880500" y="36026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function</a:t>
            </a:r>
            <a:endParaRPr>
              <a:latin typeface="Avenir"/>
              <a:ea typeface="Avenir"/>
              <a:cs typeface="Avenir"/>
              <a:sym typeface="Avenir"/>
            </a:endParaRPr>
          </a:p>
        </p:txBody>
      </p:sp>
      <p:graphicFrame>
        <p:nvGraphicFramePr>
          <p:cNvPr id="425" name="Google Shape;425;p30"/>
          <p:cNvGraphicFramePr/>
          <p:nvPr/>
        </p:nvGraphicFramePr>
        <p:xfrm>
          <a:off x="7607050" y="1224650"/>
          <a:ext cx="3000000" cy="3000000"/>
        </p:xfrm>
        <a:graphic>
          <a:graphicData uri="http://schemas.openxmlformats.org/drawingml/2006/table">
            <a:tbl>
              <a:tblPr>
                <a:noFill/>
                <a:tableStyleId>{9125447B-353F-4D6A-A5D2-A9506031AAB4}</a:tableStyleId>
              </a:tblPr>
              <a:tblGrid>
                <a:gridCol w="39007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26" name="Google Shape;426;p30"/>
          <p:cNvSpPr txBox="1"/>
          <p:nvPr/>
        </p:nvSpPr>
        <p:spPr>
          <a:xfrm>
            <a:off x="7110588" y="50650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table</a:t>
            </a:r>
            <a:endParaRPr>
              <a:latin typeface="Avenir"/>
              <a:ea typeface="Avenir"/>
              <a:cs typeface="Avenir"/>
              <a:sym typeface="Avenir"/>
            </a:endParaRPr>
          </a:p>
        </p:txBody>
      </p:sp>
      <p:sp>
        <p:nvSpPr>
          <p:cNvPr id="427" name="Google Shape;427;p30"/>
          <p:cNvSpPr/>
          <p:nvPr/>
        </p:nvSpPr>
        <p:spPr>
          <a:xfrm>
            <a:off x="1506825" y="1274125"/>
            <a:ext cx="390000" cy="390000"/>
          </a:xfrm>
          <a:prstGeom prst="ellipse">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txBox="1"/>
          <p:nvPr/>
        </p:nvSpPr>
        <p:spPr>
          <a:xfrm>
            <a:off x="1010325" y="1746550"/>
            <a:ext cx="13830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immutable object 1</a:t>
            </a:r>
            <a:endParaRPr>
              <a:latin typeface="Avenir"/>
              <a:ea typeface="Avenir"/>
              <a:cs typeface="Avenir"/>
              <a:sym typeface="Avenir"/>
            </a:endParaRPr>
          </a:p>
        </p:txBody>
      </p:sp>
      <p:cxnSp>
        <p:nvCxnSpPr>
          <p:cNvPr id="429" name="Google Shape;429;p30"/>
          <p:cNvCxnSpPr>
            <a:stCxn id="421" idx="3"/>
            <a:endCxn id="430" idx="1"/>
          </p:cNvCxnSpPr>
          <p:nvPr/>
        </p:nvCxnSpPr>
        <p:spPr>
          <a:xfrm>
            <a:off x="2008675" y="1481475"/>
            <a:ext cx="2107800" cy="1420200"/>
          </a:xfrm>
          <a:prstGeom prst="curvedConnector3">
            <a:avLst>
              <a:gd fmla="val 49999" name="adj1"/>
            </a:avLst>
          </a:prstGeom>
          <a:noFill/>
          <a:ln cap="flat" cmpd="sng" w="38100">
            <a:solidFill>
              <a:srgbClr val="FF00FF"/>
            </a:solidFill>
            <a:prstDash val="solid"/>
            <a:round/>
            <a:headEnd len="med" w="med" type="none"/>
            <a:tailEnd len="med" w="med" type="triangle"/>
          </a:ln>
        </p:spPr>
      </p:cxnSp>
      <p:cxnSp>
        <p:nvCxnSpPr>
          <p:cNvPr id="431" name="Google Shape;431;p30"/>
          <p:cNvCxnSpPr>
            <a:stCxn id="430" idx="3"/>
            <a:endCxn id="432" idx="1"/>
          </p:cNvCxnSpPr>
          <p:nvPr/>
        </p:nvCxnSpPr>
        <p:spPr>
          <a:xfrm flipH="1" rot="10800000">
            <a:off x="5027550" y="2178228"/>
            <a:ext cx="2579400" cy="723300"/>
          </a:xfrm>
          <a:prstGeom prst="curvedConnector3">
            <a:avLst>
              <a:gd fmla="val 50002" name="adj1"/>
            </a:avLst>
          </a:prstGeom>
          <a:noFill/>
          <a:ln cap="flat" cmpd="sng" w="38100">
            <a:solidFill>
              <a:srgbClr val="FF00FF"/>
            </a:solidFill>
            <a:prstDash val="solid"/>
            <a:round/>
            <a:headEnd len="med" w="med" type="none"/>
            <a:tailEnd len="med" w="med" type="triangle"/>
          </a:ln>
        </p:spPr>
      </p:cxnSp>
      <p:sp>
        <p:nvSpPr>
          <p:cNvPr id="432" name="Google Shape;432;p30"/>
          <p:cNvSpPr txBox="1"/>
          <p:nvPr/>
        </p:nvSpPr>
        <p:spPr>
          <a:xfrm>
            <a:off x="7607075" y="1991726"/>
            <a:ext cx="390000" cy="373200"/>
          </a:xfrm>
          <a:prstGeom prst="rect">
            <a:avLst/>
          </a:prstGeom>
          <a:solidFill>
            <a:srgbClr val="FF0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30" name="Google Shape;430;p30"/>
          <p:cNvSpPr txBox="1"/>
          <p:nvPr/>
        </p:nvSpPr>
        <p:spPr>
          <a:xfrm>
            <a:off x="4116450" y="27848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33" name="Google Shape;433;p30"/>
          <p:cNvSpPr txBox="1"/>
          <p:nvPr/>
        </p:nvSpPr>
        <p:spPr>
          <a:xfrm>
            <a:off x="4116450" y="30134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34" name="Google Shape;434;p30"/>
          <p:cNvSpPr txBox="1"/>
          <p:nvPr/>
        </p:nvSpPr>
        <p:spPr>
          <a:xfrm>
            <a:off x="4116450" y="32420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35" name="Google Shape;435;p30"/>
          <p:cNvSpPr txBox="1"/>
          <p:nvPr/>
        </p:nvSpPr>
        <p:spPr>
          <a:xfrm>
            <a:off x="1282975" y="26642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36" name="Google Shape;436;p30"/>
          <p:cNvSpPr/>
          <p:nvPr/>
        </p:nvSpPr>
        <p:spPr>
          <a:xfrm>
            <a:off x="1506825" y="2721925"/>
            <a:ext cx="390000" cy="3900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txBox="1"/>
          <p:nvPr/>
        </p:nvSpPr>
        <p:spPr>
          <a:xfrm>
            <a:off x="1010325" y="3194350"/>
            <a:ext cx="13830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immutable object 2</a:t>
            </a:r>
            <a:endParaRPr>
              <a:latin typeface="Avenir"/>
              <a:ea typeface="Avenir"/>
              <a:cs typeface="Avenir"/>
              <a:sym typeface="Avenir"/>
            </a:endParaRPr>
          </a:p>
        </p:txBody>
      </p:sp>
      <p:cxnSp>
        <p:nvCxnSpPr>
          <p:cNvPr id="438" name="Google Shape;438;p30"/>
          <p:cNvCxnSpPr>
            <a:stCxn id="435" idx="3"/>
            <a:endCxn id="433" idx="1"/>
          </p:cNvCxnSpPr>
          <p:nvPr/>
        </p:nvCxnSpPr>
        <p:spPr>
          <a:xfrm>
            <a:off x="2008675" y="2929275"/>
            <a:ext cx="2107800" cy="201000"/>
          </a:xfrm>
          <a:prstGeom prst="curvedConnector3">
            <a:avLst>
              <a:gd fmla="val 49999" name="adj1"/>
            </a:avLst>
          </a:prstGeom>
          <a:noFill/>
          <a:ln cap="flat" cmpd="sng" w="38100">
            <a:solidFill>
              <a:srgbClr val="FF9900"/>
            </a:solidFill>
            <a:prstDash val="solid"/>
            <a:round/>
            <a:headEnd len="med" w="med" type="none"/>
            <a:tailEnd len="med" w="med" type="triangle"/>
          </a:ln>
        </p:spPr>
      </p:cxnSp>
      <p:cxnSp>
        <p:nvCxnSpPr>
          <p:cNvPr id="439" name="Google Shape;439;p30"/>
          <p:cNvCxnSpPr>
            <a:stCxn id="434" idx="3"/>
            <a:endCxn id="440" idx="1"/>
          </p:cNvCxnSpPr>
          <p:nvPr/>
        </p:nvCxnSpPr>
        <p:spPr>
          <a:xfrm>
            <a:off x="5027550" y="3358728"/>
            <a:ext cx="2579400" cy="347700"/>
          </a:xfrm>
          <a:prstGeom prst="curvedConnector3">
            <a:avLst>
              <a:gd fmla="val 50002" name="adj1"/>
            </a:avLst>
          </a:prstGeom>
          <a:noFill/>
          <a:ln cap="flat" cmpd="sng" w="38100">
            <a:solidFill>
              <a:srgbClr val="00FFFF"/>
            </a:solidFill>
            <a:prstDash val="solid"/>
            <a:round/>
            <a:headEnd len="med" w="med" type="none"/>
            <a:tailEnd len="med" w="med" type="triangle"/>
          </a:ln>
        </p:spPr>
      </p:cxnSp>
      <p:sp>
        <p:nvSpPr>
          <p:cNvPr id="441" name="Google Shape;441;p30"/>
          <p:cNvSpPr txBox="1"/>
          <p:nvPr/>
        </p:nvSpPr>
        <p:spPr>
          <a:xfrm>
            <a:off x="1282975" y="39596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42" name="Google Shape;442;p30"/>
          <p:cNvSpPr/>
          <p:nvPr/>
        </p:nvSpPr>
        <p:spPr>
          <a:xfrm>
            <a:off x="1506825" y="4017325"/>
            <a:ext cx="390000" cy="390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txBox="1"/>
          <p:nvPr/>
        </p:nvSpPr>
        <p:spPr>
          <a:xfrm>
            <a:off x="1010325" y="4489750"/>
            <a:ext cx="13830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immutable object 3</a:t>
            </a:r>
            <a:endParaRPr>
              <a:latin typeface="Avenir"/>
              <a:ea typeface="Avenir"/>
              <a:cs typeface="Avenir"/>
              <a:sym typeface="Avenir"/>
            </a:endParaRPr>
          </a:p>
        </p:txBody>
      </p:sp>
      <p:cxnSp>
        <p:nvCxnSpPr>
          <p:cNvPr id="444" name="Google Shape;444;p30"/>
          <p:cNvCxnSpPr>
            <a:stCxn id="441" idx="3"/>
            <a:endCxn id="434" idx="1"/>
          </p:cNvCxnSpPr>
          <p:nvPr/>
        </p:nvCxnSpPr>
        <p:spPr>
          <a:xfrm flipH="1" rot="10800000">
            <a:off x="2008675" y="3358875"/>
            <a:ext cx="2107800" cy="865800"/>
          </a:xfrm>
          <a:prstGeom prst="curvedConnector3">
            <a:avLst>
              <a:gd fmla="val 49999" name="adj1"/>
            </a:avLst>
          </a:prstGeom>
          <a:noFill/>
          <a:ln cap="flat" cmpd="sng" w="38100">
            <a:solidFill>
              <a:srgbClr val="00FFFF"/>
            </a:solidFill>
            <a:prstDash val="solid"/>
            <a:round/>
            <a:headEnd len="med" w="med" type="none"/>
            <a:tailEnd len="med" w="med" type="triangle"/>
          </a:ln>
        </p:spPr>
      </p:cxnSp>
      <p:cxnSp>
        <p:nvCxnSpPr>
          <p:cNvPr id="445" name="Google Shape;445;p30"/>
          <p:cNvCxnSpPr>
            <a:stCxn id="433" idx="3"/>
            <a:endCxn id="446" idx="1"/>
          </p:cNvCxnSpPr>
          <p:nvPr/>
        </p:nvCxnSpPr>
        <p:spPr>
          <a:xfrm>
            <a:off x="5027550" y="3130128"/>
            <a:ext cx="2579400" cy="961500"/>
          </a:xfrm>
          <a:prstGeom prst="curvedConnector3">
            <a:avLst>
              <a:gd fmla="val 50002" name="adj1"/>
            </a:avLst>
          </a:prstGeom>
          <a:noFill/>
          <a:ln cap="flat" cmpd="sng" w="38100">
            <a:solidFill>
              <a:srgbClr val="FF9900"/>
            </a:solidFill>
            <a:prstDash val="solid"/>
            <a:round/>
            <a:headEnd len="med" w="med" type="none"/>
            <a:tailEnd len="med" w="med" type="triangle"/>
          </a:ln>
        </p:spPr>
      </p:cxnSp>
      <p:sp>
        <p:nvSpPr>
          <p:cNvPr id="440" name="Google Shape;440;p30"/>
          <p:cNvSpPr txBox="1"/>
          <p:nvPr/>
        </p:nvSpPr>
        <p:spPr>
          <a:xfrm>
            <a:off x="7607075" y="3519926"/>
            <a:ext cx="390000" cy="373200"/>
          </a:xfrm>
          <a:prstGeom prst="rect">
            <a:avLst/>
          </a:prstGeom>
          <a:solidFill>
            <a:srgbClr val="00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46" name="Google Shape;446;p30"/>
          <p:cNvSpPr txBox="1"/>
          <p:nvPr/>
        </p:nvSpPr>
        <p:spPr>
          <a:xfrm>
            <a:off x="7607075" y="3905126"/>
            <a:ext cx="390000" cy="373200"/>
          </a:xfrm>
          <a:prstGeom prst="rect">
            <a:avLst/>
          </a:prstGeom>
          <a:solidFill>
            <a:srgbClr val="FF99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graphicFrame>
        <p:nvGraphicFramePr>
          <p:cNvPr id="451" name="Google Shape;451;p31"/>
          <p:cNvGraphicFramePr/>
          <p:nvPr/>
        </p:nvGraphicFramePr>
        <p:xfrm>
          <a:off x="7607050" y="1224650"/>
          <a:ext cx="3000000" cy="3000000"/>
        </p:xfrm>
        <a:graphic>
          <a:graphicData uri="http://schemas.openxmlformats.org/drawingml/2006/table">
            <a:tbl>
              <a:tblPr>
                <a:noFill/>
                <a:tableStyleId>{9125447B-353F-4D6A-A5D2-A9506031AAB4}</a:tableStyleId>
              </a:tblPr>
              <a:tblGrid>
                <a:gridCol w="39007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p31"/>
          <p:cNvSpPr txBox="1"/>
          <p:nvPr/>
        </p:nvSpPr>
        <p:spPr>
          <a:xfrm>
            <a:off x="1282975" y="12164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53" name="Google Shape;453;p31"/>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Using a lookup table</a:t>
            </a:r>
            <a:endParaRPr/>
          </a:p>
        </p:txBody>
      </p:sp>
      <p:sp>
        <p:nvSpPr>
          <p:cNvPr id="454" name="Google Shape;454;p31"/>
          <p:cNvSpPr/>
          <p:nvPr/>
        </p:nvSpPr>
        <p:spPr>
          <a:xfrm>
            <a:off x="4116450" y="2669750"/>
            <a:ext cx="911100" cy="919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txBox="1"/>
          <p:nvPr/>
        </p:nvSpPr>
        <p:spPr>
          <a:xfrm>
            <a:off x="3880500" y="36026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function</a:t>
            </a:r>
            <a:endParaRPr>
              <a:latin typeface="Avenir"/>
              <a:ea typeface="Avenir"/>
              <a:cs typeface="Avenir"/>
              <a:sym typeface="Avenir"/>
            </a:endParaRPr>
          </a:p>
        </p:txBody>
      </p:sp>
      <p:sp>
        <p:nvSpPr>
          <p:cNvPr id="456" name="Google Shape;456;p31"/>
          <p:cNvSpPr txBox="1"/>
          <p:nvPr/>
        </p:nvSpPr>
        <p:spPr>
          <a:xfrm>
            <a:off x="7110588" y="50650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table</a:t>
            </a:r>
            <a:endParaRPr>
              <a:latin typeface="Avenir"/>
              <a:ea typeface="Avenir"/>
              <a:cs typeface="Avenir"/>
              <a:sym typeface="Avenir"/>
            </a:endParaRPr>
          </a:p>
        </p:txBody>
      </p:sp>
      <p:sp>
        <p:nvSpPr>
          <p:cNvPr id="457" name="Google Shape;457;p31"/>
          <p:cNvSpPr/>
          <p:nvPr/>
        </p:nvSpPr>
        <p:spPr>
          <a:xfrm>
            <a:off x="1506825" y="2138538"/>
            <a:ext cx="390000" cy="3900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txBox="1"/>
          <p:nvPr/>
        </p:nvSpPr>
        <p:spPr>
          <a:xfrm>
            <a:off x="7607075" y="2008675"/>
            <a:ext cx="390000" cy="373200"/>
          </a:xfrm>
          <a:prstGeom prst="rect">
            <a:avLst/>
          </a:prstGeom>
          <a:solidFill>
            <a:srgbClr val="FF0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59" name="Google Shape;459;p31"/>
          <p:cNvSpPr txBox="1"/>
          <p:nvPr/>
        </p:nvSpPr>
        <p:spPr>
          <a:xfrm>
            <a:off x="4116450" y="27848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60" name="Google Shape;460;p31"/>
          <p:cNvSpPr txBox="1"/>
          <p:nvPr/>
        </p:nvSpPr>
        <p:spPr>
          <a:xfrm>
            <a:off x="4116450" y="30134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61" name="Google Shape;461;p31"/>
          <p:cNvSpPr txBox="1"/>
          <p:nvPr/>
        </p:nvSpPr>
        <p:spPr>
          <a:xfrm>
            <a:off x="4116450" y="32420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462" name="Google Shape;462;p31"/>
          <p:cNvCxnSpPr>
            <a:stCxn id="461" idx="3"/>
            <a:endCxn id="463" idx="1"/>
          </p:cNvCxnSpPr>
          <p:nvPr/>
        </p:nvCxnSpPr>
        <p:spPr>
          <a:xfrm>
            <a:off x="5027550" y="3358728"/>
            <a:ext cx="2579400" cy="364800"/>
          </a:xfrm>
          <a:prstGeom prst="curvedConnector3">
            <a:avLst>
              <a:gd fmla="val 50002" name="adj1"/>
            </a:avLst>
          </a:prstGeom>
          <a:noFill/>
          <a:ln cap="flat" cmpd="sng" w="38100">
            <a:solidFill>
              <a:srgbClr val="00FFFF"/>
            </a:solidFill>
            <a:prstDash val="solid"/>
            <a:round/>
            <a:headEnd len="med" w="med" type="none"/>
            <a:tailEnd len="med" w="med" type="triangle"/>
          </a:ln>
        </p:spPr>
      </p:cxnSp>
      <p:sp>
        <p:nvSpPr>
          <p:cNvPr id="464" name="Google Shape;464;p31"/>
          <p:cNvSpPr txBox="1"/>
          <p:nvPr/>
        </p:nvSpPr>
        <p:spPr>
          <a:xfrm>
            <a:off x="1282975" y="3551810"/>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65" name="Google Shape;465;p31"/>
          <p:cNvSpPr/>
          <p:nvPr/>
        </p:nvSpPr>
        <p:spPr>
          <a:xfrm>
            <a:off x="1506825" y="3628025"/>
            <a:ext cx="390000" cy="390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txBox="1"/>
          <p:nvPr/>
        </p:nvSpPr>
        <p:spPr>
          <a:xfrm>
            <a:off x="7607075" y="3536875"/>
            <a:ext cx="390000" cy="373200"/>
          </a:xfrm>
          <a:prstGeom prst="rect">
            <a:avLst/>
          </a:prstGeom>
          <a:solidFill>
            <a:srgbClr val="00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66" name="Google Shape;466;p31"/>
          <p:cNvSpPr txBox="1"/>
          <p:nvPr/>
        </p:nvSpPr>
        <p:spPr>
          <a:xfrm>
            <a:off x="7607075" y="3935483"/>
            <a:ext cx="390000" cy="373200"/>
          </a:xfrm>
          <a:prstGeom prst="rect">
            <a:avLst/>
          </a:prstGeom>
          <a:solidFill>
            <a:srgbClr val="FF99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67" name="Google Shape;467;p31"/>
          <p:cNvSpPr txBox="1"/>
          <p:nvPr/>
        </p:nvSpPr>
        <p:spPr>
          <a:xfrm>
            <a:off x="7607100" y="1233140"/>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468" name="Google Shape;468;p31"/>
          <p:cNvCxnSpPr>
            <a:stCxn id="459" idx="3"/>
            <a:endCxn id="467" idx="1"/>
          </p:cNvCxnSpPr>
          <p:nvPr/>
        </p:nvCxnSpPr>
        <p:spPr>
          <a:xfrm flipH="1" rot="10800000">
            <a:off x="5027550" y="1419828"/>
            <a:ext cx="2579700" cy="1481700"/>
          </a:xfrm>
          <a:prstGeom prst="curvedConnector3">
            <a:avLst>
              <a:gd fmla="val 49997" name="adj1"/>
            </a:avLst>
          </a:prstGeom>
          <a:noFill/>
          <a:ln cap="flat" cmpd="sng" w="38100">
            <a:solidFill>
              <a:srgbClr val="00FF00"/>
            </a:solidFill>
            <a:prstDash val="solid"/>
            <a:round/>
            <a:headEnd len="med" w="med" type="none"/>
            <a:tailEnd len="med" w="med" type="triangle"/>
          </a:ln>
        </p:spPr>
      </p:cxnSp>
      <p:cxnSp>
        <p:nvCxnSpPr>
          <p:cNvPr id="469" name="Google Shape;469;p31"/>
          <p:cNvCxnSpPr>
            <a:stCxn id="464" idx="3"/>
            <a:endCxn id="461" idx="1"/>
          </p:cNvCxnSpPr>
          <p:nvPr/>
        </p:nvCxnSpPr>
        <p:spPr>
          <a:xfrm flipH="1" rot="10800000">
            <a:off x="2008675" y="3358760"/>
            <a:ext cx="2107800" cy="458100"/>
          </a:xfrm>
          <a:prstGeom prst="curvedConnector3">
            <a:avLst>
              <a:gd fmla="val 49999" name="adj1"/>
            </a:avLst>
          </a:prstGeom>
          <a:noFill/>
          <a:ln cap="flat" cmpd="sng" w="38100">
            <a:solidFill>
              <a:srgbClr val="00FFFF"/>
            </a:solidFill>
            <a:prstDash val="solid"/>
            <a:round/>
            <a:headEnd len="med" w="med" type="none"/>
            <a:tailEnd len="med" w="med" type="triangle"/>
          </a:ln>
        </p:spPr>
      </p:cxnSp>
      <p:sp>
        <p:nvSpPr>
          <p:cNvPr id="470" name="Google Shape;470;p31"/>
          <p:cNvSpPr txBox="1"/>
          <p:nvPr/>
        </p:nvSpPr>
        <p:spPr>
          <a:xfrm>
            <a:off x="1282975" y="2063787"/>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471" name="Google Shape;471;p31"/>
          <p:cNvCxnSpPr>
            <a:stCxn id="470" idx="3"/>
            <a:endCxn id="459" idx="1"/>
          </p:cNvCxnSpPr>
          <p:nvPr/>
        </p:nvCxnSpPr>
        <p:spPr>
          <a:xfrm>
            <a:off x="2008675" y="2328837"/>
            <a:ext cx="2107800" cy="572700"/>
          </a:xfrm>
          <a:prstGeom prst="curvedConnector3">
            <a:avLst>
              <a:gd fmla="val 49999" name="adj1"/>
            </a:avLst>
          </a:prstGeom>
          <a:noFill/>
          <a:ln cap="flat" cmpd="sng" w="38100">
            <a:solidFill>
              <a:srgbClr val="00FF00"/>
            </a:solidFill>
            <a:prstDash val="solid"/>
            <a:round/>
            <a:headEnd len="med" w="med" type="none"/>
            <a:tailEnd len="med" w="med" type="triangle"/>
          </a:ln>
        </p:spPr>
      </p:cxnSp>
      <p:grpSp>
        <p:nvGrpSpPr>
          <p:cNvPr id="472" name="Google Shape;472;p31"/>
          <p:cNvGrpSpPr/>
          <p:nvPr/>
        </p:nvGrpSpPr>
        <p:grpSpPr>
          <a:xfrm>
            <a:off x="1263710" y="2245611"/>
            <a:ext cx="137062" cy="162470"/>
            <a:chOff x="6390625" y="1909063"/>
            <a:chExt cx="574200" cy="548700"/>
          </a:xfrm>
        </p:grpSpPr>
        <p:cxnSp>
          <p:nvCxnSpPr>
            <p:cNvPr id="473" name="Google Shape;473;p31"/>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474" name="Google Shape;474;p31"/>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475" name="Google Shape;475;p31"/>
          <p:cNvGrpSpPr/>
          <p:nvPr/>
        </p:nvGrpSpPr>
        <p:grpSpPr>
          <a:xfrm>
            <a:off x="1241775" y="3757275"/>
            <a:ext cx="180925" cy="119150"/>
            <a:chOff x="323850" y="3890925"/>
            <a:chExt cx="180925" cy="119150"/>
          </a:xfrm>
        </p:grpSpPr>
        <p:cxnSp>
          <p:nvCxnSpPr>
            <p:cNvPr id="476" name="Google Shape;476;p31"/>
            <p:cNvCxnSpPr/>
            <p:nvPr/>
          </p:nvCxnSpPr>
          <p:spPr>
            <a:xfrm>
              <a:off x="323850" y="3929075"/>
              <a:ext cx="61800" cy="81000"/>
            </a:xfrm>
            <a:prstGeom prst="straightConnector1">
              <a:avLst/>
            </a:prstGeom>
            <a:noFill/>
            <a:ln cap="flat" cmpd="sng" w="19050">
              <a:solidFill>
                <a:srgbClr val="00FF00"/>
              </a:solidFill>
              <a:prstDash val="solid"/>
              <a:round/>
              <a:headEnd len="med" w="med" type="none"/>
              <a:tailEnd len="med" w="med" type="none"/>
            </a:ln>
          </p:spPr>
        </p:cxnSp>
        <p:cxnSp>
          <p:nvCxnSpPr>
            <p:cNvPr id="477" name="Google Shape;477;p31"/>
            <p:cNvCxnSpPr/>
            <p:nvPr/>
          </p:nvCxnSpPr>
          <p:spPr>
            <a:xfrm flipH="1">
              <a:off x="385675" y="3890925"/>
              <a:ext cx="119100" cy="119100"/>
            </a:xfrm>
            <a:prstGeom prst="straightConnector1">
              <a:avLst/>
            </a:prstGeom>
            <a:noFill/>
            <a:ln cap="flat" cmpd="sng" w="19050">
              <a:solidFill>
                <a:srgbClr val="00FF00"/>
              </a:solidFill>
              <a:prstDash val="solid"/>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Learning Objectives</a:t>
            </a:r>
            <a:endParaRPr/>
          </a:p>
        </p:txBody>
      </p:sp>
      <p:sp>
        <p:nvSpPr>
          <p:cNvPr id="91" name="Google Shape;91;p14"/>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349250" lvl="0" marL="457200" rtl="0" algn="l">
              <a:lnSpc>
                <a:spcPct val="200000"/>
              </a:lnSpc>
              <a:spcBef>
                <a:spcPts val="0"/>
              </a:spcBef>
              <a:spcAft>
                <a:spcPts val="0"/>
              </a:spcAft>
              <a:buSzPts val="1900"/>
              <a:buChar char="●"/>
            </a:pPr>
            <a:r>
              <a:rPr lang="en"/>
              <a:t>How are variables allocated and why does this make some mutable and others immutable</a:t>
            </a:r>
            <a:endParaRPr/>
          </a:p>
          <a:p>
            <a:pPr indent="-349250" lvl="0" marL="457200" rtl="0" algn="l">
              <a:lnSpc>
                <a:spcPct val="200000"/>
              </a:lnSpc>
              <a:spcBef>
                <a:spcPts val="0"/>
              </a:spcBef>
              <a:spcAft>
                <a:spcPts val="0"/>
              </a:spcAft>
              <a:buSzPts val="1900"/>
              <a:buChar char="●"/>
            </a:pPr>
            <a:r>
              <a:rPr lang="en"/>
              <a:t>How tuples and lists work</a:t>
            </a:r>
            <a:endParaRPr/>
          </a:p>
          <a:p>
            <a:pPr indent="-349250" lvl="0" marL="457200" rtl="0" algn="l">
              <a:lnSpc>
                <a:spcPct val="200000"/>
              </a:lnSpc>
              <a:spcBef>
                <a:spcPts val="0"/>
              </a:spcBef>
              <a:spcAft>
                <a:spcPts val="0"/>
              </a:spcAft>
              <a:buSzPts val="1900"/>
              <a:buChar char="●"/>
            </a:pPr>
            <a:r>
              <a:rPr lang="en"/>
              <a:t>How sets and dictionaries work, and what is a lookup table</a:t>
            </a:r>
            <a:endParaRPr/>
          </a:p>
          <a:p>
            <a:pPr indent="-349250" lvl="0" marL="457200" rtl="0" algn="l">
              <a:lnSpc>
                <a:spcPct val="200000"/>
              </a:lnSpc>
              <a:spcBef>
                <a:spcPts val="0"/>
              </a:spcBef>
              <a:spcAft>
                <a:spcPts val="0"/>
              </a:spcAft>
              <a:buSzPts val="1900"/>
              <a:buChar char="●"/>
            </a:pPr>
            <a:r>
              <a:rPr lang="en"/>
              <a:t>Understanding data type methods as built-in functions</a:t>
            </a:r>
            <a:endParaRPr/>
          </a:p>
          <a:p>
            <a:pPr indent="-349250" lvl="0" marL="457200" rtl="0" algn="l">
              <a:lnSpc>
                <a:spcPct val="200000"/>
              </a:lnSpc>
              <a:spcBef>
                <a:spcPts val="0"/>
              </a:spcBef>
              <a:spcAft>
                <a:spcPts val="0"/>
              </a:spcAft>
              <a:buSzPts val="1900"/>
              <a:buChar char="●"/>
            </a:pPr>
            <a:r>
              <a:rPr lang="en"/>
              <a:t>How does Python handle variable access and naming</a:t>
            </a:r>
            <a:endParaRPr/>
          </a:p>
          <a:p>
            <a:pPr indent="-349250" lvl="0" marL="457200" rtl="0" algn="l">
              <a:lnSpc>
                <a:spcPct val="200000"/>
              </a:lnSpc>
              <a:spcBef>
                <a:spcPts val="0"/>
              </a:spcBef>
              <a:spcAft>
                <a:spcPts val="0"/>
              </a:spcAft>
              <a:buSzPts val="1900"/>
              <a:buChar char="●"/>
            </a:pPr>
            <a:r>
              <a:rPr lang="en"/>
              <a:t>Understanding functions</a:t>
            </a:r>
            <a:endParaRPr/>
          </a:p>
          <a:p>
            <a:pPr indent="0" lvl="0" marL="0" rtl="0" algn="l">
              <a:lnSpc>
                <a:spcPct val="200000"/>
              </a:lnSpc>
              <a:spcBef>
                <a:spcPts val="1700"/>
              </a:spcBef>
              <a:spcAft>
                <a:spcPts val="17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2"/>
          <p:cNvSpPr txBox="1"/>
          <p:nvPr/>
        </p:nvSpPr>
        <p:spPr>
          <a:xfrm>
            <a:off x="1282975" y="2063787"/>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aphicFrame>
        <p:nvGraphicFramePr>
          <p:cNvPr id="483" name="Google Shape;483;p32"/>
          <p:cNvGraphicFramePr/>
          <p:nvPr/>
        </p:nvGraphicFramePr>
        <p:xfrm>
          <a:off x="7607050" y="1224650"/>
          <a:ext cx="3000000" cy="3000000"/>
        </p:xfrm>
        <a:graphic>
          <a:graphicData uri="http://schemas.openxmlformats.org/drawingml/2006/table">
            <a:tbl>
              <a:tblPr>
                <a:noFill/>
                <a:tableStyleId>{9125447B-353F-4D6A-A5D2-A9506031AAB4}</a:tableStyleId>
              </a:tblPr>
              <a:tblGrid>
                <a:gridCol w="39007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84" name="Google Shape;484;p32"/>
          <p:cNvSpPr txBox="1"/>
          <p:nvPr/>
        </p:nvSpPr>
        <p:spPr>
          <a:xfrm>
            <a:off x="1282975" y="12164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85" name="Google Shape;485;p32"/>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Hashing of duplicate values</a:t>
            </a:r>
            <a:endParaRPr/>
          </a:p>
        </p:txBody>
      </p:sp>
      <p:sp>
        <p:nvSpPr>
          <p:cNvPr id="486" name="Google Shape;486;p32"/>
          <p:cNvSpPr/>
          <p:nvPr/>
        </p:nvSpPr>
        <p:spPr>
          <a:xfrm>
            <a:off x="4116450" y="2669750"/>
            <a:ext cx="911100" cy="919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txBox="1"/>
          <p:nvPr/>
        </p:nvSpPr>
        <p:spPr>
          <a:xfrm>
            <a:off x="3880500" y="36026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function</a:t>
            </a:r>
            <a:endParaRPr>
              <a:latin typeface="Avenir"/>
              <a:ea typeface="Avenir"/>
              <a:cs typeface="Avenir"/>
              <a:sym typeface="Avenir"/>
            </a:endParaRPr>
          </a:p>
        </p:txBody>
      </p:sp>
      <p:sp>
        <p:nvSpPr>
          <p:cNvPr id="488" name="Google Shape;488;p32"/>
          <p:cNvSpPr txBox="1"/>
          <p:nvPr/>
        </p:nvSpPr>
        <p:spPr>
          <a:xfrm>
            <a:off x="7110588" y="50650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table</a:t>
            </a:r>
            <a:endParaRPr>
              <a:latin typeface="Avenir"/>
              <a:ea typeface="Avenir"/>
              <a:cs typeface="Avenir"/>
              <a:sym typeface="Avenir"/>
            </a:endParaRPr>
          </a:p>
        </p:txBody>
      </p:sp>
      <p:sp>
        <p:nvSpPr>
          <p:cNvPr id="489" name="Google Shape;489;p32"/>
          <p:cNvSpPr/>
          <p:nvPr/>
        </p:nvSpPr>
        <p:spPr>
          <a:xfrm>
            <a:off x="1506825" y="2138538"/>
            <a:ext cx="390000" cy="390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txBox="1"/>
          <p:nvPr/>
        </p:nvSpPr>
        <p:spPr>
          <a:xfrm>
            <a:off x="7607075" y="2008675"/>
            <a:ext cx="390000" cy="373200"/>
          </a:xfrm>
          <a:prstGeom prst="rect">
            <a:avLst/>
          </a:prstGeom>
          <a:solidFill>
            <a:srgbClr val="FF0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91" name="Google Shape;491;p32"/>
          <p:cNvSpPr txBox="1"/>
          <p:nvPr/>
        </p:nvSpPr>
        <p:spPr>
          <a:xfrm>
            <a:off x="4116450" y="27848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92" name="Google Shape;492;p32"/>
          <p:cNvSpPr txBox="1"/>
          <p:nvPr/>
        </p:nvSpPr>
        <p:spPr>
          <a:xfrm>
            <a:off x="4116450" y="30134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93" name="Google Shape;493;p32"/>
          <p:cNvSpPr txBox="1"/>
          <p:nvPr/>
        </p:nvSpPr>
        <p:spPr>
          <a:xfrm>
            <a:off x="4116450" y="32420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494" name="Google Shape;494;p32"/>
          <p:cNvCxnSpPr>
            <a:stCxn id="493" idx="3"/>
            <a:endCxn id="495" idx="1"/>
          </p:cNvCxnSpPr>
          <p:nvPr/>
        </p:nvCxnSpPr>
        <p:spPr>
          <a:xfrm>
            <a:off x="5027550" y="3358728"/>
            <a:ext cx="2579400" cy="364800"/>
          </a:xfrm>
          <a:prstGeom prst="curvedConnector3">
            <a:avLst>
              <a:gd fmla="val 50002" name="adj1"/>
            </a:avLst>
          </a:prstGeom>
          <a:noFill/>
          <a:ln cap="flat" cmpd="sng" w="38100">
            <a:solidFill>
              <a:srgbClr val="00FFFF"/>
            </a:solidFill>
            <a:prstDash val="solid"/>
            <a:round/>
            <a:headEnd len="med" w="med" type="none"/>
            <a:tailEnd len="med" w="med" type="triangle"/>
          </a:ln>
        </p:spPr>
      </p:cxnSp>
      <p:sp>
        <p:nvSpPr>
          <p:cNvPr id="496" name="Google Shape;496;p32"/>
          <p:cNvSpPr txBox="1"/>
          <p:nvPr/>
        </p:nvSpPr>
        <p:spPr>
          <a:xfrm>
            <a:off x="1282975" y="3551810"/>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97" name="Google Shape;497;p32"/>
          <p:cNvSpPr/>
          <p:nvPr/>
        </p:nvSpPr>
        <p:spPr>
          <a:xfrm>
            <a:off x="1506825" y="3628025"/>
            <a:ext cx="390000" cy="390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txBox="1"/>
          <p:nvPr/>
        </p:nvSpPr>
        <p:spPr>
          <a:xfrm>
            <a:off x="7607075" y="3536875"/>
            <a:ext cx="390000" cy="373200"/>
          </a:xfrm>
          <a:prstGeom prst="rect">
            <a:avLst/>
          </a:prstGeom>
          <a:solidFill>
            <a:srgbClr val="00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98" name="Google Shape;498;p32"/>
          <p:cNvSpPr txBox="1"/>
          <p:nvPr/>
        </p:nvSpPr>
        <p:spPr>
          <a:xfrm>
            <a:off x="7607075" y="3935483"/>
            <a:ext cx="390000" cy="373200"/>
          </a:xfrm>
          <a:prstGeom prst="rect">
            <a:avLst/>
          </a:prstGeom>
          <a:solidFill>
            <a:srgbClr val="FF99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99" name="Google Shape;499;p32"/>
          <p:cNvSpPr txBox="1"/>
          <p:nvPr/>
        </p:nvSpPr>
        <p:spPr>
          <a:xfrm>
            <a:off x="7607100" y="1233140"/>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500" name="Google Shape;500;p32"/>
          <p:cNvCxnSpPr>
            <a:stCxn id="491" idx="3"/>
            <a:endCxn id="495" idx="1"/>
          </p:cNvCxnSpPr>
          <p:nvPr/>
        </p:nvCxnSpPr>
        <p:spPr>
          <a:xfrm>
            <a:off x="5027550" y="2901528"/>
            <a:ext cx="2579400" cy="822000"/>
          </a:xfrm>
          <a:prstGeom prst="curvedConnector3">
            <a:avLst>
              <a:gd fmla="val 50002" name="adj1"/>
            </a:avLst>
          </a:prstGeom>
          <a:noFill/>
          <a:ln cap="flat" cmpd="sng" w="38100">
            <a:solidFill>
              <a:srgbClr val="00FFFF"/>
            </a:solidFill>
            <a:prstDash val="solid"/>
            <a:round/>
            <a:headEnd len="med" w="med" type="none"/>
            <a:tailEnd len="med" w="med" type="triangle"/>
          </a:ln>
        </p:spPr>
      </p:cxnSp>
      <p:cxnSp>
        <p:nvCxnSpPr>
          <p:cNvPr id="501" name="Google Shape;501;p32"/>
          <p:cNvCxnSpPr>
            <a:stCxn id="496" idx="3"/>
            <a:endCxn id="493" idx="1"/>
          </p:cNvCxnSpPr>
          <p:nvPr/>
        </p:nvCxnSpPr>
        <p:spPr>
          <a:xfrm flipH="1" rot="10800000">
            <a:off x="2008675" y="3358760"/>
            <a:ext cx="2107800" cy="458100"/>
          </a:xfrm>
          <a:prstGeom prst="curvedConnector3">
            <a:avLst>
              <a:gd fmla="val 49999" name="adj1"/>
            </a:avLst>
          </a:prstGeom>
          <a:noFill/>
          <a:ln cap="flat" cmpd="sng" w="38100">
            <a:solidFill>
              <a:srgbClr val="00FFFF"/>
            </a:solidFill>
            <a:prstDash val="solid"/>
            <a:round/>
            <a:headEnd len="med" w="med" type="none"/>
            <a:tailEnd len="med" w="med" type="triangle"/>
          </a:ln>
        </p:spPr>
      </p:cxnSp>
      <p:cxnSp>
        <p:nvCxnSpPr>
          <p:cNvPr id="502" name="Google Shape;502;p32"/>
          <p:cNvCxnSpPr>
            <a:stCxn id="482" idx="3"/>
            <a:endCxn id="491" idx="1"/>
          </p:cNvCxnSpPr>
          <p:nvPr/>
        </p:nvCxnSpPr>
        <p:spPr>
          <a:xfrm>
            <a:off x="2008675" y="2328837"/>
            <a:ext cx="2107800" cy="572700"/>
          </a:xfrm>
          <a:prstGeom prst="curvedConnector3">
            <a:avLst>
              <a:gd fmla="val 49999" name="adj1"/>
            </a:avLst>
          </a:prstGeom>
          <a:noFill/>
          <a:ln cap="flat" cmpd="sng" w="38100">
            <a:solidFill>
              <a:srgbClr val="00FFFF"/>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3"/>
          <p:cNvSpPr txBox="1"/>
          <p:nvPr/>
        </p:nvSpPr>
        <p:spPr>
          <a:xfrm>
            <a:off x="2806975" y="12164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08" name="Google Shape;508;p33"/>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The ‘set’ data structure</a:t>
            </a:r>
            <a:endParaRPr/>
          </a:p>
        </p:txBody>
      </p:sp>
      <p:sp>
        <p:nvSpPr>
          <p:cNvPr id="509" name="Google Shape;509;p33"/>
          <p:cNvSpPr/>
          <p:nvPr/>
        </p:nvSpPr>
        <p:spPr>
          <a:xfrm>
            <a:off x="5107050" y="2669750"/>
            <a:ext cx="911100" cy="919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txBox="1"/>
          <p:nvPr/>
        </p:nvSpPr>
        <p:spPr>
          <a:xfrm>
            <a:off x="4871100" y="36026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function</a:t>
            </a:r>
            <a:endParaRPr>
              <a:latin typeface="Avenir"/>
              <a:ea typeface="Avenir"/>
              <a:cs typeface="Avenir"/>
              <a:sym typeface="Avenir"/>
            </a:endParaRPr>
          </a:p>
        </p:txBody>
      </p:sp>
      <p:graphicFrame>
        <p:nvGraphicFramePr>
          <p:cNvPr id="511" name="Google Shape;511;p33"/>
          <p:cNvGraphicFramePr/>
          <p:nvPr/>
        </p:nvGraphicFramePr>
        <p:xfrm>
          <a:off x="7607050" y="1224650"/>
          <a:ext cx="3000000" cy="3000000"/>
        </p:xfrm>
        <a:graphic>
          <a:graphicData uri="http://schemas.openxmlformats.org/drawingml/2006/table">
            <a:tbl>
              <a:tblPr>
                <a:noFill/>
                <a:tableStyleId>{9125447B-353F-4D6A-A5D2-A9506031AAB4}</a:tableStyleId>
              </a:tblPr>
              <a:tblGrid>
                <a:gridCol w="39007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12" name="Google Shape;512;p33"/>
          <p:cNvSpPr txBox="1"/>
          <p:nvPr/>
        </p:nvSpPr>
        <p:spPr>
          <a:xfrm>
            <a:off x="7110588" y="50650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table</a:t>
            </a:r>
            <a:endParaRPr>
              <a:latin typeface="Avenir"/>
              <a:ea typeface="Avenir"/>
              <a:cs typeface="Avenir"/>
              <a:sym typeface="Avenir"/>
            </a:endParaRPr>
          </a:p>
        </p:txBody>
      </p:sp>
      <p:sp>
        <p:nvSpPr>
          <p:cNvPr id="513" name="Google Shape;513;p33"/>
          <p:cNvSpPr/>
          <p:nvPr/>
        </p:nvSpPr>
        <p:spPr>
          <a:xfrm>
            <a:off x="3030825" y="1274125"/>
            <a:ext cx="390000" cy="390000"/>
          </a:xfrm>
          <a:prstGeom prst="ellipse">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txBox="1"/>
          <p:nvPr/>
        </p:nvSpPr>
        <p:spPr>
          <a:xfrm>
            <a:off x="2534325" y="1746550"/>
            <a:ext cx="13830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immutable object 1</a:t>
            </a:r>
            <a:endParaRPr>
              <a:latin typeface="Avenir"/>
              <a:ea typeface="Avenir"/>
              <a:cs typeface="Avenir"/>
              <a:sym typeface="Avenir"/>
            </a:endParaRPr>
          </a:p>
        </p:txBody>
      </p:sp>
      <p:cxnSp>
        <p:nvCxnSpPr>
          <p:cNvPr id="515" name="Google Shape;515;p33"/>
          <p:cNvCxnSpPr>
            <a:stCxn id="507" idx="3"/>
            <a:endCxn id="516" idx="1"/>
          </p:cNvCxnSpPr>
          <p:nvPr/>
        </p:nvCxnSpPr>
        <p:spPr>
          <a:xfrm>
            <a:off x="3532675" y="1481475"/>
            <a:ext cx="1574400" cy="1420200"/>
          </a:xfrm>
          <a:prstGeom prst="curvedConnector3">
            <a:avLst>
              <a:gd fmla="val 49999" name="adj1"/>
            </a:avLst>
          </a:prstGeom>
          <a:noFill/>
          <a:ln cap="flat" cmpd="sng" w="38100">
            <a:solidFill>
              <a:srgbClr val="FF00FF"/>
            </a:solidFill>
            <a:prstDash val="solid"/>
            <a:round/>
            <a:headEnd len="med" w="med" type="none"/>
            <a:tailEnd len="med" w="med" type="triangle"/>
          </a:ln>
        </p:spPr>
      </p:cxnSp>
      <p:cxnSp>
        <p:nvCxnSpPr>
          <p:cNvPr id="517" name="Google Shape;517;p33"/>
          <p:cNvCxnSpPr>
            <a:stCxn id="516" idx="3"/>
            <a:endCxn id="518" idx="1"/>
          </p:cNvCxnSpPr>
          <p:nvPr/>
        </p:nvCxnSpPr>
        <p:spPr>
          <a:xfrm flipH="1" rot="10800000">
            <a:off x="6018150" y="2195328"/>
            <a:ext cx="1588800" cy="706200"/>
          </a:xfrm>
          <a:prstGeom prst="curvedConnector3">
            <a:avLst>
              <a:gd fmla="val 50004" name="adj1"/>
            </a:avLst>
          </a:prstGeom>
          <a:noFill/>
          <a:ln cap="flat" cmpd="sng" w="38100">
            <a:solidFill>
              <a:srgbClr val="FF00FF"/>
            </a:solidFill>
            <a:prstDash val="solid"/>
            <a:round/>
            <a:headEnd len="med" w="med" type="none"/>
            <a:tailEnd len="med" w="med" type="triangle"/>
          </a:ln>
        </p:spPr>
      </p:cxnSp>
      <p:sp>
        <p:nvSpPr>
          <p:cNvPr id="518" name="Google Shape;518;p33"/>
          <p:cNvSpPr txBox="1"/>
          <p:nvPr/>
        </p:nvSpPr>
        <p:spPr>
          <a:xfrm>
            <a:off x="7607075" y="2008675"/>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16" name="Google Shape;516;p33"/>
          <p:cNvSpPr txBox="1"/>
          <p:nvPr/>
        </p:nvSpPr>
        <p:spPr>
          <a:xfrm>
            <a:off x="5107050" y="27848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19" name="Google Shape;519;p33"/>
          <p:cNvSpPr txBox="1"/>
          <p:nvPr/>
        </p:nvSpPr>
        <p:spPr>
          <a:xfrm>
            <a:off x="5107050" y="30134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20" name="Google Shape;520;p33"/>
          <p:cNvSpPr txBox="1"/>
          <p:nvPr/>
        </p:nvSpPr>
        <p:spPr>
          <a:xfrm>
            <a:off x="5107050" y="32420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21" name="Google Shape;521;p33"/>
          <p:cNvSpPr txBox="1"/>
          <p:nvPr/>
        </p:nvSpPr>
        <p:spPr>
          <a:xfrm>
            <a:off x="2806975" y="26642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22" name="Google Shape;522;p33"/>
          <p:cNvSpPr/>
          <p:nvPr/>
        </p:nvSpPr>
        <p:spPr>
          <a:xfrm>
            <a:off x="3030825" y="2721925"/>
            <a:ext cx="390000" cy="3900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txBox="1"/>
          <p:nvPr/>
        </p:nvSpPr>
        <p:spPr>
          <a:xfrm>
            <a:off x="2534325" y="3194350"/>
            <a:ext cx="13830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immutable object 2</a:t>
            </a:r>
            <a:endParaRPr>
              <a:latin typeface="Avenir"/>
              <a:ea typeface="Avenir"/>
              <a:cs typeface="Avenir"/>
              <a:sym typeface="Avenir"/>
            </a:endParaRPr>
          </a:p>
        </p:txBody>
      </p:sp>
      <p:cxnSp>
        <p:nvCxnSpPr>
          <p:cNvPr id="524" name="Google Shape;524;p33"/>
          <p:cNvCxnSpPr>
            <a:stCxn id="521" idx="3"/>
            <a:endCxn id="519" idx="1"/>
          </p:cNvCxnSpPr>
          <p:nvPr/>
        </p:nvCxnSpPr>
        <p:spPr>
          <a:xfrm>
            <a:off x="3532675" y="2929275"/>
            <a:ext cx="1574400" cy="201000"/>
          </a:xfrm>
          <a:prstGeom prst="curvedConnector3">
            <a:avLst>
              <a:gd fmla="val 49999" name="adj1"/>
            </a:avLst>
          </a:prstGeom>
          <a:noFill/>
          <a:ln cap="flat" cmpd="sng" w="38100">
            <a:solidFill>
              <a:srgbClr val="FF9900"/>
            </a:solidFill>
            <a:prstDash val="solid"/>
            <a:round/>
            <a:headEnd len="med" w="med" type="none"/>
            <a:tailEnd len="med" w="med" type="triangle"/>
          </a:ln>
        </p:spPr>
      </p:cxnSp>
      <p:cxnSp>
        <p:nvCxnSpPr>
          <p:cNvPr id="525" name="Google Shape;525;p33"/>
          <p:cNvCxnSpPr>
            <a:stCxn id="520" idx="3"/>
            <a:endCxn id="526" idx="1"/>
          </p:cNvCxnSpPr>
          <p:nvPr/>
        </p:nvCxnSpPr>
        <p:spPr>
          <a:xfrm>
            <a:off x="6018150" y="3358728"/>
            <a:ext cx="1588800" cy="364800"/>
          </a:xfrm>
          <a:prstGeom prst="curvedConnector3">
            <a:avLst>
              <a:gd fmla="val 50004" name="adj1"/>
            </a:avLst>
          </a:prstGeom>
          <a:noFill/>
          <a:ln cap="flat" cmpd="sng" w="38100">
            <a:solidFill>
              <a:srgbClr val="00FFFF"/>
            </a:solidFill>
            <a:prstDash val="solid"/>
            <a:round/>
            <a:headEnd len="med" w="med" type="none"/>
            <a:tailEnd len="med" w="med" type="triangle"/>
          </a:ln>
        </p:spPr>
      </p:cxnSp>
      <p:sp>
        <p:nvSpPr>
          <p:cNvPr id="527" name="Google Shape;527;p33"/>
          <p:cNvSpPr txBox="1"/>
          <p:nvPr/>
        </p:nvSpPr>
        <p:spPr>
          <a:xfrm>
            <a:off x="2806975" y="39596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28" name="Google Shape;528;p33"/>
          <p:cNvSpPr/>
          <p:nvPr/>
        </p:nvSpPr>
        <p:spPr>
          <a:xfrm>
            <a:off x="3030825" y="4017325"/>
            <a:ext cx="390000" cy="390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txBox="1"/>
          <p:nvPr/>
        </p:nvSpPr>
        <p:spPr>
          <a:xfrm>
            <a:off x="2534325" y="4489750"/>
            <a:ext cx="13830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immutable object 3</a:t>
            </a:r>
            <a:endParaRPr>
              <a:latin typeface="Avenir"/>
              <a:ea typeface="Avenir"/>
              <a:cs typeface="Avenir"/>
              <a:sym typeface="Avenir"/>
            </a:endParaRPr>
          </a:p>
        </p:txBody>
      </p:sp>
      <p:cxnSp>
        <p:nvCxnSpPr>
          <p:cNvPr id="530" name="Google Shape;530;p33"/>
          <p:cNvCxnSpPr>
            <a:stCxn id="527" idx="3"/>
            <a:endCxn id="520" idx="1"/>
          </p:cNvCxnSpPr>
          <p:nvPr/>
        </p:nvCxnSpPr>
        <p:spPr>
          <a:xfrm flipH="1" rot="10800000">
            <a:off x="3532675" y="3358875"/>
            <a:ext cx="1574400" cy="865800"/>
          </a:xfrm>
          <a:prstGeom prst="curvedConnector3">
            <a:avLst>
              <a:gd fmla="val 49999" name="adj1"/>
            </a:avLst>
          </a:prstGeom>
          <a:noFill/>
          <a:ln cap="flat" cmpd="sng" w="38100">
            <a:solidFill>
              <a:srgbClr val="00FFFF"/>
            </a:solidFill>
            <a:prstDash val="solid"/>
            <a:round/>
            <a:headEnd len="med" w="med" type="none"/>
            <a:tailEnd len="med" w="med" type="triangle"/>
          </a:ln>
        </p:spPr>
      </p:cxnSp>
      <p:cxnSp>
        <p:nvCxnSpPr>
          <p:cNvPr id="531" name="Google Shape;531;p33"/>
          <p:cNvCxnSpPr>
            <a:stCxn id="519" idx="3"/>
            <a:endCxn id="532" idx="1"/>
          </p:cNvCxnSpPr>
          <p:nvPr/>
        </p:nvCxnSpPr>
        <p:spPr>
          <a:xfrm>
            <a:off x="6018150" y="3130128"/>
            <a:ext cx="1588800" cy="978600"/>
          </a:xfrm>
          <a:prstGeom prst="curvedConnector3">
            <a:avLst>
              <a:gd fmla="val 50004" name="adj1"/>
            </a:avLst>
          </a:prstGeom>
          <a:noFill/>
          <a:ln cap="flat" cmpd="sng" w="38100">
            <a:solidFill>
              <a:srgbClr val="FF9900"/>
            </a:solidFill>
            <a:prstDash val="solid"/>
            <a:round/>
            <a:headEnd len="med" w="med" type="none"/>
            <a:tailEnd len="med" w="med" type="triangle"/>
          </a:ln>
        </p:spPr>
      </p:cxnSp>
      <p:sp>
        <p:nvSpPr>
          <p:cNvPr id="526" name="Google Shape;526;p33"/>
          <p:cNvSpPr txBox="1"/>
          <p:nvPr/>
        </p:nvSpPr>
        <p:spPr>
          <a:xfrm>
            <a:off x="7607075" y="3536875"/>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32" name="Google Shape;532;p33"/>
          <p:cNvSpPr txBox="1"/>
          <p:nvPr/>
        </p:nvSpPr>
        <p:spPr>
          <a:xfrm>
            <a:off x="7607075" y="3922075"/>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nvGrpSpPr>
          <p:cNvPr id="533" name="Google Shape;533;p33"/>
          <p:cNvGrpSpPr/>
          <p:nvPr/>
        </p:nvGrpSpPr>
        <p:grpSpPr>
          <a:xfrm>
            <a:off x="7727303" y="1344619"/>
            <a:ext cx="137062" cy="162470"/>
            <a:chOff x="6390625" y="1909063"/>
            <a:chExt cx="574200" cy="548700"/>
          </a:xfrm>
        </p:grpSpPr>
        <p:cxnSp>
          <p:nvCxnSpPr>
            <p:cNvPr id="534" name="Google Shape;534;p33"/>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535" name="Google Shape;535;p33"/>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536" name="Google Shape;536;p33"/>
          <p:cNvGrpSpPr/>
          <p:nvPr/>
        </p:nvGrpSpPr>
        <p:grpSpPr>
          <a:xfrm>
            <a:off x="7727303" y="1739026"/>
            <a:ext cx="137062" cy="162470"/>
            <a:chOff x="6390625" y="1909063"/>
            <a:chExt cx="574200" cy="548700"/>
          </a:xfrm>
        </p:grpSpPr>
        <p:cxnSp>
          <p:nvCxnSpPr>
            <p:cNvPr id="537" name="Google Shape;537;p33"/>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538" name="Google Shape;538;p33"/>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539" name="Google Shape;539;p33"/>
          <p:cNvGrpSpPr/>
          <p:nvPr/>
        </p:nvGrpSpPr>
        <p:grpSpPr>
          <a:xfrm>
            <a:off x="7727303" y="2487619"/>
            <a:ext cx="137062" cy="162470"/>
            <a:chOff x="6390625" y="1909063"/>
            <a:chExt cx="574200" cy="548700"/>
          </a:xfrm>
        </p:grpSpPr>
        <p:cxnSp>
          <p:nvCxnSpPr>
            <p:cNvPr id="540" name="Google Shape;540;p33"/>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541" name="Google Shape;541;p33"/>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542" name="Google Shape;542;p33"/>
          <p:cNvGrpSpPr/>
          <p:nvPr/>
        </p:nvGrpSpPr>
        <p:grpSpPr>
          <a:xfrm>
            <a:off x="7727303" y="2882026"/>
            <a:ext cx="137062" cy="162470"/>
            <a:chOff x="6390625" y="1909063"/>
            <a:chExt cx="574200" cy="548700"/>
          </a:xfrm>
        </p:grpSpPr>
        <p:cxnSp>
          <p:nvCxnSpPr>
            <p:cNvPr id="543" name="Google Shape;543;p33"/>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544" name="Google Shape;544;p33"/>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545" name="Google Shape;545;p33"/>
          <p:cNvGrpSpPr/>
          <p:nvPr/>
        </p:nvGrpSpPr>
        <p:grpSpPr>
          <a:xfrm>
            <a:off x="7727303" y="3263026"/>
            <a:ext cx="137062" cy="162470"/>
            <a:chOff x="6390625" y="1909063"/>
            <a:chExt cx="574200" cy="548700"/>
          </a:xfrm>
        </p:grpSpPr>
        <p:cxnSp>
          <p:nvCxnSpPr>
            <p:cNvPr id="546" name="Google Shape;546;p33"/>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547" name="Google Shape;547;p33"/>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548" name="Google Shape;548;p33"/>
          <p:cNvGrpSpPr/>
          <p:nvPr/>
        </p:nvGrpSpPr>
        <p:grpSpPr>
          <a:xfrm>
            <a:off x="7727303" y="4432841"/>
            <a:ext cx="137062" cy="162470"/>
            <a:chOff x="6390625" y="1909063"/>
            <a:chExt cx="574200" cy="548700"/>
          </a:xfrm>
        </p:grpSpPr>
        <p:cxnSp>
          <p:nvCxnSpPr>
            <p:cNvPr id="549" name="Google Shape;549;p33"/>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550" name="Google Shape;550;p33"/>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551" name="Google Shape;551;p33"/>
          <p:cNvGrpSpPr/>
          <p:nvPr/>
        </p:nvGrpSpPr>
        <p:grpSpPr>
          <a:xfrm>
            <a:off x="7727303" y="4800434"/>
            <a:ext cx="137062" cy="162470"/>
            <a:chOff x="6390625" y="1909063"/>
            <a:chExt cx="574200" cy="548700"/>
          </a:xfrm>
        </p:grpSpPr>
        <p:cxnSp>
          <p:nvCxnSpPr>
            <p:cNvPr id="552" name="Google Shape;552;p33"/>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553" name="Google Shape;553;p33"/>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554" name="Google Shape;554;p33"/>
          <p:cNvGrpSpPr/>
          <p:nvPr/>
        </p:nvGrpSpPr>
        <p:grpSpPr>
          <a:xfrm>
            <a:off x="7705367" y="3663422"/>
            <a:ext cx="180925" cy="119150"/>
            <a:chOff x="323850" y="3890925"/>
            <a:chExt cx="180925" cy="119150"/>
          </a:xfrm>
        </p:grpSpPr>
        <p:cxnSp>
          <p:nvCxnSpPr>
            <p:cNvPr id="555" name="Google Shape;555;p33"/>
            <p:cNvCxnSpPr/>
            <p:nvPr/>
          </p:nvCxnSpPr>
          <p:spPr>
            <a:xfrm>
              <a:off x="323850" y="3929075"/>
              <a:ext cx="61800" cy="81000"/>
            </a:xfrm>
            <a:prstGeom prst="straightConnector1">
              <a:avLst/>
            </a:prstGeom>
            <a:noFill/>
            <a:ln cap="flat" cmpd="sng" w="19050">
              <a:solidFill>
                <a:srgbClr val="00FF00"/>
              </a:solidFill>
              <a:prstDash val="solid"/>
              <a:round/>
              <a:headEnd len="med" w="med" type="none"/>
              <a:tailEnd len="med" w="med" type="none"/>
            </a:ln>
          </p:spPr>
        </p:cxnSp>
        <p:cxnSp>
          <p:nvCxnSpPr>
            <p:cNvPr id="556" name="Google Shape;556;p33"/>
            <p:cNvCxnSpPr/>
            <p:nvPr/>
          </p:nvCxnSpPr>
          <p:spPr>
            <a:xfrm flipH="1">
              <a:off x="385675" y="3890925"/>
              <a:ext cx="119100" cy="119100"/>
            </a:xfrm>
            <a:prstGeom prst="straightConnector1">
              <a:avLst/>
            </a:prstGeom>
            <a:noFill/>
            <a:ln cap="flat" cmpd="sng" w="19050">
              <a:solidFill>
                <a:srgbClr val="00FF00"/>
              </a:solidFill>
              <a:prstDash val="solid"/>
              <a:round/>
              <a:headEnd len="med" w="med" type="none"/>
              <a:tailEnd len="med" w="med" type="none"/>
            </a:ln>
          </p:spPr>
        </p:cxnSp>
      </p:grpSp>
      <p:grpSp>
        <p:nvGrpSpPr>
          <p:cNvPr id="557" name="Google Shape;557;p33"/>
          <p:cNvGrpSpPr/>
          <p:nvPr/>
        </p:nvGrpSpPr>
        <p:grpSpPr>
          <a:xfrm>
            <a:off x="7705367" y="4057829"/>
            <a:ext cx="180925" cy="119150"/>
            <a:chOff x="323850" y="3890925"/>
            <a:chExt cx="180925" cy="119150"/>
          </a:xfrm>
        </p:grpSpPr>
        <p:cxnSp>
          <p:nvCxnSpPr>
            <p:cNvPr id="558" name="Google Shape;558;p33"/>
            <p:cNvCxnSpPr/>
            <p:nvPr/>
          </p:nvCxnSpPr>
          <p:spPr>
            <a:xfrm>
              <a:off x="323850" y="3929075"/>
              <a:ext cx="61800" cy="81000"/>
            </a:xfrm>
            <a:prstGeom prst="straightConnector1">
              <a:avLst/>
            </a:prstGeom>
            <a:noFill/>
            <a:ln cap="flat" cmpd="sng" w="19050">
              <a:solidFill>
                <a:srgbClr val="00FF00"/>
              </a:solidFill>
              <a:prstDash val="solid"/>
              <a:round/>
              <a:headEnd len="med" w="med" type="none"/>
              <a:tailEnd len="med" w="med" type="none"/>
            </a:ln>
          </p:spPr>
        </p:cxnSp>
        <p:cxnSp>
          <p:nvCxnSpPr>
            <p:cNvPr id="559" name="Google Shape;559;p33"/>
            <p:cNvCxnSpPr/>
            <p:nvPr/>
          </p:nvCxnSpPr>
          <p:spPr>
            <a:xfrm flipH="1">
              <a:off x="385675" y="3890925"/>
              <a:ext cx="119100" cy="119100"/>
            </a:xfrm>
            <a:prstGeom prst="straightConnector1">
              <a:avLst/>
            </a:prstGeom>
            <a:noFill/>
            <a:ln cap="flat" cmpd="sng" w="19050">
              <a:solidFill>
                <a:srgbClr val="00FF00"/>
              </a:solidFill>
              <a:prstDash val="solid"/>
              <a:round/>
              <a:headEnd len="med" w="med" type="none"/>
              <a:tailEnd len="med" w="med" type="none"/>
            </a:ln>
          </p:spPr>
        </p:cxnSp>
      </p:grpSp>
      <p:grpSp>
        <p:nvGrpSpPr>
          <p:cNvPr id="560" name="Google Shape;560;p33"/>
          <p:cNvGrpSpPr/>
          <p:nvPr/>
        </p:nvGrpSpPr>
        <p:grpSpPr>
          <a:xfrm>
            <a:off x="7705367" y="2139422"/>
            <a:ext cx="180925" cy="119150"/>
            <a:chOff x="323850" y="3890925"/>
            <a:chExt cx="180925" cy="119150"/>
          </a:xfrm>
        </p:grpSpPr>
        <p:cxnSp>
          <p:nvCxnSpPr>
            <p:cNvPr id="561" name="Google Shape;561;p33"/>
            <p:cNvCxnSpPr/>
            <p:nvPr/>
          </p:nvCxnSpPr>
          <p:spPr>
            <a:xfrm>
              <a:off x="323850" y="3929075"/>
              <a:ext cx="61800" cy="81000"/>
            </a:xfrm>
            <a:prstGeom prst="straightConnector1">
              <a:avLst/>
            </a:prstGeom>
            <a:noFill/>
            <a:ln cap="flat" cmpd="sng" w="19050">
              <a:solidFill>
                <a:srgbClr val="00FF00"/>
              </a:solidFill>
              <a:prstDash val="solid"/>
              <a:round/>
              <a:headEnd len="med" w="med" type="none"/>
              <a:tailEnd len="med" w="med" type="none"/>
            </a:ln>
          </p:spPr>
        </p:cxnSp>
        <p:cxnSp>
          <p:nvCxnSpPr>
            <p:cNvPr id="562" name="Google Shape;562;p33"/>
            <p:cNvCxnSpPr/>
            <p:nvPr/>
          </p:nvCxnSpPr>
          <p:spPr>
            <a:xfrm flipH="1">
              <a:off x="385675" y="3890925"/>
              <a:ext cx="119100" cy="119100"/>
            </a:xfrm>
            <a:prstGeom prst="straightConnector1">
              <a:avLst/>
            </a:prstGeom>
            <a:noFill/>
            <a:ln cap="flat" cmpd="sng" w="19050">
              <a:solidFill>
                <a:srgbClr val="00FF00"/>
              </a:solidFill>
              <a:prstDash val="solid"/>
              <a:round/>
              <a:headEnd len="med" w="med" type="none"/>
              <a:tailEnd len="med" w="med" type="none"/>
            </a:ln>
          </p:spPr>
        </p:cxnSp>
      </p:grpSp>
      <p:sp>
        <p:nvSpPr>
          <p:cNvPr id="563" name="Google Shape;563;p33"/>
          <p:cNvSpPr/>
          <p:nvPr/>
        </p:nvSpPr>
        <p:spPr>
          <a:xfrm>
            <a:off x="311700" y="2223063"/>
            <a:ext cx="1947900" cy="1858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3"/>
          <p:cNvSpPr/>
          <p:nvPr/>
        </p:nvSpPr>
        <p:spPr>
          <a:xfrm>
            <a:off x="719800" y="2768263"/>
            <a:ext cx="390000" cy="390000"/>
          </a:xfrm>
          <a:prstGeom prst="ellipse">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1090650" y="3346125"/>
            <a:ext cx="390000" cy="3900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1480650" y="2768275"/>
            <a:ext cx="390000" cy="390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txBox="1"/>
          <p:nvPr/>
        </p:nvSpPr>
        <p:spPr>
          <a:xfrm>
            <a:off x="2296288" y="2864600"/>
            <a:ext cx="474000" cy="53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Avenir"/>
                <a:ea typeface="Avenir"/>
                <a:cs typeface="Avenir"/>
                <a:sym typeface="Avenir"/>
              </a:rPr>
              <a:t>=</a:t>
            </a:r>
            <a:endParaRPr sz="3000">
              <a:latin typeface="Avenir"/>
              <a:ea typeface="Avenir"/>
              <a:cs typeface="Avenir"/>
              <a:sym typeface="Avenir"/>
            </a:endParaRPr>
          </a:p>
        </p:txBody>
      </p:sp>
      <p:sp>
        <p:nvSpPr>
          <p:cNvPr id="568" name="Google Shape;568;p33"/>
          <p:cNvSpPr txBox="1"/>
          <p:nvPr/>
        </p:nvSpPr>
        <p:spPr>
          <a:xfrm>
            <a:off x="594150" y="4081875"/>
            <a:ext cx="13830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set</a:t>
            </a:r>
            <a:endParaRPr>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4"/>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Remember, unordered!</a:t>
            </a:r>
            <a:endParaRPr/>
          </a:p>
        </p:txBody>
      </p:sp>
      <p:sp>
        <p:nvSpPr>
          <p:cNvPr id="574" name="Google Shape;574;p34"/>
          <p:cNvSpPr txBox="1"/>
          <p:nvPr/>
        </p:nvSpPr>
        <p:spPr>
          <a:xfrm>
            <a:off x="3412350" y="1421225"/>
            <a:ext cx="23193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venir"/>
                <a:ea typeface="Avenir"/>
                <a:cs typeface="Avenir"/>
                <a:sym typeface="Avenir"/>
              </a:rPr>
              <a:t>S = {0, 1, 2, 3, ‘A’}</a:t>
            </a:r>
            <a:endParaRPr sz="1800">
              <a:latin typeface="Avenir"/>
              <a:ea typeface="Avenir"/>
              <a:cs typeface="Avenir"/>
              <a:sym typeface="Avenir"/>
            </a:endParaRPr>
          </a:p>
        </p:txBody>
      </p:sp>
      <p:sp>
        <p:nvSpPr>
          <p:cNvPr id="575" name="Google Shape;575;p34"/>
          <p:cNvSpPr txBox="1"/>
          <p:nvPr/>
        </p:nvSpPr>
        <p:spPr>
          <a:xfrm>
            <a:off x="3412350" y="2445125"/>
            <a:ext cx="23193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venir"/>
                <a:ea typeface="Avenir"/>
                <a:cs typeface="Avenir"/>
                <a:sym typeface="Avenir"/>
              </a:rPr>
              <a:t>list(</a:t>
            </a:r>
            <a:r>
              <a:rPr lang="en" sz="1800">
                <a:latin typeface="Avenir"/>
                <a:ea typeface="Avenir"/>
                <a:cs typeface="Avenir"/>
                <a:sym typeface="Avenir"/>
              </a:rPr>
              <a:t>S)</a:t>
            </a:r>
            <a:endParaRPr sz="1800">
              <a:latin typeface="Avenir"/>
              <a:ea typeface="Avenir"/>
              <a:cs typeface="Avenir"/>
              <a:sym typeface="Avenir"/>
            </a:endParaRPr>
          </a:p>
        </p:txBody>
      </p:sp>
      <p:sp>
        <p:nvSpPr>
          <p:cNvPr id="576" name="Google Shape;576;p34"/>
          <p:cNvSpPr txBox="1"/>
          <p:nvPr/>
        </p:nvSpPr>
        <p:spPr>
          <a:xfrm>
            <a:off x="3412350" y="3965125"/>
            <a:ext cx="23193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venir"/>
                <a:ea typeface="Avenir"/>
                <a:cs typeface="Avenir"/>
                <a:sym typeface="Avenir"/>
              </a:rPr>
              <a:t>[2, 1, ‘A’, 3, 0]</a:t>
            </a:r>
            <a:endParaRPr sz="1800">
              <a:latin typeface="Avenir"/>
              <a:ea typeface="Avenir"/>
              <a:cs typeface="Avenir"/>
              <a:sym typeface="Avenir"/>
            </a:endParaRPr>
          </a:p>
        </p:txBody>
      </p:sp>
      <p:sp>
        <p:nvSpPr>
          <p:cNvPr id="577" name="Google Shape;577;p34"/>
          <p:cNvSpPr txBox="1"/>
          <p:nvPr/>
        </p:nvSpPr>
        <p:spPr>
          <a:xfrm>
            <a:off x="1017275" y="3965125"/>
            <a:ext cx="23193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venir"/>
                <a:ea typeface="Avenir"/>
                <a:cs typeface="Avenir"/>
                <a:sym typeface="Avenir"/>
              </a:rPr>
              <a:t>[0, 3, 1, ‘A’, 2]</a:t>
            </a:r>
            <a:endParaRPr sz="1800">
              <a:latin typeface="Avenir"/>
              <a:ea typeface="Avenir"/>
              <a:cs typeface="Avenir"/>
              <a:sym typeface="Avenir"/>
            </a:endParaRPr>
          </a:p>
        </p:txBody>
      </p:sp>
      <p:sp>
        <p:nvSpPr>
          <p:cNvPr id="578" name="Google Shape;578;p34"/>
          <p:cNvSpPr txBox="1"/>
          <p:nvPr/>
        </p:nvSpPr>
        <p:spPr>
          <a:xfrm>
            <a:off x="5807425" y="3965125"/>
            <a:ext cx="23193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venir"/>
                <a:ea typeface="Avenir"/>
                <a:cs typeface="Avenir"/>
                <a:sym typeface="Avenir"/>
              </a:rPr>
              <a:t>[</a:t>
            </a:r>
            <a:r>
              <a:rPr lang="en" sz="1800">
                <a:latin typeface="Avenir"/>
                <a:ea typeface="Avenir"/>
                <a:cs typeface="Avenir"/>
                <a:sym typeface="Avenir"/>
              </a:rPr>
              <a:t>‘A’, 1, 0, 3, 2]</a:t>
            </a:r>
            <a:endParaRPr sz="1800">
              <a:latin typeface="Avenir"/>
              <a:ea typeface="Avenir"/>
              <a:cs typeface="Avenir"/>
              <a:sym typeface="Avenir"/>
            </a:endParaRPr>
          </a:p>
        </p:txBody>
      </p:sp>
      <p:cxnSp>
        <p:nvCxnSpPr>
          <p:cNvPr id="579" name="Google Shape;579;p34"/>
          <p:cNvCxnSpPr>
            <a:stCxn id="575" idx="2"/>
            <a:endCxn id="576" idx="0"/>
          </p:cNvCxnSpPr>
          <p:nvPr/>
        </p:nvCxnSpPr>
        <p:spPr>
          <a:xfrm flipH="1" rot="-5400000">
            <a:off x="4046850" y="3439475"/>
            <a:ext cx="1050900" cy="600"/>
          </a:xfrm>
          <a:prstGeom prst="curvedConnector3">
            <a:avLst>
              <a:gd fmla="val 49995" name="adj1"/>
            </a:avLst>
          </a:prstGeom>
          <a:noFill/>
          <a:ln cap="flat" cmpd="sng" w="28575">
            <a:solidFill>
              <a:srgbClr val="FF00FF"/>
            </a:solidFill>
            <a:prstDash val="solid"/>
            <a:round/>
            <a:headEnd len="med" w="med" type="none"/>
            <a:tailEnd len="med" w="med" type="triangle"/>
          </a:ln>
        </p:spPr>
      </p:cxnSp>
      <p:cxnSp>
        <p:nvCxnSpPr>
          <p:cNvPr id="580" name="Google Shape;580;p34"/>
          <p:cNvCxnSpPr>
            <a:stCxn id="575" idx="2"/>
            <a:endCxn id="577" idx="0"/>
          </p:cNvCxnSpPr>
          <p:nvPr/>
        </p:nvCxnSpPr>
        <p:spPr>
          <a:xfrm rot="5400000">
            <a:off x="2848950" y="2242175"/>
            <a:ext cx="1050900" cy="2395200"/>
          </a:xfrm>
          <a:prstGeom prst="curvedConnector3">
            <a:avLst>
              <a:gd fmla="val 49995" name="adj1"/>
            </a:avLst>
          </a:prstGeom>
          <a:noFill/>
          <a:ln cap="flat" cmpd="sng" w="28575">
            <a:solidFill>
              <a:srgbClr val="FF00FF"/>
            </a:solidFill>
            <a:prstDash val="solid"/>
            <a:round/>
            <a:headEnd len="med" w="med" type="none"/>
            <a:tailEnd len="med" w="med" type="triangle"/>
          </a:ln>
        </p:spPr>
      </p:cxnSp>
      <p:cxnSp>
        <p:nvCxnSpPr>
          <p:cNvPr id="581" name="Google Shape;581;p34"/>
          <p:cNvCxnSpPr>
            <a:stCxn id="575" idx="2"/>
            <a:endCxn id="578" idx="0"/>
          </p:cNvCxnSpPr>
          <p:nvPr/>
        </p:nvCxnSpPr>
        <p:spPr>
          <a:xfrm flipH="1" rot="-5400000">
            <a:off x="5244150" y="2242175"/>
            <a:ext cx="1050900" cy="2395200"/>
          </a:xfrm>
          <a:prstGeom prst="curvedConnector3">
            <a:avLst>
              <a:gd fmla="val 49995" name="adj1"/>
            </a:avLst>
          </a:prstGeom>
          <a:noFill/>
          <a:ln cap="flat" cmpd="sng" w="28575">
            <a:solidFill>
              <a:srgbClr val="FF00FF"/>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graphicFrame>
        <p:nvGraphicFramePr>
          <p:cNvPr id="586" name="Google Shape;586;p35"/>
          <p:cNvGraphicFramePr/>
          <p:nvPr/>
        </p:nvGraphicFramePr>
        <p:xfrm>
          <a:off x="7139238" y="1377050"/>
          <a:ext cx="3000000" cy="3000000"/>
        </p:xfrm>
        <a:graphic>
          <a:graphicData uri="http://schemas.openxmlformats.org/drawingml/2006/table">
            <a:tbl>
              <a:tblPr>
                <a:noFill/>
                <a:tableStyleId>{9125447B-353F-4D6A-A5D2-A9506031AAB4}</a:tableStyleId>
              </a:tblPr>
              <a:tblGrid>
                <a:gridCol w="390075"/>
              </a:tblGrid>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r>
                        <a:rPr lang="en"/>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r>
                        <a:rPr lang="en"/>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r>
                        <a:rPr lang="en"/>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r>
                        <a:rPr lang="en"/>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r>
                        <a:rPr lang="en"/>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r>
                        <a:rPr lang="en"/>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r>
                        <a:rPr lang="en"/>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r>
                        <a:rPr lang="en"/>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r>
                        <a:rPr lang="en"/>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87" name="Google Shape;587;p35"/>
          <p:cNvSpPr txBox="1"/>
          <p:nvPr/>
        </p:nvSpPr>
        <p:spPr>
          <a:xfrm>
            <a:off x="894550" y="1124300"/>
            <a:ext cx="730200" cy="44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venir"/>
                <a:ea typeface="Avenir"/>
                <a:cs typeface="Avenir"/>
                <a:sym typeface="Avenir"/>
              </a:rPr>
              <a:t>L</a:t>
            </a:r>
            <a:r>
              <a:rPr lang="en" sz="1800">
                <a:latin typeface="Avenir"/>
                <a:ea typeface="Avenir"/>
                <a:cs typeface="Avenir"/>
                <a:sym typeface="Avenir"/>
              </a:rPr>
              <a:t> = [</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0,</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1,</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4,</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2,</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2,</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0,</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4,</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3,</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3,</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0,</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1,</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1,</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0,</a:t>
            </a:r>
            <a:endParaRPr sz="1800">
              <a:latin typeface="Avenir"/>
              <a:ea typeface="Avenir"/>
              <a:cs typeface="Avenir"/>
              <a:sym typeface="Avenir"/>
            </a:endParaRPr>
          </a:p>
          <a:p>
            <a:pPr indent="0" lvl="0" marL="0" rtl="0" algn="ctr">
              <a:spcBef>
                <a:spcPts val="0"/>
              </a:spcBef>
              <a:spcAft>
                <a:spcPts val="0"/>
              </a:spcAft>
              <a:buNone/>
            </a:pPr>
            <a:r>
              <a:rPr lang="en" sz="1800">
                <a:latin typeface="Avenir"/>
                <a:ea typeface="Avenir"/>
                <a:cs typeface="Avenir"/>
                <a:sym typeface="Avenir"/>
              </a:rPr>
              <a:t>]</a:t>
            </a:r>
            <a:endParaRPr sz="1800">
              <a:latin typeface="Avenir"/>
              <a:ea typeface="Avenir"/>
              <a:cs typeface="Avenir"/>
              <a:sym typeface="Avenir"/>
            </a:endParaRPr>
          </a:p>
        </p:txBody>
      </p:sp>
      <p:sp>
        <p:nvSpPr>
          <p:cNvPr id="588" name="Google Shape;588;p35"/>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Counting unique items</a:t>
            </a:r>
            <a:endParaRPr/>
          </a:p>
        </p:txBody>
      </p:sp>
      <p:sp>
        <p:nvSpPr>
          <p:cNvPr id="589" name="Google Shape;589;p35"/>
          <p:cNvSpPr txBox="1"/>
          <p:nvPr/>
        </p:nvSpPr>
        <p:spPr>
          <a:xfrm>
            <a:off x="1034975" y="1500408"/>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90" name="Google Shape;590;p35"/>
          <p:cNvSpPr txBox="1"/>
          <p:nvPr/>
        </p:nvSpPr>
        <p:spPr>
          <a:xfrm>
            <a:off x="1034975" y="1776024"/>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91" name="Google Shape;591;p35"/>
          <p:cNvSpPr txBox="1"/>
          <p:nvPr/>
        </p:nvSpPr>
        <p:spPr>
          <a:xfrm>
            <a:off x="1042000" y="2051640"/>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92" name="Google Shape;592;p35"/>
          <p:cNvSpPr txBox="1"/>
          <p:nvPr/>
        </p:nvSpPr>
        <p:spPr>
          <a:xfrm>
            <a:off x="1042000" y="2327256"/>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93" name="Google Shape;593;p35"/>
          <p:cNvSpPr txBox="1"/>
          <p:nvPr/>
        </p:nvSpPr>
        <p:spPr>
          <a:xfrm>
            <a:off x="1031463" y="2602872"/>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94" name="Google Shape;594;p35"/>
          <p:cNvSpPr txBox="1"/>
          <p:nvPr/>
        </p:nvSpPr>
        <p:spPr>
          <a:xfrm>
            <a:off x="1031463" y="2878488"/>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95" name="Google Shape;595;p35"/>
          <p:cNvSpPr txBox="1"/>
          <p:nvPr/>
        </p:nvSpPr>
        <p:spPr>
          <a:xfrm>
            <a:off x="1038488" y="3154104"/>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96" name="Google Shape;596;p35"/>
          <p:cNvSpPr txBox="1"/>
          <p:nvPr/>
        </p:nvSpPr>
        <p:spPr>
          <a:xfrm>
            <a:off x="1038488" y="3429720"/>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97" name="Google Shape;597;p35"/>
          <p:cNvSpPr txBox="1"/>
          <p:nvPr/>
        </p:nvSpPr>
        <p:spPr>
          <a:xfrm>
            <a:off x="1029713" y="3705336"/>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98" name="Google Shape;598;p35"/>
          <p:cNvSpPr txBox="1"/>
          <p:nvPr/>
        </p:nvSpPr>
        <p:spPr>
          <a:xfrm>
            <a:off x="1029713" y="3980951"/>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599" name="Google Shape;599;p35"/>
          <p:cNvSpPr txBox="1"/>
          <p:nvPr/>
        </p:nvSpPr>
        <p:spPr>
          <a:xfrm>
            <a:off x="1036738" y="4256567"/>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00" name="Google Shape;600;p35"/>
          <p:cNvSpPr txBox="1"/>
          <p:nvPr/>
        </p:nvSpPr>
        <p:spPr>
          <a:xfrm>
            <a:off x="1036738" y="4532183"/>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01" name="Google Shape;601;p35"/>
          <p:cNvSpPr txBox="1"/>
          <p:nvPr/>
        </p:nvSpPr>
        <p:spPr>
          <a:xfrm>
            <a:off x="1026200" y="4807799"/>
            <a:ext cx="4353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02" name="Google Shape;602;p35"/>
          <p:cNvSpPr/>
          <p:nvPr/>
        </p:nvSpPr>
        <p:spPr>
          <a:xfrm>
            <a:off x="3132975" y="2605125"/>
            <a:ext cx="911100" cy="919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5"/>
          <p:cNvSpPr txBox="1"/>
          <p:nvPr/>
        </p:nvSpPr>
        <p:spPr>
          <a:xfrm>
            <a:off x="2897025" y="3538050"/>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function</a:t>
            </a:r>
            <a:endParaRPr>
              <a:latin typeface="Avenir"/>
              <a:ea typeface="Avenir"/>
              <a:cs typeface="Avenir"/>
              <a:sym typeface="Avenir"/>
            </a:endParaRPr>
          </a:p>
        </p:txBody>
      </p:sp>
      <p:sp>
        <p:nvSpPr>
          <p:cNvPr id="604" name="Google Shape;604;p35"/>
          <p:cNvSpPr txBox="1"/>
          <p:nvPr/>
        </p:nvSpPr>
        <p:spPr>
          <a:xfrm>
            <a:off x="3132975" y="2602876"/>
            <a:ext cx="9111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05" name="Google Shape;605;p35"/>
          <p:cNvSpPr txBox="1"/>
          <p:nvPr/>
        </p:nvSpPr>
        <p:spPr>
          <a:xfrm>
            <a:off x="3132975" y="2785872"/>
            <a:ext cx="9111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06" name="Google Shape;606;p35"/>
          <p:cNvSpPr txBox="1"/>
          <p:nvPr/>
        </p:nvSpPr>
        <p:spPr>
          <a:xfrm>
            <a:off x="3132975" y="2968752"/>
            <a:ext cx="9111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07" name="Google Shape;607;p35"/>
          <p:cNvSpPr txBox="1"/>
          <p:nvPr/>
        </p:nvSpPr>
        <p:spPr>
          <a:xfrm>
            <a:off x="3132975" y="3151632"/>
            <a:ext cx="9111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08" name="Google Shape;608;p35"/>
          <p:cNvSpPr txBox="1"/>
          <p:nvPr/>
        </p:nvSpPr>
        <p:spPr>
          <a:xfrm>
            <a:off x="3132975" y="3334512"/>
            <a:ext cx="9111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09" name="Google Shape;609;p35"/>
          <p:cNvSpPr txBox="1"/>
          <p:nvPr/>
        </p:nvSpPr>
        <p:spPr>
          <a:xfrm>
            <a:off x="5434188" y="52174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table</a:t>
            </a:r>
            <a:endParaRPr>
              <a:latin typeface="Avenir"/>
              <a:ea typeface="Avenir"/>
              <a:cs typeface="Avenir"/>
              <a:sym typeface="Avenir"/>
            </a:endParaRPr>
          </a:p>
        </p:txBody>
      </p:sp>
      <p:sp>
        <p:nvSpPr>
          <p:cNvPr id="610" name="Google Shape;610;p35"/>
          <p:cNvSpPr txBox="1"/>
          <p:nvPr/>
        </p:nvSpPr>
        <p:spPr>
          <a:xfrm>
            <a:off x="5921325" y="1781250"/>
            <a:ext cx="3900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11" name="Google Shape;611;p35"/>
          <p:cNvSpPr txBox="1"/>
          <p:nvPr/>
        </p:nvSpPr>
        <p:spPr>
          <a:xfrm>
            <a:off x="5921325" y="2162250"/>
            <a:ext cx="3900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12" name="Google Shape;612;p35"/>
          <p:cNvSpPr txBox="1"/>
          <p:nvPr/>
        </p:nvSpPr>
        <p:spPr>
          <a:xfrm>
            <a:off x="5921325" y="2952334"/>
            <a:ext cx="3900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13" name="Google Shape;613;p35"/>
          <p:cNvSpPr txBox="1"/>
          <p:nvPr/>
        </p:nvSpPr>
        <p:spPr>
          <a:xfrm>
            <a:off x="5921325" y="4143450"/>
            <a:ext cx="3900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14" name="Google Shape;614;p35"/>
          <p:cNvSpPr txBox="1"/>
          <p:nvPr/>
        </p:nvSpPr>
        <p:spPr>
          <a:xfrm>
            <a:off x="5921325" y="4524450"/>
            <a:ext cx="3900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615" name="Google Shape;615;p35"/>
          <p:cNvCxnSpPr>
            <a:stCxn id="604" idx="3"/>
            <a:endCxn id="612" idx="1"/>
          </p:cNvCxnSpPr>
          <p:nvPr/>
        </p:nvCxnSpPr>
        <p:spPr>
          <a:xfrm>
            <a:off x="4044075" y="2694376"/>
            <a:ext cx="1877100" cy="450000"/>
          </a:xfrm>
          <a:prstGeom prst="curvedConnector3">
            <a:avLst>
              <a:gd fmla="val 50004" name="adj1"/>
            </a:avLst>
          </a:prstGeom>
          <a:noFill/>
          <a:ln cap="flat" cmpd="sng" w="28575">
            <a:solidFill>
              <a:srgbClr val="FF00FF"/>
            </a:solidFill>
            <a:prstDash val="solid"/>
            <a:round/>
            <a:headEnd len="med" w="med" type="none"/>
            <a:tailEnd len="med" w="med" type="triangle"/>
          </a:ln>
        </p:spPr>
      </p:cxnSp>
      <p:cxnSp>
        <p:nvCxnSpPr>
          <p:cNvPr id="616" name="Google Shape;616;p35"/>
          <p:cNvCxnSpPr>
            <a:stCxn id="605" idx="3"/>
            <a:endCxn id="611" idx="1"/>
          </p:cNvCxnSpPr>
          <p:nvPr/>
        </p:nvCxnSpPr>
        <p:spPr>
          <a:xfrm flipH="1" rot="10800000">
            <a:off x="4044075" y="2354472"/>
            <a:ext cx="1877100" cy="522900"/>
          </a:xfrm>
          <a:prstGeom prst="curvedConnector3">
            <a:avLst>
              <a:gd fmla="val 50004" name="adj1"/>
            </a:avLst>
          </a:prstGeom>
          <a:noFill/>
          <a:ln cap="flat" cmpd="sng" w="28575">
            <a:solidFill>
              <a:srgbClr val="00FF00"/>
            </a:solidFill>
            <a:prstDash val="solid"/>
            <a:round/>
            <a:headEnd len="med" w="med" type="none"/>
            <a:tailEnd len="med" w="med" type="triangle"/>
          </a:ln>
        </p:spPr>
      </p:cxnSp>
      <p:cxnSp>
        <p:nvCxnSpPr>
          <p:cNvPr id="617" name="Google Shape;617;p35"/>
          <p:cNvCxnSpPr>
            <a:stCxn id="606" idx="3"/>
            <a:endCxn id="610" idx="1"/>
          </p:cNvCxnSpPr>
          <p:nvPr/>
        </p:nvCxnSpPr>
        <p:spPr>
          <a:xfrm flipH="1" rot="10800000">
            <a:off x="4044075" y="1973352"/>
            <a:ext cx="1877100" cy="1086900"/>
          </a:xfrm>
          <a:prstGeom prst="curvedConnector3">
            <a:avLst>
              <a:gd fmla="val 50004" name="adj1"/>
            </a:avLst>
          </a:prstGeom>
          <a:noFill/>
          <a:ln cap="flat" cmpd="sng" w="28575">
            <a:solidFill>
              <a:srgbClr val="00FFFF"/>
            </a:solidFill>
            <a:prstDash val="solid"/>
            <a:round/>
            <a:headEnd len="med" w="med" type="none"/>
            <a:tailEnd len="med" w="med" type="triangle"/>
          </a:ln>
        </p:spPr>
      </p:cxnSp>
      <p:cxnSp>
        <p:nvCxnSpPr>
          <p:cNvPr id="618" name="Google Shape;618;p35"/>
          <p:cNvCxnSpPr>
            <a:stCxn id="607" idx="3"/>
            <a:endCxn id="613" idx="1"/>
          </p:cNvCxnSpPr>
          <p:nvPr/>
        </p:nvCxnSpPr>
        <p:spPr>
          <a:xfrm>
            <a:off x="4044075" y="3243132"/>
            <a:ext cx="1877100" cy="1092600"/>
          </a:xfrm>
          <a:prstGeom prst="curvedConnector3">
            <a:avLst>
              <a:gd fmla="val 50004" name="adj1"/>
            </a:avLst>
          </a:prstGeom>
          <a:noFill/>
          <a:ln cap="flat" cmpd="sng" w="28575">
            <a:solidFill>
              <a:srgbClr val="FF0000"/>
            </a:solidFill>
            <a:prstDash val="solid"/>
            <a:round/>
            <a:headEnd len="med" w="med" type="none"/>
            <a:tailEnd len="med" w="med" type="triangle"/>
          </a:ln>
        </p:spPr>
      </p:cxnSp>
      <p:cxnSp>
        <p:nvCxnSpPr>
          <p:cNvPr id="619" name="Google Shape;619;p35"/>
          <p:cNvCxnSpPr>
            <a:stCxn id="608" idx="3"/>
            <a:endCxn id="614" idx="1"/>
          </p:cNvCxnSpPr>
          <p:nvPr/>
        </p:nvCxnSpPr>
        <p:spPr>
          <a:xfrm>
            <a:off x="4044075" y="3426012"/>
            <a:ext cx="1877100" cy="1290600"/>
          </a:xfrm>
          <a:prstGeom prst="curvedConnector3">
            <a:avLst>
              <a:gd fmla="val 50004" name="adj1"/>
            </a:avLst>
          </a:prstGeom>
          <a:noFill/>
          <a:ln cap="flat" cmpd="sng" w="28575">
            <a:solidFill>
              <a:srgbClr val="FF9900"/>
            </a:solidFill>
            <a:prstDash val="solid"/>
            <a:round/>
            <a:headEnd len="med" w="med" type="none"/>
            <a:tailEnd len="med" w="med" type="triangle"/>
          </a:ln>
        </p:spPr>
      </p:cxnSp>
      <p:cxnSp>
        <p:nvCxnSpPr>
          <p:cNvPr id="620" name="Google Shape;620;p35"/>
          <p:cNvCxnSpPr>
            <a:stCxn id="591" idx="3"/>
            <a:endCxn id="608" idx="1"/>
          </p:cNvCxnSpPr>
          <p:nvPr/>
        </p:nvCxnSpPr>
        <p:spPr>
          <a:xfrm>
            <a:off x="1477300" y="2189490"/>
            <a:ext cx="1655700" cy="1236600"/>
          </a:xfrm>
          <a:prstGeom prst="curvedConnector3">
            <a:avLst>
              <a:gd fmla="val 49999" name="adj1"/>
            </a:avLst>
          </a:prstGeom>
          <a:noFill/>
          <a:ln cap="flat" cmpd="sng" w="28575">
            <a:solidFill>
              <a:srgbClr val="FF9900"/>
            </a:solidFill>
            <a:prstDash val="solid"/>
            <a:round/>
            <a:headEnd len="med" w="med" type="none"/>
            <a:tailEnd len="med" w="med" type="triangle"/>
          </a:ln>
        </p:spPr>
      </p:cxnSp>
      <p:cxnSp>
        <p:nvCxnSpPr>
          <p:cNvPr id="621" name="Google Shape;621;p35"/>
          <p:cNvCxnSpPr>
            <a:stCxn id="595" idx="3"/>
            <a:endCxn id="608" idx="1"/>
          </p:cNvCxnSpPr>
          <p:nvPr/>
        </p:nvCxnSpPr>
        <p:spPr>
          <a:xfrm>
            <a:off x="1473788" y="3291954"/>
            <a:ext cx="1659300" cy="134100"/>
          </a:xfrm>
          <a:prstGeom prst="curvedConnector3">
            <a:avLst>
              <a:gd fmla="val 49997" name="adj1"/>
            </a:avLst>
          </a:prstGeom>
          <a:noFill/>
          <a:ln cap="flat" cmpd="sng" w="28575">
            <a:solidFill>
              <a:srgbClr val="FF9900"/>
            </a:solidFill>
            <a:prstDash val="solid"/>
            <a:round/>
            <a:headEnd len="med" w="med" type="none"/>
            <a:tailEnd len="med" w="med" type="triangle"/>
          </a:ln>
        </p:spPr>
      </p:cxnSp>
      <p:cxnSp>
        <p:nvCxnSpPr>
          <p:cNvPr id="622" name="Google Shape;622;p35"/>
          <p:cNvCxnSpPr>
            <a:stCxn id="596" idx="3"/>
            <a:endCxn id="607" idx="1"/>
          </p:cNvCxnSpPr>
          <p:nvPr/>
        </p:nvCxnSpPr>
        <p:spPr>
          <a:xfrm flipH="1" rot="10800000">
            <a:off x="1473788" y="3243270"/>
            <a:ext cx="1659300" cy="324300"/>
          </a:xfrm>
          <a:prstGeom prst="curvedConnector3">
            <a:avLst>
              <a:gd fmla="val 49997" name="adj1"/>
            </a:avLst>
          </a:prstGeom>
          <a:noFill/>
          <a:ln cap="flat" cmpd="sng" w="28575">
            <a:solidFill>
              <a:srgbClr val="FF0000"/>
            </a:solidFill>
            <a:prstDash val="solid"/>
            <a:round/>
            <a:headEnd len="med" w="med" type="none"/>
            <a:tailEnd len="med" w="med" type="triangle"/>
          </a:ln>
        </p:spPr>
      </p:cxnSp>
      <p:cxnSp>
        <p:nvCxnSpPr>
          <p:cNvPr id="623" name="Google Shape;623;p35"/>
          <p:cNvCxnSpPr>
            <a:stCxn id="597" idx="3"/>
            <a:endCxn id="607" idx="1"/>
          </p:cNvCxnSpPr>
          <p:nvPr/>
        </p:nvCxnSpPr>
        <p:spPr>
          <a:xfrm flipH="1" rot="10800000">
            <a:off x="1465013" y="3243186"/>
            <a:ext cx="1668000" cy="600000"/>
          </a:xfrm>
          <a:prstGeom prst="curvedConnector3">
            <a:avLst>
              <a:gd fmla="val 49999" name="adj1"/>
            </a:avLst>
          </a:prstGeom>
          <a:noFill/>
          <a:ln cap="flat" cmpd="sng" w="28575">
            <a:solidFill>
              <a:srgbClr val="FF0000"/>
            </a:solidFill>
            <a:prstDash val="solid"/>
            <a:round/>
            <a:headEnd len="med" w="med" type="none"/>
            <a:tailEnd len="med" w="med" type="triangle"/>
          </a:ln>
        </p:spPr>
      </p:cxnSp>
      <p:cxnSp>
        <p:nvCxnSpPr>
          <p:cNvPr id="624" name="Google Shape;624;p35"/>
          <p:cNvCxnSpPr>
            <a:stCxn id="593" idx="3"/>
            <a:endCxn id="606" idx="1"/>
          </p:cNvCxnSpPr>
          <p:nvPr/>
        </p:nvCxnSpPr>
        <p:spPr>
          <a:xfrm>
            <a:off x="1466763" y="2740722"/>
            <a:ext cx="1666200" cy="319500"/>
          </a:xfrm>
          <a:prstGeom prst="curvedConnector3">
            <a:avLst>
              <a:gd fmla="val 50000" name="adj1"/>
            </a:avLst>
          </a:prstGeom>
          <a:noFill/>
          <a:ln cap="flat" cmpd="sng" w="28575">
            <a:solidFill>
              <a:srgbClr val="00FFFF"/>
            </a:solidFill>
            <a:prstDash val="solid"/>
            <a:round/>
            <a:headEnd len="med" w="med" type="none"/>
            <a:tailEnd len="med" w="med" type="triangle"/>
          </a:ln>
        </p:spPr>
      </p:cxnSp>
      <p:cxnSp>
        <p:nvCxnSpPr>
          <p:cNvPr id="625" name="Google Shape;625;p35"/>
          <p:cNvCxnSpPr>
            <a:stCxn id="592" idx="3"/>
            <a:endCxn id="606" idx="1"/>
          </p:cNvCxnSpPr>
          <p:nvPr/>
        </p:nvCxnSpPr>
        <p:spPr>
          <a:xfrm>
            <a:off x="1477300" y="2465106"/>
            <a:ext cx="1655700" cy="595200"/>
          </a:xfrm>
          <a:prstGeom prst="curvedConnector3">
            <a:avLst>
              <a:gd fmla="val 49999" name="adj1"/>
            </a:avLst>
          </a:prstGeom>
          <a:noFill/>
          <a:ln cap="flat" cmpd="sng" w="28575">
            <a:solidFill>
              <a:srgbClr val="00FFFF"/>
            </a:solidFill>
            <a:prstDash val="solid"/>
            <a:round/>
            <a:headEnd len="med" w="med" type="none"/>
            <a:tailEnd len="med" w="med" type="triangle"/>
          </a:ln>
        </p:spPr>
      </p:cxnSp>
      <p:cxnSp>
        <p:nvCxnSpPr>
          <p:cNvPr id="626" name="Google Shape;626;p35"/>
          <p:cNvCxnSpPr>
            <a:stCxn id="590" idx="3"/>
            <a:endCxn id="605" idx="1"/>
          </p:cNvCxnSpPr>
          <p:nvPr/>
        </p:nvCxnSpPr>
        <p:spPr>
          <a:xfrm>
            <a:off x="1470275" y="1913874"/>
            <a:ext cx="1662600" cy="963600"/>
          </a:xfrm>
          <a:prstGeom prst="curvedConnector3">
            <a:avLst>
              <a:gd fmla="val 50003" name="adj1"/>
            </a:avLst>
          </a:prstGeom>
          <a:noFill/>
          <a:ln cap="flat" cmpd="sng" w="28575">
            <a:solidFill>
              <a:srgbClr val="00FF00"/>
            </a:solidFill>
            <a:prstDash val="solid"/>
            <a:round/>
            <a:headEnd len="med" w="med" type="none"/>
            <a:tailEnd len="med" w="med" type="triangle"/>
          </a:ln>
        </p:spPr>
      </p:cxnSp>
      <p:cxnSp>
        <p:nvCxnSpPr>
          <p:cNvPr id="627" name="Google Shape;627;p35"/>
          <p:cNvCxnSpPr>
            <a:stCxn id="599" idx="3"/>
            <a:endCxn id="605" idx="1"/>
          </p:cNvCxnSpPr>
          <p:nvPr/>
        </p:nvCxnSpPr>
        <p:spPr>
          <a:xfrm flipH="1" rot="10800000">
            <a:off x="1472038" y="2877317"/>
            <a:ext cx="1660800" cy="1517100"/>
          </a:xfrm>
          <a:prstGeom prst="curvedConnector3">
            <a:avLst>
              <a:gd fmla="val 50004" name="adj1"/>
            </a:avLst>
          </a:prstGeom>
          <a:noFill/>
          <a:ln cap="flat" cmpd="sng" w="28575">
            <a:solidFill>
              <a:srgbClr val="00FF00"/>
            </a:solidFill>
            <a:prstDash val="solid"/>
            <a:round/>
            <a:headEnd len="med" w="med" type="none"/>
            <a:tailEnd len="med" w="med" type="triangle"/>
          </a:ln>
        </p:spPr>
      </p:cxnSp>
      <p:cxnSp>
        <p:nvCxnSpPr>
          <p:cNvPr id="628" name="Google Shape;628;p35"/>
          <p:cNvCxnSpPr>
            <a:stCxn id="600" idx="3"/>
            <a:endCxn id="605" idx="1"/>
          </p:cNvCxnSpPr>
          <p:nvPr/>
        </p:nvCxnSpPr>
        <p:spPr>
          <a:xfrm flipH="1" rot="10800000">
            <a:off x="1472038" y="2877233"/>
            <a:ext cx="1660800" cy="1792800"/>
          </a:xfrm>
          <a:prstGeom prst="curvedConnector3">
            <a:avLst>
              <a:gd fmla="val 50004" name="adj1"/>
            </a:avLst>
          </a:prstGeom>
          <a:noFill/>
          <a:ln cap="flat" cmpd="sng" w="28575">
            <a:solidFill>
              <a:srgbClr val="00FF00"/>
            </a:solidFill>
            <a:prstDash val="solid"/>
            <a:round/>
            <a:headEnd len="med" w="med" type="none"/>
            <a:tailEnd len="med" w="med" type="triangle"/>
          </a:ln>
        </p:spPr>
      </p:cxnSp>
      <p:cxnSp>
        <p:nvCxnSpPr>
          <p:cNvPr id="629" name="Google Shape;629;p35"/>
          <p:cNvCxnSpPr>
            <a:stCxn id="601" idx="3"/>
            <a:endCxn id="604" idx="1"/>
          </p:cNvCxnSpPr>
          <p:nvPr/>
        </p:nvCxnSpPr>
        <p:spPr>
          <a:xfrm flipH="1" rot="10800000">
            <a:off x="1461500" y="2694449"/>
            <a:ext cx="1671600" cy="2251200"/>
          </a:xfrm>
          <a:prstGeom prst="curvedConnector3">
            <a:avLst>
              <a:gd fmla="val 49996" name="adj1"/>
            </a:avLst>
          </a:prstGeom>
          <a:noFill/>
          <a:ln cap="flat" cmpd="sng" w="28575">
            <a:solidFill>
              <a:srgbClr val="FF00FF"/>
            </a:solidFill>
            <a:prstDash val="solid"/>
            <a:round/>
            <a:headEnd len="med" w="med" type="none"/>
            <a:tailEnd len="med" w="med" type="triangle"/>
          </a:ln>
        </p:spPr>
      </p:cxnSp>
      <p:cxnSp>
        <p:nvCxnSpPr>
          <p:cNvPr id="630" name="Google Shape;630;p35"/>
          <p:cNvCxnSpPr>
            <a:stCxn id="589" idx="3"/>
            <a:endCxn id="604" idx="1"/>
          </p:cNvCxnSpPr>
          <p:nvPr/>
        </p:nvCxnSpPr>
        <p:spPr>
          <a:xfrm>
            <a:off x="1470275" y="1638258"/>
            <a:ext cx="1662600" cy="1056000"/>
          </a:xfrm>
          <a:prstGeom prst="curvedConnector3">
            <a:avLst>
              <a:gd fmla="val 50003" name="adj1"/>
            </a:avLst>
          </a:prstGeom>
          <a:noFill/>
          <a:ln cap="flat" cmpd="sng" w="28575">
            <a:solidFill>
              <a:srgbClr val="FF00FF"/>
            </a:solidFill>
            <a:prstDash val="solid"/>
            <a:round/>
            <a:headEnd len="med" w="med" type="none"/>
            <a:tailEnd len="med" w="med" type="triangle"/>
          </a:ln>
        </p:spPr>
      </p:cxnSp>
      <p:cxnSp>
        <p:nvCxnSpPr>
          <p:cNvPr id="631" name="Google Shape;631;p35"/>
          <p:cNvCxnSpPr>
            <a:stCxn id="594" idx="3"/>
            <a:endCxn id="604" idx="1"/>
          </p:cNvCxnSpPr>
          <p:nvPr/>
        </p:nvCxnSpPr>
        <p:spPr>
          <a:xfrm flipH="1" rot="10800000">
            <a:off x="1466763" y="2694438"/>
            <a:ext cx="1666200" cy="321900"/>
          </a:xfrm>
          <a:prstGeom prst="curvedConnector3">
            <a:avLst>
              <a:gd fmla="val 50000" name="adj1"/>
            </a:avLst>
          </a:prstGeom>
          <a:noFill/>
          <a:ln cap="flat" cmpd="sng" w="28575">
            <a:solidFill>
              <a:srgbClr val="FF00FF"/>
            </a:solidFill>
            <a:prstDash val="solid"/>
            <a:round/>
            <a:headEnd len="med" w="med" type="none"/>
            <a:tailEnd len="med" w="med" type="triangle"/>
          </a:ln>
        </p:spPr>
      </p:cxnSp>
      <p:cxnSp>
        <p:nvCxnSpPr>
          <p:cNvPr id="632" name="Google Shape;632;p35"/>
          <p:cNvCxnSpPr>
            <a:stCxn id="598" idx="3"/>
            <a:endCxn id="604" idx="1"/>
          </p:cNvCxnSpPr>
          <p:nvPr/>
        </p:nvCxnSpPr>
        <p:spPr>
          <a:xfrm flipH="1" rot="10800000">
            <a:off x="1465013" y="2694401"/>
            <a:ext cx="1668000" cy="1424400"/>
          </a:xfrm>
          <a:prstGeom prst="curvedConnector3">
            <a:avLst>
              <a:gd fmla="val 49999" name="adj1"/>
            </a:avLst>
          </a:prstGeom>
          <a:noFill/>
          <a:ln cap="flat" cmpd="sng" w="28575">
            <a:solidFill>
              <a:srgbClr val="FF00FF"/>
            </a:solidFill>
            <a:prstDash val="solid"/>
            <a:round/>
            <a:headEnd len="med" w="med" type="none"/>
            <a:tailEnd len="med" w="med" type="triangle"/>
          </a:ln>
        </p:spPr>
      </p:cxnSp>
      <p:sp>
        <p:nvSpPr>
          <p:cNvPr id="633" name="Google Shape;633;p35"/>
          <p:cNvSpPr txBox="1"/>
          <p:nvPr/>
        </p:nvSpPr>
        <p:spPr>
          <a:xfrm>
            <a:off x="2897025" y="937913"/>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S = set(L)</a:t>
            </a:r>
            <a:endParaRPr>
              <a:latin typeface="Avenir"/>
              <a:ea typeface="Avenir"/>
              <a:cs typeface="Avenir"/>
              <a:sym typeface="Avenir"/>
            </a:endParaRPr>
          </a:p>
        </p:txBody>
      </p:sp>
      <p:sp>
        <p:nvSpPr>
          <p:cNvPr id="634" name="Google Shape;634;p35"/>
          <p:cNvSpPr txBox="1"/>
          <p:nvPr/>
        </p:nvSpPr>
        <p:spPr>
          <a:xfrm>
            <a:off x="6642775" y="937913"/>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len</a:t>
            </a:r>
            <a:r>
              <a:rPr lang="en">
                <a:latin typeface="Avenir"/>
                <a:ea typeface="Avenir"/>
                <a:cs typeface="Avenir"/>
                <a:sym typeface="Avenir"/>
              </a:rPr>
              <a:t>(S) = 5</a:t>
            </a:r>
            <a:endParaRPr>
              <a:latin typeface="Avenir"/>
              <a:ea typeface="Avenir"/>
              <a:cs typeface="Avenir"/>
              <a:sym typeface="Avenir"/>
            </a:endParaRPr>
          </a:p>
        </p:txBody>
      </p:sp>
      <p:graphicFrame>
        <p:nvGraphicFramePr>
          <p:cNvPr id="635" name="Google Shape;635;p35"/>
          <p:cNvGraphicFramePr/>
          <p:nvPr/>
        </p:nvGraphicFramePr>
        <p:xfrm>
          <a:off x="5930650" y="1377050"/>
          <a:ext cx="3000000" cy="3000000"/>
        </p:xfrm>
        <a:graphic>
          <a:graphicData uri="http://schemas.openxmlformats.org/drawingml/2006/table">
            <a:tbl>
              <a:tblPr>
                <a:noFill/>
                <a:tableStyleId>{9125447B-353F-4D6A-A5D2-A9506031AAB4}</a:tableStyleId>
              </a:tblPr>
              <a:tblGrid>
                <a:gridCol w="390075"/>
              </a:tblGrid>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pSp>
        <p:nvGrpSpPr>
          <p:cNvPr id="636" name="Google Shape;636;p35"/>
          <p:cNvGrpSpPr/>
          <p:nvPr/>
        </p:nvGrpSpPr>
        <p:grpSpPr>
          <a:xfrm>
            <a:off x="6050910" y="1496912"/>
            <a:ext cx="137062" cy="167024"/>
            <a:chOff x="6390625" y="1909063"/>
            <a:chExt cx="574200" cy="548700"/>
          </a:xfrm>
        </p:grpSpPr>
        <p:cxnSp>
          <p:nvCxnSpPr>
            <p:cNvPr id="637" name="Google Shape;637;p35"/>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638" name="Google Shape;638;p35"/>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639" name="Google Shape;639;p35"/>
          <p:cNvGrpSpPr/>
          <p:nvPr/>
        </p:nvGrpSpPr>
        <p:grpSpPr>
          <a:xfrm>
            <a:off x="6050910" y="2672196"/>
            <a:ext cx="137062" cy="167024"/>
            <a:chOff x="6390625" y="1909063"/>
            <a:chExt cx="574200" cy="548700"/>
          </a:xfrm>
        </p:grpSpPr>
        <p:cxnSp>
          <p:nvCxnSpPr>
            <p:cNvPr id="640" name="Google Shape;640;p35"/>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641" name="Google Shape;641;p35"/>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642" name="Google Shape;642;p35"/>
          <p:cNvGrpSpPr/>
          <p:nvPr/>
        </p:nvGrpSpPr>
        <p:grpSpPr>
          <a:xfrm>
            <a:off x="6050910" y="3469505"/>
            <a:ext cx="137062" cy="167024"/>
            <a:chOff x="6390625" y="1909063"/>
            <a:chExt cx="574200" cy="548700"/>
          </a:xfrm>
        </p:grpSpPr>
        <p:cxnSp>
          <p:nvCxnSpPr>
            <p:cNvPr id="643" name="Google Shape;643;p35"/>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644" name="Google Shape;644;p35"/>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645" name="Google Shape;645;p35"/>
          <p:cNvGrpSpPr/>
          <p:nvPr/>
        </p:nvGrpSpPr>
        <p:grpSpPr>
          <a:xfrm>
            <a:off x="6050910" y="5050337"/>
            <a:ext cx="137062" cy="167024"/>
            <a:chOff x="6390625" y="1909063"/>
            <a:chExt cx="574200" cy="548700"/>
          </a:xfrm>
        </p:grpSpPr>
        <p:cxnSp>
          <p:nvCxnSpPr>
            <p:cNvPr id="646" name="Google Shape;646;p35"/>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647" name="Google Shape;647;p35"/>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648" name="Google Shape;648;p35"/>
          <p:cNvGrpSpPr/>
          <p:nvPr/>
        </p:nvGrpSpPr>
        <p:grpSpPr>
          <a:xfrm>
            <a:off x="6028975" y="4684164"/>
            <a:ext cx="180925" cy="122522"/>
            <a:chOff x="323850" y="3890925"/>
            <a:chExt cx="180925" cy="119150"/>
          </a:xfrm>
        </p:grpSpPr>
        <p:cxnSp>
          <p:nvCxnSpPr>
            <p:cNvPr id="649" name="Google Shape;649;p35"/>
            <p:cNvCxnSpPr/>
            <p:nvPr/>
          </p:nvCxnSpPr>
          <p:spPr>
            <a:xfrm>
              <a:off x="323850" y="3929075"/>
              <a:ext cx="61800" cy="81000"/>
            </a:xfrm>
            <a:prstGeom prst="straightConnector1">
              <a:avLst/>
            </a:prstGeom>
            <a:noFill/>
            <a:ln cap="flat" cmpd="sng" w="19050">
              <a:solidFill>
                <a:srgbClr val="00FF00"/>
              </a:solidFill>
              <a:prstDash val="solid"/>
              <a:round/>
              <a:headEnd len="med" w="med" type="none"/>
              <a:tailEnd len="med" w="med" type="none"/>
            </a:ln>
          </p:spPr>
        </p:cxnSp>
        <p:cxnSp>
          <p:nvCxnSpPr>
            <p:cNvPr id="650" name="Google Shape;650;p35"/>
            <p:cNvCxnSpPr/>
            <p:nvPr/>
          </p:nvCxnSpPr>
          <p:spPr>
            <a:xfrm flipH="1">
              <a:off x="385675" y="3890925"/>
              <a:ext cx="119100" cy="119100"/>
            </a:xfrm>
            <a:prstGeom prst="straightConnector1">
              <a:avLst/>
            </a:prstGeom>
            <a:noFill/>
            <a:ln cap="flat" cmpd="sng" w="19050">
              <a:solidFill>
                <a:srgbClr val="00FF00"/>
              </a:solidFill>
              <a:prstDash val="solid"/>
              <a:round/>
              <a:headEnd len="med" w="med" type="none"/>
              <a:tailEnd len="med" w="med" type="none"/>
            </a:ln>
          </p:spPr>
        </p:cxnSp>
      </p:grpSp>
      <p:grpSp>
        <p:nvGrpSpPr>
          <p:cNvPr id="651" name="Google Shape;651;p35"/>
          <p:cNvGrpSpPr/>
          <p:nvPr/>
        </p:nvGrpSpPr>
        <p:grpSpPr>
          <a:xfrm>
            <a:off x="6028975" y="4287092"/>
            <a:ext cx="180925" cy="122522"/>
            <a:chOff x="323850" y="3890925"/>
            <a:chExt cx="180925" cy="119150"/>
          </a:xfrm>
        </p:grpSpPr>
        <p:cxnSp>
          <p:nvCxnSpPr>
            <p:cNvPr id="652" name="Google Shape;652;p35"/>
            <p:cNvCxnSpPr/>
            <p:nvPr/>
          </p:nvCxnSpPr>
          <p:spPr>
            <a:xfrm>
              <a:off x="323850" y="3929075"/>
              <a:ext cx="61800" cy="81000"/>
            </a:xfrm>
            <a:prstGeom prst="straightConnector1">
              <a:avLst/>
            </a:prstGeom>
            <a:noFill/>
            <a:ln cap="flat" cmpd="sng" w="19050">
              <a:solidFill>
                <a:srgbClr val="00FF00"/>
              </a:solidFill>
              <a:prstDash val="solid"/>
              <a:round/>
              <a:headEnd len="med" w="med" type="none"/>
              <a:tailEnd len="med" w="med" type="none"/>
            </a:ln>
          </p:spPr>
        </p:cxnSp>
        <p:cxnSp>
          <p:nvCxnSpPr>
            <p:cNvPr id="653" name="Google Shape;653;p35"/>
            <p:cNvCxnSpPr/>
            <p:nvPr/>
          </p:nvCxnSpPr>
          <p:spPr>
            <a:xfrm flipH="1">
              <a:off x="385675" y="3890925"/>
              <a:ext cx="119100" cy="119100"/>
            </a:xfrm>
            <a:prstGeom prst="straightConnector1">
              <a:avLst/>
            </a:prstGeom>
            <a:noFill/>
            <a:ln cap="flat" cmpd="sng" w="19050">
              <a:solidFill>
                <a:srgbClr val="00FF00"/>
              </a:solidFill>
              <a:prstDash val="solid"/>
              <a:round/>
              <a:headEnd len="med" w="med" type="none"/>
              <a:tailEnd len="med" w="med" type="none"/>
            </a:ln>
          </p:spPr>
        </p:cxnSp>
      </p:grpSp>
      <p:grpSp>
        <p:nvGrpSpPr>
          <p:cNvPr id="654" name="Google Shape;654;p35"/>
          <p:cNvGrpSpPr/>
          <p:nvPr/>
        </p:nvGrpSpPr>
        <p:grpSpPr>
          <a:xfrm>
            <a:off x="6028975" y="2314498"/>
            <a:ext cx="180925" cy="122522"/>
            <a:chOff x="323850" y="3890925"/>
            <a:chExt cx="180925" cy="119150"/>
          </a:xfrm>
        </p:grpSpPr>
        <p:cxnSp>
          <p:nvCxnSpPr>
            <p:cNvPr id="655" name="Google Shape;655;p35"/>
            <p:cNvCxnSpPr/>
            <p:nvPr/>
          </p:nvCxnSpPr>
          <p:spPr>
            <a:xfrm>
              <a:off x="323850" y="3929075"/>
              <a:ext cx="61800" cy="81000"/>
            </a:xfrm>
            <a:prstGeom prst="straightConnector1">
              <a:avLst/>
            </a:prstGeom>
            <a:noFill/>
            <a:ln cap="flat" cmpd="sng" w="19050">
              <a:solidFill>
                <a:srgbClr val="00FF00"/>
              </a:solidFill>
              <a:prstDash val="solid"/>
              <a:round/>
              <a:headEnd len="med" w="med" type="none"/>
              <a:tailEnd len="med" w="med" type="none"/>
            </a:ln>
          </p:spPr>
        </p:cxnSp>
        <p:cxnSp>
          <p:nvCxnSpPr>
            <p:cNvPr id="656" name="Google Shape;656;p35"/>
            <p:cNvCxnSpPr/>
            <p:nvPr/>
          </p:nvCxnSpPr>
          <p:spPr>
            <a:xfrm flipH="1">
              <a:off x="385675" y="3890925"/>
              <a:ext cx="119100" cy="119100"/>
            </a:xfrm>
            <a:prstGeom prst="straightConnector1">
              <a:avLst/>
            </a:prstGeom>
            <a:noFill/>
            <a:ln cap="flat" cmpd="sng" w="19050">
              <a:solidFill>
                <a:srgbClr val="00FF00"/>
              </a:solidFill>
              <a:prstDash val="solid"/>
              <a:round/>
              <a:headEnd len="med" w="med" type="none"/>
              <a:tailEnd len="med" w="med" type="none"/>
            </a:ln>
          </p:spPr>
        </p:cxnSp>
      </p:grpSp>
      <p:grpSp>
        <p:nvGrpSpPr>
          <p:cNvPr id="657" name="Google Shape;657;p35"/>
          <p:cNvGrpSpPr/>
          <p:nvPr/>
        </p:nvGrpSpPr>
        <p:grpSpPr>
          <a:xfrm>
            <a:off x="6050910" y="3873335"/>
            <a:ext cx="137062" cy="167024"/>
            <a:chOff x="6390625" y="1909063"/>
            <a:chExt cx="574200" cy="548700"/>
          </a:xfrm>
        </p:grpSpPr>
        <p:cxnSp>
          <p:nvCxnSpPr>
            <p:cNvPr id="658" name="Google Shape;658;p35"/>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659" name="Google Shape;659;p35"/>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660" name="Google Shape;660;p35"/>
          <p:cNvGrpSpPr/>
          <p:nvPr/>
        </p:nvGrpSpPr>
        <p:grpSpPr>
          <a:xfrm>
            <a:off x="6028975" y="1897918"/>
            <a:ext cx="180925" cy="122522"/>
            <a:chOff x="323850" y="3890925"/>
            <a:chExt cx="180925" cy="119150"/>
          </a:xfrm>
        </p:grpSpPr>
        <p:cxnSp>
          <p:nvCxnSpPr>
            <p:cNvPr id="661" name="Google Shape;661;p35"/>
            <p:cNvCxnSpPr/>
            <p:nvPr/>
          </p:nvCxnSpPr>
          <p:spPr>
            <a:xfrm>
              <a:off x="323850" y="3929075"/>
              <a:ext cx="61800" cy="81000"/>
            </a:xfrm>
            <a:prstGeom prst="straightConnector1">
              <a:avLst/>
            </a:prstGeom>
            <a:noFill/>
            <a:ln cap="flat" cmpd="sng" w="19050">
              <a:solidFill>
                <a:srgbClr val="00FF00"/>
              </a:solidFill>
              <a:prstDash val="solid"/>
              <a:round/>
              <a:headEnd len="med" w="med" type="none"/>
              <a:tailEnd len="med" w="med" type="none"/>
            </a:ln>
          </p:spPr>
        </p:cxnSp>
        <p:cxnSp>
          <p:nvCxnSpPr>
            <p:cNvPr id="662" name="Google Shape;662;p35"/>
            <p:cNvCxnSpPr/>
            <p:nvPr/>
          </p:nvCxnSpPr>
          <p:spPr>
            <a:xfrm flipH="1">
              <a:off x="385675" y="3890925"/>
              <a:ext cx="119100" cy="119100"/>
            </a:xfrm>
            <a:prstGeom prst="straightConnector1">
              <a:avLst/>
            </a:prstGeom>
            <a:noFill/>
            <a:ln cap="flat" cmpd="sng" w="19050">
              <a:solidFill>
                <a:srgbClr val="00FF00"/>
              </a:solidFill>
              <a:prstDash val="solid"/>
              <a:round/>
              <a:headEnd len="med" w="med" type="none"/>
              <a:tailEnd len="med" w="med" type="none"/>
            </a:ln>
          </p:spPr>
        </p:cxnSp>
      </p:grpSp>
      <p:grpSp>
        <p:nvGrpSpPr>
          <p:cNvPr id="663" name="Google Shape;663;p35"/>
          <p:cNvGrpSpPr/>
          <p:nvPr/>
        </p:nvGrpSpPr>
        <p:grpSpPr>
          <a:xfrm>
            <a:off x="6028975" y="3099329"/>
            <a:ext cx="180925" cy="122522"/>
            <a:chOff x="323850" y="3890925"/>
            <a:chExt cx="180925" cy="119150"/>
          </a:xfrm>
        </p:grpSpPr>
        <p:cxnSp>
          <p:nvCxnSpPr>
            <p:cNvPr id="664" name="Google Shape;664;p35"/>
            <p:cNvCxnSpPr/>
            <p:nvPr/>
          </p:nvCxnSpPr>
          <p:spPr>
            <a:xfrm>
              <a:off x="323850" y="3929075"/>
              <a:ext cx="61800" cy="81000"/>
            </a:xfrm>
            <a:prstGeom prst="straightConnector1">
              <a:avLst/>
            </a:prstGeom>
            <a:noFill/>
            <a:ln cap="flat" cmpd="sng" w="19050">
              <a:solidFill>
                <a:srgbClr val="00FF00"/>
              </a:solidFill>
              <a:prstDash val="solid"/>
              <a:round/>
              <a:headEnd len="med" w="med" type="none"/>
              <a:tailEnd len="med" w="med" type="none"/>
            </a:ln>
          </p:spPr>
        </p:cxnSp>
        <p:cxnSp>
          <p:nvCxnSpPr>
            <p:cNvPr id="665" name="Google Shape;665;p35"/>
            <p:cNvCxnSpPr/>
            <p:nvPr/>
          </p:nvCxnSpPr>
          <p:spPr>
            <a:xfrm flipH="1">
              <a:off x="385675" y="3890925"/>
              <a:ext cx="119100" cy="119100"/>
            </a:xfrm>
            <a:prstGeom prst="straightConnector1">
              <a:avLst/>
            </a:prstGeom>
            <a:noFill/>
            <a:ln cap="flat" cmpd="sng" w="19050">
              <a:solidFill>
                <a:srgbClr val="00FF00"/>
              </a:solidFill>
              <a:prstDash val="solid"/>
              <a:round/>
              <a:headEnd len="med" w="med" type="none"/>
              <a:tailEnd len="med" w="med"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6"/>
          <p:cNvSpPr txBox="1"/>
          <p:nvPr/>
        </p:nvSpPr>
        <p:spPr>
          <a:xfrm>
            <a:off x="6739300" y="3428069"/>
            <a:ext cx="1383000" cy="3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value object 3</a:t>
            </a:r>
            <a:endParaRPr>
              <a:latin typeface="Avenir"/>
              <a:ea typeface="Avenir"/>
              <a:cs typeface="Avenir"/>
              <a:sym typeface="Avenir"/>
            </a:endParaRPr>
          </a:p>
        </p:txBody>
      </p:sp>
      <p:sp>
        <p:nvSpPr>
          <p:cNvPr id="671" name="Google Shape;671;p36"/>
          <p:cNvSpPr txBox="1"/>
          <p:nvPr/>
        </p:nvSpPr>
        <p:spPr>
          <a:xfrm>
            <a:off x="6739300" y="4172279"/>
            <a:ext cx="1383000" cy="3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value object 2</a:t>
            </a:r>
            <a:endParaRPr>
              <a:latin typeface="Avenir"/>
              <a:ea typeface="Avenir"/>
              <a:cs typeface="Avenir"/>
              <a:sym typeface="Avenir"/>
            </a:endParaRPr>
          </a:p>
        </p:txBody>
      </p:sp>
      <p:sp>
        <p:nvSpPr>
          <p:cNvPr id="672" name="Google Shape;672;p36"/>
          <p:cNvSpPr txBox="1"/>
          <p:nvPr/>
        </p:nvSpPr>
        <p:spPr>
          <a:xfrm>
            <a:off x="6739300" y="2250719"/>
            <a:ext cx="1383000" cy="3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value object</a:t>
            </a:r>
            <a:r>
              <a:rPr lang="en">
                <a:latin typeface="Avenir"/>
                <a:ea typeface="Avenir"/>
                <a:cs typeface="Avenir"/>
                <a:sym typeface="Avenir"/>
              </a:rPr>
              <a:t> 1</a:t>
            </a:r>
            <a:endParaRPr>
              <a:latin typeface="Avenir"/>
              <a:ea typeface="Avenir"/>
              <a:cs typeface="Avenir"/>
              <a:sym typeface="Avenir"/>
            </a:endParaRPr>
          </a:p>
        </p:txBody>
      </p:sp>
      <p:graphicFrame>
        <p:nvGraphicFramePr>
          <p:cNvPr id="673" name="Google Shape;673;p36"/>
          <p:cNvGraphicFramePr/>
          <p:nvPr/>
        </p:nvGraphicFramePr>
        <p:xfrm>
          <a:off x="5971270" y="1224650"/>
          <a:ext cx="3000000" cy="3000000"/>
        </p:xfrm>
        <a:graphic>
          <a:graphicData uri="http://schemas.openxmlformats.org/drawingml/2006/table">
            <a:tbl>
              <a:tblPr>
                <a:noFill/>
                <a:tableStyleId>{9125447B-353F-4D6A-A5D2-A9506031AAB4}</a:tableStyleId>
              </a:tblPr>
              <a:tblGrid>
                <a:gridCol w="39007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pSp>
        <p:nvGrpSpPr>
          <p:cNvPr id="674" name="Google Shape;674;p36"/>
          <p:cNvGrpSpPr/>
          <p:nvPr/>
        </p:nvGrpSpPr>
        <p:grpSpPr>
          <a:xfrm>
            <a:off x="6091523" y="3661816"/>
            <a:ext cx="137062" cy="162470"/>
            <a:chOff x="6390625" y="1909063"/>
            <a:chExt cx="574200" cy="548700"/>
          </a:xfrm>
        </p:grpSpPr>
        <p:cxnSp>
          <p:nvCxnSpPr>
            <p:cNvPr id="675" name="Google Shape;675;p36"/>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676" name="Google Shape;676;p36"/>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sp>
        <p:nvSpPr>
          <p:cNvPr id="677" name="Google Shape;677;p36"/>
          <p:cNvSpPr txBox="1"/>
          <p:nvPr/>
        </p:nvSpPr>
        <p:spPr>
          <a:xfrm>
            <a:off x="5971295" y="3155875"/>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78" name="Google Shape;678;p36"/>
          <p:cNvSpPr txBox="1"/>
          <p:nvPr/>
        </p:nvSpPr>
        <p:spPr>
          <a:xfrm>
            <a:off x="1171195" y="12164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79" name="Google Shape;679;p36"/>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The ‘dictionary’ data structure</a:t>
            </a:r>
            <a:endParaRPr/>
          </a:p>
        </p:txBody>
      </p:sp>
      <p:sp>
        <p:nvSpPr>
          <p:cNvPr id="680" name="Google Shape;680;p36"/>
          <p:cNvSpPr/>
          <p:nvPr/>
        </p:nvSpPr>
        <p:spPr>
          <a:xfrm>
            <a:off x="3471270" y="2669750"/>
            <a:ext cx="911100" cy="919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6"/>
          <p:cNvSpPr txBox="1"/>
          <p:nvPr/>
        </p:nvSpPr>
        <p:spPr>
          <a:xfrm>
            <a:off x="3235320" y="36026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function</a:t>
            </a:r>
            <a:endParaRPr>
              <a:latin typeface="Avenir"/>
              <a:ea typeface="Avenir"/>
              <a:cs typeface="Avenir"/>
              <a:sym typeface="Avenir"/>
            </a:endParaRPr>
          </a:p>
        </p:txBody>
      </p:sp>
      <p:sp>
        <p:nvSpPr>
          <p:cNvPr id="682" name="Google Shape;682;p36"/>
          <p:cNvSpPr txBox="1"/>
          <p:nvPr/>
        </p:nvSpPr>
        <p:spPr>
          <a:xfrm>
            <a:off x="5474808" y="50650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table</a:t>
            </a:r>
            <a:endParaRPr>
              <a:latin typeface="Avenir"/>
              <a:ea typeface="Avenir"/>
              <a:cs typeface="Avenir"/>
              <a:sym typeface="Avenir"/>
            </a:endParaRPr>
          </a:p>
        </p:txBody>
      </p:sp>
      <p:sp>
        <p:nvSpPr>
          <p:cNvPr id="683" name="Google Shape;683;p36"/>
          <p:cNvSpPr/>
          <p:nvPr/>
        </p:nvSpPr>
        <p:spPr>
          <a:xfrm>
            <a:off x="1395045" y="1274125"/>
            <a:ext cx="390000" cy="390000"/>
          </a:xfrm>
          <a:prstGeom prst="ellipse">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6"/>
          <p:cNvSpPr txBox="1"/>
          <p:nvPr/>
        </p:nvSpPr>
        <p:spPr>
          <a:xfrm>
            <a:off x="898545" y="1746550"/>
            <a:ext cx="13830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immutable object 1</a:t>
            </a:r>
            <a:endParaRPr>
              <a:latin typeface="Avenir"/>
              <a:ea typeface="Avenir"/>
              <a:cs typeface="Avenir"/>
              <a:sym typeface="Avenir"/>
            </a:endParaRPr>
          </a:p>
        </p:txBody>
      </p:sp>
      <p:cxnSp>
        <p:nvCxnSpPr>
          <p:cNvPr id="685" name="Google Shape;685;p36"/>
          <p:cNvCxnSpPr>
            <a:stCxn id="678" idx="3"/>
            <a:endCxn id="686" idx="1"/>
          </p:cNvCxnSpPr>
          <p:nvPr/>
        </p:nvCxnSpPr>
        <p:spPr>
          <a:xfrm>
            <a:off x="1896895" y="1481475"/>
            <a:ext cx="1574400" cy="1420200"/>
          </a:xfrm>
          <a:prstGeom prst="curvedConnector3">
            <a:avLst>
              <a:gd fmla="val 49999" name="adj1"/>
            </a:avLst>
          </a:prstGeom>
          <a:noFill/>
          <a:ln cap="flat" cmpd="sng" w="38100">
            <a:solidFill>
              <a:srgbClr val="FF00FF"/>
            </a:solidFill>
            <a:prstDash val="solid"/>
            <a:round/>
            <a:headEnd len="med" w="med" type="none"/>
            <a:tailEnd len="med" w="med" type="triangle"/>
          </a:ln>
        </p:spPr>
      </p:cxnSp>
      <p:cxnSp>
        <p:nvCxnSpPr>
          <p:cNvPr id="687" name="Google Shape;687;p36"/>
          <p:cNvCxnSpPr>
            <a:stCxn id="686" idx="3"/>
            <a:endCxn id="688" idx="1"/>
          </p:cNvCxnSpPr>
          <p:nvPr/>
        </p:nvCxnSpPr>
        <p:spPr>
          <a:xfrm flipH="1" rot="10800000">
            <a:off x="4382370" y="2195328"/>
            <a:ext cx="1588800" cy="706200"/>
          </a:xfrm>
          <a:prstGeom prst="curvedConnector3">
            <a:avLst>
              <a:gd fmla="val 50004" name="adj1"/>
            </a:avLst>
          </a:prstGeom>
          <a:noFill/>
          <a:ln cap="flat" cmpd="sng" w="38100">
            <a:solidFill>
              <a:srgbClr val="FF00FF"/>
            </a:solidFill>
            <a:prstDash val="solid"/>
            <a:round/>
            <a:headEnd len="med" w="med" type="none"/>
            <a:tailEnd len="med" w="med" type="triangle"/>
          </a:ln>
        </p:spPr>
      </p:cxnSp>
      <p:sp>
        <p:nvSpPr>
          <p:cNvPr id="688" name="Google Shape;688;p36"/>
          <p:cNvSpPr txBox="1"/>
          <p:nvPr/>
        </p:nvSpPr>
        <p:spPr>
          <a:xfrm>
            <a:off x="5971295" y="2008675"/>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86" name="Google Shape;686;p36"/>
          <p:cNvSpPr txBox="1"/>
          <p:nvPr/>
        </p:nvSpPr>
        <p:spPr>
          <a:xfrm>
            <a:off x="3471270" y="27848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89" name="Google Shape;689;p36"/>
          <p:cNvSpPr txBox="1"/>
          <p:nvPr/>
        </p:nvSpPr>
        <p:spPr>
          <a:xfrm>
            <a:off x="3471270" y="30134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90" name="Google Shape;690;p36"/>
          <p:cNvSpPr txBox="1"/>
          <p:nvPr/>
        </p:nvSpPr>
        <p:spPr>
          <a:xfrm>
            <a:off x="3471270" y="32420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91" name="Google Shape;691;p36"/>
          <p:cNvSpPr txBox="1"/>
          <p:nvPr/>
        </p:nvSpPr>
        <p:spPr>
          <a:xfrm>
            <a:off x="1171195" y="26642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92" name="Google Shape;692;p36"/>
          <p:cNvSpPr/>
          <p:nvPr/>
        </p:nvSpPr>
        <p:spPr>
          <a:xfrm>
            <a:off x="1395045" y="2721925"/>
            <a:ext cx="390000" cy="3900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p:cNvSpPr txBox="1"/>
          <p:nvPr/>
        </p:nvSpPr>
        <p:spPr>
          <a:xfrm>
            <a:off x="898545" y="3194350"/>
            <a:ext cx="13830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immutable object 2</a:t>
            </a:r>
            <a:endParaRPr>
              <a:latin typeface="Avenir"/>
              <a:ea typeface="Avenir"/>
              <a:cs typeface="Avenir"/>
              <a:sym typeface="Avenir"/>
            </a:endParaRPr>
          </a:p>
        </p:txBody>
      </p:sp>
      <p:cxnSp>
        <p:nvCxnSpPr>
          <p:cNvPr id="694" name="Google Shape;694;p36"/>
          <p:cNvCxnSpPr>
            <a:stCxn id="691" idx="3"/>
            <a:endCxn id="689" idx="1"/>
          </p:cNvCxnSpPr>
          <p:nvPr/>
        </p:nvCxnSpPr>
        <p:spPr>
          <a:xfrm>
            <a:off x="1896895" y="2929275"/>
            <a:ext cx="1574400" cy="201000"/>
          </a:xfrm>
          <a:prstGeom prst="curvedConnector3">
            <a:avLst>
              <a:gd fmla="val 49999" name="adj1"/>
            </a:avLst>
          </a:prstGeom>
          <a:noFill/>
          <a:ln cap="flat" cmpd="sng" w="38100">
            <a:solidFill>
              <a:srgbClr val="FF9900"/>
            </a:solidFill>
            <a:prstDash val="solid"/>
            <a:round/>
            <a:headEnd len="med" w="med" type="none"/>
            <a:tailEnd len="med" w="med" type="triangle"/>
          </a:ln>
        </p:spPr>
      </p:cxnSp>
      <p:cxnSp>
        <p:nvCxnSpPr>
          <p:cNvPr id="695" name="Google Shape;695;p36"/>
          <p:cNvCxnSpPr>
            <a:stCxn id="690" idx="3"/>
            <a:endCxn id="677" idx="1"/>
          </p:cNvCxnSpPr>
          <p:nvPr/>
        </p:nvCxnSpPr>
        <p:spPr>
          <a:xfrm flipH="1" rot="10800000">
            <a:off x="4382370" y="3342528"/>
            <a:ext cx="1588800" cy="16200"/>
          </a:xfrm>
          <a:prstGeom prst="curvedConnector3">
            <a:avLst>
              <a:gd fmla="val 50004" name="adj1"/>
            </a:avLst>
          </a:prstGeom>
          <a:noFill/>
          <a:ln cap="flat" cmpd="sng" w="38100">
            <a:solidFill>
              <a:srgbClr val="00FFFF"/>
            </a:solidFill>
            <a:prstDash val="solid"/>
            <a:round/>
            <a:headEnd len="med" w="med" type="none"/>
            <a:tailEnd len="med" w="med" type="triangle"/>
          </a:ln>
        </p:spPr>
      </p:cxnSp>
      <p:sp>
        <p:nvSpPr>
          <p:cNvPr id="696" name="Google Shape;696;p36"/>
          <p:cNvSpPr txBox="1"/>
          <p:nvPr/>
        </p:nvSpPr>
        <p:spPr>
          <a:xfrm>
            <a:off x="1171195" y="39596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697" name="Google Shape;697;p36"/>
          <p:cNvSpPr/>
          <p:nvPr/>
        </p:nvSpPr>
        <p:spPr>
          <a:xfrm>
            <a:off x="1395045" y="4017325"/>
            <a:ext cx="390000" cy="390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txBox="1"/>
          <p:nvPr/>
        </p:nvSpPr>
        <p:spPr>
          <a:xfrm>
            <a:off x="898545" y="4489750"/>
            <a:ext cx="13830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immutable object 3</a:t>
            </a:r>
            <a:endParaRPr>
              <a:latin typeface="Avenir"/>
              <a:ea typeface="Avenir"/>
              <a:cs typeface="Avenir"/>
              <a:sym typeface="Avenir"/>
            </a:endParaRPr>
          </a:p>
        </p:txBody>
      </p:sp>
      <p:cxnSp>
        <p:nvCxnSpPr>
          <p:cNvPr id="699" name="Google Shape;699;p36"/>
          <p:cNvCxnSpPr>
            <a:stCxn id="696" idx="3"/>
            <a:endCxn id="690" idx="1"/>
          </p:cNvCxnSpPr>
          <p:nvPr/>
        </p:nvCxnSpPr>
        <p:spPr>
          <a:xfrm flipH="1" rot="10800000">
            <a:off x="1896895" y="3358875"/>
            <a:ext cx="1574400" cy="865800"/>
          </a:xfrm>
          <a:prstGeom prst="curvedConnector3">
            <a:avLst>
              <a:gd fmla="val 49999" name="adj1"/>
            </a:avLst>
          </a:prstGeom>
          <a:noFill/>
          <a:ln cap="flat" cmpd="sng" w="38100">
            <a:solidFill>
              <a:srgbClr val="00FFFF"/>
            </a:solidFill>
            <a:prstDash val="solid"/>
            <a:round/>
            <a:headEnd len="med" w="med" type="none"/>
            <a:tailEnd len="med" w="med" type="triangle"/>
          </a:ln>
        </p:spPr>
      </p:cxnSp>
      <p:cxnSp>
        <p:nvCxnSpPr>
          <p:cNvPr id="700" name="Google Shape;700;p36"/>
          <p:cNvCxnSpPr>
            <a:stCxn id="689" idx="3"/>
            <a:endCxn id="701" idx="1"/>
          </p:cNvCxnSpPr>
          <p:nvPr/>
        </p:nvCxnSpPr>
        <p:spPr>
          <a:xfrm>
            <a:off x="4382370" y="3130128"/>
            <a:ext cx="1588800" cy="978600"/>
          </a:xfrm>
          <a:prstGeom prst="curvedConnector3">
            <a:avLst>
              <a:gd fmla="val 50004" name="adj1"/>
            </a:avLst>
          </a:prstGeom>
          <a:noFill/>
          <a:ln cap="flat" cmpd="sng" w="38100">
            <a:solidFill>
              <a:srgbClr val="FF9900"/>
            </a:solidFill>
            <a:prstDash val="solid"/>
            <a:round/>
            <a:headEnd len="med" w="med" type="none"/>
            <a:tailEnd len="med" w="med" type="triangle"/>
          </a:ln>
        </p:spPr>
      </p:cxnSp>
      <p:sp>
        <p:nvSpPr>
          <p:cNvPr id="701" name="Google Shape;701;p36"/>
          <p:cNvSpPr txBox="1"/>
          <p:nvPr/>
        </p:nvSpPr>
        <p:spPr>
          <a:xfrm>
            <a:off x="5971295" y="3922075"/>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nvGrpSpPr>
          <p:cNvPr id="702" name="Google Shape;702;p36"/>
          <p:cNvGrpSpPr/>
          <p:nvPr/>
        </p:nvGrpSpPr>
        <p:grpSpPr>
          <a:xfrm>
            <a:off x="6091523" y="1344619"/>
            <a:ext cx="137062" cy="162470"/>
            <a:chOff x="6390625" y="1909063"/>
            <a:chExt cx="574200" cy="548700"/>
          </a:xfrm>
        </p:grpSpPr>
        <p:cxnSp>
          <p:nvCxnSpPr>
            <p:cNvPr id="703" name="Google Shape;703;p36"/>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04" name="Google Shape;704;p36"/>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705" name="Google Shape;705;p36"/>
          <p:cNvGrpSpPr/>
          <p:nvPr/>
        </p:nvGrpSpPr>
        <p:grpSpPr>
          <a:xfrm>
            <a:off x="6091523" y="1739026"/>
            <a:ext cx="137062" cy="162470"/>
            <a:chOff x="6390625" y="1909063"/>
            <a:chExt cx="574200" cy="548700"/>
          </a:xfrm>
        </p:grpSpPr>
        <p:cxnSp>
          <p:nvCxnSpPr>
            <p:cNvPr id="706" name="Google Shape;706;p36"/>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07" name="Google Shape;707;p36"/>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708" name="Google Shape;708;p36"/>
          <p:cNvGrpSpPr/>
          <p:nvPr/>
        </p:nvGrpSpPr>
        <p:grpSpPr>
          <a:xfrm>
            <a:off x="6091523" y="2487619"/>
            <a:ext cx="137062" cy="162470"/>
            <a:chOff x="6390625" y="1909063"/>
            <a:chExt cx="574200" cy="548700"/>
          </a:xfrm>
        </p:grpSpPr>
        <p:cxnSp>
          <p:nvCxnSpPr>
            <p:cNvPr id="709" name="Google Shape;709;p36"/>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10" name="Google Shape;710;p36"/>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711" name="Google Shape;711;p36"/>
          <p:cNvGrpSpPr/>
          <p:nvPr/>
        </p:nvGrpSpPr>
        <p:grpSpPr>
          <a:xfrm>
            <a:off x="6091523" y="2882026"/>
            <a:ext cx="137062" cy="162470"/>
            <a:chOff x="6390625" y="1909063"/>
            <a:chExt cx="574200" cy="548700"/>
          </a:xfrm>
        </p:grpSpPr>
        <p:cxnSp>
          <p:nvCxnSpPr>
            <p:cNvPr id="712" name="Google Shape;712;p36"/>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13" name="Google Shape;713;p36"/>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714" name="Google Shape;714;p36"/>
          <p:cNvGrpSpPr/>
          <p:nvPr/>
        </p:nvGrpSpPr>
        <p:grpSpPr>
          <a:xfrm>
            <a:off x="6091523" y="4432841"/>
            <a:ext cx="137062" cy="162470"/>
            <a:chOff x="6390625" y="1909063"/>
            <a:chExt cx="574200" cy="548700"/>
          </a:xfrm>
        </p:grpSpPr>
        <p:cxnSp>
          <p:nvCxnSpPr>
            <p:cNvPr id="715" name="Google Shape;715;p36"/>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16" name="Google Shape;716;p36"/>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717" name="Google Shape;717;p36"/>
          <p:cNvGrpSpPr/>
          <p:nvPr/>
        </p:nvGrpSpPr>
        <p:grpSpPr>
          <a:xfrm>
            <a:off x="6091523" y="4800434"/>
            <a:ext cx="137062" cy="162470"/>
            <a:chOff x="6390625" y="1909063"/>
            <a:chExt cx="574200" cy="548700"/>
          </a:xfrm>
        </p:grpSpPr>
        <p:cxnSp>
          <p:nvCxnSpPr>
            <p:cNvPr id="718" name="Google Shape;718;p36"/>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19" name="Google Shape;719;p36"/>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sp>
        <p:nvSpPr>
          <p:cNvPr id="720" name="Google Shape;720;p36"/>
          <p:cNvSpPr txBox="1"/>
          <p:nvPr/>
        </p:nvSpPr>
        <p:spPr>
          <a:xfrm>
            <a:off x="898545" y="874100"/>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keys</a:t>
            </a:r>
            <a:endParaRPr>
              <a:latin typeface="Avenir"/>
              <a:ea typeface="Avenir"/>
              <a:cs typeface="Avenir"/>
              <a:sym typeface="Avenir"/>
            </a:endParaRPr>
          </a:p>
        </p:txBody>
      </p:sp>
      <p:sp>
        <p:nvSpPr>
          <p:cNvPr id="721" name="Google Shape;721;p36"/>
          <p:cNvSpPr/>
          <p:nvPr/>
        </p:nvSpPr>
        <p:spPr>
          <a:xfrm>
            <a:off x="7306300" y="2074875"/>
            <a:ext cx="249000" cy="2334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6"/>
          <p:cNvSpPr/>
          <p:nvPr/>
        </p:nvSpPr>
        <p:spPr>
          <a:xfrm>
            <a:off x="7306300" y="3242025"/>
            <a:ext cx="249000" cy="2334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6"/>
          <p:cNvSpPr/>
          <p:nvPr/>
        </p:nvSpPr>
        <p:spPr>
          <a:xfrm>
            <a:off x="7306300" y="3991975"/>
            <a:ext cx="249000" cy="233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4" name="Google Shape;724;p36"/>
          <p:cNvCxnSpPr>
            <a:stCxn id="688" idx="3"/>
            <a:endCxn id="721" idx="1"/>
          </p:cNvCxnSpPr>
          <p:nvPr/>
        </p:nvCxnSpPr>
        <p:spPr>
          <a:xfrm flipH="1" rot="10800000">
            <a:off x="6361295" y="2191675"/>
            <a:ext cx="945000" cy="3600"/>
          </a:xfrm>
          <a:prstGeom prst="straightConnector1">
            <a:avLst/>
          </a:prstGeom>
          <a:noFill/>
          <a:ln cap="flat" cmpd="sng" w="38100">
            <a:solidFill>
              <a:srgbClr val="FF00FF"/>
            </a:solidFill>
            <a:prstDash val="solid"/>
            <a:round/>
            <a:headEnd len="med" w="med" type="none"/>
            <a:tailEnd len="med" w="med" type="triangle"/>
          </a:ln>
        </p:spPr>
      </p:cxnSp>
      <p:cxnSp>
        <p:nvCxnSpPr>
          <p:cNvPr id="725" name="Google Shape;725;p36"/>
          <p:cNvCxnSpPr>
            <a:stCxn id="677" idx="3"/>
            <a:endCxn id="722" idx="1"/>
          </p:cNvCxnSpPr>
          <p:nvPr/>
        </p:nvCxnSpPr>
        <p:spPr>
          <a:xfrm>
            <a:off x="6361295" y="3342475"/>
            <a:ext cx="945000" cy="16200"/>
          </a:xfrm>
          <a:prstGeom prst="straightConnector1">
            <a:avLst/>
          </a:prstGeom>
          <a:noFill/>
          <a:ln cap="flat" cmpd="sng" w="38100">
            <a:solidFill>
              <a:srgbClr val="00FFFF"/>
            </a:solidFill>
            <a:prstDash val="solid"/>
            <a:round/>
            <a:headEnd len="med" w="med" type="none"/>
            <a:tailEnd len="med" w="med" type="triangle"/>
          </a:ln>
        </p:spPr>
      </p:cxnSp>
      <p:cxnSp>
        <p:nvCxnSpPr>
          <p:cNvPr id="726" name="Google Shape;726;p36"/>
          <p:cNvCxnSpPr>
            <a:stCxn id="701" idx="3"/>
            <a:endCxn id="723" idx="1"/>
          </p:cNvCxnSpPr>
          <p:nvPr/>
        </p:nvCxnSpPr>
        <p:spPr>
          <a:xfrm>
            <a:off x="6361295" y="4108675"/>
            <a:ext cx="945000" cy="0"/>
          </a:xfrm>
          <a:prstGeom prst="straightConnector1">
            <a:avLst/>
          </a:prstGeom>
          <a:noFill/>
          <a:ln cap="flat" cmpd="sng" w="38100">
            <a:solidFill>
              <a:srgbClr val="FF9900"/>
            </a:solidFill>
            <a:prstDash val="solid"/>
            <a:round/>
            <a:headEnd len="med" w="med" type="none"/>
            <a:tailEnd len="med" w="med" type="triangle"/>
          </a:ln>
        </p:spPr>
      </p:cxnSp>
      <p:sp>
        <p:nvSpPr>
          <p:cNvPr id="727" name="Google Shape;727;p36"/>
          <p:cNvSpPr txBox="1"/>
          <p:nvPr/>
        </p:nvSpPr>
        <p:spPr>
          <a:xfrm>
            <a:off x="6739295" y="874100"/>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values</a:t>
            </a:r>
            <a:endParaRPr>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37"/>
          <p:cNvSpPr txBox="1"/>
          <p:nvPr/>
        </p:nvSpPr>
        <p:spPr>
          <a:xfrm>
            <a:off x="7272700" y="3163890"/>
            <a:ext cx="13830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[0, 1]</a:t>
            </a:r>
            <a:endParaRPr>
              <a:latin typeface="Avenir"/>
              <a:ea typeface="Avenir"/>
              <a:cs typeface="Avenir"/>
              <a:sym typeface="Avenir"/>
            </a:endParaRPr>
          </a:p>
        </p:txBody>
      </p:sp>
      <p:sp>
        <p:nvSpPr>
          <p:cNvPr id="733" name="Google Shape;733;p37"/>
          <p:cNvSpPr txBox="1"/>
          <p:nvPr/>
        </p:nvSpPr>
        <p:spPr>
          <a:xfrm>
            <a:off x="7272700" y="3925890"/>
            <a:ext cx="13830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0</a:t>
            </a:r>
            <a:endParaRPr>
              <a:latin typeface="Avenir"/>
              <a:ea typeface="Avenir"/>
              <a:cs typeface="Avenir"/>
              <a:sym typeface="Avenir"/>
            </a:endParaRPr>
          </a:p>
        </p:txBody>
      </p:sp>
      <p:sp>
        <p:nvSpPr>
          <p:cNvPr id="734" name="Google Shape;734;p37"/>
          <p:cNvSpPr txBox="1"/>
          <p:nvPr/>
        </p:nvSpPr>
        <p:spPr>
          <a:xfrm>
            <a:off x="7272700" y="2022119"/>
            <a:ext cx="13830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p:txBody>
      </p:sp>
      <p:graphicFrame>
        <p:nvGraphicFramePr>
          <p:cNvPr id="735" name="Google Shape;735;p37"/>
          <p:cNvGraphicFramePr/>
          <p:nvPr/>
        </p:nvGraphicFramePr>
        <p:xfrm>
          <a:off x="5971270" y="1224650"/>
          <a:ext cx="3000000" cy="3000000"/>
        </p:xfrm>
        <a:graphic>
          <a:graphicData uri="http://schemas.openxmlformats.org/drawingml/2006/table">
            <a:tbl>
              <a:tblPr>
                <a:noFill/>
                <a:tableStyleId>{9125447B-353F-4D6A-A5D2-A9506031AAB4}</a:tableStyleId>
              </a:tblPr>
              <a:tblGrid>
                <a:gridCol w="39007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pSp>
        <p:nvGrpSpPr>
          <p:cNvPr id="736" name="Google Shape;736;p37"/>
          <p:cNvGrpSpPr/>
          <p:nvPr/>
        </p:nvGrpSpPr>
        <p:grpSpPr>
          <a:xfrm>
            <a:off x="6091523" y="3661816"/>
            <a:ext cx="137062" cy="162470"/>
            <a:chOff x="6390625" y="1909063"/>
            <a:chExt cx="574200" cy="548700"/>
          </a:xfrm>
        </p:grpSpPr>
        <p:cxnSp>
          <p:nvCxnSpPr>
            <p:cNvPr id="737" name="Google Shape;737;p37"/>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38" name="Google Shape;738;p37"/>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sp>
        <p:nvSpPr>
          <p:cNvPr id="739" name="Google Shape;739;p37"/>
          <p:cNvSpPr txBox="1"/>
          <p:nvPr/>
        </p:nvSpPr>
        <p:spPr>
          <a:xfrm>
            <a:off x="5971295" y="3155875"/>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740" name="Google Shape;740;p37"/>
          <p:cNvSpPr txBox="1"/>
          <p:nvPr/>
        </p:nvSpPr>
        <p:spPr>
          <a:xfrm>
            <a:off x="1171195" y="12164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741" name="Google Shape;741;p37"/>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The ‘dictionary’ data structure</a:t>
            </a:r>
            <a:endParaRPr/>
          </a:p>
        </p:txBody>
      </p:sp>
      <p:sp>
        <p:nvSpPr>
          <p:cNvPr id="742" name="Google Shape;742;p37"/>
          <p:cNvSpPr/>
          <p:nvPr/>
        </p:nvSpPr>
        <p:spPr>
          <a:xfrm>
            <a:off x="3471270" y="2669750"/>
            <a:ext cx="911100" cy="919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txBox="1"/>
          <p:nvPr/>
        </p:nvSpPr>
        <p:spPr>
          <a:xfrm>
            <a:off x="3235320" y="36026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function</a:t>
            </a:r>
            <a:endParaRPr>
              <a:latin typeface="Avenir"/>
              <a:ea typeface="Avenir"/>
              <a:cs typeface="Avenir"/>
              <a:sym typeface="Avenir"/>
            </a:endParaRPr>
          </a:p>
        </p:txBody>
      </p:sp>
      <p:sp>
        <p:nvSpPr>
          <p:cNvPr id="744" name="Google Shape;744;p37"/>
          <p:cNvSpPr txBox="1"/>
          <p:nvPr/>
        </p:nvSpPr>
        <p:spPr>
          <a:xfrm>
            <a:off x="5474808" y="5065075"/>
            <a:ext cx="1383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hash table</a:t>
            </a:r>
            <a:endParaRPr>
              <a:latin typeface="Avenir"/>
              <a:ea typeface="Avenir"/>
              <a:cs typeface="Avenir"/>
              <a:sym typeface="Avenir"/>
            </a:endParaRPr>
          </a:p>
        </p:txBody>
      </p:sp>
      <p:sp>
        <p:nvSpPr>
          <p:cNvPr id="745" name="Google Shape;745;p37"/>
          <p:cNvSpPr txBox="1"/>
          <p:nvPr/>
        </p:nvSpPr>
        <p:spPr>
          <a:xfrm>
            <a:off x="842550" y="1454500"/>
            <a:ext cx="1054500" cy="3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cxnSp>
        <p:nvCxnSpPr>
          <p:cNvPr id="746" name="Google Shape;746;p37"/>
          <p:cNvCxnSpPr>
            <a:stCxn id="745" idx="3"/>
            <a:endCxn id="747" idx="1"/>
          </p:cNvCxnSpPr>
          <p:nvPr/>
        </p:nvCxnSpPr>
        <p:spPr>
          <a:xfrm>
            <a:off x="1897050" y="1636900"/>
            <a:ext cx="1574100" cy="1264500"/>
          </a:xfrm>
          <a:prstGeom prst="curvedConnector3">
            <a:avLst>
              <a:gd fmla="val 50004" name="adj1"/>
            </a:avLst>
          </a:prstGeom>
          <a:noFill/>
          <a:ln cap="flat" cmpd="sng" w="38100">
            <a:solidFill>
              <a:srgbClr val="FF00FF"/>
            </a:solidFill>
            <a:prstDash val="solid"/>
            <a:round/>
            <a:headEnd len="med" w="med" type="none"/>
            <a:tailEnd len="med" w="med" type="triangle"/>
          </a:ln>
        </p:spPr>
      </p:cxnSp>
      <p:cxnSp>
        <p:nvCxnSpPr>
          <p:cNvPr id="748" name="Google Shape;748;p37"/>
          <p:cNvCxnSpPr>
            <a:stCxn id="747" idx="3"/>
            <a:endCxn id="749" idx="1"/>
          </p:cNvCxnSpPr>
          <p:nvPr/>
        </p:nvCxnSpPr>
        <p:spPr>
          <a:xfrm flipH="1" rot="10800000">
            <a:off x="4382370" y="2195328"/>
            <a:ext cx="1588800" cy="706200"/>
          </a:xfrm>
          <a:prstGeom prst="curvedConnector3">
            <a:avLst>
              <a:gd fmla="val 50004" name="adj1"/>
            </a:avLst>
          </a:prstGeom>
          <a:noFill/>
          <a:ln cap="flat" cmpd="sng" w="38100">
            <a:solidFill>
              <a:srgbClr val="FF00FF"/>
            </a:solidFill>
            <a:prstDash val="solid"/>
            <a:round/>
            <a:headEnd len="med" w="med" type="none"/>
            <a:tailEnd len="med" w="med" type="triangle"/>
          </a:ln>
        </p:spPr>
      </p:cxnSp>
      <p:sp>
        <p:nvSpPr>
          <p:cNvPr id="749" name="Google Shape;749;p37"/>
          <p:cNvSpPr txBox="1"/>
          <p:nvPr/>
        </p:nvSpPr>
        <p:spPr>
          <a:xfrm>
            <a:off x="5971295" y="2008675"/>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747" name="Google Shape;747;p37"/>
          <p:cNvSpPr txBox="1"/>
          <p:nvPr/>
        </p:nvSpPr>
        <p:spPr>
          <a:xfrm>
            <a:off x="3471270" y="27848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750" name="Google Shape;750;p37"/>
          <p:cNvSpPr txBox="1"/>
          <p:nvPr/>
        </p:nvSpPr>
        <p:spPr>
          <a:xfrm>
            <a:off x="3471270" y="30134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751" name="Google Shape;751;p37"/>
          <p:cNvSpPr txBox="1"/>
          <p:nvPr/>
        </p:nvSpPr>
        <p:spPr>
          <a:xfrm>
            <a:off x="3471270" y="3242028"/>
            <a:ext cx="911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752" name="Google Shape;752;p37"/>
          <p:cNvSpPr txBox="1"/>
          <p:nvPr/>
        </p:nvSpPr>
        <p:spPr>
          <a:xfrm>
            <a:off x="1171195" y="26642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753" name="Google Shape;753;p37"/>
          <p:cNvCxnSpPr>
            <a:stCxn id="754" idx="3"/>
            <a:endCxn id="750" idx="1"/>
          </p:cNvCxnSpPr>
          <p:nvPr/>
        </p:nvCxnSpPr>
        <p:spPr>
          <a:xfrm>
            <a:off x="1882375" y="2929263"/>
            <a:ext cx="1588800" cy="201000"/>
          </a:xfrm>
          <a:prstGeom prst="curvedConnector3">
            <a:avLst>
              <a:gd fmla="val 50003" name="adj1"/>
            </a:avLst>
          </a:prstGeom>
          <a:noFill/>
          <a:ln cap="flat" cmpd="sng" w="38100">
            <a:solidFill>
              <a:srgbClr val="FF9900"/>
            </a:solidFill>
            <a:prstDash val="solid"/>
            <a:round/>
            <a:headEnd len="med" w="med" type="none"/>
            <a:tailEnd len="med" w="med" type="triangle"/>
          </a:ln>
        </p:spPr>
      </p:cxnSp>
      <p:cxnSp>
        <p:nvCxnSpPr>
          <p:cNvPr id="755" name="Google Shape;755;p37"/>
          <p:cNvCxnSpPr>
            <a:stCxn id="751" idx="3"/>
            <a:endCxn id="739" idx="1"/>
          </p:cNvCxnSpPr>
          <p:nvPr/>
        </p:nvCxnSpPr>
        <p:spPr>
          <a:xfrm flipH="1" rot="10800000">
            <a:off x="4382370" y="3342528"/>
            <a:ext cx="1588800" cy="16200"/>
          </a:xfrm>
          <a:prstGeom prst="curvedConnector3">
            <a:avLst>
              <a:gd fmla="val 50004" name="adj1"/>
            </a:avLst>
          </a:prstGeom>
          <a:noFill/>
          <a:ln cap="flat" cmpd="sng" w="38100">
            <a:solidFill>
              <a:srgbClr val="00FFFF"/>
            </a:solidFill>
            <a:prstDash val="solid"/>
            <a:round/>
            <a:headEnd len="med" w="med" type="none"/>
            <a:tailEnd len="med" w="med" type="triangle"/>
          </a:ln>
        </p:spPr>
      </p:cxnSp>
      <p:sp>
        <p:nvSpPr>
          <p:cNvPr id="756" name="Google Shape;756;p37"/>
          <p:cNvSpPr txBox="1"/>
          <p:nvPr/>
        </p:nvSpPr>
        <p:spPr>
          <a:xfrm>
            <a:off x="1171195" y="3959625"/>
            <a:ext cx="72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757" name="Google Shape;757;p37"/>
          <p:cNvCxnSpPr>
            <a:stCxn id="758" idx="3"/>
            <a:endCxn id="751" idx="1"/>
          </p:cNvCxnSpPr>
          <p:nvPr/>
        </p:nvCxnSpPr>
        <p:spPr>
          <a:xfrm flipH="1" rot="10800000">
            <a:off x="1882375" y="3358850"/>
            <a:ext cx="1588800" cy="862800"/>
          </a:xfrm>
          <a:prstGeom prst="curvedConnector3">
            <a:avLst>
              <a:gd fmla="val 50003" name="adj1"/>
            </a:avLst>
          </a:prstGeom>
          <a:noFill/>
          <a:ln cap="flat" cmpd="sng" w="38100">
            <a:solidFill>
              <a:srgbClr val="00FFFF"/>
            </a:solidFill>
            <a:prstDash val="solid"/>
            <a:round/>
            <a:headEnd len="med" w="med" type="none"/>
            <a:tailEnd len="med" w="med" type="triangle"/>
          </a:ln>
        </p:spPr>
      </p:cxnSp>
      <p:cxnSp>
        <p:nvCxnSpPr>
          <p:cNvPr id="759" name="Google Shape;759;p37"/>
          <p:cNvCxnSpPr>
            <a:stCxn id="750" idx="3"/>
            <a:endCxn id="760" idx="1"/>
          </p:cNvCxnSpPr>
          <p:nvPr/>
        </p:nvCxnSpPr>
        <p:spPr>
          <a:xfrm>
            <a:off x="4382370" y="3130128"/>
            <a:ext cx="1588800" cy="978600"/>
          </a:xfrm>
          <a:prstGeom prst="curvedConnector3">
            <a:avLst>
              <a:gd fmla="val 50004" name="adj1"/>
            </a:avLst>
          </a:prstGeom>
          <a:noFill/>
          <a:ln cap="flat" cmpd="sng" w="38100">
            <a:solidFill>
              <a:srgbClr val="FF9900"/>
            </a:solidFill>
            <a:prstDash val="solid"/>
            <a:round/>
            <a:headEnd len="med" w="med" type="none"/>
            <a:tailEnd len="med" w="med" type="triangle"/>
          </a:ln>
        </p:spPr>
      </p:cxnSp>
      <p:sp>
        <p:nvSpPr>
          <p:cNvPr id="760" name="Google Shape;760;p37"/>
          <p:cNvSpPr txBox="1"/>
          <p:nvPr/>
        </p:nvSpPr>
        <p:spPr>
          <a:xfrm>
            <a:off x="5971295" y="3922075"/>
            <a:ext cx="390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nvGrpSpPr>
          <p:cNvPr id="761" name="Google Shape;761;p37"/>
          <p:cNvGrpSpPr/>
          <p:nvPr/>
        </p:nvGrpSpPr>
        <p:grpSpPr>
          <a:xfrm>
            <a:off x="6091523" y="1344619"/>
            <a:ext cx="137062" cy="162470"/>
            <a:chOff x="6390625" y="1909063"/>
            <a:chExt cx="574200" cy="548700"/>
          </a:xfrm>
        </p:grpSpPr>
        <p:cxnSp>
          <p:nvCxnSpPr>
            <p:cNvPr id="762" name="Google Shape;762;p37"/>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63" name="Google Shape;763;p37"/>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764" name="Google Shape;764;p37"/>
          <p:cNvGrpSpPr/>
          <p:nvPr/>
        </p:nvGrpSpPr>
        <p:grpSpPr>
          <a:xfrm>
            <a:off x="6091523" y="1739026"/>
            <a:ext cx="137062" cy="162470"/>
            <a:chOff x="6390625" y="1909063"/>
            <a:chExt cx="574200" cy="548700"/>
          </a:xfrm>
        </p:grpSpPr>
        <p:cxnSp>
          <p:nvCxnSpPr>
            <p:cNvPr id="765" name="Google Shape;765;p37"/>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66" name="Google Shape;766;p37"/>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767" name="Google Shape;767;p37"/>
          <p:cNvGrpSpPr/>
          <p:nvPr/>
        </p:nvGrpSpPr>
        <p:grpSpPr>
          <a:xfrm>
            <a:off x="6091523" y="2487619"/>
            <a:ext cx="137062" cy="162470"/>
            <a:chOff x="6390625" y="1909063"/>
            <a:chExt cx="574200" cy="548700"/>
          </a:xfrm>
        </p:grpSpPr>
        <p:cxnSp>
          <p:nvCxnSpPr>
            <p:cNvPr id="768" name="Google Shape;768;p37"/>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69" name="Google Shape;769;p37"/>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770" name="Google Shape;770;p37"/>
          <p:cNvGrpSpPr/>
          <p:nvPr/>
        </p:nvGrpSpPr>
        <p:grpSpPr>
          <a:xfrm>
            <a:off x="6091523" y="2882026"/>
            <a:ext cx="137062" cy="162470"/>
            <a:chOff x="6390625" y="1909063"/>
            <a:chExt cx="574200" cy="548700"/>
          </a:xfrm>
        </p:grpSpPr>
        <p:cxnSp>
          <p:nvCxnSpPr>
            <p:cNvPr id="771" name="Google Shape;771;p37"/>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72" name="Google Shape;772;p37"/>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773" name="Google Shape;773;p37"/>
          <p:cNvGrpSpPr/>
          <p:nvPr/>
        </p:nvGrpSpPr>
        <p:grpSpPr>
          <a:xfrm>
            <a:off x="6091523" y="4432841"/>
            <a:ext cx="137062" cy="162470"/>
            <a:chOff x="6390625" y="1909063"/>
            <a:chExt cx="574200" cy="548700"/>
          </a:xfrm>
        </p:grpSpPr>
        <p:cxnSp>
          <p:nvCxnSpPr>
            <p:cNvPr id="774" name="Google Shape;774;p37"/>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75" name="Google Shape;775;p37"/>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grpSp>
        <p:nvGrpSpPr>
          <p:cNvPr id="776" name="Google Shape;776;p37"/>
          <p:cNvGrpSpPr/>
          <p:nvPr/>
        </p:nvGrpSpPr>
        <p:grpSpPr>
          <a:xfrm>
            <a:off x="6091523" y="4800434"/>
            <a:ext cx="137062" cy="162470"/>
            <a:chOff x="6390625" y="1909063"/>
            <a:chExt cx="574200" cy="548700"/>
          </a:xfrm>
        </p:grpSpPr>
        <p:cxnSp>
          <p:nvCxnSpPr>
            <p:cNvPr id="777" name="Google Shape;777;p37"/>
            <p:cNvCxnSpPr/>
            <p:nvPr/>
          </p:nvCxnSpPr>
          <p:spPr>
            <a:xfrm>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cxnSp>
          <p:nvCxnSpPr>
            <p:cNvPr id="778" name="Google Shape;778;p37"/>
            <p:cNvCxnSpPr/>
            <p:nvPr/>
          </p:nvCxnSpPr>
          <p:spPr>
            <a:xfrm flipH="1">
              <a:off x="6390625" y="1909063"/>
              <a:ext cx="574200" cy="548700"/>
            </a:xfrm>
            <a:prstGeom prst="straightConnector1">
              <a:avLst/>
            </a:prstGeom>
            <a:noFill/>
            <a:ln cap="flat" cmpd="sng" w="19050">
              <a:solidFill>
                <a:srgbClr val="FF0000"/>
              </a:solidFill>
              <a:prstDash val="solid"/>
              <a:round/>
              <a:headEnd len="med" w="med" type="none"/>
              <a:tailEnd len="med" w="med" type="none"/>
            </a:ln>
          </p:spPr>
        </p:cxnSp>
      </p:grpSp>
      <p:sp>
        <p:nvSpPr>
          <p:cNvPr id="779" name="Google Shape;779;p37"/>
          <p:cNvSpPr txBox="1"/>
          <p:nvPr/>
        </p:nvSpPr>
        <p:spPr>
          <a:xfrm>
            <a:off x="2188102" y="860625"/>
            <a:ext cx="34920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D = {1: ‘A’, ‘bee’: 0, (‘c’, ‘d’): [0, 1]}</a:t>
            </a:r>
            <a:endParaRPr>
              <a:latin typeface="Avenir"/>
              <a:ea typeface="Avenir"/>
              <a:cs typeface="Avenir"/>
              <a:sym typeface="Avenir"/>
            </a:endParaRPr>
          </a:p>
        </p:txBody>
      </p:sp>
      <p:cxnSp>
        <p:nvCxnSpPr>
          <p:cNvPr id="780" name="Google Shape;780;p37"/>
          <p:cNvCxnSpPr>
            <a:stCxn id="749" idx="3"/>
            <a:endCxn id="734" idx="1"/>
          </p:cNvCxnSpPr>
          <p:nvPr/>
        </p:nvCxnSpPr>
        <p:spPr>
          <a:xfrm>
            <a:off x="6361295" y="2195275"/>
            <a:ext cx="911400" cy="9300"/>
          </a:xfrm>
          <a:prstGeom prst="straightConnector1">
            <a:avLst/>
          </a:prstGeom>
          <a:noFill/>
          <a:ln cap="flat" cmpd="sng" w="38100">
            <a:solidFill>
              <a:srgbClr val="FF00FF"/>
            </a:solidFill>
            <a:prstDash val="solid"/>
            <a:round/>
            <a:headEnd len="med" w="med" type="none"/>
            <a:tailEnd len="med" w="med" type="triangle"/>
          </a:ln>
        </p:spPr>
      </p:cxnSp>
      <p:cxnSp>
        <p:nvCxnSpPr>
          <p:cNvPr id="781" name="Google Shape;781;p37"/>
          <p:cNvCxnSpPr>
            <a:stCxn id="739" idx="3"/>
            <a:endCxn id="732" idx="1"/>
          </p:cNvCxnSpPr>
          <p:nvPr/>
        </p:nvCxnSpPr>
        <p:spPr>
          <a:xfrm>
            <a:off x="6361295" y="3342475"/>
            <a:ext cx="911400" cy="3900"/>
          </a:xfrm>
          <a:prstGeom prst="straightConnector1">
            <a:avLst/>
          </a:prstGeom>
          <a:noFill/>
          <a:ln cap="flat" cmpd="sng" w="38100">
            <a:solidFill>
              <a:srgbClr val="00FFFF"/>
            </a:solidFill>
            <a:prstDash val="solid"/>
            <a:round/>
            <a:headEnd len="med" w="med" type="none"/>
            <a:tailEnd len="med" w="med" type="triangle"/>
          </a:ln>
        </p:spPr>
      </p:cxnSp>
      <p:cxnSp>
        <p:nvCxnSpPr>
          <p:cNvPr id="782" name="Google Shape;782;p37"/>
          <p:cNvCxnSpPr>
            <a:stCxn id="760" idx="3"/>
            <a:endCxn id="733" idx="1"/>
          </p:cNvCxnSpPr>
          <p:nvPr/>
        </p:nvCxnSpPr>
        <p:spPr>
          <a:xfrm flipH="1" rot="10800000">
            <a:off x="6361295" y="4108375"/>
            <a:ext cx="911400" cy="300"/>
          </a:xfrm>
          <a:prstGeom prst="straightConnector1">
            <a:avLst/>
          </a:prstGeom>
          <a:noFill/>
          <a:ln cap="flat" cmpd="sng" w="38100">
            <a:solidFill>
              <a:srgbClr val="FF9900"/>
            </a:solidFill>
            <a:prstDash val="solid"/>
            <a:round/>
            <a:headEnd len="med" w="med" type="none"/>
            <a:tailEnd len="med" w="med" type="triangle"/>
          </a:ln>
        </p:spPr>
      </p:cxnSp>
      <p:sp>
        <p:nvSpPr>
          <p:cNvPr id="754" name="Google Shape;754;p37"/>
          <p:cNvSpPr txBox="1"/>
          <p:nvPr/>
        </p:nvSpPr>
        <p:spPr>
          <a:xfrm>
            <a:off x="827875" y="2746863"/>
            <a:ext cx="1054500" cy="3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‘bee’</a:t>
            </a:r>
            <a:endParaRPr>
              <a:latin typeface="Avenir"/>
              <a:ea typeface="Avenir"/>
              <a:cs typeface="Avenir"/>
              <a:sym typeface="Avenir"/>
            </a:endParaRPr>
          </a:p>
        </p:txBody>
      </p:sp>
      <p:sp>
        <p:nvSpPr>
          <p:cNvPr id="758" name="Google Shape;758;p37"/>
          <p:cNvSpPr txBox="1"/>
          <p:nvPr/>
        </p:nvSpPr>
        <p:spPr>
          <a:xfrm>
            <a:off x="827875" y="4039250"/>
            <a:ext cx="1054500" cy="3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 ‘d’)</a:t>
            </a:r>
            <a:endParaRPr>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8"/>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Nested dictionaries</a:t>
            </a:r>
            <a:endParaRPr/>
          </a:p>
        </p:txBody>
      </p:sp>
      <p:sp>
        <p:nvSpPr>
          <p:cNvPr id="788" name="Google Shape;788;p38"/>
          <p:cNvSpPr txBox="1"/>
          <p:nvPr/>
        </p:nvSpPr>
        <p:spPr>
          <a:xfrm>
            <a:off x="426950" y="1085175"/>
            <a:ext cx="2953200" cy="43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venir"/>
                <a:ea typeface="Avenir"/>
                <a:cs typeface="Avenir"/>
                <a:sym typeface="Avenir"/>
              </a:rPr>
              <a:t>D = {</a:t>
            </a:r>
            <a:endParaRPr sz="1600">
              <a:latin typeface="Avenir"/>
              <a:ea typeface="Avenir"/>
              <a:cs typeface="Avenir"/>
              <a:sym typeface="Avenir"/>
            </a:endParaRPr>
          </a:p>
          <a:p>
            <a:pPr indent="0" lvl="0" marL="0" rtl="0" algn="l">
              <a:spcBef>
                <a:spcPts val="0"/>
              </a:spcBef>
              <a:spcAft>
                <a:spcPts val="0"/>
              </a:spcAft>
              <a:buNone/>
            </a:pPr>
            <a:r>
              <a:rPr lang="en" sz="1600">
                <a:latin typeface="Avenir"/>
                <a:ea typeface="Avenir"/>
                <a:cs typeface="Avenir"/>
                <a:sym typeface="Avenir"/>
              </a:rPr>
              <a:t>	‘John Smith’: {</a:t>
            </a:r>
            <a:endParaRPr sz="1600">
              <a:latin typeface="Avenir"/>
              <a:ea typeface="Avenir"/>
              <a:cs typeface="Avenir"/>
              <a:sym typeface="Avenir"/>
            </a:endParaRPr>
          </a:p>
          <a:p>
            <a:pPr indent="0" lvl="0" marL="0" rtl="0" algn="l">
              <a:spcBef>
                <a:spcPts val="0"/>
              </a:spcBef>
              <a:spcAft>
                <a:spcPts val="0"/>
              </a:spcAft>
              <a:buNone/>
            </a:pPr>
            <a:r>
              <a:rPr lang="en" sz="1600">
                <a:latin typeface="Avenir"/>
                <a:ea typeface="Avenir"/>
                <a:cs typeface="Avenir"/>
                <a:sym typeface="Avenir"/>
              </a:rPr>
              <a:t>		‘Class’: 1,</a:t>
            </a:r>
            <a:endParaRPr sz="1600">
              <a:latin typeface="Avenir"/>
              <a:ea typeface="Avenir"/>
              <a:cs typeface="Avenir"/>
              <a:sym typeface="Avenir"/>
            </a:endParaRPr>
          </a:p>
          <a:p>
            <a:pPr indent="0" lvl="0" marL="0" rtl="0" algn="l">
              <a:spcBef>
                <a:spcPts val="0"/>
              </a:spcBef>
              <a:spcAft>
                <a:spcPts val="0"/>
              </a:spcAft>
              <a:buNone/>
            </a:pPr>
            <a:r>
              <a:rPr lang="en" sz="1600">
                <a:latin typeface="Avenir"/>
                <a:ea typeface="Avenir"/>
                <a:cs typeface="Avenir"/>
                <a:sym typeface="Avenir"/>
              </a:rPr>
              <a:t>		‘Gender’: ‘Male’,</a:t>
            </a:r>
            <a:endParaRPr sz="1600">
              <a:latin typeface="Avenir"/>
              <a:ea typeface="Avenir"/>
              <a:cs typeface="Avenir"/>
              <a:sym typeface="Avenir"/>
            </a:endParaRPr>
          </a:p>
          <a:p>
            <a:pPr indent="0" lvl="0" marL="0" rtl="0" algn="l">
              <a:spcBef>
                <a:spcPts val="0"/>
              </a:spcBef>
              <a:spcAft>
                <a:spcPts val="0"/>
              </a:spcAft>
              <a:buNone/>
            </a:pPr>
            <a:r>
              <a:rPr lang="en" sz="1600">
                <a:latin typeface="Avenir"/>
                <a:ea typeface="Avenir"/>
                <a:cs typeface="Avenir"/>
                <a:sym typeface="Avenir"/>
              </a:rPr>
              <a:t>		‘Grade’: 3.9,</a:t>
            </a:r>
            <a:endParaRPr sz="1600">
              <a:latin typeface="Avenir"/>
              <a:ea typeface="Avenir"/>
              <a:cs typeface="Avenir"/>
              <a:sym typeface="Avenir"/>
            </a:endParaRPr>
          </a:p>
          <a:p>
            <a:pPr indent="0" lvl="0" marL="0" rtl="0" algn="l">
              <a:spcBef>
                <a:spcPts val="0"/>
              </a:spcBef>
              <a:spcAft>
                <a:spcPts val="0"/>
              </a:spcAft>
              <a:buNone/>
            </a:pPr>
            <a:r>
              <a:rPr lang="en" sz="1600">
                <a:latin typeface="Avenir"/>
                <a:ea typeface="Avenir"/>
                <a:cs typeface="Avenir"/>
                <a:sym typeface="Avenir"/>
              </a:rPr>
              <a:t>		},</a:t>
            </a:r>
            <a:endParaRPr sz="16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sz="1600">
                <a:solidFill>
                  <a:schemeClr val="dk1"/>
                </a:solidFill>
                <a:latin typeface="Avenir"/>
                <a:ea typeface="Avenir"/>
                <a:cs typeface="Avenir"/>
                <a:sym typeface="Avenir"/>
              </a:rPr>
              <a:t>	‘Mary Jane’: {</a:t>
            </a:r>
            <a:endParaRPr sz="16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sz="1600">
                <a:solidFill>
                  <a:schemeClr val="dk1"/>
                </a:solidFill>
                <a:latin typeface="Avenir"/>
                <a:ea typeface="Avenir"/>
                <a:cs typeface="Avenir"/>
                <a:sym typeface="Avenir"/>
              </a:rPr>
              <a:t>		‘Class’: 1,</a:t>
            </a:r>
            <a:endParaRPr sz="16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sz="1600">
                <a:solidFill>
                  <a:schemeClr val="dk1"/>
                </a:solidFill>
                <a:latin typeface="Avenir"/>
                <a:ea typeface="Avenir"/>
                <a:cs typeface="Avenir"/>
                <a:sym typeface="Avenir"/>
              </a:rPr>
              <a:t>		‘Gender’: ‘Female’,</a:t>
            </a:r>
            <a:endParaRPr sz="16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sz="1600">
                <a:solidFill>
                  <a:schemeClr val="dk1"/>
                </a:solidFill>
                <a:latin typeface="Avenir"/>
                <a:ea typeface="Avenir"/>
                <a:cs typeface="Avenir"/>
                <a:sym typeface="Avenir"/>
              </a:rPr>
              <a:t>		‘Grade’: 4.0,</a:t>
            </a:r>
            <a:endParaRPr sz="1600">
              <a:solidFill>
                <a:schemeClr val="dk1"/>
              </a:solidFill>
              <a:latin typeface="Avenir"/>
              <a:ea typeface="Avenir"/>
              <a:cs typeface="Avenir"/>
              <a:sym typeface="Avenir"/>
            </a:endParaRPr>
          </a:p>
          <a:p>
            <a:pPr indent="0" lvl="0" marL="0" rtl="0" algn="l">
              <a:spcBef>
                <a:spcPts val="0"/>
              </a:spcBef>
              <a:spcAft>
                <a:spcPts val="0"/>
              </a:spcAft>
              <a:buNone/>
            </a:pPr>
            <a:r>
              <a:rPr lang="en" sz="1600">
                <a:solidFill>
                  <a:schemeClr val="dk1"/>
                </a:solidFill>
                <a:latin typeface="Avenir"/>
                <a:ea typeface="Avenir"/>
                <a:cs typeface="Avenir"/>
                <a:sym typeface="Avenir"/>
              </a:rPr>
              <a:t>		},</a:t>
            </a:r>
            <a:endParaRPr sz="1600">
              <a:solidFill>
                <a:schemeClr val="dk1"/>
              </a:solidFill>
              <a:latin typeface="Avenir"/>
              <a:ea typeface="Avenir"/>
              <a:cs typeface="Avenir"/>
              <a:sym typeface="Avenir"/>
            </a:endParaRPr>
          </a:p>
          <a:p>
            <a:pPr indent="0" lvl="0" marL="0" rtl="0" algn="l">
              <a:spcBef>
                <a:spcPts val="0"/>
              </a:spcBef>
              <a:spcAft>
                <a:spcPts val="0"/>
              </a:spcAft>
              <a:buNone/>
            </a:pPr>
            <a:r>
              <a:rPr lang="en" sz="1600">
                <a:solidFill>
                  <a:schemeClr val="dk1"/>
                </a:solidFill>
                <a:latin typeface="Avenir"/>
                <a:ea typeface="Avenir"/>
                <a:cs typeface="Avenir"/>
                <a:sym typeface="Avenir"/>
              </a:rPr>
              <a:t>	‘Pat Summers’: {</a:t>
            </a:r>
            <a:endParaRPr sz="1600">
              <a:solidFill>
                <a:schemeClr val="dk1"/>
              </a:solidFill>
              <a:latin typeface="Avenir"/>
              <a:ea typeface="Avenir"/>
              <a:cs typeface="Avenir"/>
              <a:sym typeface="Avenir"/>
            </a:endParaRPr>
          </a:p>
          <a:p>
            <a:pPr indent="0" lvl="0" marL="0" rtl="0" algn="l">
              <a:spcBef>
                <a:spcPts val="0"/>
              </a:spcBef>
              <a:spcAft>
                <a:spcPts val="0"/>
              </a:spcAft>
              <a:buNone/>
            </a:pPr>
            <a:r>
              <a:rPr lang="en" sz="1600">
                <a:solidFill>
                  <a:schemeClr val="dk1"/>
                </a:solidFill>
                <a:latin typeface="Avenir"/>
                <a:ea typeface="Avenir"/>
                <a:cs typeface="Avenir"/>
                <a:sym typeface="Avenir"/>
              </a:rPr>
              <a:t>		‘Class’: 2,</a:t>
            </a:r>
            <a:endParaRPr sz="1600">
              <a:solidFill>
                <a:schemeClr val="dk1"/>
              </a:solidFill>
              <a:latin typeface="Avenir"/>
              <a:ea typeface="Avenir"/>
              <a:cs typeface="Avenir"/>
              <a:sym typeface="Avenir"/>
            </a:endParaRPr>
          </a:p>
          <a:p>
            <a:pPr indent="0" lvl="0" marL="0" rtl="0" algn="l">
              <a:spcBef>
                <a:spcPts val="0"/>
              </a:spcBef>
              <a:spcAft>
                <a:spcPts val="0"/>
              </a:spcAft>
              <a:buNone/>
            </a:pPr>
            <a:r>
              <a:rPr lang="en" sz="1600">
                <a:solidFill>
                  <a:schemeClr val="dk1"/>
                </a:solidFill>
                <a:latin typeface="Avenir"/>
                <a:ea typeface="Avenir"/>
                <a:cs typeface="Avenir"/>
                <a:sym typeface="Avenir"/>
              </a:rPr>
              <a:t>		‘Gender’: ‘Male’,</a:t>
            </a:r>
            <a:endParaRPr sz="1600">
              <a:solidFill>
                <a:schemeClr val="dk1"/>
              </a:solidFill>
              <a:latin typeface="Avenir"/>
              <a:ea typeface="Avenir"/>
              <a:cs typeface="Avenir"/>
              <a:sym typeface="Avenir"/>
            </a:endParaRPr>
          </a:p>
          <a:p>
            <a:pPr indent="0" lvl="0" marL="0" rtl="0" algn="l">
              <a:spcBef>
                <a:spcPts val="0"/>
              </a:spcBef>
              <a:spcAft>
                <a:spcPts val="0"/>
              </a:spcAft>
              <a:buNone/>
            </a:pPr>
            <a:r>
              <a:rPr lang="en" sz="1600">
                <a:solidFill>
                  <a:schemeClr val="dk1"/>
                </a:solidFill>
                <a:latin typeface="Avenir"/>
                <a:ea typeface="Avenir"/>
                <a:cs typeface="Avenir"/>
                <a:sym typeface="Avenir"/>
              </a:rPr>
              <a:t>		‘Grade’: 2.0,</a:t>
            </a:r>
            <a:endParaRPr sz="1600">
              <a:solidFill>
                <a:schemeClr val="dk1"/>
              </a:solidFill>
              <a:latin typeface="Avenir"/>
              <a:ea typeface="Avenir"/>
              <a:cs typeface="Avenir"/>
              <a:sym typeface="Avenir"/>
            </a:endParaRPr>
          </a:p>
          <a:p>
            <a:pPr indent="0" lvl="0" marL="0" rtl="0" algn="l">
              <a:spcBef>
                <a:spcPts val="0"/>
              </a:spcBef>
              <a:spcAft>
                <a:spcPts val="0"/>
              </a:spcAft>
              <a:buNone/>
            </a:pPr>
            <a:r>
              <a:rPr lang="en" sz="1600">
                <a:solidFill>
                  <a:schemeClr val="dk1"/>
                </a:solidFill>
                <a:latin typeface="Avenir"/>
                <a:ea typeface="Avenir"/>
                <a:cs typeface="Avenir"/>
                <a:sym typeface="Avenir"/>
              </a:rPr>
              <a:t>		},</a:t>
            </a:r>
            <a:endParaRPr sz="16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sz="1600">
                <a:solidFill>
                  <a:schemeClr val="dk1"/>
                </a:solidFill>
                <a:latin typeface="Avenir"/>
                <a:ea typeface="Avenir"/>
                <a:cs typeface="Avenir"/>
                <a:sym typeface="Avenir"/>
              </a:rPr>
              <a:t>	}</a:t>
            </a:r>
            <a:endParaRPr sz="1600">
              <a:solidFill>
                <a:schemeClr val="dk1"/>
              </a:solidFill>
              <a:latin typeface="Avenir"/>
              <a:ea typeface="Avenir"/>
              <a:cs typeface="Avenir"/>
              <a:sym typeface="Avenir"/>
            </a:endParaRPr>
          </a:p>
        </p:txBody>
      </p:sp>
      <p:sp>
        <p:nvSpPr>
          <p:cNvPr id="789" name="Google Shape;789;p38"/>
          <p:cNvSpPr txBox="1"/>
          <p:nvPr/>
        </p:nvSpPr>
        <p:spPr>
          <a:xfrm>
            <a:off x="5240300" y="1085175"/>
            <a:ext cx="2953200" cy="4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venir"/>
                <a:ea typeface="Avenir"/>
                <a:cs typeface="Avenir"/>
                <a:sym typeface="Avenir"/>
              </a:rPr>
              <a:t>D[‘John Smith’] =: {</a:t>
            </a:r>
            <a:endParaRPr sz="1600">
              <a:latin typeface="Avenir"/>
              <a:ea typeface="Avenir"/>
              <a:cs typeface="Avenir"/>
              <a:sym typeface="Avenir"/>
            </a:endParaRPr>
          </a:p>
          <a:p>
            <a:pPr indent="0" lvl="0" marL="0" rtl="0" algn="l">
              <a:spcBef>
                <a:spcPts val="0"/>
              </a:spcBef>
              <a:spcAft>
                <a:spcPts val="0"/>
              </a:spcAft>
              <a:buNone/>
            </a:pPr>
            <a:r>
              <a:rPr lang="en" sz="1600">
                <a:latin typeface="Avenir"/>
                <a:ea typeface="Avenir"/>
                <a:cs typeface="Avenir"/>
                <a:sym typeface="Avenir"/>
              </a:rPr>
              <a:t>		‘Class’: 1,</a:t>
            </a:r>
            <a:endParaRPr sz="1600">
              <a:latin typeface="Avenir"/>
              <a:ea typeface="Avenir"/>
              <a:cs typeface="Avenir"/>
              <a:sym typeface="Avenir"/>
            </a:endParaRPr>
          </a:p>
          <a:p>
            <a:pPr indent="0" lvl="0" marL="0" rtl="0" algn="l">
              <a:spcBef>
                <a:spcPts val="0"/>
              </a:spcBef>
              <a:spcAft>
                <a:spcPts val="0"/>
              </a:spcAft>
              <a:buNone/>
            </a:pPr>
            <a:r>
              <a:rPr lang="en" sz="1600">
                <a:latin typeface="Avenir"/>
                <a:ea typeface="Avenir"/>
                <a:cs typeface="Avenir"/>
                <a:sym typeface="Avenir"/>
              </a:rPr>
              <a:t>		‘Gender’: ‘Male’,</a:t>
            </a:r>
            <a:endParaRPr sz="1600">
              <a:latin typeface="Avenir"/>
              <a:ea typeface="Avenir"/>
              <a:cs typeface="Avenir"/>
              <a:sym typeface="Avenir"/>
            </a:endParaRPr>
          </a:p>
          <a:p>
            <a:pPr indent="0" lvl="0" marL="0" rtl="0" algn="l">
              <a:spcBef>
                <a:spcPts val="0"/>
              </a:spcBef>
              <a:spcAft>
                <a:spcPts val="0"/>
              </a:spcAft>
              <a:buNone/>
            </a:pPr>
            <a:r>
              <a:rPr lang="en" sz="1600">
                <a:latin typeface="Avenir"/>
                <a:ea typeface="Avenir"/>
                <a:cs typeface="Avenir"/>
                <a:sym typeface="Avenir"/>
              </a:rPr>
              <a:t>		‘Grade’: 3.9,</a:t>
            </a:r>
            <a:endParaRPr sz="1600">
              <a:latin typeface="Avenir"/>
              <a:ea typeface="Avenir"/>
              <a:cs typeface="Avenir"/>
              <a:sym typeface="Avenir"/>
            </a:endParaRPr>
          </a:p>
          <a:p>
            <a:pPr indent="0" lvl="0" marL="0" rtl="0" algn="l">
              <a:spcBef>
                <a:spcPts val="0"/>
              </a:spcBef>
              <a:spcAft>
                <a:spcPts val="0"/>
              </a:spcAft>
              <a:buNone/>
            </a:pPr>
            <a:r>
              <a:rPr lang="en" sz="1600">
                <a:latin typeface="Avenir"/>
                <a:ea typeface="Avenir"/>
                <a:cs typeface="Avenir"/>
                <a:sym typeface="Avenir"/>
              </a:rPr>
              <a:t>		}</a:t>
            </a:r>
            <a:endParaRPr sz="1600">
              <a:latin typeface="Avenir"/>
              <a:ea typeface="Avenir"/>
              <a:cs typeface="Avenir"/>
              <a:sym typeface="Avenir"/>
            </a:endParaRPr>
          </a:p>
          <a:p>
            <a:pPr indent="0" lvl="0" marL="0" rtl="0" algn="l">
              <a:spcBef>
                <a:spcPts val="0"/>
              </a:spcBef>
              <a:spcAft>
                <a:spcPts val="0"/>
              </a:spcAft>
              <a:buNone/>
            </a:pPr>
            <a:r>
              <a:t/>
            </a:r>
            <a:endParaRPr sz="1600">
              <a:latin typeface="Avenir"/>
              <a:ea typeface="Avenir"/>
              <a:cs typeface="Avenir"/>
              <a:sym typeface="Avenir"/>
            </a:endParaRPr>
          </a:p>
          <a:p>
            <a:pPr indent="0" lvl="0" marL="0" rtl="0" algn="l">
              <a:spcBef>
                <a:spcPts val="0"/>
              </a:spcBef>
              <a:spcAft>
                <a:spcPts val="0"/>
              </a:spcAft>
              <a:buNone/>
            </a:pPr>
            <a:r>
              <a:rPr lang="en" sz="1600">
                <a:latin typeface="Avenir"/>
                <a:ea typeface="Avenir"/>
                <a:cs typeface="Avenir"/>
                <a:sym typeface="Avenir"/>
              </a:rPr>
              <a:t>D[‘John Smith’][‘Grade’] = 3.9</a:t>
            </a:r>
            <a:endParaRPr sz="1600">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39"/>
          <p:cNvSpPr txBox="1"/>
          <p:nvPr>
            <p:ph type="title"/>
          </p:nvPr>
        </p:nvSpPr>
        <p:spPr>
          <a:xfrm>
            <a:off x="311700" y="2389833"/>
            <a:ext cx="8520600" cy="935400"/>
          </a:xfrm>
          <a:prstGeom prst="rect">
            <a:avLst/>
          </a:prstGeom>
        </p:spPr>
        <p:txBody>
          <a:bodyPr anchorCtr="0" anchor="ctr" bIns="94825" lIns="94825" spcFirstLastPara="1" rIns="94825" wrap="square" tIns="94825">
            <a:noAutofit/>
          </a:bodyPr>
          <a:lstStyle/>
          <a:p>
            <a:pPr indent="0" lvl="0" marL="0" rtl="0" algn="ctr">
              <a:spcBef>
                <a:spcPts val="0"/>
              </a:spcBef>
              <a:spcAft>
                <a:spcPts val="0"/>
              </a:spcAft>
              <a:buNone/>
            </a:pPr>
            <a:r>
              <a:rPr lang="en"/>
              <a:t>Python object methods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40"/>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Boolean, integer, and float methods</a:t>
            </a:r>
            <a:endParaRPr/>
          </a:p>
        </p:txBody>
      </p:sp>
      <p:sp>
        <p:nvSpPr>
          <p:cNvPr id="800" name="Google Shape;800;p40"/>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bool		no methods</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int			no methods</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float 		.is_integer		F = 2.0;  F.is_integer() == True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41"/>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Tuple methods</a:t>
            </a:r>
            <a:endParaRPr/>
          </a:p>
        </p:txBody>
      </p:sp>
      <p:sp>
        <p:nvSpPr>
          <p:cNvPr id="806" name="Google Shape;806;p41"/>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t/>
            </a:r>
            <a:endParaRPr sz="2000"/>
          </a:p>
          <a:p>
            <a:pPr indent="0" lvl="0" marL="0" rtl="0" algn="l">
              <a:spcBef>
                <a:spcPts val="1700"/>
              </a:spcBef>
              <a:spcAft>
                <a:spcPts val="0"/>
              </a:spcAft>
              <a:buNone/>
            </a:pPr>
            <a:r>
              <a:rPr lang="en" sz="2000"/>
              <a:t>T = (0, 1, 2, ‘A’, ‘B’, ‘C’, 0, 1)</a:t>
            </a:r>
            <a:endParaRPr sz="2000"/>
          </a:p>
          <a:p>
            <a:pPr indent="0" lvl="0" marL="0" rtl="0" algn="l">
              <a:spcBef>
                <a:spcPts val="1700"/>
              </a:spcBef>
              <a:spcAft>
                <a:spcPts val="0"/>
              </a:spcAft>
              <a:buNone/>
            </a:pPr>
            <a:r>
              <a:t/>
            </a:r>
            <a:endParaRPr sz="2000"/>
          </a:p>
          <a:p>
            <a:pPr indent="0" lvl="0" marL="0" rtl="0" algn="l">
              <a:spcBef>
                <a:spcPts val="1700"/>
              </a:spcBef>
              <a:spcAft>
                <a:spcPts val="0"/>
              </a:spcAft>
              <a:buNone/>
            </a:pPr>
            <a:r>
              <a:rPr lang="en" sz="2000"/>
              <a:t>.index		T.index(‘A’) == 3</a:t>
            </a:r>
            <a:endParaRPr sz="2000"/>
          </a:p>
          <a:p>
            <a:pPr indent="0" lvl="0" marL="0" rtl="0" algn="l">
              <a:spcBef>
                <a:spcPts val="1700"/>
              </a:spcBef>
              <a:spcAft>
                <a:spcPts val="1700"/>
              </a:spcAft>
              <a:buNone/>
            </a:pPr>
            <a:r>
              <a:rPr lang="en" sz="2000"/>
              <a:t>.count		T.count(0) == 2</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References, or keeping track of memory locations</a:t>
            </a:r>
            <a:endParaRPr/>
          </a:p>
        </p:txBody>
      </p:sp>
      <p:graphicFrame>
        <p:nvGraphicFramePr>
          <p:cNvPr id="97" name="Google Shape;97;p15"/>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98" name="Google Shape;98;p15"/>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99" name="Google Shape;99;p15"/>
          <p:cNvSpPr txBox="1"/>
          <p:nvPr/>
        </p:nvSpPr>
        <p:spPr>
          <a:xfrm>
            <a:off x="683175" y="2052475"/>
            <a:ext cx="1581900" cy="19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foo = ‘X’</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Memory address</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(reference) of foo</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3E</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Value at 3E</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‘X’</a:t>
            </a:r>
            <a:endParaRPr>
              <a:latin typeface="Avenir"/>
              <a:ea typeface="Avenir"/>
              <a:cs typeface="Avenir"/>
              <a:sym typeface="Avenir"/>
            </a:endParaRPr>
          </a:p>
        </p:txBody>
      </p:sp>
      <p:sp>
        <p:nvSpPr>
          <p:cNvPr id="100" name="Google Shape;100;p15"/>
          <p:cNvSpPr txBox="1"/>
          <p:nvPr/>
        </p:nvSpPr>
        <p:spPr>
          <a:xfrm>
            <a:off x="4820075" y="2204575"/>
            <a:ext cx="382800" cy="365700"/>
          </a:xfrm>
          <a:prstGeom prst="rect">
            <a:avLst/>
          </a:prstGeom>
          <a:no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venir"/>
                <a:ea typeface="Avenir"/>
                <a:cs typeface="Avenir"/>
                <a:sym typeface="Avenir"/>
              </a:rPr>
              <a:t>‘X’</a:t>
            </a:r>
            <a:endParaRPr sz="1300">
              <a:latin typeface="Avenir"/>
              <a:ea typeface="Avenir"/>
              <a:cs typeface="Avenir"/>
              <a:sym typeface="Avenir"/>
            </a:endParaRPr>
          </a:p>
        </p:txBody>
      </p:sp>
      <p:cxnSp>
        <p:nvCxnSpPr>
          <p:cNvPr id="101" name="Google Shape;101;p15"/>
          <p:cNvCxnSpPr>
            <a:stCxn id="99" idx="3"/>
            <a:endCxn id="100" idx="1"/>
          </p:cNvCxnSpPr>
          <p:nvPr/>
        </p:nvCxnSpPr>
        <p:spPr>
          <a:xfrm flipH="1" rot="10800000">
            <a:off x="2265075" y="2387575"/>
            <a:ext cx="2555100" cy="641700"/>
          </a:xfrm>
          <a:prstGeom prst="curvedConnector3">
            <a:avLst>
              <a:gd fmla="val 49998" name="adj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2"/>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List</a:t>
            </a:r>
            <a:r>
              <a:rPr lang="en"/>
              <a:t> methods - list expansion</a:t>
            </a:r>
            <a:endParaRPr/>
          </a:p>
        </p:txBody>
      </p:sp>
      <p:sp>
        <p:nvSpPr>
          <p:cNvPr id="812" name="Google Shape;812;p42"/>
          <p:cNvSpPr txBox="1"/>
          <p:nvPr>
            <p:ph idx="1" type="body"/>
          </p:nvPr>
        </p:nvSpPr>
        <p:spPr>
          <a:xfrm>
            <a:off x="311700" y="772525"/>
            <a:ext cx="8520600" cy="46878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t/>
            </a:r>
            <a:endParaRPr sz="2000"/>
          </a:p>
          <a:p>
            <a:pPr indent="0" lvl="0" marL="0" rtl="0" algn="l">
              <a:spcBef>
                <a:spcPts val="1700"/>
              </a:spcBef>
              <a:spcAft>
                <a:spcPts val="0"/>
              </a:spcAft>
              <a:buNone/>
            </a:pPr>
            <a:r>
              <a:rPr lang="en" sz="2000"/>
              <a:t>L = [0, 1, 2]</a:t>
            </a:r>
            <a:endParaRPr sz="2000"/>
          </a:p>
          <a:p>
            <a:pPr indent="0" lvl="0" marL="0" rtl="0" algn="l">
              <a:spcBef>
                <a:spcPts val="1700"/>
              </a:spcBef>
              <a:spcAft>
                <a:spcPts val="0"/>
              </a:spcAft>
              <a:buNone/>
            </a:pPr>
            <a:r>
              <a:t/>
            </a:r>
            <a:endParaRPr sz="2000"/>
          </a:p>
          <a:p>
            <a:pPr indent="0" lvl="0" marL="0" rtl="0" algn="l">
              <a:spcBef>
                <a:spcPts val="1700"/>
              </a:spcBef>
              <a:spcAft>
                <a:spcPts val="0"/>
              </a:spcAft>
              <a:buNone/>
            </a:pPr>
            <a:r>
              <a:rPr lang="en" sz="2000"/>
              <a:t>.append	L.append(3)			L == [0, 1, 2, 3]</a:t>
            </a:r>
            <a:endParaRPr sz="2000"/>
          </a:p>
          <a:p>
            <a:pPr indent="0" lvl="0" marL="0" rtl="0" algn="l">
              <a:spcBef>
                <a:spcPts val="1700"/>
              </a:spcBef>
              <a:spcAft>
                <a:spcPts val="0"/>
              </a:spcAft>
              <a:buNone/>
            </a:pPr>
            <a:r>
              <a:rPr lang="en" sz="2000"/>
              <a:t>.extend		L.extend([3, 4, 5])	L == [0, 1, 2, 3, 4, 5]</a:t>
            </a:r>
            <a:endParaRPr sz="2000"/>
          </a:p>
          <a:p>
            <a:pPr indent="0" lvl="0" marL="0" rtl="0" algn="l">
              <a:spcBef>
                <a:spcPts val="1700"/>
              </a:spcBef>
              <a:spcAft>
                <a:spcPts val="1700"/>
              </a:spcAft>
              <a:buNone/>
            </a:pPr>
            <a:r>
              <a:rPr lang="en" sz="2000"/>
              <a:t>.insert		L.insert(3, 1)		L == [0, 3, 1, 2]</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3"/>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List methods - list contraction</a:t>
            </a:r>
            <a:endParaRPr/>
          </a:p>
        </p:txBody>
      </p:sp>
      <p:sp>
        <p:nvSpPr>
          <p:cNvPr id="818" name="Google Shape;818;p43"/>
          <p:cNvSpPr txBox="1"/>
          <p:nvPr>
            <p:ph idx="1" type="body"/>
          </p:nvPr>
        </p:nvSpPr>
        <p:spPr>
          <a:xfrm>
            <a:off x="311700" y="772525"/>
            <a:ext cx="8520600" cy="46878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t/>
            </a:r>
            <a:endParaRPr sz="2000"/>
          </a:p>
          <a:p>
            <a:pPr indent="0" lvl="0" marL="0" rtl="0" algn="l">
              <a:spcBef>
                <a:spcPts val="1700"/>
              </a:spcBef>
              <a:spcAft>
                <a:spcPts val="0"/>
              </a:spcAft>
              <a:buNone/>
            </a:pPr>
            <a:r>
              <a:rPr lang="en" sz="2000"/>
              <a:t>L = [0, 1, 2, ‘A’]</a:t>
            </a:r>
            <a:endParaRPr sz="2000"/>
          </a:p>
          <a:p>
            <a:pPr indent="0" lvl="0" marL="0" rtl="0" algn="l">
              <a:spcBef>
                <a:spcPts val="1700"/>
              </a:spcBef>
              <a:spcAft>
                <a:spcPts val="0"/>
              </a:spcAft>
              <a:buNone/>
            </a:pPr>
            <a:r>
              <a:t/>
            </a:r>
            <a:endParaRPr sz="2000"/>
          </a:p>
          <a:p>
            <a:pPr indent="0" lvl="0" marL="0" rtl="0" algn="l">
              <a:spcBef>
                <a:spcPts val="1700"/>
              </a:spcBef>
              <a:spcAft>
                <a:spcPts val="0"/>
              </a:spcAft>
              <a:buNone/>
            </a:pPr>
            <a:r>
              <a:rPr lang="en" sz="2000"/>
              <a:t>.clear		L.clear()				L == []</a:t>
            </a:r>
            <a:endParaRPr sz="2000"/>
          </a:p>
          <a:p>
            <a:pPr indent="0" lvl="0" marL="0" rtl="0" algn="l">
              <a:spcBef>
                <a:spcPts val="1700"/>
              </a:spcBef>
              <a:spcAft>
                <a:spcPts val="0"/>
              </a:spcAft>
              <a:buNone/>
            </a:pPr>
            <a:r>
              <a:rPr lang="en" sz="2000"/>
              <a:t>.remove	L.remove(‘A’)		L == [0, 1, 2]</a:t>
            </a:r>
            <a:endParaRPr sz="2000"/>
          </a:p>
          <a:p>
            <a:pPr indent="0" lvl="0" marL="0" rtl="0" algn="l">
              <a:spcBef>
                <a:spcPts val="1700"/>
              </a:spcBef>
              <a:spcAft>
                <a:spcPts val="1700"/>
              </a:spcAft>
              <a:buNone/>
            </a:pPr>
            <a:r>
              <a:rPr lang="en" sz="2000"/>
              <a:t>.pop		v = L.pop(3)			L == [0, 1, 2]; v == ‘A’</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44"/>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List methods - others</a:t>
            </a:r>
            <a:endParaRPr/>
          </a:p>
        </p:txBody>
      </p:sp>
      <p:sp>
        <p:nvSpPr>
          <p:cNvPr id="824" name="Google Shape;824;p44"/>
          <p:cNvSpPr txBox="1"/>
          <p:nvPr>
            <p:ph idx="1" type="body"/>
          </p:nvPr>
        </p:nvSpPr>
        <p:spPr>
          <a:xfrm>
            <a:off x="311700" y="772525"/>
            <a:ext cx="8520600" cy="46878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t/>
            </a:r>
            <a:endParaRPr sz="2000"/>
          </a:p>
          <a:p>
            <a:pPr indent="0" lvl="0" marL="0" rtl="0" algn="l">
              <a:spcBef>
                <a:spcPts val="1700"/>
              </a:spcBef>
              <a:spcAft>
                <a:spcPts val="0"/>
              </a:spcAft>
              <a:buNone/>
            </a:pPr>
            <a:r>
              <a:rPr lang="en" sz="2000"/>
              <a:t>L = [0, 2, 1]</a:t>
            </a:r>
            <a:endParaRPr sz="2000"/>
          </a:p>
          <a:p>
            <a:pPr indent="0" lvl="0" marL="0" rtl="0" algn="l">
              <a:spcBef>
                <a:spcPts val="1700"/>
              </a:spcBef>
              <a:spcAft>
                <a:spcPts val="0"/>
              </a:spcAft>
              <a:buNone/>
            </a:pPr>
            <a:r>
              <a:t/>
            </a:r>
            <a:endParaRPr sz="2000"/>
          </a:p>
          <a:p>
            <a:pPr indent="0" lvl="0" marL="0" rtl="0" algn="l">
              <a:spcBef>
                <a:spcPts val="1700"/>
              </a:spcBef>
              <a:spcAft>
                <a:spcPts val="0"/>
              </a:spcAft>
              <a:buNone/>
            </a:pPr>
            <a:r>
              <a:rPr lang="en" sz="2000"/>
              <a:t>.copy		v = L.copy()			v == [0, 2, 1]</a:t>
            </a:r>
            <a:endParaRPr sz="2000"/>
          </a:p>
          <a:p>
            <a:pPr indent="0" lvl="0" marL="0" rtl="0" algn="l">
              <a:spcBef>
                <a:spcPts val="1700"/>
              </a:spcBef>
              <a:spcAft>
                <a:spcPts val="0"/>
              </a:spcAft>
              <a:buNone/>
            </a:pPr>
            <a:r>
              <a:rPr lang="en" sz="2000"/>
              <a:t>.sort		L.sort()				L == [0, 1, 2]</a:t>
            </a:r>
            <a:endParaRPr sz="2000"/>
          </a:p>
          <a:p>
            <a:pPr indent="0" lvl="0" marL="0" rtl="0" algn="l">
              <a:spcBef>
                <a:spcPts val="1700"/>
              </a:spcBef>
              <a:spcAft>
                <a:spcPts val="0"/>
              </a:spcAft>
              <a:buNone/>
            </a:pPr>
            <a:r>
              <a:rPr lang="en" sz="2000"/>
              <a:t>.reverse		L.reverse()			L == [1, 2, 0]</a:t>
            </a:r>
            <a:endParaRPr sz="2000"/>
          </a:p>
          <a:p>
            <a:pPr indent="0" lvl="0" marL="0" rtl="0" algn="l">
              <a:spcBef>
                <a:spcPts val="1700"/>
              </a:spcBef>
              <a:spcAft>
                <a:spcPts val="0"/>
              </a:spcAft>
              <a:buNone/>
            </a:pPr>
            <a:r>
              <a:rPr lang="en" sz="2000"/>
              <a:t>.count		v = L.count(2)		v == 1</a:t>
            </a:r>
            <a:endParaRPr sz="2000"/>
          </a:p>
          <a:p>
            <a:pPr indent="0" lvl="0" marL="0" rtl="0" algn="l">
              <a:spcBef>
                <a:spcPts val="1700"/>
              </a:spcBef>
              <a:spcAft>
                <a:spcPts val="1700"/>
              </a:spcAft>
              <a:buNone/>
            </a:pPr>
            <a:r>
              <a:rPr lang="en" sz="2000"/>
              <a:t>.index		v = L.index(1)		v == 2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45"/>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Set </a:t>
            </a:r>
            <a:r>
              <a:rPr lang="en"/>
              <a:t>methods - modification</a:t>
            </a:r>
            <a:endParaRPr/>
          </a:p>
        </p:txBody>
      </p:sp>
      <p:sp>
        <p:nvSpPr>
          <p:cNvPr id="830" name="Google Shape;830;p45"/>
          <p:cNvSpPr txBox="1"/>
          <p:nvPr>
            <p:ph idx="1" type="body"/>
          </p:nvPr>
        </p:nvSpPr>
        <p:spPr>
          <a:xfrm>
            <a:off x="311700" y="772525"/>
            <a:ext cx="8520600" cy="46878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t/>
            </a:r>
            <a:endParaRPr sz="2000"/>
          </a:p>
          <a:p>
            <a:pPr indent="0" lvl="0" marL="0" rtl="0" algn="l">
              <a:spcBef>
                <a:spcPts val="1700"/>
              </a:spcBef>
              <a:spcAft>
                <a:spcPts val="0"/>
              </a:spcAft>
              <a:buNone/>
            </a:pPr>
            <a:r>
              <a:rPr lang="en" sz="2000"/>
              <a:t>S = (0, 2, 1)</a:t>
            </a:r>
            <a:endParaRPr sz="2000"/>
          </a:p>
          <a:p>
            <a:pPr indent="0" lvl="0" marL="0" rtl="0" algn="l">
              <a:spcBef>
                <a:spcPts val="1700"/>
              </a:spcBef>
              <a:spcAft>
                <a:spcPts val="0"/>
              </a:spcAft>
              <a:buNone/>
            </a:pPr>
            <a:r>
              <a:t/>
            </a:r>
            <a:endParaRPr sz="2000"/>
          </a:p>
          <a:p>
            <a:pPr indent="0" lvl="0" marL="0" rtl="0" algn="l">
              <a:spcBef>
                <a:spcPts val="1700"/>
              </a:spcBef>
              <a:spcAft>
                <a:spcPts val="0"/>
              </a:spcAft>
              <a:buNone/>
            </a:pPr>
            <a:r>
              <a:rPr lang="en" sz="2000"/>
              <a:t>.add		S.add(5)		S == (0, 5, 2, 1)</a:t>
            </a:r>
            <a:endParaRPr sz="2000"/>
          </a:p>
          <a:p>
            <a:pPr indent="0" lvl="0" marL="0" rtl="0" algn="l">
              <a:spcBef>
                <a:spcPts val="1700"/>
              </a:spcBef>
              <a:spcAft>
                <a:spcPts val="0"/>
              </a:spcAft>
              <a:buNone/>
            </a:pPr>
            <a:r>
              <a:rPr lang="en" sz="2000"/>
              <a:t>.remove	S.remove(2)		S == (0, 1)</a:t>
            </a:r>
            <a:endParaRPr sz="2000"/>
          </a:p>
          <a:p>
            <a:pPr indent="0" lvl="0" marL="0" rtl="0" algn="l">
              <a:spcBef>
                <a:spcPts val="1700"/>
              </a:spcBef>
              <a:spcAft>
                <a:spcPts val="1700"/>
              </a:spcAft>
              <a:buNone/>
            </a:pPr>
            <a:r>
              <a:rPr lang="en" sz="2000"/>
              <a:t>.clear		S.clear()			S ==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6"/>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Set methods - comparison</a:t>
            </a:r>
            <a:endParaRPr/>
          </a:p>
        </p:txBody>
      </p:sp>
      <p:sp>
        <p:nvSpPr>
          <p:cNvPr id="836" name="Google Shape;836;p46"/>
          <p:cNvSpPr txBox="1"/>
          <p:nvPr>
            <p:ph idx="1" type="body"/>
          </p:nvPr>
        </p:nvSpPr>
        <p:spPr>
          <a:xfrm>
            <a:off x="311700" y="772525"/>
            <a:ext cx="8520600" cy="46878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t/>
            </a:r>
            <a:endParaRPr sz="2000"/>
          </a:p>
          <a:p>
            <a:pPr indent="0" lvl="0" marL="0" rtl="0" algn="l">
              <a:spcBef>
                <a:spcPts val="1700"/>
              </a:spcBef>
              <a:spcAft>
                <a:spcPts val="0"/>
              </a:spcAft>
              <a:buNone/>
            </a:pPr>
            <a:r>
              <a:rPr lang="en" sz="2000"/>
              <a:t>S = (0, 2, 1)</a:t>
            </a:r>
            <a:endParaRPr sz="2000"/>
          </a:p>
          <a:p>
            <a:pPr indent="0" lvl="0" marL="0" rtl="0" algn="l">
              <a:spcBef>
                <a:spcPts val="1700"/>
              </a:spcBef>
              <a:spcAft>
                <a:spcPts val="0"/>
              </a:spcAft>
              <a:buNone/>
            </a:pPr>
            <a:r>
              <a:t/>
            </a:r>
            <a:endParaRPr sz="2000"/>
          </a:p>
          <a:p>
            <a:pPr indent="0" lvl="0" marL="0" rtl="0" algn="l">
              <a:spcBef>
                <a:spcPts val="1700"/>
              </a:spcBef>
              <a:spcAft>
                <a:spcPts val="0"/>
              </a:spcAft>
              <a:buNone/>
            </a:pPr>
            <a:r>
              <a:rPr lang="en" sz="2000"/>
              <a:t>.subset			v = S.subset((0, 2, 1, 5)))		v == True</a:t>
            </a:r>
            <a:endParaRPr sz="2000"/>
          </a:p>
          <a:p>
            <a:pPr indent="0" lvl="0" marL="0" rtl="0" algn="l">
              <a:spcBef>
                <a:spcPts val="1700"/>
              </a:spcBef>
              <a:spcAft>
                <a:spcPts val="0"/>
              </a:spcAft>
              <a:buNone/>
            </a:pPr>
            <a:r>
              <a:rPr lang="en" sz="2000"/>
              <a:t>.superset		v = S.superset((0, 2))		v == True</a:t>
            </a:r>
            <a:endParaRPr sz="2000"/>
          </a:p>
          <a:p>
            <a:pPr indent="0" lvl="0" marL="0" rtl="0" algn="l">
              <a:spcBef>
                <a:spcPts val="1700"/>
              </a:spcBef>
              <a:spcAft>
                <a:spcPts val="0"/>
              </a:spcAft>
              <a:buNone/>
            </a:pPr>
            <a:r>
              <a:rPr lang="en" sz="2000"/>
              <a:t>.union			v = S.union((0, 2, 5))			v == (0, 2)</a:t>
            </a:r>
            <a:endParaRPr sz="2000"/>
          </a:p>
          <a:p>
            <a:pPr indent="0" lvl="0" marL="0" rtl="0" algn="l">
              <a:lnSpc>
                <a:spcPct val="100000"/>
              </a:lnSpc>
              <a:spcBef>
                <a:spcPts val="1700"/>
              </a:spcBef>
              <a:spcAft>
                <a:spcPts val="0"/>
              </a:spcAft>
              <a:buNone/>
            </a:pPr>
            <a:r>
              <a:rPr lang="en" sz="2000"/>
              <a:t>.symmetric_difference</a:t>
            </a:r>
            <a:endParaRPr sz="2000"/>
          </a:p>
          <a:p>
            <a:pPr indent="0" lvl="0" marL="0" rtl="0" algn="l">
              <a:lnSpc>
                <a:spcPct val="100000"/>
              </a:lnSpc>
              <a:spcBef>
                <a:spcPts val="0"/>
              </a:spcBef>
              <a:spcAft>
                <a:spcPts val="0"/>
              </a:spcAft>
              <a:buNone/>
            </a:pPr>
            <a:r>
              <a:rPr lang="en" sz="2000"/>
              <a:t>				v = S.symmetric_difference((0, 2, 5))</a:t>
            </a:r>
            <a:endParaRPr sz="2000"/>
          </a:p>
          <a:p>
            <a:pPr indent="0" lvl="0" marL="0" rtl="0" algn="l">
              <a:lnSpc>
                <a:spcPct val="100000"/>
              </a:lnSpc>
              <a:spcBef>
                <a:spcPts val="0"/>
              </a:spcBef>
              <a:spcAft>
                <a:spcPts val="0"/>
              </a:spcAft>
              <a:buNone/>
            </a:pPr>
            <a:r>
              <a:rPr lang="en" sz="2000"/>
              <a:t>											</a:t>
            </a:r>
            <a:r>
              <a:rPr lang="en" sz="2000"/>
              <a:t>v</a:t>
            </a:r>
            <a:r>
              <a:rPr lang="en" sz="2000"/>
              <a:t> == (1, 5)</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47"/>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Dictionary</a:t>
            </a:r>
            <a:r>
              <a:rPr lang="en"/>
              <a:t> methods - modification</a:t>
            </a:r>
            <a:endParaRPr/>
          </a:p>
        </p:txBody>
      </p:sp>
      <p:sp>
        <p:nvSpPr>
          <p:cNvPr id="842" name="Google Shape;842;p47"/>
          <p:cNvSpPr txBox="1"/>
          <p:nvPr>
            <p:ph idx="1" type="body"/>
          </p:nvPr>
        </p:nvSpPr>
        <p:spPr>
          <a:xfrm>
            <a:off x="311700" y="772525"/>
            <a:ext cx="8520600" cy="46878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t/>
            </a:r>
            <a:endParaRPr sz="2000"/>
          </a:p>
          <a:p>
            <a:pPr indent="0" lvl="0" marL="0" rtl="0" algn="l">
              <a:spcBef>
                <a:spcPts val="1700"/>
              </a:spcBef>
              <a:spcAft>
                <a:spcPts val="0"/>
              </a:spcAft>
              <a:buNone/>
            </a:pPr>
            <a:r>
              <a:rPr lang="en" sz="2000"/>
              <a:t>D = {0: ‘A’, 2: ‘C’, 1: ‘B’}</a:t>
            </a:r>
            <a:endParaRPr sz="2000"/>
          </a:p>
          <a:p>
            <a:pPr indent="0" lvl="0" marL="0" rtl="0" algn="l">
              <a:spcBef>
                <a:spcPts val="1700"/>
              </a:spcBef>
              <a:spcAft>
                <a:spcPts val="0"/>
              </a:spcAft>
              <a:buNone/>
            </a:pPr>
            <a:r>
              <a:t/>
            </a:r>
            <a:endParaRPr sz="2000"/>
          </a:p>
          <a:p>
            <a:pPr indent="0" lvl="0" marL="0" rtl="0" algn="l">
              <a:spcBef>
                <a:spcPts val="1700"/>
              </a:spcBef>
              <a:spcAft>
                <a:spcPts val="0"/>
              </a:spcAft>
              <a:buNone/>
            </a:pPr>
            <a:r>
              <a:rPr lang="en" sz="2000"/>
              <a:t>.clear			 D.clear()				D == {}</a:t>
            </a:r>
            <a:endParaRPr sz="2000"/>
          </a:p>
          <a:p>
            <a:pPr indent="0" lvl="0" marL="0" rtl="0" algn="l">
              <a:spcBef>
                <a:spcPts val="1700"/>
              </a:spcBef>
              <a:spcAft>
                <a:spcPts val="0"/>
              </a:spcAft>
              <a:buNone/>
            </a:pPr>
            <a:r>
              <a:rPr lang="en" sz="2000"/>
              <a:t>.copy		 	v = D.copy()			v == </a:t>
            </a:r>
            <a:r>
              <a:rPr lang="en" sz="2000"/>
              <a:t>{0: ‘A’, 2: ‘C’, 1: ‘B’}</a:t>
            </a:r>
            <a:endParaRPr sz="2000"/>
          </a:p>
          <a:p>
            <a:pPr indent="0" lvl="0" marL="0" rtl="0" algn="l">
              <a:spcBef>
                <a:spcPts val="1700"/>
              </a:spcBef>
              <a:spcAft>
                <a:spcPts val="0"/>
              </a:spcAft>
              <a:buNone/>
            </a:pPr>
            <a:r>
              <a:rPr lang="en" sz="2000"/>
              <a:t>.pop			 v = D.pop(2)			v == ‘C’</a:t>
            </a:r>
            <a:endParaRPr sz="2000"/>
          </a:p>
          <a:p>
            <a:pPr indent="0" lvl="0" marL="0" rtl="0" algn="l">
              <a:spcBef>
                <a:spcPts val="1700"/>
              </a:spcBef>
              <a:spcAft>
                <a:spcPts val="0"/>
              </a:spcAft>
              <a:buNone/>
            </a:pPr>
            <a:r>
              <a:rPr lang="en" sz="2000"/>
              <a:t>.set_default		D.setdefault(3, ‘D’)		D == </a:t>
            </a:r>
            <a:r>
              <a:rPr lang="en" sz="2000"/>
              <a:t>{0: ‘A’, 2: ‘C’, 1: ‘B’, 3: ‘D’}</a:t>
            </a:r>
            <a:endParaRPr sz="2000"/>
          </a:p>
          <a:p>
            <a:pPr indent="0" lvl="0" marL="0" rtl="0" algn="l">
              <a:spcBef>
                <a:spcPts val="1700"/>
              </a:spcBef>
              <a:spcAft>
                <a:spcPts val="1700"/>
              </a:spcAft>
              <a:buNone/>
            </a:pPr>
            <a:r>
              <a:rPr lang="en" sz="2000"/>
              <a:t>.update			D.update({3: ‘D’})		D == {0: ‘A’, 2: ‘C’, 1: ‘B’, 3: ‘D’}</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8"/>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Dictionary methods - extracting contents</a:t>
            </a:r>
            <a:endParaRPr/>
          </a:p>
        </p:txBody>
      </p:sp>
      <p:sp>
        <p:nvSpPr>
          <p:cNvPr id="848" name="Google Shape;848;p48"/>
          <p:cNvSpPr txBox="1"/>
          <p:nvPr>
            <p:ph idx="1" type="body"/>
          </p:nvPr>
        </p:nvSpPr>
        <p:spPr>
          <a:xfrm>
            <a:off x="311700" y="772525"/>
            <a:ext cx="8520600" cy="46878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t/>
            </a:r>
            <a:endParaRPr sz="2000"/>
          </a:p>
          <a:p>
            <a:pPr indent="0" lvl="0" marL="0" rtl="0" algn="l">
              <a:spcBef>
                <a:spcPts val="1700"/>
              </a:spcBef>
              <a:spcAft>
                <a:spcPts val="0"/>
              </a:spcAft>
              <a:buNone/>
            </a:pPr>
            <a:r>
              <a:rPr lang="en" sz="2000"/>
              <a:t>D = {0: ‘A’, 2: ‘C’, 1: ‘B’}</a:t>
            </a:r>
            <a:endParaRPr sz="2000"/>
          </a:p>
          <a:p>
            <a:pPr indent="0" lvl="0" marL="0" rtl="0" algn="l">
              <a:spcBef>
                <a:spcPts val="1700"/>
              </a:spcBef>
              <a:spcAft>
                <a:spcPts val="0"/>
              </a:spcAft>
              <a:buNone/>
            </a:pPr>
            <a:r>
              <a:t/>
            </a:r>
            <a:endParaRPr sz="2000"/>
          </a:p>
          <a:p>
            <a:pPr indent="0" lvl="0" marL="0" rtl="0" algn="l">
              <a:spcBef>
                <a:spcPts val="1700"/>
              </a:spcBef>
              <a:spcAft>
                <a:spcPts val="0"/>
              </a:spcAft>
              <a:buNone/>
            </a:pPr>
            <a:r>
              <a:rPr lang="en" sz="2000"/>
              <a:t>.keys		v = D.keys()			v == [0, 2, 1]</a:t>
            </a:r>
            <a:endParaRPr sz="2000"/>
          </a:p>
          <a:p>
            <a:pPr indent="0" lvl="0" marL="0" rtl="0" algn="l">
              <a:spcBef>
                <a:spcPts val="1700"/>
              </a:spcBef>
              <a:spcAft>
                <a:spcPts val="0"/>
              </a:spcAft>
              <a:buNone/>
            </a:pPr>
            <a:r>
              <a:rPr lang="en" sz="2000"/>
              <a:t>.values	 	v = D.values()		v == [‘B’, ‘C’, ‘A’]</a:t>
            </a:r>
            <a:endParaRPr sz="2000"/>
          </a:p>
          <a:p>
            <a:pPr indent="0" lvl="0" marL="0" rtl="0" algn="l">
              <a:spcBef>
                <a:spcPts val="1700"/>
              </a:spcBef>
              <a:spcAft>
                <a:spcPts val="1700"/>
              </a:spcAft>
              <a:buNone/>
            </a:pPr>
            <a:r>
              <a:rPr lang="en" sz="2000"/>
              <a:t>.items		 v = D.items()		v == dict_items([(0, ‘A’), (2, ‘C’), (1, ‘B’)])</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49"/>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Shallow vs. deep copies</a:t>
            </a:r>
            <a:endParaRPr/>
          </a:p>
        </p:txBody>
      </p:sp>
      <p:sp>
        <p:nvSpPr>
          <p:cNvPr id="854" name="Google Shape;854;p49"/>
          <p:cNvSpPr txBox="1"/>
          <p:nvPr/>
        </p:nvSpPr>
        <p:spPr>
          <a:xfrm>
            <a:off x="1253950" y="133897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855" name="Google Shape;855;p49"/>
          <p:cNvSpPr txBox="1"/>
          <p:nvPr/>
        </p:nvSpPr>
        <p:spPr>
          <a:xfrm>
            <a:off x="1939750" y="133897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p:txBody>
      </p:sp>
      <p:sp>
        <p:nvSpPr>
          <p:cNvPr id="856" name="Google Shape;856;p49"/>
          <p:cNvSpPr txBox="1"/>
          <p:nvPr/>
        </p:nvSpPr>
        <p:spPr>
          <a:xfrm>
            <a:off x="2625550" y="133897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857" name="Google Shape;857;p49"/>
          <p:cNvSpPr txBox="1"/>
          <p:nvPr/>
        </p:nvSpPr>
        <p:spPr>
          <a:xfrm>
            <a:off x="3311350" y="133897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p:txBody>
      </p:sp>
      <p:cxnSp>
        <p:nvCxnSpPr>
          <p:cNvPr id="858" name="Google Shape;858;p49"/>
          <p:cNvCxnSpPr>
            <a:stCxn id="854" idx="3"/>
            <a:endCxn id="855" idx="1"/>
          </p:cNvCxnSpPr>
          <p:nvPr/>
        </p:nvCxnSpPr>
        <p:spPr>
          <a:xfrm>
            <a:off x="1643650" y="1550775"/>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859" name="Google Shape;859;p49"/>
          <p:cNvCxnSpPr>
            <a:stCxn id="855" idx="3"/>
            <a:endCxn id="856" idx="1"/>
          </p:cNvCxnSpPr>
          <p:nvPr/>
        </p:nvCxnSpPr>
        <p:spPr>
          <a:xfrm>
            <a:off x="2329450" y="1550775"/>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860" name="Google Shape;860;p49"/>
          <p:cNvCxnSpPr>
            <a:stCxn id="856" idx="3"/>
            <a:endCxn id="857" idx="1"/>
          </p:cNvCxnSpPr>
          <p:nvPr/>
        </p:nvCxnSpPr>
        <p:spPr>
          <a:xfrm>
            <a:off x="3015250" y="1550775"/>
            <a:ext cx="296100" cy="0"/>
          </a:xfrm>
          <a:prstGeom prst="straightConnector1">
            <a:avLst/>
          </a:prstGeom>
          <a:noFill/>
          <a:ln cap="flat" cmpd="sng" w="28575">
            <a:solidFill>
              <a:srgbClr val="000000"/>
            </a:solidFill>
            <a:prstDash val="solid"/>
            <a:round/>
            <a:headEnd len="med" w="med" type="none"/>
            <a:tailEnd len="med" w="med" type="triangle"/>
          </a:ln>
        </p:spPr>
      </p:cxnSp>
      <p:sp>
        <p:nvSpPr>
          <p:cNvPr id="861" name="Google Shape;861;p49"/>
          <p:cNvSpPr txBox="1"/>
          <p:nvPr/>
        </p:nvSpPr>
        <p:spPr>
          <a:xfrm>
            <a:off x="1532650" y="840963"/>
            <a:ext cx="1661100" cy="3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Shallow copy</a:t>
            </a:r>
            <a:endParaRPr>
              <a:latin typeface="Avenir"/>
              <a:ea typeface="Avenir"/>
              <a:cs typeface="Avenir"/>
              <a:sym typeface="Avenir"/>
            </a:endParaRPr>
          </a:p>
        </p:txBody>
      </p:sp>
      <p:sp>
        <p:nvSpPr>
          <p:cNvPr id="862" name="Google Shape;862;p49"/>
          <p:cNvSpPr txBox="1"/>
          <p:nvPr/>
        </p:nvSpPr>
        <p:spPr>
          <a:xfrm>
            <a:off x="1253950" y="224170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863" name="Google Shape;863;p49"/>
          <p:cNvSpPr txBox="1"/>
          <p:nvPr/>
        </p:nvSpPr>
        <p:spPr>
          <a:xfrm>
            <a:off x="1939750" y="224170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p:txBody>
      </p:sp>
      <p:sp>
        <p:nvSpPr>
          <p:cNvPr id="864" name="Google Shape;864;p49"/>
          <p:cNvSpPr txBox="1"/>
          <p:nvPr/>
        </p:nvSpPr>
        <p:spPr>
          <a:xfrm>
            <a:off x="2625550" y="224170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865" name="Google Shape;865;p49"/>
          <p:cNvSpPr txBox="1"/>
          <p:nvPr/>
        </p:nvSpPr>
        <p:spPr>
          <a:xfrm>
            <a:off x="3311350" y="224170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p:txBody>
      </p:sp>
      <p:cxnSp>
        <p:nvCxnSpPr>
          <p:cNvPr id="866" name="Google Shape;866;p49"/>
          <p:cNvCxnSpPr>
            <a:stCxn id="862" idx="3"/>
            <a:endCxn id="863" idx="1"/>
          </p:cNvCxnSpPr>
          <p:nvPr/>
        </p:nvCxnSpPr>
        <p:spPr>
          <a:xfrm>
            <a:off x="1643650" y="2453500"/>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867" name="Google Shape;867;p49"/>
          <p:cNvCxnSpPr>
            <a:stCxn id="863" idx="3"/>
            <a:endCxn id="864" idx="1"/>
          </p:cNvCxnSpPr>
          <p:nvPr/>
        </p:nvCxnSpPr>
        <p:spPr>
          <a:xfrm>
            <a:off x="2329450" y="2453500"/>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868" name="Google Shape;868;p49"/>
          <p:cNvCxnSpPr>
            <a:stCxn id="864" idx="3"/>
            <a:endCxn id="865" idx="1"/>
          </p:cNvCxnSpPr>
          <p:nvPr/>
        </p:nvCxnSpPr>
        <p:spPr>
          <a:xfrm>
            <a:off x="3015250" y="2453500"/>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869" name="Google Shape;869;p49"/>
          <p:cNvCxnSpPr>
            <a:stCxn id="854" idx="2"/>
            <a:endCxn id="862" idx="0"/>
          </p:cNvCxnSpPr>
          <p:nvPr/>
        </p:nvCxnSpPr>
        <p:spPr>
          <a:xfrm>
            <a:off x="1448800" y="1762575"/>
            <a:ext cx="0" cy="479100"/>
          </a:xfrm>
          <a:prstGeom prst="straightConnector1">
            <a:avLst/>
          </a:prstGeom>
          <a:noFill/>
          <a:ln cap="flat" cmpd="sng" w="28575">
            <a:solidFill>
              <a:srgbClr val="FF00FF"/>
            </a:solidFill>
            <a:prstDash val="solid"/>
            <a:round/>
            <a:headEnd len="med" w="med" type="none"/>
            <a:tailEnd len="med" w="med" type="triangle"/>
          </a:ln>
        </p:spPr>
      </p:cxnSp>
      <p:cxnSp>
        <p:nvCxnSpPr>
          <p:cNvPr id="870" name="Google Shape;870;p49"/>
          <p:cNvCxnSpPr>
            <a:stCxn id="855" idx="2"/>
            <a:endCxn id="863" idx="0"/>
          </p:cNvCxnSpPr>
          <p:nvPr/>
        </p:nvCxnSpPr>
        <p:spPr>
          <a:xfrm>
            <a:off x="2134600" y="1762575"/>
            <a:ext cx="0" cy="479100"/>
          </a:xfrm>
          <a:prstGeom prst="straightConnector1">
            <a:avLst/>
          </a:prstGeom>
          <a:noFill/>
          <a:ln cap="flat" cmpd="sng" w="28575">
            <a:solidFill>
              <a:srgbClr val="FF00FF"/>
            </a:solidFill>
            <a:prstDash val="solid"/>
            <a:round/>
            <a:headEnd len="med" w="med" type="none"/>
            <a:tailEnd len="med" w="med" type="triangle"/>
          </a:ln>
        </p:spPr>
      </p:cxnSp>
      <p:cxnSp>
        <p:nvCxnSpPr>
          <p:cNvPr id="871" name="Google Shape;871;p49"/>
          <p:cNvCxnSpPr>
            <a:stCxn id="856" idx="2"/>
            <a:endCxn id="864" idx="0"/>
          </p:cNvCxnSpPr>
          <p:nvPr/>
        </p:nvCxnSpPr>
        <p:spPr>
          <a:xfrm>
            <a:off x="2820400" y="1762575"/>
            <a:ext cx="0" cy="479100"/>
          </a:xfrm>
          <a:prstGeom prst="straightConnector1">
            <a:avLst/>
          </a:prstGeom>
          <a:noFill/>
          <a:ln cap="flat" cmpd="sng" w="28575">
            <a:solidFill>
              <a:srgbClr val="FF00FF"/>
            </a:solidFill>
            <a:prstDash val="solid"/>
            <a:round/>
            <a:headEnd len="med" w="med" type="none"/>
            <a:tailEnd len="med" w="med" type="triangle"/>
          </a:ln>
        </p:spPr>
      </p:cxnSp>
      <p:cxnSp>
        <p:nvCxnSpPr>
          <p:cNvPr id="872" name="Google Shape;872;p49"/>
          <p:cNvCxnSpPr>
            <a:stCxn id="857" idx="2"/>
            <a:endCxn id="865" idx="0"/>
          </p:cNvCxnSpPr>
          <p:nvPr/>
        </p:nvCxnSpPr>
        <p:spPr>
          <a:xfrm>
            <a:off x="3506200" y="1762575"/>
            <a:ext cx="0" cy="479100"/>
          </a:xfrm>
          <a:prstGeom prst="straightConnector1">
            <a:avLst/>
          </a:prstGeom>
          <a:noFill/>
          <a:ln cap="flat" cmpd="sng" w="28575">
            <a:solidFill>
              <a:srgbClr val="FF00FF"/>
            </a:solidFill>
            <a:prstDash val="solid"/>
            <a:round/>
            <a:headEnd len="med" w="med" type="none"/>
            <a:tailEnd len="med" w="med" type="triangle"/>
          </a:ln>
        </p:spPr>
      </p:cxnSp>
      <p:sp>
        <p:nvSpPr>
          <p:cNvPr id="873" name="Google Shape;873;p49"/>
          <p:cNvSpPr txBox="1"/>
          <p:nvPr/>
        </p:nvSpPr>
        <p:spPr>
          <a:xfrm>
            <a:off x="142150" y="1368525"/>
            <a:ext cx="1111800" cy="36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Avenir"/>
                <a:ea typeface="Avenir"/>
                <a:cs typeface="Avenir"/>
                <a:sym typeface="Avenir"/>
              </a:rPr>
              <a:t>L = </a:t>
            </a:r>
            <a:endParaRPr>
              <a:latin typeface="Avenir"/>
              <a:ea typeface="Avenir"/>
              <a:cs typeface="Avenir"/>
              <a:sym typeface="Avenir"/>
            </a:endParaRPr>
          </a:p>
        </p:txBody>
      </p:sp>
      <p:sp>
        <p:nvSpPr>
          <p:cNvPr id="874" name="Google Shape;874;p49"/>
          <p:cNvSpPr txBox="1"/>
          <p:nvPr/>
        </p:nvSpPr>
        <p:spPr>
          <a:xfrm>
            <a:off x="25150" y="2271250"/>
            <a:ext cx="1228800" cy="36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Avenir"/>
                <a:ea typeface="Avenir"/>
                <a:cs typeface="Avenir"/>
                <a:sym typeface="Avenir"/>
              </a:rPr>
              <a:t>L2 = list(L) = </a:t>
            </a:r>
            <a:endParaRPr>
              <a:latin typeface="Avenir"/>
              <a:ea typeface="Avenir"/>
              <a:cs typeface="Avenir"/>
              <a:sym typeface="Avenir"/>
            </a:endParaRPr>
          </a:p>
        </p:txBody>
      </p:sp>
      <p:sp>
        <p:nvSpPr>
          <p:cNvPr id="875" name="Google Shape;875;p49"/>
          <p:cNvSpPr txBox="1"/>
          <p:nvPr/>
        </p:nvSpPr>
        <p:spPr>
          <a:xfrm>
            <a:off x="1253950" y="316777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876" name="Google Shape;876;p49"/>
          <p:cNvSpPr txBox="1"/>
          <p:nvPr/>
        </p:nvSpPr>
        <p:spPr>
          <a:xfrm>
            <a:off x="1939750" y="316777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p:txBody>
      </p:sp>
      <p:sp>
        <p:nvSpPr>
          <p:cNvPr id="877" name="Google Shape;877;p49"/>
          <p:cNvSpPr txBox="1"/>
          <p:nvPr/>
        </p:nvSpPr>
        <p:spPr>
          <a:xfrm>
            <a:off x="2625550" y="316777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878" name="Google Shape;878;p49"/>
          <p:cNvSpPr txBox="1"/>
          <p:nvPr/>
        </p:nvSpPr>
        <p:spPr>
          <a:xfrm>
            <a:off x="3311350" y="316777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cxnSp>
        <p:nvCxnSpPr>
          <p:cNvPr id="879" name="Google Shape;879;p49"/>
          <p:cNvCxnSpPr>
            <a:stCxn id="875" idx="3"/>
            <a:endCxn id="876" idx="1"/>
          </p:cNvCxnSpPr>
          <p:nvPr/>
        </p:nvCxnSpPr>
        <p:spPr>
          <a:xfrm>
            <a:off x="1643650" y="3379575"/>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880" name="Google Shape;880;p49"/>
          <p:cNvCxnSpPr>
            <a:stCxn id="876" idx="3"/>
            <a:endCxn id="877" idx="1"/>
          </p:cNvCxnSpPr>
          <p:nvPr/>
        </p:nvCxnSpPr>
        <p:spPr>
          <a:xfrm>
            <a:off x="2329450" y="3379575"/>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881" name="Google Shape;881;p49"/>
          <p:cNvCxnSpPr>
            <a:stCxn id="877" idx="3"/>
            <a:endCxn id="878" idx="1"/>
          </p:cNvCxnSpPr>
          <p:nvPr/>
        </p:nvCxnSpPr>
        <p:spPr>
          <a:xfrm>
            <a:off x="3015250" y="3379575"/>
            <a:ext cx="296100" cy="0"/>
          </a:xfrm>
          <a:prstGeom prst="straightConnector1">
            <a:avLst/>
          </a:prstGeom>
          <a:noFill/>
          <a:ln cap="flat" cmpd="sng" w="28575">
            <a:solidFill>
              <a:srgbClr val="000000"/>
            </a:solidFill>
            <a:prstDash val="solid"/>
            <a:round/>
            <a:headEnd len="med" w="med" type="none"/>
            <a:tailEnd len="med" w="med" type="triangle"/>
          </a:ln>
        </p:spPr>
      </p:cxnSp>
      <p:sp>
        <p:nvSpPr>
          <p:cNvPr id="882" name="Google Shape;882;p49"/>
          <p:cNvSpPr txBox="1"/>
          <p:nvPr/>
        </p:nvSpPr>
        <p:spPr>
          <a:xfrm>
            <a:off x="1253950" y="437530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883" name="Google Shape;883;p49"/>
          <p:cNvSpPr txBox="1"/>
          <p:nvPr/>
        </p:nvSpPr>
        <p:spPr>
          <a:xfrm>
            <a:off x="1939750" y="437530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p:txBody>
      </p:sp>
      <p:sp>
        <p:nvSpPr>
          <p:cNvPr id="884" name="Google Shape;884;p49"/>
          <p:cNvSpPr txBox="1"/>
          <p:nvPr/>
        </p:nvSpPr>
        <p:spPr>
          <a:xfrm>
            <a:off x="2625550" y="437530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885" name="Google Shape;885;p49"/>
          <p:cNvSpPr txBox="1"/>
          <p:nvPr/>
        </p:nvSpPr>
        <p:spPr>
          <a:xfrm>
            <a:off x="3311350" y="437530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cxnSp>
        <p:nvCxnSpPr>
          <p:cNvPr id="886" name="Google Shape;886;p49"/>
          <p:cNvCxnSpPr>
            <a:stCxn id="882" idx="3"/>
            <a:endCxn id="883" idx="1"/>
          </p:cNvCxnSpPr>
          <p:nvPr/>
        </p:nvCxnSpPr>
        <p:spPr>
          <a:xfrm>
            <a:off x="1643650" y="4587100"/>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887" name="Google Shape;887;p49"/>
          <p:cNvCxnSpPr>
            <a:stCxn id="883" idx="3"/>
            <a:endCxn id="884" idx="1"/>
          </p:cNvCxnSpPr>
          <p:nvPr/>
        </p:nvCxnSpPr>
        <p:spPr>
          <a:xfrm>
            <a:off x="2329450" y="4587100"/>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888" name="Google Shape;888;p49"/>
          <p:cNvCxnSpPr>
            <a:stCxn id="884" idx="3"/>
            <a:endCxn id="885" idx="1"/>
          </p:cNvCxnSpPr>
          <p:nvPr/>
        </p:nvCxnSpPr>
        <p:spPr>
          <a:xfrm>
            <a:off x="3015250" y="4587100"/>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889" name="Google Shape;889;p49"/>
          <p:cNvCxnSpPr>
            <a:stCxn id="875" idx="2"/>
            <a:endCxn id="882" idx="0"/>
          </p:cNvCxnSpPr>
          <p:nvPr/>
        </p:nvCxnSpPr>
        <p:spPr>
          <a:xfrm>
            <a:off x="1448800" y="3591375"/>
            <a:ext cx="0" cy="783900"/>
          </a:xfrm>
          <a:prstGeom prst="straightConnector1">
            <a:avLst/>
          </a:prstGeom>
          <a:noFill/>
          <a:ln cap="flat" cmpd="sng" w="28575">
            <a:solidFill>
              <a:srgbClr val="FF00FF"/>
            </a:solidFill>
            <a:prstDash val="solid"/>
            <a:round/>
            <a:headEnd len="med" w="med" type="none"/>
            <a:tailEnd len="med" w="med" type="triangle"/>
          </a:ln>
        </p:spPr>
      </p:cxnSp>
      <p:cxnSp>
        <p:nvCxnSpPr>
          <p:cNvPr id="890" name="Google Shape;890;p49"/>
          <p:cNvCxnSpPr>
            <a:stCxn id="876" idx="2"/>
            <a:endCxn id="883" idx="0"/>
          </p:cNvCxnSpPr>
          <p:nvPr/>
        </p:nvCxnSpPr>
        <p:spPr>
          <a:xfrm>
            <a:off x="2134600" y="3591375"/>
            <a:ext cx="0" cy="783900"/>
          </a:xfrm>
          <a:prstGeom prst="straightConnector1">
            <a:avLst/>
          </a:prstGeom>
          <a:noFill/>
          <a:ln cap="flat" cmpd="sng" w="28575">
            <a:solidFill>
              <a:srgbClr val="FF00FF"/>
            </a:solidFill>
            <a:prstDash val="solid"/>
            <a:round/>
            <a:headEnd len="med" w="med" type="none"/>
            <a:tailEnd len="med" w="med" type="triangle"/>
          </a:ln>
        </p:spPr>
      </p:cxnSp>
      <p:cxnSp>
        <p:nvCxnSpPr>
          <p:cNvPr id="891" name="Google Shape;891;p49"/>
          <p:cNvCxnSpPr>
            <a:stCxn id="877" idx="2"/>
            <a:endCxn id="884" idx="0"/>
          </p:cNvCxnSpPr>
          <p:nvPr/>
        </p:nvCxnSpPr>
        <p:spPr>
          <a:xfrm>
            <a:off x="2820400" y="3591375"/>
            <a:ext cx="0" cy="783900"/>
          </a:xfrm>
          <a:prstGeom prst="straightConnector1">
            <a:avLst/>
          </a:prstGeom>
          <a:noFill/>
          <a:ln cap="flat" cmpd="sng" w="28575">
            <a:solidFill>
              <a:srgbClr val="FF00FF"/>
            </a:solidFill>
            <a:prstDash val="solid"/>
            <a:round/>
            <a:headEnd len="med" w="med" type="none"/>
            <a:tailEnd len="med" w="med" type="triangle"/>
          </a:ln>
        </p:spPr>
      </p:cxnSp>
      <p:cxnSp>
        <p:nvCxnSpPr>
          <p:cNvPr id="892" name="Google Shape;892;p49"/>
          <p:cNvCxnSpPr>
            <a:stCxn id="878" idx="2"/>
            <a:endCxn id="893" idx="0"/>
          </p:cNvCxnSpPr>
          <p:nvPr/>
        </p:nvCxnSpPr>
        <p:spPr>
          <a:xfrm rot="5400000">
            <a:off x="3179800" y="3555075"/>
            <a:ext cx="290100" cy="362700"/>
          </a:xfrm>
          <a:prstGeom prst="curvedConnector3">
            <a:avLst>
              <a:gd fmla="val 50000" name="adj1"/>
            </a:avLst>
          </a:prstGeom>
          <a:noFill/>
          <a:ln cap="flat" cmpd="sng" w="28575">
            <a:solidFill>
              <a:srgbClr val="FF00FF"/>
            </a:solidFill>
            <a:prstDash val="solid"/>
            <a:round/>
            <a:headEnd len="med" w="med" type="none"/>
            <a:tailEnd len="med" w="med" type="none"/>
          </a:ln>
        </p:spPr>
      </p:cxnSp>
      <p:sp>
        <p:nvSpPr>
          <p:cNvPr id="894" name="Google Shape;894;p49"/>
          <p:cNvSpPr txBox="1"/>
          <p:nvPr/>
        </p:nvSpPr>
        <p:spPr>
          <a:xfrm>
            <a:off x="142150" y="3197325"/>
            <a:ext cx="1111800" cy="36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Avenir"/>
                <a:ea typeface="Avenir"/>
                <a:cs typeface="Avenir"/>
                <a:sym typeface="Avenir"/>
              </a:rPr>
              <a:t>L = </a:t>
            </a:r>
            <a:endParaRPr>
              <a:latin typeface="Avenir"/>
              <a:ea typeface="Avenir"/>
              <a:cs typeface="Avenir"/>
              <a:sym typeface="Avenir"/>
            </a:endParaRPr>
          </a:p>
        </p:txBody>
      </p:sp>
      <p:sp>
        <p:nvSpPr>
          <p:cNvPr id="895" name="Google Shape;895;p49"/>
          <p:cNvSpPr txBox="1"/>
          <p:nvPr/>
        </p:nvSpPr>
        <p:spPr>
          <a:xfrm>
            <a:off x="25150" y="4481050"/>
            <a:ext cx="1228800" cy="36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Avenir"/>
                <a:ea typeface="Avenir"/>
                <a:cs typeface="Avenir"/>
                <a:sym typeface="Avenir"/>
              </a:rPr>
              <a:t>L2 = list(L) = </a:t>
            </a:r>
            <a:endParaRPr>
              <a:latin typeface="Avenir"/>
              <a:ea typeface="Avenir"/>
              <a:cs typeface="Avenir"/>
              <a:sym typeface="Avenir"/>
            </a:endParaRPr>
          </a:p>
        </p:txBody>
      </p:sp>
      <p:sp>
        <p:nvSpPr>
          <p:cNvPr id="896" name="Google Shape;896;p49"/>
          <p:cNvSpPr txBox="1"/>
          <p:nvPr/>
        </p:nvSpPr>
        <p:spPr>
          <a:xfrm>
            <a:off x="3463750" y="3771538"/>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897" name="Google Shape;897;p49"/>
          <p:cNvSpPr txBox="1"/>
          <p:nvPr/>
        </p:nvSpPr>
        <p:spPr>
          <a:xfrm>
            <a:off x="4149550" y="3771538"/>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p:txBody>
      </p:sp>
      <p:cxnSp>
        <p:nvCxnSpPr>
          <p:cNvPr id="898" name="Google Shape;898;p49"/>
          <p:cNvCxnSpPr>
            <a:stCxn id="896" idx="3"/>
            <a:endCxn id="897" idx="1"/>
          </p:cNvCxnSpPr>
          <p:nvPr/>
        </p:nvCxnSpPr>
        <p:spPr>
          <a:xfrm>
            <a:off x="3853450" y="3983338"/>
            <a:ext cx="296100" cy="0"/>
          </a:xfrm>
          <a:prstGeom prst="straightConnector1">
            <a:avLst/>
          </a:prstGeom>
          <a:noFill/>
          <a:ln cap="flat" cmpd="sng" w="28575">
            <a:solidFill>
              <a:srgbClr val="000000"/>
            </a:solidFill>
            <a:prstDash val="solid"/>
            <a:round/>
            <a:headEnd len="med" w="med" type="none"/>
            <a:tailEnd len="med" w="med" type="triangle"/>
          </a:ln>
        </p:spPr>
      </p:cxnSp>
      <p:sp>
        <p:nvSpPr>
          <p:cNvPr id="893" name="Google Shape;893;p49"/>
          <p:cNvSpPr txBox="1"/>
          <p:nvPr/>
        </p:nvSpPr>
        <p:spPr>
          <a:xfrm>
            <a:off x="3093475" y="3881477"/>
            <a:ext cx="100200" cy="1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899" name="Google Shape;899;p49"/>
          <p:cNvCxnSpPr>
            <a:stCxn id="893" idx="2"/>
            <a:endCxn id="885" idx="0"/>
          </p:cNvCxnSpPr>
          <p:nvPr/>
        </p:nvCxnSpPr>
        <p:spPr>
          <a:xfrm flipH="1" rot="-5400000">
            <a:off x="3154375" y="4023377"/>
            <a:ext cx="341100" cy="362700"/>
          </a:xfrm>
          <a:prstGeom prst="curvedConnector3">
            <a:avLst>
              <a:gd fmla="val 50003" name="adj1"/>
            </a:avLst>
          </a:prstGeom>
          <a:noFill/>
          <a:ln cap="flat" cmpd="sng" w="28575">
            <a:solidFill>
              <a:srgbClr val="FF00FF"/>
            </a:solidFill>
            <a:prstDash val="solid"/>
            <a:round/>
            <a:headEnd len="med" w="med" type="none"/>
            <a:tailEnd len="med" w="med" type="triangle"/>
          </a:ln>
        </p:spPr>
      </p:cxnSp>
      <p:cxnSp>
        <p:nvCxnSpPr>
          <p:cNvPr id="900" name="Google Shape;900;p49"/>
          <p:cNvCxnSpPr>
            <a:stCxn id="893" idx="0"/>
            <a:endCxn id="893" idx="2"/>
          </p:cNvCxnSpPr>
          <p:nvPr/>
        </p:nvCxnSpPr>
        <p:spPr>
          <a:xfrm>
            <a:off x="3143575" y="3881477"/>
            <a:ext cx="0" cy="152700"/>
          </a:xfrm>
          <a:prstGeom prst="straightConnector1">
            <a:avLst/>
          </a:prstGeom>
          <a:noFill/>
          <a:ln cap="flat" cmpd="sng" w="28575">
            <a:solidFill>
              <a:srgbClr val="FF00FF"/>
            </a:solidFill>
            <a:prstDash val="solid"/>
            <a:round/>
            <a:headEnd len="med" w="med" type="none"/>
            <a:tailEnd len="med" w="med" type="none"/>
          </a:ln>
        </p:spPr>
      </p:cxnSp>
      <p:sp>
        <p:nvSpPr>
          <p:cNvPr id="901" name="Google Shape;901;p49"/>
          <p:cNvSpPr txBox="1"/>
          <p:nvPr/>
        </p:nvSpPr>
        <p:spPr>
          <a:xfrm>
            <a:off x="3311325" y="4593475"/>
            <a:ext cx="3897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02" name="Google Shape;902;p49"/>
          <p:cNvSpPr txBox="1"/>
          <p:nvPr/>
        </p:nvSpPr>
        <p:spPr>
          <a:xfrm>
            <a:off x="3311350" y="3174926"/>
            <a:ext cx="3897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903" name="Google Shape;903;p49"/>
          <p:cNvCxnSpPr>
            <a:stCxn id="902" idx="2"/>
            <a:endCxn id="896" idx="0"/>
          </p:cNvCxnSpPr>
          <p:nvPr/>
        </p:nvCxnSpPr>
        <p:spPr>
          <a:xfrm>
            <a:off x="3506200" y="3380426"/>
            <a:ext cx="152400" cy="391200"/>
          </a:xfrm>
          <a:prstGeom prst="straightConnector1">
            <a:avLst/>
          </a:prstGeom>
          <a:noFill/>
          <a:ln cap="flat" cmpd="sng" w="28575">
            <a:solidFill>
              <a:srgbClr val="000000"/>
            </a:solidFill>
            <a:prstDash val="solid"/>
            <a:round/>
            <a:headEnd len="med" w="med" type="none"/>
            <a:tailEnd len="med" w="med" type="stealth"/>
          </a:ln>
        </p:spPr>
      </p:cxnSp>
      <p:cxnSp>
        <p:nvCxnSpPr>
          <p:cNvPr id="904" name="Google Shape;904;p49"/>
          <p:cNvCxnSpPr>
            <a:stCxn id="901" idx="0"/>
            <a:endCxn id="896" idx="2"/>
          </p:cNvCxnSpPr>
          <p:nvPr/>
        </p:nvCxnSpPr>
        <p:spPr>
          <a:xfrm flipH="1" rot="10800000">
            <a:off x="3506175" y="4195075"/>
            <a:ext cx="152400" cy="398400"/>
          </a:xfrm>
          <a:prstGeom prst="straightConnector1">
            <a:avLst/>
          </a:prstGeom>
          <a:noFill/>
          <a:ln cap="flat" cmpd="sng" w="28575">
            <a:solidFill>
              <a:srgbClr val="000000"/>
            </a:solidFill>
            <a:prstDash val="solid"/>
            <a:round/>
            <a:headEnd len="med" w="med" type="none"/>
            <a:tailEnd len="med" w="med" type="stealth"/>
          </a:ln>
        </p:spPr>
      </p:cxnSp>
      <p:sp>
        <p:nvSpPr>
          <p:cNvPr id="905" name="Google Shape;905;p49"/>
          <p:cNvSpPr txBox="1"/>
          <p:nvPr/>
        </p:nvSpPr>
        <p:spPr>
          <a:xfrm>
            <a:off x="5946725" y="840963"/>
            <a:ext cx="1661100" cy="3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Deep</a:t>
            </a:r>
            <a:r>
              <a:rPr lang="en">
                <a:latin typeface="Avenir"/>
                <a:ea typeface="Avenir"/>
                <a:cs typeface="Avenir"/>
                <a:sym typeface="Avenir"/>
              </a:rPr>
              <a:t> copy</a:t>
            </a:r>
            <a:endParaRPr>
              <a:latin typeface="Avenir"/>
              <a:ea typeface="Avenir"/>
              <a:cs typeface="Avenir"/>
              <a:sym typeface="Avenir"/>
            </a:endParaRPr>
          </a:p>
        </p:txBody>
      </p:sp>
      <p:sp>
        <p:nvSpPr>
          <p:cNvPr id="906" name="Google Shape;906;p49"/>
          <p:cNvSpPr txBox="1"/>
          <p:nvPr/>
        </p:nvSpPr>
        <p:spPr>
          <a:xfrm>
            <a:off x="5668025" y="169662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907" name="Google Shape;907;p49"/>
          <p:cNvSpPr txBox="1"/>
          <p:nvPr/>
        </p:nvSpPr>
        <p:spPr>
          <a:xfrm>
            <a:off x="6353825" y="169662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p:txBody>
      </p:sp>
      <p:sp>
        <p:nvSpPr>
          <p:cNvPr id="908" name="Google Shape;908;p49"/>
          <p:cNvSpPr txBox="1"/>
          <p:nvPr/>
        </p:nvSpPr>
        <p:spPr>
          <a:xfrm>
            <a:off x="7039625" y="169662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909" name="Google Shape;909;p49"/>
          <p:cNvSpPr txBox="1"/>
          <p:nvPr/>
        </p:nvSpPr>
        <p:spPr>
          <a:xfrm>
            <a:off x="7725425" y="1696625"/>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cxnSp>
        <p:nvCxnSpPr>
          <p:cNvPr id="910" name="Google Shape;910;p49"/>
          <p:cNvCxnSpPr>
            <a:stCxn id="906" idx="3"/>
            <a:endCxn id="907" idx="1"/>
          </p:cNvCxnSpPr>
          <p:nvPr/>
        </p:nvCxnSpPr>
        <p:spPr>
          <a:xfrm>
            <a:off x="6057725" y="1908425"/>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911" name="Google Shape;911;p49"/>
          <p:cNvCxnSpPr>
            <a:stCxn id="907" idx="3"/>
            <a:endCxn id="908" idx="1"/>
          </p:cNvCxnSpPr>
          <p:nvPr/>
        </p:nvCxnSpPr>
        <p:spPr>
          <a:xfrm>
            <a:off x="6743525" y="1908425"/>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912" name="Google Shape;912;p49"/>
          <p:cNvCxnSpPr>
            <a:stCxn id="908" idx="3"/>
            <a:endCxn id="909" idx="1"/>
          </p:cNvCxnSpPr>
          <p:nvPr/>
        </p:nvCxnSpPr>
        <p:spPr>
          <a:xfrm>
            <a:off x="7429325" y="1908425"/>
            <a:ext cx="296100" cy="0"/>
          </a:xfrm>
          <a:prstGeom prst="straightConnector1">
            <a:avLst/>
          </a:prstGeom>
          <a:noFill/>
          <a:ln cap="flat" cmpd="sng" w="28575">
            <a:solidFill>
              <a:srgbClr val="000000"/>
            </a:solidFill>
            <a:prstDash val="solid"/>
            <a:round/>
            <a:headEnd len="med" w="med" type="none"/>
            <a:tailEnd len="med" w="med" type="triangle"/>
          </a:ln>
        </p:spPr>
      </p:cxnSp>
      <p:sp>
        <p:nvSpPr>
          <p:cNvPr id="913" name="Google Shape;913;p49"/>
          <p:cNvSpPr txBox="1"/>
          <p:nvPr/>
        </p:nvSpPr>
        <p:spPr>
          <a:xfrm>
            <a:off x="5668025" y="290415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914" name="Google Shape;914;p49"/>
          <p:cNvSpPr txBox="1"/>
          <p:nvPr/>
        </p:nvSpPr>
        <p:spPr>
          <a:xfrm>
            <a:off x="6353825" y="290415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p:txBody>
      </p:sp>
      <p:sp>
        <p:nvSpPr>
          <p:cNvPr id="915" name="Google Shape;915;p49"/>
          <p:cNvSpPr txBox="1"/>
          <p:nvPr/>
        </p:nvSpPr>
        <p:spPr>
          <a:xfrm>
            <a:off x="7039625" y="290415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916" name="Google Shape;916;p49"/>
          <p:cNvSpPr txBox="1"/>
          <p:nvPr/>
        </p:nvSpPr>
        <p:spPr>
          <a:xfrm>
            <a:off x="7725425" y="2904150"/>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cxnSp>
        <p:nvCxnSpPr>
          <p:cNvPr id="917" name="Google Shape;917;p49"/>
          <p:cNvCxnSpPr>
            <a:stCxn id="913" idx="3"/>
            <a:endCxn id="914" idx="1"/>
          </p:cNvCxnSpPr>
          <p:nvPr/>
        </p:nvCxnSpPr>
        <p:spPr>
          <a:xfrm>
            <a:off x="6057725" y="3115950"/>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918" name="Google Shape;918;p49"/>
          <p:cNvCxnSpPr>
            <a:stCxn id="914" idx="3"/>
            <a:endCxn id="915" idx="1"/>
          </p:cNvCxnSpPr>
          <p:nvPr/>
        </p:nvCxnSpPr>
        <p:spPr>
          <a:xfrm>
            <a:off x="6743525" y="3115950"/>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919" name="Google Shape;919;p49"/>
          <p:cNvCxnSpPr>
            <a:stCxn id="915" idx="3"/>
            <a:endCxn id="916" idx="1"/>
          </p:cNvCxnSpPr>
          <p:nvPr/>
        </p:nvCxnSpPr>
        <p:spPr>
          <a:xfrm>
            <a:off x="7429325" y="3115950"/>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920" name="Google Shape;920;p49"/>
          <p:cNvCxnSpPr>
            <a:stCxn id="906" idx="2"/>
            <a:endCxn id="913" idx="0"/>
          </p:cNvCxnSpPr>
          <p:nvPr/>
        </p:nvCxnSpPr>
        <p:spPr>
          <a:xfrm>
            <a:off x="5862875" y="2120225"/>
            <a:ext cx="0" cy="783900"/>
          </a:xfrm>
          <a:prstGeom prst="straightConnector1">
            <a:avLst/>
          </a:prstGeom>
          <a:noFill/>
          <a:ln cap="flat" cmpd="sng" w="28575">
            <a:solidFill>
              <a:srgbClr val="FF00FF"/>
            </a:solidFill>
            <a:prstDash val="solid"/>
            <a:round/>
            <a:headEnd len="med" w="med" type="none"/>
            <a:tailEnd len="med" w="med" type="triangle"/>
          </a:ln>
        </p:spPr>
      </p:cxnSp>
      <p:cxnSp>
        <p:nvCxnSpPr>
          <p:cNvPr id="921" name="Google Shape;921;p49"/>
          <p:cNvCxnSpPr>
            <a:stCxn id="907" idx="2"/>
            <a:endCxn id="914" idx="0"/>
          </p:cNvCxnSpPr>
          <p:nvPr/>
        </p:nvCxnSpPr>
        <p:spPr>
          <a:xfrm>
            <a:off x="6548675" y="2120225"/>
            <a:ext cx="0" cy="783900"/>
          </a:xfrm>
          <a:prstGeom prst="straightConnector1">
            <a:avLst/>
          </a:prstGeom>
          <a:noFill/>
          <a:ln cap="flat" cmpd="sng" w="28575">
            <a:solidFill>
              <a:srgbClr val="FF00FF"/>
            </a:solidFill>
            <a:prstDash val="solid"/>
            <a:round/>
            <a:headEnd len="med" w="med" type="none"/>
            <a:tailEnd len="med" w="med" type="triangle"/>
          </a:ln>
        </p:spPr>
      </p:cxnSp>
      <p:cxnSp>
        <p:nvCxnSpPr>
          <p:cNvPr id="922" name="Google Shape;922;p49"/>
          <p:cNvCxnSpPr>
            <a:stCxn id="908" idx="2"/>
            <a:endCxn id="915" idx="0"/>
          </p:cNvCxnSpPr>
          <p:nvPr/>
        </p:nvCxnSpPr>
        <p:spPr>
          <a:xfrm>
            <a:off x="7234475" y="2120225"/>
            <a:ext cx="0" cy="783900"/>
          </a:xfrm>
          <a:prstGeom prst="straightConnector1">
            <a:avLst/>
          </a:prstGeom>
          <a:noFill/>
          <a:ln cap="flat" cmpd="sng" w="28575">
            <a:solidFill>
              <a:srgbClr val="FF00FF"/>
            </a:solidFill>
            <a:prstDash val="solid"/>
            <a:round/>
            <a:headEnd len="med" w="med" type="none"/>
            <a:tailEnd len="med" w="med" type="triangle"/>
          </a:ln>
        </p:spPr>
      </p:cxnSp>
      <p:cxnSp>
        <p:nvCxnSpPr>
          <p:cNvPr id="923" name="Google Shape;923;p49"/>
          <p:cNvCxnSpPr>
            <a:stCxn id="924" idx="2"/>
            <a:endCxn id="925" idx="0"/>
          </p:cNvCxnSpPr>
          <p:nvPr/>
        </p:nvCxnSpPr>
        <p:spPr>
          <a:xfrm flipH="1" rot="-5400000">
            <a:off x="8013275" y="2783388"/>
            <a:ext cx="315600" cy="196800"/>
          </a:xfrm>
          <a:prstGeom prst="curvedConnector3">
            <a:avLst>
              <a:gd fmla="val 50002" name="adj1"/>
            </a:avLst>
          </a:prstGeom>
          <a:noFill/>
          <a:ln cap="flat" cmpd="sng" w="28575">
            <a:solidFill>
              <a:srgbClr val="FF00FF"/>
            </a:solidFill>
            <a:prstDash val="solid"/>
            <a:round/>
            <a:headEnd len="med" w="med" type="none"/>
            <a:tailEnd len="med" w="med" type="none"/>
          </a:ln>
        </p:spPr>
      </p:cxnSp>
      <p:sp>
        <p:nvSpPr>
          <p:cNvPr id="926" name="Google Shape;926;p49"/>
          <p:cNvSpPr txBox="1"/>
          <p:nvPr/>
        </p:nvSpPr>
        <p:spPr>
          <a:xfrm>
            <a:off x="4556225" y="1726175"/>
            <a:ext cx="1111800" cy="36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Avenir"/>
                <a:ea typeface="Avenir"/>
                <a:cs typeface="Avenir"/>
                <a:sym typeface="Avenir"/>
              </a:rPr>
              <a:t>L = </a:t>
            </a:r>
            <a:endParaRPr>
              <a:latin typeface="Avenir"/>
              <a:ea typeface="Avenir"/>
              <a:cs typeface="Avenir"/>
              <a:sym typeface="Avenir"/>
            </a:endParaRPr>
          </a:p>
        </p:txBody>
      </p:sp>
      <p:sp>
        <p:nvSpPr>
          <p:cNvPr id="927" name="Google Shape;927;p49"/>
          <p:cNvSpPr txBox="1"/>
          <p:nvPr/>
        </p:nvSpPr>
        <p:spPr>
          <a:xfrm>
            <a:off x="4439225" y="3009900"/>
            <a:ext cx="1228800" cy="36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Avenir"/>
                <a:ea typeface="Avenir"/>
                <a:cs typeface="Avenir"/>
                <a:sym typeface="Avenir"/>
              </a:rPr>
              <a:t>L2 = list(L) = </a:t>
            </a:r>
            <a:endParaRPr>
              <a:latin typeface="Avenir"/>
              <a:ea typeface="Avenir"/>
              <a:cs typeface="Avenir"/>
              <a:sym typeface="Avenir"/>
            </a:endParaRPr>
          </a:p>
        </p:txBody>
      </p:sp>
      <p:sp>
        <p:nvSpPr>
          <p:cNvPr id="924" name="Google Shape;924;p49"/>
          <p:cNvSpPr txBox="1"/>
          <p:nvPr/>
        </p:nvSpPr>
        <p:spPr>
          <a:xfrm>
            <a:off x="7877825" y="2300388"/>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928" name="Google Shape;928;p49"/>
          <p:cNvSpPr txBox="1"/>
          <p:nvPr/>
        </p:nvSpPr>
        <p:spPr>
          <a:xfrm>
            <a:off x="8563625" y="2300388"/>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p:txBody>
      </p:sp>
      <p:cxnSp>
        <p:nvCxnSpPr>
          <p:cNvPr id="929" name="Google Shape;929;p49"/>
          <p:cNvCxnSpPr>
            <a:stCxn id="924" idx="3"/>
            <a:endCxn id="928" idx="1"/>
          </p:cNvCxnSpPr>
          <p:nvPr/>
        </p:nvCxnSpPr>
        <p:spPr>
          <a:xfrm>
            <a:off x="8267525" y="2512188"/>
            <a:ext cx="296100" cy="0"/>
          </a:xfrm>
          <a:prstGeom prst="straightConnector1">
            <a:avLst/>
          </a:prstGeom>
          <a:noFill/>
          <a:ln cap="flat" cmpd="sng" w="28575">
            <a:solidFill>
              <a:srgbClr val="000000"/>
            </a:solidFill>
            <a:prstDash val="solid"/>
            <a:round/>
            <a:headEnd len="med" w="med" type="none"/>
            <a:tailEnd len="med" w="med" type="triangle"/>
          </a:ln>
        </p:spPr>
      </p:cxnSp>
      <p:sp>
        <p:nvSpPr>
          <p:cNvPr id="925" name="Google Shape;925;p49"/>
          <p:cNvSpPr txBox="1"/>
          <p:nvPr/>
        </p:nvSpPr>
        <p:spPr>
          <a:xfrm>
            <a:off x="8219425" y="3039602"/>
            <a:ext cx="100200" cy="1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930" name="Google Shape;930;p49"/>
          <p:cNvCxnSpPr>
            <a:stCxn id="925" idx="2"/>
            <a:endCxn id="931" idx="0"/>
          </p:cNvCxnSpPr>
          <p:nvPr/>
        </p:nvCxnSpPr>
        <p:spPr>
          <a:xfrm rot="5400000">
            <a:off x="8013325" y="3251702"/>
            <a:ext cx="315600" cy="196800"/>
          </a:xfrm>
          <a:prstGeom prst="curvedConnector3">
            <a:avLst>
              <a:gd fmla="val 49998" name="adj1"/>
            </a:avLst>
          </a:prstGeom>
          <a:noFill/>
          <a:ln cap="flat" cmpd="sng" w="28575">
            <a:solidFill>
              <a:srgbClr val="FF00FF"/>
            </a:solidFill>
            <a:prstDash val="solid"/>
            <a:round/>
            <a:headEnd len="med" w="med" type="none"/>
            <a:tailEnd len="med" w="med" type="triangle"/>
          </a:ln>
        </p:spPr>
      </p:cxnSp>
      <p:cxnSp>
        <p:nvCxnSpPr>
          <p:cNvPr id="932" name="Google Shape;932;p49"/>
          <p:cNvCxnSpPr>
            <a:stCxn id="925" idx="0"/>
            <a:endCxn id="925" idx="2"/>
          </p:cNvCxnSpPr>
          <p:nvPr/>
        </p:nvCxnSpPr>
        <p:spPr>
          <a:xfrm>
            <a:off x="8269525" y="3039602"/>
            <a:ext cx="0" cy="152700"/>
          </a:xfrm>
          <a:prstGeom prst="straightConnector1">
            <a:avLst/>
          </a:prstGeom>
          <a:noFill/>
          <a:ln cap="flat" cmpd="sng" w="28575">
            <a:solidFill>
              <a:srgbClr val="FF00FF"/>
            </a:solidFill>
            <a:prstDash val="solid"/>
            <a:round/>
            <a:headEnd len="med" w="med" type="none"/>
            <a:tailEnd len="med" w="med" type="none"/>
          </a:ln>
        </p:spPr>
      </p:cxnSp>
      <p:sp>
        <p:nvSpPr>
          <p:cNvPr id="933" name="Google Shape;933;p49"/>
          <p:cNvSpPr txBox="1"/>
          <p:nvPr/>
        </p:nvSpPr>
        <p:spPr>
          <a:xfrm>
            <a:off x="7725400" y="3122325"/>
            <a:ext cx="3897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34" name="Google Shape;934;p49"/>
          <p:cNvSpPr txBox="1"/>
          <p:nvPr/>
        </p:nvSpPr>
        <p:spPr>
          <a:xfrm>
            <a:off x="7725425" y="1703776"/>
            <a:ext cx="3897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cxnSp>
        <p:nvCxnSpPr>
          <p:cNvPr id="935" name="Google Shape;935;p49"/>
          <p:cNvCxnSpPr>
            <a:stCxn id="934" idx="2"/>
            <a:endCxn id="924" idx="0"/>
          </p:cNvCxnSpPr>
          <p:nvPr/>
        </p:nvCxnSpPr>
        <p:spPr>
          <a:xfrm>
            <a:off x="7920275" y="1909276"/>
            <a:ext cx="152400" cy="391200"/>
          </a:xfrm>
          <a:prstGeom prst="straightConnector1">
            <a:avLst/>
          </a:prstGeom>
          <a:noFill/>
          <a:ln cap="flat" cmpd="sng" w="28575">
            <a:solidFill>
              <a:srgbClr val="000000"/>
            </a:solidFill>
            <a:prstDash val="solid"/>
            <a:round/>
            <a:headEnd len="med" w="med" type="none"/>
            <a:tailEnd len="med" w="med" type="stealth"/>
          </a:ln>
        </p:spPr>
      </p:cxnSp>
      <p:cxnSp>
        <p:nvCxnSpPr>
          <p:cNvPr id="936" name="Google Shape;936;p49"/>
          <p:cNvCxnSpPr>
            <a:stCxn id="933" idx="0"/>
            <a:endCxn id="931" idx="0"/>
          </p:cNvCxnSpPr>
          <p:nvPr/>
        </p:nvCxnSpPr>
        <p:spPr>
          <a:xfrm>
            <a:off x="7920250" y="3122325"/>
            <a:ext cx="152400" cy="385500"/>
          </a:xfrm>
          <a:prstGeom prst="straightConnector1">
            <a:avLst/>
          </a:prstGeom>
          <a:noFill/>
          <a:ln cap="flat" cmpd="sng" w="28575">
            <a:solidFill>
              <a:srgbClr val="000000"/>
            </a:solidFill>
            <a:prstDash val="solid"/>
            <a:round/>
            <a:headEnd len="med" w="med" type="none"/>
            <a:tailEnd len="med" w="med" type="stealth"/>
          </a:ln>
        </p:spPr>
      </p:cxnSp>
      <p:sp>
        <p:nvSpPr>
          <p:cNvPr id="931" name="Google Shape;931;p49"/>
          <p:cNvSpPr txBox="1"/>
          <p:nvPr/>
        </p:nvSpPr>
        <p:spPr>
          <a:xfrm>
            <a:off x="7877825" y="3507888"/>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937" name="Google Shape;937;p49"/>
          <p:cNvSpPr txBox="1"/>
          <p:nvPr/>
        </p:nvSpPr>
        <p:spPr>
          <a:xfrm>
            <a:off x="8563625" y="3507888"/>
            <a:ext cx="389700" cy="4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p:txBody>
      </p:sp>
      <p:cxnSp>
        <p:nvCxnSpPr>
          <p:cNvPr id="938" name="Google Shape;938;p49"/>
          <p:cNvCxnSpPr>
            <a:stCxn id="931" idx="3"/>
            <a:endCxn id="937" idx="1"/>
          </p:cNvCxnSpPr>
          <p:nvPr/>
        </p:nvCxnSpPr>
        <p:spPr>
          <a:xfrm>
            <a:off x="8267525" y="3719688"/>
            <a:ext cx="296100" cy="0"/>
          </a:xfrm>
          <a:prstGeom prst="straightConnector1">
            <a:avLst/>
          </a:prstGeom>
          <a:noFill/>
          <a:ln cap="flat" cmpd="sng" w="28575">
            <a:solidFill>
              <a:srgbClr val="000000"/>
            </a:solidFill>
            <a:prstDash val="solid"/>
            <a:round/>
            <a:headEnd len="med" w="med" type="none"/>
            <a:tailEnd len="med" w="med" type="triangle"/>
          </a:ln>
        </p:spPr>
      </p:cxnSp>
      <p:cxnSp>
        <p:nvCxnSpPr>
          <p:cNvPr id="939" name="Google Shape;939;p49"/>
          <p:cNvCxnSpPr>
            <a:stCxn id="928" idx="2"/>
            <a:endCxn id="937" idx="0"/>
          </p:cNvCxnSpPr>
          <p:nvPr/>
        </p:nvCxnSpPr>
        <p:spPr>
          <a:xfrm>
            <a:off x="8758475" y="2723988"/>
            <a:ext cx="0" cy="783900"/>
          </a:xfrm>
          <a:prstGeom prst="straightConnector1">
            <a:avLst/>
          </a:prstGeom>
          <a:noFill/>
          <a:ln cap="flat" cmpd="sng" w="28575">
            <a:solidFill>
              <a:srgbClr val="FF00FF"/>
            </a:solidFill>
            <a:prstDash val="solid"/>
            <a:round/>
            <a:headEnd len="med" w="med" type="none"/>
            <a:tailEnd len="med" w="med" type="stealth"/>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50"/>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t>
            </a:r>
            <a:r>
              <a:rPr lang="en"/>
              <a:t>i</a:t>
            </a:r>
            <a:r>
              <a:rPr lang="en"/>
              <a:t>n’ and ‘not’ statements</a:t>
            </a:r>
            <a:endParaRPr/>
          </a:p>
        </p:txBody>
      </p:sp>
      <p:sp>
        <p:nvSpPr>
          <p:cNvPr id="945" name="Google Shape;945;p50"/>
          <p:cNvSpPr txBox="1"/>
          <p:nvPr/>
        </p:nvSpPr>
        <p:spPr>
          <a:xfrm>
            <a:off x="1049000" y="1771100"/>
            <a:ext cx="2874600" cy="3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‘A’ in [‘A’, ‘B’, ‘C’] == True</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 in [‘B’, ‘C’, ‘D’] == False</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 in {‘A’: 0, ‘B’: 1} == True</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 in {‘B’: 1, ‘C’: 2} == False</a:t>
            </a:r>
            <a:endParaRPr>
              <a:latin typeface="Avenir"/>
              <a:ea typeface="Avenir"/>
              <a:cs typeface="Avenir"/>
              <a:sym typeface="Avenir"/>
            </a:endParaRPr>
          </a:p>
        </p:txBody>
      </p:sp>
      <p:sp>
        <p:nvSpPr>
          <p:cNvPr id="946" name="Google Shape;946;p50"/>
          <p:cNvSpPr txBox="1"/>
          <p:nvPr/>
        </p:nvSpPr>
        <p:spPr>
          <a:xfrm>
            <a:off x="5126925" y="1262700"/>
            <a:ext cx="2874600" cy="40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n</a:t>
            </a:r>
            <a:r>
              <a:rPr lang="en">
                <a:latin typeface="Avenir"/>
                <a:ea typeface="Avenir"/>
                <a:cs typeface="Avenir"/>
                <a:sym typeface="Avenir"/>
              </a:rPr>
              <a:t>ot True == False</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not False == True</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 not in [‘A’, ‘B’, ‘C’] == False</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 not in [‘B’, ‘C’, ‘D’] == True</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 not in {‘A’: 0, ‘B’: 1} == False</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 not in {‘B’: 1, ‘C’: 2} == True</a:t>
            </a:r>
            <a:endParaRPr>
              <a:latin typeface="Avenir"/>
              <a:ea typeface="Avenir"/>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51"/>
          <p:cNvSpPr txBox="1"/>
          <p:nvPr>
            <p:ph type="title"/>
          </p:nvPr>
        </p:nvSpPr>
        <p:spPr>
          <a:xfrm>
            <a:off x="311700" y="2389833"/>
            <a:ext cx="8520600" cy="935400"/>
          </a:xfrm>
          <a:prstGeom prst="rect">
            <a:avLst/>
          </a:prstGeom>
        </p:spPr>
        <p:txBody>
          <a:bodyPr anchorCtr="0" anchor="ctr" bIns="94825" lIns="94825" spcFirstLastPara="1" rIns="94825" wrap="square" tIns="94825">
            <a:noAutofit/>
          </a:bodyPr>
          <a:lstStyle/>
          <a:p>
            <a:pPr indent="0" lvl="0" marL="0" rtl="0" algn="ctr">
              <a:spcBef>
                <a:spcPts val="0"/>
              </a:spcBef>
              <a:spcAft>
                <a:spcPts val="0"/>
              </a:spcAft>
              <a:buNone/>
            </a:pPr>
            <a:r>
              <a:rPr lang="en"/>
              <a:t>Namespaces and scopes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16"/>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07" name="Google Shape;107;p16"/>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References, or keeping track of memory locations</a:t>
            </a:r>
            <a:endParaRPr/>
          </a:p>
        </p:txBody>
      </p:sp>
      <p:sp>
        <p:nvSpPr>
          <p:cNvPr id="108" name="Google Shape;108;p16"/>
          <p:cNvSpPr txBox="1"/>
          <p:nvPr/>
        </p:nvSpPr>
        <p:spPr>
          <a:xfrm>
            <a:off x="889800" y="1395325"/>
            <a:ext cx="11232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First = 1</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First -&gt; 1D</a:t>
            </a:r>
            <a:endParaRPr>
              <a:latin typeface="Avenir"/>
              <a:ea typeface="Avenir"/>
              <a:cs typeface="Avenir"/>
              <a:sym typeface="Avenir"/>
            </a:endParaRPr>
          </a:p>
        </p:txBody>
      </p:sp>
      <p:sp>
        <p:nvSpPr>
          <p:cNvPr id="109" name="Google Shape;109;p16"/>
          <p:cNvSpPr txBox="1"/>
          <p:nvPr/>
        </p:nvSpPr>
        <p:spPr>
          <a:xfrm>
            <a:off x="4820075" y="2204538"/>
            <a:ext cx="382800" cy="365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‘X’</a:t>
            </a:r>
            <a:endParaRPr sz="1300">
              <a:latin typeface="Avenir"/>
              <a:ea typeface="Avenir"/>
              <a:cs typeface="Avenir"/>
              <a:sym typeface="Avenir"/>
            </a:endParaRPr>
          </a:p>
        </p:txBody>
      </p:sp>
      <p:cxnSp>
        <p:nvCxnSpPr>
          <p:cNvPr id="110" name="Google Shape;110;p16"/>
          <p:cNvCxnSpPr>
            <a:stCxn id="108" idx="3"/>
            <a:endCxn id="111" idx="1"/>
          </p:cNvCxnSpPr>
          <p:nvPr/>
        </p:nvCxnSpPr>
        <p:spPr>
          <a:xfrm>
            <a:off x="2013000" y="1713475"/>
            <a:ext cx="2424300" cy="308100"/>
          </a:xfrm>
          <a:prstGeom prst="curvedConnector3">
            <a:avLst>
              <a:gd fmla="val 49998" name="adj1"/>
            </a:avLst>
          </a:prstGeom>
          <a:noFill/>
          <a:ln cap="flat" cmpd="sng" w="38100">
            <a:solidFill>
              <a:srgbClr val="FF00FF"/>
            </a:solidFill>
            <a:prstDash val="solid"/>
            <a:round/>
            <a:headEnd len="med" w="med" type="none"/>
            <a:tailEnd len="med" w="med" type="triangle"/>
          </a:ln>
        </p:spPr>
      </p:cxnSp>
      <p:sp>
        <p:nvSpPr>
          <p:cNvPr id="112" name="Google Shape;112;p16"/>
          <p:cNvSpPr txBox="1"/>
          <p:nvPr/>
        </p:nvSpPr>
        <p:spPr>
          <a:xfrm>
            <a:off x="889800" y="2510054"/>
            <a:ext cx="13053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Second = 1.0</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Second -&gt; 3G</a:t>
            </a:r>
            <a:endParaRPr>
              <a:latin typeface="Avenir"/>
              <a:ea typeface="Avenir"/>
              <a:cs typeface="Avenir"/>
              <a:sym typeface="Avenir"/>
            </a:endParaRPr>
          </a:p>
        </p:txBody>
      </p:sp>
      <p:sp>
        <p:nvSpPr>
          <p:cNvPr id="113" name="Google Shape;113;p16"/>
          <p:cNvSpPr txBox="1"/>
          <p:nvPr/>
        </p:nvSpPr>
        <p:spPr>
          <a:xfrm>
            <a:off x="5585775" y="2583259"/>
            <a:ext cx="15315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1.0</a:t>
            </a:r>
            <a:endParaRPr sz="1300">
              <a:latin typeface="Avenir"/>
              <a:ea typeface="Avenir"/>
              <a:cs typeface="Avenir"/>
              <a:sym typeface="Avenir"/>
            </a:endParaRPr>
          </a:p>
        </p:txBody>
      </p:sp>
      <p:cxnSp>
        <p:nvCxnSpPr>
          <p:cNvPr id="114" name="Google Shape;114;p16"/>
          <p:cNvCxnSpPr>
            <a:stCxn id="112" idx="3"/>
            <a:endCxn id="113" idx="1"/>
          </p:cNvCxnSpPr>
          <p:nvPr/>
        </p:nvCxnSpPr>
        <p:spPr>
          <a:xfrm flipH="1" rot="10800000">
            <a:off x="2195100" y="2766104"/>
            <a:ext cx="3390600" cy="62100"/>
          </a:xfrm>
          <a:prstGeom prst="curvedConnector3">
            <a:avLst>
              <a:gd fmla="val 50001" name="adj1"/>
            </a:avLst>
          </a:prstGeom>
          <a:noFill/>
          <a:ln cap="flat" cmpd="sng" w="38100">
            <a:solidFill>
              <a:srgbClr val="FF00FF"/>
            </a:solidFill>
            <a:prstDash val="solid"/>
            <a:round/>
            <a:headEnd len="med" w="med" type="none"/>
            <a:tailEnd len="med" w="med" type="triangle"/>
          </a:ln>
        </p:spPr>
      </p:cxnSp>
      <p:sp>
        <p:nvSpPr>
          <p:cNvPr id="115" name="Google Shape;115;p16"/>
          <p:cNvSpPr txBox="1"/>
          <p:nvPr/>
        </p:nvSpPr>
        <p:spPr>
          <a:xfrm>
            <a:off x="798750" y="3625625"/>
            <a:ext cx="13053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Third</a:t>
            </a:r>
            <a:r>
              <a:rPr lang="en">
                <a:latin typeface="Avenir"/>
                <a:ea typeface="Avenir"/>
                <a:cs typeface="Avenir"/>
                <a:sym typeface="Avenir"/>
              </a:rPr>
              <a:t> = True</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Third -&gt; 6I</a:t>
            </a:r>
            <a:endParaRPr>
              <a:latin typeface="Avenir"/>
              <a:ea typeface="Avenir"/>
              <a:cs typeface="Avenir"/>
              <a:sym typeface="Avenir"/>
            </a:endParaRPr>
          </a:p>
        </p:txBody>
      </p:sp>
      <p:sp>
        <p:nvSpPr>
          <p:cNvPr id="116" name="Google Shape;116;p16"/>
          <p:cNvSpPr txBox="1"/>
          <p:nvPr/>
        </p:nvSpPr>
        <p:spPr>
          <a:xfrm>
            <a:off x="6339800" y="3694780"/>
            <a:ext cx="382800" cy="365700"/>
          </a:xfrm>
          <a:prstGeom prst="rect">
            <a:avLst/>
          </a:prstGeom>
          <a:no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T</a:t>
            </a:r>
            <a:endParaRPr sz="1300">
              <a:latin typeface="Avenir"/>
              <a:ea typeface="Avenir"/>
              <a:cs typeface="Avenir"/>
              <a:sym typeface="Avenir"/>
            </a:endParaRPr>
          </a:p>
        </p:txBody>
      </p:sp>
      <p:cxnSp>
        <p:nvCxnSpPr>
          <p:cNvPr id="117" name="Google Shape;117;p16"/>
          <p:cNvCxnSpPr>
            <a:stCxn id="115" idx="3"/>
            <a:endCxn id="116" idx="1"/>
          </p:cNvCxnSpPr>
          <p:nvPr/>
        </p:nvCxnSpPr>
        <p:spPr>
          <a:xfrm flipH="1" rot="10800000">
            <a:off x="2104050" y="3877775"/>
            <a:ext cx="4235700" cy="66000"/>
          </a:xfrm>
          <a:prstGeom prst="curvedConnector3">
            <a:avLst>
              <a:gd fmla="val 50001" name="adj1"/>
            </a:avLst>
          </a:prstGeom>
          <a:noFill/>
          <a:ln cap="flat" cmpd="sng" w="38100">
            <a:solidFill>
              <a:srgbClr val="FF00FF"/>
            </a:solidFill>
            <a:prstDash val="solid"/>
            <a:round/>
            <a:headEnd len="med" w="med" type="none"/>
            <a:tailEnd len="med" w="med" type="triangle"/>
          </a:ln>
        </p:spPr>
      </p:cxnSp>
      <p:sp>
        <p:nvSpPr>
          <p:cNvPr id="118" name="Google Shape;118;p16"/>
          <p:cNvSpPr txBox="1"/>
          <p:nvPr/>
        </p:nvSpPr>
        <p:spPr>
          <a:xfrm>
            <a:off x="753150" y="4741200"/>
            <a:ext cx="13965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Fourth = ‘ABC’</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Fourth -&gt; 9F</a:t>
            </a:r>
            <a:endParaRPr>
              <a:latin typeface="Avenir"/>
              <a:ea typeface="Avenir"/>
              <a:cs typeface="Avenir"/>
              <a:sym typeface="Avenir"/>
            </a:endParaRPr>
          </a:p>
        </p:txBody>
      </p:sp>
      <p:sp>
        <p:nvSpPr>
          <p:cNvPr id="119" name="Google Shape;119;p16"/>
          <p:cNvSpPr txBox="1"/>
          <p:nvPr/>
        </p:nvSpPr>
        <p:spPr>
          <a:xfrm>
            <a:off x="5202925" y="4798850"/>
            <a:ext cx="11487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cxnSp>
        <p:nvCxnSpPr>
          <p:cNvPr id="120" name="Google Shape;120;p16"/>
          <p:cNvCxnSpPr>
            <a:stCxn id="118" idx="3"/>
            <a:endCxn id="119" idx="1"/>
          </p:cNvCxnSpPr>
          <p:nvPr/>
        </p:nvCxnSpPr>
        <p:spPr>
          <a:xfrm flipH="1" rot="10800000">
            <a:off x="2149650" y="4981650"/>
            <a:ext cx="3053400" cy="77700"/>
          </a:xfrm>
          <a:prstGeom prst="curvedConnector3">
            <a:avLst>
              <a:gd fmla="val 49998" name="adj1"/>
            </a:avLst>
          </a:prstGeom>
          <a:noFill/>
          <a:ln cap="flat" cmpd="sng" w="38100">
            <a:solidFill>
              <a:srgbClr val="FF00FF"/>
            </a:solidFill>
            <a:prstDash val="solid"/>
            <a:round/>
            <a:headEnd len="med" w="med" type="none"/>
            <a:tailEnd len="med" w="med" type="triangle"/>
          </a:ln>
        </p:spPr>
      </p:cxnSp>
      <p:sp>
        <p:nvSpPr>
          <p:cNvPr id="121" name="Google Shape;121;p16"/>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111" name="Google Shape;111;p16"/>
          <p:cNvSpPr txBox="1"/>
          <p:nvPr/>
        </p:nvSpPr>
        <p:spPr>
          <a:xfrm>
            <a:off x="4437225" y="1838825"/>
            <a:ext cx="15315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52"/>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Namespaces and scopes</a:t>
            </a:r>
            <a:endParaRPr/>
          </a:p>
        </p:txBody>
      </p:sp>
      <p:graphicFrame>
        <p:nvGraphicFramePr>
          <p:cNvPr id="957" name="Google Shape;957;p52"/>
          <p:cNvGraphicFramePr/>
          <p:nvPr/>
        </p:nvGraphicFramePr>
        <p:xfrm>
          <a:off x="43554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958" name="Google Shape;958;p52"/>
          <p:cNvSpPr txBox="1"/>
          <p:nvPr/>
        </p:nvSpPr>
        <p:spPr>
          <a:xfrm>
            <a:off x="55040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959" name="Google Shape;959;p52"/>
          <p:cNvSpPr txBox="1"/>
          <p:nvPr/>
        </p:nvSpPr>
        <p:spPr>
          <a:xfrm>
            <a:off x="4738325" y="1838825"/>
            <a:ext cx="11484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960" name="Google Shape;960;p52"/>
          <p:cNvSpPr txBox="1"/>
          <p:nvPr/>
        </p:nvSpPr>
        <p:spPr>
          <a:xfrm>
            <a:off x="5886875" y="220457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sp>
        <p:nvSpPr>
          <p:cNvPr id="961" name="Google Shape;961;p52"/>
          <p:cNvSpPr txBox="1"/>
          <p:nvPr/>
        </p:nvSpPr>
        <p:spPr>
          <a:xfrm>
            <a:off x="5886868" y="2587224"/>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2.0</a:t>
            </a:r>
            <a:endParaRPr sz="1300">
              <a:latin typeface="Avenir"/>
              <a:ea typeface="Avenir"/>
              <a:cs typeface="Avenir"/>
              <a:sym typeface="Avenir"/>
            </a:endParaRPr>
          </a:p>
        </p:txBody>
      </p:sp>
      <p:sp>
        <p:nvSpPr>
          <p:cNvPr id="962" name="Google Shape;962;p52"/>
          <p:cNvSpPr txBox="1"/>
          <p:nvPr/>
        </p:nvSpPr>
        <p:spPr>
          <a:xfrm>
            <a:off x="5121168" y="3335899"/>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0</a:t>
            </a:r>
            <a:r>
              <a:rPr lang="en" sz="1300">
                <a:latin typeface="Avenir"/>
                <a:ea typeface="Avenir"/>
                <a:cs typeface="Avenir"/>
                <a:sym typeface="Avenir"/>
              </a:rPr>
              <a:t>.0</a:t>
            </a:r>
            <a:endParaRPr sz="1300">
              <a:latin typeface="Avenir"/>
              <a:ea typeface="Avenir"/>
              <a:cs typeface="Avenir"/>
              <a:sym typeface="Avenir"/>
            </a:endParaRPr>
          </a:p>
        </p:txBody>
      </p:sp>
      <p:sp>
        <p:nvSpPr>
          <p:cNvPr id="963" name="Google Shape;963;p52"/>
          <p:cNvSpPr txBox="1"/>
          <p:nvPr/>
        </p:nvSpPr>
        <p:spPr>
          <a:xfrm>
            <a:off x="6267118" y="4429424"/>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0</a:t>
            </a:r>
            <a:endParaRPr sz="1300">
              <a:latin typeface="Avenir"/>
              <a:ea typeface="Avenir"/>
              <a:cs typeface="Avenir"/>
              <a:sym typeface="Avenir"/>
            </a:endParaRPr>
          </a:p>
        </p:txBody>
      </p:sp>
      <p:sp>
        <p:nvSpPr>
          <p:cNvPr id="964" name="Google Shape;964;p52"/>
          <p:cNvSpPr txBox="1"/>
          <p:nvPr/>
        </p:nvSpPr>
        <p:spPr>
          <a:xfrm>
            <a:off x="525425" y="1194663"/>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str_0</a:t>
            </a:r>
            <a:endParaRPr>
              <a:latin typeface="Avenir"/>
              <a:ea typeface="Avenir"/>
              <a:cs typeface="Avenir"/>
              <a:sym typeface="Avenir"/>
            </a:endParaRPr>
          </a:p>
        </p:txBody>
      </p:sp>
      <p:sp>
        <p:nvSpPr>
          <p:cNvPr id="965" name="Google Shape;965;p52"/>
          <p:cNvSpPr txBox="1"/>
          <p:nvPr/>
        </p:nvSpPr>
        <p:spPr>
          <a:xfrm>
            <a:off x="525354" y="1433131"/>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int</a:t>
            </a:r>
            <a:r>
              <a:rPr lang="en">
                <a:latin typeface="Avenir"/>
                <a:ea typeface="Avenir"/>
                <a:cs typeface="Avenir"/>
                <a:sym typeface="Avenir"/>
              </a:rPr>
              <a:t>_0</a:t>
            </a:r>
            <a:endParaRPr>
              <a:latin typeface="Avenir"/>
              <a:ea typeface="Avenir"/>
              <a:cs typeface="Avenir"/>
              <a:sym typeface="Avenir"/>
            </a:endParaRPr>
          </a:p>
        </p:txBody>
      </p:sp>
      <p:sp>
        <p:nvSpPr>
          <p:cNvPr id="966" name="Google Shape;966;p52"/>
          <p:cNvSpPr txBox="1"/>
          <p:nvPr/>
        </p:nvSpPr>
        <p:spPr>
          <a:xfrm>
            <a:off x="525354" y="1671472"/>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floa</a:t>
            </a:r>
            <a:r>
              <a:rPr lang="en">
                <a:latin typeface="Avenir"/>
                <a:ea typeface="Avenir"/>
                <a:cs typeface="Avenir"/>
                <a:sym typeface="Avenir"/>
              </a:rPr>
              <a:t>t_0</a:t>
            </a:r>
            <a:endParaRPr>
              <a:latin typeface="Avenir"/>
              <a:ea typeface="Avenir"/>
              <a:cs typeface="Avenir"/>
              <a:sym typeface="Avenir"/>
            </a:endParaRPr>
          </a:p>
        </p:txBody>
      </p:sp>
      <p:sp>
        <p:nvSpPr>
          <p:cNvPr id="967" name="Google Shape;967;p52"/>
          <p:cNvSpPr txBox="1"/>
          <p:nvPr/>
        </p:nvSpPr>
        <p:spPr>
          <a:xfrm>
            <a:off x="525354" y="1910149"/>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68" name="Google Shape;968;p52"/>
          <p:cNvSpPr txBox="1"/>
          <p:nvPr/>
        </p:nvSpPr>
        <p:spPr>
          <a:xfrm>
            <a:off x="1296725" y="2248555"/>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float</a:t>
            </a:r>
            <a:r>
              <a:rPr lang="en">
                <a:latin typeface="Avenir"/>
                <a:ea typeface="Avenir"/>
                <a:cs typeface="Avenir"/>
                <a:sym typeface="Avenir"/>
              </a:rPr>
              <a:t>_1</a:t>
            </a:r>
            <a:endParaRPr>
              <a:latin typeface="Avenir"/>
              <a:ea typeface="Avenir"/>
              <a:cs typeface="Avenir"/>
              <a:sym typeface="Avenir"/>
            </a:endParaRPr>
          </a:p>
        </p:txBody>
      </p:sp>
      <p:sp>
        <p:nvSpPr>
          <p:cNvPr id="969" name="Google Shape;969;p52"/>
          <p:cNvSpPr txBox="1"/>
          <p:nvPr/>
        </p:nvSpPr>
        <p:spPr>
          <a:xfrm>
            <a:off x="1296654" y="2487024"/>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70" name="Google Shape;970;p52"/>
          <p:cNvSpPr txBox="1"/>
          <p:nvPr/>
        </p:nvSpPr>
        <p:spPr>
          <a:xfrm>
            <a:off x="1296654" y="2725365"/>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71" name="Google Shape;971;p52"/>
          <p:cNvSpPr txBox="1"/>
          <p:nvPr/>
        </p:nvSpPr>
        <p:spPr>
          <a:xfrm>
            <a:off x="1296654" y="2963769"/>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72" name="Google Shape;972;p52"/>
          <p:cNvSpPr txBox="1"/>
          <p:nvPr/>
        </p:nvSpPr>
        <p:spPr>
          <a:xfrm>
            <a:off x="2068025" y="3302107"/>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int_0</a:t>
            </a:r>
            <a:endParaRPr>
              <a:latin typeface="Avenir"/>
              <a:ea typeface="Avenir"/>
              <a:cs typeface="Avenir"/>
              <a:sym typeface="Avenir"/>
            </a:endParaRPr>
          </a:p>
        </p:txBody>
      </p:sp>
      <p:sp>
        <p:nvSpPr>
          <p:cNvPr id="973" name="Google Shape;973;p52"/>
          <p:cNvSpPr txBox="1"/>
          <p:nvPr/>
        </p:nvSpPr>
        <p:spPr>
          <a:xfrm>
            <a:off x="2067954" y="3540576"/>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74" name="Google Shape;974;p52"/>
          <p:cNvSpPr txBox="1"/>
          <p:nvPr/>
        </p:nvSpPr>
        <p:spPr>
          <a:xfrm>
            <a:off x="2067954" y="3778917"/>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75" name="Google Shape;975;p52"/>
          <p:cNvSpPr txBox="1"/>
          <p:nvPr/>
        </p:nvSpPr>
        <p:spPr>
          <a:xfrm>
            <a:off x="2067954" y="4017321"/>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76" name="Google Shape;976;p52"/>
          <p:cNvSpPr txBox="1"/>
          <p:nvPr/>
        </p:nvSpPr>
        <p:spPr>
          <a:xfrm>
            <a:off x="2839325" y="4355637"/>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77" name="Google Shape;977;p52"/>
          <p:cNvSpPr txBox="1"/>
          <p:nvPr/>
        </p:nvSpPr>
        <p:spPr>
          <a:xfrm>
            <a:off x="2839254" y="4594106"/>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78" name="Google Shape;978;p52"/>
          <p:cNvSpPr txBox="1"/>
          <p:nvPr/>
        </p:nvSpPr>
        <p:spPr>
          <a:xfrm>
            <a:off x="2839254" y="4832446"/>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79" name="Google Shape;979;p52"/>
          <p:cNvSpPr txBox="1"/>
          <p:nvPr/>
        </p:nvSpPr>
        <p:spPr>
          <a:xfrm>
            <a:off x="2839254" y="5070851"/>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80" name="Google Shape;980;p52"/>
          <p:cNvSpPr txBox="1"/>
          <p:nvPr/>
        </p:nvSpPr>
        <p:spPr>
          <a:xfrm>
            <a:off x="903825" y="768213"/>
            <a:ext cx="21717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namespaces</a:t>
            </a:r>
            <a:endParaRPr>
              <a:latin typeface="Avenir"/>
              <a:ea typeface="Avenir"/>
              <a:cs typeface="Avenir"/>
              <a:sym typeface="Avenir"/>
            </a:endParaRPr>
          </a:p>
        </p:txBody>
      </p:sp>
      <p:sp>
        <p:nvSpPr>
          <p:cNvPr id="981" name="Google Shape;981;p52"/>
          <p:cNvSpPr txBox="1"/>
          <p:nvPr/>
        </p:nvSpPr>
        <p:spPr>
          <a:xfrm rot="-5400000">
            <a:off x="-821875" y="3051638"/>
            <a:ext cx="21717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scopes</a:t>
            </a:r>
            <a:endParaRPr>
              <a:latin typeface="Avenir"/>
              <a:ea typeface="Avenir"/>
              <a:cs typeface="Avenir"/>
              <a:sym typeface="Avenir"/>
            </a:endParaRPr>
          </a:p>
        </p:txBody>
      </p:sp>
      <p:cxnSp>
        <p:nvCxnSpPr>
          <p:cNvPr id="982" name="Google Shape;982;p52"/>
          <p:cNvCxnSpPr>
            <a:stCxn id="964" idx="3"/>
            <a:endCxn id="959" idx="1"/>
          </p:cNvCxnSpPr>
          <p:nvPr/>
        </p:nvCxnSpPr>
        <p:spPr>
          <a:xfrm>
            <a:off x="1296725" y="1313913"/>
            <a:ext cx="3441600" cy="707700"/>
          </a:xfrm>
          <a:prstGeom prst="curvedConnector3">
            <a:avLst>
              <a:gd fmla="val 50000" name="adj1"/>
            </a:avLst>
          </a:prstGeom>
          <a:noFill/>
          <a:ln cap="flat" cmpd="sng" w="28575">
            <a:solidFill>
              <a:srgbClr val="FF00FF"/>
            </a:solidFill>
            <a:prstDash val="solid"/>
            <a:round/>
            <a:headEnd len="med" w="med" type="none"/>
            <a:tailEnd len="med" w="med" type="triangle"/>
          </a:ln>
        </p:spPr>
      </p:cxnSp>
      <p:cxnSp>
        <p:nvCxnSpPr>
          <p:cNvPr id="983" name="Google Shape;983;p52"/>
          <p:cNvCxnSpPr>
            <a:stCxn id="965" idx="3"/>
            <a:endCxn id="960" idx="1"/>
          </p:cNvCxnSpPr>
          <p:nvPr/>
        </p:nvCxnSpPr>
        <p:spPr>
          <a:xfrm>
            <a:off x="1296654" y="1552381"/>
            <a:ext cx="4590300" cy="834900"/>
          </a:xfrm>
          <a:prstGeom prst="curvedConnector3">
            <a:avLst>
              <a:gd fmla="val 49999" name="adj1"/>
            </a:avLst>
          </a:prstGeom>
          <a:noFill/>
          <a:ln cap="flat" cmpd="sng" w="28575">
            <a:solidFill>
              <a:srgbClr val="FF00FF"/>
            </a:solidFill>
            <a:prstDash val="solid"/>
            <a:round/>
            <a:headEnd len="med" w="med" type="none"/>
            <a:tailEnd len="med" w="med" type="triangle"/>
          </a:ln>
        </p:spPr>
      </p:cxnSp>
      <p:cxnSp>
        <p:nvCxnSpPr>
          <p:cNvPr id="984" name="Google Shape;984;p52"/>
          <p:cNvCxnSpPr>
            <a:stCxn id="966" idx="3"/>
            <a:endCxn id="961" idx="1"/>
          </p:cNvCxnSpPr>
          <p:nvPr/>
        </p:nvCxnSpPr>
        <p:spPr>
          <a:xfrm>
            <a:off x="1296654" y="1790722"/>
            <a:ext cx="4590300" cy="979500"/>
          </a:xfrm>
          <a:prstGeom prst="curvedConnector3">
            <a:avLst>
              <a:gd fmla="val 49999" name="adj1"/>
            </a:avLst>
          </a:prstGeom>
          <a:noFill/>
          <a:ln cap="flat" cmpd="sng" w="28575">
            <a:solidFill>
              <a:srgbClr val="FF00FF"/>
            </a:solidFill>
            <a:prstDash val="solid"/>
            <a:round/>
            <a:headEnd len="med" w="med" type="none"/>
            <a:tailEnd len="med" w="med" type="triangle"/>
          </a:ln>
        </p:spPr>
      </p:cxnSp>
      <p:cxnSp>
        <p:nvCxnSpPr>
          <p:cNvPr id="985" name="Google Shape;985;p52"/>
          <p:cNvCxnSpPr>
            <a:stCxn id="968" idx="3"/>
            <a:endCxn id="962" idx="1"/>
          </p:cNvCxnSpPr>
          <p:nvPr/>
        </p:nvCxnSpPr>
        <p:spPr>
          <a:xfrm>
            <a:off x="2068025" y="2367805"/>
            <a:ext cx="3053100" cy="1150800"/>
          </a:xfrm>
          <a:prstGeom prst="curvedConnector3">
            <a:avLst>
              <a:gd fmla="val 50001" name="adj1"/>
            </a:avLst>
          </a:prstGeom>
          <a:noFill/>
          <a:ln cap="flat" cmpd="sng" w="28575">
            <a:solidFill>
              <a:srgbClr val="FF00FF"/>
            </a:solidFill>
            <a:prstDash val="solid"/>
            <a:round/>
            <a:headEnd len="med" w="med" type="none"/>
            <a:tailEnd len="med" w="med" type="triangle"/>
          </a:ln>
        </p:spPr>
      </p:cxnSp>
      <p:cxnSp>
        <p:nvCxnSpPr>
          <p:cNvPr id="986" name="Google Shape;986;p52"/>
          <p:cNvCxnSpPr>
            <a:stCxn id="972" idx="3"/>
            <a:endCxn id="963" idx="1"/>
          </p:cNvCxnSpPr>
          <p:nvPr/>
        </p:nvCxnSpPr>
        <p:spPr>
          <a:xfrm>
            <a:off x="2839325" y="3421357"/>
            <a:ext cx="3427800" cy="1191000"/>
          </a:xfrm>
          <a:prstGeom prst="curvedConnector3">
            <a:avLst>
              <a:gd fmla="val 50000" name="adj1"/>
            </a:avLst>
          </a:prstGeom>
          <a:noFill/>
          <a:ln cap="flat" cmpd="sng" w="28575">
            <a:solidFill>
              <a:srgbClr val="FF00FF"/>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53"/>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S</a:t>
            </a:r>
            <a:r>
              <a:rPr lang="en"/>
              <a:t>copes</a:t>
            </a:r>
            <a:endParaRPr/>
          </a:p>
        </p:txBody>
      </p:sp>
      <p:sp>
        <p:nvSpPr>
          <p:cNvPr id="992" name="Google Shape;992;p53"/>
          <p:cNvSpPr txBox="1"/>
          <p:nvPr/>
        </p:nvSpPr>
        <p:spPr>
          <a:xfrm>
            <a:off x="525425" y="1194663"/>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str_0</a:t>
            </a:r>
            <a:endParaRPr>
              <a:latin typeface="Avenir"/>
              <a:ea typeface="Avenir"/>
              <a:cs typeface="Avenir"/>
              <a:sym typeface="Avenir"/>
            </a:endParaRPr>
          </a:p>
        </p:txBody>
      </p:sp>
      <p:sp>
        <p:nvSpPr>
          <p:cNvPr id="993" name="Google Shape;993;p53"/>
          <p:cNvSpPr txBox="1"/>
          <p:nvPr/>
        </p:nvSpPr>
        <p:spPr>
          <a:xfrm>
            <a:off x="525354" y="1433131"/>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int_0</a:t>
            </a:r>
            <a:endParaRPr>
              <a:latin typeface="Avenir"/>
              <a:ea typeface="Avenir"/>
              <a:cs typeface="Avenir"/>
              <a:sym typeface="Avenir"/>
            </a:endParaRPr>
          </a:p>
        </p:txBody>
      </p:sp>
      <p:sp>
        <p:nvSpPr>
          <p:cNvPr id="994" name="Google Shape;994;p53"/>
          <p:cNvSpPr txBox="1"/>
          <p:nvPr/>
        </p:nvSpPr>
        <p:spPr>
          <a:xfrm>
            <a:off x="525354" y="1671472"/>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float_0</a:t>
            </a:r>
            <a:endParaRPr>
              <a:latin typeface="Avenir"/>
              <a:ea typeface="Avenir"/>
              <a:cs typeface="Avenir"/>
              <a:sym typeface="Avenir"/>
            </a:endParaRPr>
          </a:p>
        </p:txBody>
      </p:sp>
      <p:sp>
        <p:nvSpPr>
          <p:cNvPr id="995" name="Google Shape;995;p53"/>
          <p:cNvSpPr txBox="1"/>
          <p:nvPr/>
        </p:nvSpPr>
        <p:spPr>
          <a:xfrm>
            <a:off x="525354" y="1910149"/>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96" name="Google Shape;996;p53"/>
          <p:cNvSpPr txBox="1"/>
          <p:nvPr/>
        </p:nvSpPr>
        <p:spPr>
          <a:xfrm>
            <a:off x="1296725" y="2248555"/>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float_1</a:t>
            </a:r>
            <a:endParaRPr>
              <a:latin typeface="Avenir"/>
              <a:ea typeface="Avenir"/>
              <a:cs typeface="Avenir"/>
              <a:sym typeface="Avenir"/>
            </a:endParaRPr>
          </a:p>
        </p:txBody>
      </p:sp>
      <p:sp>
        <p:nvSpPr>
          <p:cNvPr id="997" name="Google Shape;997;p53"/>
          <p:cNvSpPr txBox="1"/>
          <p:nvPr/>
        </p:nvSpPr>
        <p:spPr>
          <a:xfrm>
            <a:off x="1296654" y="2487024"/>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98" name="Google Shape;998;p53"/>
          <p:cNvSpPr txBox="1"/>
          <p:nvPr/>
        </p:nvSpPr>
        <p:spPr>
          <a:xfrm>
            <a:off x="1296654" y="2725365"/>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999" name="Google Shape;999;p53"/>
          <p:cNvSpPr txBox="1"/>
          <p:nvPr/>
        </p:nvSpPr>
        <p:spPr>
          <a:xfrm>
            <a:off x="1296654" y="2963769"/>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000" name="Google Shape;1000;p53"/>
          <p:cNvSpPr txBox="1"/>
          <p:nvPr/>
        </p:nvSpPr>
        <p:spPr>
          <a:xfrm>
            <a:off x="2068025" y="3302107"/>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int_0</a:t>
            </a:r>
            <a:endParaRPr>
              <a:latin typeface="Avenir"/>
              <a:ea typeface="Avenir"/>
              <a:cs typeface="Avenir"/>
              <a:sym typeface="Avenir"/>
            </a:endParaRPr>
          </a:p>
        </p:txBody>
      </p:sp>
      <p:sp>
        <p:nvSpPr>
          <p:cNvPr id="1001" name="Google Shape;1001;p53"/>
          <p:cNvSpPr txBox="1"/>
          <p:nvPr/>
        </p:nvSpPr>
        <p:spPr>
          <a:xfrm>
            <a:off x="2067954" y="3540576"/>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002" name="Google Shape;1002;p53"/>
          <p:cNvSpPr txBox="1"/>
          <p:nvPr/>
        </p:nvSpPr>
        <p:spPr>
          <a:xfrm>
            <a:off x="2067954" y="3778917"/>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003" name="Google Shape;1003;p53"/>
          <p:cNvSpPr txBox="1"/>
          <p:nvPr/>
        </p:nvSpPr>
        <p:spPr>
          <a:xfrm>
            <a:off x="2067954" y="4017321"/>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004" name="Google Shape;1004;p53"/>
          <p:cNvSpPr txBox="1"/>
          <p:nvPr/>
        </p:nvSpPr>
        <p:spPr>
          <a:xfrm>
            <a:off x="2839325" y="4355637"/>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005" name="Google Shape;1005;p53"/>
          <p:cNvSpPr txBox="1"/>
          <p:nvPr/>
        </p:nvSpPr>
        <p:spPr>
          <a:xfrm>
            <a:off x="2839254" y="4594106"/>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006" name="Google Shape;1006;p53"/>
          <p:cNvSpPr txBox="1"/>
          <p:nvPr/>
        </p:nvSpPr>
        <p:spPr>
          <a:xfrm>
            <a:off x="2839254" y="4832446"/>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007" name="Google Shape;1007;p53"/>
          <p:cNvSpPr txBox="1"/>
          <p:nvPr/>
        </p:nvSpPr>
        <p:spPr>
          <a:xfrm>
            <a:off x="2839254" y="5070851"/>
            <a:ext cx="771300" cy="23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008" name="Google Shape;1008;p53"/>
          <p:cNvSpPr txBox="1"/>
          <p:nvPr/>
        </p:nvSpPr>
        <p:spPr>
          <a:xfrm>
            <a:off x="903825" y="768213"/>
            <a:ext cx="21717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namespaces</a:t>
            </a:r>
            <a:endParaRPr>
              <a:latin typeface="Avenir"/>
              <a:ea typeface="Avenir"/>
              <a:cs typeface="Avenir"/>
              <a:sym typeface="Avenir"/>
            </a:endParaRPr>
          </a:p>
        </p:txBody>
      </p:sp>
      <p:sp>
        <p:nvSpPr>
          <p:cNvPr id="1009" name="Google Shape;1009;p53"/>
          <p:cNvSpPr txBox="1"/>
          <p:nvPr/>
        </p:nvSpPr>
        <p:spPr>
          <a:xfrm rot="-5400000">
            <a:off x="-821875" y="3051638"/>
            <a:ext cx="21717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scopes</a:t>
            </a:r>
            <a:endParaRPr>
              <a:latin typeface="Avenir"/>
              <a:ea typeface="Avenir"/>
              <a:cs typeface="Avenir"/>
              <a:sym typeface="Avenir"/>
            </a:endParaRPr>
          </a:p>
        </p:txBody>
      </p:sp>
      <p:sp>
        <p:nvSpPr>
          <p:cNvPr id="1010" name="Google Shape;1010;p53"/>
          <p:cNvSpPr txBox="1"/>
          <p:nvPr/>
        </p:nvSpPr>
        <p:spPr>
          <a:xfrm>
            <a:off x="2068025" y="1498375"/>
            <a:ext cx="36270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nir"/>
                <a:ea typeface="Avenir"/>
                <a:cs typeface="Avenir"/>
                <a:sym typeface="Avenir"/>
              </a:rPr>
              <a:t>local</a:t>
            </a:r>
            <a:endParaRPr sz="2400">
              <a:latin typeface="Avenir"/>
              <a:ea typeface="Avenir"/>
              <a:cs typeface="Avenir"/>
              <a:sym typeface="Avenir"/>
            </a:endParaRPr>
          </a:p>
        </p:txBody>
      </p:sp>
      <p:sp>
        <p:nvSpPr>
          <p:cNvPr id="1011" name="Google Shape;1011;p53"/>
          <p:cNvSpPr txBox="1"/>
          <p:nvPr/>
        </p:nvSpPr>
        <p:spPr>
          <a:xfrm>
            <a:off x="2839250" y="2358425"/>
            <a:ext cx="36270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nir"/>
                <a:ea typeface="Avenir"/>
                <a:cs typeface="Avenir"/>
                <a:sym typeface="Avenir"/>
              </a:rPr>
              <a:t>enclosed</a:t>
            </a:r>
            <a:endParaRPr sz="2400">
              <a:latin typeface="Avenir"/>
              <a:ea typeface="Avenir"/>
              <a:cs typeface="Avenir"/>
              <a:sym typeface="Avenir"/>
            </a:endParaRPr>
          </a:p>
        </p:txBody>
      </p:sp>
      <p:sp>
        <p:nvSpPr>
          <p:cNvPr id="1012" name="Google Shape;1012;p53"/>
          <p:cNvSpPr txBox="1"/>
          <p:nvPr/>
        </p:nvSpPr>
        <p:spPr>
          <a:xfrm>
            <a:off x="3610550" y="3422350"/>
            <a:ext cx="36270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nir"/>
                <a:ea typeface="Avenir"/>
                <a:cs typeface="Avenir"/>
                <a:sym typeface="Avenir"/>
              </a:rPr>
              <a:t>global</a:t>
            </a:r>
            <a:endParaRPr sz="2400">
              <a:latin typeface="Avenir"/>
              <a:ea typeface="Avenir"/>
              <a:cs typeface="Avenir"/>
              <a:sym typeface="Avenir"/>
            </a:endParaRPr>
          </a:p>
        </p:txBody>
      </p:sp>
      <p:sp>
        <p:nvSpPr>
          <p:cNvPr id="1013" name="Google Shape;1013;p53"/>
          <p:cNvSpPr txBox="1"/>
          <p:nvPr/>
        </p:nvSpPr>
        <p:spPr>
          <a:xfrm>
            <a:off x="4466575" y="4486275"/>
            <a:ext cx="36270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nir"/>
                <a:ea typeface="Avenir"/>
                <a:cs typeface="Avenir"/>
                <a:sym typeface="Avenir"/>
              </a:rPr>
              <a:t>built-in</a:t>
            </a:r>
            <a:endParaRPr sz="2400">
              <a:latin typeface="Avenir"/>
              <a:ea typeface="Avenir"/>
              <a:cs typeface="Avenir"/>
              <a:sym typeface="Avenir"/>
            </a:endParaRPr>
          </a:p>
        </p:txBody>
      </p:sp>
      <p:sp>
        <p:nvSpPr>
          <p:cNvPr id="1014" name="Google Shape;1014;p53"/>
          <p:cNvSpPr txBox="1"/>
          <p:nvPr/>
        </p:nvSpPr>
        <p:spPr>
          <a:xfrm>
            <a:off x="6219275" y="2565150"/>
            <a:ext cx="3657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nir"/>
                <a:ea typeface="Avenir"/>
                <a:cs typeface="Avenir"/>
                <a:sym typeface="Avenir"/>
              </a:rPr>
              <a:t>L</a:t>
            </a:r>
            <a:endParaRPr sz="2400">
              <a:latin typeface="Avenir"/>
              <a:ea typeface="Avenir"/>
              <a:cs typeface="Avenir"/>
              <a:sym typeface="Avenir"/>
            </a:endParaRPr>
          </a:p>
        </p:txBody>
      </p:sp>
      <p:sp>
        <p:nvSpPr>
          <p:cNvPr id="1015" name="Google Shape;1015;p53"/>
          <p:cNvSpPr txBox="1"/>
          <p:nvPr/>
        </p:nvSpPr>
        <p:spPr>
          <a:xfrm>
            <a:off x="6676475" y="2565150"/>
            <a:ext cx="3657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nir"/>
                <a:ea typeface="Avenir"/>
                <a:cs typeface="Avenir"/>
                <a:sym typeface="Avenir"/>
              </a:rPr>
              <a:t>E</a:t>
            </a:r>
            <a:endParaRPr sz="2400">
              <a:latin typeface="Avenir"/>
              <a:ea typeface="Avenir"/>
              <a:cs typeface="Avenir"/>
              <a:sym typeface="Avenir"/>
            </a:endParaRPr>
          </a:p>
        </p:txBody>
      </p:sp>
      <p:sp>
        <p:nvSpPr>
          <p:cNvPr id="1016" name="Google Shape;1016;p53"/>
          <p:cNvSpPr txBox="1"/>
          <p:nvPr/>
        </p:nvSpPr>
        <p:spPr>
          <a:xfrm>
            <a:off x="7133675" y="2565150"/>
            <a:ext cx="3657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nir"/>
                <a:ea typeface="Avenir"/>
                <a:cs typeface="Avenir"/>
                <a:sym typeface="Avenir"/>
              </a:rPr>
              <a:t>G</a:t>
            </a:r>
            <a:endParaRPr sz="2400">
              <a:latin typeface="Avenir"/>
              <a:ea typeface="Avenir"/>
              <a:cs typeface="Avenir"/>
              <a:sym typeface="Avenir"/>
            </a:endParaRPr>
          </a:p>
        </p:txBody>
      </p:sp>
      <p:sp>
        <p:nvSpPr>
          <p:cNvPr id="1017" name="Google Shape;1017;p53"/>
          <p:cNvSpPr txBox="1"/>
          <p:nvPr/>
        </p:nvSpPr>
        <p:spPr>
          <a:xfrm>
            <a:off x="7590875" y="2565150"/>
            <a:ext cx="3657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nir"/>
                <a:ea typeface="Avenir"/>
                <a:cs typeface="Avenir"/>
                <a:sym typeface="Avenir"/>
              </a:rPr>
              <a:t>B</a:t>
            </a:r>
            <a:endParaRPr sz="2400">
              <a:latin typeface="Avenir"/>
              <a:ea typeface="Avenir"/>
              <a:cs typeface="Avenir"/>
              <a:sym typeface="Avenir"/>
            </a:endParaRPr>
          </a:p>
        </p:txBody>
      </p:sp>
      <p:cxnSp>
        <p:nvCxnSpPr>
          <p:cNvPr id="1018" name="Google Shape;1018;p53"/>
          <p:cNvCxnSpPr/>
          <p:nvPr/>
        </p:nvCxnSpPr>
        <p:spPr>
          <a:xfrm>
            <a:off x="6312375" y="3144175"/>
            <a:ext cx="1567800" cy="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54"/>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Namespace example</a:t>
            </a:r>
            <a:endParaRPr/>
          </a:p>
        </p:txBody>
      </p:sp>
      <p:sp>
        <p:nvSpPr>
          <p:cNvPr id="1024" name="Google Shape;1024;p54"/>
          <p:cNvSpPr txBox="1"/>
          <p:nvPr/>
        </p:nvSpPr>
        <p:spPr>
          <a:xfrm>
            <a:off x="288125" y="1228675"/>
            <a:ext cx="4279500" cy="41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def baz():</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 some stuff happens</a:t>
            </a:r>
            <a:endParaRPr>
              <a:latin typeface="Avenir"/>
              <a:ea typeface="Avenir"/>
              <a:cs typeface="Avenir"/>
              <a:sym typeface="Avenir"/>
            </a:endParaRPr>
          </a:p>
          <a:p>
            <a:pPr indent="0" lvl="0" marL="457200" rtl="0" algn="l">
              <a:spcBef>
                <a:spcPts val="0"/>
              </a:spcBef>
              <a:spcAft>
                <a:spcPts val="0"/>
              </a:spcAft>
              <a:buNone/>
            </a:pPr>
            <a:r>
              <a:rPr lang="en">
                <a:latin typeface="Avenir"/>
                <a:ea typeface="Avenir"/>
                <a:cs typeface="Avenir"/>
                <a:sym typeface="Avenir"/>
              </a:rPr>
              <a:t>V2 = 4</a:t>
            </a:r>
            <a:endParaRPr>
              <a:latin typeface="Avenir"/>
              <a:ea typeface="Avenir"/>
              <a:cs typeface="Avenir"/>
              <a:sym typeface="Avenir"/>
            </a:endParaRPr>
          </a:p>
          <a:p>
            <a:pPr indent="0" lvl="0" marL="457200" rtl="0" algn="l">
              <a:spcBef>
                <a:spcPts val="0"/>
              </a:spcBef>
              <a:spcAft>
                <a:spcPts val="0"/>
              </a:spcAft>
              <a:buNone/>
            </a:pPr>
            <a:r>
              <a:rPr lang="en">
                <a:solidFill>
                  <a:srgbClr val="FF00FF"/>
                </a:solidFill>
                <a:latin typeface="Avenir"/>
                <a:ea typeface="Avenir"/>
                <a:cs typeface="Avenir"/>
                <a:sym typeface="Avenir"/>
              </a:rPr>
              <a:t>####  We are here ####</a:t>
            </a:r>
            <a:endParaRPr>
              <a:solidFill>
                <a:srgbClr val="FF00FF"/>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def bar():</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foo = ‘A’</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V1 = 3</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 some stuff happens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baz() # call function ‘baz’</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foo =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V0 = 2</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call function ‘bar’</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bar()</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cxnSp>
        <p:nvCxnSpPr>
          <p:cNvPr id="1025" name="Google Shape;1025;p54"/>
          <p:cNvCxnSpPr/>
          <p:nvPr/>
        </p:nvCxnSpPr>
        <p:spPr>
          <a:xfrm flipH="1" rot="10800000">
            <a:off x="2872850" y="2059250"/>
            <a:ext cx="627000" cy="8400"/>
          </a:xfrm>
          <a:prstGeom prst="straightConnector1">
            <a:avLst/>
          </a:prstGeom>
          <a:noFill/>
          <a:ln cap="flat" cmpd="sng" w="38100">
            <a:solidFill>
              <a:srgbClr val="FF00FF"/>
            </a:solidFill>
            <a:prstDash val="solid"/>
            <a:round/>
            <a:headEnd len="med" w="med" type="stealth"/>
            <a:tailEnd len="med" w="med" type="none"/>
          </a:ln>
        </p:spPr>
      </p:cxnSp>
      <p:graphicFrame>
        <p:nvGraphicFramePr>
          <p:cNvPr id="1026" name="Google Shape;1026;p54"/>
          <p:cNvGraphicFramePr/>
          <p:nvPr/>
        </p:nvGraphicFramePr>
        <p:xfrm>
          <a:off x="4043025" y="1663050"/>
          <a:ext cx="3000000" cy="3000000"/>
        </p:xfrm>
        <a:graphic>
          <a:graphicData uri="http://schemas.openxmlformats.org/drawingml/2006/table">
            <a:tbl>
              <a:tblPr>
                <a:noFill/>
                <a:tableStyleId>{9125447B-353F-4D6A-A5D2-A9506031AAB4}</a:tableStyleId>
              </a:tblPr>
              <a:tblGrid>
                <a:gridCol w="886875"/>
                <a:gridCol w="886875"/>
                <a:gridCol w="886875"/>
                <a:gridCol w="886875"/>
              </a:tblGrid>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V2 = 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27" name="Google Shape;1027;p54"/>
          <p:cNvGraphicFramePr/>
          <p:nvPr/>
        </p:nvGraphicFramePr>
        <p:xfrm>
          <a:off x="4043025" y="2811800"/>
          <a:ext cx="3000000" cy="3000000"/>
        </p:xfrm>
        <a:graphic>
          <a:graphicData uri="http://schemas.openxmlformats.org/drawingml/2006/table">
            <a:tbl>
              <a:tblPr>
                <a:noFill/>
                <a:tableStyleId>{9125447B-353F-4D6A-A5D2-A9506031AAB4}</a:tableStyleId>
              </a:tblPr>
              <a:tblGrid>
                <a:gridCol w="886875"/>
                <a:gridCol w="886875"/>
                <a:gridCol w="886875"/>
                <a:gridCol w="886875"/>
              </a:tblGrid>
              <a:tr h="381000">
                <a:tc>
                  <a:txBody>
                    <a:bodyPr/>
                    <a:lstStyle/>
                    <a:p>
                      <a:pPr indent="0" lvl="0" marL="0" rtl="0" algn="ctr">
                        <a:spcBef>
                          <a:spcPts val="0"/>
                        </a:spcBef>
                        <a:spcAft>
                          <a:spcPts val="0"/>
                        </a:spcAft>
                        <a:buNone/>
                      </a:pPr>
                      <a:r>
                        <a:rPr lang="en"/>
                        <a:t>f</a:t>
                      </a:r>
                      <a:r>
                        <a:rPr lang="en"/>
                        <a:t>oo = ‘A’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V1 = 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28" name="Google Shape;1028;p54"/>
          <p:cNvGraphicFramePr/>
          <p:nvPr/>
        </p:nvGraphicFramePr>
        <p:xfrm>
          <a:off x="4043025" y="3960550"/>
          <a:ext cx="3000000" cy="3000000"/>
        </p:xfrm>
        <a:graphic>
          <a:graphicData uri="http://schemas.openxmlformats.org/drawingml/2006/table">
            <a:tbl>
              <a:tblPr>
                <a:noFill/>
                <a:tableStyleId>{9125447B-353F-4D6A-A5D2-A9506031AAB4}</a:tableStyleId>
              </a:tblPr>
              <a:tblGrid>
                <a:gridCol w="886875"/>
                <a:gridCol w="886875"/>
                <a:gridCol w="886875"/>
                <a:gridCol w="886875"/>
              </a:tblGrid>
              <a:tr h="381000">
                <a:tc>
                  <a:txBody>
                    <a:bodyPr/>
                    <a:lstStyle/>
                    <a:p>
                      <a:pPr indent="0" lvl="0" marL="0" rtl="0" algn="ctr">
                        <a:spcBef>
                          <a:spcPts val="0"/>
                        </a:spcBef>
                        <a:spcAft>
                          <a:spcPts val="0"/>
                        </a:spcAft>
                        <a:buNone/>
                      </a:pPr>
                      <a:r>
                        <a:rPr lang="en"/>
                        <a:t>f</a:t>
                      </a:r>
                      <a:r>
                        <a:rPr lang="en"/>
                        <a:t>oo = 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V0 = 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29" name="Google Shape;1029;p54"/>
          <p:cNvGraphicFramePr/>
          <p:nvPr/>
        </p:nvGraphicFramePr>
        <p:xfrm>
          <a:off x="4043025" y="5109300"/>
          <a:ext cx="3000000" cy="3000000"/>
        </p:xfrm>
        <a:graphic>
          <a:graphicData uri="http://schemas.openxmlformats.org/drawingml/2006/table">
            <a:tbl>
              <a:tblPr>
                <a:noFill/>
                <a:tableStyleId>{9125447B-353F-4D6A-A5D2-A9506031AAB4}</a:tableStyleId>
              </a:tblPr>
              <a:tblGrid>
                <a:gridCol w="886875"/>
                <a:gridCol w="886875"/>
                <a:gridCol w="886875"/>
                <a:gridCol w="886875"/>
              </a:tblGrid>
              <a:tr h="381000">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30" name="Google Shape;1030;p54"/>
          <p:cNvSpPr txBox="1"/>
          <p:nvPr/>
        </p:nvSpPr>
        <p:spPr>
          <a:xfrm>
            <a:off x="7855875" y="1662975"/>
            <a:ext cx="1076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local</a:t>
            </a:r>
            <a:endParaRPr>
              <a:latin typeface="Avenir"/>
              <a:ea typeface="Avenir"/>
              <a:cs typeface="Avenir"/>
              <a:sym typeface="Avenir"/>
            </a:endParaRPr>
          </a:p>
        </p:txBody>
      </p:sp>
      <p:sp>
        <p:nvSpPr>
          <p:cNvPr id="1031" name="Google Shape;1031;p54"/>
          <p:cNvSpPr txBox="1"/>
          <p:nvPr/>
        </p:nvSpPr>
        <p:spPr>
          <a:xfrm>
            <a:off x="7855875" y="2811750"/>
            <a:ext cx="1076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enclosed</a:t>
            </a:r>
            <a:endParaRPr>
              <a:latin typeface="Avenir"/>
              <a:ea typeface="Avenir"/>
              <a:cs typeface="Avenir"/>
              <a:sym typeface="Avenir"/>
            </a:endParaRPr>
          </a:p>
        </p:txBody>
      </p:sp>
      <p:sp>
        <p:nvSpPr>
          <p:cNvPr id="1032" name="Google Shape;1032;p54"/>
          <p:cNvSpPr txBox="1"/>
          <p:nvPr/>
        </p:nvSpPr>
        <p:spPr>
          <a:xfrm>
            <a:off x="7855875" y="3960525"/>
            <a:ext cx="1076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global</a:t>
            </a:r>
            <a:endParaRPr>
              <a:latin typeface="Avenir"/>
              <a:ea typeface="Avenir"/>
              <a:cs typeface="Avenir"/>
              <a:sym typeface="Avenir"/>
            </a:endParaRPr>
          </a:p>
        </p:txBody>
      </p:sp>
      <p:sp>
        <p:nvSpPr>
          <p:cNvPr id="1033" name="Google Shape;1033;p54"/>
          <p:cNvSpPr txBox="1"/>
          <p:nvPr/>
        </p:nvSpPr>
        <p:spPr>
          <a:xfrm>
            <a:off x="7855875" y="5109300"/>
            <a:ext cx="1076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built-in</a:t>
            </a:r>
            <a:endParaRPr>
              <a:latin typeface="Avenir"/>
              <a:ea typeface="Avenir"/>
              <a:cs typeface="Avenir"/>
              <a:sym typeface="Avenir"/>
            </a:endParaRPr>
          </a:p>
        </p:txBody>
      </p:sp>
      <p:sp>
        <p:nvSpPr>
          <p:cNvPr id="1034" name="Google Shape;1034;p54"/>
          <p:cNvSpPr txBox="1"/>
          <p:nvPr/>
        </p:nvSpPr>
        <p:spPr>
          <a:xfrm>
            <a:off x="4043100" y="760625"/>
            <a:ext cx="3547500" cy="3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current variable values</a:t>
            </a:r>
            <a:endParaRPr>
              <a:latin typeface="Avenir"/>
              <a:ea typeface="Avenir"/>
              <a:cs typeface="Avenir"/>
              <a:sym typeface="Avenir"/>
            </a:endParaRPr>
          </a:p>
        </p:txBody>
      </p:sp>
      <p:graphicFrame>
        <p:nvGraphicFramePr>
          <p:cNvPr id="1035" name="Google Shape;1035;p54"/>
          <p:cNvGraphicFramePr/>
          <p:nvPr/>
        </p:nvGraphicFramePr>
        <p:xfrm>
          <a:off x="4043025" y="1072200"/>
          <a:ext cx="3000000" cy="3000000"/>
        </p:xfrm>
        <a:graphic>
          <a:graphicData uri="http://schemas.openxmlformats.org/drawingml/2006/table">
            <a:tbl>
              <a:tblPr>
                <a:noFill/>
                <a:tableStyleId>{9125447B-353F-4D6A-A5D2-A9506031AAB4}</a:tableStyleId>
              </a:tblPr>
              <a:tblGrid>
                <a:gridCol w="886875"/>
                <a:gridCol w="886875"/>
                <a:gridCol w="886875"/>
                <a:gridCol w="886875"/>
              </a:tblGrid>
              <a:tr h="381000">
                <a:tc>
                  <a:txBody>
                    <a:bodyPr/>
                    <a:lstStyle/>
                    <a:p>
                      <a:pPr indent="0" lvl="0" marL="0" rtl="0" algn="ctr">
                        <a:spcBef>
                          <a:spcPts val="0"/>
                        </a:spcBef>
                        <a:spcAft>
                          <a:spcPts val="0"/>
                        </a:spcAft>
                        <a:buNone/>
                      </a:pPr>
                      <a:r>
                        <a:rPr lang="en"/>
                        <a:t>f</a:t>
                      </a:r>
                      <a:r>
                        <a:rPr lang="en"/>
                        <a:t>oo = ‘A’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V0 = 2</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V1 = 3</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V2 = 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1036" name="Google Shape;1036;p54"/>
          <p:cNvCxnSpPr/>
          <p:nvPr/>
        </p:nvCxnSpPr>
        <p:spPr>
          <a:xfrm>
            <a:off x="4491500" y="1406775"/>
            <a:ext cx="0" cy="1406700"/>
          </a:xfrm>
          <a:prstGeom prst="straightConnector1">
            <a:avLst/>
          </a:prstGeom>
          <a:noFill/>
          <a:ln cap="flat" cmpd="sng" w="28575">
            <a:solidFill>
              <a:srgbClr val="FF00FF"/>
            </a:solidFill>
            <a:prstDash val="solid"/>
            <a:round/>
            <a:headEnd len="med" w="med" type="none"/>
            <a:tailEnd len="med" w="med" type="triangle"/>
          </a:ln>
        </p:spPr>
      </p:cxnSp>
      <p:cxnSp>
        <p:nvCxnSpPr>
          <p:cNvPr id="1037" name="Google Shape;1037;p54"/>
          <p:cNvCxnSpPr/>
          <p:nvPr/>
        </p:nvCxnSpPr>
        <p:spPr>
          <a:xfrm>
            <a:off x="5406625" y="1406775"/>
            <a:ext cx="0" cy="2542500"/>
          </a:xfrm>
          <a:prstGeom prst="straightConnector1">
            <a:avLst/>
          </a:prstGeom>
          <a:noFill/>
          <a:ln cap="flat" cmpd="sng" w="28575">
            <a:solidFill>
              <a:srgbClr val="FF00FF"/>
            </a:solidFill>
            <a:prstDash val="solid"/>
            <a:round/>
            <a:headEnd len="med" w="med" type="none"/>
            <a:tailEnd len="med" w="med" type="triangle"/>
          </a:ln>
        </p:spPr>
      </p:cxnSp>
      <p:cxnSp>
        <p:nvCxnSpPr>
          <p:cNvPr id="1038" name="Google Shape;1038;p54"/>
          <p:cNvCxnSpPr/>
          <p:nvPr/>
        </p:nvCxnSpPr>
        <p:spPr>
          <a:xfrm>
            <a:off x="6287850" y="1405050"/>
            <a:ext cx="0" cy="1406700"/>
          </a:xfrm>
          <a:prstGeom prst="straightConnector1">
            <a:avLst/>
          </a:prstGeom>
          <a:noFill/>
          <a:ln cap="flat" cmpd="sng" w="28575">
            <a:solidFill>
              <a:srgbClr val="FF00FF"/>
            </a:solidFill>
            <a:prstDash val="solid"/>
            <a:round/>
            <a:headEnd len="med" w="med" type="none"/>
            <a:tailEnd len="med" w="med" type="triangle"/>
          </a:ln>
        </p:spPr>
      </p:cxnSp>
      <p:cxnSp>
        <p:nvCxnSpPr>
          <p:cNvPr id="1039" name="Google Shape;1039;p54"/>
          <p:cNvCxnSpPr/>
          <p:nvPr/>
        </p:nvCxnSpPr>
        <p:spPr>
          <a:xfrm>
            <a:off x="7160575" y="1405050"/>
            <a:ext cx="0" cy="264300"/>
          </a:xfrm>
          <a:prstGeom prst="straightConnector1">
            <a:avLst/>
          </a:prstGeom>
          <a:noFill/>
          <a:ln cap="flat" cmpd="sng" w="28575">
            <a:solidFill>
              <a:srgbClr val="FF00FF"/>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55"/>
          <p:cNvSpPr txBox="1"/>
          <p:nvPr>
            <p:ph type="title"/>
          </p:nvPr>
        </p:nvSpPr>
        <p:spPr>
          <a:xfrm>
            <a:off x="311700" y="2389833"/>
            <a:ext cx="8520600" cy="935400"/>
          </a:xfrm>
          <a:prstGeom prst="rect">
            <a:avLst/>
          </a:prstGeom>
        </p:spPr>
        <p:txBody>
          <a:bodyPr anchorCtr="0" anchor="ctr" bIns="94825" lIns="94825" spcFirstLastPara="1" rIns="94825" wrap="square" tIns="94825">
            <a:noAutofit/>
          </a:bodyPr>
          <a:lstStyle/>
          <a:p>
            <a:pPr indent="0" lvl="0" marL="0" rtl="0" algn="ctr">
              <a:spcBef>
                <a:spcPts val="0"/>
              </a:spcBef>
              <a:spcAft>
                <a:spcPts val="0"/>
              </a:spcAft>
              <a:buNone/>
            </a:pPr>
            <a:r>
              <a:rPr lang="en"/>
              <a:t>Functions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56"/>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Anatomy of a function</a:t>
            </a:r>
            <a:endParaRPr/>
          </a:p>
        </p:txBody>
      </p:sp>
      <p:sp>
        <p:nvSpPr>
          <p:cNvPr id="1050" name="Google Shape;1050;p56"/>
          <p:cNvSpPr txBox="1"/>
          <p:nvPr/>
        </p:nvSpPr>
        <p:spPr>
          <a:xfrm>
            <a:off x="1012500" y="2372225"/>
            <a:ext cx="7576200" cy="24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venir"/>
                <a:ea typeface="Avenir"/>
                <a:cs typeface="Avenir"/>
                <a:sym typeface="Avenir"/>
              </a:rPr>
              <a:t>d</a:t>
            </a:r>
            <a:r>
              <a:rPr lang="en" sz="3000">
                <a:latin typeface="Avenir"/>
                <a:ea typeface="Avenir"/>
                <a:cs typeface="Avenir"/>
                <a:sym typeface="Avenir"/>
              </a:rPr>
              <a:t>ef </a:t>
            </a:r>
            <a:r>
              <a:rPr lang="en" sz="3000">
                <a:solidFill>
                  <a:srgbClr val="FF00FF"/>
                </a:solidFill>
                <a:latin typeface="Avenir"/>
                <a:ea typeface="Avenir"/>
                <a:cs typeface="Avenir"/>
                <a:sym typeface="Avenir"/>
              </a:rPr>
              <a:t>function</a:t>
            </a:r>
            <a:r>
              <a:rPr lang="en" sz="3000">
                <a:latin typeface="Avenir"/>
                <a:ea typeface="Avenir"/>
                <a:cs typeface="Avenir"/>
                <a:sym typeface="Avenir"/>
              </a:rPr>
              <a:t>(</a:t>
            </a:r>
            <a:r>
              <a:rPr lang="en" sz="3000">
                <a:solidFill>
                  <a:srgbClr val="00FFFF"/>
                </a:solidFill>
                <a:latin typeface="Avenir"/>
                <a:ea typeface="Avenir"/>
                <a:cs typeface="Avenir"/>
                <a:sym typeface="Avenir"/>
              </a:rPr>
              <a:t>arg1</a:t>
            </a:r>
            <a:r>
              <a:rPr lang="en" sz="3000">
                <a:latin typeface="Avenir"/>
                <a:ea typeface="Avenir"/>
                <a:cs typeface="Avenir"/>
                <a:sym typeface="Avenir"/>
              </a:rPr>
              <a:t>,</a:t>
            </a:r>
            <a:r>
              <a:rPr lang="en" sz="3000">
                <a:solidFill>
                  <a:srgbClr val="00FFFF"/>
                </a:solidFill>
                <a:latin typeface="Avenir"/>
                <a:ea typeface="Avenir"/>
                <a:cs typeface="Avenir"/>
                <a:sym typeface="Avenir"/>
              </a:rPr>
              <a:t> arg2</a:t>
            </a:r>
            <a:r>
              <a:rPr lang="en" sz="3000">
                <a:latin typeface="Avenir"/>
                <a:ea typeface="Avenir"/>
                <a:cs typeface="Avenir"/>
                <a:sym typeface="Avenir"/>
              </a:rPr>
              <a:t>,</a:t>
            </a:r>
            <a:r>
              <a:rPr lang="en" sz="3000">
                <a:solidFill>
                  <a:srgbClr val="00FFFF"/>
                </a:solidFill>
                <a:latin typeface="Avenir"/>
                <a:ea typeface="Avenir"/>
                <a:cs typeface="Avenir"/>
                <a:sym typeface="Avenir"/>
              </a:rPr>
              <a:t> arg3</a:t>
            </a:r>
            <a:r>
              <a:rPr lang="en" sz="3000">
                <a:latin typeface="Avenir"/>
                <a:ea typeface="Avenir"/>
                <a:cs typeface="Avenir"/>
                <a:sym typeface="Avenir"/>
              </a:rPr>
              <a:t>):</a:t>
            </a:r>
            <a:endParaRPr sz="3000">
              <a:latin typeface="Avenir"/>
              <a:ea typeface="Avenir"/>
              <a:cs typeface="Avenir"/>
              <a:sym typeface="Avenir"/>
            </a:endParaRPr>
          </a:p>
          <a:p>
            <a:pPr indent="0" lvl="0" marL="0" rtl="0" algn="l">
              <a:spcBef>
                <a:spcPts val="0"/>
              </a:spcBef>
              <a:spcAft>
                <a:spcPts val="0"/>
              </a:spcAft>
              <a:buNone/>
            </a:pPr>
            <a:r>
              <a:rPr lang="en" sz="3000">
                <a:latin typeface="Avenir"/>
                <a:ea typeface="Avenir"/>
                <a:cs typeface="Avenir"/>
                <a:sym typeface="Avenir"/>
              </a:rPr>
              <a:t>	</a:t>
            </a:r>
            <a:r>
              <a:rPr lang="en" sz="3000">
                <a:solidFill>
                  <a:srgbClr val="00FF00"/>
                </a:solidFill>
                <a:latin typeface="Avenir"/>
                <a:ea typeface="Avenir"/>
                <a:cs typeface="Avenir"/>
                <a:sym typeface="Avenir"/>
              </a:rPr>
              <a:t>operation 1</a:t>
            </a:r>
            <a:endParaRPr sz="3000">
              <a:solidFill>
                <a:srgbClr val="00FF00"/>
              </a:solidFill>
              <a:latin typeface="Avenir"/>
              <a:ea typeface="Avenir"/>
              <a:cs typeface="Avenir"/>
              <a:sym typeface="Avenir"/>
            </a:endParaRPr>
          </a:p>
          <a:p>
            <a:pPr indent="0" lvl="0" marL="0" rtl="0" algn="l">
              <a:spcBef>
                <a:spcPts val="0"/>
              </a:spcBef>
              <a:spcAft>
                <a:spcPts val="0"/>
              </a:spcAft>
              <a:buNone/>
            </a:pPr>
            <a:r>
              <a:rPr lang="en" sz="3000">
                <a:solidFill>
                  <a:srgbClr val="00FF00"/>
                </a:solidFill>
                <a:latin typeface="Avenir"/>
                <a:ea typeface="Avenir"/>
                <a:cs typeface="Avenir"/>
                <a:sym typeface="Avenir"/>
              </a:rPr>
              <a:t>	operation 2</a:t>
            </a:r>
            <a:endParaRPr sz="3000">
              <a:solidFill>
                <a:srgbClr val="00FF00"/>
              </a:solidFill>
              <a:latin typeface="Avenir"/>
              <a:ea typeface="Avenir"/>
              <a:cs typeface="Avenir"/>
              <a:sym typeface="Avenir"/>
            </a:endParaRPr>
          </a:p>
          <a:p>
            <a:pPr indent="0" lvl="0" marL="0" rtl="0" algn="l">
              <a:spcBef>
                <a:spcPts val="0"/>
              </a:spcBef>
              <a:spcAft>
                <a:spcPts val="0"/>
              </a:spcAft>
              <a:buNone/>
            </a:pPr>
            <a:r>
              <a:rPr lang="en" sz="3000">
                <a:solidFill>
                  <a:srgbClr val="00FF00"/>
                </a:solidFill>
                <a:latin typeface="Avenir"/>
                <a:ea typeface="Avenir"/>
                <a:cs typeface="Avenir"/>
                <a:sym typeface="Avenir"/>
              </a:rPr>
              <a:t>	…</a:t>
            </a:r>
            <a:endParaRPr sz="3000">
              <a:solidFill>
                <a:srgbClr val="00FF00"/>
              </a:solidFill>
              <a:latin typeface="Avenir"/>
              <a:ea typeface="Avenir"/>
              <a:cs typeface="Avenir"/>
              <a:sym typeface="Avenir"/>
            </a:endParaRPr>
          </a:p>
          <a:p>
            <a:pPr indent="0" lvl="0" marL="0" rtl="0" algn="l">
              <a:spcBef>
                <a:spcPts val="0"/>
              </a:spcBef>
              <a:spcAft>
                <a:spcPts val="0"/>
              </a:spcAft>
              <a:buNone/>
            </a:pPr>
            <a:r>
              <a:rPr lang="en" sz="3000">
                <a:latin typeface="Avenir"/>
                <a:ea typeface="Avenir"/>
                <a:cs typeface="Avenir"/>
                <a:sym typeface="Avenir"/>
              </a:rPr>
              <a:t>	</a:t>
            </a:r>
            <a:r>
              <a:rPr lang="en" sz="3000">
                <a:latin typeface="Avenir"/>
                <a:ea typeface="Avenir"/>
                <a:cs typeface="Avenir"/>
                <a:sym typeface="Avenir"/>
              </a:rPr>
              <a:t>r</a:t>
            </a:r>
            <a:r>
              <a:rPr lang="en" sz="3000">
                <a:latin typeface="Avenir"/>
                <a:ea typeface="Avenir"/>
                <a:cs typeface="Avenir"/>
                <a:sym typeface="Avenir"/>
              </a:rPr>
              <a:t>eturn </a:t>
            </a:r>
            <a:r>
              <a:rPr lang="en" sz="3000">
                <a:solidFill>
                  <a:srgbClr val="FF0000"/>
                </a:solidFill>
                <a:latin typeface="Avenir"/>
                <a:ea typeface="Avenir"/>
                <a:cs typeface="Avenir"/>
                <a:sym typeface="Avenir"/>
              </a:rPr>
              <a:t>value</a:t>
            </a:r>
            <a:endParaRPr sz="3000">
              <a:solidFill>
                <a:srgbClr val="FF0000"/>
              </a:solidFill>
              <a:latin typeface="Avenir"/>
              <a:ea typeface="Avenir"/>
              <a:cs typeface="Avenir"/>
              <a:sym typeface="Avenir"/>
            </a:endParaRPr>
          </a:p>
        </p:txBody>
      </p:sp>
      <p:sp>
        <p:nvSpPr>
          <p:cNvPr id="1051" name="Google Shape;1051;p56"/>
          <p:cNvSpPr txBox="1"/>
          <p:nvPr/>
        </p:nvSpPr>
        <p:spPr>
          <a:xfrm>
            <a:off x="1338750" y="1609525"/>
            <a:ext cx="1762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nir"/>
                <a:ea typeface="Avenir"/>
                <a:cs typeface="Avenir"/>
                <a:sym typeface="Avenir"/>
              </a:rPr>
              <a:t>function name</a:t>
            </a:r>
            <a:endParaRPr sz="1800">
              <a:latin typeface="Avenir"/>
              <a:ea typeface="Avenir"/>
              <a:cs typeface="Avenir"/>
              <a:sym typeface="Avenir"/>
            </a:endParaRPr>
          </a:p>
        </p:txBody>
      </p:sp>
      <p:sp>
        <p:nvSpPr>
          <p:cNvPr id="1052" name="Google Shape;1052;p56"/>
          <p:cNvSpPr txBox="1"/>
          <p:nvPr/>
        </p:nvSpPr>
        <p:spPr>
          <a:xfrm>
            <a:off x="4321625" y="1609525"/>
            <a:ext cx="2245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nir"/>
                <a:ea typeface="Avenir"/>
                <a:cs typeface="Avenir"/>
                <a:sym typeface="Avenir"/>
              </a:rPr>
              <a:t>function arguments</a:t>
            </a:r>
            <a:endParaRPr sz="1800">
              <a:latin typeface="Avenir"/>
              <a:ea typeface="Avenir"/>
              <a:cs typeface="Avenir"/>
              <a:sym typeface="Avenir"/>
            </a:endParaRPr>
          </a:p>
        </p:txBody>
      </p:sp>
      <p:sp>
        <p:nvSpPr>
          <p:cNvPr id="1053" name="Google Shape;1053;p56"/>
          <p:cNvSpPr txBox="1"/>
          <p:nvPr/>
        </p:nvSpPr>
        <p:spPr>
          <a:xfrm>
            <a:off x="5653025" y="3423100"/>
            <a:ext cx="2245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nir"/>
                <a:ea typeface="Avenir"/>
                <a:cs typeface="Avenir"/>
                <a:sym typeface="Avenir"/>
              </a:rPr>
              <a:t>function operations</a:t>
            </a:r>
            <a:endParaRPr sz="1800">
              <a:latin typeface="Avenir"/>
              <a:ea typeface="Avenir"/>
              <a:cs typeface="Avenir"/>
              <a:sym typeface="Avenir"/>
            </a:endParaRPr>
          </a:p>
        </p:txBody>
      </p:sp>
      <p:sp>
        <p:nvSpPr>
          <p:cNvPr id="1054" name="Google Shape;1054;p56"/>
          <p:cNvSpPr txBox="1"/>
          <p:nvPr/>
        </p:nvSpPr>
        <p:spPr>
          <a:xfrm>
            <a:off x="5653025" y="4355225"/>
            <a:ext cx="2245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nir"/>
                <a:ea typeface="Avenir"/>
                <a:cs typeface="Avenir"/>
                <a:sym typeface="Avenir"/>
              </a:rPr>
              <a:t>function output</a:t>
            </a:r>
            <a:endParaRPr sz="1800">
              <a:latin typeface="Avenir"/>
              <a:ea typeface="Avenir"/>
              <a:cs typeface="Avenir"/>
              <a:sym typeface="Avenir"/>
            </a:endParaRPr>
          </a:p>
        </p:txBody>
      </p:sp>
      <p:cxnSp>
        <p:nvCxnSpPr>
          <p:cNvPr id="1055" name="Google Shape;1055;p56"/>
          <p:cNvCxnSpPr>
            <a:stCxn id="1051" idx="2"/>
          </p:cNvCxnSpPr>
          <p:nvPr/>
        </p:nvCxnSpPr>
        <p:spPr>
          <a:xfrm>
            <a:off x="2220150" y="1982425"/>
            <a:ext cx="0" cy="543000"/>
          </a:xfrm>
          <a:prstGeom prst="straightConnector1">
            <a:avLst/>
          </a:prstGeom>
          <a:noFill/>
          <a:ln cap="flat" cmpd="sng" w="28575">
            <a:solidFill>
              <a:srgbClr val="FF00FF"/>
            </a:solidFill>
            <a:prstDash val="solid"/>
            <a:round/>
            <a:headEnd len="med" w="med" type="none"/>
            <a:tailEnd len="med" w="med" type="triangle"/>
          </a:ln>
        </p:spPr>
      </p:cxnSp>
      <p:cxnSp>
        <p:nvCxnSpPr>
          <p:cNvPr id="1056" name="Google Shape;1056;p56"/>
          <p:cNvCxnSpPr>
            <a:stCxn id="1052" idx="2"/>
          </p:cNvCxnSpPr>
          <p:nvPr/>
        </p:nvCxnSpPr>
        <p:spPr>
          <a:xfrm flipH="1">
            <a:off x="4660925" y="1982425"/>
            <a:ext cx="783600" cy="543000"/>
          </a:xfrm>
          <a:prstGeom prst="straightConnector1">
            <a:avLst/>
          </a:prstGeom>
          <a:noFill/>
          <a:ln cap="flat" cmpd="sng" w="28575">
            <a:solidFill>
              <a:srgbClr val="00FFFF"/>
            </a:solidFill>
            <a:prstDash val="solid"/>
            <a:round/>
            <a:headEnd len="med" w="med" type="none"/>
            <a:tailEnd len="med" w="med" type="triangle"/>
          </a:ln>
        </p:spPr>
      </p:cxnSp>
      <p:cxnSp>
        <p:nvCxnSpPr>
          <p:cNvPr id="1057" name="Google Shape;1057;p56"/>
          <p:cNvCxnSpPr>
            <a:stCxn id="1053" idx="1"/>
          </p:cNvCxnSpPr>
          <p:nvPr/>
        </p:nvCxnSpPr>
        <p:spPr>
          <a:xfrm rot="10800000">
            <a:off x="3686525" y="3609550"/>
            <a:ext cx="1966500" cy="0"/>
          </a:xfrm>
          <a:prstGeom prst="straightConnector1">
            <a:avLst/>
          </a:prstGeom>
          <a:noFill/>
          <a:ln cap="flat" cmpd="sng" w="28575">
            <a:solidFill>
              <a:srgbClr val="00FF00"/>
            </a:solidFill>
            <a:prstDash val="solid"/>
            <a:round/>
            <a:headEnd len="med" w="med" type="none"/>
            <a:tailEnd len="med" w="med" type="triangle"/>
          </a:ln>
        </p:spPr>
      </p:cxnSp>
      <p:cxnSp>
        <p:nvCxnSpPr>
          <p:cNvPr id="1058" name="Google Shape;1058;p56"/>
          <p:cNvCxnSpPr>
            <a:stCxn id="1054" idx="1"/>
          </p:cNvCxnSpPr>
          <p:nvPr/>
        </p:nvCxnSpPr>
        <p:spPr>
          <a:xfrm rot="10800000">
            <a:off x="3677825" y="4541675"/>
            <a:ext cx="1975200" cy="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57"/>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 basic function</a:t>
            </a:r>
            <a:endParaRPr/>
          </a:p>
        </p:txBody>
      </p:sp>
      <p:sp>
        <p:nvSpPr>
          <p:cNvPr id="1064" name="Google Shape;1064;p57"/>
          <p:cNvSpPr txBox="1"/>
          <p:nvPr/>
        </p:nvSpPr>
        <p:spPr>
          <a:xfrm>
            <a:off x="927975" y="1177300"/>
            <a:ext cx="2860500" cy="24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FF"/>
                </a:solidFill>
                <a:latin typeface="Avenir"/>
                <a:ea typeface="Avenir"/>
                <a:cs typeface="Avenir"/>
                <a:sym typeface="Avenir"/>
              </a:rPr>
              <a:t>def</a:t>
            </a:r>
            <a:r>
              <a:rPr lang="en" sz="3000">
                <a:latin typeface="Avenir"/>
                <a:ea typeface="Avenir"/>
                <a:cs typeface="Avenir"/>
                <a:sym typeface="Avenir"/>
              </a:rPr>
              <a:t> </a:t>
            </a:r>
            <a:r>
              <a:rPr lang="en" sz="3000">
                <a:latin typeface="Avenir"/>
                <a:ea typeface="Avenir"/>
                <a:cs typeface="Avenir"/>
                <a:sym typeface="Avenir"/>
              </a:rPr>
              <a:t>make_list</a:t>
            </a:r>
            <a:r>
              <a:rPr lang="en" sz="3000">
                <a:latin typeface="Avenir"/>
                <a:ea typeface="Avenir"/>
                <a:cs typeface="Avenir"/>
                <a:sym typeface="Avenir"/>
              </a:rPr>
              <a:t>():</a:t>
            </a:r>
            <a:endParaRPr sz="3000">
              <a:latin typeface="Avenir"/>
              <a:ea typeface="Avenir"/>
              <a:cs typeface="Avenir"/>
              <a:sym typeface="Avenir"/>
            </a:endParaRPr>
          </a:p>
          <a:p>
            <a:pPr indent="0" lvl="0" marL="0" rtl="0" algn="l">
              <a:spcBef>
                <a:spcPts val="0"/>
              </a:spcBef>
              <a:spcAft>
                <a:spcPts val="0"/>
              </a:spcAft>
              <a:buNone/>
            </a:pPr>
            <a:r>
              <a:rPr lang="en" sz="3000">
                <a:latin typeface="Avenir"/>
                <a:ea typeface="Avenir"/>
                <a:cs typeface="Avenir"/>
                <a:sym typeface="Avenir"/>
              </a:rPr>
              <a:t>	L = []</a:t>
            </a:r>
            <a:endParaRPr sz="3000">
              <a:latin typeface="Avenir"/>
              <a:ea typeface="Avenir"/>
              <a:cs typeface="Avenir"/>
              <a:sym typeface="Avenir"/>
            </a:endParaRPr>
          </a:p>
          <a:p>
            <a:pPr indent="0" lvl="0" marL="0" rtl="0" algn="l">
              <a:spcBef>
                <a:spcPts val="0"/>
              </a:spcBef>
              <a:spcAft>
                <a:spcPts val="0"/>
              </a:spcAft>
              <a:buNone/>
            </a:pPr>
            <a:r>
              <a:rPr lang="en" sz="3000">
                <a:latin typeface="Avenir"/>
                <a:ea typeface="Avenir"/>
                <a:cs typeface="Avenir"/>
                <a:sym typeface="Avenir"/>
              </a:rPr>
              <a:t>	return L</a:t>
            </a:r>
            <a:endParaRPr sz="3000">
              <a:latin typeface="Avenir"/>
              <a:ea typeface="Avenir"/>
              <a:cs typeface="Avenir"/>
              <a:sym typeface="Avenir"/>
            </a:endParaRPr>
          </a:p>
        </p:txBody>
      </p:sp>
      <p:sp>
        <p:nvSpPr>
          <p:cNvPr id="1065" name="Google Shape;1065;p57"/>
          <p:cNvSpPr txBox="1"/>
          <p:nvPr/>
        </p:nvSpPr>
        <p:spPr>
          <a:xfrm>
            <a:off x="927975" y="3423975"/>
            <a:ext cx="3093300" cy="1508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Avenir"/>
                <a:ea typeface="Avenir"/>
                <a:cs typeface="Avenir"/>
                <a:sym typeface="Avenir"/>
              </a:rPr>
              <a:t>In:</a:t>
            </a:r>
            <a:endParaRPr>
              <a:solidFill>
                <a:srgbClr val="FF0000"/>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V = make_list()</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print(V)</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solidFill>
                  <a:srgbClr val="0000FF"/>
                </a:solidFill>
                <a:latin typeface="Avenir"/>
                <a:ea typeface="Avenir"/>
                <a:cs typeface="Avenir"/>
                <a:sym typeface="Avenir"/>
              </a:rPr>
              <a:t>Out:</a:t>
            </a:r>
            <a:endParaRPr>
              <a:solidFill>
                <a:srgbClr val="0000FF"/>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a:t>
            </a:r>
            <a:endParaRPr>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58"/>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Arguments to a function</a:t>
            </a:r>
            <a:endParaRPr/>
          </a:p>
        </p:txBody>
      </p:sp>
      <p:sp>
        <p:nvSpPr>
          <p:cNvPr id="1071" name="Google Shape;1071;p58"/>
          <p:cNvSpPr txBox="1"/>
          <p:nvPr/>
        </p:nvSpPr>
        <p:spPr>
          <a:xfrm>
            <a:off x="927975" y="1033525"/>
            <a:ext cx="5940600" cy="18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venir"/>
                <a:ea typeface="Avenir"/>
                <a:cs typeface="Avenir"/>
                <a:sym typeface="Avenir"/>
              </a:rPr>
              <a:t>def add_numbers(</a:t>
            </a:r>
            <a:r>
              <a:rPr lang="en" sz="3000">
                <a:solidFill>
                  <a:srgbClr val="FF00FF"/>
                </a:solidFill>
                <a:latin typeface="Avenir"/>
                <a:ea typeface="Avenir"/>
                <a:cs typeface="Avenir"/>
                <a:sym typeface="Avenir"/>
              </a:rPr>
              <a:t>N0</a:t>
            </a:r>
            <a:r>
              <a:rPr lang="en" sz="3000">
                <a:latin typeface="Avenir"/>
                <a:ea typeface="Avenir"/>
                <a:cs typeface="Avenir"/>
                <a:sym typeface="Avenir"/>
              </a:rPr>
              <a:t>,</a:t>
            </a:r>
            <a:r>
              <a:rPr lang="en" sz="3000">
                <a:solidFill>
                  <a:srgbClr val="FF00FF"/>
                </a:solidFill>
                <a:latin typeface="Avenir"/>
                <a:ea typeface="Avenir"/>
                <a:cs typeface="Avenir"/>
                <a:sym typeface="Avenir"/>
              </a:rPr>
              <a:t> N1</a:t>
            </a:r>
            <a:r>
              <a:rPr lang="en" sz="3000">
                <a:latin typeface="Avenir"/>
                <a:ea typeface="Avenir"/>
                <a:cs typeface="Avenir"/>
                <a:sym typeface="Avenir"/>
              </a:rPr>
              <a:t>,</a:t>
            </a:r>
            <a:r>
              <a:rPr lang="en" sz="3000">
                <a:solidFill>
                  <a:srgbClr val="FF00FF"/>
                </a:solidFill>
                <a:latin typeface="Avenir"/>
                <a:ea typeface="Avenir"/>
                <a:cs typeface="Avenir"/>
                <a:sym typeface="Avenir"/>
              </a:rPr>
              <a:t> N2=0</a:t>
            </a:r>
            <a:r>
              <a:rPr lang="en" sz="3000">
                <a:latin typeface="Avenir"/>
                <a:ea typeface="Avenir"/>
                <a:cs typeface="Avenir"/>
                <a:sym typeface="Avenir"/>
              </a:rPr>
              <a:t>):</a:t>
            </a:r>
            <a:endParaRPr sz="3000">
              <a:latin typeface="Avenir"/>
              <a:ea typeface="Avenir"/>
              <a:cs typeface="Avenir"/>
              <a:sym typeface="Avenir"/>
            </a:endParaRPr>
          </a:p>
          <a:p>
            <a:pPr indent="0" lvl="0" marL="0" rtl="0" algn="l">
              <a:spcBef>
                <a:spcPts val="0"/>
              </a:spcBef>
              <a:spcAft>
                <a:spcPts val="0"/>
              </a:spcAft>
              <a:buNone/>
            </a:pPr>
            <a:r>
              <a:rPr lang="en" sz="3000">
                <a:latin typeface="Avenir"/>
                <a:ea typeface="Avenir"/>
                <a:cs typeface="Avenir"/>
                <a:sym typeface="Avenir"/>
              </a:rPr>
              <a:t>	total = N0 + N1 + N2</a:t>
            </a:r>
            <a:endParaRPr sz="3000">
              <a:latin typeface="Avenir"/>
              <a:ea typeface="Avenir"/>
              <a:cs typeface="Avenir"/>
              <a:sym typeface="Avenir"/>
            </a:endParaRPr>
          </a:p>
          <a:p>
            <a:pPr indent="0" lvl="0" marL="0" rtl="0" algn="l">
              <a:spcBef>
                <a:spcPts val="0"/>
              </a:spcBef>
              <a:spcAft>
                <a:spcPts val="0"/>
              </a:spcAft>
              <a:buNone/>
            </a:pPr>
            <a:r>
              <a:rPr lang="en" sz="3000">
                <a:latin typeface="Avenir"/>
                <a:ea typeface="Avenir"/>
                <a:cs typeface="Avenir"/>
                <a:sym typeface="Avenir"/>
              </a:rPr>
              <a:t>	return total</a:t>
            </a:r>
            <a:endParaRPr sz="3000">
              <a:latin typeface="Avenir"/>
              <a:ea typeface="Avenir"/>
              <a:cs typeface="Avenir"/>
              <a:sym typeface="Avenir"/>
            </a:endParaRPr>
          </a:p>
        </p:txBody>
      </p:sp>
      <p:sp>
        <p:nvSpPr>
          <p:cNvPr id="1072" name="Google Shape;1072;p58"/>
          <p:cNvSpPr txBox="1"/>
          <p:nvPr/>
        </p:nvSpPr>
        <p:spPr>
          <a:xfrm>
            <a:off x="927975" y="2677950"/>
            <a:ext cx="3093300" cy="28728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Avenir"/>
                <a:ea typeface="Avenir"/>
                <a:cs typeface="Avenir"/>
                <a:sym typeface="Avenir"/>
              </a:rPr>
              <a:t>In:</a:t>
            </a:r>
            <a:endParaRPr>
              <a:solidFill>
                <a:srgbClr val="FF0000"/>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V = add_numbers(1, 2)</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print(V)</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solidFill>
                  <a:srgbClr val="0000FF"/>
                </a:solidFill>
                <a:latin typeface="Avenir"/>
                <a:ea typeface="Avenir"/>
                <a:cs typeface="Avenir"/>
                <a:sym typeface="Avenir"/>
              </a:rPr>
              <a:t>Out:</a:t>
            </a:r>
            <a:endParaRPr>
              <a:solidFill>
                <a:srgbClr val="0000FF"/>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3</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a:solidFill>
                  <a:srgbClr val="FF0000"/>
                </a:solidFill>
                <a:latin typeface="Avenir"/>
                <a:ea typeface="Avenir"/>
                <a:cs typeface="Avenir"/>
                <a:sym typeface="Avenir"/>
              </a:rPr>
              <a:t>In:</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V = add_numbers(1, 2, 3)</a:t>
            </a:r>
            <a:endParaRPr>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  print(V)</a:t>
            </a:r>
            <a:endParaRPr>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a:solidFill>
                  <a:srgbClr val="0000FF"/>
                </a:solidFill>
                <a:latin typeface="Avenir"/>
                <a:ea typeface="Avenir"/>
                <a:cs typeface="Avenir"/>
                <a:sym typeface="Avenir"/>
              </a:rPr>
              <a:t>Out:</a:t>
            </a:r>
            <a:endParaRPr>
              <a:solidFill>
                <a:srgbClr val="0000FF"/>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  6</a:t>
            </a:r>
            <a:endParaRPr>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59"/>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Arguments to a function</a:t>
            </a:r>
            <a:endParaRPr/>
          </a:p>
        </p:txBody>
      </p:sp>
      <p:sp>
        <p:nvSpPr>
          <p:cNvPr id="1078" name="Google Shape;1078;p59"/>
          <p:cNvSpPr txBox="1"/>
          <p:nvPr/>
        </p:nvSpPr>
        <p:spPr>
          <a:xfrm>
            <a:off x="927975" y="1338325"/>
            <a:ext cx="5940600" cy="18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venir"/>
                <a:ea typeface="Avenir"/>
                <a:cs typeface="Avenir"/>
                <a:sym typeface="Avenir"/>
              </a:rPr>
              <a:t>N0 = 1</a:t>
            </a:r>
            <a:endParaRPr sz="3000">
              <a:latin typeface="Avenir"/>
              <a:ea typeface="Avenir"/>
              <a:cs typeface="Avenir"/>
              <a:sym typeface="Avenir"/>
            </a:endParaRPr>
          </a:p>
          <a:p>
            <a:pPr indent="0" lvl="0" marL="0" rtl="0" algn="l">
              <a:spcBef>
                <a:spcPts val="0"/>
              </a:spcBef>
              <a:spcAft>
                <a:spcPts val="0"/>
              </a:spcAft>
              <a:buNone/>
            </a:pPr>
            <a:r>
              <a:t/>
            </a:r>
            <a:endParaRPr sz="3000">
              <a:latin typeface="Avenir"/>
              <a:ea typeface="Avenir"/>
              <a:cs typeface="Avenir"/>
              <a:sym typeface="Avenir"/>
            </a:endParaRPr>
          </a:p>
          <a:p>
            <a:pPr indent="0" lvl="0" marL="0" rtl="0" algn="l">
              <a:spcBef>
                <a:spcPts val="0"/>
              </a:spcBef>
              <a:spcAft>
                <a:spcPts val="0"/>
              </a:spcAft>
              <a:buNone/>
            </a:pPr>
            <a:r>
              <a:rPr lang="en" sz="3000">
                <a:latin typeface="Avenir"/>
                <a:ea typeface="Avenir"/>
                <a:cs typeface="Avenir"/>
                <a:sym typeface="Avenir"/>
              </a:rPr>
              <a:t>def add_numbers(N1, N2):</a:t>
            </a:r>
            <a:endParaRPr sz="3000">
              <a:latin typeface="Avenir"/>
              <a:ea typeface="Avenir"/>
              <a:cs typeface="Avenir"/>
              <a:sym typeface="Avenir"/>
            </a:endParaRPr>
          </a:p>
          <a:p>
            <a:pPr indent="0" lvl="0" marL="0" rtl="0" algn="l">
              <a:spcBef>
                <a:spcPts val="0"/>
              </a:spcBef>
              <a:spcAft>
                <a:spcPts val="0"/>
              </a:spcAft>
              <a:buNone/>
            </a:pPr>
            <a:r>
              <a:rPr lang="en" sz="3000">
                <a:latin typeface="Avenir"/>
                <a:ea typeface="Avenir"/>
                <a:cs typeface="Avenir"/>
                <a:sym typeface="Avenir"/>
              </a:rPr>
              <a:t>	total = </a:t>
            </a:r>
            <a:r>
              <a:rPr lang="en" sz="3000">
                <a:solidFill>
                  <a:srgbClr val="FF00FF"/>
                </a:solidFill>
                <a:latin typeface="Avenir"/>
                <a:ea typeface="Avenir"/>
                <a:cs typeface="Avenir"/>
                <a:sym typeface="Avenir"/>
              </a:rPr>
              <a:t>N0 </a:t>
            </a:r>
            <a:r>
              <a:rPr lang="en" sz="3000">
                <a:latin typeface="Avenir"/>
                <a:ea typeface="Avenir"/>
                <a:cs typeface="Avenir"/>
                <a:sym typeface="Avenir"/>
              </a:rPr>
              <a:t>+</a:t>
            </a:r>
            <a:r>
              <a:rPr lang="en" sz="3000">
                <a:solidFill>
                  <a:srgbClr val="FF00FF"/>
                </a:solidFill>
                <a:latin typeface="Avenir"/>
                <a:ea typeface="Avenir"/>
                <a:cs typeface="Avenir"/>
                <a:sym typeface="Avenir"/>
              </a:rPr>
              <a:t> N1 </a:t>
            </a:r>
            <a:r>
              <a:rPr lang="en" sz="3000">
                <a:latin typeface="Avenir"/>
                <a:ea typeface="Avenir"/>
                <a:cs typeface="Avenir"/>
                <a:sym typeface="Avenir"/>
              </a:rPr>
              <a:t>+</a:t>
            </a:r>
            <a:r>
              <a:rPr lang="en" sz="3000">
                <a:solidFill>
                  <a:srgbClr val="FF00FF"/>
                </a:solidFill>
                <a:latin typeface="Avenir"/>
                <a:ea typeface="Avenir"/>
                <a:cs typeface="Avenir"/>
                <a:sym typeface="Avenir"/>
              </a:rPr>
              <a:t> N2</a:t>
            </a:r>
            <a:endParaRPr sz="3000">
              <a:solidFill>
                <a:srgbClr val="FF00FF"/>
              </a:solidFill>
              <a:latin typeface="Avenir"/>
              <a:ea typeface="Avenir"/>
              <a:cs typeface="Avenir"/>
              <a:sym typeface="Avenir"/>
            </a:endParaRPr>
          </a:p>
          <a:p>
            <a:pPr indent="0" lvl="0" marL="0" rtl="0" algn="l">
              <a:spcBef>
                <a:spcPts val="0"/>
              </a:spcBef>
              <a:spcAft>
                <a:spcPts val="0"/>
              </a:spcAft>
              <a:buNone/>
            </a:pPr>
            <a:r>
              <a:rPr lang="en" sz="3000">
                <a:latin typeface="Avenir"/>
                <a:ea typeface="Avenir"/>
                <a:cs typeface="Avenir"/>
                <a:sym typeface="Avenir"/>
              </a:rPr>
              <a:t>	return total</a:t>
            </a:r>
            <a:endParaRPr sz="3000">
              <a:latin typeface="Avenir"/>
              <a:ea typeface="Avenir"/>
              <a:cs typeface="Avenir"/>
              <a:sym typeface="Avenir"/>
            </a:endParaRPr>
          </a:p>
        </p:txBody>
      </p:sp>
      <p:sp>
        <p:nvSpPr>
          <p:cNvPr id="1079" name="Google Shape;1079;p59"/>
          <p:cNvSpPr txBox="1"/>
          <p:nvPr/>
        </p:nvSpPr>
        <p:spPr>
          <a:xfrm>
            <a:off x="927975" y="4025425"/>
            <a:ext cx="3093300" cy="14238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Avenir"/>
                <a:ea typeface="Avenir"/>
                <a:cs typeface="Avenir"/>
                <a:sym typeface="Avenir"/>
              </a:rPr>
              <a:t>In:</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V = add_numbers(2, 3)</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print(V)</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rgbClr val="0000FF"/>
                </a:solidFill>
                <a:latin typeface="Avenir"/>
                <a:ea typeface="Avenir"/>
                <a:cs typeface="Avenir"/>
                <a:sym typeface="Avenir"/>
              </a:rPr>
              <a:t>Out:</a:t>
            </a:r>
            <a:endParaRPr>
              <a:solidFill>
                <a:srgbClr val="0000FF"/>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6</a:t>
            </a:r>
            <a:endParaRPr>
              <a:latin typeface="Avenir"/>
              <a:ea typeface="Avenir"/>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60"/>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Arguments to a function</a:t>
            </a:r>
            <a:endParaRPr/>
          </a:p>
        </p:txBody>
      </p:sp>
      <p:sp>
        <p:nvSpPr>
          <p:cNvPr id="1085" name="Google Shape;1085;p60"/>
          <p:cNvSpPr txBox="1"/>
          <p:nvPr/>
        </p:nvSpPr>
        <p:spPr>
          <a:xfrm>
            <a:off x="311700" y="2737300"/>
            <a:ext cx="3093300" cy="14406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Avenir"/>
                <a:ea typeface="Avenir"/>
                <a:cs typeface="Avenir"/>
                <a:sym typeface="Avenir"/>
              </a:rPr>
              <a:t>In:</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V = add_numbers(1, 2, 3)</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print(V)</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rgbClr val="0000FF"/>
                </a:solidFill>
                <a:latin typeface="Avenir"/>
                <a:ea typeface="Avenir"/>
                <a:cs typeface="Avenir"/>
                <a:sym typeface="Avenir"/>
              </a:rPr>
              <a:t>Out:</a:t>
            </a:r>
            <a:endParaRPr>
              <a:solidFill>
                <a:srgbClr val="0000FF"/>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[3, 5]</a:t>
            </a:r>
            <a:endParaRPr>
              <a:latin typeface="Avenir"/>
              <a:ea typeface="Avenir"/>
              <a:cs typeface="Avenir"/>
              <a:sym typeface="Avenir"/>
            </a:endParaRPr>
          </a:p>
        </p:txBody>
      </p:sp>
      <p:sp>
        <p:nvSpPr>
          <p:cNvPr id="1086" name="Google Shape;1086;p60"/>
          <p:cNvSpPr txBox="1"/>
          <p:nvPr/>
        </p:nvSpPr>
        <p:spPr>
          <a:xfrm>
            <a:off x="4584700" y="982400"/>
            <a:ext cx="4500000" cy="22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FF"/>
                </a:solidFill>
                <a:latin typeface="Avenir"/>
                <a:ea typeface="Avenir"/>
                <a:cs typeface="Avenir"/>
                <a:sym typeface="Avenir"/>
              </a:rPr>
              <a:t>total = []</a:t>
            </a:r>
            <a:endParaRPr sz="2000">
              <a:solidFill>
                <a:srgbClr val="FF00FF"/>
              </a:solidFill>
              <a:latin typeface="Avenir"/>
              <a:ea typeface="Avenir"/>
              <a:cs typeface="Avenir"/>
              <a:sym typeface="Avenir"/>
            </a:endParaRPr>
          </a:p>
          <a:p>
            <a:pPr indent="0" lvl="0" marL="0" rtl="0" algn="l">
              <a:spcBef>
                <a:spcPts val="0"/>
              </a:spcBef>
              <a:spcAft>
                <a:spcPts val="0"/>
              </a:spcAft>
              <a:buNone/>
            </a:pPr>
            <a:r>
              <a:rPr lang="en" sz="2000">
                <a:latin typeface="Avenir"/>
                <a:ea typeface="Avenir"/>
                <a:cs typeface="Avenir"/>
                <a:sym typeface="Avenir"/>
              </a:rPr>
              <a:t>def add_numbers(N0, N1, N2, total):</a:t>
            </a:r>
            <a:endParaRPr sz="2000">
              <a:latin typeface="Avenir"/>
              <a:ea typeface="Avenir"/>
              <a:cs typeface="Avenir"/>
              <a:sym typeface="Avenir"/>
            </a:endParaRPr>
          </a:p>
          <a:p>
            <a:pPr indent="457200" lvl="0" marL="0" rtl="0" algn="l">
              <a:spcBef>
                <a:spcPts val="0"/>
              </a:spcBef>
              <a:spcAft>
                <a:spcPts val="0"/>
              </a:spcAft>
              <a:buNone/>
            </a:pPr>
            <a:r>
              <a:rPr lang="en" sz="2000">
                <a:solidFill>
                  <a:srgbClr val="FF00FF"/>
                </a:solidFill>
                <a:latin typeface="Avenir"/>
                <a:ea typeface="Avenir"/>
                <a:cs typeface="Avenir"/>
                <a:sym typeface="Avenir"/>
              </a:rPr>
              <a:t>total</a:t>
            </a:r>
            <a:r>
              <a:rPr lang="en" sz="2000">
                <a:latin typeface="Avenir"/>
                <a:ea typeface="Avenir"/>
                <a:cs typeface="Avenir"/>
                <a:sym typeface="Avenir"/>
              </a:rPr>
              <a:t>.append(N0 + N1) </a:t>
            </a:r>
            <a:endParaRPr sz="2000">
              <a:solidFill>
                <a:schemeClr val="dk1"/>
              </a:solidFill>
              <a:latin typeface="Avenir"/>
              <a:ea typeface="Avenir"/>
              <a:cs typeface="Avenir"/>
              <a:sym typeface="Avenir"/>
            </a:endParaRPr>
          </a:p>
          <a:p>
            <a:pPr indent="457200" lvl="0" marL="0" rtl="0" algn="l">
              <a:spcBef>
                <a:spcPts val="0"/>
              </a:spcBef>
              <a:spcAft>
                <a:spcPts val="0"/>
              </a:spcAft>
              <a:buNone/>
            </a:pPr>
            <a:r>
              <a:rPr lang="en" sz="2000">
                <a:solidFill>
                  <a:srgbClr val="FF00FF"/>
                </a:solidFill>
                <a:latin typeface="Avenir"/>
                <a:ea typeface="Avenir"/>
                <a:cs typeface="Avenir"/>
                <a:sym typeface="Avenir"/>
              </a:rPr>
              <a:t>total</a:t>
            </a:r>
            <a:r>
              <a:rPr lang="en" sz="2000">
                <a:solidFill>
                  <a:schemeClr val="dk1"/>
                </a:solidFill>
                <a:latin typeface="Avenir"/>
                <a:ea typeface="Avenir"/>
                <a:cs typeface="Avenir"/>
                <a:sym typeface="Avenir"/>
              </a:rPr>
              <a:t>.append(N1 + N2) </a:t>
            </a:r>
            <a:endParaRPr sz="2000">
              <a:solidFill>
                <a:schemeClr val="dk1"/>
              </a:solidFill>
              <a:latin typeface="Avenir"/>
              <a:ea typeface="Avenir"/>
              <a:cs typeface="Avenir"/>
              <a:sym typeface="Avenir"/>
            </a:endParaRPr>
          </a:p>
          <a:p>
            <a:pPr indent="0" lvl="0" marL="0" rtl="0" algn="l">
              <a:spcBef>
                <a:spcPts val="0"/>
              </a:spcBef>
              <a:spcAft>
                <a:spcPts val="0"/>
              </a:spcAft>
              <a:buNone/>
            </a:pPr>
            <a:r>
              <a:rPr lang="en" sz="2000">
                <a:latin typeface="Avenir"/>
                <a:ea typeface="Avenir"/>
                <a:cs typeface="Avenir"/>
                <a:sym typeface="Avenir"/>
              </a:rPr>
              <a:t>	return </a:t>
            </a:r>
            <a:r>
              <a:rPr lang="en" sz="2000">
                <a:latin typeface="Avenir"/>
                <a:ea typeface="Avenir"/>
                <a:cs typeface="Avenir"/>
                <a:sym typeface="Avenir"/>
              </a:rPr>
              <a:t>None</a:t>
            </a:r>
            <a:endParaRPr sz="2000">
              <a:latin typeface="Avenir"/>
              <a:ea typeface="Avenir"/>
              <a:cs typeface="Avenir"/>
              <a:sym typeface="Avenir"/>
            </a:endParaRPr>
          </a:p>
        </p:txBody>
      </p:sp>
      <p:sp>
        <p:nvSpPr>
          <p:cNvPr id="1087" name="Google Shape;1087;p60"/>
          <p:cNvSpPr txBox="1"/>
          <p:nvPr/>
        </p:nvSpPr>
        <p:spPr>
          <a:xfrm>
            <a:off x="114375" y="982400"/>
            <a:ext cx="4538100" cy="22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venir"/>
                <a:ea typeface="Avenir"/>
                <a:cs typeface="Avenir"/>
                <a:sym typeface="Avenir"/>
              </a:rPr>
              <a:t>def add_numbers(N0, N1, N2):</a:t>
            </a:r>
            <a:endParaRPr sz="2000">
              <a:latin typeface="Avenir"/>
              <a:ea typeface="Avenir"/>
              <a:cs typeface="Avenir"/>
              <a:sym typeface="Avenir"/>
            </a:endParaRPr>
          </a:p>
          <a:p>
            <a:pPr indent="0" lvl="0" marL="0" rtl="0" algn="l">
              <a:spcBef>
                <a:spcPts val="0"/>
              </a:spcBef>
              <a:spcAft>
                <a:spcPts val="0"/>
              </a:spcAft>
              <a:buNone/>
            </a:pPr>
            <a:r>
              <a:rPr lang="en" sz="2000">
                <a:latin typeface="Avenir"/>
                <a:ea typeface="Avenir"/>
                <a:cs typeface="Avenir"/>
                <a:sym typeface="Avenir"/>
              </a:rPr>
              <a:t>	total = []</a:t>
            </a:r>
            <a:endParaRPr sz="2000">
              <a:latin typeface="Avenir"/>
              <a:ea typeface="Avenir"/>
              <a:cs typeface="Avenir"/>
              <a:sym typeface="Avenir"/>
            </a:endParaRPr>
          </a:p>
          <a:p>
            <a:pPr indent="457200" lvl="0" marL="0" rtl="0" algn="l">
              <a:spcBef>
                <a:spcPts val="0"/>
              </a:spcBef>
              <a:spcAft>
                <a:spcPts val="0"/>
              </a:spcAft>
              <a:buNone/>
            </a:pPr>
            <a:r>
              <a:rPr lang="en" sz="2000">
                <a:latin typeface="Avenir"/>
                <a:ea typeface="Avenir"/>
                <a:cs typeface="Avenir"/>
                <a:sym typeface="Avenir"/>
              </a:rPr>
              <a:t>total.append(N0 + N1) </a:t>
            </a:r>
            <a:endParaRPr sz="2000">
              <a:solidFill>
                <a:schemeClr val="dk1"/>
              </a:solidFill>
              <a:latin typeface="Avenir"/>
              <a:ea typeface="Avenir"/>
              <a:cs typeface="Avenir"/>
              <a:sym typeface="Avenir"/>
            </a:endParaRPr>
          </a:p>
          <a:p>
            <a:pPr indent="457200" lvl="0" marL="0" rtl="0" algn="l">
              <a:spcBef>
                <a:spcPts val="0"/>
              </a:spcBef>
              <a:spcAft>
                <a:spcPts val="0"/>
              </a:spcAft>
              <a:buNone/>
            </a:pPr>
            <a:r>
              <a:rPr lang="en" sz="2000">
                <a:solidFill>
                  <a:schemeClr val="dk1"/>
                </a:solidFill>
                <a:latin typeface="Avenir"/>
                <a:ea typeface="Avenir"/>
                <a:cs typeface="Avenir"/>
                <a:sym typeface="Avenir"/>
              </a:rPr>
              <a:t>total.append(N1 + N2) </a:t>
            </a:r>
            <a:endParaRPr sz="2000">
              <a:solidFill>
                <a:schemeClr val="dk1"/>
              </a:solidFill>
              <a:latin typeface="Avenir"/>
              <a:ea typeface="Avenir"/>
              <a:cs typeface="Avenir"/>
              <a:sym typeface="Avenir"/>
            </a:endParaRPr>
          </a:p>
          <a:p>
            <a:pPr indent="0" lvl="0" marL="0" rtl="0" algn="l">
              <a:spcBef>
                <a:spcPts val="0"/>
              </a:spcBef>
              <a:spcAft>
                <a:spcPts val="0"/>
              </a:spcAft>
              <a:buNone/>
            </a:pPr>
            <a:r>
              <a:rPr lang="en" sz="2000">
                <a:latin typeface="Avenir"/>
                <a:ea typeface="Avenir"/>
                <a:cs typeface="Avenir"/>
                <a:sym typeface="Avenir"/>
              </a:rPr>
              <a:t>	return </a:t>
            </a:r>
            <a:r>
              <a:rPr lang="en" sz="2000">
                <a:solidFill>
                  <a:srgbClr val="FF00FF"/>
                </a:solidFill>
                <a:latin typeface="Avenir"/>
                <a:ea typeface="Avenir"/>
                <a:cs typeface="Avenir"/>
                <a:sym typeface="Avenir"/>
              </a:rPr>
              <a:t>total</a:t>
            </a:r>
            <a:endParaRPr sz="2000">
              <a:solidFill>
                <a:srgbClr val="FF00FF"/>
              </a:solidFill>
              <a:latin typeface="Avenir"/>
              <a:ea typeface="Avenir"/>
              <a:cs typeface="Avenir"/>
              <a:sym typeface="Avenir"/>
            </a:endParaRPr>
          </a:p>
        </p:txBody>
      </p:sp>
      <p:sp>
        <p:nvSpPr>
          <p:cNvPr id="1088" name="Google Shape;1088;p60"/>
          <p:cNvSpPr txBox="1"/>
          <p:nvPr/>
        </p:nvSpPr>
        <p:spPr>
          <a:xfrm>
            <a:off x="4652475" y="2737300"/>
            <a:ext cx="3093300" cy="28983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Avenir"/>
                <a:ea typeface="Avenir"/>
                <a:cs typeface="Avenir"/>
                <a:sym typeface="Avenir"/>
              </a:rPr>
              <a:t>In:</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T =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V = add_numbers(1, 2, 3, T)</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print(V)</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rgbClr val="0000FF"/>
                </a:solidFill>
                <a:latin typeface="Avenir"/>
                <a:ea typeface="Avenir"/>
                <a:cs typeface="Avenir"/>
                <a:sym typeface="Avenir"/>
              </a:rPr>
              <a:t>Out:</a:t>
            </a:r>
            <a:endParaRPr>
              <a:solidFill>
                <a:srgbClr val="0000FF"/>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None</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rgbClr val="FF0000"/>
                </a:solidFill>
                <a:latin typeface="Avenir"/>
                <a:ea typeface="Avenir"/>
                <a:cs typeface="Avenir"/>
                <a:sym typeface="Avenir"/>
              </a:rPr>
              <a:t>In:</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print(T)</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rgbClr val="0000FF"/>
                </a:solidFill>
                <a:latin typeface="Avenir"/>
                <a:ea typeface="Avenir"/>
                <a:cs typeface="Avenir"/>
                <a:sym typeface="Avenir"/>
              </a:rPr>
              <a:t>Out:</a:t>
            </a:r>
            <a:endParaRPr>
              <a:solidFill>
                <a:srgbClr val="0000FF"/>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[3, 5]</a:t>
            </a:r>
            <a:endParaRPr>
              <a:solidFill>
                <a:schemeClr val="dk1"/>
              </a:solidFill>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61"/>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Contributions</a:t>
            </a:r>
            <a:endParaRPr/>
          </a:p>
        </p:txBody>
      </p:sp>
      <p:sp>
        <p:nvSpPr>
          <p:cNvPr id="1094" name="Google Shape;1094;p61"/>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349250" lvl="0" marL="457200" rtl="0" algn="l">
              <a:spcBef>
                <a:spcPts val="0"/>
              </a:spcBef>
              <a:spcAft>
                <a:spcPts val="0"/>
              </a:spcAft>
              <a:buSzPts val="1900"/>
              <a:buChar char="●"/>
            </a:pPr>
            <a:r>
              <a:rPr lang="en"/>
              <a:t>Michael Sauria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nvSpPr>
        <p:spPr>
          <a:xfrm>
            <a:off x="889800" y="2531825"/>
            <a:ext cx="13053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a:t>
            </a:r>
            <a:r>
              <a:rPr lang="en">
                <a:latin typeface="Avenir"/>
                <a:ea typeface="Avenir"/>
                <a:cs typeface="Avenir"/>
                <a:sym typeface="Avenir"/>
              </a:rPr>
              <a:t>o</a:t>
            </a:r>
            <a:r>
              <a:rPr lang="en">
                <a:latin typeface="Avenir"/>
                <a:ea typeface="Avenir"/>
                <a:cs typeface="Avenir"/>
                <a:sym typeface="Avenir"/>
              </a:rPr>
              <a:t>py = First</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Copy -&gt; 5B</a:t>
            </a:r>
            <a:endParaRPr>
              <a:latin typeface="Avenir"/>
              <a:ea typeface="Avenir"/>
              <a:cs typeface="Avenir"/>
              <a:sym typeface="Avenir"/>
            </a:endParaRPr>
          </a:p>
        </p:txBody>
      </p:sp>
      <p:graphicFrame>
        <p:nvGraphicFramePr>
          <p:cNvPr id="127" name="Google Shape;127;p17"/>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28" name="Google Shape;128;p17"/>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References, or keeping track of memory locations</a:t>
            </a:r>
            <a:endParaRPr/>
          </a:p>
        </p:txBody>
      </p:sp>
      <p:sp>
        <p:nvSpPr>
          <p:cNvPr id="129" name="Google Shape;129;p17"/>
          <p:cNvSpPr txBox="1"/>
          <p:nvPr/>
        </p:nvSpPr>
        <p:spPr>
          <a:xfrm>
            <a:off x="889800" y="1395325"/>
            <a:ext cx="11232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First = 1</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First -&gt; 1D</a:t>
            </a:r>
            <a:endParaRPr>
              <a:latin typeface="Avenir"/>
              <a:ea typeface="Avenir"/>
              <a:cs typeface="Avenir"/>
              <a:sym typeface="Avenir"/>
            </a:endParaRPr>
          </a:p>
        </p:txBody>
      </p:sp>
      <p:sp>
        <p:nvSpPr>
          <p:cNvPr id="130" name="Google Shape;130;p17"/>
          <p:cNvSpPr txBox="1"/>
          <p:nvPr/>
        </p:nvSpPr>
        <p:spPr>
          <a:xfrm>
            <a:off x="4820075" y="2204538"/>
            <a:ext cx="382800" cy="365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‘X’</a:t>
            </a:r>
            <a:endParaRPr sz="1300">
              <a:latin typeface="Avenir"/>
              <a:ea typeface="Avenir"/>
              <a:cs typeface="Avenir"/>
              <a:sym typeface="Avenir"/>
            </a:endParaRPr>
          </a:p>
        </p:txBody>
      </p:sp>
      <p:cxnSp>
        <p:nvCxnSpPr>
          <p:cNvPr id="131" name="Google Shape;131;p17"/>
          <p:cNvCxnSpPr>
            <a:stCxn id="129" idx="3"/>
            <a:endCxn id="132" idx="1"/>
          </p:cNvCxnSpPr>
          <p:nvPr/>
        </p:nvCxnSpPr>
        <p:spPr>
          <a:xfrm>
            <a:off x="2013000" y="1713475"/>
            <a:ext cx="2424300" cy="308100"/>
          </a:xfrm>
          <a:prstGeom prst="curvedConnector3">
            <a:avLst>
              <a:gd fmla="val 49998" name="adj1"/>
            </a:avLst>
          </a:prstGeom>
          <a:noFill/>
          <a:ln cap="flat" cmpd="sng" w="38100">
            <a:solidFill>
              <a:srgbClr val="FF00FF"/>
            </a:solidFill>
            <a:prstDash val="solid"/>
            <a:round/>
            <a:headEnd len="med" w="med" type="none"/>
            <a:tailEnd len="med" w="med" type="triangle"/>
          </a:ln>
        </p:spPr>
      </p:cxnSp>
      <p:sp>
        <p:nvSpPr>
          <p:cNvPr id="133" name="Google Shape;133;p17"/>
          <p:cNvSpPr txBox="1"/>
          <p:nvPr/>
        </p:nvSpPr>
        <p:spPr>
          <a:xfrm>
            <a:off x="5585775" y="2583259"/>
            <a:ext cx="1531500" cy="3657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1.0</a:t>
            </a:r>
            <a:endParaRPr sz="1300">
              <a:latin typeface="Avenir"/>
              <a:ea typeface="Avenir"/>
              <a:cs typeface="Avenir"/>
              <a:sym typeface="Avenir"/>
            </a:endParaRPr>
          </a:p>
        </p:txBody>
      </p:sp>
      <p:cxnSp>
        <p:nvCxnSpPr>
          <p:cNvPr id="134" name="Google Shape;134;p17"/>
          <p:cNvCxnSpPr>
            <a:stCxn id="135" idx="3"/>
            <a:endCxn id="136" idx="1"/>
          </p:cNvCxnSpPr>
          <p:nvPr/>
        </p:nvCxnSpPr>
        <p:spPr>
          <a:xfrm>
            <a:off x="2195225" y="2828150"/>
            <a:ext cx="1476300" cy="690600"/>
          </a:xfrm>
          <a:prstGeom prst="curvedConnector3">
            <a:avLst>
              <a:gd fmla="val 50000" name="adj1"/>
            </a:avLst>
          </a:prstGeom>
          <a:noFill/>
          <a:ln cap="flat" cmpd="sng" w="38100">
            <a:solidFill>
              <a:srgbClr val="FF00FF"/>
            </a:solidFill>
            <a:prstDash val="solid"/>
            <a:round/>
            <a:headEnd len="med" w="med" type="none"/>
            <a:tailEnd len="med" w="med" type="triangle"/>
          </a:ln>
        </p:spPr>
      </p:cxnSp>
      <p:sp>
        <p:nvSpPr>
          <p:cNvPr id="137" name="Google Shape;137;p17"/>
          <p:cNvSpPr txBox="1"/>
          <p:nvPr/>
        </p:nvSpPr>
        <p:spPr>
          <a:xfrm>
            <a:off x="6339800" y="3694780"/>
            <a:ext cx="382800" cy="365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T</a:t>
            </a:r>
            <a:endParaRPr sz="1300">
              <a:latin typeface="Avenir"/>
              <a:ea typeface="Avenir"/>
              <a:cs typeface="Avenir"/>
              <a:sym typeface="Avenir"/>
            </a:endParaRPr>
          </a:p>
        </p:txBody>
      </p:sp>
      <p:sp>
        <p:nvSpPr>
          <p:cNvPr id="138" name="Google Shape;138;p17"/>
          <p:cNvSpPr txBox="1"/>
          <p:nvPr/>
        </p:nvSpPr>
        <p:spPr>
          <a:xfrm>
            <a:off x="5202925" y="4798850"/>
            <a:ext cx="1148700" cy="3657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139" name="Google Shape;139;p17"/>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132" name="Google Shape;132;p17"/>
          <p:cNvSpPr txBox="1"/>
          <p:nvPr/>
        </p:nvSpPr>
        <p:spPr>
          <a:xfrm>
            <a:off x="4437225" y="1838825"/>
            <a:ext cx="15315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sp>
        <p:nvSpPr>
          <p:cNvPr id="136" name="Google Shape;136;p17"/>
          <p:cNvSpPr txBox="1"/>
          <p:nvPr/>
        </p:nvSpPr>
        <p:spPr>
          <a:xfrm>
            <a:off x="3671525" y="3335900"/>
            <a:ext cx="15315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cxnSp>
        <p:nvCxnSpPr>
          <p:cNvPr id="140" name="Google Shape;140;p17"/>
          <p:cNvCxnSpPr>
            <a:stCxn id="132" idx="2"/>
            <a:endCxn id="136" idx="0"/>
          </p:cNvCxnSpPr>
          <p:nvPr/>
        </p:nvCxnSpPr>
        <p:spPr>
          <a:xfrm rot="5400000">
            <a:off x="4254525" y="2387375"/>
            <a:ext cx="1131300" cy="765600"/>
          </a:xfrm>
          <a:prstGeom prst="curvedConnector3">
            <a:avLst>
              <a:gd fmla="val 50003" name="adj1"/>
            </a:avLst>
          </a:prstGeom>
          <a:noFill/>
          <a:ln cap="flat" cmpd="sng" w="28575">
            <a:solidFill>
              <a:srgbClr val="FF99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18"/>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46" name="Google Shape;146;p18"/>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Immutability in strings</a:t>
            </a:r>
            <a:endParaRPr/>
          </a:p>
        </p:txBody>
      </p:sp>
      <p:sp>
        <p:nvSpPr>
          <p:cNvPr id="147" name="Google Shape;147;p18"/>
          <p:cNvSpPr txBox="1"/>
          <p:nvPr/>
        </p:nvSpPr>
        <p:spPr>
          <a:xfrm>
            <a:off x="5585775" y="2583259"/>
            <a:ext cx="1531500" cy="3657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1.0</a:t>
            </a:r>
            <a:endParaRPr sz="1300">
              <a:latin typeface="Avenir"/>
              <a:ea typeface="Avenir"/>
              <a:cs typeface="Avenir"/>
              <a:sym typeface="Avenir"/>
            </a:endParaRPr>
          </a:p>
        </p:txBody>
      </p:sp>
      <p:sp>
        <p:nvSpPr>
          <p:cNvPr id="148" name="Google Shape;148;p18"/>
          <p:cNvSpPr txBox="1"/>
          <p:nvPr/>
        </p:nvSpPr>
        <p:spPr>
          <a:xfrm>
            <a:off x="6339800" y="3694780"/>
            <a:ext cx="382800" cy="365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T</a:t>
            </a:r>
            <a:endParaRPr sz="1300">
              <a:latin typeface="Avenir"/>
              <a:ea typeface="Avenir"/>
              <a:cs typeface="Avenir"/>
              <a:sym typeface="Avenir"/>
            </a:endParaRPr>
          </a:p>
        </p:txBody>
      </p:sp>
      <p:sp>
        <p:nvSpPr>
          <p:cNvPr id="149" name="Google Shape;149;p18"/>
          <p:cNvSpPr txBox="1"/>
          <p:nvPr/>
        </p:nvSpPr>
        <p:spPr>
          <a:xfrm>
            <a:off x="5202925" y="4798850"/>
            <a:ext cx="11487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150" name="Google Shape;150;p18"/>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sp>
        <p:nvSpPr>
          <p:cNvPr id="151" name="Google Shape;151;p18"/>
          <p:cNvSpPr txBox="1"/>
          <p:nvPr/>
        </p:nvSpPr>
        <p:spPr>
          <a:xfrm>
            <a:off x="4437225" y="1838825"/>
            <a:ext cx="1531500" cy="3657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sp>
        <p:nvSpPr>
          <p:cNvPr id="152" name="Google Shape;152;p18"/>
          <p:cNvSpPr txBox="1"/>
          <p:nvPr/>
        </p:nvSpPr>
        <p:spPr>
          <a:xfrm>
            <a:off x="3671525" y="3335900"/>
            <a:ext cx="1531500" cy="3657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sp>
        <p:nvSpPr>
          <p:cNvPr id="153" name="Google Shape;153;p18"/>
          <p:cNvSpPr txBox="1"/>
          <p:nvPr/>
        </p:nvSpPr>
        <p:spPr>
          <a:xfrm>
            <a:off x="889800" y="1356450"/>
            <a:ext cx="11232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foo -&gt; 3E</a:t>
            </a:r>
            <a:endParaRPr>
              <a:latin typeface="Avenir"/>
              <a:ea typeface="Avenir"/>
              <a:cs typeface="Avenir"/>
              <a:sym typeface="Avenir"/>
            </a:endParaRPr>
          </a:p>
        </p:txBody>
      </p:sp>
      <p:sp>
        <p:nvSpPr>
          <p:cNvPr id="154" name="Google Shape;154;p18"/>
          <p:cNvSpPr txBox="1"/>
          <p:nvPr/>
        </p:nvSpPr>
        <p:spPr>
          <a:xfrm>
            <a:off x="798750" y="2471179"/>
            <a:ext cx="13053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foo = ’A’</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foo -&gt; 5L</a:t>
            </a:r>
            <a:endParaRPr>
              <a:latin typeface="Avenir"/>
              <a:ea typeface="Avenir"/>
              <a:cs typeface="Avenir"/>
              <a:sym typeface="Avenir"/>
            </a:endParaRPr>
          </a:p>
        </p:txBody>
      </p:sp>
      <p:sp>
        <p:nvSpPr>
          <p:cNvPr id="155" name="Google Shape;155;p18"/>
          <p:cNvSpPr txBox="1"/>
          <p:nvPr/>
        </p:nvSpPr>
        <p:spPr>
          <a:xfrm>
            <a:off x="798750" y="3602672"/>
            <a:ext cx="1305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Fourth -&gt; 9F</a:t>
            </a:r>
            <a:endParaRPr>
              <a:latin typeface="Avenir"/>
              <a:ea typeface="Avenir"/>
              <a:cs typeface="Avenir"/>
              <a:sym typeface="Avenir"/>
            </a:endParaRPr>
          </a:p>
        </p:txBody>
      </p:sp>
      <p:sp>
        <p:nvSpPr>
          <p:cNvPr id="156" name="Google Shape;156;p18"/>
          <p:cNvSpPr txBox="1"/>
          <p:nvPr/>
        </p:nvSpPr>
        <p:spPr>
          <a:xfrm>
            <a:off x="685650" y="4718245"/>
            <a:ext cx="15315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Fourth[1] = ‘D’</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Error!</a:t>
            </a:r>
            <a:endParaRPr>
              <a:latin typeface="Avenir"/>
              <a:ea typeface="Avenir"/>
              <a:cs typeface="Avenir"/>
              <a:sym typeface="Avenir"/>
            </a:endParaRPr>
          </a:p>
        </p:txBody>
      </p:sp>
      <p:sp>
        <p:nvSpPr>
          <p:cNvPr id="157" name="Google Shape;157;p18"/>
          <p:cNvSpPr txBox="1"/>
          <p:nvPr/>
        </p:nvSpPr>
        <p:spPr>
          <a:xfrm>
            <a:off x="7499975" y="3335900"/>
            <a:ext cx="382800" cy="365700"/>
          </a:xfrm>
          <a:prstGeom prst="rect">
            <a:avLst/>
          </a:prstGeom>
          <a:no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a:t>
            </a:r>
            <a:endParaRPr sz="1300">
              <a:latin typeface="Avenir"/>
              <a:ea typeface="Avenir"/>
              <a:cs typeface="Avenir"/>
              <a:sym typeface="Avenir"/>
            </a:endParaRPr>
          </a:p>
        </p:txBody>
      </p:sp>
      <p:cxnSp>
        <p:nvCxnSpPr>
          <p:cNvPr id="158" name="Google Shape;158;p18"/>
          <p:cNvCxnSpPr>
            <a:stCxn id="154" idx="3"/>
            <a:endCxn id="159" idx="1"/>
          </p:cNvCxnSpPr>
          <p:nvPr/>
        </p:nvCxnSpPr>
        <p:spPr>
          <a:xfrm flipH="1" rot="10800000">
            <a:off x="2104050" y="2387329"/>
            <a:ext cx="2715900" cy="402000"/>
          </a:xfrm>
          <a:prstGeom prst="curvedConnector3">
            <a:avLst>
              <a:gd fmla="val 50002" name="adj1"/>
            </a:avLst>
          </a:prstGeom>
          <a:noFill/>
          <a:ln cap="flat" cmpd="sng" w="38100">
            <a:solidFill>
              <a:srgbClr val="FF0000"/>
            </a:solidFill>
            <a:prstDash val="solid"/>
            <a:round/>
            <a:headEnd len="med" w="med" type="none"/>
            <a:tailEnd len="med" w="med" type="triangle"/>
          </a:ln>
        </p:spPr>
      </p:cxnSp>
      <p:cxnSp>
        <p:nvCxnSpPr>
          <p:cNvPr id="160" name="Google Shape;160;p18"/>
          <p:cNvCxnSpPr>
            <a:stCxn id="153" idx="3"/>
            <a:endCxn id="159" idx="1"/>
          </p:cNvCxnSpPr>
          <p:nvPr/>
        </p:nvCxnSpPr>
        <p:spPr>
          <a:xfrm>
            <a:off x="2013000" y="1582200"/>
            <a:ext cx="2807100" cy="805200"/>
          </a:xfrm>
          <a:prstGeom prst="curvedConnector3">
            <a:avLst>
              <a:gd fmla="val 50000" name="adj1"/>
            </a:avLst>
          </a:prstGeom>
          <a:noFill/>
          <a:ln cap="flat" cmpd="sng" w="38100">
            <a:solidFill>
              <a:srgbClr val="FF00FF"/>
            </a:solidFill>
            <a:prstDash val="solid"/>
            <a:round/>
            <a:headEnd len="med" w="med" type="none"/>
            <a:tailEnd len="med" w="med" type="triangle"/>
          </a:ln>
        </p:spPr>
      </p:cxnSp>
      <p:grpSp>
        <p:nvGrpSpPr>
          <p:cNvPr id="161" name="Google Shape;161;p18"/>
          <p:cNvGrpSpPr/>
          <p:nvPr/>
        </p:nvGrpSpPr>
        <p:grpSpPr>
          <a:xfrm>
            <a:off x="3382274" y="2372286"/>
            <a:ext cx="382819" cy="365818"/>
            <a:chOff x="6390625" y="1909063"/>
            <a:chExt cx="574200" cy="548700"/>
          </a:xfrm>
        </p:grpSpPr>
        <p:cxnSp>
          <p:nvCxnSpPr>
            <p:cNvPr id="162" name="Google Shape;162;p18"/>
            <p:cNvCxnSpPr/>
            <p:nvPr/>
          </p:nvCxnSpPr>
          <p:spPr>
            <a:xfrm>
              <a:off x="6390625" y="1909063"/>
              <a:ext cx="574200" cy="548700"/>
            </a:xfrm>
            <a:prstGeom prst="straightConnector1">
              <a:avLst/>
            </a:prstGeom>
            <a:noFill/>
            <a:ln cap="flat" cmpd="sng" w="76200">
              <a:solidFill>
                <a:srgbClr val="FF0000"/>
              </a:solidFill>
              <a:prstDash val="solid"/>
              <a:round/>
              <a:headEnd len="med" w="med" type="none"/>
              <a:tailEnd len="med" w="med" type="none"/>
            </a:ln>
          </p:spPr>
        </p:cxnSp>
        <p:cxnSp>
          <p:nvCxnSpPr>
            <p:cNvPr id="163" name="Google Shape;163;p18"/>
            <p:cNvCxnSpPr/>
            <p:nvPr/>
          </p:nvCxnSpPr>
          <p:spPr>
            <a:xfrm flipH="1">
              <a:off x="6390625" y="1909063"/>
              <a:ext cx="574200" cy="548700"/>
            </a:xfrm>
            <a:prstGeom prst="straightConnector1">
              <a:avLst/>
            </a:prstGeom>
            <a:noFill/>
            <a:ln cap="flat" cmpd="sng" w="76200">
              <a:solidFill>
                <a:srgbClr val="FF0000"/>
              </a:solidFill>
              <a:prstDash val="solid"/>
              <a:round/>
              <a:headEnd len="med" w="med" type="none"/>
              <a:tailEnd len="med" w="med" type="none"/>
            </a:ln>
          </p:spPr>
        </p:cxnSp>
      </p:grpSp>
      <p:cxnSp>
        <p:nvCxnSpPr>
          <p:cNvPr id="164" name="Google Shape;164;p18"/>
          <p:cNvCxnSpPr>
            <a:stCxn id="154" idx="3"/>
            <a:endCxn id="157" idx="1"/>
          </p:cNvCxnSpPr>
          <p:nvPr/>
        </p:nvCxnSpPr>
        <p:spPr>
          <a:xfrm>
            <a:off x="2104050" y="2789329"/>
            <a:ext cx="5395800" cy="729300"/>
          </a:xfrm>
          <a:prstGeom prst="curvedConnector3">
            <a:avLst>
              <a:gd fmla="val 50001" name="adj1"/>
            </a:avLst>
          </a:prstGeom>
          <a:noFill/>
          <a:ln cap="flat" cmpd="sng" w="38100">
            <a:solidFill>
              <a:srgbClr val="FF00FF"/>
            </a:solidFill>
            <a:prstDash val="solid"/>
            <a:round/>
            <a:headEnd len="med" w="med" type="none"/>
            <a:tailEnd len="med" w="med" type="triangle"/>
          </a:ln>
        </p:spPr>
      </p:cxnSp>
      <p:sp>
        <p:nvSpPr>
          <p:cNvPr id="159" name="Google Shape;159;p18"/>
          <p:cNvSpPr txBox="1"/>
          <p:nvPr/>
        </p:nvSpPr>
        <p:spPr>
          <a:xfrm>
            <a:off x="4820075" y="2204538"/>
            <a:ext cx="382800" cy="365700"/>
          </a:xfrm>
          <a:prstGeom prst="rect">
            <a:avLst/>
          </a:prstGeom>
          <a:no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‘X’</a:t>
            </a:r>
            <a:endParaRPr sz="1300">
              <a:latin typeface="Avenir"/>
              <a:ea typeface="Avenir"/>
              <a:cs typeface="Avenir"/>
              <a:sym typeface="Avenir"/>
            </a:endParaRPr>
          </a:p>
        </p:txBody>
      </p:sp>
      <p:cxnSp>
        <p:nvCxnSpPr>
          <p:cNvPr id="165" name="Google Shape;165;p18"/>
          <p:cNvCxnSpPr>
            <a:stCxn id="155" idx="3"/>
            <a:endCxn id="149" idx="1"/>
          </p:cNvCxnSpPr>
          <p:nvPr/>
        </p:nvCxnSpPr>
        <p:spPr>
          <a:xfrm>
            <a:off x="2104050" y="3828422"/>
            <a:ext cx="3099000" cy="1153200"/>
          </a:xfrm>
          <a:prstGeom prst="curvedConnector3">
            <a:avLst>
              <a:gd fmla="val 49998" name="adj1"/>
            </a:avLst>
          </a:prstGeom>
          <a:noFill/>
          <a:ln cap="flat" cmpd="sng" w="38100">
            <a:solidFill>
              <a:srgbClr val="FF00FF"/>
            </a:solidFill>
            <a:prstDash val="solid"/>
            <a:round/>
            <a:headEnd len="med" w="med" type="none"/>
            <a:tailEnd len="med" w="med" type="triangle"/>
          </a:ln>
        </p:spPr>
      </p:cxnSp>
      <p:cxnSp>
        <p:nvCxnSpPr>
          <p:cNvPr id="166" name="Google Shape;166;p18"/>
          <p:cNvCxnSpPr>
            <a:stCxn id="156" idx="3"/>
            <a:endCxn id="149" idx="1"/>
          </p:cNvCxnSpPr>
          <p:nvPr/>
        </p:nvCxnSpPr>
        <p:spPr>
          <a:xfrm flipH="1" rot="10800000">
            <a:off x="2217150" y="4981795"/>
            <a:ext cx="2985900" cy="25800"/>
          </a:xfrm>
          <a:prstGeom prst="curvedConnector3">
            <a:avLst>
              <a:gd fmla="val 49998" name="adj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aphicFrame>
        <p:nvGraphicFramePr>
          <p:cNvPr id="171" name="Google Shape;171;p19"/>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72" name="Google Shape;172;p19"/>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Immutability in strings</a:t>
            </a:r>
            <a:endParaRPr/>
          </a:p>
        </p:txBody>
      </p:sp>
      <p:sp>
        <p:nvSpPr>
          <p:cNvPr id="173" name="Google Shape;173;p19"/>
          <p:cNvSpPr txBox="1"/>
          <p:nvPr/>
        </p:nvSpPr>
        <p:spPr>
          <a:xfrm>
            <a:off x="4054375" y="1838825"/>
            <a:ext cx="11487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174" name="Google Shape;174;p19"/>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cxnSp>
        <p:nvCxnSpPr>
          <p:cNvPr id="175" name="Google Shape;175;p19"/>
          <p:cNvCxnSpPr>
            <a:stCxn id="176" idx="3"/>
            <a:endCxn id="173" idx="1"/>
          </p:cNvCxnSpPr>
          <p:nvPr/>
        </p:nvCxnSpPr>
        <p:spPr>
          <a:xfrm>
            <a:off x="2013000" y="1961800"/>
            <a:ext cx="2041500" cy="60000"/>
          </a:xfrm>
          <a:prstGeom prst="curvedConnector3">
            <a:avLst>
              <a:gd fmla="val 49997" name="adj1"/>
            </a:avLst>
          </a:prstGeom>
          <a:noFill/>
          <a:ln cap="flat" cmpd="sng" w="38100">
            <a:solidFill>
              <a:srgbClr val="FF00FF"/>
            </a:solidFill>
            <a:prstDash val="solid"/>
            <a:round/>
            <a:headEnd len="med" w="med" type="none"/>
            <a:tailEnd len="med" w="med" type="triangle"/>
          </a:ln>
        </p:spPr>
      </p:cxnSp>
      <p:sp>
        <p:nvSpPr>
          <p:cNvPr id="176" name="Google Shape;176;p19"/>
          <p:cNvSpPr txBox="1"/>
          <p:nvPr/>
        </p:nvSpPr>
        <p:spPr>
          <a:xfrm>
            <a:off x="889800" y="1672450"/>
            <a:ext cx="11232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S = ‘abc’</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S -&gt; 1C</a:t>
            </a:r>
            <a:endParaRPr>
              <a:latin typeface="Avenir"/>
              <a:ea typeface="Avenir"/>
              <a:cs typeface="Avenir"/>
              <a:sym typeface="Avenir"/>
            </a:endParaRPr>
          </a:p>
        </p:txBody>
      </p:sp>
      <p:sp>
        <p:nvSpPr>
          <p:cNvPr id="177" name="Google Shape;177;p19"/>
          <p:cNvSpPr txBox="1"/>
          <p:nvPr/>
        </p:nvSpPr>
        <p:spPr>
          <a:xfrm>
            <a:off x="798750" y="2787179"/>
            <a:ext cx="13053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S2 = S[:2]</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S2 -&gt; 3D</a:t>
            </a:r>
            <a:endParaRPr>
              <a:latin typeface="Avenir"/>
              <a:ea typeface="Avenir"/>
              <a:cs typeface="Avenir"/>
              <a:sym typeface="Avenir"/>
            </a:endParaRPr>
          </a:p>
        </p:txBody>
      </p:sp>
      <p:sp>
        <p:nvSpPr>
          <p:cNvPr id="178" name="Google Shape;178;p19"/>
          <p:cNvSpPr txBox="1"/>
          <p:nvPr/>
        </p:nvSpPr>
        <p:spPr>
          <a:xfrm>
            <a:off x="798750" y="3959501"/>
            <a:ext cx="13053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S = S + S2</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S -&gt; 7F</a:t>
            </a:r>
            <a:endParaRPr>
              <a:latin typeface="Avenir"/>
              <a:ea typeface="Avenir"/>
              <a:cs typeface="Avenir"/>
              <a:sym typeface="Avenir"/>
            </a:endParaRPr>
          </a:p>
        </p:txBody>
      </p:sp>
      <p:sp>
        <p:nvSpPr>
          <p:cNvPr id="179" name="Google Shape;179;p19"/>
          <p:cNvSpPr txBox="1"/>
          <p:nvPr/>
        </p:nvSpPr>
        <p:spPr>
          <a:xfrm>
            <a:off x="4437275" y="2583250"/>
            <a:ext cx="765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a:t>
            </a:r>
            <a:endParaRPr sz="1300">
              <a:latin typeface="Avenir"/>
              <a:ea typeface="Avenir"/>
              <a:cs typeface="Avenir"/>
              <a:sym typeface="Avenir"/>
            </a:endParaRPr>
          </a:p>
        </p:txBody>
      </p:sp>
      <p:sp>
        <p:nvSpPr>
          <p:cNvPr id="180" name="Google Shape;180;p19"/>
          <p:cNvSpPr txBox="1"/>
          <p:nvPr/>
        </p:nvSpPr>
        <p:spPr>
          <a:xfrm>
            <a:off x="5202925" y="4063700"/>
            <a:ext cx="19140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      A     B’</a:t>
            </a:r>
            <a:endParaRPr sz="1300">
              <a:latin typeface="Avenir"/>
              <a:ea typeface="Avenir"/>
              <a:cs typeface="Avenir"/>
              <a:sym typeface="Avenir"/>
            </a:endParaRPr>
          </a:p>
        </p:txBody>
      </p:sp>
      <p:cxnSp>
        <p:nvCxnSpPr>
          <p:cNvPr id="181" name="Google Shape;181;p19"/>
          <p:cNvCxnSpPr>
            <a:stCxn id="177" idx="3"/>
            <a:endCxn id="179" idx="1"/>
          </p:cNvCxnSpPr>
          <p:nvPr/>
        </p:nvCxnSpPr>
        <p:spPr>
          <a:xfrm flipH="1" rot="10800000">
            <a:off x="2104050" y="2766029"/>
            <a:ext cx="2333100" cy="339300"/>
          </a:xfrm>
          <a:prstGeom prst="curvedConnector3">
            <a:avLst>
              <a:gd fmla="val 50003" name="adj1"/>
            </a:avLst>
          </a:prstGeom>
          <a:noFill/>
          <a:ln cap="flat" cmpd="sng" w="38100">
            <a:solidFill>
              <a:srgbClr val="FF00FF"/>
            </a:solidFill>
            <a:prstDash val="solid"/>
            <a:round/>
            <a:headEnd len="med" w="med" type="none"/>
            <a:tailEnd len="med" w="med" type="triangle"/>
          </a:ln>
        </p:spPr>
      </p:cxnSp>
      <p:cxnSp>
        <p:nvCxnSpPr>
          <p:cNvPr id="182" name="Google Shape;182;p19"/>
          <p:cNvCxnSpPr>
            <a:stCxn id="178" idx="3"/>
            <a:endCxn id="180" idx="1"/>
          </p:cNvCxnSpPr>
          <p:nvPr/>
        </p:nvCxnSpPr>
        <p:spPr>
          <a:xfrm flipH="1" rot="10800000">
            <a:off x="2104050" y="4246451"/>
            <a:ext cx="3099000" cy="31200"/>
          </a:xfrm>
          <a:prstGeom prst="curvedConnector3">
            <a:avLst>
              <a:gd fmla="val 49998" name="adj1"/>
            </a:avLst>
          </a:prstGeom>
          <a:noFill/>
          <a:ln cap="flat" cmpd="sng" w="38100">
            <a:solidFill>
              <a:srgbClr val="FF00FF"/>
            </a:solidFill>
            <a:prstDash val="solid"/>
            <a:round/>
            <a:headEnd len="med" w="med" type="none"/>
            <a:tailEnd len="med" w="med" type="triangle"/>
          </a:ln>
        </p:spPr>
      </p:cxnSp>
      <p:cxnSp>
        <p:nvCxnSpPr>
          <p:cNvPr id="183" name="Google Shape;183;p19"/>
          <p:cNvCxnSpPr>
            <a:stCxn id="173" idx="2"/>
            <a:endCxn id="179" idx="0"/>
          </p:cNvCxnSpPr>
          <p:nvPr/>
        </p:nvCxnSpPr>
        <p:spPr>
          <a:xfrm flipH="1" rot="-5400000">
            <a:off x="4535125" y="2298125"/>
            <a:ext cx="378600" cy="191400"/>
          </a:xfrm>
          <a:prstGeom prst="curvedConnector3">
            <a:avLst>
              <a:gd fmla="val 50017" name="adj1"/>
            </a:avLst>
          </a:prstGeom>
          <a:noFill/>
          <a:ln cap="flat" cmpd="sng" w="28575">
            <a:solidFill>
              <a:srgbClr val="FF9900"/>
            </a:solidFill>
            <a:prstDash val="solid"/>
            <a:round/>
            <a:headEnd len="med" w="med" type="none"/>
            <a:tailEnd len="med" w="med" type="triangle"/>
          </a:ln>
        </p:spPr>
      </p:cxnSp>
      <p:cxnSp>
        <p:nvCxnSpPr>
          <p:cNvPr id="184" name="Google Shape;184;p19"/>
          <p:cNvCxnSpPr>
            <a:stCxn id="173" idx="2"/>
            <a:endCxn id="180" idx="0"/>
          </p:cNvCxnSpPr>
          <p:nvPr/>
        </p:nvCxnSpPr>
        <p:spPr>
          <a:xfrm flipH="1" rot="-5400000">
            <a:off x="4464775" y="2368475"/>
            <a:ext cx="1859100" cy="1531200"/>
          </a:xfrm>
          <a:prstGeom prst="curvedConnector3">
            <a:avLst>
              <a:gd fmla="val 12468" name="adj1"/>
            </a:avLst>
          </a:prstGeom>
          <a:noFill/>
          <a:ln cap="flat" cmpd="sng" w="28575">
            <a:solidFill>
              <a:srgbClr val="FF9900"/>
            </a:solidFill>
            <a:prstDash val="solid"/>
            <a:round/>
            <a:headEnd len="med" w="med" type="none"/>
            <a:tailEnd len="med" w="med" type="triangle"/>
          </a:ln>
        </p:spPr>
      </p:cxnSp>
      <p:cxnSp>
        <p:nvCxnSpPr>
          <p:cNvPr id="185" name="Google Shape;185;p19"/>
          <p:cNvCxnSpPr>
            <a:stCxn id="179" idx="2"/>
            <a:endCxn id="180" idx="0"/>
          </p:cNvCxnSpPr>
          <p:nvPr/>
        </p:nvCxnSpPr>
        <p:spPr>
          <a:xfrm flipH="1" rot="-5400000">
            <a:off x="4932575" y="2836450"/>
            <a:ext cx="1114800" cy="1339800"/>
          </a:xfrm>
          <a:prstGeom prst="curvedConnector3">
            <a:avLst>
              <a:gd fmla="val 49998" name="adj1"/>
            </a:avLst>
          </a:prstGeom>
          <a:noFill/>
          <a:ln cap="flat" cmpd="sng" w="28575">
            <a:solidFill>
              <a:srgbClr val="FF99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20"/>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91" name="Google Shape;191;p20"/>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Allocating tuples</a:t>
            </a:r>
            <a:endParaRPr/>
          </a:p>
        </p:txBody>
      </p:sp>
      <p:sp>
        <p:nvSpPr>
          <p:cNvPr id="192" name="Google Shape;192;p20"/>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cxnSp>
        <p:nvCxnSpPr>
          <p:cNvPr id="193" name="Google Shape;193;p20"/>
          <p:cNvCxnSpPr>
            <a:stCxn id="194" idx="3"/>
            <a:endCxn id="195" idx="1"/>
          </p:cNvCxnSpPr>
          <p:nvPr/>
        </p:nvCxnSpPr>
        <p:spPr>
          <a:xfrm>
            <a:off x="2219700" y="2387425"/>
            <a:ext cx="1451700" cy="600"/>
          </a:xfrm>
          <a:prstGeom prst="curvedConnector3">
            <a:avLst>
              <a:gd fmla="val 50004" name="adj1"/>
            </a:avLst>
          </a:prstGeom>
          <a:noFill/>
          <a:ln cap="flat" cmpd="sng" w="38100">
            <a:solidFill>
              <a:srgbClr val="FF00FF"/>
            </a:solidFill>
            <a:prstDash val="solid"/>
            <a:round/>
            <a:headEnd len="med" w="med" type="none"/>
            <a:tailEnd len="med" w="med" type="triangle"/>
          </a:ln>
        </p:spPr>
      </p:cxnSp>
      <p:sp>
        <p:nvSpPr>
          <p:cNvPr id="195" name="Google Shape;195;p20"/>
          <p:cNvSpPr txBox="1"/>
          <p:nvPr/>
        </p:nvSpPr>
        <p:spPr>
          <a:xfrm>
            <a:off x="3671525" y="2204575"/>
            <a:ext cx="11484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196" name="Google Shape;196;p20"/>
          <p:cNvSpPr txBox="1"/>
          <p:nvPr/>
        </p:nvSpPr>
        <p:spPr>
          <a:xfrm>
            <a:off x="4820075" y="220457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sp>
        <p:nvSpPr>
          <p:cNvPr id="197" name="Google Shape;197;p20"/>
          <p:cNvSpPr txBox="1"/>
          <p:nvPr/>
        </p:nvSpPr>
        <p:spPr>
          <a:xfrm>
            <a:off x="6345393" y="220457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2.0</a:t>
            </a:r>
            <a:endParaRPr sz="1300">
              <a:latin typeface="Avenir"/>
              <a:ea typeface="Avenir"/>
              <a:cs typeface="Avenir"/>
              <a:sym typeface="Avenir"/>
            </a:endParaRPr>
          </a:p>
        </p:txBody>
      </p:sp>
      <p:sp>
        <p:nvSpPr>
          <p:cNvPr id="194" name="Google Shape;194;p20"/>
          <p:cNvSpPr txBox="1"/>
          <p:nvPr/>
        </p:nvSpPr>
        <p:spPr>
          <a:xfrm>
            <a:off x="683100" y="2098075"/>
            <a:ext cx="1536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T = (‘abc’, 1, 2.0)</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T -&gt; 2B</a:t>
            </a:r>
            <a:endParaRPr>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21"/>
          <p:cNvGraphicFramePr/>
          <p:nvPr/>
        </p:nvGraphicFramePr>
        <p:xfrm>
          <a:off x="3288675" y="1107375"/>
          <a:ext cx="3000000" cy="3000000"/>
        </p:xfrm>
        <a:graphic>
          <a:graphicData uri="http://schemas.openxmlformats.org/drawingml/2006/table">
            <a:tbl>
              <a:tblPr>
                <a:noFill/>
                <a:tableStyleId>{9125447B-353F-4D6A-A5D2-A9506031AAB4}</a:tableStyleId>
              </a:tblPr>
              <a:tblGrid>
                <a:gridCol w="382850"/>
                <a:gridCol w="382850"/>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lang="en" sz="1200"/>
                        <a:t>A</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B</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C</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D</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E</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F</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G</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H</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J</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K</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L</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M</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b">
                    <a:lnL cap="flat" cmpd="sng" w="9525">
                      <a:solidFill>
                        <a:srgbClr val="000000">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03" name="Google Shape;203;p21"/>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Allocating lists</a:t>
            </a:r>
            <a:endParaRPr/>
          </a:p>
        </p:txBody>
      </p:sp>
      <p:sp>
        <p:nvSpPr>
          <p:cNvPr id="204" name="Google Shape;204;p21"/>
          <p:cNvSpPr txBox="1"/>
          <p:nvPr/>
        </p:nvSpPr>
        <p:spPr>
          <a:xfrm>
            <a:off x="4437275" y="5160875"/>
            <a:ext cx="3062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Computer memory (RAM)</a:t>
            </a:r>
            <a:endParaRPr>
              <a:latin typeface="Avenir"/>
              <a:ea typeface="Avenir"/>
              <a:cs typeface="Avenir"/>
              <a:sym typeface="Avenir"/>
            </a:endParaRPr>
          </a:p>
        </p:txBody>
      </p:sp>
      <p:cxnSp>
        <p:nvCxnSpPr>
          <p:cNvPr id="205" name="Google Shape;205;p21"/>
          <p:cNvCxnSpPr>
            <a:stCxn id="206" idx="3"/>
            <a:endCxn id="207" idx="1"/>
          </p:cNvCxnSpPr>
          <p:nvPr/>
        </p:nvCxnSpPr>
        <p:spPr>
          <a:xfrm flipH="1" rot="10800000">
            <a:off x="3149050" y="2387325"/>
            <a:ext cx="522600" cy="10200"/>
          </a:xfrm>
          <a:prstGeom prst="curvedConnector3">
            <a:avLst>
              <a:gd fmla="val 49988" name="adj1"/>
            </a:avLst>
          </a:prstGeom>
          <a:noFill/>
          <a:ln cap="flat" cmpd="sng" w="38100">
            <a:solidFill>
              <a:srgbClr val="FF00FF"/>
            </a:solidFill>
            <a:prstDash val="solid"/>
            <a:round/>
            <a:headEnd len="med" w="med" type="none"/>
            <a:tailEnd len="med" w="med" type="triangle"/>
          </a:ln>
        </p:spPr>
      </p:cxnSp>
      <p:sp>
        <p:nvSpPr>
          <p:cNvPr id="207" name="Google Shape;207;p21"/>
          <p:cNvSpPr txBox="1"/>
          <p:nvPr/>
        </p:nvSpPr>
        <p:spPr>
          <a:xfrm>
            <a:off x="3671525" y="2204575"/>
            <a:ext cx="11484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‘A     B     C’</a:t>
            </a:r>
            <a:endParaRPr sz="1300">
              <a:latin typeface="Avenir"/>
              <a:ea typeface="Avenir"/>
              <a:cs typeface="Avenir"/>
              <a:sym typeface="Avenir"/>
            </a:endParaRPr>
          </a:p>
        </p:txBody>
      </p:sp>
      <p:sp>
        <p:nvSpPr>
          <p:cNvPr id="208" name="Google Shape;208;p21"/>
          <p:cNvSpPr txBox="1"/>
          <p:nvPr/>
        </p:nvSpPr>
        <p:spPr>
          <a:xfrm>
            <a:off x="4819925" y="33322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1</a:t>
            </a:r>
            <a:endParaRPr sz="1300">
              <a:latin typeface="Avenir"/>
              <a:ea typeface="Avenir"/>
              <a:cs typeface="Avenir"/>
              <a:sym typeface="Avenir"/>
            </a:endParaRPr>
          </a:p>
        </p:txBody>
      </p:sp>
      <p:sp>
        <p:nvSpPr>
          <p:cNvPr id="209" name="Google Shape;209;p21"/>
          <p:cNvSpPr txBox="1"/>
          <p:nvPr/>
        </p:nvSpPr>
        <p:spPr>
          <a:xfrm>
            <a:off x="5968618" y="4429425"/>
            <a:ext cx="1536600" cy="365700"/>
          </a:xfrm>
          <a:prstGeom prst="rect">
            <a:avLst/>
          </a:prstGeom>
          <a:solidFill>
            <a:schemeClr val="lt1"/>
          </a:solidFill>
          <a:ln cap="flat" cmpd="sng" w="38100">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nir"/>
                <a:ea typeface="Avenir"/>
                <a:cs typeface="Avenir"/>
                <a:sym typeface="Avenir"/>
              </a:rPr>
              <a:t>2.0</a:t>
            </a:r>
            <a:endParaRPr sz="1300">
              <a:latin typeface="Avenir"/>
              <a:ea typeface="Avenir"/>
              <a:cs typeface="Avenir"/>
              <a:sym typeface="Avenir"/>
            </a:endParaRPr>
          </a:p>
        </p:txBody>
      </p:sp>
      <p:sp>
        <p:nvSpPr>
          <p:cNvPr id="210" name="Google Shape;210;p21"/>
          <p:cNvSpPr txBox="1"/>
          <p:nvPr/>
        </p:nvSpPr>
        <p:spPr>
          <a:xfrm>
            <a:off x="683100" y="2098075"/>
            <a:ext cx="1536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a:t>
            </a:r>
            <a:r>
              <a:rPr lang="en">
                <a:latin typeface="Avenir"/>
                <a:ea typeface="Avenir"/>
                <a:cs typeface="Avenir"/>
                <a:sym typeface="Avenir"/>
              </a:rPr>
              <a:t> = [‘abc’, 1, 2.0]</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L -&gt; 2B</a:t>
            </a:r>
            <a:endParaRPr>
              <a:latin typeface="Avenir"/>
              <a:ea typeface="Avenir"/>
              <a:cs typeface="Avenir"/>
              <a:sym typeface="Avenir"/>
            </a:endParaRPr>
          </a:p>
        </p:txBody>
      </p:sp>
      <p:cxnSp>
        <p:nvCxnSpPr>
          <p:cNvPr id="211" name="Google Shape;211;p21"/>
          <p:cNvCxnSpPr>
            <a:stCxn id="207" idx="3"/>
            <a:endCxn id="208" idx="1"/>
          </p:cNvCxnSpPr>
          <p:nvPr/>
        </p:nvCxnSpPr>
        <p:spPr>
          <a:xfrm>
            <a:off x="4819925" y="2387425"/>
            <a:ext cx="600" cy="1127700"/>
          </a:xfrm>
          <a:prstGeom prst="curvedConnector5">
            <a:avLst>
              <a:gd fmla="val 39687500" name="adj1"/>
              <a:gd fmla="val 49998" name="adj2"/>
              <a:gd fmla="val -39687500" name="adj3"/>
            </a:avLst>
          </a:prstGeom>
          <a:noFill/>
          <a:ln cap="flat" cmpd="sng" w="38100">
            <a:solidFill>
              <a:srgbClr val="FF00FF"/>
            </a:solidFill>
            <a:prstDash val="solid"/>
            <a:round/>
            <a:headEnd len="med" w="med" type="none"/>
            <a:tailEnd len="med" w="med" type="triangle"/>
          </a:ln>
        </p:spPr>
      </p:cxnSp>
      <p:cxnSp>
        <p:nvCxnSpPr>
          <p:cNvPr id="212" name="Google Shape;212;p21"/>
          <p:cNvCxnSpPr>
            <a:stCxn id="208" idx="3"/>
            <a:endCxn id="209" idx="1"/>
          </p:cNvCxnSpPr>
          <p:nvPr/>
        </p:nvCxnSpPr>
        <p:spPr>
          <a:xfrm flipH="1">
            <a:off x="5968625" y="3515075"/>
            <a:ext cx="387900" cy="1097100"/>
          </a:xfrm>
          <a:prstGeom prst="curvedConnector5">
            <a:avLst>
              <a:gd fmla="val -61388" name="adj1"/>
              <a:gd fmla="val 50005" name="adj2"/>
              <a:gd fmla="val 161390" name="adj3"/>
            </a:avLst>
          </a:prstGeom>
          <a:noFill/>
          <a:ln cap="flat" cmpd="sng" w="38100">
            <a:solidFill>
              <a:srgbClr val="FF00FF"/>
            </a:solidFill>
            <a:prstDash val="solid"/>
            <a:round/>
            <a:headEnd len="med" w="med" type="none"/>
            <a:tailEnd len="med" w="med" type="triangle"/>
          </a:ln>
        </p:spPr>
      </p:cxnSp>
      <p:cxnSp>
        <p:nvCxnSpPr>
          <p:cNvPr id="213" name="Google Shape;213;p21"/>
          <p:cNvCxnSpPr>
            <a:stCxn id="210" idx="3"/>
            <a:endCxn id="206" idx="1"/>
          </p:cNvCxnSpPr>
          <p:nvPr/>
        </p:nvCxnSpPr>
        <p:spPr>
          <a:xfrm>
            <a:off x="2219700" y="2387425"/>
            <a:ext cx="462900" cy="10200"/>
          </a:xfrm>
          <a:prstGeom prst="curvedConnector3">
            <a:avLst>
              <a:gd fmla="val 49995" name="adj1"/>
            </a:avLst>
          </a:prstGeom>
          <a:noFill/>
          <a:ln cap="flat" cmpd="sng" w="38100">
            <a:solidFill>
              <a:srgbClr val="FF00FF"/>
            </a:solidFill>
            <a:prstDash val="solid"/>
            <a:round/>
            <a:headEnd len="med" w="med" type="none"/>
            <a:tailEnd len="med" w="med" type="triangle"/>
          </a:ln>
        </p:spPr>
      </p:cxnSp>
      <p:grpSp>
        <p:nvGrpSpPr>
          <p:cNvPr id="214" name="Google Shape;214;p21"/>
          <p:cNvGrpSpPr/>
          <p:nvPr/>
        </p:nvGrpSpPr>
        <p:grpSpPr>
          <a:xfrm>
            <a:off x="2669600" y="2216025"/>
            <a:ext cx="479450" cy="363000"/>
            <a:chOff x="2669600" y="2216025"/>
            <a:chExt cx="479450" cy="363000"/>
          </a:xfrm>
        </p:grpSpPr>
        <p:cxnSp>
          <p:nvCxnSpPr>
            <p:cNvPr id="215" name="Google Shape;215;p21"/>
            <p:cNvCxnSpPr/>
            <p:nvPr/>
          </p:nvCxnSpPr>
          <p:spPr>
            <a:xfrm>
              <a:off x="2669600" y="2387725"/>
              <a:ext cx="39900" cy="0"/>
            </a:xfrm>
            <a:prstGeom prst="straightConnector1">
              <a:avLst/>
            </a:prstGeom>
            <a:noFill/>
            <a:ln cap="flat" cmpd="sng" w="76200">
              <a:solidFill>
                <a:srgbClr val="000000"/>
              </a:solidFill>
              <a:prstDash val="solid"/>
              <a:round/>
              <a:headEnd len="med" w="med" type="none"/>
              <a:tailEnd len="med" w="med" type="triangle"/>
            </a:ln>
          </p:spPr>
        </p:cxnSp>
        <p:sp>
          <p:nvSpPr>
            <p:cNvPr id="206" name="Google Shape;206;p21"/>
            <p:cNvSpPr txBox="1"/>
            <p:nvPr/>
          </p:nvSpPr>
          <p:spPr>
            <a:xfrm>
              <a:off x="2682550" y="2216025"/>
              <a:ext cx="466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hromebook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