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715000" cx="9144000"/>
  <p:notesSz cx="6858000" cy="9144000"/>
  <p:embeddedFontLst>
    <p:embeddedFont>
      <p:font typeface="Roboto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B74A67-B01E-42A6-BF3D-33FAD521DC30}">
  <a:tblStyle styleId="{B5B74A67-B01E-42A6-BF3D-33FAD521DC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Condensed-bold.fntdata"/><Relationship Id="rId14" Type="http://schemas.openxmlformats.org/officeDocument/2006/relationships/slide" Target="slides/slide9.xml"/><Relationship Id="rId36" Type="http://schemas.openxmlformats.org/officeDocument/2006/relationships/font" Target="fonts/RobotoCondensed-regular.fntdata"/><Relationship Id="rId17" Type="http://schemas.openxmlformats.org/officeDocument/2006/relationships/slide" Target="slides/slide12.xml"/><Relationship Id="rId39" Type="http://schemas.openxmlformats.org/officeDocument/2006/relationships/font" Target="fonts/RobotoCondensed-boldItalic.fntdata"/><Relationship Id="rId16" Type="http://schemas.openxmlformats.org/officeDocument/2006/relationships/slide" Target="slides/slide11.xml"/><Relationship Id="rId38" Type="http://schemas.openxmlformats.org/officeDocument/2006/relationships/font" Target="fonts/Roboto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07a1864fb_0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07a1864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formatting of the code is significant. This can be a downside but results in more readable code and makes following nested statements easier.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7a1864fb_0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7a1864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everything in python is an object, even basic data types, each contains attributes and associated methods, or internal functions, that extend their utility.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07a1864fb_0_3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07a1864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ways of approaching programming. Python is amenable to a wide variety of approaches, making it a versatile language.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07a1864fb_0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07a1864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data types that exist in Python.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07a1864fb_0_7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07a1864f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a variety of data types built 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07a1864fb_0_1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07a1864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these are atomic, meaning that they act as the irreducible building blocks of all other data types and structures in python.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07a1864fb_0_6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07a1864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almost exclusively be using four of these data types</a:t>
            </a:r>
            <a:r>
              <a:rPr lang="en"/>
              <a:t>, most of which should be familiar to you. These types are integers, floats, or decimal numbers, strings, and booleans, or true and false values.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each of these data types is immutable. In other words, once created it cannot be changed but can be overwritten.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 case of integers and floats, they can be specified as 32 or 64 bits, although by default they will be created as 64 bit values. Integers can also be specified as signed (positive and negative values) and unsigned (positive values only), although they default to signed.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07a1864fb_0_1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07a1864f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do math in Python, the result is assigned a specific data type, or typed, in the simplest form that doesn't </a:t>
            </a:r>
            <a:r>
              <a:rPr lang="en"/>
              <a:t>lose</a:t>
            </a:r>
            <a:r>
              <a:rPr lang="en"/>
              <a:t> information. For example, adding a 32 bit and 64 bit number will return a 64 bit value. An integer and float added together will return a float.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7a1864fb_0_15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7a1864f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are using Python 3, there is one pitfall that you need to watch out for. Doing division with integers can result in an integer or a float, depending on how it is performed.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07a1864fb_0_2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07a1864f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single slash denotes float division and will result in a float result. A double slash denotes integer, or floor, division, which will drop the division remainder and return a whole value, either an integer or float depending on the types of the variables being divided.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918e3d1fb_1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18e3d1f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Welcome to learning basic Python concepts.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main objectives of this lecture are to</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Understand what Python is good for.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Learn what are the fundamental data types in Python.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to combine data objects in more complex data structures.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Executing python scripts using the command line interface.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And passing information to your scripts at runtime.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07a1864fb_0_1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07a1864f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some of Python’s data structures.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07a1864fb_0_18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07a1864f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Python has several basic types of data structures that act as containers for almost any data types: tuples, lists, sets, and dictionaries.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Tuples and lists are ordered sets of objects, the difference being that tuples, once created, cannot be changed. Sets are an unordered collection of unique immutable objects. Dictionaries are like sets, but each object acts as a key, giving you access to an associated object, the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Each has specific uses for which it is best suited. For example, in order to determine whether something is in the data structure, lists and tuples start at the first element and checks sequentially, making it a slow process. Sets and dictionaries use a lookup table making them much faster. Because lists and tuples are just an ordered series of objects, they can hold duplicate entries, whereas sets and dictionary keys cannot but dictionaries values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go into further detail about most of these structures later, but for now we will focus on lists.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07a1864fb_0_1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07a1864f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writing code in the interpreter, it is usually more useful to write scripts that can be executed as standalone programs.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07a1864fb_0_1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07a1864f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a:t>
            </a:r>
            <a:r>
              <a:rPr lang="en"/>
              <a:t> you’ve write a piece of code in Python, how can you execute it? There are a couple of ways to accomplish this. The first is to call the Python interpreter to run your code. In the same way that you would call Python to start an interactive session, you call the program but also give it your script name as an argument. This should work for any python code in a text file.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07a1864fb_0_20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07a1864f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Another way you can execute a Python script is to make it act as a standalone program. This requires you to do a couple of things to your code to work. If you simply tried to call the script similar to the Python interpreter, the computer wouldn't know where to look. That is because for programs, the computer searches the folders listed in your PATH environmental variable, not the folder you are in. If you moved the script to one of those folders, for example '/usr/bin', then the computer would find it and could even tab-complete the name for you.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there is one more step needed, and that is to make the script executable. To do this, you can use the 'chmod' command. Basically, you are telling the computer with this command who is allowed to do what with your script: read, write, and/or execute it. In this case, it is specifying that the user (you) can read, write, and execute the 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Now the code is executable. But instead of moving it into your PATH, leave it in place and run it locally. To do this, you tell the computer to look in the current working directory with a single dot.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07a1864fb_0_2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07a1864f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one thing missing from the script. When you try to run your script, the computer has no idea what it is, so it assumes that it is a shell script, or a series of commands that you could simply type in your terminal. You need a way to let the computer know that this is Python code and to read it as such. This is where the shebang comes in. But what's a shebang?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07a1864fb_0_2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07a1864f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shebang is a special character combination that tells the computer which interpreter to use when trying to run this program. You could tell it that you have written a bash script, a shell script, or a Python script, for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this case, you want to specify that this is a python 3 script, since if someone has python 2 as their default python, some of your syntax or functions might not work as expected. To do this, you include this line.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07a1864fb_0_22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07a1864f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is all you need to start writing and running python scripts. Now you can jump into actual programming aspects.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07a1864fb_0_23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07a1864f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last step is to understand how to get data into your program from the command line. Like most programs, your python script can have additional arguments passed to it when it is called. This just means including additional values, filenames, et cetera after our script name.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07a1864fb_0_23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07a1864f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access the arguments that you have passed, you need to import one of python's built-in modules, sys. This gives you access to the attribute arg-v, which is a list of all of the command line arguments, including the name of the script. You can use the complete list or access individual elements, one at a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918e3d1fb_1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18e3d1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use python?</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ae5f7dea0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ae5f7d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to all the people that helped!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07a1864fb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07a1864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you may not have dealt with Python before this course, hopefully you will recognize why it is so widely used for bioinformatics. It is plain to read, the syntax is easy to remember, and there are countless modules written for applications from basic statistics to plotting to machine 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07a1864fb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07a1864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code that works is fairly straightforward. However, writing good code can be rewarding and makes it easier to read, adapt, and 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7a1864fb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07a1864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Hopefully, you will see with a few guidelines how to make your life and those of future colleagues, collaborators, and reviewers easier.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07a1864fb_0_2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07a1864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many features that make it an attractive language for beginner programmers.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07a1864fb_0_3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07a1864f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need to compile, or post-process, your code to make it executable. This simplifies development and allows you to write and execute code on the fly.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7a1864fb_0_5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07a1864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can be declared as you go without needing to specify the types. Python is smart enough to implicitly determine what type each variable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4825" lIns="94825" spcFirstLastPara="1" rIns="94825" wrap="square" tIns="948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1" name="Google Shape;11;p2"/>
          <p:cNvSpPr txBox="1"/>
          <p:nvPr>
            <p:ph idx="1" type="subTitle"/>
          </p:nvPr>
        </p:nvSpPr>
        <p:spPr>
          <a:xfrm>
            <a:off x="311700" y="3233694"/>
            <a:ext cx="8520600" cy="880800"/>
          </a:xfrm>
          <a:prstGeom prst="rect">
            <a:avLst/>
          </a:prstGeom>
        </p:spPr>
        <p:txBody>
          <a:bodyPr anchorCtr="0" anchor="t" bIns="94825" lIns="94825" spcFirstLastPara="1" rIns="94825" wrap="square" tIns="948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12" name="Google Shape;12;p2"/>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flipH="1" rot="10800000">
            <a:off x="311700" y="3148994"/>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14" name="Google Shape;14;p2"/>
          <p:cNvCxnSpPr/>
          <p:nvPr/>
        </p:nvCxnSpPr>
        <p:spPr>
          <a:xfrm flipH="1" rot="10800000">
            <a:off x="4699500" y="3148994"/>
            <a:ext cx="4132800" cy="11700"/>
          </a:xfrm>
          <a:prstGeom prst="straightConnector1">
            <a:avLst/>
          </a:prstGeom>
          <a:noFill/>
          <a:ln cap="flat" cmpd="sng" w="28575">
            <a:solidFill>
              <a:schemeClr val="dk2"/>
            </a:solidFill>
            <a:prstDash val="solid"/>
            <a:round/>
            <a:headEnd len="med" w="med" type="none"/>
            <a:tailEnd len="med" w="med" type="none"/>
          </a:ln>
        </p:spPr>
      </p:cxnSp>
      <p:sp>
        <p:nvSpPr>
          <p:cNvPr id="15" name="Google Shape;15;p2"/>
          <p:cNvSpPr/>
          <p:nvPr/>
        </p:nvSpPr>
        <p:spPr>
          <a:xfrm>
            <a:off x="4469550" y="3053750"/>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311700" y="1229028"/>
            <a:ext cx="8520600" cy="2181600"/>
          </a:xfrm>
          <a:prstGeom prst="rect">
            <a:avLst/>
          </a:prstGeom>
        </p:spPr>
        <p:txBody>
          <a:bodyPr anchorCtr="0" anchor="b" bIns="94825" lIns="94825" spcFirstLastPara="1" rIns="94825" wrap="square" tIns="94825">
            <a:noAutofit/>
          </a:bodyPr>
          <a:lstStyle>
            <a:lvl1pPr lvl="0" algn="ctr">
              <a:spcBef>
                <a:spcPts val="0"/>
              </a:spcBef>
              <a:spcAft>
                <a:spcPts val="0"/>
              </a:spcAft>
              <a:buSzPts val="12400"/>
              <a:buNone/>
              <a:defRPr sz="12400"/>
            </a:lvl1pPr>
            <a:lvl2pPr lvl="1" algn="ctr">
              <a:spcBef>
                <a:spcPts val="0"/>
              </a:spcBef>
              <a:spcAft>
                <a:spcPts val="0"/>
              </a:spcAft>
              <a:buSzPts val="12400"/>
              <a:buNone/>
              <a:defRPr sz="12400"/>
            </a:lvl2pPr>
            <a:lvl3pPr lvl="2" algn="ctr">
              <a:spcBef>
                <a:spcPts val="0"/>
              </a:spcBef>
              <a:spcAft>
                <a:spcPts val="0"/>
              </a:spcAft>
              <a:buSzPts val="12400"/>
              <a:buNone/>
              <a:defRPr sz="12400"/>
            </a:lvl3pPr>
            <a:lvl4pPr lvl="3" algn="ctr">
              <a:spcBef>
                <a:spcPts val="0"/>
              </a:spcBef>
              <a:spcAft>
                <a:spcPts val="0"/>
              </a:spcAft>
              <a:buSzPts val="12400"/>
              <a:buNone/>
              <a:defRPr sz="12400"/>
            </a:lvl4pPr>
            <a:lvl5pPr lvl="4" algn="ctr">
              <a:spcBef>
                <a:spcPts val="0"/>
              </a:spcBef>
              <a:spcAft>
                <a:spcPts val="0"/>
              </a:spcAft>
              <a:buSzPts val="12400"/>
              <a:buNone/>
              <a:defRPr sz="12400"/>
            </a:lvl5pPr>
            <a:lvl6pPr lvl="5" algn="ctr">
              <a:spcBef>
                <a:spcPts val="0"/>
              </a:spcBef>
              <a:spcAft>
                <a:spcPts val="0"/>
              </a:spcAft>
              <a:buSzPts val="12400"/>
              <a:buNone/>
              <a:defRPr sz="12400"/>
            </a:lvl6pPr>
            <a:lvl7pPr lvl="6" algn="ctr">
              <a:spcBef>
                <a:spcPts val="0"/>
              </a:spcBef>
              <a:spcAft>
                <a:spcPts val="0"/>
              </a:spcAft>
              <a:buSzPts val="12400"/>
              <a:buNone/>
              <a:defRPr sz="12400"/>
            </a:lvl7pPr>
            <a:lvl8pPr lvl="7" algn="ctr">
              <a:spcBef>
                <a:spcPts val="0"/>
              </a:spcBef>
              <a:spcAft>
                <a:spcPts val="0"/>
              </a:spcAft>
              <a:buSzPts val="12400"/>
              <a:buNone/>
              <a:defRPr sz="12400"/>
            </a:lvl8pPr>
            <a:lvl9pPr lvl="8" algn="ctr">
              <a:spcBef>
                <a:spcPts val="0"/>
              </a:spcBef>
              <a:spcAft>
                <a:spcPts val="0"/>
              </a:spcAft>
              <a:buSzPts val="12400"/>
              <a:buNone/>
              <a:defRPr sz="12400"/>
            </a:lvl9pPr>
          </a:lstStyle>
          <a:p>
            <a:r>
              <a:t>xx%</a:t>
            </a:r>
          </a:p>
        </p:txBody>
      </p:sp>
      <p:sp>
        <p:nvSpPr>
          <p:cNvPr id="71" name="Google Shape;71;p11"/>
          <p:cNvSpPr txBox="1"/>
          <p:nvPr>
            <p:ph idx="1" type="body"/>
          </p:nvPr>
        </p:nvSpPr>
        <p:spPr>
          <a:xfrm>
            <a:off x="311700" y="3502472"/>
            <a:ext cx="8520600" cy="1445400"/>
          </a:xfrm>
          <a:prstGeom prst="rect">
            <a:avLst/>
          </a:prstGeom>
        </p:spPr>
        <p:txBody>
          <a:bodyPr anchorCtr="0" anchor="t" bIns="94825" lIns="94825" spcFirstLastPara="1" rIns="94825" wrap="square" tIns="94825">
            <a:noAutofit/>
          </a:bodyPr>
          <a:lstStyle>
            <a:lvl1pPr indent="-349250" lvl="0" marL="457200" algn="ctr">
              <a:spcBef>
                <a:spcPts val="0"/>
              </a:spcBef>
              <a:spcAft>
                <a:spcPts val="0"/>
              </a:spcAft>
              <a:buSzPts val="1900"/>
              <a:buChar char="●"/>
              <a:defRPr/>
            </a:lvl1pPr>
            <a:lvl2pPr indent="-317500" lvl="1" marL="914400" algn="ctr">
              <a:spcBef>
                <a:spcPts val="1700"/>
              </a:spcBef>
              <a:spcAft>
                <a:spcPts val="0"/>
              </a:spcAft>
              <a:buSzPts val="1400"/>
              <a:buChar char="○"/>
              <a:defRPr/>
            </a:lvl2pPr>
            <a:lvl3pPr indent="-317500" lvl="2" marL="1371600" algn="ctr">
              <a:spcBef>
                <a:spcPts val="1700"/>
              </a:spcBef>
              <a:spcAft>
                <a:spcPts val="0"/>
              </a:spcAft>
              <a:buSzPts val="1400"/>
              <a:buChar char="■"/>
              <a:defRPr/>
            </a:lvl3pPr>
            <a:lvl4pPr indent="-317500" lvl="3" marL="1828800" algn="ctr">
              <a:spcBef>
                <a:spcPts val="1700"/>
              </a:spcBef>
              <a:spcAft>
                <a:spcPts val="0"/>
              </a:spcAft>
              <a:buSzPts val="1400"/>
              <a:buChar char="●"/>
              <a:defRPr/>
            </a:lvl4pPr>
            <a:lvl5pPr indent="-317500" lvl="4" marL="2286000" algn="ctr">
              <a:spcBef>
                <a:spcPts val="1700"/>
              </a:spcBef>
              <a:spcAft>
                <a:spcPts val="0"/>
              </a:spcAft>
              <a:buSzPts val="1400"/>
              <a:buChar char="○"/>
              <a:defRPr/>
            </a:lvl5pPr>
            <a:lvl6pPr indent="-317500" lvl="5" marL="2743200" algn="ctr">
              <a:spcBef>
                <a:spcPts val="1700"/>
              </a:spcBef>
              <a:spcAft>
                <a:spcPts val="0"/>
              </a:spcAft>
              <a:buSzPts val="1400"/>
              <a:buChar char="■"/>
              <a:defRPr/>
            </a:lvl6pPr>
            <a:lvl7pPr indent="-317500" lvl="6" marL="3200400" algn="ctr">
              <a:spcBef>
                <a:spcPts val="1700"/>
              </a:spcBef>
              <a:spcAft>
                <a:spcPts val="0"/>
              </a:spcAft>
              <a:buSzPts val="1400"/>
              <a:buChar char="●"/>
              <a:defRPr/>
            </a:lvl7pPr>
            <a:lvl8pPr indent="-317500" lvl="7" marL="3657600" algn="ctr">
              <a:spcBef>
                <a:spcPts val="1700"/>
              </a:spcBef>
              <a:spcAft>
                <a:spcPts val="0"/>
              </a:spcAft>
              <a:buSzPts val="1400"/>
              <a:buChar char="○"/>
              <a:defRPr/>
            </a:lvl8pPr>
            <a:lvl9pPr indent="-317500" lvl="8" marL="4114800" algn="ctr">
              <a:spcBef>
                <a:spcPts val="1700"/>
              </a:spcBef>
              <a:spcAft>
                <a:spcPts val="1700"/>
              </a:spcAft>
              <a:buSzPts val="1400"/>
              <a:buChar char="■"/>
              <a:defRPr/>
            </a:lvl9pPr>
          </a:lstStyle>
          <a:p/>
        </p:txBody>
      </p:sp>
      <p:sp>
        <p:nvSpPr>
          <p:cNvPr id="72" name="Google Shape;72;p11"/>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18" name="Google Shape;18;p3"/>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9" name="Google Shape;19;p3"/>
          <p:cNvGrpSpPr/>
          <p:nvPr/>
        </p:nvGrpSpPr>
        <p:grpSpPr>
          <a:xfrm>
            <a:off x="4047875" y="3325131"/>
            <a:ext cx="1048250" cy="197998"/>
            <a:chOff x="4089900" y="3205575"/>
            <a:chExt cx="1048250" cy="178200"/>
          </a:xfrm>
        </p:grpSpPr>
        <p:sp>
          <p:nvSpPr>
            <p:cNvPr id="20" name="Google Shape;20;p3"/>
            <p:cNvSpPr/>
            <p:nvPr/>
          </p:nvSpPr>
          <p:spPr>
            <a:xfrm>
              <a:off x="4531375" y="3205575"/>
              <a:ext cx="165300" cy="1782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cxnSp>
          <p:nvCxnSpPr>
            <p:cNvPr id="21" name="Google Shape;21;p3"/>
            <p:cNvCxnSpPr/>
            <p:nvPr/>
          </p:nvCxnSpPr>
          <p:spPr>
            <a:xfrm flipH="1" rot="10800000">
              <a:off x="4743050" y="3291225"/>
              <a:ext cx="395100" cy="6900"/>
            </a:xfrm>
            <a:prstGeom prst="straightConnector1">
              <a:avLst/>
            </a:prstGeom>
            <a:noFill/>
            <a:ln cap="flat" cmpd="sng" w="28575">
              <a:solidFill>
                <a:schemeClr val="dk2"/>
              </a:solidFill>
              <a:prstDash val="solid"/>
              <a:round/>
              <a:headEnd len="med" w="med" type="none"/>
              <a:tailEnd len="med" w="med" type="none"/>
            </a:ln>
          </p:spPr>
        </p:cxnSp>
        <p:cxnSp>
          <p:nvCxnSpPr>
            <p:cNvPr id="22" name="Google Shape;22;p3"/>
            <p:cNvCxnSpPr/>
            <p:nvPr/>
          </p:nvCxnSpPr>
          <p:spPr>
            <a:xfrm flipH="1" rot="10800000">
              <a:off x="4089900" y="3291225"/>
              <a:ext cx="395100" cy="69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5" name="Google Shape;25;p4"/>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lvl1pPr indent="-349250" lvl="0" marL="457200">
              <a:spcBef>
                <a:spcPts val="0"/>
              </a:spcBef>
              <a:spcAft>
                <a:spcPts val="0"/>
              </a:spcAft>
              <a:buSzPts val="19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26" name="Google Shape;26;p4"/>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4"/>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28" name="Google Shape;28;p4"/>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29" name="Google Shape;29;p4"/>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32" name="Google Shape;32;p5"/>
          <p:cNvSpPr txBox="1"/>
          <p:nvPr>
            <p:ph idx="1" type="body"/>
          </p:nvPr>
        </p:nvSpPr>
        <p:spPr>
          <a:xfrm>
            <a:off x="311700" y="857194"/>
            <a:ext cx="3999900" cy="3795900"/>
          </a:xfrm>
          <a:prstGeom prst="rect">
            <a:avLst/>
          </a:prstGeom>
        </p:spPr>
        <p:txBody>
          <a:bodyPr anchorCtr="0" anchor="t" bIns="94825" lIns="94825" spcFirstLastPara="1" rIns="94825" wrap="square" tIns="94825">
            <a:noAutofit/>
          </a:bodyPr>
          <a:lstStyle>
            <a:lvl1pPr indent="-317500" lvl="0" marL="457200">
              <a:spcBef>
                <a:spcPts val="0"/>
              </a:spcBef>
              <a:spcAft>
                <a:spcPts val="0"/>
              </a:spcAft>
              <a:buSzPts val="1400"/>
              <a:buChar char="●"/>
              <a:defRPr sz="14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33" name="Google Shape;33;p5"/>
          <p:cNvSpPr txBox="1"/>
          <p:nvPr>
            <p:ph idx="2" type="body"/>
          </p:nvPr>
        </p:nvSpPr>
        <p:spPr>
          <a:xfrm>
            <a:off x="4832400" y="857194"/>
            <a:ext cx="3999900" cy="3795900"/>
          </a:xfrm>
          <a:prstGeom prst="rect">
            <a:avLst/>
          </a:prstGeom>
        </p:spPr>
        <p:txBody>
          <a:bodyPr anchorCtr="0" anchor="t" bIns="94825" lIns="94825" spcFirstLastPara="1" rIns="94825" wrap="square" tIns="94825">
            <a:noAutofit/>
          </a:bodyPr>
          <a:lstStyle>
            <a:lvl1pPr indent="-317500" lvl="0" marL="457200">
              <a:spcBef>
                <a:spcPts val="0"/>
              </a:spcBef>
              <a:spcAft>
                <a:spcPts val="0"/>
              </a:spcAft>
              <a:buSzPts val="1400"/>
              <a:buChar char="●"/>
              <a:defRPr sz="14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34" name="Google Shape;34;p5"/>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5" name="Google Shape;35;p5"/>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36" name="Google Shape;36;p5"/>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37" name="Google Shape;37;p5"/>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40" name="Google Shape;40;p6"/>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1" name="Google Shape;41;p6"/>
          <p:cNvCxnSpPr/>
          <p:nvPr/>
        </p:nvCxnSpPr>
        <p:spPr>
          <a:xfrm flipH="1" rot="10800000">
            <a:off x="311700" y="718050"/>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42" name="Google Shape;42;p6"/>
          <p:cNvCxnSpPr/>
          <p:nvPr/>
        </p:nvCxnSpPr>
        <p:spPr>
          <a:xfrm flipH="1" rot="10800000">
            <a:off x="4699500" y="718050"/>
            <a:ext cx="4132800" cy="11700"/>
          </a:xfrm>
          <a:prstGeom prst="straightConnector1">
            <a:avLst/>
          </a:prstGeom>
          <a:noFill/>
          <a:ln cap="flat" cmpd="sng" w="28575">
            <a:solidFill>
              <a:schemeClr val="dk2"/>
            </a:solidFill>
            <a:prstDash val="solid"/>
            <a:round/>
            <a:headEnd len="med" w="med" type="none"/>
            <a:tailEnd len="med" w="med" type="none"/>
          </a:ln>
        </p:spPr>
      </p:cxnSp>
      <p:sp>
        <p:nvSpPr>
          <p:cNvPr id="43" name="Google Shape;43;p6"/>
          <p:cNvSpPr/>
          <p:nvPr/>
        </p:nvSpPr>
        <p:spPr>
          <a:xfrm>
            <a:off x="4469550" y="622806"/>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109333"/>
            <a:ext cx="2808000" cy="1017900"/>
          </a:xfrm>
          <a:prstGeom prst="rect">
            <a:avLst/>
          </a:prstGeom>
        </p:spPr>
        <p:txBody>
          <a:bodyPr anchorCtr="0" anchor="b" bIns="94825" lIns="94825" spcFirstLastPara="1" rIns="94825" wrap="square" tIns="948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46" name="Google Shape;46;p7"/>
          <p:cNvSpPr txBox="1"/>
          <p:nvPr>
            <p:ph idx="1" type="body"/>
          </p:nvPr>
        </p:nvSpPr>
        <p:spPr>
          <a:xfrm>
            <a:off x="311700" y="1232738"/>
            <a:ext cx="2808000" cy="4282800"/>
          </a:xfrm>
          <a:prstGeom prst="rect">
            <a:avLst/>
          </a:prstGeom>
        </p:spPr>
        <p:txBody>
          <a:bodyPr anchorCtr="0" anchor="t" bIns="94825" lIns="94825" spcFirstLastPara="1" rIns="94825" wrap="square" tIns="94825">
            <a:noAutofit/>
          </a:bodyPr>
          <a:lstStyle>
            <a:lvl1pPr indent="-311150" lvl="0" marL="457200">
              <a:spcBef>
                <a:spcPts val="0"/>
              </a:spcBef>
              <a:spcAft>
                <a:spcPts val="0"/>
              </a:spcAft>
              <a:buSzPts val="1300"/>
              <a:buChar char="●"/>
              <a:defRPr sz="1300"/>
            </a:lvl1pPr>
            <a:lvl2pPr indent="-311150" lvl="1" marL="914400">
              <a:spcBef>
                <a:spcPts val="1700"/>
              </a:spcBef>
              <a:spcAft>
                <a:spcPts val="0"/>
              </a:spcAft>
              <a:buSzPts val="1300"/>
              <a:buChar char="○"/>
              <a:defRPr sz="1300"/>
            </a:lvl2pPr>
            <a:lvl3pPr indent="-311150" lvl="2" marL="1371600">
              <a:spcBef>
                <a:spcPts val="1700"/>
              </a:spcBef>
              <a:spcAft>
                <a:spcPts val="0"/>
              </a:spcAft>
              <a:buSzPts val="1300"/>
              <a:buChar char="■"/>
              <a:defRPr sz="1300"/>
            </a:lvl3pPr>
            <a:lvl4pPr indent="-311150" lvl="3" marL="1828800">
              <a:spcBef>
                <a:spcPts val="1700"/>
              </a:spcBef>
              <a:spcAft>
                <a:spcPts val="0"/>
              </a:spcAft>
              <a:buSzPts val="1300"/>
              <a:buChar char="●"/>
              <a:defRPr sz="1300"/>
            </a:lvl4pPr>
            <a:lvl5pPr indent="-311150" lvl="4" marL="2286000">
              <a:spcBef>
                <a:spcPts val="1700"/>
              </a:spcBef>
              <a:spcAft>
                <a:spcPts val="0"/>
              </a:spcAft>
              <a:buSzPts val="1300"/>
              <a:buChar char="○"/>
              <a:defRPr sz="1300"/>
            </a:lvl5pPr>
            <a:lvl6pPr indent="-311150" lvl="5" marL="2743200">
              <a:spcBef>
                <a:spcPts val="1700"/>
              </a:spcBef>
              <a:spcAft>
                <a:spcPts val="0"/>
              </a:spcAft>
              <a:buSzPts val="1300"/>
              <a:buChar char="■"/>
              <a:defRPr sz="1300"/>
            </a:lvl6pPr>
            <a:lvl7pPr indent="-311150" lvl="6" marL="3200400">
              <a:spcBef>
                <a:spcPts val="1700"/>
              </a:spcBef>
              <a:spcAft>
                <a:spcPts val="0"/>
              </a:spcAft>
              <a:buSzPts val="1300"/>
              <a:buChar char="●"/>
              <a:defRPr sz="1300"/>
            </a:lvl7pPr>
            <a:lvl8pPr indent="-311150" lvl="7" marL="3657600">
              <a:spcBef>
                <a:spcPts val="1700"/>
              </a:spcBef>
              <a:spcAft>
                <a:spcPts val="0"/>
              </a:spcAft>
              <a:buSzPts val="1300"/>
              <a:buChar char="○"/>
              <a:defRPr sz="1300"/>
            </a:lvl8pPr>
            <a:lvl9pPr indent="-311150" lvl="8" marL="4114800">
              <a:spcBef>
                <a:spcPts val="1700"/>
              </a:spcBef>
              <a:spcAft>
                <a:spcPts val="1700"/>
              </a:spcAft>
              <a:buSzPts val="1300"/>
              <a:buChar char="■"/>
              <a:defRPr sz="1300"/>
            </a:lvl9pPr>
          </a:lstStyle>
          <a:p/>
        </p:txBody>
      </p:sp>
      <p:sp>
        <p:nvSpPr>
          <p:cNvPr id="47" name="Google Shape;47;p7"/>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490250" y="500167"/>
            <a:ext cx="6367800" cy="4545300"/>
          </a:xfrm>
          <a:prstGeom prst="rect">
            <a:avLst/>
          </a:prstGeom>
        </p:spPr>
        <p:txBody>
          <a:bodyPr anchorCtr="0" anchor="ctr" bIns="94825" lIns="94825" spcFirstLastPara="1" rIns="94825" wrap="square" tIns="948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50" name="Google Shape;50;p8"/>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1" name="Google Shape;51;p8"/>
          <p:cNvCxnSpPr/>
          <p:nvPr/>
        </p:nvCxnSpPr>
        <p:spPr>
          <a:xfrm>
            <a:off x="6973075" y="66944"/>
            <a:ext cx="6300" cy="5711100"/>
          </a:xfrm>
          <a:prstGeom prst="straightConnector1">
            <a:avLst/>
          </a:prstGeom>
          <a:noFill/>
          <a:ln cap="flat" cmpd="sng" w="28575">
            <a:solidFill>
              <a:schemeClr val="dk2"/>
            </a:solidFill>
            <a:prstDash val="solid"/>
            <a:round/>
            <a:headEnd len="med" w="med" type="none"/>
            <a:tailEnd len="med" w="med" type="none"/>
          </a:ln>
        </p:spPr>
      </p:cxnSp>
      <p:sp>
        <p:nvSpPr>
          <p:cNvPr id="52" name="Google Shape;52;p8"/>
          <p:cNvSpPr/>
          <p:nvPr/>
        </p:nvSpPr>
        <p:spPr>
          <a:xfrm>
            <a:off x="6873775" y="2742667"/>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4572000" y="-139"/>
            <a:ext cx="4572000" cy="5715000"/>
          </a:xfrm>
          <a:prstGeom prst="rect">
            <a:avLst/>
          </a:prstGeom>
          <a:solidFill>
            <a:schemeClr val="lt2"/>
          </a:solidFill>
          <a:ln>
            <a:noFill/>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55" name="Google Shape;55;p9"/>
          <p:cNvSpPr txBox="1"/>
          <p:nvPr>
            <p:ph type="title"/>
          </p:nvPr>
        </p:nvSpPr>
        <p:spPr>
          <a:xfrm>
            <a:off x="265500" y="1370194"/>
            <a:ext cx="4045200" cy="1647000"/>
          </a:xfrm>
          <a:prstGeom prst="rect">
            <a:avLst/>
          </a:prstGeom>
        </p:spPr>
        <p:txBody>
          <a:bodyPr anchorCtr="0" anchor="b" bIns="94825" lIns="94825" spcFirstLastPara="1" rIns="94825" wrap="square" tIns="94825">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56" name="Google Shape;56;p9"/>
          <p:cNvSpPr txBox="1"/>
          <p:nvPr>
            <p:ph idx="1" type="subTitle"/>
          </p:nvPr>
        </p:nvSpPr>
        <p:spPr>
          <a:xfrm>
            <a:off x="265500" y="3114528"/>
            <a:ext cx="4045200" cy="1372200"/>
          </a:xfrm>
          <a:prstGeom prst="rect">
            <a:avLst/>
          </a:prstGeom>
        </p:spPr>
        <p:txBody>
          <a:bodyPr anchorCtr="0" anchor="t" bIns="94825" lIns="94825" spcFirstLastPara="1" rIns="94825" wrap="square" tIns="948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9"/>
          <p:cNvSpPr txBox="1"/>
          <p:nvPr>
            <p:ph idx="2" type="body"/>
          </p:nvPr>
        </p:nvSpPr>
        <p:spPr>
          <a:xfrm>
            <a:off x="4939500" y="804528"/>
            <a:ext cx="3837000" cy="4105800"/>
          </a:xfrm>
          <a:prstGeom prst="rect">
            <a:avLst/>
          </a:prstGeom>
        </p:spPr>
        <p:txBody>
          <a:bodyPr anchorCtr="0" anchor="ctr" bIns="94825" lIns="94825" spcFirstLastPara="1" rIns="94825" wrap="square" tIns="94825">
            <a:noAutofit/>
          </a:bodyPr>
          <a:lstStyle>
            <a:lvl1pPr indent="-349250" lvl="0" marL="457200">
              <a:spcBef>
                <a:spcPts val="0"/>
              </a:spcBef>
              <a:spcAft>
                <a:spcPts val="0"/>
              </a:spcAft>
              <a:buSzPts val="19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58" name="Google Shape;58;p9"/>
          <p:cNvSpPr txBox="1"/>
          <p:nvPr>
            <p:ph idx="12" type="sldNum"/>
          </p:nvPr>
        </p:nvSpPr>
        <p:spPr>
          <a:xfrm>
            <a:off x="8472458" y="5181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9" name="Google Shape;59;p9"/>
          <p:cNvCxnSpPr/>
          <p:nvPr/>
        </p:nvCxnSpPr>
        <p:spPr>
          <a:xfrm>
            <a:off x="4572000" y="11667"/>
            <a:ext cx="6300" cy="5711100"/>
          </a:xfrm>
          <a:prstGeom prst="straightConnector1">
            <a:avLst/>
          </a:prstGeom>
          <a:noFill/>
          <a:ln cap="flat" cmpd="sng" w="28575">
            <a:solidFill>
              <a:schemeClr val="dk2"/>
            </a:solidFill>
            <a:prstDash val="solid"/>
            <a:round/>
            <a:headEnd len="med" w="med" type="none"/>
            <a:tailEnd len="med" w="med" type="none"/>
          </a:ln>
        </p:spPr>
      </p:cxnSp>
      <p:sp>
        <p:nvSpPr>
          <p:cNvPr id="60" name="Google Shape;60;p9"/>
          <p:cNvSpPr/>
          <p:nvPr/>
        </p:nvSpPr>
        <p:spPr>
          <a:xfrm>
            <a:off x="4471125" y="5350694"/>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61" name="Google Shape;61;p9"/>
          <p:cNvSpPr/>
          <p:nvPr/>
        </p:nvSpPr>
        <p:spPr>
          <a:xfrm>
            <a:off x="4471125" y="4939458"/>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
        <p:nvSpPr>
          <p:cNvPr id="62" name="Google Shape;62;p9"/>
          <p:cNvSpPr/>
          <p:nvPr/>
        </p:nvSpPr>
        <p:spPr>
          <a:xfrm>
            <a:off x="4471125" y="4528222"/>
            <a:ext cx="204900" cy="2298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311700" y="5277350"/>
            <a:ext cx="8520600" cy="437100"/>
          </a:xfrm>
          <a:prstGeom prst="rect">
            <a:avLst/>
          </a:prstGeom>
        </p:spPr>
        <p:txBody>
          <a:bodyPr anchorCtr="0" anchor="ctr" bIns="94825" lIns="94825" spcFirstLastPara="1" rIns="94825" wrap="square" tIns="94825">
            <a:noAutofit/>
          </a:bodyPr>
          <a:lstStyle>
            <a:lvl1pPr indent="-228600" lvl="0" marL="45720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1pPr>
          </a:lstStyle>
          <a:p/>
        </p:txBody>
      </p:sp>
      <p:sp>
        <p:nvSpPr>
          <p:cNvPr id="65" name="Google Shape;65;p10"/>
          <p:cNvSpPr txBox="1"/>
          <p:nvPr>
            <p:ph idx="12" type="sldNum"/>
          </p:nvPr>
        </p:nvSpPr>
        <p:spPr>
          <a:xfrm>
            <a:off x="8472458" y="5435352"/>
            <a:ext cx="548700" cy="437100"/>
          </a:xfrm>
          <a:prstGeom prst="rect">
            <a:avLst/>
          </a:prstGeom>
        </p:spPr>
        <p:txBody>
          <a:bodyPr anchorCtr="0" anchor="ctr" bIns="94825" lIns="94825" spcFirstLastPara="1" rIns="94825" wrap="square" tIns="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0"/>
          <p:cNvCxnSpPr/>
          <p:nvPr/>
        </p:nvCxnSpPr>
        <p:spPr>
          <a:xfrm flipH="1" rot="10800000">
            <a:off x="311700" y="5265661"/>
            <a:ext cx="4132800" cy="11700"/>
          </a:xfrm>
          <a:prstGeom prst="straightConnector1">
            <a:avLst/>
          </a:prstGeom>
          <a:noFill/>
          <a:ln cap="flat" cmpd="sng" w="28575">
            <a:solidFill>
              <a:schemeClr val="dk2"/>
            </a:solidFill>
            <a:prstDash val="solid"/>
            <a:round/>
            <a:headEnd len="med" w="med" type="none"/>
            <a:tailEnd len="med" w="med" type="none"/>
          </a:ln>
        </p:spPr>
      </p:cxnSp>
      <p:cxnSp>
        <p:nvCxnSpPr>
          <p:cNvPr id="67" name="Google Shape;67;p10"/>
          <p:cNvCxnSpPr/>
          <p:nvPr/>
        </p:nvCxnSpPr>
        <p:spPr>
          <a:xfrm flipH="1" rot="10800000">
            <a:off x="4699500" y="5265661"/>
            <a:ext cx="4132800" cy="11700"/>
          </a:xfrm>
          <a:prstGeom prst="straightConnector1">
            <a:avLst/>
          </a:prstGeom>
          <a:noFill/>
          <a:ln cap="flat" cmpd="sng" w="28575">
            <a:solidFill>
              <a:schemeClr val="dk2"/>
            </a:solidFill>
            <a:prstDash val="solid"/>
            <a:round/>
            <a:headEnd len="med" w="med" type="none"/>
            <a:tailEnd len="med" w="med" type="none"/>
          </a:ln>
        </p:spPr>
      </p:cxnSp>
      <p:sp>
        <p:nvSpPr>
          <p:cNvPr id="68" name="Google Shape;68;p10"/>
          <p:cNvSpPr/>
          <p:nvPr/>
        </p:nvSpPr>
        <p:spPr>
          <a:xfrm>
            <a:off x="4469550" y="5170417"/>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71139"/>
            <a:ext cx="8520600" cy="636300"/>
          </a:xfrm>
          <a:prstGeom prst="rect">
            <a:avLst/>
          </a:prstGeom>
          <a:noFill/>
          <a:ln>
            <a:noFill/>
          </a:ln>
        </p:spPr>
        <p:txBody>
          <a:bodyPr anchorCtr="0" anchor="t" bIns="94825" lIns="94825" spcFirstLastPara="1" rIns="94825" wrap="square" tIns="94825">
            <a:noAutofit/>
          </a:bodyPr>
          <a:lstStyle>
            <a:lvl1pPr lvl="0">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1pPr>
            <a:lvl2pPr lvl="1">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2pPr>
            <a:lvl3pPr lvl="2">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3pPr>
            <a:lvl4pPr lvl="3">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4pPr>
            <a:lvl5pPr lvl="4">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5pPr>
            <a:lvl6pPr lvl="5">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6pPr>
            <a:lvl7pPr lvl="6">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7pPr>
            <a:lvl8pPr lvl="7">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8pPr>
            <a:lvl9pPr lvl="8">
              <a:spcBef>
                <a:spcPts val="0"/>
              </a:spcBef>
              <a:spcAft>
                <a:spcPts val="0"/>
              </a:spcAft>
              <a:buClr>
                <a:schemeClr val="dk1"/>
              </a:buClr>
              <a:buSzPts val="2900"/>
              <a:buFont typeface="Avenir"/>
              <a:buNone/>
              <a:defRPr sz="2900">
                <a:solidFill>
                  <a:schemeClr val="dk1"/>
                </a:solidFill>
                <a:latin typeface="Avenir"/>
                <a:ea typeface="Avenir"/>
                <a:cs typeface="Avenir"/>
                <a:sym typeface="Avenir"/>
              </a:defRPr>
            </a:lvl9pPr>
          </a:lstStyle>
          <a:p/>
        </p:txBody>
      </p:sp>
      <p:sp>
        <p:nvSpPr>
          <p:cNvPr id="7" name="Google Shape;7;p1"/>
          <p:cNvSpPr txBox="1"/>
          <p:nvPr>
            <p:ph idx="1" type="body"/>
          </p:nvPr>
        </p:nvSpPr>
        <p:spPr>
          <a:xfrm>
            <a:off x="311700" y="772528"/>
            <a:ext cx="8520600" cy="3795900"/>
          </a:xfrm>
          <a:prstGeom prst="rect">
            <a:avLst/>
          </a:prstGeom>
          <a:noFill/>
          <a:ln>
            <a:noFill/>
          </a:ln>
        </p:spPr>
        <p:txBody>
          <a:bodyPr anchorCtr="0" anchor="t" bIns="94825" lIns="94825" spcFirstLastPara="1" rIns="94825" wrap="square" tIns="94825">
            <a:noAutofit/>
          </a:bodyPr>
          <a:lstStyle>
            <a:lvl1pPr indent="-349250" lvl="0" marL="457200">
              <a:lnSpc>
                <a:spcPct val="115000"/>
              </a:lnSpc>
              <a:spcBef>
                <a:spcPts val="0"/>
              </a:spcBef>
              <a:spcAft>
                <a:spcPts val="0"/>
              </a:spcAft>
              <a:buClr>
                <a:schemeClr val="dk2"/>
              </a:buClr>
              <a:buSzPts val="1900"/>
              <a:buFont typeface="Avenir"/>
              <a:buChar char="●"/>
              <a:defRPr sz="1900">
                <a:solidFill>
                  <a:schemeClr val="dk2"/>
                </a:solidFill>
                <a:latin typeface="Avenir"/>
                <a:ea typeface="Avenir"/>
                <a:cs typeface="Avenir"/>
                <a:sym typeface="Avenir"/>
              </a:defRPr>
            </a:lvl1pPr>
            <a:lvl2pPr indent="-317500" lvl="1" marL="9144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2pPr>
            <a:lvl3pPr indent="-317500" lvl="2" marL="13716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3pPr>
            <a:lvl4pPr indent="-317500" lvl="3" marL="18288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4pPr>
            <a:lvl5pPr indent="-317500" lvl="4" marL="22860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5pPr>
            <a:lvl6pPr indent="-317500" lvl="5" marL="27432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6pPr>
            <a:lvl7pPr indent="-317500" lvl="6" marL="32004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7pPr>
            <a:lvl8pPr indent="-317500" lvl="7" marL="3657600">
              <a:lnSpc>
                <a:spcPct val="115000"/>
              </a:lnSpc>
              <a:spcBef>
                <a:spcPts val="1700"/>
              </a:spcBef>
              <a:spcAft>
                <a:spcPts val="0"/>
              </a:spcAft>
              <a:buClr>
                <a:schemeClr val="dk2"/>
              </a:buClr>
              <a:buSzPts val="1400"/>
              <a:buFont typeface="Avenir"/>
              <a:buChar char="○"/>
              <a:defRPr sz="1400">
                <a:solidFill>
                  <a:schemeClr val="dk2"/>
                </a:solidFill>
                <a:latin typeface="Avenir"/>
                <a:ea typeface="Avenir"/>
                <a:cs typeface="Avenir"/>
                <a:sym typeface="Avenir"/>
              </a:defRPr>
            </a:lvl8pPr>
            <a:lvl9pPr indent="-317500" lvl="8" marL="4114800">
              <a:lnSpc>
                <a:spcPct val="115000"/>
              </a:lnSpc>
              <a:spcBef>
                <a:spcPts val="1700"/>
              </a:spcBef>
              <a:spcAft>
                <a:spcPts val="1700"/>
              </a:spcAft>
              <a:buClr>
                <a:schemeClr val="dk2"/>
              </a:buClr>
              <a:buSzPts val="1400"/>
              <a:buFont typeface="Avenir"/>
              <a:buChar char="■"/>
              <a:defRPr sz="1400">
                <a:solidFill>
                  <a:schemeClr val="dk2"/>
                </a:solidFill>
                <a:latin typeface="Avenir"/>
                <a:ea typeface="Avenir"/>
                <a:cs typeface="Avenir"/>
                <a:sym typeface="Avenir"/>
              </a:defRPr>
            </a:lvl9pPr>
          </a:lstStyle>
          <a:p/>
        </p:txBody>
      </p:sp>
      <p:sp>
        <p:nvSpPr>
          <p:cNvPr id="8" name="Google Shape;8;p1"/>
          <p:cNvSpPr txBox="1"/>
          <p:nvPr>
            <p:ph idx="12" type="sldNum"/>
          </p:nvPr>
        </p:nvSpPr>
        <p:spPr>
          <a:xfrm>
            <a:off x="8472458" y="5181352"/>
            <a:ext cx="548700" cy="437100"/>
          </a:xfrm>
          <a:prstGeom prst="rect">
            <a:avLst/>
          </a:prstGeom>
          <a:noFill/>
          <a:ln>
            <a:noFill/>
          </a:ln>
        </p:spPr>
        <p:txBody>
          <a:bodyPr anchorCtr="0" anchor="ctr" bIns="94825" lIns="94825" spcFirstLastPara="1" rIns="94825" wrap="square" tIns="94825">
            <a:no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ctrTitle"/>
          </p:nvPr>
        </p:nvSpPr>
        <p:spPr>
          <a:xfrm>
            <a:off x="311708" y="827306"/>
            <a:ext cx="8520600" cy="2280600"/>
          </a:xfrm>
          <a:prstGeom prst="rect">
            <a:avLst/>
          </a:prstGeom>
        </p:spPr>
        <p:txBody>
          <a:bodyPr anchorCtr="0" anchor="b" bIns="94825" lIns="94825" spcFirstLastPara="1" rIns="94825" wrap="square" tIns="94825">
            <a:noAutofit/>
          </a:bodyPr>
          <a:lstStyle/>
          <a:p>
            <a:pPr indent="0" lvl="0" marL="0" rtl="0" algn="ctr">
              <a:spcBef>
                <a:spcPts val="0"/>
              </a:spcBef>
              <a:spcAft>
                <a:spcPts val="0"/>
              </a:spcAft>
              <a:buNone/>
            </a:pPr>
            <a:r>
              <a:rPr lang="en"/>
              <a:t>The Basics of Python</a:t>
            </a:r>
            <a:endParaRPr>
              <a:latin typeface="Avenir"/>
              <a:ea typeface="Avenir"/>
              <a:cs typeface="Avenir"/>
              <a:sym typeface="Avenir"/>
            </a:endParaRPr>
          </a:p>
        </p:txBody>
      </p:sp>
      <p:sp>
        <p:nvSpPr>
          <p:cNvPr id="80" name="Google Shape;80;p13"/>
          <p:cNvSpPr/>
          <p:nvPr/>
        </p:nvSpPr>
        <p:spPr>
          <a:xfrm>
            <a:off x="4469550" y="3053750"/>
            <a:ext cx="204900" cy="229800"/>
          </a:xfrm>
          <a:prstGeom prst="ellipse">
            <a:avLst/>
          </a:prstGeom>
          <a:noFill/>
          <a:ln cap="flat" cmpd="sng" w="28575">
            <a:solidFill>
              <a:schemeClr val="dk2"/>
            </a:solidFill>
            <a:prstDash val="solid"/>
            <a:round/>
            <a:headEnd len="sm" w="sm" type="none"/>
            <a:tailEnd len="sm" w="sm" type="none"/>
          </a:ln>
        </p:spPr>
        <p:txBody>
          <a:bodyPr anchorCtr="0" anchor="ctr" bIns="94825" lIns="94825" spcFirstLastPara="1" rIns="94825" wrap="square" tIns="94825">
            <a:noAutofit/>
          </a:bodyPr>
          <a:lstStyle/>
          <a:p>
            <a:pPr indent="0" lvl="0" marL="0" rtl="0" algn="l">
              <a:spcBef>
                <a:spcPts val="0"/>
              </a:spcBef>
              <a:spcAft>
                <a:spcPts val="0"/>
              </a:spcAft>
              <a:buNone/>
            </a:pPr>
            <a:r>
              <a:t/>
            </a:r>
            <a:endParaRPr/>
          </a:p>
        </p:txBody>
      </p:sp>
      <p:pic>
        <p:nvPicPr>
          <p:cNvPr id="81" name="Google Shape;81;p13"/>
          <p:cNvPicPr preferRelativeResize="0"/>
          <p:nvPr/>
        </p:nvPicPr>
        <p:blipFill>
          <a:blip r:embed="rId3">
            <a:alphaModFix/>
          </a:blip>
          <a:stretch>
            <a:fillRect/>
          </a:stretch>
        </p:blipFill>
        <p:spPr>
          <a:xfrm>
            <a:off x="2015706" y="5161737"/>
            <a:ext cx="1579418" cy="457200"/>
          </a:xfrm>
          <a:prstGeom prst="rect">
            <a:avLst/>
          </a:prstGeom>
          <a:noFill/>
          <a:ln>
            <a:noFill/>
          </a:ln>
        </p:spPr>
      </p:pic>
      <p:pic>
        <p:nvPicPr>
          <p:cNvPr id="82" name="Google Shape;82;p13"/>
          <p:cNvPicPr preferRelativeResize="0"/>
          <p:nvPr/>
        </p:nvPicPr>
        <p:blipFill>
          <a:blip r:embed="rId4">
            <a:alphaModFix/>
          </a:blip>
          <a:stretch>
            <a:fillRect/>
          </a:stretch>
        </p:blipFill>
        <p:spPr>
          <a:xfrm>
            <a:off x="179004" y="5161717"/>
            <a:ext cx="1737360" cy="457200"/>
          </a:xfrm>
          <a:prstGeom prst="rect">
            <a:avLst/>
          </a:prstGeom>
          <a:noFill/>
          <a:ln>
            <a:noFill/>
          </a:ln>
        </p:spPr>
      </p:pic>
      <p:pic>
        <p:nvPicPr>
          <p:cNvPr id="83" name="Google Shape;83;p13"/>
          <p:cNvPicPr preferRelativeResize="0"/>
          <p:nvPr/>
        </p:nvPicPr>
        <p:blipFill rotWithShape="1">
          <a:blip r:embed="rId5">
            <a:alphaModFix/>
          </a:blip>
          <a:srcRect b="0" l="0" r="49282" t="0"/>
          <a:stretch/>
        </p:blipFill>
        <p:spPr>
          <a:xfrm>
            <a:off x="5957886" y="5161725"/>
            <a:ext cx="1628752" cy="457200"/>
          </a:xfrm>
          <a:prstGeom prst="rect">
            <a:avLst/>
          </a:prstGeom>
          <a:noFill/>
          <a:ln>
            <a:noFill/>
          </a:ln>
        </p:spPr>
      </p:pic>
      <p:pic>
        <p:nvPicPr>
          <p:cNvPr id="84" name="Google Shape;84;p13"/>
          <p:cNvPicPr preferRelativeResize="0"/>
          <p:nvPr/>
        </p:nvPicPr>
        <p:blipFill rotWithShape="1">
          <a:blip r:embed="rId6">
            <a:alphaModFix/>
          </a:blip>
          <a:srcRect b="31358" l="12137" r="11039" t="29487"/>
          <a:stretch/>
        </p:blipFill>
        <p:spPr>
          <a:xfrm>
            <a:off x="3694466" y="5161715"/>
            <a:ext cx="2164078" cy="457200"/>
          </a:xfrm>
          <a:prstGeom prst="rect">
            <a:avLst/>
          </a:prstGeom>
          <a:noFill/>
          <a:ln>
            <a:noFill/>
          </a:ln>
        </p:spPr>
      </p:pic>
      <p:pic>
        <p:nvPicPr>
          <p:cNvPr id="85" name="Google Shape;85;p13"/>
          <p:cNvPicPr preferRelativeResize="0"/>
          <p:nvPr/>
        </p:nvPicPr>
        <p:blipFill>
          <a:blip r:embed="rId7">
            <a:alphaModFix/>
          </a:blip>
          <a:stretch>
            <a:fillRect/>
          </a:stretch>
        </p:blipFill>
        <p:spPr>
          <a:xfrm>
            <a:off x="7685981" y="5161725"/>
            <a:ext cx="1315617"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38" name="Google Shape;138;p22"/>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It is an interpreted language - no compiler needed</a:t>
            </a:r>
            <a:endParaRPr/>
          </a:p>
          <a:p>
            <a:pPr indent="-349250" lvl="0" marL="457200" rtl="0" algn="l">
              <a:spcBef>
                <a:spcPts val="1200"/>
              </a:spcBef>
              <a:spcAft>
                <a:spcPts val="0"/>
              </a:spcAft>
              <a:buSzPts val="1900"/>
              <a:buChar char="●"/>
            </a:pPr>
            <a:r>
              <a:rPr lang="en"/>
              <a:t>It is a dynamically typed and strongly typed language</a:t>
            </a:r>
            <a:endParaRPr/>
          </a:p>
          <a:p>
            <a:pPr indent="-349250" lvl="0" marL="457200" rtl="0" algn="l">
              <a:spcBef>
                <a:spcPts val="1200"/>
              </a:spcBef>
              <a:spcAft>
                <a:spcPts val="1200"/>
              </a:spcAft>
              <a:buSzPts val="1900"/>
              <a:buChar char="●"/>
            </a:pPr>
            <a:r>
              <a:rPr lang="en"/>
              <a:t>Whitespace is significant - always indent with four spaces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44" name="Google Shape;144;p23"/>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It is an interpreted language - no compiler needed</a:t>
            </a:r>
            <a:endParaRPr/>
          </a:p>
          <a:p>
            <a:pPr indent="-349250" lvl="0" marL="457200" rtl="0" algn="l">
              <a:spcBef>
                <a:spcPts val="1200"/>
              </a:spcBef>
              <a:spcAft>
                <a:spcPts val="0"/>
              </a:spcAft>
              <a:buSzPts val="1900"/>
              <a:buChar char="●"/>
            </a:pPr>
            <a:r>
              <a:rPr lang="en"/>
              <a:t>It is a dynamically typed and strongly typed language</a:t>
            </a:r>
            <a:endParaRPr/>
          </a:p>
          <a:p>
            <a:pPr indent="-349250" lvl="0" marL="457200" rtl="0" algn="l">
              <a:spcBef>
                <a:spcPts val="1200"/>
              </a:spcBef>
              <a:spcAft>
                <a:spcPts val="0"/>
              </a:spcAft>
              <a:buSzPts val="1900"/>
              <a:buChar char="●"/>
            </a:pPr>
            <a:r>
              <a:rPr lang="en"/>
              <a:t>Whitespace is significant - always indent with four spaces</a:t>
            </a:r>
            <a:endParaRPr/>
          </a:p>
          <a:p>
            <a:pPr indent="-349250" lvl="0" marL="457200" rtl="0" algn="l">
              <a:spcBef>
                <a:spcPts val="1200"/>
              </a:spcBef>
              <a:spcAft>
                <a:spcPts val="1200"/>
              </a:spcAft>
              <a:buSzPts val="1900"/>
              <a:buChar char="●"/>
            </a:pPr>
            <a:r>
              <a:rPr lang="en"/>
              <a:t>It is object oriented - everything is an object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50" name="Google Shape;150;p24"/>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It is an interpreted language - no compiler needed</a:t>
            </a:r>
            <a:endParaRPr/>
          </a:p>
          <a:p>
            <a:pPr indent="-349250" lvl="0" marL="457200" rtl="0" algn="l">
              <a:spcBef>
                <a:spcPts val="1200"/>
              </a:spcBef>
              <a:spcAft>
                <a:spcPts val="0"/>
              </a:spcAft>
              <a:buSzPts val="1900"/>
              <a:buChar char="●"/>
            </a:pPr>
            <a:r>
              <a:rPr lang="en"/>
              <a:t>It is a dynamically typed and strongly typed language</a:t>
            </a:r>
            <a:endParaRPr/>
          </a:p>
          <a:p>
            <a:pPr indent="-349250" lvl="0" marL="457200" rtl="0" algn="l">
              <a:spcBef>
                <a:spcPts val="1200"/>
              </a:spcBef>
              <a:spcAft>
                <a:spcPts val="0"/>
              </a:spcAft>
              <a:buSzPts val="1900"/>
              <a:buChar char="●"/>
            </a:pPr>
            <a:r>
              <a:rPr lang="en"/>
              <a:t>Whitespace is significant - always indent with four spaces</a:t>
            </a:r>
            <a:endParaRPr/>
          </a:p>
          <a:p>
            <a:pPr indent="-349250" lvl="0" marL="457200" rtl="0" algn="l">
              <a:spcBef>
                <a:spcPts val="1200"/>
              </a:spcBef>
              <a:spcAft>
                <a:spcPts val="0"/>
              </a:spcAft>
              <a:buSzPts val="1900"/>
              <a:buChar char="●"/>
            </a:pPr>
            <a:r>
              <a:rPr lang="en"/>
              <a:t>It is object oriented - everything is an object</a:t>
            </a:r>
            <a:endParaRPr/>
          </a:p>
          <a:p>
            <a:pPr indent="-349250" lvl="0" marL="457200" rtl="0" algn="l">
              <a:spcBef>
                <a:spcPts val="1200"/>
              </a:spcBef>
              <a:spcAft>
                <a:spcPts val="1200"/>
              </a:spcAft>
              <a:buSzPts val="1900"/>
              <a:buChar char="●"/>
            </a:pPr>
            <a:r>
              <a:rPr lang="en"/>
              <a:t>It is multi-paradigm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Python data types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All Python data types</a:t>
            </a:r>
            <a:endParaRPr/>
          </a:p>
        </p:txBody>
      </p:sp>
      <p:sp>
        <p:nvSpPr>
          <p:cNvPr id="161" name="Google Shape;161;p26"/>
          <p:cNvSpPr/>
          <p:nvPr/>
        </p:nvSpPr>
        <p:spPr>
          <a:xfrm>
            <a:off x="58380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Numeric</a:t>
            </a:r>
            <a:endParaRPr sz="1900">
              <a:solidFill>
                <a:schemeClr val="accent3"/>
              </a:solidFill>
            </a:endParaRPr>
          </a:p>
        </p:txBody>
      </p:sp>
      <p:sp>
        <p:nvSpPr>
          <p:cNvPr id="162" name="Google Shape;162;p26"/>
          <p:cNvSpPr/>
          <p:nvPr/>
        </p:nvSpPr>
        <p:spPr>
          <a:xfrm>
            <a:off x="15930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Integer</a:t>
            </a:r>
            <a:endParaRPr sz="1900"/>
          </a:p>
        </p:txBody>
      </p:sp>
      <p:sp>
        <p:nvSpPr>
          <p:cNvPr id="163" name="Google Shape;163;p26"/>
          <p:cNvSpPr/>
          <p:nvPr/>
        </p:nvSpPr>
        <p:spPr>
          <a:xfrm>
            <a:off x="2229925"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Float</a:t>
            </a:r>
            <a:endParaRPr sz="1900"/>
          </a:p>
        </p:txBody>
      </p:sp>
      <p:sp>
        <p:nvSpPr>
          <p:cNvPr id="164" name="Google Shape;164;p26"/>
          <p:cNvSpPr/>
          <p:nvPr/>
        </p:nvSpPr>
        <p:spPr>
          <a:xfrm>
            <a:off x="1185225" y="4323400"/>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Complex</a:t>
            </a:r>
            <a:endParaRPr sz="1900"/>
          </a:p>
          <a:p>
            <a:pPr indent="0" lvl="0" marL="0" rtl="0" algn="ctr">
              <a:spcBef>
                <a:spcPts val="0"/>
              </a:spcBef>
              <a:spcAft>
                <a:spcPts val="0"/>
              </a:spcAft>
              <a:buNone/>
            </a:pPr>
            <a:r>
              <a:rPr lang="en" sz="1900"/>
              <a:t>Number</a:t>
            </a:r>
            <a:endParaRPr sz="1900"/>
          </a:p>
        </p:txBody>
      </p:sp>
      <p:sp>
        <p:nvSpPr>
          <p:cNvPr id="165" name="Google Shape;165;p26"/>
          <p:cNvSpPr/>
          <p:nvPr/>
        </p:nvSpPr>
        <p:spPr>
          <a:xfrm>
            <a:off x="466545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String</a:t>
            </a:r>
            <a:endParaRPr sz="1900"/>
          </a:p>
        </p:txBody>
      </p:sp>
      <p:sp>
        <p:nvSpPr>
          <p:cNvPr id="166" name="Google Shape;166;p26"/>
          <p:cNvSpPr/>
          <p:nvPr/>
        </p:nvSpPr>
        <p:spPr>
          <a:xfrm>
            <a:off x="5639950" y="432340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Bytes</a:t>
            </a:r>
            <a:endParaRPr sz="1900"/>
          </a:p>
        </p:txBody>
      </p:sp>
      <p:sp>
        <p:nvSpPr>
          <p:cNvPr id="167" name="Google Shape;167;p26"/>
          <p:cNvSpPr/>
          <p:nvPr/>
        </p:nvSpPr>
        <p:spPr>
          <a:xfrm>
            <a:off x="6570450" y="364143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List</a:t>
            </a:r>
            <a:endParaRPr sz="1900"/>
          </a:p>
        </p:txBody>
      </p:sp>
      <p:sp>
        <p:nvSpPr>
          <p:cNvPr id="168" name="Google Shape;168;p26"/>
          <p:cNvSpPr/>
          <p:nvPr/>
        </p:nvSpPr>
        <p:spPr>
          <a:xfrm>
            <a:off x="7544950" y="432748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Tuple</a:t>
            </a:r>
            <a:endParaRPr sz="1900"/>
          </a:p>
        </p:txBody>
      </p:sp>
      <p:sp>
        <p:nvSpPr>
          <p:cNvPr id="169" name="Google Shape;169;p26"/>
          <p:cNvSpPr/>
          <p:nvPr/>
        </p:nvSpPr>
        <p:spPr>
          <a:xfrm>
            <a:off x="386535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Boolean</a:t>
            </a:r>
            <a:endParaRPr sz="1900"/>
          </a:p>
        </p:txBody>
      </p:sp>
      <p:sp>
        <p:nvSpPr>
          <p:cNvPr id="170" name="Google Shape;170;p26"/>
          <p:cNvSpPr/>
          <p:nvPr/>
        </p:nvSpPr>
        <p:spPr>
          <a:xfrm>
            <a:off x="222457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Dictionary</a:t>
            </a:r>
            <a:endParaRPr sz="1900"/>
          </a:p>
        </p:txBody>
      </p:sp>
      <p:sp>
        <p:nvSpPr>
          <p:cNvPr id="171" name="Google Shape;171;p26"/>
          <p:cNvSpPr/>
          <p:nvPr/>
        </p:nvSpPr>
        <p:spPr>
          <a:xfrm>
            <a:off x="7146900" y="2351726"/>
            <a:ext cx="1413300" cy="6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Sequence</a:t>
            </a:r>
            <a:endParaRPr sz="1900">
              <a:solidFill>
                <a:schemeClr val="accent3"/>
              </a:solidFill>
            </a:endParaRPr>
          </a:p>
          <a:p>
            <a:pPr indent="0" lvl="0" marL="0" rtl="0" algn="ctr">
              <a:spcBef>
                <a:spcPts val="0"/>
              </a:spcBef>
              <a:spcAft>
                <a:spcPts val="0"/>
              </a:spcAft>
              <a:buNone/>
            </a:pPr>
            <a:r>
              <a:rPr lang="en" sz="1900">
                <a:solidFill>
                  <a:schemeClr val="accent3"/>
                </a:solidFill>
              </a:rPr>
              <a:t>Type</a:t>
            </a:r>
            <a:endParaRPr sz="1900">
              <a:solidFill>
                <a:schemeClr val="accent3"/>
              </a:solidFill>
            </a:endParaRPr>
          </a:p>
        </p:txBody>
      </p:sp>
      <p:sp>
        <p:nvSpPr>
          <p:cNvPr id="172" name="Google Shape;172;p26"/>
          <p:cNvSpPr/>
          <p:nvPr/>
        </p:nvSpPr>
        <p:spPr>
          <a:xfrm>
            <a:off x="550612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Set</a:t>
            </a:r>
            <a:endParaRPr sz="1900"/>
          </a:p>
        </p:txBody>
      </p:sp>
      <p:sp>
        <p:nvSpPr>
          <p:cNvPr id="173" name="Google Shape;173;p26"/>
          <p:cNvSpPr/>
          <p:nvPr/>
        </p:nvSpPr>
        <p:spPr>
          <a:xfrm>
            <a:off x="3865350" y="1024831"/>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Data Types</a:t>
            </a:r>
            <a:endParaRPr sz="1900"/>
          </a:p>
        </p:txBody>
      </p:sp>
      <p:cxnSp>
        <p:nvCxnSpPr>
          <p:cNvPr id="174" name="Google Shape;174;p26"/>
          <p:cNvCxnSpPr>
            <a:stCxn id="171" idx="0"/>
            <a:endCxn id="173" idx="2"/>
          </p:cNvCxnSpPr>
          <p:nvPr/>
        </p:nvCxnSpPr>
        <p:spPr>
          <a:xfrm flipH="1" rot="5400000">
            <a:off x="5867550" y="365726"/>
            <a:ext cx="690600" cy="32814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175" name="Google Shape;175;p26"/>
          <p:cNvCxnSpPr>
            <a:stCxn id="161" idx="0"/>
            <a:endCxn id="173" idx="2"/>
          </p:cNvCxnSpPr>
          <p:nvPr/>
        </p:nvCxnSpPr>
        <p:spPr>
          <a:xfrm rot="-5400000">
            <a:off x="2586000" y="365563"/>
            <a:ext cx="690600" cy="3281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176" name="Google Shape;176;p26"/>
          <p:cNvCxnSpPr>
            <a:stCxn id="173" idx="2"/>
            <a:endCxn id="170" idx="0"/>
          </p:cNvCxnSpPr>
          <p:nvPr/>
        </p:nvCxnSpPr>
        <p:spPr>
          <a:xfrm rot="5400000">
            <a:off x="34063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177" name="Google Shape;177;p26"/>
          <p:cNvCxnSpPr>
            <a:stCxn id="173" idx="2"/>
            <a:endCxn id="169" idx="0"/>
          </p:cNvCxnSpPr>
          <p:nvPr/>
        </p:nvCxnSpPr>
        <p:spPr>
          <a:xfrm flipH="1" rot="-5400000">
            <a:off x="4227000" y="2006131"/>
            <a:ext cx="690600" cy="6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178" name="Google Shape;178;p26"/>
          <p:cNvCxnSpPr>
            <a:stCxn id="173" idx="2"/>
            <a:endCxn id="172" idx="0"/>
          </p:cNvCxnSpPr>
          <p:nvPr/>
        </p:nvCxnSpPr>
        <p:spPr>
          <a:xfrm flipH="1" rot="-5400000">
            <a:off x="50470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179" name="Google Shape;179;p26"/>
          <p:cNvCxnSpPr>
            <a:stCxn id="161" idx="2"/>
            <a:endCxn id="162" idx="0"/>
          </p:cNvCxnSpPr>
          <p:nvPr/>
        </p:nvCxnSpPr>
        <p:spPr>
          <a:xfrm rot="5400000">
            <a:off x="658950" y="3005713"/>
            <a:ext cx="838500" cy="4245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180" name="Google Shape;180;p26"/>
          <p:cNvCxnSpPr>
            <a:stCxn id="161" idx="2"/>
            <a:endCxn id="163" idx="0"/>
          </p:cNvCxnSpPr>
          <p:nvPr/>
        </p:nvCxnSpPr>
        <p:spPr>
          <a:xfrm flipH="1" rot="-5400000">
            <a:off x="1694250" y="2394913"/>
            <a:ext cx="838500" cy="16461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181" name="Google Shape;181;p26"/>
          <p:cNvCxnSpPr>
            <a:stCxn id="161" idx="2"/>
            <a:endCxn id="164" idx="0"/>
          </p:cNvCxnSpPr>
          <p:nvPr/>
        </p:nvCxnSpPr>
        <p:spPr>
          <a:xfrm flipH="1" rot="-5400000">
            <a:off x="828900" y="3260263"/>
            <a:ext cx="1524600" cy="601500"/>
          </a:xfrm>
          <a:prstGeom prst="bentConnector3">
            <a:avLst>
              <a:gd fmla="val 27388" name="adj1"/>
            </a:avLst>
          </a:prstGeom>
          <a:noFill/>
          <a:ln cap="flat" cmpd="sng" w="38100">
            <a:solidFill>
              <a:schemeClr val="dk2"/>
            </a:solidFill>
            <a:prstDash val="solid"/>
            <a:round/>
            <a:headEnd len="med" w="med" type="none"/>
            <a:tailEnd len="med" w="med" type="none"/>
          </a:ln>
        </p:spPr>
      </p:cxnSp>
      <p:cxnSp>
        <p:nvCxnSpPr>
          <p:cNvPr id="182" name="Google Shape;182;p26"/>
          <p:cNvCxnSpPr>
            <a:stCxn id="171" idx="2"/>
            <a:endCxn id="167" idx="0"/>
          </p:cNvCxnSpPr>
          <p:nvPr/>
        </p:nvCxnSpPr>
        <p:spPr>
          <a:xfrm rot="5400000">
            <a:off x="7265700" y="3053576"/>
            <a:ext cx="599100" cy="576600"/>
          </a:xfrm>
          <a:prstGeom prst="bentConnector3">
            <a:avLst>
              <a:gd fmla="val 50001" name="adj1"/>
            </a:avLst>
          </a:prstGeom>
          <a:noFill/>
          <a:ln cap="flat" cmpd="sng" w="38100">
            <a:solidFill>
              <a:schemeClr val="dk2"/>
            </a:solidFill>
            <a:prstDash val="solid"/>
            <a:round/>
            <a:headEnd len="med" w="med" type="none"/>
            <a:tailEnd len="med" w="med" type="none"/>
          </a:ln>
        </p:spPr>
      </p:cxnSp>
      <p:cxnSp>
        <p:nvCxnSpPr>
          <p:cNvPr id="183" name="Google Shape;183;p26"/>
          <p:cNvCxnSpPr>
            <a:stCxn id="171" idx="2"/>
            <a:endCxn id="165" idx="0"/>
          </p:cNvCxnSpPr>
          <p:nvPr/>
        </p:nvCxnSpPr>
        <p:spPr>
          <a:xfrm rot="5400000">
            <a:off x="6315450" y="2099126"/>
            <a:ext cx="594900" cy="2481300"/>
          </a:xfrm>
          <a:prstGeom prst="bentConnector3">
            <a:avLst>
              <a:gd fmla="val 50010" name="adj1"/>
            </a:avLst>
          </a:prstGeom>
          <a:noFill/>
          <a:ln cap="flat" cmpd="sng" w="38100">
            <a:solidFill>
              <a:schemeClr val="dk2"/>
            </a:solidFill>
            <a:prstDash val="solid"/>
            <a:round/>
            <a:headEnd len="med" w="med" type="none"/>
            <a:tailEnd len="med" w="med" type="none"/>
          </a:ln>
        </p:spPr>
      </p:cxnSp>
      <p:cxnSp>
        <p:nvCxnSpPr>
          <p:cNvPr id="184" name="Google Shape;184;p26"/>
          <p:cNvCxnSpPr/>
          <p:nvPr/>
        </p:nvCxnSpPr>
        <p:spPr>
          <a:xfrm flipH="1" rot="-5400000">
            <a:off x="7409950" y="3483736"/>
            <a:ext cx="1285200" cy="398100"/>
          </a:xfrm>
          <a:prstGeom prst="bentConnector3">
            <a:avLst>
              <a:gd fmla="val 23293" name="adj1"/>
            </a:avLst>
          </a:prstGeom>
          <a:noFill/>
          <a:ln cap="flat" cmpd="sng" w="38100">
            <a:solidFill>
              <a:schemeClr val="dk2"/>
            </a:solidFill>
            <a:prstDash val="solid"/>
            <a:round/>
            <a:headEnd len="med" w="med" type="none"/>
            <a:tailEnd len="med" w="med" type="none"/>
          </a:ln>
        </p:spPr>
      </p:cxnSp>
      <p:cxnSp>
        <p:nvCxnSpPr>
          <p:cNvPr id="185" name="Google Shape;185;p26"/>
          <p:cNvCxnSpPr>
            <a:stCxn id="171" idx="2"/>
            <a:endCxn id="166" idx="0"/>
          </p:cNvCxnSpPr>
          <p:nvPr/>
        </p:nvCxnSpPr>
        <p:spPr>
          <a:xfrm rot="5400000">
            <a:off x="6459600" y="2929376"/>
            <a:ext cx="1281000" cy="1506900"/>
          </a:xfrm>
          <a:prstGeom prst="bentConnector3">
            <a:avLst>
              <a:gd fmla="val 23202"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Basic Python data building blocks</a:t>
            </a:r>
            <a:endParaRPr/>
          </a:p>
        </p:txBody>
      </p:sp>
      <p:sp>
        <p:nvSpPr>
          <p:cNvPr id="191" name="Google Shape;191;p27"/>
          <p:cNvSpPr/>
          <p:nvPr/>
        </p:nvSpPr>
        <p:spPr>
          <a:xfrm>
            <a:off x="58380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Numeric</a:t>
            </a:r>
            <a:endParaRPr sz="1900">
              <a:solidFill>
                <a:schemeClr val="accent3"/>
              </a:solidFill>
            </a:endParaRPr>
          </a:p>
        </p:txBody>
      </p:sp>
      <p:sp>
        <p:nvSpPr>
          <p:cNvPr id="192" name="Google Shape;192;p27"/>
          <p:cNvSpPr/>
          <p:nvPr/>
        </p:nvSpPr>
        <p:spPr>
          <a:xfrm>
            <a:off x="15930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Integer</a:t>
            </a:r>
            <a:endParaRPr sz="1900">
              <a:solidFill>
                <a:srgbClr val="FF00FF"/>
              </a:solidFill>
            </a:endParaRPr>
          </a:p>
        </p:txBody>
      </p:sp>
      <p:sp>
        <p:nvSpPr>
          <p:cNvPr id="193" name="Google Shape;193;p27"/>
          <p:cNvSpPr/>
          <p:nvPr/>
        </p:nvSpPr>
        <p:spPr>
          <a:xfrm>
            <a:off x="2229925"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Float</a:t>
            </a:r>
            <a:endParaRPr sz="1900">
              <a:solidFill>
                <a:srgbClr val="FF00FF"/>
              </a:solidFill>
            </a:endParaRPr>
          </a:p>
        </p:txBody>
      </p:sp>
      <p:sp>
        <p:nvSpPr>
          <p:cNvPr id="194" name="Google Shape;194;p27"/>
          <p:cNvSpPr/>
          <p:nvPr/>
        </p:nvSpPr>
        <p:spPr>
          <a:xfrm>
            <a:off x="1185225" y="4323400"/>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Complex</a:t>
            </a:r>
            <a:endParaRPr sz="1900">
              <a:solidFill>
                <a:srgbClr val="FF00FF"/>
              </a:solidFill>
            </a:endParaRPr>
          </a:p>
          <a:p>
            <a:pPr indent="0" lvl="0" marL="0" rtl="0" algn="ctr">
              <a:spcBef>
                <a:spcPts val="0"/>
              </a:spcBef>
              <a:spcAft>
                <a:spcPts val="0"/>
              </a:spcAft>
              <a:buNone/>
            </a:pPr>
            <a:r>
              <a:rPr lang="en" sz="1900">
                <a:solidFill>
                  <a:srgbClr val="FF00FF"/>
                </a:solidFill>
              </a:rPr>
              <a:t>Number</a:t>
            </a:r>
            <a:endParaRPr sz="1900">
              <a:solidFill>
                <a:srgbClr val="FF00FF"/>
              </a:solidFill>
            </a:endParaRPr>
          </a:p>
        </p:txBody>
      </p:sp>
      <p:sp>
        <p:nvSpPr>
          <p:cNvPr id="195" name="Google Shape;195;p27"/>
          <p:cNvSpPr/>
          <p:nvPr/>
        </p:nvSpPr>
        <p:spPr>
          <a:xfrm>
            <a:off x="466545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String</a:t>
            </a:r>
            <a:endParaRPr sz="1900">
              <a:solidFill>
                <a:srgbClr val="FF00FF"/>
              </a:solidFill>
            </a:endParaRPr>
          </a:p>
        </p:txBody>
      </p:sp>
      <p:sp>
        <p:nvSpPr>
          <p:cNvPr id="196" name="Google Shape;196;p27"/>
          <p:cNvSpPr/>
          <p:nvPr/>
        </p:nvSpPr>
        <p:spPr>
          <a:xfrm>
            <a:off x="5639950" y="432340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Bytes</a:t>
            </a:r>
            <a:endParaRPr sz="1900">
              <a:solidFill>
                <a:srgbClr val="FF00FF"/>
              </a:solidFill>
            </a:endParaRPr>
          </a:p>
        </p:txBody>
      </p:sp>
      <p:sp>
        <p:nvSpPr>
          <p:cNvPr id="197" name="Google Shape;197;p27"/>
          <p:cNvSpPr/>
          <p:nvPr/>
        </p:nvSpPr>
        <p:spPr>
          <a:xfrm>
            <a:off x="6570450" y="364143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List</a:t>
            </a:r>
            <a:endParaRPr sz="1900"/>
          </a:p>
        </p:txBody>
      </p:sp>
      <p:sp>
        <p:nvSpPr>
          <p:cNvPr id="198" name="Google Shape;198;p27"/>
          <p:cNvSpPr/>
          <p:nvPr/>
        </p:nvSpPr>
        <p:spPr>
          <a:xfrm>
            <a:off x="7544950" y="432748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Tuple</a:t>
            </a:r>
            <a:endParaRPr sz="1900"/>
          </a:p>
        </p:txBody>
      </p:sp>
      <p:sp>
        <p:nvSpPr>
          <p:cNvPr id="199" name="Google Shape;199;p27"/>
          <p:cNvSpPr/>
          <p:nvPr/>
        </p:nvSpPr>
        <p:spPr>
          <a:xfrm>
            <a:off x="386535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Boolean</a:t>
            </a:r>
            <a:endParaRPr sz="1900">
              <a:solidFill>
                <a:srgbClr val="FF00FF"/>
              </a:solidFill>
            </a:endParaRPr>
          </a:p>
        </p:txBody>
      </p:sp>
      <p:sp>
        <p:nvSpPr>
          <p:cNvPr id="200" name="Google Shape;200;p27"/>
          <p:cNvSpPr/>
          <p:nvPr/>
        </p:nvSpPr>
        <p:spPr>
          <a:xfrm>
            <a:off x="222457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Dictionary</a:t>
            </a:r>
            <a:endParaRPr sz="1900"/>
          </a:p>
        </p:txBody>
      </p:sp>
      <p:sp>
        <p:nvSpPr>
          <p:cNvPr id="201" name="Google Shape;201;p27"/>
          <p:cNvSpPr/>
          <p:nvPr/>
        </p:nvSpPr>
        <p:spPr>
          <a:xfrm>
            <a:off x="7146900" y="2351726"/>
            <a:ext cx="1413300" cy="6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Sequence</a:t>
            </a:r>
            <a:endParaRPr sz="1900">
              <a:solidFill>
                <a:schemeClr val="accent3"/>
              </a:solidFill>
            </a:endParaRPr>
          </a:p>
          <a:p>
            <a:pPr indent="0" lvl="0" marL="0" rtl="0" algn="ctr">
              <a:spcBef>
                <a:spcPts val="0"/>
              </a:spcBef>
              <a:spcAft>
                <a:spcPts val="0"/>
              </a:spcAft>
              <a:buNone/>
            </a:pPr>
            <a:r>
              <a:rPr lang="en" sz="1900">
                <a:solidFill>
                  <a:schemeClr val="accent3"/>
                </a:solidFill>
              </a:rPr>
              <a:t>Type</a:t>
            </a:r>
            <a:endParaRPr sz="1900">
              <a:solidFill>
                <a:schemeClr val="accent3"/>
              </a:solidFill>
            </a:endParaRPr>
          </a:p>
        </p:txBody>
      </p:sp>
      <p:sp>
        <p:nvSpPr>
          <p:cNvPr id="202" name="Google Shape;202;p27"/>
          <p:cNvSpPr/>
          <p:nvPr/>
        </p:nvSpPr>
        <p:spPr>
          <a:xfrm>
            <a:off x="550612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Set</a:t>
            </a:r>
            <a:endParaRPr sz="1900"/>
          </a:p>
        </p:txBody>
      </p:sp>
      <p:sp>
        <p:nvSpPr>
          <p:cNvPr id="203" name="Google Shape;203;p27"/>
          <p:cNvSpPr/>
          <p:nvPr/>
        </p:nvSpPr>
        <p:spPr>
          <a:xfrm>
            <a:off x="3865350" y="1024831"/>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Data Types</a:t>
            </a:r>
            <a:endParaRPr sz="1900"/>
          </a:p>
        </p:txBody>
      </p:sp>
      <p:cxnSp>
        <p:nvCxnSpPr>
          <p:cNvPr id="204" name="Google Shape;204;p27"/>
          <p:cNvCxnSpPr>
            <a:stCxn id="201" idx="0"/>
            <a:endCxn id="203" idx="2"/>
          </p:cNvCxnSpPr>
          <p:nvPr/>
        </p:nvCxnSpPr>
        <p:spPr>
          <a:xfrm flipH="1" rot="5400000">
            <a:off x="5867550" y="365726"/>
            <a:ext cx="690600" cy="32814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205" name="Google Shape;205;p27"/>
          <p:cNvCxnSpPr>
            <a:stCxn id="191" idx="0"/>
            <a:endCxn id="203" idx="2"/>
          </p:cNvCxnSpPr>
          <p:nvPr/>
        </p:nvCxnSpPr>
        <p:spPr>
          <a:xfrm rot="-5400000">
            <a:off x="2586000" y="365563"/>
            <a:ext cx="690600" cy="3281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06" name="Google Shape;206;p27"/>
          <p:cNvCxnSpPr>
            <a:stCxn id="203" idx="2"/>
            <a:endCxn id="200" idx="0"/>
          </p:cNvCxnSpPr>
          <p:nvPr/>
        </p:nvCxnSpPr>
        <p:spPr>
          <a:xfrm rot="5400000">
            <a:off x="34063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07" name="Google Shape;207;p27"/>
          <p:cNvCxnSpPr>
            <a:stCxn id="203" idx="2"/>
            <a:endCxn id="199" idx="0"/>
          </p:cNvCxnSpPr>
          <p:nvPr/>
        </p:nvCxnSpPr>
        <p:spPr>
          <a:xfrm flipH="1" rot="-5400000">
            <a:off x="4227000" y="2006131"/>
            <a:ext cx="690600" cy="6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08" name="Google Shape;208;p27"/>
          <p:cNvCxnSpPr>
            <a:stCxn id="203" idx="2"/>
            <a:endCxn id="202" idx="0"/>
          </p:cNvCxnSpPr>
          <p:nvPr/>
        </p:nvCxnSpPr>
        <p:spPr>
          <a:xfrm flipH="1" rot="-5400000">
            <a:off x="50470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09" name="Google Shape;209;p27"/>
          <p:cNvCxnSpPr>
            <a:stCxn id="191" idx="2"/>
            <a:endCxn id="192" idx="0"/>
          </p:cNvCxnSpPr>
          <p:nvPr/>
        </p:nvCxnSpPr>
        <p:spPr>
          <a:xfrm rot="5400000">
            <a:off x="658950" y="3005713"/>
            <a:ext cx="838500" cy="4245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210" name="Google Shape;210;p27"/>
          <p:cNvCxnSpPr>
            <a:stCxn id="191" idx="2"/>
            <a:endCxn id="193" idx="0"/>
          </p:cNvCxnSpPr>
          <p:nvPr/>
        </p:nvCxnSpPr>
        <p:spPr>
          <a:xfrm flipH="1" rot="-5400000">
            <a:off x="1694250" y="2394913"/>
            <a:ext cx="838500" cy="16461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211" name="Google Shape;211;p27"/>
          <p:cNvCxnSpPr>
            <a:stCxn id="191" idx="2"/>
            <a:endCxn id="194" idx="0"/>
          </p:cNvCxnSpPr>
          <p:nvPr/>
        </p:nvCxnSpPr>
        <p:spPr>
          <a:xfrm flipH="1" rot="-5400000">
            <a:off x="828900" y="3260263"/>
            <a:ext cx="1524600" cy="601500"/>
          </a:xfrm>
          <a:prstGeom prst="bentConnector3">
            <a:avLst>
              <a:gd fmla="val 27388" name="adj1"/>
            </a:avLst>
          </a:prstGeom>
          <a:noFill/>
          <a:ln cap="flat" cmpd="sng" w="38100">
            <a:solidFill>
              <a:schemeClr val="dk2"/>
            </a:solidFill>
            <a:prstDash val="solid"/>
            <a:round/>
            <a:headEnd len="med" w="med" type="none"/>
            <a:tailEnd len="med" w="med" type="none"/>
          </a:ln>
        </p:spPr>
      </p:cxnSp>
      <p:cxnSp>
        <p:nvCxnSpPr>
          <p:cNvPr id="212" name="Google Shape;212;p27"/>
          <p:cNvCxnSpPr>
            <a:stCxn id="201" idx="2"/>
            <a:endCxn id="197" idx="0"/>
          </p:cNvCxnSpPr>
          <p:nvPr/>
        </p:nvCxnSpPr>
        <p:spPr>
          <a:xfrm rot="5400000">
            <a:off x="7265700" y="3053576"/>
            <a:ext cx="599100" cy="576600"/>
          </a:xfrm>
          <a:prstGeom prst="bentConnector3">
            <a:avLst>
              <a:gd fmla="val 50001" name="adj1"/>
            </a:avLst>
          </a:prstGeom>
          <a:noFill/>
          <a:ln cap="flat" cmpd="sng" w="38100">
            <a:solidFill>
              <a:schemeClr val="dk2"/>
            </a:solidFill>
            <a:prstDash val="solid"/>
            <a:round/>
            <a:headEnd len="med" w="med" type="none"/>
            <a:tailEnd len="med" w="med" type="none"/>
          </a:ln>
        </p:spPr>
      </p:cxnSp>
      <p:cxnSp>
        <p:nvCxnSpPr>
          <p:cNvPr id="213" name="Google Shape;213;p27"/>
          <p:cNvCxnSpPr>
            <a:stCxn id="201" idx="2"/>
            <a:endCxn id="195" idx="0"/>
          </p:cNvCxnSpPr>
          <p:nvPr/>
        </p:nvCxnSpPr>
        <p:spPr>
          <a:xfrm rot="5400000">
            <a:off x="6315450" y="2099126"/>
            <a:ext cx="594900" cy="2481300"/>
          </a:xfrm>
          <a:prstGeom prst="bentConnector3">
            <a:avLst>
              <a:gd fmla="val 50010" name="adj1"/>
            </a:avLst>
          </a:prstGeom>
          <a:noFill/>
          <a:ln cap="flat" cmpd="sng" w="38100">
            <a:solidFill>
              <a:schemeClr val="dk2"/>
            </a:solidFill>
            <a:prstDash val="solid"/>
            <a:round/>
            <a:headEnd len="med" w="med" type="none"/>
            <a:tailEnd len="med" w="med" type="none"/>
          </a:ln>
        </p:spPr>
      </p:cxnSp>
      <p:cxnSp>
        <p:nvCxnSpPr>
          <p:cNvPr id="214" name="Google Shape;214;p27"/>
          <p:cNvCxnSpPr/>
          <p:nvPr/>
        </p:nvCxnSpPr>
        <p:spPr>
          <a:xfrm flipH="1" rot="-5400000">
            <a:off x="7409950" y="3483736"/>
            <a:ext cx="1285200" cy="398100"/>
          </a:xfrm>
          <a:prstGeom prst="bentConnector3">
            <a:avLst>
              <a:gd fmla="val 23293" name="adj1"/>
            </a:avLst>
          </a:prstGeom>
          <a:noFill/>
          <a:ln cap="flat" cmpd="sng" w="38100">
            <a:solidFill>
              <a:schemeClr val="dk2"/>
            </a:solidFill>
            <a:prstDash val="solid"/>
            <a:round/>
            <a:headEnd len="med" w="med" type="none"/>
            <a:tailEnd len="med" w="med" type="none"/>
          </a:ln>
        </p:spPr>
      </p:cxnSp>
      <p:cxnSp>
        <p:nvCxnSpPr>
          <p:cNvPr id="215" name="Google Shape;215;p27"/>
          <p:cNvCxnSpPr>
            <a:stCxn id="201" idx="2"/>
            <a:endCxn id="196" idx="0"/>
          </p:cNvCxnSpPr>
          <p:nvPr/>
        </p:nvCxnSpPr>
        <p:spPr>
          <a:xfrm rot="5400000">
            <a:off x="6459600" y="2929376"/>
            <a:ext cx="1281000" cy="1506900"/>
          </a:xfrm>
          <a:prstGeom prst="bentConnector3">
            <a:avLst>
              <a:gd fmla="val 23202"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Basic data types</a:t>
            </a:r>
            <a:endParaRPr/>
          </a:p>
        </p:txBody>
      </p:sp>
      <p:graphicFrame>
        <p:nvGraphicFramePr>
          <p:cNvPr id="221" name="Google Shape;221;p28"/>
          <p:cNvGraphicFramePr/>
          <p:nvPr/>
        </p:nvGraphicFramePr>
        <p:xfrm>
          <a:off x="763963" y="2070800"/>
          <a:ext cx="3000000" cy="3000000"/>
        </p:xfrm>
        <a:graphic>
          <a:graphicData uri="http://schemas.openxmlformats.org/drawingml/2006/table">
            <a:tbl>
              <a:tblPr>
                <a:noFill/>
                <a:tableStyleId>{B5B74A67-B01E-42A6-BF3D-33FAD521DC30}</a:tableStyleId>
              </a:tblPr>
              <a:tblGrid>
                <a:gridCol w="1894900"/>
                <a:gridCol w="1388650"/>
                <a:gridCol w="1388650"/>
                <a:gridCol w="1388650"/>
                <a:gridCol w="1388650"/>
              </a:tblGrid>
              <a:tr h="534700">
                <a:tc>
                  <a:txBody>
                    <a:bodyPr/>
                    <a:lstStyle/>
                    <a:p>
                      <a:pPr indent="0" lvl="0" marL="0" rtl="0" algn="l">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Integer</a:t>
                      </a:r>
                      <a:endParaRPr sz="18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Float</a:t>
                      </a:r>
                      <a:endParaRPr sz="18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String</a:t>
                      </a:r>
                      <a:endParaRPr sz="18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Boolean</a:t>
                      </a:r>
                      <a:endParaRPr sz="18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529550">
                <a:tc>
                  <a:txBody>
                    <a:bodyPr/>
                    <a:lstStyle/>
                    <a:p>
                      <a:pPr indent="0" lvl="0" marL="0" rtl="0" algn="l">
                        <a:spcBef>
                          <a:spcPts val="0"/>
                        </a:spcBef>
                        <a:spcAft>
                          <a:spcPts val="0"/>
                        </a:spcAft>
                        <a:buNone/>
                      </a:pPr>
                      <a:r>
                        <a:rPr lang="en" sz="1800">
                          <a:solidFill>
                            <a:schemeClr val="dk2"/>
                          </a:solidFill>
                        </a:rPr>
                        <a:t>Python Name</a:t>
                      </a:r>
                      <a:endParaRPr sz="1800">
                        <a:solidFill>
                          <a:schemeClr val="dk2"/>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int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f</a:t>
                      </a:r>
                      <a:r>
                        <a:rPr lang="en" sz="1800"/>
                        <a:t>loat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str</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bool</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550">
                <a:tc>
                  <a:txBody>
                    <a:bodyPr/>
                    <a:lstStyle/>
                    <a:p>
                      <a:pPr indent="0" lvl="0" marL="0" rtl="0" algn="l">
                        <a:spcBef>
                          <a:spcPts val="0"/>
                        </a:spcBef>
                        <a:spcAft>
                          <a:spcPts val="0"/>
                        </a:spcAft>
                        <a:buNone/>
                      </a:pPr>
                      <a:r>
                        <a:rPr lang="en" sz="1800">
                          <a:solidFill>
                            <a:schemeClr val="dk2"/>
                          </a:solidFill>
                        </a:rPr>
                        <a:t>Size (bits)</a:t>
                      </a:r>
                      <a:endParaRPr sz="1800">
                        <a:solidFill>
                          <a:schemeClr val="dk2"/>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32 or 64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32 or 64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8 * # chars</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550">
                <a:tc>
                  <a:txBody>
                    <a:bodyPr/>
                    <a:lstStyle/>
                    <a:p>
                      <a:pPr indent="0" lvl="0" marL="0" rtl="0" algn="l">
                        <a:spcBef>
                          <a:spcPts val="0"/>
                        </a:spcBef>
                        <a:spcAft>
                          <a:spcPts val="0"/>
                        </a:spcAft>
                        <a:buNone/>
                      </a:pPr>
                      <a:r>
                        <a:rPr lang="en" sz="1800">
                          <a:solidFill>
                            <a:schemeClr val="dk2"/>
                          </a:solidFill>
                        </a:rPr>
                        <a:t>Example</a:t>
                      </a:r>
                      <a:endParaRPr sz="1800">
                        <a:solidFill>
                          <a:schemeClr val="dk2"/>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1.01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‘abc’</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True</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Variable promotion</a:t>
            </a:r>
            <a:endParaRPr/>
          </a:p>
        </p:txBody>
      </p:sp>
      <p:sp>
        <p:nvSpPr>
          <p:cNvPr id="227" name="Google Shape;227;p29"/>
          <p:cNvSpPr txBox="1"/>
          <p:nvPr>
            <p:ph idx="1" type="body"/>
          </p:nvPr>
        </p:nvSpPr>
        <p:spPr>
          <a:xfrm>
            <a:off x="311700" y="772526"/>
            <a:ext cx="8520600" cy="23019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32-bit + 32-bit = 32-bit</a:t>
            </a:r>
            <a:endParaRPr/>
          </a:p>
          <a:p>
            <a:pPr indent="-349250" lvl="0" marL="457200" rtl="0" algn="l">
              <a:spcBef>
                <a:spcPts val="0"/>
              </a:spcBef>
              <a:spcAft>
                <a:spcPts val="0"/>
              </a:spcAft>
              <a:buSzPts val="1900"/>
              <a:buChar char="●"/>
            </a:pPr>
            <a:r>
              <a:rPr lang="en"/>
              <a:t>32-bit + 64-bit = 64-bit</a:t>
            </a:r>
            <a:endParaRPr/>
          </a:p>
          <a:p>
            <a:pPr indent="-349250" lvl="0" marL="457200" rtl="0" algn="l">
              <a:spcBef>
                <a:spcPts val="0"/>
              </a:spcBef>
              <a:spcAft>
                <a:spcPts val="0"/>
              </a:spcAft>
              <a:buSzPts val="1900"/>
              <a:buChar char="●"/>
            </a:pPr>
            <a:r>
              <a:rPr lang="en"/>
              <a:t>b</a:t>
            </a:r>
            <a:r>
              <a:rPr lang="en"/>
              <a:t>ool + int = int</a:t>
            </a:r>
            <a:endParaRPr/>
          </a:p>
          <a:p>
            <a:pPr indent="-349250" lvl="0" marL="457200" rtl="0" algn="l">
              <a:spcBef>
                <a:spcPts val="0"/>
              </a:spcBef>
              <a:spcAft>
                <a:spcPts val="0"/>
              </a:spcAft>
              <a:buSzPts val="1900"/>
              <a:buChar char="●"/>
            </a:pPr>
            <a:r>
              <a:rPr lang="en"/>
              <a:t>int + float = float</a:t>
            </a:r>
            <a:endParaRPr/>
          </a:p>
          <a:p>
            <a:pPr indent="-349250" lvl="0" marL="457200" rtl="0" algn="l">
              <a:spcBef>
                <a:spcPts val="0"/>
              </a:spcBef>
              <a:spcAft>
                <a:spcPts val="0"/>
              </a:spcAft>
              <a:buSzPts val="1900"/>
              <a:buChar char="●"/>
            </a:pPr>
            <a:r>
              <a:rPr lang="en"/>
              <a:t>unsigned + unsigned = unsigned</a:t>
            </a:r>
            <a:endParaRPr/>
          </a:p>
          <a:p>
            <a:pPr indent="-349250" lvl="0" marL="457200" rtl="0" algn="l">
              <a:spcBef>
                <a:spcPts val="0"/>
              </a:spcBef>
              <a:spcAft>
                <a:spcPts val="0"/>
              </a:spcAft>
              <a:buSzPts val="1900"/>
              <a:buChar char="●"/>
            </a:pPr>
            <a:r>
              <a:rPr lang="en"/>
              <a:t>u</a:t>
            </a:r>
            <a:r>
              <a:rPr lang="en"/>
              <a:t>nsigned (32-bit) + signed (32-bit) = signed (64-bit)</a:t>
            </a:r>
            <a:endParaRPr/>
          </a:p>
        </p:txBody>
      </p:sp>
      <p:sp>
        <p:nvSpPr>
          <p:cNvPr id="228" name="Google Shape;228;p29"/>
          <p:cNvSpPr txBox="1"/>
          <p:nvPr/>
        </p:nvSpPr>
        <p:spPr>
          <a:xfrm>
            <a:off x="311700" y="3495250"/>
            <a:ext cx="8520600" cy="5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Avenir"/>
                <a:ea typeface="Avenir"/>
                <a:cs typeface="Avenir"/>
                <a:sym typeface="Avenir"/>
              </a:rPr>
              <a:t>bool &lt; unsigned &lt; signed &lt; integer &lt; float</a:t>
            </a:r>
            <a:endParaRPr sz="1900">
              <a:latin typeface="Avenir"/>
              <a:ea typeface="Avenir"/>
              <a:cs typeface="Avenir"/>
              <a:sym typeface="Avenir"/>
            </a:endParaRPr>
          </a:p>
        </p:txBody>
      </p:sp>
      <p:sp>
        <p:nvSpPr>
          <p:cNvPr id="229" name="Google Shape;229;p29"/>
          <p:cNvSpPr txBox="1"/>
          <p:nvPr/>
        </p:nvSpPr>
        <p:spPr>
          <a:xfrm>
            <a:off x="311700" y="4459375"/>
            <a:ext cx="8520600" cy="8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Avenir"/>
                <a:ea typeface="Avenir"/>
                <a:cs typeface="Avenir"/>
                <a:sym typeface="Avenir"/>
              </a:rPr>
              <a:t>Variables always get promoted to the highest level present in the equation unless explicitly specified</a:t>
            </a:r>
            <a:endParaRPr sz="1900">
              <a:solidFill>
                <a:schemeClr val="dk2"/>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Float vs. integer division</a:t>
            </a:r>
            <a:endParaRPr/>
          </a:p>
        </p:txBody>
      </p:sp>
      <p:sp>
        <p:nvSpPr>
          <p:cNvPr id="235" name="Google Shape;235;p30"/>
          <p:cNvSpPr txBox="1"/>
          <p:nvPr/>
        </p:nvSpPr>
        <p:spPr>
          <a:xfrm>
            <a:off x="2882400" y="1444475"/>
            <a:ext cx="3379200" cy="5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Avenir"/>
                <a:ea typeface="Avenir"/>
                <a:cs typeface="Avenir"/>
                <a:sym typeface="Avenir"/>
              </a:rPr>
              <a:t>int divided by int = ?</a:t>
            </a:r>
            <a:endParaRPr sz="1900">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Float vs. integer division</a:t>
            </a:r>
            <a:endParaRPr/>
          </a:p>
        </p:txBody>
      </p:sp>
      <p:sp>
        <p:nvSpPr>
          <p:cNvPr id="241" name="Google Shape;241;p31"/>
          <p:cNvSpPr txBox="1"/>
          <p:nvPr/>
        </p:nvSpPr>
        <p:spPr>
          <a:xfrm>
            <a:off x="2882400" y="1444475"/>
            <a:ext cx="3379200" cy="5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Avenir"/>
                <a:ea typeface="Avenir"/>
                <a:cs typeface="Avenir"/>
                <a:sym typeface="Avenir"/>
              </a:rPr>
              <a:t>int divided by int = ?</a:t>
            </a:r>
            <a:endParaRPr sz="1900">
              <a:latin typeface="Avenir"/>
              <a:ea typeface="Avenir"/>
              <a:cs typeface="Avenir"/>
              <a:sym typeface="Avenir"/>
            </a:endParaRPr>
          </a:p>
        </p:txBody>
      </p:sp>
      <p:sp>
        <p:nvSpPr>
          <p:cNvPr id="242" name="Google Shape;242;p31"/>
          <p:cNvSpPr txBox="1"/>
          <p:nvPr/>
        </p:nvSpPr>
        <p:spPr>
          <a:xfrm>
            <a:off x="931025" y="2272725"/>
            <a:ext cx="3379200" cy="17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Avenir"/>
                <a:ea typeface="Avenir"/>
                <a:cs typeface="Avenir"/>
                <a:sym typeface="Avenir"/>
              </a:rPr>
              <a:t>/ means float division</a:t>
            </a:r>
            <a:endParaRPr sz="1900">
              <a:latin typeface="Avenir"/>
              <a:ea typeface="Avenir"/>
              <a:cs typeface="Avenir"/>
              <a:sym typeface="Avenir"/>
            </a:endParaRPr>
          </a:p>
          <a:p>
            <a:pPr indent="0" lvl="0" marL="0" rtl="0" algn="ctr">
              <a:spcBef>
                <a:spcPts val="1200"/>
              </a:spcBef>
              <a:spcAft>
                <a:spcPts val="0"/>
              </a:spcAft>
              <a:buNone/>
            </a:pPr>
            <a:r>
              <a:rPr lang="en" sz="1900">
                <a:latin typeface="Avenir"/>
                <a:ea typeface="Avenir"/>
                <a:cs typeface="Avenir"/>
                <a:sym typeface="Avenir"/>
              </a:rPr>
              <a:t>5 / 2 = 2.5</a:t>
            </a:r>
            <a:endParaRPr sz="1900">
              <a:latin typeface="Avenir"/>
              <a:ea typeface="Avenir"/>
              <a:cs typeface="Avenir"/>
              <a:sym typeface="Avenir"/>
            </a:endParaRPr>
          </a:p>
          <a:p>
            <a:pPr indent="0" lvl="0" marL="0" rtl="0" algn="ctr">
              <a:spcBef>
                <a:spcPts val="1200"/>
              </a:spcBef>
              <a:spcAft>
                <a:spcPts val="1200"/>
              </a:spcAft>
              <a:buNone/>
            </a:pPr>
            <a:r>
              <a:rPr lang="en" sz="1900">
                <a:latin typeface="Avenir"/>
                <a:ea typeface="Avenir"/>
                <a:cs typeface="Avenir"/>
                <a:sym typeface="Avenir"/>
              </a:rPr>
              <a:t>5.0 / 2.0 = 2.5</a:t>
            </a:r>
            <a:endParaRPr sz="1900">
              <a:latin typeface="Avenir"/>
              <a:ea typeface="Avenir"/>
              <a:cs typeface="Avenir"/>
              <a:sym typeface="Avenir"/>
            </a:endParaRPr>
          </a:p>
        </p:txBody>
      </p:sp>
      <p:sp>
        <p:nvSpPr>
          <p:cNvPr id="243" name="Google Shape;243;p31"/>
          <p:cNvSpPr txBox="1"/>
          <p:nvPr/>
        </p:nvSpPr>
        <p:spPr>
          <a:xfrm>
            <a:off x="4833775" y="2272725"/>
            <a:ext cx="3379200" cy="17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Avenir"/>
                <a:ea typeface="Avenir"/>
                <a:cs typeface="Avenir"/>
                <a:sym typeface="Avenir"/>
              </a:rPr>
              <a:t>// means floor division</a:t>
            </a:r>
            <a:endParaRPr sz="1900">
              <a:latin typeface="Avenir"/>
              <a:ea typeface="Avenir"/>
              <a:cs typeface="Avenir"/>
              <a:sym typeface="Avenir"/>
            </a:endParaRPr>
          </a:p>
          <a:p>
            <a:pPr indent="0" lvl="0" marL="0" rtl="0" algn="ctr">
              <a:spcBef>
                <a:spcPts val="1200"/>
              </a:spcBef>
              <a:spcAft>
                <a:spcPts val="0"/>
              </a:spcAft>
              <a:buNone/>
            </a:pPr>
            <a:r>
              <a:rPr lang="en" sz="1900">
                <a:latin typeface="Avenir"/>
                <a:ea typeface="Avenir"/>
                <a:cs typeface="Avenir"/>
                <a:sym typeface="Avenir"/>
              </a:rPr>
              <a:t>5 // 2 = 2</a:t>
            </a:r>
            <a:endParaRPr sz="1900">
              <a:latin typeface="Avenir"/>
              <a:ea typeface="Avenir"/>
              <a:cs typeface="Avenir"/>
              <a:sym typeface="Avenir"/>
            </a:endParaRPr>
          </a:p>
          <a:p>
            <a:pPr indent="0" lvl="0" marL="0" rtl="0" algn="ctr">
              <a:spcBef>
                <a:spcPts val="1200"/>
              </a:spcBef>
              <a:spcAft>
                <a:spcPts val="1200"/>
              </a:spcAft>
              <a:buNone/>
            </a:pPr>
            <a:r>
              <a:rPr lang="en" sz="1900">
                <a:latin typeface="Avenir"/>
                <a:ea typeface="Avenir"/>
                <a:cs typeface="Avenir"/>
                <a:sym typeface="Avenir"/>
              </a:rPr>
              <a:t>5.0 // 2.0 = 2.0</a:t>
            </a:r>
            <a:endParaRPr sz="19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Learning Objectives</a:t>
            </a:r>
            <a:endParaRPr/>
          </a:p>
        </p:txBody>
      </p:sp>
      <p:sp>
        <p:nvSpPr>
          <p:cNvPr id="91" name="Google Shape;91;p14"/>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lnSpc>
                <a:spcPct val="200000"/>
              </a:lnSpc>
              <a:spcBef>
                <a:spcPts val="0"/>
              </a:spcBef>
              <a:spcAft>
                <a:spcPts val="0"/>
              </a:spcAft>
              <a:buSzPts val="1900"/>
              <a:buChar char="●"/>
            </a:pPr>
            <a:r>
              <a:rPr lang="en"/>
              <a:t>Why you should use Python</a:t>
            </a:r>
            <a:endParaRPr/>
          </a:p>
          <a:p>
            <a:pPr indent="-349250" lvl="0" marL="457200" rtl="0" algn="l">
              <a:lnSpc>
                <a:spcPct val="200000"/>
              </a:lnSpc>
              <a:spcBef>
                <a:spcPts val="0"/>
              </a:spcBef>
              <a:spcAft>
                <a:spcPts val="0"/>
              </a:spcAft>
              <a:buSzPts val="1900"/>
              <a:buChar char="●"/>
            </a:pPr>
            <a:r>
              <a:rPr lang="en"/>
              <a:t>Basic data types</a:t>
            </a:r>
            <a:endParaRPr/>
          </a:p>
          <a:p>
            <a:pPr indent="-349250" lvl="0" marL="457200" rtl="0" algn="l">
              <a:lnSpc>
                <a:spcPct val="200000"/>
              </a:lnSpc>
              <a:spcBef>
                <a:spcPts val="0"/>
              </a:spcBef>
              <a:spcAft>
                <a:spcPts val="0"/>
              </a:spcAft>
              <a:buSzPts val="1900"/>
              <a:buChar char="●"/>
            </a:pPr>
            <a:r>
              <a:rPr lang="en"/>
              <a:t>Basic data structures</a:t>
            </a:r>
            <a:endParaRPr/>
          </a:p>
          <a:p>
            <a:pPr indent="-349250" lvl="0" marL="457200" rtl="0" algn="l">
              <a:lnSpc>
                <a:spcPct val="200000"/>
              </a:lnSpc>
              <a:spcBef>
                <a:spcPts val="0"/>
              </a:spcBef>
              <a:spcAft>
                <a:spcPts val="0"/>
              </a:spcAft>
              <a:buSzPts val="1900"/>
              <a:buChar char="●"/>
            </a:pPr>
            <a:r>
              <a:rPr lang="en"/>
              <a:t>Running Python scripts from the command line</a:t>
            </a:r>
            <a:endParaRPr/>
          </a:p>
          <a:p>
            <a:pPr indent="-349250" lvl="0" marL="457200" rtl="0" algn="l">
              <a:lnSpc>
                <a:spcPct val="200000"/>
              </a:lnSpc>
              <a:spcBef>
                <a:spcPts val="0"/>
              </a:spcBef>
              <a:spcAft>
                <a:spcPts val="0"/>
              </a:spcAft>
              <a:buSzPts val="1900"/>
              <a:buChar char="●"/>
            </a:pPr>
            <a:r>
              <a:rPr lang="en"/>
              <a:t>Passing arguments to your scripts</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Basic</a:t>
            </a:r>
            <a:r>
              <a:rPr lang="en"/>
              <a:t> data structures</a:t>
            </a:r>
            <a:endParaRPr/>
          </a:p>
        </p:txBody>
      </p:sp>
      <p:sp>
        <p:nvSpPr>
          <p:cNvPr id="249" name="Google Shape;249;p32"/>
          <p:cNvSpPr/>
          <p:nvPr/>
        </p:nvSpPr>
        <p:spPr>
          <a:xfrm>
            <a:off x="58380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Numeric</a:t>
            </a:r>
            <a:endParaRPr sz="1900">
              <a:solidFill>
                <a:schemeClr val="accent3"/>
              </a:solidFill>
            </a:endParaRPr>
          </a:p>
        </p:txBody>
      </p:sp>
      <p:sp>
        <p:nvSpPr>
          <p:cNvPr id="250" name="Google Shape;250;p32"/>
          <p:cNvSpPr/>
          <p:nvPr/>
        </p:nvSpPr>
        <p:spPr>
          <a:xfrm>
            <a:off x="15930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Integer</a:t>
            </a:r>
            <a:endParaRPr sz="1900"/>
          </a:p>
        </p:txBody>
      </p:sp>
      <p:sp>
        <p:nvSpPr>
          <p:cNvPr id="251" name="Google Shape;251;p32"/>
          <p:cNvSpPr/>
          <p:nvPr/>
        </p:nvSpPr>
        <p:spPr>
          <a:xfrm>
            <a:off x="2229925"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Float</a:t>
            </a:r>
            <a:endParaRPr sz="1900"/>
          </a:p>
        </p:txBody>
      </p:sp>
      <p:sp>
        <p:nvSpPr>
          <p:cNvPr id="252" name="Google Shape;252;p32"/>
          <p:cNvSpPr/>
          <p:nvPr/>
        </p:nvSpPr>
        <p:spPr>
          <a:xfrm>
            <a:off x="1185225" y="4323400"/>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Complex</a:t>
            </a:r>
            <a:endParaRPr sz="1900"/>
          </a:p>
          <a:p>
            <a:pPr indent="0" lvl="0" marL="0" rtl="0" algn="ctr">
              <a:spcBef>
                <a:spcPts val="0"/>
              </a:spcBef>
              <a:spcAft>
                <a:spcPts val="0"/>
              </a:spcAft>
              <a:buNone/>
            </a:pPr>
            <a:r>
              <a:rPr lang="en" sz="1900"/>
              <a:t>Number</a:t>
            </a:r>
            <a:endParaRPr sz="1900"/>
          </a:p>
        </p:txBody>
      </p:sp>
      <p:sp>
        <p:nvSpPr>
          <p:cNvPr id="253" name="Google Shape;253;p32"/>
          <p:cNvSpPr/>
          <p:nvPr/>
        </p:nvSpPr>
        <p:spPr>
          <a:xfrm>
            <a:off x="4665450" y="363735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String</a:t>
            </a:r>
            <a:endParaRPr sz="1900"/>
          </a:p>
        </p:txBody>
      </p:sp>
      <p:sp>
        <p:nvSpPr>
          <p:cNvPr id="254" name="Google Shape;254;p32"/>
          <p:cNvSpPr/>
          <p:nvPr/>
        </p:nvSpPr>
        <p:spPr>
          <a:xfrm>
            <a:off x="5639950" y="4323400"/>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Bytes</a:t>
            </a:r>
            <a:endParaRPr sz="1900"/>
          </a:p>
        </p:txBody>
      </p:sp>
      <p:sp>
        <p:nvSpPr>
          <p:cNvPr id="255" name="Google Shape;255;p32"/>
          <p:cNvSpPr/>
          <p:nvPr/>
        </p:nvSpPr>
        <p:spPr>
          <a:xfrm>
            <a:off x="6570450" y="364143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List</a:t>
            </a:r>
            <a:endParaRPr sz="1900">
              <a:solidFill>
                <a:srgbClr val="FF00FF"/>
              </a:solidFill>
            </a:endParaRPr>
          </a:p>
        </p:txBody>
      </p:sp>
      <p:sp>
        <p:nvSpPr>
          <p:cNvPr id="256" name="Google Shape;256;p32"/>
          <p:cNvSpPr/>
          <p:nvPr/>
        </p:nvSpPr>
        <p:spPr>
          <a:xfrm>
            <a:off x="7544950" y="4327486"/>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Tuple</a:t>
            </a:r>
            <a:endParaRPr sz="1900">
              <a:solidFill>
                <a:srgbClr val="FF00FF"/>
              </a:solidFill>
            </a:endParaRPr>
          </a:p>
        </p:txBody>
      </p:sp>
      <p:sp>
        <p:nvSpPr>
          <p:cNvPr id="257" name="Google Shape;257;p32"/>
          <p:cNvSpPr/>
          <p:nvPr/>
        </p:nvSpPr>
        <p:spPr>
          <a:xfrm>
            <a:off x="3865350"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Boolean</a:t>
            </a:r>
            <a:endParaRPr sz="1900"/>
          </a:p>
        </p:txBody>
      </p:sp>
      <p:sp>
        <p:nvSpPr>
          <p:cNvPr id="258" name="Google Shape;258;p32"/>
          <p:cNvSpPr/>
          <p:nvPr/>
        </p:nvSpPr>
        <p:spPr>
          <a:xfrm>
            <a:off x="222457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Dictionary</a:t>
            </a:r>
            <a:endParaRPr sz="1900">
              <a:solidFill>
                <a:srgbClr val="FF00FF"/>
              </a:solidFill>
            </a:endParaRPr>
          </a:p>
        </p:txBody>
      </p:sp>
      <p:sp>
        <p:nvSpPr>
          <p:cNvPr id="259" name="Google Shape;259;p32"/>
          <p:cNvSpPr/>
          <p:nvPr/>
        </p:nvSpPr>
        <p:spPr>
          <a:xfrm>
            <a:off x="7146900" y="2351726"/>
            <a:ext cx="1413300" cy="6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Sequence</a:t>
            </a:r>
            <a:endParaRPr sz="1900">
              <a:solidFill>
                <a:schemeClr val="accent3"/>
              </a:solidFill>
            </a:endParaRPr>
          </a:p>
          <a:p>
            <a:pPr indent="0" lvl="0" marL="0" rtl="0" algn="ctr">
              <a:spcBef>
                <a:spcPts val="0"/>
              </a:spcBef>
              <a:spcAft>
                <a:spcPts val="0"/>
              </a:spcAft>
              <a:buNone/>
            </a:pPr>
            <a:r>
              <a:rPr lang="en" sz="1900">
                <a:solidFill>
                  <a:schemeClr val="accent3"/>
                </a:solidFill>
              </a:rPr>
              <a:t>Type</a:t>
            </a:r>
            <a:endParaRPr sz="1900">
              <a:solidFill>
                <a:schemeClr val="accent3"/>
              </a:solidFill>
            </a:endParaRPr>
          </a:p>
        </p:txBody>
      </p:sp>
      <p:sp>
        <p:nvSpPr>
          <p:cNvPr id="260" name="Google Shape;260;p32"/>
          <p:cNvSpPr/>
          <p:nvPr/>
        </p:nvSpPr>
        <p:spPr>
          <a:xfrm>
            <a:off x="5506125" y="2351713"/>
            <a:ext cx="1413300" cy="44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FF"/>
                </a:solidFill>
              </a:rPr>
              <a:t>Set</a:t>
            </a:r>
            <a:endParaRPr sz="1900">
              <a:solidFill>
                <a:srgbClr val="FF00FF"/>
              </a:solidFill>
            </a:endParaRPr>
          </a:p>
        </p:txBody>
      </p:sp>
      <p:sp>
        <p:nvSpPr>
          <p:cNvPr id="261" name="Google Shape;261;p32"/>
          <p:cNvSpPr/>
          <p:nvPr/>
        </p:nvSpPr>
        <p:spPr>
          <a:xfrm>
            <a:off x="3865350" y="1024831"/>
            <a:ext cx="14133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Data Types</a:t>
            </a:r>
            <a:endParaRPr sz="1900"/>
          </a:p>
        </p:txBody>
      </p:sp>
      <p:cxnSp>
        <p:nvCxnSpPr>
          <p:cNvPr id="262" name="Google Shape;262;p32"/>
          <p:cNvCxnSpPr>
            <a:stCxn id="259" idx="0"/>
            <a:endCxn id="261" idx="2"/>
          </p:cNvCxnSpPr>
          <p:nvPr/>
        </p:nvCxnSpPr>
        <p:spPr>
          <a:xfrm flipH="1" rot="5400000">
            <a:off x="5867550" y="365726"/>
            <a:ext cx="690600" cy="32814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263" name="Google Shape;263;p32"/>
          <p:cNvCxnSpPr>
            <a:stCxn id="249" idx="0"/>
            <a:endCxn id="261" idx="2"/>
          </p:cNvCxnSpPr>
          <p:nvPr/>
        </p:nvCxnSpPr>
        <p:spPr>
          <a:xfrm rot="-5400000">
            <a:off x="2586000" y="365563"/>
            <a:ext cx="690600" cy="3281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64" name="Google Shape;264;p32"/>
          <p:cNvCxnSpPr>
            <a:stCxn id="261" idx="2"/>
            <a:endCxn id="258" idx="0"/>
          </p:cNvCxnSpPr>
          <p:nvPr/>
        </p:nvCxnSpPr>
        <p:spPr>
          <a:xfrm rot="5400000">
            <a:off x="34063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65" name="Google Shape;265;p32"/>
          <p:cNvCxnSpPr>
            <a:stCxn id="261" idx="2"/>
            <a:endCxn id="257" idx="0"/>
          </p:cNvCxnSpPr>
          <p:nvPr/>
        </p:nvCxnSpPr>
        <p:spPr>
          <a:xfrm flipH="1" rot="-5400000">
            <a:off x="4227000" y="2006131"/>
            <a:ext cx="690600" cy="6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66" name="Google Shape;266;p32"/>
          <p:cNvCxnSpPr>
            <a:stCxn id="261" idx="2"/>
            <a:endCxn id="260" idx="0"/>
          </p:cNvCxnSpPr>
          <p:nvPr/>
        </p:nvCxnSpPr>
        <p:spPr>
          <a:xfrm flipH="1" rot="-5400000">
            <a:off x="5047050" y="1186081"/>
            <a:ext cx="690600" cy="1640700"/>
          </a:xfrm>
          <a:prstGeom prst="bentConnector3">
            <a:avLst>
              <a:gd fmla="val 49999" name="adj1"/>
            </a:avLst>
          </a:prstGeom>
          <a:noFill/>
          <a:ln cap="flat" cmpd="sng" w="38100">
            <a:solidFill>
              <a:schemeClr val="dk2"/>
            </a:solidFill>
            <a:prstDash val="solid"/>
            <a:round/>
            <a:headEnd len="med" w="med" type="none"/>
            <a:tailEnd len="med" w="med" type="none"/>
          </a:ln>
        </p:spPr>
      </p:cxnSp>
      <p:cxnSp>
        <p:nvCxnSpPr>
          <p:cNvPr id="267" name="Google Shape;267;p32"/>
          <p:cNvCxnSpPr>
            <a:stCxn id="249" idx="2"/>
            <a:endCxn id="250" idx="0"/>
          </p:cNvCxnSpPr>
          <p:nvPr/>
        </p:nvCxnSpPr>
        <p:spPr>
          <a:xfrm rot="5400000">
            <a:off x="658950" y="3005713"/>
            <a:ext cx="838500" cy="4245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268" name="Google Shape;268;p32"/>
          <p:cNvCxnSpPr>
            <a:stCxn id="249" idx="2"/>
            <a:endCxn id="251" idx="0"/>
          </p:cNvCxnSpPr>
          <p:nvPr/>
        </p:nvCxnSpPr>
        <p:spPr>
          <a:xfrm flipH="1" rot="-5400000">
            <a:off x="1694250" y="2394913"/>
            <a:ext cx="838500" cy="1646100"/>
          </a:xfrm>
          <a:prstGeom prst="bentConnector3">
            <a:avLst>
              <a:gd fmla="val 50008" name="adj1"/>
            </a:avLst>
          </a:prstGeom>
          <a:noFill/>
          <a:ln cap="flat" cmpd="sng" w="38100">
            <a:solidFill>
              <a:schemeClr val="dk2"/>
            </a:solidFill>
            <a:prstDash val="solid"/>
            <a:round/>
            <a:headEnd len="med" w="med" type="none"/>
            <a:tailEnd len="med" w="med" type="none"/>
          </a:ln>
        </p:spPr>
      </p:cxnSp>
      <p:cxnSp>
        <p:nvCxnSpPr>
          <p:cNvPr id="269" name="Google Shape;269;p32"/>
          <p:cNvCxnSpPr>
            <a:stCxn id="249" idx="2"/>
            <a:endCxn id="252" idx="0"/>
          </p:cNvCxnSpPr>
          <p:nvPr/>
        </p:nvCxnSpPr>
        <p:spPr>
          <a:xfrm flipH="1" rot="-5400000">
            <a:off x="828900" y="3260263"/>
            <a:ext cx="1524600" cy="601500"/>
          </a:xfrm>
          <a:prstGeom prst="bentConnector3">
            <a:avLst>
              <a:gd fmla="val 27388" name="adj1"/>
            </a:avLst>
          </a:prstGeom>
          <a:noFill/>
          <a:ln cap="flat" cmpd="sng" w="38100">
            <a:solidFill>
              <a:schemeClr val="dk2"/>
            </a:solidFill>
            <a:prstDash val="solid"/>
            <a:round/>
            <a:headEnd len="med" w="med" type="none"/>
            <a:tailEnd len="med" w="med" type="none"/>
          </a:ln>
        </p:spPr>
      </p:cxnSp>
      <p:cxnSp>
        <p:nvCxnSpPr>
          <p:cNvPr id="270" name="Google Shape;270;p32"/>
          <p:cNvCxnSpPr>
            <a:stCxn id="259" idx="2"/>
            <a:endCxn id="255" idx="0"/>
          </p:cNvCxnSpPr>
          <p:nvPr/>
        </p:nvCxnSpPr>
        <p:spPr>
          <a:xfrm rot="5400000">
            <a:off x="7265700" y="3053576"/>
            <a:ext cx="599100" cy="576600"/>
          </a:xfrm>
          <a:prstGeom prst="bentConnector3">
            <a:avLst>
              <a:gd fmla="val 50001" name="adj1"/>
            </a:avLst>
          </a:prstGeom>
          <a:noFill/>
          <a:ln cap="flat" cmpd="sng" w="38100">
            <a:solidFill>
              <a:schemeClr val="dk2"/>
            </a:solidFill>
            <a:prstDash val="solid"/>
            <a:round/>
            <a:headEnd len="med" w="med" type="none"/>
            <a:tailEnd len="med" w="med" type="none"/>
          </a:ln>
        </p:spPr>
      </p:cxnSp>
      <p:cxnSp>
        <p:nvCxnSpPr>
          <p:cNvPr id="271" name="Google Shape;271;p32"/>
          <p:cNvCxnSpPr>
            <a:stCxn id="259" idx="2"/>
            <a:endCxn id="253" idx="0"/>
          </p:cNvCxnSpPr>
          <p:nvPr/>
        </p:nvCxnSpPr>
        <p:spPr>
          <a:xfrm rot="5400000">
            <a:off x="6315450" y="2099126"/>
            <a:ext cx="594900" cy="2481300"/>
          </a:xfrm>
          <a:prstGeom prst="bentConnector3">
            <a:avLst>
              <a:gd fmla="val 50010" name="adj1"/>
            </a:avLst>
          </a:prstGeom>
          <a:noFill/>
          <a:ln cap="flat" cmpd="sng" w="38100">
            <a:solidFill>
              <a:schemeClr val="dk2"/>
            </a:solidFill>
            <a:prstDash val="solid"/>
            <a:round/>
            <a:headEnd len="med" w="med" type="none"/>
            <a:tailEnd len="med" w="med" type="none"/>
          </a:ln>
        </p:spPr>
      </p:cxnSp>
      <p:cxnSp>
        <p:nvCxnSpPr>
          <p:cNvPr id="272" name="Google Shape;272;p32"/>
          <p:cNvCxnSpPr/>
          <p:nvPr/>
        </p:nvCxnSpPr>
        <p:spPr>
          <a:xfrm flipH="1" rot="-5400000">
            <a:off x="7409950" y="3483736"/>
            <a:ext cx="1285200" cy="398100"/>
          </a:xfrm>
          <a:prstGeom prst="bentConnector3">
            <a:avLst>
              <a:gd fmla="val 23293" name="adj1"/>
            </a:avLst>
          </a:prstGeom>
          <a:noFill/>
          <a:ln cap="flat" cmpd="sng" w="38100">
            <a:solidFill>
              <a:schemeClr val="dk2"/>
            </a:solidFill>
            <a:prstDash val="solid"/>
            <a:round/>
            <a:headEnd len="med" w="med" type="none"/>
            <a:tailEnd len="med" w="med" type="none"/>
          </a:ln>
        </p:spPr>
      </p:cxnSp>
      <p:cxnSp>
        <p:nvCxnSpPr>
          <p:cNvPr id="273" name="Google Shape;273;p32"/>
          <p:cNvCxnSpPr>
            <a:stCxn id="259" idx="2"/>
            <a:endCxn id="254" idx="0"/>
          </p:cNvCxnSpPr>
          <p:nvPr/>
        </p:nvCxnSpPr>
        <p:spPr>
          <a:xfrm rot="5400000">
            <a:off x="6459600" y="2929376"/>
            <a:ext cx="1281000" cy="1506900"/>
          </a:xfrm>
          <a:prstGeom prst="bentConnector3">
            <a:avLst>
              <a:gd fmla="val 23202"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Basic data structures</a:t>
            </a:r>
            <a:endParaRPr/>
          </a:p>
        </p:txBody>
      </p:sp>
      <p:graphicFrame>
        <p:nvGraphicFramePr>
          <p:cNvPr id="279" name="Google Shape;279;p33"/>
          <p:cNvGraphicFramePr/>
          <p:nvPr/>
        </p:nvGraphicFramePr>
        <p:xfrm>
          <a:off x="311688" y="1146000"/>
          <a:ext cx="3000000" cy="3000000"/>
        </p:xfrm>
        <a:graphic>
          <a:graphicData uri="http://schemas.openxmlformats.org/drawingml/2006/table">
            <a:tbl>
              <a:tblPr>
                <a:noFill/>
                <a:tableStyleId>{B5B74A67-B01E-42A6-BF3D-33FAD521DC30}</a:tableStyleId>
              </a:tblPr>
              <a:tblGrid>
                <a:gridCol w="2133800"/>
                <a:gridCol w="1479150"/>
                <a:gridCol w="1479150"/>
                <a:gridCol w="1479150"/>
                <a:gridCol w="1949375"/>
              </a:tblGrid>
              <a:tr h="396200">
                <a:tc>
                  <a:txBody>
                    <a:bodyPr/>
                    <a:lstStyle/>
                    <a:p>
                      <a:pPr indent="0" lvl="0" marL="0" rtl="0" algn="l">
                        <a:spcBef>
                          <a:spcPts val="0"/>
                        </a:spcBef>
                        <a:spcAft>
                          <a:spcPts val="0"/>
                        </a:spcAft>
                        <a:buNone/>
                      </a:pPr>
                      <a:r>
                        <a:t/>
                      </a:r>
                      <a:endParaRPr sz="17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rPr>
                        <a:t>Tuple</a:t>
                      </a:r>
                      <a:endParaRPr sz="17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rPr>
                        <a:t>List</a:t>
                      </a:r>
                      <a:endParaRPr sz="17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rPr>
                        <a:t>Set</a:t>
                      </a:r>
                      <a:endParaRPr sz="17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rPr>
                        <a:t>Dictionary</a:t>
                      </a:r>
                      <a:endParaRPr sz="17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Python init</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tuple() or ()</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list() or []</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set() or {}</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dict() or {}</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Size in memory</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smallest</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small</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large</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largest</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Example</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(1, 2, 3)</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[1, 2, 3]</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{1, 2, 3}</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{‘a’: 1, ‘b’: 2}</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Ordered</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Immutable</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Duplicate entries</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No</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Key: No</a:t>
                      </a:r>
                      <a:endParaRPr sz="1700"/>
                    </a:p>
                    <a:p>
                      <a:pPr indent="0" lvl="0" marL="0" rtl="0" algn="ctr">
                        <a:spcBef>
                          <a:spcPts val="0"/>
                        </a:spcBef>
                        <a:spcAft>
                          <a:spcPts val="0"/>
                        </a:spcAft>
                        <a:buNone/>
                      </a:pPr>
                      <a:r>
                        <a:rPr lang="en" sz="1700"/>
                        <a:t>Value: Yes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solidFill>
                            <a:schemeClr val="dk2"/>
                          </a:solidFill>
                        </a:rPr>
                        <a:t>Can contain</a:t>
                      </a:r>
                      <a:endParaRPr sz="17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Any object</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Any object</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Immutables</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t>Key: Immutables</a:t>
                      </a:r>
                      <a:endParaRPr sz="1700"/>
                    </a:p>
                    <a:p>
                      <a:pPr indent="0" lvl="0" marL="0" rtl="0" algn="ctr">
                        <a:spcBef>
                          <a:spcPts val="0"/>
                        </a:spcBef>
                        <a:spcAft>
                          <a:spcPts val="0"/>
                        </a:spcAft>
                        <a:buNone/>
                      </a:pPr>
                      <a:r>
                        <a:rPr lang="en" sz="1700"/>
                        <a:t>Value: Any object</a:t>
                      </a:r>
                      <a:endParaRPr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Running Python scripts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nvSpPr>
        <p:spPr>
          <a:xfrm>
            <a:off x="461550" y="2103300"/>
            <a:ext cx="8220900" cy="490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python</a:t>
            </a:r>
            <a:r>
              <a:rPr lang="en" sz="1900">
                <a:latin typeface="Avenir"/>
                <a:ea typeface="Avenir"/>
                <a:cs typeface="Avenir"/>
                <a:sym typeface="Avenir"/>
              </a:rPr>
              <a:t> my_script.py</a:t>
            </a:r>
            <a:endParaRPr sz="1900">
              <a:latin typeface="Avenir"/>
              <a:ea typeface="Avenir"/>
              <a:cs typeface="Avenir"/>
              <a:sym typeface="Avenir"/>
            </a:endParaRPr>
          </a:p>
        </p:txBody>
      </p:sp>
      <p:sp>
        <p:nvSpPr>
          <p:cNvPr id="290" name="Google Shape;290;p35"/>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Executing Python scripts from the interpreter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idx="1" type="body"/>
          </p:nvPr>
        </p:nvSpPr>
        <p:spPr>
          <a:xfrm>
            <a:off x="311700" y="1528800"/>
            <a:ext cx="8520600" cy="39315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Make our code executable</a:t>
            </a:r>
            <a:endParaRPr/>
          </a:p>
          <a:p>
            <a:pPr indent="-349250" lvl="0" marL="457200" rtl="0" algn="l">
              <a:spcBef>
                <a:spcPts val="10800"/>
              </a:spcBef>
              <a:spcAft>
                <a:spcPts val="10800"/>
              </a:spcAft>
              <a:buSzPts val="1900"/>
              <a:buChar char="●"/>
            </a:pPr>
            <a:r>
              <a:rPr lang="en"/>
              <a:t>Run program locally</a:t>
            </a:r>
            <a:endParaRPr/>
          </a:p>
        </p:txBody>
      </p:sp>
      <p:sp>
        <p:nvSpPr>
          <p:cNvPr id="296" name="Google Shape;296;p36"/>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Executing Python scripts as standalone programs</a:t>
            </a:r>
            <a:endParaRPr/>
          </a:p>
        </p:txBody>
      </p:sp>
      <p:sp>
        <p:nvSpPr>
          <p:cNvPr id="297" name="Google Shape;297;p36"/>
          <p:cNvSpPr txBox="1"/>
          <p:nvPr/>
        </p:nvSpPr>
        <p:spPr>
          <a:xfrm>
            <a:off x="461550" y="2103300"/>
            <a:ext cx="8220900" cy="490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chmod u+rwx my_script.py</a:t>
            </a:r>
            <a:endParaRPr sz="1900">
              <a:latin typeface="Avenir"/>
              <a:ea typeface="Avenir"/>
              <a:cs typeface="Avenir"/>
              <a:sym typeface="Avenir"/>
            </a:endParaRPr>
          </a:p>
        </p:txBody>
      </p:sp>
      <p:sp>
        <p:nvSpPr>
          <p:cNvPr id="298" name="Google Shape;298;p36"/>
          <p:cNvSpPr txBox="1"/>
          <p:nvPr/>
        </p:nvSpPr>
        <p:spPr>
          <a:xfrm>
            <a:off x="461550" y="3794125"/>
            <a:ext cx="8220900" cy="490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a:t>
            </a:r>
            <a:r>
              <a:rPr lang="en" sz="1900">
                <a:latin typeface="Avenir"/>
                <a:ea typeface="Avenir"/>
                <a:cs typeface="Avenir"/>
                <a:sym typeface="Avenir"/>
              </a:rPr>
              <a:t>my_script.py</a:t>
            </a:r>
            <a:endParaRPr sz="1900">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idx="1" type="body"/>
          </p:nvPr>
        </p:nvSpPr>
        <p:spPr>
          <a:xfrm>
            <a:off x="311700" y="1528800"/>
            <a:ext cx="8520600" cy="39315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Assuming the script contains the following to simply print to the terminal</a:t>
            </a:r>
            <a:endParaRPr/>
          </a:p>
          <a:p>
            <a:pPr indent="0" lvl="0" marL="0" rtl="0" algn="l">
              <a:spcBef>
                <a:spcPts val="10800"/>
              </a:spcBef>
              <a:spcAft>
                <a:spcPts val="10800"/>
              </a:spcAft>
              <a:buNone/>
            </a:pPr>
            <a:r>
              <a:rPr lang="en"/>
              <a:t>and we’ve made it executable, why doesn’t this work?!?</a:t>
            </a:r>
            <a:endParaRPr/>
          </a:p>
        </p:txBody>
      </p:sp>
      <p:sp>
        <p:nvSpPr>
          <p:cNvPr id="304" name="Google Shape;304;p3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But the script won’t run...</a:t>
            </a:r>
            <a:endParaRPr/>
          </a:p>
        </p:txBody>
      </p:sp>
      <p:sp>
        <p:nvSpPr>
          <p:cNvPr id="305" name="Google Shape;305;p37"/>
          <p:cNvSpPr txBox="1"/>
          <p:nvPr/>
        </p:nvSpPr>
        <p:spPr>
          <a:xfrm>
            <a:off x="461550" y="2103300"/>
            <a:ext cx="8220900" cy="490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5"/>
                </a:solidFill>
                <a:latin typeface="Avenir"/>
                <a:ea typeface="Avenir"/>
                <a:cs typeface="Avenir"/>
                <a:sym typeface="Avenir"/>
              </a:rPr>
              <a:t>print</a:t>
            </a:r>
            <a:r>
              <a:rPr lang="en" sz="1900">
                <a:solidFill>
                  <a:schemeClr val="dk1"/>
                </a:solidFill>
                <a:latin typeface="Avenir"/>
                <a:ea typeface="Avenir"/>
                <a:cs typeface="Avenir"/>
                <a:sym typeface="Avenir"/>
              </a:rPr>
              <a:t>(“</a:t>
            </a:r>
            <a:r>
              <a:rPr lang="en" sz="1900">
                <a:solidFill>
                  <a:schemeClr val="dk2"/>
                </a:solidFill>
                <a:latin typeface="Avenir"/>
                <a:ea typeface="Avenir"/>
                <a:cs typeface="Avenir"/>
                <a:sym typeface="Avenir"/>
              </a:rPr>
              <a:t>hello</a:t>
            </a:r>
            <a:r>
              <a:rPr lang="en" sz="1900">
                <a:solidFill>
                  <a:schemeClr val="dk1"/>
                </a:solidFill>
                <a:latin typeface="Avenir"/>
                <a:ea typeface="Avenir"/>
                <a:cs typeface="Avenir"/>
                <a:sym typeface="Avenir"/>
              </a:rPr>
              <a:t>”)</a:t>
            </a:r>
            <a:endParaRPr sz="1900">
              <a:solidFill>
                <a:schemeClr val="dk1"/>
              </a:solidFill>
              <a:latin typeface="Avenir"/>
              <a:ea typeface="Avenir"/>
              <a:cs typeface="Avenir"/>
              <a:sym typeface="Avenir"/>
            </a:endParaRPr>
          </a:p>
        </p:txBody>
      </p:sp>
      <p:sp>
        <p:nvSpPr>
          <p:cNvPr id="306" name="Google Shape;306;p37"/>
          <p:cNvSpPr txBox="1"/>
          <p:nvPr/>
        </p:nvSpPr>
        <p:spPr>
          <a:xfrm>
            <a:off x="461550" y="3794125"/>
            <a:ext cx="8220900" cy="11817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./my_script.py</a:t>
            </a:r>
            <a:endParaRPr sz="1900">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./my_script.py: line 1: syntax error near unexpected token `”hello”`</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./my_script.py: line 1: `print(“hello”)`</a:t>
            </a:r>
            <a:endParaRPr sz="1900">
              <a:solidFill>
                <a:schemeClr val="dk2"/>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shebang</a:t>
            </a:r>
            <a:endParaRPr/>
          </a:p>
        </p:txBody>
      </p:sp>
      <p:sp>
        <p:nvSpPr>
          <p:cNvPr id="312" name="Google Shape;312;p38"/>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sz="3000"/>
              <a:t>#!</a:t>
            </a:r>
            <a:endParaRPr sz="3000"/>
          </a:p>
          <a:p>
            <a:pPr indent="0" lvl="0" marL="0" rtl="0" algn="l">
              <a:spcBef>
                <a:spcPts val="1700"/>
              </a:spcBef>
              <a:spcAft>
                <a:spcPts val="0"/>
              </a:spcAft>
              <a:buNone/>
            </a:pPr>
            <a:r>
              <a:t/>
            </a:r>
            <a:endParaRPr/>
          </a:p>
          <a:p>
            <a:pPr indent="0" lvl="0" marL="0" rtl="0" algn="l">
              <a:spcBef>
                <a:spcPts val="1700"/>
              </a:spcBef>
              <a:spcAft>
                <a:spcPts val="0"/>
              </a:spcAft>
              <a:buNone/>
            </a:pPr>
            <a:r>
              <a:rPr lang="en"/>
              <a:t>#!/bin/bash					A bash script</a:t>
            </a:r>
            <a:endParaRPr/>
          </a:p>
          <a:p>
            <a:pPr indent="0" lvl="0" marL="0" rtl="0" algn="l">
              <a:spcBef>
                <a:spcPts val="1700"/>
              </a:spcBef>
              <a:spcAft>
                <a:spcPts val="0"/>
              </a:spcAft>
              <a:buNone/>
            </a:pPr>
            <a:r>
              <a:rPr lang="en"/>
              <a:t>#!/bin/sh					A shell script</a:t>
            </a:r>
            <a:endParaRPr/>
          </a:p>
          <a:p>
            <a:pPr indent="0" lvl="0" marL="0" rtl="0" algn="l">
              <a:spcBef>
                <a:spcPts val="1700"/>
              </a:spcBef>
              <a:spcAft>
                <a:spcPts val="1700"/>
              </a:spcAft>
              <a:buNone/>
            </a:pPr>
            <a:r>
              <a:rPr lang="en"/>
              <a:t>#!/usr/bin/env python3		A Python3 script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idx="1" type="body"/>
          </p:nvPr>
        </p:nvSpPr>
        <p:spPr>
          <a:xfrm>
            <a:off x="311700" y="1528800"/>
            <a:ext cx="8520600" cy="39315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my_script.py</a:t>
            </a:r>
            <a:endParaRPr/>
          </a:p>
          <a:p>
            <a:pPr indent="0" lvl="0" marL="0" rtl="0" algn="l">
              <a:spcBef>
                <a:spcPts val="10800"/>
              </a:spcBef>
              <a:spcAft>
                <a:spcPts val="10800"/>
              </a:spcAft>
              <a:buNone/>
            </a:pPr>
            <a:r>
              <a:t/>
            </a:r>
            <a:endParaRPr/>
          </a:p>
        </p:txBody>
      </p:sp>
      <p:sp>
        <p:nvSpPr>
          <p:cNvPr id="318" name="Google Shape;318;p3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Your first successful script!</a:t>
            </a:r>
            <a:endParaRPr/>
          </a:p>
        </p:txBody>
      </p:sp>
      <p:sp>
        <p:nvSpPr>
          <p:cNvPr id="319" name="Google Shape;319;p39"/>
          <p:cNvSpPr txBox="1"/>
          <p:nvPr/>
        </p:nvSpPr>
        <p:spPr>
          <a:xfrm>
            <a:off x="461550" y="2103300"/>
            <a:ext cx="8220900" cy="10263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Avenir"/>
                <a:ea typeface="Avenir"/>
                <a:cs typeface="Avenir"/>
                <a:sym typeface="Avenir"/>
              </a:rPr>
              <a:t>#!/usr/bin/env python3</a:t>
            </a:r>
            <a:endParaRPr sz="1900">
              <a:solidFill>
                <a:schemeClr val="dk2"/>
              </a:solidFill>
              <a:latin typeface="Avenir"/>
              <a:ea typeface="Avenir"/>
              <a:cs typeface="Avenir"/>
              <a:sym typeface="Avenir"/>
            </a:endParaRPr>
          </a:p>
          <a:p>
            <a:pPr indent="0" lvl="0" marL="0" rtl="0" algn="l">
              <a:spcBef>
                <a:spcPts val="0"/>
              </a:spcBef>
              <a:spcAft>
                <a:spcPts val="0"/>
              </a:spcAft>
              <a:buNone/>
            </a:pPr>
            <a:r>
              <a:t/>
            </a:r>
            <a:endParaRPr sz="1900">
              <a:solidFill>
                <a:schemeClr val="accent5"/>
              </a:solidFill>
              <a:latin typeface="Avenir"/>
              <a:ea typeface="Avenir"/>
              <a:cs typeface="Avenir"/>
              <a:sym typeface="Avenir"/>
            </a:endParaRPr>
          </a:p>
          <a:p>
            <a:pPr indent="0" lvl="0" marL="0" rtl="0" algn="l">
              <a:spcBef>
                <a:spcPts val="0"/>
              </a:spcBef>
              <a:spcAft>
                <a:spcPts val="0"/>
              </a:spcAft>
              <a:buNone/>
            </a:pPr>
            <a:r>
              <a:rPr lang="en" sz="1900">
                <a:solidFill>
                  <a:schemeClr val="accent5"/>
                </a:solidFill>
                <a:latin typeface="Avenir"/>
                <a:ea typeface="Avenir"/>
                <a:cs typeface="Avenir"/>
                <a:sym typeface="Avenir"/>
              </a:rPr>
              <a:t>print</a:t>
            </a:r>
            <a:r>
              <a:rPr lang="en" sz="1900">
                <a:solidFill>
                  <a:schemeClr val="dk1"/>
                </a:solidFill>
                <a:latin typeface="Avenir"/>
                <a:ea typeface="Avenir"/>
                <a:cs typeface="Avenir"/>
                <a:sym typeface="Avenir"/>
              </a:rPr>
              <a:t>(“</a:t>
            </a:r>
            <a:r>
              <a:rPr lang="en" sz="1900">
                <a:solidFill>
                  <a:schemeClr val="dk2"/>
                </a:solidFill>
                <a:latin typeface="Avenir"/>
                <a:ea typeface="Avenir"/>
                <a:cs typeface="Avenir"/>
                <a:sym typeface="Avenir"/>
              </a:rPr>
              <a:t>hello</a:t>
            </a:r>
            <a:r>
              <a:rPr lang="en" sz="1900">
                <a:solidFill>
                  <a:schemeClr val="dk1"/>
                </a:solidFill>
                <a:latin typeface="Avenir"/>
                <a:ea typeface="Avenir"/>
                <a:cs typeface="Avenir"/>
                <a:sym typeface="Avenir"/>
              </a:rPr>
              <a:t>”)</a:t>
            </a:r>
            <a:endParaRPr sz="1900">
              <a:solidFill>
                <a:schemeClr val="dk1"/>
              </a:solidFill>
              <a:latin typeface="Avenir"/>
              <a:ea typeface="Avenir"/>
              <a:cs typeface="Avenir"/>
              <a:sym typeface="Avenir"/>
            </a:endParaRPr>
          </a:p>
        </p:txBody>
      </p:sp>
      <p:sp>
        <p:nvSpPr>
          <p:cNvPr id="320" name="Google Shape;320;p39"/>
          <p:cNvSpPr txBox="1"/>
          <p:nvPr/>
        </p:nvSpPr>
        <p:spPr>
          <a:xfrm>
            <a:off x="461550" y="3794125"/>
            <a:ext cx="8220900" cy="8067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./my_script.py</a:t>
            </a:r>
            <a:endParaRPr sz="1900">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hello</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t/>
            </a:r>
            <a:endParaRPr sz="1900">
              <a:solidFill>
                <a:schemeClr val="dk2"/>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idx="1" type="body"/>
          </p:nvPr>
        </p:nvSpPr>
        <p:spPr>
          <a:xfrm>
            <a:off x="311700" y="1139400"/>
            <a:ext cx="8520600" cy="43209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t/>
            </a:r>
            <a:endParaRPr/>
          </a:p>
          <a:p>
            <a:pPr indent="0" lvl="0" marL="0" rtl="0" algn="l">
              <a:spcBef>
                <a:spcPts val="6400"/>
              </a:spcBef>
              <a:spcAft>
                <a:spcPts val="6400"/>
              </a:spcAft>
              <a:buNone/>
            </a:pPr>
            <a:r>
              <a:rPr lang="en"/>
              <a:t>Both of the strings ”my_file.txt” and “3” can be accessed within my_script.py</a:t>
            </a:r>
            <a:endParaRPr/>
          </a:p>
        </p:txBody>
      </p:sp>
      <p:sp>
        <p:nvSpPr>
          <p:cNvPr id="326" name="Google Shape;326;p4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Passing arguments from the command line</a:t>
            </a:r>
            <a:endParaRPr/>
          </a:p>
        </p:txBody>
      </p:sp>
      <p:sp>
        <p:nvSpPr>
          <p:cNvPr id="327" name="Google Shape;327;p40"/>
          <p:cNvSpPr txBox="1"/>
          <p:nvPr/>
        </p:nvSpPr>
        <p:spPr>
          <a:xfrm>
            <a:off x="461550" y="1660525"/>
            <a:ext cx="8220900" cy="45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./my_script.py my_file.txt 3</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t/>
            </a:r>
            <a:endParaRPr sz="1900">
              <a:solidFill>
                <a:schemeClr val="dk2"/>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idx="1" type="body"/>
          </p:nvPr>
        </p:nvSpPr>
        <p:spPr>
          <a:xfrm>
            <a:off x="311700" y="919200"/>
            <a:ext cx="8520600" cy="39315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my_script.py</a:t>
            </a:r>
            <a:endParaRPr/>
          </a:p>
          <a:p>
            <a:pPr indent="0" lvl="0" marL="0" rtl="0" algn="l">
              <a:spcBef>
                <a:spcPts val="10800"/>
              </a:spcBef>
              <a:spcAft>
                <a:spcPts val="10800"/>
              </a:spcAft>
              <a:buNone/>
            </a:pPr>
            <a:r>
              <a:t/>
            </a:r>
            <a:endParaRPr/>
          </a:p>
        </p:txBody>
      </p:sp>
      <p:sp>
        <p:nvSpPr>
          <p:cNvPr id="333" name="Google Shape;333;p4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Accessing command line arguments in a script</a:t>
            </a:r>
            <a:endParaRPr/>
          </a:p>
        </p:txBody>
      </p:sp>
      <p:sp>
        <p:nvSpPr>
          <p:cNvPr id="334" name="Google Shape;334;p41"/>
          <p:cNvSpPr txBox="1"/>
          <p:nvPr/>
        </p:nvSpPr>
        <p:spPr>
          <a:xfrm>
            <a:off x="461550" y="1493700"/>
            <a:ext cx="8220900" cy="2155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#!/usr/bin/env python3</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t/>
            </a:r>
            <a:endParaRPr sz="1900">
              <a:solidFill>
                <a:schemeClr val="accent5"/>
              </a:solidFill>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accent5"/>
                </a:solidFill>
                <a:latin typeface="Avenir"/>
                <a:ea typeface="Avenir"/>
                <a:cs typeface="Avenir"/>
                <a:sym typeface="Avenir"/>
              </a:rPr>
              <a:t>import sys</a:t>
            </a:r>
            <a:endParaRPr sz="1900">
              <a:solidFill>
                <a:schemeClr val="accent5"/>
              </a:solidFill>
              <a:latin typeface="Avenir"/>
              <a:ea typeface="Avenir"/>
              <a:cs typeface="Avenir"/>
              <a:sym typeface="Avenir"/>
            </a:endParaRPr>
          </a:p>
          <a:p>
            <a:pPr indent="0" lvl="0" marL="0" rtl="0" algn="l">
              <a:lnSpc>
                <a:spcPct val="115000"/>
              </a:lnSpc>
              <a:spcBef>
                <a:spcPts val="0"/>
              </a:spcBef>
              <a:spcAft>
                <a:spcPts val="0"/>
              </a:spcAft>
              <a:buNone/>
            </a:pPr>
            <a:r>
              <a:t/>
            </a:r>
            <a:endParaRPr sz="1900">
              <a:solidFill>
                <a:schemeClr val="accent5"/>
              </a:solidFill>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accent5"/>
                </a:solidFill>
                <a:latin typeface="Avenir"/>
                <a:ea typeface="Avenir"/>
                <a:cs typeface="Avenir"/>
                <a:sym typeface="Avenir"/>
              </a:rPr>
              <a:t>print</a:t>
            </a:r>
            <a:r>
              <a:rPr lang="en" sz="1900">
                <a:solidFill>
                  <a:schemeClr val="dk1"/>
                </a:solidFill>
                <a:latin typeface="Avenir"/>
                <a:ea typeface="Avenir"/>
                <a:cs typeface="Avenir"/>
                <a:sym typeface="Avenir"/>
              </a:rPr>
              <a:t>(sys.argv)</a:t>
            </a:r>
            <a:endParaRPr sz="19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accent5"/>
                </a:solidFill>
                <a:latin typeface="Avenir"/>
                <a:ea typeface="Avenir"/>
                <a:cs typeface="Avenir"/>
                <a:sym typeface="Avenir"/>
              </a:rPr>
              <a:t>print</a:t>
            </a:r>
            <a:r>
              <a:rPr lang="en" sz="1900">
                <a:solidFill>
                  <a:schemeClr val="dk1"/>
                </a:solidFill>
                <a:latin typeface="Avenir"/>
                <a:ea typeface="Avenir"/>
                <a:cs typeface="Avenir"/>
                <a:sym typeface="Avenir"/>
              </a:rPr>
              <a:t>(sys.argv[1])</a:t>
            </a:r>
            <a:endParaRPr sz="1900">
              <a:solidFill>
                <a:schemeClr val="dk1"/>
              </a:solidFill>
              <a:latin typeface="Avenir"/>
              <a:ea typeface="Avenir"/>
              <a:cs typeface="Avenir"/>
              <a:sym typeface="Avenir"/>
            </a:endParaRPr>
          </a:p>
        </p:txBody>
      </p:sp>
      <p:sp>
        <p:nvSpPr>
          <p:cNvPr id="335" name="Google Shape;335;p41"/>
          <p:cNvSpPr txBox="1"/>
          <p:nvPr/>
        </p:nvSpPr>
        <p:spPr>
          <a:xfrm>
            <a:off x="461550" y="3891250"/>
            <a:ext cx="8220900" cy="1142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00FF"/>
                </a:solidFill>
                <a:latin typeface="Avenir"/>
                <a:ea typeface="Avenir"/>
                <a:cs typeface="Avenir"/>
                <a:sym typeface="Avenir"/>
              </a:rPr>
              <a:t>$</a:t>
            </a:r>
            <a:r>
              <a:rPr lang="en" sz="1900">
                <a:solidFill>
                  <a:schemeClr val="dk2"/>
                </a:solidFill>
                <a:latin typeface="Avenir"/>
                <a:ea typeface="Avenir"/>
                <a:cs typeface="Avenir"/>
                <a:sym typeface="Avenir"/>
              </a:rPr>
              <a:t> </a:t>
            </a:r>
            <a:r>
              <a:rPr lang="en" sz="1900">
                <a:latin typeface="Avenir"/>
                <a:ea typeface="Avenir"/>
                <a:cs typeface="Avenir"/>
                <a:sym typeface="Avenir"/>
              </a:rPr>
              <a:t>./my_script.py my_file.txt 3</a:t>
            </a:r>
            <a:endParaRPr sz="1900">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[‘./my_script.py’, ‘my_file.txt’, ‘3’]</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rPr lang="en" sz="1900">
                <a:solidFill>
                  <a:schemeClr val="dk2"/>
                </a:solidFill>
                <a:latin typeface="Avenir"/>
                <a:ea typeface="Avenir"/>
                <a:cs typeface="Avenir"/>
                <a:sym typeface="Avenir"/>
              </a:rPr>
              <a:t>my_file.txt</a:t>
            </a:r>
            <a:endParaRPr sz="1900">
              <a:solidFill>
                <a:schemeClr val="dk2"/>
              </a:solidFill>
              <a:latin typeface="Avenir"/>
              <a:ea typeface="Avenir"/>
              <a:cs typeface="Avenir"/>
              <a:sym typeface="Avenir"/>
            </a:endParaRPr>
          </a:p>
          <a:p>
            <a:pPr indent="0" lvl="0" marL="0" rtl="0" algn="l">
              <a:lnSpc>
                <a:spcPct val="115000"/>
              </a:lnSpc>
              <a:spcBef>
                <a:spcPts val="0"/>
              </a:spcBef>
              <a:spcAft>
                <a:spcPts val="0"/>
              </a:spcAft>
              <a:buNone/>
            </a:pPr>
            <a:r>
              <a:t/>
            </a:r>
            <a:endParaRPr sz="1900">
              <a:solidFill>
                <a:schemeClr val="dk2"/>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2389833"/>
            <a:ext cx="8520600" cy="935400"/>
          </a:xfrm>
          <a:prstGeom prst="rect">
            <a:avLst/>
          </a:prstGeom>
        </p:spPr>
        <p:txBody>
          <a:bodyPr anchorCtr="0" anchor="ctr" bIns="94825" lIns="94825" spcFirstLastPara="1" rIns="94825" wrap="square" tIns="94825">
            <a:noAutofit/>
          </a:bodyPr>
          <a:lstStyle/>
          <a:p>
            <a:pPr indent="0" lvl="0" marL="0" rtl="0" algn="ctr">
              <a:spcBef>
                <a:spcPts val="0"/>
              </a:spcBef>
              <a:spcAft>
                <a:spcPts val="0"/>
              </a:spcAft>
              <a:buNone/>
            </a:pPr>
            <a:r>
              <a:rPr lang="en"/>
              <a:t>Why use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Contributions</a:t>
            </a:r>
            <a:endParaRPr/>
          </a:p>
        </p:txBody>
      </p:sp>
      <p:sp>
        <p:nvSpPr>
          <p:cNvPr id="341" name="Google Shape;341;p42"/>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Michael Sauria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311700" y="5277350"/>
            <a:ext cx="8520600" cy="437100"/>
          </a:xfrm>
          <a:prstGeom prst="rect">
            <a:avLst/>
          </a:prstGeom>
        </p:spPr>
        <p:txBody>
          <a:bodyPr anchorCtr="0" anchor="ctr" bIns="94825" lIns="94825" spcFirstLastPara="1" rIns="94825" wrap="square" tIns="94825">
            <a:noAutofit/>
          </a:bodyPr>
          <a:lstStyle/>
          <a:p>
            <a:pPr indent="0" lvl="0" marL="0" rtl="0" algn="l">
              <a:spcBef>
                <a:spcPts val="0"/>
              </a:spcBef>
              <a:spcAft>
                <a:spcPts val="0"/>
              </a:spcAft>
              <a:buNone/>
            </a:pPr>
            <a:r>
              <a:rPr lang="en"/>
              <a:t>Randall Monroe  https://xkcd.com/353/</a:t>
            </a:r>
            <a:endParaRPr/>
          </a:p>
        </p:txBody>
      </p:sp>
      <p:pic>
        <p:nvPicPr>
          <p:cNvPr id="102" name="Google Shape;102;p16"/>
          <p:cNvPicPr preferRelativeResize="0"/>
          <p:nvPr/>
        </p:nvPicPr>
        <p:blipFill>
          <a:blip r:embed="rId3">
            <a:alphaModFix/>
          </a:blip>
          <a:stretch>
            <a:fillRect/>
          </a:stretch>
        </p:blipFill>
        <p:spPr>
          <a:xfrm>
            <a:off x="2384075" y="152425"/>
            <a:ext cx="4375844" cy="497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311700" y="772528"/>
            <a:ext cx="8520600" cy="468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400"/>
              <a:t>Beautiful is better than ugly.</a:t>
            </a:r>
            <a:endParaRPr sz="1400"/>
          </a:p>
          <a:p>
            <a:pPr indent="0" lvl="0" marL="0" rtl="0" algn="ctr">
              <a:lnSpc>
                <a:spcPct val="100000"/>
              </a:lnSpc>
              <a:spcBef>
                <a:spcPts val="200"/>
              </a:spcBef>
              <a:spcAft>
                <a:spcPts val="0"/>
              </a:spcAft>
              <a:buClr>
                <a:schemeClr val="dk1"/>
              </a:buClr>
              <a:buSzPts val="1100"/>
              <a:buFont typeface="Arial"/>
              <a:buNone/>
            </a:pPr>
            <a:r>
              <a:rPr lang="en" sz="1400"/>
              <a:t>Explicit is better than implicit.</a:t>
            </a:r>
            <a:endParaRPr sz="1400"/>
          </a:p>
          <a:p>
            <a:pPr indent="0" lvl="0" marL="0" rtl="0" algn="ctr">
              <a:lnSpc>
                <a:spcPct val="100000"/>
              </a:lnSpc>
              <a:spcBef>
                <a:spcPts val="200"/>
              </a:spcBef>
              <a:spcAft>
                <a:spcPts val="0"/>
              </a:spcAft>
              <a:buClr>
                <a:schemeClr val="dk1"/>
              </a:buClr>
              <a:buSzPts val="1100"/>
              <a:buFont typeface="Arial"/>
              <a:buNone/>
            </a:pPr>
            <a:r>
              <a:rPr lang="en" sz="1400"/>
              <a:t>Simple is better than complex.</a:t>
            </a:r>
            <a:endParaRPr sz="1400"/>
          </a:p>
          <a:p>
            <a:pPr indent="0" lvl="0" marL="0" rtl="0" algn="ctr">
              <a:lnSpc>
                <a:spcPct val="100000"/>
              </a:lnSpc>
              <a:spcBef>
                <a:spcPts val="200"/>
              </a:spcBef>
              <a:spcAft>
                <a:spcPts val="0"/>
              </a:spcAft>
              <a:buClr>
                <a:schemeClr val="dk1"/>
              </a:buClr>
              <a:buSzPts val="1100"/>
              <a:buFont typeface="Arial"/>
              <a:buNone/>
            </a:pPr>
            <a:r>
              <a:rPr lang="en" sz="1400"/>
              <a:t>Complex is better than complicated.</a:t>
            </a:r>
            <a:endParaRPr sz="1400"/>
          </a:p>
          <a:p>
            <a:pPr indent="0" lvl="0" marL="0" rtl="0" algn="ctr">
              <a:lnSpc>
                <a:spcPct val="100000"/>
              </a:lnSpc>
              <a:spcBef>
                <a:spcPts val="200"/>
              </a:spcBef>
              <a:spcAft>
                <a:spcPts val="0"/>
              </a:spcAft>
              <a:buClr>
                <a:schemeClr val="dk1"/>
              </a:buClr>
              <a:buSzPts val="1100"/>
              <a:buFont typeface="Arial"/>
              <a:buNone/>
            </a:pPr>
            <a:r>
              <a:rPr lang="en" sz="1400"/>
              <a:t>Flat is better than nested.</a:t>
            </a:r>
            <a:endParaRPr sz="1400"/>
          </a:p>
          <a:p>
            <a:pPr indent="0" lvl="0" marL="0" rtl="0" algn="ctr">
              <a:lnSpc>
                <a:spcPct val="100000"/>
              </a:lnSpc>
              <a:spcBef>
                <a:spcPts val="200"/>
              </a:spcBef>
              <a:spcAft>
                <a:spcPts val="0"/>
              </a:spcAft>
              <a:buClr>
                <a:schemeClr val="dk1"/>
              </a:buClr>
              <a:buSzPts val="1100"/>
              <a:buFont typeface="Arial"/>
              <a:buNone/>
            </a:pPr>
            <a:r>
              <a:rPr lang="en" sz="1400"/>
              <a:t>Sparse is better than dense.</a:t>
            </a:r>
            <a:endParaRPr sz="1400"/>
          </a:p>
          <a:p>
            <a:pPr indent="0" lvl="0" marL="0" rtl="0" algn="ctr">
              <a:lnSpc>
                <a:spcPct val="100000"/>
              </a:lnSpc>
              <a:spcBef>
                <a:spcPts val="200"/>
              </a:spcBef>
              <a:spcAft>
                <a:spcPts val="0"/>
              </a:spcAft>
              <a:buClr>
                <a:schemeClr val="dk1"/>
              </a:buClr>
              <a:buSzPts val="1100"/>
              <a:buFont typeface="Arial"/>
              <a:buNone/>
            </a:pPr>
            <a:r>
              <a:rPr lang="en" sz="1400"/>
              <a:t>Readability counts.</a:t>
            </a:r>
            <a:endParaRPr sz="1400"/>
          </a:p>
          <a:p>
            <a:pPr indent="0" lvl="0" marL="0" rtl="0" algn="ctr">
              <a:lnSpc>
                <a:spcPct val="100000"/>
              </a:lnSpc>
              <a:spcBef>
                <a:spcPts val="200"/>
              </a:spcBef>
              <a:spcAft>
                <a:spcPts val="0"/>
              </a:spcAft>
              <a:buClr>
                <a:schemeClr val="dk1"/>
              </a:buClr>
              <a:buSzPts val="1100"/>
              <a:buFont typeface="Arial"/>
              <a:buNone/>
            </a:pPr>
            <a:r>
              <a:rPr lang="en" sz="1400"/>
              <a:t>Special cases aren't special enough to break the rules.</a:t>
            </a:r>
            <a:endParaRPr sz="1400"/>
          </a:p>
          <a:p>
            <a:pPr indent="0" lvl="0" marL="0" rtl="0" algn="ctr">
              <a:lnSpc>
                <a:spcPct val="100000"/>
              </a:lnSpc>
              <a:spcBef>
                <a:spcPts val="200"/>
              </a:spcBef>
              <a:spcAft>
                <a:spcPts val="0"/>
              </a:spcAft>
              <a:buClr>
                <a:schemeClr val="dk1"/>
              </a:buClr>
              <a:buSzPts val="1100"/>
              <a:buFont typeface="Arial"/>
              <a:buNone/>
            </a:pPr>
            <a:r>
              <a:rPr lang="en" sz="1400"/>
              <a:t>Although practicality beats purity.</a:t>
            </a:r>
            <a:endParaRPr sz="1400"/>
          </a:p>
          <a:p>
            <a:pPr indent="0" lvl="0" marL="0" rtl="0" algn="ctr">
              <a:lnSpc>
                <a:spcPct val="100000"/>
              </a:lnSpc>
              <a:spcBef>
                <a:spcPts val="200"/>
              </a:spcBef>
              <a:spcAft>
                <a:spcPts val="0"/>
              </a:spcAft>
              <a:buClr>
                <a:schemeClr val="dk1"/>
              </a:buClr>
              <a:buSzPts val="1100"/>
              <a:buFont typeface="Arial"/>
              <a:buNone/>
            </a:pPr>
            <a:r>
              <a:rPr lang="en" sz="1400"/>
              <a:t>Errors should never pass silently.</a:t>
            </a:r>
            <a:endParaRPr sz="1400"/>
          </a:p>
          <a:p>
            <a:pPr indent="0" lvl="0" marL="0" rtl="0" algn="ctr">
              <a:lnSpc>
                <a:spcPct val="100000"/>
              </a:lnSpc>
              <a:spcBef>
                <a:spcPts val="200"/>
              </a:spcBef>
              <a:spcAft>
                <a:spcPts val="0"/>
              </a:spcAft>
              <a:buClr>
                <a:schemeClr val="dk1"/>
              </a:buClr>
              <a:buSzPts val="1100"/>
              <a:buFont typeface="Arial"/>
              <a:buNone/>
            </a:pPr>
            <a:r>
              <a:rPr lang="en" sz="1400"/>
              <a:t>Unless explicitly silenced.</a:t>
            </a:r>
            <a:endParaRPr sz="1400"/>
          </a:p>
          <a:p>
            <a:pPr indent="0" lvl="0" marL="0" rtl="0" algn="ctr">
              <a:lnSpc>
                <a:spcPct val="100000"/>
              </a:lnSpc>
              <a:spcBef>
                <a:spcPts val="200"/>
              </a:spcBef>
              <a:spcAft>
                <a:spcPts val="0"/>
              </a:spcAft>
              <a:buClr>
                <a:schemeClr val="dk1"/>
              </a:buClr>
              <a:buSzPts val="1100"/>
              <a:buFont typeface="Arial"/>
              <a:buNone/>
            </a:pPr>
            <a:r>
              <a:rPr lang="en" sz="1400"/>
              <a:t>In the face of ambiguity, refuse the temptation to guess.</a:t>
            </a:r>
            <a:endParaRPr sz="1400"/>
          </a:p>
          <a:p>
            <a:pPr indent="0" lvl="0" marL="0" rtl="0" algn="ctr">
              <a:lnSpc>
                <a:spcPct val="100000"/>
              </a:lnSpc>
              <a:spcBef>
                <a:spcPts val="200"/>
              </a:spcBef>
              <a:spcAft>
                <a:spcPts val="0"/>
              </a:spcAft>
              <a:buClr>
                <a:schemeClr val="dk1"/>
              </a:buClr>
              <a:buSzPts val="1100"/>
              <a:buFont typeface="Arial"/>
              <a:buNone/>
            </a:pPr>
            <a:r>
              <a:rPr lang="en" sz="1400"/>
              <a:t>There should be one — and preferably only one — obvious way to do it.</a:t>
            </a:r>
            <a:endParaRPr sz="1400"/>
          </a:p>
          <a:p>
            <a:pPr indent="0" lvl="0" marL="0" rtl="0" algn="ctr">
              <a:lnSpc>
                <a:spcPct val="100000"/>
              </a:lnSpc>
              <a:spcBef>
                <a:spcPts val="200"/>
              </a:spcBef>
              <a:spcAft>
                <a:spcPts val="0"/>
              </a:spcAft>
              <a:buClr>
                <a:schemeClr val="dk1"/>
              </a:buClr>
              <a:buSzPts val="1100"/>
              <a:buFont typeface="Arial"/>
              <a:buNone/>
            </a:pPr>
            <a:r>
              <a:rPr lang="en" sz="1400"/>
              <a:t>Although that way may not be obvious at first unless you're Dutch.</a:t>
            </a:r>
            <a:endParaRPr sz="1400"/>
          </a:p>
          <a:p>
            <a:pPr indent="0" lvl="0" marL="0" rtl="0" algn="ctr">
              <a:lnSpc>
                <a:spcPct val="100000"/>
              </a:lnSpc>
              <a:spcBef>
                <a:spcPts val="200"/>
              </a:spcBef>
              <a:spcAft>
                <a:spcPts val="0"/>
              </a:spcAft>
              <a:buClr>
                <a:schemeClr val="dk1"/>
              </a:buClr>
              <a:buSzPts val="1100"/>
              <a:buFont typeface="Arial"/>
              <a:buNone/>
            </a:pPr>
            <a:r>
              <a:rPr lang="en" sz="1400"/>
              <a:t>Now is better than never.</a:t>
            </a:r>
            <a:endParaRPr sz="1400"/>
          </a:p>
          <a:p>
            <a:pPr indent="0" lvl="0" marL="0" rtl="0" algn="ctr">
              <a:lnSpc>
                <a:spcPct val="100000"/>
              </a:lnSpc>
              <a:spcBef>
                <a:spcPts val="200"/>
              </a:spcBef>
              <a:spcAft>
                <a:spcPts val="0"/>
              </a:spcAft>
              <a:buClr>
                <a:schemeClr val="dk1"/>
              </a:buClr>
              <a:buSzPts val="1100"/>
              <a:buFont typeface="Arial"/>
              <a:buNone/>
            </a:pPr>
            <a:r>
              <a:rPr lang="en" sz="1400"/>
              <a:t>Although never is often better than *right* now.</a:t>
            </a:r>
            <a:endParaRPr sz="1400"/>
          </a:p>
          <a:p>
            <a:pPr indent="0" lvl="0" marL="0" rtl="0" algn="ctr">
              <a:lnSpc>
                <a:spcPct val="100000"/>
              </a:lnSpc>
              <a:spcBef>
                <a:spcPts val="200"/>
              </a:spcBef>
              <a:spcAft>
                <a:spcPts val="0"/>
              </a:spcAft>
              <a:buClr>
                <a:schemeClr val="dk1"/>
              </a:buClr>
              <a:buSzPts val="1100"/>
              <a:buFont typeface="Arial"/>
              <a:buNone/>
            </a:pPr>
            <a:r>
              <a:rPr lang="en" sz="1400"/>
              <a:t>If the implementation is hard to explain, it's a bad idea.</a:t>
            </a:r>
            <a:endParaRPr sz="1400"/>
          </a:p>
          <a:p>
            <a:pPr indent="0" lvl="0" marL="0" rtl="0" algn="ctr">
              <a:lnSpc>
                <a:spcPct val="100000"/>
              </a:lnSpc>
              <a:spcBef>
                <a:spcPts val="200"/>
              </a:spcBef>
              <a:spcAft>
                <a:spcPts val="0"/>
              </a:spcAft>
              <a:buClr>
                <a:schemeClr val="dk1"/>
              </a:buClr>
              <a:buSzPts val="1100"/>
              <a:buFont typeface="Arial"/>
              <a:buNone/>
            </a:pPr>
            <a:r>
              <a:rPr lang="en" sz="1400"/>
              <a:t>If the implementation is easy to explain, it may be a good idea.</a:t>
            </a:r>
            <a:endParaRPr sz="1400"/>
          </a:p>
          <a:p>
            <a:pPr indent="0" lvl="0" marL="0" rtl="0" algn="ctr">
              <a:lnSpc>
                <a:spcPct val="100000"/>
              </a:lnSpc>
              <a:spcBef>
                <a:spcPts val="200"/>
              </a:spcBef>
              <a:spcAft>
                <a:spcPts val="200"/>
              </a:spcAft>
              <a:buNone/>
            </a:pPr>
            <a:r>
              <a:rPr lang="en" sz="1400"/>
              <a:t>Namespaces are one honking great idea -- let's do more of those!</a:t>
            </a:r>
            <a:endParaRPr sz="1400"/>
          </a:p>
        </p:txBody>
      </p:sp>
      <p:sp>
        <p:nvSpPr>
          <p:cNvPr id="108" name="Google Shape;108;p17"/>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Zen of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311700" y="772528"/>
            <a:ext cx="8520600" cy="468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solidFill>
                  <a:srgbClr val="FF00FF"/>
                </a:solidFill>
              </a:rPr>
              <a:t>Beautiful is better than ugly.</a:t>
            </a:r>
            <a:endParaRPr sz="1400">
              <a:solidFill>
                <a:srgbClr val="FF00FF"/>
              </a:solidFill>
            </a:endParaRPr>
          </a:p>
          <a:p>
            <a:pPr indent="0" lvl="0" marL="0" rtl="0" algn="ctr">
              <a:lnSpc>
                <a:spcPct val="100000"/>
              </a:lnSpc>
              <a:spcBef>
                <a:spcPts val="200"/>
              </a:spcBef>
              <a:spcAft>
                <a:spcPts val="0"/>
              </a:spcAft>
              <a:buNone/>
            </a:pPr>
            <a:r>
              <a:rPr lang="en" sz="1400">
                <a:solidFill>
                  <a:srgbClr val="FF00FF"/>
                </a:solidFill>
              </a:rPr>
              <a:t>Explicit is better than implicit.</a:t>
            </a:r>
            <a:endParaRPr sz="1400">
              <a:solidFill>
                <a:srgbClr val="FF00FF"/>
              </a:solidFill>
            </a:endParaRPr>
          </a:p>
          <a:p>
            <a:pPr indent="0" lvl="0" marL="0" rtl="0" algn="ctr">
              <a:lnSpc>
                <a:spcPct val="100000"/>
              </a:lnSpc>
              <a:spcBef>
                <a:spcPts val="200"/>
              </a:spcBef>
              <a:spcAft>
                <a:spcPts val="0"/>
              </a:spcAft>
              <a:buNone/>
            </a:pPr>
            <a:r>
              <a:rPr lang="en" sz="1400">
                <a:solidFill>
                  <a:srgbClr val="FF00FF"/>
                </a:solidFill>
              </a:rPr>
              <a:t>Simple is better than complex.</a:t>
            </a:r>
            <a:endParaRPr sz="1400">
              <a:solidFill>
                <a:srgbClr val="FF00FF"/>
              </a:solidFill>
            </a:endParaRPr>
          </a:p>
          <a:p>
            <a:pPr indent="0" lvl="0" marL="0" rtl="0" algn="ctr">
              <a:lnSpc>
                <a:spcPct val="100000"/>
              </a:lnSpc>
              <a:spcBef>
                <a:spcPts val="200"/>
              </a:spcBef>
              <a:spcAft>
                <a:spcPts val="0"/>
              </a:spcAft>
              <a:buNone/>
            </a:pPr>
            <a:r>
              <a:rPr lang="en" sz="1400"/>
              <a:t>Complex is better than complicated.</a:t>
            </a:r>
            <a:endParaRPr sz="1400"/>
          </a:p>
          <a:p>
            <a:pPr indent="0" lvl="0" marL="0" rtl="0" algn="ctr">
              <a:lnSpc>
                <a:spcPct val="100000"/>
              </a:lnSpc>
              <a:spcBef>
                <a:spcPts val="200"/>
              </a:spcBef>
              <a:spcAft>
                <a:spcPts val="0"/>
              </a:spcAft>
              <a:buNone/>
            </a:pPr>
            <a:r>
              <a:rPr lang="en" sz="1400"/>
              <a:t>Flat is better than nested.</a:t>
            </a:r>
            <a:endParaRPr sz="1400"/>
          </a:p>
          <a:p>
            <a:pPr indent="0" lvl="0" marL="0" rtl="0" algn="ctr">
              <a:lnSpc>
                <a:spcPct val="100000"/>
              </a:lnSpc>
              <a:spcBef>
                <a:spcPts val="200"/>
              </a:spcBef>
              <a:spcAft>
                <a:spcPts val="0"/>
              </a:spcAft>
              <a:buNone/>
            </a:pPr>
            <a:r>
              <a:rPr lang="en" sz="1400"/>
              <a:t>Sparse is better than dense.</a:t>
            </a:r>
            <a:endParaRPr sz="1400"/>
          </a:p>
          <a:p>
            <a:pPr indent="0" lvl="0" marL="0" rtl="0" algn="ctr">
              <a:lnSpc>
                <a:spcPct val="100000"/>
              </a:lnSpc>
              <a:spcBef>
                <a:spcPts val="200"/>
              </a:spcBef>
              <a:spcAft>
                <a:spcPts val="0"/>
              </a:spcAft>
              <a:buNone/>
            </a:pPr>
            <a:r>
              <a:rPr lang="en" sz="1400">
                <a:solidFill>
                  <a:srgbClr val="FF00FF"/>
                </a:solidFill>
              </a:rPr>
              <a:t>Readability counts.</a:t>
            </a:r>
            <a:endParaRPr sz="1400">
              <a:solidFill>
                <a:srgbClr val="FF00FF"/>
              </a:solidFill>
            </a:endParaRPr>
          </a:p>
          <a:p>
            <a:pPr indent="0" lvl="0" marL="0" rtl="0" algn="ctr">
              <a:lnSpc>
                <a:spcPct val="100000"/>
              </a:lnSpc>
              <a:spcBef>
                <a:spcPts val="200"/>
              </a:spcBef>
              <a:spcAft>
                <a:spcPts val="0"/>
              </a:spcAft>
              <a:buNone/>
            </a:pPr>
            <a:r>
              <a:rPr lang="en" sz="1400"/>
              <a:t>Special cases aren't special enough to break the rules.</a:t>
            </a:r>
            <a:endParaRPr sz="1400"/>
          </a:p>
          <a:p>
            <a:pPr indent="0" lvl="0" marL="0" rtl="0" algn="ctr">
              <a:lnSpc>
                <a:spcPct val="100000"/>
              </a:lnSpc>
              <a:spcBef>
                <a:spcPts val="200"/>
              </a:spcBef>
              <a:spcAft>
                <a:spcPts val="0"/>
              </a:spcAft>
              <a:buNone/>
            </a:pPr>
            <a:r>
              <a:rPr lang="en" sz="1400"/>
              <a:t>Although practicality beats purity.</a:t>
            </a:r>
            <a:endParaRPr sz="1400"/>
          </a:p>
          <a:p>
            <a:pPr indent="0" lvl="0" marL="0" rtl="0" algn="ctr">
              <a:lnSpc>
                <a:spcPct val="100000"/>
              </a:lnSpc>
              <a:spcBef>
                <a:spcPts val="200"/>
              </a:spcBef>
              <a:spcAft>
                <a:spcPts val="0"/>
              </a:spcAft>
              <a:buNone/>
            </a:pPr>
            <a:r>
              <a:rPr lang="en" sz="1400"/>
              <a:t>Errors should never pass silently.</a:t>
            </a:r>
            <a:endParaRPr sz="1400"/>
          </a:p>
          <a:p>
            <a:pPr indent="0" lvl="0" marL="0" rtl="0" algn="ctr">
              <a:lnSpc>
                <a:spcPct val="100000"/>
              </a:lnSpc>
              <a:spcBef>
                <a:spcPts val="200"/>
              </a:spcBef>
              <a:spcAft>
                <a:spcPts val="0"/>
              </a:spcAft>
              <a:buNone/>
            </a:pPr>
            <a:r>
              <a:rPr lang="en" sz="1400"/>
              <a:t>Unless explicitly silenced.</a:t>
            </a:r>
            <a:endParaRPr sz="1400"/>
          </a:p>
          <a:p>
            <a:pPr indent="0" lvl="0" marL="0" rtl="0" algn="ctr">
              <a:lnSpc>
                <a:spcPct val="100000"/>
              </a:lnSpc>
              <a:spcBef>
                <a:spcPts val="200"/>
              </a:spcBef>
              <a:spcAft>
                <a:spcPts val="0"/>
              </a:spcAft>
              <a:buNone/>
            </a:pPr>
            <a:r>
              <a:rPr lang="en" sz="1400"/>
              <a:t>In the face of ambiguity, refuse the temptation to guess.</a:t>
            </a:r>
            <a:endParaRPr sz="1400"/>
          </a:p>
          <a:p>
            <a:pPr indent="0" lvl="0" marL="0" rtl="0" algn="ctr">
              <a:lnSpc>
                <a:spcPct val="100000"/>
              </a:lnSpc>
              <a:spcBef>
                <a:spcPts val="200"/>
              </a:spcBef>
              <a:spcAft>
                <a:spcPts val="0"/>
              </a:spcAft>
              <a:buNone/>
            </a:pPr>
            <a:r>
              <a:rPr lang="en" sz="1400">
                <a:solidFill>
                  <a:srgbClr val="FF00FF"/>
                </a:solidFill>
              </a:rPr>
              <a:t>There should be one — and preferably only one — obvious way to do it.</a:t>
            </a:r>
            <a:endParaRPr sz="1400">
              <a:solidFill>
                <a:srgbClr val="FF00FF"/>
              </a:solidFill>
            </a:endParaRPr>
          </a:p>
          <a:p>
            <a:pPr indent="0" lvl="0" marL="0" rtl="0" algn="ctr">
              <a:lnSpc>
                <a:spcPct val="100000"/>
              </a:lnSpc>
              <a:spcBef>
                <a:spcPts val="200"/>
              </a:spcBef>
              <a:spcAft>
                <a:spcPts val="0"/>
              </a:spcAft>
              <a:buNone/>
            </a:pPr>
            <a:r>
              <a:rPr lang="en" sz="1400"/>
              <a:t>Although that way may not be obvious at first unless you're Dutch.</a:t>
            </a:r>
            <a:endParaRPr sz="1400"/>
          </a:p>
          <a:p>
            <a:pPr indent="0" lvl="0" marL="0" rtl="0" algn="ctr">
              <a:lnSpc>
                <a:spcPct val="100000"/>
              </a:lnSpc>
              <a:spcBef>
                <a:spcPts val="200"/>
              </a:spcBef>
              <a:spcAft>
                <a:spcPts val="0"/>
              </a:spcAft>
              <a:buNone/>
            </a:pPr>
            <a:r>
              <a:rPr lang="en" sz="1400"/>
              <a:t>Now is better than never.</a:t>
            </a:r>
            <a:endParaRPr sz="1400"/>
          </a:p>
          <a:p>
            <a:pPr indent="0" lvl="0" marL="0" rtl="0" algn="ctr">
              <a:lnSpc>
                <a:spcPct val="100000"/>
              </a:lnSpc>
              <a:spcBef>
                <a:spcPts val="200"/>
              </a:spcBef>
              <a:spcAft>
                <a:spcPts val="0"/>
              </a:spcAft>
              <a:buNone/>
            </a:pPr>
            <a:r>
              <a:rPr lang="en" sz="1400"/>
              <a:t>Although never is often better than *right* now.</a:t>
            </a:r>
            <a:endParaRPr sz="1400"/>
          </a:p>
          <a:p>
            <a:pPr indent="0" lvl="0" marL="0" rtl="0" algn="ctr">
              <a:lnSpc>
                <a:spcPct val="100000"/>
              </a:lnSpc>
              <a:spcBef>
                <a:spcPts val="200"/>
              </a:spcBef>
              <a:spcAft>
                <a:spcPts val="0"/>
              </a:spcAft>
              <a:buNone/>
            </a:pPr>
            <a:r>
              <a:rPr lang="en" sz="1400"/>
              <a:t>If the implementation is hard to explain, it's a bad idea.</a:t>
            </a:r>
            <a:endParaRPr sz="1400"/>
          </a:p>
          <a:p>
            <a:pPr indent="0" lvl="0" marL="0" rtl="0" algn="ctr">
              <a:lnSpc>
                <a:spcPct val="100000"/>
              </a:lnSpc>
              <a:spcBef>
                <a:spcPts val="200"/>
              </a:spcBef>
              <a:spcAft>
                <a:spcPts val="0"/>
              </a:spcAft>
              <a:buNone/>
            </a:pPr>
            <a:r>
              <a:rPr lang="en" sz="1400"/>
              <a:t>If the implementation is easy to explain, it may be a good idea.</a:t>
            </a:r>
            <a:endParaRPr sz="1400"/>
          </a:p>
          <a:p>
            <a:pPr indent="0" lvl="0" marL="0" rtl="0" algn="ctr">
              <a:lnSpc>
                <a:spcPct val="100000"/>
              </a:lnSpc>
              <a:spcBef>
                <a:spcPts val="200"/>
              </a:spcBef>
              <a:spcAft>
                <a:spcPts val="200"/>
              </a:spcAft>
              <a:buNone/>
            </a:pPr>
            <a:r>
              <a:rPr lang="en" sz="1400"/>
              <a:t>Namespaces are one honking great idea -- let's do more of those!</a:t>
            </a:r>
            <a:endParaRPr sz="1400"/>
          </a:p>
        </p:txBody>
      </p:sp>
      <p:sp>
        <p:nvSpPr>
          <p:cNvPr id="114" name="Google Shape;114;p18"/>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The Zen of 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20" name="Google Shape;120;p19"/>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0" lvl="0" marL="0" rtl="0" algn="l">
              <a:spcBef>
                <a:spcPts val="0"/>
              </a:spcBef>
              <a:spcAft>
                <a:spcPts val="17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26" name="Google Shape;126;p20"/>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1200"/>
              </a:spcAft>
              <a:buSzPts val="1900"/>
              <a:buChar char="●"/>
            </a:pPr>
            <a:r>
              <a:rPr lang="en"/>
              <a:t>It is an interpreted language - no compiler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71139"/>
            <a:ext cx="8520600" cy="636300"/>
          </a:xfrm>
          <a:prstGeom prst="rect">
            <a:avLst/>
          </a:prstGeom>
        </p:spPr>
        <p:txBody>
          <a:bodyPr anchorCtr="0" anchor="t" bIns="94825" lIns="94825" spcFirstLastPara="1" rIns="94825" wrap="square" tIns="94825">
            <a:noAutofit/>
          </a:bodyPr>
          <a:lstStyle/>
          <a:p>
            <a:pPr indent="0" lvl="0" marL="0" rtl="0" algn="l">
              <a:spcBef>
                <a:spcPts val="0"/>
              </a:spcBef>
              <a:spcAft>
                <a:spcPts val="0"/>
              </a:spcAft>
              <a:buNone/>
            </a:pPr>
            <a:r>
              <a:rPr lang="en"/>
              <a:t>Python basic features</a:t>
            </a:r>
            <a:endParaRPr/>
          </a:p>
        </p:txBody>
      </p:sp>
      <p:sp>
        <p:nvSpPr>
          <p:cNvPr id="132" name="Google Shape;132;p21"/>
          <p:cNvSpPr txBox="1"/>
          <p:nvPr>
            <p:ph idx="1" type="body"/>
          </p:nvPr>
        </p:nvSpPr>
        <p:spPr>
          <a:xfrm>
            <a:off x="311700" y="772528"/>
            <a:ext cx="8520600" cy="4687800"/>
          </a:xfrm>
          <a:prstGeom prst="rect">
            <a:avLst/>
          </a:prstGeom>
        </p:spPr>
        <p:txBody>
          <a:bodyPr anchorCtr="0" anchor="t" bIns="94825" lIns="94825" spcFirstLastPara="1" rIns="94825" wrap="square" tIns="94825">
            <a:noAutofit/>
          </a:bodyPr>
          <a:lstStyle/>
          <a:p>
            <a:pPr indent="-349250" lvl="0" marL="457200" rtl="0" algn="l">
              <a:spcBef>
                <a:spcPts val="0"/>
              </a:spcBef>
              <a:spcAft>
                <a:spcPts val="0"/>
              </a:spcAft>
              <a:buSzPts val="1900"/>
              <a:buChar char="●"/>
            </a:pPr>
            <a:r>
              <a:rPr lang="en"/>
              <a:t>It is an interpreted language - no compiler needed</a:t>
            </a:r>
            <a:endParaRPr/>
          </a:p>
          <a:p>
            <a:pPr indent="-349250" lvl="0" marL="457200" rtl="0" algn="l">
              <a:spcBef>
                <a:spcPts val="1200"/>
              </a:spcBef>
              <a:spcAft>
                <a:spcPts val="1200"/>
              </a:spcAft>
              <a:buSzPts val="1900"/>
              <a:buChar char="●"/>
            </a:pPr>
            <a:r>
              <a:rPr lang="en"/>
              <a:t>It is a dynamically typed and strongly typed 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romebook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