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8" r:id="rId2"/>
    <p:sldId id="260" r:id="rId3"/>
    <p:sldId id="257"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5B818619-246B-034D-B02B-EB8BA07D1A8A}">
          <p14:sldIdLst>
            <p14:sldId id="258"/>
          </p14:sldIdLst>
        </p14:section>
        <p14:section name="Article 1" id="{BA46227B-62EA-DD40-98D6-050A0E7EDDBD}">
          <p14:sldIdLst>
            <p14:sldId id="260"/>
            <p14:sldId id="257"/>
            <p14:sldId id="261"/>
            <p14:sldId id="262"/>
            <p14:sldId id="263"/>
          </p14:sldIdLst>
        </p14:section>
        <p14:section name="Article 2" id="{FAEF121C-C3CC-9943-BA7D-675510FF25F9}">
          <p14:sldIdLst>
            <p14:sldId id="264"/>
            <p14:sldId id="265"/>
            <p14:sldId id="266"/>
            <p14:sldId id="267"/>
            <p14:sldId id="268"/>
          </p14:sldIdLst>
        </p14:section>
        <p14:section name="Article 3" id="{F6A680C4-7453-3642-ADA3-0ACDB95386A7}">
          <p14:sldIdLst>
            <p14:sldId id="269"/>
            <p14:sldId id="270"/>
            <p14:sldId id="271"/>
            <p14:sldId id="272"/>
            <p14:sldId id="273"/>
          </p14:sldIdLst>
        </p14:section>
        <p14:section name="Article 4" id="{474C4F44-07BE-E448-9A5A-FAB4D0307EC1}">
          <p14:sldIdLst>
            <p14:sldId id="274"/>
            <p14:sldId id="275"/>
            <p14:sldId id="276"/>
            <p14:sldId id="277"/>
            <p14:sldId id="278"/>
          </p14:sldIdLst>
        </p14:section>
        <p14:section name="Connections" id="{01BCBF11-0FCA-6842-8008-0211E81976B0}">
          <p14:sldIdLst>
            <p14:sldId id="279"/>
            <p14:sldId id="280"/>
            <p14:sldId id="281"/>
            <p14:sldId id="282"/>
            <p14:sldId id="2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325" autoAdjust="0"/>
    <p:restoredTop sz="94660"/>
  </p:normalViewPr>
  <p:slideViewPr>
    <p:cSldViewPr snapToGrid="0" snapToObjects="1">
      <p:cViewPr varScale="1">
        <p:scale>
          <a:sx n="166" d="100"/>
          <a:sy n="166" d="100"/>
        </p:scale>
        <p:origin x="-1496" y="-112"/>
      </p:cViewPr>
      <p:guideLst>
        <p:guide orient="horz" pos="180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2A5FA8-3E35-314C-B212-A5943E38358F}" type="datetimeFigureOut">
              <a:rPr lang="en-US" smtClean="0"/>
              <a:t>3/9/15</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12E771-EB64-DE4E-A7F0-B365E0813B6B}" type="slidenum">
              <a:rPr lang="en-US" smtClean="0"/>
              <a:t>‹#›</a:t>
            </a:fld>
            <a:endParaRPr lang="en-US"/>
          </a:p>
        </p:txBody>
      </p:sp>
    </p:spTree>
    <p:extLst>
      <p:ext uri="{BB962C8B-B14F-4D97-AF65-F5344CB8AC3E}">
        <p14:creationId xmlns:p14="http://schemas.microsoft.com/office/powerpoint/2010/main" val="5846452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12E771-EB64-DE4E-A7F0-B365E0813B6B}" type="slidenum">
              <a:rPr lang="en-US" smtClean="0"/>
              <a:t>20</a:t>
            </a:fld>
            <a:endParaRPr lang="en-US"/>
          </a:p>
        </p:txBody>
      </p:sp>
    </p:spTree>
    <p:extLst>
      <p:ext uri="{BB962C8B-B14F-4D97-AF65-F5344CB8AC3E}">
        <p14:creationId xmlns:p14="http://schemas.microsoft.com/office/powerpoint/2010/main" val="505798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26999"/>
            <a:ext cx="1981200" cy="54635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28269"/>
            <a:ext cx="6705600" cy="5461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1710800"/>
            <a:ext cx="1981200" cy="15240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34D8DEE8-7A87-4E01-8ADE-4C49CDD43F74}" type="datetime1">
              <a:rPr lang="en-US" smtClean="0"/>
              <a:pPr/>
              <a:t>3/9/15</a:t>
            </a:fld>
            <a:endParaRPr lang="en-US" dirty="0"/>
          </a:p>
        </p:txBody>
      </p:sp>
      <p:sp>
        <p:nvSpPr>
          <p:cNvPr id="11" name="Slide Number Placeholder 10"/>
          <p:cNvSpPr>
            <a:spLocks noGrp="1"/>
          </p:cNvSpPr>
          <p:nvPr>
            <p:ph type="sldNum" sz="quarter" idx="11"/>
          </p:nvPr>
        </p:nvSpPr>
        <p:spPr/>
        <p:txBody>
          <a:bodyPr/>
          <a:lstStyle>
            <a:lvl1pPr>
              <a:defRPr>
                <a:solidFill>
                  <a:srgbClr val="FFFFFF"/>
                </a:solidFill>
              </a:defRPr>
            </a:lvl1pPr>
          </a:lstStyle>
          <a:p>
            <a:pPr algn="r"/>
            <a:fld id="{F7886C9C-DC18-4195-8FD5-A50AA931D419}" type="slidenum">
              <a:rPr lang="en-US" smtClean="0"/>
              <a:pPr algn="r"/>
              <a:t>‹#›</a:t>
            </a:fld>
            <a:endParaRPr lang="en-US" dirty="0"/>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dirty="0"/>
          </a:p>
        </p:txBody>
      </p:sp>
      <p:sp>
        <p:nvSpPr>
          <p:cNvPr id="13" name="Title 12"/>
          <p:cNvSpPr>
            <a:spLocks noGrp="1"/>
          </p:cNvSpPr>
          <p:nvPr>
            <p:ph type="title"/>
          </p:nvPr>
        </p:nvSpPr>
        <p:spPr>
          <a:xfrm>
            <a:off x="457200" y="1710800"/>
            <a:ext cx="6324600" cy="15240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8F9461-E3EB-40CD-B93F-E5CBBBD8E0BA}" type="datetimeFigureOut">
              <a:rPr lang="en-US" smtClean="0"/>
              <a:pPr/>
              <a:t>3/9/15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A7543-9AAE-4E9F-B28C-4FCCFD07D4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22766"/>
            <a:ext cx="6705600" cy="54635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22766"/>
            <a:ext cx="1956046" cy="546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28867"/>
            <a:ext cx="1676400" cy="487627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28867"/>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578FA3-38AD-400D-A4D2-18E8EF129E5F}" type="datetime1">
              <a:rPr lang="en-US" smtClean="0"/>
              <a:pPr/>
              <a:t>3/9/15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F7886C9C-DC18-4195-8FD5-A50AA931D41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3/9/15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26999"/>
            <a:ext cx="1981200" cy="546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28269"/>
            <a:ext cx="6705600" cy="546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804" y="2410231"/>
            <a:ext cx="1600201" cy="137160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74A8BBF0-342D-409A-9C0A-B1B451E92883}" type="datetime1">
              <a:rPr lang="en-US" smtClean="0"/>
              <a:pPr/>
              <a:t>3/9/15</a:t>
            </a:fld>
            <a:endParaRPr lang="en-US" dirty="0"/>
          </a:p>
        </p:txBody>
      </p:sp>
      <p:sp>
        <p:nvSpPr>
          <p:cNvPr id="10" name="Slide Number Placeholder 9"/>
          <p:cNvSpPr>
            <a:spLocks noGrp="1"/>
          </p:cNvSpPr>
          <p:nvPr>
            <p:ph type="sldNum" sz="quarter" idx="11"/>
          </p:nvPr>
        </p:nvSpPr>
        <p:spPr/>
        <p:txBody>
          <a:bodyPr/>
          <a:lstStyle>
            <a:lvl1pPr>
              <a:defRPr>
                <a:solidFill>
                  <a:schemeClr val="bg2"/>
                </a:solidFill>
              </a:defRPr>
            </a:lvl1pPr>
          </a:lstStyle>
          <a:p>
            <a:pPr algn="r"/>
            <a:fld id="{F7886C9C-DC18-4195-8FD5-A50AA931D419}" type="slidenum">
              <a:rPr lang="en-US" smtClean="0"/>
              <a:pPr algn="r"/>
              <a:t>‹#›</a:t>
            </a:fld>
            <a:endParaRPr lang="en-US" dirty="0"/>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dirty="0"/>
          </a:p>
        </p:txBody>
      </p:sp>
      <p:sp>
        <p:nvSpPr>
          <p:cNvPr id="12" name="Title 11"/>
          <p:cNvSpPr>
            <a:spLocks noGrp="1"/>
          </p:cNvSpPr>
          <p:nvPr>
            <p:ph type="title"/>
          </p:nvPr>
        </p:nvSpPr>
        <p:spPr>
          <a:xfrm>
            <a:off x="381000" y="2410231"/>
            <a:ext cx="6324600" cy="13716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32560"/>
            <a:ext cx="4038600" cy="36728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32560"/>
            <a:ext cx="4038600" cy="36728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345DA190-4BDC-4D39-B5BB-A14B3E8B1B3D}" type="datetime1">
              <a:rPr lang="en-US" smtClean="0"/>
              <a:pPr/>
              <a:t>3/9/15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435364"/>
            <a:ext cx="4040188" cy="533136"/>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032001"/>
            <a:ext cx="4040188" cy="307313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0" y="1435364"/>
            <a:ext cx="4041775" cy="533136"/>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2032001"/>
            <a:ext cx="4041775" cy="307313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1D52F2-9B11-4FC0-9217-7D20B3AC9849}" type="datetime1">
              <a:rPr lang="en-US" smtClean="0"/>
              <a:pPr/>
              <a:t>3/9/15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86C9C-DC18-4195-8FD5-A50AA931D419}"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F13737-8506-438E-ABC0-0BE7E06DCCA6}" type="datetime1">
              <a:rPr lang="en-US" smtClean="0"/>
              <a:pPr/>
              <a:t>3/9/15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pPr/>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25766"/>
            <a:ext cx="8831802" cy="54635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941D58AA-1C84-40C9-BFEE-631CCB17636C}" type="datetime1">
              <a:rPr lang="en-US" smtClean="0"/>
              <a:pPr/>
              <a:t>3/9/15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5715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25730"/>
            <a:ext cx="1981200" cy="54635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27000"/>
            <a:ext cx="6705600" cy="546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254002"/>
            <a:ext cx="586740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1775460"/>
            <a:ext cx="1673352" cy="2346960"/>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6542C1-4E96-413B-B72E-6C4B39D85C9D}" type="datetime1">
              <a:rPr lang="en-US" smtClean="0"/>
              <a:pPr/>
              <a:t>3/9/15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F7886C9C-DC18-4195-8FD5-A50AA931D419}" type="slidenum">
              <a:rPr lang="en-US" smtClean="0"/>
              <a:pPr/>
              <a:t>‹#›</a:t>
            </a:fld>
            <a:endParaRPr lang="en-US" dirty="0"/>
          </a:p>
        </p:txBody>
      </p:sp>
      <p:sp>
        <p:nvSpPr>
          <p:cNvPr id="11" name="Title 10"/>
          <p:cNvSpPr>
            <a:spLocks noGrp="1"/>
          </p:cNvSpPr>
          <p:nvPr>
            <p:ph type="title"/>
          </p:nvPr>
        </p:nvSpPr>
        <p:spPr>
          <a:xfrm>
            <a:off x="7159752" y="381000"/>
            <a:ext cx="1675660" cy="1394460"/>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5715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25730"/>
            <a:ext cx="1981200" cy="54635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27000"/>
            <a:ext cx="6705600" cy="54610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1778000"/>
            <a:ext cx="1676400" cy="24765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542AA2-D442-471A-9D69-80392E1E581D}" type="datetime1">
              <a:rPr lang="en-US" smtClean="0"/>
              <a:pPr/>
              <a:t>3/9/15</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
        <p:nvSpPr>
          <p:cNvPr id="10" name="Title 9"/>
          <p:cNvSpPr>
            <a:spLocks noGrp="1"/>
          </p:cNvSpPr>
          <p:nvPr>
            <p:ph type="title"/>
          </p:nvPr>
        </p:nvSpPr>
        <p:spPr>
          <a:xfrm>
            <a:off x="7162800" y="383540"/>
            <a:ext cx="1676400" cy="1394460"/>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362477"/>
            <a:ext cx="8831802" cy="42045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4" y="127004"/>
            <a:ext cx="8814047" cy="11220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296539"/>
            <a:ext cx="8381260" cy="8786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4" y="1432559"/>
            <a:ext cx="8407893" cy="3672840"/>
          </a:xfrm>
          <a:prstGeom prst="rect">
            <a:avLst/>
          </a:prstGeom>
        </p:spPr>
        <p:txBody>
          <a:bodyPr vert="horz" lIns="91440" tIns="45720" rIns="91440" bIns="45720" rtlCol="0">
            <a:normAutofit/>
          </a:bodyPr>
          <a:lstStyle/>
          <a:p>
            <a:pPr lvl="0"/>
            <a:r>
              <a:rPr lang="en-US" dirty="0" smtClean="0"/>
              <a:t>Click to edit Master text styles</a:t>
            </a:r>
          </a:p>
          <a:p>
            <a:pPr lvl="1"/>
            <a:r>
              <a:rPr lang="en-US" smtClean="0"/>
              <a:t>Second level</a:t>
            </a:r>
          </a:p>
          <a:p>
            <a:pPr lvl="2"/>
            <a:r>
              <a:rPr lang="en-US"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70888" y="5296959"/>
            <a:ext cx="2133600" cy="228600"/>
          </a:xfrm>
          <a:prstGeom prst="rect">
            <a:avLst/>
          </a:prstGeom>
        </p:spPr>
        <p:txBody>
          <a:bodyPr vert="horz" lIns="91440" tIns="45720" rIns="91440" bIns="45720" rtlCol="0" anchor="ctr"/>
          <a:lstStyle>
            <a:lvl1pPr algn="l">
              <a:defRPr sz="1100">
                <a:solidFill>
                  <a:schemeClr val="tx2"/>
                </a:solidFill>
              </a:defRPr>
            </a:lvl1pPr>
          </a:lstStyle>
          <a:p>
            <a:fld id="{EC43563C-D9B3-4432-B336-144C997D6215}" type="datetime1">
              <a:rPr lang="en-US" smtClean="0"/>
              <a:pPr/>
              <a:t>3/9/15</a:t>
            </a:fld>
            <a:endParaRPr lang="en-US" dirty="0"/>
          </a:p>
        </p:txBody>
      </p:sp>
      <p:sp>
        <p:nvSpPr>
          <p:cNvPr id="5" name="Footer Placeholder 4"/>
          <p:cNvSpPr>
            <a:spLocks noGrp="1"/>
          </p:cNvSpPr>
          <p:nvPr>
            <p:ph type="ftr" sz="quarter" idx="3"/>
          </p:nvPr>
        </p:nvSpPr>
        <p:spPr>
          <a:xfrm>
            <a:off x="3048000" y="5296959"/>
            <a:ext cx="3352800" cy="228600"/>
          </a:xfrm>
          <a:prstGeom prst="rect">
            <a:avLst/>
          </a:prstGeom>
        </p:spPr>
        <p:txBody>
          <a:bodyPr vert="horz" lIns="91440" tIns="45720" rIns="91440" bIns="45720" rtlCol="0" anchor="ctr"/>
          <a:lstStyle>
            <a:lvl1pPr algn="ctr">
              <a:defRPr sz="1100">
                <a:solidFill>
                  <a:schemeClr val="tx2"/>
                </a:solidFill>
              </a:defRPr>
            </a:lvl1pPr>
          </a:lstStyle>
          <a:p>
            <a:endParaRPr lang="en-US" dirty="0"/>
          </a:p>
        </p:txBody>
      </p:sp>
      <p:sp>
        <p:nvSpPr>
          <p:cNvPr id="6" name="Slide Number Placeholder 5"/>
          <p:cNvSpPr>
            <a:spLocks noGrp="1"/>
          </p:cNvSpPr>
          <p:nvPr>
            <p:ph type="sldNum" sz="quarter" idx="4"/>
          </p:nvPr>
        </p:nvSpPr>
        <p:spPr>
          <a:xfrm>
            <a:off x="8234680" y="5295900"/>
            <a:ext cx="582966" cy="228600"/>
          </a:xfrm>
          <a:prstGeom prst="rect">
            <a:avLst/>
          </a:prstGeom>
          <a:ln w="19050">
            <a:noFill/>
          </a:ln>
        </p:spPr>
        <p:txBody>
          <a:bodyPr vert="horz" lIns="91440" tIns="45720" rIns="91440" bIns="45720" rtlCol="0" anchor="ctr"/>
          <a:lstStyle>
            <a:lvl1pPr algn="ctr">
              <a:defRPr sz="1100">
                <a:solidFill>
                  <a:schemeClr val="tx2"/>
                </a:solidFill>
              </a:defRPr>
            </a:lvl1pPr>
          </a:lstStyle>
          <a:p>
            <a:pPr algn="r"/>
            <a:fld id="{F7886C9C-DC18-4195-8FD5-A50AA931D419}" type="slidenum">
              <a:rPr lang="en-US" smtClean="0"/>
              <a:pPr algn="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1"/>
          <p:cNvSpPr txBox="1">
            <a:spLocks/>
          </p:cNvSpPr>
          <p:nvPr/>
        </p:nvSpPr>
        <p:spPr>
          <a:xfrm>
            <a:off x="7010400" y="2243416"/>
            <a:ext cx="1981200" cy="879231"/>
          </a:xfrm>
          <a:prstGeom prst="rect">
            <a:avLst/>
          </a:prstGeom>
        </p:spPr>
        <p:txBody>
          <a:bodyPr vert="horz" lIns="91440" tIns="45720" rIns="91440" bIns="45720" rtlCol="0" anchor="ctr">
            <a:normAutofit fontScale="70000" lnSpcReduction="20000"/>
          </a:bodyPr>
          <a:lstStyle>
            <a:lvl1pPr marL="0" indent="0" algn="l" defTabSz="914400" rtl="0" eaLnBrk="1" latinLnBrk="0" hangingPunct="1">
              <a:spcBef>
                <a:spcPct val="20000"/>
              </a:spcBef>
              <a:buClr>
                <a:schemeClr val="accent1"/>
              </a:buClr>
              <a:buFont typeface="Wingdings 2" pitchFamily="18" charset="2"/>
              <a:buNone/>
              <a:defRPr sz="2000" kern="1200" spc="150" baseline="0">
                <a:solidFill>
                  <a:schemeClr val="bg2"/>
                </a:solidFill>
                <a:latin typeface="+mn-lt"/>
                <a:ea typeface="+mn-ea"/>
                <a:cs typeface="+mn-cs"/>
              </a:defRPr>
            </a:lvl1pPr>
            <a:lvl2pPr marL="457200" indent="0" algn="l" defTabSz="914400" rtl="0" eaLnBrk="1" latinLnBrk="0" hangingPunct="1">
              <a:spcBef>
                <a:spcPct val="20000"/>
              </a:spcBef>
              <a:buClr>
                <a:schemeClr val="accent2"/>
              </a:buClr>
              <a:buFont typeface="Wingdings" pitchFamily="2" charset="2"/>
              <a:buNone/>
              <a:defRPr sz="1800" kern="1200" spc="100" baseline="0">
                <a:solidFill>
                  <a:schemeClr val="tx1">
                    <a:tint val="75000"/>
                  </a:schemeClr>
                </a:solidFill>
                <a:latin typeface="+mn-lt"/>
                <a:ea typeface="+mn-ea"/>
                <a:cs typeface="+mn-cs"/>
              </a:defRPr>
            </a:lvl2pPr>
            <a:lvl3pPr marL="914400" indent="0" algn="l" defTabSz="914400" rtl="0" eaLnBrk="1" latinLnBrk="0" hangingPunct="1">
              <a:spcBef>
                <a:spcPct val="20000"/>
              </a:spcBef>
              <a:buClr>
                <a:schemeClr val="accent3"/>
              </a:buClr>
              <a:buFont typeface="Wingdings" pitchFamily="2" charset="2"/>
              <a:buNone/>
              <a:defRPr sz="1600" kern="1200" spc="100" baseline="0">
                <a:solidFill>
                  <a:schemeClr val="tx1">
                    <a:tint val="75000"/>
                  </a:schemeClr>
                </a:solidFill>
                <a:latin typeface="+mn-lt"/>
                <a:ea typeface="+mn-ea"/>
                <a:cs typeface="+mn-cs"/>
              </a:defRPr>
            </a:lvl3pPr>
            <a:lvl4pPr marL="1371600" indent="0" algn="l" defTabSz="914400" rtl="0" eaLnBrk="1" latinLnBrk="0" hangingPunct="1">
              <a:spcBef>
                <a:spcPct val="20000"/>
              </a:spcBef>
              <a:buClr>
                <a:schemeClr val="accent4"/>
              </a:buClr>
              <a:buFont typeface="Wingdings" pitchFamily="2" charset="2"/>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Clr>
                <a:schemeClr val="accent6"/>
              </a:buClr>
              <a:buFont typeface="Wingdings" pitchFamily="2" charset="2"/>
              <a:buNone/>
              <a:defRPr sz="1400" kern="1200" spc="100" baseline="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accent1"/>
              </a:buClr>
              <a:buFont typeface="Wingdings" pitchFamily="2" charset="2"/>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accent2"/>
              </a:buClr>
              <a:buFont typeface="Wingdings" pitchFamily="2" charset="2"/>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accent3"/>
              </a:buClr>
              <a:buFont typeface="Wingdings" pitchFamily="2" charset="2"/>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accent5"/>
              </a:buClr>
              <a:buFont typeface="Wingdings" pitchFamily="2" charset="2"/>
              <a:buNone/>
              <a:defRPr sz="1400" kern="1200">
                <a:solidFill>
                  <a:schemeClr val="tx1">
                    <a:tint val="75000"/>
                  </a:schemeClr>
                </a:solidFill>
                <a:latin typeface="+mn-lt"/>
                <a:ea typeface="+mn-ea"/>
                <a:cs typeface="+mn-cs"/>
              </a:defRPr>
            </a:lvl9pPr>
          </a:lstStyle>
          <a:p>
            <a:r>
              <a:rPr lang="en-US" dirty="0" smtClean="0"/>
              <a:t>Alexander Golin</a:t>
            </a:r>
          </a:p>
          <a:p>
            <a:endParaRPr lang="en-US" dirty="0" smtClean="0"/>
          </a:p>
          <a:p>
            <a:r>
              <a:rPr lang="en-US" dirty="0" smtClean="0"/>
              <a:t>March 9</a:t>
            </a:r>
            <a:r>
              <a:rPr lang="en-US" baseline="30000" dirty="0" smtClean="0"/>
              <a:t>th</a:t>
            </a:r>
            <a:r>
              <a:rPr lang="en-US" dirty="0" smtClean="0"/>
              <a:t>, 2015</a:t>
            </a:r>
            <a:endParaRPr lang="en-US" dirty="0"/>
          </a:p>
        </p:txBody>
      </p:sp>
      <p:sp>
        <p:nvSpPr>
          <p:cNvPr id="7" name="Title 2"/>
          <p:cNvSpPr txBox="1">
            <a:spLocks/>
          </p:cNvSpPr>
          <p:nvPr/>
        </p:nvSpPr>
        <p:spPr>
          <a:xfrm>
            <a:off x="457200" y="1710800"/>
            <a:ext cx="6324600" cy="1524000"/>
          </a:xfrm>
          <a:prstGeom prst="rect">
            <a:avLst/>
          </a:prstGeom>
        </p:spPr>
        <p:txBody>
          <a:bodyPr vert="horz" lIns="91440" tIns="45720" rIns="91440" bIns="45720" rtlCol="0" anchor="ctr">
            <a:noAutofit/>
          </a:bodyPr>
          <a:lstStyle>
            <a:lvl1pPr algn="r" defTabSz="914400" rtl="0" eaLnBrk="1" latinLnBrk="0" hangingPunct="1">
              <a:spcBef>
                <a:spcPct val="0"/>
              </a:spcBef>
              <a:buNone/>
              <a:defRPr sz="4200" kern="1200" cap="all" spc="150" baseline="0">
                <a:ln>
                  <a:noFill/>
                </a:ln>
                <a:solidFill>
                  <a:schemeClr val="bg1"/>
                </a:solidFill>
                <a:effectLst/>
                <a:latin typeface="+mj-lt"/>
                <a:ea typeface="+mj-ea"/>
                <a:cs typeface="+mj-cs"/>
              </a:defRPr>
            </a:lvl1pPr>
          </a:lstStyle>
          <a:p>
            <a:pPr algn="ctr"/>
            <a:r>
              <a:rPr lang="en-US" dirty="0" smtClean="0"/>
              <a:t>Musical Therapeutics</a:t>
            </a:r>
            <a:endParaRPr lang="en-US" dirty="0"/>
          </a:p>
        </p:txBody>
      </p:sp>
      <p:sp>
        <p:nvSpPr>
          <p:cNvPr id="8" name="TextBox 7"/>
          <p:cNvSpPr txBox="1"/>
          <p:nvPr/>
        </p:nvSpPr>
        <p:spPr>
          <a:xfrm>
            <a:off x="833881" y="3234800"/>
            <a:ext cx="5462301" cy="923330"/>
          </a:xfrm>
          <a:prstGeom prst="rect">
            <a:avLst/>
          </a:prstGeom>
          <a:noFill/>
        </p:spPr>
        <p:txBody>
          <a:bodyPr wrap="square" rtlCol="0">
            <a:spAutoFit/>
          </a:bodyPr>
          <a:lstStyle/>
          <a:p>
            <a:pPr algn="ctr"/>
            <a:r>
              <a:rPr lang="en-US" i="1" u="sng" dirty="0" smtClean="0">
                <a:solidFill>
                  <a:schemeClr val="bg1"/>
                </a:solidFill>
              </a:rPr>
              <a:t>ENP 61 Chronological Research </a:t>
            </a:r>
            <a:r>
              <a:rPr lang="en-US" i="1" u="sng" dirty="0" smtClean="0">
                <a:solidFill>
                  <a:schemeClr val="bg1"/>
                </a:solidFill>
              </a:rPr>
              <a:t>Presentation: </a:t>
            </a:r>
          </a:p>
          <a:p>
            <a:pPr algn="ctr"/>
            <a:r>
              <a:rPr lang="en-US" i="1" dirty="0" smtClean="0">
                <a:solidFill>
                  <a:schemeClr val="bg1"/>
                </a:solidFill>
              </a:rPr>
              <a:t>A Summary of Four Scientific Articles to Better Understand How Research Develops Over Time</a:t>
            </a:r>
            <a:endParaRPr lang="en-US" i="1" dirty="0">
              <a:solidFill>
                <a:schemeClr val="bg1"/>
              </a:solidFill>
            </a:endParaRPr>
          </a:p>
        </p:txBody>
      </p:sp>
    </p:spTree>
    <p:extLst>
      <p:ext uri="{BB962C8B-B14F-4D97-AF65-F5344CB8AC3E}">
        <p14:creationId xmlns:p14="http://schemas.microsoft.com/office/powerpoint/2010/main" val="9422737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Regardless of the mental state of the listener, there were significant physiological changes according to the music being listened to. </a:t>
            </a:r>
          </a:p>
          <a:p>
            <a:r>
              <a:rPr lang="en-US" dirty="0" smtClean="0"/>
              <a:t>Effects of music occurred regardless of personal preferences of the listener.</a:t>
            </a:r>
          </a:p>
          <a:p>
            <a:r>
              <a:rPr lang="en-US" dirty="0" smtClean="0"/>
              <a:t>Strauss’ music increased stress hormone levels even though it also increased mental state.</a:t>
            </a:r>
          </a:p>
          <a:p>
            <a:r>
              <a:rPr lang="en-US" dirty="0" smtClean="0"/>
              <a:t>Shankar’s music lowered stress hormone levels even though there was no change in mental state.</a:t>
            </a:r>
          </a:p>
          <a:p>
            <a:r>
              <a:rPr lang="en-US" dirty="0" err="1" smtClean="0"/>
              <a:t>Henze’s</a:t>
            </a:r>
            <a:r>
              <a:rPr lang="en-US" dirty="0" smtClean="0"/>
              <a:t> music had a varied effect on subjects depending on their personal tastes.</a:t>
            </a:r>
          </a:p>
        </p:txBody>
      </p:sp>
      <p:sp>
        <p:nvSpPr>
          <p:cNvPr id="3" name="Title 2"/>
          <p:cNvSpPr>
            <a:spLocks noGrp="1"/>
          </p:cNvSpPr>
          <p:nvPr>
            <p:ph type="title"/>
          </p:nvPr>
        </p:nvSpPr>
        <p:spPr/>
        <p:txBody>
          <a:bodyPr/>
          <a:lstStyle/>
          <a:p>
            <a:r>
              <a:rPr lang="en-US" dirty="0" smtClean="0"/>
              <a:t>The Results</a:t>
            </a:r>
            <a:endParaRPr lang="en-US" dirty="0"/>
          </a:p>
        </p:txBody>
      </p:sp>
      <p:sp>
        <p:nvSpPr>
          <p:cNvPr id="5" name="TextBox 4"/>
          <p:cNvSpPr txBox="1"/>
          <p:nvPr/>
        </p:nvSpPr>
        <p:spPr>
          <a:xfrm>
            <a:off x="7828743" y="916682"/>
            <a:ext cx="1127615" cy="276999"/>
          </a:xfrm>
          <a:prstGeom prst="rect">
            <a:avLst/>
          </a:prstGeom>
          <a:noFill/>
        </p:spPr>
        <p:txBody>
          <a:bodyPr wrap="square" rtlCol="0">
            <a:spAutoFit/>
          </a:bodyPr>
          <a:lstStyle/>
          <a:p>
            <a:r>
              <a:rPr lang="en-US" sz="1200" i="1" dirty="0" err="1" smtClean="0">
                <a:solidFill>
                  <a:schemeClr val="bg1"/>
                </a:solidFill>
              </a:rPr>
              <a:t>Möckel</a:t>
            </a:r>
            <a:r>
              <a:rPr lang="en-US" sz="1200" i="1" dirty="0" smtClean="0">
                <a:solidFill>
                  <a:schemeClr val="bg1"/>
                </a:solidFill>
              </a:rPr>
              <a:t> 1994</a:t>
            </a:r>
            <a:endParaRPr lang="en-US" sz="1200" i="1" dirty="0">
              <a:solidFill>
                <a:schemeClr val="bg1"/>
              </a:solidFill>
            </a:endParaRPr>
          </a:p>
        </p:txBody>
      </p:sp>
    </p:spTree>
    <p:extLst>
      <p:ext uri="{BB962C8B-B14F-4D97-AF65-F5344CB8AC3E}">
        <p14:creationId xmlns:p14="http://schemas.microsoft.com/office/powerpoint/2010/main" val="2000270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Implications:</a:t>
            </a:r>
          </a:p>
          <a:p>
            <a:pPr lvl="1"/>
            <a:r>
              <a:rPr lang="en-US" dirty="0" smtClean="0"/>
              <a:t>Properly selected music can have notable effects on physiological measures of stress, and there is a lot of potential to use music as a means of managing stress and anxiety.</a:t>
            </a:r>
          </a:p>
          <a:p>
            <a:pPr lvl="1"/>
            <a:r>
              <a:rPr lang="en-US" dirty="0" smtClean="0"/>
              <a:t>People might not willingly choose music that is the most physiologically beneficial to them.</a:t>
            </a:r>
          </a:p>
          <a:p>
            <a:r>
              <a:rPr lang="en-US" dirty="0" smtClean="0"/>
              <a:t>Limitations</a:t>
            </a:r>
          </a:p>
          <a:p>
            <a:pPr lvl="1"/>
            <a:r>
              <a:rPr lang="en-US" dirty="0" smtClean="0"/>
              <a:t>Minimal effort spent operationalizing selected songs, as in it is unclear what aspect of each song induced the observed effects (e.g. tempo, melodic line, harmony).</a:t>
            </a:r>
          </a:p>
          <a:p>
            <a:pPr lvl="1"/>
            <a:r>
              <a:rPr lang="en-US" dirty="0" smtClean="0"/>
              <a:t>Notable confounding variables between subjects that were accounted for, but not further explored.</a:t>
            </a:r>
            <a:endParaRPr lang="en-US" dirty="0"/>
          </a:p>
        </p:txBody>
      </p:sp>
      <p:sp>
        <p:nvSpPr>
          <p:cNvPr id="3" name="Title 2"/>
          <p:cNvSpPr>
            <a:spLocks noGrp="1"/>
          </p:cNvSpPr>
          <p:nvPr>
            <p:ph type="title"/>
          </p:nvPr>
        </p:nvSpPr>
        <p:spPr/>
        <p:txBody>
          <a:bodyPr/>
          <a:lstStyle/>
          <a:p>
            <a:r>
              <a:rPr lang="en-US" dirty="0" smtClean="0"/>
              <a:t>The future</a:t>
            </a:r>
            <a:endParaRPr lang="en-US" dirty="0"/>
          </a:p>
        </p:txBody>
      </p:sp>
      <p:sp>
        <p:nvSpPr>
          <p:cNvPr id="4" name="TextBox 3"/>
          <p:cNvSpPr txBox="1"/>
          <p:nvPr/>
        </p:nvSpPr>
        <p:spPr>
          <a:xfrm>
            <a:off x="7828743" y="916682"/>
            <a:ext cx="1127615" cy="276999"/>
          </a:xfrm>
          <a:prstGeom prst="rect">
            <a:avLst/>
          </a:prstGeom>
          <a:noFill/>
        </p:spPr>
        <p:txBody>
          <a:bodyPr wrap="square" rtlCol="0">
            <a:spAutoFit/>
          </a:bodyPr>
          <a:lstStyle/>
          <a:p>
            <a:r>
              <a:rPr lang="en-US" sz="1200" i="1" dirty="0" err="1" smtClean="0">
                <a:solidFill>
                  <a:schemeClr val="bg1"/>
                </a:solidFill>
              </a:rPr>
              <a:t>Möckel</a:t>
            </a:r>
            <a:r>
              <a:rPr lang="en-US" sz="1200" i="1" dirty="0" smtClean="0">
                <a:solidFill>
                  <a:schemeClr val="bg1"/>
                </a:solidFill>
              </a:rPr>
              <a:t> 1994</a:t>
            </a:r>
            <a:endParaRPr lang="en-US" sz="1200" i="1" dirty="0">
              <a:solidFill>
                <a:schemeClr val="bg1"/>
              </a:solidFill>
            </a:endParaRPr>
          </a:p>
        </p:txBody>
      </p:sp>
    </p:spTree>
    <p:extLst>
      <p:ext uri="{BB962C8B-B14F-4D97-AF65-F5344CB8AC3E}">
        <p14:creationId xmlns:p14="http://schemas.microsoft.com/office/powerpoint/2010/main" val="37283919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81000" y="1604945"/>
            <a:ext cx="6324600" cy="2526044"/>
          </a:xfrm>
          <a:prstGeom prst="rect">
            <a:avLst/>
          </a:prstGeom>
        </p:spPr>
        <p:txBody>
          <a:bodyPr vert="horz" lIns="91440" tIns="45720" rIns="91440" bIns="45720" rtlCol="0" anchor="ctr">
            <a:noAutofit/>
          </a:bodyPr>
          <a:lstStyle>
            <a:lvl1pPr algn="r" defTabSz="914400" rtl="0" eaLnBrk="1" latinLnBrk="0" hangingPunct="1">
              <a:spcBef>
                <a:spcPct val="0"/>
              </a:spcBef>
              <a:buNone/>
              <a:defRPr sz="4200" kern="1200" cap="all" spc="150" baseline="0">
                <a:ln>
                  <a:noFill/>
                </a:ln>
                <a:solidFill>
                  <a:schemeClr val="bg1"/>
                </a:solidFill>
                <a:effectLst/>
                <a:latin typeface="+mj-lt"/>
                <a:ea typeface="+mj-ea"/>
                <a:cs typeface="+mj-cs"/>
              </a:defRPr>
            </a:lvl1pPr>
          </a:lstStyle>
          <a:p>
            <a:pPr algn="ctr"/>
            <a:r>
              <a:rPr lang="en-US" u="sng" dirty="0" smtClean="0"/>
              <a:t>Article #3</a:t>
            </a:r>
            <a:br>
              <a:rPr lang="en-US" u="sng" dirty="0" smtClean="0"/>
            </a:br>
            <a:r>
              <a:rPr lang="en-US" sz="2500" dirty="0" smtClean="0"/>
              <a:t>Cardiovascular, cerebrovascular, and respiratory changes induced by different types of music in musicians and non-musicians: the importance of silence</a:t>
            </a:r>
            <a:endParaRPr lang="en-US" sz="2500" dirty="0"/>
          </a:p>
        </p:txBody>
      </p:sp>
      <p:sp>
        <p:nvSpPr>
          <p:cNvPr id="5" name="Text Placeholder 1"/>
          <p:cNvSpPr txBox="1">
            <a:spLocks/>
          </p:cNvSpPr>
          <p:nvPr/>
        </p:nvSpPr>
        <p:spPr>
          <a:xfrm>
            <a:off x="7019355" y="2051538"/>
            <a:ext cx="1911832" cy="1618902"/>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spcBef>
                <a:spcPct val="20000"/>
              </a:spcBef>
              <a:buClr>
                <a:schemeClr val="accent1"/>
              </a:buClr>
              <a:buFont typeface="Wingdings 2" pitchFamily="18" charset="2"/>
              <a:buNone/>
              <a:defRPr sz="1900" kern="1200" spc="150" baseline="0">
                <a:solidFill>
                  <a:srgbClr val="FFFFFF"/>
                </a:solidFill>
                <a:latin typeface="+mn-lt"/>
                <a:ea typeface="+mn-ea"/>
                <a:cs typeface="+mn-cs"/>
              </a:defRPr>
            </a:lvl1pPr>
            <a:lvl2pPr marL="457200" indent="0" algn="ctr" defTabSz="914400" rtl="0" eaLnBrk="1" latinLnBrk="0" hangingPunct="1">
              <a:spcBef>
                <a:spcPct val="20000"/>
              </a:spcBef>
              <a:buClr>
                <a:schemeClr val="accent2"/>
              </a:buClr>
              <a:buFont typeface="Wingdings" pitchFamily="2" charset="2"/>
              <a:buNone/>
              <a:defRPr sz="1800" kern="1200" spc="100" baseline="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Wingdings" pitchFamily="2" charset="2"/>
              <a:buNone/>
              <a:defRPr sz="1600" kern="1200" spc="100" baseline="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Wingdings" pitchFamily="2" charset="2"/>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6"/>
              </a:buClr>
              <a:buFont typeface="Wingdings" pitchFamily="2" charset="2"/>
              <a:buNone/>
              <a:defRPr sz="1300" kern="1200" spc="1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Wingdings" pitchFamily="2" charset="2"/>
              <a:buNone/>
              <a:defRPr sz="12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Wingdings" pitchFamily="2" charset="2"/>
              <a:buNone/>
              <a:defRPr sz="12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Wingdings" pitchFamily="2" charset="2"/>
              <a:buNone/>
              <a:defRPr sz="12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5"/>
              </a:buClr>
              <a:buFont typeface="Wingdings" pitchFamily="2" charset="2"/>
              <a:buNone/>
              <a:defRPr sz="1200" kern="1200">
                <a:solidFill>
                  <a:schemeClr val="tx1">
                    <a:tint val="75000"/>
                  </a:schemeClr>
                </a:solidFill>
                <a:latin typeface="+mn-lt"/>
                <a:ea typeface="+mn-ea"/>
                <a:cs typeface="+mn-cs"/>
              </a:defRPr>
            </a:lvl9pPr>
          </a:lstStyle>
          <a:p>
            <a:r>
              <a:rPr lang="en-US" dirty="0" smtClean="0"/>
              <a:t>L. </a:t>
            </a:r>
            <a:r>
              <a:rPr lang="en-US" dirty="0" err="1" smtClean="0"/>
              <a:t>Bernardi</a:t>
            </a:r>
            <a:endParaRPr lang="en-US" dirty="0" smtClean="0"/>
          </a:p>
          <a:p>
            <a:r>
              <a:rPr lang="en-US" dirty="0" smtClean="0"/>
              <a:t>C. </a:t>
            </a:r>
            <a:r>
              <a:rPr lang="en-US" dirty="0" err="1" smtClean="0"/>
              <a:t>Porta</a:t>
            </a:r>
            <a:endParaRPr lang="en-US" dirty="0" smtClean="0"/>
          </a:p>
          <a:p>
            <a:r>
              <a:rPr lang="en-US" dirty="0" smtClean="0"/>
              <a:t>P. Sleight</a:t>
            </a:r>
          </a:p>
          <a:p>
            <a:endParaRPr lang="en-US" dirty="0" smtClean="0"/>
          </a:p>
          <a:p>
            <a:r>
              <a:rPr lang="en-US" dirty="0" smtClean="0"/>
              <a:t>August 2005</a:t>
            </a:r>
            <a:endParaRPr lang="en-US" dirty="0"/>
          </a:p>
        </p:txBody>
      </p:sp>
    </p:spTree>
    <p:extLst>
      <p:ext uri="{BB962C8B-B14F-4D97-AF65-F5344CB8AC3E}">
        <p14:creationId xmlns:p14="http://schemas.microsoft.com/office/powerpoint/2010/main" val="286533812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4" y="1432559"/>
            <a:ext cx="8407893" cy="1440921"/>
          </a:xfrm>
        </p:spPr>
        <p:txBody>
          <a:bodyPr>
            <a:normAutofit fontScale="77500" lnSpcReduction="20000"/>
          </a:bodyPr>
          <a:lstStyle/>
          <a:p>
            <a:r>
              <a:rPr lang="en-US" dirty="0" smtClean="0"/>
              <a:t>What are the physiological effects of listening to different types of music?</a:t>
            </a:r>
          </a:p>
          <a:p>
            <a:r>
              <a:rPr lang="en-US" dirty="0" smtClean="0"/>
              <a:t>What aspects (tempo, melody, harmony, syncopation, etc.)of a given piece of music makes it stress inducing or reducing?</a:t>
            </a:r>
          </a:p>
          <a:p>
            <a:r>
              <a:rPr lang="en-US" dirty="0" smtClean="0"/>
              <a:t>Are the effects reproducible, or can you become habituated?</a:t>
            </a:r>
          </a:p>
          <a:p>
            <a:r>
              <a:rPr lang="en-US" dirty="0" smtClean="0"/>
              <a:t>Are musicians and non-musicians susceptible to different degrees?</a:t>
            </a:r>
            <a:endParaRPr lang="en-US" dirty="0"/>
          </a:p>
        </p:txBody>
      </p:sp>
      <p:sp>
        <p:nvSpPr>
          <p:cNvPr id="3" name="Title 2"/>
          <p:cNvSpPr>
            <a:spLocks noGrp="1"/>
          </p:cNvSpPr>
          <p:nvPr>
            <p:ph type="title"/>
          </p:nvPr>
        </p:nvSpPr>
        <p:spPr/>
        <p:txBody>
          <a:bodyPr/>
          <a:lstStyle/>
          <a:p>
            <a:r>
              <a:rPr lang="en-US" dirty="0" smtClean="0"/>
              <a:t>The Questions	</a:t>
            </a:r>
            <a:endParaRPr lang="en-US" dirty="0"/>
          </a:p>
        </p:txBody>
      </p:sp>
      <p:sp>
        <p:nvSpPr>
          <p:cNvPr id="4" name="TextBox 3"/>
          <p:cNvSpPr txBox="1"/>
          <p:nvPr/>
        </p:nvSpPr>
        <p:spPr>
          <a:xfrm>
            <a:off x="7731059" y="916682"/>
            <a:ext cx="1225300" cy="276999"/>
          </a:xfrm>
          <a:prstGeom prst="rect">
            <a:avLst/>
          </a:prstGeom>
          <a:noFill/>
        </p:spPr>
        <p:txBody>
          <a:bodyPr wrap="square" rtlCol="0">
            <a:spAutoFit/>
          </a:bodyPr>
          <a:lstStyle/>
          <a:p>
            <a:r>
              <a:rPr lang="en-US" sz="1200" i="1" dirty="0" err="1" smtClean="0">
                <a:solidFill>
                  <a:schemeClr val="bg1"/>
                </a:solidFill>
              </a:rPr>
              <a:t>Bernardi</a:t>
            </a:r>
            <a:r>
              <a:rPr lang="en-US" sz="1200" i="1" dirty="0" smtClean="0">
                <a:solidFill>
                  <a:schemeClr val="bg1"/>
                </a:solidFill>
              </a:rPr>
              <a:t>, 2005</a:t>
            </a:r>
            <a:endParaRPr lang="en-US" sz="1200" i="1" dirty="0">
              <a:solidFill>
                <a:schemeClr val="bg1"/>
              </a:solidFill>
            </a:endParaRPr>
          </a:p>
        </p:txBody>
      </p:sp>
      <p:pic>
        <p:nvPicPr>
          <p:cNvPr id="5" name="Picture 4" descr="Screen Shot 2015-03-08 at 10.15.5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336" y="2873480"/>
            <a:ext cx="7172860" cy="2613455"/>
          </a:xfrm>
          <a:prstGeom prst="rect">
            <a:avLst/>
          </a:prstGeom>
        </p:spPr>
      </p:pic>
    </p:spTree>
    <p:extLst>
      <p:ext uri="{BB962C8B-B14F-4D97-AF65-F5344CB8AC3E}">
        <p14:creationId xmlns:p14="http://schemas.microsoft.com/office/powerpoint/2010/main" val="390769508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4" y="1432559"/>
            <a:ext cx="8407893" cy="3870738"/>
          </a:xfrm>
        </p:spPr>
        <p:txBody>
          <a:bodyPr>
            <a:normAutofit lnSpcReduction="10000"/>
          </a:bodyPr>
          <a:lstStyle/>
          <a:p>
            <a:r>
              <a:rPr lang="en-US" dirty="0" smtClean="0"/>
              <a:t>Subjects were exposed to randomly ordered, 2 minute periods of music from each of six genres: slow classical, fast classical, dodecaphonic, techno, rap, or raga music.</a:t>
            </a:r>
          </a:p>
          <a:p>
            <a:r>
              <a:rPr lang="en-US" dirty="0" smtClean="0"/>
              <a:t>Followed by new random order of songs, this time played for four minutes each.</a:t>
            </a:r>
          </a:p>
          <a:p>
            <a:r>
              <a:rPr lang="en-US" dirty="0" smtClean="0"/>
              <a:t>Two minutes of silence randomly played amongst the twelve songs.</a:t>
            </a:r>
          </a:p>
          <a:p>
            <a:r>
              <a:rPr lang="en-US" dirty="0" smtClean="0"/>
              <a:t>Measures of breathing rate, heart rate, blood pressure, and </a:t>
            </a:r>
            <a:r>
              <a:rPr lang="en-US" dirty="0" err="1" smtClean="0"/>
              <a:t>baroreflex</a:t>
            </a:r>
            <a:r>
              <a:rPr lang="en-US" dirty="0" smtClean="0"/>
              <a:t> sensitivity recorded throughout procedure, including baseline measurement prior to playing music.</a:t>
            </a:r>
            <a:endParaRPr lang="en-US" dirty="0"/>
          </a:p>
        </p:txBody>
      </p:sp>
      <p:sp>
        <p:nvSpPr>
          <p:cNvPr id="3" name="Title 2"/>
          <p:cNvSpPr>
            <a:spLocks noGrp="1"/>
          </p:cNvSpPr>
          <p:nvPr>
            <p:ph type="title"/>
          </p:nvPr>
        </p:nvSpPr>
        <p:spPr/>
        <p:txBody>
          <a:bodyPr/>
          <a:lstStyle/>
          <a:p>
            <a:r>
              <a:rPr lang="en-US" dirty="0" smtClean="0"/>
              <a:t>The Procedure</a:t>
            </a:r>
            <a:endParaRPr lang="en-US" dirty="0"/>
          </a:p>
        </p:txBody>
      </p:sp>
      <p:sp>
        <p:nvSpPr>
          <p:cNvPr id="8" name="TextBox 7"/>
          <p:cNvSpPr txBox="1"/>
          <p:nvPr/>
        </p:nvSpPr>
        <p:spPr>
          <a:xfrm>
            <a:off x="7731059" y="916682"/>
            <a:ext cx="1225300" cy="276999"/>
          </a:xfrm>
          <a:prstGeom prst="rect">
            <a:avLst/>
          </a:prstGeom>
          <a:noFill/>
        </p:spPr>
        <p:txBody>
          <a:bodyPr wrap="square" rtlCol="0">
            <a:spAutoFit/>
          </a:bodyPr>
          <a:lstStyle/>
          <a:p>
            <a:r>
              <a:rPr lang="en-US" sz="1200" i="1" dirty="0" err="1" smtClean="0">
                <a:solidFill>
                  <a:schemeClr val="bg1"/>
                </a:solidFill>
              </a:rPr>
              <a:t>Bernardi</a:t>
            </a:r>
            <a:r>
              <a:rPr lang="en-US" sz="1200" i="1" dirty="0" smtClean="0">
                <a:solidFill>
                  <a:schemeClr val="bg1"/>
                </a:solidFill>
              </a:rPr>
              <a:t>, 2005</a:t>
            </a:r>
            <a:endParaRPr lang="en-US" sz="1200" i="1" dirty="0">
              <a:solidFill>
                <a:schemeClr val="bg1"/>
              </a:solidFill>
            </a:endParaRPr>
          </a:p>
        </p:txBody>
      </p:sp>
    </p:spTree>
    <p:extLst>
      <p:ext uri="{BB962C8B-B14F-4D97-AF65-F5344CB8AC3E}">
        <p14:creationId xmlns:p14="http://schemas.microsoft.com/office/powerpoint/2010/main" val="357949002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4" y="1432559"/>
            <a:ext cx="8407893" cy="4066122"/>
          </a:xfrm>
        </p:spPr>
        <p:txBody>
          <a:bodyPr>
            <a:normAutofit fontScale="92500" lnSpcReduction="10000"/>
          </a:bodyPr>
          <a:lstStyle/>
          <a:p>
            <a:r>
              <a:rPr lang="en-US" dirty="0" smtClean="0"/>
              <a:t>The genre of music was far less important than the tempo of the music.</a:t>
            </a:r>
          </a:p>
          <a:p>
            <a:r>
              <a:rPr lang="en-US" dirty="0" smtClean="0"/>
              <a:t>Faster tempi associated with increased breathing rate, blood pressure, and heart rate. Slower tempi associated with decreased breathing rate, blood pressure, and heart rate.</a:t>
            </a:r>
          </a:p>
          <a:p>
            <a:r>
              <a:rPr lang="en-US" dirty="0" smtClean="0"/>
              <a:t>The 2 minutes of silence produced the most drastic period of relaxation.</a:t>
            </a:r>
          </a:p>
          <a:p>
            <a:r>
              <a:rPr lang="en-US" dirty="0" smtClean="0"/>
              <a:t>Effects were reproducible, and habituation was not apparent.</a:t>
            </a:r>
          </a:p>
          <a:p>
            <a:r>
              <a:rPr lang="en-US" dirty="0" smtClean="0"/>
              <a:t>Musicians and non-musicians varied very minutely, though musicians’ breathing rate seemed to more closely follow tempo.</a:t>
            </a:r>
          </a:p>
        </p:txBody>
      </p:sp>
      <p:sp>
        <p:nvSpPr>
          <p:cNvPr id="3" name="Title 2"/>
          <p:cNvSpPr>
            <a:spLocks noGrp="1"/>
          </p:cNvSpPr>
          <p:nvPr>
            <p:ph type="title"/>
          </p:nvPr>
        </p:nvSpPr>
        <p:spPr/>
        <p:txBody>
          <a:bodyPr/>
          <a:lstStyle/>
          <a:p>
            <a:r>
              <a:rPr lang="en-US" dirty="0" smtClean="0"/>
              <a:t>The Results</a:t>
            </a:r>
            <a:endParaRPr lang="en-US" dirty="0"/>
          </a:p>
        </p:txBody>
      </p:sp>
      <p:sp>
        <p:nvSpPr>
          <p:cNvPr id="7" name="TextBox 6"/>
          <p:cNvSpPr txBox="1"/>
          <p:nvPr/>
        </p:nvSpPr>
        <p:spPr>
          <a:xfrm>
            <a:off x="7731059" y="916682"/>
            <a:ext cx="1225300" cy="276999"/>
          </a:xfrm>
          <a:prstGeom prst="rect">
            <a:avLst/>
          </a:prstGeom>
          <a:noFill/>
        </p:spPr>
        <p:txBody>
          <a:bodyPr wrap="square" rtlCol="0">
            <a:spAutoFit/>
          </a:bodyPr>
          <a:lstStyle/>
          <a:p>
            <a:r>
              <a:rPr lang="en-US" sz="1200" i="1" dirty="0" err="1" smtClean="0">
                <a:solidFill>
                  <a:schemeClr val="bg1"/>
                </a:solidFill>
              </a:rPr>
              <a:t>Bernardi</a:t>
            </a:r>
            <a:r>
              <a:rPr lang="en-US" sz="1200" i="1" dirty="0" smtClean="0">
                <a:solidFill>
                  <a:schemeClr val="bg1"/>
                </a:solidFill>
              </a:rPr>
              <a:t>, 2005</a:t>
            </a:r>
            <a:endParaRPr lang="en-US" sz="1200" i="1" dirty="0">
              <a:solidFill>
                <a:schemeClr val="bg1"/>
              </a:solidFill>
            </a:endParaRPr>
          </a:p>
        </p:txBody>
      </p:sp>
    </p:spTree>
    <p:extLst>
      <p:ext uri="{BB962C8B-B14F-4D97-AF65-F5344CB8AC3E}">
        <p14:creationId xmlns:p14="http://schemas.microsoft.com/office/powerpoint/2010/main" val="417573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Implications</a:t>
            </a:r>
          </a:p>
          <a:p>
            <a:pPr lvl="1"/>
            <a:r>
              <a:rPr lang="en-US" dirty="0" smtClean="0"/>
              <a:t>These findings could prove useful in reducing physiological stress symptoms during operations and for sufferers of cardiovascular disease.</a:t>
            </a:r>
          </a:p>
          <a:p>
            <a:pPr lvl="1"/>
            <a:r>
              <a:rPr lang="en-US" dirty="0" smtClean="0"/>
              <a:t>Tempo seems to play a crucial role in regulation of breathing, which could affect the sympathetic nervous system’s functioning.</a:t>
            </a:r>
          </a:p>
          <a:p>
            <a:pPr lvl="1"/>
            <a:r>
              <a:rPr lang="en-US" dirty="0" smtClean="0"/>
              <a:t>Quietude can be the most relaxing thing if properly placed.</a:t>
            </a:r>
          </a:p>
          <a:p>
            <a:r>
              <a:rPr lang="en-US" dirty="0" smtClean="0"/>
              <a:t>Limitations</a:t>
            </a:r>
          </a:p>
          <a:p>
            <a:pPr lvl="1"/>
            <a:r>
              <a:rPr lang="en-US" dirty="0"/>
              <a:t>M</a:t>
            </a:r>
            <a:r>
              <a:rPr lang="en-US" dirty="0" smtClean="0"/>
              <a:t>ore research still must be done on actually applying music’s alleged therapeutic effects to a real affliction.</a:t>
            </a:r>
          </a:p>
          <a:p>
            <a:pPr lvl="1"/>
            <a:endParaRPr lang="en-US" dirty="0"/>
          </a:p>
        </p:txBody>
      </p:sp>
      <p:sp>
        <p:nvSpPr>
          <p:cNvPr id="3" name="Title 2"/>
          <p:cNvSpPr>
            <a:spLocks noGrp="1"/>
          </p:cNvSpPr>
          <p:nvPr>
            <p:ph type="title"/>
          </p:nvPr>
        </p:nvSpPr>
        <p:spPr/>
        <p:txBody>
          <a:bodyPr/>
          <a:lstStyle/>
          <a:p>
            <a:r>
              <a:rPr lang="en-US" dirty="0" smtClean="0"/>
              <a:t>The future</a:t>
            </a:r>
            <a:endParaRPr lang="en-US" dirty="0"/>
          </a:p>
        </p:txBody>
      </p:sp>
      <p:sp>
        <p:nvSpPr>
          <p:cNvPr id="5" name="TextBox 4"/>
          <p:cNvSpPr txBox="1"/>
          <p:nvPr/>
        </p:nvSpPr>
        <p:spPr>
          <a:xfrm>
            <a:off x="7731059" y="916682"/>
            <a:ext cx="1225300" cy="276999"/>
          </a:xfrm>
          <a:prstGeom prst="rect">
            <a:avLst/>
          </a:prstGeom>
          <a:noFill/>
        </p:spPr>
        <p:txBody>
          <a:bodyPr wrap="square" rtlCol="0">
            <a:spAutoFit/>
          </a:bodyPr>
          <a:lstStyle/>
          <a:p>
            <a:r>
              <a:rPr lang="en-US" sz="1200" i="1" dirty="0" err="1" smtClean="0">
                <a:solidFill>
                  <a:schemeClr val="bg1"/>
                </a:solidFill>
              </a:rPr>
              <a:t>Bernardi</a:t>
            </a:r>
            <a:r>
              <a:rPr lang="en-US" sz="1200" i="1" dirty="0" smtClean="0">
                <a:solidFill>
                  <a:schemeClr val="bg1"/>
                </a:solidFill>
              </a:rPr>
              <a:t>, 2005</a:t>
            </a:r>
            <a:endParaRPr lang="en-US" sz="1200" i="1" dirty="0">
              <a:solidFill>
                <a:schemeClr val="bg1"/>
              </a:solidFill>
            </a:endParaRPr>
          </a:p>
        </p:txBody>
      </p:sp>
    </p:spTree>
    <p:extLst>
      <p:ext uri="{BB962C8B-B14F-4D97-AF65-F5344CB8AC3E}">
        <p14:creationId xmlns:p14="http://schemas.microsoft.com/office/powerpoint/2010/main" val="34093510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81000" y="1604945"/>
            <a:ext cx="6324600" cy="2526044"/>
          </a:xfrm>
          <a:prstGeom prst="rect">
            <a:avLst/>
          </a:prstGeom>
        </p:spPr>
        <p:txBody>
          <a:bodyPr vert="horz" lIns="91440" tIns="45720" rIns="91440" bIns="45720" rtlCol="0" anchor="ctr">
            <a:noAutofit/>
          </a:bodyPr>
          <a:lstStyle>
            <a:lvl1pPr algn="r" defTabSz="914400" rtl="0" eaLnBrk="1" latinLnBrk="0" hangingPunct="1">
              <a:spcBef>
                <a:spcPct val="0"/>
              </a:spcBef>
              <a:buNone/>
              <a:defRPr sz="4200" kern="1200" cap="all" spc="150" baseline="0">
                <a:ln>
                  <a:noFill/>
                </a:ln>
                <a:solidFill>
                  <a:schemeClr val="bg1"/>
                </a:solidFill>
                <a:effectLst/>
                <a:latin typeface="+mj-lt"/>
                <a:ea typeface="+mj-ea"/>
                <a:cs typeface="+mj-cs"/>
              </a:defRPr>
            </a:lvl1pPr>
          </a:lstStyle>
          <a:p>
            <a:pPr algn="ctr"/>
            <a:r>
              <a:rPr lang="en-US" u="sng" dirty="0" smtClean="0"/>
              <a:t>Article #4</a:t>
            </a:r>
            <a:br>
              <a:rPr lang="en-US" u="sng" dirty="0" smtClean="0"/>
            </a:br>
            <a:r>
              <a:rPr lang="en-US" sz="3000" dirty="0" smtClean="0"/>
              <a:t>Pleasant music as a countermeasure against visually induced motion sickness</a:t>
            </a:r>
            <a:endParaRPr lang="en-US" sz="3000" dirty="0"/>
          </a:p>
        </p:txBody>
      </p:sp>
      <p:sp>
        <p:nvSpPr>
          <p:cNvPr id="5" name="Text Placeholder 1"/>
          <p:cNvSpPr txBox="1">
            <a:spLocks/>
          </p:cNvSpPr>
          <p:nvPr/>
        </p:nvSpPr>
        <p:spPr>
          <a:xfrm>
            <a:off x="7019355" y="1828242"/>
            <a:ext cx="1911832" cy="2065495"/>
          </a:xfrm>
          <a:prstGeom prst="rect">
            <a:avLst/>
          </a:prstGeom>
        </p:spPr>
        <p:txBody>
          <a:bodyPr vert="horz" lIns="91440" tIns="45720" rIns="91440" bIns="45720" rtlCol="0" anchor="ctr">
            <a:normAutofit fontScale="92500" lnSpcReduction="20000"/>
          </a:bodyPr>
          <a:lstStyle>
            <a:lvl1pPr marL="0" indent="0" algn="l" defTabSz="914400" rtl="0" eaLnBrk="1" latinLnBrk="0" hangingPunct="1">
              <a:spcBef>
                <a:spcPct val="20000"/>
              </a:spcBef>
              <a:buClr>
                <a:schemeClr val="accent1"/>
              </a:buClr>
              <a:buFont typeface="Wingdings 2" pitchFamily="18" charset="2"/>
              <a:buNone/>
              <a:defRPr sz="1900" kern="1200" spc="150" baseline="0">
                <a:solidFill>
                  <a:srgbClr val="FFFFFF"/>
                </a:solidFill>
                <a:latin typeface="+mn-lt"/>
                <a:ea typeface="+mn-ea"/>
                <a:cs typeface="+mn-cs"/>
              </a:defRPr>
            </a:lvl1pPr>
            <a:lvl2pPr marL="457200" indent="0" algn="ctr" defTabSz="914400" rtl="0" eaLnBrk="1" latinLnBrk="0" hangingPunct="1">
              <a:spcBef>
                <a:spcPct val="20000"/>
              </a:spcBef>
              <a:buClr>
                <a:schemeClr val="accent2"/>
              </a:buClr>
              <a:buFont typeface="Wingdings" pitchFamily="2" charset="2"/>
              <a:buNone/>
              <a:defRPr sz="1800" kern="1200" spc="100" baseline="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Wingdings" pitchFamily="2" charset="2"/>
              <a:buNone/>
              <a:defRPr sz="1600" kern="1200" spc="100" baseline="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Wingdings" pitchFamily="2" charset="2"/>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6"/>
              </a:buClr>
              <a:buFont typeface="Wingdings" pitchFamily="2" charset="2"/>
              <a:buNone/>
              <a:defRPr sz="1300" kern="1200" spc="1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Wingdings" pitchFamily="2" charset="2"/>
              <a:buNone/>
              <a:defRPr sz="12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Wingdings" pitchFamily="2" charset="2"/>
              <a:buNone/>
              <a:defRPr sz="12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Wingdings" pitchFamily="2" charset="2"/>
              <a:buNone/>
              <a:defRPr sz="12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5"/>
              </a:buClr>
              <a:buFont typeface="Wingdings" pitchFamily="2" charset="2"/>
              <a:buNone/>
              <a:defRPr sz="1200" kern="1200">
                <a:solidFill>
                  <a:schemeClr val="tx1">
                    <a:tint val="75000"/>
                  </a:schemeClr>
                </a:solidFill>
                <a:latin typeface="+mn-lt"/>
                <a:ea typeface="+mn-ea"/>
                <a:cs typeface="+mn-cs"/>
              </a:defRPr>
            </a:lvl9pPr>
          </a:lstStyle>
          <a:p>
            <a:r>
              <a:rPr lang="en-US" dirty="0" err="1" smtClean="0"/>
              <a:t>Behrang</a:t>
            </a:r>
            <a:r>
              <a:rPr lang="en-US" dirty="0" smtClean="0"/>
              <a:t> </a:t>
            </a:r>
            <a:r>
              <a:rPr lang="en-US" dirty="0" err="1" smtClean="0"/>
              <a:t>Keshavarz</a:t>
            </a:r>
            <a:r>
              <a:rPr lang="en-US" dirty="0" smtClean="0"/>
              <a:t> </a:t>
            </a:r>
          </a:p>
          <a:p>
            <a:r>
              <a:rPr lang="en-US" dirty="0" smtClean="0"/>
              <a:t>&amp; </a:t>
            </a:r>
          </a:p>
          <a:p>
            <a:r>
              <a:rPr lang="en-US" dirty="0" err="1" smtClean="0"/>
              <a:t>Heiko</a:t>
            </a:r>
            <a:r>
              <a:rPr lang="en-US" dirty="0" smtClean="0"/>
              <a:t> </a:t>
            </a:r>
          </a:p>
          <a:p>
            <a:r>
              <a:rPr lang="en-US" dirty="0" smtClean="0"/>
              <a:t>Hecht</a:t>
            </a:r>
          </a:p>
          <a:p>
            <a:endParaRPr lang="en-US" dirty="0" smtClean="0"/>
          </a:p>
          <a:p>
            <a:r>
              <a:rPr lang="en-US" dirty="0" smtClean="0"/>
              <a:t>May 2014</a:t>
            </a:r>
          </a:p>
        </p:txBody>
      </p:sp>
    </p:spTree>
    <p:extLst>
      <p:ext uri="{BB962C8B-B14F-4D97-AF65-F5344CB8AC3E}">
        <p14:creationId xmlns:p14="http://schemas.microsoft.com/office/powerpoint/2010/main" val="4607535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4" y="1432559"/>
            <a:ext cx="8407893" cy="4010298"/>
          </a:xfrm>
        </p:spPr>
        <p:txBody>
          <a:bodyPr>
            <a:normAutofit/>
          </a:bodyPr>
          <a:lstStyle/>
          <a:p>
            <a:r>
              <a:rPr lang="en-US" dirty="0" smtClean="0"/>
              <a:t>Can music be an effective aid in reducing the onset and severity of visually induced motion sickness (VIMS)?</a:t>
            </a:r>
          </a:p>
          <a:p>
            <a:r>
              <a:rPr lang="en-US" dirty="0" smtClean="0"/>
              <a:t>What type of music is the best candidate for reducing the symptoms of VIMS?</a:t>
            </a:r>
            <a:endParaRPr lang="en-US" dirty="0"/>
          </a:p>
        </p:txBody>
      </p:sp>
      <p:sp>
        <p:nvSpPr>
          <p:cNvPr id="3" name="Title 2"/>
          <p:cNvSpPr>
            <a:spLocks noGrp="1"/>
          </p:cNvSpPr>
          <p:nvPr>
            <p:ph type="title"/>
          </p:nvPr>
        </p:nvSpPr>
        <p:spPr/>
        <p:txBody>
          <a:bodyPr/>
          <a:lstStyle/>
          <a:p>
            <a:r>
              <a:rPr lang="en-US" dirty="0" smtClean="0"/>
              <a:t>The Questions	</a:t>
            </a:r>
            <a:endParaRPr lang="en-US" dirty="0"/>
          </a:p>
        </p:txBody>
      </p:sp>
      <p:sp>
        <p:nvSpPr>
          <p:cNvPr id="4" name="TextBox 3"/>
          <p:cNvSpPr txBox="1"/>
          <p:nvPr/>
        </p:nvSpPr>
        <p:spPr>
          <a:xfrm>
            <a:off x="7549644" y="916682"/>
            <a:ext cx="1406715" cy="276999"/>
          </a:xfrm>
          <a:prstGeom prst="rect">
            <a:avLst/>
          </a:prstGeom>
          <a:noFill/>
        </p:spPr>
        <p:txBody>
          <a:bodyPr wrap="square" rtlCol="0">
            <a:spAutoFit/>
          </a:bodyPr>
          <a:lstStyle/>
          <a:p>
            <a:r>
              <a:rPr lang="en-US" sz="1200" i="1" dirty="0" err="1" smtClean="0">
                <a:solidFill>
                  <a:schemeClr val="bg1"/>
                </a:solidFill>
              </a:rPr>
              <a:t>Keshavarz</a:t>
            </a:r>
            <a:r>
              <a:rPr lang="en-US" sz="1200" i="1" dirty="0" smtClean="0">
                <a:solidFill>
                  <a:schemeClr val="bg1"/>
                </a:solidFill>
              </a:rPr>
              <a:t>, 2014</a:t>
            </a:r>
            <a:endParaRPr lang="en-US" sz="1200" i="1" dirty="0">
              <a:solidFill>
                <a:schemeClr val="bg1"/>
              </a:solidFill>
            </a:endParaRPr>
          </a:p>
        </p:txBody>
      </p:sp>
      <p:pic>
        <p:nvPicPr>
          <p:cNvPr id="6" name="Picture 5" descr="Screen Shot 2015-03-08 at 10.41.2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697" y="2547257"/>
            <a:ext cx="4521200" cy="2895600"/>
          </a:xfrm>
          <a:prstGeom prst="rect">
            <a:avLst/>
          </a:prstGeom>
        </p:spPr>
      </p:pic>
    </p:spTree>
    <p:extLst>
      <p:ext uri="{BB962C8B-B14F-4D97-AF65-F5344CB8AC3E}">
        <p14:creationId xmlns:p14="http://schemas.microsoft.com/office/powerpoint/2010/main" val="3279280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4" y="1432559"/>
            <a:ext cx="8407893" cy="3870738"/>
          </a:xfrm>
        </p:spPr>
        <p:txBody>
          <a:bodyPr>
            <a:normAutofit/>
          </a:bodyPr>
          <a:lstStyle/>
          <a:p>
            <a:r>
              <a:rPr lang="en-US" dirty="0" smtClean="0"/>
              <a:t>Each subject placed randomly into one of four experimental groups. </a:t>
            </a:r>
          </a:p>
          <a:p>
            <a:r>
              <a:rPr lang="en-US" dirty="0" smtClean="0"/>
              <a:t>Prior to stimulus onset, subjects filled out the simulator sickness questionnaire (SSQ).</a:t>
            </a:r>
          </a:p>
          <a:p>
            <a:r>
              <a:rPr lang="en-US" dirty="0" smtClean="0"/>
              <a:t>Subjects watched a 14 minute video of a bike ride through city streets.</a:t>
            </a:r>
          </a:p>
          <a:p>
            <a:r>
              <a:rPr lang="en-US" dirty="0" smtClean="0"/>
              <a:t>Every minute subjects used the fast motion sickness scale (FMS) to verbally report how sick they felt.</a:t>
            </a:r>
          </a:p>
          <a:p>
            <a:r>
              <a:rPr lang="en-US" dirty="0" smtClean="0"/>
              <a:t>After the stimulus finished, subjects filled out another SSQ and also rated the music selection on pleasantness and stressfulness. </a:t>
            </a:r>
            <a:endParaRPr lang="en-US" dirty="0"/>
          </a:p>
        </p:txBody>
      </p:sp>
      <p:sp>
        <p:nvSpPr>
          <p:cNvPr id="3" name="Title 2"/>
          <p:cNvSpPr>
            <a:spLocks noGrp="1"/>
          </p:cNvSpPr>
          <p:nvPr>
            <p:ph type="title"/>
          </p:nvPr>
        </p:nvSpPr>
        <p:spPr/>
        <p:txBody>
          <a:bodyPr/>
          <a:lstStyle/>
          <a:p>
            <a:r>
              <a:rPr lang="en-US" dirty="0" smtClean="0"/>
              <a:t>The Procedure</a:t>
            </a:r>
            <a:endParaRPr lang="en-US" dirty="0"/>
          </a:p>
        </p:txBody>
      </p:sp>
      <p:sp>
        <p:nvSpPr>
          <p:cNvPr id="5" name="TextBox 4"/>
          <p:cNvSpPr txBox="1"/>
          <p:nvPr/>
        </p:nvSpPr>
        <p:spPr>
          <a:xfrm>
            <a:off x="7549644" y="916682"/>
            <a:ext cx="1406715" cy="276999"/>
          </a:xfrm>
          <a:prstGeom prst="rect">
            <a:avLst/>
          </a:prstGeom>
          <a:noFill/>
        </p:spPr>
        <p:txBody>
          <a:bodyPr wrap="square" rtlCol="0">
            <a:spAutoFit/>
          </a:bodyPr>
          <a:lstStyle/>
          <a:p>
            <a:r>
              <a:rPr lang="en-US" sz="1200" i="1" dirty="0" err="1" smtClean="0">
                <a:solidFill>
                  <a:schemeClr val="bg1"/>
                </a:solidFill>
              </a:rPr>
              <a:t>Keshavarz</a:t>
            </a:r>
            <a:r>
              <a:rPr lang="en-US" sz="1200" i="1" dirty="0" smtClean="0">
                <a:solidFill>
                  <a:schemeClr val="bg1"/>
                </a:solidFill>
              </a:rPr>
              <a:t>, 2014</a:t>
            </a:r>
            <a:endParaRPr lang="en-US" sz="1200" i="1" dirty="0">
              <a:solidFill>
                <a:schemeClr val="bg1"/>
              </a:solidFill>
            </a:endParaRPr>
          </a:p>
        </p:txBody>
      </p:sp>
    </p:spTree>
    <p:extLst>
      <p:ext uri="{BB962C8B-B14F-4D97-AF65-F5344CB8AC3E}">
        <p14:creationId xmlns:p14="http://schemas.microsoft.com/office/powerpoint/2010/main" val="222101141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txBox="1">
            <a:spLocks/>
          </p:cNvSpPr>
          <p:nvPr/>
        </p:nvSpPr>
        <p:spPr>
          <a:xfrm>
            <a:off x="7019355" y="2172978"/>
            <a:ext cx="1911832" cy="1371600"/>
          </a:xfrm>
          <a:prstGeom prst="rect">
            <a:avLst/>
          </a:prstGeom>
        </p:spPr>
        <p:txBody>
          <a:bodyPr vert="horz" lIns="91440" tIns="45720" rIns="91440" bIns="45720" rtlCol="0" anchor="ctr">
            <a:normAutofit fontScale="92500" lnSpcReduction="20000"/>
          </a:bodyPr>
          <a:lstStyle>
            <a:lvl1pPr marL="0" indent="0" algn="l" defTabSz="914400" rtl="0" eaLnBrk="1" latinLnBrk="0" hangingPunct="1">
              <a:spcBef>
                <a:spcPct val="20000"/>
              </a:spcBef>
              <a:buClr>
                <a:schemeClr val="accent1"/>
              </a:buClr>
              <a:buFont typeface="Wingdings 2" pitchFamily="18" charset="2"/>
              <a:buNone/>
              <a:defRPr sz="1900" kern="1200" spc="150" baseline="0">
                <a:solidFill>
                  <a:srgbClr val="FFFFFF"/>
                </a:solidFill>
                <a:latin typeface="+mn-lt"/>
                <a:ea typeface="+mn-ea"/>
                <a:cs typeface="+mn-cs"/>
              </a:defRPr>
            </a:lvl1pPr>
            <a:lvl2pPr marL="457200" indent="0" algn="ctr" defTabSz="914400" rtl="0" eaLnBrk="1" latinLnBrk="0" hangingPunct="1">
              <a:spcBef>
                <a:spcPct val="20000"/>
              </a:spcBef>
              <a:buClr>
                <a:schemeClr val="accent2"/>
              </a:buClr>
              <a:buFont typeface="Wingdings" pitchFamily="2" charset="2"/>
              <a:buNone/>
              <a:defRPr sz="1800" kern="1200" spc="100" baseline="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Wingdings" pitchFamily="2" charset="2"/>
              <a:buNone/>
              <a:defRPr sz="1600" kern="1200" spc="100" baseline="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Wingdings" pitchFamily="2" charset="2"/>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6"/>
              </a:buClr>
              <a:buFont typeface="Wingdings" pitchFamily="2" charset="2"/>
              <a:buNone/>
              <a:defRPr sz="1300" kern="1200" spc="1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Wingdings" pitchFamily="2" charset="2"/>
              <a:buNone/>
              <a:defRPr sz="12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Wingdings" pitchFamily="2" charset="2"/>
              <a:buNone/>
              <a:defRPr sz="12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Wingdings" pitchFamily="2" charset="2"/>
              <a:buNone/>
              <a:defRPr sz="12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5"/>
              </a:buClr>
              <a:buFont typeface="Wingdings" pitchFamily="2" charset="2"/>
              <a:buNone/>
              <a:defRPr sz="1200" kern="1200">
                <a:solidFill>
                  <a:schemeClr val="tx1">
                    <a:tint val="75000"/>
                  </a:schemeClr>
                </a:solidFill>
                <a:latin typeface="+mn-lt"/>
                <a:ea typeface="+mn-ea"/>
                <a:cs typeface="+mn-cs"/>
              </a:defRPr>
            </a:lvl9pPr>
          </a:lstStyle>
          <a:p>
            <a:r>
              <a:rPr lang="en-US" dirty="0" smtClean="0"/>
              <a:t>Gail C. </a:t>
            </a:r>
            <a:r>
              <a:rPr lang="en-US" dirty="0" err="1" smtClean="0"/>
              <a:t>Mornhinweg</a:t>
            </a:r>
            <a:r>
              <a:rPr lang="en-US" dirty="0" smtClean="0"/>
              <a:t>, Ph.D., R.N.</a:t>
            </a:r>
          </a:p>
          <a:p>
            <a:endParaRPr lang="en-US" dirty="0" smtClean="0"/>
          </a:p>
          <a:p>
            <a:r>
              <a:rPr lang="en-US" dirty="0" smtClean="0"/>
              <a:t>June 1992</a:t>
            </a:r>
            <a:endParaRPr lang="en-US" dirty="0"/>
          </a:p>
        </p:txBody>
      </p:sp>
      <p:sp>
        <p:nvSpPr>
          <p:cNvPr id="5" name="Title 2"/>
          <p:cNvSpPr txBox="1">
            <a:spLocks/>
          </p:cNvSpPr>
          <p:nvPr/>
        </p:nvSpPr>
        <p:spPr>
          <a:xfrm>
            <a:off x="381000" y="1604945"/>
            <a:ext cx="6324600" cy="2526044"/>
          </a:xfrm>
          <a:prstGeom prst="rect">
            <a:avLst/>
          </a:prstGeom>
        </p:spPr>
        <p:txBody>
          <a:bodyPr vert="horz" lIns="91440" tIns="45720" rIns="91440" bIns="45720" rtlCol="0" anchor="ctr">
            <a:noAutofit/>
          </a:bodyPr>
          <a:lstStyle>
            <a:lvl1pPr algn="r" defTabSz="914400" rtl="0" eaLnBrk="1" latinLnBrk="0" hangingPunct="1">
              <a:spcBef>
                <a:spcPct val="0"/>
              </a:spcBef>
              <a:buNone/>
              <a:defRPr sz="4200" kern="1200" cap="all" spc="150" baseline="0">
                <a:ln>
                  <a:noFill/>
                </a:ln>
                <a:solidFill>
                  <a:schemeClr val="bg1"/>
                </a:solidFill>
                <a:effectLst/>
                <a:latin typeface="+mj-lt"/>
                <a:ea typeface="+mj-ea"/>
                <a:cs typeface="+mj-cs"/>
              </a:defRPr>
            </a:lvl1pPr>
          </a:lstStyle>
          <a:p>
            <a:pPr algn="ctr"/>
            <a:r>
              <a:rPr lang="en-US" u="sng" dirty="0" smtClean="0"/>
              <a:t>Article #1</a:t>
            </a:r>
            <a:br>
              <a:rPr lang="en-US" u="sng" dirty="0" smtClean="0"/>
            </a:br>
            <a:r>
              <a:rPr lang="en-US" sz="3000" dirty="0" smtClean="0"/>
              <a:t>Effects of music preference and selection on stress reduction</a:t>
            </a:r>
            <a:endParaRPr lang="en-US" sz="3000" dirty="0"/>
          </a:p>
        </p:txBody>
      </p:sp>
    </p:spTree>
    <p:extLst>
      <p:ext uri="{BB962C8B-B14F-4D97-AF65-F5344CB8AC3E}">
        <p14:creationId xmlns:p14="http://schemas.microsoft.com/office/powerpoint/2010/main" val="25988783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4" y="1432559"/>
            <a:ext cx="8407893" cy="1978377"/>
          </a:xfrm>
        </p:spPr>
        <p:txBody>
          <a:bodyPr>
            <a:normAutofit fontScale="92500"/>
          </a:bodyPr>
          <a:lstStyle/>
          <a:p>
            <a:r>
              <a:rPr lang="en-US" dirty="0" smtClean="0"/>
              <a:t>Music proved to be an effective tool in reducing the onset and severity of VIMS.</a:t>
            </a:r>
          </a:p>
          <a:p>
            <a:r>
              <a:rPr lang="en-US" dirty="0" smtClean="0"/>
              <a:t>The most effective music for an individual was music the individual found to be pleasant.</a:t>
            </a:r>
          </a:p>
          <a:p>
            <a:r>
              <a:rPr lang="en-US" dirty="0" smtClean="0"/>
              <a:t>The objective genre or categorization was not important, all that mattered was how someone perceived the music.</a:t>
            </a:r>
          </a:p>
        </p:txBody>
      </p:sp>
      <p:sp>
        <p:nvSpPr>
          <p:cNvPr id="3" name="Title 2"/>
          <p:cNvSpPr>
            <a:spLocks noGrp="1"/>
          </p:cNvSpPr>
          <p:nvPr>
            <p:ph type="title"/>
          </p:nvPr>
        </p:nvSpPr>
        <p:spPr/>
        <p:txBody>
          <a:bodyPr/>
          <a:lstStyle/>
          <a:p>
            <a:r>
              <a:rPr lang="en-US" dirty="0" smtClean="0"/>
              <a:t>The Results</a:t>
            </a:r>
            <a:endParaRPr lang="en-US" dirty="0"/>
          </a:p>
        </p:txBody>
      </p:sp>
      <p:sp>
        <p:nvSpPr>
          <p:cNvPr id="5" name="TextBox 4"/>
          <p:cNvSpPr txBox="1"/>
          <p:nvPr/>
        </p:nvSpPr>
        <p:spPr>
          <a:xfrm>
            <a:off x="7549644" y="916682"/>
            <a:ext cx="1406715" cy="276999"/>
          </a:xfrm>
          <a:prstGeom prst="rect">
            <a:avLst/>
          </a:prstGeom>
          <a:noFill/>
        </p:spPr>
        <p:txBody>
          <a:bodyPr wrap="square" rtlCol="0">
            <a:spAutoFit/>
          </a:bodyPr>
          <a:lstStyle/>
          <a:p>
            <a:r>
              <a:rPr lang="en-US" sz="1200" i="1" dirty="0" err="1" smtClean="0">
                <a:solidFill>
                  <a:schemeClr val="bg1"/>
                </a:solidFill>
              </a:rPr>
              <a:t>Keshavarz</a:t>
            </a:r>
            <a:r>
              <a:rPr lang="en-US" sz="1200" i="1" dirty="0" smtClean="0">
                <a:solidFill>
                  <a:schemeClr val="bg1"/>
                </a:solidFill>
              </a:rPr>
              <a:t>, 2014</a:t>
            </a:r>
            <a:endParaRPr lang="en-US" sz="1200" i="1" dirty="0">
              <a:solidFill>
                <a:schemeClr val="bg1"/>
              </a:solidFill>
            </a:endParaRPr>
          </a:p>
        </p:txBody>
      </p:sp>
      <p:pic>
        <p:nvPicPr>
          <p:cNvPr id="4" name="Picture 3" descr="1-s2.0-S000368701300149X-gr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410936"/>
            <a:ext cx="5745345" cy="2087745"/>
          </a:xfrm>
          <a:prstGeom prst="rect">
            <a:avLst/>
          </a:prstGeom>
        </p:spPr>
      </p:pic>
    </p:spTree>
    <p:extLst>
      <p:ext uri="{BB962C8B-B14F-4D97-AF65-F5344CB8AC3E}">
        <p14:creationId xmlns:p14="http://schemas.microsoft.com/office/powerpoint/2010/main" val="23935490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Implications:</a:t>
            </a:r>
          </a:p>
          <a:p>
            <a:pPr lvl="1"/>
            <a:r>
              <a:rPr lang="en-US" dirty="0" smtClean="0"/>
              <a:t>Music could be a very effective method of reducing VIMS. It is cost effective and easy to implement.</a:t>
            </a:r>
          </a:p>
          <a:p>
            <a:pPr lvl="1"/>
            <a:r>
              <a:rPr lang="en-US" dirty="0" smtClean="0"/>
              <a:t>Could assist with visually aided rehab, entertainment, and training.</a:t>
            </a:r>
          </a:p>
          <a:p>
            <a:r>
              <a:rPr lang="en-US" dirty="0" smtClean="0"/>
              <a:t>Limitations:</a:t>
            </a:r>
          </a:p>
          <a:p>
            <a:pPr lvl="1"/>
            <a:r>
              <a:rPr lang="en-US" dirty="0" smtClean="0"/>
              <a:t>Not sure why music is effective, several theories: music is a distraction, music alters the listener’s mood, or music has a physiological effect on the autonomic nervous system. Could be some combination.</a:t>
            </a:r>
          </a:p>
          <a:p>
            <a:pPr lvl="1"/>
            <a:endParaRPr lang="en-US" dirty="0"/>
          </a:p>
        </p:txBody>
      </p:sp>
      <p:sp>
        <p:nvSpPr>
          <p:cNvPr id="3" name="Title 2"/>
          <p:cNvSpPr>
            <a:spLocks noGrp="1"/>
          </p:cNvSpPr>
          <p:nvPr>
            <p:ph type="title"/>
          </p:nvPr>
        </p:nvSpPr>
        <p:spPr/>
        <p:txBody>
          <a:bodyPr/>
          <a:lstStyle/>
          <a:p>
            <a:r>
              <a:rPr lang="en-US" dirty="0" smtClean="0"/>
              <a:t>The future</a:t>
            </a:r>
            <a:endParaRPr lang="en-US" dirty="0"/>
          </a:p>
        </p:txBody>
      </p:sp>
      <p:sp>
        <p:nvSpPr>
          <p:cNvPr id="6" name="TextBox 5"/>
          <p:cNvSpPr txBox="1"/>
          <p:nvPr/>
        </p:nvSpPr>
        <p:spPr>
          <a:xfrm>
            <a:off x="7549644" y="916682"/>
            <a:ext cx="1406715" cy="276999"/>
          </a:xfrm>
          <a:prstGeom prst="rect">
            <a:avLst/>
          </a:prstGeom>
          <a:noFill/>
        </p:spPr>
        <p:txBody>
          <a:bodyPr wrap="square" rtlCol="0">
            <a:spAutoFit/>
          </a:bodyPr>
          <a:lstStyle/>
          <a:p>
            <a:r>
              <a:rPr lang="en-US" sz="1200" i="1" dirty="0" err="1" smtClean="0">
                <a:solidFill>
                  <a:schemeClr val="bg1"/>
                </a:solidFill>
              </a:rPr>
              <a:t>Keshavarz</a:t>
            </a:r>
            <a:r>
              <a:rPr lang="en-US" sz="1200" i="1" dirty="0" smtClean="0">
                <a:solidFill>
                  <a:schemeClr val="bg1"/>
                </a:solidFill>
              </a:rPr>
              <a:t>, 2014</a:t>
            </a:r>
            <a:endParaRPr lang="en-US" sz="1200" i="1" dirty="0">
              <a:solidFill>
                <a:schemeClr val="bg1"/>
              </a:solidFill>
            </a:endParaRPr>
          </a:p>
        </p:txBody>
      </p:sp>
    </p:spTree>
    <p:extLst>
      <p:ext uri="{BB962C8B-B14F-4D97-AF65-F5344CB8AC3E}">
        <p14:creationId xmlns:p14="http://schemas.microsoft.com/office/powerpoint/2010/main" val="34078677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172978"/>
            <a:ext cx="6324600" cy="1371600"/>
          </a:xfrm>
        </p:spPr>
        <p:txBody>
          <a:bodyPr/>
          <a:lstStyle/>
          <a:p>
            <a:pPr algn="ctr"/>
            <a:r>
              <a:rPr lang="en-US" dirty="0" smtClean="0"/>
              <a:t>Connections</a:t>
            </a:r>
            <a:endParaRPr lang="en-US" dirty="0"/>
          </a:p>
        </p:txBody>
      </p:sp>
    </p:spTree>
    <p:extLst>
      <p:ext uri="{BB962C8B-B14F-4D97-AF65-F5344CB8AC3E}">
        <p14:creationId xmlns:p14="http://schemas.microsoft.com/office/powerpoint/2010/main" val="91696206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Article #1: Effects of Music Preference and Selection on Stress Reduction</a:t>
            </a:r>
          </a:p>
          <a:p>
            <a:pPr lvl="1"/>
            <a:r>
              <a:rPr lang="en-US" dirty="0" smtClean="0"/>
              <a:t>1992</a:t>
            </a:r>
            <a:endParaRPr lang="en-US" dirty="0"/>
          </a:p>
          <a:p>
            <a:r>
              <a:rPr lang="en-US" dirty="0" smtClean="0"/>
              <a:t>Article #2: Immediate Physiological Responses of Healthy Volunteers to Different Types of Music: Cardiovascular, Hormonal, and Mental Changes</a:t>
            </a:r>
          </a:p>
          <a:p>
            <a:pPr lvl="1"/>
            <a:r>
              <a:rPr lang="en-US" dirty="0" smtClean="0"/>
              <a:t>1994</a:t>
            </a:r>
          </a:p>
          <a:p>
            <a:r>
              <a:rPr lang="en-US" dirty="0" smtClean="0"/>
              <a:t>Article #3: Cardiovascular, Cerebrovascular, and Respiratory Changes Induced by Different Types of Music in Musicians and Non-Musicians: The Importance of Silence</a:t>
            </a:r>
          </a:p>
          <a:p>
            <a:pPr lvl="1"/>
            <a:r>
              <a:rPr lang="en-US" dirty="0" smtClean="0"/>
              <a:t>2005</a:t>
            </a:r>
          </a:p>
          <a:p>
            <a:r>
              <a:rPr lang="en-US" dirty="0" smtClean="0"/>
              <a:t>Article #4: Pleasant Music as a Countermeasure Against Visually Induced Motion Sickness</a:t>
            </a:r>
          </a:p>
          <a:p>
            <a:pPr lvl="1"/>
            <a:r>
              <a:rPr lang="en-US" dirty="0" smtClean="0"/>
              <a:t>2014</a:t>
            </a:r>
          </a:p>
          <a:p>
            <a:endParaRPr lang="en-US" dirty="0" smtClean="0"/>
          </a:p>
        </p:txBody>
      </p:sp>
      <p:sp>
        <p:nvSpPr>
          <p:cNvPr id="3" name="Title 2"/>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25443808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Article #1 made important initial steps toward finding a link between music and state of relaxation or stress, however it relied on unreliable self report methods and only used a small convenience sample.</a:t>
            </a:r>
          </a:p>
          <a:p>
            <a:r>
              <a:rPr lang="en-US" dirty="0" smtClean="0"/>
              <a:t>Article #2 further investigated state of relaxation or arousal, but based its conclusions off of physiological and mental measures of arousal and stress. Despite the fact that this article collected data more objectively than Article #1, this study failed to identify the specific aspects of why certain types of music had certain effects on individuals.</a:t>
            </a:r>
            <a:endParaRPr lang="en-US" dirty="0"/>
          </a:p>
        </p:txBody>
      </p:sp>
      <p:sp>
        <p:nvSpPr>
          <p:cNvPr id="3" name="Title 2"/>
          <p:cNvSpPr>
            <a:spLocks noGrp="1"/>
          </p:cNvSpPr>
          <p:nvPr>
            <p:ph type="title"/>
          </p:nvPr>
        </p:nvSpPr>
        <p:spPr/>
        <p:txBody>
          <a:bodyPr/>
          <a:lstStyle/>
          <a:p>
            <a:r>
              <a:rPr lang="en-US" dirty="0" smtClean="0"/>
              <a:t>Building Upon research</a:t>
            </a:r>
            <a:endParaRPr lang="en-US" dirty="0"/>
          </a:p>
        </p:txBody>
      </p:sp>
    </p:spTree>
    <p:extLst>
      <p:ext uri="{BB962C8B-B14F-4D97-AF65-F5344CB8AC3E}">
        <p14:creationId xmlns:p14="http://schemas.microsoft.com/office/powerpoint/2010/main" val="335804135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4" y="1432558"/>
            <a:ext cx="8407893" cy="4019975"/>
          </a:xfrm>
        </p:spPr>
        <p:txBody>
          <a:bodyPr>
            <a:normAutofit fontScale="85000" lnSpcReduction="10000"/>
          </a:bodyPr>
          <a:lstStyle/>
          <a:p>
            <a:r>
              <a:rPr lang="en-US" dirty="0" smtClean="0"/>
              <a:t>Article #3 used more modern technology to collect more detailed data about physiological relaxation in order to better identify what aspects of music seem to be most crucial in eliciting a physiological response from a listener. While this study made the important conclusion that tempo seems to be the most efficacious aspect of music, it did not take any steps to actually implement music as a therapeutic resource.</a:t>
            </a:r>
          </a:p>
          <a:p>
            <a:r>
              <a:rPr lang="en-US" dirty="0" smtClean="0"/>
              <a:t>Article #4 is the culmination of the development seen in the first three articles. It takes all the valuable knowledge gained about physiological effects of different types and aspects of music and tests music as a therapeutic device in a relevant, real-world context. Even though there is now evidence that music could be a practical tool in the reduction of VIMS, there is still a lot to explore about the neurological and psychological reasons for music’s efficacy as a therapeutic device.</a:t>
            </a:r>
            <a:endParaRPr lang="en-US" dirty="0"/>
          </a:p>
        </p:txBody>
      </p:sp>
      <p:sp>
        <p:nvSpPr>
          <p:cNvPr id="3" name="Title 2"/>
          <p:cNvSpPr>
            <a:spLocks noGrp="1"/>
          </p:cNvSpPr>
          <p:nvPr>
            <p:ph type="title"/>
          </p:nvPr>
        </p:nvSpPr>
        <p:spPr/>
        <p:txBody>
          <a:bodyPr/>
          <a:lstStyle/>
          <a:p>
            <a:r>
              <a:rPr lang="en-US" dirty="0" smtClean="0"/>
              <a:t>Building Upon research</a:t>
            </a:r>
            <a:endParaRPr lang="en-US" dirty="0"/>
          </a:p>
        </p:txBody>
      </p:sp>
    </p:spTree>
    <p:extLst>
      <p:ext uri="{BB962C8B-B14F-4D97-AF65-F5344CB8AC3E}">
        <p14:creationId xmlns:p14="http://schemas.microsoft.com/office/powerpoint/2010/main" val="167723999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4" y="1432559"/>
            <a:ext cx="8407893" cy="4066410"/>
          </a:xfrm>
        </p:spPr>
        <p:txBody>
          <a:bodyPr>
            <a:normAutofit fontScale="77500" lnSpcReduction="20000"/>
          </a:bodyPr>
          <a:lstStyle/>
          <a:p>
            <a:pPr marL="45720" indent="0">
              <a:buNone/>
            </a:pPr>
            <a:r>
              <a:rPr lang="en-US" dirty="0" err="1" smtClean="0"/>
              <a:t>Bernardi</a:t>
            </a:r>
            <a:r>
              <a:rPr lang="en-US" dirty="0" smtClean="0"/>
              <a:t>, L., </a:t>
            </a:r>
            <a:r>
              <a:rPr lang="en-US" dirty="0" err="1" smtClean="0"/>
              <a:t>Porta</a:t>
            </a:r>
            <a:r>
              <a:rPr lang="en-US" dirty="0" smtClean="0"/>
              <a:t>, C., Sleight, P. (2005). Cardiovascular, cerebrovascular, and respiratory changes induced by different types of music in musicians and non-musicians: the importance of silence. </a:t>
            </a:r>
            <a:r>
              <a:rPr lang="en-US" i="1" dirty="0" smtClean="0"/>
              <a:t>Heart, 92, 445-452.</a:t>
            </a:r>
          </a:p>
          <a:p>
            <a:pPr marL="45720" indent="0">
              <a:buNone/>
            </a:pPr>
            <a:endParaRPr lang="en-US" i="1" dirty="0" smtClean="0"/>
          </a:p>
          <a:p>
            <a:pPr marL="45720" indent="0">
              <a:buNone/>
            </a:pPr>
            <a:r>
              <a:rPr lang="en-US" dirty="0" err="1" smtClean="0"/>
              <a:t>Keshavarz</a:t>
            </a:r>
            <a:r>
              <a:rPr lang="en-US" dirty="0" smtClean="0"/>
              <a:t>, B., Hecht, H. (2014). Pleasant music as a countermeasure against visually induced motion sickness. </a:t>
            </a:r>
            <a:r>
              <a:rPr lang="en-US" i="1" dirty="0" smtClean="0"/>
              <a:t>Applied Ergonomics, 45, 521-527.</a:t>
            </a:r>
          </a:p>
          <a:p>
            <a:pPr marL="45720" indent="0">
              <a:buNone/>
            </a:pPr>
            <a:endParaRPr lang="en-US" i="1" dirty="0" smtClean="0"/>
          </a:p>
          <a:p>
            <a:pPr marL="45720" indent="0">
              <a:buNone/>
            </a:pPr>
            <a:r>
              <a:rPr lang="en-US" dirty="0" err="1"/>
              <a:t>Möcker</a:t>
            </a:r>
            <a:r>
              <a:rPr lang="en-US" dirty="0"/>
              <a:t>, M., </a:t>
            </a:r>
            <a:r>
              <a:rPr lang="en-US" dirty="0" err="1"/>
              <a:t>Röcker</a:t>
            </a:r>
            <a:r>
              <a:rPr lang="en-US" dirty="0"/>
              <a:t>, L., </a:t>
            </a:r>
            <a:r>
              <a:rPr lang="en-US" dirty="0" err="1"/>
              <a:t>Störk</a:t>
            </a:r>
            <a:r>
              <a:rPr lang="en-US" dirty="0"/>
              <a:t>, T., </a:t>
            </a:r>
            <a:r>
              <a:rPr lang="en-US" dirty="0" err="1"/>
              <a:t>Vollert</a:t>
            </a:r>
            <a:r>
              <a:rPr lang="en-US" dirty="0"/>
              <a:t>, J., </a:t>
            </a:r>
            <a:r>
              <a:rPr lang="en-US" dirty="0" err="1"/>
              <a:t>Danne</a:t>
            </a:r>
            <a:r>
              <a:rPr lang="en-US" dirty="0"/>
              <a:t>, O., </a:t>
            </a:r>
            <a:r>
              <a:rPr lang="en-US" dirty="0" err="1"/>
              <a:t>Eichstädt</a:t>
            </a:r>
            <a:r>
              <a:rPr lang="en-US" dirty="0"/>
              <a:t>, H., … </a:t>
            </a:r>
            <a:r>
              <a:rPr lang="en-US" dirty="0" err="1"/>
              <a:t>Hochrein</a:t>
            </a:r>
            <a:r>
              <a:rPr lang="en-US" dirty="0"/>
              <a:t>, H. (1994</a:t>
            </a:r>
            <a:r>
              <a:rPr lang="en-US" dirty="0" smtClean="0"/>
              <a:t>). </a:t>
            </a:r>
            <a:r>
              <a:rPr lang="en-US" dirty="0"/>
              <a:t>Immediate physiological responses of healthy volunteers to different types of music: cardiovascular, hormonal and mental changes. </a:t>
            </a:r>
            <a:r>
              <a:rPr lang="en-US" i="1" dirty="0"/>
              <a:t>European Journal of Applied Physiology and Occupational Physiology, 68, 451-459.</a:t>
            </a:r>
          </a:p>
          <a:p>
            <a:pPr marL="45720" indent="0">
              <a:buNone/>
            </a:pPr>
            <a:endParaRPr lang="en-US" dirty="0"/>
          </a:p>
          <a:p>
            <a:pPr marL="45720" indent="0">
              <a:buNone/>
            </a:pPr>
            <a:r>
              <a:rPr lang="en-US" dirty="0" err="1"/>
              <a:t>Mornhinweg</a:t>
            </a:r>
            <a:r>
              <a:rPr lang="en-US" dirty="0"/>
              <a:t>, G. C. (</a:t>
            </a:r>
            <a:r>
              <a:rPr lang="en-US"/>
              <a:t>1992</a:t>
            </a:r>
            <a:r>
              <a:rPr lang="en-US" smtClean="0"/>
              <a:t>). </a:t>
            </a:r>
            <a:r>
              <a:rPr lang="en-US" dirty="0"/>
              <a:t>Effects of Music Preference and Selection on Stress Reduction. </a:t>
            </a:r>
            <a:r>
              <a:rPr lang="en-US" i="1" dirty="0"/>
              <a:t>Journal of Holistic Nursing, 10(2), 101-109. </a:t>
            </a:r>
          </a:p>
          <a:p>
            <a:pPr marL="45720" indent="0">
              <a:buNone/>
            </a:pPr>
            <a:endParaRPr lang="en-US" i="1" dirty="0"/>
          </a:p>
          <a:p>
            <a:pPr marL="45720" indent="0">
              <a:buNone/>
            </a:pPr>
            <a:endParaRPr lang="en-US" dirty="0" smtClean="0"/>
          </a:p>
          <a:p>
            <a:pPr marL="45720" indent="0">
              <a:buNone/>
            </a:pPr>
            <a:endParaRPr lang="en-US" i="1" dirty="0"/>
          </a:p>
          <a:p>
            <a:pPr marL="45720" indent="0">
              <a:buNone/>
            </a:pPr>
            <a:endParaRPr lang="en-US" dirty="0" smtClean="0"/>
          </a:p>
        </p:txBody>
      </p:sp>
      <p:sp>
        <p:nvSpPr>
          <p:cNvPr id="3" name="Title 2"/>
          <p:cNvSpPr>
            <a:spLocks noGrp="1"/>
          </p:cNvSpPr>
          <p:nvPr>
            <p:ph type="title"/>
          </p:nvPr>
        </p:nvSpPr>
        <p:spPr/>
        <p:txBody>
          <a:bodyPr/>
          <a:lstStyle/>
          <a:p>
            <a:r>
              <a:rPr lang="en-US" dirty="0" smtClean="0"/>
              <a:t>References</a:t>
            </a:r>
            <a:endParaRPr lang="en-US" dirty="0"/>
          </a:p>
        </p:txBody>
      </p:sp>
      <p:sp>
        <p:nvSpPr>
          <p:cNvPr id="4" name="TextBox 3"/>
          <p:cNvSpPr txBox="1"/>
          <p:nvPr/>
        </p:nvSpPr>
        <p:spPr>
          <a:xfrm>
            <a:off x="211667" y="104986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18935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4" y="1432559"/>
            <a:ext cx="4028769" cy="3619529"/>
          </a:xfrm>
        </p:spPr>
        <p:txBody>
          <a:bodyPr/>
          <a:lstStyle/>
          <a:p>
            <a:r>
              <a:rPr lang="en-US" dirty="0" smtClean="0"/>
              <a:t>Do different styles of music have different effects on the stress levels of listeners?</a:t>
            </a:r>
          </a:p>
          <a:p>
            <a:r>
              <a:rPr lang="en-US" dirty="0" smtClean="0"/>
              <a:t>If so, do individual style preferences affect the efficacy of different musical styles?</a:t>
            </a:r>
            <a:endParaRPr lang="en-US" dirty="0"/>
          </a:p>
        </p:txBody>
      </p:sp>
      <p:sp>
        <p:nvSpPr>
          <p:cNvPr id="3" name="Title 2"/>
          <p:cNvSpPr>
            <a:spLocks noGrp="1"/>
          </p:cNvSpPr>
          <p:nvPr>
            <p:ph type="title"/>
          </p:nvPr>
        </p:nvSpPr>
        <p:spPr/>
        <p:txBody>
          <a:bodyPr/>
          <a:lstStyle/>
          <a:p>
            <a:r>
              <a:rPr lang="en-US" dirty="0" smtClean="0"/>
              <a:t>The questions</a:t>
            </a:r>
            <a:endParaRPr lang="en-US" dirty="0"/>
          </a:p>
        </p:txBody>
      </p:sp>
      <p:pic>
        <p:nvPicPr>
          <p:cNvPr id="4" name="Picture 3" descr="Screen Shot 2015-03-08 at 8.54.4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2539" y="1983570"/>
            <a:ext cx="4616358" cy="2942914"/>
          </a:xfrm>
          <a:prstGeom prst="rect">
            <a:avLst/>
          </a:prstGeom>
        </p:spPr>
      </p:pic>
      <p:sp>
        <p:nvSpPr>
          <p:cNvPr id="6" name="TextBox 5"/>
          <p:cNvSpPr txBox="1"/>
          <p:nvPr/>
        </p:nvSpPr>
        <p:spPr>
          <a:xfrm>
            <a:off x="7428263" y="916681"/>
            <a:ext cx="1528095" cy="276999"/>
          </a:xfrm>
          <a:prstGeom prst="rect">
            <a:avLst/>
          </a:prstGeom>
          <a:noFill/>
        </p:spPr>
        <p:txBody>
          <a:bodyPr wrap="square" rtlCol="0">
            <a:spAutoFit/>
          </a:bodyPr>
          <a:lstStyle/>
          <a:p>
            <a:r>
              <a:rPr lang="en-US" sz="1200" i="1" dirty="0" err="1" smtClean="0">
                <a:solidFill>
                  <a:schemeClr val="bg1"/>
                </a:solidFill>
              </a:rPr>
              <a:t>Mornhinweg</a:t>
            </a:r>
            <a:r>
              <a:rPr lang="en-US" sz="1200" i="1" dirty="0" smtClean="0">
                <a:solidFill>
                  <a:schemeClr val="bg1"/>
                </a:solidFill>
              </a:rPr>
              <a:t>, 1992</a:t>
            </a:r>
            <a:endParaRPr lang="en-US" sz="1200" i="1" dirty="0">
              <a:solidFill>
                <a:schemeClr val="bg1"/>
              </a:solidFill>
            </a:endParaRPr>
          </a:p>
        </p:txBody>
      </p:sp>
    </p:spTree>
    <p:extLst>
      <p:ext uri="{BB962C8B-B14F-4D97-AF65-F5344CB8AC3E}">
        <p14:creationId xmlns:p14="http://schemas.microsoft.com/office/powerpoint/2010/main" val="27747725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4" y="1432559"/>
            <a:ext cx="8407893" cy="4024254"/>
          </a:xfrm>
        </p:spPr>
        <p:txBody>
          <a:bodyPr>
            <a:normAutofit fontScale="92500" lnSpcReduction="20000"/>
          </a:bodyPr>
          <a:lstStyle/>
          <a:p>
            <a:r>
              <a:rPr lang="en-US" dirty="0" smtClean="0"/>
              <a:t>Subjects indicated preference for one musical style:</a:t>
            </a:r>
          </a:p>
          <a:p>
            <a:pPr lvl="1"/>
            <a:r>
              <a:rPr lang="en-US" dirty="0" smtClean="0"/>
              <a:t>Easy Listening</a:t>
            </a:r>
          </a:p>
          <a:p>
            <a:pPr lvl="1"/>
            <a:r>
              <a:rPr lang="en-US" dirty="0" smtClean="0"/>
              <a:t>Popular</a:t>
            </a:r>
          </a:p>
          <a:p>
            <a:pPr lvl="1"/>
            <a:r>
              <a:rPr lang="en-US" dirty="0" smtClean="0"/>
              <a:t>Country/Western</a:t>
            </a:r>
          </a:p>
          <a:p>
            <a:pPr lvl="1"/>
            <a:r>
              <a:rPr lang="en-US" dirty="0" smtClean="0"/>
              <a:t>Hard Rock</a:t>
            </a:r>
          </a:p>
          <a:p>
            <a:pPr lvl="1"/>
            <a:r>
              <a:rPr lang="en-US" dirty="0" smtClean="0"/>
              <a:t>New Age</a:t>
            </a:r>
          </a:p>
          <a:p>
            <a:pPr lvl="1"/>
            <a:r>
              <a:rPr lang="en-US" dirty="0" smtClean="0"/>
              <a:t>Classical</a:t>
            </a:r>
          </a:p>
          <a:p>
            <a:pPr lvl="1"/>
            <a:r>
              <a:rPr lang="en-US" dirty="0" smtClean="0"/>
              <a:t>Other</a:t>
            </a:r>
          </a:p>
          <a:p>
            <a:r>
              <a:rPr lang="en-US" dirty="0" smtClean="0"/>
              <a:t>Subjects listened to 20 minutes each of classical/baroque, popular, and new age music with breaks in between listening.</a:t>
            </a:r>
          </a:p>
          <a:p>
            <a:r>
              <a:rPr lang="en-US" dirty="0" smtClean="0"/>
              <a:t>Before and after each style, subjects completed a self report stress test.</a:t>
            </a:r>
          </a:p>
          <a:p>
            <a:r>
              <a:rPr lang="en-US" dirty="0" smtClean="0"/>
              <a:t>One subgroup measured their pulse before and after each style as well.</a:t>
            </a:r>
          </a:p>
          <a:p>
            <a:pPr marL="365760" lvl="1" indent="0">
              <a:buNone/>
            </a:pPr>
            <a:endParaRPr lang="en-US" dirty="0" smtClean="0"/>
          </a:p>
          <a:p>
            <a:pPr lvl="1"/>
            <a:endParaRPr lang="en-US" dirty="0"/>
          </a:p>
        </p:txBody>
      </p:sp>
      <p:sp>
        <p:nvSpPr>
          <p:cNvPr id="3" name="Title 2"/>
          <p:cNvSpPr>
            <a:spLocks noGrp="1"/>
          </p:cNvSpPr>
          <p:nvPr>
            <p:ph type="title"/>
          </p:nvPr>
        </p:nvSpPr>
        <p:spPr/>
        <p:txBody>
          <a:bodyPr/>
          <a:lstStyle/>
          <a:p>
            <a:r>
              <a:rPr lang="en-US" dirty="0" smtClean="0"/>
              <a:t>The Procedure</a:t>
            </a:r>
            <a:endParaRPr lang="en-US" dirty="0"/>
          </a:p>
        </p:txBody>
      </p:sp>
      <p:sp>
        <p:nvSpPr>
          <p:cNvPr id="5" name="TextBox 4"/>
          <p:cNvSpPr txBox="1"/>
          <p:nvPr/>
        </p:nvSpPr>
        <p:spPr>
          <a:xfrm>
            <a:off x="7428263" y="916681"/>
            <a:ext cx="1528095" cy="276999"/>
          </a:xfrm>
          <a:prstGeom prst="rect">
            <a:avLst/>
          </a:prstGeom>
          <a:noFill/>
        </p:spPr>
        <p:txBody>
          <a:bodyPr wrap="square" rtlCol="0">
            <a:spAutoFit/>
          </a:bodyPr>
          <a:lstStyle/>
          <a:p>
            <a:r>
              <a:rPr lang="en-US" sz="1200" i="1" dirty="0" err="1" smtClean="0">
                <a:solidFill>
                  <a:schemeClr val="bg1"/>
                </a:solidFill>
              </a:rPr>
              <a:t>Mornhinweg</a:t>
            </a:r>
            <a:r>
              <a:rPr lang="en-US" sz="1200" i="1" dirty="0" smtClean="0">
                <a:solidFill>
                  <a:schemeClr val="bg1"/>
                </a:solidFill>
              </a:rPr>
              <a:t>, 1992</a:t>
            </a:r>
            <a:endParaRPr lang="en-US" sz="1200" i="1" dirty="0">
              <a:solidFill>
                <a:schemeClr val="bg1"/>
              </a:solidFill>
            </a:endParaRPr>
          </a:p>
        </p:txBody>
      </p:sp>
    </p:spTree>
    <p:extLst>
      <p:ext uri="{BB962C8B-B14F-4D97-AF65-F5344CB8AC3E}">
        <p14:creationId xmlns:p14="http://schemas.microsoft.com/office/powerpoint/2010/main" val="40107264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4" y="1432559"/>
            <a:ext cx="8407893" cy="1721507"/>
          </a:xfrm>
        </p:spPr>
        <p:txBody>
          <a:bodyPr>
            <a:normAutofit/>
          </a:bodyPr>
          <a:lstStyle/>
          <a:p>
            <a:r>
              <a:rPr lang="en-US" dirty="0" smtClean="0"/>
              <a:t>New age and classical/baroque music both had a stress relieving effect on participants and also lowered heart rate.</a:t>
            </a:r>
          </a:p>
          <a:p>
            <a:r>
              <a:rPr lang="en-US" dirty="0" smtClean="0"/>
              <a:t>Popular music caused a decrease in relaxation and increased heart rate.</a:t>
            </a:r>
          </a:p>
        </p:txBody>
      </p:sp>
      <p:sp>
        <p:nvSpPr>
          <p:cNvPr id="3" name="Title 2"/>
          <p:cNvSpPr>
            <a:spLocks noGrp="1"/>
          </p:cNvSpPr>
          <p:nvPr>
            <p:ph type="title"/>
          </p:nvPr>
        </p:nvSpPr>
        <p:spPr/>
        <p:txBody>
          <a:bodyPr/>
          <a:lstStyle/>
          <a:p>
            <a:r>
              <a:rPr lang="en-US" dirty="0" smtClean="0"/>
              <a:t>The Results</a:t>
            </a:r>
            <a:endParaRPr lang="en-US" dirty="0"/>
          </a:p>
        </p:txBody>
      </p:sp>
      <p:sp>
        <p:nvSpPr>
          <p:cNvPr id="4" name="TextBox 3"/>
          <p:cNvSpPr txBox="1"/>
          <p:nvPr/>
        </p:nvSpPr>
        <p:spPr>
          <a:xfrm>
            <a:off x="7428263" y="916681"/>
            <a:ext cx="1528095" cy="276999"/>
          </a:xfrm>
          <a:prstGeom prst="rect">
            <a:avLst/>
          </a:prstGeom>
          <a:noFill/>
        </p:spPr>
        <p:txBody>
          <a:bodyPr wrap="square" rtlCol="0">
            <a:spAutoFit/>
          </a:bodyPr>
          <a:lstStyle/>
          <a:p>
            <a:r>
              <a:rPr lang="en-US" sz="1200" i="1" dirty="0" err="1" smtClean="0">
                <a:solidFill>
                  <a:schemeClr val="bg1"/>
                </a:solidFill>
              </a:rPr>
              <a:t>Mornhinweg</a:t>
            </a:r>
            <a:r>
              <a:rPr lang="en-US" sz="1200" i="1" dirty="0" smtClean="0">
                <a:solidFill>
                  <a:schemeClr val="bg1"/>
                </a:solidFill>
              </a:rPr>
              <a:t>, 1992</a:t>
            </a:r>
            <a:endParaRPr lang="en-US" sz="1200" i="1" dirty="0">
              <a:solidFill>
                <a:schemeClr val="bg1"/>
              </a:solidFill>
            </a:endParaRPr>
          </a:p>
        </p:txBody>
      </p:sp>
      <p:pic>
        <p:nvPicPr>
          <p:cNvPr id="5" name="Picture 4" descr="Screen Shot 2015-03-08 at 9.08.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336" y="2787819"/>
            <a:ext cx="4960561" cy="2627125"/>
          </a:xfrm>
          <a:prstGeom prst="rect">
            <a:avLst/>
          </a:prstGeom>
        </p:spPr>
      </p:pic>
      <p:sp>
        <p:nvSpPr>
          <p:cNvPr id="8" name="Content Placeholder 1"/>
          <p:cNvSpPr txBox="1">
            <a:spLocks/>
          </p:cNvSpPr>
          <p:nvPr/>
        </p:nvSpPr>
        <p:spPr>
          <a:xfrm>
            <a:off x="381005" y="3154065"/>
            <a:ext cx="3447332" cy="2260879"/>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dirty="0" smtClean="0"/>
              <a:t>Despite the fact no one liked new age and many liked pop, new age was relaxing and pop was not relaxing.</a:t>
            </a:r>
          </a:p>
          <a:p>
            <a:endParaRPr lang="en-US" dirty="0" smtClean="0"/>
          </a:p>
        </p:txBody>
      </p:sp>
    </p:spTree>
    <p:extLst>
      <p:ext uri="{BB962C8B-B14F-4D97-AF65-F5344CB8AC3E}">
        <p14:creationId xmlns:p14="http://schemas.microsoft.com/office/powerpoint/2010/main" val="6788064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4" y="1432559"/>
            <a:ext cx="8407893" cy="4121946"/>
          </a:xfrm>
        </p:spPr>
        <p:txBody>
          <a:bodyPr>
            <a:normAutofit/>
          </a:bodyPr>
          <a:lstStyle/>
          <a:p>
            <a:r>
              <a:rPr lang="en-US" dirty="0"/>
              <a:t>Implications</a:t>
            </a:r>
          </a:p>
          <a:p>
            <a:pPr lvl="1"/>
            <a:r>
              <a:rPr lang="en-US" dirty="0"/>
              <a:t>It is clear music could have a significant effect on relaxation and stress, possibly even physiological factors such as heart rate.</a:t>
            </a:r>
          </a:p>
          <a:p>
            <a:pPr lvl="1"/>
            <a:r>
              <a:rPr lang="en-US" dirty="0"/>
              <a:t>Suggests that music could be used to control things like pain, sleep, nausea, or anxiety.</a:t>
            </a:r>
          </a:p>
          <a:p>
            <a:r>
              <a:rPr lang="en-US" dirty="0" smtClean="0"/>
              <a:t>Limitations:</a:t>
            </a:r>
          </a:p>
          <a:p>
            <a:pPr lvl="1"/>
            <a:r>
              <a:rPr lang="en-US" dirty="0" smtClean="0"/>
              <a:t>Sample was not random, it was a convenience sample in which subjects personally knew the experimenter.</a:t>
            </a:r>
          </a:p>
          <a:p>
            <a:pPr lvl="1"/>
            <a:r>
              <a:rPr lang="en-US" dirty="0" smtClean="0"/>
              <a:t>Highly reliant on self reporting, which is a less reliable observational technique.</a:t>
            </a:r>
          </a:p>
          <a:p>
            <a:pPr lvl="1"/>
            <a:r>
              <a:rPr lang="en-US" dirty="0" smtClean="0"/>
              <a:t>Ultimately only focused on subjective reporting of feelings and could not draw larger conclusions due to small sample size.</a:t>
            </a:r>
          </a:p>
        </p:txBody>
      </p:sp>
      <p:sp>
        <p:nvSpPr>
          <p:cNvPr id="3" name="Title 2"/>
          <p:cNvSpPr>
            <a:spLocks noGrp="1"/>
          </p:cNvSpPr>
          <p:nvPr>
            <p:ph type="title"/>
          </p:nvPr>
        </p:nvSpPr>
        <p:spPr/>
        <p:txBody>
          <a:bodyPr/>
          <a:lstStyle/>
          <a:p>
            <a:r>
              <a:rPr lang="en-US" dirty="0" smtClean="0"/>
              <a:t>The Future</a:t>
            </a:r>
            <a:endParaRPr lang="en-US" dirty="0"/>
          </a:p>
        </p:txBody>
      </p:sp>
      <p:sp>
        <p:nvSpPr>
          <p:cNvPr id="4" name="TextBox 3"/>
          <p:cNvSpPr txBox="1"/>
          <p:nvPr/>
        </p:nvSpPr>
        <p:spPr>
          <a:xfrm>
            <a:off x="7428263" y="916681"/>
            <a:ext cx="1528095" cy="276999"/>
          </a:xfrm>
          <a:prstGeom prst="rect">
            <a:avLst/>
          </a:prstGeom>
          <a:noFill/>
        </p:spPr>
        <p:txBody>
          <a:bodyPr wrap="square" rtlCol="0">
            <a:spAutoFit/>
          </a:bodyPr>
          <a:lstStyle/>
          <a:p>
            <a:r>
              <a:rPr lang="en-US" sz="1200" i="1" dirty="0" err="1" smtClean="0">
                <a:solidFill>
                  <a:schemeClr val="bg1"/>
                </a:solidFill>
              </a:rPr>
              <a:t>Mornhinweg</a:t>
            </a:r>
            <a:r>
              <a:rPr lang="en-US" sz="1200" i="1" dirty="0" smtClean="0">
                <a:solidFill>
                  <a:schemeClr val="bg1"/>
                </a:solidFill>
              </a:rPr>
              <a:t>, 1992</a:t>
            </a:r>
            <a:endParaRPr lang="en-US" sz="1200" i="1" dirty="0">
              <a:solidFill>
                <a:schemeClr val="bg1"/>
              </a:solidFill>
            </a:endParaRPr>
          </a:p>
        </p:txBody>
      </p:sp>
    </p:spTree>
    <p:extLst>
      <p:ext uri="{BB962C8B-B14F-4D97-AF65-F5344CB8AC3E}">
        <p14:creationId xmlns:p14="http://schemas.microsoft.com/office/powerpoint/2010/main" val="374937957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81000" y="1604945"/>
            <a:ext cx="6324600" cy="2526044"/>
          </a:xfrm>
          <a:prstGeom prst="rect">
            <a:avLst/>
          </a:prstGeom>
        </p:spPr>
        <p:txBody>
          <a:bodyPr vert="horz" lIns="91440" tIns="45720" rIns="91440" bIns="45720" rtlCol="0" anchor="ctr">
            <a:noAutofit/>
          </a:bodyPr>
          <a:lstStyle>
            <a:lvl1pPr algn="r" defTabSz="914400" rtl="0" eaLnBrk="1" latinLnBrk="0" hangingPunct="1">
              <a:spcBef>
                <a:spcPct val="0"/>
              </a:spcBef>
              <a:buNone/>
              <a:defRPr sz="4200" kern="1200" cap="all" spc="150" baseline="0">
                <a:ln>
                  <a:noFill/>
                </a:ln>
                <a:solidFill>
                  <a:schemeClr val="bg1"/>
                </a:solidFill>
                <a:effectLst/>
                <a:latin typeface="+mj-lt"/>
                <a:ea typeface="+mj-ea"/>
                <a:cs typeface="+mj-cs"/>
              </a:defRPr>
            </a:lvl1pPr>
          </a:lstStyle>
          <a:p>
            <a:pPr algn="ctr"/>
            <a:r>
              <a:rPr lang="en-US" u="sng" dirty="0" smtClean="0"/>
              <a:t>Article #2</a:t>
            </a:r>
            <a:br>
              <a:rPr lang="en-US" u="sng" dirty="0" smtClean="0"/>
            </a:br>
            <a:r>
              <a:rPr lang="en-US" sz="2500" dirty="0" smtClean="0"/>
              <a:t>Immediate physiological responses of healthy volunteers to different types of music: cardiovascular, hormonal, and mental changes</a:t>
            </a:r>
            <a:endParaRPr lang="en-US" sz="2500" dirty="0"/>
          </a:p>
        </p:txBody>
      </p:sp>
      <p:sp>
        <p:nvSpPr>
          <p:cNvPr id="5" name="Text Placeholder 1"/>
          <p:cNvSpPr txBox="1">
            <a:spLocks/>
          </p:cNvSpPr>
          <p:nvPr/>
        </p:nvSpPr>
        <p:spPr>
          <a:xfrm>
            <a:off x="7019355" y="1493296"/>
            <a:ext cx="1911832" cy="2735385"/>
          </a:xfrm>
          <a:prstGeom prst="rect">
            <a:avLst/>
          </a:prstGeom>
        </p:spPr>
        <p:txBody>
          <a:bodyPr vert="horz" lIns="91440" tIns="45720" rIns="91440" bIns="45720" rtlCol="0" anchor="ctr">
            <a:normAutofit fontScale="85000" lnSpcReduction="10000"/>
          </a:bodyPr>
          <a:lstStyle>
            <a:lvl1pPr marL="0" indent="0" algn="l" defTabSz="914400" rtl="0" eaLnBrk="1" latinLnBrk="0" hangingPunct="1">
              <a:spcBef>
                <a:spcPct val="20000"/>
              </a:spcBef>
              <a:buClr>
                <a:schemeClr val="accent1"/>
              </a:buClr>
              <a:buFont typeface="Wingdings 2" pitchFamily="18" charset="2"/>
              <a:buNone/>
              <a:defRPr sz="1900" kern="1200" spc="150" baseline="0">
                <a:solidFill>
                  <a:srgbClr val="FFFFFF"/>
                </a:solidFill>
                <a:latin typeface="+mn-lt"/>
                <a:ea typeface="+mn-ea"/>
                <a:cs typeface="+mn-cs"/>
              </a:defRPr>
            </a:lvl1pPr>
            <a:lvl2pPr marL="457200" indent="0" algn="ctr" defTabSz="914400" rtl="0" eaLnBrk="1" latinLnBrk="0" hangingPunct="1">
              <a:spcBef>
                <a:spcPct val="20000"/>
              </a:spcBef>
              <a:buClr>
                <a:schemeClr val="accent2"/>
              </a:buClr>
              <a:buFont typeface="Wingdings" pitchFamily="2" charset="2"/>
              <a:buNone/>
              <a:defRPr sz="1800" kern="1200" spc="100" baseline="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Wingdings" pitchFamily="2" charset="2"/>
              <a:buNone/>
              <a:defRPr sz="1600" kern="1200" spc="100" baseline="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Wingdings" pitchFamily="2" charset="2"/>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6"/>
              </a:buClr>
              <a:buFont typeface="Wingdings" pitchFamily="2" charset="2"/>
              <a:buNone/>
              <a:defRPr sz="1300" kern="1200" spc="1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Wingdings" pitchFamily="2" charset="2"/>
              <a:buNone/>
              <a:defRPr sz="12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Wingdings" pitchFamily="2" charset="2"/>
              <a:buNone/>
              <a:defRPr sz="12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Wingdings" pitchFamily="2" charset="2"/>
              <a:buNone/>
              <a:defRPr sz="12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5"/>
              </a:buClr>
              <a:buFont typeface="Wingdings" pitchFamily="2" charset="2"/>
              <a:buNone/>
              <a:defRPr sz="1200" kern="1200">
                <a:solidFill>
                  <a:schemeClr val="tx1">
                    <a:tint val="75000"/>
                  </a:schemeClr>
                </a:solidFill>
                <a:latin typeface="+mn-lt"/>
                <a:ea typeface="+mn-ea"/>
                <a:cs typeface="+mn-cs"/>
              </a:defRPr>
            </a:lvl9pPr>
          </a:lstStyle>
          <a:p>
            <a:r>
              <a:rPr lang="en-US" dirty="0" smtClean="0"/>
              <a:t>M. </a:t>
            </a:r>
            <a:r>
              <a:rPr lang="en-US" dirty="0" err="1" smtClean="0"/>
              <a:t>Möckel</a:t>
            </a:r>
            <a:r>
              <a:rPr lang="en-US" dirty="0" smtClean="0"/>
              <a:t> </a:t>
            </a:r>
          </a:p>
          <a:p>
            <a:r>
              <a:rPr lang="en-US" dirty="0" smtClean="0"/>
              <a:t>L. </a:t>
            </a:r>
            <a:r>
              <a:rPr lang="en-US" dirty="0" err="1" smtClean="0"/>
              <a:t>Röcker</a:t>
            </a:r>
            <a:endParaRPr lang="en-US" dirty="0" smtClean="0"/>
          </a:p>
          <a:p>
            <a:r>
              <a:rPr lang="en-US" dirty="0" smtClean="0"/>
              <a:t>T. </a:t>
            </a:r>
            <a:r>
              <a:rPr lang="en-US" dirty="0" err="1" smtClean="0"/>
              <a:t>Störk</a:t>
            </a:r>
            <a:endParaRPr lang="en-US" dirty="0" smtClean="0"/>
          </a:p>
          <a:p>
            <a:r>
              <a:rPr lang="en-US" dirty="0" smtClean="0"/>
              <a:t>J. </a:t>
            </a:r>
            <a:r>
              <a:rPr lang="en-US" dirty="0" err="1" smtClean="0"/>
              <a:t>Vollert</a:t>
            </a:r>
            <a:r>
              <a:rPr lang="en-US" dirty="0" smtClean="0"/>
              <a:t> </a:t>
            </a:r>
          </a:p>
          <a:p>
            <a:r>
              <a:rPr lang="en-US" dirty="0" smtClean="0"/>
              <a:t>O, </a:t>
            </a:r>
            <a:r>
              <a:rPr lang="en-US" dirty="0" err="1" smtClean="0"/>
              <a:t>Danne</a:t>
            </a:r>
            <a:endParaRPr lang="en-US" dirty="0" smtClean="0"/>
          </a:p>
          <a:p>
            <a:r>
              <a:rPr lang="en-US" dirty="0" smtClean="0"/>
              <a:t>H. </a:t>
            </a:r>
            <a:r>
              <a:rPr lang="en-US" dirty="0" err="1" smtClean="0"/>
              <a:t>Eichstädt</a:t>
            </a:r>
            <a:endParaRPr lang="en-US" dirty="0" smtClean="0"/>
          </a:p>
          <a:p>
            <a:r>
              <a:rPr lang="en-US" dirty="0" smtClean="0"/>
              <a:t>R Müller</a:t>
            </a:r>
          </a:p>
          <a:p>
            <a:r>
              <a:rPr lang="en-US" dirty="0" smtClean="0"/>
              <a:t>H. </a:t>
            </a:r>
            <a:r>
              <a:rPr lang="en-US" dirty="0" err="1" smtClean="0"/>
              <a:t>Hochrein</a:t>
            </a:r>
            <a:endParaRPr lang="en-US" dirty="0" smtClean="0"/>
          </a:p>
          <a:p>
            <a:endParaRPr lang="en-US" dirty="0" smtClean="0"/>
          </a:p>
          <a:p>
            <a:r>
              <a:rPr lang="en-US" dirty="0" smtClean="0"/>
              <a:t>March 1994</a:t>
            </a:r>
            <a:endParaRPr lang="en-US" dirty="0"/>
          </a:p>
        </p:txBody>
      </p:sp>
    </p:spTree>
    <p:extLst>
      <p:ext uri="{BB962C8B-B14F-4D97-AF65-F5344CB8AC3E}">
        <p14:creationId xmlns:p14="http://schemas.microsoft.com/office/powerpoint/2010/main" val="18947292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are the physiological and mental effects of drastically different types of music on subjects?</a:t>
            </a:r>
          </a:p>
          <a:p>
            <a:r>
              <a:rPr lang="en-US" dirty="0" smtClean="0"/>
              <a:t>Hypothesis:</a:t>
            </a:r>
          </a:p>
          <a:p>
            <a:pPr lvl="1"/>
            <a:r>
              <a:rPr lang="en-US" dirty="0" smtClean="0"/>
              <a:t>A waltz by Johann Strauss would cause some amount of arousal and stress.</a:t>
            </a:r>
          </a:p>
          <a:p>
            <a:pPr lvl="1"/>
            <a:r>
              <a:rPr lang="en-US" dirty="0" smtClean="0"/>
              <a:t>A meditative raga by Ravi Shankar would cause relaxation and stress reduction.</a:t>
            </a:r>
          </a:p>
          <a:p>
            <a:pPr lvl="1"/>
            <a:r>
              <a:rPr lang="en-US" dirty="0" smtClean="0"/>
              <a:t>A modern classic by Hans Werner </a:t>
            </a:r>
            <a:r>
              <a:rPr lang="en-US" dirty="0" err="1" smtClean="0"/>
              <a:t>Henze</a:t>
            </a:r>
            <a:r>
              <a:rPr lang="en-US" dirty="0" smtClean="0"/>
              <a:t> would cause varied effects depending on the listener’s personal tastes.</a:t>
            </a:r>
            <a:endParaRPr lang="en-US" dirty="0"/>
          </a:p>
        </p:txBody>
      </p:sp>
      <p:sp>
        <p:nvSpPr>
          <p:cNvPr id="3" name="Title 2"/>
          <p:cNvSpPr>
            <a:spLocks noGrp="1"/>
          </p:cNvSpPr>
          <p:nvPr>
            <p:ph type="title"/>
          </p:nvPr>
        </p:nvSpPr>
        <p:spPr/>
        <p:txBody>
          <a:bodyPr/>
          <a:lstStyle/>
          <a:p>
            <a:r>
              <a:rPr lang="en-US" dirty="0" smtClean="0"/>
              <a:t>The Questions	</a:t>
            </a:r>
            <a:endParaRPr lang="en-US" dirty="0"/>
          </a:p>
        </p:txBody>
      </p:sp>
      <p:sp>
        <p:nvSpPr>
          <p:cNvPr id="4" name="TextBox 3"/>
          <p:cNvSpPr txBox="1"/>
          <p:nvPr/>
        </p:nvSpPr>
        <p:spPr>
          <a:xfrm>
            <a:off x="7828743" y="916682"/>
            <a:ext cx="1127615" cy="276999"/>
          </a:xfrm>
          <a:prstGeom prst="rect">
            <a:avLst/>
          </a:prstGeom>
          <a:noFill/>
        </p:spPr>
        <p:txBody>
          <a:bodyPr wrap="square" rtlCol="0">
            <a:spAutoFit/>
          </a:bodyPr>
          <a:lstStyle/>
          <a:p>
            <a:r>
              <a:rPr lang="en-US" sz="1200" i="1" dirty="0" smtClean="0">
                <a:solidFill>
                  <a:schemeClr val="bg1"/>
                </a:solidFill>
              </a:rPr>
              <a:t>Möckel</a:t>
            </a:r>
            <a:r>
              <a:rPr lang="en-US" sz="1200" i="1" dirty="0">
                <a:solidFill>
                  <a:schemeClr val="bg1"/>
                </a:solidFill>
              </a:rPr>
              <a:t>,</a:t>
            </a:r>
            <a:r>
              <a:rPr lang="en-US" sz="1200" i="1" dirty="0" smtClean="0">
                <a:solidFill>
                  <a:schemeClr val="bg1"/>
                </a:solidFill>
              </a:rPr>
              <a:t>1994</a:t>
            </a:r>
            <a:endParaRPr lang="en-US" sz="1200" i="1" dirty="0">
              <a:solidFill>
                <a:schemeClr val="bg1"/>
              </a:solidFill>
            </a:endParaRPr>
          </a:p>
        </p:txBody>
      </p:sp>
    </p:spTree>
    <p:extLst>
      <p:ext uri="{BB962C8B-B14F-4D97-AF65-F5344CB8AC3E}">
        <p14:creationId xmlns:p14="http://schemas.microsoft.com/office/powerpoint/2010/main" val="247304302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Subjects were each exposed to three pieces from Johann Strauss, Ravi Shankar, and Hans Werner </a:t>
            </a:r>
            <a:r>
              <a:rPr lang="en-US" dirty="0" err="1" smtClean="0"/>
              <a:t>Henze</a:t>
            </a:r>
            <a:r>
              <a:rPr lang="en-US" dirty="0" smtClean="0"/>
              <a:t>.</a:t>
            </a:r>
          </a:p>
          <a:p>
            <a:r>
              <a:rPr lang="en-US" dirty="0" smtClean="0"/>
              <a:t>Before and after each piece, subjects had to take a </a:t>
            </a:r>
            <a:r>
              <a:rPr lang="en-US" dirty="0" err="1" smtClean="0"/>
              <a:t>Zerssen</a:t>
            </a:r>
            <a:r>
              <a:rPr lang="en-US" dirty="0" smtClean="0"/>
              <a:t> test to evaluate their mental state.</a:t>
            </a:r>
          </a:p>
          <a:p>
            <a:r>
              <a:rPr lang="en-US" dirty="0" smtClean="0"/>
              <a:t>Throughout the three pieces, measurements were recorded for heart rate, blood pressure, Doppler mitral flow, and hormone levels in the blood.</a:t>
            </a:r>
            <a:endParaRPr lang="en-US" dirty="0"/>
          </a:p>
        </p:txBody>
      </p:sp>
      <p:sp>
        <p:nvSpPr>
          <p:cNvPr id="3" name="Title 2"/>
          <p:cNvSpPr>
            <a:spLocks noGrp="1"/>
          </p:cNvSpPr>
          <p:nvPr>
            <p:ph type="title"/>
          </p:nvPr>
        </p:nvSpPr>
        <p:spPr/>
        <p:txBody>
          <a:bodyPr/>
          <a:lstStyle/>
          <a:p>
            <a:r>
              <a:rPr lang="en-US" dirty="0" smtClean="0"/>
              <a:t>The Procedure</a:t>
            </a:r>
            <a:endParaRPr lang="en-US" dirty="0"/>
          </a:p>
        </p:txBody>
      </p:sp>
      <p:sp>
        <p:nvSpPr>
          <p:cNvPr id="5" name="TextBox 4"/>
          <p:cNvSpPr txBox="1"/>
          <p:nvPr/>
        </p:nvSpPr>
        <p:spPr>
          <a:xfrm>
            <a:off x="7828743" y="916682"/>
            <a:ext cx="1127615" cy="276999"/>
          </a:xfrm>
          <a:prstGeom prst="rect">
            <a:avLst/>
          </a:prstGeom>
          <a:noFill/>
        </p:spPr>
        <p:txBody>
          <a:bodyPr wrap="square" rtlCol="0">
            <a:spAutoFit/>
          </a:bodyPr>
          <a:lstStyle/>
          <a:p>
            <a:r>
              <a:rPr lang="en-US" sz="1200" i="1" dirty="0" err="1" smtClean="0">
                <a:solidFill>
                  <a:schemeClr val="bg1"/>
                </a:solidFill>
              </a:rPr>
              <a:t>Möckel</a:t>
            </a:r>
            <a:r>
              <a:rPr lang="en-US" sz="1200" i="1" dirty="0" smtClean="0">
                <a:solidFill>
                  <a:schemeClr val="bg1"/>
                </a:solidFill>
              </a:rPr>
              <a:t> 1994</a:t>
            </a:r>
            <a:endParaRPr lang="en-US" sz="1200" i="1" dirty="0">
              <a:solidFill>
                <a:schemeClr val="bg1"/>
              </a:solidFill>
            </a:endParaRPr>
          </a:p>
        </p:txBody>
      </p:sp>
    </p:spTree>
    <p:extLst>
      <p:ext uri="{BB962C8B-B14F-4D97-AF65-F5344CB8AC3E}">
        <p14:creationId xmlns:p14="http://schemas.microsoft.com/office/powerpoint/2010/main" val="47162325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Plaza">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Grid.thmx</Template>
  <TotalTime>1108</TotalTime>
  <Words>1821</Words>
  <Application>Microsoft Macintosh PowerPoint</Application>
  <PresentationFormat>On-screen Show (16:10)</PresentationFormat>
  <Paragraphs>169</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Grid</vt:lpstr>
      <vt:lpstr>PowerPoint Presentation</vt:lpstr>
      <vt:lpstr>PowerPoint Presentation</vt:lpstr>
      <vt:lpstr>The questions</vt:lpstr>
      <vt:lpstr>The Procedure</vt:lpstr>
      <vt:lpstr>The Results</vt:lpstr>
      <vt:lpstr>The Future</vt:lpstr>
      <vt:lpstr>PowerPoint Presentation</vt:lpstr>
      <vt:lpstr>The Questions </vt:lpstr>
      <vt:lpstr>The Procedure</vt:lpstr>
      <vt:lpstr>The Results</vt:lpstr>
      <vt:lpstr>The future</vt:lpstr>
      <vt:lpstr>PowerPoint Presentation</vt:lpstr>
      <vt:lpstr>The Questions </vt:lpstr>
      <vt:lpstr>The Procedure</vt:lpstr>
      <vt:lpstr>The Results</vt:lpstr>
      <vt:lpstr>The future</vt:lpstr>
      <vt:lpstr>PowerPoint Presentation</vt:lpstr>
      <vt:lpstr>The Questions </vt:lpstr>
      <vt:lpstr>The Procedure</vt:lpstr>
      <vt:lpstr>The Results</vt:lpstr>
      <vt:lpstr>The future</vt:lpstr>
      <vt:lpstr>Connections</vt:lpstr>
      <vt:lpstr>Summary</vt:lpstr>
      <vt:lpstr>Building Upon research</vt:lpstr>
      <vt:lpstr>Building Upon research</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Headphones</dc:title>
  <dc:creator>Alexander Golin</dc:creator>
  <cp:lastModifiedBy>Alexander Golin</cp:lastModifiedBy>
  <cp:revision>51</cp:revision>
  <dcterms:created xsi:type="dcterms:W3CDTF">2015-03-07T17:31:53Z</dcterms:created>
  <dcterms:modified xsi:type="dcterms:W3CDTF">2015-03-09T14:42:28Z</dcterms:modified>
</cp:coreProperties>
</file>