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ato"/>
      <p:regular r:id="rId20"/>
      <p:bold r:id="rId21"/>
      <p:italic r:id="rId22"/>
      <p:boldItalic r:id="rId23"/>
    </p:embeddedFon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Average-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6c13442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6c13442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484bced7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484bced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484bced7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484bced7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484bced7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484bced7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484bced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484bced7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4e9d2fcd9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4e9d2fcd9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0be78c0b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0be78c0b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0be78c0b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0be78c0b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0be78c0b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0be78c0b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484bced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484bced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484bced7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484bced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0be78c0b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0be78c0b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6c13442b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6c13442b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slide" Target="/ppt/slides/slide11.xml"/><Relationship Id="rId10" Type="http://schemas.openxmlformats.org/officeDocument/2006/relationships/slide" Target="/ppt/slides/slide11.xml"/><Relationship Id="rId13" Type="http://schemas.openxmlformats.org/officeDocument/2006/relationships/slide" Target="/ppt/slides/slide12.xml"/><Relationship Id="rId12" Type="http://schemas.openxmlformats.org/officeDocument/2006/relationships/slide" Target="/ppt/slides/slide11.xm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5.xml"/><Relationship Id="rId4" Type="http://schemas.openxmlformats.org/officeDocument/2006/relationships/slide" Target="/ppt/slides/slide5.xml"/><Relationship Id="rId9" Type="http://schemas.openxmlformats.org/officeDocument/2006/relationships/slide" Target="/ppt/slides/slide10.xml"/><Relationship Id="rId15" Type="http://schemas.openxmlformats.org/officeDocument/2006/relationships/slide" Target="/ppt/slides/slide13.xml"/><Relationship Id="rId14" Type="http://schemas.openxmlformats.org/officeDocument/2006/relationships/slide" Target="/ppt/slides/slide12.xml"/><Relationship Id="rId5" Type="http://schemas.openxmlformats.org/officeDocument/2006/relationships/slide" Target="/ppt/slides/slide7.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Annual</a:t>
            </a:r>
            <a:r>
              <a:rPr lang="en"/>
              <a:t> online store analysis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Presented</a:t>
            </a:r>
            <a:r>
              <a:rPr b="1" lang="en"/>
              <a:t> by</a:t>
            </a:r>
            <a:r>
              <a:rPr lang="en"/>
              <a:t>: Alyssa Gomez</a:t>
            </a:r>
            <a:endParaRPr/>
          </a:p>
          <a:p>
            <a:pPr indent="0" lvl="0" marL="0" rtl="0" algn="ctr">
              <a:spcBef>
                <a:spcPts val="0"/>
              </a:spcBef>
              <a:spcAft>
                <a:spcPts val="0"/>
              </a:spcAft>
              <a:buNone/>
            </a:pPr>
            <a:r>
              <a:rPr b="1" lang="en"/>
              <a:t>Last updated</a:t>
            </a:r>
            <a:r>
              <a:rPr lang="en"/>
              <a:t>: January 29th,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400250" y="575950"/>
            <a:ext cx="6321600" cy="10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t>Highest and lowest customer purchase counts </a:t>
            </a:r>
            <a:endParaRPr sz="2600"/>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3800950" y="1595775"/>
            <a:ext cx="2941750" cy="3002400"/>
          </a:xfrm>
          <a:prstGeom prst="rect">
            <a:avLst/>
          </a:prstGeom>
          <a:noFill/>
          <a:ln>
            <a:noFill/>
          </a:ln>
        </p:spPr>
      </p:pic>
      <p:pic>
        <p:nvPicPr>
          <p:cNvPr id="128" name="Google Shape;128;p22"/>
          <p:cNvPicPr preferRelativeResize="0"/>
          <p:nvPr/>
        </p:nvPicPr>
        <p:blipFill>
          <a:blip r:embed="rId4">
            <a:alphaModFix/>
          </a:blip>
          <a:stretch>
            <a:fillRect/>
          </a:stretch>
        </p:blipFill>
        <p:spPr>
          <a:xfrm>
            <a:off x="672375" y="1595775"/>
            <a:ext cx="2941750" cy="3002400"/>
          </a:xfrm>
          <a:prstGeom prst="rect">
            <a:avLst/>
          </a:prstGeom>
          <a:noFill/>
          <a:ln>
            <a:noFill/>
          </a:ln>
        </p:spPr>
      </p:pic>
      <p:sp>
        <p:nvSpPr>
          <p:cNvPr id="129" name="Google Shape;129;p22"/>
          <p:cNvSpPr txBox="1"/>
          <p:nvPr/>
        </p:nvSpPr>
        <p:spPr>
          <a:xfrm>
            <a:off x="6929525" y="1102275"/>
            <a:ext cx="1989000" cy="3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2"/>
                </a:solidFill>
                <a:latin typeface="Lato"/>
                <a:ea typeface="Lato"/>
                <a:cs typeface="Lato"/>
                <a:sym typeface="Lato"/>
              </a:rPr>
              <a:t>These represent the top five highest and lowest number of purchases made by each customer, with the left </a:t>
            </a:r>
            <a:r>
              <a:rPr lang="en" sz="1900">
                <a:solidFill>
                  <a:schemeClr val="dk2"/>
                </a:solidFill>
                <a:latin typeface="Lato"/>
                <a:ea typeface="Lato"/>
                <a:cs typeface="Lato"/>
                <a:sym typeface="Lato"/>
              </a:rPr>
              <a:t>graph</a:t>
            </a:r>
            <a:r>
              <a:rPr lang="en" sz="1900">
                <a:solidFill>
                  <a:schemeClr val="dk2"/>
                </a:solidFill>
                <a:latin typeface="Lato"/>
                <a:ea typeface="Lato"/>
                <a:cs typeface="Lato"/>
                <a:sym typeface="Lato"/>
              </a:rPr>
              <a:t> being the five </a:t>
            </a:r>
            <a:r>
              <a:rPr lang="en" sz="1900">
                <a:solidFill>
                  <a:schemeClr val="dk2"/>
                </a:solidFill>
                <a:latin typeface="Lato"/>
                <a:ea typeface="Lato"/>
                <a:cs typeface="Lato"/>
                <a:sym typeface="Lato"/>
              </a:rPr>
              <a:t>highest</a:t>
            </a:r>
            <a:r>
              <a:rPr lang="en" sz="1900">
                <a:solidFill>
                  <a:schemeClr val="dk2"/>
                </a:solidFill>
                <a:latin typeface="Lato"/>
                <a:ea typeface="Lato"/>
                <a:cs typeface="Lato"/>
                <a:sym typeface="Lato"/>
              </a:rPr>
              <a:t> and the right graph being the five lowest</a:t>
            </a:r>
            <a:endParaRPr sz="2100">
              <a:solidFill>
                <a:schemeClr val="dk2"/>
              </a:solidFill>
              <a:latin typeface="Lato"/>
              <a:ea typeface="Lato"/>
              <a:cs typeface="Lato"/>
              <a:sym typeface="Lato"/>
            </a:endParaRPr>
          </a:p>
        </p:txBody>
      </p:sp>
      <p:sp>
        <p:nvSpPr>
          <p:cNvPr id="130" name="Google Shape;130;p22"/>
          <p:cNvSpPr txBox="1"/>
          <p:nvPr/>
        </p:nvSpPr>
        <p:spPr>
          <a:xfrm>
            <a:off x="676350" y="1234125"/>
            <a:ext cx="29418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Highest </a:t>
            </a:r>
            <a:endParaRPr sz="1800">
              <a:solidFill>
                <a:schemeClr val="accent3"/>
              </a:solidFill>
              <a:latin typeface="Average"/>
              <a:ea typeface="Average"/>
              <a:cs typeface="Average"/>
              <a:sym typeface="Average"/>
            </a:endParaRPr>
          </a:p>
        </p:txBody>
      </p:sp>
      <p:sp>
        <p:nvSpPr>
          <p:cNvPr id="131" name="Google Shape;131;p22"/>
          <p:cNvSpPr txBox="1"/>
          <p:nvPr/>
        </p:nvSpPr>
        <p:spPr>
          <a:xfrm>
            <a:off x="3838550" y="1247300"/>
            <a:ext cx="29043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Lowest </a:t>
            </a:r>
            <a:endParaRPr sz="1800">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Coupons </a:t>
            </a:r>
            <a:r>
              <a:rPr lang="en"/>
              <a:t>distributions</a:t>
            </a:r>
            <a:r>
              <a:rPr lang="en"/>
              <a:t> </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3"/>
          <p:cNvPicPr preferRelativeResize="0"/>
          <p:nvPr/>
        </p:nvPicPr>
        <p:blipFill>
          <a:blip r:embed="rId3">
            <a:alphaModFix/>
          </a:blip>
          <a:stretch>
            <a:fillRect/>
          </a:stretch>
        </p:blipFill>
        <p:spPr>
          <a:xfrm>
            <a:off x="644450" y="1595775"/>
            <a:ext cx="5903850" cy="3125800"/>
          </a:xfrm>
          <a:prstGeom prst="rect">
            <a:avLst/>
          </a:prstGeom>
          <a:noFill/>
          <a:ln>
            <a:noFill/>
          </a:ln>
        </p:spPr>
      </p:pic>
      <p:sp>
        <p:nvSpPr>
          <p:cNvPr id="139" name="Google Shape;139;p23"/>
          <p:cNvSpPr txBox="1"/>
          <p:nvPr/>
        </p:nvSpPr>
        <p:spPr>
          <a:xfrm>
            <a:off x="1265775" y="40175"/>
            <a:ext cx="791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40" name="Google Shape;140;p23"/>
          <p:cNvSpPr txBox="1"/>
          <p:nvPr/>
        </p:nvSpPr>
        <p:spPr>
          <a:xfrm>
            <a:off x="6782900" y="1595775"/>
            <a:ext cx="1948800" cy="3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This graph illustrates the distribution of coupon usage as a percentage of total sales.</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There are 48 different coupons used.</a:t>
            </a:r>
            <a:endParaRPr sz="1800">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a:t>
            </a:r>
            <a:r>
              <a:rPr lang="en"/>
              <a:t>activity</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4"/>
          <p:cNvPicPr preferRelativeResize="0"/>
          <p:nvPr/>
        </p:nvPicPr>
        <p:blipFill>
          <a:blip r:embed="rId3">
            <a:alphaModFix/>
          </a:blip>
          <a:stretch>
            <a:fillRect/>
          </a:stretch>
        </p:blipFill>
        <p:spPr>
          <a:xfrm>
            <a:off x="436050" y="1211250"/>
            <a:ext cx="4545575" cy="3570600"/>
          </a:xfrm>
          <a:prstGeom prst="rect">
            <a:avLst/>
          </a:prstGeom>
          <a:noFill/>
          <a:ln>
            <a:noFill/>
          </a:ln>
        </p:spPr>
      </p:pic>
      <p:sp>
        <p:nvSpPr>
          <p:cNvPr id="148" name="Google Shape;148;p24"/>
          <p:cNvSpPr txBox="1"/>
          <p:nvPr/>
        </p:nvSpPr>
        <p:spPr>
          <a:xfrm>
            <a:off x="5545325" y="1245700"/>
            <a:ext cx="3176400" cy="3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2"/>
                </a:solidFill>
                <a:latin typeface="Lato"/>
                <a:ea typeface="Lato"/>
                <a:cs typeface="Lato"/>
                <a:sym typeface="Lato"/>
              </a:rPr>
              <a:t>This graph illustrates the average, maximum, and minimum durations of customer online activity</a:t>
            </a:r>
            <a:endParaRPr sz="2100">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Offline </a:t>
            </a:r>
            <a:r>
              <a:rPr lang="en"/>
              <a:t>activity</a:t>
            </a:r>
            <a:endParaRPr/>
          </a:p>
        </p:txBody>
      </p:sp>
      <p:sp>
        <p:nvSpPr>
          <p:cNvPr id="154" name="Google Shape;15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5"/>
          <p:cNvPicPr preferRelativeResize="0"/>
          <p:nvPr/>
        </p:nvPicPr>
        <p:blipFill>
          <a:blip r:embed="rId3">
            <a:alphaModFix/>
          </a:blip>
          <a:stretch>
            <a:fillRect/>
          </a:stretch>
        </p:blipFill>
        <p:spPr>
          <a:xfrm>
            <a:off x="421900" y="1211350"/>
            <a:ext cx="4612951" cy="3587901"/>
          </a:xfrm>
          <a:prstGeom prst="rect">
            <a:avLst/>
          </a:prstGeom>
          <a:noFill/>
          <a:ln>
            <a:noFill/>
          </a:ln>
        </p:spPr>
      </p:pic>
      <p:sp>
        <p:nvSpPr>
          <p:cNvPr id="156" name="Google Shape;156;p25"/>
          <p:cNvSpPr txBox="1"/>
          <p:nvPr/>
        </p:nvSpPr>
        <p:spPr>
          <a:xfrm>
            <a:off x="7695150" y="281275"/>
            <a:ext cx="148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57" name="Google Shape;157;p25"/>
          <p:cNvSpPr txBox="1"/>
          <p:nvPr/>
        </p:nvSpPr>
        <p:spPr>
          <a:xfrm>
            <a:off x="5806525" y="1211350"/>
            <a:ext cx="2652000" cy="28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100">
                <a:solidFill>
                  <a:schemeClr val="dk2"/>
                </a:solidFill>
                <a:latin typeface="Lato"/>
                <a:ea typeface="Lato"/>
                <a:cs typeface="Lato"/>
                <a:sym typeface="Lato"/>
              </a:rPr>
              <a:t>This graph illustrates the average, maximum, and minimum durations of customer offline activity</a:t>
            </a:r>
            <a:endParaRPr sz="1800">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3" name="Google Shape;16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conclusion, this in-depth analysis of these business metrics has offered valuable insights into various aspects of the company’s operations. From understanding customer distributions and gender demographics to tracking daily sales, revenue, and purchase counts, we've gained a holistic perspective on the company’s performance. The examination of coupon distribution and the online and offline activities of the customers has provided key indicators for strategic decision-making. Armed with this knowledge, the company is well-positioned to refine their approach, optimize customer engagement, and drive continued success in the ever-evolving landscape of the business.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slideshow provides a comprehensive overview of key metrics including total counts of specific data groups, customer distributions, gender distributions, daily sales, revenue, purchase counts, coupon distribution, and the online and offline activity of customers. Dive into the data to uncover insights driving customer behavior and sales performance.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72" name="Google Shape;72;p15"/>
          <p:cNvSpPr txBox="1"/>
          <p:nvPr>
            <p:ph idx="1" type="body"/>
          </p:nvPr>
        </p:nvSpPr>
        <p:spPr>
          <a:xfrm>
            <a:off x="2168200" y="1156350"/>
            <a:ext cx="6321600" cy="283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Specifications of the data</a:t>
            </a:r>
            <a:endParaRPr/>
          </a:p>
          <a:p>
            <a:pPr indent="-334327" lvl="0" marL="457200" rtl="0" algn="l">
              <a:spcBef>
                <a:spcPts val="1200"/>
              </a:spcBef>
              <a:spcAft>
                <a:spcPts val="0"/>
              </a:spcAft>
              <a:buSzPct val="100000"/>
              <a:buChar char="❏"/>
            </a:pPr>
            <a:r>
              <a:rPr lang="en" u="sng">
                <a:solidFill>
                  <a:schemeClr val="hlink"/>
                </a:solidFill>
                <a:hlinkClick action="ppaction://hlinkshowjump?jump=nextslide"/>
              </a:rPr>
              <a:t>Total counts of specific groups of data</a:t>
            </a:r>
            <a:endParaRPr/>
          </a:p>
          <a:p>
            <a:pPr indent="-334327" lvl="0" marL="457200" rtl="0" algn="l">
              <a:spcBef>
                <a:spcPts val="0"/>
              </a:spcBef>
              <a:spcAft>
                <a:spcPts val="0"/>
              </a:spcAft>
              <a:buSzPct val="100000"/>
              <a:buChar char="❏"/>
            </a:pPr>
            <a:r>
              <a:rPr lang="en" u="sng">
                <a:solidFill>
                  <a:schemeClr val="hlink"/>
                </a:solidFill>
                <a:hlinkClick action="ppaction://hlinksldjump" r:id="rId3"/>
              </a:rPr>
              <a:t>Customer </a:t>
            </a:r>
            <a:r>
              <a:rPr lang="en" u="sng">
                <a:solidFill>
                  <a:schemeClr val="hlink"/>
                </a:solidFill>
                <a:hlinkClick action="ppaction://hlinksldjump" r:id="rId4"/>
              </a:rPr>
              <a:t>distribution</a:t>
            </a:r>
            <a:endParaRPr/>
          </a:p>
          <a:p>
            <a:pPr indent="-334327" lvl="0" marL="457200" rtl="0" algn="l">
              <a:spcBef>
                <a:spcPts val="0"/>
              </a:spcBef>
              <a:spcAft>
                <a:spcPts val="0"/>
              </a:spcAft>
              <a:buSzPct val="100000"/>
              <a:buChar char="❏"/>
            </a:pPr>
            <a:r>
              <a:rPr lang="en" u="sng">
                <a:solidFill>
                  <a:schemeClr val="hlink"/>
                </a:solidFill>
                <a:hlinkClick action="ppaction://hlinksldjump" r:id="rId5"/>
              </a:rPr>
              <a:t>Gender </a:t>
            </a:r>
            <a:r>
              <a:rPr lang="en" u="sng">
                <a:solidFill>
                  <a:schemeClr val="hlink"/>
                </a:solidFill>
                <a:hlinkClick action="ppaction://hlinksldjump" r:id="rId6"/>
              </a:rPr>
              <a:t>distribution</a:t>
            </a:r>
            <a:endParaRPr/>
          </a:p>
          <a:p>
            <a:pPr indent="-334327" lvl="0" marL="457200" rtl="0" algn="l">
              <a:spcBef>
                <a:spcPts val="0"/>
              </a:spcBef>
              <a:spcAft>
                <a:spcPts val="0"/>
              </a:spcAft>
              <a:buSzPct val="100000"/>
              <a:buChar char="❏"/>
            </a:pPr>
            <a:r>
              <a:rPr lang="en" u="sng">
                <a:solidFill>
                  <a:schemeClr val="hlink"/>
                </a:solidFill>
                <a:hlinkClick action="ppaction://hlinksldjump" r:id="rId7"/>
              </a:rPr>
              <a:t>Daily sales</a:t>
            </a:r>
            <a:endParaRPr/>
          </a:p>
          <a:p>
            <a:pPr indent="-334327" lvl="0" marL="457200" rtl="0" algn="l">
              <a:spcBef>
                <a:spcPts val="0"/>
              </a:spcBef>
              <a:spcAft>
                <a:spcPts val="0"/>
              </a:spcAft>
              <a:buSzPct val="100000"/>
              <a:buChar char="❏"/>
            </a:pPr>
            <a:r>
              <a:rPr lang="en" u="sng">
                <a:solidFill>
                  <a:schemeClr val="hlink"/>
                </a:solidFill>
                <a:hlinkClick action="ppaction://hlinksldjump" r:id="rId8"/>
              </a:rPr>
              <a:t>Daily revenue</a:t>
            </a:r>
            <a:endParaRPr/>
          </a:p>
          <a:p>
            <a:pPr indent="-334327" lvl="0" marL="457200" rtl="0" algn="l">
              <a:spcBef>
                <a:spcPts val="0"/>
              </a:spcBef>
              <a:spcAft>
                <a:spcPts val="0"/>
              </a:spcAft>
              <a:buSzPct val="100000"/>
              <a:buChar char="❏"/>
            </a:pPr>
            <a:r>
              <a:rPr lang="en" u="sng">
                <a:solidFill>
                  <a:schemeClr val="hlink"/>
                </a:solidFill>
                <a:hlinkClick action="ppaction://hlinksldjump" r:id="rId9"/>
              </a:rPr>
              <a:t>Purchase counts</a:t>
            </a:r>
            <a:endParaRPr/>
          </a:p>
          <a:p>
            <a:pPr indent="-334327" lvl="0" marL="457200" rtl="0" algn="l">
              <a:spcBef>
                <a:spcPts val="0"/>
              </a:spcBef>
              <a:spcAft>
                <a:spcPts val="0"/>
              </a:spcAft>
              <a:buSzPct val="100000"/>
              <a:buChar char="❏"/>
            </a:pPr>
            <a:r>
              <a:rPr lang="en" u="sng">
                <a:solidFill>
                  <a:schemeClr val="hlink"/>
                </a:solidFill>
                <a:hlinkClick action="ppaction://hlinksldjump" r:id="rId10"/>
              </a:rPr>
              <a:t>Coupon</a:t>
            </a:r>
            <a:r>
              <a:rPr lang="en" u="sng">
                <a:solidFill>
                  <a:schemeClr val="hlink"/>
                </a:solidFill>
                <a:hlinkClick action="ppaction://hlinksldjump" r:id="rId11"/>
              </a:rPr>
              <a:t> </a:t>
            </a:r>
            <a:r>
              <a:rPr lang="en" u="sng">
                <a:solidFill>
                  <a:schemeClr val="hlink"/>
                </a:solidFill>
                <a:hlinkClick action="ppaction://hlinksldjump" r:id="rId12"/>
              </a:rPr>
              <a:t>distribution</a:t>
            </a:r>
            <a:endParaRPr/>
          </a:p>
          <a:p>
            <a:pPr indent="-334327" lvl="0" marL="457200" rtl="0" algn="l">
              <a:spcBef>
                <a:spcPts val="0"/>
              </a:spcBef>
              <a:spcAft>
                <a:spcPts val="0"/>
              </a:spcAft>
              <a:buSzPct val="100000"/>
              <a:buChar char="❏"/>
            </a:pPr>
            <a:r>
              <a:rPr lang="en" u="sng">
                <a:solidFill>
                  <a:schemeClr val="hlink"/>
                </a:solidFill>
                <a:hlinkClick action="ppaction://hlinksldjump" r:id="rId13"/>
              </a:rPr>
              <a:t>Online </a:t>
            </a:r>
            <a:r>
              <a:rPr lang="en" u="sng">
                <a:solidFill>
                  <a:schemeClr val="hlink"/>
                </a:solidFill>
                <a:hlinkClick action="ppaction://hlinksldjump" r:id="rId14"/>
              </a:rPr>
              <a:t>activity</a:t>
            </a:r>
            <a:endParaRPr/>
          </a:p>
          <a:p>
            <a:pPr indent="-334327" lvl="0" marL="457200" rtl="0" algn="l">
              <a:spcBef>
                <a:spcPts val="0"/>
              </a:spcBef>
              <a:spcAft>
                <a:spcPts val="0"/>
              </a:spcAft>
              <a:buSzPct val="100000"/>
              <a:buChar char="❏"/>
            </a:pPr>
            <a:r>
              <a:rPr lang="en" u="sng">
                <a:solidFill>
                  <a:schemeClr val="hlink"/>
                </a:solidFill>
                <a:hlinkClick action="ppaction://hlinksldjump" r:id="rId15"/>
              </a:rPr>
              <a:t>Offline activity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244">
                <a:latin typeface="Lato"/>
                <a:ea typeface="Lato"/>
                <a:cs typeface="Lato"/>
                <a:sym typeface="Lato"/>
              </a:rPr>
              <a:t>Specifications of the dataset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total number of buyers is 52955.</a:t>
            </a:r>
            <a:endParaRPr/>
          </a:p>
          <a:p>
            <a:pPr indent="-342900" lvl="0" marL="457200" rtl="0" algn="l">
              <a:spcBef>
                <a:spcPts val="0"/>
              </a:spcBef>
              <a:spcAft>
                <a:spcPts val="0"/>
              </a:spcAft>
              <a:buSzPts val="1800"/>
              <a:buChar char="❖"/>
            </a:pPr>
            <a:r>
              <a:rPr lang="en"/>
              <a:t>The </a:t>
            </a:r>
            <a:r>
              <a:rPr lang="en"/>
              <a:t>total</a:t>
            </a:r>
            <a:r>
              <a:rPr lang="en"/>
              <a:t> number of customers is 1468.</a:t>
            </a:r>
            <a:endParaRPr/>
          </a:p>
          <a:p>
            <a:pPr indent="-342900" lvl="0" marL="457200" rtl="0" algn="l">
              <a:spcBef>
                <a:spcPts val="0"/>
              </a:spcBef>
              <a:spcAft>
                <a:spcPts val="0"/>
              </a:spcAft>
              <a:buSzPts val="1800"/>
              <a:buChar char="❖"/>
            </a:pPr>
            <a:r>
              <a:rPr lang="en"/>
              <a:t>The number of different products is 1145 placed into 21 </a:t>
            </a:r>
            <a:r>
              <a:rPr lang="en"/>
              <a:t>different</a:t>
            </a:r>
            <a:r>
              <a:rPr lang="en"/>
              <a:t> </a:t>
            </a:r>
            <a:r>
              <a:rPr lang="en"/>
              <a:t>categories.</a:t>
            </a:r>
            <a:endParaRPr/>
          </a:p>
          <a:p>
            <a:pPr indent="-342900" lvl="0" marL="457200" rtl="0" algn="l">
              <a:spcBef>
                <a:spcPts val="0"/>
              </a:spcBef>
              <a:spcAft>
                <a:spcPts val="0"/>
              </a:spcAft>
              <a:buSzPts val="1800"/>
              <a:buChar char="❖"/>
            </a:pPr>
            <a:r>
              <a:rPr lang="en"/>
              <a:t>The number of </a:t>
            </a:r>
            <a:r>
              <a:rPr lang="en"/>
              <a:t>cities</a:t>
            </a:r>
            <a:r>
              <a:rPr lang="en"/>
              <a:t> that held sales is 5.</a:t>
            </a:r>
            <a:endParaRPr/>
          </a:p>
          <a:p>
            <a:pPr indent="-342900" lvl="0" marL="457200" rtl="0" algn="l">
              <a:spcBef>
                <a:spcPts val="0"/>
              </a:spcBef>
              <a:spcAft>
                <a:spcPts val="0"/>
              </a:spcAft>
              <a:buSzPts val="1800"/>
              <a:buChar char="❖"/>
            </a:pPr>
            <a:r>
              <a:rPr lang="en"/>
              <a:t>The number of revenue is $27,64,625.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customers are distributed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0" y="1323100"/>
            <a:ext cx="4465776" cy="3682001"/>
          </a:xfrm>
          <a:prstGeom prst="rect">
            <a:avLst/>
          </a:prstGeom>
          <a:noFill/>
          <a:ln>
            <a:noFill/>
          </a:ln>
        </p:spPr>
      </p:pic>
      <p:pic>
        <p:nvPicPr>
          <p:cNvPr id="86" name="Google Shape;86;p17"/>
          <p:cNvPicPr preferRelativeResize="0"/>
          <p:nvPr/>
        </p:nvPicPr>
        <p:blipFill>
          <a:blip r:embed="rId4">
            <a:alphaModFix/>
          </a:blip>
          <a:stretch>
            <a:fillRect/>
          </a:stretch>
        </p:blipFill>
        <p:spPr>
          <a:xfrm>
            <a:off x="4572000" y="1323100"/>
            <a:ext cx="4424300" cy="3681999"/>
          </a:xfrm>
          <a:prstGeom prst="rect">
            <a:avLst/>
          </a:prstGeom>
          <a:noFill/>
          <a:ln>
            <a:noFill/>
          </a:ln>
        </p:spPr>
      </p:pic>
      <p:sp>
        <p:nvSpPr>
          <p:cNvPr id="87" name="Google Shape;87;p17"/>
          <p:cNvSpPr txBox="1"/>
          <p:nvPr/>
        </p:nvSpPr>
        <p:spPr>
          <a:xfrm>
            <a:off x="2883275" y="1769075"/>
            <a:ext cx="1582500" cy="12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This graph demonstrates the number of total sales in each location.</a:t>
            </a:r>
            <a:endParaRPr>
              <a:solidFill>
                <a:schemeClr val="dk2"/>
              </a:solidFill>
              <a:latin typeface="Lato"/>
              <a:ea typeface="Lato"/>
              <a:cs typeface="Lato"/>
              <a:sym typeface="Lato"/>
            </a:endParaRPr>
          </a:p>
        </p:txBody>
      </p:sp>
      <p:sp>
        <p:nvSpPr>
          <p:cNvPr id="88" name="Google Shape;88;p17"/>
          <p:cNvSpPr txBox="1"/>
          <p:nvPr/>
        </p:nvSpPr>
        <p:spPr>
          <a:xfrm>
            <a:off x="6976250" y="1605350"/>
            <a:ext cx="1896300" cy="9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This graph illustrates the distribution of customers across different locations.</a:t>
            </a:r>
            <a:endParaRPr>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City buyer </a:t>
            </a:r>
            <a:r>
              <a:rPr lang="en"/>
              <a:t>distribution</a:t>
            </a:r>
            <a:r>
              <a:rPr lang="en"/>
              <a:t> </a:t>
            </a:r>
            <a:endParaRPr/>
          </a:p>
        </p:txBody>
      </p:sp>
      <p:sp>
        <p:nvSpPr>
          <p:cNvPr id="94" name="Google Shape;94;p18"/>
          <p:cNvSpPr txBox="1"/>
          <p:nvPr>
            <p:ph idx="1" type="body"/>
          </p:nvPr>
        </p:nvSpPr>
        <p:spPr>
          <a:xfrm>
            <a:off x="311700" y="1165650"/>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California - 16136	</a:t>
            </a:r>
            <a:endParaRPr sz="2100"/>
          </a:p>
          <a:p>
            <a:pPr indent="-361950" lvl="0" marL="457200" rtl="0" algn="l">
              <a:spcBef>
                <a:spcPts val="0"/>
              </a:spcBef>
              <a:spcAft>
                <a:spcPts val="0"/>
              </a:spcAft>
              <a:buSzPts val="2100"/>
              <a:buChar char="●"/>
            </a:pPr>
            <a:r>
              <a:rPr lang="en" sz="2100"/>
              <a:t>Chicago - 18380</a:t>
            </a:r>
            <a:endParaRPr sz="2100"/>
          </a:p>
          <a:p>
            <a:pPr indent="-361950" lvl="0" marL="457200" rtl="0" algn="l">
              <a:spcBef>
                <a:spcPts val="0"/>
              </a:spcBef>
              <a:spcAft>
                <a:spcPts val="0"/>
              </a:spcAft>
              <a:buSzPts val="2100"/>
              <a:buChar char="●"/>
            </a:pPr>
            <a:r>
              <a:rPr lang="en" sz="2100"/>
              <a:t>New Jersey - 4503</a:t>
            </a:r>
            <a:endParaRPr sz="2100"/>
          </a:p>
          <a:p>
            <a:pPr indent="-361950" lvl="0" marL="457200" rtl="0" algn="l">
              <a:spcBef>
                <a:spcPts val="0"/>
              </a:spcBef>
              <a:spcAft>
                <a:spcPts val="0"/>
              </a:spcAft>
              <a:buSzPts val="2100"/>
              <a:buChar char="●"/>
            </a:pPr>
            <a:r>
              <a:rPr lang="en" sz="2100"/>
              <a:t>New York - 11173</a:t>
            </a:r>
            <a:endParaRPr sz="2100"/>
          </a:p>
          <a:p>
            <a:pPr indent="-361950" lvl="0" marL="457200" rtl="0" algn="l">
              <a:spcBef>
                <a:spcPts val="0"/>
              </a:spcBef>
              <a:spcAft>
                <a:spcPts val="0"/>
              </a:spcAft>
              <a:buSzPts val="2100"/>
              <a:buChar char="●"/>
            </a:pPr>
            <a:r>
              <a:rPr lang="en" sz="2100"/>
              <a:t>Washington DC - 2732</a:t>
            </a:r>
            <a:endParaRPr sz="2100"/>
          </a:p>
        </p:txBody>
      </p:sp>
      <p:sp>
        <p:nvSpPr>
          <p:cNvPr id="95" name="Google Shape;95;p18"/>
          <p:cNvSpPr txBox="1"/>
          <p:nvPr/>
        </p:nvSpPr>
        <p:spPr>
          <a:xfrm>
            <a:off x="3831925" y="1165650"/>
            <a:ext cx="2475300" cy="20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These numbers represents the total sales volume for each state.</a:t>
            </a:r>
            <a:endParaRPr sz="18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 </a:t>
            </a:r>
            <a:r>
              <a:rPr lang="en"/>
              <a:t>distribution</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863950" y="1211350"/>
            <a:ext cx="4098726" cy="3560326"/>
          </a:xfrm>
          <a:prstGeom prst="rect">
            <a:avLst/>
          </a:prstGeom>
          <a:noFill/>
          <a:ln>
            <a:noFill/>
          </a:ln>
        </p:spPr>
      </p:pic>
      <p:sp>
        <p:nvSpPr>
          <p:cNvPr id="103" name="Google Shape;103;p19"/>
          <p:cNvSpPr txBox="1"/>
          <p:nvPr/>
        </p:nvSpPr>
        <p:spPr>
          <a:xfrm>
            <a:off x="5565425" y="1514425"/>
            <a:ext cx="2913300" cy="35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Lato"/>
                <a:ea typeface="Lato"/>
                <a:cs typeface="Lato"/>
                <a:sym typeface="Lato"/>
              </a:rPr>
              <a:t>This graph displays the distribution of male and female customers.</a:t>
            </a:r>
            <a:endParaRPr sz="2000">
              <a:solidFill>
                <a:schemeClr val="dk2"/>
              </a:solidFill>
              <a:latin typeface="Lato"/>
              <a:ea typeface="Lato"/>
              <a:cs typeface="Lato"/>
              <a:sym typeface="Lato"/>
            </a:endParaRPr>
          </a:p>
          <a:p>
            <a:pPr indent="0" lvl="0" marL="0" rtl="0" algn="l">
              <a:spcBef>
                <a:spcPts val="0"/>
              </a:spcBef>
              <a:spcAft>
                <a:spcPts val="0"/>
              </a:spcAft>
              <a:buNone/>
            </a:pPr>
            <a:r>
              <a:t/>
            </a:r>
            <a:endParaRPr sz="2000">
              <a:solidFill>
                <a:schemeClr val="dk2"/>
              </a:solidFill>
              <a:latin typeface="Lato"/>
              <a:ea typeface="Lato"/>
              <a:cs typeface="Lato"/>
              <a:sym typeface="Lato"/>
            </a:endParaRPr>
          </a:p>
          <a:p>
            <a:pPr indent="-355600" lvl="0" marL="457200" rtl="0" algn="l">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Males accounted for a total of 19,917 sales.</a:t>
            </a:r>
            <a:endParaRPr sz="2000">
              <a:solidFill>
                <a:schemeClr val="dk2"/>
              </a:solidFill>
              <a:latin typeface="Lato"/>
              <a:ea typeface="Lato"/>
              <a:cs typeface="Lato"/>
              <a:sym typeface="Lato"/>
            </a:endParaRPr>
          </a:p>
          <a:p>
            <a:pPr indent="-355600" lvl="0" marL="457200" rtl="0" algn="l">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Female accounted for a total of 33,007 sales.</a:t>
            </a:r>
            <a:endParaRPr sz="20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a:t>
            </a:r>
            <a:r>
              <a:rPr lang="en"/>
              <a:t>distribution</a:t>
            </a:r>
            <a:r>
              <a:rPr lang="en"/>
              <a:t> per day</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0" y="1305200"/>
            <a:ext cx="9143999" cy="3496749"/>
          </a:xfrm>
          <a:prstGeom prst="rect">
            <a:avLst/>
          </a:prstGeom>
          <a:noFill/>
          <a:ln>
            <a:noFill/>
          </a:ln>
        </p:spPr>
      </p:pic>
      <p:sp>
        <p:nvSpPr>
          <p:cNvPr id="111" name="Google Shape;111;p20"/>
          <p:cNvSpPr txBox="1"/>
          <p:nvPr/>
        </p:nvSpPr>
        <p:spPr>
          <a:xfrm>
            <a:off x="371050" y="1438275"/>
            <a:ext cx="2029200" cy="12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Lato"/>
                <a:ea typeface="Lato"/>
                <a:cs typeface="Lato"/>
                <a:sym typeface="Lato"/>
              </a:rPr>
              <a:t>This graph illustrates the daily sales pattern.</a:t>
            </a:r>
            <a:endParaRPr sz="17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revenue</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8" name="Google Shape;118;p21"/>
          <p:cNvSpPr txBox="1"/>
          <p:nvPr/>
        </p:nvSpPr>
        <p:spPr>
          <a:xfrm>
            <a:off x="4962550" y="1314825"/>
            <a:ext cx="3759300" cy="3564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Lato"/>
              <a:buChar char="●"/>
            </a:pPr>
            <a:r>
              <a:rPr lang="en" sz="1700">
                <a:solidFill>
                  <a:schemeClr val="dk2"/>
                </a:solidFill>
                <a:latin typeface="Lato"/>
                <a:ea typeface="Lato"/>
                <a:cs typeface="Lato"/>
                <a:sym typeface="Lato"/>
              </a:rPr>
              <a:t>The dates with the three lowest daily revenues are July 1st, 2019; August 20th, 2019; and December 24th, 2019, with corresponding customer counts of 27, 32, and 35 respectively</a:t>
            </a:r>
            <a:endParaRPr sz="1700">
              <a:solidFill>
                <a:schemeClr val="dk2"/>
              </a:solidFill>
              <a:latin typeface="Lato"/>
              <a:ea typeface="Lato"/>
              <a:cs typeface="Lato"/>
              <a:sym typeface="Lato"/>
            </a:endParaRPr>
          </a:p>
          <a:p>
            <a:pPr indent="-336550" lvl="0" marL="457200" rtl="0" algn="l">
              <a:spcBef>
                <a:spcPts val="0"/>
              </a:spcBef>
              <a:spcAft>
                <a:spcPts val="0"/>
              </a:spcAft>
              <a:buClr>
                <a:schemeClr val="dk2"/>
              </a:buClr>
              <a:buSzPts val="1700"/>
              <a:buFont typeface="Lato"/>
              <a:buChar char="●"/>
            </a:pPr>
            <a:r>
              <a:rPr lang="en" sz="1700">
                <a:solidFill>
                  <a:schemeClr val="dk2"/>
                </a:solidFill>
                <a:latin typeface="Lato"/>
                <a:ea typeface="Lato"/>
                <a:cs typeface="Lato"/>
                <a:sym typeface="Lato"/>
              </a:rPr>
              <a:t>The dates associated with the three highest daily revenues are November 27th, 2019; July 13th, 2019; and August 16th, 2019, with corresponding customer counts of 335, 311, and 298 respectively. </a:t>
            </a:r>
            <a:endParaRPr sz="1700">
              <a:solidFill>
                <a:schemeClr val="dk2"/>
              </a:solidFill>
              <a:latin typeface="Lato"/>
              <a:ea typeface="Lato"/>
              <a:cs typeface="Lato"/>
              <a:sym typeface="Lato"/>
            </a:endParaRPr>
          </a:p>
        </p:txBody>
      </p:sp>
      <p:pic>
        <p:nvPicPr>
          <p:cNvPr id="119" name="Google Shape;119;p21"/>
          <p:cNvPicPr preferRelativeResize="0"/>
          <p:nvPr/>
        </p:nvPicPr>
        <p:blipFill>
          <a:blip r:embed="rId3">
            <a:alphaModFix/>
          </a:blip>
          <a:stretch>
            <a:fillRect/>
          </a:stretch>
        </p:blipFill>
        <p:spPr>
          <a:xfrm>
            <a:off x="160725" y="1314825"/>
            <a:ext cx="4801824" cy="3640593"/>
          </a:xfrm>
          <a:prstGeom prst="rect">
            <a:avLst/>
          </a:prstGeom>
          <a:noFill/>
          <a:ln>
            <a:noFill/>
          </a:ln>
        </p:spPr>
      </p:pic>
      <p:sp>
        <p:nvSpPr>
          <p:cNvPr id="120" name="Google Shape;120;p21"/>
          <p:cNvSpPr txBox="1"/>
          <p:nvPr/>
        </p:nvSpPr>
        <p:spPr>
          <a:xfrm>
            <a:off x="3596425" y="1768075"/>
            <a:ext cx="1145400" cy="16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latin typeface="Lato"/>
                <a:ea typeface="Lato"/>
                <a:cs typeface="Lato"/>
                <a:sym typeface="Lato"/>
              </a:rPr>
              <a:t>This graph illustrates the average, maximum, and minimum  number of sales per day.</a:t>
            </a:r>
            <a:endParaRPr sz="13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