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9"/>
  </p:notesMasterIdLst>
  <p:handoutMasterIdLst>
    <p:handoutMasterId r:id="rId10"/>
  </p:handoutMasterIdLst>
  <p:sldIdLst>
    <p:sldId id="257" r:id="rId5"/>
    <p:sldId id="389" r:id="rId6"/>
    <p:sldId id="392" r:id="rId7"/>
    <p:sldId id="39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725" autoAdjust="0"/>
  </p:normalViewPr>
  <p:slideViewPr>
    <p:cSldViewPr snapToGrid="0">
      <p:cViewPr varScale="1">
        <p:scale>
          <a:sx n="134" d="100"/>
          <a:sy n="134" d="100"/>
        </p:scale>
        <p:origin x="156" y="63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4689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38414960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78875245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95479407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36825022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0605627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3268699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77254444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2405952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3346034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0364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62974469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92111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03854016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226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Tuesday, February 2, 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33827792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Tuesday, February 2, 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98253430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Tuesday, February 2, 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8266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8567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r>
              <a:rPr lang="en-US"/>
              <a:t>Tuesday, February 2, 20XX</a:t>
            </a:r>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7840953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Tuesday, February 2, 20XX</a:t>
            </a:r>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Sample Footer Text</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487913608"/>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33" r:id="rId21"/>
    <p:sldLayoutId id="2147483687" r:id="rId22"/>
    <p:sldLayoutId id="2147483734" r:id="rId23"/>
    <p:sldLayoutId id="2147483696" r:id="rId24"/>
    <p:sldLayoutId id="2147483707" r:id="rId25"/>
    <p:sldLayoutId id="2147483697" r:id="rId26"/>
    <p:sldLayoutId id="2147483731" r:id="rId27"/>
  </p:sldLayoutIdLst>
  <p:hf hdr="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hyperlink" Target="https://www.flickr.com/photos/jdhancock/4335744343"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screen-coding-programming-web-design-2061168/" TargetMode="External"/><Relationship Id="rId2" Type="http://schemas.openxmlformats.org/officeDocument/2006/relationships/image" Target="../media/image4.jpeg"/><Relationship Id="rId1" Type="http://schemas.openxmlformats.org/officeDocument/2006/relationships/slideLayout" Target="../slideLayouts/slideLayout19.xml"/><Relationship Id="rId6" Type="http://schemas.openxmlformats.org/officeDocument/2006/relationships/image" Target="../media/image6.jpeg"/><Relationship Id="rId5" Type="http://schemas.openxmlformats.org/officeDocument/2006/relationships/hyperlink" Target="https://www.wallpaperflare.com/storm-trooper-leia-yoda-scifi-storm-trooper-stormtrooper-wallpaper-toerh"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783046" y="1057836"/>
            <a:ext cx="3998258" cy="1422378"/>
          </a:xfrm>
        </p:spPr>
        <p:txBody>
          <a:bodyPr anchor="b" anchorCtr="0">
            <a:normAutofit fontScale="90000"/>
          </a:bodyPr>
          <a:lstStyle/>
          <a:p>
            <a:pPr algn="ctr"/>
            <a:r>
              <a:rPr lang="en-US" dirty="0" err="1"/>
              <a:t>StormTrooper’s</a:t>
            </a:r>
            <a:br>
              <a:rPr lang="en-US" dirty="0"/>
            </a:br>
            <a:r>
              <a:rPr lang="en-US" dirty="0"/>
              <a:t>Multi-tier architecture</a:t>
            </a:r>
          </a:p>
        </p:txBody>
      </p:sp>
      <p:pic>
        <p:nvPicPr>
          <p:cNvPr id="14" name="Picture Placeholder 13">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3866" r="13866"/>
          <a:stretch/>
        </p:blipFill>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2749175"/>
            <a:ext cx="3781891" cy="3436472"/>
          </a:xfrm>
        </p:spPr>
        <p:txBody>
          <a:bodyPr>
            <a:normAutofit/>
          </a:bodyPr>
          <a:lstStyle/>
          <a:p>
            <a:r>
              <a:rPr lang="en-US" sz="1600" dirty="0"/>
              <a:t>Built Entirely Using Infrastructure as code with amazon </a:t>
            </a:r>
            <a:r>
              <a:rPr lang="en-US" sz="1600" dirty="0" err="1"/>
              <a:t>cloudformation</a:t>
            </a:r>
            <a:endParaRPr lang="en-US" sz="1600" dirty="0"/>
          </a:p>
          <a:p>
            <a:endParaRPr lang="en-US" sz="1600" dirty="0"/>
          </a:p>
          <a:p>
            <a:endParaRPr lang="en-US" sz="1600" dirty="0"/>
          </a:p>
          <a:p>
            <a:endParaRPr lang="en-US" sz="1600" dirty="0"/>
          </a:p>
          <a:p>
            <a:r>
              <a:rPr lang="en-US" sz="1600" dirty="0" err="1"/>
              <a:t>StormTroopers</a:t>
            </a:r>
            <a:r>
              <a:rPr lang="en-US" sz="1600" dirty="0"/>
              <a:t>:</a:t>
            </a:r>
          </a:p>
          <a:p>
            <a:r>
              <a:rPr lang="en-US" sz="1600" dirty="0"/>
              <a:t>Angel Gomez Jr</a:t>
            </a:r>
          </a:p>
          <a:p>
            <a:r>
              <a:rPr lang="en-US" sz="1600" dirty="0"/>
              <a:t>Aaron </a:t>
            </a:r>
            <a:r>
              <a:rPr lang="en-US" sz="1600" dirty="0" err="1"/>
              <a:t>Parangan</a:t>
            </a:r>
            <a:endParaRPr lang="en-US" sz="1600" dirty="0"/>
          </a:p>
          <a:p>
            <a:r>
              <a:rPr lang="en-US" sz="1600" dirty="0"/>
              <a:t>Andrew Friend</a:t>
            </a:r>
          </a:p>
        </p:txBody>
      </p:sp>
      <p:pic>
        <p:nvPicPr>
          <p:cNvPr id="9" name="Picture 8" descr="A screenshot of a computer&#10;&#10;Description automatically generated with low confidence">
            <a:extLst>
              <a:ext uri="{FF2B5EF4-FFF2-40B4-BE49-F238E27FC236}">
                <a16:creationId xmlns:a16="http://schemas.microsoft.com/office/drawing/2014/main" id="{6F86FC2F-E7CA-2E2E-B25A-63FC9561779B}"/>
              </a:ext>
            </a:extLst>
          </p:cNvPr>
          <p:cNvPicPr>
            <a:picLocks noChangeAspect="1"/>
          </p:cNvPicPr>
          <p:nvPr/>
        </p:nvPicPr>
        <p:blipFill>
          <a:blip r:embed="rId5"/>
          <a:stretch>
            <a:fillRect/>
          </a:stretch>
        </p:blipFill>
        <p:spPr>
          <a:xfrm>
            <a:off x="857056" y="3167150"/>
            <a:ext cx="577312" cy="322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CCAE8261-9DFD-21D3-5CF8-1CF591104D6A}"/>
              </a:ext>
            </a:extLst>
          </p:cNvPr>
          <p:cNvSpPr txBox="1"/>
          <p:nvPr/>
        </p:nvSpPr>
        <p:spPr>
          <a:xfrm>
            <a:off x="614363" y="1782509"/>
            <a:ext cx="1010925" cy="400110"/>
          </a:xfrm>
          <a:prstGeom prst="rect">
            <a:avLst/>
          </a:prstGeom>
          <a:solidFill>
            <a:schemeClr val="bg1"/>
          </a:solidFill>
        </p:spPr>
        <p:txBody>
          <a:bodyPr wrap="square" rtlCol="0">
            <a:spAutoFit/>
          </a:bodyPr>
          <a:lstStyle/>
          <a:p>
            <a:r>
              <a:rPr lang="en-US" sz="1000" dirty="0"/>
              <a:t>Multi-tier</a:t>
            </a:r>
          </a:p>
          <a:p>
            <a:r>
              <a:rPr lang="en-US" sz="1000" dirty="0"/>
              <a:t>Architecture</a:t>
            </a:r>
          </a:p>
        </p:txBody>
      </p:sp>
      <p:sp>
        <p:nvSpPr>
          <p:cNvPr id="11" name="TextBox 10">
            <a:extLst>
              <a:ext uri="{FF2B5EF4-FFF2-40B4-BE49-F238E27FC236}">
                <a16:creationId xmlns:a16="http://schemas.microsoft.com/office/drawing/2014/main" id="{70C1B2B4-90F6-FD8F-953D-7F032B842153}"/>
              </a:ext>
            </a:extLst>
          </p:cNvPr>
          <p:cNvSpPr txBox="1"/>
          <p:nvPr/>
        </p:nvSpPr>
        <p:spPr>
          <a:xfrm rot="10800000">
            <a:off x="666134" y="6373251"/>
            <a:ext cx="959154" cy="400110"/>
          </a:xfrm>
          <a:prstGeom prst="rect">
            <a:avLst/>
          </a:prstGeom>
          <a:solidFill>
            <a:schemeClr val="bg1">
              <a:alpha val="78000"/>
            </a:schemeClr>
          </a:solidFill>
        </p:spPr>
        <p:txBody>
          <a:bodyPr wrap="square" rtlCol="0">
            <a:spAutoFit/>
          </a:bodyPr>
          <a:lstStyle/>
          <a:p>
            <a:r>
              <a:rPr lang="en-US" sz="1000" dirty="0"/>
              <a:t>Multi-tier</a:t>
            </a:r>
          </a:p>
          <a:p>
            <a:r>
              <a:rPr lang="en-US" sz="1000" dirty="0"/>
              <a:t>Architecture</a:t>
            </a:r>
          </a:p>
        </p:txBody>
      </p:sp>
      <p:pic>
        <p:nvPicPr>
          <p:cNvPr id="4" name="Picture 3" descr="A screenshot of a computer&#10;&#10;Description automatically generated with low confidence">
            <a:extLst>
              <a:ext uri="{FF2B5EF4-FFF2-40B4-BE49-F238E27FC236}">
                <a16:creationId xmlns:a16="http://schemas.microsoft.com/office/drawing/2014/main" id="{1CD9CC66-317F-7B1B-F3B6-44E67235DEF7}"/>
              </a:ext>
            </a:extLst>
          </p:cNvPr>
          <p:cNvPicPr>
            <a:picLocks noChangeAspect="1"/>
          </p:cNvPicPr>
          <p:nvPr/>
        </p:nvPicPr>
        <p:blipFill>
          <a:blip r:embed="rId5">
            <a:alphaModFix amt="35000"/>
          </a:blip>
          <a:stretch>
            <a:fillRect/>
          </a:stretch>
        </p:blipFill>
        <p:spPr>
          <a:xfrm rot="10800000">
            <a:off x="927728" y="5636418"/>
            <a:ext cx="435963" cy="212939"/>
          </a:xfrm>
          <a:prstGeom prst="rect">
            <a:avLst/>
          </a:prstGeom>
          <a:solidFill>
            <a:srgbClr val="FFFFFF">
              <a:shade val="85000"/>
              <a:alpha val="96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dirty="0"/>
              <a:t>Objective: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4" y="1728280"/>
            <a:ext cx="3565525" cy="4732155"/>
          </a:xfrm>
          <a:solidFill>
            <a:schemeClr val="bg1">
              <a:lumMod val="95000"/>
              <a:lumOff val="5000"/>
            </a:schemeClr>
          </a:solidFill>
        </p:spPr>
        <p:txBody>
          <a:bodyPr/>
          <a:lstStyle/>
          <a:p>
            <a:pPr algn="l"/>
            <a:r>
              <a:rPr lang="en-US" sz="1400" b="1" dirty="0"/>
              <a:t>Everett Enterprises </a:t>
            </a:r>
            <a:r>
              <a:rPr lang="en-US" sz="1400" b="1" i="0" dirty="0">
                <a:solidFill>
                  <a:srgbClr val="D1D5DB"/>
                </a:solidFill>
                <a:effectLst/>
                <a:latin typeface="Söhne"/>
              </a:rPr>
              <a:t>is a startup that provides online practice exams for individuals preparing for the AWS Solutions Architect Associate (SAA) and AWS Certified Cloud Practitioner (CCP) exams. They currently host their website and exam questions in an on-premises data center but have decided to move to the cloud due to the financial and performance improvements. It is critical that the website and exam questions are available to users without any interruption, and the company needs a fast, scalable, reliable, and cost-effective solution for their business requirements.</a:t>
            </a:r>
          </a:p>
          <a:p>
            <a:pPr algn="l"/>
            <a:r>
              <a:rPr lang="en-US" sz="1400" b="1" dirty="0">
                <a:solidFill>
                  <a:srgbClr val="D1D5DB"/>
                </a:solidFill>
                <a:effectLst/>
                <a:latin typeface="Söhne"/>
              </a:rPr>
              <a:t>We</a:t>
            </a:r>
            <a:r>
              <a:rPr lang="en-US" sz="1400" b="1" i="0" dirty="0">
                <a:solidFill>
                  <a:srgbClr val="D1D5DB"/>
                </a:solidFill>
                <a:effectLst/>
                <a:latin typeface="Söhne"/>
              </a:rPr>
              <a:t> have been hired to assist the company with the transition. </a:t>
            </a:r>
            <a:r>
              <a:rPr lang="en-US" sz="1400" b="1" i="0">
                <a:solidFill>
                  <a:srgbClr val="D1D5DB"/>
                </a:solidFill>
                <a:effectLst/>
                <a:latin typeface="Söhne"/>
              </a:rPr>
              <a:t>Our </a:t>
            </a:r>
            <a:r>
              <a:rPr lang="en-US" sz="1400" b="1" i="0" dirty="0">
                <a:solidFill>
                  <a:srgbClr val="D1D5DB"/>
                </a:solidFill>
                <a:effectLst/>
                <a:latin typeface="Söhne"/>
              </a:rPr>
              <a:t>task is to design a cloud-based infrastructure that can meet the needs of the business, including hosting the website, storing exam questions and data, and ensuring high availability and scalability of the system.</a:t>
            </a:r>
          </a:p>
        </p:txBody>
      </p:sp>
      <p:pic>
        <p:nvPicPr>
          <p:cNvPr id="8" name="Picture Placeholder 7">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3875" r="23875"/>
          <a:stretch/>
        </p:blipFill>
        <p:spPr/>
      </p:pic>
      <p:pic>
        <p:nvPicPr>
          <p:cNvPr id="10" name="Picture Placeholder 9">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a:blip r:embed="rId4">
            <a:extLst>
              <a:ext uri="{837473B0-CC2E-450A-ABE3-18F120FF3D39}">
                <a1611:picAttrSrcUrl xmlns:a1611="http://schemas.microsoft.com/office/drawing/2016/11/main" r:id="rId5"/>
              </a:ext>
            </a:extLst>
          </a:blip>
          <a:srcRect l="16648" r="16648"/>
          <a:stretch/>
        </p:blipFill>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F0D4-28C5-B0A9-4592-13E4EA338E17}"/>
              </a:ext>
            </a:extLst>
          </p:cNvPr>
          <p:cNvSpPr>
            <a:spLocks noGrp="1"/>
          </p:cNvSpPr>
          <p:nvPr>
            <p:ph type="title"/>
          </p:nvPr>
        </p:nvSpPr>
        <p:spPr>
          <a:xfrm>
            <a:off x="5696933" y="1463303"/>
            <a:ext cx="6150510" cy="3200400"/>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Multi-tier</a:t>
            </a: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Architecture</a:t>
            </a: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design</a:t>
            </a:r>
          </a:p>
        </p:txBody>
      </p:sp>
      <p:pic>
        <p:nvPicPr>
          <p:cNvPr id="18" name="Picture 17">
            <a:extLst>
              <a:ext uri="{FF2B5EF4-FFF2-40B4-BE49-F238E27FC236}">
                <a16:creationId xmlns:a16="http://schemas.microsoft.com/office/drawing/2014/main" id="{48C24465-4E9D-47B2-35E7-F96AF8FFF5EC}"/>
              </a:ext>
            </a:extLst>
          </p:cNvPr>
          <p:cNvPicPr>
            <a:picLocks noChangeAspect="1"/>
          </p:cNvPicPr>
          <p:nvPr/>
        </p:nvPicPr>
        <p:blipFill rotWithShape="1">
          <a:blip r:embed="rId3"/>
          <a:srcRect l="1302" r="1702"/>
          <a:stretch/>
        </p:blipFill>
        <p:spPr>
          <a:xfrm>
            <a:off x="344557" y="234590"/>
            <a:ext cx="5035825" cy="6384871"/>
          </a:xfrm>
          <a:prstGeom prst="roundRect">
            <a:avLst>
              <a:gd name="adj" fmla="val 3517"/>
            </a:avLst>
          </a:prstGeom>
          <a:solidFill>
            <a:srgbClr val="FFFFFF">
              <a:shade val="85000"/>
            </a:srgbClr>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603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928722"/>
            <a:ext cx="5437187" cy="466725"/>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1308168"/>
            <a:ext cx="2377608" cy="2265216"/>
          </a:xfrm>
        </p:spPr>
        <p:txBody>
          <a:bodyPr/>
          <a:lstStyle/>
          <a:p>
            <a:pPr algn="ctr"/>
            <a:r>
              <a:rPr lang="en-US" sz="2000" dirty="0"/>
              <a:t>Angel Gomez JR</a:t>
            </a:r>
          </a:p>
          <a:p>
            <a:pPr algn="ctr"/>
            <a:r>
              <a:rPr lang="en-US" sz="2000" dirty="0"/>
              <a:t>LinkedIn:</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l="5" r="5"/>
          <a:stretch/>
        </p:blipFill>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l="5" r="5"/>
          <a:stretch/>
        </p:blipFill>
        <p:spPr/>
      </p:pic>
      <p:sp>
        <p:nvSpPr>
          <p:cNvPr id="2" name="Subtitle 22">
            <a:extLst>
              <a:ext uri="{FF2B5EF4-FFF2-40B4-BE49-F238E27FC236}">
                <a16:creationId xmlns:a16="http://schemas.microsoft.com/office/drawing/2014/main" id="{E24F8114-91A0-3084-F5A7-A063F766E3B8}"/>
              </a:ext>
            </a:extLst>
          </p:cNvPr>
          <p:cNvSpPr txBox="1">
            <a:spLocks/>
          </p:cNvSpPr>
          <p:nvPr/>
        </p:nvSpPr>
        <p:spPr>
          <a:xfrm>
            <a:off x="3451518" y="1308168"/>
            <a:ext cx="2377608" cy="2265216"/>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None/>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ctr"/>
            <a:r>
              <a:rPr lang="en-US" sz="2000" dirty="0"/>
              <a:t>Aaron </a:t>
            </a:r>
            <a:r>
              <a:rPr lang="en-US" sz="2000" dirty="0" err="1"/>
              <a:t>Paragan</a:t>
            </a:r>
            <a:endParaRPr lang="en-US" sz="2000" dirty="0"/>
          </a:p>
          <a:p>
            <a:pPr algn="ctr"/>
            <a:r>
              <a:rPr lang="en-US" sz="2000" dirty="0"/>
              <a:t>LinkedIn:</a:t>
            </a:r>
          </a:p>
        </p:txBody>
      </p:sp>
      <p:sp>
        <p:nvSpPr>
          <p:cNvPr id="3" name="Subtitle 22">
            <a:extLst>
              <a:ext uri="{FF2B5EF4-FFF2-40B4-BE49-F238E27FC236}">
                <a16:creationId xmlns:a16="http://schemas.microsoft.com/office/drawing/2014/main" id="{4BC464E1-0917-DB1B-C70C-65E9DEA3FF9C}"/>
              </a:ext>
            </a:extLst>
          </p:cNvPr>
          <p:cNvSpPr txBox="1">
            <a:spLocks/>
          </p:cNvSpPr>
          <p:nvPr/>
        </p:nvSpPr>
        <p:spPr>
          <a:xfrm>
            <a:off x="2080652" y="3325891"/>
            <a:ext cx="2377608" cy="2265216"/>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None/>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ctr"/>
            <a:r>
              <a:rPr lang="en-US" sz="2000" dirty="0"/>
              <a:t>Andrew Friend</a:t>
            </a:r>
          </a:p>
          <a:p>
            <a:pPr algn="ctr"/>
            <a:r>
              <a:rPr lang="en-US" sz="2000" dirty="0"/>
              <a:t>LinkedIn:</a:t>
            </a:r>
          </a:p>
        </p:txBody>
      </p:sp>
      <p:pic>
        <p:nvPicPr>
          <p:cNvPr id="8" name="Picture 7" descr="Qr code&#10;&#10;Description automatically generated">
            <a:extLst>
              <a:ext uri="{FF2B5EF4-FFF2-40B4-BE49-F238E27FC236}">
                <a16:creationId xmlns:a16="http://schemas.microsoft.com/office/drawing/2014/main" id="{9EBA6D2E-7778-6834-9269-53207B6787A0}"/>
              </a:ext>
            </a:extLst>
          </p:cNvPr>
          <p:cNvPicPr>
            <a:picLocks noChangeAspect="1"/>
          </p:cNvPicPr>
          <p:nvPr/>
        </p:nvPicPr>
        <p:blipFill>
          <a:blip r:embed="rId4"/>
          <a:stretch>
            <a:fillRect/>
          </a:stretch>
        </p:blipFill>
        <p:spPr>
          <a:xfrm>
            <a:off x="1368065" y="2893329"/>
            <a:ext cx="743204" cy="743204"/>
          </a:xfrm>
          <a:prstGeom prst="rect">
            <a:avLst/>
          </a:prstGeom>
        </p:spPr>
      </p:pic>
      <p:pic>
        <p:nvPicPr>
          <p:cNvPr id="1026" name="Picture 2">
            <a:extLst>
              <a:ext uri="{FF2B5EF4-FFF2-40B4-BE49-F238E27FC236}">
                <a16:creationId xmlns:a16="http://schemas.microsoft.com/office/drawing/2014/main" id="{2F3005B5-9E5F-4F28-7F71-6647F28C5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6519" y="4916090"/>
            <a:ext cx="745874" cy="7432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8BE4A74-A87E-C84F-A9E8-2143B9D7F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8719" y="2893328"/>
            <a:ext cx="743205" cy="74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98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Mesh</Template>
  <TotalTime>1882</TotalTime>
  <Words>197</Words>
  <Application>Microsoft Office PowerPoint</Application>
  <PresentationFormat>Widescreen</PresentationFormat>
  <Paragraphs>25</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Söhne</vt:lpstr>
      <vt:lpstr>Mesh</vt:lpstr>
      <vt:lpstr>StormTrooper’s Multi-tier architecture</vt:lpstr>
      <vt:lpstr>Objective:</vt:lpstr>
      <vt:lpstr>Multi-tier Architecture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StormTrooper’s Multi-tier architecture</dc:title>
  <dc:creator>Angel Gomez JR</dc:creator>
  <cp:lastModifiedBy>Angel Gomez JR</cp:lastModifiedBy>
  <cp:revision>6</cp:revision>
  <dcterms:created xsi:type="dcterms:W3CDTF">2023-05-07T18:35:53Z</dcterms:created>
  <dcterms:modified xsi:type="dcterms:W3CDTF">2023-05-09T13:37:33Z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