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69" r:id="rId4"/>
    <p:sldId id="257" r:id="rId5"/>
    <p:sldId id="258" r:id="rId6"/>
    <p:sldId id="259" r:id="rId7"/>
    <p:sldId id="268" r:id="rId8"/>
    <p:sldId id="264" r:id="rId9"/>
    <p:sldId id="260" r:id="rId10"/>
    <p:sldId id="261" r:id="rId11"/>
    <p:sldId id="265" r:id="rId12"/>
    <p:sldId id="266" r:id="rId13"/>
    <p:sldId id="262" r:id="rId14"/>
    <p:sldId id="267" r:id="rId15"/>
    <p:sldId id="263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C00E5-A506-4559-B1BB-AEECF91C2CEB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060B-71F0-4006-8AE6-B2D2766DD0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8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7351-A515-4F81-9182-6D8D9F846B0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705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7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148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6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68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6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40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368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56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87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02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25E3-57B9-454B-86F0-C1D5D5D6D75E}" type="datetimeFigureOut">
              <a:rPr lang="es-CO" smtClean="0"/>
              <a:t>03/05/2018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8E81-8D0B-470E-A1CD-48F228023B46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0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Linking Structure to the Dynamics of Collective Learning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59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avplots</a:t>
            </a:r>
            <a:endParaRPr lang="es-CO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18" y="1302520"/>
            <a:ext cx="7172182" cy="525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324600" y="1371600"/>
            <a:ext cx="18288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1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 years – but </a:t>
            </a:r>
            <a:r>
              <a:rPr lang="en-US" b="1" dirty="0" smtClean="0"/>
              <a:t>clustering by country</a:t>
            </a:r>
            <a:endParaRPr lang="es-CO" b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" y="1828800"/>
            <a:ext cx="909554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0" y="2667000"/>
            <a:ext cx="92202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92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67" y="1600200"/>
            <a:ext cx="616386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32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Regressions on </a:t>
            </a:r>
            <a:r>
              <a:rPr lang="en-US" dirty="0" err="1" smtClean="0"/>
              <a:t>GDPpc</a:t>
            </a:r>
            <a:r>
              <a:rPr lang="en-US" dirty="0" smtClean="0"/>
              <a:t> growth </a:t>
            </a:r>
            <a:br>
              <a:rPr lang="en-US" dirty="0" smtClean="0"/>
            </a:br>
            <a:r>
              <a:rPr lang="en-US" b="1" dirty="0" smtClean="0"/>
              <a:t>in 2005-2015</a:t>
            </a:r>
            <a:endParaRPr lang="es-CO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91478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0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Regressions on </a:t>
            </a:r>
            <a:r>
              <a:rPr lang="en-US" dirty="0" err="1" smtClean="0"/>
              <a:t>GDPpc</a:t>
            </a:r>
            <a:r>
              <a:rPr lang="en-US" dirty="0" smtClean="0"/>
              <a:t> growth </a:t>
            </a:r>
            <a:br>
              <a:rPr lang="en-US" dirty="0" smtClean="0"/>
            </a:br>
            <a:r>
              <a:rPr lang="en-US" b="1" dirty="0" err="1" smtClean="0"/>
              <a:t>allyears</a:t>
            </a:r>
            <a:r>
              <a:rPr lang="en-US" b="1" dirty="0" smtClean="0"/>
              <a:t> + cluster by country</a:t>
            </a:r>
            <a:endParaRPr lang="es-CO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6" y="1600200"/>
            <a:ext cx="68583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24" y="1600200"/>
            <a:ext cx="61705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0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productive knowledge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498" y="3353138"/>
            <a:ext cx="3681859" cy="148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13" y="1694638"/>
            <a:ext cx="38004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l="18626"/>
          <a:stretch>
            <a:fillRect/>
          </a:stretch>
        </p:blipFill>
        <p:spPr bwMode="auto">
          <a:xfrm>
            <a:off x="613458" y="5035900"/>
            <a:ext cx="3782442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30147" y="5694741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8684" y="5092932"/>
            <a:ext cx="361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calculate the second eigenvector</a:t>
            </a:r>
          </a:p>
          <a:p>
            <a:r>
              <a:rPr lang="en-US" dirty="0" smtClean="0"/>
              <a:t>We can do the same for products </a:t>
            </a:r>
          </a:p>
        </p:txBody>
      </p:sp>
    </p:spTree>
    <p:extLst>
      <p:ext uri="{BB962C8B-B14F-4D97-AF65-F5344CB8AC3E}">
        <p14:creationId xmlns:p14="http://schemas.microsoft.com/office/powerpoint/2010/main" val="36185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920" b="7278"/>
          <a:stretch>
            <a:fillRect/>
          </a:stretch>
        </p:blipFill>
        <p:spPr bwMode="auto">
          <a:xfrm>
            <a:off x="1295400" y="838200"/>
            <a:ext cx="77851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81200" y="60299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Economic Complexity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3810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5181600"/>
            <a:ext cx="3810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228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dobe Gothic Std B" pitchFamily="34" charset="-128"/>
                <a:ea typeface="Adobe Gothic Std B" pitchFamily="34" charset="-128"/>
              </a:rPr>
              <a:t>ECI correlates with GDP per capita</a:t>
            </a:r>
            <a:endParaRPr lang="en-US" sz="4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1611244" y="2946112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Income Per Capita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593068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Countries with Natural Resource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 Exports&lt;10% of GDP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1944469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Countries with Natural Resource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 Exports&gt;10% of GDP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Eigenspaces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right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6041"/>
            <a:ext cx="8229600" cy="381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10000" y="1905000"/>
            <a:ext cx="49530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ounded Rectangle 5"/>
          <p:cNvSpPr/>
          <p:nvPr/>
        </p:nvSpPr>
        <p:spPr>
          <a:xfrm>
            <a:off x="3810000" y="3733800"/>
            <a:ext cx="4953000" cy="160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17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world</a:t>
            </a:r>
            <a:endParaRPr lang="es-C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4905"/>
            <a:ext cx="8229600" cy="323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0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exporter-product</a:t>
            </a:r>
            <a:endParaRPr lang="es-C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9912"/>
            <a:ext cx="8229600" cy="34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9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is the consequence of both</a:t>
            </a:r>
          </a:p>
          <a:p>
            <a:pPr lvl="1"/>
            <a:r>
              <a:rPr lang="en-US" dirty="0" smtClean="0"/>
              <a:t>An “absolute effect” (how much you know)</a:t>
            </a:r>
          </a:p>
          <a:p>
            <a:pPr lvl="1"/>
            <a:r>
              <a:rPr lang="en-US" dirty="0" smtClean="0"/>
              <a:t>A “relative effect” (how much others ahead of you know)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232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levels:</a:t>
            </a:r>
          </a:p>
          <a:p>
            <a:pPr lvl="1"/>
            <a:r>
              <a:rPr lang="en-US" dirty="0" smtClean="0"/>
              <a:t>Year=2005</a:t>
            </a:r>
          </a:p>
          <a:p>
            <a:pPr lvl="1"/>
            <a:r>
              <a:rPr lang="en-US" dirty="0" smtClean="0"/>
              <a:t>Region fixed-effects:</a:t>
            </a:r>
          </a:p>
          <a:p>
            <a:pPr lvl="1"/>
            <a:endParaRPr lang="es-C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53530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096000" y="5105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0400" y="49207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reference</a:t>
            </a:r>
            <a:endParaRPr lang="es-C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Regressions on levels (</a:t>
            </a:r>
            <a:r>
              <a:rPr lang="en-US" b="1" dirty="0" smtClean="0"/>
              <a:t>year 2005</a:t>
            </a:r>
            <a:r>
              <a:rPr lang="en-US" dirty="0" smtClean="0"/>
              <a:t>)</a:t>
            </a:r>
            <a:endParaRPr lang="es-CO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3437"/>
            <a:ext cx="8953754" cy="51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572000" y="6096000"/>
            <a:ext cx="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629400" y="1295400"/>
            <a:ext cx="838200" cy="480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unded Rectangle 9"/>
          <p:cNvSpPr/>
          <p:nvPr/>
        </p:nvSpPr>
        <p:spPr>
          <a:xfrm>
            <a:off x="8382000" y="2667000"/>
            <a:ext cx="6858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ounded Rectangle 8"/>
          <p:cNvSpPr/>
          <p:nvPr/>
        </p:nvSpPr>
        <p:spPr>
          <a:xfrm>
            <a:off x="4343400" y="5791200"/>
            <a:ext cx="4572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0" y="2743200"/>
            <a:ext cx="152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126</Words>
  <Application>Microsoft Office PowerPoint</Application>
  <PresentationFormat>On-screen Show (4:3)</PresentationFormat>
  <Paragraphs>29</Paragraphs>
  <Slides>15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Linking Structure to the Dynamics of Collective Learning</vt:lpstr>
      <vt:lpstr>Calculating productive knowledge</vt:lpstr>
      <vt:lpstr>PowerPoint Presentation</vt:lpstr>
      <vt:lpstr>Eigenspaces: left and right</vt:lpstr>
      <vt:lpstr>Toy world</vt:lpstr>
      <vt:lpstr>Real exporter-product</vt:lpstr>
      <vt:lpstr>PowerPoint Presentation</vt:lpstr>
      <vt:lpstr>Regressions</vt:lpstr>
      <vt:lpstr>Regressions on levels (year 2005)</vt:lpstr>
      <vt:lpstr>avplots</vt:lpstr>
      <vt:lpstr>All years – but clustering by country</vt:lpstr>
      <vt:lpstr>PowerPoint Presentation</vt:lpstr>
      <vt:lpstr>Regressions on GDPpc growth  in 2005-2015</vt:lpstr>
      <vt:lpstr>Regressions on GDPpc growth  allyears + cluster by country</vt:lpstr>
      <vt:lpstr>PowerPoint Presentation</vt:lpstr>
    </vt:vector>
  </TitlesOfParts>
  <Company>Harvard Kennedy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 Structure to the Dynamics of Collective Learning</dc:title>
  <dc:creator>AndresGomezLievano</dc:creator>
  <cp:lastModifiedBy>AndresGomezLievano</cp:lastModifiedBy>
  <cp:revision>14</cp:revision>
  <dcterms:created xsi:type="dcterms:W3CDTF">2018-03-28T18:52:48Z</dcterms:created>
  <dcterms:modified xsi:type="dcterms:W3CDTF">2018-05-03T15:02:38Z</dcterms:modified>
</cp:coreProperties>
</file>