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9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89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12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85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82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488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3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38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6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7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48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ACEA-5829-4315-8F6B-7A8E29396712}" type="datetimeFigureOut">
              <a:rPr lang="es-CO" smtClean="0"/>
              <a:t>09/10/2017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7440-F1DB-4F90-9039-6A26D37683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1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7432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Tell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me your company, and I'll tell </a:t>
            </a:r>
            <a:r>
              <a:rPr lang="en-US" b="1" i="1" smtClean="0">
                <a:solidFill>
                  <a:schemeClr val="accent2">
                    <a:lumMod val="50000"/>
                  </a:schemeClr>
                </a:solidFill>
              </a:rPr>
              <a:t>you how much 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you know, how much you will grow, and what you will grow</a:t>
            </a:r>
            <a:endParaRPr lang="es-CO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Economic complexity index as a community index, and a new way of inferring a country’s collective know-how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0" y="6172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Preliminary Work of 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Andres with Michele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How do the measures perform estimating the complexities of countries ?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(given the two community structure of this toy world)</a:t>
            </a:r>
            <a:endParaRPr lang="es-CO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5025"/>
            <a:ext cx="74485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90140" y="3620869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Type 1 Countries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3879" y="4151531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2 Countries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9079" y="3657600"/>
            <a:ext cx="1378721" cy="1162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329" y="4245123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690" y="3744009"/>
            <a:ext cx="1714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85800" y="1828801"/>
            <a:ext cx="76200" cy="3809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12954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Most complex country of community 1</a:t>
            </a:r>
            <a:endParaRPr lang="es-CO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1579602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Most complex country of community 2</a:t>
            </a:r>
            <a:endParaRPr lang="es-CO" sz="10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29000" y="2133601"/>
            <a:ext cx="762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s://t3.ftcdn.net/jpg/01/45/20/02/160_F_145200260_Mlts2v0PtYabB4v5dz1I8hKNCfieJid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48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t3.ftcdn.net/jpg/01/45/20/02/160_F_145200260_Mlts2v0PtYabB4v5dz1I8hKNCfieJid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1527561" y="2743201"/>
            <a:ext cx="453639" cy="2667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286000" y="2743201"/>
            <a:ext cx="6858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2600" y="2438400"/>
            <a:ext cx="6858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Indeed!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264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Conclusions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(at this preliminary point)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ECI indeed is a community discovery index</a:t>
            </a:r>
          </a:p>
          <a:p>
            <a:pPr marL="914400" lvl="1" indent="-514350"/>
            <a:r>
              <a:rPr lang="en-US" dirty="0" smtClean="0"/>
              <a:t>Can we implement one that is better?</a:t>
            </a:r>
          </a:p>
          <a:p>
            <a:pPr marL="914400" lvl="1" indent="-514350"/>
            <a:r>
              <a:rPr lang="en-US" dirty="0" smtClean="0"/>
              <a:t>ECI confirms the results that, in the real world, know-how diffuses! That is why wealthy countries look alike! (Anna Karenina’s Principle 2.0?)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Fitness does find a positive correlation with the true complexities, but not a very good one.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Estimating the complexities using our mathematical model performs very well!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Alternatively, the logarithm of diversity is, by itself, a very good estimator of the logarithm of the number of capabilities (who ordered a power-law?).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19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Ricardo’s emails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In the presentation, you have tested only one particular structure, i.e. a </a:t>
            </a:r>
            <a:r>
              <a:rPr lang="en-US" sz="1100" dirty="0" err="1" smtClean="0"/>
              <a:t>Cca</a:t>
            </a:r>
            <a:r>
              <a:rPr lang="en-US" sz="1100" dirty="0" smtClean="0"/>
              <a:t> that is split in 2 areas. What happens if it is split in N areas? What if the data generating process of the </a:t>
            </a:r>
            <a:r>
              <a:rPr lang="en-US" sz="1100" dirty="0" err="1" smtClean="0"/>
              <a:t>Cca</a:t>
            </a:r>
            <a:r>
              <a:rPr lang="en-US" sz="1100" dirty="0" smtClean="0"/>
              <a:t> is more generalized?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why does the structure of the </a:t>
            </a:r>
            <a:r>
              <a:rPr lang="en-US" sz="1100" dirty="0" err="1" smtClean="0"/>
              <a:t>Ppa</a:t>
            </a:r>
            <a:r>
              <a:rPr lang="en-US" sz="1100" dirty="0" smtClean="0"/>
              <a:t> not matter? Intuition?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is there info in the density function of </a:t>
            </a:r>
            <a:r>
              <a:rPr lang="en-US" sz="1100" dirty="0" err="1" smtClean="0"/>
              <a:t>eci</a:t>
            </a:r>
            <a:r>
              <a:rPr lang="en-US" sz="1100" dirty="0" smtClean="0"/>
              <a:t> (the histogram of </a:t>
            </a:r>
            <a:r>
              <a:rPr lang="en-US" sz="1100" dirty="0" err="1" smtClean="0"/>
              <a:t>eci</a:t>
            </a:r>
            <a:r>
              <a:rPr lang="en-US" sz="1100" dirty="0" smtClean="0"/>
              <a:t>) regarding the underlying structure of the </a:t>
            </a:r>
            <a:r>
              <a:rPr lang="en-US" sz="1100" dirty="0" err="1" smtClean="0"/>
              <a:t>eci</a:t>
            </a:r>
            <a:r>
              <a:rPr lang="en-US" sz="1100" dirty="0" smtClean="0"/>
              <a:t>? If the </a:t>
            </a:r>
            <a:r>
              <a:rPr lang="en-US" sz="1100" dirty="0" err="1" smtClean="0"/>
              <a:t>Cca</a:t>
            </a:r>
            <a:r>
              <a:rPr lang="en-US" sz="1100" dirty="0" smtClean="0"/>
              <a:t> was partitioned in several blocks, would the histogram be multi-modal?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are countries that are near in the </a:t>
            </a:r>
            <a:r>
              <a:rPr lang="en-US" sz="1100" dirty="0" err="1" smtClean="0"/>
              <a:t>Cca</a:t>
            </a:r>
            <a:r>
              <a:rPr lang="en-US" sz="1100" dirty="0" smtClean="0"/>
              <a:t> also near in the country space? How do </a:t>
            </a:r>
            <a:r>
              <a:rPr lang="en-US" sz="1100" dirty="0" err="1" smtClean="0"/>
              <a:t>eci</a:t>
            </a:r>
            <a:r>
              <a:rPr lang="en-US" sz="1100" dirty="0" smtClean="0"/>
              <a:t> and </a:t>
            </a:r>
            <a:r>
              <a:rPr lang="en-US" sz="1100" dirty="0" err="1" smtClean="0"/>
              <a:t>pietronero</a:t>
            </a:r>
            <a:r>
              <a:rPr lang="en-US" sz="1100" dirty="0" smtClean="0"/>
              <a:t> capture this? Are products that are near in the </a:t>
            </a:r>
            <a:r>
              <a:rPr lang="en-US" sz="1100" dirty="0" err="1" smtClean="0"/>
              <a:t>Ppa</a:t>
            </a:r>
            <a:r>
              <a:rPr lang="en-US" sz="1100" dirty="0" smtClean="0"/>
              <a:t> also near in the product space? How does </a:t>
            </a:r>
            <a:r>
              <a:rPr lang="en-US" sz="1100" dirty="0" err="1" smtClean="0"/>
              <a:t>pci</a:t>
            </a:r>
            <a:r>
              <a:rPr lang="en-US" sz="1100" dirty="0" smtClean="0"/>
              <a:t> and </a:t>
            </a:r>
            <a:r>
              <a:rPr lang="en-US" sz="1100" dirty="0" err="1" smtClean="0"/>
              <a:t>pietronero</a:t>
            </a:r>
            <a:r>
              <a:rPr lang="en-US" sz="1100" dirty="0" smtClean="0"/>
              <a:t> capture this?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What is the relationship between </a:t>
            </a:r>
            <a:r>
              <a:rPr lang="en-US" sz="1100" dirty="0" err="1" smtClean="0"/>
              <a:t>eci</a:t>
            </a:r>
            <a:r>
              <a:rPr lang="en-US" sz="1100" dirty="0" smtClean="0"/>
              <a:t> (</a:t>
            </a:r>
            <a:r>
              <a:rPr lang="en-US" sz="1100" dirty="0" err="1" smtClean="0"/>
              <a:t>pci</a:t>
            </a:r>
            <a:r>
              <a:rPr lang="en-US" sz="1100" dirty="0" smtClean="0"/>
              <a:t>)  and a community discovery algorithm on the country (product) space?  Do these spaces help in the task at hand?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what is the difference if we assume that the data generating process is more akin to the nature paper of Andres rather than the JOEG paper? 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100" dirty="0" err="1" smtClean="0"/>
              <a:t>The</a:t>
            </a:r>
            <a:r>
              <a:rPr lang="es-CO" sz="1100" dirty="0" smtClean="0"/>
              <a:t> </a:t>
            </a:r>
            <a:r>
              <a:rPr lang="es-CO" sz="1100" dirty="0" err="1"/>
              <a:t>whole</a:t>
            </a:r>
            <a:r>
              <a:rPr lang="es-CO" sz="1100" dirty="0"/>
              <a:t> </a:t>
            </a:r>
            <a:r>
              <a:rPr lang="es-CO" sz="1100" dirty="0" err="1"/>
              <a:t>Pietronero</a:t>
            </a:r>
            <a:r>
              <a:rPr lang="es-CO" sz="1100" dirty="0"/>
              <a:t>-ECI debate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about</a:t>
            </a:r>
            <a:r>
              <a:rPr lang="es-CO" sz="1100" dirty="0"/>
              <a:t> </a:t>
            </a:r>
            <a:r>
              <a:rPr lang="es-CO" sz="1100" dirty="0" err="1"/>
              <a:t>transforming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Map</a:t>
            </a:r>
            <a:r>
              <a:rPr lang="es-CO" sz="1100" dirty="0"/>
              <a:t> </a:t>
            </a:r>
            <a:r>
              <a:rPr lang="es-CO" sz="1100" dirty="0" err="1"/>
              <a:t>or</a:t>
            </a:r>
            <a:r>
              <a:rPr lang="es-CO" sz="1100" dirty="0"/>
              <a:t> </a:t>
            </a:r>
            <a:r>
              <a:rPr lang="es-CO" sz="1100" dirty="0" err="1"/>
              <a:t>Xcp</a:t>
            </a:r>
            <a:r>
              <a:rPr lang="es-CO" sz="1100" dirty="0"/>
              <a:t> </a:t>
            </a:r>
            <a:r>
              <a:rPr lang="es-CO" sz="1100" dirty="0" err="1"/>
              <a:t>into</a:t>
            </a:r>
            <a:r>
              <a:rPr lang="es-CO" sz="1100" dirty="0"/>
              <a:t> a </a:t>
            </a:r>
            <a:r>
              <a:rPr lang="es-CO" sz="1100" dirty="0" err="1"/>
              <a:t>scalar</a:t>
            </a:r>
            <a:r>
              <a:rPr lang="es-CO" sz="1100" dirty="0"/>
              <a:t> </a:t>
            </a:r>
            <a:r>
              <a:rPr lang="es-CO" sz="1100" dirty="0" err="1"/>
              <a:t>measure</a:t>
            </a:r>
            <a:r>
              <a:rPr lang="es-CO" sz="1100" dirty="0"/>
              <a:t>. </a:t>
            </a:r>
            <a:r>
              <a:rPr lang="es-CO" sz="1100" dirty="0" err="1"/>
              <a:t>But</a:t>
            </a:r>
            <a:r>
              <a:rPr lang="es-CO" sz="1100" dirty="0"/>
              <a:t> </a:t>
            </a:r>
            <a:r>
              <a:rPr lang="es-CO" sz="1100" dirty="0" err="1"/>
              <a:t>this</a:t>
            </a:r>
            <a:r>
              <a:rPr lang="es-CO" sz="1100" dirty="0"/>
              <a:t> </a:t>
            </a:r>
            <a:r>
              <a:rPr lang="es-CO" sz="1100" dirty="0" err="1"/>
              <a:t>obviously</a:t>
            </a:r>
            <a:r>
              <a:rPr lang="es-CO" sz="1100" dirty="0"/>
              <a:t> </a:t>
            </a:r>
            <a:r>
              <a:rPr lang="es-CO" sz="1100" dirty="0" err="1"/>
              <a:t>implies</a:t>
            </a:r>
            <a:r>
              <a:rPr lang="es-CO" sz="1100" dirty="0"/>
              <a:t> </a:t>
            </a:r>
            <a:r>
              <a:rPr lang="es-CO" sz="1100" dirty="0" err="1"/>
              <a:t>throwing</a:t>
            </a:r>
            <a:r>
              <a:rPr lang="es-CO" sz="1100" dirty="0"/>
              <a:t> </a:t>
            </a:r>
            <a:r>
              <a:rPr lang="es-CO" sz="1100" dirty="0" err="1"/>
              <a:t>away</a:t>
            </a:r>
            <a:r>
              <a:rPr lang="es-CO" sz="1100" dirty="0"/>
              <a:t> a </a:t>
            </a:r>
            <a:r>
              <a:rPr lang="es-CO" sz="1100" dirty="0" err="1"/>
              <a:t>lot</a:t>
            </a:r>
            <a:r>
              <a:rPr lang="es-CO" sz="1100" dirty="0"/>
              <a:t> of </a:t>
            </a:r>
            <a:r>
              <a:rPr lang="es-CO" sz="1100" dirty="0" err="1"/>
              <a:t>information</a:t>
            </a:r>
            <a:r>
              <a:rPr lang="es-CO" sz="1100" dirty="0"/>
              <a:t>. </a:t>
            </a:r>
            <a:r>
              <a:rPr lang="es-CO" sz="1100" dirty="0" err="1"/>
              <a:t>Why</a:t>
            </a:r>
            <a:r>
              <a:rPr lang="es-CO" sz="1100" dirty="0"/>
              <a:t> do </a:t>
            </a:r>
            <a:r>
              <a:rPr lang="es-CO" sz="1100" dirty="0" err="1"/>
              <a:t>we</a:t>
            </a:r>
            <a:r>
              <a:rPr lang="es-CO" sz="1100" dirty="0"/>
              <a:t> do </a:t>
            </a:r>
            <a:r>
              <a:rPr lang="es-CO" sz="1100" dirty="0" err="1"/>
              <a:t>this</a:t>
            </a:r>
            <a:r>
              <a:rPr lang="es-CO" sz="1100" dirty="0"/>
              <a:t>? </a:t>
            </a:r>
            <a:r>
              <a:rPr lang="es-CO" sz="1100" dirty="0" err="1"/>
              <a:t>It</a:t>
            </a:r>
            <a:r>
              <a:rPr lang="es-CO" sz="1100" dirty="0"/>
              <a:t> has to be </a:t>
            </a:r>
            <a:r>
              <a:rPr lang="es-CO" sz="1100" dirty="0" err="1"/>
              <a:t>for</a:t>
            </a:r>
            <a:r>
              <a:rPr lang="es-CO" sz="1100" dirty="0"/>
              <a:t> a </a:t>
            </a:r>
            <a:r>
              <a:rPr lang="es-CO" sz="1100" dirty="0" err="1"/>
              <a:t>clear</a:t>
            </a:r>
            <a:r>
              <a:rPr lang="es-CO" sz="1100" dirty="0"/>
              <a:t> </a:t>
            </a:r>
            <a:r>
              <a:rPr lang="es-CO" sz="1100" dirty="0" err="1"/>
              <a:t>purpose</a:t>
            </a:r>
            <a:r>
              <a:rPr lang="es-CO" sz="1100" dirty="0"/>
              <a:t>. </a:t>
            </a:r>
            <a:r>
              <a:rPr lang="es-CO" sz="1100" dirty="0" err="1"/>
              <a:t>It</a:t>
            </a:r>
            <a:r>
              <a:rPr lang="es-CO" sz="1100" dirty="0"/>
              <a:t>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clear</a:t>
            </a:r>
            <a:r>
              <a:rPr lang="es-CO" sz="1100" dirty="0"/>
              <a:t> to me </a:t>
            </a:r>
            <a:r>
              <a:rPr lang="es-CO" sz="1100" dirty="0" err="1"/>
              <a:t>what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purpose</a:t>
            </a:r>
            <a:r>
              <a:rPr lang="es-CO" sz="1100" dirty="0"/>
              <a:t> </a:t>
            </a:r>
            <a:r>
              <a:rPr lang="es-CO" sz="1100" dirty="0" err="1"/>
              <a:t>is</a:t>
            </a:r>
            <a:r>
              <a:rPr lang="es-CO" sz="1100" dirty="0"/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100" dirty="0" err="1" smtClean="0"/>
              <a:t>One</a:t>
            </a:r>
            <a:r>
              <a:rPr lang="es-CO" sz="1100" dirty="0" smtClean="0"/>
              <a:t> </a:t>
            </a:r>
            <a:r>
              <a:rPr lang="es-CO" sz="1100" dirty="0"/>
              <a:t>can imagine </a:t>
            </a:r>
            <a:r>
              <a:rPr lang="es-CO" sz="1100" dirty="0" err="1"/>
              <a:t>that</a:t>
            </a:r>
            <a:r>
              <a:rPr lang="es-CO" sz="1100" dirty="0"/>
              <a:t> </a:t>
            </a:r>
            <a:r>
              <a:rPr lang="es-CO" sz="1100" dirty="0" err="1"/>
              <a:t>there</a:t>
            </a:r>
            <a:r>
              <a:rPr lang="es-CO" sz="1100" dirty="0"/>
              <a:t> are </a:t>
            </a:r>
            <a:r>
              <a:rPr lang="es-CO" sz="1100" dirty="0" err="1"/>
              <a:t>other</a:t>
            </a:r>
            <a:r>
              <a:rPr lang="es-CO" sz="1100" dirty="0"/>
              <a:t> </a:t>
            </a:r>
            <a:r>
              <a:rPr lang="es-CO" sz="1100" dirty="0" err="1"/>
              <a:t>ways</a:t>
            </a:r>
            <a:r>
              <a:rPr lang="es-CO" sz="1100" dirty="0"/>
              <a:t> to </a:t>
            </a:r>
            <a:r>
              <a:rPr lang="es-CO" sz="1100" dirty="0" err="1"/>
              <a:t>extract</a:t>
            </a:r>
            <a:r>
              <a:rPr lang="es-CO" sz="1100" dirty="0"/>
              <a:t> </a:t>
            </a:r>
            <a:r>
              <a:rPr lang="es-CO" sz="1100" dirty="0" err="1"/>
              <a:t>information</a:t>
            </a:r>
            <a:r>
              <a:rPr lang="es-CO" sz="1100" dirty="0"/>
              <a:t> </a:t>
            </a:r>
            <a:r>
              <a:rPr lang="es-CO" sz="1100" dirty="0" err="1"/>
              <a:t>from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matrix</a:t>
            </a:r>
            <a:r>
              <a:rPr lang="es-CO" sz="1100" dirty="0"/>
              <a:t>. </a:t>
            </a:r>
            <a:r>
              <a:rPr lang="es-CO" sz="1100" dirty="0" err="1"/>
              <a:t>For</a:t>
            </a:r>
            <a:r>
              <a:rPr lang="es-CO" sz="1100" dirty="0"/>
              <a:t> </a:t>
            </a:r>
            <a:r>
              <a:rPr lang="es-CO" sz="1100" dirty="0" err="1"/>
              <a:t>example</a:t>
            </a:r>
            <a:r>
              <a:rPr lang="es-CO" sz="1100" dirty="0"/>
              <a:t>, </a:t>
            </a:r>
            <a:r>
              <a:rPr lang="es-CO" sz="1100" dirty="0" err="1"/>
              <a:t>if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matrix</a:t>
            </a:r>
            <a:r>
              <a:rPr lang="es-CO" sz="1100" dirty="0"/>
              <a:t> </a:t>
            </a:r>
            <a:r>
              <a:rPr lang="es-CO" sz="1100" dirty="0" err="1"/>
              <a:t>was</a:t>
            </a:r>
            <a:r>
              <a:rPr lang="es-CO" sz="1100" dirty="0"/>
              <a:t> </a:t>
            </a:r>
            <a:r>
              <a:rPr lang="es-CO" sz="1100" dirty="0" err="1"/>
              <a:t>perfectly</a:t>
            </a:r>
            <a:r>
              <a:rPr lang="es-CO" sz="1100" dirty="0"/>
              <a:t> </a:t>
            </a:r>
            <a:r>
              <a:rPr lang="es-CO" sz="1100" dirty="0" err="1"/>
              <a:t>nested</a:t>
            </a:r>
            <a:r>
              <a:rPr lang="es-CO" sz="1100" dirty="0"/>
              <a:t>, </a:t>
            </a:r>
            <a:r>
              <a:rPr lang="es-CO" sz="1100" dirty="0" err="1"/>
              <a:t>it</a:t>
            </a:r>
            <a:r>
              <a:rPr lang="es-CO" sz="1100" dirty="0"/>
              <a:t> </a:t>
            </a:r>
            <a:r>
              <a:rPr lang="es-CO" sz="1100" dirty="0" err="1"/>
              <a:t>should</a:t>
            </a:r>
            <a:r>
              <a:rPr lang="es-CO" sz="1100" dirty="0"/>
              <a:t> be </a:t>
            </a:r>
            <a:r>
              <a:rPr lang="es-CO" sz="1100" dirty="0" err="1"/>
              <a:t>the</a:t>
            </a:r>
            <a:r>
              <a:rPr lang="es-CO" sz="1100" dirty="0"/>
              <a:t> case </a:t>
            </a:r>
            <a:r>
              <a:rPr lang="es-CO" sz="1100" dirty="0" err="1"/>
              <a:t>if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export</a:t>
            </a:r>
            <a:r>
              <a:rPr lang="es-CO" sz="1100" dirty="0"/>
              <a:t> </a:t>
            </a:r>
            <a:r>
              <a:rPr lang="es-CO" sz="1100" dirty="0" err="1"/>
              <a:t>basket</a:t>
            </a:r>
            <a:r>
              <a:rPr lang="es-CO" sz="1100" dirty="0"/>
              <a:t> of country a </a:t>
            </a:r>
            <a:r>
              <a:rPr lang="es-CO" sz="1100" dirty="0" err="1"/>
              <a:t>is</a:t>
            </a:r>
            <a:r>
              <a:rPr lang="es-CO" sz="1100" dirty="0"/>
              <a:t> a </a:t>
            </a:r>
            <a:r>
              <a:rPr lang="es-CO" sz="1100" dirty="0" err="1"/>
              <a:t>subset</a:t>
            </a:r>
            <a:r>
              <a:rPr lang="es-CO" sz="1100" dirty="0"/>
              <a:t> of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export</a:t>
            </a:r>
            <a:r>
              <a:rPr lang="es-CO" sz="1100" dirty="0"/>
              <a:t> </a:t>
            </a:r>
            <a:r>
              <a:rPr lang="es-CO" sz="1100" dirty="0" err="1"/>
              <a:t>basket</a:t>
            </a:r>
            <a:r>
              <a:rPr lang="es-CO" sz="1100" dirty="0"/>
              <a:t> of country b, </a:t>
            </a:r>
            <a:r>
              <a:rPr lang="es-CO" sz="1100" dirty="0" err="1"/>
              <a:t>then</a:t>
            </a:r>
            <a:r>
              <a:rPr lang="es-CO" sz="1100" dirty="0"/>
              <a:t> country a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less</a:t>
            </a:r>
            <a:r>
              <a:rPr lang="es-CO" sz="1100" dirty="0"/>
              <a:t> </a:t>
            </a:r>
            <a:r>
              <a:rPr lang="es-CO" sz="1100" dirty="0" err="1"/>
              <a:t>complex</a:t>
            </a:r>
            <a:r>
              <a:rPr lang="es-CO" sz="1100" dirty="0"/>
              <a:t> </a:t>
            </a:r>
            <a:r>
              <a:rPr lang="es-CO" sz="1100" dirty="0" err="1"/>
              <a:t>than</a:t>
            </a:r>
            <a:r>
              <a:rPr lang="es-CO" sz="1100" dirty="0"/>
              <a:t> country b. </a:t>
            </a:r>
            <a:r>
              <a:rPr lang="es-CO" sz="1100" dirty="0" err="1"/>
              <a:t>An</a:t>
            </a:r>
            <a:r>
              <a:rPr lang="es-CO" sz="1100" dirty="0"/>
              <a:t> </a:t>
            </a:r>
            <a:r>
              <a:rPr lang="es-CO" sz="1100" dirty="0" err="1"/>
              <a:t>ordering</a:t>
            </a:r>
            <a:r>
              <a:rPr lang="es-CO" sz="1100" dirty="0"/>
              <a:t> </a:t>
            </a:r>
            <a:r>
              <a:rPr lang="es-CO" sz="1100" dirty="0" err="1"/>
              <a:t>that</a:t>
            </a:r>
            <a:r>
              <a:rPr lang="es-CO" sz="1100" dirty="0"/>
              <a:t> </a:t>
            </a:r>
            <a:r>
              <a:rPr lang="es-CO" sz="1100" dirty="0" err="1"/>
              <a:t>maximizes</a:t>
            </a:r>
            <a:r>
              <a:rPr lang="es-CO" sz="1100" dirty="0"/>
              <a:t> </a:t>
            </a:r>
            <a:r>
              <a:rPr lang="es-CO" sz="1100" dirty="0" err="1"/>
              <a:t>nestedness</a:t>
            </a:r>
            <a:r>
              <a:rPr lang="es-CO" sz="1100" dirty="0"/>
              <a:t> </a:t>
            </a:r>
            <a:r>
              <a:rPr lang="es-CO" sz="1100" dirty="0" err="1"/>
              <a:t>would</a:t>
            </a:r>
            <a:r>
              <a:rPr lang="es-CO" sz="1100" dirty="0"/>
              <a:t> be a </a:t>
            </a:r>
            <a:r>
              <a:rPr lang="es-CO" sz="1100" dirty="0" err="1"/>
              <a:t>measure</a:t>
            </a:r>
            <a:r>
              <a:rPr lang="es-CO" sz="1100" dirty="0"/>
              <a:t> of </a:t>
            </a:r>
            <a:r>
              <a:rPr lang="es-CO" sz="1100" dirty="0" err="1"/>
              <a:t>complexity</a:t>
            </a:r>
            <a:r>
              <a:rPr lang="es-CO" sz="1100" dirty="0"/>
              <a:t>. I </a:t>
            </a:r>
            <a:r>
              <a:rPr lang="es-CO" sz="1100" dirty="0" err="1"/>
              <a:t>think</a:t>
            </a:r>
            <a:r>
              <a:rPr lang="es-CO" sz="1100" dirty="0"/>
              <a:t> </a:t>
            </a:r>
            <a:r>
              <a:rPr lang="es-CO" sz="1100" dirty="0" err="1"/>
              <a:t>that</a:t>
            </a:r>
            <a:r>
              <a:rPr lang="es-CO" sz="1100" dirty="0"/>
              <a:t> Muhammed has </a:t>
            </a:r>
            <a:r>
              <a:rPr lang="es-CO" sz="1100" dirty="0" err="1"/>
              <a:t>shown</a:t>
            </a:r>
            <a:r>
              <a:rPr lang="es-CO" sz="1100" dirty="0"/>
              <a:t> </a:t>
            </a:r>
            <a:r>
              <a:rPr lang="es-CO" sz="1100" dirty="0" err="1"/>
              <a:t>that</a:t>
            </a:r>
            <a:r>
              <a:rPr lang="es-CO" sz="1100" dirty="0"/>
              <a:t> </a:t>
            </a:r>
            <a:r>
              <a:rPr lang="es-CO" sz="1100" dirty="0" err="1"/>
              <a:t>Pietronero</a:t>
            </a:r>
            <a:r>
              <a:rPr lang="es-CO" sz="1100" dirty="0"/>
              <a:t>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better</a:t>
            </a:r>
            <a:r>
              <a:rPr lang="es-CO" sz="1100" dirty="0"/>
              <a:t> at </a:t>
            </a:r>
            <a:r>
              <a:rPr lang="es-CO" sz="1100" dirty="0" err="1"/>
              <a:t>nesting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Mcp</a:t>
            </a:r>
            <a:r>
              <a:rPr lang="es-CO" sz="1100" dirty="0"/>
              <a:t> </a:t>
            </a:r>
            <a:r>
              <a:rPr lang="es-CO" sz="1100" dirty="0" err="1"/>
              <a:t>matrix</a:t>
            </a:r>
            <a:r>
              <a:rPr lang="es-CO" sz="1100" dirty="0"/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100" dirty="0" err="1"/>
              <a:t>When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export</a:t>
            </a:r>
            <a:r>
              <a:rPr lang="es-CO" sz="1100" dirty="0"/>
              <a:t> </a:t>
            </a:r>
            <a:r>
              <a:rPr lang="es-CO" sz="1100" dirty="0" err="1"/>
              <a:t>basket</a:t>
            </a:r>
            <a:r>
              <a:rPr lang="es-CO" sz="1100" dirty="0"/>
              <a:t> of country a </a:t>
            </a:r>
            <a:r>
              <a:rPr lang="es-CO" sz="1100" dirty="0" err="1"/>
              <a:t>includes</a:t>
            </a:r>
            <a:r>
              <a:rPr lang="es-CO" sz="1100" dirty="0"/>
              <a:t> </a:t>
            </a:r>
            <a:r>
              <a:rPr lang="es-CO" sz="1100" dirty="0" err="1"/>
              <a:t>products</a:t>
            </a:r>
            <a:r>
              <a:rPr lang="es-CO" sz="1100" dirty="0"/>
              <a:t> </a:t>
            </a:r>
            <a:r>
              <a:rPr lang="es-CO" sz="1100" dirty="0" err="1"/>
              <a:t>that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export</a:t>
            </a:r>
            <a:r>
              <a:rPr lang="es-CO" sz="1100" dirty="0"/>
              <a:t> </a:t>
            </a:r>
            <a:r>
              <a:rPr lang="es-CO" sz="1100" dirty="0" err="1"/>
              <a:t>basket</a:t>
            </a:r>
            <a:r>
              <a:rPr lang="es-CO" sz="1100" dirty="0"/>
              <a:t> of country b </a:t>
            </a:r>
            <a:r>
              <a:rPr lang="es-CO" sz="1100" dirty="0" err="1"/>
              <a:t>does</a:t>
            </a:r>
            <a:r>
              <a:rPr lang="es-CO" sz="1100" dirty="0"/>
              <a:t> 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include</a:t>
            </a:r>
            <a:r>
              <a:rPr lang="es-CO" sz="1100" dirty="0"/>
              <a:t> and vice versa </a:t>
            </a:r>
            <a:r>
              <a:rPr lang="es-CO" sz="1100" dirty="0" err="1"/>
              <a:t>we</a:t>
            </a:r>
            <a:r>
              <a:rPr lang="es-CO" sz="1100" dirty="0"/>
              <a:t> </a:t>
            </a:r>
            <a:r>
              <a:rPr lang="es-CO" sz="1100" dirty="0" err="1"/>
              <a:t>would</a:t>
            </a:r>
            <a:r>
              <a:rPr lang="es-CO" sz="1100" dirty="0"/>
              <a:t> </a:t>
            </a:r>
            <a:r>
              <a:rPr lang="es-CO" sz="1100" dirty="0" err="1"/>
              <a:t>want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countries</a:t>
            </a:r>
            <a:r>
              <a:rPr lang="es-CO" sz="1100" dirty="0"/>
              <a:t> to be </a:t>
            </a:r>
            <a:r>
              <a:rPr lang="es-CO" sz="1100" dirty="0" err="1"/>
              <a:t>ranked</a:t>
            </a:r>
            <a:r>
              <a:rPr lang="es-CO" sz="1100" dirty="0"/>
              <a:t> </a:t>
            </a:r>
            <a:r>
              <a:rPr lang="es-CO" sz="1100" dirty="0" err="1"/>
              <a:t>by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size</a:t>
            </a:r>
            <a:r>
              <a:rPr lang="es-CO" sz="1100" dirty="0"/>
              <a:t> and </a:t>
            </a:r>
            <a:r>
              <a:rPr lang="es-CO" sz="1100" dirty="0" err="1"/>
              <a:t>complexity</a:t>
            </a:r>
            <a:r>
              <a:rPr lang="es-CO" sz="1100" dirty="0"/>
              <a:t> of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products</a:t>
            </a:r>
            <a:r>
              <a:rPr lang="es-CO" sz="1100" dirty="0"/>
              <a:t> </a:t>
            </a:r>
            <a:r>
              <a:rPr lang="es-CO" sz="1100" dirty="0" err="1"/>
              <a:t>that</a:t>
            </a:r>
            <a:r>
              <a:rPr lang="es-CO" sz="1100" dirty="0"/>
              <a:t> are </a:t>
            </a:r>
            <a:r>
              <a:rPr lang="es-CO" sz="1100" dirty="0" err="1"/>
              <a:t>different</a:t>
            </a:r>
            <a:r>
              <a:rPr lang="es-CO" sz="1100" dirty="0"/>
              <a:t>. </a:t>
            </a:r>
            <a:r>
              <a:rPr lang="es-CO" sz="1100" dirty="0" err="1"/>
              <a:t>But</a:t>
            </a:r>
            <a:r>
              <a:rPr lang="es-CO" sz="1100" dirty="0"/>
              <a:t> </a:t>
            </a:r>
            <a:r>
              <a:rPr lang="es-CO" sz="1100" dirty="0" err="1"/>
              <a:t>maybe</a:t>
            </a:r>
            <a:r>
              <a:rPr lang="es-CO" sz="1100" dirty="0"/>
              <a:t> </a:t>
            </a:r>
            <a:r>
              <a:rPr lang="es-CO" sz="1100" dirty="0" err="1"/>
              <a:t>we</a:t>
            </a:r>
            <a:r>
              <a:rPr lang="es-CO" sz="1100" dirty="0"/>
              <a:t> do 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want</a:t>
            </a:r>
            <a:r>
              <a:rPr lang="es-CO" sz="1100" dirty="0"/>
              <a:t> to </a:t>
            </a:r>
            <a:r>
              <a:rPr lang="es-CO" sz="1100" dirty="0" err="1"/>
              <a:t>rank</a:t>
            </a:r>
            <a:r>
              <a:rPr lang="es-CO" sz="1100" dirty="0"/>
              <a:t> </a:t>
            </a:r>
            <a:r>
              <a:rPr lang="es-CO" sz="1100" dirty="0" err="1"/>
              <a:t>them</a:t>
            </a:r>
            <a:r>
              <a:rPr lang="es-CO" sz="1100" dirty="0"/>
              <a:t>. </a:t>
            </a:r>
            <a:r>
              <a:rPr lang="es-CO" sz="1100" dirty="0" err="1"/>
              <a:t>We</a:t>
            </a:r>
            <a:r>
              <a:rPr lang="es-CO" sz="1100" dirty="0"/>
              <a:t> </a:t>
            </a:r>
            <a:r>
              <a:rPr lang="es-CO" sz="1100" dirty="0" err="1"/>
              <a:t>may</a:t>
            </a:r>
            <a:r>
              <a:rPr lang="es-CO" sz="1100" dirty="0"/>
              <a:t> </a:t>
            </a:r>
            <a:r>
              <a:rPr lang="es-CO" sz="1100" dirty="0" err="1"/>
              <a:t>want</a:t>
            </a:r>
            <a:r>
              <a:rPr lang="es-CO" sz="1100" dirty="0"/>
              <a:t> a </a:t>
            </a:r>
            <a:r>
              <a:rPr lang="es-CO" sz="1100" dirty="0" err="1"/>
              <a:t>representation</a:t>
            </a:r>
            <a:r>
              <a:rPr lang="es-CO" sz="1100" dirty="0"/>
              <a:t> in </a:t>
            </a:r>
            <a:r>
              <a:rPr lang="es-CO" sz="1100" dirty="0" err="1"/>
              <a:t>two</a:t>
            </a:r>
            <a:r>
              <a:rPr lang="es-CO" sz="1100" dirty="0"/>
              <a:t> </a:t>
            </a:r>
            <a:r>
              <a:rPr lang="es-CO" sz="1100" dirty="0" err="1"/>
              <a:t>dim</a:t>
            </a:r>
            <a:r>
              <a:rPr lang="es-CO" sz="1100" dirty="0"/>
              <a:t> </a:t>
            </a:r>
            <a:r>
              <a:rPr lang="es-CO" sz="1100" dirty="0" err="1"/>
              <a:t>tensions</a:t>
            </a:r>
            <a:r>
              <a:rPr lang="es-CO" sz="1100" dirty="0"/>
              <a:t> </a:t>
            </a:r>
            <a:r>
              <a:rPr lang="es-CO" sz="1100" dirty="0" err="1"/>
              <a:t>rather</a:t>
            </a:r>
            <a:r>
              <a:rPr lang="es-CO" sz="1100" dirty="0"/>
              <a:t> </a:t>
            </a:r>
            <a:r>
              <a:rPr lang="es-CO" sz="1100" dirty="0" err="1"/>
              <a:t>than</a:t>
            </a:r>
            <a:r>
              <a:rPr lang="es-CO" sz="1100" dirty="0"/>
              <a:t> a single </a:t>
            </a:r>
            <a:r>
              <a:rPr lang="es-CO" sz="1100" dirty="0" err="1"/>
              <a:t>one</a:t>
            </a:r>
            <a:r>
              <a:rPr lang="es-CO" sz="1100" dirty="0"/>
              <a:t>. </a:t>
            </a:r>
            <a:r>
              <a:rPr lang="es-CO" sz="1100" dirty="0" err="1"/>
              <a:t>What</a:t>
            </a:r>
            <a:r>
              <a:rPr lang="es-CO" sz="1100" dirty="0"/>
              <a:t> </a:t>
            </a:r>
            <a:r>
              <a:rPr lang="es-CO" sz="1100" dirty="0" err="1"/>
              <a:t>would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second</a:t>
            </a:r>
            <a:r>
              <a:rPr lang="es-CO" sz="1100" dirty="0"/>
              <a:t> </a:t>
            </a:r>
            <a:r>
              <a:rPr lang="es-CO" sz="1100" dirty="0" err="1"/>
              <a:t>dimension</a:t>
            </a:r>
            <a:r>
              <a:rPr lang="es-CO" sz="1100" dirty="0"/>
              <a:t> be and </a:t>
            </a:r>
            <a:r>
              <a:rPr lang="es-CO" sz="1100" dirty="0" err="1"/>
              <a:t>what</a:t>
            </a:r>
            <a:r>
              <a:rPr lang="es-CO" sz="1100" dirty="0"/>
              <a:t> </a:t>
            </a:r>
            <a:r>
              <a:rPr lang="es-CO" sz="1100" dirty="0" err="1"/>
              <a:t>would</a:t>
            </a:r>
            <a:r>
              <a:rPr lang="es-CO" sz="1100" dirty="0"/>
              <a:t> </a:t>
            </a:r>
            <a:r>
              <a:rPr lang="es-CO" sz="1100" dirty="0" err="1"/>
              <a:t>it</a:t>
            </a:r>
            <a:r>
              <a:rPr lang="es-CO" sz="1100" dirty="0"/>
              <a:t> mean? 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100" dirty="0" err="1" smtClean="0"/>
              <a:t>Pietronero</a:t>
            </a:r>
            <a:r>
              <a:rPr lang="es-CO" sz="1100" dirty="0" smtClean="0"/>
              <a:t> </a:t>
            </a:r>
            <a:r>
              <a:rPr lang="es-CO" sz="1100" dirty="0" err="1"/>
              <a:t>is</a:t>
            </a:r>
            <a:r>
              <a:rPr lang="es-CO" sz="1100" dirty="0"/>
              <a:t> more </a:t>
            </a:r>
            <a:r>
              <a:rPr lang="es-CO" sz="1100" dirty="0" err="1"/>
              <a:t>correlated</a:t>
            </a:r>
            <a:r>
              <a:rPr lang="es-CO" sz="1100" dirty="0"/>
              <a:t> </a:t>
            </a:r>
            <a:r>
              <a:rPr lang="es-CO" sz="1100" dirty="0" err="1"/>
              <a:t>with</a:t>
            </a:r>
            <a:r>
              <a:rPr lang="es-CO" sz="1100" dirty="0"/>
              <a:t> GDP and ECI </a:t>
            </a:r>
            <a:r>
              <a:rPr lang="es-CO" sz="1100" dirty="0" err="1"/>
              <a:t>is</a:t>
            </a:r>
            <a:r>
              <a:rPr lang="es-CO" sz="1100" dirty="0"/>
              <a:t> more </a:t>
            </a:r>
            <a:r>
              <a:rPr lang="es-CO" sz="1100" dirty="0" err="1"/>
              <a:t>correlated</a:t>
            </a:r>
            <a:r>
              <a:rPr lang="es-CO" sz="1100" dirty="0"/>
              <a:t> </a:t>
            </a:r>
            <a:r>
              <a:rPr lang="es-CO" sz="1100" dirty="0" err="1"/>
              <a:t>with</a:t>
            </a:r>
            <a:r>
              <a:rPr lang="es-CO" sz="1100" dirty="0"/>
              <a:t> GDP per </a:t>
            </a:r>
            <a:r>
              <a:rPr lang="es-CO" sz="1100" dirty="0" err="1"/>
              <a:t>capita</a:t>
            </a:r>
            <a:r>
              <a:rPr lang="es-CO" sz="1100" dirty="0"/>
              <a:t>. </a:t>
            </a:r>
            <a:r>
              <a:rPr lang="es-CO" sz="1100" dirty="0" err="1"/>
              <a:t>Why</a:t>
            </a:r>
            <a:r>
              <a:rPr lang="es-CO" sz="1100" dirty="0"/>
              <a:t>? </a:t>
            </a:r>
            <a:r>
              <a:rPr lang="es-CO" sz="1100" dirty="0" err="1"/>
              <a:t>Does</a:t>
            </a:r>
            <a:r>
              <a:rPr lang="es-CO" sz="1100" dirty="0"/>
              <a:t> </a:t>
            </a:r>
            <a:r>
              <a:rPr lang="es-CO" sz="1100" dirty="0" err="1"/>
              <a:t>it</a:t>
            </a:r>
            <a:r>
              <a:rPr lang="es-CO" sz="1100" dirty="0"/>
              <a:t> mean </a:t>
            </a:r>
            <a:r>
              <a:rPr lang="es-CO" sz="1100" dirty="0" err="1"/>
              <a:t>that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development</a:t>
            </a:r>
            <a:r>
              <a:rPr lang="es-CO" sz="1100" dirty="0"/>
              <a:t> </a:t>
            </a:r>
            <a:r>
              <a:rPr lang="es-CO" sz="1100" dirty="0" err="1"/>
              <a:t>process</a:t>
            </a:r>
            <a:r>
              <a:rPr lang="es-CO" sz="1100" dirty="0"/>
              <a:t> (</a:t>
            </a:r>
            <a:r>
              <a:rPr lang="es-CO" sz="1100" dirty="0" err="1"/>
              <a:t>higher</a:t>
            </a:r>
            <a:r>
              <a:rPr lang="es-CO" sz="1100" dirty="0"/>
              <a:t> GDP per </a:t>
            </a:r>
            <a:r>
              <a:rPr lang="es-CO" sz="1100" dirty="0" err="1"/>
              <a:t>capita</a:t>
            </a:r>
            <a:r>
              <a:rPr lang="es-CO" sz="1100" dirty="0"/>
              <a:t>) </a:t>
            </a:r>
            <a:r>
              <a:rPr lang="es-CO" sz="1100" dirty="0" err="1"/>
              <a:t>involves</a:t>
            </a:r>
            <a:r>
              <a:rPr lang="es-CO" sz="1100" dirty="0"/>
              <a:t> </a:t>
            </a:r>
            <a:r>
              <a:rPr lang="es-CO" sz="1100" dirty="0" err="1"/>
              <a:t>some</a:t>
            </a:r>
            <a:r>
              <a:rPr lang="es-CO" sz="1100" dirty="0"/>
              <a:t> </a:t>
            </a:r>
            <a:r>
              <a:rPr lang="es-CO" sz="1100" dirty="0" err="1"/>
              <a:t>selection</a:t>
            </a:r>
            <a:r>
              <a:rPr lang="es-CO" sz="1100" dirty="0"/>
              <a:t> </a:t>
            </a:r>
            <a:r>
              <a:rPr lang="es-CO" sz="1100" dirty="0" err="1"/>
              <a:t>among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things</a:t>
            </a:r>
            <a:r>
              <a:rPr lang="es-CO" sz="1100" dirty="0"/>
              <a:t> </a:t>
            </a:r>
            <a:r>
              <a:rPr lang="es-CO" sz="1100" dirty="0" err="1"/>
              <a:t>that</a:t>
            </a:r>
            <a:r>
              <a:rPr lang="es-CO" sz="1100" dirty="0"/>
              <a:t> are </a:t>
            </a:r>
            <a:r>
              <a:rPr lang="es-CO" sz="1100" dirty="0" err="1"/>
              <a:t>feasible</a:t>
            </a:r>
            <a:r>
              <a:rPr lang="es-CO" sz="1100" dirty="0"/>
              <a:t>? (</a:t>
            </a:r>
            <a:r>
              <a:rPr lang="es-CO" sz="1100" dirty="0" err="1"/>
              <a:t>You</a:t>
            </a:r>
            <a:r>
              <a:rPr lang="es-CO" sz="1100" dirty="0"/>
              <a:t> </a:t>
            </a:r>
            <a:r>
              <a:rPr lang="es-CO" sz="1100" dirty="0" err="1"/>
              <a:t>abandon</a:t>
            </a:r>
            <a:r>
              <a:rPr lang="es-CO" sz="1100" dirty="0"/>
              <a:t> short </a:t>
            </a:r>
            <a:r>
              <a:rPr lang="es-CO" sz="1100" dirty="0" err="1"/>
              <a:t>words</a:t>
            </a:r>
            <a:r>
              <a:rPr lang="es-CO" sz="1100" dirty="0"/>
              <a:t> </a:t>
            </a:r>
            <a:r>
              <a:rPr lang="es-CO" sz="1100" dirty="0" err="1"/>
              <a:t>because</a:t>
            </a:r>
            <a:r>
              <a:rPr lang="es-CO" sz="1100" dirty="0"/>
              <a:t> </a:t>
            </a:r>
            <a:r>
              <a:rPr lang="es-CO" sz="1100" dirty="0" err="1"/>
              <a:t>you</a:t>
            </a:r>
            <a:r>
              <a:rPr lang="es-CO" sz="1100" dirty="0"/>
              <a:t> can </a:t>
            </a:r>
            <a:r>
              <a:rPr lang="es-CO" sz="1100" dirty="0" err="1"/>
              <a:t>better</a:t>
            </a:r>
            <a:r>
              <a:rPr lang="es-CO" sz="1100" dirty="0"/>
              <a:t> use </a:t>
            </a:r>
            <a:r>
              <a:rPr lang="es-CO" sz="1100" dirty="0" err="1"/>
              <a:t>those</a:t>
            </a:r>
            <a:r>
              <a:rPr lang="es-CO" sz="1100" dirty="0"/>
              <a:t> </a:t>
            </a:r>
            <a:r>
              <a:rPr lang="es-CO" sz="1100" dirty="0" err="1"/>
              <a:t>letters</a:t>
            </a:r>
            <a:r>
              <a:rPr lang="es-CO" sz="1100" dirty="0"/>
              <a:t> in </a:t>
            </a:r>
            <a:r>
              <a:rPr lang="es-CO" sz="1100" dirty="0" err="1"/>
              <a:t>making</a:t>
            </a:r>
            <a:r>
              <a:rPr lang="es-CO" sz="1100" dirty="0"/>
              <a:t> </a:t>
            </a:r>
            <a:r>
              <a:rPr lang="es-CO" sz="1100" dirty="0" err="1"/>
              <a:t>longer</a:t>
            </a:r>
            <a:r>
              <a:rPr lang="es-CO" sz="1100" dirty="0"/>
              <a:t> </a:t>
            </a:r>
            <a:r>
              <a:rPr lang="es-CO" sz="1100" dirty="0" err="1"/>
              <a:t>words</a:t>
            </a:r>
            <a:r>
              <a:rPr lang="es-CO" sz="1100" dirty="0"/>
              <a:t>?)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100" dirty="0" err="1" smtClean="0"/>
              <a:t>The</a:t>
            </a:r>
            <a:r>
              <a:rPr lang="es-CO" sz="1100" dirty="0" smtClean="0"/>
              <a:t> </a:t>
            </a:r>
            <a:r>
              <a:rPr lang="es-CO" sz="1100" dirty="0" err="1"/>
              <a:t>other</a:t>
            </a:r>
            <a:r>
              <a:rPr lang="es-CO" sz="1100" dirty="0"/>
              <a:t> </a:t>
            </a:r>
            <a:r>
              <a:rPr lang="es-CO" sz="1100" dirty="0" err="1"/>
              <a:t>dimension</a:t>
            </a:r>
            <a:r>
              <a:rPr lang="es-CO" sz="1100" dirty="0"/>
              <a:t> </a:t>
            </a:r>
            <a:r>
              <a:rPr lang="es-CO" sz="1100" dirty="0" err="1"/>
              <a:t>mentioned</a:t>
            </a:r>
            <a:r>
              <a:rPr lang="es-CO" sz="1100" dirty="0"/>
              <a:t> in </a:t>
            </a:r>
            <a:r>
              <a:rPr lang="es-CO" sz="1100" dirty="0" err="1"/>
              <a:t>point</a:t>
            </a:r>
            <a:r>
              <a:rPr lang="es-CO" sz="1100" dirty="0"/>
              <a:t> 3 </a:t>
            </a:r>
            <a:r>
              <a:rPr lang="es-CO" sz="1100" dirty="0" err="1"/>
              <a:t>above</a:t>
            </a:r>
            <a:r>
              <a:rPr lang="es-CO" sz="1100" dirty="0"/>
              <a:t> </a:t>
            </a:r>
            <a:r>
              <a:rPr lang="es-CO" sz="1100" dirty="0" err="1"/>
              <a:t>would</a:t>
            </a:r>
            <a:r>
              <a:rPr lang="es-CO" sz="1100" dirty="0"/>
              <a:t> be “block-</a:t>
            </a:r>
            <a:r>
              <a:rPr lang="es-CO" sz="1100" dirty="0" err="1"/>
              <a:t>diagonalness</a:t>
            </a:r>
            <a:r>
              <a:rPr lang="es-CO" sz="1100" dirty="0"/>
              <a:t>”. </a:t>
            </a:r>
            <a:r>
              <a:rPr lang="es-CO" sz="1100" dirty="0" err="1"/>
              <a:t>If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Map</a:t>
            </a:r>
            <a:r>
              <a:rPr lang="es-CO" sz="1100" dirty="0"/>
              <a:t> </a:t>
            </a:r>
            <a:r>
              <a:rPr lang="es-CO" sz="1100" dirty="0" err="1"/>
              <a:t>matrix</a:t>
            </a:r>
            <a:r>
              <a:rPr lang="es-CO" sz="1100" dirty="0"/>
              <a:t> </a:t>
            </a:r>
            <a:r>
              <a:rPr lang="es-CO" sz="1100" dirty="0" err="1"/>
              <a:t>was</a:t>
            </a:r>
            <a:r>
              <a:rPr lang="es-CO" sz="1100" dirty="0"/>
              <a:t> block-diagonal </a:t>
            </a:r>
            <a:r>
              <a:rPr lang="es-CO" sz="1100" dirty="0" err="1"/>
              <a:t>rather</a:t>
            </a:r>
            <a:r>
              <a:rPr lang="es-CO" sz="1100" dirty="0"/>
              <a:t> </a:t>
            </a:r>
            <a:r>
              <a:rPr lang="es-CO" sz="1100" dirty="0" err="1"/>
              <a:t>than</a:t>
            </a:r>
            <a:r>
              <a:rPr lang="es-CO" sz="1100" dirty="0"/>
              <a:t> </a:t>
            </a:r>
            <a:r>
              <a:rPr lang="es-CO" sz="1100" dirty="0" err="1"/>
              <a:t>nested</a:t>
            </a:r>
            <a:r>
              <a:rPr lang="es-CO" sz="1100" dirty="0"/>
              <a:t>, </a:t>
            </a:r>
            <a:r>
              <a:rPr lang="es-CO" sz="1100" dirty="0" err="1"/>
              <a:t>diversity</a:t>
            </a:r>
            <a:r>
              <a:rPr lang="es-CO" sz="1100" dirty="0"/>
              <a:t> </a:t>
            </a:r>
            <a:r>
              <a:rPr lang="es-CO" sz="1100" dirty="0" err="1"/>
              <a:t>would</a:t>
            </a:r>
            <a:r>
              <a:rPr lang="es-CO" sz="1100" dirty="0"/>
              <a:t> </a:t>
            </a:r>
            <a:r>
              <a:rPr lang="es-CO" sz="1100" dirty="0" err="1"/>
              <a:t>not</a:t>
            </a:r>
            <a:r>
              <a:rPr lang="es-CO" sz="1100" dirty="0"/>
              <a:t> </a:t>
            </a:r>
            <a:r>
              <a:rPr lang="es-CO" sz="1100" dirty="0" err="1"/>
              <a:t>change</a:t>
            </a:r>
            <a:r>
              <a:rPr lang="es-CO" sz="1100" dirty="0"/>
              <a:t> </a:t>
            </a:r>
            <a:r>
              <a:rPr lang="es-CO" sz="1100" dirty="0" err="1"/>
              <a:t>that</a:t>
            </a:r>
            <a:r>
              <a:rPr lang="es-CO" sz="1100" dirty="0"/>
              <a:t> </a:t>
            </a:r>
            <a:r>
              <a:rPr lang="es-CO" sz="1100" dirty="0" err="1"/>
              <a:t>much</a:t>
            </a:r>
            <a:r>
              <a:rPr lang="es-CO" sz="1100" dirty="0"/>
              <a:t> </a:t>
            </a:r>
            <a:r>
              <a:rPr lang="es-CO" sz="1100" dirty="0" err="1"/>
              <a:t>but</a:t>
            </a:r>
            <a:r>
              <a:rPr lang="es-CO" sz="1100" dirty="0"/>
              <a:t>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change</a:t>
            </a:r>
            <a:r>
              <a:rPr lang="es-CO" sz="1100" dirty="0"/>
              <a:t> </a:t>
            </a:r>
            <a:r>
              <a:rPr lang="es-CO" sz="1100" dirty="0" err="1"/>
              <a:t>would</a:t>
            </a:r>
            <a:r>
              <a:rPr lang="es-CO" sz="1100" dirty="0"/>
              <a:t> be in </a:t>
            </a:r>
            <a:r>
              <a:rPr lang="es-CO" sz="1100" dirty="0" err="1"/>
              <a:t>another</a:t>
            </a:r>
            <a:r>
              <a:rPr lang="es-CO" sz="1100" dirty="0"/>
              <a:t> </a:t>
            </a:r>
            <a:r>
              <a:rPr lang="es-CO" sz="1100" dirty="0" err="1"/>
              <a:t>dimension</a:t>
            </a:r>
            <a:r>
              <a:rPr lang="es-CO" sz="1100" dirty="0"/>
              <a:t>. </a:t>
            </a:r>
            <a:r>
              <a:rPr lang="es-CO" sz="1100" dirty="0" err="1"/>
              <a:t>What</a:t>
            </a:r>
            <a:r>
              <a:rPr lang="es-CO" sz="1100" dirty="0"/>
              <a:t> </a:t>
            </a:r>
            <a:r>
              <a:rPr lang="es-CO" sz="1100" dirty="0" err="1"/>
              <a:t>is</a:t>
            </a:r>
            <a:r>
              <a:rPr lang="es-CO" sz="1100" dirty="0"/>
              <a:t> </a:t>
            </a:r>
            <a:r>
              <a:rPr lang="es-CO" sz="1100" dirty="0" err="1"/>
              <a:t>it</a:t>
            </a:r>
            <a:r>
              <a:rPr lang="es-CO" sz="1100" dirty="0" smtClean="0"/>
              <a:t>?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86578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48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Results in brief: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ECI finds the two </a:t>
            </a:r>
            <a:r>
              <a:rPr lang="en-US" b="1" i="1" dirty="0" smtClean="0"/>
              <a:t>main communities</a:t>
            </a:r>
            <a:r>
              <a:rPr lang="en-US" i="1" dirty="0" smtClean="0"/>
              <a:t> </a:t>
            </a:r>
            <a:r>
              <a:rPr lang="en-US" dirty="0" smtClean="0"/>
              <a:t>of countries, and assigns a value to </a:t>
            </a:r>
            <a:r>
              <a:rPr lang="en-US" i="1" dirty="0" smtClean="0"/>
              <a:t>how embedded</a:t>
            </a:r>
            <a:r>
              <a:rPr lang="en-US" dirty="0" smtClean="0"/>
              <a:t> a country is to its own community.</a:t>
            </a:r>
          </a:p>
          <a:p>
            <a:endParaRPr lang="en-US" dirty="0" smtClean="0"/>
          </a:p>
          <a:p>
            <a:r>
              <a:rPr lang="en-US" dirty="0" smtClean="0"/>
              <a:t>We know that the value of ECI is aligned with our intuitions about how a country’s collective know-how.</a:t>
            </a:r>
          </a:p>
          <a:p>
            <a:endParaRPr lang="en-US" dirty="0" smtClean="0"/>
          </a:p>
          <a:p>
            <a:r>
              <a:rPr lang="en-US" b="1" dirty="0" smtClean="0"/>
              <a:t>CONCLUSION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There are two main communities of countries in the world:</a:t>
            </a:r>
          </a:p>
          <a:p>
            <a:pPr lvl="1"/>
            <a:r>
              <a:rPr lang="en-US" dirty="0" smtClean="0"/>
              <a:t>Those that know </a:t>
            </a:r>
            <a:r>
              <a:rPr lang="en-US" i="1" dirty="0" smtClean="0"/>
              <a:t>much</a:t>
            </a:r>
          </a:p>
          <a:p>
            <a:pPr lvl="1"/>
            <a:r>
              <a:rPr lang="en-US" dirty="0" smtClean="0"/>
              <a:t>Those that know </a:t>
            </a:r>
            <a:r>
              <a:rPr lang="en-US" i="1" dirty="0" smtClean="0"/>
              <a:t>little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have a </a:t>
            </a:r>
            <a:r>
              <a:rPr lang="en-US" i="1" dirty="0" smtClean="0"/>
              <a:t>model</a:t>
            </a:r>
            <a:r>
              <a:rPr lang="en-US" dirty="0" smtClean="0"/>
              <a:t>, based on first principles, which can provides us with a way of estimating the complexity of countries (and products).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35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jump into the math, let’s play with some simulations…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67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Toy model: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Cca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matrix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Let’s assume there are two sets of capabilities</a:t>
            </a:r>
          </a:p>
          <a:p>
            <a:r>
              <a:rPr lang="en-US" sz="2500" dirty="0" smtClean="0"/>
              <a:t>Some countries tend to adopt the first set, some the second. Hence, the world is split in two communities of countries.</a:t>
            </a:r>
            <a:endParaRPr lang="es-CO" sz="2500" dirty="0"/>
          </a:p>
        </p:txBody>
      </p:sp>
      <p:sp>
        <p:nvSpPr>
          <p:cNvPr id="4" name="AutoShape 2" descr="data:image/png;base64,iVBORw0KGgoAAAANSUhEUgAAAeIAAAFHCAYAAAB9OE/+AAAABHNCSVQICAgIfAhkiAAAAAlwSFlzAAALEgAACxIB0t1+/AAAIABJREFUeJztvT+spld1PXz4QAmNZ2iIUvgSDUoFpgqVUyJFpotojERFYaVz5xZFtLiBDrlGihtKQJGQUk2VDuwmEVYyFEg08aVBEchfkd9jtpfXWnud572e9w6zl2Td932ec/be55x99p81M9ef+uCDDz5Yg8FgMBgMroL/79oGDAaDwWDwPGMS8WAwGAwGV8Qk4sFgMBgMrohJxIPBYDAYXBGTiAeDwWAwuCImEQ8Gg8FgcAFub28vmv+ZO7LD4vb2dv30pz9da6319a9/fT148OBpqL33ePz48Xr48OH68pe//LE9WmvNnq21njx5sr73ve+tX//61+vHP/7x7JPAkydP1s9+9rP1i1/8Yv3gBz+YfWrw+uuvzz4ZvP766+t3v/vd+u53v7sePnw4eyTws5/9bK211iuvvHKRLz2VjvjNN99cL7/88nrppZfWD3/4w6eh8pnAkydP1pMnT9ZaH9+j2bM/4Qc/+MH6+te/vh4/fjz7JPDw4cP12muvrZubm7XW+JPDO++88+Hn2aeP45133lk3Nzfr+9///rq5uZk9EnjnnXfWkydP1iuvvLLWusyXnkpH/OTJk3Vzc7Nub2/Xu++++zRUPhN4+PDhh5/ZHs2erQ8Ty1prvfTSS+utt96afSJ48ODBevz48frd73631hp/cnj//ffX5z73ubXW7BPDzc3N+tznPre+8Y1vrB//+MezRwI/+clP1he+8IX1+uuvr3/6p3+6aJ+e+p8Rv/DCC09b5TMH3KPZs/9LNEjtzD59FC+//PJa6//+yKNi9ulPePz48Yf7hJh9+j88ePBgvfbaa+u1114bXzJ4991316uvvrreeOON9fbbb3/k3e4+ffqf//mf//muDUT8x3/8x/rCF76wfvvb367//d//XX/3d3/3Sat8JvCf//mfa621/vZv//Zje/TCCy/Mnv0//OxnP1v/+I//uNb6uC/NPn0Uf/mXf7nWWuv3v//97BPBv/zLv6zHjx+vf/u3f1t/+Zd/uf7iL/5i9kng9vZ2/dVf/dX6n//5n9kjgiMWPXz4cD1+/Hi9+OKLp/fpU0/jd00/efJkPX78eN3e3q5XX331uf7D/Yrvfe97a6213njjjY/t0fvvvz97ttZ666231uPHj9cLL7yw/v7v/369/PLLs08EP/vZz9b777+/Hj58uF555ZXxpwbf+c531ne/+93ZJ4K33nprPXjwYHypwfEXJB88ePARNurMPj2VRDwYDAaDwYBj/h3xYDAYDAZXxCTiwWAwGAyuiEnEg8FgMBhcEZOIB4PBYDC4IiYRDwaDwWBwRVz0m7Xmd0gPBoPBYHAZLvrnS9/5znfWa6+9tm5vb9dPfvKT9cYbb9Bxv//979cvf/nL9fnPf359+tOfPm3sYDAYDAbPCv74xz+u3/72t+ull15an/3sZ+W4izri9HdI//KXv1zf+ta3LlE1GAwGg8EziR/96Efrq1/9qnx/Z//TB/e7ND//+c+vtdb67//+7/WHP/zhrlT+WeG9995bjx49uvOxl8xh85ycbuzxPZXZjVc/jzFrLfkd9SBQn3tW5zM7cAyOVUDbkzFVprMNn9d1ORnKhkRPOv8ucNamxH+Y3+3ak7xPz9/5FjvLM/vtbLlErpL1ScPdhVR/MvY3v/nN+ta3vvVhDlS4iJr+3ve+t775zW+u29vb9fjx4/Xaa6/Rcb/+9a/X1772tfWrX/1qErHABx98sD71qU/d+dhL5rB5Tk439vieyuzGq5/HmLWW/I56EKjPPavzmR04BscqoO3JmCrT2YbP67qcDGVDoiedfxc4a1PiP8zvdu1J3qfn73yLneWZ/Xa2XCJXyfqk4e5Cqj8Ze+S+n//85+vFF1+U4y7qiL/5zW9+5HdpDs5jJ0mmibCbkyRnTCxuPL7DZITvVXLE8coG9p5djLQIwWCDAcwlqTpGrQ0TXnLhWXCuz1yRgnPQNqWjyjhjo9LD7P+kAi/ug7IpORPcbyfP2aPg7rObU+1lfuFs3y22XDLf3Qul08WuztbdQqa7C2ouW7ezIcVFifjm5uaZScBpMHbj2DvXae3oSO3rdGK17uaescHZrrqsqlfJYYmWyavj1FpVYnbjlWy0wxUPqJ+NV7YiumTaPau6VXBwgePSoJqOu4skrLpWljxQr9sbJvMSG7u97grKapMrnpRONX/n7C7xC5fEnB07tnY66rg6Bn2k27e7ZAHWmn9HPBgMBoPBVfHcJOK029zpbI/xaaftuqmEnlLdLJNbK1ikpOocVfmh3EOOooCSCld1vOonUs9sL9yalJzjHdsDJq/Od2ft3jl9bm8Seq3qV90+s0/5jVvbsQfO/xJfxrHOhs6mrsuufuvuIc450zWq5+yO131E31RslrMj2YfEXiVbMVhn7enOmcnv2MqkC8Z4hrY5lsR1zAyPwr8g+9wk4rvAbpLGuY42dEkG37HEoRwJ9TIkVM4hyyU+dPSzxYVK9hisFdWmEgWzSa2B2dcF53QfFRR1mwYkVUCp5F4/dwFGJTOnn8lJiqZDlytCqk0ddgtF9V2tp7NT6Ut8aQednzj61clAm+r8ZI8SpBSvuw8uObLYi5/Zd7z3bLy79+nfwJ5EPBgMBoPBFfFnn4jPdieXzlUyWOXGur3agWAlyypS1xVXPfUzVseODnNUJNPPbMBOB9fOKkumF+XhWNYhY1esaMKkc1LPELhON87RYWw/1B65TkChnnH9L+nS0CfxJ85TzANjIjqaUXU5Tr+DWq9iSZydTn9i21n2rbO1/nRnkHTGx2fHzjB/wLmKAVP7luxZyjAkfqhkuLUdGGr6/8E5SfccL3pyuImTMrvUhVHJuNpXnZ4lN+VMKnmzxI86mFxVUNR5uD6kOhX1w4KfSjJohzs3tU8IdpbdRXT7zuY5/3MFE55bfc72H+3A8az4YvNYgePWi7q6/eySgSrEUL9Cogdt7QqqHf2dTiU7mcPGO7/BO90lrrRQcOes9HSFaXLfOvuSYjMtnt2coaYHg8FgMHgG8GeTiHcq0LRCr2MVJeg6YFY1uc6X6XXdG6OYmExV7apuSVV6qltinS7OR9m4Vlbpui6ydu2sW3R0YUdppoxJZ5+bx2xwvnY8d12q66Lw/BVb4fQzPUpHYhfr3h0zUffH2VjHsHUxf+26f+dPdQ3qPfM9h062QucDx7Pu3FL56Ry8mzudNXbsLq50fnGMSdbs/OJSxgPxZ5OI3YZ1dAubr4InHnRHn6mL5xKsCur1vUsqKmHU4IQXA4OSCnZI6SQBCt+pQKASklqTCujKBpd82b4kUJfaBUT2XtnHaMP6PJHHkBSIbl793t0BZm99pt65Pe3WmwTtBO4udTFgpxBV49KEpe6sKoxcEdnpQbkYk5hdao7aI9ZEMB9hc7u1JAUTs+WTxJ9NIh4MBoPB4FnEn30ixu4R0dFg7ruiFl016zqZtNvEqrz+TLt2nFORVtNMj+rcGPWoziahDNP9ccC9YlV6JyMdu+NnjjZk+3gGzgeVbQh3TsynVPfNOh7XZaV7eTxL6Mq081GyLumanCy8306G8gnGntV33Tkye5T+7nnCdlU9rIt2a3Eyk7G4PtW1MzlsfopnPhF3FJ+js85umku0Vaaj1naDDNOH8pRjMhoSHZ05n0pUTB+boxJ3l3RxPtOpig22/6ogQhuU/C44deNxTreHbC8Y6hiXCDs/U8kqpfDO3CHmr2ovlJ4kYCpa85iT2p4UWU6eumfMHnWvdwsvV4C4+OMKQTamk4n2VJvcfnRFQwdlz04S7wptZ+OnPvWp+edLg8FgMBg8C3jmE7GrbrAiUp3SgaTKch0vs62ztcplHRzrDNQaVBfBOp7abWLXgM9RPna/qlJ1HbSisnCNKBv1qU6YdblMP6OiEl3sPFh3X21Q63WdputmFPPD1urQnUXXLbN9dOyPuwdKN8p09rC57LnyEzZenS3ak+y1srnrPneZh26/lL0qPjK7WPec7g/7zsDupJJf5yh7WJebsD87Pnbgmf13xLv0y1r7DppsfmJT54SO1mAOiAmzc2xcBzoqJoeqAy84S5QqAGCidkUCC2BsX9Amtk6c6+SifpSjaKadBIb2q8IPv+OZsITqgnoXEJheZUsX5F0xkOo/s6/Mp51OJyN5rmIBK8Sc/s4m1iR0ctX9ruN3zvwMmL14rqpwvSubWEHbxeyu6Nvxxbt8h7h3iXgwGAwGg+cJ9y4RX1K1reXpmPpdda+u46r2sQoa5anKMan2q8zagaId9TM+cx1aSiPiXuDnrluv310nwjp31Kl0p52P6vgTxoPpRbsrg4FsRtdZpn6vWAXXcSrWQjEWSqfSj99Tf0qhmJddGYc91bZ0Xv3MYgW7o1UHY0PSmIPvmP+zOeqepF0prk/Z6+Yktndwetm6kRU8g5374Bi7FPcuEV+Kjg5UF0MlvDqmo0ScoyH1ijQOW4cK/I7KxKDVXVIVVI6fyg53uRmFpNAFeUd1KTkJXNHCAlx32VTCZUkkKQAVXGGSgOlOC5qOij1jG94HR1/imK4YZs9colD2dcWyk+fO161XJXQHVSh355yeL4NqPhJbd2R3euuzLvakzUNS4F9SHFb82SXiwWAwGAyeJdzrRHymS2Ad4Vq6q1RdGNPBKiY3D7sp1XWrLnZnzYikM+uqUtatKmqvymLVfFIBq66c2YSVftI1O121+027OJRX14mdzpluQ413crvvrmtL/f4Y2zE6x89O/vEz7UDY/WVj2XfX3Tq7kjvWdVoqfjCb3bo6BkPZtxNTLpmTILlnzrc6W5Num7F46dzOll3c60ScXhZGM9bvirJhz9xYlnjdZVQUU73kXWDAJNEFEbykWAgka8R3aAe+Y+OZzJ05bj+UnbuJL6X/8Hy7hKGKHidXgfmpWjuzLSm20sCerEnZmtCt3ZhuDzv/U+tA4J1RY9K9dv6fICnAGJLi9yzU/WLxsRvH3qv9TxNf55vMBxLKmsVPts7dfb/XiXgwGAwGgz93PNOJ2FWfrHqs1Qt2mnUso77wJ+sQHS3GumA1z1VYqjtOupqu2+jYBCVPVb51b1k3r84Iba1nlrAHnb0ol50Fe8dkoKwEu52R6irq3rq1d50RuwOKMTq7BkWt4hrUmDOd3S59yfyg2sg6oQQ7naxjpg6dSSfn4kHS+XW2qruPPsL2KfFHZVu3nks706qjYwldDN+9H890Iq5wFNiB+o4lBpXkXLJUiQsvsHJGNUbRaTUp4TiXoNQ+OfrIfcdnjpJS+8hsUbIvpfeY3YyiYpePnTWiKwLO2qnkJrqczcpvXSGqilOnn9njkszxGce45MMK0sQmF3ArdpJu50vdfXX3QD3b9Q+3TqbLFYKqGVEFltLFYq6LL91nnNfFsy6Z7siucx7N75oeDAaDweD+494n4rQT6iqprvplFZyqeFQXVeezLg/lM9uVTaibyU/oIhyrKlqUpehJXA/r4tR+4bpZx1/ndF1pt/aky2d2K/ah2+POzu7Zpd0TY4m6Nat3qotVMpnc7g47JsuN3WEj0u7sDBjD5nzOxReF6pPOzuSudGBsxSGbdb9qrhrj4vTxWZ0XsieOPXKxMkG3j07WM/u7pg/ggbDg3FFW9btKduo7HraSeyYgsAR0PE9ldI6l9oxdUBdI8dJ3wRflMv3ONqaj7kt3sdU+1M9doYSfcezOOaFs51NuntLFEiTOc0m0uw+JjTtrUXDzXRG3k8R2dCdyXTxivqzO0e15l5TdPegKubPo9pjFmHT/qgz2ObWBjU1iYScDkfpth3ubiAeDwWAweB7w1BOxqk4QqjNhY1RXwD6z7sbpZs9rxekqc0ctVzk4h9FAzDZV9aqOk81hcqvdHe2YVOyMrmPVvOrenP5qsztvXKPqhpPu8UzXxexOO0m2j+z9Wex2o2dkdd1H2omrs0i6GzUmYdqcXeqeO5nJXrjuXzF8+IyNSxmxOs/5WMIMMLi93PVptWfdnIRtSRgLFrd38NQT8c5GqXGJQ1cHUvRkF1BZYmCJVCXl+g7HoP3q0NX3lKJL9lvp6IJHV7BUGe4cu+B2SaJJ95O968BsdHukCgL3vr5zZ5oGZAa3blxjJ8OddfWFzpe6YlHJd2tIitBOl0tyuLYd6tPpYoV1er87n2PfO3scunOse9IVDKxoVw3D8fOSYhn3eWe9qol4NH9rejAYDAaD+497mYiTbrWOVRWto6KOd4pGqfPTqhYrOPYf67AZdnTWn2g7jmPyVbfT2dB1YUx+11mhHNZpsTPHM2XrwD1ya+4YB2UjG5N0CUo/gzrzTwJnOoxdpul41t21Tm7X2aouPD23xJ66NowtHQvg1o8xxdnAdHTx4Yz/MHt3z96dQR2D3SrrXNkaUY9ag7PDrbFb7zP3t6Y76kolzPpevatwQblLkh0tgheEXUqV4NF+Nh7Xq5Ip6nR7g9RPXUtaNOCesLWwdbLE6oJVcsZnkyF7ngY8ZyPbX6dTnZlL0Elxc2nSTucwP2Lf1R3evce4z/ge7yDqQ5lYNDs7kiTP1obfVRJQMlwhyuYh0MeYbmZDtyYFVyB1563Ob+dOMT3oHy4BM79Scf8s7k0iHgwGg8HgecRTTcSuTVed31oZbVHHYRWFHS/rJLESxnGugkQbkioyrcDqnDN7pLo6R+uk3W/XZSK7gV0we5+sS7EVrnLtKmjUz85ppxutfqfWoXQzOP9KuhImi3VxrjNJZbNuFOWkHby7Sww7Z6yeuS4ax6k7m9jDukLFHqEs1z0reYlNyjaUq2QkHSKLsbs+jPa491WvepfMr89YrkE9O53yU03Ej8TfIEucnQXxA/genUFdGBco8LtKPC4IuzFsbSw5MduRhmLBChNBfceA8pIEmTozOq8rDpxTd1QUK6ZYUHIXd4fuQhvT8Wye0u2CwQ6ShKb2P0lezD52X3apPJUIWEBMCh+8zzjHFXOdfXUeu3/dXOcDZwouZleKzm63v7iHuC52pqmNXQxjxSXa1vmgk4HPXEPywQcfzN+aHgwGg8HgWcDVEzGrAistWDtFNf54zj6v9fHqpaP3XPfsKJn6k+nF57hWpUt1xWou+1zX3VX6rqvAuSlFhV0/6mMMB1sv2sFsT1gKtiYcl5y12yNci1qbmstkqXEKypfTDsvtZ6KTsVOJXrYPTm5nk7Lf3Wl2DxJ2oOvKu7nsjnWyun1N2AK356n9zG4Wc9V8xUi4O+PWgwzIMT5lKhLf6Ji0BFdPxAlFwJIHHkxK6bgL2F0ClcxUUlTrQZtdkkbbujnHGFVoqKKm2xf2GfV3zs4uBZOVBOsu2XZz1D7X745+c+PQX7r9q++ULPVZ+b8LXPg8vYMO7r6kCVKdCUtEGADPBMKdhJnIOZDcUZzLnjF/3lknix+I7h7s3kOW8N0+uzWq4rkrwlXxmcTm+j3x3644fOb++dJgMBgMBs8jrpKIkypD0Vmq8+y6HezGUjoqoXtYBdx14V1VzD6zzjzRlVadVXZXQasOO2EVGLouuYNba5XP9vIMJeds7Nga1UF1z+pzZCHYfVAskmOCqkwFdofYfUm6GHYmCMZsOb2MoUnsSNDdVWWvY0W6+4H33tm+ywh1LFIC11Unc9j3Km9XJu5lcuaMgUm78Ev3b60rJWJ1ifEzG49za1JSdF09IJXIq7wOdT7Ti89xrtNZ19JdyuOnC4oYqJXMLhgy+5MEwoKUK6R2gxTOd/uO5+b0uXPqfCTxra4Qc0kJfypbz1KEWFwpO9IAiXbVn6kcViy4sfUne9fJZ0iKBtTjfMbdb2ZXUsymZ7KT3DD+Klld8VZ/Ysy/ixiUxJQuPnUJ18XdSzDU9GAwGAwGV8S9SMSuCqk/63NWHbOqjXVUtUtUFBKj6lg3xToqRRWq765zSfamVpSsO2bVZn22072796ybTKg8RpOpyrlDxzgovcrepOLtOhHmx67zT/SlHVbSpbBxjMlgn1MkXbmygXWEHXNW9d7FGVZ56pnSr/QpvU6GikNOF9PpujkWP5Lu0p1pcu7q7rFYXHXudKlJXHYMU8dInbkba92TRLyWD9jorIruRFn1uUu8eIBMV0oRuUTeXTA1BoOJS6ZsvFuTesfQOToLEOzskOZRhQLqdXbhT0VZuSKKrQVtRXnsuwskyva0gGDFDtqR0mVJcdjZczxPE/4u3B2r7+u+nNG3k4Sd/zs56PO754V2dn6n5rrkyr4ntnRjuuTI4q/ycRYPa5w5mwwruoLOFURn/O/eJOLBYDAYDJ5HXD0RsyrCUQN1jKpI8DOjf5gsR3056irpYh2wSq7VYUc3dlUto/uSTlDZgGtjXbJiJ/AnW6vqrrquHStitf6k+1fnudspJIwDq7SZrfhMdf/VXiWDze/WxjoAZheDYze6M3f7rrqg7u6fQXcuHViMcezGrl2K8VO+pWSkuhJZOwzKbsxUZ8xkVB9Lz7GL//g53UOFqydil2hcgnTzVJDBzy6gs4vC5rAkkgQql9zqdxdonC1KL5vLAqMLbPUZO6Mqh9mJ9rD/mM3pdwxObJ11ntsLht0Cq37vzo4lLeVPKpAn9rGiJRmPn9n3To4rghPsBDss9nbnVznOHpd4dmW6GId6uwSEccXp6/QmPoP6ajzB+OZ0qDUkRbpL0omf7Raa+H6noDhw9UQ8GAwGg8HzjKv9Qo/62VXYqprtOkxHSdVOwnXWqF9V8/Wz6xxwjYwq2aHAsIJVlW1Hy7jzYJ07Pq86XAfvkHbQOMetByvptIpna0jtQH+p71l3onyxPk+7B3zuGBz8nK6JjduRc3ZMhesCuzn4mdni9kzJ7rotdrbJWGWf6vyYjzFdHUvldHdQd8jF7KQLP36esZ3pVTFMjXeylL0prvYLPdhnfOYSIEsQ6IiOClTPVDJl9AjSLoySqe8721Aufk7AkpPaGzU/oZAQbNxOAt4JlPVnahdLdPWzKj46W9Heus8uAeNcJjc5Kze2O5OdYLFbDKi96mTsBjCl9/jMZO7cpzof7+JuAYHyuvfq/FTzkhRPak9Su7vzVjGVjXf3gtns5KnxriDoGhmmG59jrHf74DDU9GAwGAwGV8S9SMQdLYEVDusqmSzXuaB81uW6qlNVUTgfOzJGteC7ZB/qenc6io4eSrvgpGpUYGyGkumoHzwP1g3Vd8r+pLtAW9V62LqSjpvRjB2Y/DNyKpIuno3F5+r+OCiGSOllMnfuk3rn5p2RebzvulT8zL53OjpbVCzZZZqYXLyTCHVul+pmtjhZu7EgYZYwju3eu6slYmZ0RxmwZ4wOcBeaJVJ3eVmC7mxKLyuz2e3FGToppYu6ZKH2EPfEBRpG5zBbK22VrpldBvZe2YTPdosbRkmxpLYjz/kk8x0co5476qyuZbeoS+HuY5WbFj2JbV1gdv6Q6OgS7DE+KTY6X0kTnYtlKsZ2SYzJQuz4BcY35Z9JsdLdCdTzSeGM7HvREQ8Gg8Fg8LziaomYVTGqI6kVuuoQWSfJKh9VlWIHwjpm1FXtYN1PUlE72oPtC/7H9KnK2HUfdT2um6pz6h6r7q/OZXSO24+kslZUGxuTyEq7cKzaOz/pulrmp87OjgZ0rIyjzvCe3RWUz7E9d90Qzj9rA8rDjpB1jQ54FsndZ3vdnesxhulQjI/rehk75fQzWUyns5vZhTGFxXkVmxIGRdm9c2bJmOT8GK5KTbMDOJBQeeyydAFSOSY6KdIkitJgNrOEngADM7ugXfFRfyr73TrOBjm83If+TiYLuuzC4oVh5+zkp+t1CQHH7a6LzWcJun4+GzDSsbtJDve9PuuKMQUXQNn73SCHMtz8mhxdUarsYcnF6WFy0rPuCrG0ON315U4mi8lOv9OjEnSd43wlSdLH50uKepXwHz16JGVVDDU9GAwGg8EVcVVqmnU6rEtVFSf7jtSA6pSVDVVW/e463zqOrQc7XVyT0qPk4vp3Kk9Hzag5zg4mE8erLtfZh52FYwIYzlJRSZedQNFpXQejxjHGQdnN7KhjLlkj81F1Ruyc2X3D59iRqvUwGeo7Mk1qLPM/tbcq9nRQXTaLYXfFFuw8Z2yc0tfJZ2NUTEhkK2YJx3eMFM51upO1VTl1/HvvvdfOXesedcQuKLrgVMfuUmJMxvEzoSewcHDBE+d2F5YleTVO2dAFrV3azclRYEG1uzwdbbdzMS4dk+p0iZAFsjRQJPKPn52NLrg7HWeBRXF9nox1BTCz2Z0nFgtdEnBju0CfFHg4XhXT7HviF2h3F0N3irOkeGex0RUsqjhKfAfHKflKpoPyQYUkpjLcm0Q8GAwGg8HziKv9rmlXsTAarqNHHN1UdTKqUnUKXTXu3rMq0FXKaZWp9NY5rDpXFT/T76pjRt119NixD8o2fN/RdogdWizxE/XM6Us6UtVNHfNT31J27HYyrjva6Rq6TiahNtl7Z4Pak25ucnZu/TWO4LrcObnYUr93nWLSyTN71XvHjHUsDIOLN26OuxOuW66xw8liduB9TO4Z80/HdqS42u+aZhQLC/J1o+qhKNoCLwSOTy+3C/xqHpPDfrL5SQBKkwQWGWyeKhywEKp6VMLqHE9dcpdw6zh2UVKHVwnYFUBdgHPrYfvB9nqHvlL0GDtXHNNRdkofk+MCZh3jAmNXDKh1oF3qDFSBiL7t/Hu3GOjG7RZQKn50clO4xIN7uIvdeKnOi72vz1gxhHLU+dSCX8V6d49xrWebg4qhpgeDwWAwuCKumohdV6y6B9cFY0WO1RargLrKuurB7gBtwO4SZao1IFwFzfZMUSNoM1aKai+ZDc5Wx2yofeyqVjWHraeDW6fS5+Z3Nu5207tw8vHsXdec7AHelW6OYlMqOkYH5TGw++XGV9vUnrBzSv1kh+XY6Rodc4NjEzlVf+erOzYmzNgZJsf5Nj5HKJaDfWdzD9noN2jvbnxhuPrvmmaHwxINo52QZmIJmDmJS6j1Zx2L79WMEWf/AAAgAElEQVSY7lJgQlFUCtsr/MzmI/3GHCIJqlWe0q3Wxmxj62Hjj+coG4ucneTmgmoa7FWgSam8Xaoqocbc8119l6BLvAgX0LoiKAnmie7u3p3Za+YvZ86BFcQq3uA7Jqvzo93zw3FdPOnuR1oAdXHD4a7OYbegTTHU9GAwGAwGV8TVf9e0oyhdy6+6NewI6zuUqSoepCNcZetsZd9rhcq6fSarQ0f1MTruDI3kujRXsXdzVIek1uQ6Z0TXYTm9KCOp6JVdadXMmBKlB2Wj36qu4WynprDTLaRU7yGvm6/OxvmG6mATOxVVevxU8YWhu4uq+0Y9nZyuW2Vdc4cdm7u97Pxxp2NXYzGOp+tN47rCo0/qV1y+/vrr69vf/vZ68uTJur29XW+//fZ6++231+3t7a6oj9GMjC5SNHCXcHAu6nLJD5Olo7F2aAlGN+F/iczE2djamQ0sYLFAXu1lupVstuddIlVnzsaqhJ0WSDhuN9mirzCbd31kN1h0tirsyE+Shgv2XWLsqMhduGJc3UMFl+CSZyoBqPuCa2DycT3JvWI2MnnJfrvmZgcY+9SY1Ae6ovBsjFXvuoLkE/nNWu+88866ublZ3//+99fNzc16880318svv7xeeuml9cMf/nBH1GAwGAwGg7WZiG9ubtbnPve59Y1vfGPd3t6uJ0+erJubm3Vzc7PefffdWM4OTco63eM5VjiuGuoq0foOu3RnOz6vNqNuVaG77lztkaJzjn3Ajk3teUq17Fa6OCehS1WHsfO8vkeZuHZ3zgh23uibqsPa7ehSm9S8xP/RTxLZ6ozUPjPb2PdunWd8r87r1rjTQXZz2ZzOV5UexzI4/Wf3awcsnp6lt9XPCsYUOT9HRsTZ7+xjfs3uPhuzg8/sDH7w4MF67bXX1oMHD9bjx48/8u6FF15o57/33nvrxRdftImPPVfju4M4vquAX5MDS5LpxWBBhdGw6tDqutg6mBz8mdiUrulMQGDjMUmlgdw97yg4l+jxubpkOM4lGnUuSqZb7xk4n6q6XGFyBnVt7D6x7zgPbVR6dnyGIRnn7pPTtXsvUrnqnisfT/czQRoj0KazhePZWNHZqd6rvNEVh0nxeHbftxLxgZubm/Xw4cP1pS996cM/K/7KV75yyoDBYDAYDJ5nbCXit956az148GA9fPhwvfzyyx92xre3t+vVV19t5z969Gj94Q9/+MgzVvHV5wjXRdbnTDYbp6p29p11SF2l6qovNS+tznYYAVdJdyzCbreC89JxyfPELqaT7RfrbPGdqvSTvXIV/VkKa3cv3Rl0upO1pZ1MZ2PC7FS7mH2Jrm5M173Xd2f2r2MDsdtjP8/6QIIdNssxCJ1edg9Ut5veFRXDHUvlYvsu2NxHjx6tL37xi/3cDy7hMEL8+te/Xl/72tfWr371qw8TsTuEHUovTdjJWJdomb6EPsE1ok04Z5caYzqYnITm7dZ51kmV7Ls4D6ev24MdanB3jWfg9nzHdjV/rXNBWclMbDm7f5f6XALmZ/X7Xeo4sHOGKGOn8Dz77sx5udjCYuFdruUuZOK4KquL8S7hf/DBBx/mvp///OfrxRdflHrnF3oMBoPBYHBFXO1/g1h/Hp8/9Sn/t9xwTP2Jn1GHoiWxm2QVbH3OOhYmt86vlVOlQdwaFdQeKSoL36tnTq/qgnAP0U6mJ6lM654x29m5s3W5TidhUphu1M9w2IX2qc9M15nzdEC/c3etznHnmHRqqnup3103zMbvwvk13mdnbyq3vqt3vq6pW2OqG+Md+lh335xfpee104lXO5X8nTNI7wHuNdONPuD2TuUw/Pzok/qFHncBF6DY2LX64Mo2mgVzlqg7Z3FJLAmQuw5Qkz8rGNhcJpvZ4PY+uVz1PTsTF5zdmTAb3b6zwMnWpGxRyZ35k5LnLiFeaDc+Db44nn1W94UhCYpMtyso3RqcT7C5qEOdWf2sCpxkbxO/cXYnhakrsDAuVTtUnHGFvXuXoEtCFers3B1KigAXm9UzppMVD3hfkr1S8ftskXhgqOnBYDAYDK6Ip5qIu1/3pToJ/Kyonvr+eOYqn656VhV418GojppV0XUdao2qM1A0iloX06doIFXluQqwo5Q6FiGp8tl8ZA4Ya6BsQpl4BtjFMzlMh2IadsF0qQ5vpwNKOi7GSijd1Z+7/Wa+r2zDOd2dS7u43Q5OyVN7hHq6rjxltup414ntsixsLspxZ6/YFRW3OnSxBJ+z81B60i54x85ddgjxVBNx5cvVRe8OGlE3kyW5SqVVeR0lxhKVopOSAJ8EyZ2LWIEFh0ocLNG7hNElf7UGd17JWnbB7MTiC8d1stzcSy+vmrNDzanvXbBPx6q56t64e6IoQrXHrkB2hXJiP7MX73BSdLn4oJJB6jcqqalCHeUkycjBnS+Tx4o6td+dD7oCnq0fx7mYzj5XvcndcetnDcEn8rumB4PBYDAY3C3uRSLGKkZ1VIyOYdSP6pJV1YnPUAa+wzFph5xSTl31yDoM1l1g1c66J0XHJdSQet9RQuqz66Qd5cXsVeeiKDsnP6EpFbug5HQ+4rpDx3okbAXaqPS4O5KwHsom9jzxsbS7S/YZ5SLjo+5Mfa/suYSlcLKSe5XKxTHq/NkZpXt6psNMfCJZm8ofbrzbXxdLmIxdJuJq/3ypHipbEF6Q+l0d8hlqAuWxYO0cnSVFZx+jtHBP0E6VZOtntg7n1Dv0VUfHKGomkVkvLTu7ul9dckrsdQFWyVSBtSsOHNTZsDNXfrFT8HRr6WxV+7WbBKqf1v+ShJPoxvlnAqMqgM/C3cOucHI2KB9JEqgq4JWOOmY3yaDOKsMlW6cnPRN3P9OCzRVjaW7ocC864sFgMBgMnlc89USMFNCBruJTz1iVo7orBiaPdZ7OJiZTUR2O4nDdvBqrbHEd4A511LECWFXvVM2qK++6L7Vexa6wz2ysss11b0oe+7xT4atuRdnN1ondADvTMx2y0ou6uk6w/rerB31P+WnXnXSs0V3skdLH0DEMqsNLOmtk5NK1pZ0j08eeJ0hi2q6cna43ZXrUXdu186knYkXnqXbfBSOkQlkC7i5ad1AYKJhzuUCrbFQ0jTo8FrRc8EGdLPgySgs/q0SO7xzFxOTjGSeBUiUklXCcPczXMFDV57j/roBDP+xsQls6302KzFoMqvNidu0ED9TnbEyKl/q8g/LPbs863ShLBeguwTPsrEsV3snZpzpcsjt0dPGv4syenF3PbkHDYqu7ly7enbGnw1DTg8FgMBhcEVejprHiO4AdC47F7oRVr6r6Rnm71VhXPTnakFWXaGvXYbLuxXVvytaOxqufHR2jniVdsLJRdcpsb11XlHTFyieS/VfdEtqfVsqMKXFrxc9qPBvXsTJqPQ7O5xIbEWwv2Wc1t7NJPU+6OhdrunmdzThWrYHFnISVcrgrdkTFVXeG6d4kcVF1v2xOFyvU3DPdv8NT/81aaZuPl4nRgixIK1pPBSYMSulFUjqVE7oigK2ju3wVqqhBm3AvkkDVFSvuuSu0lI1VX02KOxSZeo9yWAFTxymfcgUZ2pyiKyLZZ4a67ypYOF07e8xknylEEvvu4uyTcZ3fn9F9iS3sHqmCMCk6VGHM3u0mGRVnMOkpv0gaHXYueFeT4ij1J3aHlPwze3ZgqOnBYDAYDK6Iq/2Ky7U+TiVit6a6qrTbZe/ruITCQFl1HMrAzljJZx0/W5fqNlQn55B2uPhOdejuuWIxOjtVlYtjdjpEtAvnJVXsjo+wMaqST7HbDeLeqzkdzZecGdub5HyY/zs5Tob6nHQxaMsZO5Rc9l3ZwhgMvEtKXsdKKCAr5/aLIWUPHfOUoovzytfv6u45fbssEsNTp6ZZ0jrQUWUVSF3W512SQaqk6nFOzQI5k1HtUxdHXUZ3kLvvWEBy+4MUD8pVVKeSUeepwkTpqt9dIsRzUwEZg466SApdQknhqEElN0mYO0mL2YLP6pmlspOi2elGmcwf8T17p3Tg3a/jdooHhyQGqEIBmxAlvyt+dgovN8cVL04PzmHFc1IsKV2JT7J5GAOczWdwScIfanowGAwGgyviKv+OeC3/B+y71KPqmFQXUCt9Vk06u9B+ZburblX16SjnpApUbAN2OWcrT8VedLSW64bZ+Aq1d+y5oq/cvjJ9al5qO9sP19E5qHFsTereOF0JY9PZiexCwmR0UDKYLMZ2OAaAdfBnz5qhu+/oq6zzZPef/dyxrVuX64AVi5foVLFtxx+YvYcNinHobNqRn7Ak7PMj+ONYhaf+Z8Q1aKRUzFof3RBHa2DSUXCH4SixLlmyQ1QO3B2y0ouy2IXpaMJEn9ojFlhYgmTns0sBqr1zBc6Ojh2ai8llz9h+OD9h8llwTAsx99nNYbZ0fqfuSQJ3Tju+yxKX2l8sFHYT2I7Punm7Z+IKE7f3Z5Mdyk/igLLlk7DP7QfmDGVP2twoP0mai/nfIA4Gg8Fg8Azgqf9lrQOqY0i6XaxSXFdYnyEYzVx1MvmdnIquo2TrYOgqStc1qvld13+2w+nmJrI7u9lntKGTVVmZev6OflNnmXTpZ5GwAzsyEuzQhoyJSpkePKdurzvWjMmpdpw5C3eeaK+KDYwpU+NSexTrlaJjIA4d9Wciq6ONz8J1t64rTeLvJbZ2TEiKp05Nq0vKLosLkBW4mWxDMPHUcfi5jjnmKooiuVRqrSz5O9l1P1xQ2qXcXBGk1rQjN9Wrxik7mE2dTrXfLmE7YPHRBWTU5YKYmu9sYUgDw04gqgUMe76TzJkNbP2ueEQb8O4qPeo7k8Xeue9Kfzqu03lJ4E9sYuiKY3yerCttQNj9cOezG7NS/zrep/kgwVDTg8FgMBhcEVf7d8SVGkwoLNch1OoEOxukcFhXwjrnhDI+xjOdWJV3c5ke1jni/iHSSp+9Z5SNspXJcBUlYwnY/lxKaXYVreuOVJeX2OLYlyqbzU1owcQfO/oTsdv9dzqV/O5MKkOlurx6L+v7s5QinnNyFmjzXSG5ozv6krt31o7ER84yNwjW/TM77sImlHuGrbsEV+uIcdFqY7sDUJdc0VNMlwtINTjvBnm0L0nMCsxJOtsTJIlnNzHiM0bjKFqnS/hKF+4tOzMVjFyCTChLJlftA5OzS29hUqrzOh/D4jUp5lK4u+hsSujLOt/ddRzr7GNj2LmydSlbnJ+dDepuf5iv4hqSmId2OJ/ukKzHxVJ376rfu/t96NlJ0sof3Jx0fIehpgeDwWAwuCKukogZBXhUNFjVqSofO9yu86gdAKuM8T2OqzZ3VBVWzqwq7SpCt5aKhEJJujenJ+maqzysUpPuJMEufZjIQnl4dl13nNBkruJ26+86chzjumvVqe90AR0S2WyvWVfJnlc9uDedzYxRYh1VyjyhLeqZ60S7dbqx+A59tWNkEqaGxWI3R9nOvrN9cX6s5tXPl/qtwpl44+4uw1X+1vRa/GCYM3VJliXWKhOfV3nMGarOjrpizx2NxWzr1tYFg+5yuAtwvE+Ki4Q+ZQFMFQFsXSmN5MapC717uROaa6cAVGDzXWJP7FL73KELHjuBRUEV01V+Z7OKDbv2sljgfATPajdAq6ItTSC1Weh8yt25NCbgmM4XXbzo1lhjRRLHUrkY37qChs13hZjCblEw1PRgMBgMBlfEVRMxqzQ6CgjnYFWrqsWu43PPVMWO41WFn0LZj3pV5Zl23vWdWktXKe5UfF037zqfM7IYBei6PdUBJOOYbSllmlCS+D3Zd+U/3T4cc7vO3u1/6kM7PsXOJqFGu7uBNu/6dHe3mO2o11G+HVPg2CwWS1wcQXmKzWJsE9rL1qLQsUyd7B3Wo2OKOnZqRy+b63CV36yFCRXpRAYVjFhgSYIqjq8O2MmpdrvLkibkeiHrvmCBUe3Ay6voKNSDn5XcLtAkjsgKpjSIKz2qUHHFEtKYau3pGhx2KDz0tZQmRZlpwaf2ob4/frLAqwJ/9T/c93o/u59VHrtjqC9Zu9un3X1OniNcMcASa5eEEn90/tX5vNoLFYu6oo6hO282Lo3pTnYX37vnTu+lGGp6MBgMBoMr4ir/96UDtUJ3HU3tVhNq7ZhzaXWlZLHq0NFljgo63qdVMXYljilQMnANrAvvkHTgrCNSNijdbl93WJT6TOnt9uwsznYibt1sH1Vnkfh3Yk9KG6Kd9T98xubjWAfWLbMzPj4rn+jubvo86RZTn1IxZ3cuzu/uBXaRdUxyJh1YrFfnVT9X5jCJV9XXnB3suWIvlB78njImB+5VR8zok7U0Zcq+s+eKMnO00W6yRjvV2qpsFYDUfJzjkrZbj6N7dx3o0Kecr7Mj0adkML1JQZMEyI4+xTV063B6d+EKxC5g1/W4YLZbmOFYvMtp4HRQMjq6tqM9MVZ0UAU12pYUVy5+7Ox9twdKv7JDFdE7CWoHqjhAXVjEqf1UuYTJTu9wHd+d2/Hs0X38/xEPBoPBYDD4KJ56Iq6ViqtQ8V1SSatKtat2VSe30xUkHRH7vGMPfj7TrezSvOyM2NiEAkoZAOx4lTyUgdU72s/mOyi/Y9XvpZ2BszOh0LrO/XhXZZ6xmTEFie27ulhH0/mXo1yxo9uhK3fuNsMulbqLzk+ZfrVXaWftbEnBYpqy1flZl0u658f3S+6wYt/q//rX4ar/P2JMdgmtkFBrLpmwMYyGqWOSBJ7SIN27JPgz3fWZ04f7voMa0FBPSiuysR1dx2xQ9qHcbq1OljoHdbk7+WpeeuZKPibYnflsnEsILMEmNGiXuNF2to40IbI9P7u/yhYlh60vDfJJs+HmqXvkko5LvEkRlIzraN8k+bPnLncwdPvU2YnjHQ45Q00PBoPBYPAM4Kp/a3otX21iB4bjK7pKyHUynY4z9EZKB6UdX2ITW6dCR+8en/F5UnminDqPVba7lJBjPJCKVPJT1oPZz5B26e552vmlcpRvOaqvjktsSTq1+pkxMl2X2e29Go/vHPPSIWE23PtL9jHR2d3HLjae0Yl6HX2skMYR56+MmWTrUvcC7Uw7Y2VL1X8vqem1Psr3KyqYXWA8EAzois5gn1WyUU7paGC0rY5Lkuyu49Z5SEsq+5S+s87GsJNc2R4o59+livAs0wS5Sz/iuzRoOVvUT3ZXurU4XfU/FQidjDPjDmDRWO1nPt0VPi64qriSnk9iT5qEkmSU3s1LziuRt1NcsIJ+J5F1sQ79lc1VZ79b4Fd9KKt+dudU5+/oH2p6MBgMBoMr4qn/ZS3V9SbVoOpUum4FP7tOmlW4rNp0XZizOaEk004EKWVHzx1juu4ZK9ozdJNag+peXAXJGBEll9ma0IQ7XTertNFG1Z04NgWRdvJqP9JqPOmeL4XySzwb5tNK3pmuQ9nE7KnP1F2q563s6ZizOqdj+JRMxwrgGHZHXOzY6W6VLYwx2mXm0vFJjmDjkviOn9n3s3jqf0a8Vk8p1J8HGKVWnx9zuiBZx3X0D+q51CHVutD2jo5zNrOxHX3nAuJuwOuCAo7bvYT1HPBsMGh2CR9tTWlOl1iS9acB9yyUH7Dv6l1Hx7nA7ezZGZPsDSaYHUqUzemK2fouiTVVLrtLOzGF2dUVLWgrxjV8z+7Wzj1y45m+M1CxGGPXcbaswFPFc5LwP4k7O9T0YDAYDAZXxL1LxKraOtBVfgyquk4qG1apO5tUVeh04nglP6l+mZ60AmfdMZu/ewasm8RzThgKNZfZyOx1nZyynelna+uYk+7MOmosZRiY3e5712m5d6yj3GFzHCvifL2zM2Wx0n1Nzy7xc2YDk+H8Qa3jLIvB9OywKjtxyWEnrjCdqkN3sljnzMYlDN4Oy4e42v8Gsf5c6+OXpm4O2+yUtqoyuiRf57FnSneX6M7qUeNVskyKFuasbB0Ou9QMC0zVxo7O7ZI1S7TsMqqL2V2upADo9tEVCmqOsqd+3kkkLKkke+KKR5UE2HhlcxrIcR0qIaiiQaErHrs9VnFhJxZ0MpyPs3W4pKJkK6iEtFOkJPLTmN49d3KUb+7EXCfn+LmbjO9dRzwYDAaDwfOEqyTihLbtqnRWkTH6pXbDaZWS0HeKSqpUR53TUWyHDCVfyUnoxJT6S6rbpPtJOvNqR9K1YGXK9qWrrJPz7zrGjkJM5CZ+rnxbzXX+jfuza6Magzq6uTvj3PjONsU4KPbI+ZJC2um5+6psruPYT9d5JZ2/Y3iYPHUnkA2pn5m/Juvu1sHWsCMj9Wv1PfWP4/2j+/wrLrvgrQIro14Y5ZVQVs4GRv9V2altKV3CwC5efa4oKkfZ4TqPd4p+UWtwNKOS0yVbd35Mj7LVBWtVfCQJjRVXSg9DmnDreEc11nUwGSpwXFqkdHfoEnTFN9qh9kedpytiUHZqq9p7lyxRjipw3bmiHoxLbl5aKB3f1R6yGKTiltKT3Em2HmZjt5ZOjrMvLXoPHcf7e/ubtQaDwWAwGPwJV6OmsXpTtImD6yYSG1SX1XVvjIJh9hzjFA2W2O1s2O3KOrootYm9U2dxvDt+JtVk15nj+B2fqeOUPawaT7p6Z5tiLZhctw7cy2qzYk5wLpPJWBxEx0rsdsi7+6j2h61RsT6dDd2aWAeYsDUKjq3oZKMf77JuaEfyjNm3G3/c90Muzus6/UtjrGObnBzHZu3ch6f+Cz1UMsBD6DYCnU9RZp0cNYcFJ3ZpVADE74raUTYoeYmDqIuhdF96gVkgYPJZAeZsSxxZrbej9HYLEmdnMlYlTXcOzh9qkecufVKwOf897FCBWhUGiYydgjn16+pjO4k+fd7tZZIomDwcy4p4JY/J2C2aXPJj75m+NHHj966QwIKjPsP7gOPRTiefPet8NG1UOgw1PRgMBoPBFfHUE3FHt2BVU6ubpHtQlEFS0TEbHXVU53ddftdJqY7iTBehdHT6XWfg3quKsuvwVRXOzn6HXuzeq/PFDo/5FPMH1307RqNjcTp03W49N3d+yRq6+5bcr10GwnWE7L2zybE1rhM7y2Bhp4jMmoNi29TaUGbKJLm1JPYqdiu1KX2mbFa2sPFdbN2NIXeNq/xCj7XOUTUpDeACFDqXcyQ2H+W4i9pRLS4ZdPSpuigdXalovp2AxNaidCWXrUuwNZjV5+4MU2oOz8BRZSohdbqYPvUTE/2lAULdhc5Xk6R5dowqCrAIwoKJ+XUXbDubdgIs2yP0RebbeJ7dXUrsUomz+nA6VyWkrsg69Lj74tAVTJ3dO7pYMYp6sRCvc10eYPt3/Hx0n//50mAwGAwGg//DU0/EXSfp6J46RlXUrrtydGBSieF41VWkHR/T3dGNbN7u/K4Ddfqwazk+J1U+e6bm4vOkIj1ztqnNSnfSfbj9qeOY7oRCVLLUuB17lC93TJKTpRiWlI1w/q26GmXrJetgtrDul43fiQnMjiQ2dOvv4pmyE+8cdpOfFLq74J4rJpCNQV3pHDb2Xv474tqmqwDKPrPg4wJgksy7Q2FzVZDsksZdJESkVtLA4aiyrgBiulmwrBdxx7469/hcnys5Va8L6rgGt77dZI12oJ4u6TBZyZ4l47oxO3vT+Uq6NjXWFRYpPZvEkvp9JyF3VK27Qzj+ksLfvVPFHvtex7HijBUOSfxlz9x6d5P2zpmducu7cUvNP2vDUNODwWAwGFwRT/0va3VVcdLN1uq3q1gTOQm6rkFV0q6qdVSqW9uO3Y6SxM9dx1B1Y7eN3ekO5ddRP103y74nlJqTg+NT7HR/am5HEbqusXZHXXep9oI9c91O1cven+1+OtYLmRG03TFCSq46N+f3au6Zbr9jZxQL5HSrDled/yXsjNoPpTNlPdy7rvtMdCBbsAs179F9/8tajlLsKE5HYeL3HYoOUWU4etnRQkmQO54xZ2WXiCVNtmfO5vrT2aeo1jPO74KPg1sH+gubU/dMBRl1JndJqaXJuQtw7rm7Vzv2Mh9xZ48+yQLt7lqVHBxT5e8UtAydvye+j7qYjuQ802SVJMSuqMd7lBYYaRzARNclZIyrzIbdpKmK9s4nOjlnx1QMNT0YDAaDwRVxtUTMKlf2facqxO8dDdUhmesowLugNdW6kq5XVck73SzrgpjuRBfr+hN76nhcu6tq2TjHXjB9iN0qHO1h+6T2JPWfQ+6Ov7n1qb1ie79zL9OuPrEL5yJTVO3t9rJjSNw6zzA/6dm6rrFjCHYYlYS6VbJ2z1/FrV0WZyfmqo6+Y0WczLvGvfjnS25c9yyZm244e6+oKHb4SRK+9FCTy+ySJ8pQ83GsS2R1ThfwdmkgNk8VbWqO0utsdfZd4odd8ZIUWczWMwWCC1BKpioM2TO3DlZYMV1JYK3PkgJK6XS+vVNEJnfhTPxL6GK1zsRnk4Lb2YTAmMOKIkdJd7azQuXs3rviMykaFO7lP18aDAaDwWDwUXymG/D48eP18OHD9eUvf3nd3t6un/70p2uttb7+9a+vtdZHvj948KBV6KjDjsZynW06fqcrSytBJ89Rpww73WpXISe0II5X83a6sw7svFQHy2Sq88Y1OEYjtTWZxypx1l2oblLRd0pHapeyr6Mp1foS+5Utap07dzT1YTbesSL4XHVadZzrnHB8cnYIJxvfd9/V3d65H24N3X1GWewzs+WSPUtjxo7MQw4+Z/6yi7YjfvLkyXry5Mlaa60333xzvfzyy+ull15aP/zhDz/2fRfKCVI6qo5VVFhKUzv9Zzb2WFu6xkrJqGC8Y2u3By7YO7ow0e30om34jr3vqKlqu5Lv5rn3Tn+1Ny2gEn88E0TwzBK/SN+787ikQHM+yp4l54DjsNjH98qupOhRdKa6Xzv3Guft2Ia+4IqeY7x7tpOEEzq7i+/JHVF6O3RFrovVriC9pIBYK+iIHz58+OHnJ0+erJubm3V7e7vefffdtdb62HeHR48erT/84Q/0wuwGH0xal1Z1OMZVkczeRCZ7zuw8vu92DPjd7RGrRFUnUG119iS2nFXXmfEAACAASURBVIHqLM4kFXyeJIjE7rrHrhNS71IfrsB17u6Tsquuh80/4/vKt1wn1PlTp9d93k2IXTGYJLNO1l0jKWTO2H9GTzdn9/0Zvelad+e6OZ/5zGfWF7/4xXbs6T8jfuGFF+z3wWAwGAwGPbYS8Ze+9KUPqeqvfOUrH/veAX+zVqVukVpOqCH2OZlTq5uOBuloiB29TA7KY13y2Qo6oUyVnV035+YdP89QmArIAjgb2J4mtC17l9qGNpxhAJSdyqa6TteFozymD+8e61R3uiK0RbEuyR49rQ5ykMOdWxprkliLzzFusjjaUcVqPPvu7OzGf/DBB/Hfmm6p6V/84hdrrbVeeeWV9c1vfnM9fvx43d7erldffXW9//77H/meQtG+aeBKaGsnLwkCzD5ne4puvqLucD6T6+zGccfYlM5kwdnZfxdIKXg2fmfu7j67AoUlLuVDym6U2+2pWqvaD1w30+H2Ua0T4dad3B/1Rx6DuwEraNP3u0WZGpPGUrSFxceuOO/sTOxGnSpeH5+Pv1/VoU3Eb7zxxoefb25uPpJwHzx4sJWAB4PBYDAYfBRX/XfEZ6g79Yx1emk119FqVQer8p0cNV/Z11F3x7yOUqzjcT52GWc7HAfVyezQwDsMiVr37lmrnziOycIzTbs515kyW9l8ZQ+bizbimag/UnA2pus8M36o6R6XsHNqvvO1XTvY2VffU3GvxjuUwfz9khiFeaPeBWQCWXfu1t/h3vxCj8QR1GI7mrfKctSi0u/07QSURK8L9Mop2HyW8FQSdJSlktHJVPMYNbmTnNmYuh9dMsL9rZSS0uUKk9RHO7g9r9+d3C5xJX7Y7eWuTc4efK98aqjpHp3f43PWZCiwBOR8RhXEqlnANTD/S+63uz/uHrv1stjfNTtnCsd7k4gHg8FgMHgecZVEnFa4jAKoqFXWXelmXSfOVVWYqvJ2OwKUV23arepU9+6oW9at7nTgbi3OPicvRcdu4NiUanPdfvIeZXa0X9c1MKTUsWJLkq4qZZPcmKqLMVWq82L2/zngEjpVofOf9I9C6tg6HjtcdxeQ8j3GVBm4LsVUuU40ZXqS9ap7obpkhp1zvXpH7KgRRV/iu0TuJZuX0DZn39cxHZ30SYA5r3P23Xln98ed127wqHN2EubxrgYKdinPXMSdoorRYcl4pxs/u0CV0JdqDptXdam9dXL/3KjqZE3Vf5N9Yr6q5LHnbmxSMFYbWOHFEq8rznbuys64pEDvmo20GXG4eiIeDAaDweB5xr1JxIy6QIoq6dRU1bbTIeHzHbqzs6UbexeyKi6hehMalD3v/jhBzXcVJfMPZ4fqqKsc5VtOjuoYzvgIOxvF/DDaVslz3UZqG8p1nc/uWaj5eL9TuvzPAcn9T+JfJ4/5XPUXFWdYR66YDqVDyalz1ZzEn5ndCtWnz8jD82Cx6pmiptnlq8+7jVLy2J9BIBz1oTYZxzA6BWXv2o02oi58l1JViG5eR60yOV3B5CjrLul11DcmNFdMYaGH75IixBUGHU2lbEsoRFWUMD1sjrIbg2xSjNZ3O4mCzVeB/VnD2WI5nd/dAzamxiNW2OH7lBZGv3LFk2us6ljUe4lfOL9WiT4B2++z/r/WPUjEg8FgMBg8z7hKIk66A1a57IDRGWxMouNsZ1jRdUgMHR3FqtEdpPRW0jmnutMOtOtIWfWNe9V1Wq57dOfnunoF54uui+ioQve5PusoP8YcdSwNe8fg6Ex838l5FtDRnGdjA7vrjI3CuKaYImUH80XsmNnaVJeo5KE9VXfnh8meMUY0ZQbV/jqcicEH7sU/X2JBym1YQht2OrvniUyU0wX/+ryzp7uMqNfJdGAJTV1iB6U7cXJ2Yd1lTdecFBBdUKxjO1nqZ0etOTvuipp1vtnpTYsAJgd1s8TAioDOzmcN6M/JePycJJMdn8ekjEWZSr71zLrkeIx1dLWSw/YsuRdVr9oD9T3JPw5n7+tQ04PBYDAYXBFPNRE/evSoHeMoN6zSDtwFJZzQ5QlcN6mqw/qeVaj1navydqkR1Y247h076E6norHYO/WddUtKNuuq1biOfrqLjqzq7yjdSxif492Zqj1lIhx29krd8W5Pdhia+4KOIcPPDKwrTLtijEf1P0Unu062jjk+Mxnd3e465FQXWx/r+B3cvu74qltfh6eaiI//N+NuoMEElczF8SrwHugcx9lX5buDQ3quoyxxbpJ4doLVmeTNaLKdvUqLGjxLFWQYzenkKSqOyUxs7Qq9nYCb6HPr2z0Ltc4dm9W4M8Wrkqko0mcBaeHPEkxXsCZ3EBuYLvliInNFJLt7mBAxHnXFMXtWbcZGQCVqtVam74xvdffssCtpPtcaanowGAwGg6viXvxlrQOqUuo6PaxoKq2iqqWzFNdux6rmdeM7nXcxvrNbvVN0G8rehaKIWffKujllq5Kb6FZjkL5jDMwZJL7EsDse7xqjo+vedZ0/k9PpR9sZQ4Pd0LOAroPF54qFcXuJLFHK1DHmztnG1oD+yZjALsYrRtA9U3fjLEuSduVuzCUMWMVTT8TuQqcXLqUDHQ2TymbvEwdK5aYBDt+rC7UDdumZPkUH3wXVmtqjaDBl85mxnc2uOHCBKcWl5+nQ3QOWLDp6lJ2RS+4YUJWd+O6+J+Au+CbFjIp9imJlOl3hjA0J2sSSNb5n94rZ3t0pVbS6JF3XkfqDKmAc0H9VvO8+H/OOP47tMNT0YDAYDAZXxFNPxEllfUmnlVRLl1TdiipTlXDXPbLORFVirkNhlauiUJh8x0ao7klVpyk9yeagDvbdUaZsrtOZsBkpHL2YQJ0B604SO3bXhSxLso/q/OtakHrevb84/75BMUYdnJ+w7qp2s06H6pZVXKl6agde9WEnraC6Wowfykb3nq2HyWfz1JhuHx2bpnCG2boXHXFqtKJA2EGxQ3LPzv55AZuDNFAnE21O6Cj8zpyYBUMcizYpHSw4Oyps5+Iyvcc7N585fBfQGFwRciaRHvMwIXVQiZydgUvWLPgqe5NiMdm3GoCdL54JavXnNZKxs92th92ltEhTvl2TIsphPsD0uHur/ArXxIph12SxIiwpGFnM7uKbgluzuvtnitqk4ETci0Q8GAwGg8HzinvxCz0cjcG+u+4JO5EOSZepbFEd5W7Vf1dQ1dtuJZ/qYbqcnmpfQuNiV+06d5SnugQlo54bjtmhhNOuu+vku3FKXteFMbs6n++6OOx8EyZjl77tbPyk0J3/rv933SnzQ3yv9q92YiwGJiwVk4/Mh2NQHGtzgPms6j6Tc3dMTsJ8urvv2JDkvqe4yi/0uAsg7VfpUEWRpJvTOap65uhCNz955+xK6d9UbzK+ozOZHEZZ1nHdRUuLJkbn4ridPUtp1e7iMjvZ3GS+27PUT9KCSvmvu1Nn/bxLFJ8ELb3jw938rmhh8jGWJeeyE8scZcyescKq6uz2i8nB9bAEmd4zp7t+TuJp17R0ybbToZpPxFDTg8FgMBhcEVf/d8Rr+U6nfkeasdORdqKdPUy+o4ZcFZXSnGfsOuR2+9npV3Sc64yOn2e69t2OBG1y1b2yl3XGZ/1lt2u5hMGoHcSu3h1GAcel+9zZhvqSeHD2XFLcZZftWAfW9TFWD8fWcancKpPZhe/ZXOZrLBan+qqtbP0pOr+v9Dx7h7a4eHLGvjN46n9GvEtlXZK4k2B1hgZzlAQ6mqNnlb4u+TCd9WcS6DsKLZHpLqr7zGQkSaXTh8FDwSWQbi6zfzfhJhQ3zmcU5hkfPpvka9BKC+JOp1uD09HRiU8b1UYVGxwdrPZWfWZ6VAKpc5TtqAeLAiYPbcd3XTGmzjCNXa7oV/dY+asqhpjuJCHXMfMLPQaDwWAweAZwL/+yFlZ2rlJPKTAcqzqq+nm3M1JdBBvLnrmOLLXFVXQoK+kemZ3MJlYZ43j2nHXerBNwdqIdO4xAt3bXzbn5jHW4hPZyHUrC/CSonYbqQhP/qnqTe8TG7NyFS2nD3Y7ajWfUp5qvGIGE8XO+pNgpxjIw2cqf3J1VYxN/TxmWs0xIcldrp42oLCeuAc8hZaoQ96Ij7jaYBSDc3DSYKTn4bPeyu6Sr1pMkmS4RXDonLWyqIzLnQxn1srLgkCZVlO8uVaXL2JqSwiPZVxUw3Fy3f8leOGAQURRakhS75JHKUnvN1q32MqUCE5w9cze+o2SxqKzPVMDvbEYfx0aFFX+4RiUDZXX2MlSZzt/ZPe901nlpvFTJs45n58ZkuXWyAvaDDz6YvzU9GAwGg8GzgHuRiFUVd3yvP9mc4zurorouMKn+GXYrxFR3ClcRJlTgISOpwpluVtG676lNOL/TpWRgF36WMuqoRTXW2Yn+XpHalnTfuzITXUmniz6YrpF1TZfcESe7ouuy1DvVGSu5Oz6hOl7GymAnqbrNOr+zFWPE7voT1sexamd82MmrNnSxq2NqGNQe3du/rHWW4t1JEM4BusNKcSl1g3BJpEPq8IyCwvlK7o4NnwSSPa7nrwLbMe54zmQwnTsFTvJeBS82Ng1Cyr7dQqQrMNKAp+Zj0eySe7c3Z6AKA7cWtb+M0mRyu+DeNQzMJjWW+S3usaJj1VrZsy6JqbvIbO98LPFdpVPp7ooFVlR053fWN+9FRzwYDAaDwfOKq/9vELtq8kwX0s3BzlBVhaxaUhTKJRQaqwiZPmVr12XXdWK1Wee7TkjJTsayeWy+orUSecwWVx2jzUqOouzYfLa3+N7Z0dFiVT92OV0H4Og4ZQ+T5zosHJfqcPuS0Impnp2xrBNOfLLbO9w35XeuG8bYxWJljUuOBUs6X7Uuds47dxfvqdLnumUnt2Ncurhd987FCvTTM13x1TviLjjtHGwFzlOBwwW/ziHP0Ifuezc+CdTK1vqdOWBKIbGx3Xi0oSsIFG2WBogddAVfUnAg9ZgEPCePjVHBFvWwM0rOxhUQNQG7wqTadcY/z9jXye0K1kvus7LTJRHct8RWVZRXme7uqIIUz9atafecWdPgitUunuDeYBHSFeQO6n50xZCbv4urJ+LBYDAYDJ5nXC0RY8WhOmDVvSVg9FIqJ6nWO7pMrRG/d9Scqs46tsDRqOonq5ATe5MOyHVdDGfoyKSDrWM7uayC73R0fncGHVuB+jo6z7E/7P4pP1Q0YGdr9w5tTtbfvd9hbZxd9XPC6KE+nNdRn6zLTjp51+l2d7mLwczOOhb/U76Z2s381TGELjYmMQLluzl4N87c+aslYuVMO4nX0W9uo7rnhzzm4IriSdboxjL9KAvfKfkpHcouNwusZ6gXdXm6C+nsrXYxfVWHs0vJVQWKS1rOptRuR3OlicIFDdTVnWfnU4pyxPcoS90/fIf77oK0s5u9SwtGl+icP9SY4pJcFzNUYXM8U3GozsXPSSOAzxJ/dIXAzroVdu40Wy/GMnd/nX3uTC4tuIeaHgwGg8Hgirg3iXinomDVt6I7VIVUq6Md6k51pg5JF8bGuc6AzanrdNUbQtE+TJ6DWmd9r6r4HdkMrKpne+AYFDzjHTqus9l1cdWmrnM4xrkuRPkzsh4pFA14CbNRn6EPJJ0tG5d0TWlH5s7ZMQIpM8N0qc408a+qk8UAxzywNaEd+J0xW+ocMQafYdhShsLFctxL1iHfJauys86r/UIPZWga8NHhO3qiIg1IZ97v0hZOhktmXRGQOk3qMInzqcuC7zGA7ehPEhXqTwqtFIructTqrmxMeizwpLLPBL20CFC0pfMD5RcuUaSJaAfJ/XBxghV0eGaqeMfiq/uJ+8DkdfRqdwdYgnL7q/xSjU3GYWJUdnSJM02U3T1KChVn1879vzcd8WAwGAwGzyOukohVNYLVHaMO1vp4tcG+J5W4og6Tbst1Ax0lxHTW78yWhILB8cp21Lmz9k5H0hVV3WpsV3l2bAR2HayD6dbgxmP3eoYyRT3Kr1zngs9wT9W6UQbrvBRUN6lsq2vbYXBYp9z5UoqElWFngj6VdlTYJXf2V79i+4Dv3Hkn/sjkpoyfW5eyhcXGs90t09XFsdReHL9jzw5jc5XfrKUcgwWRMxQiu1wq6Ssbq13JGlQwVJfcyWc2qkCFcroLX8c7ilEloI5aSvS6xJs4vLJbUXRO1s7ldwndQc1hPrrj72dsUeNdQaYCqZNZ13b2Hld9hw53Nrvyku+djrToVr6DBaPSq+61a1TS52wt6h0rbtF+LGBUc9LFtDQWsHilYoGTg+NY7Gbjdu8fw1DTg8FgMBhcEVdNxKpjUR2bqkJYNcTkOhuYnm7+ma5IyWFrTbsIpHtUZ3OMVV1ApdsqpVjHJN3lznnUdzu0ktofVl2r9wdYRX0876r11AcUBdrta0Irpl0q82vF2Dgmx9mrbHR2djhzF1Lb8Ox3bMOuDTtO1SmqTsuNV2ur99Sdf8JgsLvYrdv5mGMA2LuEeUFgvHL3NYn1yGKqWHmW4VF4qon40aNHa60+AeNimWN3AbeD2tBd+oslULwULsjW5NfZ1dnD6EV2uZldSWJT81Uic3AJJQmm6Zkndim6LkmOuzTfpRfYFa1nZCu/2qEGcUznw7sJeWddu8VDJ7u7h6zwdQma3Xkmm43B2FJ1YQKptqNcnM/eqQTU7U9X6LP74BofVTgrsHjsZHWxudPJ7p1bj8JQ04PBYDAYXBFPNRG/9957a628ulLYrZLY2IS2w/dYYapOVnVYzM5KLXXjEK7bZXMULdbJZ7IZ3eT0KttcBbuLdF0dPXlWF+tOd6isZA+UrR2z47p+19Uk1GAy7mzHfgZpN7cW75ic37NzVfeXsWOuA+18xTENu/GMxamuS+/QxTwXFxOdjklVbKqyK4nPCfPFun3lEw73riN2VJnDziVPHYLZ5KgI/OzkMHs6GsXNZ4UCjnGyO5xJLDg3oaPTQMD23FFgCUWVJJMdGbsJNU0EOwFC6dulhZP75wqJ3UIP4YpINpbNdbbgPFVg79iB81QxXxM2JvhjbH2/UwQz293aq5+omLKbTLt462xKYqJrfhIfY4mczXFnrs45xb1LxIPBYDAYPE+4eiJOKsuzlMlOB8C6UqafUar12ZnKD9+foUrRBtUxuk7RPTszhtmXyMIqWHWOyfeOoqvvuuo56YRS5kFV8N1aEzjm5HiP9Fl3V9TaVRfsumMnv7NdzVdwd6rzG8Y0sbvVnVESh1A309+xUW7P2TzFAGBXrtaYnpea0/mGi8lqTte1KtuVf51hUjr2geGq/z/itT5+wc8kXAW2iTuB9BJ9DnflgMoGdPTd4iBNmu4CdPSkuwSKvsNndY66WDsFANrA6Lo0GTvZ7Ls7q7soerpn1WYVsNjdVNSto3E7f0wowARKN9tzZi/zRaRCnU8rH1TfVexjfoiBHouF9M53fpo0KCy5qmc7tuE6nQ1qvlqbKjhQRlIE7MZchqt3xIPBYDAYPM946v+OmFUMtSJhtA+jMlSVtNvxKnqFPU87LlUVJhVhSq10UNX1pV172kV1VaWyg9FhjJ7DOapyd127swF/qqrb7VOybtcNpRV62n0zG7puoq7dUZGMMVAUnVuD8/9dZqDTre6iYgTYM8fmMZld3HO+zrpst54kFnZ3oILFNSeH3aMqS8VwF2PcWaRAf05ibneXXHxKcJV/vsTAqJ6OssF37OIhcPOZE6mEuUOJoeyEkknsP+zbsSMZz6iV7oKgDpb0VDBUl/qQyZKwWwsmrbTwcIk6gdqn7ixTSpDpw/E7wTSBCzo7Sbw+T/a2C2Y79w/9h9mqfNAVzCjb2caK8Cof9eCd6Qp3lKl8+a6KnCSWVbudXnW/nUycx77voOYcVsS48700biCGmh4MBoPB4Iq4yv99aa3zFczxc5caUrKqDNdFXVpN7lCKzMbkubK/q/bqnKTLYXpd9++6DVVds868Vtrp3rnOvMo/28FWXd0zRqu5eQkNp/S4ij1lFdwYZY+a3/kV66RQZxozOv9wjJfat2M8YyzQxxKaknXIjnFgNrn1oL2qS62+n3awDnVdLF4ruXV+6lPJu7NImYi7wlV+1/RavtVnYAeU0pb1nbqAzCY2RslkNhw2uySgvu8GH2Ubw9mEsyNPFUidA6tLiBc8XYMKBq742qWdksKAgQVy9r571slN/Wz3bC4pqhnwHib74eQcn9kdrHcTdaOvqFhVE6BKkC7pVxm43iRxqaKFFRA4xq3JPetiFCb0Hd/YSXBuP9G+u0AST9mYmvMchpoeDAaDweCKuPr/BlFV7axjYdRLxQ4FovTgczVeyezoJicvsXfXHoVkrOvKuwqadaK7FaqrtBFJ141nk3SMKVvSUcq4hq6zYXLUM/bcdWpqDQp4B7uOK7U5xW6XhPvd7UWdpxgsjFXoQ2pcYid+RjjmL9l/1I0sAWOaujtc1+8YRnZ/OnZTsVcIFwd2GJ7EP5lNjH1AuL+gXHH1vzXtnLXbKHZYO06Jh6/0J/aiPR3tqOQhrXOGclFBYscetTeMylPj1di6PifXyTmb1N26EirNjXGJPaH81HrrGJTB3nXP0+Kts0OdobIhObPdc3V7Up8721hSYja54h+LblZ8OdtZAV+/13Wo2KjWoJKlSlrJfXdQPuEKOqXPyd6J9Qy7888UGCmGmh4MBoPB4Iq4aiJW3WB9ryiipIpL9e9UMop2VGOTSlJVeUmXw8a4fVV0kqJZuvUlMticu6SNEjg68XjvaD7XFR3v3Zq6apqNVXame+O6Jhyza8fxHn1R0Y5VnoPzbddBKbvTrgfnJIyQ6vyw41P7wmzoOmhkhdJ44Rgf1512PqriDztz3Ef2jvncTpxn59PtfdJ9Kx0oZ4f9qbj6nxFXKOfGg0gcVulQcAktpVAclZjoxsB5lobBQgX3Sq11dw8YndbZqfaL7V0XCOoF20ncivY7fu4EK5TD3ikov0rm7PjDru/gT5d0Ojk775iO3TvAbHUBH/V1SZgl1e7uoG11vkryuHZ3/zqw9bDYy2xAOez7mWJ5J050Y7qkjQkytZudDcaMJAclGGp6MBgMBoMr4urUdFK9IpKu4Gzlw+QwqmWnGk2eoWzV9afdkmIFnD0dfaM6v24vsHLs9KnuBMd01JbzLbQ7OdeEsWFzcDyuA8d3e93Z6uxKWZtkr1SXhv6HXWTXldXPu1RfJzPtsFMGAJkU5ned7x3jFNXpGJcObL2MCWI2JDrPxoRErnu+w5Qo9mLnbrI5CQP46Fn5d8T1knb0H87B93hIKV26S2fuIHFSlZjQyR0t0iXR3QJCydnFYfPuZekosjRxss8d0mSs6K4duiqhABVY4Ffj1Fx8j2tyd1K9cwkan+3YvXP3ahLrEmlHD7PCQiVNVkCjz6A+lRg7pLHSFWxpM3PIqti517tnmd77tLhN9XV5Bsd0cu/sny89fvx4vfPOOx9+f/3119e3v/3t9eTJk3V7e7vefvvt9fbbb6/b29tI4WAwGAwGgz+hTcRPnjxZT548WWut9c4776ybm5v1/e9/f93c3Kw333xzvfzyy+ull15aP/zhD08bkXRstTphnSGTgdWYqmRYh4r0aEJD4lymy81LqaBqt6u0Uzj6y60l6cRUpVl/4ufEXmdjHaPs7TpYVckrW8+sxVX9rovpGJ/ER919QTldV8xku7vHvuPaULbaExU3MC5UH8f1sM5fsRzKRhxT9dWfTI5iWdg+uNiU3nm1Z4x9S2JKx8bhOMe0dLKUj555xvSqPXF+2dmdoE3EDx8+/PDzzc3N+tznPre+8Y1vrNvb2/XkyZN1c3Ozbm5u1rvvvhsrTei0Y1wFCwxIQXUB/5CbUpruGbPXBUYXzDqdKniqi6Keq0urkhvajk7oAqxLTi5BuvNJk25nQ7eOJAm5+c7enTHo1yyRdHLSRK32Jw0y7Nx297GTr8aru6dijTp/lvxV0aIKYWZXd393zlTdyd39U+/wHFUs6OJ4t540Lp/RkzzfKQxYMYRruSQZf2Zn8IMHD9Zrr722Hjx4sB4/fvyRdy+88MJpIwaDwWAweF5x6i9rHV3wl770pQ+p66985SvRXKSHWEelaIIKVnk7Ss/NRf3dmFTumQppp2o9Y1daPafrT87x+F5/Jp1qYpersNEW1124SrxWu13XmXafakzi146FYEjoS9d17N4r1dkk59zdeUbvVr2qS6zniJ2Qsp3tm+oclb/XbriDuqeOZUI20HV3HTPHdDiWo9qgUG3q4qPzCXdPd30J99axEuoZWw/zrxRtR/yLX/xirbXWK6+8st5666314MGD9fDhw/Xyyy9/2Bnf3t6uV199NVLYXUYXTB2VoSig4x3KxrlO91mbmBy0U+li1Fdnk0omqf1uPTuJufvsoGgxJUMF0C4ppPuSFi5sLjvrXdtcILwkwKtxO4Wo8hd8v3PX0vOuYxMKVOlliVv5oDsrFZSZzV3xxxJEZ4sr1BDd3it/2W1S2F46X0z8Ob0zSn9is3rWyWW+9Otf/zrS2ybiN95448PPr7322kfe3dzcxAl4MBgMBoPBx3H1f0dc4SrctBti83cqVlXldDap94p+wXeop6vmFD3J5Kh5aMMOQ4E60gq966CU7HQfduzfmZN2csyXuo7UUXRdB3v8ZB2Bs1ONYXvNfM11ja7jO96rc2fzkPZVc9QdR13MH9l6lN8iDazsYvq7M0r8S93balNyhii32qxsS2IlynX7j/IVdrpx9EHnP7tMl4vL7Nmj+/oLPVyQcBfYAZNqStMkTnWWonO6lcMeP7vkwuxydNYlSPaPBfcu+KjEdXYfVGGVrMOhBrckiHQJA+ckSbOTU/Xj55o0qs4zdF1aeJ2xFxMb84tOJp4/S17MZ1VyY8G8jneJlsnBc8BnaHNSNKNMVeSgT+A+7/qEi20oS91xJkcViuzc0LeVPU5nel+7AknFnnv5/yMeDAaDwWDwUTz1ROwqi0sptXRuWlm7SlfNSSrMWp07iiPtbhVNpnR3a2C2dsBuQtlB/wAAGhtJREFUo87r9iY9F6e7W/8ZhqB2PvV71dvp6TrFtIvpKvJ0DUrWJQzKmfvC9Hdzuvvk7GMdsOq0FbuR6O86LOxknb8o1outperr2JFuzWmsw+/M13bBOvWqh8VGptOxY3inOyR+0DFmHe5NR6yoHjZurX0KEH86emLXoRxVlwaPHRoy0b8zt9OZJG+8/PXCq73BuV0SO+ZcGviZ76TFhqPk3PcDzh/OoEv0O2Dr29ljlRB3ir/0HJR+fK+CNNPr7gKLHSoxdDKcXhYH1Bmo9TIdmLR3zwptY4k7aaRwXWnxxfTUfJEWTVV3uv6uwMdC5AzuTSIeDAaDweB5xFUTsaM48DmjX1hlpehQ1NdVlqndu7Sqs8Gtf6eL62xRNGjSXXVVZFKZ7nafqsNRXUjKqjgbk7kdjcig9lRV9inleTxLGCPUVT+fqegVrXmmO9/pnutz7PBYl5neecdmXcp8dPvM9hI7v4Q6VnEGn3exJe2m2RmwddXPl947tMutBf2/617T7n53HQpXScQqSarNYePqc3XIu3RFevGqA3dOxRxABVdHXbFA39HeKpkpOHtwj7rvSbBwSUMF99TerrhSPoXyVSDfKYyU3vqMFRj1c5LoVWGA62P60sDkirPOxjOJmc119wTfs3jg9pcVLPXzsU+smMU5qEv5a7XL+RqekUvM6ixSP1JNgrrnLu7WeakP7N4l58PqbqWy0a67SLyIoaYHg8FgMLgirpKIWVXnoCinTsZOh6v0YjWIXUSV2cl21ehul8woF5xXq3dV4XZ7lHY7XQeKZ+j2RY2rspzPJBVr17XU7kdV2WcpKtcdOJbAyXJIOtOOOWAdRUqVKjA6k9GIh96UZXHsTOenKMt10oqpYrKQ5WHrYvvQ+Xnq64nPKR07rJSS18lRstIxO2wLxnS1z0kcdLbs2HS1jtgFZva+Q5p0u3moV1FeeJmYk6lL3zk+A9svRpPVsbtUYF3HjuOhjEP37hl2Mur7NAi5JF+BwVL5RUKR4jh8x/R29jk/TT5/EnC0K1tXdx9UwjsDTD5MZ3dvdouA4yc7O5bEnSxHp3a+tZuc1TrOFHnOxu5OVT9QdystpDr7aqxzxbazZ1enw1DTg8FgMBhcEVdLxKqLTCnTlNpMkHY5x2ekrdw6Dpld9Zl09ArYmSR0Wbdniq5NkXasFViNq46fjU2oxu5ZcvZdd+L2T51L9aMdW7FzUmtAdP6w08279bLv7q6583b21mfY5WBXqzo1HIf3W62nzkFZbGwiB+1hnWN3J5hc9F/nB6wjR7bMrU91rjuxpGNOmC/tMEJpfNphQ87IX+vKHbELVrvURkqlODuY03QXujqscwx2eRT1xGw5E6B2aCP1jl2+M+iCWUWXXFyxofTsFCOsQEJfrcXC2Quv5Ke21jV3CQbXVX/u6FJA32eBvL6r89KgzNbCitAkcXUBm93vqsPZ6ChNVbzj+tyeqXUrMF9NkwSzya0P57rikxUHzDZXsOAYdY+6898pghFsHcecR/f1f/owGAwGg8HgT7ja/33JVYCpHKxEVGfpqtsKV5lhpe26NFxX0u0jWBV8F1C2qyqdUVVKrqom0w78DFXUzTnTzSt/wuesQ2BAn+/k4zwnW81lz909ScA6zU5/B2SYlCzVFaqOjXXDilrtGBfn285GFWtUl63Gs7vJbHV+1Z096xhVl6e66i6eVrlqDMbr+rNjchyQPVLnpGI42oafFTNzb//vSyqwq0PuqEblYCz5KkfpDljpZLIYUE9yGToaztntArgLch391dl2RrY7550A6PymKyBwjLpwzH63/ksTVjpPBTwFF9idjK6oSd8l+5nK2dmXWrizu5zsoxuvfFi9R7tcAd/FMIUz56XizU4hp9bt4j4rSFL9qU0uTuF35mud32BhNNT0YDAYDAbPAO7F75pO6Tqklli34irApNJKqVT1M9GDHRebh59dF8Hs6+bu7BsDo/6UnKTLUXRa2impqjSFO4fdbtTZdAm9prDrG8eaGP2pZNxFd4bjUrvd+9SPXTfPujKc62yu8zCmKQYQZbFO0XVuSfetZLC5GPucrzof7vxIIbVTfT8TY9S4atMO03Ym7hy4+t+aRgdey18m/J4kPQblRGngVT+dzsRuZWcXvFiQVRQTs7fbL5ecuqLBrZUFgfpO6WBjUB7TxeYwu9l+OF9Kk9rZi3omcSe+zxJsfa7Wr+6tKmTTgsqhyneB2yVW5qsqWaqkjOtglGXn8+j3uG9dU9DdaSweEllY/B5zcc2uaWIyqqz609mv7rUaX8clc1Ws6XRcUkQ6DDU9GAwGg8EVcfVfcdlVdmyeo5nSqimZ2z1XFd5OZbRDxTnqg1WtKSvg6C41R8nr6BnXKarK2yGp1tEuZBDYPjAblN/tMDU7a0OZqutWnQSzy3WATl8nq5PH5HZdCj6v3ZY6H2Uv2srOvz4/QzO6jq/ze7Z3ruPbiTln5Nd5ON511+w9u5udDyh/c2usNjt2y3X5bh1MX4d7+7emUwogoVHcOCcrCRiJbBX0d+Wk6Gx2wQafqUCTFgZnqJk0uJ05G0fluctZ5yY2qgvb+YCbz5Am/N0iMLXzWJNKbiyYdTZ0RcjO3rhAWosEF8BVwlG2uOBen7Hk7vbRQRV5Ll5iQaDuSqcv9WO21nof3V4xuaowZmtWa1Wxjdnj9qLzA/VuN+YPNT0YDAaDwRVxtX9HXMGqiKS7SsbtyGKV3U7HXed09I3Sq8Yxea4TURUkjt3Zc2ef0snsYdV7Ir9+3rHfVdQ49wzjgnBzU5/oZDA7d21159F1Ro4G7vQxJN0X64CO93jGiX3IorA7n3asak7XyTmw+550sqq7T+96x/Thvrn9Tf3EnUGVo2JY0rneBTOJZ6s68TR3HLj6nxGry1PH4Gcciw7qDqDbPJTPNrS7aGo9KKNz+DOFiRvv6BomCylbfIfrUDY523aSv9rrjipSFFOCJNF1FG1SROEc9d3ZuUM7u0DqCoiuyEyTGMpI/DuhZZUdSbJw90PFELQf/Y3Nr+OThMhsTdD5UnfODLXgSePJjq1IH3f2ujWq/cM1dMWXKgrQ7s42h6GmB4PBYDC4Ip5qIn5Uft3XbkXIurP6znVoKMdVXYi0unPVZa3CUuqxzlN7xSqzrgthnzu5XUfh5KjqmZ0l7pHah50O+2wnjEg6MUflJXZdSp2pM2X76eg+Rg3i+x1/SLv/M6h3o9qtfIKxPQqOek3PTzFIjGlybENqazcezzVh0upzd/apDYldyoZLOk/0fyUjjSHOh47nj+7jr7h87733WurDYSd5n3UC/O4ODZMkC1j4XSUrJh8/O9uTAKNouG6vEhvOBFtM8GqP2LgUzt92E8EOneqSMnuu9LHvXWBwNGhHqyr93TnWz4l8tAUTUqLr+J7Yj2OZDWivKu6TgqvSnygb44YqkNBuVbwqW+oz5TtdcZsk9Gojk+HmqbkdOj/pdLrnOzbgZ9zne/vPlwaDwWAwGPwJV/2/L63l//JHUuHudmKqMlTVOtPB6KYU3ZqSytB1d7V6Tu1KqSY1Fqt41uWoOUkXllBACgmLkuCS6juhcdX3pDvsujKUqeSy7qzK6e7a4Xvubimd9adjidTPrjNWXRfTh5+dD7FYofZB2dn5ZrJmPC+0D+9n1ynX52pvmI342cW3dP3MrjrvbJzr7hfTWZ8p1sHNU7h6R8zomI5Gwbl1zvFZbY665O6SdomNvWfBS13CLiG5S+OopSTBMhuZPDZXPVeBg8GdMZPpbKjvk0uRFnY1sO4UeMmZdjYxKhXfuUSfFgH4fKegOMZ3MlUCYsmi08XulZLRnZnzDZXA1Dy251jguLXsoEv0bJwrEpxsdmYK6t4qWThHyVL2OR3s/e5+s/mon8WHnQLj6ol4MBgMBoPnGVdJxElVeVYGVnyKrunkue7bdc/qO85LulUc23WWjp5jY1l1zKiuattOlVfnnan6u6qcjemeV1nujNWcHex0RjgnZV+6rm6HPag/Vfeq5u74M8POnVedNOuKlRxF67Lv+JzFnqTLdB30mXvVyWbvnE+qee5sXbzqutmO8XLdfedXKQuX7jva2t2LXVwlETu6DZEsql6QJDC7wINjd3BJUaGCSUKpMl271FOVy4Izm5ME+TovHe8SyM5+dAFoF8pXu+DvEpZKpGzPWNBHv2E2M/n1fVcwKArxDMWpnimoM1Tr7uLJMSYpuJJ7UGOPK4q6wryLgcmaKkV/CbBQqfLrGLePZ4v2QxfTycYwu+v3FOrsFI1+puhyGGp6MBgMBoMr4t4nYqxEXJfVdWyM2mLzFC6hQ5yclEapz+6i6nUVeULzqQ7cVaWue0WqEKtURg1W3VgR71bkHdV2RuYxp2NqVAdcn+92nwnzhKwQ64a6jjNhKXaYDLUGnKtigevCnf+x+ICdZtIZJ922+q6gKHEcg3ax72peR0V3lKzSyRhIhWOPz1C/eM/Sc2BnWu9Bys6xOPXoPv5Cj7U+TvvsUBgdjVZ1MLmX0AkYFJM5Z8EKip3kjXM7HZVmwoR4BopCTClqNlcFQLYv3eVVSaGby6gv5Re72C0AziS2pKhixY4L1JesP6Vm2RhVfOF4Vswxfc4/zwZ35nMqJrk9ZPu0k+zT92cK1x24BgjPdrc5SZK8koH6MBZ0Z+bsml/oMRgMBoPBM4CrJWJW9dxFd6k6H9U11++OvuuoxdQ2RXM5dBUi04P2OV2s4u86je6Z2s+OXkZ5qgPoOgf3brfDUPJTKmyHQUlZG7YfOzQa6nO0a2qb098hWbc7N9eZp+xYcjbO912X5Xwj7ejV3WF27q4jZdyQnk6Zpg53xcLtspY7cST17Z2YcuCp/08fFK211jm6VclgTsvoD9w0FYDwQpwJOEj/Ovt2qMckqe8EHhb0uiCt9Cm96VnjxcIgcPbiVvls39V60RdwHpOzSzG790mQdbKPs9wtZFBmSrXi86TAc2dQ9eJdr2M7Kprp7fZO2cn0JUAKFOcrejRJgOw523u3T258B1cwOh9kNiS61ZmcKa66orWz+UxMGmp6MBgMBoMr4qn/35fWyipQVhUf6Lo7VaE6um23w72EVu+q985W9vwMs+DkVdtcd+zg2IhdoE34udNfv7Mu81jXXVB/aK+zrxu3459dt1o7MNZhJkjX5WxKu3rFhjB92GUpxsvpSzoj7FKdfLwr9btjcxKWhMWQjj1hHbZiLnA8PuvWrZgjZoPy245NYnPcmnFOHeMYyOTuqc4/xVX+f8Rs4eoypEnXOZST7/Qc45MD2U0K9fkunXVXSChWdnEvSaQJXXaMd5cD5dZ3qtBjl7UmYLbG7swVdn2mo+l2/Ncl4OM7k+uoyJT+VLa4c3J24+dubTvv2Fhmi0vQXYLvEpuah7oSnem93I1T7hycXa5oU83Irj3d/qv9c7GiK1ZwrivYHt3Xf740GAwGg8HgT7gqNe3gquOk8nOdFhurPlcqz1VGaUfD9Lh5nf2uWk+oNpTpOq+d7pB1+glzUfWoSrrrCBzjwnSc8TVWUbNOM+1SXPXu1nGMV8wKPlfjlI8rxsn5defbncw6ztnGbEHatPN51xEd71FOZ4d7jmdVmQgXr9KYh99VN6vihGKL8L3y+85Wpzf1daazymO2qDPsmExlK/vJcK//HTGjyLrL45zfBZY0GTE9HaWCutLx7L2iStzl7hJbF1BQ3o7dnW1JEkZdLEgl+pTMHftSoI3V1o56TH3PJShHgzmZ9XsSzJwM9ayzhelwATyhUJME7Z531OZODEmCOisW6vOzUIkM4wGLLyz5MlsZOr9ncSVtTlgscPulCrz6nulTCV/N7QqeOmao6cFgMBgMngFc/Rd6JF1AJyd539GdCEYn7epW6LrTxLbdzoPts+v+GVuR2HY8V/MddVnX1HX7u6i2JBSnAtpYn+907NWWnc7/zB7g/ndUo7MjXaOiW5H5Uv7t3rHvytfVfa/zdjo+tSe78YV1qt19S+HOrYuHuGfKptRv69qUPzhbuq41ZfJ247fLR2rP2Jh7S013jr+Wdgb8vPMM6U83t7OnzkvoM2ULC4hJQaKSplvzju2dvbt7xug4d2aMLkuQrB8DAxvv5LuE3q0LfVCdOa4dEweTrXSqxIs4k0AcXBJU63Zzu7PaLeSxEHDFIfqP25cksSs9nU1p7EvODde1E8+Oz7gXyv9r08XmoL+rpMd8wM11cW+n+O3swDFnCqmhpgeDwWAwuCKeeiJOql18V7sYVnXtVqMJ5dFRIapLVBSZssU9Z9Uxq/hqpckqPdZhKbuq7Tt7o9aBe+Z0144grYpThgW/Kz90stD+jopD/Y7e6mxXd2a3c6zjEgbgkvdK/67c6hO4l+k+OtucrzsdjOno2DxnL65PrfUsQ4TPWBx0d4XZhnJ3fEp1pXiHOiYNbWU2qtjD7N6NJwy7XfG96IhdMKkXsEtsCb2D79kYJts5n1uLWxd75+g6fO+SWWKPQpegD7jExc5tR7dKkixQ4GdHOzkKDi9yWiw5OQwuoCi9XcBMZOM4hyRRd8Wqkss+O7nszrL7ywplR092dneJj901l3i7oqS7++q72lMVH+q4bo2uwUC5SRxNY4uK5bsFbPfe7RHCxQ6cvxt370UiHgwGg8HgecVVE/FORVzHK3q2k8Uqa6evs3eXoki6JFbVJ7akdp2hCp2sS6hPNY/Z5HQpFoDtY9dRKn3Vro7SVGtCKjD1/8ReZ3sKtsZdKN113ekZOBtRZtWP9tTxqJvZxShRhYShcVDMj4OLEZecG+o4nqf+0LGM6iycHel+JjEM42uKNO6j7B09V03EKY22lv6zzYQuRp1Mtpt/XFIWZHYKAQYV4Dvs7F0iK8GOE3eXUj3v9iClCRUupU53/Y3NwedpsZYE6NQmZc8lSVgBZSpa2P2RQnL3UZ6SwexiQfSu9mH3PHaLxEOHo92ZDHcXkA4+s4azzYLCpfJqDGd/nKH2rfqe81U8l501DjU9GAwGg8EVcZX/+9JavpN0f3EC5+Ozs7Rc1eOqJKdfQXUAVZ/qBJ3+T7Jix4qx21tWYXY6PolKW3VAabenKtqE8TjTHSfdYmfD2XHuGXuf+Akbl9DFzLdwXMp2Kfrb2YVznJ+550kn7mTssoQsdqRsUrfOTmZ3JmzvU9ZK2ZyOQ31s7dX3kB1R9itfTex1eOr/04eOynXvGI1bnyunSqmwqr9z6l0aGe3YoX46e928BN2f1ThKvo5RyZrRQUzPJfYyPWhvWuyoC67kdj6dBKvkXnRymJ+5+Uyn84XuXXon0qIB9SS+0hUE7gzxrBOfVTYm94XZgXIcMIk4ytQVobt3cNfOqiNdl7oPrtCuY5BO7u5mGt+czW5+h6GmB4PBYDC4Iq6SiLFqVVUcQlUljIJU74/vCe3I7Faf2TtlR61euwqaUSFqf9COtENz3YXqsjqKldm1UxV3cCxB4gNu/I5vJJ1o0nEkvs3AKDjVHe34vbufCZyPpfRr4pfMxsTPcL/Y3iQ+2+1PwnSgzl2kjIWzD8ezd2zMMW7HX5JYyebsdt8Yd5g8FSvS/HNm/xiu9pu1zjp4QoekwavbNAz2LIgpOrazo1tHJy/dmyS4s0Syk8g6JGe2c9GqzLOUEKMhu/lpMGPvk4CsEijayJ6xnzv76YpGR6MmtiLNW+U7KH+/tHBiPzv9zI5jTCpD7ZUb74qR1GY3F5OWsyXR6/yFxRd1DngfcVxyz93ZsKKLodPj5O/cv6GmB4PBYDC4Iq7yf1/C76waSmglJi+ZoyqgnSqzVmqsknQVFqs+HbWD1WjaBZ7pMvH7GeqNVc9qfUhrJXB7VCvnjkY64KrjtPJWOpmOTpZjQ9KuMqEKVWfE3uM81sko/1Rdzxka1tlzRl5CpVYkXbJ6nzJ1VReeyw7VndzblB3s1t0xiujXyhd2GAIVS51NHS5lApN7x3D1jtgF8Hq5Ooq4YoeO3Xm2Q625eeiULLAxXUiH42fU19E4LgEi1aQci10Ul5hQXt2PlAJlY5PzrPakFFcXoJSNnW2JzKRoVXMTirrbsx0aUNmtijE2vvPHbn93En31A7XOznbUr+D2kfmksjVFJ6+umZ337t1wxaPaX/yszrCzu8aTKg/vys5aLkngyb1juHoiHgwGg8HgecZV/rLWWvuVJesi2WclR1W7ipph3Uda4ahqTwGrsK6a6josJs/JURWro5aUPHW+bC+dL7AKU3WJDokdbB0MCTuyS2UlXUtKc+3Qlmeg5GN32TE02DWw5+x+I5PSwXWYzEblGx1jxb47ncgCdOdcu75L1r0LdTcSKriL791ZuphwfFb3rmPMdliwFJfu+dX+jFgF1uNdh11KRx0MuwTV8TuaTclWCV7ZefYgu3UpKMq3fnbUkpLn7HNjXMJkNKIap+R0yayjiFP7XMG3G7yrrrQQcjiz/ipXBeHuLjsfUJQvS4JV3tm1VNnuGcYDfOeK3YSCZvFHFTDOxhSOWnc+2slJC1K2nyrOHu/wubtf3bN0fW4+vt/Z/w5DTQ8Gg8FgcEV86oNPiscq+K//+q/1D//wD+tHP/rR+uu//ms79tGjR+u9996T7w7UMW6Oen88q+8O+U7/MafC6T6Dbj2747p5iZwdXd0ZsndnzmMHTH7y3vnOWTvWyv33El1O3hkf6GQmz+/Kt9NzWivzn0RfKsvJwxji9ueu7a9yd876THw9897d0TQ2J/rO2qnGuHm/+c1v1re+9a31r//6r+tv/uZvpNynkoj//d//fX3rW9/6pNUMBoPBYHDv8KMf/Wh99atfle+fSiL+/e9/v375y1+uz3/+8+vTn/70J61uMBgMBoOr449//OP67W9/u1566aX12c9+Vo57Kol4MBgMBoMBx/xlrcFgMBgMrohJxIPBYDAYXBGTiAeDwWAwuCImEQ8Gg8FgcEX8/7rtvVTTGQS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data:image/png;base64,iVBORw0KGgoAAAANSUhEUgAAAeIAAAFHCAYAAAB9OE/+AAAABHNCSVQICAgIfAhkiAAAAAlwSFlzAAALEgAACxIB0t1+/AAAIABJREFUeJztvT+spld1PXz4QAmNZ2iIUvgSDUoFpgqVUyJFpotojERFYaVz5xZFtLiBDrlGihtKQJGQUk2VDuwmEVYyFEg08aVBEchfkd9jtpfXWnud572e9w6zl2Td932ec/be55x99p81M9ef+uCDDz5Yg8FgMBgMroL/79oGDAaDwWDwPGMS8WAwGAwGV8Qk4sFgMBgMrohJxIPBYDAYXBGTiAeDwWAwuCImEQ8Gg8FgcAFub28vmv+ZO7LD4vb2dv30pz9da6319a9/fT148OBpqL33ePz48Xr48OH68pe//LE9WmvNnq21njx5sr73ve+tX//61+vHP/7x7JPAkydP1s9+9rP1i1/8Yv3gBz+YfWrw+uuvzz4ZvP766+t3v/vd+u53v7sePnw4eyTws5/9bK211iuvvHKRLz2VjvjNN99cL7/88nrppZfWD3/4w6eh8pnAkydP1pMnT9ZaH9+j2bM/4Qc/+MH6+te/vh4/fjz7JPDw4cP12muvrZubm7XW+JPDO++88+Hn2aeP45133lk3Nzfr+9///rq5uZk9EnjnnXfWkydP1iuvvLLWusyXnkpH/OTJk3Vzc7Nub2/Xu++++zRUPhN4+PDhh5/ZHs2erQ8Ty1prvfTSS+utt96afSJ48ODBevz48frd73631hp/cnj//ffX5z73ubXW7BPDzc3N+tznPre+8Y1vrB//+MezRwI/+clP1he+8IX1+uuvr3/6p3+6aJ+e+p8Rv/DCC09b5TMH3KPZs/9LNEjtzD59FC+//PJa6//+yKNi9ulPePz48Yf7hJh9+j88ePBgvfbaa+u1114bXzJ4991316uvvrreeOON9fbbb3/k3e4+ffqf//mf//muDUT8x3/8x/rCF76wfvvb367//d//XX/3d3/3Sat8JvCf//mfa621/vZv//Zje/TCCy/Mnv0//OxnP1v/+I//uNb6uC/NPn0Uf/mXf7nWWuv3v//97BPBv/zLv6zHjx+vf/u3f1t/+Zd/uf7iL/5i9kng9vZ2/dVf/dX6n//5n9kjgiMWPXz4cD1+/Hi9+OKLp/fpU0/jd00/efJkPX78eN3e3q5XX331uf7D/Yrvfe97a6213njjjY/t0fvvvz97ttZ666231uPHj9cLL7yw/v7v/369/PLLs08EP/vZz9b777+/Hj58uF555ZXxpwbf+c531ne/+93ZJ4K33nprPXjwYHypwfEXJB88ePARNurMPj2VRDwYDAaDwYBj/h3xYDAYDAZXxCTiwWAwGAyuiEnEg8FgMBhcEZOIB4PBYDC4IiYRDwaDwWBwRVz0m7Xmd0gPBoPBYHAZLvrnS9/5znfWa6+9tm5vb9dPfvKT9cYbb9Bxv//979cvf/nL9fnPf359+tOfPm3sYDAYDAbPCv74xz+u3/72t+ull15an/3sZ+W4izri9HdI//KXv1zf+ta3LlE1GAwGg8EziR/96Efrq1/9qnx/Z//TB/e7ND//+c+vtdb67//+7/WHP/zhrlT+WeG9995bjx49uvOxl8xh85ycbuzxPZXZjVc/jzFrLfkd9SBQn3tW5zM7cAyOVUDbkzFVprMNn9d1ORnKhkRPOv8ucNamxH+Y3+3ak7xPz9/5FjvLM/vtbLlErpL1ScPdhVR/MvY3v/nN+ta3vvVhDlS4iJr+3ve+t775zW+u29vb9fjx4/Xaa6/Rcb/+9a/X1772tfWrX/1qErHABx98sD71qU/d+dhL5rB5Tk439vieyuzGq5/HmLWW/I56EKjPPavzmR04BscqoO3JmCrT2YbP67qcDGVDoiedfxc4a1PiP8zvdu1J3qfn73yLneWZ/Xa2XCJXyfqk4e5Cqj8Ze+S+n//85+vFF1+U4y7qiL/5zW9+5HdpDs5jJ0mmibCbkyRnTCxuPL7DZITvVXLE8coG9p5djLQIwWCDAcwlqTpGrQ0TXnLhWXCuz1yRgnPQNqWjyjhjo9LD7P+kAi/ug7IpORPcbyfP2aPg7rObU+1lfuFs3y22XDLf3Qul08WuztbdQqa7C2ouW7ezIcVFifjm5uaZScBpMHbj2DvXae3oSO3rdGK17uaescHZrrqsqlfJYYmWyavj1FpVYnbjlWy0wxUPqJ+NV7YiumTaPau6VXBwgePSoJqOu4skrLpWljxQr9sbJvMSG7u97grKapMrnpRONX/n7C7xC5fEnB07tnY66rg6Bn2k27e7ZAHWmn9HPBgMBoPBVfHcJOK029zpbI/xaaftuqmEnlLdLJNbK1ikpOocVfmh3EOOooCSCld1vOonUs9sL9yalJzjHdsDJq/Od2ft3jl9bm8Seq3qV90+s0/5jVvbsQfO/xJfxrHOhs6mrsuufuvuIc450zWq5+yO131E31RslrMj2YfEXiVbMVhn7enOmcnv2MqkC8Z4hrY5lsR1zAyPwr8g+9wk4rvAbpLGuY42dEkG37HEoRwJ9TIkVM4hyyU+dPSzxYVK9hisFdWmEgWzSa2B2dcF53QfFRR1mwYkVUCp5F4/dwFGJTOnn8lJiqZDlytCqk0ddgtF9V2tp7NT6Ut8aQednzj61clAm+r8ZI8SpBSvuw8uObLYi5/Zd7z3bLy79+nfwJ5EPBgMBoPBFfFnn4jPdieXzlUyWOXGur3agWAlyypS1xVXPfUzVseODnNUJNPPbMBOB9fOKkumF+XhWNYhY1esaMKkc1LPELhON87RYWw/1B65TkChnnH9L+nS0CfxJ85TzANjIjqaUXU5Tr+DWq9iSZydTn9i21n2rbO1/nRnkHTGx2fHzjB/wLmKAVP7luxZyjAkfqhkuLUdGGr6/8E5SfccL3pyuImTMrvUhVHJuNpXnZ4lN+VMKnmzxI86mFxVUNR5uD6kOhX1w4KfSjJohzs3tU8IdpbdRXT7zuY5/3MFE55bfc72H+3A8az4YvNYgePWi7q6/eySgSrEUL9Cogdt7QqqHf2dTiU7mcPGO7/BO90lrrRQcOes9HSFaXLfOvuSYjMtnt2coaYHg8FgMHgG8GeTiHcq0LRCr2MVJeg6YFY1uc6X6XXdG6OYmExV7apuSVV6qltinS7OR9m4Vlbpui6ydu2sW3R0YUdppoxJZ5+bx2xwvnY8d12q66Lw/BVb4fQzPUpHYhfr3h0zUffH2VjHsHUxf+26f+dPdQ3qPfM9h062QucDx7Pu3FL56Ry8mzudNXbsLq50fnGMSdbs/OJSxgPxZ5OI3YZ1dAubr4InHnRHn6mL5xKsCur1vUsqKmHU4IQXA4OSCnZI6SQBCt+pQKASklqTCujKBpd82b4kUJfaBUT2XtnHaMP6PJHHkBSIbl793t0BZm99pt65Pe3WmwTtBO4udTFgpxBV49KEpe6sKoxcEdnpQbkYk5hdao7aI9ZEMB9hc7u1JAUTs+WTxJ9NIh4MBoPB4FnEn30ixu4R0dFg7ruiFl016zqZtNvEqrz+TLt2nFORVtNMj+rcGPWoziahDNP9ccC9YlV6JyMdu+NnjjZk+3gGzgeVbQh3TsynVPfNOh7XZaV7eTxL6Mq081GyLumanCy8306G8gnGntV33Tkye5T+7nnCdlU9rIt2a3Eyk7G4PtW1MzlsfopnPhF3FJ+js85umku0Vaaj1naDDNOH8pRjMhoSHZ05n0pUTB+boxJ3l3RxPtOpig22/6ogQhuU/C44deNxTreHbC8Y6hiXCDs/U8kqpfDO3CHmr2ovlJ4kYCpa85iT2p4UWU6eumfMHnWvdwsvV4C4+OMKQTamk4n2VJvcfnRFQwdlz04S7wptZ+OnPvWp+edLg8FgMBg8C3jmE7GrbrAiUp3SgaTKch0vs62ztcplHRzrDNQaVBfBOp7abWLXgM9RPna/qlJ1HbSisnCNKBv1qU6YdblMP6OiEl3sPFh3X21Q63WdputmFPPD1urQnUXXLbN9dOyPuwdKN8p09rC57LnyEzZenS3ak+y1srnrPneZh26/lL0qPjK7WPec7g/7zsDupJJf5yh7WJebsD87Pnbgmf13xLv0y1r7DppsfmJT54SO1mAOiAmzc2xcBzoqJoeqAy84S5QqAGCidkUCC2BsX9Amtk6c6+SifpSjaKadBIb2q8IPv+OZsITqgnoXEJheZUsX5F0xkOo/s6/Mp51OJyN5rmIBK8Sc/s4m1iR0ctX9ruN3zvwMmL14rqpwvSubWEHbxeyu6Nvxxbt8h7h3iXgwGAwGg+cJ9y4RX1K1reXpmPpdda+u46r2sQoa5anKMan2q8zagaId9TM+cx1aSiPiXuDnrluv310nwjp31Kl0p52P6vgTxoPpRbsrg4FsRtdZpn6vWAXXcSrWQjEWSqfSj99Tf0qhmJddGYc91bZ0Xv3MYgW7o1UHY0PSmIPvmP+zOeqepF0prk/Z6+Yktndwetm6kRU8g5374Bi7FPcuEV+Kjg5UF0MlvDqmo0ScoyH1ijQOW4cK/I7KxKDVXVIVVI6fyg53uRmFpNAFeUd1KTkJXNHCAlx32VTCZUkkKQAVXGGSgOlOC5qOij1jG94HR1/imK4YZs9colD2dcWyk+fO161XJXQHVSh355yeL4NqPhJbd2R3euuzLvakzUNS4F9SHFb82SXiwWAwGAyeJdzrRHymS2Ad4Vq6q1RdGNPBKiY3D7sp1XWrLnZnzYikM+uqUtatKmqvymLVfFIBq66c2YSVftI1O121+027OJRX14mdzpluQ413crvvrmtL/f4Y2zE6x89O/vEz7UDY/WVj2XfX3Tq7kjvWdVoqfjCb3bo6BkPZtxNTLpmTILlnzrc6W5Num7F46dzOll3c60ScXhZGM9bvirJhz9xYlnjdZVQUU73kXWDAJNEFEbykWAgka8R3aAe+Y+OZzJ05bj+UnbuJL6X/8Hy7hKGKHidXgfmpWjuzLSm20sCerEnZmtCt3ZhuDzv/U+tA4J1RY9K9dv6fICnAGJLi9yzU/WLxsRvH3qv9TxNf55vMBxLKmsVPts7dfb/XiXgwGAwGgz93PNOJ2FWfrHqs1Qt2mnUso77wJ+sQHS3GumA1z1VYqjtOupqu2+jYBCVPVb51b1k3r84Iba1nlrAHnb0ol50Fe8dkoKwEu52R6irq3rq1d50RuwOKMTq7BkWt4hrUmDOd3S59yfyg2sg6oQQ7naxjpg6dSSfn4kHS+XW2qruPPsL2KfFHZVu3nks706qjYwldDN+9H890Iq5wFNiB+o4lBpXkXLJUiQsvsHJGNUbRaTUp4TiXoNQ+OfrIfcdnjpJS+8hsUbIvpfeY3YyiYpePnTWiKwLO2qnkJrqczcpvXSGqilOnn9njkszxGce45MMK0sQmF3ArdpJu50vdfXX3QD3b9Q+3TqbLFYKqGVEFltLFYq6LL91nnNfFsy6Z7siucx7N75oeDAaDweD+494n4rQT6iqprvplFZyqeFQXVeezLg/lM9uVTaibyU/oIhyrKlqUpehJXA/r4tR+4bpZx1/ndF1pt/aky2d2K/ah2+POzu7Zpd0TY4m6Nat3qotVMpnc7g47JsuN3WEj0u7sDBjD5nzOxReF6pPOzuSudGBsxSGbdb9qrhrj4vTxWZ0XsieOPXKxMkG3j07WM/u7pg/ggbDg3FFW9btKduo7HraSeyYgsAR0PE9ldI6l9oxdUBdI8dJ3wRflMv3ONqaj7kt3sdU+1M9doYSfcezOOaFs51NuntLFEiTOc0m0uw+JjTtrUXDzXRG3k8R2dCdyXTxivqzO0e15l5TdPegKubPo9pjFmHT/qgz2ObWBjU1iYScDkfpth3ubiAeDwWAweB7w1BOxqk4QqjNhY1RXwD6z7sbpZs9rxekqc0ctVzk4h9FAzDZV9aqOk81hcqvdHe2YVOyMrmPVvOrenP5qsztvXKPqhpPu8UzXxexOO0m2j+z9Wex2o2dkdd1H2omrs0i6GzUmYdqcXeqeO5nJXrjuXzF8+IyNSxmxOs/5WMIMMLi93PVptWfdnIRtSRgLFrd38NQT8c5GqXGJQ1cHUvRkF1BZYmCJVCXl+g7HoP3q0NX3lKJL9lvp6IJHV7BUGe4cu+B2SaJJ95O968BsdHukCgL3vr5zZ5oGZAa3blxjJ8OddfWFzpe6YlHJd2tIitBOl0tyuLYd6tPpYoV1er87n2PfO3scunOse9IVDKxoVw3D8fOSYhn3eWe9qol4NH9rejAYDAaD+497mYiTbrWOVRWto6KOd4pGqfPTqhYrOPYf67AZdnTWn2g7jmPyVbfT2dB1YUx+11mhHNZpsTPHM2XrwD1ya+4YB2UjG5N0CUo/gzrzTwJnOoxdpul41t21Tm7X2aouPD23xJ66NowtHQvg1o8xxdnAdHTx4Yz/MHt3z96dQR2D3SrrXNkaUY9ag7PDrbFb7zP3t6Y76kolzPpevatwQblLkh0tgheEXUqV4NF+Nh7Xq5Ip6nR7g9RPXUtaNOCesLWwdbLE6oJVcsZnkyF7ngY8ZyPbX6dTnZlL0Elxc2nSTucwP2Lf1R3evce4z/ge7yDqQ5lYNDs7kiTP1obfVRJQMlwhyuYh0MeYbmZDtyYFVyB1563Ob+dOMT3oHy4BM79Scf8s7k0iHgwGg8HgecRTTcSuTVed31oZbVHHYRWFHS/rJLESxnGugkQbkioyrcDqnDN7pLo6R+uk3W/XZSK7gV0we5+sS7EVrnLtKmjUz85ppxutfqfWoXQzOP9KuhImi3VxrjNJZbNuFOWkHby7Sww7Z6yeuS4ax6k7m9jDukLFHqEs1z0reYlNyjaUq2QkHSKLsbs+jPa491WvepfMr89YrkE9O53yU03Ej8TfIEucnQXxA/genUFdGBco8LtKPC4IuzFsbSw5MduRhmLBChNBfceA8pIEmTozOq8rDpxTd1QUK6ZYUHIXd4fuQhvT8Wye0u2CwQ6ShKb2P0lezD52X3apPJUIWEBMCh+8zzjHFXOdfXUeu3/dXOcDZwouZleKzm63v7iHuC52pqmNXQxjxSXa1vmgk4HPXEPywQcfzN+aHgwGg8HgWcDVEzGrAistWDtFNf54zj6v9fHqpaP3XPfsKJn6k+nF57hWpUt1xWou+1zX3VX6rqvAuSlFhV0/6mMMB1sv2sFsT1gKtiYcl5y12yNci1qbmstkqXEKypfTDsvtZ6KTsVOJXrYPTm5nk7Lf3Wl2DxJ2oOvKu7nsjnWyun1N2AK356n9zG4Wc9V8xUi4O+PWgwzIMT5lKhLf6Ji0BFdPxAlFwJIHHkxK6bgL2F0ClcxUUlTrQZtdkkbbujnHGFVoqKKm2xf2GfV3zs4uBZOVBOsu2XZz1D7X745+c+PQX7r9q++ULPVZ+b8LXPg8vYMO7r6kCVKdCUtEGADPBMKdhJnIOZDcUZzLnjF/3lknix+I7h7s3kOW8N0+uzWq4rkrwlXxmcTm+j3x3644fOb++dJgMBgMBs8jrpKIkypD0Vmq8+y6HezGUjoqoXtYBdx14V1VzD6zzjzRlVadVXZXQasOO2EVGLouuYNba5XP9vIMJeds7Nga1UF1z+pzZCHYfVAskmOCqkwFdofYfUm6GHYmCMZsOb2MoUnsSNDdVWWvY0W6+4H33tm+ywh1LFIC11Unc9j3Km9XJu5lcuaMgUm78Ev3b60rJWJ1ifEzG49za1JSdF09IJXIq7wOdT7Ti89xrtNZ19JdyuOnC4oYqJXMLhgy+5MEwoKUK6R2gxTOd/uO5+b0uXPqfCTxra4Qc0kJfypbz1KEWFwpO9IAiXbVn6kcViy4sfUne9fJZ0iKBtTjfMbdb2ZXUsymZ7KT3DD+Klld8VZ/Ysy/ixiUxJQuPnUJ18XdSzDU9GAwGAwGV8S9SMSuCqk/63NWHbOqjXVUtUtUFBKj6lg3xToqRRWq765zSfamVpSsO2bVZn22072796ybTKg8RpOpyrlDxzgovcrepOLtOhHmx67zT/SlHVbSpbBxjMlgn1MkXbmygXWEHXNW9d7FGVZ56pnSr/QpvU6GikNOF9PpujkWP5Lu0p1pcu7q7rFYXHXudKlJXHYMU8dInbkba92TRLyWD9jorIruRFn1uUu8eIBMV0oRuUTeXTA1BoOJS6ZsvFuTesfQOToLEOzskOZRhQLqdXbhT0VZuSKKrQVtRXnsuwskyva0gGDFDtqR0mVJcdjZczxPE/4u3B2r7+u+nNG3k4Sd/zs56PO754V2dn6n5rrkyr4ntnRjuuTI4q/ycRYPa5w5mwwruoLOFURn/O/eJOLBYDAYDJ5HXD0RsyrCUQN1jKpI8DOjf5gsR3056irpYh2wSq7VYUc3dlUto/uSTlDZgGtjXbJiJ/AnW6vqrrquHStitf6k+1fnudspJIwDq7SZrfhMdf/VXiWDze/WxjoAZheDYze6M3f7rrqg7u6fQXcuHViMcezGrl2K8VO+pWSkuhJZOwzKbsxUZ8xkVB9Lz7GL//g53UOFqydil2hcgnTzVJDBzy6gs4vC5rAkkgQql9zqdxdonC1KL5vLAqMLbPUZO6Mqh9mJ9rD/mM3pdwxObJ11ntsLht0Cq37vzo4lLeVPKpAn9rGiJRmPn9n3To4rghPsBDss9nbnVznOHpd4dmW6GId6uwSEccXp6/QmPoP6ajzB+OZ0qDUkRbpL0omf7Raa+H6noDhw9UQ8GAwGg8HzjKv9Qo/62VXYqprtOkxHSdVOwnXWqF9V8/Wz6xxwjYwq2aHAsIJVlW1Hy7jzYJ07Pq86XAfvkHbQOMetByvptIpna0jtQH+p71l3onyxPk+7B3zuGBz8nK6JjduRc3ZMhesCuzn4mdni9kzJ7rotdrbJWGWf6vyYjzFdHUvldHdQd8jF7KQLP36esZ3pVTFMjXeylL0prvYLPdhnfOYSIEsQ6IiOClTPVDJl9AjSLoySqe8721Aufk7AkpPaGzU/oZAQbNxOAt4JlPVnahdLdPWzKj46W9Heus8uAeNcJjc5Kze2O5OdYLFbDKi96mTsBjCl9/jMZO7cpzof7+JuAYHyuvfq/FTzkhRPak9Su7vzVjGVjXf3gtns5KnxriDoGhmmG59jrHf74DDU9GAwGAwGV8S9SMQdLYEVDusqmSzXuaB81uW6qlNVUTgfOzJGteC7ZB/qenc6io4eSrvgpGpUYGyGkumoHzwP1g3Vd8r+pLtAW9V62LqSjpvRjB2Y/DNyKpIuno3F5+r+OCiGSOllMnfuk3rn5p2RebzvulT8zL53OjpbVCzZZZqYXLyTCHVul+pmtjhZu7EgYZYwju3eu6slYmZ0RxmwZ4wOcBeaJVJ3eVmC7mxKLyuz2e3FGToppYu6ZKH2EPfEBRpG5zBbK22VrpldBvZe2YTPdosbRkmxpLYjz/kk8x0co5476qyuZbeoS+HuY5WbFj2JbV1gdv6Q6OgS7DE+KTY6X0kTnYtlKsZ2SYzJQuz4BcY35Z9JsdLdCdTzSeGM7HvREQ8Gg8Fg8LziaomYVTGqI6kVuuoQWSfJKh9VlWIHwjpm1FXtYN1PUlE72oPtC/7H9KnK2HUfdT2um6pz6h6r7q/OZXSO24+kslZUGxuTyEq7cKzaOz/pulrmp87OjgZ0rIyjzvCe3RWUz7E9d90Qzj9rA8rDjpB1jQ54FsndZ3vdnesxhulQjI/rehk75fQzWUyns5vZhTGFxXkVmxIGRdm9c2bJmOT8GK5KTbMDOJBQeeyydAFSOSY6KdIkitJgNrOEngADM7ugXfFRfyr73TrOBjm83If+TiYLuuzC4oVh5+zkp+t1CQHH7a6LzWcJun4+GzDSsbtJDve9PuuKMQUXQNn73SCHMtz8mhxdUarsYcnF6WFy0rPuCrG0ON315U4mi8lOv9OjEnSd43wlSdLH50uKepXwHz16JGVVDDU9GAwGg8EVcVVqmnU6rEtVFSf7jtSA6pSVDVVW/e463zqOrQc7XVyT0qPk4vp3Kk9Hzag5zg4mE8erLtfZh52FYwIYzlJRSZedQNFpXQejxjHGQdnN7KhjLlkj81F1Ruyc2X3D59iRqvUwGeo7Mk1qLPM/tbcq9nRQXTaLYXfFFuw8Z2yc0tfJZ2NUTEhkK2YJx3eMFM51upO1VTl1/HvvvdfOXesedcQuKLrgVMfuUmJMxvEzoSewcHDBE+d2F5YleTVO2dAFrV3azclRYEG1uzwdbbdzMS4dk+p0iZAFsjRQJPKPn52NLrg7HWeBRXF9nox1BTCz2Z0nFgtdEnBju0CfFHg4XhXT7HviF2h3F0N3irOkeGex0RUsqjhKfAfHKflKpoPyQYUkpjLcm0Q8GAwGg8HziKv9rmlXsTAarqNHHN1UdTKqUnUKXTXu3rMq0FXKaZWp9NY5rDpXFT/T76pjRt119NixD8o2fN/RdogdWizxE/XM6Us6UtVNHfNT31J27HYyrjva6Rq6TiahNtl7Z4Pak25ucnZu/TWO4LrcObnYUr93nWLSyTN71XvHjHUsDIOLN26OuxOuW66xw8liduB9TO4Z80/HdqS42u+aZhQLC/J1o+qhKNoCLwSOTy+3C/xqHpPDfrL5SQBKkwQWGWyeKhywEKp6VMLqHE9dcpdw6zh2UVKHVwnYFUBdgHPrYfvB9nqHvlL0GDtXHNNRdkofk+MCZh3jAmNXDKh1oF3qDFSBiL7t/Hu3GOjG7RZQKn50clO4xIN7uIvdeKnOi72vz1gxhHLU+dSCX8V6d49xrWebg4qhpgeDwWAwuCKumohdV6y6B9cFY0WO1RargLrKuurB7gBtwO4SZao1IFwFzfZMUSNoM1aKai+ZDc5Wx2yofeyqVjWHraeDW6fS5+Z3Nu5207tw8vHsXdec7AHelW6OYlMqOkYH5TGw++XGV9vUnrBzSv1kh+XY6Rodc4NjEzlVf+erOzYmzNgZJsf5Nj5HKJaDfWdzD9noN2jvbnxhuPrvmmaHwxINo52QZmIJmDmJS6j1Zx2L79WMEWf/AAAgAElEQVSY7lJgQlFUCtsr/MzmI/3GHCIJqlWe0q3Wxmxj62Hjj+coG4ucneTmgmoa7FWgSam8Xaoqocbc8119l6BLvAgX0LoiKAnmie7u3p3Za+YvZ86BFcQq3uA7Jqvzo93zw3FdPOnuR1oAdXHD4a7OYbegTTHU9GAwGAwGV8TVf9e0oyhdy6+6NewI6zuUqSoepCNcZetsZd9rhcq6fSarQ0f1MTruDI3kujRXsXdzVIek1uQ6Z0TXYTm9KCOp6JVdadXMmBKlB2Wj36qu4WynprDTLaRU7yGvm6/OxvmG6mATOxVVevxU8YWhu4uq+0Y9nZyuW2Vdc4cdm7u97Pxxp2NXYzGOp+tN47rCo0/qV1y+/vrr69vf/vZ68uTJur29XW+//fZ6++231+3t7a6oj9GMjC5SNHCXcHAu6nLJD5Olo7F2aAlGN+F/iczE2djamQ0sYLFAXu1lupVstuddIlVnzsaqhJ0WSDhuN9mirzCbd31kN1h0tirsyE+Shgv2XWLsqMhduGJc3UMFl+CSZyoBqPuCa2DycT3JvWI2MnnJfrvmZgcY+9SY1Ae6ovBsjFXvuoLkE/nNWu+88866ublZ3//+99fNzc16880318svv7xeeuml9cMf/nBH1GAwGAwGg7WZiG9ubtbnPve59Y1vfGPd3t6uJ0+erJubm3Vzc7PefffdWM4OTco63eM5VjiuGuoq0foOu3RnOz6vNqNuVaG77lztkaJzjn3Ajk3teUq17Fa6OCehS1WHsfO8vkeZuHZ3zgh23uibqsPa7ehSm9S8xP/RTxLZ6ozUPjPb2PdunWd8r87r1rjTQXZz2ZzOV5UexzI4/Wf3awcsnp6lt9XPCsYUOT9HRsTZ7+xjfs3uPhuzg8/sDH7w4MF67bXX1oMHD9bjx48/8u6FF15o57/33nvrxRdftImPPVfju4M4vquAX5MDS5LpxWBBhdGw6tDqutg6mBz8mdiUrulMQGDjMUmlgdw97yg4l+jxubpkOM4lGnUuSqZb7xk4n6q6XGFyBnVt7D6x7zgPbVR6dnyGIRnn7pPTtXsvUrnqnisfT/czQRoj0KazhePZWNHZqd6rvNEVh0nxeHbftxLxgZubm/Xw4cP1pS996cM/K/7KV75yyoDBYDAYDJ5nbCXit956az148GA9fPhwvfzyyx92xre3t+vVV19t5z969Gj94Q9/+MgzVvHV5wjXRdbnTDYbp6p29p11SF2l6qovNS+tznYYAVdJdyzCbreC89JxyfPELqaT7RfrbPGdqvSTvXIV/VkKa3cv3Rl0upO1pZ1MZ2PC7FS7mH2Jrm5M173Xd2f2r2MDsdtjP8/6QIIdNssxCJ1edg9Ut5veFRXDHUvlYvsu2NxHjx6tL37xi/3cDy7hMEL8+te/Xl/72tfWr371qw8TsTuEHUovTdjJWJdomb6EPsE1ok04Z5caYzqYnITm7dZ51kmV7Ls4D6ev24MdanB3jWfg9nzHdjV/rXNBWclMbDm7f5f6XALmZ/X7Xeo4sHOGKGOn8Dz77sx5udjCYuFdruUuZOK4KquL8S7hf/DBBx/mvp///OfrxRdflHrnF3oMBoPBYHBFXO1/g1h/Hp8/9Sn/t9xwTP2Jn1GHoiWxm2QVbH3OOhYmt86vlVOlQdwaFdQeKSoL36tnTq/qgnAP0U6mJ6lM654x29m5s3W5TidhUphu1M9w2IX2qc9M15nzdEC/c3etznHnmHRqqnup3103zMbvwvk13mdnbyq3vqt3vq6pW2OqG+Md+lh335xfpee104lXO5X8nTNI7wHuNdONPuD2TuUw/Pzok/qFHncBF6DY2LX64Mo2mgVzlqg7Z3FJLAmQuw5Qkz8rGNhcJpvZ4PY+uVz1PTsTF5zdmTAb3b6zwMnWpGxRyZ35k5LnLiFeaDc+Db44nn1W94UhCYpMtyso3RqcT7C5qEOdWf2sCpxkbxO/cXYnhakrsDAuVTtUnHGFvXuXoEtCFers3B1KigAXm9UzppMVD3hfkr1S8ftskXhgqOnBYDAYDK6Ip5qIu1/3pToJ/Kyonvr+eOYqn656VhV418GojppV0XUdao2qM1A0iloX06doIFXluQqwo5Q6FiGp8tl8ZA4Ya6BsQpl4BtjFMzlMh2IadsF0qQ5vpwNKOi7GSijd1Z+7/Wa+r2zDOd2dS7u43Q5OyVN7hHq6rjxltup414ntsixsLspxZ6/YFRW3OnSxBJ+z81B60i54x85ddgjxVBNx5cvVRe8OGlE3kyW5SqVVeR0lxhKVopOSAJ8EyZ2LWIEFh0ocLNG7hNElf7UGd17JWnbB7MTiC8d1stzcSy+vmrNDzanvXbBPx6q56t64e6IoQrXHrkB2hXJiP7MX73BSdLn4oJJB6jcqqalCHeUkycjBnS+Tx4o6td+dD7oCnq0fx7mYzj5XvcndcetnDcEn8rumB4PBYDAY3C3uRSLGKkZ1VIyOYdSP6pJV1YnPUAa+wzFph5xSTl31yDoM1l1g1c66J0XHJdSQet9RQuqz66Qd5cXsVeeiKDsnP6EpFbug5HQ+4rpDx3okbAXaqPS4O5KwHsom9jzxsbS7S/YZ5SLjo+5Mfa/suYSlcLKSe5XKxTHq/NkZpXt6psNMfCJZm8ofbrzbXxdLmIxdJuJq/3ypHipbEF6Q+l0d8hlqAuWxYO0cnSVFZx+jtHBP0E6VZOtntg7n1Dv0VUfHKGomkVkvLTu7ul9dckrsdQFWyVSBtSsOHNTZsDNXfrFT8HRr6WxV+7WbBKqf1v+ShJPoxvlnAqMqgM/C3cOucHI2KB9JEqgq4JWOOmY3yaDOKsMlW6cnPRN3P9OCzRVjaW7ocC864sFgMBgMnlc89USMFNCBruJTz1iVo7orBiaPdZ7OJiZTUR2O4nDdvBqrbHEd4A511LECWFXvVM2qK++6L7Vexa6wz2ysss11b0oe+7xT4atuRdnN1ondADvTMx2y0ou6uk6w/rerB31P+WnXnXSs0V3skdLH0DEMqsNLOmtk5NK1pZ0j08eeJ0hi2q6cna43ZXrUXdu186knYkXnqXbfBSOkQlkC7i5ad1AYKJhzuUCrbFQ0jTo8FrRc8EGdLPgySgs/q0SO7xzFxOTjGSeBUiUklXCcPczXMFDV57j/roBDP+xsQls6302KzFoMqvNidu0ED9TnbEyKl/q8g/LPbs863ShLBeguwTPsrEsV3snZpzpcsjt0dPGv4syenF3PbkHDYqu7ly7enbGnw1DTg8FgMBhcEVejprHiO4AdC47F7oRVr6r6Rnm71VhXPTnakFWXaGvXYbLuxXVvytaOxqufHR2jniVdsLJRdcpsb11XlHTFyieS/VfdEtqfVsqMKXFrxc9qPBvXsTJqPQ7O5xIbEWwv2Wc1t7NJPU+6OhdrunmdzThWrYHFnISVcrgrdkTFVXeG6d4kcVF1v2xOFyvU3DPdv8NT/81aaZuPl4nRgixIK1pPBSYMSulFUjqVE7oigK2ju3wVqqhBm3AvkkDVFSvuuSu0lI1VX02KOxSZeo9yWAFTxymfcgUZ2pyiKyLZZ4a67ypYOF07e8xknylEEvvu4uyTcZ3fn9F9iS3sHqmCMCk6VGHM3u0mGRVnMOkpv0gaHXYueFeT4ij1J3aHlPwze3ZgqOnBYDAYDK6Iq/2Ky7U+TiVit6a6qrTbZe/ruITCQFl1HMrAzljJZx0/W5fqNlQn55B2uPhOdejuuWIxOjtVlYtjdjpEtAvnJVXsjo+wMaqST7HbDeLeqzkdzZecGdub5HyY/zs5Tob6nHQxaMsZO5Rc9l3ZwhgMvEtKXsdKKCAr5/aLIWUPHfOUoovzytfv6u45fbssEsNTp6ZZ0jrQUWUVSF3W512SQaqk6nFOzQI5k1HtUxdHXUZ3kLvvWEBy+4MUD8pVVKeSUeepwkTpqt9dIsRzUwEZg466SApdQknhqEElN0mYO0mL2YLP6pmlspOi2elGmcwf8T17p3Tg3a/jdooHhyQGqEIBmxAlvyt+dgovN8cVL04PzmHFc1IsKV2JT7J5GAOczWdwScIfanowGAwGgyviKv+OeC3/B+y71KPqmFQXUCt9Vk06u9B+ZburblX16SjnpApUbAN2OWcrT8VedLSW64bZ+Aq1d+y5oq/cvjJ9al5qO9sP19E5qHFsTereOF0JY9PZiexCwmR0UDKYLMZ2OAaAdfBnz5qhu+/oq6zzZPef/dyxrVuX64AVi5foVLFtxx+YvYcNinHobNqRn7Ak7PMj+ONYhaf+Z8Q1aKRUzFof3RBHa2DSUXCH4SixLlmyQ1QO3B2y0ouy2IXpaMJEn9ojFlhYgmTns0sBqr1zBc6Ojh2ai8llz9h+OD9h8llwTAsx99nNYbZ0fqfuSQJ3Tju+yxKX2l8sFHYT2I7Punm7Z+IKE7f3Z5Mdyk/igLLlk7DP7QfmDGVP2twoP0mai/nfIA4Gg8Fg8Azgqf9lrQOqY0i6XaxSXFdYnyEYzVx1MvmdnIquo2TrYOgqStc1qvld13+2w+nmJrI7u9lntKGTVVmZev6OflNnmXTpZ5GwAzsyEuzQhoyJSpkePKdurzvWjMmpdpw5C3eeaK+KDYwpU+NSexTrlaJjIA4d9Wciq6ONz8J1t64rTeLvJbZ2TEiKp05Nq0vKLosLkBW4mWxDMPHUcfi5jjnmKooiuVRqrSz5O9l1P1xQ2qXcXBGk1rQjN9Wrxik7mE2dTrXfLmE7YPHRBWTU5YKYmu9sYUgDw04gqgUMe76TzJkNbP2ueEQb8O4qPeo7k8Xeue9Kfzqu03lJ4E9sYuiKY3yerCttQNj9cOezG7NS/zrep/kgwVDTg8FgMBhcEVf7d8SVGkwoLNch1OoEOxukcFhXwjrnhDI+xjOdWJV3c5ke1jni/iHSSp+9Z5SNspXJcBUlYwnY/lxKaXYVreuOVJeX2OLYlyqbzU1owcQfO/oTsdv9dzqV/O5MKkOlurx6L+v7s5QinnNyFmjzXSG5ozv6krt31o7ER84yNwjW/TM77sImlHuGrbsEV+uIcdFqY7sDUJdc0VNMlwtINTjvBnm0L0nMCsxJOtsTJIlnNzHiM0bjKFqnS/hKF+4tOzMVjFyCTChLJlftA5OzS29hUqrzOh/D4jUp5lK4u+hsSujLOt/ddRzr7GNj2LmydSlbnJ+dDepuf5iv4hqSmId2OJ/ukKzHxVJ376rfu/t96NlJ0sof3Jx0fIehpgeDwWAwuCKukogZBXhUNFjVqSofO9yu86gdAKuM8T2OqzZ3VBVWzqwq7SpCt5aKhEJJujenJ+maqzysUpPuJMEufZjIQnl4dl13nNBkruJ26+86chzjumvVqe90AR0S2WyvWVfJnlc9uDedzYxRYh1VyjyhLeqZ60S7dbqx+A59tWNkEqaGxWI3R9nOvrN9cX6s5tXPl/qtwpl44+4uw1X+1vRa/GCYM3VJliXWKhOfV3nMGarOjrpizx2NxWzr1tYFg+5yuAtwvE+Ki4Q+ZQFMFQFsXSmN5MapC717uROaa6cAVGDzXWJP7FL73KELHjuBRUEV01V+Z7OKDbv2sljgfATPajdAq6ItTSC1Weh8yt25NCbgmM4XXbzo1lhjRRLHUrkY37qChs13hZjCblEw1PRgMBgMBlfEVRMxqzQ6CgjnYFWrqsWu43PPVMWO41WFn0LZj3pV5Zl23vWdWktXKe5UfF037zqfM7IYBei6PdUBJOOYbSllmlCS+D3Zd+U/3T4cc7vO3u1/6kM7PsXOJqFGu7uBNu/6dHe3mO2o11G+HVPg2CwWS1wcQXmKzWJsE9rL1qLQsUyd7B3Wo2OKOnZqRy+b63CV36yFCRXpRAYVjFhgSYIqjq8O2MmpdrvLkibkeiHrvmCBUe3Ay6voKNSDn5XcLtAkjsgKpjSIKz2qUHHFEtKYau3pGhx2KDz0tZQmRZlpwaf2ob4/frLAqwJ/9T/c93o/u59VHrtjqC9Zu9un3X1OniNcMcASa5eEEn90/tX5vNoLFYu6oo6hO282Lo3pTnYX37vnTu+lGGp6MBgMBoMr4ir/96UDtUJ3HU3tVhNq7ZhzaXWlZLHq0NFljgo63qdVMXYljilQMnANrAvvkHTgrCNSNijdbl93WJT6TOnt9uwsznYibt1sH1Vnkfh3Yk9KG6Kd9T98xubjWAfWLbMzPj4rn+jubvo86RZTn1IxZ3cuzu/uBXaRdUxyJh1YrFfnVT9X5jCJV9XXnB3suWIvlB78njImB+5VR8zok7U0Zcq+s+eKMnO00W6yRjvV2qpsFYDUfJzjkrZbj6N7dx3o0Kecr7Mj0adkML1JQZMEyI4+xTV063B6d+EKxC5g1/W4YLZbmOFYvMtp4HRQMjq6tqM9MVZ0UAU12pYUVy5+7Ox9twdKv7JDFdE7CWoHqjhAXVjEqf1UuYTJTu9wHd+d2/Hs0X38/xEPBoPBYDD4KJ56Iq6ViqtQ8V1SSatKtat2VSe30xUkHRH7vGMPfj7TrezSvOyM2NiEAkoZAOx4lTyUgdU72s/mOyi/Y9XvpZ2BszOh0LrO/XhXZZ6xmTEFie27ulhH0/mXo1yxo9uhK3fuNsMulbqLzk+ZfrVXaWftbEnBYpqy1flZl0u658f3S+6wYt/q//rX4ar/P2JMdgmtkFBrLpmwMYyGqWOSBJ7SIN27JPgz3fWZ04f7voMa0FBPSiuysR1dx2xQ9qHcbq1OljoHdbk7+WpeeuZKPibYnflsnEsILMEmNGiXuNF2to40IbI9P7u/yhYlh60vDfJJs+HmqXvkko5LvEkRlIzraN8k+bPnLncwdPvU2YnjHQ45Q00PBoPBYPAM4Kp/a3otX21iB4bjK7pKyHUynY4z9EZKB6UdX2ITW6dCR+8en/F5UnminDqPVba7lJBjPJCKVPJT1oPZz5B26e552vmlcpRvOaqvjktsSTq1+pkxMl2X2e29Go/vHPPSIWE23PtL9jHR2d3HLjae0Yl6HX2skMYR56+MmWTrUvcC7Uw7Y2VL1X8vqem1Psr3KyqYXWA8EAzois5gn1WyUU7paGC0rY5Lkuyu49Z5SEsq+5S+s87GsJNc2R4o59+livAs0wS5Sz/iuzRoOVvUT3ZXurU4XfU/FQidjDPjDmDRWO1nPt0VPi64qriSnk9iT5qEkmSU3s1LziuRt1NcsIJ+J5F1sQ79lc1VZ79b4Fd9KKt+dudU5+/oH2p6MBgMBoMr4qn/ZS3V9SbVoOpUum4FP7tOmlW4rNp0XZizOaEk004EKWVHzx1juu4ZK9ozdJNag+peXAXJGBEll9ma0IQ7XTertNFG1Z04NgWRdvJqP9JqPOmeL4XySzwb5tNK3pmuQ9nE7KnP1F2q563s6ZizOqdj+JRMxwrgGHZHXOzY6W6VLYwx2mXm0vFJjmDjkviOn9n3s3jqf0a8Vk8p1J8HGKVWnx9zuiBZx3X0D+q51CHVutD2jo5zNrOxHX3nAuJuwOuCAo7bvYT1HPBsMGh2CR9tTWlOl1iS9acB9yyUH7Dv6l1Hx7nA7ezZGZPsDSaYHUqUzemK2fouiTVVLrtLOzGF2dUVLWgrxjV8z+7Wzj1y45m+M1CxGGPXcbaswFPFc5LwP4k7O9T0YDAYDAZXxL1LxKraOtBVfgyquk4qG1apO5tUVeh04nglP6l+mZ60AmfdMZu/ewasm8RzThgKNZfZyOx1nZyynelna+uYk+7MOmosZRiY3e5712m5d6yj3GFzHCvifL2zM2Wx0n1Nzy7xc2YDk+H8Qa3jLIvB9OywKjtxyWEnrjCdqkN3sljnzMYlDN4Oy4e42v8Gsf5c6+OXpm4O2+yUtqoyuiRf57FnSneX6M7qUeNVskyKFuasbB0Ou9QMC0zVxo7O7ZI1S7TsMqqL2V2upADo9tEVCmqOsqd+3kkkLKkke+KKR5UE2HhlcxrIcR0qIaiiQaErHrs9VnFhJxZ0MpyPs3W4pKJkK6iEtFOkJPLTmN49d3KUb+7EXCfn+LmbjO9dRzwYDAaDwfOEqyTihLbtqnRWkTH6pXbDaZWS0HeKSqpUR53TUWyHDCVfyUnoxJT6S6rbpPtJOvNqR9K1YGXK9qWrrJPz7zrGjkJM5CZ+rnxbzXX+jfuza6Magzq6uTvj3PjONsU4KPbI+ZJC2um5+6psruPYT9d5JZ2/Y3iYPHUnkA2pn5m/Juvu1sHWsCMj9Wv1PfWP4/2j+/wrLrvgrQIro14Y5ZVQVs4GRv9V2altKV3CwC5efa4oKkfZ4TqPd4p+UWtwNKOS0yVbd35Mj7LVBWtVfCQJjRVXSg9DmnDreEc11nUwGSpwXFqkdHfoEnTFN9qh9kedpytiUHZqq9p7lyxRjipw3bmiHoxLbl5aKB3f1R6yGKTiltKT3Em2HmZjt5ZOjrMvLXoPHcf7e/ubtQaDwWAwGPwJV6OmsXpTtImD6yYSG1SX1XVvjIJh9hzjFA2W2O1s2O3KOrootYm9U2dxvDt+JtVk15nj+B2fqeOUPawaT7p6Z5tiLZhctw7cy2qzYk5wLpPJWBxEx0rsdsi7+6j2h61RsT6dDd2aWAeYsDUKjq3oZKMf77JuaEfyjNm3G3/c90Muzus6/UtjrGObnBzHZu3ch6f+Cz1UMsBD6DYCnU9RZp0cNYcFJ3ZpVADE74raUTYoeYmDqIuhdF96gVkgYPJZAeZsSxxZrbej9HYLEmdnMlYlTXcOzh9qkecufVKwOf897FCBWhUGiYydgjn16+pjO4k+fd7tZZIomDwcy4p4JY/J2C2aXPJj75m+NHHj966QwIKjPsP7gOPRTiefPet8NG1UOgw1PRgMBoPBFfHUE3FHt2BVU6ubpHtQlEFS0TEbHXVU53ddftdJqY7iTBehdHT6XWfg3quKsuvwVRXOzn6HXuzeq/PFDo/5FPMH1307RqNjcTp03W49N3d+yRq6+5bcr10GwnWE7L2zybE1rhM7y2Bhp4jMmoNi29TaUGbKJLm1JPYqdiu1KX2mbFa2sPFdbN2NIXeNq/xCj7XOUTUpDeACFDqXcyQ2H+W4i9pRLS4ZdPSpuigdXalovp2AxNaidCWXrUuwNZjV5+4MU2oOz8BRZSohdbqYPvUTE/2lAULdhc5Xk6R5dowqCrAIwoKJ+XUXbDubdgIs2yP0RebbeJ7dXUrsUomz+nA6VyWkrsg69Lj74tAVTJ3dO7pYMYp6sRCvc10eYPt3/Hx0n//50mAwGAwGg//DU0/EXSfp6J46RlXUrrtydGBSieF41VWkHR/T3dGNbN7u/K4Ddfqwazk+J1U+e6bm4vOkIj1ztqnNSnfSfbj9qeOY7oRCVLLUuB17lC93TJKTpRiWlI1w/q26GmXrJetgtrDul43fiQnMjiQ2dOvv4pmyE+8cdpOfFLq74J4rJpCNQV3pHDb2Xv474tqmqwDKPrPg4wJgksy7Q2FzVZDsksZdJESkVtLA4aiyrgBiulmwrBdxx7469/hcnys5Va8L6rgGt77dZI12oJ4u6TBZyZ4l47oxO3vT+Uq6NjXWFRYpPZvEkvp9JyF3VK27Qzj+ksLfvVPFHvtex7HijBUOSfxlz9x6d5P2zpmducu7cUvNP2vDUNODwWAwGFwRT/0va3VVcdLN1uq3q1gTOQm6rkFV0q6qdVSqW9uO3Y6SxM9dx1B1Y7eN3ekO5ddRP103y74nlJqTg+NT7HR/am5HEbqusXZHXXep9oI9c91O1cven+1+OtYLmRG03TFCSq46N+f3au6Zbr9jZxQL5HSrDled/yXsjNoPpTNlPdy7rvtMdCBbsAs179F9/8tajlLsKE5HYeL3HYoOUWU4etnRQkmQO54xZ2WXiCVNtmfO5vrT2aeo1jPO74KPg1sH+gubU/dMBRl1JndJqaXJuQtw7rm7Vzv2Mh9xZ48+yQLt7lqVHBxT5e8UtAydvye+j7qYjuQ802SVJMSuqMd7lBYYaRzARNclZIyrzIbdpKmK9s4nOjlnx1QMNT0YDAaDwRVxtUTMKlf2facqxO8dDdUhmesowLugNdW6kq5XVck73SzrgpjuRBfr+hN76nhcu6tq2TjHXjB9iN0qHO1h+6T2JPWfQ+6Ov7n1qb1ie79zL9OuPrEL5yJTVO3t9rJjSNw6zzA/6dm6rrFjCHYYlYS6VbJ2z1/FrV0WZyfmqo6+Y0WczLvGvfjnS25c9yyZm244e6+oKHb4SRK+9FCTy+ySJ8pQ83GsS2R1ThfwdmkgNk8VbWqO0utsdfZd4odd8ZIUWczWMwWCC1BKpioM2TO3DlZYMV1JYK3PkgJK6XS+vVNEJnfhTPxL6GK1zsRnk4Lb2YTAmMOKIkdJd7azQuXs3rviMykaFO7lP18aDAaDwWDwUXymG/D48eP18OHD9eUvf3nd3t6un/70p2uttb7+9a+vtdZHvj948KBV6KjDjsZynW06fqcrSytBJ89Rpww73WpXISe0II5X83a6sw7svFQHy2Sq88Y1OEYjtTWZxypx1l2oblLRd0pHapeyr6Mp1foS+5Utap07dzT1YTbesSL4XHVadZzrnHB8cnYIJxvfd9/V3d65H24N3X1GWewzs+WSPUtjxo7MQw4+Z/6yi7YjfvLkyXry5Mlaa60333xzvfzyy+ull15aP/zhDz/2fRfKCVI6qo5VVFhKUzv9Zzb2WFu6xkrJqGC8Y2u3By7YO7ow0e30om34jr3vqKlqu5Lv5rn3Tn+1Ny2gEn88E0TwzBK/SN+787ikQHM+yp4l54DjsNjH98qupOhRdKa6Xzv3Guft2Ia+4IqeY7x7tpOEEzq7i+/JHVF6O3RFrovVriC9pIBYK+iIHz58+OHnJ0+erJubm3V7e7vefffdtdb62HeHR48erT/84Q/0wuwGH0xal1Z1OMZVkczeRCZ7zuw8vu92DPjd7RGrRFUnUG119iS2nFXXmfEAACAASURBVIHqLM4kFXyeJIjE7rrHrhNS71IfrsB17u6Tsquuh80/4/vKt1wn1PlTp9d93k2IXTGYJLNO1l0jKWTO2H9GTzdn9/0Zvelad+e6OZ/5zGfWF7/4xXbs6T8jfuGFF+z3wWAwGAwGPbYS8Ze+9KUPqeqvfOUrH/veAX+zVqVukVpOqCH2OZlTq5uOBuloiB29TA7KY13y2Qo6oUyVnV035+YdP89QmArIAjgb2J4mtC17l9qGNpxhAJSdyqa6TteFozymD+8e61R3uiK0RbEuyR49rQ5ykMOdWxprkliLzzFusjjaUcVqPPvu7OzGf/DBB/Hfmm6p6V/84hdrrbVeeeWV9c1vfnM9fvx43d7erldffXW9//77H/meQtG+aeBKaGsnLwkCzD5ne4puvqLucD6T6+zGccfYlM5kwdnZfxdIKXg2fmfu7j67AoUlLuVDym6U2+2pWqvaD1w30+H2Ua0T4dad3B/1Rx6DuwEraNP3u0WZGpPGUrSFxceuOO/sTOxGnSpeH5+Pv1/VoU3Eb7zxxoefb25uPpJwHzx4sJWAB4PBYDAYfBRX/XfEZ6g79Yx1emk119FqVQer8p0cNV/Z11F3x7yOUqzjcT52GWc7HAfVyezQwDsMiVr37lmrnziOycIzTbs515kyW9l8ZQ+bizbimag/UnA2pus8M36o6R6XsHNqvvO1XTvY2VffU3GvxjuUwfz9khiFeaPeBWQCWXfu1t/h3vxCj8QR1GI7mrfKctSi0u/07QSURK8L9Mop2HyW8FQSdJSlktHJVPMYNbmTnNmYuh9dMsL9rZSS0uUKk9RHO7g9r9+d3C5xJX7Y7eWuTc4efK98aqjpHp3f43PWZCiwBOR8RhXEqlnANTD/S+63uz/uHrv1stjfNTtnCsd7k4gHg8FgMHgecZVEnFa4jAKoqFXWXelmXSfOVVWYqvJ2OwKUV23arepU9+6oW9at7nTgbi3OPicvRcdu4NiUanPdfvIeZXa0X9c1MKTUsWJLkq4qZZPcmKqLMVWq82L2/zngEjpVofOf9I9C6tg6HjtcdxeQ8j3GVBm4LsVUuU40ZXqS9ap7obpkhp1zvXpH7KgRRV/iu0TuJZuX0DZn39cxHZ30SYA5r3P23Xln98ed127wqHN2EubxrgYKdinPXMSdoorRYcl4pxs/u0CV0JdqDptXdam9dXL/3KjqZE3Vf5N9Yr6q5LHnbmxSMFYbWOHFEq8rznbuys64pEDvmo20GXG4eiIeDAaDweB5xr1JxIy6QIoq6dRU1bbTIeHzHbqzs6UbexeyKi6hehMalD3v/jhBzXcVJfMPZ4fqqKsc5VtOjuoYzvgIOxvF/DDaVslz3UZqG8p1nc/uWaj5eL9TuvzPAcn9T+JfJ4/5XPUXFWdYR66YDqVDyalz1ZzEn5ndCtWnz8jD82Cx6pmiptnlq8+7jVLy2J9BIBz1oTYZxzA6BWXv2o02oi58l1JViG5eR60yOV3B5CjrLul11DcmNFdMYaGH75IixBUGHU2lbEsoRFWUMD1sjrIbg2xSjNZ3O4mCzVeB/VnD2WI5nd/dAzamxiNW2OH7lBZGv3LFk2us6ljUe4lfOL9WiT4B2++z/r/WPUjEg8FgMBg8z7hKIk66A1a57IDRGWxMouNsZ1jRdUgMHR3FqtEdpPRW0jmnutMOtOtIWfWNe9V1Wq57dOfnunoF54uui+ioQve5PusoP8YcdSwNe8fg6Ex838l5FtDRnGdjA7vrjI3CuKaYImUH80XsmNnaVJeo5KE9VXfnh8meMUY0ZQbV/jqcicEH7sU/X2JBym1YQht2OrvniUyU0wX/+ryzp7uMqNfJdGAJTV1iB6U7cXJ2Yd1lTdecFBBdUKxjO1nqZ0etOTvuipp1vtnpTYsAJgd1s8TAioDOzmcN6M/JePycJJMdn8ekjEWZSr71zLrkeIx1dLWSw/YsuRdVr9oD9T3JPw5n7+tQ04PBYDAYXBFPNRE/evSoHeMoN6zSDtwFJZzQ5QlcN6mqw/qeVaj1navydqkR1Y247h076E6norHYO/WddUtKNuuq1biOfrqLjqzq7yjdSxif492Zqj1lIhx29krd8W5Pdhia+4KOIcPPDKwrTLtijEf1P0Unu062jjk+Mxnd3e465FQXWx/r+B3cvu74qltfh6eaiI//N+NuoMEElczF8SrwHugcx9lX5buDQ3quoyxxbpJ4doLVmeTNaLKdvUqLGjxLFWQYzenkKSqOyUxs7Qq9nYCb6HPr2z0Ltc4dm9W4M8Wrkqko0mcBaeHPEkxXsCZ3EBuYLvliInNFJLt7mBAxHnXFMXtWbcZGQCVqtVam74xvdffssCtpPtcaanowGAwGg6viXvxlrQOqUuo6PaxoKq2iqqWzFNdux6rmdeM7nXcxvrNbvVN0G8rehaKIWffKujllq5Kb6FZjkL5jDMwZJL7EsDse7xqjo+vedZ0/k9PpR9sZQ4Pd0LOAroPF54qFcXuJLFHK1DHmztnG1oD+yZjALsYrRtA9U3fjLEuSduVuzCUMWMVTT8TuQqcXLqUDHQ2TymbvEwdK5aYBDt+rC7UDdumZPkUH3wXVmtqjaDBl85mxnc2uOHCBKcWl5+nQ3QOWLDp6lJ2RS+4YUJWd+O6+J+Au+CbFjIp9imJlOl3hjA0J2sSSNb5n94rZ3t0pVbS6JF3XkfqDKmAc0H9VvO8+H/OOP47tMNT0YDAYDAZXxFNPxEllfUmnlVRLl1TdiipTlXDXPbLORFVirkNhlauiUJh8x0ao7klVpyk9yeagDvbdUaZsrtOZsBkpHL2YQJ0B604SO3bXhSxLso/q/OtakHrevb84/75BMUYdnJ+w7qp2s06H6pZVXKl6agde9WEnraC6Wowfykb3nq2HyWfz1JhuHx2bpnCG2boXHXFqtKJA2EGxQ3LPzv55AZuDNFAnE21O6Cj8zpyYBUMcizYpHSw4Oyps5+Iyvcc7N585fBfQGFwRciaRHvMwIXVQiZydgUvWLPgqe5NiMdm3GoCdL54JavXnNZKxs92th92ltEhTvl2TIsphPsD0uHur/ArXxIph12SxIiwpGFnM7uKbgluzuvtnitqk4ETci0Q8GAwGg8HzinvxCz0cjcG+u+4JO5EOSZepbFEd5W7Vf1dQ1dtuJZ/qYbqcnmpfQuNiV+06d5SnugQlo54bjtmhhNOuu+vku3FKXteFMbs6n++6OOx8EyZjl77tbPyk0J3/rv933SnzQ3yv9q92YiwGJiwVk4/Mh2NQHGtzgPms6j6Tc3dMTsJ8urvv2JDkvqe4yi/0uAsg7VfpUEWRpJvTOap65uhCNz955+xK6d9UbzK+ozOZHEZZ1nHdRUuLJkbn4ridPUtp1e7iMjvZ3GS+27PUT9KCSvmvu1Nn/bxLFJ8ELb3jw938rmhh8jGWJeeyE8scZcyescKq6uz2i8nB9bAEmd4zp7t+TuJp17R0ybbToZpPxFDTg8FgMBhcEVf/d8Rr+U6nfkeasdORdqKdPUy+o4ZcFZXSnGfsOuR2+9npV3Sc64yOn2e69t2OBG1y1b2yl3XGZ/1lt2u5hMGoHcSu3h1GAcel+9zZhvqSeHD2XFLcZZftWAfW9TFWD8fWcancKpPZhe/ZXOZrLBan+qqtbP0pOr+v9Dx7h7a4eHLGvjN46n9GvEtlXZK4k2B1hgZzlAQ6mqNnlb4u+TCd9WcS6DsKLZHpLqr7zGQkSaXTh8FDwSWQbi6zfzfhJhQ3zmcU5hkfPpvka9BKC+JOp1uD09HRiU8b1UYVGxwdrPZWfWZ6VAKpc5TtqAeLAiYPbcd3XTGmzjCNXa7oV/dY+asqhpjuJCHXMfMLPQaDwWAweAZwL/+yFlZ2rlJPKTAcqzqq+nm3M1JdBBvLnrmOLLXFVXQoK+kemZ3MJlYZ43j2nHXerBNwdqIdO4xAt3bXzbn5jHW4hPZyHUrC/CSonYbqQhP/qnqTe8TG7NyFS2nD3Y7ajWfUp5qvGIGE8XO+pNgpxjIw2cqf3J1VYxN/TxmWs0xIcldrp42oLCeuAc8hZaoQ96Ij7jaYBSDc3DSYKTn4bPeyu6Sr1pMkmS4RXDonLWyqIzLnQxn1srLgkCZVlO8uVaXL2JqSwiPZVxUw3Fy3f8leOGAQURRakhS75JHKUnvN1q32MqUCE5w9cze+o2SxqKzPVMDvbEYfx0aFFX+4RiUDZXX2MlSZzt/ZPe901nlpvFTJs45n58ZkuXWyAvaDDz6YvzU9GAwGg8GzgHuRiFUVd3yvP9mc4zurorouMKn+GXYrxFR3ClcRJlTgISOpwpluVtG676lNOL/TpWRgF36WMuqoRTXW2Yn+XpHalnTfuzITXUmniz6YrpF1TZfcESe7ouuy1DvVGSu5Oz6hOl7GymAnqbrNOr+zFWPE7voT1sexamd82MmrNnSxq2NqGNQe3du/rHWW4t1JEM4BusNKcSl1g3BJpEPq8IyCwvlK7o4NnwSSPa7nrwLbMe54zmQwnTsFTvJeBS82Ng1Cyr7dQqQrMNKAp+Zj0eySe7c3Z6AKA7cWtb+M0mRyu+DeNQzMJjWW+S3usaJj1VrZsy6JqbvIbO98LPFdpVPp7ooFVlR053fWN+9FRzwYDAaDwfOKq/9vELtq8kwX0s3BzlBVhaxaUhTKJRQaqwiZPmVr12XXdWK1Wee7TkjJTsayeWy+orUSecwWVx2jzUqOouzYfLa3+N7Z0dFiVT92OV0H4Og4ZQ+T5zosHJfqcPuS0Impnp2xrBNOfLLbO9w35XeuG8bYxWJljUuOBUs6X7Uuds47dxfvqdLnumUnt2Ncurhd987FCvTTM13x1TviLjjtHGwFzlOBwwW/ziHP0Ifuezc+CdTK1vqdOWBKIbGx3Xi0oSsIFG2WBogddAVfUnAg9ZgEPCePjVHBFvWwM0rOxhUQNQG7wqTadcY/z9jXye0K1kvus7LTJRHct8RWVZRXme7uqIIUz9atafecWdPgitUunuDeYBHSFeQO6n50xZCbv4urJ+LBYDAYDJ5nXC0RY8WhOmDVvSVg9FIqJ6nWO7pMrRG/d9Scqs46tsDRqOonq5ATe5MOyHVdDGfoyKSDrWM7uayC73R0fncGHVuB+jo6z7E/7P4pP1Q0YGdr9w5tTtbfvd9hbZxd9XPC6KE+nNdRn6zLTjp51+l2d7mLwczOOhb/U76Z2s381TGELjYmMQLluzl4N87c+aslYuVMO4nX0W9uo7rnhzzm4IriSdboxjL9KAvfKfkpHcouNwusZ6gXdXm6C+nsrXYxfVWHs0vJVQWKS1rOptRuR3OlicIFDdTVnWfnU4pyxPcoS90/fIf77oK0s5u9SwtGl+icP9SY4pJcFzNUYXM8U3GozsXPSSOAzxJ/dIXAzroVdu40Wy/GMnd/nX3uTC4tuIeaHgwGg8Hgirg3iXinomDVt6I7VIVUq6Md6k51pg5JF8bGuc6AzanrdNUbQtE+TJ6DWmd9r6r4HdkMrKpne+AYFDzjHTqus9l1cdWmrnM4xrkuRPkzsh4pFA14CbNRn6EPJJ0tG5d0TWlH5s7ZMQIpM8N0qc408a+qk8UAxzywNaEd+J0xW+ocMQafYdhShsLFctxL1iHfJauys86r/UIPZWga8NHhO3qiIg1IZ97v0hZOhktmXRGQOk3qMInzqcuC7zGA7ehPEhXqTwqtFIructTqrmxMeizwpLLPBL20CFC0pfMD5RcuUaSJaAfJ/XBxghV0eGaqeMfiq/uJ+8DkdfRqdwdYgnL7q/xSjU3GYWJUdnSJM02U3T1KChVn1879vzcd8WAwGAwGzyOukohVNYLVHaMO1vp4tcG+J5W4og6Tbst1Ax0lxHTW78yWhILB8cp21Lmz9k5H0hVV3WpsV3l2bAR2HayD6dbgxmP3eoYyRT3Kr1zngs9wT9W6UQbrvBRUN6lsq2vbYXBYp9z5UoqElWFngj6VdlTYJXf2V79i+4Dv3Hkn/sjkpoyfW5eyhcXGs90t09XFsdReHL9jzw5jc5XfrKUcgwWRMxQiu1wq6Ssbq13JGlQwVJfcyWc2qkCFcroLX8c7ilEloI5aSvS6xJs4vLJbUXRO1s7ldwndQc1hPrrj72dsUeNdQaYCqZNZ13b2Hld9hw53Nrvyku+djrToVr6DBaPSq+61a1TS52wt6h0rbtF+LGBUc9LFtDQWsHilYoGTg+NY7Gbjdu8fw1DTg8FgMBhcEVdNxKpjUR2bqkJYNcTkOhuYnm7+ma5IyWFrTbsIpHtUZ3OMVV1ApdsqpVjHJN3lznnUdzu0ktofVl2r9wdYRX0876r11AcUBdrta0Irpl0q82vF2Dgmx9mrbHR2djhzF1Lb8Ox3bMOuDTtO1SmqTsuNV2ur99Sdf8JgsLvYrdv5mGMA2LuEeUFgvHL3NYn1yGKqWHmW4VF4qon40aNHa60+AeNimWN3AbeD2tBd+oslULwULsjW5NfZ1dnD6EV2uZldSWJT81Uic3AJJQmm6Zkndim6LkmOuzTfpRfYFa1nZCu/2qEGcUznw7sJeWddu8VDJ7u7h6zwdQma3Xkmm43B2FJ1YQKptqNcnM/eqQTU7U9X6LP74BofVTgrsHjsZHWxudPJ7p1bj8JQ04PBYDAYXBFPNRG/9957a628ulLYrZLY2IS2w/dYYapOVnVYzM5KLXXjEK7bZXMULdbJZ7IZ3eT0KttcBbuLdF0dPXlWF+tOd6isZA+UrR2z47p+19Uk1GAy7mzHfgZpN7cW75ic37NzVfeXsWOuA+18xTENu/GMxamuS+/QxTwXFxOdjklVbKqyK4nPCfPFun3lEw73riN2VJnDziVPHYLZ5KgI/OzkMHs6GsXNZ4UCjnGyO5xJLDg3oaPTQMD23FFgCUWVJJMdGbsJNU0EOwFC6dulhZP75wqJ3UIP4YpINpbNdbbgPFVg79iB81QxXxM2JvhjbH2/UwQz293aq5+omLKbTLt462xKYqJrfhIfY4mczXFnrs45xb1LxIPBYDAYPE+4eiJOKsuzlMlOB8C6UqafUar12ZnKD9+foUrRBtUxuk7RPTszhtmXyMIqWHWOyfeOoqvvuuo56YRS5kFV8N1aEzjm5HiP9Fl3V9TaVRfsumMnv7NdzVdwd6rzG8Y0sbvVnVESh1A309+xUW7P2TzFAGBXrtaYnpea0/mGi8lqTte1KtuVf51hUjr2geGq/z/itT5+wc8kXAW2iTuB9BJ9DnflgMoGdPTd4iBNmu4CdPSkuwSKvsNndY66WDsFANrA6Lo0GTvZ7Ls7q7soerpn1WYVsNjdVNSto3E7f0wowARKN9tzZi/zRaRCnU8rH1TfVexjfoiBHouF9M53fpo0KCy5qmc7tuE6nQ1qvlqbKjhQRlIE7MZchqt3xIPBYDAYPM946v+OmFUMtSJhtA+jMlSVtNvxKnqFPU87LlUVJhVhSq10UNX1pV172kV1VaWyg9FhjJ7DOapyd127swF/qqrb7VOybtcNpRV62n0zG7puoq7dUZGMMVAUnVuD8/9dZqDTre6iYgTYM8fmMZld3HO+zrpst54kFnZ3oILFNSeH3aMqS8VwF2PcWaRAf05ibneXXHxKcJV/vsTAqJ6OssF37OIhcPOZE6mEuUOJoeyEkknsP+zbsSMZz6iV7oKgDpb0VDBUl/qQyZKwWwsmrbTwcIk6gdqn7ixTSpDpw/E7wTSBCzo7Sbw+T/a2C2Y79w/9h9mqfNAVzCjb2caK8Cof9eCd6Qp3lKl8+a6KnCSWVbudXnW/nUycx77voOYcVsS48700biCGmh4MBoPB4Iq4yv99aa3zFczxc5caUrKqDNdFXVpN7lCKzMbkubK/q/bqnKTLYXpd9++6DVVds868Vtrp3rnOvMo/28FWXd0zRqu5eQkNp/S4ij1lFdwYZY+a3/kV66RQZxozOv9wjJfat2M8YyzQxxKaknXIjnFgNrn1oL2qS62+n3awDnVdLF4ruXV+6lPJu7NImYi7wlV+1/RavtVnYAeU0pb1nbqAzCY2RslkNhw2uySgvu8GH2Ubw9mEsyNPFUidA6tLiBc8XYMKBq742qWdksKAgQVy9r571slN/Wz3bC4pqhnwHib74eQcn9kdrHcTdaOvqFhVE6BKkC7pVxm43iRxqaKFFRA4xq3JPetiFCb0Hd/YSXBuP9G+u0AST9mYmvMchpoeDAaDweCKuPr/BlFV7axjYdRLxQ4FovTgczVeyezoJicvsXfXHoVkrOvKuwqadaK7FaqrtBFJ141nk3SMKVvSUcq4hq6zYXLUM/bcdWpqDQp4B7uOK7U5xW6XhPvd7UWdpxgsjFXoQ2pcYid+RjjmL9l/1I0sAWOaujtc1+8YRnZ/OnZTsVcIFwd2GJ7EP5lNjH1AuL+gXHH1vzXtnLXbKHZYO06Jh6/0J/aiPR3tqOQhrXOGclFBYscetTeMylPj1di6PifXyTmb1N26EirNjXGJPaH81HrrGJTB3nXP0+Kts0OdobIhObPdc3V7Up8721hSYja54h+LblZ8OdtZAV+/13Wo2KjWoJKlSlrJfXdQPuEKOqXPyd6J9Qy7888UGCmGmh4MBoPB4Iq4aiJW3WB9ryiipIpL9e9UMop2VGOTSlJVeUmXw8a4fVV0kqJZuvUlMticu6SNEjg68XjvaD7XFR3v3Zq6apqNVXame+O6Jhyza8fxHn1R0Y5VnoPzbddBKbvTrgfnJIyQ6vyw41P7wmzoOmhkhdJ44Rgf1512PqriDztz3Ef2jvncTpxn59PtfdJ9Kx0oZ4f9qbj6nxFXKOfGg0gcVulQcAktpVAclZjoxsB5lobBQgX3Sq11dw8YndbZqfaL7V0XCOoF20ncivY7fu4EK5TD3ikov0rm7PjDru/gT5d0Ojk775iO3TvAbHUBH/V1SZgl1e7uoG11vkryuHZ3/zqw9bDYy2xAOez7mWJ5J050Y7qkjQkytZudDcaMJAclGGp6MBgMBoMr4urUdFK9IpKu4Gzlw+QwqmWnGk2eoWzV9afdkmIFnD0dfaM6v24vsHLs9KnuBMd01JbzLbQ7OdeEsWFzcDyuA8d3e93Z6uxKWZtkr1SXhv6HXWTXldXPu1RfJzPtsFMGAJkU5ned7x3jFNXpGJcObL2MCWI2JDrPxoRErnu+w5Qo9mLnbrI5CQP46Fn5d8T1knb0H87B93hIKV26S2fuIHFSlZjQyR0t0iXR3QJCydnFYfPuZekosjRxss8d0mSs6K4duiqhABVY4Ffj1Fx8j2tyd1K9cwkan+3YvXP3ahLrEmlHD7PCQiVNVkCjz6A+lRg7pLHSFWxpM3PIqti517tnmd77tLhN9XV5Bsd0cu/sny89fvx4vfPOOx9+f/3119e3v/3t9eTJk3V7e7vefvvt9fbbb6/b29tI4WAwGAwGgz+hTcRPnjxZT548WWut9c4776ybm5v1/e9/f93c3Kw333xzvfzyy+ull15aP/zhD08bkXRstTphnSGTgdWYqmRYh4r0aEJD4lymy81LqaBqt6u0Uzj6y60l6cRUpVl/4ufEXmdjHaPs7TpYVckrW8+sxVX9rovpGJ/ER919QTldV8xku7vHvuPaULbaExU3MC5UH8f1sM5fsRzKRhxT9dWfTI5iWdg+uNiU3nm1Z4x9S2JKx8bhOMe0dLKUj555xvSqPXF+2dmdoE3EDx8+/PDzzc3N+tznPre+8Y1vrNvb2/XkyZN1c3Ozbm5u1rvvvhsrTei0Y1wFCwxIQXUB/5CbUpruGbPXBUYXzDqdKniqi6Keq0urkhvajk7oAqxLTi5BuvNJk25nQ7eOJAm5+c7enTHo1yyRdHLSRK32Jw0y7Nx297GTr8aru6dijTp/lvxV0aIKYWZXd393zlTdyd39U+/wHFUs6OJ4t540Lp/RkzzfKQxYMYRruSQZf2Zn8IMHD9Zrr722Hjx4sB4/fvyRdy+88MJpIwaDwWAweF5x6i9rHV3wl770pQ+p66985SvRXKSHWEelaIIKVnk7Ss/NRf3dmFTumQppp2o9Y1daPafrT87x+F5/Jp1qYpersNEW1124SrxWu13XmXafakzi146FYEjoS9d17N4r1dkk59zdeUbvVr2qS6zniJ2Qsp3tm+oclb/XbriDuqeOZUI20HV3HTPHdDiWo9qgUG3q4qPzCXdPd30J99axEuoZWw/zrxRtR/yLX/xirbXWK6+8st5666314MGD9fDhw/Xyyy9/2Bnf3t6uV199NVLYXUYXTB2VoSig4x3KxrlO91mbmBy0U+li1Fdnk0omqf1uPTuJufvsoGgxJUMF0C4ppPuSFi5sLjvrXdtcILwkwKtxO4Wo8hd8v3PX0vOuYxMKVOlliVv5oDsrFZSZzV3xxxJEZ4sr1BDd3it/2W1S2F46X0z8Ob0zSn9is3rWyWW+9Otf/zrS2ybiN95448PPr7322kfe3dzcxAl4MBgMBoPBx3H1f0dc4SrctBti83cqVlXldDap94p+wXeop6vmFD3J5Kh5aMMOQ4E60gq966CU7HQfduzfmZN2csyXuo7UUXRdB3v8ZB2Bs1ONYXvNfM11ja7jO96rc2fzkPZVc9QdR13MH9l6lN8iDazsYvq7M0r8S93balNyhii32qxsS2IlynX7j/IVdrpx9EHnP7tMl4vL7Nmj+/oLPVyQcBfYAZNqStMkTnWWonO6lcMeP7vkwuxydNYlSPaPBfcu+KjEdXYfVGGVrMOhBrckiHQJA+ckSbOTU/Xj55o0qs4zdF1aeJ2xFxMb84tOJp4/S17MZ1VyY8G8jneJlsnBc8BnaHNSNKNMVeSgT+A+7/qEi20oS91xJkcViuzc0LeVPU5nel+7AknFnnv5/yMeDAaDwWDwUTz1ROwqi0sptXRuWlm7SlfNSSrMWp07iiPtbhVNpnR3a2C2dsBuQtlB/wAAGhtJREFUo87r9iY9F6e7W/8ZhqB2PvV71dvp6TrFtIvpKvJ0DUrWJQzKmfvC9Hdzuvvk7GMdsOq0FbuR6O86LOxknb8o1outperr2JFuzWmsw+/M13bBOvWqh8VGptOxY3inOyR+0DFmHe5NR6yoHjZurX0KEH86emLXoRxVlwaPHRoy0b8zt9OZJG+8/PXCq73BuV0SO+ZcGviZ76TFhqPk3PcDzh/OoEv0O2Dr29ljlRB3ir/0HJR+fK+CNNPr7gKLHSoxdDKcXhYH1Bmo9TIdmLR3zwptY4k7aaRwXWnxxfTUfJEWTVV3uv6uwMdC5AzuTSIeDAaDweB5xFUTsaM48DmjX1hlpehQ1NdVlqndu7Sqs8Gtf6eL62xRNGjSXXVVZFKZ7nafqsNRXUjKqjgbk7kdjcig9lRV9inleTxLGCPUVT+fqegVrXmmO9/pnutz7PBYl5neecdmXcp8dPvM9hI7v4Q6VnEGn3exJe2m2RmwddXPl947tMutBf2/617T7n53HQpXScQqSarNYePqc3XIu3RFevGqA3dOxRxABVdHXbFA39HeKpkpOHtwj7rvSbBwSUMF99TerrhSPoXyVSDfKYyU3vqMFRj1c5LoVWGA62P60sDkirPOxjOJmc119wTfs3jg9pcVLPXzsU+smMU5qEv5a7XL+RqekUvM6ixSP1JNgrrnLu7WeakP7N4l58PqbqWy0a67SLyIoaYHg8FgMLgirpKIWVXnoCinTsZOh6v0YjWIXUSV2cl21ehul8woF5xXq3dV4XZ7lHY7XQeKZ+j2RY2rspzPJBVr17XU7kdV2WcpKtcdOJbAyXJIOtOOOWAdRUqVKjA6k9GIh96UZXHsTOenKMt10oqpYrKQ5WHrYvvQ+Xnq64nPKR07rJSS18lRstIxO2wLxnS1z0kcdLbs2HS1jtgFZva+Q5p0u3moV1FeeJmYk6lL3zk+A9svRpPVsbtUYF3HjuOhjEP37hl2Mur7NAi5JF+BwVL5RUKR4jh8x/R29jk/TT5/EnC0K1tXdx9UwjsDTD5MZ3dvdouA4yc7O5bEnSxHp3a+tZuc1TrOFHnOxu5OVT9QdystpDr7aqxzxbazZ1enw1DTg8FgMBhcEVdLxKqLTCnTlNpMkHY5x2ekrdw6Dpld9Zl09ArYmSR0Wbdniq5NkXasFViNq46fjU2oxu5ZcvZdd+L2T51L9aMdW7FzUmtAdP6w08279bLv7q6583b21mfY5WBXqzo1HIf3W62nzkFZbGwiB+1hnWN3J5hc9F/nB6wjR7bMrU91rjuxpGNOmC/tMEJpfNphQ87IX+vKHbELVrvURkqlODuY03QXujqscwx2eRT1xGw5E6B2aCP1jl2+M+iCWUWXXFyxofTsFCOsQEJfrcXC2Quv5Ke21jV3CQbXVX/u6FJA32eBvL6r89KgzNbCitAkcXUBm93vqsPZ6ChNVbzj+tyeqXUrMF9NkwSzya0P57rikxUHzDZXsOAYdY+6898pghFsHcecR/f1f/owGAwGg8HgT7ja/33JVYCpHKxEVGfpqtsKV5lhpe26NFxX0u0jWBV8F1C2qyqdUVVKrqom0w78DFXUzTnTzSt/wuesQ2BAn+/k4zwnW81lz909ScA6zU5/B2SYlCzVFaqOjXXDilrtGBfn285GFWtUl63Gs7vJbHV+1Z096xhVl6e66i6eVrlqDMbr+rNjchyQPVLnpGI42oafFTNzb//vSyqwq0PuqEblYCz5KkfpDljpZLIYUE9yGToaztntArgLch391dl2RrY7550A6PymKyBwjLpwzH63/ksTVjpPBTwFF9idjK6oSd8l+5nK2dmXWrizu5zsoxuvfFi9R7tcAd/FMIUz56XizU4hp9bt4j4rSFL9qU0uTuF35mud32BhNNT0YDAYDAbPAO7F75pO6Tqklli34irApNJKqVT1M9GDHRebh59dF8Hs6+bu7BsDo/6UnKTLUXRa2impqjSFO4fdbtTZdAm9prDrG8eaGP2pZNxFd4bjUrvd+9SPXTfPujKc62yu8zCmKQYQZbFO0XVuSfetZLC5GPucrzof7vxIIbVTfT8TY9S4atMO03Ym7hy4+t+aRgdey18m/J4kPQblRGngVT+dzsRuZWcXvFiQVRQTs7fbL5ecuqLBrZUFgfpO6WBjUB7TxeYwu9l+OF9Kk9rZi3omcSe+zxJsfa7Wr+6tKmTTgsqhyneB2yVW5qsqWaqkjOtglGXn8+j3uG9dU9DdaSweEllY/B5zcc2uaWIyqqz609mv7rUaX8clc1Ws6XRcUkQ6DDU9GAwGg8EVcfVfcdlVdmyeo5nSqimZ2z1XFd5OZbRDxTnqg1WtKSvg6C41R8nr6BnXKarK2yGp1tEuZBDYPjAblN/tMDU7a0OZqutWnQSzy3WATl8nq5PH5HZdCj6v3ZY6H2Uv2srOvz4/QzO6jq/ze7Z3ruPbiTln5Nd5ON511+w9u5udDyh/c2usNjt2y3X5bh1MX4d7+7emUwogoVHcOCcrCRiJbBX0d+Wk6Gx2wQafqUCTFgZnqJk0uJ05G0fluctZ5yY2qgvb+YCbz5Am/N0iMLXzWJNKbiyYdTZ0RcjO3rhAWosEF8BVwlG2uOBen7Hk7vbRQRV5Ll5iQaDuSqcv9WO21nof3V4xuaowZmtWa1Wxjdnj9qLzA/VuN+YPNT0YDAaDwRVxtX9HXMGqiKS7SsbtyGKV3U7HXed09I3Sq8Yxea4TURUkjt3Zc2ef0snsYdV7Ir9+3rHfVdQ49wzjgnBzU5/oZDA7d21159F1Ro4G7vQxJN0X64CO93jGiX3IorA7n3asak7XyTmw+550sqq7T+96x/Thvrn9Tf3EnUGVo2JY0rneBTOJZ6s68TR3HLj6nxGry1PH4Gcciw7qDqDbPJTPNrS7aGo9KKNz+DOFiRvv6BomCylbfIfrUDY523aSv9rrjipSFFOCJNF1FG1SROEc9d3ZuUM7u0DqCoiuyEyTGMpI/DuhZZUdSbJw90PFELQf/Y3Nr+OThMhsTdD5UnfODLXgSePJjq1IH3f2ujWq/cM1dMWXKgrQ7s42h6GmB4PBYDC4Ip5qIn5Uft3XbkXIurP6znVoKMdVXYi0unPVZa3CUuqxzlN7xSqzrgthnzu5XUfh5KjqmZ0l7pHah50O+2wnjEg6MUflJXZdSp2pM2X76eg+Rg3i+x1/SLv/M6h3o9qtfIKxPQqOek3PTzFIjGlybENqazcezzVh0upzd/apDYldyoZLOk/0fyUjjSHOh47nj+7jr7h87733WurDYSd5n3UC/O4ODZMkC1j4XSUrJh8/O9uTAKNouG6vEhvOBFtM8GqP2LgUzt92E8EOneqSMnuu9LHvXWBwNGhHqyr93TnWz4l8tAUTUqLr+J7Yj2OZDWivKu6TgqvSnygb44YqkNBuVbwqW+oz5TtdcZsk9Gojk+HmqbkdOj/pdLrnOzbgZ9zne/vPlwaDwWAwGPwJV/2/L63l//JHUuHudmKqMlTVOtPB6KYU3ZqSytB1d7V6Tu1KqSY1Fqt41uWoOUkXllBACgmLkuCS6juhcdX3pDvsujKUqeSy7qzK6e7a4Xvubimd9adjidTPrjNWXRfTh5+dD7FYofZB2dn5ZrJmPC+0D+9n1ynX52pvmI342cW3dP3MrjrvbJzr7hfTWZ8p1sHNU7h6R8zomI5Gwbl1zvFZbY665O6SdomNvWfBS13CLiG5S+OopSTBMhuZPDZXPVeBg8GdMZPpbKjvk0uRFnY1sO4UeMmZdjYxKhXfuUSfFgH4fKegOMZ3MlUCYsmi08XulZLRnZnzDZXA1Dy251jguLXsoEv0bJwrEpxsdmYK6t4qWThHyVL2OR3s/e5+s/mon8WHnQLj6ol4MBgMBoPnGVdJxElVeVYGVnyKrunkue7bdc/qO85LulUc23WWjp5jY1l1zKiuattOlVfnnan6u6qcjemeV1nujNWcHex0RjgnZV+6rm6HPag/Vfeq5u74M8POnVedNOuKlRxF67Lv+JzFnqTLdB30mXvVyWbvnE+qee5sXbzqutmO8XLdfedXKQuX7jva2t2LXVwlETu6DZEsql6QJDC7wINjd3BJUaGCSUKpMl271FOVy4Izm5ME+TovHe8SyM5+dAFoF8pXu+DvEpZKpGzPWNBHv2E2M/n1fVcwKArxDMWpnimoM1Tr7uLJMSYpuJJ7UGOPK4q6wryLgcmaKkV/CbBQqfLrGLePZ4v2QxfTycYwu+v3FOrsFI1+puhyGGp6MBgMBoMr4t4nYqxEXJfVdWyM2mLzFC6hQ5yclEapz+6i6nUVeULzqQ7cVaWue0WqEKtURg1W3VgR71bkHdV2RuYxp2NqVAdcn+92nwnzhKwQ64a6jjNhKXaYDLUGnKtigevCnf+x+ICdZtIZJ922+q6gKHEcg3ax72peR0V3lKzSyRhIhWOPz1C/eM/Sc2BnWu9Bys6xOPXoPv5Cj7U+TvvsUBgdjVZ1MLmX0AkYFJM5Z8EKip3kjXM7HZVmwoR4BopCTClqNlcFQLYv3eVVSaGby6gv5Re72C0AziS2pKhixY4L1JesP6Vm2RhVfOF4Vswxfc4/zwZ35nMqJrk9ZPu0k+zT92cK1x24BgjPdrc5SZK8koH6MBZ0Z+bsml/oMRgMBoPBM4CrJWJW9dxFd6k6H9U11++OvuuoxdQ2RXM5dBUi04P2OV2s4u86je6Z2s+OXkZ5qgPoOgf3brfDUPJTKmyHQUlZG7YfOzQa6nO0a2qb098hWbc7N9eZp+xYcjbO912X5Xwj7ejV3WF27q4jZdyQnk6Zpg53xcLtspY7cST17Z2YcuCp/08fFK211jm6VclgTsvoD9w0FYDwQpwJOEj/Ovt2qMckqe8EHhb0uiCt9Cm96VnjxcIgcPbiVvls39V60RdwHpOzSzG790mQdbKPs9wtZFBmSrXi86TAc2dQ9eJdr2M7Kprp7fZO2cn0JUAKFOcrejRJgOw523u3T258B1cwOh9kNiS61ZmcKa66orWz+UxMGmp6MBgMBoMr4qn/35fWyipQVhUf6Lo7VaE6um23w72EVu+q985W9vwMs+DkVdtcd+zg2IhdoE34udNfv7Mu81jXXVB/aK+zrxu3459dt1o7MNZhJkjX5WxKu3rFhjB92GUpxsvpSzoj7FKdfLwr9btjcxKWhMWQjj1hHbZiLnA8PuvWrZgjZoPy245NYnPcmnFOHeMYyOTuqc4/xVX+f8Rs4eoypEnXOZST7/Qc45MD2U0K9fkunXVXSChWdnEvSaQJXXaMd5cD5dZ3qtBjl7UmYLbG7swVdn2mo+l2/Ncl4OM7k+uoyJT+VLa4c3J24+dubTvv2Fhmi0vQXYLvEpuah7oSnem93I1T7hycXa5oU83Irj3d/qv9c7GiK1ZwrivYHt3Xf740GAwGg8HgT7gqNe3gquOk8nOdFhurPlcqz1VGaUfD9Lh5nf2uWk+oNpTpOq+d7pB1+glzUfWoSrrrCBzjwnSc8TVWUbNOM+1SXPXu1nGMV8wKPlfjlI8rxsn5defbncw6ztnGbEHatPN51xEd71FOZ4d7jmdVmQgXr9KYh99VN6vihGKL8L3y+85Wpzf1daazymO2qDPsmExlK/vJcK//HTGjyLrL45zfBZY0GTE9HaWCutLx7L2iStzl7hJbF1BQ3o7dnW1JEkZdLEgl+pTMHftSoI3V1o56TH3PJShHgzmZ9XsSzJwM9ayzhelwATyhUJME7Z531OZODEmCOisW6vOzUIkM4wGLLyz5MlsZOr9ncSVtTlgscPulCrz6nulTCV/N7QqeOmao6cFgMBgMngFc/Rd6JF1AJyd539GdCEYn7epW6LrTxLbdzoPts+v+GVuR2HY8V/MddVnX1HX7u6i2JBSnAtpYn+907NWWnc7/zB7g/ndUo7MjXaOiW5H5Uv7t3rHvytfVfa/zdjo+tSe78YV1qt19S+HOrYuHuGfKptRv69qUPzhbuq41ZfJ247fLR2rP2Jh7S013jr+Wdgb8vPMM6U83t7OnzkvoM2ULC4hJQaKSplvzju2dvbt7xug4d2aMLkuQrB8DAxvv5LuE3q0LfVCdOa4dEweTrXSqxIs4k0AcXBJU63Zzu7PaLeSxEHDFIfqP25cksSs9nU1p7EvODde1E8+Oz7gXyv9r08XmoL+rpMd8wM11cW+n+O3swDFnCqmhpgeDwWAwuCKeeiJOql18V7sYVnXtVqMJ5dFRIapLVBSZssU9Z9Uxq/hqpckqPdZhKbuq7Tt7o9aBe+Z0144grYpThgW/Kz90stD+jopD/Y7e6mxXd2a3c6zjEgbgkvdK/67c6hO4l+k+OtucrzsdjOno2DxnL65PrfUsQ4TPWBx0d4XZhnJ3fEp1pXiHOiYNbWU2qtjD7N6NJwy7XfG96IhdMKkXsEtsCb2D79kYJts5n1uLWxd75+g6fO+SWWKPQpegD7jExc5tR7dKkixQ4GdHOzkKDi9yWiw5OQwuoCi9XcBMZOM4hyRRd8Wqkss+O7nszrL7ywplR092dneJj901l3i7oqS7++q72lMVH+q4bo2uwUC5SRxNY4uK5bsFbPfe7RHCxQ6cvxt370UiHgwGg8HgecVVE/FORVzHK3q2k8Uqa6evs3eXoki6JFbVJ7akdp2hCp2sS6hPNY/Z5HQpFoDtY9dRKn3Vro7SVGtCKjD1/8ReZ3sKtsZdKN113ekZOBtRZtWP9tTxqJvZxShRhYShcVDMj4OLEZecG+o4nqf+0LGM6iycHel+JjEM42uKNO6j7B09V03EKY22lv6zzYQuRp1Mtpt/XFIWZHYKAQYV4Dvs7F0iK8GOE3eXUj3v9iClCRUupU53/Y3NwedpsZYE6NQmZc8lSVgBZSpa2P2RQnL3UZ6SwexiQfSu9mH3PHaLxEOHo92ZDHcXkA4+s4azzYLCpfJqDGd/nKH2rfqe81U8l501DjU9GAwGg8EVcZX/+9JavpN0f3EC5+Ozs7Rc1eOqJKdfQXUAVZ/qBJ3+T7Jix4qx21tWYXY6PolKW3VAabenKtqE8TjTHSfdYmfD2XHuGXuf+Akbl9DFzLdwXMp2Kfrb2YVznJ+550kn7mTssoQsdqRsUrfOTmZ3JmzvU9ZK2ZyOQ31s7dX3kB1R9itfTex1eOr/04eOynXvGI1bnyunSqmwqr9z6l0aGe3YoX46e928BN2f1ThKvo5RyZrRQUzPJfYyPWhvWuyoC67kdj6dBKvkXnRymJ+5+Uyn84XuXXon0qIB9SS+0hUE7gzxrBOfVTYm94XZgXIcMIk4ytQVobt3cNfOqiNdl7oPrtCuY5BO7u5mGt+czW5+h6GmB4PBYDC4Iq6SiLFqVVUcQlUljIJU74/vCe3I7Faf2TtlR61euwqaUSFqf9COtENz3YXqsjqKldm1UxV3cCxB4gNu/I5vJJ1o0nEkvs3AKDjVHe34vbufCZyPpfRr4pfMxsTPcL/Y3iQ+2+1PwnSgzl2kjIWzD8ezd2zMMW7HX5JYyebsdt8Yd5g8FSvS/HNm/xiu9pu1zjp4QoekwavbNAz2LIgpOrazo1tHJy/dmyS4s0Syk8g6JGe2c9GqzLOUEKMhu/lpMGPvk4CsEijayJ6xnzv76YpGR6MmtiLNW+U7KH+/tHBiPzv9zI5jTCpD7ZUb74qR1GY3F5OWsyXR6/yFxRd1DngfcVxyz93ZsKKLodPj5O/cv6GmB4PBYDC4Iq7yf1/C76waSmglJi+ZoyqgnSqzVmqsknQVFqs+HbWD1WjaBZ7pMvH7GeqNVc9qfUhrJXB7VCvnjkY64KrjtPJWOpmOTpZjQ9KuMqEKVWfE3uM81sko/1Rdzxka1tlzRl5CpVYkXbJ6nzJ1VReeyw7VndzblB3s1t0xiujXyhd2GAIVS51NHS5lApN7x3D1jtgF8Hq5Ooq4YoeO3Xm2Q625eeiULLAxXUiH42fU19E4LgEi1aQci10Ul5hQXt2PlAJlY5PzrPakFFcXoJSNnW2JzKRoVXMTirrbsx0aUNmtijE2vvPHbn93En31A7XOznbUr+D2kfmksjVFJ6+umZ337t1wxaPaX/yszrCzu8aTKg/vys5aLkngyb1juHoiHgwGg8HgecZV/rLWWvuVJesi2WclR1W7ipph3Uda4ahqTwGrsK6a6josJs/JURWro5aUPHW+bC+dL7AKU3WJDokdbB0MCTuyS2UlXUtKc+3Qlmeg5GN32TE02DWw5+x+I5PSwXWYzEblGx1jxb47ncgCdOdcu75L1r0LdTcSKriL791ZuphwfFb3rmPMdliwFJfu+dX+jFgF1uNdh11KRx0MuwTV8TuaTclWCV7ZefYgu3UpKMq3fnbUkpLn7HNjXMJkNKIap+R0yayjiFP7XMG3G7yrrrQQcjiz/ipXBeHuLjsfUJQvS4JV3tm1VNnuGcYDfOeK3YSCZvFHFTDOxhSOWnc+2slJC1K2nyrOHu/wubtf3bN0fW4+vt/Z/w5DTQ8Gg8FgcEV86oNPiscq+K//+q/1D//wD+tHP/rR+uu//ms79tGjR+u9996T7w7UMW6Oen88q+8O+U7/MafC6T6Dbj2747p5iZwdXd0ZsndnzmMHTH7y3vnOWTvWyv33El1O3hkf6GQmz+/Kt9NzWivzn0RfKsvJwxji9ueu7a9yd876THw9897d0TQ2J/rO2qnGuHm/+c1v1re+9a31r//6r+tv/uZvpNynkoj//d//fX3rW9/6pNUMBoPBYHDv8KMf/Wh99atfle+fSiL+/e9/v375y1+uz3/+8+vTn/70J61uMBgMBoOr449//OP67W9/u1566aX12c9+Vo57Kol4MBgMBoMBx/xlrcFgMBgMrohJxIPBYDAYXBGTiAeDwWAwuCImEQ8Gg8FgcEX8/7rtvVTTGQSx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19500"/>
            <a:ext cx="4705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4879" y="4191000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Type 1 Countries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048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1 Capabilities</a:t>
            </a:r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05400" y="3276600"/>
            <a:ext cx="0" cy="3429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54879" y="5246132"/>
            <a:ext cx="5950721" cy="1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5602069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2 Countries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0" y="3048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2 Capabilities</a:t>
            </a:r>
            <a:endParaRPr lang="es-CO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91200" y="4343400"/>
            <a:ext cx="1219200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352800" y="4514165"/>
            <a:ext cx="3733800" cy="120083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86600" y="4114800"/>
            <a:ext cx="1905000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These “off-diagonal” parts of the </a:t>
            </a:r>
            <a:r>
              <a:rPr lang="en-US" sz="1400" dirty="0" err="1" smtClean="0"/>
              <a:t>Cca</a:t>
            </a:r>
            <a:r>
              <a:rPr lang="en-US" sz="1400" dirty="0" smtClean="0"/>
              <a:t> matrix allow countries of one type to be able to produce a few of the products that countries of the other type produce.</a:t>
            </a:r>
            <a:endParaRPr lang="es-CO" sz="1400" dirty="0"/>
          </a:p>
        </p:txBody>
      </p:sp>
      <p:sp>
        <p:nvSpPr>
          <p:cNvPr id="25" name="Left Brace 24"/>
          <p:cNvSpPr/>
          <p:nvPr/>
        </p:nvSpPr>
        <p:spPr>
          <a:xfrm>
            <a:off x="1981200" y="3877018"/>
            <a:ext cx="228600" cy="1304582"/>
          </a:xfrm>
          <a:prstGeom prst="leftBrac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981200" y="5334000"/>
            <a:ext cx="228600" cy="1304582"/>
          </a:xfrm>
          <a:prstGeom prst="leftBrac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4572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200400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1 Products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1 Capabilities</a:t>
            </a:r>
            <a:endParaRPr lang="es-CO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41121" y="2286000"/>
            <a:ext cx="0" cy="3429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90600" y="4255532"/>
            <a:ext cx="5950721" cy="1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7721" y="4611469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2 Products</a:t>
            </a:r>
            <a:endParaRPr lang="es-CO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2 Capabilities</a:t>
            </a:r>
            <a:endParaRPr lang="es-CO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Toy model: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Ppa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matrix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67400" y="3581400"/>
            <a:ext cx="1219200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9000" y="3752165"/>
            <a:ext cx="3733800" cy="120083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2800" y="3352800"/>
            <a:ext cx="1905000" cy="1600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 One can check that leaving empty these “off-diagonal” parts of the </a:t>
            </a:r>
            <a:r>
              <a:rPr lang="en-US" sz="1400" dirty="0" err="1" smtClean="0"/>
              <a:t>Ppa</a:t>
            </a:r>
            <a:r>
              <a:rPr lang="en-US" sz="1400" dirty="0" smtClean="0"/>
              <a:t> matrix has absolutely no consequence on how countries will cluster...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3259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Leontief production function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Mcp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matrix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triangular-shaped matrix of products produced by countries (as expected)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50" y="3131582"/>
            <a:ext cx="46196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465752"/>
            <a:ext cx="153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Countries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819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4648200"/>
            <a:ext cx="1600200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</a:t>
            </a:r>
            <a:r>
              <a:rPr lang="en-US" sz="1400" dirty="0" smtClean="0"/>
              <a:t>: </a:t>
            </a:r>
            <a:br>
              <a:rPr lang="en-US" sz="1400" dirty="0" smtClean="0"/>
            </a:br>
            <a:r>
              <a:rPr lang="en-US" sz="1400" dirty="0" smtClean="0"/>
              <a:t>In this image, the matrix has been sorted with most diverse countries on top and most ubiquitous products on the left.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0998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Let’s calculate complexity indices!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Real complexities: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>	The number of capabilities we know countries have (because we are the </a:t>
            </a:r>
            <a:r>
              <a:rPr lang="en-US" b="1" dirty="0" smtClean="0"/>
              <a:t>gods of this toy world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ECI: 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	The sub-dominant left-eigenvector of the left-stochastic matrix of a </a:t>
            </a:r>
            <a:r>
              <a:rPr lang="en-US" b="1" dirty="0" smtClean="0"/>
              <a:t>random walker</a:t>
            </a:r>
            <a:r>
              <a:rPr lang="en-US" dirty="0" smtClean="0"/>
              <a:t> that makes jumps like country-product-country.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Fitness: 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	Derivative of ECI by </a:t>
            </a:r>
            <a:r>
              <a:rPr lang="en-US" b="1" dirty="0" err="1" smtClean="0"/>
              <a:t>Pietronero’s</a:t>
            </a:r>
            <a:r>
              <a:rPr lang="en-US" b="1" dirty="0" smtClean="0"/>
              <a:t> group</a:t>
            </a:r>
            <a:r>
              <a:rPr lang="en-US" dirty="0" smtClean="0"/>
              <a:t>, based on the intuition that the complexity of a country can only increase with diversification.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Model-based complexity: 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	Based on </a:t>
            </a:r>
            <a:r>
              <a:rPr lang="en-US" b="1" dirty="0" smtClean="0"/>
              <a:t>Hausmann &amp; Hidalgo (2011)</a:t>
            </a:r>
            <a:r>
              <a:rPr lang="en-US" dirty="0" smtClean="0"/>
              <a:t>’s model, </a:t>
            </a:r>
            <a:r>
              <a:rPr lang="en-US" b="1" dirty="0" smtClean="0"/>
              <a:t>Gomez-Lievano, Patterson-Lomba &amp; Hausmann (2017)</a:t>
            </a:r>
            <a:r>
              <a:rPr lang="en-US" dirty="0" smtClean="0"/>
              <a:t> developed a way to compute directly the complexity of places and economic activities using a fixed-effects regression estimation.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Country diversity: 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	</a:t>
            </a:r>
            <a:r>
              <a:rPr lang="en-US" b="1" dirty="0" smtClean="0"/>
              <a:t>Simple count </a:t>
            </a:r>
            <a:r>
              <a:rPr lang="en-US" dirty="0" smtClean="0"/>
              <a:t>of how many products in </a:t>
            </a:r>
            <a:r>
              <a:rPr lang="en-US" dirty="0" err="1" smtClean="0"/>
              <a:t>Mcp</a:t>
            </a:r>
            <a:r>
              <a:rPr lang="en-US" dirty="0" smtClean="0"/>
              <a:t> matrix each country produces.</a:t>
            </a:r>
          </a:p>
        </p:txBody>
      </p:sp>
    </p:spTree>
    <p:extLst>
      <p:ext uri="{BB962C8B-B14F-4D97-AF65-F5344CB8AC3E}">
        <p14:creationId xmlns:p14="http://schemas.microsoft.com/office/powerpoint/2010/main" val="10107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How do the measures perform estimating the complexities of countries ?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(given the two community structure of this toy world)</a:t>
            </a:r>
            <a:endParaRPr lang="es-CO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03437"/>
            <a:ext cx="73290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13716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Each dot is a country in our Toy World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3093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03437"/>
            <a:ext cx="73290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How do the measures perform estimating the complexities of countries ?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(given the two community structure of this toy world)</a:t>
            </a:r>
            <a:endParaRPr lang="es-CO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60961" y="2057400"/>
            <a:ext cx="304800" cy="8763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819400" y="2057400"/>
            <a:ext cx="685800" cy="9906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2819400"/>
            <a:ext cx="0" cy="114300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2072660">
            <a:off x="934507" y="2801722"/>
            <a:ext cx="2019524" cy="644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Oval 15"/>
          <p:cNvSpPr/>
          <p:nvPr/>
        </p:nvSpPr>
        <p:spPr>
          <a:xfrm rot="19209184">
            <a:off x="2640066" y="3071374"/>
            <a:ext cx="1659020" cy="501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extBox 14"/>
          <p:cNvSpPr txBox="1"/>
          <p:nvPr/>
        </p:nvSpPr>
        <p:spPr>
          <a:xfrm>
            <a:off x="1524000" y="1671935"/>
            <a:ext cx="23622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Are these the two communities we originally crafted in the toy world?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6849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642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Tell me your company, and I'll tell you how much you know, how much you will grow, and what you will grow</vt:lpstr>
      <vt:lpstr>Results in brief:</vt:lpstr>
      <vt:lpstr>PowerPoint Presentation</vt:lpstr>
      <vt:lpstr>Toy model: Cca matrix</vt:lpstr>
      <vt:lpstr>PowerPoint Presentation</vt:lpstr>
      <vt:lpstr>Leontief production function:  Mcp matrix</vt:lpstr>
      <vt:lpstr>Let’s calculate complexity indices!</vt:lpstr>
      <vt:lpstr>How do the measures perform estimating the complexities of countries ?  (given the two community structure of this toy world)</vt:lpstr>
      <vt:lpstr>How do the measures perform estimating the complexities of countries ?  (given the two community structure of this toy world)</vt:lpstr>
      <vt:lpstr>How do the measures perform estimating the complexities of countries ?  (given the two community structure of this toy world)</vt:lpstr>
      <vt:lpstr>Conclusions (at this preliminary point)</vt:lpstr>
      <vt:lpstr>Ricardo’s emails</vt:lpstr>
      <vt:lpstr>PowerPoint Presentation</vt:lpstr>
    </vt:vector>
  </TitlesOfParts>
  <Company>Harvard Kennedy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 me your company, and I'll tell you how much you know</dc:title>
  <dc:creator>AndresGomezLievano</dc:creator>
  <cp:lastModifiedBy>AndresGomezLievano</cp:lastModifiedBy>
  <cp:revision>44</cp:revision>
  <dcterms:created xsi:type="dcterms:W3CDTF">2017-10-06T05:03:54Z</dcterms:created>
  <dcterms:modified xsi:type="dcterms:W3CDTF">2017-10-10T01:36:39Z</dcterms:modified>
</cp:coreProperties>
</file>