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0" r:id="rId7"/>
    <p:sldId id="273" r:id="rId8"/>
    <p:sldId id="269" r:id="rId9"/>
    <p:sldId id="262" r:id="rId10"/>
    <p:sldId id="263" r:id="rId11"/>
    <p:sldId id="270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57"/>
    <a:srgbClr val="3F3F3F"/>
    <a:srgbClr val="014067"/>
    <a:srgbClr val="014E7D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74" autoAdjust="0"/>
  </p:normalViewPr>
  <p:slideViewPr>
    <p:cSldViewPr snapToGrid="0" showGuides="1">
      <p:cViewPr varScale="1">
        <p:scale>
          <a:sx n="100" d="100"/>
          <a:sy n="100" d="100"/>
        </p:scale>
        <p:origin x="102" y="22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177DFB-7116-4C57-8BEE-21384A3929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9261" y="1269317"/>
            <a:ext cx="5285953" cy="4359958"/>
          </a:xfrm>
          <a:prstGeom prst="hexagon">
            <a:avLst/>
          </a:prstGeo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701470" y="2388913"/>
            <a:ext cx="2153165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2796373" y="3182840"/>
            <a:ext cx="1963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171" y="2089808"/>
            <a:ext cx="4853573" cy="1616252"/>
          </a:xfrm>
        </p:spPr>
        <p:txBody>
          <a:bodyPr/>
          <a:lstStyle/>
          <a:p>
            <a:r>
              <a:rPr lang="en-US" dirty="0"/>
              <a:t>NYC EMS Response Times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6664" y="3724722"/>
            <a:ext cx="4854339" cy="1257574"/>
          </a:xfrm>
        </p:spPr>
        <p:txBody>
          <a:bodyPr/>
          <a:lstStyle/>
          <a:p>
            <a:r>
              <a:rPr lang="en-US" dirty="0"/>
              <a:t>Group 1: Holly Cornett, Alejandra Gomez, Dominic Marin, Caleb Thornsbury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D85DB-135C-47E3-BF2E-E7B2003A7D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A50D6-5B0B-43E8-B8DF-6B3D7A05E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564D0-0704-4347-8BEB-FBC2A8C8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28" y="485254"/>
            <a:ext cx="8330184" cy="1147968"/>
          </a:xfrm>
        </p:spPr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CB127-718F-4FDA-BA01-0B4CF9E7AEA9}"/>
              </a:ext>
            </a:extLst>
          </p:cNvPr>
          <p:cNvSpPr/>
          <p:nvPr/>
        </p:nvSpPr>
        <p:spPr>
          <a:xfrm>
            <a:off x="11146971" y="247650"/>
            <a:ext cx="740227" cy="51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you.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33650"/>
            <a:ext cx="6193272" cy="3822700"/>
          </a:xfrm>
        </p:spPr>
        <p:txBody>
          <a:bodyPr>
            <a:normAutofit/>
          </a:bodyPr>
          <a:lstStyle/>
          <a:p>
            <a:r>
              <a:rPr lang="en-US" dirty="0"/>
              <a:t>The aim of our project is to uncover patterns in EMS response times in NYC boroughs. </a:t>
            </a:r>
          </a:p>
          <a:p>
            <a:r>
              <a:rPr lang="en-US" dirty="0"/>
              <a:t>We’ll examine relationships between response time v. income</a:t>
            </a:r>
          </a:p>
          <a:p>
            <a:r>
              <a:rPr lang="en-US" dirty="0"/>
              <a:t>Response time before and during the COVID-19 pandemic (Feb 22, 2020 – April 22, 2020)</a:t>
            </a:r>
          </a:p>
          <a:p>
            <a:r>
              <a:rPr lang="en-US" dirty="0"/>
              <a:t>Response time v. initial severity level reported.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730322"/>
            <a:ext cx="7342622" cy="1215566"/>
          </a:xfrm>
        </p:spPr>
        <p:txBody>
          <a:bodyPr/>
          <a:lstStyle/>
          <a:p>
            <a:r>
              <a:rPr lang="en-US" dirty="0"/>
              <a:t>Data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1945889"/>
            <a:ext cx="5821797" cy="4550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13657"/>
                </a:solidFill>
              </a:rPr>
              <a:t>EMS Response Times in NYC dataset</a:t>
            </a:r>
          </a:p>
          <a:p>
            <a:pPr lvl="1"/>
            <a:r>
              <a:rPr lang="en-US" dirty="0"/>
              <a:t>Source: kaggle.com</a:t>
            </a:r>
          </a:p>
          <a:p>
            <a:pPr lvl="1"/>
            <a:r>
              <a:rPr lang="en-US" dirty="0"/>
              <a:t>Data is generated by the EMS Computer Aided Dispatch System</a:t>
            </a:r>
          </a:p>
          <a:p>
            <a:pPr lvl="1"/>
            <a:r>
              <a:rPr lang="en-US" dirty="0"/>
              <a:t>Data spans from the time the incident is created in the system to the time the incident is closed in the system</a:t>
            </a:r>
          </a:p>
          <a:p>
            <a:pPr lvl="1"/>
            <a:r>
              <a:rPr lang="en-US" dirty="0"/>
              <a:t>Dataset hosted by the City of New York. The city has an open data platform and they update their information according to the amount of data that is brought in.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153F8-2B74-42A3-8447-BC71067FE30C}"/>
              </a:ext>
            </a:extLst>
          </p:cNvPr>
          <p:cNvSpPr/>
          <p:nvPr/>
        </p:nvSpPr>
        <p:spPr>
          <a:xfrm>
            <a:off x="10963275" y="276225"/>
            <a:ext cx="1019175" cy="57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682E4D2-B3CC-421E-847A-098849FDF8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579082"/>
            <a:ext cx="5013173" cy="37549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Incomes in NYC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Source: data.cccnewyork.org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is pulled from U.S. Census Bureau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Median household income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Dollar amounts for all years adjusted to constant 2021 dollars using the Consumer Price Index Research Series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153F8-2B74-42A3-8447-BC71067FE30C}"/>
              </a:ext>
            </a:extLst>
          </p:cNvPr>
          <p:cNvSpPr/>
          <p:nvPr/>
        </p:nvSpPr>
        <p:spPr>
          <a:xfrm>
            <a:off x="10963275" y="276225"/>
            <a:ext cx="1019175" cy="57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BB715-ED8A-4419-AA3F-0A4EE55C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489" y="972944"/>
            <a:ext cx="4486821" cy="49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US" b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581150"/>
            <a:ext cx="5003802" cy="453707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Imported data into python</a:t>
            </a:r>
          </a:p>
          <a:p>
            <a:pPr>
              <a:buClr>
                <a:schemeClr val="accent2"/>
              </a:buClr>
            </a:pPr>
            <a:r>
              <a:rPr lang="en-US" dirty="0"/>
              <a:t>Cleaned data with Pandas</a:t>
            </a:r>
          </a:p>
          <a:p>
            <a:pPr>
              <a:buClr>
                <a:schemeClr val="accent2"/>
              </a:buClr>
            </a:pPr>
            <a:r>
              <a:rPr lang="en-US" dirty="0"/>
              <a:t>Created data frames</a:t>
            </a:r>
          </a:p>
          <a:p>
            <a:pPr>
              <a:buClr>
                <a:schemeClr val="accent2"/>
              </a:buClr>
            </a:pPr>
            <a:r>
              <a:rPr lang="en-US" dirty="0"/>
              <a:t>Exported csv files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29509-DA88-4F6F-81E5-AC9B490EB8DA}"/>
              </a:ext>
            </a:extLst>
          </p:cNvPr>
          <p:cNvSpPr/>
          <p:nvPr/>
        </p:nvSpPr>
        <p:spPr>
          <a:xfrm>
            <a:off x="11146971" y="209028"/>
            <a:ext cx="740227" cy="530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6D175-87AF-4912-AAE9-A57C3357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47" y="1356997"/>
            <a:ext cx="7510443" cy="500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1623698"/>
            <a:ext cx="3735386" cy="407225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QuickDBD</a:t>
            </a:r>
            <a:r>
              <a:rPr lang="en-US" dirty="0"/>
              <a:t> to create the tables and codes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Inserted ID column to create an index for every table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Inserted into PG Admin 4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Imported csv files into each table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Selected tables to verify information was correct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6D1CC-F6EB-46E1-B194-6030C0A6DFF0}"/>
              </a:ext>
            </a:extLst>
          </p:cNvPr>
          <p:cNvSpPr/>
          <p:nvPr/>
        </p:nvSpPr>
        <p:spPr>
          <a:xfrm>
            <a:off x="11146971" y="304800"/>
            <a:ext cx="864054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09660-01C8-485A-9125-904D22E7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30" y="1487129"/>
            <a:ext cx="7557695" cy="416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Flask API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796A4E-3813-4BAA-A3EE-A33C1B9088AC}"/>
              </a:ext>
            </a:extLst>
          </p:cNvPr>
          <p:cNvSpPr/>
          <p:nvPr/>
        </p:nvSpPr>
        <p:spPr>
          <a:xfrm>
            <a:off x="11146971" y="295275"/>
            <a:ext cx="845004" cy="44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E848C35E-AC25-408F-BA3C-AEC7BD24E666}"/>
              </a:ext>
            </a:extLst>
          </p:cNvPr>
          <p:cNvSpPr txBox="1">
            <a:spLocks/>
          </p:cNvSpPr>
          <p:nvPr/>
        </p:nvSpPr>
        <p:spPr>
          <a:xfrm>
            <a:off x="531814" y="1623697"/>
            <a:ext cx="4964111" cy="44532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Created an app.py file to hold our Flask API </a:t>
            </a:r>
          </a:p>
          <a:p>
            <a:pPr marL="342900" indent="-342900"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Used SQL Alchemy to create the flask to our Postgres SQL server</a:t>
            </a:r>
          </a:p>
          <a:p>
            <a:pPr marL="342900" indent="-342900"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Created different app routes to pull information from selected database tables</a:t>
            </a:r>
          </a:p>
          <a:p>
            <a:pPr marL="342900" indent="-342900"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Returned the information as json to use d3 in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3A410-60C5-4A5D-9C0D-26463AF6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0"/>
            <a:ext cx="5560942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Javascript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796A4E-3813-4BAA-A3EE-A33C1B9088AC}"/>
              </a:ext>
            </a:extLst>
          </p:cNvPr>
          <p:cNvSpPr/>
          <p:nvPr/>
        </p:nvSpPr>
        <p:spPr>
          <a:xfrm>
            <a:off x="11146971" y="295275"/>
            <a:ext cx="845004" cy="44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E848C35E-AC25-408F-BA3C-AEC7BD24E666}"/>
              </a:ext>
            </a:extLst>
          </p:cNvPr>
          <p:cNvSpPr txBox="1">
            <a:spLocks/>
          </p:cNvSpPr>
          <p:nvPr/>
        </p:nvSpPr>
        <p:spPr>
          <a:xfrm>
            <a:off x="531814" y="1623697"/>
            <a:ext cx="4202111" cy="44532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Used the </a:t>
            </a:r>
            <a:r>
              <a:rPr lang="en-US" dirty="0" err="1">
                <a:solidFill>
                  <a:schemeClr val="bg1"/>
                </a:solidFill>
              </a:rPr>
              <a:t>geojson</a:t>
            </a:r>
            <a:r>
              <a:rPr lang="en-US" dirty="0">
                <a:solidFill>
                  <a:schemeClr val="bg1"/>
                </a:solidFill>
              </a:rPr>
              <a:t> data for NYC from class activity along with json from Flask API to create different </a:t>
            </a:r>
            <a:r>
              <a:rPr lang="en-US" dirty="0" err="1">
                <a:solidFill>
                  <a:schemeClr val="bg1"/>
                </a:solidFill>
              </a:rPr>
              <a:t>plotly</a:t>
            </a:r>
            <a:r>
              <a:rPr lang="en-US" dirty="0">
                <a:solidFill>
                  <a:schemeClr val="bg1"/>
                </a:solidFill>
              </a:rPr>
              <a:t> charts</a:t>
            </a:r>
          </a:p>
          <a:p>
            <a:pPr marL="342900" indent="-342900"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384279-9FE2-4E4A-B167-C9EF8232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06" y="127000"/>
            <a:ext cx="6929869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1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HTML &amp; CSS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796A4E-3813-4BAA-A3EE-A33C1B9088AC}"/>
              </a:ext>
            </a:extLst>
          </p:cNvPr>
          <p:cNvSpPr/>
          <p:nvPr/>
        </p:nvSpPr>
        <p:spPr>
          <a:xfrm>
            <a:off x="11146971" y="295275"/>
            <a:ext cx="845004" cy="44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28014-0DAD-4862-90F5-5575DD66A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1538638"/>
            <a:ext cx="5678458" cy="5057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767AD-8E46-4ECF-AA83-08E3A573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637" y="2000695"/>
            <a:ext cx="34194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358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NYC EMS Response Times</vt:lpstr>
      <vt:lpstr>Project Proposal</vt:lpstr>
      <vt:lpstr>Data</vt:lpstr>
      <vt:lpstr>Data</vt:lpstr>
      <vt:lpstr>Data Analysis</vt:lpstr>
      <vt:lpstr>Database</vt:lpstr>
      <vt:lpstr>Flask API</vt:lpstr>
      <vt:lpstr>Javascript</vt:lpstr>
      <vt:lpstr>HTML &amp; CSS</vt:lpstr>
      <vt:lpstr>Web Page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2023-04-19T23:51:40Z</dcterms:created>
  <dcterms:modified xsi:type="dcterms:W3CDTF">2023-04-20T01:29:09Z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