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6" r:id="rId3"/>
    <p:sldId id="263" r:id="rId4"/>
    <p:sldId id="266" r:id="rId5"/>
    <p:sldId id="265" r:id="rId6"/>
    <p:sldId id="264" r:id="rId7"/>
    <p:sldId id="269" r:id="rId8"/>
    <p:sldId id="284" r:id="rId9"/>
    <p:sldId id="261" r:id="rId10"/>
    <p:sldId id="267" r:id="rId11"/>
    <p:sldId id="257" r:id="rId12"/>
    <p:sldId id="258" r:id="rId13"/>
    <p:sldId id="287" r:id="rId14"/>
    <p:sldId id="289" r:id="rId15"/>
    <p:sldId id="290" r:id="rId16"/>
    <p:sldId id="292" r:id="rId17"/>
    <p:sldId id="293" r:id="rId18"/>
    <p:sldId id="294" r:id="rId19"/>
    <p:sldId id="288" r:id="rId20"/>
    <p:sldId id="295" r:id="rId21"/>
    <p:sldId id="296" r:id="rId22"/>
    <p:sldId id="291" r:id="rId23"/>
    <p:sldId id="274" r:id="rId24"/>
    <p:sldId id="268" r:id="rId25"/>
    <p:sldId id="272" r:id="rId26"/>
    <p:sldId id="270" r:id="rId27"/>
    <p:sldId id="271" r:id="rId28"/>
    <p:sldId id="275" r:id="rId29"/>
    <p:sldId id="276" r:id="rId30"/>
    <p:sldId id="273" r:id="rId31"/>
    <p:sldId id="260" r:id="rId32"/>
    <p:sldId id="262" r:id="rId33"/>
    <p:sldId id="259" r:id="rId34"/>
    <p:sldId id="282" r:id="rId35"/>
    <p:sldId id="281" r:id="rId36"/>
    <p:sldId id="277" r:id="rId37"/>
    <p:sldId id="278" r:id="rId38"/>
    <p:sldId id="285" r:id="rId39"/>
    <p:sldId id="279" r:id="rId40"/>
    <p:sldId id="280" r:id="rId41"/>
    <p:sldId id="283" r:id="rId4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Carvalho" initials="DC" lastIdx="1" clrIdx="0">
    <p:extLst>
      <p:ext uri="{19B8F6BF-5375-455C-9EA6-DF929625EA0E}">
        <p15:presenceInfo xmlns:p15="http://schemas.microsoft.com/office/powerpoint/2012/main" userId="420c3ac3d58afd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932" autoAdjust="0"/>
  </p:normalViewPr>
  <p:slideViewPr>
    <p:cSldViewPr snapToGrid="0">
      <p:cViewPr varScale="1">
        <p:scale>
          <a:sx n="66" d="100"/>
          <a:sy n="66" d="100"/>
        </p:scale>
        <p:origin x="15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3E1E8-1A58-4CFF-96AA-8BE9B58CC213}" type="datetimeFigureOut">
              <a:rPr lang="pt-BR" smtClean="0"/>
              <a:t>18/11/2017</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E8B53-0F40-40CA-B125-3CA60147EFE0}" type="slidenum">
              <a:rPr lang="pt-BR" smtClean="0"/>
              <a:t>‹nº›</a:t>
            </a:fld>
            <a:endParaRPr lang="pt-BR"/>
          </a:p>
        </p:txBody>
      </p:sp>
    </p:spTree>
    <p:extLst>
      <p:ext uri="{BB962C8B-B14F-4D97-AF65-F5344CB8AC3E}">
        <p14:creationId xmlns:p14="http://schemas.microsoft.com/office/powerpoint/2010/main" val="1255797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asaas.com/blog/como-economizar-tempo-gerenciar-assinaturas-de-forma-automatizada/?utm_source=blog&amp;utm_campaign=rc_blogpos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pt-br/azure/sql-database/sql-database-single-database-resource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pt-br/azure/sql-database/sql-database-benchmark-overview"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pt-br/azure/sql-database/sql-database-single-database-resource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ocs.microsoft.com/pt-br/azure/sql-database/sql-database-elastic-pool" TargetMode="External"/><Relationship Id="rId4" Type="http://schemas.openxmlformats.org/officeDocument/2006/relationships/hyperlink" Target="https://docs.microsoft.com/pt-br/azure/sql-database/sql-database-benchmark-overview"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pt-br/azure/sql-database/sql-database-service-tier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microsoft.com/sql/sql-server/sql-server-technical-documentation" TargetMode="External"/><Relationship Id="rId5" Type="http://schemas.openxmlformats.org/officeDocument/2006/relationships/hyperlink" Target="https://docs.microsoft.com/pt-br/azure/sql-database/sql-database-in-memory" TargetMode="External"/><Relationship Id="rId4" Type="http://schemas.openxmlformats.org/officeDocument/2006/relationships/hyperlink" Target="https://docs.microsoft.com/sql/relational-databases/indexes/columnstore-indexes-overview"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Explicar o que é SaaS – que nada mais é que pagar pelo uso</a:t>
            </a:r>
          </a:p>
          <a:p>
            <a:endParaRPr lang="pt-BR" dirty="0"/>
          </a:p>
          <a:p>
            <a:pPr marL="171450" indent="-171450">
              <a:buFont typeface="Arial" panose="020B0604020202020204" pitchFamily="34" charset="0"/>
              <a:buChar char="•"/>
            </a:pPr>
            <a:r>
              <a:rPr lang="pt-BR" dirty="0"/>
              <a:t>Economia de tempo:</a:t>
            </a:r>
          </a:p>
          <a:p>
            <a:pPr marL="628650" lvl="1" indent="-171450">
              <a:buFont typeface="Arial" panose="020B0604020202020204" pitchFamily="34" charset="0"/>
              <a:buChar char="•"/>
            </a:pPr>
            <a:r>
              <a:rPr lang="pt-BR" dirty="0"/>
              <a:t>Ao utilizar SaaS, não há esse problema. A manutenção, a atualização e a instalação já são realizadas pela empresa fornecedora. Na verdade, não há realmente um processo de instalação, já utiliza-se o serviço assim que ele é contratado, normalmente por meio de um processo bem intuitivo pela internet. Isso acontece porque um dos objetivos desses serviços é justamente a automação de diversos trabalhos que </a:t>
            </a:r>
            <a:r>
              <a:rPr lang="pt-BR" u="sng" dirty="0">
                <a:effectLst/>
                <a:hlinkClick r:id="rId3"/>
              </a:rPr>
              <a:t>normalmente levariam muito tempo</a:t>
            </a:r>
            <a:r>
              <a:rPr lang="pt-BR" dirty="0"/>
              <a:t>.</a:t>
            </a:r>
          </a:p>
          <a:p>
            <a:pPr marL="628650" lvl="1" indent="-171450">
              <a:buFont typeface="Arial" panose="020B0604020202020204" pitchFamily="34" charset="0"/>
              <a:buChar char="•"/>
            </a:pPr>
            <a:endParaRPr lang="pt-BR" dirty="0"/>
          </a:p>
          <a:p>
            <a:pPr marL="171450" lvl="0" indent="-171450">
              <a:buFont typeface="Arial" panose="020B0604020202020204" pitchFamily="34" charset="0"/>
              <a:buChar char="•"/>
            </a:pPr>
            <a:r>
              <a:rPr lang="pt-BR" dirty="0"/>
              <a:t>Economia de dinheiro:</a:t>
            </a:r>
          </a:p>
          <a:p>
            <a:pPr marL="628650" lvl="1" indent="-171450">
              <a:buFont typeface="Arial" panose="020B0604020202020204" pitchFamily="34" charset="0"/>
              <a:buChar char="•"/>
            </a:pPr>
            <a:r>
              <a:rPr lang="pt-BR" dirty="0"/>
              <a:t>Pagar por licenças de uso de software pode ser muito caro. Como SaaS são cobrados como serviços, ou seja, de acordo com a demanda e o uso, eles são mais econômicos. Além disso, evita-se custos que seriam utilizados com técnicos, manutenção e outros problemas comuns a softwares de uso local.</a:t>
            </a:r>
          </a:p>
          <a:p>
            <a:pPr marL="628650" lvl="1" indent="-171450">
              <a:buFont typeface="Arial" panose="020B0604020202020204" pitchFamily="34" charset="0"/>
              <a:buChar char="•"/>
            </a:pPr>
            <a:endParaRPr lang="pt-BR" dirty="0"/>
          </a:p>
          <a:p>
            <a:pPr marL="171450" lvl="0" indent="-171450">
              <a:buFont typeface="Arial" panose="020B0604020202020204" pitchFamily="34" charset="0"/>
              <a:buChar char="•"/>
            </a:pPr>
            <a:r>
              <a:rPr lang="pt-BR" dirty="0"/>
              <a:t>Locação x Proprietário</a:t>
            </a:r>
          </a:p>
          <a:p>
            <a:pPr marL="628650" lvl="1" indent="-171450">
              <a:buFont typeface="Arial" panose="020B0604020202020204" pitchFamily="34" charset="0"/>
              <a:buChar char="•"/>
            </a:pPr>
            <a:r>
              <a:rPr lang="pt-BR" dirty="0"/>
              <a:t>Por muitas vezes caímos na questão de: comprar ou alugar, neste quesito, as empresas serem donas de algo, significa que elas tem este ativo alocado em seus balanços, ao passo que, ao alugar, este valor não faz parte de seu patrimônio e sim um custo operacional. Custos operacionais são subtraídos dos lucros antes de calcular os impostos, o que gera uma grande diferença e uma preferência pela locação.</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a:t>
            </a:fld>
            <a:endParaRPr lang="pt-BR"/>
          </a:p>
        </p:txBody>
      </p:sp>
    </p:spTree>
    <p:extLst>
      <p:ext uri="{BB962C8B-B14F-4D97-AF65-F5344CB8AC3E}">
        <p14:creationId xmlns:p14="http://schemas.microsoft.com/office/powerpoint/2010/main" val="441394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15</a:t>
            </a:fld>
            <a:endParaRPr lang="pt-BR"/>
          </a:p>
        </p:txBody>
      </p:sp>
    </p:spTree>
    <p:extLst>
      <p:ext uri="{BB962C8B-B14F-4D97-AF65-F5344CB8AC3E}">
        <p14:creationId xmlns:p14="http://schemas.microsoft.com/office/powerpoint/2010/main" val="3531066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DTU</a:t>
            </a:r>
          </a:p>
          <a:p>
            <a:pPr marL="628650" lvl="1" indent="-171450">
              <a:buFont typeface="Arial" panose="020B0604020202020204" pitchFamily="34" charset="0"/>
              <a:buChar char="•"/>
            </a:pPr>
            <a:r>
              <a:rPr lang="pt-BR" dirty="0"/>
              <a:t>Para um único Banco de Dados SQL do </a:t>
            </a:r>
            <a:r>
              <a:rPr lang="pt-BR" dirty="0" err="1"/>
              <a:t>Azure</a:t>
            </a:r>
            <a:r>
              <a:rPr lang="pt-BR" dirty="0"/>
              <a:t> em um nível de desempenho específico dentro de uma </a:t>
            </a:r>
            <a:r>
              <a:rPr lang="pt-BR" dirty="0">
                <a:hlinkClick r:id="rId3"/>
              </a:rPr>
              <a:t>camada de serviço</a:t>
            </a:r>
            <a:r>
              <a:rPr lang="pt-BR" dirty="0"/>
              <a:t>, a Microsoft garante um certo nível de recursos para o banco de dados (independente de qualquer outro banco de dados na nuvem do </a:t>
            </a:r>
            <a:r>
              <a:rPr lang="pt-BR" dirty="0" err="1"/>
              <a:t>Azure</a:t>
            </a:r>
            <a:r>
              <a:rPr lang="pt-BR" dirty="0"/>
              <a:t>) e fornecendo um nível previsível de desempenho. Essa quantidade de recursos é calculada como um número de unidades de transação do banco de dados ou </a:t>
            </a:r>
            <a:r>
              <a:rPr lang="pt-BR" dirty="0" err="1"/>
              <a:t>DTUs</a:t>
            </a:r>
            <a:r>
              <a:rPr lang="pt-BR" dirty="0"/>
              <a:t> e é uma medida combinada de CPU, memória, E/S (E/S de dados e log de transações). A proporção entre esses recursos originalmente foi determinada por uma </a:t>
            </a:r>
            <a:r>
              <a:rPr lang="pt-BR" dirty="0">
                <a:hlinkClick r:id="rId4"/>
              </a:rPr>
              <a:t>carga de trabalho de parâmetro de comparação de OLTP</a:t>
            </a:r>
            <a:r>
              <a:rPr lang="pt-BR" dirty="0"/>
              <a:t> projetada para ser o cenário típico de cargas de trabalho OLTP reais. Quando sua carga de trabalho excede o valor de qualquer um desses recursos, a taxa de transferência é restringida, resultando em desempenho mais lento e inatividade. Os recursos usados pela sua carga de trabalho não afetam os recursos disponíveis para outros Bancos de Dados SQL na nuvem do </a:t>
            </a:r>
            <a:r>
              <a:rPr lang="pt-BR" dirty="0" err="1"/>
              <a:t>Azure</a:t>
            </a:r>
            <a:r>
              <a:rPr lang="pt-BR" dirty="0"/>
              <a:t>, e os recursos usados por outras cargas de trabalho não afetam os recursos disponíveis para o Banco de Dados SQL.</a:t>
            </a:r>
          </a:p>
          <a:p>
            <a:pPr marL="171450" lvl="0" indent="-171450">
              <a:buFont typeface="Arial" panose="020B0604020202020204" pitchFamily="34" charset="0"/>
              <a:buChar char="•"/>
            </a:pPr>
            <a:endParaRPr lang="pt-BR" dirty="0"/>
          </a:p>
          <a:p>
            <a:pPr marL="171450" lvl="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16</a:t>
            </a:fld>
            <a:endParaRPr lang="pt-BR"/>
          </a:p>
        </p:txBody>
      </p:sp>
    </p:spTree>
    <p:extLst>
      <p:ext uri="{BB962C8B-B14F-4D97-AF65-F5344CB8AC3E}">
        <p14:creationId xmlns:p14="http://schemas.microsoft.com/office/powerpoint/2010/main" val="220658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DTU</a:t>
            </a:r>
          </a:p>
          <a:p>
            <a:pPr marL="628650" lvl="1" indent="-171450">
              <a:buFont typeface="Arial" panose="020B0604020202020204" pitchFamily="34" charset="0"/>
              <a:buChar char="•"/>
            </a:pPr>
            <a:r>
              <a:rPr lang="pt-BR" dirty="0"/>
              <a:t>Para um único Banco de Dados SQL do </a:t>
            </a:r>
            <a:r>
              <a:rPr lang="pt-BR" dirty="0" err="1"/>
              <a:t>Azure</a:t>
            </a:r>
            <a:r>
              <a:rPr lang="pt-BR" dirty="0"/>
              <a:t> em um nível de desempenho específico dentro de uma </a:t>
            </a:r>
            <a:r>
              <a:rPr lang="pt-BR" dirty="0">
                <a:hlinkClick r:id="rId3"/>
              </a:rPr>
              <a:t>camada de serviço</a:t>
            </a:r>
            <a:r>
              <a:rPr lang="pt-BR" dirty="0"/>
              <a:t>, a Microsoft garante um certo nível de recursos para o banco de dados (independente de qualquer outro banco de dados na nuvem do </a:t>
            </a:r>
            <a:r>
              <a:rPr lang="pt-BR" dirty="0" err="1"/>
              <a:t>Azure</a:t>
            </a:r>
            <a:r>
              <a:rPr lang="pt-BR" dirty="0"/>
              <a:t>) e fornecendo um nível previsível de desempenho. Essa quantidade de recursos é calculada como um número de unidades de transação do banco de dados ou </a:t>
            </a:r>
            <a:r>
              <a:rPr lang="pt-BR" dirty="0" err="1"/>
              <a:t>DTUs</a:t>
            </a:r>
            <a:r>
              <a:rPr lang="pt-BR" dirty="0"/>
              <a:t> e é uma medida combinada de CPU, memória, E/S (E/S de dados e log de transações). A proporção entre esses recursos originalmente foi determinada por uma </a:t>
            </a:r>
            <a:r>
              <a:rPr lang="pt-BR" dirty="0">
                <a:hlinkClick r:id="rId4"/>
              </a:rPr>
              <a:t>carga de trabalho de parâmetro de comparação de OLTP</a:t>
            </a:r>
            <a:r>
              <a:rPr lang="pt-BR" dirty="0"/>
              <a:t> projetada para ser o cenário típico de cargas de trabalho OLTP reais. Quando sua carga de trabalho excede o valor de qualquer um desses recursos, a taxa de transferência é restringida, resultando em desempenho mais lento e inatividade. Os recursos usados pela sua carga de trabalho não afetam os recursos disponíveis para outros Bancos de Dados SQL na nuvem do </a:t>
            </a:r>
            <a:r>
              <a:rPr lang="pt-BR" dirty="0" err="1"/>
              <a:t>Azure</a:t>
            </a:r>
            <a:r>
              <a:rPr lang="pt-BR" dirty="0"/>
              <a:t>, e os recursos usados por outras cargas de trabalho não afetam os recursos disponíveis para o Banco de Dados SQL.</a:t>
            </a:r>
          </a:p>
          <a:p>
            <a:pPr marL="171450" lvl="0" indent="-171450">
              <a:buFont typeface="Arial" panose="020B0604020202020204" pitchFamily="34" charset="0"/>
              <a:buChar char="•"/>
            </a:pPr>
            <a:endParaRPr lang="pt-BR" dirty="0"/>
          </a:p>
          <a:p>
            <a:pPr marL="171450" lvl="0" indent="-171450">
              <a:buFont typeface="Arial" panose="020B0604020202020204" pitchFamily="34" charset="0"/>
              <a:buChar char="•"/>
            </a:pPr>
            <a:r>
              <a:rPr lang="pt-BR" dirty="0" err="1"/>
              <a:t>eDTU</a:t>
            </a:r>
            <a:endParaRPr lang="pt-BR" dirty="0"/>
          </a:p>
          <a:p>
            <a:pPr marL="628650" lvl="1" indent="-171450">
              <a:buFont typeface="Arial" panose="020B0604020202020204" pitchFamily="34" charset="0"/>
              <a:buChar char="•"/>
            </a:pPr>
            <a:r>
              <a:rPr lang="pt-BR" dirty="0"/>
              <a:t>Em vez de fornecer um conjunto dedicado de recursos (</a:t>
            </a:r>
            <a:r>
              <a:rPr lang="pt-BR" dirty="0" err="1"/>
              <a:t>DTUs</a:t>
            </a:r>
            <a:r>
              <a:rPr lang="pt-BR" dirty="0"/>
              <a:t>) para um Banco de Dados SQL que está sempre disponível independentemente de ser necessário ou não, é possível colocar os bancos de dados em um </a:t>
            </a:r>
            <a:r>
              <a:rPr lang="pt-BR" dirty="0">
                <a:hlinkClick r:id="rId5"/>
              </a:rPr>
              <a:t>pool elástico</a:t>
            </a:r>
            <a:r>
              <a:rPr lang="pt-BR" dirty="0"/>
              <a:t> em um servidor de Banco de Dados SQL que compartilha um pool de recursos entre esses bancos de dados. Os recursos compartilhados em um pool elástico medidos por Unidades de Transação de Banco de Dados elástico ou </a:t>
            </a:r>
            <a:r>
              <a:rPr lang="pt-BR" dirty="0" err="1"/>
              <a:t>eDTUs</a:t>
            </a:r>
            <a:r>
              <a:rPr lang="pt-BR" dirty="0"/>
              <a:t>. Pools elásticos fornecem uma solução simples e econômica para gerenciar as metas de desempenho para vários bancos de dados que têm padrões de uso muito variáveis e imprevisíveis. Em um pool elástico, é possível garantir que nenhum banco de dados use todos os recursos no pool, bem como que uma quantidade mínima de recursos esteja sempre disponível para um banco de dados em um pool elástico.</a:t>
            </a:r>
          </a:p>
          <a:p>
            <a:pPr marL="628650" lvl="1"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17</a:t>
            </a:fld>
            <a:endParaRPr lang="pt-BR"/>
          </a:p>
        </p:txBody>
      </p:sp>
    </p:spTree>
    <p:extLst>
      <p:ext uri="{BB962C8B-B14F-4D97-AF65-F5344CB8AC3E}">
        <p14:creationId xmlns:p14="http://schemas.microsoft.com/office/powerpoint/2010/main" val="219600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628650" lvl="1"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18</a:t>
            </a:fld>
            <a:endParaRPr lang="pt-BR"/>
          </a:p>
        </p:txBody>
      </p:sp>
    </p:spTree>
    <p:extLst>
      <p:ext uri="{BB962C8B-B14F-4D97-AF65-F5344CB8AC3E}">
        <p14:creationId xmlns:p14="http://schemas.microsoft.com/office/powerpoint/2010/main" val="686799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19</a:t>
            </a:fld>
            <a:endParaRPr lang="pt-BR"/>
          </a:p>
        </p:txBody>
      </p:sp>
    </p:spTree>
    <p:extLst>
      <p:ext uri="{BB962C8B-B14F-4D97-AF65-F5344CB8AC3E}">
        <p14:creationId xmlns:p14="http://schemas.microsoft.com/office/powerpoint/2010/main" val="241506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20</a:t>
            </a:fld>
            <a:endParaRPr lang="pt-BR"/>
          </a:p>
        </p:txBody>
      </p:sp>
    </p:spTree>
    <p:extLst>
      <p:ext uri="{BB962C8B-B14F-4D97-AF65-F5344CB8AC3E}">
        <p14:creationId xmlns:p14="http://schemas.microsoft.com/office/powerpoint/2010/main" val="166645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21</a:t>
            </a:fld>
            <a:endParaRPr lang="pt-BR"/>
          </a:p>
        </p:txBody>
      </p:sp>
    </p:spTree>
    <p:extLst>
      <p:ext uri="{BB962C8B-B14F-4D97-AF65-F5344CB8AC3E}">
        <p14:creationId xmlns:p14="http://schemas.microsoft.com/office/powerpoint/2010/main" val="236313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22</a:t>
            </a:fld>
            <a:endParaRPr lang="pt-BR"/>
          </a:p>
        </p:txBody>
      </p:sp>
    </p:spTree>
    <p:extLst>
      <p:ext uri="{BB962C8B-B14F-4D97-AF65-F5344CB8AC3E}">
        <p14:creationId xmlns:p14="http://schemas.microsoft.com/office/powerpoint/2010/main" val="1663479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Conforme o estudo do </a:t>
            </a:r>
            <a:r>
              <a:rPr lang="pt-BR" dirty="0" err="1"/>
              <a:t>Gartner</a:t>
            </a:r>
            <a:r>
              <a:rPr lang="pt-BR" dirty="0"/>
              <a:t>, existe uma grande preocupação por parte das empresas de que os usuários de TI dominem toda a estrutura da nuvem como dominam as </a:t>
            </a:r>
            <a:r>
              <a:rPr lang="pt-BR" dirty="0" err="1"/>
              <a:t>on-premises</a:t>
            </a:r>
            <a:r>
              <a:rPr lang="pt-BR" dirty="0"/>
              <a:t>. </a:t>
            </a:r>
          </a:p>
          <a:p>
            <a:endParaRPr lang="pt-BR" dirty="0"/>
          </a:p>
          <a:p>
            <a:r>
              <a:rPr lang="pt-BR" dirty="0"/>
              <a:t>Desta maneira, um dos pontos que tem sido mais atacados pelos fornecedores de </a:t>
            </a:r>
            <a:r>
              <a:rPr lang="pt-BR" dirty="0" err="1"/>
              <a:t>IaaS</a:t>
            </a:r>
            <a:r>
              <a:rPr lang="pt-BR" dirty="0"/>
              <a:t> é o fato de faltar capacitação e profissionais capacitados em </a:t>
            </a:r>
            <a:r>
              <a:rPr lang="pt-BR" dirty="0" err="1"/>
              <a:t>IaaS</a:t>
            </a:r>
            <a:r>
              <a:rPr lang="pt-BR" dirty="0"/>
              <a:t>. Neste ponto a Microsoft reforçou sua parceria com a </a:t>
            </a:r>
            <a:r>
              <a:rPr lang="pt-BR" dirty="0" err="1"/>
              <a:t>Pluralsight</a:t>
            </a:r>
            <a:r>
              <a:rPr lang="pt-BR" dirty="0"/>
              <a:t> e investiu muito de 2016 para 2017 para fornecer materiais, tutoriais e certificações para suas plataformas na nuvem.</a:t>
            </a:r>
          </a:p>
          <a:p>
            <a:endParaRPr lang="pt-BR" dirty="0"/>
          </a:p>
          <a:p>
            <a:r>
              <a:rPr lang="pt-BR" dirty="0"/>
              <a:t>Grandes benefícios tem sido oferecidos aos parceiros para adotarem os programas </a:t>
            </a:r>
            <a:r>
              <a:rPr lang="pt-BR" dirty="0" err="1"/>
              <a:t>cloud</a:t>
            </a:r>
            <a:r>
              <a:rPr lang="pt-BR" dirty="0"/>
              <a:t> da Microsoft.</a:t>
            </a:r>
          </a:p>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23</a:t>
            </a:fld>
            <a:endParaRPr lang="pt-BR"/>
          </a:p>
        </p:txBody>
      </p:sp>
    </p:spTree>
    <p:extLst>
      <p:ext uri="{BB962C8B-B14F-4D97-AF65-F5344CB8AC3E}">
        <p14:creationId xmlns:p14="http://schemas.microsoft.com/office/powerpoint/2010/main" val="210757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Tanto o AWS como o </a:t>
            </a:r>
            <a:r>
              <a:rPr lang="pt-BR" dirty="0" err="1"/>
              <a:t>Azure</a:t>
            </a:r>
            <a:r>
              <a:rPr lang="pt-BR" dirty="0"/>
              <a:t> podem ter </a:t>
            </a:r>
            <a:r>
              <a:rPr lang="pt-BR" dirty="0" err="1"/>
              <a:t>VMs</a:t>
            </a:r>
            <a:r>
              <a:rPr lang="pt-BR" dirty="0"/>
              <a:t> criadas rodando outro </a:t>
            </a:r>
            <a:r>
              <a:rPr lang="pt-BR" dirty="0" err="1"/>
              <a:t>databases</a:t>
            </a:r>
            <a:r>
              <a:rPr lang="pt-BR" dirty="0"/>
              <a:t>, mas estamos focando apenas no que é oferecido nativamente.</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26</a:t>
            </a:fld>
            <a:endParaRPr lang="pt-BR"/>
          </a:p>
        </p:txBody>
      </p:sp>
    </p:spTree>
    <p:extLst>
      <p:ext uri="{BB962C8B-B14F-4D97-AF65-F5344CB8AC3E}">
        <p14:creationId xmlns:p14="http://schemas.microsoft.com/office/powerpoint/2010/main" val="333485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Eficiência:</a:t>
            </a:r>
          </a:p>
          <a:p>
            <a:pPr marL="628650" lvl="1" indent="-171450">
              <a:buFont typeface="Arial" panose="020B0604020202020204" pitchFamily="34" charset="0"/>
              <a:buChar char="•"/>
            </a:pPr>
            <a:r>
              <a:rPr lang="pt-BR" dirty="0"/>
              <a:t>Como se paga pelo que é utilizado, espera-se que a instância seja muito rápida e </a:t>
            </a:r>
            <a:r>
              <a:rPr lang="pt-BR" dirty="0" err="1"/>
              <a:t>efeiciente</a:t>
            </a:r>
            <a:endParaRPr lang="pt-BR" dirty="0"/>
          </a:p>
          <a:p>
            <a:pPr marL="628650" lvl="1" indent="-171450">
              <a:buFont typeface="Arial" panose="020B0604020202020204" pitchFamily="34" charset="0"/>
              <a:buChar char="•"/>
            </a:pPr>
            <a:endParaRPr lang="pt-BR" dirty="0"/>
          </a:p>
          <a:p>
            <a:pPr marL="171450" lvl="0" indent="-171450">
              <a:buFont typeface="Arial" panose="020B0604020202020204" pitchFamily="34" charset="0"/>
              <a:buChar char="•"/>
            </a:pPr>
            <a:r>
              <a:rPr lang="pt-BR" dirty="0"/>
              <a:t>Tolerância a falhas</a:t>
            </a:r>
          </a:p>
          <a:p>
            <a:pPr marL="628650" lvl="1" indent="-171450">
              <a:buFont typeface="Arial" panose="020B0604020202020204" pitchFamily="34" charset="0"/>
              <a:buChar char="•"/>
            </a:pPr>
            <a:r>
              <a:rPr lang="pt-BR" dirty="0"/>
              <a:t>A tolerância a falhas é analisada de maneira diferente para bancos transacionais e bancos analíticos</a:t>
            </a:r>
          </a:p>
          <a:p>
            <a:pPr marL="628650" lvl="1" indent="-171450">
              <a:buFont typeface="Arial" panose="020B0604020202020204" pitchFamily="34" charset="0"/>
              <a:buChar char="•"/>
            </a:pPr>
            <a:r>
              <a:rPr lang="pt-BR" dirty="0"/>
              <a:t>Para um SGDB transacional este quesito pode estar ligado ao fato de não haver perda de dados de um </a:t>
            </a:r>
            <a:r>
              <a:rPr lang="pt-BR" dirty="0" err="1"/>
              <a:t>update</a:t>
            </a:r>
            <a:r>
              <a:rPr lang="pt-BR" dirty="0"/>
              <a:t> ou </a:t>
            </a:r>
            <a:r>
              <a:rPr lang="pt-BR" dirty="0" err="1"/>
              <a:t>insert</a:t>
            </a:r>
            <a:r>
              <a:rPr lang="pt-BR" dirty="0"/>
              <a:t> </a:t>
            </a:r>
            <a:r>
              <a:rPr lang="pt-BR" dirty="0" err="1"/>
              <a:t>garanntindo</a:t>
            </a:r>
            <a:r>
              <a:rPr lang="pt-BR" dirty="0"/>
              <a:t> o </a:t>
            </a:r>
            <a:r>
              <a:rPr lang="pt-BR" dirty="0" err="1"/>
              <a:t>commit</a:t>
            </a:r>
            <a:r>
              <a:rPr lang="pt-BR" dirty="0"/>
              <a:t> em caso de uma falha qualquer na instância</a:t>
            </a:r>
          </a:p>
          <a:p>
            <a:pPr marL="628650" lvl="1" indent="-171450">
              <a:buFont typeface="Arial" panose="020B0604020202020204" pitchFamily="34" charset="0"/>
              <a:buChar char="•"/>
            </a:pPr>
            <a:r>
              <a:rPr lang="pt-BR" dirty="0"/>
              <a:t>Agora em dados </a:t>
            </a:r>
            <a:r>
              <a:rPr lang="pt-BR" dirty="0" err="1"/>
              <a:t>análiticos</a:t>
            </a:r>
            <a:r>
              <a:rPr lang="pt-BR" dirty="0"/>
              <a:t>, grandes processos podem estar sendo executados a horas e espera-se que eles terminem mesmo com qualquer tipo de falha . Estas análises podem estar alocadas em dezenas, centenas ou até milhares de instâncias, o que aumenta o risco de falha em alguma delas</a:t>
            </a:r>
          </a:p>
          <a:p>
            <a:pPr marL="628650" lvl="1" indent="-171450">
              <a:buFont typeface="Arial" panose="020B0604020202020204" pitchFamily="34" charset="0"/>
              <a:buChar char="•"/>
            </a:pP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Habilidade de executar em ambientes heterogêneos</a:t>
            </a:r>
          </a:p>
          <a:p>
            <a:pPr marL="628650" lvl="1" indent="-171450">
              <a:buFont typeface="Arial" panose="020B0604020202020204" pitchFamily="34" charset="0"/>
              <a:buChar char="•"/>
            </a:pPr>
            <a:r>
              <a:rPr lang="pt-BR" dirty="0"/>
              <a:t>A performance dos nós computacionais nem sempre é consistente, um nó pode responder melhor que o outro e existem muitas razões para isto, como a variedade de hardwares diferentes, limitações de uso de recursos físicos nas VM, etc.</a:t>
            </a:r>
          </a:p>
          <a:p>
            <a:pPr marL="628650" lvl="1" indent="-171450">
              <a:buFont typeface="Arial" panose="020B0604020202020204" pitchFamily="34" charset="0"/>
              <a:buChar char="•"/>
            </a:pPr>
            <a:r>
              <a:rPr lang="pt-BR" dirty="0"/>
              <a:t>Espera-se de um </a:t>
            </a:r>
            <a:r>
              <a:rPr lang="pt-BR" dirty="0" err="1"/>
              <a:t>cloud</a:t>
            </a:r>
            <a:r>
              <a:rPr lang="pt-BR" dirty="0"/>
              <a:t> DB que ele mantenha sempre um mesmo nível de funcionamento, independente do ambiente de seu nó</a:t>
            </a:r>
          </a:p>
          <a:p>
            <a:pPr marL="628650" lvl="1" indent="-171450">
              <a:buFont typeface="Arial" panose="020B0604020202020204" pitchFamily="34" charset="0"/>
              <a:buChar char="•"/>
            </a:pP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Habilidade de lidar com dados </a:t>
            </a:r>
            <a:r>
              <a:rPr lang="pt-BR" dirty="0" err="1"/>
              <a:t>encriptados</a:t>
            </a:r>
            <a:endParaRPr lang="pt-BR" dirty="0"/>
          </a:p>
          <a:p>
            <a:pPr marL="628650" lvl="1" indent="-171450">
              <a:buFont typeface="Arial" panose="020B0604020202020204" pitchFamily="34" charset="0"/>
              <a:buChar char="•"/>
            </a:pPr>
            <a:r>
              <a:rPr lang="pt-BR" dirty="0"/>
              <a:t>Os dados podem ser </a:t>
            </a:r>
            <a:r>
              <a:rPr lang="pt-BR" dirty="0" err="1"/>
              <a:t>encriptados</a:t>
            </a:r>
            <a:r>
              <a:rPr lang="pt-BR" dirty="0"/>
              <a:t> antes de se utilizar </a:t>
            </a:r>
            <a:r>
              <a:rPr lang="pt-BR" dirty="0" err="1"/>
              <a:t>cloud</a:t>
            </a:r>
            <a:r>
              <a:rPr lang="pt-BR" dirty="0"/>
              <a:t>, mas espera-se que o fornecedor tenha isto tratado </a:t>
            </a:r>
            <a:r>
              <a:rPr lang="pt-BR" dirty="0" err="1"/>
              <a:t>built</a:t>
            </a:r>
            <a:r>
              <a:rPr lang="pt-BR" dirty="0"/>
              <a:t> in pois isso diminui o tempo de criptografar x </a:t>
            </a:r>
            <a:r>
              <a:rPr lang="pt-BR" dirty="0" err="1"/>
              <a:t>decriptografar</a:t>
            </a:r>
            <a:r>
              <a:rPr lang="pt-BR" dirty="0"/>
              <a:t> os dados</a:t>
            </a:r>
          </a:p>
          <a:p>
            <a:pPr marL="628650" lvl="1" indent="-171450">
              <a:buFont typeface="Arial" panose="020B0604020202020204" pitchFamily="34" charset="0"/>
              <a:buChar char="•"/>
            </a:pP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Habilidade de interagir com BI e </a:t>
            </a:r>
            <a:r>
              <a:rPr lang="pt-BR" dirty="0" err="1"/>
              <a:t>Analytical</a:t>
            </a:r>
            <a:r>
              <a:rPr lang="pt-BR" dirty="0"/>
              <a:t> Tools</a:t>
            </a:r>
          </a:p>
          <a:p>
            <a:pPr marL="628650" lvl="1" indent="-171450">
              <a:buFont typeface="Arial" panose="020B0604020202020204" pitchFamily="34" charset="0"/>
              <a:buChar char="•"/>
            </a:pPr>
            <a:r>
              <a:rPr lang="pt-BR" dirty="0"/>
              <a:t>Com o advento dos softwares de BI self-</a:t>
            </a:r>
            <a:r>
              <a:rPr lang="pt-BR" dirty="0" err="1"/>
              <a:t>service</a:t>
            </a:r>
            <a:r>
              <a:rPr lang="pt-BR" dirty="0"/>
              <a:t>, é importante que o provedor permita a conexão destas ferramentas com estes aplicativos por interfaces seguras e de domínio público (ODBC, JDBC, </a:t>
            </a:r>
            <a:r>
              <a:rPr lang="pt-BR" dirty="0" err="1"/>
              <a:t>etc</a:t>
            </a:r>
            <a:r>
              <a:rPr lang="pt-BR" dirty="0"/>
              <a:t>)</a:t>
            </a:r>
          </a:p>
          <a:p>
            <a:pPr marL="628650" lvl="1" indent="-171450">
              <a:buFont typeface="Arial" panose="020B0604020202020204" pitchFamily="34" charset="0"/>
              <a:buChar char="•"/>
            </a:pPr>
            <a:r>
              <a:rPr lang="pt-BR" dirty="0"/>
              <a:t>Da mesma maneira que os próprios fornecedores de </a:t>
            </a:r>
            <a:r>
              <a:rPr lang="pt-BR" dirty="0" err="1"/>
              <a:t>cloud</a:t>
            </a:r>
            <a:r>
              <a:rPr lang="pt-BR" dirty="0"/>
              <a:t> SGDB também estão fornecendo soluções de </a:t>
            </a:r>
            <a:r>
              <a:rPr lang="pt-BR" dirty="0" err="1"/>
              <a:t>Machine</a:t>
            </a:r>
            <a:r>
              <a:rPr lang="pt-BR" dirty="0"/>
              <a:t> Learning e análise de dados como parte de seus serviços, existe a preocupação por parte dos consumidores de validar essas integrações</a:t>
            </a:r>
          </a:p>
          <a:p>
            <a:pPr marL="628650" lvl="1" indent="-171450">
              <a:buFont typeface="Arial" panose="020B0604020202020204" pitchFamily="34" charset="0"/>
              <a:buChar char="•"/>
            </a:pPr>
            <a:endParaRPr lang="pt-BR" dirty="0"/>
          </a:p>
          <a:p>
            <a:pPr marL="171450" lvl="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4</a:t>
            </a:fld>
            <a:endParaRPr lang="pt-BR"/>
          </a:p>
        </p:txBody>
      </p:sp>
    </p:spTree>
    <p:extLst>
      <p:ext uri="{BB962C8B-B14F-4D97-AF65-F5344CB8AC3E}">
        <p14:creationId xmlns:p14="http://schemas.microsoft.com/office/powerpoint/2010/main" val="3386149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Tanto o AWS como o </a:t>
            </a:r>
            <a:r>
              <a:rPr lang="pt-BR" dirty="0" err="1"/>
              <a:t>Azure</a:t>
            </a:r>
            <a:r>
              <a:rPr lang="pt-BR" dirty="0"/>
              <a:t> podem ter </a:t>
            </a:r>
            <a:r>
              <a:rPr lang="pt-BR" dirty="0" err="1"/>
              <a:t>VMs</a:t>
            </a:r>
            <a:r>
              <a:rPr lang="pt-BR" dirty="0"/>
              <a:t> criadas rodando outro </a:t>
            </a:r>
            <a:r>
              <a:rPr lang="pt-BR" dirty="0" err="1"/>
              <a:t>databases</a:t>
            </a:r>
            <a:r>
              <a:rPr lang="pt-BR" dirty="0"/>
              <a:t>, mas estamos focando apenas no que é oferecido nativamente.</a:t>
            </a:r>
          </a:p>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27</a:t>
            </a:fld>
            <a:endParaRPr lang="pt-BR"/>
          </a:p>
        </p:txBody>
      </p:sp>
    </p:spTree>
    <p:extLst>
      <p:ext uri="{BB962C8B-B14F-4D97-AF65-F5344CB8AC3E}">
        <p14:creationId xmlns:p14="http://schemas.microsoft.com/office/powerpoint/2010/main" val="1645093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desta imagem não é mostrar o que cada um oferece e sim mostrar que ambos tem essa visão de atender em todos os pontos necessários atualmente</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28</a:t>
            </a:fld>
            <a:endParaRPr lang="pt-BR"/>
          </a:p>
        </p:txBody>
      </p:sp>
    </p:spTree>
    <p:extLst>
      <p:ext uri="{BB962C8B-B14F-4D97-AF65-F5344CB8AC3E}">
        <p14:creationId xmlns:p14="http://schemas.microsoft.com/office/powerpoint/2010/main" val="3105272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02066" indent="-302066">
              <a:buFont typeface="Arial" panose="020B0604020202020204" pitchFamily="34" charset="0"/>
              <a:buChar char="•"/>
            </a:pPr>
            <a:r>
              <a:rPr lang="en-US" dirty="0"/>
              <a:t>A Region in</a:t>
            </a:r>
            <a:r>
              <a:rPr lang="en-US" baseline="0" dirty="0"/>
              <a:t> Azure is one Datacenter.  This means that all data and services are located in the same facility “MEGA” Sized Datacenter.  Each Region is “Paired” with another region and this allows for services such as Geo-Replication of Storage Data and duplication of Azure Recovery Services Vaults.</a:t>
            </a:r>
          </a:p>
          <a:p>
            <a:pPr marL="302066" indent="-302066">
              <a:buFont typeface="Arial" panose="020B0604020202020204" pitchFamily="34" charset="0"/>
              <a:buChar char="•"/>
            </a:pPr>
            <a:endParaRPr lang="en-US" baseline="0" dirty="0"/>
          </a:p>
          <a:p>
            <a:pPr marL="302066" indent="-302066">
              <a:buFont typeface="Arial" panose="020B0604020202020204" pitchFamily="34" charset="0"/>
              <a:buChar char="•"/>
            </a:pPr>
            <a:r>
              <a:rPr lang="en-US" baseline="0" dirty="0"/>
              <a:t>These Pairs are always within Geo-Political Area of the world.</a:t>
            </a:r>
          </a:p>
          <a:p>
            <a:pPr marL="302066" indent="-302066">
              <a:buFont typeface="Arial" panose="020B0604020202020204" pitchFamily="34" charset="0"/>
              <a:buChar char="•"/>
            </a:pPr>
            <a:endParaRPr lang="en-US" baseline="0" dirty="0"/>
          </a:p>
          <a:p>
            <a:pPr marL="302066" indent="-302066">
              <a:buFont typeface="Arial" panose="020B0604020202020204" pitchFamily="34" charset="0"/>
              <a:buChar char="•"/>
            </a:pPr>
            <a:r>
              <a:rPr lang="en-US" baseline="0" dirty="0"/>
              <a:t>This is different from AWS where a region is made up of multiple buildings, which are in relatively close proximity to each other allowing for the “Availability Zone” (AZ for short).</a:t>
            </a:r>
          </a:p>
          <a:p>
            <a:pPr marL="302066" indent="-302066">
              <a:buFont typeface="Arial" panose="020B0604020202020204" pitchFamily="34" charset="0"/>
              <a:buChar char="•"/>
            </a:pPr>
            <a:endParaRPr lang="en-US" baseline="0" dirty="0"/>
          </a:p>
          <a:p>
            <a:pPr marL="302066" indent="-302066">
              <a:buFont typeface="Arial" panose="020B0604020202020204" pitchFamily="34" charset="0"/>
              <a:buChar char="•"/>
            </a:pPr>
            <a:r>
              <a:rPr lang="en-US" baseline="0" dirty="0"/>
              <a:t>Using Multiple regions to Geo-Distribute Services is benefit both clouds can provide to their customers.  One major difference here is that network traffic between regions in Azure goes over the Microsoft backbone while AWS traffic would go over the Internet.</a:t>
            </a:r>
          </a:p>
          <a:p>
            <a:endParaRPr lang="en-US" dirty="0"/>
          </a:p>
        </p:txBody>
      </p:sp>
      <p:sp>
        <p:nvSpPr>
          <p:cNvPr id="4" name="Slide Number Placeholder 3"/>
          <p:cNvSpPr>
            <a:spLocks noGrp="1"/>
          </p:cNvSpPr>
          <p:nvPr>
            <p:ph type="sldNum"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82AABF77-E2E4-44CA-BA5C-65E132CF08D8}" type="slidenum">
              <a:rPr kumimoji="0" lang="en-US" sz="1900" b="0" i="0" u="none" strike="noStrike" kern="0" cap="none" spc="0" normalizeH="0" baseline="0" noProof="0">
                <a:ln>
                  <a:noFill/>
                </a:ln>
                <a:solidFill>
                  <a:sysClr val="windowText" lastClr="000000"/>
                </a:solidFill>
                <a:effectLst/>
                <a:uLnTx/>
                <a:uFillTx/>
              </a:rPr>
              <a:pPr marL="0" marR="0" lvl="0" indent="0" defTabSz="966612" eaLnBrk="1" fontAlgn="auto" latinLnBrk="0" hangingPunct="1">
                <a:lnSpc>
                  <a:spcPct val="100000"/>
                </a:lnSpc>
                <a:spcBef>
                  <a:spcPts val="0"/>
                </a:spcBef>
                <a:spcAft>
                  <a:spcPts val="0"/>
                </a:spcAft>
                <a:buClrTx/>
                <a:buSzTx/>
                <a:buFontTx/>
                <a:buNone/>
                <a:tabLst/>
                <a:defRPr/>
              </a:pPr>
              <a:t>31</a:t>
            </a:fld>
            <a:endParaRPr kumimoji="0" lang="en-US" sz="19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903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AWS Cloud infrastructure is built around Regions and Availability Zones (“AZs”). A Region is a physical location in the world where we have multiple Availability Zones. Availability Zones consist of one or more discrete data centers, each with redundant power, networking and connectivity, housed in separate facilities.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These Availability Zones offer you the ability to operate production applications and databases which are more highly available, fault tolerant and scalable than would be possible from a single data center. The AWS Cloud operates 47 Availability Zones within 16</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geographic Regions around the world.</a:t>
            </a:r>
          </a:p>
          <a:p>
            <a:endParaRPr lang="en-US" dirty="0">
              <a:effectLst/>
            </a:endParaRPr>
          </a:p>
          <a:p>
            <a:r>
              <a:rPr lang="en-US" dirty="0"/>
              <a:t>https://aws.amazon.com/about-aws/global-infrastructure/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6090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36</a:t>
            </a:fld>
            <a:endParaRPr lang="pt-BR"/>
          </a:p>
        </p:txBody>
      </p:sp>
    </p:spTree>
    <p:extLst>
      <p:ext uri="{BB962C8B-B14F-4D97-AF65-F5344CB8AC3E}">
        <p14:creationId xmlns:p14="http://schemas.microsoft.com/office/powerpoint/2010/main" val="794594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37</a:t>
            </a:fld>
            <a:endParaRPr lang="pt-BR"/>
          </a:p>
        </p:txBody>
      </p:sp>
    </p:spTree>
    <p:extLst>
      <p:ext uri="{BB962C8B-B14F-4D97-AF65-F5344CB8AC3E}">
        <p14:creationId xmlns:p14="http://schemas.microsoft.com/office/powerpoint/2010/main" val="3590829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39</a:t>
            </a:fld>
            <a:endParaRPr lang="pt-BR"/>
          </a:p>
        </p:txBody>
      </p:sp>
    </p:spTree>
    <p:extLst>
      <p:ext uri="{BB962C8B-B14F-4D97-AF65-F5344CB8AC3E}">
        <p14:creationId xmlns:p14="http://schemas.microsoft.com/office/powerpoint/2010/main" val="3651716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Apenas citar que existem diversos fatores a serem analisados antes de ir para o </a:t>
            </a:r>
            <a:r>
              <a:rPr lang="pt-BR" dirty="0" err="1"/>
              <a:t>cloud</a:t>
            </a:r>
            <a:r>
              <a:rPr lang="pt-BR" dirty="0"/>
              <a:t>, aspectos técnicos, regulatórios e de negócio.</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40</a:t>
            </a:fld>
            <a:endParaRPr lang="pt-BR"/>
          </a:p>
        </p:txBody>
      </p:sp>
    </p:spTree>
    <p:extLst>
      <p:ext uri="{BB962C8B-B14F-4D97-AF65-F5344CB8AC3E}">
        <p14:creationId xmlns:p14="http://schemas.microsoft.com/office/powerpoint/2010/main" val="4080269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O poder computacional é elástico, porém a carga de trabalho deve ser "paralelizável“:</a:t>
            </a:r>
          </a:p>
          <a:p>
            <a:pPr marL="628650" lvl="1" indent="-171450">
              <a:buFont typeface="Arial" panose="020B0604020202020204" pitchFamily="34" charset="0"/>
              <a:buChar char="•"/>
            </a:pPr>
            <a:r>
              <a:rPr lang="pt-BR" dirty="0"/>
              <a:t>Isso quer dizer que levar base de dados para servidores </a:t>
            </a:r>
            <a:r>
              <a:rPr lang="pt-BR" dirty="0" err="1"/>
              <a:t>cloud</a:t>
            </a:r>
            <a:r>
              <a:rPr lang="pt-BR" dirty="0"/>
              <a:t> que suportam crescimento em instantes não significa nada se a carga de trabalho não pode ser paralela.</a:t>
            </a:r>
          </a:p>
          <a:p>
            <a:pPr marL="628650" lvl="1" indent="-171450">
              <a:buFont typeface="Arial" panose="020B0604020202020204" pitchFamily="34" charset="0"/>
              <a:buChar char="•"/>
            </a:pPr>
            <a:r>
              <a:rPr lang="pt-BR" dirty="0"/>
              <a:t>Por exemplo, em uma empresa em que se necessita que um processo seja executado para o seguinte ser iniciado, aumentar a carga computacional pode não significar um ganho expressivo</a:t>
            </a:r>
          </a:p>
          <a:p>
            <a:endParaRPr lang="pt-BR" dirty="0"/>
          </a:p>
          <a:p>
            <a:pPr marL="171450" indent="-171450">
              <a:buFont typeface="Arial" panose="020B0604020202020204" pitchFamily="34" charset="0"/>
              <a:buChar char="•"/>
            </a:pPr>
            <a:r>
              <a:rPr lang="pt-BR" dirty="0"/>
              <a:t>Dados sensíveis são armazenados em locais não seguros:</a:t>
            </a:r>
          </a:p>
          <a:p>
            <a:pPr marL="628650" lvl="1" indent="-171450">
              <a:buFont typeface="Arial" panose="020B0604020202020204" pitchFamily="34" charset="0"/>
              <a:buChar char="•"/>
            </a:pPr>
            <a:r>
              <a:rPr lang="pt-BR" dirty="0"/>
              <a:t>Apesar de parecer fora de contexto, mas suas informações estão em servidores e localizações físicas que não lhe permitem. O que pode ocorrer em caso de falha de segurança de terceiros, que seus dados ou de seus clientes fiquem expostos.</a:t>
            </a:r>
          </a:p>
          <a:p>
            <a:pPr marL="628650" lvl="1" indent="-171450">
              <a:buFont typeface="Arial" panose="020B0604020202020204" pitchFamily="34" charset="0"/>
              <a:buChar char="•"/>
            </a:pPr>
            <a:r>
              <a:rPr lang="pt-BR" dirty="0"/>
              <a:t>Ou ainda, sujeitos a leis que não deveriam ser aplicadas a você, por exemplo, o US </a:t>
            </a:r>
            <a:r>
              <a:rPr lang="pt-BR" dirty="0" err="1"/>
              <a:t>Patriot</a:t>
            </a:r>
            <a:r>
              <a:rPr lang="pt-BR" dirty="0"/>
              <a:t> </a:t>
            </a:r>
            <a:r>
              <a:rPr lang="pt-BR" dirty="0" err="1"/>
              <a:t>Act</a:t>
            </a:r>
            <a:r>
              <a:rPr lang="pt-BR" dirty="0"/>
              <a:t> que permite que os dados sejam </a:t>
            </a:r>
            <a:r>
              <a:rPr lang="pt-BR" dirty="0" err="1"/>
              <a:t>inspencionados</a:t>
            </a:r>
            <a:r>
              <a:rPr lang="pt-BR" dirty="0"/>
              <a:t> em caso de suspeita nos EUA</a:t>
            </a:r>
          </a:p>
          <a:p>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Dados podem estar replicados em grandes distâncias geográficas;</a:t>
            </a:r>
          </a:p>
          <a:p>
            <a:pPr marL="628650" lvl="1" indent="-171450">
              <a:buFont typeface="Arial" panose="020B0604020202020204" pitchFamily="34" charset="0"/>
              <a:buChar char="•"/>
            </a:pPr>
            <a:r>
              <a:rPr lang="pt-BR" dirty="0"/>
              <a:t>Como a perda de dados, indisponibilidade ferem diretamente a reputação de um provedor </a:t>
            </a:r>
            <a:r>
              <a:rPr lang="pt-BR" dirty="0" err="1"/>
              <a:t>cloud</a:t>
            </a:r>
            <a:r>
              <a:rPr lang="pt-BR" dirty="0"/>
              <a:t>, eles se preocupam em replicar os dados para evitar estas situações</a:t>
            </a:r>
          </a:p>
          <a:p>
            <a:pPr marL="628650" lvl="1" indent="-171450">
              <a:buFont typeface="Arial" panose="020B0604020202020204" pitchFamily="34" charset="0"/>
              <a:buChar char="•"/>
            </a:pPr>
            <a:r>
              <a:rPr lang="pt-BR" dirty="0"/>
              <a:t>Isso deve servir de alerta para o entendimento dos usuários, pois as replicações podem não atender as necessidades em caso de desastres ou ainda se configuradas de maneira incorreta (</a:t>
            </a:r>
            <a:r>
              <a:rPr lang="pt-BR" dirty="0" err="1"/>
              <a:t>Amazon</a:t>
            </a:r>
            <a:r>
              <a:rPr lang="pt-BR" dirty="0"/>
              <a:t> tem instâncias a poucas horas de carro uma da outra)</a:t>
            </a:r>
          </a:p>
          <a:p>
            <a:pPr marL="0" lvl="0" indent="0">
              <a:buFont typeface="Arial" panose="020B0604020202020204" pitchFamily="34" charset="0"/>
              <a:buNone/>
            </a:pP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Dados transacionais x Aplicações sem arquitetura compartilhada;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Empresas que utilizam dados transacionais, normalmente não tem no desenvolvimento de sua aplicação um software de arquitetura compartilhada, fato que não destaca então um dos motivos para usar um </a:t>
            </a:r>
            <a:r>
              <a:rPr lang="pt-BR" dirty="0" err="1"/>
              <a:t>cloud</a:t>
            </a:r>
            <a:r>
              <a:rPr lang="pt-BR" dirty="0"/>
              <a:t> </a:t>
            </a:r>
            <a:r>
              <a:rPr lang="pt-BR" dirty="0" err="1"/>
              <a:t>db</a:t>
            </a:r>
            <a:endParaRPr lang="pt-BR"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É </a:t>
            </a:r>
            <a:r>
              <a:rPr lang="pt-BR" dirty="0" err="1"/>
              <a:t>dificil</a:t>
            </a:r>
            <a:r>
              <a:rPr lang="pt-BR" dirty="0"/>
              <a:t> de manter a replicação em dados transacionais, principalmente em </a:t>
            </a:r>
            <a:r>
              <a:rPr lang="pt-BR" dirty="0" err="1"/>
              <a:t>insâncias</a:t>
            </a:r>
            <a:r>
              <a:rPr lang="pt-BR" dirty="0"/>
              <a:t> </a:t>
            </a:r>
            <a:r>
              <a:rPr lang="pt-BR" dirty="0" err="1"/>
              <a:t>geográficamente</a:t>
            </a:r>
            <a:r>
              <a:rPr lang="pt-BR" dirty="0"/>
              <a:t> grandes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Existem riscos enormes em deixar seus dados em um host não confiável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Dados analíticos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t>1 TB de dados transacionais é uma base gigantesca, ao passo que os dados analíticos usados para tomada de decisão são colhidos e armazenados a cada hora, diariamente, </a:t>
            </a:r>
            <a:r>
              <a:rPr lang="pt-BR" dirty="0" err="1"/>
              <a:t>etc</a:t>
            </a:r>
            <a:r>
              <a:rPr lang="pt-BR" dirty="0"/>
              <a:t>, eles estouram os PTB facilmente, isso dificulta manter uma infraestrutura </a:t>
            </a:r>
            <a:r>
              <a:rPr lang="pt-BR" dirty="0" err="1"/>
              <a:t>onpremisses</a:t>
            </a:r>
            <a:r>
              <a:rPr lang="pt-BR" dirty="0"/>
              <a:t> destes dados, gerando a necessidade de um armazenamento elástico, aonde o </a:t>
            </a:r>
            <a:r>
              <a:rPr lang="pt-BR" dirty="0" err="1"/>
              <a:t>cloud</a:t>
            </a:r>
            <a:r>
              <a:rPr lang="pt-BR" dirty="0"/>
              <a:t> tem ganho bastante terreno</a:t>
            </a:r>
          </a:p>
          <a:p>
            <a:pPr marL="0" lvl="0" indent="0">
              <a:buFont typeface="Arial" panose="020B0604020202020204" pitchFamily="34" charset="0"/>
              <a:buNone/>
            </a:pPr>
            <a:endParaRPr lang="pt-BR" dirty="0"/>
          </a:p>
          <a:p>
            <a:pPr marL="171450" lvl="0" indent="-171450">
              <a:buFont typeface="Arial" panose="020B0604020202020204" pitchFamily="34" charset="0"/>
              <a:buChar char="•"/>
            </a:pPr>
            <a:endParaRPr lang="pt-BR" dirty="0"/>
          </a:p>
          <a:p>
            <a:pPr marL="171450" lvl="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5</a:t>
            </a:fld>
            <a:endParaRPr lang="pt-BR"/>
          </a:p>
        </p:txBody>
      </p:sp>
    </p:spTree>
    <p:extLst>
      <p:ext uri="{BB962C8B-B14F-4D97-AF65-F5344CB8AC3E}">
        <p14:creationId xmlns:p14="http://schemas.microsoft.com/office/powerpoint/2010/main" val="80763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Citar que a tendência é criar informação a partir de um volume muito grande de informações, nestes quesitos, tudo o que o </a:t>
            </a:r>
            <a:r>
              <a:rPr lang="pt-BR" dirty="0" err="1"/>
              <a:t>cloud</a:t>
            </a:r>
            <a:r>
              <a:rPr lang="pt-BR" dirty="0"/>
              <a:t> oferece é mais interessante pois, tanto a performance, como o armazenamento deixam de ser uma dor de cabeça, a preocupação com o processamento e com a replicação dos dados também.</a:t>
            </a:r>
          </a:p>
          <a:p>
            <a:endParaRPr lang="pt-BR" dirty="0"/>
          </a:p>
          <a:p>
            <a:r>
              <a:rPr lang="pt-BR" dirty="0"/>
              <a:t>Citar que todas as grandes empresas, sejam fornecedoras de SGDB relacionais ou especialistas na nuvem, criaram suas soluções para atender a este mercado. E que os novos bancos de dados ou tem seus serviços de nuvem  ou utilizam das nuvens públicas atuais.</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6</a:t>
            </a:fld>
            <a:endParaRPr lang="pt-BR"/>
          </a:p>
        </p:txBody>
      </p:sp>
    </p:spTree>
    <p:extLst>
      <p:ext uri="{BB962C8B-B14F-4D97-AF65-F5344CB8AC3E}">
        <p14:creationId xmlns:p14="http://schemas.microsoft.com/office/powerpoint/2010/main" val="330144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quadrante mágico do </a:t>
            </a:r>
            <a:r>
              <a:rPr lang="pt-BR" dirty="0" err="1"/>
              <a:t>Gartner</a:t>
            </a:r>
            <a:r>
              <a:rPr lang="pt-BR" dirty="0"/>
              <a:t> é o resultado de pesquisas com clientes e dos próprios pesquisadores do </a:t>
            </a:r>
            <a:r>
              <a:rPr lang="pt-BR" dirty="0" err="1"/>
              <a:t>Gartner</a:t>
            </a:r>
            <a:r>
              <a:rPr lang="pt-BR" dirty="0"/>
              <a:t> que, anualmente, analisam diversas áreas, uma delas é a </a:t>
            </a:r>
            <a:r>
              <a:rPr lang="pt-BR" dirty="0" err="1"/>
              <a:t>IaaS</a:t>
            </a:r>
            <a:r>
              <a:rPr lang="pt-BR" dirty="0"/>
              <a:t> e dentro dela os </a:t>
            </a:r>
            <a:r>
              <a:rPr lang="pt-BR" dirty="0" err="1"/>
              <a:t>Cloud</a:t>
            </a:r>
            <a:r>
              <a:rPr lang="pt-BR" dirty="0"/>
              <a:t> </a:t>
            </a:r>
            <a:r>
              <a:rPr lang="pt-BR" dirty="0" err="1"/>
              <a:t>Databases</a:t>
            </a:r>
            <a:r>
              <a:rPr lang="pt-BR" dirty="0"/>
              <a:t>. </a:t>
            </a:r>
          </a:p>
          <a:p>
            <a:endParaRPr lang="pt-BR" dirty="0"/>
          </a:p>
          <a:p>
            <a:r>
              <a:rPr lang="pt-BR" dirty="0"/>
              <a:t>Este ano, mantendo o que foi o resultado do ano passado, a </a:t>
            </a:r>
            <a:r>
              <a:rPr lang="pt-BR" dirty="0" err="1"/>
              <a:t>Amazon</a:t>
            </a:r>
            <a:r>
              <a:rPr lang="pt-BR" dirty="0"/>
              <a:t> continua liderando com um grande crescimento da Microsoft, assim como o Google dando um grande saldo para chegar aos líderes de mercado.</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9</a:t>
            </a:fld>
            <a:endParaRPr lang="pt-BR"/>
          </a:p>
        </p:txBody>
      </p:sp>
    </p:spTree>
    <p:extLst>
      <p:ext uri="{BB962C8B-B14F-4D97-AF65-F5344CB8AC3E}">
        <p14:creationId xmlns:p14="http://schemas.microsoft.com/office/powerpoint/2010/main" val="412759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We’re heavily</a:t>
            </a:r>
            <a:r>
              <a:rPr lang="en-US" baseline="0" dirty="0"/>
              <a:t> invested in open-source technologies and partnerships, as evidenced on this slide. Nearly one in three Azure virtual machines are now running Linux, and we support Linux as a first class citizen.</a:t>
            </a:r>
          </a:p>
          <a:p>
            <a:endParaRPr lang="en-US" baseline="0" dirty="0"/>
          </a:p>
          <a:p>
            <a:r>
              <a:rPr lang="en-US" baseline="0" dirty="0"/>
              <a:t>Why is this important to Microsoft? Because it’s in the best interest of our customers. In fact, over 40% of CIOs are using open source as their primary strategy heading into 2017. We support our customers’ computing, whatever it is and wherever it is.</a:t>
            </a:r>
          </a:p>
          <a:p>
            <a:endParaRPr lang="en-US" baseline="0" dirty="0"/>
          </a:p>
          <a:p>
            <a:r>
              <a:rPr lang="en-US" baseline="0" dirty="0"/>
              <a:t>Finally, we contribute to the open source community as well as build some of our services on open source technology, like HDInsight and Azure Container Service. This also helps us scale to our customers’ needs as we rapidly release cloud solutions.</a:t>
            </a:r>
          </a:p>
          <a:p>
            <a:endParaRPr lang="en-US" dirty="0"/>
          </a:p>
          <a:p>
            <a:endParaRPr lang="pt-BR" dirty="0"/>
          </a:p>
          <a:p>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11</a:t>
            </a:fld>
            <a:endParaRPr lang="pt-BR"/>
          </a:p>
        </p:txBody>
      </p:sp>
    </p:spTree>
    <p:extLst>
      <p:ext uri="{BB962C8B-B14F-4D97-AF65-F5344CB8AC3E}">
        <p14:creationId xmlns:p14="http://schemas.microsoft.com/office/powerpoint/2010/main" val="699145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fontScale="85000" lnSpcReduction="20000"/>
          </a:bodyPr>
          <a:lstStyle/>
          <a:p>
            <a:r>
              <a:rPr lang="en-US" dirty="0"/>
              <a:t>https://azure.microsoft.com/en-us/regions/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security</a:t>
            </a:r>
            <a:r>
              <a:rPr lang="en-US" baseline="0" dirty="0"/>
              <a:t> controls we apply to development, infrastructure, operations, and compliance apply to our global customer base.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Customers can explicitly choose which regions to deploy and store their data according to local privacy, security, or compliance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r>
              <a:rPr lang="en-US" baseline="0" dirty="0"/>
              <a:t>On this slide you can see the 38 regions where we operate (30 are active), including:</a:t>
            </a:r>
          </a:p>
          <a:p>
            <a:endParaRPr lang="en-US" baseline="0" dirty="0"/>
          </a:p>
          <a:p>
            <a:pPr marL="228600" indent="-228600">
              <a:buAutoNum type="arabicPeriod"/>
            </a:pPr>
            <a:r>
              <a:rPr lang="en-US" baseline="0" dirty="0"/>
              <a:t>Public cloud regional datacenters with geographic diversity. Customers can deploy two identical workloads in different regions with an Active/Active failover model. This can ensure business continuity in the event of a local disaster.</a:t>
            </a:r>
          </a:p>
          <a:p>
            <a:pPr marL="228600" indent="-228600">
              <a:buAutoNum type="arabicPeriod"/>
            </a:pPr>
            <a:r>
              <a:rPr lang="en-US" baseline="0" dirty="0"/>
              <a:t>Local and sovereign cloud. In-country Microsoft datacenters address data residency requirements, and we’re using a combination of technology as well as a legal framework to legally isolate certain regions of the world according to local sovereignty, governance, and rule of law, all the while providing the same exact up to date set of services in those regions.</a:t>
            </a:r>
          </a:p>
          <a:p>
            <a:pPr marL="457200" lvl="1" indent="0">
              <a:buNone/>
            </a:pPr>
            <a:endParaRPr lang="en-US" baseline="0" dirty="0"/>
          </a:p>
          <a:p>
            <a:pPr marL="457200" lvl="1" indent="0">
              <a:buNone/>
            </a:pPr>
            <a:r>
              <a:rPr lang="en-US" baseline="0" dirty="0"/>
              <a:t>There are four sovereign clouds today and four more planned, including Germany for example, as well as:</a:t>
            </a:r>
          </a:p>
          <a:p>
            <a:pPr marL="628650" lvl="1" indent="-171450">
              <a:buFontTx/>
              <a:buChar char="-"/>
            </a:pPr>
            <a:r>
              <a:rPr lang="en-US" baseline="0" dirty="0"/>
              <a:t>US </a:t>
            </a:r>
            <a:r>
              <a:rPr lang="en-US" baseline="0" dirty="0" err="1"/>
              <a:t>Gov</a:t>
            </a:r>
            <a:r>
              <a:rPr lang="en-US" baseline="0" dirty="0"/>
              <a:t> (2)</a:t>
            </a:r>
          </a:p>
          <a:p>
            <a:pPr marL="628650" lvl="1" indent="-171450">
              <a:buFontTx/>
              <a:buChar char="-"/>
            </a:pPr>
            <a:r>
              <a:rPr lang="en-US" baseline="0" dirty="0"/>
              <a:t>China North Beijing</a:t>
            </a:r>
          </a:p>
          <a:p>
            <a:pPr marL="628650" lvl="1" indent="-171450">
              <a:buFontTx/>
              <a:buChar char="-"/>
            </a:pPr>
            <a:r>
              <a:rPr lang="en-US" baseline="0" dirty="0"/>
              <a:t>China South Shanghai</a:t>
            </a:r>
          </a:p>
          <a:p>
            <a:pPr marL="457200" lvl="1" indent="0">
              <a:buFontTx/>
              <a:buNone/>
            </a:pPr>
            <a:r>
              <a:rPr lang="en-US" baseline="0" dirty="0"/>
              <a:t>Planned:</a:t>
            </a:r>
          </a:p>
          <a:p>
            <a:pPr marL="628650" lvl="1" indent="-171450">
              <a:buFontTx/>
              <a:buChar char="-"/>
            </a:pPr>
            <a:r>
              <a:rPr lang="en-US" baseline="0" dirty="0"/>
              <a:t>Germany Central</a:t>
            </a:r>
          </a:p>
          <a:p>
            <a:pPr marL="628650" lvl="1" indent="-171450">
              <a:buFontTx/>
              <a:buChar char="-"/>
            </a:pPr>
            <a:r>
              <a:rPr lang="en-US" baseline="0" dirty="0"/>
              <a:t>Germany Northeast</a:t>
            </a:r>
          </a:p>
          <a:p>
            <a:pPr marL="628650" lvl="1" indent="-171450">
              <a:buFontTx/>
              <a:buChar char="-"/>
            </a:pPr>
            <a:r>
              <a:rPr lang="en-US" baseline="0" dirty="0"/>
              <a:t>US DoD East</a:t>
            </a:r>
          </a:p>
          <a:p>
            <a:pPr marL="628650" lvl="1" indent="-171450">
              <a:buFontTx/>
              <a:buChar char="-"/>
            </a:pPr>
            <a:r>
              <a:rPr lang="en-US" baseline="0" dirty="0"/>
              <a:t>US DoD West</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2271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dirty="0"/>
              <a:t>Banco de dados SQL</a:t>
            </a:r>
          </a:p>
          <a:p>
            <a:pPr marL="628650" lvl="1" indent="-171450">
              <a:buFont typeface="Arial" panose="020B0604020202020204" pitchFamily="34" charset="0"/>
              <a:buChar char="•"/>
            </a:pPr>
            <a:r>
              <a:rPr lang="pt-BR" dirty="0"/>
              <a:t>O Banco de Dados SQL é um serviço de banco de dados relacional de uso geral no Microsoft </a:t>
            </a:r>
            <a:r>
              <a:rPr lang="pt-BR" dirty="0" err="1"/>
              <a:t>Azure</a:t>
            </a:r>
            <a:r>
              <a:rPr lang="pt-BR" dirty="0"/>
              <a:t> que dá suporte a estruturas como XML, JSON, espacial e dados relacionais. Ele oferece </a:t>
            </a:r>
            <a:r>
              <a:rPr lang="pt-BR" dirty="0">
                <a:hlinkClick r:id="rId3"/>
              </a:rPr>
              <a:t>desempenho dinamicamente </a:t>
            </a:r>
            <a:r>
              <a:rPr lang="pt-BR" dirty="0" err="1">
                <a:hlinkClick r:id="rId3"/>
              </a:rPr>
              <a:t>escalonável</a:t>
            </a:r>
            <a:r>
              <a:rPr lang="pt-BR" dirty="0"/>
              <a:t> e fornece opções como </a:t>
            </a:r>
            <a:r>
              <a:rPr lang="pt-BR" dirty="0">
                <a:hlinkClick r:id="rId4"/>
              </a:rPr>
              <a:t>índices </a:t>
            </a:r>
            <a:r>
              <a:rPr lang="pt-BR" dirty="0" err="1">
                <a:hlinkClick r:id="rId4"/>
              </a:rPr>
              <a:t>columnstore</a:t>
            </a:r>
            <a:r>
              <a:rPr lang="pt-BR" dirty="0"/>
              <a:t> para análise e geração de relatórios extremas e </a:t>
            </a:r>
            <a:r>
              <a:rPr lang="pt-BR" dirty="0">
                <a:hlinkClick r:id="rId5"/>
              </a:rPr>
              <a:t>OLTP </a:t>
            </a:r>
            <a:r>
              <a:rPr lang="pt-BR" dirty="0" err="1">
                <a:hlinkClick r:id="rId5"/>
              </a:rPr>
              <a:t>in-memory</a:t>
            </a:r>
            <a:r>
              <a:rPr lang="pt-BR" dirty="0"/>
              <a:t> para processamento transacional extremo. A Microsoft trata todos os patches e a atualização da base de código SQL sem interrupções e abstrai todo o gerenciamento da infraestrutura subjacente.</a:t>
            </a:r>
          </a:p>
          <a:p>
            <a:pPr marL="628650" lvl="1" indent="-171450">
              <a:buFont typeface="Arial" panose="020B0604020202020204" pitchFamily="34" charset="0"/>
              <a:buChar char="•"/>
            </a:pPr>
            <a:r>
              <a:rPr lang="pt-BR" dirty="0"/>
              <a:t>O Banco de Dados SQL compartilha seu código-base com o </a:t>
            </a:r>
            <a:r>
              <a:rPr lang="pt-BR" dirty="0">
                <a:hlinkClick r:id="rId6"/>
              </a:rPr>
              <a:t>mecanismo de banco de dados do Microsoft SQL Server</a:t>
            </a:r>
            <a:r>
              <a:rPr lang="pt-BR" dirty="0"/>
              <a:t>. Com a estratégia de prioridade de nuvem da Microsoft, os recursos mais recentes do SQL Server são liberados primeiro no Banco de Dados SQL e, em seguida, no próprio SQL Server. Essa abordagem fornece a você os recursos mais recentes do SQL Server sem sobrecarga para aplicação de patch ou atualização, e com esses novos recursos testados em milhões de bancos de dados.</a:t>
            </a:r>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13</a:t>
            </a:fld>
            <a:endParaRPr lang="pt-BR"/>
          </a:p>
        </p:txBody>
      </p:sp>
    </p:spTree>
    <p:extLst>
      <p:ext uri="{BB962C8B-B14F-4D97-AF65-F5344CB8AC3E}">
        <p14:creationId xmlns:p14="http://schemas.microsoft.com/office/powerpoint/2010/main" val="383179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endParaRPr lang="pt-BR" dirty="0"/>
          </a:p>
        </p:txBody>
      </p:sp>
      <p:sp>
        <p:nvSpPr>
          <p:cNvPr id="4" name="Espaço Reservado para Número de Slide 3"/>
          <p:cNvSpPr>
            <a:spLocks noGrp="1"/>
          </p:cNvSpPr>
          <p:nvPr>
            <p:ph type="sldNum" sz="quarter" idx="10"/>
          </p:nvPr>
        </p:nvSpPr>
        <p:spPr/>
        <p:txBody>
          <a:bodyPr/>
          <a:lstStyle/>
          <a:p>
            <a:fld id="{768E8B53-0F40-40CA-B125-3CA60147EFE0}" type="slidenum">
              <a:rPr lang="pt-BR" smtClean="0"/>
              <a:t>14</a:t>
            </a:fld>
            <a:endParaRPr lang="pt-BR"/>
          </a:p>
        </p:txBody>
      </p:sp>
    </p:spTree>
    <p:extLst>
      <p:ext uri="{BB962C8B-B14F-4D97-AF65-F5344CB8AC3E}">
        <p14:creationId xmlns:p14="http://schemas.microsoft.com/office/powerpoint/2010/main" val="4457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415F7-1954-426B-B913-997F43E292F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242F1AE-D351-42E1-BC4E-2E09E441CD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AF97147-68DB-4836-AFF6-B16F1BF7A9C0}"/>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39F1D146-193C-4465-BF28-0E131205B9E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852113-3382-45A7-822F-83EB4318CF32}"/>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296998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19981-F8E1-4AF9-B658-666AAC86EE3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EE366B1-4F74-4BA2-976A-97865E1B06EE}"/>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33657C-041C-4696-BC05-C4E511D8FDFA}"/>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0417021C-A56D-4191-BF6A-0590876AD43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C6595C8-5E97-459D-A923-E05B5307DEB4}"/>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329578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DB7847-9D51-477C-A1D7-9103D8E5180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2154D1A-F6D9-451A-A36F-6C380D22AAF9}"/>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5746E69-27CD-4D7A-AC9C-AE2A20D1B898}"/>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22A6AD93-98DB-4D2D-9C22-92E66DA121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972331-15AF-4801-88E2-C4CEF3CF101E}"/>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22881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9925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687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6B0E69-7528-4283-8A9C-3848F53EAA0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758FE1F-520C-4695-A95B-C3541A38ED03}"/>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914E92-246E-4315-B3E0-48560B63331C}"/>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9F88DC65-08F6-4A15-A0B3-F98E3B17EA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1377D8-BACC-4BAE-AAA2-C2B243ADCE76}"/>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180995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8CDAD-F9DA-47DD-A4C3-DA4B3B66BC0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EDC9B3B-9DDA-4752-AD1A-B269B6EEC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DC1831C8-614F-4E8B-8BA8-4E892417C887}"/>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6153935F-E498-4DE8-A8E9-7F6B724C7EB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8EA121C-473A-4037-88CA-D2CF5189FC97}"/>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191694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C29FD-C276-41D7-93CC-6C156483313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B9BCFA3-E25F-4189-B254-4748222098C3}"/>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F5CC72F-AA72-4ED6-87B2-94D8103F0F8A}"/>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6E2F10D-2CB4-48D2-9AA4-714F4CFD6F5E}"/>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6" name="Espaço Reservado para Rodapé 5">
            <a:extLst>
              <a:ext uri="{FF2B5EF4-FFF2-40B4-BE49-F238E27FC236}">
                <a16:creationId xmlns:a16="http://schemas.microsoft.com/office/drawing/2014/main" id="{A25D60AD-0D4B-4FBA-AEB7-61A4CA6D8D2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8C94D5A-A7FD-49D8-AA39-20A4DF2AD9E0}"/>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415468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9B03F-5D1C-412D-9128-1EED813EA3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F3BC765-1E06-4668-B892-16943731C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A0893E9B-7D51-48B5-B316-5E74F2662C7C}"/>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5FE70BC-1852-4E57-A847-220CA0127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650A9A9C-DDFA-4826-896F-A494C3AE6B3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BFD0D5F-CC63-4E09-8F21-D8CFC1E2991F}"/>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8" name="Espaço Reservado para Rodapé 7">
            <a:extLst>
              <a:ext uri="{FF2B5EF4-FFF2-40B4-BE49-F238E27FC236}">
                <a16:creationId xmlns:a16="http://schemas.microsoft.com/office/drawing/2014/main" id="{E98C9C61-44D7-4EF5-85E8-CF6CB8C729F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65FF3BD-9CBD-4D01-9546-618B0A9857E7}"/>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372414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907F4-5E77-482B-BE0D-7B81AE459CB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8100FE8-3E73-461C-B499-7D452797AC36}"/>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4" name="Espaço Reservado para Rodapé 3">
            <a:extLst>
              <a:ext uri="{FF2B5EF4-FFF2-40B4-BE49-F238E27FC236}">
                <a16:creationId xmlns:a16="http://schemas.microsoft.com/office/drawing/2014/main" id="{1E376211-64A0-447F-AF34-460C7A17D79D}"/>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7DB1A44-47E1-48E8-A787-3A4D755BDA56}"/>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139991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994943-49B1-4A0E-B0B6-5AF75142AAE9}"/>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3" name="Espaço Reservado para Rodapé 2">
            <a:extLst>
              <a:ext uri="{FF2B5EF4-FFF2-40B4-BE49-F238E27FC236}">
                <a16:creationId xmlns:a16="http://schemas.microsoft.com/office/drawing/2014/main" id="{7E428FCB-BB5A-40C1-92FC-84E5024B7E2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C93FE27-CC28-41B1-87CC-51A5C4CAE31D}"/>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88983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A8CA1-42D3-47B8-BA45-816383791BE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B92ADF8-FD16-4EA3-BE62-54E0ABF82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5B53C4F-66EA-4E5A-A2BC-AE92C7274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F30FD279-52A1-49A9-A84A-CE8EBDB461A8}"/>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6" name="Espaço Reservado para Rodapé 5">
            <a:extLst>
              <a:ext uri="{FF2B5EF4-FFF2-40B4-BE49-F238E27FC236}">
                <a16:creationId xmlns:a16="http://schemas.microsoft.com/office/drawing/2014/main" id="{248DFA07-DBFC-4777-909F-137B7B8B0EA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B323A02-1BC4-4159-92C4-8306FEA0A500}"/>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159723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530E0-5344-469F-839D-DA183B0A69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6B63861-2E51-4F2C-95DA-27978166E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75BEAED-8AF3-411A-8EF8-463B518DE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F075C727-18C6-48A0-B342-6278FFDDDC82}"/>
              </a:ext>
            </a:extLst>
          </p:cNvPr>
          <p:cNvSpPr>
            <a:spLocks noGrp="1"/>
          </p:cNvSpPr>
          <p:nvPr>
            <p:ph type="dt" sz="half" idx="10"/>
          </p:nvPr>
        </p:nvSpPr>
        <p:spPr/>
        <p:txBody>
          <a:bodyPr/>
          <a:lstStyle/>
          <a:p>
            <a:fld id="{2EA1261A-7B7E-4118-B730-5E1BD8835F58}" type="datetimeFigureOut">
              <a:rPr lang="pt-BR" smtClean="0"/>
              <a:t>18/11/2017</a:t>
            </a:fld>
            <a:endParaRPr lang="pt-BR"/>
          </a:p>
        </p:txBody>
      </p:sp>
      <p:sp>
        <p:nvSpPr>
          <p:cNvPr id="6" name="Espaço Reservado para Rodapé 5">
            <a:extLst>
              <a:ext uri="{FF2B5EF4-FFF2-40B4-BE49-F238E27FC236}">
                <a16:creationId xmlns:a16="http://schemas.microsoft.com/office/drawing/2014/main" id="{7C3DB301-C0DC-4B51-A7AF-CBFC40ECEA3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4F3F2F5-6D3F-4CD6-A9E4-BD76490D34E1}"/>
              </a:ext>
            </a:extLst>
          </p:cNvPr>
          <p:cNvSpPr>
            <a:spLocks noGrp="1"/>
          </p:cNvSpPr>
          <p:nvPr>
            <p:ph type="sldNum" sz="quarter" idx="12"/>
          </p:nvPr>
        </p:nvSpPr>
        <p:spPr/>
        <p:txBody>
          <a:bodyPr/>
          <a:lstStyle/>
          <a:p>
            <a:fld id="{1B532F1F-0A1A-4CB1-AF33-111E286CFAF4}" type="slidenum">
              <a:rPr lang="pt-BR" smtClean="0"/>
              <a:t>‹nº›</a:t>
            </a:fld>
            <a:endParaRPr lang="pt-BR"/>
          </a:p>
        </p:txBody>
      </p:sp>
    </p:spTree>
    <p:extLst>
      <p:ext uri="{BB962C8B-B14F-4D97-AF65-F5344CB8AC3E}">
        <p14:creationId xmlns:p14="http://schemas.microsoft.com/office/powerpoint/2010/main" val="275496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DB68AD9-ED0E-4869-9A84-8B1D34A92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A9D5D64-4262-413C-AFB2-4AB245A73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9503EC3-DB0B-4014-9A4A-98D56CDA3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1261A-7B7E-4118-B730-5E1BD8835F58}" type="datetimeFigureOut">
              <a:rPr lang="pt-BR" smtClean="0"/>
              <a:t>18/11/2017</a:t>
            </a:fld>
            <a:endParaRPr lang="pt-BR"/>
          </a:p>
        </p:txBody>
      </p:sp>
      <p:sp>
        <p:nvSpPr>
          <p:cNvPr id="5" name="Espaço Reservado para Rodapé 4">
            <a:extLst>
              <a:ext uri="{FF2B5EF4-FFF2-40B4-BE49-F238E27FC236}">
                <a16:creationId xmlns:a16="http://schemas.microsoft.com/office/drawing/2014/main" id="{96285F05-5034-4A6D-B242-A8E8017D0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32692AA-136F-436C-8A8C-1DCD81B2D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32F1F-0A1A-4CB1-AF33-111E286CFAF4}" type="slidenum">
              <a:rPr lang="pt-BR" smtClean="0"/>
              <a:t>‹nº›</a:t>
            </a:fld>
            <a:endParaRPr lang="pt-BR"/>
          </a:p>
        </p:txBody>
      </p:sp>
    </p:spTree>
    <p:extLst>
      <p:ext uri="{BB962C8B-B14F-4D97-AF65-F5344CB8AC3E}">
        <p14:creationId xmlns:p14="http://schemas.microsoft.com/office/powerpoint/2010/main" val="894881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tucalculator.azurewebsites.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043DD2-8EC3-4BE1-AE4F-D00E1DCA1B6D}"/>
              </a:ext>
            </a:extLst>
          </p:cNvPr>
          <p:cNvSpPr>
            <a:spLocks noGrp="1"/>
          </p:cNvSpPr>
          <p:nvPr>
            <p:ph type="ctrTitle"/>
          </p:nvPr>
        </p:nvSpPr>
        <p:spPr/>
        <p:txBody>
          <a:bodyPr/>
          <a:lstStyle/>
          <a:p>
            <a:r>
              <a:rPr lang="pt-BR" dirty="0" err="1"/>
              <a:t>Cloud</a:t>
            </a:r>
            <a:r>
              <a:rPr lang="pt-BR" dirty="0"/>
              <a:t> </a:t>
            </a:r>
            <a:r>
              <a:rPr lang="pt-BR" dirty="0" err="1"/>
              <a:t>Databases</a:t>
            </a:r>
            <a:endParaRPr lang="pt-BR" dirty="0"/>
          </a:p>
        </p:txBody>
      </p:sp>
      <p:sp>
        <p:nvSpPr>
          <p:cNvPr id="3" name="Subtítulo 2">
            <a:extLst>
              <a:ext uri="{FF2B5EF4-FFF2-40B4-BE49-F238E27FC236}">
                <a16:creationId xmlns:a16="http://schemas.microsoft.com/office/drawing/2014/main" id="{C3122E87-8075-4F73-8A68-14440ED6366D}"/>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9841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409A-3E75-45A2-90F1-88588DBA9FD3}"/>
              </a:ext>
            </a:extLst>
          </p:cNvPr>
          <p:cNvSpPr>
            <a:spLocks noGrp="1"/>
          </p:cNvSpPr>
          <p:nvPr>
            <p:ph type="title"/>
          </p:nvPr>
        </p:nvSpPr>
        <p:spPr/>
        <p:txBody>
          <a:bodyPr/>
          <a:lstStyle/>
          <a:p>
            <a:r>
              <a:rPr lang="pt-BR" dirty="0"/>
              <a:t>O que é o </a:t>
            </a:r>
            <a:r>
              <a:rPr lang="pt-BR" dirty="0" err="1"/>
              <a:t>Azure</a:t>
            </a:r>
            <a:endParaRPr lang="pt-BR" dirty="0"/>
          </a:p>
        </p:txBody>
      </p:sp>
      <p:sp>
        <p:nvSpPr>
          <p:cNvPr id="3" name="Espaço Reservado para Conteúdo 2">
            <a:extLst>
              <a:ext uri="{FF2B5EF4-FFF2-40B4-BE49-F238E27FC236}">
                <a16:creationId xmlns:a16="http://schemas.microsoft.com/office/drawing/2014/main" id="{A5C0B337-48A7-4500-8192-6F982C002B26}"/>
              </a:ext>
            </a:extLst>
          </p:cNvPr>
          <p:cNvSpPr>
            <a:spLocks noGrp="1"/>
          </p:cNvSpPr>
          <p:nvPr>
            <p:ph idx="1"/>
          </p:nvPr>
        </p:nvSpPr>
        <p:spPr/>
        <p:txBody>
          <a:bodyPr/>
          <a:lstStyle/>
          <a:p>
            <a:r>
              <a:rPr lang="pt-BR" dirty="0" err="1"/>
              <a:t>Azure</a:t>
            </a:r>
            <a:r>
              <a:rPr lang="pt-BR" dirty="0"/>
              <a:t> é o serviço de </a:t>
            </a:r>
            <a:r>
              <a:rPr lang="pt-BR" dirty="0" err="1"/>
              <a:t>IaaS</a:t>
            </a:r>
            <a:r>
              <a:rPr lang="pt-BR" dirty="0"/>
              <a:t> da Microsoft;</a:t>
            </a:r>
          </a:p>
          <a:p>
            <a:r>
              <a:rPr lang="pt-BR" dirty="0"/>
              <a:t>Tido como o melhor serviço de Nuvem do mundo sendo líder de mercado junto ao AWS;</a:t>
            </a:r>
          </a:p>
          <a:p>
            <a:r>
              <a:rPr lang="pt-BR" dirty="0"/>
              <a:t>Fornece infraestrutura híbrida</a:t>
            </a:r>
          </a:p>
          <a:p>
            <a:endParaRPr lang="pt-BR" dirty="0"/>
          </a:p>
        </p:txBody>
      </p:sp>
      <p:grpSp>
        <p:nvGrpSpPr>
          <p:cNvPr id="4" name="Group 9">
            <a:extLst>
              <a:ext uri="{FF2B5EF4-FFF2-40B4-BE49-F238E27FC236}">
                <a16:creationId xmlns:a16="http://schemas.microsoft.com/office/drawing/2014/main" id="{B068877D-DC85-46D2-8C73-A5D0AC1F6C4F}"/>
              </a:ext>
            </a:extLst>
          </p:cNvPr>
          <p:cNvGrpSpPr/>
          <p:nvPr/>
        </p:nvGrpSpPr>
        <p:grpSpPr>
          <a:xfrm>
            <a:off x="6584965" y="2815772"/>
            <a:ext cx="4768835" cy="3788673"/>
            <a:chOff x="353322" y="1472390"/>
            <a:chExt cx="6331400" cy="4666806"/>
          </a:xfrm>
        </p:grpSpPr>
        <p:pic>
          <p:nvPicPr>
            <p:cNvPr id="5" name="Picture 3">
              <a:extLst>
                <a:ext uri="{FF2B5EF4-FFF2-40B4-BE49-F238E27FC236}">
                  <a16:creationId xmlns:a16="http://schemas.microsoft.com/office/drawing/2014/main" id="{71A8AA37-C40D-4AAA-B399-8E5B88D05D69}"/>
                </a:ext>
              </a:extLst>
            </p:cNvPr>
            <p:cNvPicPr>
              <a:picLocks noChangeAspect="1"/>
            </p:cNvPicPr>
            <p:nvPr/>
          </p:nvPicPr>
          <p:blipFill>
            <a:blip r:embed="rId2"/>
            <a:stretch>
              <a:fillRect/>
            </a:stretch>
          </p:blipFill>
          <p:spPr>
            <a:xfrm>
              <a:off x="353322" y="1472390"/>
              <a:ext cx="6331400" cy="4198926"/>
            </a:xfrm>
            <a:prstGeom prst="rect">
              <a:avLst/>
            </a:prstGeom>
            <a:solidFill>
              <a:schemeClr val="accent6"/>
            </a:solidFill>
          </p:spPr>
        </p:pic>
        <p:sp>
          <p:nvSpPr>
            <p:cNvPr id="6" name="TextBox 7">
              <a:extLst>
                <a:ext uri="{FF2B5EF4-FFF2-40B4-BE49-F238E27FC236}">
                  <a16:creationId xmlns:a16="http://schemas.microsoft.com/office/drawing/2014/main" id="{F8C63FBB-A756-44CA-A170-27E71B229A48}"/>
                </a:ext>
              </a:extLst>
            </p:cNvPr>
            <p:cNvSpPr txBox="1"/>
            <p:nvPr/>
          </p:nvSpPr>
          <p:spPr>
            <a:xfrm>
              <a:off x="353322" y="5769864"/>
              <a:ext cx="6331399" cy="369332"/>
            </a:xfrm>
            <a:prstGeom prst="rect">
              <a:avLst/>
            </a:prstGeom>
            <a:solidFill>
              <a:schemeClr val="accent1"/>
            </a:solidFill>
          </p:spPr>
          <p:txBody>
            <a:bodyPr wrap="square">
              <a:noAutofit/>
            </a:bodyPr>
            <a:lstStyle>
              <a:defPPr>
                <a:defRPr lang="en-US"/>
              </a:defPPr>
              <a:lvl1pPr>
                <a:defRPr>
                  <a:solidFill>
                    <a:schemeClr val="bg1"/>
                  </a:solidFill>
                </a:defRPr>
              </a:lvl1pPr>
            </a:lstStyle>
            <a:p>
              <a:pPr algn="ctr"/>
              <a:r>
                <a:rPr lang="en-US" dirty="0"/>
                <a:t>https://portal.azure.com </a:t>
              </a:r>
            </a:p>
          </p:txBody>
        </p:sp>
      </p:grpSp>
    </p:spTree>
    <p:extLst>
      <p:ext uri="{BB962C8B-B14F-4D97-AF65-F5344CB8AC3E}">
        <p14:creationId xmlns:p14="http://schemas.microsoft.com/office/powerpoint/2010/main" val="197235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798B6-A50E-4082-983F-4081518A702B}"/>
              </a:ext>
            </a:extLst>
          </p:cNvPr>
          <p:cNvSpPr>
            <a:spLocks noGrp="1"/>
          </p:cNvSpPr>
          <p:nvPr>
            <p:ph type="title"/>
          </p:nvPr>
        </p:nvSpPr>
        <p:spPr/>
        <p:txBody>
          <a:bodyPr/>
          <a:lstStyle/>
          <a:p>
            <a:r>
              <a:rPr lang="pt-BR" dirty="0"/>
              <a:t>O que pode ser feito no </a:t>
            </a:r>
            <a:r>
              <a:rPr lang="pt-BR" dirty="0" err="1"/>
              <a:t>Azure</a:t>
            </a:r>
            <a:endParaRPr lang="pt-BR" dirty="0"/>
          </a:p>
        </p:txBody>
      </p:sp>
      <p:sp>
        <p:nvSpPr>
          <p:cNvPr id="3" name="Espaço Reservado para Conteúdo 2">
            <a:extLst>
              <a:ext uri="{FF2B5EF4-FFF2-40B4-BE49-F238E27FC236}">
                <a16:creationId xmlns:a16="http://schemas.microsoft.com/office/drawing/2014/main" id="{DCF50E34-FF71-420F-AE22-2726DFA3B980}"/>
              </a:ext>
            </a:extLst>
          </p:cNvPr>
          <p:cNvSpPr>
            <a:spLocks noGrp="1"/>
          </p:cNvSpPr>
          <p:nvPr>
            <p:ph idx="1"/>
          </p:nvPr>
        </p:nvSpPr>
        <p:spPr/>
        <p:txBody>
          <a:bodyPr/>
          <a:lstStyle/>
          <a:p>
            <a:endParaRPr lang="pt-BR"/>
          </a:p>
        </p:txBody>
      </p:sp>
      <p:grpSp>
        <p:nvGrpSpPr>
          <p:cNvPr id="5" name="Group 28">
            <a:extLst>
              <a:ext uri="{FF2B5EF4-FFF2-40B4-BE49-F238E27FC236}">
                <a16:creationId xmlns:a16="http://schemas.microsoft.com/office/drawing/2014/main" id="{7592457C-7FBF-4183-BBD4-388BEF81EB3E}"/>
              </a:ext>
            </a:extLst>
          </p:cNvPr>
          <p:cNvGrpSpPr/>
          <p:nvPr/>
        </p:nvGrpSpPr>
        <p:grpSpPr>
          <a:xfrm>
            <a:off x="219919" y="1690688"/>
            <a:ext cx="11627342" cy="4802187"/>
            <a:chOff x="274636" y="1668427"/>
            <a:chExt cx="11887201" cy="5029200"/>
          </a:xfrm>
        </p:grpSpPr>
        <p:sp>
          <p:nvSpPr>
            <p:cNvPr id="6" name="Rectangle 8">
              <a:extLst>
                <a:ext uri="{FF2B5EF4-FFF2-40B4-BE49-F238E27FC236}">
                  <a16:creationId xmlns:a16="http://schemas.microsoft.com/office/drawing/2014/main" id="{3FB877D2-3676-4D44-A6D1-0CD915AB0060}"/>
                </a:ext>
              </a:extLst>
            </p:cNvPr>
            <p:cNvSpPr/>
            <p:nvPr/>
          </p:nvSpPr>
          <p:spPr bwMode="auto">
            <a:xfrm>
              <a:off x="274637" y="1668427"/>
              <a:ext cx="11887200" cy="50292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sz="2745" b="1" spc="-29" dirty="0">
                  <a:ln w="3175">
                    <a:noFill/>
                  </a:ln>
                  <a:gradFill>
                    <a:gsLst>
                      <a:gs pos="32143">
                        <a:schemeClr val="tx1"/>
                      </a:gs>
                      <a:gs pos="47000">
                        <a:schemeClr val="tx1"/>
                      </a:gs>
                    </a:gsLst>
                    <a:lin ang="5400000" scaled="0"/>
                  </a:gradFill>
                  <a:latin typeface="Segoe UI Semilight" panose="020B0402040204020203" pitchFamily="34" charset="0"/>
                  <a:cs typeface="Segoe UI Semilight" panose="020B0402040204020203" pitchFamily="34" charset="0"/>
                </a:rPr>
                <a:t>Any tool, application, framework</a:t>
              </a:r>
            </a:p>
          </p:txBody>
        </p:sp>
        <p:cxnSp>
          <p:nvCxnSpPr>
            <p:cNvPr id="7" name="Straight Connector 9">
              <a:extLst>
                <a:ext uri="{FF2B5EF4-FFF2-40B4-BE49-F238E27FC236}">
                  <a16:creationId xmlns:a16="http://schemas.microsoft.com/office/drawing/2014/main" id="{79D58C51-FB29-4158-ABCE-635E453BA8E1}"/>
                </a:ext>
              </a:extLst>
            </p:cNvPr>
            <p:cNvCxnSpPr/>
            <p:nvPr/>
          </p:nvCxnSpPr>
          <p:spPr>
            <a:xfrm>
              <a:off x="274636" y="3192465"/>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0">
              <a:extLst>
                <a:ext uri="{FF2B5EF4-FFF2-40B4-BE49-F238E27FC236}">
                  <a16:creationId xmlns:a16="http://schemas.microsoft.com/office/drawing/2014/main" id="{54C97391-AB37-4C5B-A2D3-11C8416DE286}"/>
                </a:ext>
              </a:extLst>
            </p:cNvPr>
            <p:cNvCxnSpPr/>
            <p:nvPr/>
          </p:nvCxnSpPr>
          <p:spPr>
            <a:xfrm>
              <a:off x="274636" y="3893497"/>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71">
              <a:extLst>
                <a:ext uri="{FF2B5EF4-FFF2-40B4-BE49-F238E27FC236}">
                  <a16:creationId xmlns:a16="http://schemas.microsoft.com/office/drawing/2014/main" id="{AE06B0D0-44BF-4E48-BBA3-FFA03228C202}"/>
                </a:ext>
              </a:extLst>
            </p:cNvPr>
            <p:cNvCxnSpPr/>
            <p:nvPr/>
          </p:nvCxnSpPr>
          <p:spPr>
            <a:xfrm>
              <a:off x="274636" y="4594529"/>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72">
              <a:extLst>
                <a:ext uri="{FF2B5EF4-FFF2-40B4-BE49-F238E27FC236}">
                  <a16:creationId xmlns:a16="http://schemas.microsoft.com/office/drawing/2014/main" id="{6860DF4B-25C5-4D2E-86C7-15F3908C4B65}"/>
                </a:ext>
              </a:extLst>
            </p:cNvPr>
            <p:cNvCxnSpPr/>
            <p:nvPr/>
          </p:nvCxnSpPr>
          <p:spPr>
            <a:xfrm>
              <a:off x="274636" y="5295561"/>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73">
              <a:extLst>
                <a:ext uri="{FF2B5EF4-FFF2-40B4-BE49-F238E27FC236}">
                  <a16:creationId xmlns:a16="http://schemas.microsoft.com/office/drawing/2014/main" id="{91596A8F-88AA-4B37-B0CA-A0F2A5C6B968}"/>
                </a:ext>
              </a:extLst>
            </p:cNvPr>
            <p:cNvCxnSpPr/>
            <p:nvPr/>
          </p:nvCxnSpPr>
          <p:spPr>
            <a:xfrm>
              <a:off x="274636" y="599659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75">
              <a:extLst>
                <a:ext uri="{FF2B5EF4-FFF2-40B4-BE49-F238E27FC236}">
                  <a16:creationId xmlns:a16="http://schemas.microsoft.com/office/drawing/2014/main" id="{12A08743-B099-41A8-8D38-CD1D9347120A}"/>
                </a:ext>
              </a:extLst>
            </p:cNvPr>
            <p:cNvCxnSpPr/>
            <p:nvPr/>
          </p:nvCxnSpPr>
          <p:spPr>
            <a:xfrm>
              <a:off x="274636" y="2491433"/>
              <a:ext cx="11887200" cy="0"/>
            </a:xfrm>
            <a:prstGeom prst="line">
              <a:avLst/>
            </a:prstGeom>
            <a:ln w="19050">
              <a:solidFill>
                <a:schemeClr val="bg1">
                  <a:alpha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7">
              <a:extLst>
                <a:ext uri="{FF2B5EF4-FFF2-40B4-BE49-F238E27FC236}">
                  <a16:creationId xmlns:a16="http://schemas.microsoft.com/office/drawing/2014/main" id="{0D1A264C-17C9-4483-A52B-2933FD7B9A75}"/>
                </a:ext>
              </a:extLst>
            </p:cNvPr>
            <p:cNvGrpSpPr/>
            <p:nvPr/>
          </p:nvGrpSpPr>
          <p:grpSpPr>
            <a:xfrm>
              <a:off x="274637" y="6034763"/>
              <a:ext cx="11521379" cy="624694"/>
              <a:chOff x="274637" y="6034763"/>
              <a:chExt cx="11521379" cy="624694"/>
            </a:xfrm>
          </p:grpSpPr>
          <p:sp>
            <p:nvSpPr>
              <p:cNvPr id="49" name="Rectangle 16">
                <a:extLst>
                  <a:ext uri="{FF2B5EF4-FFF2-40B4-BE49-F238E27FC236}">
                    <a16:creationId xmlns:a16="http://schemas.microsoft.com/office/drawing/2014/main" id="{B82CBB99-57C3-4447-B4B5-8496253BE3BA}"/>
                  </a:ext>
                </a:extLst>
              </p:cNvPr>
              <p:cNvSpPr/>
              <p:nvPr/>
            </p:nvSpPr>
            <p:spPr bwMode="auto">
              <a:xfrm>
                <a:off x="274637" y="6034763"/>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Infrastructure</a:t>
                </a:r>
              </a:p>
            </p:txBody>
          </p:sp>
          <p:sp>
            <p:nvSpPr>
              <p:cNvPr id="50" name="Freeform 16">
                <a:extLst>
                  <a:ext uri="{FF2B5EF4-FFF2-40B4-BE49-F238E27FC236}">
                    <a16:creationId xmlns:a16="http://schemas.microsoft.com/office/drawing/2014/main" id="{2E8DD46A-14D7-4205-A050-AD827389B5FF}"/>
                  </a:ext>
                </a:extLst>
              </p:cNvPr>
              <p:cNvSpPr>
                <a:spLocks noChangeAspect="1" noEditPoints="1"/>
              </p:cNvSpPr>
              <p:nvPr/>
            </p:nvSpPr>
            <p:spPr bwMode="auto">
              <a:xfrm>
                <a:off x="3441888" y="6196345"/>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pic>
            <p:nvPicPr>
              <p:cNvPr id="51" name="Picture 82">
                <a:extLst>
                  <a:ext uri="{FF2B5EF4-FFF2-40B4-BE49-F238E27FC236}">
                    <a16:creationId xmlns:a16="http://schemas.microsoft.com/office/drawing/2014/main" id="{B884100E-E996-4B0F-AF98-8D67D600A89D}"/>
                  </a:ext>
                </a:extLst>
              </p:cNvPr>
              <p:cNvPicPr>
                <a:picLocks noChangeAspect="1"/>
              </p:cNvPicPr>
              <p:nvPr/>
            </p:nvPicPr>
            <p:blipFill>
              <a:blip r:embed="rId3"/>
              <a:stretch>
                <a:fillRect/>
              </a:stretch>
            </p:blipFill>
            <p:spPr>
              <a:xfrm>
                <a:off x="4537801" y="6215139"/>
                <a:ext cx="778651" cy="251237"/>
              </a:xfrm>
              <a:prstGeom prst="rect">
                <a:avLst/>
              </a:prstGeom>
            </p:spPr>
          </p:pic>
          <p:pic>
            <p:nvPicPr>
              <p:cNvPr id="52" name="Picture 18" descr="https://upload.wikimedia.org/wikipedia/en/0/04/ConsenSys_logo.png">
                <a:extLst>
                  <a:ext uri="{FF2B5EF4-FFF2-40B4-BE49-F238E27FC236}">
                    <a16:creationId xmlns:a16="http://schemas.microsoft.com/office/drawing/2014/main" id="{14DA1EF6-439B-4F0B-83DE-2279D2DB842C}"/>
                  </a:ext>
                </a:extLst>
              </p:cNvPr>
              <p:cNvPicPr>
                <a:picLocks noChangeAspect="1" noChangeArrowheads="1"/>
              </p:cNvPicPr>
              <p:nvPr/>
            </p:nvPicPr>
            <p:blipFill rotWithShape="1">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l="2778" t="21043" r="4789" b="24218"/>
              <a:stretch/>
            </p:blipFill>
            <p:spPr bwMode="auto">
              <a:xfrm>
                <a:off x="5682430" y="6156930"/>
                <a:ext cx="1023881" cy="37391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0" descr="Blockstack Logo">
                <a:extLst>
                  <a:ext uri="{FF2B5EF4-FFF2-40B4-BE49-F238E27FC236}">
                    <a16:creationId xmlns:a16="http://schemas.microsoft.com/office/drawing/2014/main" id="{B4BC51DA-E635-4B81-B851-015EDB41D3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2289" y="6141189"/>
                <a:ext cx="637630" cy="38644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4">
                <a:extLst>
                  <a:ext uri="{FF2B5EF4-FFF2-40B4-BE49-F238E27FC236}">
                    <a16:creationId xmlns:a16="http://schemas.microsoft.com/office/drawing/2014/main" id="{325628E0-B560-44B6-A428-D8AE267E58B8}"/>
                  </a:ext>
                </a:extLst>
              </p:cNvPr>
              <p:cNvPicPr>
                <a:picLocks noChangeAspect="1"/>
              </p:cNvPicPr>
              <p:nvPr/>
            </p:nvPicPr>
            <p:blipFill>
              <a:blip r:embed="rId6"/>
              <a:stretch>
                <a:fillRect/>
              </a:stretch>
            </p:blipFill>
            <p:spPr>
              <a:xfrm>
                <a:off x="9154590" y="6162414"/>
                <a:ext cx="298609" cy="350617"/>
              </a:xfrm>
              <a:prstGeom prst="rect">
                <a:avLst/>
              </a:prstGeom>
            </p:spPr>
          </p:pic>
          <p:pic>
            <p:nvPicPr>
              <p:cNvPr id="55" name="Picture 85">
                <a:extLst>
                  <a:ext uri="{FF2B5EF4-FFF2-40B4-BE49-F238E27FC236}">
                    <a16:creationId xmlns:a16="http://schemas.microsoft.com/office/drawing/2014/main" id="{F2EB606C-4E7E-48A1-92FA-46372AD2F8A5}"/>
                  </a:ext>
                </a:extLst>
              </p:cNvPr>
              <p:cNvPicPr>
                <a:picLocks noChangeAspect="1"/>
              </p:cNvPicPr>
              <p:nvPr/>
            </p:nvPicPr>
            <p:blipFill>
              <a:blip r:embed="rId7"/>
              <a:stretch>
                <a:fillRect/>
              </a:stretch>
            </p:blipFill>
            <p:spPr>
              <a:xfrm>
                <a:off x="9819177" y="6229350"/>
                <a:ext cx="924183" cy="220882"/>
              </a:xfrm>
              <a:prstGeom prst="rect">
                <a:avLst/>
              </a:prstGeom>
            </p:spPr>
          </p:pic>
          <p:pic>
            <p:nvPicPr>
              <p:cNvPr id="56" name="Picture 22" descr="https://www.freebsd.org/logo/logo-full.png">
                <a:extLst>
                  <a:ext uri="{FF2B5EF4-FFF2-40B4-BE49-F238E27FC236}">
                    <a16:creationId xmlns:a16="http://schemas.microsoft.com/office/drawing/2014/main" id="{EF0F040C-FD7E-4808-A8F7-E536AECE77A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09339" y="6220004"/>
                <a:ext cx="686677" cy="24777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8">
                <a:extLst>
                  <a:ext uri="{FF2B5EF4-FFF2-40B4-BE49-F238E27FC236}">
                    <a16:creationId xmlns:a16="http://schemas.microsoft.com/office/drawing/2014/main" id="{D989B6A0-327B-4138-B119-9CD1D25B5A61}"/>
                  </a:ext>
                </a:extLst>
              </p:cNvPr>
              <p:cNvPicPr>
                <a:picLocks noChangeAspect="1"/>
              </p:cNvPicPr>
              <p:nvPr/>
            </p:nvPicPr>
            <p:blipFill>
              <a:blip r:embed="rId9"/>
              <a:stretch>
                <a:fillRect/>
              </a:stretch>
            </p:blipFill>
            <p:spPr>
              <a:xfrm>
                <a:off x="8075897" y="6239043"/>
                <a:ext cx="712715" cy="166420"/>
              </a:xfrm>
              <a:prstGeom prst="rect">
                <a:avLst/>
              </a:prstGeom>
            </p:spPr>
          </p:pic>
        </p:grpSp>
        <p:grpSp>
          <p:nvGrpSpPr>
            <p:cNvPr id="14" name="Group 10">
              <a:extLst>
                <a:ext uri="{FF2B5EF4-FFF2-40B4-BE49-F238E27FC236}">
                  <a16:creationId xmlns:a16="http://schemas.microsoft.com/office/drawing/2014/main" id="{63ADDC1A-373F-4504-8DBD-61BD134BC926}"/>
                </a:ext>
              </a:extLst>
            </p:cNvPr>
            <p:cNvGrpSpPr/>
            <p:nvPr/>
          </p:nvGrpSpPr>
          <p:grpSpPr>
            <a:xfrm>
              <a:off x="274637" y="5333730"/>
              <a:ext cx="7675122" cy="624694"/>
              <a:chOff x="274637" y="5333730"/>
              <a:chExt cx="7675122" cy="624694"/>
            </a:xfrm>
          </p:grpSpPr>
          <p:sp>
            <p:nvSpPr>
              <p:cNvPr id="44" name="Rectangle 15">
                <a:extLst>
                  <a:ext uri="{FF2B5EF4-FFF2-40B4-BE49-F238E27FC236}">
                    <a16:creationId xmlns:a16="http://schemas.microsoft.com/office/drawing/2014/main" id="{A5721785-3692-4A5F-B60A-F5E12927E851}"/>
                  </a:ext>
                </a:extLst>
              </p:cNvPr>
              <p:cNvSpPr/>
              <p:nvPr/>
            </p:nvSpPr>
            <p:spPr bwMode="auto">
              <a:xfrm>
                <a:off x="274637" y="5333730"/>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Containers</a:t>
                </a:r>
              </a:p>
            </p:txBody>
          </p:sp>
          <p:pic>
            <p:nvPicPr>
              <p:cNvPr id="45" name="Picture 56">
                <a:extLst>
                  <a:ext uri="{FF2B5EF4-FFF2-40B4-BE49-F238E27FC236}">
                    <a16:creationId xmlns:a16="http://schemas.microsoft.com/office/drawing/2014/main" id="{CF109BB8-599D-44C7-9BD0-E968AF7EB622}"/>
                  </a:ext>
                </a:extLst>
              </p:cNvPr>
              <p:cNvPicPr>
                <a:picLocks noChangeAspect="1"/>
              </p:cNvPicPr>
              <p:nvPr/>
            </p:nvPicPr>
            <p:blipFill rotWithShape="1">
              <a:blip r:embed="rId10">
                <a:clrChange>
                  <a:clrFrom>
                    <a:srgbClr val="FFFFFF"/>
                  </a:clrFrom>
                  <a:clrTo>
                    <a:srgbClr val="FFFFFF">
                      <a:alpha val="0"/>
                    </a:srgbClr>
                  </a:clrTo>
                </a:clrChange>
              </a:blip>
              <a:srcRect l="17627" t="10630" r="17627" b="10630"/>
              <a:stretch/>
            </p:blipFill>
            <p:spPr>
              <a:xfrm>
                <a:off x="3441888" y="5483958"/>
                <a:ext cx="436271" cy="332772"/>
              </a:xfrm>
              <a:prstGeom prst="rect">
                <a:avLst/>
              </a:prstGeom>
            </p:spPr>
          </p:pic>
          <p:pic>
            <p:nvPicPr>
              <p:cNvPr id="46" name="Picture 17">
                <a:extLst>
                  <a:ext uri="{FF2B5EF4-FFF2-40B4-BE49-F238E27FC236}">
                    <a16:creationId xmlns:a16="http://schemas.microsoft.com/office/drawing/2014/main" id="{9BC30253-4431-4FF5-9E01-913D74CA921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94748" y="5455440"/>
                <a:ext cx="955011" cy="369786"/>
              </a:xfrm>
              <a:prstGeom prst="rect">
                <a:avLst/>
              </a:prstGeom>
            </p:spPr>
          </p:pic>
          <p:pic>
            <p:nvPicPr>
              <p:cNvPr id="47" name="Picture 98">
                <a:extLst>
                  <a:ext uri="{FF2B5EF4-FFF2-40B4-BE49-F238E27FC236}">
                    <a16:creationId xmlns:a16="http://schemas.microsoft.com/office/drawing/2014/main" id="{F6488F56-54E5-48E1-9460-F1AF81E8D486}"/>
                  </a:ext>
                </a:extLst>
              </p:cNvPr>
              <p:cNvPicPr>
                <a:picLocks noChangeAspect="1"/>
              </p:cNvPicPr>
              <p:nvPr/>
            </p:nvPicPr>
            <p:blipFill>
              <a:blip r:embed="rId7"/>
              <a:stretch>
                <a:fillRect/>
              </a:stretch>
            </p:blipFill>
            <p:spPr>
              <a:xfrm>
                <a:off x="4365649" y="5521617"/>
                <a:ext cx="924183" cy="220882"/>
              </a:xfrm>
              <a:prstGeom prst="rect">
                <a:avLst/>
              </a:prstGeom>
            </p:spPr>
          </p:pic>
          <p:sp>
            <p:nvSpPr>
              <p:cNvPr id="48" name="Freeform 16">
                <a:extLst>
                  <a:ext uri="{FF2B5EF4-FFF2-40B4-BE49-F238E27FC236}">
                    <a16:creationId xmlns:a16="http://schemas.microsoft.com/office/drawing/2014/main" id="{497A2B04-D2FC-49E2-AA6B-64B5E0AE2E41}"/>
                  </a:ext>
                </a:extLst>
              </p:cNvPr>
              <p:cNvSpPr>
                <a:spLocks noChangeAspect="1" noEditPoints="1"/>
              </p:cNvSpPr>
              <p:nvPr/>
            </p:nvSpPr>
            <p:spPr bwMode="auto">
              <a:xfrm>
                <a:off x="5777322" y="5492243"/>
                <a:ext cx="729935" cy="296769"/>
              </a:xfrm>
              <a:custGeom>
                <a:avLst/>
                <a:gdLst>
                  <a:gd name="T0" fmla="*/ 2455 w 2465"/>
                  <a:gd name="T1" fmla="*/ 416 h 1000"/>
                  <a:gd name="T2" fmla="*/ 2342 w 2465"/>
                  <a:gd name="T3" fmla="*/ 295 h 1000"/>
                  <a:gd name="T4" fmla="*/ 2273 w 2465"/>
                  <a:gd name="T5" fmla="*/ 483 h 1000"/>
                  <a:gd name="T6" fmla="*/ 2434 w 2465"/>
                  <a:gd name="T7" fmla="*/ 624 h 1000"/>
                  <a:gd name="T8" fmla="*/ 2248 w 2465"/>
                  <a:gd name="T9" fmla="*/ 597 h 1000"/>
                  <a:gd name="T10" fmla="*/ 2216 w 2465"/>
                  <a:gd name="T11" fmla="*/ 597 h 1000"/>
                  <a:gd name="T12" fmla="*/ 2465 w 2465"/>
                  <a:gd name="T13" fmla="*/ 628 h 1000"/>
                  <a:gd name="T14" fmla="*/ 2290 w 2465"/>
                  <a:gd name="T15" fmla="*/ 456 h 1000"/>
                  <a:gd name="T16" fmla="*/ 2342 w 2465"/>
                  <a:gd name="T17" fmla="*/ 322 h 1000"/>
                  <a:gd name="T18" fmla="*/ 1869 w 2465"/>
                  <a:gd name="T19" fmla="*/ 253 h 1000"/>
                  <a:gd name="T20" fmla="*/ 1734 w 2465"/>
                  <a:gd name="T21" fmla="*/ 753 h 1000"/>
                  <a:gd name="T22" fmla="*/ 1841 w 2465"/>
                  <a:gd name="T23" fmla="*/ 257 h 1000"/>
                  <a:gd name="T24" fmla="*/ 1913 w 2465"/>
                  <a:gd name="T25" fmla="*/ 629 h 1000"/>
                  <a:gd name="T26" fmla="*/ 2164 w 2465"/>
                  <a:gd name="T27" fmla="*/ 381 h 1000"/>
                  <a:gd name="T28" fmla="*/ 1913 w 2465"/>
                  <a:gd name="T29" fmla="*/ 629 h 1000"/>
                  <a:gd name="T30" fmla="*/ 1945 w 2465"/>
                  <a:gd name="T31" fmla="*/ 624 h 1000"/>
                  <a:gd name="T32" fmla="*/ 2131 w 2465"/>
                  <a:gd name="T33" fmla="*/ 386 h 1000"/>
                  <a:gd name="T34" fmla="*/ 1653 w 2465"/>
                  <a:gd name="T35" fmla="*/ 564 h 1000"/>
                  <a:gd name="T36" fmla="*/ 1588 w 2465"/>
                  <a:gd name="T37" fmla="*/ 601 h 1000"/>
                  <a:gd name="T38" fmla="*/ 1466 w 2465"/>
                  <a:gd name="T39" fmla="*/ 408 h 1000"/>
                  <a:gd name="T40" fmla="*/ 1588 w 2465"/>
                  <a:gd name="T41" fmla="*/ 423 h 1000"/>
                  <a:gd name="T42" fmla="*/ 1666 w 2465"/>
                  <a:gd name="T43" fmla="*/ 423 h 1000"/>
                  <a:gd name="T44" fmla="*/ 1385 w 2465"/>
                  <a:gd name="T45" fmla="*/ 394 h 1000"/>
                  <a:gd name="T46" fmla="*/ 1666 w 2465"/>
                  <a:gd name="T47" fmla="*/ 616 h 1000"/>
                  <a:gd name="T48" fmla="*/ 1328 w 2465"/>
                  <a:gd name="T49" fmla="*/ 609 h 1000"/>
                  <a:gd name="T50" fmla="*/ 1051 w 2465"/>
                  <a:gd name="T51" fmla="*/ 299 h 1000"/>
                  <a:gd name="T52" fmla="*/ 1049 w 2465"/>
                  <a:gd name="T53" fmla="*/ 707 h 1000"/>
                  <a:gd name="T54" fmla="*/ 1247 w 2465"/>
                  <a:gd name="T55" fmla="*/ 411 h 1000"/>
                  <a:gd name="T56" fmla="*/ 1118 w 2465"/>
                  <a:gd name="T57" fmla="*/ 640 h 1000"/>
                  <a:gd name="T58" fmla="*/ 59 w 2465"/>
                  <a:gd name="T59" fmla="*/ 538 h 1000"/>
                  <a:gd name="T60" fmla="*/ 395 w 2465"/>
                  <a:gd name="T61" fmla="*/ 997 h 1000"/>
                  <a:gd name="T62" fmla="*/ 799 w 2465"/>
                  <a:gd name="T63" fmla="*/ 593 h 1000"/>
                  <a:gd name="T64" fmla="*/ 378 w 2465"/>
                  <a:gd name="T65" fmla="*/ 858 h 1000"/>
                  <a:gd name="T66" fmla="*/ 395 w 2465"/>
                  <a:gd name="T67" fmla="*/ 604 h 1000"/>
                  <a:gd name="T68" fmla="*/ 395 w 2465"/>
                  <a:gd name="T69" fmla="*/ 835 h 1000"/>
                  <a:gd name="T70" fmla="*/ 516 w 2465"/>
                  <a:gd name="T71" fmla="*/ 714 h 1000"/>
                  <a:gd name="T72" fmla="*/ 536 w 2465"/>
                  <a:gd name="T73" fmla="*/ 463 h 1000"/>
                  <a:gd name="T74" fmla="*/ 536 w 2465"/>
                  <a:gd name="T75" fmla="*/ 694 h 1000"/>
                  <a:gd name="T76" fmla="*/ 657 w 2465"/>
                  <a:gd name="T77" fmla="*/ 573 h 1000"/>
                  <a:gd name="T78" fmla="*/ 266 w 2465"/>
                  <a:gd name="T79" fmla="*/ 463 h 1000"/>
                  <a:gd name="T80" fmla="*/ 145 w 2465"/>
                  <a:gd name="T81" fmla="*/ 584 h 1000"/>
                  <a:gd name="T82" fmla="*/ 375 w 2465"/>
                  <a:gd name="T83" fmla="*/ 584 h 1000"/>
                  <a:gd name="T84" fmla="*/ 407 w 2465"/>
                  <a:gd name="T85" fmla="*/ 234 h 1000"/>
                  <a:gd name="T86" fmla="*/ 407 w 2465"/>
                  <a:gd name="T87" fmla="*/ 3 h 1000"/>
                  <a:gd name="T88" fmla="*/ 286 w 2465"/>
                  <a:gd name="T89" fmla="*/ 124 h 1000"/>
                  <a:gd name="T90" fmla="*/ 536 w 2465"/>
                  <a:gd name="T91" fmla="*/ 395 h 1000"/>
                  <a:gd name="T92" fmla="*/ 657 w 2465"/>
                  <a:gd name="T93" fmla="*/ 274 h 1000"/>
                  <a:gd name="T94" fmla="*/ 427 w 2465"/>
                  <a:gd name="T95" fmla="*/ 274 h 1000"/>
                  <a:gd name="T96" fmla="*/ 266 w 2465"/>
                  <a:gd name="T97" fmla="*/ 395 h 1000"/>
                  <a:gd name="T98" fmla="*/ 266 w 2465"/>
                  <a:gd name="T99" fmla="*/ 165 h 1000"/>
                  <a:gd name="T100" fmla="*/ 145 w 2465"/>
                  <a:gd name="T101" fmla="*/ 286 h 1000"/>
                  <a:gd name="T102" fmla="*/ 689 w 2465"/>
                  <a:gd name="T103" fmla="*/ 322 h 1000"/>
                  <a:gd name="T104" fmla="*/ 568 w 2465"/>
                  <a:gd name="T105" fmla="*/ 443 h 1000"/>
                  <a:gd name="T106" fmla="*/ 799 w 2465"/>
                  <a:gd name="T107" fmla="*/ 443 h 1000"/>
                  <a:gd name="T108" fmla="*/ 286 w 2465"/>
                  <a:gd name="T109" fmla="*/ 432 h 1000"/>
                  <a:gd name="T110" fmla="*/ 407 w 2465"/>
                  <a:gd name="T111" fmla="*/ 553 h 1000"/>
                  <a:gd name="T112" fmla="*/ 407 w 2465"/>
                  <a:gd name="T113" fmla="*/ 322 h 1000"/>
                  <a:gd name="T114" fmla="*/ 124 w 2465"/>
                  <a:gd name="T115" fmla="*/ 553 h 1000"/>
                  <a:gd name="T116" fmla="*/ 3 w 2465"/>
                  <a:gd name="T117" fmla="*/ 432 h 1000"/>
                  <a:gd name="T118" fmla="*/ 234 w 2465"/>
                  <a:gd name="T119" fmla="*/ 43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5" h="1000">
                    <a:moveTo>
                      <a:pt x="2431" y="409"/>
                    </a:moveTo>
                    <a:cubicBezTo>
                      <a:pt x="2431" y="414"/>
                      <a:pt x="2433" y="416"/>
                      <a:pt x="2438" y="416"/>
                    </a:cubicBezTo>
                    <a:cubicBezTo>
                      <a:pt x="2455" y="416"/>
                      <a:pt x="2455" y="416"/>
                      <a:pt x="2455" y="416"/>
                    </a:cubicBezTo>
                    <a:cubicBezTo>
                      <a:pt x="2460" y="416"/>
                      <a:pt x="2462" y="414"/>
                      <a:pt x="2462" y="409"/>
                    </a:cubicBezTo>
                    <a:cubicBezTo>
                      <a:pt x="2462" y="380"/>
                      <a:pt x="2462" y="380"/>
                      <a:pt x="2462" y="380"/>
                    </a:cubicBezTo>
                    <a:cubicBezTo>
                      <a:pt x="2462" y="333"/>
                      <a:pt x="2435" y="295"/>
                      <a:pt x="2342" y="295"/>
                    </a:cubicBezTo>
                    <a:cubicBezTo>
                      <a:pt x="2248" y="295"/>
                      <a:pt x="2221" y="333"/>
                      <a:pt x="2221" y="380"/>
                    </a:cubicBezTo>
                    <a:cubicBezTo>
                      <a:pt x="2221" y="412"/>
                      <a:pt x="2221" y="412"/>
                      <a:pt x="2221" y="412"/>
                    </a:cubicBezTo>
                    <a:cubicBezTo>
                      <a:pt x="2221" y="450"/>
                      <a:pt x="2249" y="474"/>
                      <a:pt x="2273" y="483"/>
                    </a:cubicBezTo>
                    <a:cubicBezTo>
                      <a:pt x="2384" y="526"/>
                      <a:pt x="2384" y="526"/>
                      <a:pt x="2384" y="526"/>
                    </a:cubicBezTo>
                    <a:cubicBezTo>
                      <a:pt x="2408" y="535"/>
                      <a:pt x="2434" y="549"/>
                      <a:pt x="2434" y="582"/>
                    </a:cubicBezTo>
                    <a:cubicBezTo>
                      <a:pt x="2434" y="624"/>
                      <a:pt x="2434" y="624"/>
                      <a:pt x="2434" y="624"/>
                    </a:cubicBezTo>
                    <a:cubicBezTo>
                      <a:pt x="2434" y="660"/>
                      <a:pt x="2411" y="685"/>
                      <a:pt x="2341" y="685"/>
                    </a:cubicBezTo>
                    <a:cubicBezTo>
                      <a:pt x="2270" y="685"/>
                      <a:pt x="2248" y="660"/>
                      <a:pt x="2248" y="624"/>
                    </a:cubicBezTo>
                    <a:cubicBezTo>
                      <a:pt x="2248" y="597"/>
                      <a:pt x="2248" y="597"/>
                      <a:pt x="2248" y="597"/>
                    </a:cubicBezTo>
                    <a:cubicBezTo>
                      <a:pt x="2248" y="591"/>
                      <a:pt x="2246" y="589"/>
                      <a:pt x="2241" y="589"/>
                    </a:cubicBezTo>
                    <a:cubicBezTo>
                      <a:pt x="2224" y="589"/>
                      <a:pt x="2224" y="589"/>
                      <a:pt x="2224" y="589"/>
                    </a:cubicBezTo>
                    <a:cubicBezTo>
                      <a:pt x="2219" y="589"/>
                      <a:pt x="2216" y="591"/>
                      <a:pt x="2216" y="597"/>
                    </a:cubicBezTo>
                    <a:cubicBezTo>
                      <a:pt x="2216" y="628"/>
                      <a:pt x="2216" y="628"/>
                      <a:pt x="2216" y="628"/>
                    </a:cubicBezTo>
                    <a:cubicBezTo>
                      <a:pt x="2216" y="675"/>
                      <a:pt x="2246" y="712"/>
                      <a:pt x="2341" y="712"/>
                    </a:cubicBezTo>
                    <a:cubicBezTo>
                      <a:pt x="2436" y="712"/>
                      <a:pt x="2465" y="675"/>
                      <a:pt x="2465" y="628"/>
                    </a:cubicBezTo>
                    <a:cubicBezTo>
                      <a:pt x="2465" y="575"/>
                      <a:pt x="2465" y="575"/>
                      <a:pt x="2465" y="575"/>
                    </a:cubicBezTo>
                    <a:cubicBezTo>
                      <a:pt x="2465" y="534"/>
                      <a:pt x="2435" y="511"/>
                      <a:pt x="2405" y="500"/>
                    </a:cubicBezTo>
                    <a:cubicBezTo>
                      <a:pt x="2290" y="456"/>
                      <a:pt x="2290" y="456"/>
                      <a:pt x="2290" y="456"/>
                    </a:cubicBezTo>
                    <a:cubicBezTo>
                      <a:pt x="2274" y="450"/>
                      <a:pt x="2252" y="436"/>
                      <a:pt x="2252" y="405"/>
                    </a:cubicBezTo>
                    <a:cubicBezTo>
                      <a:pt x="2252" y="383"/>
                      <a:pt x="2252" y="383"/>
                      <a:pt x="2252" y="383"/>
                    </a:cubicBezTo>
                    <a:cubicBezTo>
                      <a:pt x="2252" y="347"/>
                      <a:pt x="2272" y="322"/>
                      <a:pt x="2342" y="322"/>
                    </a:cubicBezTo>
                    <a:cubicBezTo>
                      <a:pt x="2411" y="322"/>
                      <a:pt x="2431" y="347"/>
                      <a:pt x="2431" y="383"/>
                    </a:cubicBezTo>
                    <a:lnTo>
                      <a:pt x="2431" y="409"/>
                    </a:lnTo>
                    <a:close/>
                    <a:moveTo>
                      <a:pt x="1869" y="253"/>
                    </a:moveTo>
                    <a:cubicBezTo>
                      <a:pt x="1871" y="253"/>
                      <a:pt x="1872" y="255"/>
                      <a:pt x="1871" y="257"/>
                    </a:cubicBezTo>
                    <a:cubicBezTo>
                      <a:pt x="1739" y="749"/>
                      <a:pt x="1739" y="749"/>
                      <a:pt x="1739" y="749"/>
                    </a:cubicBezTo>
                    <a:cubicBezTo>
                      <a:pt x="1738" y="751"/>
                      <a:pt x="1736" y="753"/>
                      <a:pt x="1734" y="753"/>
                    </a:cubicBezTo>
                    <a:cubicBezTo>
                      <a:pt x="1711" y="753"/>
                      <a:pt x="1711" y="753"/>
                      <a:pt x="1711" y="753"/>
                    </a:cubicBezTo>
                    <a:cubicBezTo>
                      <a:pt x="1709" y="753"/>
                      <a:pt x="1708" y="751"/>
                      <a:pt x="1708" y="749"/>
                    </a:cubicBezTo>
                    <a:cubicBezTo>
                      <a:pt x="1841" y="257"/>
                      <a:pt x="1841" y="257"/>
                      <a:pt x="1841" y="257"/>
                    </a:cubicBezTo>
                    <a:cubicBezTo>
                      <a:pt x="1842" y="255"/>
                      <a:pt x="1844" y="253"/>
                      <a:pt x="1846" y="253"/>
                    </a:cubicBezTo>
                    <a:lnTo>
                      <a:pt x="1869" y="253"/>
                    </a:lnTo>
                    <a:close/>
                    <a:moveTo>
                      <a:pt x="1913" y="629"/>
                    </a:moveTo>
                    <a:cubicBezTo>
                      <a:pt x="1913" y="676"/>
                      <a:pt x="1942" y="714"/>
                      <a:pt x="2038" y="714"/>
                    </a:cubicBezTo>
                    <a:cubicBezTo>
                      <a:pt x="2134" y="714"/>
                      <a:pt x="2164" y="676"/>
                      <a:pt x="2164" y="629"/>
                    </a:cubicBezTo>
                    <a:cubicBezTo>
                      <a:pt x="2164" y="381"/>
                      <a:pt x="2164" y="381"/>
                      <a:pt x="2164" y="381"/>
                    </a:cubicBezTo>
                    <a:cubicBezTo>
                      <a:pt x="2164" y="334"/>
                      <a:pt x="2134" y="296"/>
                      <a:pt x="2038" y="296"/>
                    </a:cubicBezTo>
                    <a:cubicBezTo>
                      <a:pt x="1942" y="296"/>
                      <a:pt x="1913" y="334"/>
                      <a:pt x="1913" y="381"/>
                    </a:cubicBezTo>
                    <a:lnTo>
                      <a:pt x="1913" y="629"/>
                    </a:lnTo>
                    <a:close/>
                    <a:moveTo>
                      <a:pt x="2131" y="624"/>
                    </a:moveTo>
                    <a:cubicBezTo>
                      <a:pt x="2131" y="661"/>
                      <a:pt x="2108" y="686"/>
                      <a:pt x="2038" y="686"/>
                    </a:cubicBezTo>
                    <a:cubicBezTo>
                      <a:pt x="1968" y="686"/>
                      <a:pt x="1945" y="661"/>
                      <a:pt x="1945" y="624"/>
                    </a:cubicBezTo>
                    <a:cubicBezTo>
                      <a:pt x="1945" y="386"/>
                      <a:pt x="1945" y="386"/>
                      <a:pt x="1945" y="386"/>
                    </a:cubicBezTo>
                    <a:cubicBezTo>
                      <a:pt x="1945" y="349"/>
                      <a:pt x="1968" y="324"/>
                      <a:pt x="2038" y="324"/>
                    </a:cubicBezTo>
                    <a:cubicBezTo>
                      <a:pt x="2108" y="324"/>
                      <a:pt x="2131" y="349"/>
                      <a:pt x="2131" y="386"/>
                    </a:cubicBezTo>
                    <a:lnTo>
                      <a:pt x="2131" y="624"/>
                    </a:lnTo>
                    <a:close/>
                    <a:moveTo>
                      <a:pt x="1666" y="579"/>
                    </a:moveTo>
                    <a:cubicBezTo>
                      <a:pt x="1666" y="568"/>
                      <a:pt x="1663" y="564"/>
                      <a:pt x="1653" y="564"/>
                    </a:cubicBezTo>
                    <a:cubicBezTo>
                      <a:pt x="1603" y="564"/>
                      <a:pt x="1603" y="564"/>
                      <a:pt x="1603" y="564"/>
                    </a:cubicBezTo>
                    <a:cubicBezTo>
                      <a:pt x="1592" y="564"/>
                      <a:pt x="1588" y="568"/>
                      <a:pt x="1588" y="579"/>
                    </a:cubicBezTo>
                    <a:cubicBezTo>
                      <a:pt x="1588" y="601"/>
                      <a:pt x="1588" y="601"/>
                      <a:pt x="1588" y="601"/>
                    </a:cubicBezTo>
                    <a:cubicBezTo>
                      <a:pt x="1588" y="631"/>
                      <a:pt x="1567" y="646"/>
                      <a:pt x="1527" y="646"/>
                    </a:cubicBezTo>
                    <a:cubicBezTo>
                      <a:pt x="1487" y="646"/>
                      <a:pt x="1466" y="631"/>
                      <a:pt x="1466" y="601"/>
                    </a:cubicBezTo>
                    <a:cubicBezTo>
                      <a:pt x="1466" y="408"/>
                      <a:pt x="1466" y="408"/>
                      <a:pt x="1466" y="408"/>
                    </a:cubicBezTo>
                    <a:cubicBezTo>
                      <a:pt x="1466" y="378"/>
                      <a:pt x="1487" y="363"/>
                      <a:pt x="1527" y="363"/>
                    </a:cubicBezTo>
                    <a:cubicBezTo>
                      <a:pt x="1567" y="363"/>
                      <a:pt x="1588" y="378"/>
                      <a:pt x="1588" y="408"/>
                    </a:cubicBezTo>
                    <a:cubicBezTo>
                      <a:pt x="1588" y="423"/>
                      <a:pt x="1588" y="423"/>
                      <a:pt x="1588" y="423"/>
                    </a:cubicBezTo>
                    <a:cubicBezTo>
                      <a:pt x="1588" y="434"/>
                      <a:pt x="1592" y="438"/>
                      <a:pt x="1603" y="438"/>
                    </a:cubicBezTo>
                    <a:cubicBezTo>
                      <a:pt x="1653" y="438"/>
                      <a:pt x="1653" y="438"/>
                      <a:pt x="1653" y="438"/>
                    </a:cubicBezTo>
                    <a:cubicBezTo>
                      <a:pt x="1663" y="438"/>
                      <a:pt x="1666" y="434"/>
                      <a:pt x="1666" y="423"/>
                    </a:cubicBezTo>
                    <a:cubicBezTo>
                      <a:pt x="1666" y="394"/>
                      <a:pt x="1666" y="394"/>
                      <a:pt x="1666" y="394"/>
                    </a:cubicBezTo>
                    <a:cubicBezTo>
                      <a:pt x="1666" y="344"/>
                      <a:pt x="1634" y="296"/>
                      <a:pt x="1525" y="296"/>
                    </a:cubicBezTo>
                    <a:cubicBezTo>
                      <a:pt x="1417" y="296"/>
                      <a:pt x="1385" y="344"/>
                      <a:pt x="1385" y="394"/>
                    </a:cubicBezTo>
                    <a:cubicBezTo>
                      <a:pt x="1385" y="616"/>
                      <a:pt x="1385" y="616"/>
                      <a:pt x="1385" y="616"/>
                    </a:cubicBezTo>
                    <a:cubicBezTo>
                      <a:pt x="1385" y="666"/>
                      <a:pt x="1417" y="714"/>
                      <a:pt x="1525" y="714"/>
                    </a:cubicBezTo>
                    <a:cubicBezTo>
                      <a:pt x="1634" y="714"/>
                      <a:pt x="1666" y="666"/>
                      <a:pt x="1666" y="616"/>
                    </a:cubicBezTo>
                    <a:lnTo>
                      <a:pt x="1666" y="579"/>
                    </a:lnTo>
                    <a:close/>
                    <a:moveTo>
                      <a:pt x="1182" y="707"/>
                    </a:moveTo>
                    <a:cubicBezTo>
                      <a:pt x="1290" y="707"/>
                      <a:pt x="1328" y="660"/>
                      <a:pt x="1328" y="609"/>
                    </a:cubicBezTo>
                    <a:cubicBezTo>
                      <a:pt x="1328" y="397"/>
                      <a:pt x="1328" y="397"/>
                      <a:pt x="1328" y="397"/>
                    </a:cubicBezTo>
                    <a:cubicBezTo>
                      <a:pt x="1328" y="347"/>
                      <a:pt x="1290" y="299"/>
                      <a:pt x="1182" y="299"/>
                    </a:cubicBezTo>
                    <a:cubicBezTo>
                      <a:pt x="1051" y="299"/>
                      <a:pt x="1051" y="299"/>
                      <a:pt x="1051" y="299"/>
                    </a:cubicBezTo>
                    <a:cubicBezTo>
                      <a:pt x="1040" y="299"/>
                      <a:pt x="1037" y="304"/>
                      <a:pt x="1037" y="315"/>
                    </a:cubicBezTo>
                    <a:cubicBezTo>
                      <a:pt x="1037" y="691"/>
                      <a:pt x="1037" y="691"/>
                      <a:pt x="1037" y="691"/>
                    </a:cubicBezTo>
                    <a:cubicBezTo>
                      <a:pt x="1037" y="702"/>
                      <a:pt x="1040" y="707"/>
                      <a:pt x="1049" y="707"/>
                    </a:cubicBezTo>
                    <a:lnTo>
                      <a:pt x="1182" y="707"/>
                    </a:lnTo>
                    <a:close/>
                    <a:moveTo>
                      <a:pt x="1182" y="366"/>
                    </a:moveTo>
                    <a:cubicBezTo>
                      <a:pt x="1223" y="366"/>
                      <a:pt x="1247" y="381"/>
                      <a:pt x="1247" y="411"/>
                    </a:cubicBezTo>
                    <a:cubicBezTo>
                      <a:pt x="1247" y="595"/>
                      <a:pt x="1247" y="595"/>
                      <a:pt x="1247" y="595"/>
                    </a:cubicBezTo>
                    <a:cubicBezTo>
                      <a:pt x="1247" y="625"/>
                      <a:pt x="1223" y="640"/>
                      <a:pt x="1182" y="640"/>
                    </a:cubicBezTo>
                    <a:cubicBezTo>
                      <a:pt x="1118" y="640"/>
                      <a:pt x="1118" y="640"/>
                      <a:pt x="1118" y="640"/>
                    </a:cubicBezTo>
                    <a:cubicBezTo>
                      <a:pt x="1118" y="366"/>
                      <a:pt x="1118" y="366"/>
                      <a:pt x="1118" y="366"/>
                    </a:cubicBezTo>
                    <a:lnTo>
                      <a:pt x="1182" y="366"/>
                    </a:lnTo>
                    <a:close/>
                    <a:moveTo>
                      <a:pt x="59" y="538"/>
                    </a:moveTo>
                    <a:cubicBezTo>
                      <a:pt x="3" y="593"/>
                      <a:pt x="3" y="593"/>
                      <a:pt x="3" y="593"/>
                    </a:cubicBezTo>
                    <a:cubicBezTo>
                      <a:pt x="0" y="596"/>
                      <a:pt x="0" y="602"/>
                      <a:pt x="3" y="605"/>
                    </a:cubicBezTo>
                    <a:cubicBezTo>
                      <a:pt x="395" y="997"/>
                      <a:pt x="395" y="997"/>
                      <a:pt x="395" y="997"/>
                    </a:cubicBezTo>
                    <a:cubicBezTo>
                      <a:pt x="398" y="1000"/>
                      <a:pt x="404" y="1000"/>
                      <a:pt x="407" y="997"/>
                    </a:cubicBezTo>
                    <a:cubicBezTo>
                      <a:pt x="799" y="605"/>
                      <a:pt x="799" y="605"/>
                      <a:pt x="799" y="605"/>
                    </a:cubicBezTo>
                    <a:cubicBezTo>
                      <a:pt x="802" y="602"/>
                      <a:pt x="802" y="596"/>
                      <a:pt x="799" y="593"/>
                    </a:cubicBezTo>
                    <a:cubicBezTo>
                      <a:pt x="743" y="538"/>
                      <a:pt x="743" y="538"/>
                      <a:pt x="743" y="538"/>
                    </a:cubicBezTo>
                    <a:cubicBezTo>
                      <a:pt x="424" y="858"/>
                      <a:pt x="424" y="858"/>
                      <a:pt x="424" y="858"/>
                    </a:cubicBezTo>
                    <a:cubicBezTo>
                      <a:pt x="411" y="870"/>
                      <a:pt x="391" y="870"/>
                      <a:pt x="378" y="858"/>
                    </a:cubicBezTo>
                    <a:cubicBezTo>
                      <a:pt x="59" y="538"/>
                      <a:pt x="59" y="538"/>
                      <a:pt x="59" y="538"/>
                    </a:cubicBezTo>
                    <a:close/>
                    <a:moveTo>
                      <a:pt x="407" y="604"/>
                    </a:moveTo>
                    <a:cubicBezTo>
                      <a:pt x="404" y="601"/>
                      <a:pt x="398" y="601"/>
                      <a:pt x="395" y="604"/>
                    </a:cubicBezTo>
                    <a:cubicBezTo>
                      <a:pt x="286" y="714"/>
                      <a:pt x="286" y="714"/>
                      <a:pt x="286" y="714"/>
                    </a:cubicBezTo>
                    <a:cubicBezTo>
                      <a:pt x="283" y="717"/>
                      <a:pt x="283" y="722"/>
                      <a:pt x="286" y="725"/>
                    </a:cubicBezTo>
                    <a:cubicBezTo>
                      <a:pt x="395" y="835"/>
                      <a:pt x="395" y="835"/>
                      <a:pt x="395" y="835"/>
                    </a:cubicBezTo>
                    <a:cubicBezTo>
                      <a:pt x="398" y="838"/>
                      <a:pt x="404" y="838"/>
                      <a:pt x="407" y="835"/>
                    </a:cubicBezTo>
                    <a:cubicBezTo>
                      <a:pt x="516" y="725"/>
                      <a:pt x="516" y="725"/>
                      <a:pt x="516" y="725"/>
                    </a:cubicBezTo>
                    <a:cubicBezTo>
                      <a:pt x="519" y="722"/>
                      <a:pt x="519" y="717"/>
                      <a:pt x="516" y="714"/>
                    </a:cubicBezTo>
                    <a:lnTo>
                      <a:pt x="407" y="604"/>
                    </a:lnTo>
                    <a:close/>
                    <a:moveTo>
                      <a:pt x="548" y="463"/>
                    </a:moveTo>
                    <a:cubicBezTo>
                      <a:pt x="545" y="460"/>
                      <a:pt x="540" y="460"/>
                      <a:pt x="536" y="463"/>
                    </a:cubicBezTo>
                    <a:cubicBezTo>
                      <a:pt x="427" y="573"/>
                      <a:pt x="427" y="573"/>
                      <a:pt x="427" y="573"/>
                    </a:cubicBezTo>
                    <a:cubicBezTo>
                      <a:pt x="424" y="576"/>
                      <a:pt x="424" y="581"/>
                      <a:pt x="427" y="584"/>
                    </a:cubicBezTo>
                    <a:cubicBezTo>
                      <a:pt x="536" y="694"/>
                      <a:pt x="536" y="694"/>
                      <a:pt x="536" y="694"/>
                    </a:cubicBezTo>
                    <a:cubicBezTo>
                      <a:pt x="540" y="697"/>
                      <a:pt x="545" y="697"/>
                      <a:pt x="548" y="694"/>
                    </a:cubicBezTo>
                    <a:cubicBezTo>
                      <a:pt x="657" y="584"/>
                      <a:pt x="657" y="584"/>
                      <a:pt x="657" y="584"/>
                    </a:cubicBezTo>
                    <a:cubicBezTo>
                      <a:pt x="661" y="581"/>
                      <a:pt x="661" y="576"/>
                      <a:pt x="657" y="573"/>
                    </a:cubicBezTo>
                    <a:lnTo>
                      <a:pt x="548" y="463"/>
                    </a:lnTo>
                    <a:close/>
                    <a:moveTo>
                      <a:pt x="375" y="573"/>
                    </a:moveTo>
                    <a:cubicBezTo>
                      <a:pt x="266" y="463"/>
                      <a:pt x="266" y="463"/>
                      <a:pt x="266" y="463"/>
                    </a:cubicBezTo>
                    <a:cubicBezTo>
                      <a:pt x="262" y="460"/>
                      <a:pt x="257" y="460"/>
                      <a:pt x="254" y="463"/>
                    </a:cubicBezTo>
                    <a:cubicBezTo>
                      <a:pt x="145" y="573"/>
                      <a:pt x="145" y="573"/>
                      <a:pt x="145" y="573"/>
                    </a:cubicBezTo>
                    <a:cubicBezTo>
                      <a:pt x="141" y="576"/>
                      <a:pt x="141" y="581"/>
                      <a:pt x="145" y="584"/>
                    </a:cubicBezTo>
                    <a:cubicBezTo>
                      <a:pt x="254" y="694"/>
                      <a:pt x="254" y="694"/>
                      <a:pt x="254" y="694"/>
                    </a:cubicBezTo>
                    <a:cubicBezTo>
                      <a:pt x="257" y="697"/>
                      <a:pt x="262" y="697"/>
                      <a:pt x="266" y="694"/>
                    </a:cubicBezTo>
                    <a:cubicBezTo>
                      <a:pt x="375" y="584"/>
                      <a:pt x="375" y="584"/>
                      <a:pt x="375" y="584"/>
                    </a:cubicBezTo>
                    <a:cubicBezTo>
                      <a:pt x="378" y="581"/>
                      <a:pt x="378" y="576"/>
                      <a:pt x="375" y="573"/>
                    </a:cubicBezTo>
                    <a:close/>
                    <a:moveTo>
                      <a:pt x="395" y="234"/>
                    </a:moveTo>
                    <a:cubicBezTo>
                      <a:pt x="398" y="237"/>
                      <a:pt x="404" y="237"/>
                      <a:pt x="407" y="234"/>
                    </a:cubicBezTo>
                    <a:cubicBezTo>
                      <a:pt x="516" y="124"/>
                      <a:pt x="516" y="124"/>
                      <a:pt x="516" y="124"/>
                    </a:cubicBezTo>
                    <a:cubicBezTo>
                      <a:pt x="519" y="121"/>
                      <a:pt x="519" y="116"/>
                      <a:pt x="516" y="113"/>
                    </a:cubicBezTo>
                    <a:cubicBezTo>
                      <a:pt x="407" y="3"/>
                      <a:pt x="407" y="3"/>
                      <a:pt x="407" y="3"/>
                    </a:cubicBezTo>
                    <a:cubicBezTo>
                      <a:pt x="404" y="0"/>
                      <a:pt x="398" y="0"/>
                      <a:pt x="395" y="3"/>
                    </a:cubicBezTo>
                    <a:cubicBezTo>
                      <a:pt x="286" y="113"/>
                      <a:pt x="286" y="113"/>
                      <a:pt x="286" y="113"/>
                    </a:cubicBezTo>
                    <a:cubicBezTo>
                      <a:pt x="283" y="116"/>
                      <a:pt x="283" y="121"/>
                      <a:pt x="286" y="124"/>
                    </a:cubicBezTo>
                    <a:lnTo>
                      <a:pt x="395" y="234"/>
                    </a:lnTo>
                    <a:close/>
                    <a:moveTo>
                      <a:pt x="427" y="286"/>
                    </a:moveTo>
                    <a:cubicBezTo>
                      <a:pt x="536" y="395"/>
                      <a:pt x="536" y="395"/>
                      <a:pt x="536" y="395"/>
                    </a:cubicBezTo>
                    <a:cubicBezTo>
                      <a:pt x="540" y="398"/>
                      <a:pt x="545" y="398"/>
                      <a:pt x="548" y="395"/>
                    </a:cubicBezTo>
                    <a:cubicBezTo>
                      <a:pt x="657" y="286"/>
                      <a:pt x="657" y="286"/>
                      <a:pt x="657" y="286"/>
                    </a:cubicBezTo>
                    <a:cubicBezTo>
                      <a:pt x="661" y="283"/>
                      <a:pt x="661" y="277"/>
                      <a:pt x="657" y="274"/>
                    </a:cubicBezTo>
                    <a:cubicBezTo>
                      <a:pt x="548" y="165"/>
                      <a:pt x="548" y="165"/>
                      <a:pt x="548" y="165"/>
                    </a:cubicBezTo>
                    <a:cubicBezTo>
                      <a:pt x="545" y="162"/>
                      <a:pt x="540" y="162"/>
                      <a:pt x="536" y="165"/>
                    </a:cubicBezTo>
                    <a:cubicBezTo>
                      <a:pt x="427" y="274"/>
                      <a:pt x="427" y="274"/>
                      <a:pt x="427" y="274"/>
                    </a:cubicBezTo>
                    <a:cubicBezTo>
                      <a:pt x="424" y="277"/>
                      <a:pt x="424" y="283"/>
                      <a:pt x="427" y="286"/>
                    </a:cubicBezTo>
                    <a:close/>
                    <a:moveTo>
                      <a:pt x="254" y="395"/>
                    </a:moveTo>
                    <a:cubicBezTo>
                      <a:pt x="257" y="398"/>
                      <a:pt x="262" y="398"/>
                      <a:pt x="266" y="395"/>
                    </a:cubicBezTo>
                    <a:cubicBezTo>
                      <a:pt x="375" y="286"/>
                      <a:pt x="375" y="286"/>
                      <a:pt x="375" y="286"/>
                    </a:cubicBezTo>
                    <a:cubicBezTo>
                      <a:pt x="378" y="283"/>
                      <a:pt x="378" y="277"/>
                      <a:pt x="375" y="274"/>
                    </a:cubicBezTo>
                    <a:cubicBezTo>
                      <a:pt x="266" y="165"/>
                      <a:pt x="266" y="165"/>
                      <a:pt x="266" y="165"/>
                    </a:cubicBezTo>
                    <a:cubicBezTo>
                      <a:pt x="262" y="162"/>
                      <a:pt x="257" y="162"/>
                      <a:pt x="254" y="165"/>
                    </a:cubicBezTo>
                    <a:cubicBezTo>
                      <a:pt x="145" y="274"/>
                      <a:pt x="145" y="274"/>
                      <a:pt x="145" y="274"/>
                    </a:cubicBezTo>
                    <a:cubicBezTo>
                      <a:pt x="141" y="277"/>
                      <a:pt x="141" y="283"/>
                      <a:pt x="145" y="286"/>
                    </a:cubicBezTo>
                    <a:lnTo>
                      <a:pt x="254" y="395"/>
                    </a:lnTo>
                    <a:close/>
                    <a:moveTo>
                      <a:pt x="799" y="432"/>
                    </a:moveTo>
                    <a:cubicBezTo>
                      <a:pt x="689" y="322"/>
                      <a:pt x="689" y="322"/>
                      <a:pt x="689" y="322"/>
                    </a:cubicBezTo>
                    <a:cubicBezTo>
                      <a:pt x="686" y="319"/>
                      <a:pt x="681" y="319"/>
                      <a:pt x="678" y="322"/>
                    </a:cubicBezTo>
                    <a:cubicBezTo>
                      <a:pt x="568" y="432"/>
                      <a:pt x="568" y="432"/>
                      <a:pt x="568" y="432"/>
                    </a:cubicBezTo>
                    <a:cubicBezTo>
                      <a:pt x="565" y="435"/>
                      <a:pt x="565" y="440"/>
                      <a:pt x="568" y="443"/>
                    </a:cubicBezTo>
                    <a:cubicBezTo>
                      <a:pt x="678" y="553"/>
                      <a:pt x="678" y="553"/>
                      <a:pt x="678" y="553"/>
                    </a:cubicBezTo>
                    <a:cubicBezTo>
                      <a:pt x="681" y="556"/>
                      <a:pt x="686" y="556"/>
                      <a:pt x="689" y="553"/>
                    </a:cubicBezTo>
                    <a:cubicBezTo>
                      <a:pt x="799" y="443"/>
                      <a:pt x="799" y="443"/>
                      <a:pt x="799" y="443"/>
                    </a:cubicBezTo>
                    <a:cubicBezTo>
                      <a:pt x="802" y="440"/>
                      <a:pt x="802" y="435"/>
                      <a:pt x="799" y="432"/>
                    </a:cubicBezTo>
                    <a:close/>
                    <a:moveTo>
                      <a:pt x="395" y="322"/>
                    </a:moveTo>
                    <a:cubicBezTo>
                      <a:pt x="286" y="432"/>
                      <a:pt x="286" y="432"/>
                      <a:pt x="286" y="432"/>
                    </a:cubicBezTo>
                    <a:cubicBezTo>
                      <a:pt x="283" y="435"/>
                      <a:pt x="283" y="440"/>
                      <a:pt x="286" y="443"/>
                    </a:cubicBezTo>
                    <a:cubicBezTo>
                      <a:pt x="395" y="553"/>
                      <a:pt x="395" y="553"/>
                      <a:pt x="395" y="553"/>
                    </a:cubicBezTo>
                    <a:cubicBezTo>
                      <a:pt x="398" y="556"/>
                      <a:pt x="404" y="556"/>
                      <a:pt x="407" y="553"/>
                    </a:cubicBezTo>
                    <a:cubicBezTo>
                      <a:pt x="516" y="443"/>
                      <a:pt x="516" y="443"/>
                      <a:pt x="516" y="443"/>
                    </a:cubicBezTo>
                    <a:cubicBezTo>
                      <a:pt x="519" y="440"/>
                      <a:pt x="519" y="435"/>
                      <a:pt x="516" y="432"/>
                    </a:cubicBezTo>
                    <a:cubicBezTo>
                      <a:pt x="407" y="322"/>
                      <a:pt x="407" y="322"/>
                      <a:pt x="407" y="322"/>
                    </a:cubicBezTo>
                    <a:cubicBezTo>
                      <a:pt x="404" y="319"/>
                      <a:pt x="398" y="319"/>
                      <a:pt x="395" y="322"/>
                    </a:cubicBezTo>
                    <a:close/>
                    <a:moveTo>
                      <a:pt x="234" y="443"/>
                    </a:moveTo>
                    <a:cubicBezTo>
                      <a:pt x="124" y="553"/>
                      <a:pt x="124" y="553"/>
                      <a:pt x="124" y="553"/>
                    </a:cubicBezTo>
                    <a:cubicBezTo>
                      <a:pt x="121" y="556"/>
                      <a:pt x="116" y="556"/>
                      <a:pt x="113" y="553"/>
                    </a:cubicBezTo>
                    <a:cubicBezTo>
                      <a:pt x="3" y="443"/>
                      <a:pt x="3" y="443"/>
                      <a:pt x="3" y="443"/>
                    </a:cubicBezTo>
                    <a:cubicBezTo>
                      <a:pt x="0" y="440"/>
                      <a:pt x="0" y="435"/>
                      <a:pt x="3" y="432"/>
                    </a:cubicBezTo>
                    <a:cubicBezTo>
                      <a:pt x="113" y="322"/>
                      <a:pt x="113" y="322"/>
                      <a:pt x="113" y="322"/>
                    </a:cubicBezTo>
                    <a:cubicBezTo>
                      <a:pt x="116" y="319"/>
                      <a:pt x="121" y="319"/>
                      <a:pt x="124" y="322"/>
                    </a:cubicBezTo>
                    <a:cubicBezTo>
                      <a:pt x="234" y="432"/>
                      <a:pt x="234" y="432"/>
                      <a:pt x="234" y="432"/>
                    </a:cubicBezTo>
                    <a:cubicBezTo>
                      <a:pt x="237" y="435"/>
                      <a:pt x="237" y="440"/>
                      <a:pt x="234" y="443"/>
                    </a:cubicBezTo>
                    <a:close/>
                  </a:path>
                </a:pathLst>
              </a:custGeom>
              <a:solidFill>
                <a:srgbClr val="323A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grpSp>
        <p:grpSp>
          <p:nvGrpSpPr>
            <p:cNvPr id="15" name="Group 23">
              <a:extLst>
                <a:ext uri="{FF2B5EF4-FFF2-40B4-BE49-F238E27FC236}">
                  <a16:creationId xmlns:a16="http://schemas.microsoft.com/office/drawing/2014/main" id="{C37B9967-9AD4-493C-84B3-B8432409CFC4}"/>
                </a:ext>
              </a:extLst>
            </p:cNvPr>
            <p:cNvGrpSpPr/>
            <p:nvPr/>
          </p:nvGrpSpPr>
          <p:grpSpPr>
            <a:xfrm>
              <a:off x="274637" y="4632698"/>
              <a:ext cx="8588403" cy="624694"/>
              <a:chOff x="274637" y="4632698"/>
              <a:chExt cx="8588403" cy="624694"/>
            </a:xfrm>
          </p:grpSpPr>
          <p:sp>
            <p:nvSpPr>
              <p:cNvPr id="37" name="Rectangle 14">
                <a:extLst>
                  <a:ext uri="{FF2B5EF4-FFF2-40B4-BE49-F238E27FC236}">
                    <a16:creationId xmlns:a16="http://schemas.microsoft.com/office/drawing/2014/main" id="{1EAB7165-B267-4FCE-92B0-90945EA5B8ED}"/>
                  </a:ext>
                </a:extLst>
              </p:cNvPr>
              <p:cNvSpPr/>
              <p:nvPr/>
            </p:nvSpPr>
            <p:spPr bwMode="auto">
              <a:xfrm>
                <a:off x="274637" y="4632698"/>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Databases &amp; middleware</a:t>
                </a:r>
              </a:p>
            </p:txBody>
          </p:sp>
          <p:pic>
            <p:nvPicPr>
              <p:cNvPr id="38" name="Picture 51">
                <a:extLst>
                  <a:ext uri="{FF2B5EF4-FFF2-40B4-BE49-F238E27FC236}">
                    <a16:creationId xmlns:a16="http://schemas.microsoft.com/office/drawing/2014/main" id="{911E5501-46B3-495B-8D20-9C8EA886573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14311" y="4845833"/>
                <a:ext cx="322890" cy="240876"/>
              </a:xfrm>
              <a:prstGeom prst="rect">
                <a:avLst/>
              </a:prstGeom>
            </p:spPr>
          </p:pic>
          <p:pic>
            <p:nvPicPr>
              <p:cNvPr id="39" name="Picture 24" descr="https://azure.microsoft.com/svghandler/documentdb?width=600&amp;height=315">
                <a:extLst>
                  <a:ext uri="{FF2B5EF4-FFF2-40B4-BE49-F238E27FC236}">
                    <a16:creationId xmlns:a16="http://schemas.microsoft.com/office/drawing/2014/main" id="{B0910C39-9245-4CD4-A356-DBA8A21277DA}"/>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373" r="29373"/>
              <a:stretch/>
            </p:blipFill>
            <p:spPr bwMode="auto">
              <a:xfrm>
                <a:off x="3441888" y="4802610"/>
                <a:ext cx="217602" cy="2769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91">
                <a:extLst>
                  <a:ext uri="{FF2B5EF4-FFF2-40B4-BE49-F238E27FC236}">
                    <a16:creationId xmlns:a16="http://schemas.microsoft.com/office/drawing/2014/main" id="{D3C98CBF-4AEB-422D-92EF-A77C9616FAE9}"/>
                  </a:ext>
                </a:extLst>
              </p:cNvPr>
              <p:cNvPicPr>
                <a:picLocks noChangeAspect="1"/>
              </p:cNvPicPr>
              <p:nvPr/>
            </p:nvPicPr>
            <p:blipFill>
              <a:blip r:embed="rId14"/>
              <a:stretch>
                <a:fillRect/>
              </a:stretch>
            </p:blipFill>
            <p:spPr>
              <a:xfrm>
                <a:off x="4102573" y="4876709"/>
                <a:ext cx="688675" cy="200116"/>
              </a:xfrm>
              <a:prstGeom prst="rect">
                <a:avLst/>
              </a:prstGeom>
            </p:spPr>
          </p:pic>
          <p:pic>
            <p:nvPicPr>
              <p:cNvPr id="41" name="Picture 92">
                <a:extLst>
                  <a:ext uri="{FF2B5EF4-FFF2-40B4-BE49-F238E27FC236}">
                    <a16:creationId xmlns:a16="http://schemas.microsoft.com/office/drawing/2014/main" id="{210E71CA-68AB-43FA-B1BE-363FB378616D}"/>
                  </a:ext>
                </a:extLst>
              </p:cNvPr>
              <p:cNvPicPr>
                <a:picLocks noChangeAspect="1"/>
              </p:cNvPicPr>
              <p:nvPr/>
            </p:nvPicPr>
            <p:blipFill>
              <a:blip r:embed="rId15"/>
              <a:stretch>
                <a:fillRect/>
              </a:stretch>
            </p:blipFill>
            <p:spPr>
              <a:xfrm>
                <a:off x="5960263" y="4829349"/>
                <a:ext cx="687783" cy="259966"/>
              </a:xfrm>
              <a:prstGeom prst="rect">
                <a:avLst/>
              </a:prstGeom>
            </p:spPr>
          </p:pic>
          <p:pic>
            <p:nvPicPr>
              <p:cNvPr id="42" name="Picture 28" descr="https://upload.wikimedia.org/wikipedia/commons/thumb/6/68/Mariadb-seal-browntext.svg/2000px-Mariadb-seal-browntext.svg.png">
                <a:extLst>
                  <a:ext uri="{FF2B5EF4-FFF2-40B4-BE49-F238E27FC236}">
                    <a16:creationId xmlns:a16="http://schemas.microsoft.com/office/drawing/2014/main" id="{E74B6564-2C08-41AC-8863-B18D440AC4B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91129" y="4835642"/>
                <a:ext cx="902254" cy="28060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0" descr="https://upload.wikimedia.org/wikipedia/commons/thumb/5/5e/Cassandra_logo.svg/1280px-Cassandra_logo.svg.png">
                <a:extLst>
                  <a:ext uri="{FF2B5EF4-FFF2-40B4-BE49-F238E27FC236}">
                    <a16:creationId xmlns:a16="http://schemas.microsoft.com/office/drawing/2014/main" id="{945F636D-8E62-44F9-B464-C6DCDA78005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36465" y="4814084"/>
                <a:ext cx="426575" cy="2859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24">
              <a:extLst>
                <a:ext uri="{FF2B5EF4-FFF2-40B4-BE49-F238E27FC236}">
                  <a16:creationId xmlns:a16="http://schemas.microsoft.com/office/drawing/2014/main" id="{A52015E0-1819-4448-AE01-AD15DB7F86A8}"/>
                </a:ext>
              </a:extLst>
            </p:cNvPr>
            <p:cNvGrpSpPr/>
            <p:nvPr/>
          </p:nvGrpSpPr>
          <p:grpSpPr>
            <a:xfrm>
              <a:off x="274637" y="3931666"/>
              <a:ext cx="8142267" cy="624694"/>
              <a:chOff x="274637" y="3931666"/>
              <a:chExt cx="8142267" cy="624694"/>
            </a:xfrm>
          </p:grpSpPr>
          <p:sp>
            <p:nvSpPr>
              <p:cNvPr id="30" name="Rectangle 13">
                <a:extLst>
                  <a:ext uri="{FF2B5EF4-FFF2-40B4-BE49-F238E27FC236}">
                    <a16:creationId xmlns:a16="http://schemas.microsoft.com/office/drawing/2014/main" id="{1DFAC23D-D4DD-469E-8F99-EB6CF2C8C053}"/>
                  </a:ext>
                </a:extLst>
              </p:cNvPr>
              <p:cNvSpPr/>
              <p:nvPr/>
            </p:nvSpPr>
            <p:spPr bwMode="auto">
              <a:xfrm>
                <a:off x="274637" y="3931666"/>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Frameworks</a:t>
                </a:r>
              </a:p>
            </p:txBody>
          </p:sp>
          <p:pic>
            <p:nvPicPr>
              <p:cNvPr id="31" name="Picture 42" descr="PHP.png">
                <a:extLst>
                  <a:ext uri="{FF2B5EF4-FFF2-40B4-BE49-F238E27FC236}">
                    <a16:creationId xmlns:a16="http://schemas.microsoft.com/office/drawing/2014/main" id="{EB8F7501-BC01-45EC-8CE6-69AD4708E46D}"/>
                  </a:ext>
                </a:extLst>
              </p:cNvPr>
              <p:cNvPicPr>
                <a:picLocks noChangeAspect="1"/>
              </p:cNvPicPr>
              <p:nvPr/>
            </p:nvPicPr>
            <p:blipFill>
              <a:blip r:embed="rId18" cstate="print">
                <a:extLst/>
              </a:blip>
              <a:stretch>
                <a:fillRect/>
              </a:stretch>
            </p:blipFill>
            <p:spPr>
              <a:xfrm>
                <a:off x="7227072" y="4134189"/>
                <a:ext cx="393005" cy="239739"/>
              </a:xfrm>
              <a:prstGeom prst="rect">
                <a:avLst/>
              </a:prstGeom>
            </p:spPr>
          </p:pic>
          <p:pic>
            <p:nvPicPr>
              <p:cNvPr id="32" name="Picture 2">
                <a:extLst>
                  <a:ext uri="{FF2B5EF4-FFF2-40B4-BE49-F238E27FC236}">
                    <a16:creationId xmlns:a16="http://schemas.microsoft.com/office/drawing/2014/main" id="{5ECA14A6-AD1F-45A6-AB4B-4EC7FCBB1333}"/>
                  </a:ext>
                </a:extLst>
              </p:cNvPr>
              <p:cNvPicPr>
                <a:picLocks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3441888" y="4066209"/>
                <a:ext cx="356206" cy="3460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R">
                <a:extLst>
                  <a:ext uri="{FF2B5EF4-FFF2-40B4-BE49-F238E27FC236}">
                    <a16:creationId xmlns:a16="http://schemas.microsoft.com/office/drawing/2014/main" id="{FE79B338-4EDC-4015-9896-CBF882E64BE7}"/>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95905" y="4087991"/>
                <a:ext cx="320999" cy="30733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2" descr="https://nodeblog.files.wordpress.com/2011/07/nodejs.png">
                <a:extLst>
                  <a:ext uri="{FF2B5EF4-FFF2-40B4-BE49-F238E27FC236}">
                    <a16:creationId xmlns:a16="http://schemas.microsoft.com/office/drawing/2014/main" id="{EFF0E004-CA83-4740-BD62-7C88AC88D9F4}"/>
                  </a:ext>
                </a:extLst>
              </p:cNvPr>
              <p:cNvPicPr>
                <a:picLocks noChangeAspect="1" noChangeArrowheads="1"/>
              </p:cNvPicPr>
              <p:nvPr/>
            </p:nvPicPr>
            <p:blipFill rotWithShape="1">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l="5562" t="9822" r="2009" b="15595"/>
              <a:stretch/>
            </p:blipFill>
            <p:spPr bwMode="auto">
              <a:xfrm>
                <a:off x="4153117" y="4095442"/>
                <a:ext cx="806117" cy="22302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https://janikvonrotz.ch/wp-content/uploads/2015/10/Python-Logo.png">
                <a:extLst>
                  <a:ext uri="{FF2B5EF4-FFF2-40B4-BE49-F238E27FC236}">
                    <a16:creationId xmlns:a16="http://schemas.microsoft.com/office/drawing/2014/main" id="{9313E5E5-A4B0-42E6-9D78-BF0820BB0AD4}"/>
                  </a:ext>
                </a:extLst>
              </p:cNvPr>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2741" t="22824" r="3664" b="31799"/>
              <a:stretch/>
            </p:blipFill>
            <p:spPr bwMode="auto">
              <a:xfrm>
                <a:off x="5314257" y="4146403"/>
                <a:ext cx="724792" cy="18680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2">
                <a:extLst>
                  <a:ext uri="{FF2B5EF4-FFF2-40B4-BE49-F238E27FC236}">
                    <a16:creationId xmlns:a16="http://schemas.microsoft.com/office/drawing/2014/main" id="{B36BEED9-4EC6-46EE-ADAE-DCF2BB1538DD}"/>
                  </a:ext>
                </a:extLst>
              </p:cNvPr>
              <p:cNvPicPr>
                <a:picLocks noChangeAspect="1"/>
              </p:cNvPicPr>
              <p:nvPr/>
            </p:nvPicPr>
            <p:blipFill>
              <a:blip r:embed="rId23"/>
              <a:stretch>
                <a:fillRect/>
              </a:stretch>
            </p:blipFill>
            <p:spPr>
              <a:xfrm>
                <a:off x="6514878" y="4023548"/>
                <a:ext cx="236365" cy="440931"/>
              </a:xfrm>
              <a:prstGeom prst="rect">
                <a:avLst/>
              </a:prstGeom>
            </p:spPr>
          </p:pic>
        </p:grpSp>
        <p:grpSp>
          <p:nvGrpSpPr>
            <p:cNvPr id="17" name="Group 25">
              <a:extLst>
                <a:ext uri="{FF2B5EF4-FFF2-40B4-BE49-F238E27FC236}">
                  <a16:creationId xmlns:a16="http://schemas.microsoft.com/office/drawing/2014/main" id="{49F0606F-0F00-490A-87EB-349D1B3E12F9}"/>
                </a:ext>
              </a:extLst>
            </p:cNvPr>
            <p:cNvGrpSpPr/>
            <p:nvPr/>
          </p:nvGrpSpPr>
          <p:grpSpPr>
            <a:xfrm>
              <a:off x="274637" y="3230634"/>
              <a:ext cx="7787509" cy="624694"/>
              <a:chOff x="274637" y="3230634"/>
              <a:chExt cx="7787509" cy="624694"/>
            </a:xfrm>
          </p:grpSpPr>
          <p:sp>
            <p:nvSpPr>
              <p:cNvPr id="24" name="Rectangle 12">
                <a:extLst>
                  <a:ext uri="{FF2B5EF4-FFF2-40B4-BE49-F238E27FC236}">
                    <a16:creationId xmlns:a16="http://schemas.microsoft.com/office/drawing/2014/main" id="{957AAC0E-C9AE-4A3D-9936-55202FACF2CC}"/>
                  </a:ext>
                </a:extLst>
              </p:cNvPr>
              <p:cNvSpPr/>
              <p:nvPr/>
            </p:nvSpPr>
            <p:spPr bwMode="auto">
              <a:xfrm>
                <a:off x="274637" y="3230634"/>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DevOps</a:t>
                </a:r>
              </a:p>
            </p:txBody>
          </p:sp>
          <p:pic>
            <p:nvPicPr>
              <p:cNvPr id="25" name="Picture 39">
                <a:extLst>
                  <a:ext uri="{FF2B5EF4-FFF2-40B4-BE49-F238E27FC236}">
                    <a16:creationId xmlns:a16="http://schemas.microsoft.com/office/drawing/2014/main" id="{F336D1DB-13CB-4510-941B-10FB35CAB5E3}"/>
                  </a:ext>
                </a:extLst>
              </p:cNvPr>
              <p:cNvPicPr>
                <a:picLocks noChangeAspect="1"/>
              </p:cNvPicPr>
              <p:nvPr/>
            </p:nvPicPr>
            <p:blipFill rotWithShape="1">
              <a:blip r:embed="rId24">
                <a:clrChange>
                  <a:clrFrom>
                    <a:srgbClr val="FFFFFF"/>
                  </a:clrFrom>
                  <a:clrTo>
                    <a:srgbClr val="FFFFFF">
                      <a:alpha val="0"/>
                    </a:srgbClr>
                  </a:clrTo>
                </a:clrChange>
              </a:blip>
              <a:stretch/>
            </p:blipFill>
            <p:spPr>
              <a:xfrm>
                <a:off x="5950748" y="3379861"/>
                <a:ext cx="333262" cy="337706"/>
              </a:xfrm>
              <a:prstGeom prst="rect">
                <a:avLst/>
              </a:prstGeom>
            </p:spPr>
          </p:pic>
          <p:pic>
            <p:nvPicPr>
              <p:cNvPr id="26" name="Picture 40">
                <a:extLst>
                  <a:ext uri="{FF2B5EF4-FFF2-40B4-BE49-F238E27FC236}">
                    <a16:creationId xmlns:a16="http://schemas.microsoft.com/office/drawing/2014/main" id="{421858E7-DC58-4B05-8B5D-0A7C2456D14E}"/>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84747" y="3393322"/>
                <a:ext cx="277399" cy="299318"/>
              </a:xfrm>
              <a:prstGeom prst="rect">
                <a:avLst/>
              </a:prstGeom>
            </p:spPr>
          </p:pic>
          <p:pic>
            <p:nvPicPr>
              <p:cNvPr id="27" name="Picture 103">
                <a:extLst>
                  <a:ext uri="{FF2B5EF4-FFF2-40B4-BE49-F238E27FC236}">
                    <a16:creationId xmlns:a16="http://schemas.microsoft.com/office/drawing/2014/main" id="{31BF57C7-2723-4349-944B-C7F0D32F58A9}"/>
                  </a:ext>
                </a:extLst>
              </p:cNvPr>
              <p:cNvPicPr>
                <a:picLocks noChangeAspect="1"/>
              </p:cNvPicPr>
              <p:nvPr/>
            </p:nvPicPr>
            <p:blipFill>
              <a:blip r:embed="rId26"/>
              <a:stretch>
                <a:fillRect/>
              </a:stretch>
            </p:blipFill>
            <p:spPr>
              <a:xfrm>
                <a:off x="3441888" y="3348010"/>
                <a:ext cx="396823" cy="389942"/>
              </a:xfrm>
              <a:prstGeom prst="rect">
                <a:avLst/>
              </a:prstGeom>
            </p:spPr>
          </p:pic>
          <p:pic>
            <p:nvPicPr>
              <p:cNvPr id="28" name="Picture 36" descr="https://bigpanda.io/images/integrations/ansible.png">
                <a:extLst>
                  <a:ext uri="{FF2B5EF4-FFF2-40B4-BE49-F238E27FC236}">
                    <a16:creationId xmlns:a16="http://schemas.microsoft.com/office/drawing/2014/main" id="{4C149C64-0E32-48A6-B126-6F464BEAD0E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19964" y="3337556"/>
                <a:ext cx="1349531" cy="40862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8" descr="http://thedailywtf.com/Content/Images/Sponsors/puppetlabs.png">
                <a:extLst>
                  <a:ext uri="{FF2B5EF4-FFF2-40B4-BE49-F238E27FC236}">
                    <a16:creationId xmlns:a16="http://schemas.microsoft.com/office/drawing/2014/main" id="{4D187BB6-DBF9-494C-B921-088DCDE41CD2}"/>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665263" y="3468339"/>
                <a:ext cx="738232" cy="2138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26">
              <a:extLst>
                <a:ext uri="{FF2B5EF4-FFF2-40B4-BE49-F238E27FC236}">
                  <a16:creationId xmlns:a16="http://schemas.microsoft.com/office/drawing/2014/main" id="{CA606281-B070-4AD8-9715-04759D2E9377}"/>
                </a:ext>
              </a:extLst>
            </p:cNvPr>
            <p:cNvGrpSpPr/>
            <p:nvPr/>
          </p:nvGrpSpPr>
          <p:grpSpPr>
            <a:xfrm>
              <a:off x="274637" y="2529602"/>
              <a:ext cx="7856143" cy="624694"/>
              <a:chOff x="274637" y="2529602"/>
              <a:chExt cx="7856143" cy="624694"/>
            </a:xfrm>
          </p:grpSpPr>
          <p:sp>
            <p:nvSpPr>
              <p:cNvPr id="19" name="Rectangle 11">
                <a:extLst>
                  <a:ext uri="{FF2B5EF4-FFF2-40B4-BE49-F238E27FC236}">
                    <a16:creationId xmlns:a16="http://schemas.microsoft.com/office/drawing/2014/main" id="{2CF8FAAA-82E0-4C82-A35F-75B2178F8BC8}"/>
                  </a:ext>
                </a:extLst>
              </p:cNvPr>
              <p:cNvSpPr/>
              <p:nvPr/>
            </p:nvSpPr>
            <p:spPr bwMode="auto">
              <a:xfrm>
                <a:off x="274637" y="2529602"/>
                <a:ext cx="3017552" cy="6246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281" tIns="91427" rIns="0" bIns="91427"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293" fontAlgn="base">
                  <a:lnSpc>
                    <a:spcPct val="80000"/>
                  </a:lnSpc>
                  <a:spcBef>
                    <a:spcPct val="0"/>
                  </a:spcBef>
                  <a:spcAft>
                    <a:spcPct val="0"/>
                  </a:spcAft>
                </a:pPr>
                <a:r>
                  <a:rPr lang="en-US" sz="1765" dirty="0">
                    <a:gradFill>
                      <a:gsLst>
                        <a:gs pos="40179">
                          <a:schemeClr val="tx1"/>
                        </a:gs>
                        <a:gs pos="88000">
                          <a:schemeClr val="tx1"/>
                        </a:gs>
                      </a:gsLst>
                      <a:lin ang="5400000" scaled="0"/>
                    </a:gradFill>
                    <a:latin typeface="Segoe UI Semilight" panose="020B0402040204020203" pitchFamily="34" charset="0"/>
                    <a:ea typeface="Segoe UI" pitchFamily="34" charset="0"/>
                    <a:cs typeface="Segoe UI Semilight" panose="020B0402040204020203" pitchFamily="34" charset="0"/>
                  </a:rPr>
                  <a:t>Applications</a:t>
                </a:r>
              </a:p>
            </p:txBody>
          </p:sp>
          <p:sp>
            <p:nvSpPr>
              <p:cNvPr id="20" name="Freeform 5">
                <a:extLst>
                  <a:ext uri="{FF2B5EF4-FFF2-40B4-BE49-F238E27FC236}">
                    <a16:creationId xmlns:a16="http://schemas.microsoft.com/office/drawing/2014/main" id="{55AF334D-C704-4E0F-847C-E5A3AD60FF95}"/>
                  </a:ext>
                </a:extLst>
              </p:cNvPr>
              <p:cNvSpPr>
                <a:spLocks noChangeAspect="1" noEditPoints="1"/>
              </p:cNvSpPr>
              <p:nvPr/>
            </p:nvSpPr>
            <p:spPr bwMode="auto">
              <a:xfrm>
                <a:off x="3441888" y="2711347"/>
                <a:ext cx="1182945" cy="270169"/>
              </a:xfrm>
              <a:custGeom>
                <a:avLst/>
                <a:gdLst>
                  <a:gd name="T0" fmla="*/ 854 w 1539"/>
                  <a:gd name="T1" fmla="*/ 160 h 349"/>
                  <a:gd name="T2" fmla="*/ 779 w 1539"/>
                  <a:gd name="T3" fmla="*/ 190 h 349"/>
                  <a:gd name="T4" fmla="*/ 705 w 1539"/>
                  <a:gd name="T5" fmla="*/ 132 h 349"/>
                  <a:gd name="T6" fmla="*/ 705 w 1539"/>
                  <a:gd name="T7" fmla="*/ 238 h 349"/>
                  <a:gd name="T8" fmla="*/ 751 w 1539"/>
                  <a:gd name="T9" fmla="*/ 191 h 349"/>
                  <a:gd name="T10" fmla="*/ 962 w 1539"/>
                  <a:gd name="T11" fmla="*/ 181 h 349"/>
                  <a:gd name="T12" fmla="*/ 765 w 1539"/>
                  <a:gd name="T13" fmla="*/ 135 h 349"/>
                  <a:gd name="T14" fmla="*/ 894 w 1539"/>
                  <a:gd name="T15" fmla="*/ 228 h 349"/>
                  <a:gd name="T16" fmla="*/ 894 w 1539"/>
                  <a:gd name="T17" fmla="*/ 135 h 349"/>
                  <a:gd name="T18" fmla="*/ 109 w 1539"/>
                  <a:gd name="T19" fmla="*/ 309 h 349"/>
                  <a:gd name="T20" fmla="*/ 263 w 1539"/>
                  <a:gd name="T21" fmla="*/ 126 h 349"/>
                  <a:gd name="T22" fmla="*/ 174 w 1539"/>
                  <a:gd name="T23" fmla="*/ 25 h 349"/>
                  <a:gd name="T24" fmla="*/ 100 w 1539"/>
                  <a:gd name="T25" fmla="*/ 103 h 349"/>
                  <a:gd name="T26" fmla="*/ 147 w 1539"/>
                  <a:gd name="T27" fmla="*/ 104 h 349"/>
                  <a:gd name="T28" fmla="*/ 211 w 1539"/>
                  <a:gd name="T29" fmla="*/ 91 h 349"/>
                  <a:gd name="T30" fmla="*/ 264 w 1539"/>
                  <a:gd name="T31" fmla="*/ 215 h 349"/>
                  <a:gd name="T32" fmla="*/ 174 w 1539"/>
                  <a:gd name="T33" fmla="*/ 324 h 349"/>
                  <a:gd name="T34" fmla="*/ 306 w 1539"/>
                  <a:gd name="T35" fmla="*/ 103 h 349"/>
                  <a:gd name="T36" fmla="*/ 324 w 1539"/>
                  <a:gd name="T37" fmla="*/ 174 h 349"/>
                  <a:gd name="T38" fmla="*/ 349 w 1539"/>
                  <a:gd name="T39" fmla="*/ 174 h 349"/>
                  <a:gd name="T40" fmla="*/ 174 w 1539"/>
                  <a:gd name="T41" fmla="*/ 8 h 349"/>
                  <a:gd name="T42" fmla="*/ 517 w 1539"/>
                  <a:gd name="T43" fmla="*/ 193 h 349"/>
                  <a:gd name="T44" fmla="*/ 586 w 1539"/>
                  <a:gd name="T45" fmla="*/ 91 h 349"/>
                  <a:gd name="T46" fmla="*/ 508 w 1539"/>
                  <a:gd name="T47" fmla="*/ 244 h 349"/>
                  <a:gd name="T48" fmla="*/ 396 w 1539"/>
                  <a:gd name="T49" fmla="*/ 128 h 349"/>
                  <a:gd name="T50" fmla="*/ 438 w 1539"/>
                  <a:gd name="T51" fmla="*/ 98 h 349"/>
                  <a:gd name="T52" fmla="*/ 483 w 1539"/>
                  <a:gd name="T53" fmla="*/ 91 h 349"/>
                  <a:gd name="T54" fmla="*/ 632 w 1539"/>
                  <a:gd name="T55" fmla="*/ 121 h 349"/>
                  <a:gd name="T56" fmla="*/ 590 w 1539"/>
                  <a:gd name="T57" fmla="*/ 181 h 349"/>
                  <a:gd name="T58" fmla="*/ 1046 w 1539"/>
                  <a:gd name="T59" fmla="*/ 231 h 349"/>
                  <a:gd name="T60" fmla="*/ 995 w 1539"/>
                  <a:gd name="T61" fmla="*/ 192 h 349"/>
                  <a:gd name="T62" fmla="*/ 1038 w 1539"/>
                  <a:gd name="T63" fmla="*/ 91 h 349"/>
                  <a:gd name="T64" fmla="*/ 1019 w 1539"/>
                  <a:gd name="T65" fmla="*/ 192 h 349"/>
                  <a:gd name="T66" fmla="*/ 1019 w 1539"/>
                  <a:gd name="T67" fmla="*/ 163 h 349"/>
                  <a:gd name="T68" fmla="*/ 1325 w 1539"/>
                  <a:gd name="T69" fmla="*/ 206 h 349"/>
                  <a:gd name="T70" fmla="*/ 1267 w 1539"/>
                  <a:gd name="T71" fmla="*/ 199 h 349"/>
                  <a:gd name="T72" fmla="*/ 1302 w 1539"/>
                  <a:gd name="T73" fmla="*/ 153 h 349"/>
                  <a:gd name="T74" fmla="*/ 1286 w 1539"/>
                  <a:gd name="T75" fmla="*/ 135 h 349"/>
                  <a:gd name="T76" fmla="*/ 1321 w 1539"/>
                  <a:gd name="T77" fmla="*/ 125 h 349"/>
                  <a:gd name="T78" fmla="*/ 1244 w 1539"/>
                  <a:gd name="T79" fmla="*/ 203 h 349"/>
                  <a:gd name="T80" fmla="*/ 1205 w 1539"/>
                  <a:gd name="T81" fmla="*/ 158 h 349"/>
                  <a:gd name="T82" fmla="*/ 1122 w 1539"/>
                  <a:gd name="T83" fmla="*/ 160 h 349"/>
                  <a:gd name="T84" fmla="*/ 1168 w 1539"/>
                  <a:gd name="T85" fmla="*/ 238 h 349"/>
                  <a:gd name="T86" fmla="*/ 1151 w 1539"/>
                  <a:gd name="T87" fmla="*/ 191 h 349"/>
                  <a:gd name="T88" fmla="*/ 1325 w 1539"/>
                  <a:gd name="T89" fmla="*/ 206 h 349"/>
                  <a:gd name="T90" fmla="*/ 1181 w 1539"/>
                  <a:gd name="T91" fmla="*/ 158 h 349"/>
                  <a:gd name="T92" fmla="*/ 1363 w 1539"/>
                  <a:gd name="T93" fmla="*/ 231 h 349"/>
                  <a:gd name="T94" fmla="*/ 1358 w 1539"/>
                  <a:gd name="T95" fmla="*/ 196 h 349"/>
                  <a:gd name="T96" fmla="*/ 1375 w 1539"/>
                  <a:gd name="T97" fmla="*/ 184 h 349"/>
                  <a:gd name="T98" fmla="*/ 1418 w 1539"/>
                  <a:gd name="T99" fmla="*/ 121 h 349"/>
                  <a:gd name="T100" fmla="*/ 1389 w 1539"/>
                  <a:gd name="T101" fmla="*/ 132 h 349"/>
                  <a:gd name="T102" fmla="*/ 1435 w 1539"/>
                  <a:gd name="T103" fmla="*/ 206 h 349"/>
                  <a:gd name="T104" fmla="*/ 1462 w 1539"/>
                  <a:gd name="T105" fmla="*/ 242 h 349"/>
                  <a:gd name="T106" fmla="*/ 1501 w 1539"/>
                  <a:gd name="T107" fmla="*/ 231 h 349"/>
                  <a:gd name="T108" fmla="*/ 1456 w 1539"/>
                  <a:gd name="T109" fmla="*/ 151 h 349"/>
                  <a:gd name="T110" fmla="*/ 1529 w 1539"/>
                  <a:gd name="T111" fmla="*/ 121 h 349"/>
                  <a:gd name="T112" fmla="*/ 1475 w 1539"/>
                  <a:gd name="T113" fmla="*/ 146 h 349"/>
                  <a:gd name="T114" fmla="*/ 1498 w 1539"/>
                  <a:gd name="T115" fmla="*/ 24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9" h="349">
                    <a:moveTo>
                      <a:pt x="893" y="125"/>
                    </a:moveTo>
                    <a:cubicBezTo>
                      <a:pt x="832" y="125"/>
                      <a:pt x="832" y="125"/>
                      <a:pt x="832" y="125"/>
                    </a:cubicBezTo>
                    <a:cubicBezTo>
                      <a:pt x="832" y="132"/>
                      <a:pt x="832" y="132"/>
                      <a:pt x="832" y="132"/>
                    </a:cubicBezTo>
                    <a:cubicBezTo>
                      <a:pt x="851" y="132"/>
                      <a:pt x="854" y="136"/>
                      <a:pt x="854" y="160"/>
                    </a:cubicBezTo>
                    <a:cubicBezTo>
                      <a:pt x="854" y="203"/>
                      <a:pt x="854" y="203"/>
                      <a:pt x="854" y="203"/>
                    </a:cubicBezTo>
                    <a:cubicBezTo>
                      <a:pt x="854" y="227"/>
                      <a:pt x="851" y="232"/>
                      <a:pt x="832" y="232"/>
                    </a:cubicBezTo>
                    <a:cubicBezTo>
                      <a:pt x="818" y="230"/>
                      <a:pt x="808" y="222"/>
                      <a:pt x="794" y="207"/>
                    </a:cubicBezTo>
                    <a:cubicBezTo>
                      <a:pt x="779" y="190"/>
                      <a:pt x="779" y="190"/>
                      <a:pt x="779" y="190"/>
                    </a:cubicBezTo>
                    <a:cubicBezTo>
                      <a:pt x="800" y="186"/>
                      <a:pt x="811" y="173"/>
                      <a:pt x="811" y="158"/>
                    </a:cubicBezTo>
                    <a:cubicBezTo>
                      <a:pt x="811" y="139"/>
                      <a:pt x="795" y="125"/>
                      <a:pt x="765" y="125"/>
                    </a:cubicBezTo>
                    <a:cubicBezTo>
                      <a:pt x="705" y="125"/>
                      <a:pt x="705" y="125"/>
                      <a:pt x="705" y="125"/>
                    </a:cubicBezTo>
                    <a:cubicBezTo>
                      <a:pt x="705" y="132"/>
                      <a:pt x="705" y="132"/>
                      <a:pt x="705" y="132"/>
                    </a:cubicBezTo>
                    <a:cubicBezTo>
                      <a:pt x="724" y="132"/>
                      <a:pt x="727" y="136"/>
                      <a:pt x="727" y="160"/>
                    </a:cubicBezTo>
                    <a:cubicBezTo>
                      <a:pt x="727" y="203"/>
                      <a:pt x="727" y="203"/>
                      <a:pt x="727" y="203"/>
                    </a:cubicBezTo>
                    <a:cubicBezTo>
                      <a:pt x="727" y="227"/>
                      <a:pt x="724" y="232"/>
                      <a:pt x="705" y="232"/>
                    </a:cubicBezTo>
                    <a:cubicBezTo>
                      <a:pt x="705" y="238"/>
                      <a:pt x="705" y="238"/>
                      <a:pt x="705" y="238"/>
                    </a:cubicBezTo>
                    <a:cubicBezTo>
                      <a:pt x="773" y="238"/>
                      <a:pt x="773" y="238"/>
                      <a:pt x="773" y="238"/>
                    </a:cubicBezTo>
                    <a:cubicBezTo>
                      <a:pt x="773" y="232"/>
                      <a:pt x="773" y="232"/>
                      <a:pt x="773" y="232"/>
                    </a:cubicBezTo>
                    <a:cubicBezTo>
                      <a:pt x="754" y="232"/>
                      <a:pt x="751" y="227"/>
                      <a:pt x="751" y="203"/>
                    </a:cubicBezTo>
                    <a:cubicBezTo>
                      <a:pt x="751" y="191"/>
                      <a:pt x="751" y="191"/>
                      <a:pt x="751" y="191"/>
                    </a:cubicBezTo>
                    <a:cubicBezTo>
                      <a:pt x="757" y="191"/>
                      <a:pt x="757" y="191"/>
                      <a:pt x="757" y="191"/>
                    </a:cubicBezTo>
                    <a:cubicBezTo>
                      <a:pt x="794" y="238"/>
                      <a:pt x="794" y="238"/>
                      <a:pt x="794" y="238"/>
                    </a:cubicBezTo>
                    <a:cubicBezTo>
                      <a:pt x="893" y="238"/>
                      <a:pt x="893" y="238"/>
                      <a:pt x="893" y="238"/>
                    </a:cubicBezTo>
                    <a:cubicBezTo>
                      <a:pt x="941" y="238"/>
                      <a:pt x="962" y="212"/>
                      <a:pt x="962" y="181"/>
                    </a:cubicBezTo>
                    <a:cubicBezTo>
                      <a:pt x="962" y="151"/>
                      <a:pt x="941" y="125"/>
                      <a:pt x="893" y="125"/>
                    </a:cubicBezTo>
                    <a:close/>
                    <a:moveTo>
                      <a:pt x="751" y="180"/>
                    </a:moveTo>
                    <a:cubicBezTo>
                      <a:pt x="751" y="135"/>
                      <a:pt x="751" y="135"/>
                      <a:pt x="751" y="135"/>
                    </a:cubicBezTo>
                    <a:cubicBezTo>
                      <a:pt x="765" y="135"/>
                      <a:pt x="765" y="135"/>
                      <a:pt x="765" y="135"/>
                    </a:cubicBezTo>
                    <a:cubicBezTo>
                      <a:pt x="780" y="135"/>
                      <a:pt x="787" y="146"/>
                      <a:pt x="787" y="158"/>
                    </a:cubicBezTo>
                    <a:cubicBezTo>
                      <a:pt x="787" y="170"/>
                      <a:pt x="780" y="180"/>
                      <a:pt x="765" y="180"/>
                    </a:cubicBezTo>
                    <a:lnTo>
                      <a:pt x="751" y="180"/>
                    </a:lnTo>
                    <a:close/>
                    <a:moveTo>
                      <a:pt x="894" y="228"/>
                    </a:moveTo>
                    <a:cubicBezTo>
                      <a:pt x="891" y="228"/>
                      <a:pt x="891" y="228"/>
                      <a:pt x="891" y="228"/>
                    </a:cubicBezTo>
                    <a:cubicBezTo>
                      <a:pt x="879" y="228"/>
                      <a:pt x="877" y="224"/>
                      <a:pt x="877" y="209"/>
                    </a:cubicBezTo>
                    <a:cubicBezTo>
                      <a:pt x="877" y="135"/>
                      <a:pt x="877" y="135"/>
                      <a:pt x="877" y="135"/>
                    </a:cubicBezTo>
                    <a:cubicBezTo>
                      <a:pt x="877" y="135"/>
                      <a:pt x="892" y="135"/>
                      <a:pt x="894" y="135"/>
                    </a:cubicBezTo>
                    <a:cubicBezTo>
                      <a:pt x="929" y="135"/>
                      <a:pt x="935" y="161"/>
                      <a:pt x="935" y="181"/>
                    </a:cubicBezTo>
                    <a:cubicBezTo>
                      <a:pt x="935" y="202"/>
                      <a:pt x="929" y="228"/>
                      <a:pt x="894" y="228"/>
                    </a:cubicBezTo>
                    <a:close/>
                    <a:moveTo>
                      <a:pt x="25" y="174"/>
                    </a:moveTo>
                    <a:cubicBezTo>
                      <a:pt x="25" y="234"/>
                      <a:pt x="59" y="285"/>
                      <a:pt x="109" y="309"/>
                    </a:cubicBezTo>
                    <a:cubicBezTo>
                      <a:pt x="38" y="114"/>
                      <a:pt x="38" y="114"/>
                      <a:pt x="38" y="114"/>
                    </a:cubicBezTo>
                    <a:cubicBezTo>
                      <a:pt x="29" y="132"/>
                      <a:pt x="25" y="153"/>
                      <a:pt x="25" y="174"/>
                    </a:cubicBezTo>
                    <a:close/>
                    <a:moveTo>
                      <a:pt x="275" y="167"/>
                    </a:moveTo>
                    <a:cubicBezTo>
                      <a:pt x="275" y="148"/>
                      <a:pt x="269" y="136"/>
                      <a:pt x="263" y="126"/>
                    </a:cubicBezTo>
                    <a:cubicBezTo>
                      <a:pt x="256" y="113"/>
                      <a:pt x="248" y="103"/>
                      <a:pt x="248" y="91"/>
                    </a:cubicBezTo>
                    <a:cubicBezTo>
                      <a:pt x="248" y="77"/>
                      <a:pt x="259" y="64"/>
                      <a:pt x="274" y="64"/>
                    </a:cubicBezTo>
                    <a:cubicBezTo>
                      <a:pt x="274" y="64"/>
                      <a:pt x="275" y="64"/>
                      <a:pt x="275" y="64"/>
                    </a:cubicBezTo>
                    <a:cubicBezTo>
                      <a:pt x="249" y="40"/>
                      <a:pt x="213" y="25"/>
                      <a:pt x="174" y="25"/>
                    </a:cubicBezTo>
                    <a:cubicBezTo>
                      <a:pt x="122" y="25"/>
                      <a:pt x="76" y="52"/>
                      <a:pt x="49" y="92"/>
                    </a:cubicBezTo>
                    <a:cubicBezTo>
                      <a:pt x="53" y="92"/>
                      <a:pt x="56" y="92"/>
                      <a:pt x="59" y="92"/>
                    </a:cubicBezTo>
                    <a:cubicBezTo>
                      <a:pt x="75" y="92"/>
                      <a:pt x="99" y="91"/>
                      <a:pt x="99" y="91"/>
                    </a:cubicBezTo>
                    <a:cubicBezTo>
                      <a:pt x="107" y="90"/>
                      <a:pt x="108" y="102"/>
                      <a:pt x="100" y="103"/>
                    </a:cubicBezTo>
                    <a:cubicBezTo>
                      <a:pt x="100" y="103"/>
                      <a:pt x="92" y="104"/>
                      <a:pt x="83" y="104"/>
                    </a:cubicBezTo>
                    <a:cubicBezTo>
                      <a:pt x="137" y="266"/>
                      <a:pt x="137" y="266"/>
                      <a:pt x="137" y="266"/>
                    </a:cubicBezTo>
                    <a:cubicBezTo>
                      <a:pt x="170" y="168"/>
                      <a:pt x="170" y="168"/>
                      <a:pt x="170" y="168"/>
                    </a:cubicBezTo>
                    <a:cubicBezTo>
                      <a:pt x="147" y="104"/>
                      <a:pt x="147" y="104"/>
                      <a:pt x="147" y="104"/>
                    </a:cubicBezTo>
                    <a:cubicBezTo>
                      <a:pt x="139" y="104"/>
                      <a:pt x="131" y="103"/>
                      <a:pt x="131" y="103"/>
                    </a:cubicBezTo>
                    <a:cubicBezTo>
                      <a:pt x="123" y="102"/>
                      <a:pt x="124" y="90"/>
                      <a:pt x="132" y="91"/>
                    </a:cubicBezTo>
                    <a:cubicBezTo>
                      <a:pt x="132" y="91"/>
                      <a:pt x="157" y="92"/>
                      <a:pt x="171" y="92"/>
                    </a:cubicBezTo>
                    <a:cubicBezTo>
                      <a:pt x="187" y="92"/>
                      <a:pt x="211" y="91"/>
                      <a:pt x="211" y="91"/>
                    </a:cubicBezTo>
                    <a:cubicBezTo>
                      <a:pt x="219" y="90"/>
                      <a:pt x="220" y="102"/>
                      <a:pt x="212" y="103"/>
                    </a:cubicBezTo>
                    <a:cubicBezTo>
                      <a:pt x="212" y="103"/>
                      <a:pt x="204" y="104"/>
                      <a:pt x="195" y="104"/>
                    </a:cubicBezTo>
                    <a:cubicBezTo>
                      <a:pt x="249" y="265"/>
                      <a:pt x="249" y="265"/>
                      <a:pt x="249" y="265"/>
                    </a:cubicBezTo>
                    <a:cubicBezTo>
                      <a:pt x="264" y="215"/>
                      <a:pt x="264" y="215"/>
                      <a:pt x="264" y="215"/>
                    </a:cubicBezTo>
                    <a:cubicBezTo>
                      <a:pt x="272" y="196"/>
                      <a:pt x="275" y="180"/>
                      <a:pt x="275" y="167"/>
                    </a:cubicBezTo>
                    <a:close/>
                    <a:moveTo>
                      <a:pt x="177" y="188"/>
                    </a:moveTo>
                    <a:cubicBezTo>
                      <a:pt x="132" y="318"/>
                      <a:pt x="132" y="318"/>
                      <a:pt x="132" y="318"/>
                    </a:cubicBezTo>
                    <a:cubicBezTo>
                      <a:pt x="146" y="322"/>
                      <a:pt x="160" y="324"/>
                      <a:pt x="174" y="324"/>
                    </a:cubicBezTo>
                    <a:cubicBezTo>
                      <a:pt x="192" y="324"/>
                      <a:pt x="209" y="321"/>
                      <a:pt x="224" y="316"/>
                    </a:cubicBezTo>
                    <a:cubicBezTo>
                      <a:pt x="224" y="315"/>
                      <a:pt x="223" y="314"/>
                      <a:pt x="223" y="314"/>
                    </a:cubicBezTo>
                    <a:lnTo>
                      <a:pt x="177" y="188"/>
                    </a:lnTo>
                    <a:close/>
                    <a:moveTo>
                      <a:pt x="306" y="103"/>
                    </a:moveTo>
                    <a:cubicBezTo>
                      <a:pt x="306" y="107"/>
                      <a:pt x="307" y="113"/>
                      <a:pt x="307" y="118"/>
                    </a:cubicBezTo>
                    <a:cubicBezTo>
                      <a:pt x="307" y="133"/>
                      <a:pt x="304" y="150"/>
                      <a:pt x="295" y="172"/>
                    </a:cubicBezTo>
                    <a:cubicBezTo>
                      <a:pt x="250" y="304"/>
                      <a:pt x="250" y="304"/>
                      <a:pt x="250" y="304"/>
                    </a:cubicBezTo>
                    <a:cubicBezTo>
                      <a:pt x="294" y="278"/>
                      <a:pt x="324" y="230"/>
                      <a:pt x="324" y="174"/>
                    </a:cubicBezTo>
                    <a:cubicBezTo>
                      <a:pt x="324" y="148"/>
                      <a:pt x="317" y="124"/>
                      <a:pt x="306" y="103"/>
                    </a:cubicBezTo>
                    <a:close/>
                    <a:moveTo>
                      <a:pt x="0" y="174"/>
                    </a:moveTo>
                    <a:cubicBezTo>
                      <a:pt x="0" y="271"/>
                      <a:pt x="78" y="349"/>
                      <a:pt x="174" y="349"/>
                    </a:cubicBezTo>
                    <a:cubicBezTo>
                      <a:pt x="271" y="349"/>
                      <a:pt x="349" y="271"/>
                      <a:pt x="349" y="174"/>
                    </a:cubicBezTo>
                    <a:cubicBezTo>
                      <a:pt x="349" y="78"/>
                      <a:pt x="271" y="0"/>
                      <a:pt x="174" y="0"/>
                    </a:cubicBezTo>
                    <a:cubicBezTo>
                      <a:pt x="78" y="0"/>
                      <a:pt x="0" y="78"/>
                      <a:pt x="0" y="174"/>
                    </a:cubicBezTo>
                    <a:close/>
                    <a:moveTo>
                      <a:pt x="8" y="174"/>
                    </a:moveTo>
                    <a:cubicBezTo>
                      <a:pt x="8" y="83"/>
                      <a:pt x="83" y="8"/>
                      <a:pt x="174" y="8"/>
                    </a:cubicBezTo>
                    <a:cubicBezTo>
                      <a:pt x="266" y="8"/>
                      <a:pt x="341" y="83"/>
                      <a:pt x="341" y="174"/>
                    </a:cubicBezTo>
                    <a:cubicBezTo>
                      <a:pt x="341" y="266"/>
                      <a:pt x="266" y="341"/>
                      <a:pt x="174" y="341"/>
                    </a:cubicBezTo>
                    <a:cubicBezTo>
                      <a:pt x="83" y="341"/>
                      <a:pt x="8" y="266"/>
                      <a:pt x="8" y="174"/>
                    </a:cubicBezTo>
                    <a:close/>
                    <a:moveTo>
                      <a:pt x="517" y="193"/>
                    </a:moveTo>
                    <a:cubicBezTo>
                      <a:pt x="540" y="124"/>
                      <a:pt x="540" y="124"/>
                      <a:pt x="540" y="124"/>
                    </a:cubicBezTo>
                    <a:cubicBezTo>
                      <a:pt x="547" y="104"/>
                      <a:pt x="544" y="98"/>
                      <a:pt x="522" y="98"/>
                    </a:cubicBezTo>
                    <a:cubicBezTo>
                      <a:pt x="522" y="91"/>
                      <a:pt x="522" y="91"/>
                      <a:pt x="522" y="91"/>
                    </a:cubicBezTo>
                    <a:cubicBezTo>
                      <a:pt x="586" y="91"/>
                      <a:pt x="586" y="91"/>
                      <a:pt x="586" y="91"/>
                    </a:cubicBezTo>
                    <a:cubicBezTo>
                      <a:pt x="586" y="98"/>
                      <a:pt x="586" y="98"/>
                      <a:pt x="586" y="98"/>
                    </a:cubicBezTo>
                    <a:cubicBezTo>
                      <a:pt x="565" y="98"/>
                      <a:pt x="560" y="103"/>
                      <a:pt x="551" y="128"/>
                    </a:cubicBezTo>
                    <a:cubicBezTo>
                      <a:pt x="512" y="244"/>
                      <a:pt x="512" y="244"/>
                      <a:pt x="512" y="244"/>
                    </a:cubicBezTo>
                    <a:cubicBezTo>
                      <a:pt x="508" y="244"/>
                      <a:pt x="508" y="244"/>
                      <a:pt x="508" y="244"/>
                    </a:cubicBezTo>
                    <a:cubicBezTo>
                      <a:pt x="474" y="138"/>
                      <a:pt x="474" y="138"/>
                      <a:pt x="474" y="138"/>
                    </a:cubicBezTo>
                    <a:cubicBezTo>
                      <a:pt x="438" y="244"/>
                      <a:pt x="438" y="244"/>
                      <a:pt x="438" y="244"/>
                    </a:cubicBezTo>
                    <a:cubicBezTo>
                      <a:pt x="434" y="244"/>
                      <a:pt x="434" y="244"/>
                      <a:pt x="434" y="244"/>
                    </a:cubicBezTo>
                    <a:cubicBezTo>
                      <a:pt x="396" y="128"/>
                      <a:pt x="396" y="128"/>
                      <a:pt x="396" y="128"/>
                    </a:cubicBezTo>
                    <a:cubicBezTo>
                      <a:pt x="388" y="103"/>
                      <a:pt x="383" y="98"/>
                      <a:pt x="363" y="98"/>
                    </a:cubicBezTo>
                    <a:cubicBezTo>
                      <a:pt x="363" y="91"/>
                      <a:pt x="363" y="91"/>
                      <a:pt x="363" y="91"/>
                    </a:cubicBezTo>
                    <a:cubicBezTo>
                      <a:pt x="438" y="91"/>
                      <a:pt x="438" y="91"/>
                      <a:pt x="438" y="91"/>
                    </a:cubicBezTo>
                    <a:cubicBezTo>
                      <a:pt x="438" y="98"/>
                      <a:pt x="438" y="98"/>
                      <a:pt x="438" y="98"/>
                    </a:cubicBezTo>
                    <a:cubicBezTo>
                      <a:pt x="418" y="98"/>
                      <a:pt x="413" y="103"/>
                      <a:pt x="420" y="124"/>
                    </a:cubicBezTo>
                    <a:cubicBezTo>
                      <a:pt x="443" y="193"/>
                      <a:pt x="443" y="193"/>
                      <a:pt x="443" y="193"/>
                    </a:cubicBezTo>
                    <a:cubicBezTo>
                      <a:pt x="477" y="91"/>
                      <a:pt x="477" y="91"/>
                      <a:pt x="477" y="91"/>
                    </a:cubicBezTo>
                    <a:cubicBezTo>
                      <a:pt x="483" y="91"/>
                      <a:pt x="483" y="91"/>
                      <a:pt x="483" y="91"/>
                    </a:cubicBezTo>
                    <a:lnTo>
                      <a:pt x="517" y="193"/>
                    </a:lnTo>
                    <a:close/>
                    <a:moveTo>
                      <a:pt x="632" y="242"/>
                    </a:moveTo>
                    <a:cubicBezTo>
                      <a:pt x="595" y="242"/>
                      <a:pt x="564" y="215"/>
                      <a:pt x="564" y="181"/>
                    </a:cubicBezTo>
                    <a:cubicBezTo>
                      <a:pt x="564" y="148"/>
                      <a:pt x="595" y="121"/>
                      <a:pt x="632" y="121"/>
                    </a:cubicBezTo>
                    <a:cubicBezTo>
                      <a:pt x="669" y="121"/>
                      <a:pt x="700" y="148"/>
                      <a:pt x="700" y="181"/>
                    </a:cubicBezTo>
                    <a:cubicBezTo>
                      <a:pt x="700" y="215"/>
                      <a:pt x="669" y="242"/>
                      <a:pt x="632" y="242"/>
                    </a:cubicBezTo>
                    <a:close/>
                    <a:moveTo>
                      <a:pt x="632" y="131"/>
                    </a:moveTo>
                    <a:cubicBezTo>
                      <a:pt x="601" y="131"/>
                      <a:pt x="590" y="159"/>
                      <a:pt x="590" y="181"/>
                    </a:cubicBezTo>
                    <a:cubicBezTo>
                      <a:pt x="590" y="204"/>
                      <a:pt x="601" y="232"/>
                      <a:pt x="632" y="232"/>
                    </a:cubicBezTo>
                    <a:cubicBezTo>
                      <a:pt x="663" y="232"/>
                      <a:pt x="674" y="204"/>
                      <a:pt x="674" y="181"/>
                    </a:cubicBezTo>
                    <a:cubicBezTo>
                      <a:pt x="674" y="159"/>
                      <a:pt x="663" y="131"/>
                      <a:pt x="632" y="131"/>
                    </a:cubicBezTo>
                    <a:close/>
                    <a:moveTo>
                      <a:pt x="1046" y="231"/>
                    </a:moveTo>
                    <a:cubicBezTo>
                      <a:pt x="1046" y="238"/>
                      <a:pt x="1046" y="238"/>
                      <a:pt x="1046" y="238"/>
                    </a:cubicBezTo>
                    <a:cubicBezTo>
                      <a:pt x="968" y="238"/>
                      <a:pt x="968" y="238"/>
                      <a:pt x="968" y="238"/>
                    </a:cubicBezTo>
                    <a:cubicBezTo>
                      <a:pt x="968" y="231"/>
                      <a:pt x="968" y="231"/>
                      <a:pt x="968" y="231"/>
                    </a:cubicBezTo>
                    <a:cubicBezTo>
                      <a:pt x="991" y="231"/>
                      <a:pt x="995" y="225"/>
                      <a:pt x="995" y="192"/>
                    </a:cubicBezTo>
                    <a:cubicBezTo>
                      <a:pt x="995" y="137"/>
                      <a:pt x="995" y="137"/>
                      <a:pt x="995" y="137"/>
                    </a:cubicBezTo>
                    <a:cubicBezTo>
                      <a:pt x="995" y="104"/>
                      <a:pt x="991" y="98"/>
                      <a:pt x="968" y="98"/>
                    </a:cubicBezTo>
                    <a:cubicBezTo>
                      <a:pt x="968" y="91"/>
                      <a:pt x="968" y="91"/>
                      <a:pt x="968" y="91"/>
                    </a:cubicBezTo>
                    <a:cubicBezTo>
                      <a:pt x="1038" y="91"/>
                      <a:pt x="1038" y="91"/>
                      <a:pt x="1038" y="91"/>
                    </a:cubicBezTo>
                    <a:cubicBezTo>
                      <a:pt x="1073" y="91"/>
                      <a:pt x="1092" y="109"/>
                      <a:pt x="1092" y="133"/>
                    </a:cubicBezTo>
                    <a:cubicBezTo>
                      <a:pt x="1092" y="157"/>
                      <a:pt x="1073" y="175"/>
                      <a:pt x="1038" y="175"/>
                    </a:cubicBezTo>
                    <a:cubicBezTo>
                      <a:pt x="1019" y="175"/>
                      <a:pt x="1019" y="175"/>
                      <a:pt x="1019" y="175"/>
                    </a:cubicBezTo>
                    <a:cubicBezTo>
                      <a:pt x="1019" y="192"/>
                      <a:pt x="1019" y="192"/>
                      <a:pt x="1019" y="192"/>
                    </a:cubicBezTo>
                    <a:cubicBezTo>
                      <a:pt x="1019" y="225"/>
                      <a:pt x="1023" y="231"/>
                      <a:pt x="1046" y="231"/>
                    </a:cubicBezTo>
                    <a:close/>
                    <a:moveTo>
                      <a:pt x="1038" y="104"/>
                    </a:moveTo>
                    <a:cubicBezTo>
                      <a:pt x="1019" y="104"/>
                      <a:pt x="1019" y="104"/>
                      <a:pt x="1019" y="104"/>
                    </a:cubicBezTo>
                    <a:cubicBezTo>
                      <a:pt x="1019" y="163"/>
                      <a:pt x="1019" y="163"/>
                      <a:pt x="1019" y="163"/>
                    </a:cubicBezTo>
                    <a:cubicBezTo>
                      <a:pt x="1038" y="163"/>
                      <a:pt x="1038" y="163"/>
                      <a:pt x="1038" y="163"/>
                    </a:cubicBezTo>
                    <a:cubicBezTo>
                      <a:pt x="1057" y="163"/>
                      <a:pt x="1066" y="149"/>
                      <a:pt x="1066" y="133"/>
                    </a:cubicBezTo>
                    <a:cubicBezTo>
                      <a:pt x="1066" y="117"/>
                      <a:pt x="1057" y="104"/>
                      <a:pt x="1038" y="104"/>
                    </a:cubicBezTo>
                    <a:close/>
                    <a:moveTo>
                      <a:pt x="1325" y="206"/>
                    </a:moveTo>
                    <a:cubicBezTo>
                      <a:pt x="1323" y="212"/>
                      <a:pt x="1323" y="212"/>
                      <a:pt x="1323" y="212"/>
                    </a:cubicBezTo>
                    <a:cubicBezTo>
                      <a:pt x="1320" y="223"/>
                      <a:pt x="1317" y="228"/>
                      <a:pt x="1292" y="228"/>
                    </a:cubicBezTo>
                    <a:cubicBezTo>
                      <a:pt x="1288" y="228"/>
                      <a:pt x="1288" y="228"/>
                      <a:pt x="1288" y="228"/>
                    </a:cubicBezTo>
                    <a:cubicBezTo>
                      <a:pt x="1270" y="228"/>
                      <a:pt x="1267" y="223"/>
                      <a:pt x="1267" y="199"/>
                    </a:cubicBezTo>
                    <a:cubicBezTo>
                      <a:pt x="1267" y="184"/>
                      <a:pt x="1267" y="184"/>
                      <a:pt x="1267" y="184"/>
                    </a:cubicBezTo>
                    <a:cubicBezTo>
                      <a:pt x="1294" y="184"/>
                      <a:pt x="1296" y="186"/>
                      <a:pt x="1296" y="204"/>
                    </a:cubicBezTo>
                    <a:cubicBezTo>
                      <a:pt x="1302" y="204"/>
                      <a:pt x="1302" y="204"/>
                      <a:pt x="1302" y="204"/>
                    </a:cubicBezTo>
                    <a:cubicBezTo>
                      <a:pt x="1302" y="153"/>
                      <a:pt x="1302" y="153"/>
                      <a:pt x="1302" y="153"/>
                    </a:cubicBezTo>
                    <a:cubicBezTo>
                      <a:pt x="1296" y="153"/>
                      <a:pt x="1296" y="153"/>
                      <a:pt x="1296" y="153"/>
                    </a:cubicBezTo>
                    <a:cubicBezTo>
                      <a:pt x="1296" y="171"/>
                      <a:pt x="1294" y="173"/>
                      <a:pt x="1267" y="173"/>
                    </a:cubicBezTo>
                    <a:cubicBezTo>
                      <a:pt x="1267" y="135"/>
                      <a:pt x="1267" y="135"/>
                      <a:pt x="1267" y="135"/>
                    </a:cubicBezTo>
                    <a:cubicBezTo>
                      <a:pt x="1286" y="135"/>
                      <a:pt x="1286" y="135"/>
                      <a:pt x="1286" y="135"/>
                    </a:cubicBezTo>
                    <a:cubicBezTo>
                      <a:pt x="1310" y="135"/>
                      <a:pt x="1313" y="139"/>
                      <a:pt x="1317" y="151"/>
                    </a:cubicBezTo>
                    <a:cubicBezTo>
                      <a:pt x="1318" y="157"/>
                      <a:pt x="1318" y="157"/>
                      <a:pt x="1318" y="157"/>
                    </a:cubicBezTo>
                    <a:cubicBezTo>
                      <a:pt x="1324" y="157"/>
                      <a:pt x="1324" y="157"/>
                      <a:pt x="1324" y="157"/>
                    </a:cubicBezTo>
                    <a:cubicBezTo>
                      <a:pt x="1321" y="125"/>
                      <a:pt x="1321" y="125"/>
                      <a:pt x="1321" y="125"/>
                    </a:cubicBezTo>
                    <a:cubicBezTo>
                      <a:pt x="1222" y="125"/>
                      <a:pt x="1222" y="125"/>
                      <a:pt x="1222" y="125"/>
                    </a:cubicBezTo>
                    <a:cubicBezTo>
                      <a:pt x="1222" y="132"/>
                      <a:pt x="1222" y="132"/>
                      <a:pt x="1222" y="132"/>
                    </a:cubicBezTo>
                    <a:cubicBezTo>
                      <a:pt x="1241" y="132"/>
                      <a:pt x="1244" y="136"/>
                      <a:pt x="1244" y="160"/>
                    </a:cubicBezTo>
                    <a:cubicBezTo>
                      <a:pt x="1244" y="203"/>
                      <a:pt x="1244" y="203"/>
                      <a:pt x="1244" y="203"/>
                    </a:cubicBezTo>
                    <a:cubicBezTo>
                      <a:pt x="1244" y="225"/>
                      <a:pt x="1241" y="231"/>
                      <a:pt x="1226" y="231"/>
                    </a:cubicBezTo>
                    <a:cubicBezTo>
                      <a:pt x="1212" y="229"/>
                      <a:pt x="1202" y="222"/>
                      <a:pt x="1189" y="207"/>
                    </a:cubicBezTo>
                    <a:cubicBezTo>
                      <a:pt x="1173" y="190"/>
                      <a:pt x="1173" y="190"/>
                      <a:pt x="1173" y="190"/>
                    </a:cubicBezTo>
                    <a:cubicBezTo>
                      <a:pt x="1194" y="186"/>
                      <a:pt x="1205" y="173"/>
                      <a:pt x="1205" y="158"/>
                    </a:cubicBezTo>
                    <a:cubicBezTo>
                      <a:pt x="1205" y="139"/>
                      <a:pt x="1190" y="125"/>
                      <a:pt x="1160" y="125"/>
                    </a:cubicBezTo>
                    <a:cubicBezTo>
                      <a:pt x="1100" y="125"/>
                      <a:pt x="1100" y="125"/>
                      <a:pt x="1100" y="125"/>
                    </a:cubicBezTo>
                    <a:cubicBezTo>
                      <a:pt x="1100" y="132"/>
                      <a:pt x="1100" y="132"/>
                      <a:pt x="1100" y="132"/>
                    </a:cubicBezTo>
                    <a:cubicBezTo>
                      <a:pt x="1119" y="132"/>
                      <a:pt x="1122" y="136"/>
                      <a:pt x="1122" y="160"/>
                    </a:cubicBezTo>
                    <a:cubicBezTo>
                      <a:pt x="1122" y="203"/>
                      <a:pt x="1122" y="203"/>
                      <a:pt x="1122" y="203"/>
                    </a:cubicBezTo>
                    <a:cubicBezTo>
                      <a:pt x="1122" y="227"/>
                      <a:pt x="1119" y="232"/>
                      <a:pt x="1100" y="232"/>
                    </a:cubicBezTo>
                    <a:cubicBezTo>
                      <a:pt x="1100" y="238"/>
                      <a:pt x="1100" y="238"/>
                      <a:pt x="1100" y="238"/>
                    </a:cubicBezTo>
                    <a:cubicBezTo>
                      <a:pt x="1168" y="238"/>
                      <a:pt x="1168" y="238"/>
                      <a:pt x="1168" y="238"/>
                    </a:cubicBezTo>
                    <a:cubicBezTo>
                      <a:pt x="1168" y="232"/>
                      <a:pt x="1168" y="232"/>
                      <a:pt x="1168" y="232"/>
                    </a:cubicBezTo>
                    <a:cubicBezTo>
                      <a:pt x="1149" y="232"/>
                      <a:pt x="1146" y="227"/>
                      <a:pt x="1146" y="203"/>
                    </a:cubicBezTo>
                    <a:cubicBezTo>
                      <a:pt x="1146" y="191"/>
                      <a:pt x="1146" y="191"/>
                      <a:pt x="1146" y="191"/>
                    </a:cubicBezTo>
                    <a:cubicBezTo>
                      <a:pt x="1151" y="191"/>
                      <a:pt x="1151" y="191"/>
                      <a:pt x="1151" y="191"/>
                    </a:cubicBezTo>
                    <a:cubicBezTo>
                      <a:pt x="1189" y="238"/>
                      <a:pt x="1189" y="238"/>
                      <a:pt x="1189" y="238"/>
                    </a:cubicBezTo>
                    <a:cubicBezTo>
                      <a:pt x="1328" y="238"/>
                      <a:pt x="1328" y="238"/>
                      <a:pt x="1328" y="238"/>
                    </a:cubicBezTo>
                    <a:cubicBezTo>
                      <a:pt x="1330" y="206"/>
                      <a:pt x="1330" y="206"/>
                      <a:pt x="1330" y="206"/>
                    </a:cubicBezTo>
                    <a:lnTo>
                      <a:pt x="1325" y="206"/>
                    </a:lnTo>
                    <a:close/>
                    <a:moveTo>
                      <a:pt x="1146" y="180"/>
                    </a:moveTo>
                    <a:cubicBezTo>
                      <a:pt x="1146" y="135"/>
                      <a:pt x="1146" y="135"/>
                      <a:pt x="1146" y="135"/>
                    </a:cubicBezTo>
                    <a:cubicBezTo>
                      <a:pt x="1159" y="135"/>
                      <a:pt x="1159" y="135"/>
                      <a:pt x="1159" y="135"/>
                    </a:cubicBezTo>
                    <a:cubicBezTo>
                      <a:pt x="1175" y="135"/>
                      <a:pt x="1181" y="146"/>
                      <a:pt x="1181" y="158"/>
                    </a:cubicBezTo>
                    <a:cubicBezTo>
                      <a:pt x="1181" y="170"/>
                      <a:pt x="1175" y="180"/>
                      <a:pt x="1159" y="180"/>
                    </a:cubicBezTo>
                    <a:lnTo>
                      <a:pt x="1146" y="180"/>
                    </a:lnTo>
                    <a:close/>
                    <a:moveTo>
                      <a:pt x="1394" y="242"/>
                    </a:moveTo>
                    <a:cubicBezTo>
                      <a:pt x="1380" y="242"/>
                      <a:pt x="1368" y="235"/>
                      <a:pt x="1363" y="231"/>
                    </a:cubicBezTo>
                    <a:cubicBezTo>
                      <a:pt x="1362" y="233"/>
                      <a:pt x="1359" y="238"/>
                      <a:pt x="1358" y="242"/>
                    </a:cubicBezTo>
                    <a:cubicBezTo>
                      <a:pt x="1351" y="242"/>
                      <a:pt x="1351" y="242"/>
                      <a:pt x="1351" y="242"/>
                    </a:cubicBezTo>
                    <a:cubicBezTo>
                      <a:pt x="1351" y="196"/>
                      <a:pt x="1351" y="196"/>
                      <a:pt x="1351" y="196"/>
                    </a:cubicBezTo>
                    <a:cubicBezTo>
                      <a:pt x="1358" y="196"/>
                      <a:pt x="1358" y="196"/>
                      <a:pt x="1358" y="196"/>
                    </a:cubicBezTo>
                    <a:cubicBezTo>
                      <a:pt x="1361" y="218"/>
                      <a:pt x="1376" y="231"/>
                      <a:pt x="1396" y="231"/>
                    </a:cubicBezTo>
                    <a:cubicBezTo>
                      <a:pt x="1407" y="231"/>
                      <a:pt x="1416" y="225"/>
                      <a:pt x="1416" y="215"/>
                    </a:cubicBezTo>
                    <a:cubicBezTo>
                      <a:pt x="1416" y="206"/>
                      <a:pt x="1408" y="199"/>
                      <a:pt x="1394" y="193"/>
                    </a:cubicBezTo>
                    <a:cubicBezTo>
                      <a:pt x="1375" y="184"/>
                      <a:pt x="1375" y="184"/>
                      <a:pt x="1375" y="184"/>
                    </a:cubicBezTo>
                    <a:cubicBezTo>
                      <a:pt x="1362" y="177"/>
                      <a:pt x="1351" y="166"/>
                      <a:pt x="1351" y="151"/>
                    </a:cubicBezTo>
                    <a:cubicBezTo>
                      <a:pt x="1351" y="135"/>
                      <a:pt x="1367" y="121"/>
                      <a:pt x="1388" y="121"/>
                    </a:cubicBezTo>
                    <a:cubicBezTo>
                      <a:pt x="1399" y="121"/>
                      <a:pt x="1408" y="125"/>
                      <a:pt x="1414" y="130"/>
                    </a:cubicBezTo>
                    <a:cubicBezTo>
                      <a:pt x="1416" y="129"/>
                      <a:pt x="1417" y="125"/>
                      <a:pt x="1418" y="121"/>
                    </a:cubicBezTo>
                    <a:cubicBezTo>
                      <a:pt x="1425" y="121"/>
                      <a:pt x="1425" y="121"/>
                      <a:pt x="1425" y="121"/>
                    </a:cubicBezTo>
                    <a:cubicBezTo>
                      <a:pt x="1425" y="161"/>
                      <a:pt x="1425" y="161"/>
                      <a:pt x="1425" y="161"/>
                    </a:cubicBezTo>
                    <a:cubicBezTo>
                      <a:pt x="1418" y="161"/>
                      <a:pt x="1418" y="161"/>
                      <a:pt x="1418" y="161"/>
                    </a:cubicBezTo>
                    <a:cubicBezTo>
                      <a:pt x="1415" y="145"/>
                      <a:pt x="1407" y="132"/>
                      <a:pt x="1389" y="132"/>
                    </a:cubicBezTo>
                    <a:cubicBezTo>
                      <a:pt x="1379" y="132"/>
                      <a:pt x="1370" y="137"/>
                      <a:pt x="1370" y="146"/>
                    </a:cubicBezTo>
                    <a:cubicBezTo>
                      <a:pt x="1370" y="154"/>
                      <a:pt x="1377" y="159"/>
                      <a:pt x="1394" y="167"/>
                    </a:cubicBezTo>
                    <a:cubicBezTo>
                      <a:pt x="1412" y="176"/>
                      <a:pt x="1412" y="176"/>
                      <a:pt x="1412" y="176"/>
                    </a:cubicBezTo>
                    <a:cubicBezTo>
                      <a:pt x="1429" y="184"/>
                      <a:pt x="1435" y="196"/>
                      <a:pt x="1435" y="206"/>
                    </a:cubicBezTo>
                    <a:cubicBezTo>
                      <a:pt x="1435" y="228"/>
                      <a:pt x="1416" y="242"/>
                      <a:pt x="1394" y="242"/>
                    </a:cubicBezTo>
                    <a:close/>
                    <a:moveTo>
                      <a:pt x="1498" y="242"/>
                    </a:moveTo>
                    <a:cubicBezTo>
                      <a:pt x="1484" y="242"/>
                      <a:pt x="1473" y="235"/>
                      <a:pt x="1468" y="231"/>
                    </a:cubicBezTo>
                    <a:cubicBezTo>
                      <a:pt x="1466" y="233"/>
                      <a:pt x="1463" y="238"/>
                      <a:pt x="1462" y="242"/>
                    </a:cubicBezTo>
                    <a:cubicBezTo>
                      <a:pt x="1456" y="242"/>
                      <a:pt x="1456" y="242"/>
                      <a:pt x="1456" y="242"/>
                    </a:cubicBezTo>
                    <a:cubicBezTo>
                      <a:pt x="1456" y="196"/>
                      <a:pt x="1456" y="196"/>
                      <a:pt x="1456" y="196"/>
                    </a:cubicBezTo>
                    <a:cubicBezTo>
                      <a:pt x="1462" y="196"/>
                      <a:pt x="1462" y="196"/>
                      <a:pt x="1462" y="196"/>
                    </a:cubicBezTo>
                    <a:cubicBezTo>
                      <a:pt x="1465" y="218"/>
                      <a:pt x="1481" y="231"/>
                      <a:pt x="1501" y="231"/>
                    </a:cubicBezTo>
                    <a:cubicBezTo>
                      <a:pt x="1512" y="231"/>
                      <a:pt x="1520" y="225"/>
                      <a:pt x="1520" y="215"/>
                    </a:cubicBezTo>
                    <a:cubicBezTo>
                      <a:pt x="1520" y="206"/>
                      <a:pt x="1513" y="199"/>
                      <a:pt x="1499" y="193"/>
                    </a:cubicBezTo>
                    <a:cubicBezTo>
                      <a:pt x="1479" y="184"/>
                      <a:pt x="1479" y="184"/>
                      <a:pt x="1479" y="184"/>
                    </a:cubicBezTo>
                    <a:cubicBezTo>
                      <a:pt x="1466" y="177"/>
                      <a:pt x="1456" y="166"/>
                      <a:pt x="1456" y="151"/>
                    </a:cubicBezTo>
                    <a:cubicBezTo>
                      <a:pt x="1456" y="135"/>
                      <a:pt x="1471" y="121"/>
                      <a:pt x="1492" y="121"/>
                    </a:cubicBezTo>
                    <a:cubicBezTo>
                      <a:pt x="1503" y="121"/>
                      <a:pt x="1513" y="125"/>
                      <a:pt x="1518" y="130"/>
                    </a:cubicBezTo>
                    <a:cubicBezTo>
                      <a:pt x="1520" y="129"/>
                      <a:pt x="1522" y="125"/>
                      <a:pt x="1523" y="121"/>
                    </a:cubicBezTo>
                    <a:cubicBezTo>
                      <a:pt x="1529" y="121"/>
                      <a:pt x="1529" y="121"/>
                      <a:pt x="1529" y="121"/>
                    </a:cubicBezTo>
                    <a:cubicBezTo>
                      <a:pt x="1529" y="161"/>
                      <a:pt x="1529" y="161"/>
                      <a:pt x="1529" y="161"/>
                    </a:cubicBezTo>
                    <a:cubicBezTo>
                      <a:pt x="1522" y="161"/>
                      <a:pt x="1522" y="161"/>
                      <a:pt x="1522" y="161"/>
                    </a:cubicBezTo>
                    <a:cubicBezTo>
                      <a:pt x="1520" y="145"/>
                      <a:pt x="1511" y="132"/>
                      <a:pt x="1493" y="132"/>
                    </a:cubicBezTo>
                    <a:cubicBezTo>
                      <a:pt x="1483" y="132"/>
                      <a:pt x="1475" y="137"/>
                      <a:pt x="1475" y="146"/>
                    </a:cubicBezTo>
                    <a:cubicBezTo>
                      <a:pt x="1475" y="154"/>
                      <a:pt x="1482" y="159"/>
                      <a:pt x="1498" y="167"/>
                    </a:cubicBezTo>
                    <a:cubicBezTo>
                      <a:pt x="1517" y="176"/>
                      <a:pt x="1517" y="176"/>
                      <a:pt x="1517" y="176"/>
                    </a:cubicBezTo>
                    <a:cubicBezTo>
                      <a:pt x="1533" y="184"/>
                      <a:pt x="1539" y="196"/>
                      <a:pt x="1539" y="206"/>
                    </a:cubicBezTo>
                    <a:cubicBezTo>
                      <a:pt x="1539" y="228"/>
                      <a:pt x="1521" y="242"/>
                      <a:pt x="1498" y="2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pic>
            <p:nvPicPr>
              <p:cNvPr id="21" name="Picture 7" descr="http://yuaner.tw/slide-make-a-website/images/drupal_logo.png">
                <a:extLst>
                  <a:ext uri="{FF2B5EF4-FFF2-40B4-BE49-F238E27FC236}">
                    <a16:creationId xmlns:a16="http://schemas.microsoft.com/office/drawing/2014/main" id="{11635693-55C1-483C-AE48-F1BB76360866}"/>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102244" y="2616013"/>
                <a:ext cx="372832" cy="45187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https://www.openshift.com/images/logos/openshift_enterprise_gray.png">
                <a:extLst>
                  <a:ext uri="{FF2B5EF4-FFF2-40B4-BE49-F238E27FC236}">
                    <a16:creationId xmlns:a16="http://schemas.microsoft.com/office/drawing/2014/main" id="{8F8B9B60-8DA0-431E-B58D-273A4697A1F3}"/>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952487" y="2688400"/>
                <a:ext cx="1135541" cy="28856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http://www.altoros.com/blog/wp-content/uploads/2015/06/CloudFoundry-logo-300x300-300x300.png">
                <a:extLst>
                  <a:ext uri="{FF2B5EF4-FFF2-40B4-BE49-F238E27FC236}">
                    <a16:creationId xmlns:a16="http://schemas.microsoft.com/office/drawing/2014/main" id="{FC058FD8-F3DF-4099-9EA5-56C9B4546C32}"/>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565439" y="2550013"/>
                <a:ext cx="565341" cy="56534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8" name="CaixaDeTexto 57">
            <a:extLst>
              <a:ext uri="{FF2B5EF4-FFF2-40B4-BE49-F238E27FC236}">
                <a16:creationId xmlns:a16="http://schemas.microsoft.com/office/drawing/2014/main" id="{69947F11-BDE7-408B-8B8C-AE9330DF8369}"/>
              </a:ext>
            </a:extLst>
          </p:cNvPr>
          <p:cNvSpPr txBox="1"/>
          <p:nvPr/>
        </p:nvSpPr>
        <p:spPr>
          <a:xfrm>
            <a:off x="170573" y="6458550"/>
            <a:ext cx="3793603" cy="369332"/>
          </a:xfrm>
          <a:prstGeom prst="rect">
            <a:avLst/>
          </a:prstGeom>
          <a:noFill/>
        </p:spPr>
        <p:txBody>
          <a:bodyPr wrap="none" rtlCol="0">
            <a:spAutoFit/>
          </a:bodyPr>
          <a:lstStyle/>
          <a:p>
            <a:r>
              <a:rPr lang="pt-BR" dirty="0"/>
              <a:t>Fonte: Microsoft Tech </a:t>
            </a:r>
            <a:r>
              <a:rPr lang="pt-BR" dirty="0" err="1"/>
              <a:t>Summit</a:t>
            </a:r>
            <a:r>
              <a:rPr lang="pt-BR" dirty="0"/>
              <a:t> </a:t>
            </a:r>
            <a:r>
              <a:rPr lang="pt-BR" dirty="0" err="1"/>
              <a:t>Chigago</a:t>
            </a:r>
            <a:endParaRPr lang="pt-BR" dirty="0"/>
          </a:p>
        </p:txBody>
      </p:sp>
    </p:spTree>
    <p:extLst>
      <p:ext uri="{BB962C8B-B14F-4D97-AF65-F5344CB8AC3E}">
        <p14:creationId xmlns:p14="http://schemas.microsoft.com/office/powerpoint/2010/main" val="242275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214"/>
          <p:cNvSpPr/>
          <p:nvPr/>
        </p:nvSpPr>
        <p:spPr>
          <a:xfrm>
            <a:off x="126933" y="5440517"/>
            <a:ext cx="4040245" cy="970843"/>
          </a:xfrm>
          <a:prstGeom prst="rect">
            <a:avLst/>
          </a:prstGeom>
          <a:noFill/>
        </p:spPr>
        <p:txBody>
          <a:bodyPr wrap="square">
            <a:spAutoFit/>
          </a:bodyPr>
          <a:lstStyle/>
          <a:p>
            <a:pPr marL="228600" marR="0" lvl="1" indent="-228600"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rPr>
              <a:t>100+ datacenters</a:t>
            </a:r>
          </a:p>
          <a:p>
            <a:pPr marL="228600" marR="0" lvl="1" indent="-228600"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rPr>
              <a:t>Top 3 networks in the world</a:t>
            </a:r>
          </a:p>
          <a:p>
            <a:pPr marL="228600" marR="0" lvl="1" indent="-228600" algn="l" defTabSz="932151" rtl="0" eaLnBrk="1" fontAlgn="auto" latinLnBrk="0" hangingPunct="1">
              <a:lnSpc>
                <a:spcPct val="100000"/>
              </a:lnSpc>
              <a:spcBef>
                <a:spcPts val="0"/>
              </a:spcBef>
              <a:spcAft>
                <a:spcPts val="0"/>
              </a:spcAft>
              <a:buClrTx/>
              <a:buSzPct val="60000"/>
              <a:buFont typeface="Wingdings" panose="05000000000000000000" pitchFamily="2" charset="2"/>
              <a:buChar char="§"/>
              <a:tabLst>
                <a:tab pos="181338" algn="l"/>
              </a:tabLst>
              <a:defRPr/>
            </a:pPr>
            <a:r>
              <a:rPr kumimoji="0" lang="en-US" sz="1903" b="0" i="0" u="none" strike="noStrike" kern="0" cap="none" spc="-30" normalizeH="0" baseline="0" noProof="0" dirty="0">
                <a:ln>
                  <a:noFill/>
                </a:ln>
                <a:effectLst/>
                <a:uLnTx/>
                <a:uFillTx/>
                <a:latin typeface="Segoe UI Light" panose="020B0502040204020203" pitchFamily="34" charset="0"/>
                <a:cs typeface="Segoe UI Light" panose="020B0502040204020203" pitchFamily="34" charset="0"/>
              </a:rPr>
              <a:t>Second Largest Dark Fiber Network</a:t>
            </a:r>
            <a:endParaRPr kumimoji="0" lang="en-US" sz="1903" b="0" i="0" u="none" strike="noStrike" kern="1200" cap="none" spc="-30" normalizeH="0" baseline="0" noProof="0" dirty="0">
              <a:ln>
                <a:noFill/>
              </a:ln>
              <a:effectLst/>
              <a:uLnTx/>
              <a:uFillTx/>
              <a:latin typeface="Segoe UI Light" panose="020B0502040204020203" pitchFamily="34" charset="0"/>
              <a:cs typeface="Segoe UI Light" panose="020B0502040204020203" pitchFamily="34" charset="0"/>
            </a:endParaRPr>
          </a:p>
        </p:txBody>
      </p:sp>
      <p:sp>
        <p:nvSpPr>
          <p:cNvPr id="216" name="Rectangle 215"/>
          <p:cNvSpPr/>
          <p:nvPr/>
        </p:nvSpPr>
        <p:spPr bwMode="auto">
          <a:xfrm>
            <a:off x="9392012" y="6007285"/>
            <a:ext cx="180038" cy="147965"/>
          </a:xfrm>
          <a:prstGeom prst="rect">
            <a:avLst/>
          </a:prstGeom>
          <a:solidFill>
            <a:srgbClr val="0070C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102" normalizeH="0" baseline="0" noProof="0" dirty="0">
              <a:ln>
                <a:noFill/>
              </a:ln>
              <a:solidFill>
                <a:srgbClr val="FFFFFF"/>
              </a:solidFill>
              <a:effectLst/>
              <a:uLnTx/>
              <a:uFillTx/>
              <a:latin typeface="Segoe UI Light"/>
              <a:ea typeface="+mn-ea"/>
              <a:cs typeface="Segoe UI" pitchFamily="34" charset="0"/>
            </a:endParaRPr>
          </a:p>
        </p:txBody>
      </p:sp>
      <p:sp>
        <p:nvSpPr>
          <p:cNvPr id="217" name="Rectangle 216"/>
          <p:cNvSpPr/>
          <p:nvPr/>
        </p:nvSpPr>
        <p:spPr bwMode="auto">
          <a:xfrm>
            <a:off x="9397513" y="5736346"/>
            <a:ext cx="179849" cy="146133"/>
          </a:xfrm>
          <a:prstGeom prst="rect">
            <a:avLst/>
          </a:prstGeom>
          <a:solidFill>
            <a:srgbClr val="B2CB1F"/>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102" normalizeH="0" baseline="0" noProof="0" dirty="0">
              <a:ln>
                <a:noFill/>
              </a:ln>
              <a:solidFill>
                <a:srgbClr val="FFFFFF"/>
              </a:solidFill>
              <a:effectLst/>
              <a:uLnTx/>
              <a:uFillTx/>
              <a:latin typeface="Segoe UI"/>
              <a:ea typeface="+mn-ea"/>
              <a:cs typeface="Segoe UI" pitchFamily="34" charset="0"/>
            </a:endParaRPr>
          </a:p>
        </p:txBody>
      </p:sp>
      <p:sp>
        <p:nvSpPr>
          <p:cNvPr id="218" name="Rectangle 217"/>
          <p:cNvSpPr/>
          <p:nvPr/>
        </p:nvSpPr>
        <p:spPr>
          <a:xfrm>
            <a:off x="9529512" y="5629553"/>
            <a:ext cx="1202971"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rPr>
              <a:t>Operational</a:t>
            </a:r>
            <a:endParaRPr kumimoji="0" lang="en-US" sz="1632" b="0" i="0" u="none" strike="noStrike" kern="1200" cap="none" spc="0" normalizeH="0" baseline="0" noProof="0" dirty="0">
              <a:ln>
                <a:noFill/>
              </a:ln>
              <a:effectLst/>
              <a:uLnTx/>
              <a:uFillTx/>
              <a:latin typeface="Segoe UI"/>
              <a:ea typeface="+mn-ea"/>
            </a:endParaRPr>
          </a:p>
        </p:txBody>
      </p:sp>
      <p:sp>
        <p:nvSpPr>
          <p:cNvPr id="219" name="Rectangle 218"/>
          <p:cNvSpPr/>
          <p:nvPr/>
        </p:nvSpPr>
        <p:spPr>
          <a:xfrm>
            <a:off x="9538207" y="5894370"/>
            <a:ext cx="2653793"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rPr>
              <a:t>Announced/Not Operational</a:t>
            </a:r>
            <a:endParaRPr kumimoji="0" lang="en-US" sz="1632" b="0" i="0" u="none" strike="noStrike" kern="1200" cap="none" spc="0" normalizeH="0" baseline="0" noProof="0" dirty="0">
              <a:ln>
                <a:noFill/>
              </a:ln>
              <a:effectLst/>
              <a:uLnTx/>
              <a:uFillTx/>
              <a:latin typeface="Segoe UI"/>
              <a:ea typeface="+mn-ea"/>
            </a:endParaRPr>
          </a:p>
        </p:txBody>
      </p:sp>
      <p:pic>
        <p:nvPicPr>
          <p:cNvPr id="2" name="Picture 1"/>
          <p:cNvPicPr>
            <a:picLocks noChangeAspect="1"/>
          </p:cNvPicPr>
          <p:nvPr/>
        </p:nvPicPr>
        <p:blipFill>
          <a:blip r:embed="rId3"/>
          <a:stretch>
            <a:fillRect/>
          </a:stretch>
        </p:blipFill>
        <p:spPr>
          <a:xfrm>
            <a:off x="0" y="1106463"/>
            <a:ext cx="12192000" cy="4401106"/>
          </a:xfrm>
          <a:prstGeom prst="rect">
            <a:avLst/>
          </a:prstGeom>
        </p:spPr>
      </p:pic>
      <p:sp>
        <p:nvSpPr>
          <p:cNvPr id="3" name="Title 2"/>
          <p:cNvSpPr>
            <a:spLocks noGrp="1"/>
          </p:cNvSpPr>
          <p:nvPr>
            <p:ph type="title"/>
          </p:nvPr>
        </p:nvSpPr>
        <p:spPr>
          <a:xfrm>
            <a:off x="70104" y="53495"/>
            <a:ext cx="11655840" cy="899665"/>
          </a:xfrm>
        </p:spPr>
        <p:txBody>
          <a:bodyPr/>
          <a:lstStyle/>
          <a:p>
            <a:r>
              <a:rPr lang="en-US" dirty="0"/>
              <a:t>Azure Regions</a:t>
            </a:r>
          </a:p>
        </p:txBody>
      </p:sp>
      <p:sp>
        <p:nvSpPr>
          <p:cNvPr id="13" name="Rectangle 12"/>
          <p:cNvSpPr/>
          <p:nvPr/>
        </p:nvSpPr>
        <p:spPr>
          <a:xfrm>
            <a:off x="4294110" y="5440516"/>
            <a:ext cx="4697843" cy="970843"/>
          </a:xfrm>
          <a:prstGeom prst="rect">
            <a:avLst/>
          </a:prstGeom>
          <a:noFill/>
        </p:spPr>
        <p:txBody>
          <a:bodyPr wrap="square">
            <a:spAutoFit/>
          </a:bodyPr>
          <a:lstStyle/>
          <a:p>
            <a:pPr marL="228600" lvl="1" indent="-228600" defTabSz="932151">
              <a:buSzPct val="60000"/>
              <a:buFont typeface="Wingdings" panose="05000000000000000000" pitchFamily="2" charset="2"/>
              <a:buChar char="§"/>
              <a:tabLst>
                <a:tab pos="181338" algn="l"/>
              </a:tabLst>
              <a:defRPr/>
            </a:pPr>
            <a:r>
              <a:rPr lang="en-US" sz="1903" spc="-30" dirty="0">
                <a:latin typeface="Segoe UI Light" panose="020B0502040204020203" pitchFamily="34" charset="0"/>
                <a:cs typeface="Segoe UI Light" panose="020B0502040204020203" pitchFamily="34" charset="0"/>
              </a:rPr>
              <a:t>China Operated by 21Vianet </a:t>
            </a:r>
            <a:endParaRPr kumimoji="0" lang="en-US" sz="1903"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228600" lvl="1" indent="-228600" defTabSz="932151">
              <a:buSzPct val="60000"/>
              <a:buFont typeface="Wingdings" panose="05000000000000000000" pitchFamily="2" charset="2"/>
              <a:buChar char="§"/>
              <a:tabLst>
                <a:tab pos="181338" algn="l"/>
              </a:tabLst>
              <a:defRPr/>
            </a:pPr>
            <a:r>
              <a:rPr lang="en-US" sz="1903" spc="-30" dirty="0">
                <a:latin typeface="Segoe UI Light" panose="020B0502040204020203" pitchFamily="34" charset="0"/>
                <a:cs typeface="Segoe UI Light" panose="020B0502040204020203" pitchFamily="34" charset="0"/>
              </a:rPr>
              <a:t>Germany Operated by Deutsche Telekom</a:t>
            </a:r>
            <a:endParaRPr kumimoji="0" lang="en-US" sz="1903" b="0" i="0" u="none" strike="noStrike" kern="1200" cap="none" spc="-30" normalizeH="0" baseline="0" noProof="0" dirty="0">
              <a:ln>
                <a:noFill/>
              </a:ln>
              <a:effectLst/>
              <a:uLnTx/>
              <a:uFillTx/>
              <a:latin typeface="Segoe UI Light" panose="020B0502040204020203" pitchFamily="34" charset="0"/>
              <a:ea typeface="+mn-ea"/>
              <a:cs typeface="Segoe UI Light" panose="020B0502040204020203" pitchFamily="34" charset="0"/>
            </a:endParaRPr>
          </a:p>
          <a:p>
            <a:pPr marL="228600" lvl="1" indent="-228600" defTabSz="932151">
              <a:buSzPct val="60000"/>
              <a:buFont typeface="Wingdings" panose="05000000000000000000" pitchFamily="2" charset="2"/>
              <a:buChar char="§"/>
              <a:tabLst>
                <a:tab pos="181338" algn="l"/>
              </a:tabLst>
              <a:defRPr/>
            </a:pPr>
            <a:r>
              <a:rPr lang="en-US" sz="1903" kern="0" spc="-30" dirty="0">
                <a:latin typeface="Segoe UI Light" panose="020B0502040204020203" pitchFamily="34" charset="0"/>
                <a:cs typeface="Segoe UI Light" panose="020B0502040204020203" pitchFamily="34" charset="0"/>
              </a:rPr>
              <a:t>2.5x AWS, 7x Google DC Regions</a:t>
            </a:r>
            <a:endParaRPr kumimoji="0" lang="en-US" sz="1903" b="0" i="0" u="none" strike="noStrike" kern="1200" cap="none" spc="-30" normalizeH="0" baseline="0" noProof="0" dirty="0">
              <a:ln>
                <a:noFill/>
              </a:ln>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0" y="6446844"/>
            <a:ext cx="12192000" cy="411156"/>
          </a:xfrm>
          <a:prstGeom prst="rect">
            <a:avLst/>
          </a:prstGeom>
          <a:solidFill>
            <a:schemeClr val="accent1"/>
          </a:solidFill>
          <a:ln>
            <a:noFill/>
          </a:ln>
        </p:spPr>
        <p:txBody>
          <a:bodyPr wrap="square">
            <a:noAutofit/>
          </a:bodyPr>
          <a:lstStyle/>
          <a:p>
            <a:pPr algn="ctr"/>
            <a:r>
              <a:rPr lang="en-US" sz="2000" dirty="0">
                <a:solidFill>
                  <a:schemeClr val="bg1"/>
                </a:solidFill>
              </a:rPr>
              <a:t>https://azure.microsoft.com/en-us/regions/</a:t>
            </a:r>
          </a:p>
        </p:txBody>
      </p:sp>
    </p:spTree>
    <p:extLst>
      <p:ext uri="{BB962C8B-B14F-4D97-AF65-F5344CB8AC3E}">
        <p14:creationId xmlns:p14="http://schemas.microsoft.com/office/powerpoint/2010/main" val="3535795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Banco de Dados</a:t>
            </a:r>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6477000" cy="4351338"/>
          </a:xfrm>
        </p:spPr>
        <p:txBody>
          <a:bodyPr/>
          <a:lstStyle/>
          <a:p>
            <a:r>
              <a:rPr lang="pt-BR" dirty="0"/>
              <a:t>Grande repositório de opções nativas;</a:t>
            </a:r>
          </a:p>
          <a:p>
            <a:r>
              <a:rPr lang="pt-BR" dirty="0"/>
              <a:t>Investimento em No-SQL nativo;</a:t>
            </a:r>
          </a:p>
          <a:p>
            <a:r>
              <a:rPr lang="pt-BR" dirty="0"/>
              <a:t>Investimento em </a:t>
            </a:r>
            <a:r>
              <a:rPr lang="pt-BR" dirty="0" err="1"/>
              <a:t>Machine</a:t>
            </a:r>
            <a:r>
              <a:rPr lang="pt-BR" dirty="0"/>
              <a:t> Learning nativo;</a:t>
            </a:r>
          </a:p>
          <a:p>
            <a:endParaRPr lang="pt-BR" dirty="0"/>
          </a:p>
        </p:txBody>
      </p:sp>
      <p:pic>
        <p:nvPicPr>
          <p:cNvPr id="4" name="Imagem 3">
            <a:extLst>
              <a:ext uri="{FF2B5EF4-FFF2-40B4-BE49-F238E27FC236}">
                <a16:creationId xmlns:a16="http://schemas.microsoft.com/office/drawing/2014/main" id="{1A21EB9B-B4F6-4082-A4AB-6F9B09A4AF62}"/>
              </a:ext>
            </a:extLst>
          </p:cNvPr>
          <p:cNvPicPr>
            <a:picLocks noChangeAspect="1"/>
          </p:cNvPicPr>
          <p:nvPr/>
        </p:nvPicPr>
        <p:blipFill>
          <a:blip r:embed="rId3"/>
          <a:stretch>
            <a:fillRect/>
          </a:stretch>
        </p:blipFill>
        <p:spPr>
          <a:xfrm>
            <a:off x="7634513" y="1687852"/>
            <a:ext cx="4329793" cy="4489111"/>
          </a:xfrm>
          <a:prstGeom prst="rect">
            <a:avLst/>
          </a:prstGeom>
        </p:spPr>
      </p:pic>
      <p:sp>
        <p:nvSpPr>
          <p:cNvPr id="5" name="CaixaDeTexto 4">
            <a:extLst>
              <a:ext uri="{FF2B5EF4-FFF2-40B4-BE49-F238E27FC236}">
                <a16:creationId xmlns:a16="http://schemas.microsoft.com/office/drawing/2014/main" id="{5558220C-6797-4073-A61A-A1454CCCF484}"/>
              </a:ext>
            </a:extLst>
          </p:cNvPr>
          <p:cNvSpPr txBox="1"/>
          <p:nvPr/>
        </p:nvSpPr>
        <p:spPr>
          <a:xfrm>
            <a:off x="7634513" y="6308209"/>
            <a:ext cx="4127605" cy="369332"/>
          </a:xfrm>
          <a:prstGeom prst="rect">
            <a:avLst/>
          </a:prstGeom>
          <a:noFill/>
        </p:spPr>
        <p:txBody>
          <a:bodyPr wrap="none" rtlCol="0">
            <a:spAutoFit/>
          </a:bodyPr>
          <a:lstStyle/>
          <a:p>
            <a:r>
              <a:rPr lang="pt-BR" dirty="0"/>
              <a:t>Fonte: https://azure.microsoft.com/pt-br/</a:t>
            </a:r>
          </a:p>
        </p:txBody>
      </p:sp>
      <p:sp>
        <p:nvSpPr>
          <p:cNvPr id="6" name="Retângulo 5">
            <a:extLst>
              <a:ext uri="{FF2B5EF4-FFF2-40B4-BE49-F238E27FC236}">
                <a16:creationId xmlns:a16="http://schemas.microsoft.com/office/drawing/2014/main" id="{5B0DB236-12A6-48A7-8CD6-F09F343E7729}"/>
              </a:ext>
            </a:extLst>
          </p:cNvPr>
          <p:cNvSpPr/>
          <p:nvPr/>
        </p:nvSpPr>
        <p:spPr>
          <a:xfrm>
            <a:off x="7634513" y="1973943"/>
            <a:ext cx="3265716" cy="449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403BF5B9-6FA9-4CA0-B293-1F243EC24BDA}"/>
              </a:ext>
            </a:extLst>
          </p:cNvPr>
          <p:cNvSpPr/>
          <p:nvPr/>
        </p:nvSpPr>
        <p:spPr>
          <a:xfrm>
            <a:off x="7634512" y="4209143"/>
            <a:ext cx="4127605" cy="449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1507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Basicamente...</a:t>
            </a:r>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11034486" cy="4351338"/>
          </a:xfrm>
        </p:spPr>
        <p:txBody>
          <a:bodyPr/>
          <a:lstStyle/>
          <a:p>
            <a:r>
              <a:rPr lang="pt-BR" dirty="0"/>
              <a:t>Interface para se criar um banco de dados ou um pool de banco de dados;</a:t>
            </a:r>
          </a:p>
          <a:p>
            <a:r>
              <a:rPr lang="pt-BR" dirty="0"/>
              <a:t>Acessível pela web*;</a:t>
            </a:r>
          </a:p>
          <a:p>
            <a:r>
              <a:rPr lang="pt-BR" dirty="0"/>
              <a:t>Traz todas as vantagens de um </a:t>
            </a:r>
            <a:r>
              <a:rPr lang="pt-BR" dirty="0" err="1"/>
              <a:t>cloud</a:t>
            </a:r>
            <a:r>
              <a:rPr lang="pt-BR" dirty="0"/>
              <a:t> </a:t>
            </a:r>
            <a:r>
              <a:rPr lang="pt-BR" dirty="0" err="1"/>
              <a:t>db</a:t>
            </a:r>
            <a:r>
              <a:rPr lang="pt-BR" dirty="0"/>
              <a:t> já citadas;</a:t>
            </a:r>
          </a:p>
          <a:p>
            <a:r>
              <a:rPr lang="pt-BR" dirty="0"/>
              <a:t>Pago de acordo com o uso (DTU e </a:t>
            </a:r>
            <a:r>
              <a:rPr lang="pt-BR" dirty="0" err="1"/>
              <a:t>eDTU</a:t>
            </a:r>
            <a:r>
              <a:rPr lang="pt-BR" dirty="0"/>
              <a:t>)</a:t>
            </a:r>
          </a:p>
          <a:p>
            <a:pPr lvl="1"/>
            <a:r>
              <a:rPr lang="pt-BR" dirty="0"/>
              <a:t>Quanto maior a instância e maior o volume, maior o valor;</a:t>
            </a:r>
          </a:p>
          <a:p>
            <a:endParaRPr lang="pt-BR" dirty="0"/>
          </a:p>
        </p:txBody>
      </p:sp>
      <p:sp>
        <p:nvSpPr>
          <p:cNvPr id="5" name="CaixaDeTexto 4">
            <a:extLst>
              <a:ext uri="{FF2B5EF4-FFF2-40B4-BE49-F238E27FC236}">
                <a16:creationId xmlns:a16="http://schemas.microsoft.com/office/drawing/2014/main" id="{5558220C-6797-4073-A61A-A1454CCCF484}"/>
              </a:ext>
            </a:extLst>
          </p:cNvPr>
          <p:cNvSpPr txBox="1"/>
          <p:nvPr/>
        </p:nvSpPr>
        <p:spPr>
          <a:xfrm>
            <a:off x="7634513" y="6308209"/>
            <a:ext cx="4127605" cy="369332"/>
          </a:xfrm>
          <a:prstGeom prst="rect">
            <a:avLst/>
          </a:prstGeom>
          <a:noFill/>
        </p:spPr>
        <p:txBody>
          <a:bodyPr wrap="none" rtlCol="0">
            <a:spAutoFit/>
          </a:bodyPr>
          <a:lstStyle/>
          <a:p>
            <a:r>
              <a:rPr lang="pt-BR" dirty="0"/>
              <a:t>Fonte: https://azure.microsoft.com/pt-br/</a:t>
            </a:r>
          </a:p>
        </p:txBody>
      </p:sp>
    </p:spTree>
    <p:extLst>
      <p:ext uri="{BB962C8B-B14F-4D97-AF65-F5344CB8AC3E}">
        <p14:creationId xmlns:p14="http://schemas.microsoft.com/office/powerpoint/2010/main" val="100796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Pools e Instâncias Isoladas</a:t>
            </a:r>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10744200" cy="4351338"/>
          </a:xfrm>
        </p:spPr>
        <p:txBody>
          <a:bodyPr/>
          <a:lstStyle/>
          <a:p>
            <a:r>
              <a:rPr lang="pt-BR" dirty="0"/>
              <a:t>O </a:t>
            </a:r>
            <a:r>
              <a:rPr lang="pt-BR" dirty="0" err="1"/>
              <a:t>Azure</a:t>
            </a:r>
            <a:r>
              <a:rPr lang="pt-BR" dirty="0"/>
              <a:t> pode ser comprado como Pools de recursos ou instâncias isoladas por banco de dados;</a:t>
            </a:r>
          </a:p>
          <a:p>
            <a:r>
              <a:rPr lang="pt-BR" dirty="0"/>
              <a:t>Pools permitem o compartilhamento de recursos (DTU) entre bases de dados; </a:t>
            </a:r>
          </a:p>
          <a:p>
            <a:endParaRPr lang="pt-BR" dirty="0"/>
          </a:p>
        </p:txBody>
      </p:sp>
    </p:spTree>
    <p:extLst>
      <p:ext uri="{BB962C8B-B14F-4D97-AF65-F5344CB8AC3E}">
        <p14:creationId xmlns:p14="http://schemas.microsoft.com/office/powerpoint/2010/main" val="132538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DTU e </a:t>
            </a:r>
            <a:r>
              <a:rPr lang="pt-BR" dirty="0" err="1"/>
              <a:t>eDTU</a:t>
            </a:r>
            <a:endParaRPr lang="pt-BR" dirty="0"/>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11034486" cy="4351338"/>
          </a:xfrm>
        </p:spPr>
        <p:txBody>
          <a:bodyPr/>
          <a:lstStyle/>
          <a:p>
            <a:r>
              <a:rPr lang="pt-BR" dirty="0"/>
              <a:t>DTU – Data </a:t>
            </a:r>
            <a:r>
              <a:rPr lang="pt-BR" dirty="0" err="1"/>
              <a:t>Transaction</a:t>
            </a:r>
            <a:r>
              <a:rPr lang="pt-BR" dirty="0"/>
              <a:t> Unit </a:t>
            </a:r>
          </a:p>
          <a:p>
            <a:endParaRPr lang="pt-BR" dirty="0"/>
          </a:p>
        </p:txBody>
      </p:sp>
      <p:sp>
        <p:nvSpPr>
          <p:cNvPr id="5" name="CaixaDeTexto 4">
            <a:extLst>
              <a:ext uri="{FF2B5EF4-FFF2-40B4-BE49-F238E27FC236}">
                <a16:creationId xmlns:a16="http://schemas.microsoft.com/office/drawing/2014/main" id="{5558220C-6797-4073-A61A-A1454CCCF484}"/>
              </a:ext>
            </a:extLst>
          </p:cNvPr>
          <p:cNvSpPr txBox="1"/>
          <p:nvPr/>
        </p:nvSpPr>
        <p:spPr>
          <a:xfrm>
            <a:off x="838200" y="6218692"/>
            <a:ext cx="8433271" cy="369332"/>
          </a:xfrm>
          <a:prstGeom prst="rect">
            <a:avLst/>
          </a:prstGeom>
          <a:noFill/>
        </p:spPr>
        <p:txBody>
          <a:bodyPr wrap="none" rtlCol="0">
            <a:spAutoFit/>
          </a:bodyPr>
          <a:lstStyle/>
          <a:p>
            <a:r>
              <a:rPr lang="pt-BR" dirty="0"/>
              <a:t>Fonte: https://docs.microsoft.com/pt-br/azure/sql-database/sql-database-what-is-a-dtu</a:t>
            </a:r>
          </a:p>
        </p:txBody>
      </p:sp>
      <p:pic>
        <p:nvPicPr>
          <p:cNvPr id="4" name="Imagem 3">
            <a:extLst>
              <a:ext uri="{FF2B5EF4-FFF2-40B4-BE49-F238E27FC236}">
                <a16:creationId xmlns:a16="http://schemas.microsoft.com/office/drawing/2014/main" id="{8D00A758-F498-4F4D-A4AB-8B6AB8650519}"/>
              </a:ext>
            </a:extLst>
          </p:cNvPr>
          <p:cNvPicPr>
            <a:picLocks noChangeAspect="1"/>
          </p:cNvPicPr>
          <p:nvPr/>
        </p:nvPicPr>
        <p:blipFill>
          <a:blip r:embed="rId3"/>
          <a:stretch>
            <a:fillRect/>
          </a:stretch>
        </p:blipFill>
        <p:spPr>
          <a:xfrm>
            <a:off x="838200" y="2300288"/>
            <a:ext cx="8372475" cy="3876675"/>
          </a:xfrm>
          <a:prstGeom prst="rect">
            <a:avLst/>
          </a:prstGeom>
        </p:spPr>
      </p:pic>
    </p:spTree>
    <p:extLst>
      <p:ext uri="{BB962C8B-B14F-4D97-AF65-F5344CB8AC3E}">
        <p14:creationId xmlns:p14="http://schemas.microsoft.com/office/powerpoint/2010/main" val="304597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DTU e </a:t>
            </a:r>
            <a:r>
              <a:rPr lang="pt-BR" dirty="0" err="1"/>
              <a:t>eDTU</a:t>
            </a:r>
            <a:endParaRPr lang="pt-BR" dirty="0"/>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11034486" cy="4351338"/>
          </a:xfrm>
        </p:spPr>
        <p:txBody>
          <a:bodyPr/>
          <a:lstStyle/>
          <a:p>
            <a:r>
              <a:rPr lang="pt-BR" dirty="0" err="1"/>
              <a:t>eDTU</a:t>
            </a:r>
            <a:r>
              <a:rPr lang="pt-BR" dirty="0"/>
              <a:t> – </a:t>
            </a:r>
            <a:r>
              <a:rPr lang="pt-BR" dirty="0" err="1"/>
              <a:t>Elastic</a:t>
            </a:r>
            <a:r>
              <a:rPr lang="pt-BR" dirty="0"/>
              <a:t> Data </a:t>
            </a:r>
            <a:r>
              <a:rPr lang="pt-BR" dirty="0" err="1"/>
              <a:t>Transaction</a:t>
            </a:r>
            <a:r>
              <a:rPr lang="pt-BR" dirty="0"/>
              <a:t> Unit </a:t>
            </a:r>
          </a:p>
          <a:p>
            <a:endParaRPr lang="pt-BR" dirty="0"/>
          </a:p>
        </p:txBody>
      </p:sp>
      <p:sp>
        <p:nvSpPr>
          <p:cNvPr id="5" name="CaixaDeTexto 4">
            <a:extLst>
              <a:ext uri="{FF2B5EF4-FFF2-40B4-BE49-F238E27FC236}">
                <a16:creationId xmlns:a16="http://schemas.microsoft.com/office/drawing/2014/main" id="{5558220C-6797-4073-A61A-A1454CCCF484}"/>
              </a:ext>
            </a:extLst>
          </p:cNvPr>
          <p:cNvSpPr txBox="1"/>
          <p:nvPr/>
        </p:nvSpPr>
        <p:spPr>
          <a:xfrm>
            <a:off x="838200" y="6218692"/>
            <a:ext cx="8433271" cy="369332"/>
          </a:xfrm>
          <a:prstGeom prst="rect">
            <a:avLst/>
          </a:prstGeom>
          <a:noFill/>
        </p:spPr>
        <p:txBody>
          <a:bodyPr wrap="none" rtlCol="0">
            <a:spAutoFit/>
          </a:bodyPr>
          <a:lstStyle/>
          <a:p>
            <a:r>
              <a:rPr lang="pt-BR" dirty="0"/>
              <a:t>Fonte: https://docs.microsoft.com/pt-br/azure/sql-database/sql-database-what-is-a-dtu</a:t>
            </a:r>
          </a:p>
        </p:txBody>
      </p:sp>
      <p:pic>
        <p:nvPicPr>
          <p:cNvPr id="6" name="Imagem 5">
            <a:extLst>
              <a:ext uri="{FF2B5EF4-FFF2-40B4-BE49-F238E27FC236}">
                <a16:creationId xmlns:a16="http://schemas.microsoft.com/office/drawing/2014/main" id="{D291F723-2BC8-46E5-9218-25795A89A039}"/>
              </a:ext>
            </a:extLst>
          </p:cNvPr>
          <p:cNvPicPr>
            <a:picLocks noChangeAspect="1"/>
          </p:cNvPicPr>
          <p:nvPr/>
        </p:nvPicPr>
        <p:blipFill>
          <a:blip r:embed="rId3"/>
          <a:stretch>
            <a:fillRect/>
          </a:stretch>
        </p:blipFill>
        <p:spPr>
          <a:xfrm>
            <a:off x="838200" y="2277155"/>
            <a:ext cx="8343604" cy="3630159"/>
          </a:xfrm>
          <a:prstGeom prst="rect">
            <a:avLst/>
          </a:prstGeom>
        </p:spPr>
      </p:pic>
    </p:spTree>
    <p:extLst>
      <p:ext uri="{BB962C8B-B14F-4D97-AF65-F5344CB8AC3E}">
        <p14:creationId xmlns:p14="http://schemas.microsoft.com/office/powerpoint/2010/main" val="329202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DTU e </a:t>
            </a:r>
            <a:r>
              <a:rPr lang="pt-BR" dirty="0" err="1"/>
              <a:t>eDTU</a:t>
            </a:r>
            <a:endParaRPr lang="pt-BR" dirty="0"/>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11034486" cy="4351338"/>
          </a:xfrm>
        </p:spPr>
        <p:txBody>
          <a:bodyPr/>
          <a:lstStyle/>
          <a:p>
            <a:r>
              <a:rPr lang="pt-BR" dirty="0"/>
              <a:t>Como determinar o seu DTU?</a:t>
            </a:r>
          </a:p>
          <a:p>
            <a:pPr lvl="1"/>
            <a:r>
              <a:rPr lang="pt-BR" dirty="0"/>
              <a:t>Basicamente a Microsoft possui uma calculadora de DTU </a:t>
            </a:r>
            <a:r>
              <a:rPr lang="pt-BR" dirty="0">
                <a:hlinkClick r:id="rId3"/>
              </a:rPr>
              <a:t>http://dtucalculator.azurewebsites.net/</a:t>
            </a:r>
            <a:endParaRPr lang="pt-BR" dirty="0"/>
          </a:p>
          <a:p>
            <a:pPr lvl="1"/>
            <a:r>
              <a:rPr lang="pt-BR" dirty="0"/>
              <a:t>Analisado de acordo com o seu uso atual de SQL Server</a:t>
            </a:r>
          </a:p>
          <a:p>
            <a:pPr lvl="1"/>
            <a:r>
              <a:rPr lang="pt-BR" dirty="0"/>
              <a:t>Como a migração entre planos é simples e instantânea, a Microsoft recomenda começar com poucos </a:t>
            </a:r>
            <a:r>
              <a:rPr lang="pt-BR" dirty="0" err="1"/>
              <a:t>DTUs</a:t>
            </a:r>
            <a:r>
              <a:rPr lang="pt-BR" dirty="0"/>
              <a:t> e ir melhorando conforme análise de performance, caso o usuário não tenha embasamento de inicio. </a:t>
            </a:r>
          </a:p>
          <a:p>
            <a:endParaRPr lang="pt-BR" dirty="0"/>
          </a:p>
        </p:txBody>
      </p:sp>
    </p:spTree>
    <p:extLst>
      <p:ext uri="{BB962C8B-B14F-4D97-AF65-F5344CB8AC3E}">
        <p14:creationId xmlns:p14="http://schemas.microsoft.com/office/powerpoint/2010/main" val="362617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Precificação – Pool Básico</a:t>
            </a:r>
          </a:p>
        </p:txBody>
      </p:sp>
      <p:sp>
        <p:nvSpPr>
          <p:cNvPr id="5" name="CaixaDeTexto 4">
            <a:extLst>
              <a:ext uri="{FF2B5EF4-FFF2-40B4-BE49-F238E27FC236}">
                <a16:creationId xmlns:a16="http://schemas.microsoft.com/office/drawing/2014/main" id="{5558220C-6797-4073-A61A-A1454CCCF484}"/>
              </a:ext>
            </a:extLst>
          </p:cNvPr>
          <p:cNvSpPr txBox="1"/>
          <p:nvPr/>
        </p:nvSpPr>
        <p:spPr>
          <a:xfrm>
            <a:off x="7634513" y="6308209"/>
            <a:ext cx="4127605" cy="369332"/>
          </a:xfrm>
          <a:prstGeom prst="rect">
            <a:avLst/>
          </a:prstGeom>
          <a:noFill/>
        </p:spPr>
        <p:txBody>
          <a:bodyPr wrap="none" rtlCol="0">
            <a:spAutoFit/>
          </a:bodyPr>
          <a:lstStyle/>
          <a:p>
            <a:r>
              <a:rPr lang="pt-BR" dirty="0"/>
              <a:t>Fonte: https://azure.microsoft.com/pt-br/</a:t>
            </a:r>
          </a:p>
        </p:txBody>
      </p:sp>
      <p:pic>
        <p:nvPicPr>
          <p:cNvPr id="7" name="Imagem 6">
            <a:extLst>
              <a:ext uri="{FF2B5EF4-FFF2-40B4-BE49-F238E27FC236}">
                <a16:creationId xmlns:a16="http://schemas.microsoft.com/office/drawing/2014/main" id="{6C077F17-815E-4511-84B9-974AB04A949C}"/>
              </a:ext>
            </a:extLst>
          </p:cNvPr>
          <p:cNvPicPr>
            <a:picLocks noChangeAspect="1"/>
          </p:cNvPicPr>
          <p:nvPr/>
        </p:nvPicPr>
        <p:blipFill>
          <a:blip r:embed="rId3"/>
          <a:stretch>
            <a:fillRect/>
          </a:stretch>
        </p:blipFill>
        <p:spPr>
          <a:xfrm>
            <a:off x="838200" y="1279518"/>
            <a:ext cx="10757580" cy="5028691"/>
          </a:xfrm>
          <a:prstGeom prst="rect">
            <a:avLst/>
          </a:prstGeom>
        </p:spPr>
      </p:pic>
    </p:spTree>
    <p:extLst>
      <p:ext uri="{BB962C8B-B14F-4D97-AF65-F5344CB8AC3E}">
        <p14:creationId xmlns:p14="http://schemas.microsoft.com/office/powerpoint/2010/main" val="150448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C649F-FD0B-459C-A20E-F88E0E089F85}"/>
              </a:ext>
            </a:extLst>
          </p:cNvPr>
          <p:cNvSpPr>
            <a:spLocks noGrp="1"/>
          </p:cNvSpPr>
          <p:nvPr>
            <p:ph type="title"/>
          </p:nvPr>
        </p:nvSpPr>
        <p:spPr/>
        <p:txBody>
          <a:bodyPr/>
          <a:lstStyle/>
          <a:p>
            <a:r>
              <a:rPr lang="pt-BR" dirty="0"/>
              <a:t>Antes de tudo, o que é SaaS?</a:t>
            </a:r>
          </a:p>
        </p:txBody>
      </p:sp>
      <p:sp>
        <p:nvSpPr>
          <p:cNvPr id="3" name="Espaço Reservado para Conteúdo 2">
            <a:extLst>
              <a:ext uri="{FF2B5EF4-FFF2-40B4-BE49-F238E27FC236}">
                <a16:creationId xmlns:a16="http://schemas.microsoft.com/office/drawing/2014/main" id="{739B5FA6-F63E-427B-895F-AA1B247482ED}"/>
              </a:ext>
            </a:extLst>
          </p:cNvPr>
          <p:cNvSpPr>
            <a:spLocks noGrp="1"/>
          </p:cNvSpPr>
          <p:nvPr>
            <p:ph idx="1"/>
          </p:nvPr>
        </p:nvSpPr>
        <p:spPr/>
        <p:txBody>
          <a:bodyPr/>
          <a:lstStyle/>
          <a:p>
            <a:r>
              <a:rPr lang="pt-BR" dirty="0"/>
              <a:t>Software as a Service</a:t>
            </a:r>
          </a:p>
          <a:p>
            <a:r>
              <a:rPr lang="pt-BR" dirty="0"/>
              <a:t>Vantagens:</a:t>
            </a:r>
          </a:p>
          <a:p>
            <a:pPr lvl="1"/>
            <a:r>
              <a:rPr lang="pt-BR" dirty="0"/>
              <a:t>Economia de tempo;</a:t>
            </a:r>
          </a:p>
          <a:p>
            <a:pPr lvl="1"/>
            <a:r>
              <a:rPr lang="pt-BR" dirty="0"/>
              <a:t>Economia de dinheiro;</a:t>
            </a:r>
          </a:p>
          <a:p>
            <a:pPr lvl="1"/>
            <a:r>
              <a:rPr lang="pt-BR" dirty="0"/>
              <a:t>Locação x Proprietário</a:t>
            </a:r>
          </a:p>
          <a:p>
            <a:pPr lvl="1"/>
            <a:endParaRPr lang="pt-BR" dirty="0"/>
          </a:p>
        </p:txBody>
      </p:sp>
    </p:spTree>
    <p:extLst>
      <p:ext uri="{BB962C8B-B14F-4D97-AF65-F5344CB8AC3E}">
        <p14:creationId xmlns:p14="http://schemas.microsoft.com/office/powerpoint/2010/main" val="144905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Precificação – Instância Isolada</a:t>
            </a:r>
          </a:p>
        </p:txBody>
      </p:sp>
      <p:sp>
        <p:nvSpPr>
          <p:cNvPr id="5" name="CaixaDeTexto 4">
            <a:extLst>
              <a:ext uri="{FF2B5EF4-FFF2-40B4-BE49-F238E27FC236}">
                <a16:creationId xmlns:a16="http://schemas.microsoft.com/office/drawing/2014/main" id="{5558220C-6797-4073-A61A-A1454CCCF484}"/>
              </a:ext>
            </a:extLst>
          </p:cNvPr>
          <p:cNvSpPr txBox="1"/>
          <p:nvPr/>
        </p:nvSpPr>
        <p:spPr>
          <a:xfrm>
            <a:off x="9535884" y="6492875"/>
            <a:ext cx="2387192" cy="246221"/>
          </a:xfrm>
          <a:prstGeom prst="rect">
            <a:avLst/>
          </a:prstGeom>
          <a:noFill/>
        </p:spPr>
        <p:txBody>
          <a:bodyPr wrap="none" rtlCol="0">
            <a:spAutoFit/>
          </a:bodyPr>
          <a:lstStyle/>
          <a:p>
            <a:r>
              <a:rPr lang="pt-BR" sz="1000" dirty="0"/>
              <a:t>Fonte: https://azure.microsoft.com/pt-br/</a:t>
            </a:r>
          </a:p>
        </p:txBody>
      </p:sp>
      <p:pic>
        <p:nvPicPr>
          <p:cNvPr id="3" name="Imagem 2">
            <a:extLst>
              <a:ext uri="{FF2B5EF4-FFF2-40B4-BE49-F238E27FC236}">
                <a16:creationId xmlns:a16="http://schemas.microsoft.com/office/drawing/2014/main" id="{6685B150-6E92-4A8E-9B7D-DDF145628222}"/>
              </a:ext>
            </a:extLst>
          </p:cNvPr>
          <p:cNvPicPr>
            <a:picLocks noChangeAspect="1"/>
          </p:cNvPicPr>
          <p:nvPr/>
        </p:nvPicPr>
        <p:blipFill>
          <a:blip r:embed="rId3"/>
          <a:stretch>
            <a:fillRect/>
          </a:stretch>
        </p:blipFill>
        <p:spPr>
          <a:xfrm>
            <a:off x="838199" y="1427901"/>
            <a:ext cx="7246257" cy="5431256"/>
          </a:xfrm>
          <a:prstGeom prst="rect">
            <a:avLst/>
          </a:prstGeom>
        </p:spPr>
      </p:pic>
    </p:spTree>
    <p:extLst>
      <p:ext uri="{BB962C8B-B14F-4D97-AF65-F5344CB8AC3E}">
        <p14:creationId xmlns:p14="http://schemas.microsoft.com/office/powerpoint/2010/main" val="38997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Exemplo de preço</a:t>
            </a:r>
          </a:p>
        </p:txBody>
      </p:sp>
      <p:sp>
        <p:nvSpPr>
          <p:cNvPr id="5" name="CaixaDeTexto 4">
            <a:extLst>
              <a:ext uri="{FF2B5EF4-FFF2-40B4-BE49-F238E27FC236}">
                <a16:creationId xmlns:a16="http://schemas.microsoft.com/office/drawing/2014/main" id="{5558220C-6797-4073-A61A-A1454CCCF484}"/>
              </a:ext>
            </a:extLst>
          </p:cNvPr>
          <p:cNvSpPr txBox="1"/>
          <p:nvPr/>
        </p:nvSpPr>
        <p:spPr>
          <a:xfrm>
            <a:off x="9535884" y="6492875"/>
            <a:ext cx="2387192" cy="246221"/>
          </a:xfrm>
          <a:prstGeom prst="rect">
            <a:avLst/>
          </a:prstGeom>
          <a:noFill/>
        </p:spPr>
        <p:txBody>
          <a:bodyPr wrap="none" rtlCol="0">
            <a:spAutoFit/>
          </a:bodyPr>
          <a:lstStyle/>
          <a:p>
            <a:r>
              <a:rPr lang="pt-BR" sz="1000" dirty="0"/>
              <a:t>Fonte: https://azure.microsoft.com/pt-br/</a:t>
            </a:r>
          </a:p>
        </p:txBody>
      </p:sp>
      <p:graphicFrame>
        <p:nvGraphicFramePr>
          <p:cNvPr id="4" name="Tabela 3">
            <a:extLst>
              <a:ext uri="{FF2B5EF4-FFF2-40B4-BE49-F238E27FC236}">
                <a16:creationId xmlns:a16="http://schemas.microsoft.com/office/drawing/2014/main" id="{EA1128B7-3289-4A8F-8DC4-CEA0B888942D}"/>
              </a:ext>
            </a:extLst>
          </p:cNvPr>
          <p:cNvGraphicFramePr>
            <a:graphicFrameLocks noGrp="1"/>
          </p:cNvGraphicFramePr>
          <p:nvPr>
            <p:extLst>
              <p:ext uri="{D42A27DB-BD31-4B8C-83A1-F6EECF244321}">
                <p14:modId xmlns:p14="http://schemas.microsoft.com/office/powerpoint/2010/main" val="9610604"/>
              </p:ext>
            </p:extLst>
          </p:nvPr>
        </p:nvGraphicFramePr>
        <p:xfrm>
          <a:off x="838200" y="2121127"/>
          <a:ext cx="5838371" cy="834798"/>
        </p:xfrm>
        <a:graphic>
          <a:graphicData uri="http://schemas.openxmlformats.org/drawingml/2006/table">
            <a:tbl>
              <a:tblPr>
                <a:tableStyleId>{5C22544A-7EE6-4342-B048-85BDC9FD1C3A}</a:tableStyleId>
              </a:tblPr>
              <a:tblGrid>
                <a:gridCol w="1788001">
                  <a:extLst>
                    <a:ext uri="{9D8B030D-6E8A-4147-A177-3AD203B41FA5}">
                      <a16:colId xmlns:a16="http://schemas.microsoft.com/office/drawing/2014/main" val="3492726390"/>
                    </a:ext>
                  </a:extLst>
                </a:gridCol>
                <a:gridCol w="1003470">
                  <a:extLst>
                    <a:ext uri="{9D8B030D-6E8A-4147-A177-3AD203B41FA5}">
                      <a16:colId xmlns:a16="http://schemas.microsoft.com/office/drawing/2014/main" val="3560437162"/>
                    </a:ext>
                  </a:extLst>
                </a:gridCol>
                <a:gridCol w="1003470">
                  <a:extLst>
                    <a:ext uri="{9D8B030D-6E8A-4147-A177-3AD203B41FA5}">
                      <a16:colId xmlns:a16="http://schemas.microsoft.com/office/drawing/2014/main" val="3691097649"/>
                    </a:ext>
                  </a:extLst>
                </a:gridCol>
                <a:gridCol w="1021715">
                  <a:extLst>
                    <a:ext uri="{9D8B030D-6E8A-4147-A177-3AD203B41FA5}">
                      <a16:colId xmlns:a16="http://schemas.microsoft.com/office/drawing/2014/main" val="355392648"/>
                    </a:ext>
                  </a:extLst>
                </a:gridCol>
                <a:gridCol w="1021715">
                  <a:extLst>
                    <a:ext uri="{9D8B030D-6E8A-4147-A177-3AD203B41FA5}">
                      <a16:colId xmlns:a16="http://schemas.microsoft.com/office/drawing/2014/main" val="3084831211"/>
                    </a:ext>
                  </a:extLst>
                </a:gridCol>
              </a:tblGrid>
              <a:tr h="278266">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Padrão</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Horas/Ano</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Preço Hora</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Total R$</a:t>
                      </a:r>
                      <a:endParaRPr lang="pt-BR"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0772217"/>
                  </a:ext>
                </a:extLst>
              </a:tr>
              <a:tr h="278266">
                <a:tc>
                  <a:txBody>
                    <a:bodyPr/>
                    <a:lstStyle/>
                    <a:p>
                      <a:pPr algn="r" fontAlgn="b"/>
                      <a:r>
                        <a:rPr lang="pt-BR" sz="1100" u="none" strike="noStrike">
                          <a:effectLst/>
                        </a:rPr>
                        <a:t>Instância isolada</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S3 100 DTU</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8760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0,6694</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5.863,94 </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2132545"/>
                  </a:ext>
                </a:extLst>
              </a:tr>
              <a:tr h="278266">
                <a:tc>
                  <a:txBody>
                    <a:bodyPr/>
                    <a:lstStyle/>
                    <a:p>
                      <a:pPr algn="r" fontAlgn="b"/>
                      <a:r>
                        <a:rPr lang="pt-BR" sz="1100" u="none" strike="noStrike">
                          <a:effectLst/>
                        </a:rPr>
                        <a:t>Pool</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200 eDTU</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8760</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t-BR" sz="1100" u="none" strike="noStrike">
                          <a:effectLst/>
                        </a:rPr>
                        <a:t>1,3391</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   11.730,52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3033022"/>
                  </a:ext>
                </a:extLst>
              </a:tr>
            </a:tbl>
          </a:graphicData>
        </a:graphic>
      </p:graphicFrame>
      <p:graphicFrame>
        <p:nvGraphicFramePr>
          <p:cNvPr id="6" name="Tabela 5">
            <a:extLst>
              <a:ext uri="{FF2B5EF4-FFF2-40B4-BE49-F238E27FC236}">
                <a16:creationId xmlns:a16="http://schemas.microsoft.com/office/drawing/2014/main" id="{FDFE354A-0DDE-4F36-80A8-0EAAE5D1B5C5}"/>
              </a:ext>
            </a:extLst>
          </p:cNvPr>
          <p:cNvGraphicFramePr>
            <a:graphicFrameLocks noGrp="1"/>
          </p:cNvGraphicFramePr>
          <p:nvPr>
            <p:extLst>
              <p:ext uri="{D42A27DB-BD31-4B8C-83A1-F6EECF244321}">
                <p14:modId xmlns:p14="http://schemas.microsoft.com/office/powerpoint/2010/main" val="3137687367"/>
              </p:ext>
            </p:extLst>
          </p:nvPr>
        </p:nvGraphicFramePr>
        <p:xfrm>
          <a:off x="838199" y="3310391"/>
          <a:ext cx="5838371" cy="1082448"/>
        </p:xfrm>
        <a:graphic>
          <a:graphicData uri="http://schemas.openxmlformats.org/drawingml/2006/table">
            <a:tbl>
              <a:tblPr>
                <a:tableStyleId>{5C22544A-7EE6-4342-B048-85BDC9FD1C3A}</a:tableStyleId>
              </a:tblPr>
              <a:tblGrid>
                <a:gridCol w="1788001">
                  <a:extLst>
                    <a:ext uri="{9D8B030D-6E8A-4147-A177-3AD203B41FA5}">
                      <a16:colId xmlns:a16="http://schemas.microsoft.com/office/drawing/2014/main" val="3292130571"/>
                    </a:ext>
                  </a:extLst>
                </a:gridCol>
                <a:gridCol w="1003470">
                  <a:extLst>
                    <a:ext uri="{9D8B030D-6E8A-4147-A177-3AD203B41FA5}">
                      <a16:colId xmlns:a16="http://schemas.microsoft.com/office/drawing/2014/main" val="3854502062"/>
                    </a:ext>
                  </a:extLst>
                </a:gridCol>
                <a:gridCol w="1003470">
                  <a:extLst>
                    <a:ext uri="{9D8B030D-6E8A-4147-A177-3AD203B41FA5}">
                      <a16:colId xmlns:a16="http://schemas.microsoft.com/office/drawing/2014/main" val="3619442861"/>
                    </a:ext>
                  </a:extLst>
                </a:gridCol>
                <a:gridCol w="1021715">
                  <a:extLst>
                    <a:ext uri="{9D8B030D-6E8A-4147-A177-3AD203B41FA5}">
                      <a16:colId xmlns:a16="http://schemas.microsoft.com/office/drawing/2014/main" val="597917082"/>
                    </a:ext>
                  </a:extLst>
                </a:gridCol>
                <a:gridCol w="1021715">
                  <a:extLst>
                    <a:ext uri="{9D8B030D-6E8A-4147-A177-3AD203B41FA5}">
                      <a16:colId xmlns:a16="http://schemas.microsoft.com/office/drawing/2014/main" val="502902772"/>
                    </a:ext>
                  </a:extLst>
                </a:gridCol>
              </a:tblGrid>
              <a:tr h="360816">
                <a:tc>
                  <a:txBody>
                    <a:bodyPr/>
                    <a:lstStyle/>
                    <a:p>
                      <a:pPr algn="l" fontAlgn="b"/>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Cores</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US$ </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Total USD</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BR" sz="1100" u="none" strike="noStrike">
                          <a:effectLst/>
                        </a:rPr>
                        <a:t>Total R$</a:t>
                      </a:r>
                      <a:endParaRPr lang="pt-BR"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2954529"/>
                  </a:ext>
                </a:extLst>
              </a:tr>
              <a:tr h="360816">
                <a:tc>
                  <a:txBody>
                    <a:bodyPr/>
                    <a:lstStyle/>
                    <a:p>
                      <a:pPr algn="l" fontAlgn="b"/>
                      <a:r>
                        <a:rPr lang="pt-BR" sz="1100" u="none" strike="noStrike">
                          <a:effectLst/>
                        </a:rPr>
                        <a:t>SQL Server Standart</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2 Cores</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4.800,00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4.800,00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15.840,00 </a:t>
                      </a:r>
                      <a:endParaRPr lang="pt-B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316678"/>
                  </a:ext>
                </a:extLst>
              </a:tr>
              <a:tr h="360816">
                <a:tc>
                  <a:txBody>
                    <a:bodyPr/>
                    <a:lstStyle/>
                    <a:p>
                      <a:pPr algn="l" fontAlgn="b"/>
                      <a:r>
                        <a:rPr lang="pt-BR" sz="1100" u="none" strike="noStrike">
                          <a:effectLst/>
                        </a:rPr>
                        <a:t>SQL Enterprise</a:t>
                      </a:r>
                      <a:endParaRPr lang="pt-BR"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2 Cores</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28.000,00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a:effectLst/>
                        </a:rPr>
                        <a:t>   28.000,00 </a:t>
                      </a:r>
                      <a:endParaRPr lang="pt-B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t-BR" sz="1100" u="none" strike="noStrike" dirty="0">
                          <a:effectLst/>
                        </a:rPr>
                        <a:t>   92.400,00 </a:t>
                      </a:r>
                      <a:endParaRPr lang="pt-B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3617156"/>
                  </a:ext>
                </a:extLst>
              </a:tr>
            </a:tbl>
          </a:graphicData>
        </a:graphic>
      </p:graphicFrame>
    </p:spTree>
    <p:extLst>
      <p:ext uri="{BB962C8B-B14F-4D97-AF65-F5344CB8AC3E}">
        <p14:creationId xmlns:p14="http://schemas.microsoft.com/office/powerpoint/2010/main" val="198784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8E87B-9D40-4B06-9831-BAE0D33FD9C2}"/>
              </a:ext>
            </a:extLst>
          </p:cNvPr>
          <p:cNvSpPr>
            <a:spLocks noGrp="1"/>
          </p:cNvSpPr>
          <p:nvPr>
            <p:ph type="title"/>
          </p:nvPr>
        </p:nvSpPr>
        <p:spPr/>
        <p:txBody>
          <a:bodyPr/>
          <a:lstStyle/>
          <a:p>
            <a:r>
              <a:rPr lang="pt-BR" dirty="0" err="1"/>
              <a:t>Azure</a:t>
            </a:r>
            <a:r>
              <a:rPr lang="pt-BR" dirty="0"/>
              <a:t> – Desempenho e Disponibilidade</a:t>
            </a:r>
          </a:p>
        </p:txBody>
      </p:sp>
      <p:sp>
        <p:nvSpPr>
          <p:cNvPr id="3" name="Espaço Reservado para Conteúdo 2">
            <a:extLst>
              <a:ext uri="{FF2B5EF4-FFF2-40B4-BE49-F238E27FC236}">
                <a16:creationId xmlns:a16="http://schemas.microsoft.com/office/drawing/2014/main" id="{C7DFFA5B-8A7C-40E6-A310-5D6D338A94D6}"/>
              </a:ext>
            </a:extLst>
          </p:cNvPr>
          <p:cNvSpPr>
            <a:spLocks noGrp="1"/>
          </p:cNvSpPr>
          <p:nvPr>
            <p:ph idx="1"/>
          </p:nvPr>
        </p:nvSpPr>
        <p:spPr>
          <a:xfrm>
            <a:off x="838200" y="1825625"/>
            <a:ext cx="6477000" cy="1164318"/>
          </a:xfrm>
        </p:spPr>
        <p:txBody>
          <a:bodyPr numCol="2"/>
          <a:lstStyle/>
          <a:p>
            <a:r>
              <a:rPr lang="pt-BR" dirty="0"/>
              <a:t>Escalabilidade dinâmica;</a:t>
            </a:r>
          </a:p>
          <a:p>
            <a:r>
              <a:rPr lang="pt-BR" dirty="0"/>
              <a:t>Monitoramento</a:t>
            </a:r>
          </a:p>
          <a:p>
            <a:endParaRPr lang="pt-BR" dirty="0"/>
          </a:p>
        </p:txBody>
      </p:sp>
      <p:sp>
        <p:nvSpPr>
          <p:cNvPr id="5" name="CaixaDeTexto 4">
            <a:extLst>
              <a:ext uri="{FF2B5EF4-FFF2-40B4-BE49-F238E27FC236}">
                <a16:creationId xmlns:a16="http://schemas.microsoft.com/office/drawing/2014/main" id="{5558220C-6797-4073-A61A-A1454CCCF484}"/>
              </a:ext>
            </a:extLst>
          </p:cNvPr>
          <p:cNvSpPr txBox="1"/>
          <p:nvPr/>
        </p:nvSpPr>
        <p:spPr>
          <a:xfrm>
            <a:off x="7634513" y="6308209"/>
            <a:ext cx="4127605" cy="369332"/>
          </a:xfrm>
          <a:prstGeom prst="rect">
            <a:avLst/>
          </a:prstGeom>
          <a:noFill/>
        </p:spPr>
        <p:txBody>
          <a:bodyPr wrap="none" rtlCol="0">
            <a:spAutoFit/>
          </a:bodyPr>
          <a:lstStyle/>
          <a:p>
            <a:r>
              <a:rPr lang="pt-BR" dirty="0"/>
              <a:t>Fonte: https://azure.microsoft.com/pt-br/</a:t>
            </a:r>
          </a:p>
        </p:txBody>
      </p:sp>
      <p:pic>
        <p:nvPicPr>
          <p:cNvPr id="4" name="Imagem 3">
            <a:extLst>
              <a:ext uri="{FF2B5EF4-FFF2-40B4-BE49-F238E27FC236}">
                <a16:creationId xmlns:a16="http://schemas.microsoft.com/office/drawing/2014/main" id="{902818BF-BF3A-4197-8A54-B72EBEB42982}"/>
              </a:ext>
            </a:extLst>
          </p:cNvPr>
          <p:cNvPicPr>
            <a:picLocks noChangeAspect="1"/>
          </p:cNvPicPr>
          <p:nvPr/>
        </p:nvPicPr>
        <p:blipFill>
          <a:blip r:embed="rId3"/>
          <a:stretch>
            <a:fillRect/>
          </a:stretch>
        </p:blipFill>
        <p:spPr>
          <a:xfrm>
            <a:off x="346609" y="2819627"/>
            <a:ext cx="5305132" cy="3058659"/>
          </a:xfrm>
          <a:prstGeom prst="rect">
            <a:avLst/>
          </a:prstGeom>
        </p:spPr>
      </p:pic>
      <p:pic>
        <p:nvPicPr>
          <p:cNvPr id="6" name="Imagem 5">
            <a:extLst>
              <a:ext uri="{FF2B5EF4-FFF2-40B4-BE49-F238E27FC236}">
                <a16:creationId xmlns:a16="http://schemas.microsoft.com/office/drawing/2014/main" id="{9C99ABED-7612-49A8-889D-DACD09FF9B8E}"/>
              </a:ext>
            </a:extLst>
          </p:cNvPr>
          <p:cNvPicPr>
            <a:picLocks noChangeAspect="1"/>
          </p:cNvPicPr>
          <p:nvPr/>
        </p:nvPicPr>
        <p:blipFill>
          <a:blip r:embed="rId4"/>
          <a:stretch>
            <a:fillRect/>
          </a:stretch>
        </p:blipFill>
        <p:spPr>
          <a:xfrm>
            <a:off x="6338207" y="2663031"/>
            <a:ext cx="5187870" cy="3371850"/>
          </a:xfrm>
          <a:prstGeom prst="rect">
            <a:avLst/>
          </a:prstGeom>
        </p:spPr>
      </p:pic>
    </p:spTree>
    <p:extLst>
      <p:ext uri="{BB962C8B-B14F-4D97-AF65-F5344CB8AC3E}">
        <p14:creationId xmlns:p14="http://schemas.microsoft.com/office/powerpoint/2010/main" val="715537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5409A-3E75-45A2-90F1-88588DBA9FD3}"/>
              </a:ext>
            </a:extLst>
          </p:cNvPr>
          <p:cNvSpPr>
            <a:spLocks noGrp="1"/>
          </p:cNvSpPr>
          <p:nvPr>
            <p:ph type="title"/>
          </p:nvPr>
        </p:nvSpPr>
        <p:spPr/>
        <p:txBody>
          <a:bodyPr/>
          <a:lstStyle/>
          <a:p>
            <a:r>
              <a:rPr lang="pt-BR" dirty="0"/>
              <a:t>Capacitação </a:t>
            </a:r>
            <a:r>
              <a:rPr lang="pt-BR" dirty="0" err="1"/>
              <a:t>Azure</a:t>
            </a:r>
            <a:endParaRPr lang="pt-BR" dirty="0"/>
          </a:p>
        </p:txBody>
      </p:sp>
      <p:sp>
        <p:nvSpPr>
          <p:cNvPr id="3" name="Espaço Reservado para Conteúdo 2">
            <a:extLst>
              <a:ext uri="{FF2B5EF4-FFF2-40B4-BE49-F238E27FC236}">
                <a16:creationId xmlns:a16="http://schemas.microsoft.com/office/drawing/2014/main" id="{A5C0B337-48A7-4500-8192-6F982C002B26}"/>
              </a:ext>
            </a:extLst>
          </p:cNvPr>
          <p:cNvSpPr>
            <a:spLocks noGrp="1"/>
          </p:cNvSpPr>
          <p:nvPr>
            <p:ph idx="1"/>
          </p:nvPr>
        </p:nvSpPr>
        <p:spPr/>
        <p:txBody>
          <a:bodyPr/>
          <a:lstStyle/>
          <a:p>
            <a:r>
              <a:rPr lang="pt-BR" dirty="0"/>
              <a:t>Falta de capacitação e domínio da ferramenta;</a:t>
            </a:r>
          </a:p>
          <a:p>
            <a:pPr lvl="1"/>
            <a:r>
              <a:rPr lang="pt-BR" dirty="0" err="1"/>
              <a:t>Pluralsight</a:t>
            </a:r>
            <a:endParaRPr lang="pt-BR" dirty="0"/>
          </a:p>
          <a:p>
            <a:pPr lvl="1"/>
            <a:r>
              <a:rPr lang="pt-BR" dirty="0"/>
              <a:t>https://docs.microsoft.com/en-us/azure/</a:t>
            </a:r>
          </a:p>
        </p:txBody>
      </p:sp>
    </p:spTree>
    <p:extLst>
      <p:ext uri="{BB962C8B-B14F-4D97-AF65-F5344CB8AC3E}">
        <p14:creationId xmlns:p14="http://schemas.microsoft.com/office/powerpoint/2010/main" val="362705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8C835-4B6C-4924-89D1-4E85C9907F18}"/>
              </a:ext>
            </a:extLst>
          </p:cNvPr>
          <p:cNvSpPr>
            <a:spLocks noGrp="1"/>
          </p:cNvSpPr>
          <p:nvPr>
            <p:ph type="title"/>
          </p:nvPr>
        </p:nvSpPr>
        <p:spPr>
          <a:xfrm>
            <a:off x="838200" y="2281010"/>
            <a:ext cx="10515600" cy="1325563"/>
          </a:xfrm>
        </p:spPr>
        <p:txBody>
          <a:bodyPr/>
          <a:lstStyle/>
          <a:p>
            <a:r>
              <a:rPr lang="pt-BR" dirty="0"/>
              <a:t>Comparação </a:t>
            </a:r>
            <a:r>
              <a:rPr lang="pt-BR" dirty="0" err="1"/>
              <a:t>Azure</a:t>
            </a:r>
            <a:r>
              <a:rPr lang="pt-BR" dirty="0"/>
              <a:t> x AWS</a:t>
            </a:r>
          </a:p>
        </p:txBody>
      </p:sp>
    </p:spTree>
    <p:extLst>
      <p:ext uri="{BB962C8B-B14F-4D97-AF65-F5344CB8AC3E}">
        <p14:creationId xmlns:p14="http://schemas.microsoft.com/office/powerpoint/2010/main" val="36928090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8C835-4B6C-4924-89D1-4E85C9907F18}"/>
              </a:ext>
            </a:extLst>
          </p:cNvPr>
          <p:cNvSpPr>
            <a:spLocks noGrp="1"/>
          </p:cNvSpPr>
          <p:nvPr>
            <p:ph type="title"/>
          </p:nvPr>
        </p:nvSpPr>
        <p:spPr>
          <a:xfrm>
            <a:off x="838200" y="2281010"/>
            <a:ext cx="10515600" cy="1325563"/>
          </a:xfrm>
        </p:spPr>
        <p:txBody>
          <a:bodyPr/>
          <a:lstStyle/>
          <a:p>
            <a:r>
              <a:rPr lang="pt-BR" dirty="0"/>
              <a:t>Ofertas</a:t>
            </a:r>
          </a:p>
        </p:txBody>
      </p:sp>
    </p:spTree>
    <p:extLst>
      <p:ext uri="{BB962C8B-B14F-4D97-AF65-F5344CB8AC3E}">
        <p14:creationId xmlns:p14="http://schemas.microsoft.com/office/powerpoint/2010/main" val="8224657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A243E-036E-404A-ACBB-8E0CEF83269B}"/>
              </a:ext>
            </a:extLst>
          </p:cNvPr>
          <p:cNvSpPr>
            <a:spLocks noGrp="1"/>
          </p:cNvSpPr>
          <p:nvPr>
            <p:ph type="title"/>
          </p:nvPr>
        </p:nvSpPr>
        <p:spPr/>
        <p:txBody>
          <a:bodyPr/>
          <a:lstStyle/>
          <a:p>
            <a:r>
              <a:rPr lang="pt-BR" dirty="0" err="1"/>
              <a:t>Azure</a:t>
            </a:r>
            <a:r>
              <a:rPr lang="pt-BR" dirty="0"/>
              <a:t> x AWS</a:t>
            </a:r>
          </a:p>
        </p:txBody>
      </p:sp>
      <p:sp>
        <p:nvSpPr>
          <p:cNvPr id="3" name="Espaço Reservado para Conteúdo 2">
            <a:extLst>
              <a:ext uri="{FF2B5EF4-FFF2-40B4-BE49-F238E27FC236}">
                <a16:creationId xmlns:a16="http://schemas.microsoft.com/office/drawing/2014/main" id="{AB6BECA1-7A26-4D2C-94AE-2F8715597CB8}"/>
              </a:ext>
            </a:extLst>
          </p:cNvPr>
          <p:cNvSpPr>
            <a:spLocks noGrp="1"/>
          </p:cNvSpPr>
          <p:nvPr>
            <p:ph idx="1"/>
          </p:nvPr>
        </p:nvSpPr>
        <p:spPr>
          <a:xfrm>
            <a:off x="838200" y="1825625"/>
            <a:ext cx="5257800" cy="4351338"/>
          </a:xfrm>
        </p:spPr>
        <p:txBody>
          <a:bodyPr/>
          <a:lstStyle/>
          <a:p>
            <a:r>
              <a:rPr lang="pt-BR" dirty="0"/>
              <a:t>AWS</a:t>
            </a:r>
          </a:p>
          <a:p>
            <a:pPr lvl="1"/>
            <a:r>
              <a:rPr lang="pt-BR" dirty="0"/>
              <a:t>É uma plataforma de uso geral em </a:t>
            </a:r>
            <a:r>
              <a:rPr lang="pt-BR" dirty="0" err="1"/>
              <a:t>databases</a:t>
            </a:r>
            <a:endParaRPr lang="pt-BR" dirty="0"/>
          </a:p>
          <a:p>
            <a:pPr lvl="1"/>
            <a:r>
              <a:rPr lang="pt-BR" dirty="0"/>
              <a:t>Cria 6 tipos de banco de dados de dados relacionais na web</a:t>
            </a:r>
          </a:p>
        </p:txBody>
      </p:sp>
      <p:pic>
        <p:nvPicPr>
          <p:cNvPr id="4" name="Imagem 3">
            <a:extLst>
              <a:ext uri="{FF2B5EF4-FFF2-40B4-BE49-F238E27FC236}">
                <a16:creationId xmlns:a16="http://schemas.microsoft.com/office/drawing/2014/main" id="{F680E4FB-223B-469F-B1F8-F2E09B33F6C0}"/>
              </a:ext>
            </a:extLst>
          </p:cNvPr>
          <p:cNvPicPr>
            <a:picLocks noChangeAspect="1"/>
          </p:cNvPicPr>
          <p:nvPr/>
        </p:nvPicPr>
        <p:blipFill>
          <a:blip r:embed="rId3"/>
          <a:stretch>
            <a:fillRect/>
          </a:stretch>
        </p:blipFill>
        <p:spPr>
          <a:xfrm>
            <a:off x="6444341" y="1690688"/>
            <a:ext cx="4702630" cy="4310744"/>
          </a:xfrm>
          <a:prstGeom prst="rect">
            <a:avLst/>
          </a:prstGeom>
        </p:spPr>
      </p:pic>
    </p:spTree>
    <p:extLst>
      <p:ext uri="{BB962C8B-B14F-4D97-AF65-F5344CB8AC3E}">
        <p14:creationId xmlns:p14="http://schemas.microsoft.com/office/powerpoint/2010/main" val="215258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A243E-036E-404A-ACBB-8E0CEF83269B}"/>
              </a:ext>
            </a:extLst>
          </p:cNvPr>
          <p:cNvSpPr>
            <a:spLocks noGrp="1"/>
          </p:cNvSpPr>
          <p:nvPr>
            <p:ph type="title"/>
          </p:nvPr>
        </p:nvSpPr>
        <p:spPr/>
        <p:txBody>
          <a:bodyPr/>
          <a:lstStyle/>
          <a:p>
            <a:r>
              <a:rPr lang="pt-BR" dirty="0" err="1"/>
              <a:t>Azure</a:t>
            </a:r>
            <a:r>
              <a:rPr lang="pt-BR" dirty="0"/>
              <a:t> x AWS</a:t>
            </a:r>
          </a:p>
        </p:txBody>
      </p:sp>
      <p:sp>
        <p:nvSpPr>
          <p:cNvPr id="3" name="Espaço Reservado para Conteúdo 2">
            <a:extLst>
              <a:ext uri="{FF2B5EF4-FFF2-40B4-BE49-F238E27FC236}">
                <a16:creationId xmlns:a16="http://schemas.microsoft.com/office/drawing/2014/main" id="{AB6BECA1-7A26-4D2C-94AE-2F8715597CB8}"/>
              </a:ext>
            </a:extLst>
          </p:cNvPr>
          <p:cNvSpPr>
            <a:spLocks noGrp="1"/>
          </p:cNvSpPr>
          <p:nvPr>
            <p:ph idx="1"/>
          </p:nvPr>
        </p:nvSpPr>
        <p:spPr>
          <a:xfrm>
            <a:off x="838200" y="1825625"/>
            <a:ext cx="5257800" cy="4351338"/>
          </a:xfrm>
        </p:spPr>
        <p:txBody>
          <a:bodyPr/>
          <a:lstStyle/>
          <a:p>
            <a:r>
              <a:rPr lang="pt-BR" dirty="0" err="1"/>
              <a:t>Azure</a:t>
            </a:r>
            <a:endParaRPr lang="pt-BR" dirty="0"/>
          </a:p>
          <a:p>
            <a:pPr lvl="1"/>
            <a:r>
              <a:rPr lang="pt-BR" dirty="0"/>
              <a:t>Especialista em SQL Server, provendo diferentes maneiras de executá-lo;</a:t>
            </a:r>
          </a:p>
        </p:txBody>
      </p:sp>
      <p:pic>
        <p:nvPicPr>
          <p:cNvPr id="5" name="Imagem 4">
            <a:extLst>
              <a:ext uri="{FF2B5EF4-FFF2-40B4-BE49-F238E27FC236}">
                <a16:creationId xmlns:a16="http://schemas.microsoft.com/office/drawing/2014/main" id="{1B76C474-42D2-40E1-8867-478B0D2144F3}"/>
              </a:ext>
            </a:extLst>
          </p:cNvPr>
          <p:cNvPicPr>
            <a:picLocks noChangeAspect="1"/>
          </p:cNvPicPr>
          <p:nvPr/>
        </p:nvPicPr>
        <p:blipFill>
          <a:blip r:embed="rId3"/>
          <a:stretch>
            <a:fillRect/>
          </a:stretch>
        </p:blipFill>
        <p:spPr>
          <a:xfrm>
            <a:off x="5892878" y="1825625"/>
            <a:ext cx="6129486" cy="4069216"/>
          </a:xfrm>
          <a:prstGeom prst="rect">
            <a:avLst/>
          </a:prstGeom>
        </p:spPr>
      </p:pic>
      <p:sp>
        <p:nvSpPr>
          <p:cNvPr id="6" name="CaixaDeTexto 5">
            <a:extLst>
              <a:ext uri="{FF2B5EF4-FFF2-40B4-BE49-F238E27FC236}">
                <a16:creationId xmlns:a16="http://schemas.microsoft.com/office/drawing/2014/main" id="{63501E54-8EDC-4070-AADE-7E22894CFC1E}"/>
              </a:ext>
            </a:extLst>
          </p:cNvPr>
          <p:cNvSpPr txBox="1"/>
          <p:nvPr/>
        </p:nvSpPr>
        <p:spPr>
          <a:xfrm>
            <a:off x="5197022" y="6053852"/>
            <a:ext cx="6825342" cy="246221"/>
          </a:xfrm>
          <a:prstGeom prst="rect">
            <a:avLst/>
          </a:prstGeom>
          <a:noFill/>
        </p:spPr>
        <p:txBody>
          <a:bodyPr wrap="square" rtlCol="0">
            <a:spAutoFit/>
          </a:bodyPr>
          <a:lstStyle/>
          <a:p>
            <a:r>
              <a:rPr lang="fr-FR" sz="1000" dirty="0"/>
              <a:t>Fonte: https://azure.microsoft.com/en-us/documentation/articles/data-management-azure-sql-database-and-sql-server-iaas/</a:t>
            </a:r>
            <a:endParaRPr lang="pt-BR" sz="1000" dirty="0"/>
          </a:p>
        </p:txBody>
      </p:sp>
    </p:spTree>
    <p:extLst>
      <p:ext uri="{BB962C8B-B14F-4D97-AF65-F5344CB8AC3E}">
        <p14:creationId xmlns:p14="http://schemas.microsoft.com/office/powerpoint/2010/main" val="332381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A15C7-7528-41C1-8253-7FF37081F42D}"/>
              </a:ext>
            </a:extLst>
          </p:cNvPr>
          <p:cNvSpPr>
            <a:spLocks noGrp="1"/>
          </p:cNvSpPr>
          <p:nvPr>
            <p:ph type="title"/>
          </p:nvPr>
        </p:nvSpPr>
        <p:spPr/>
        <p:txBody>
          <a:bodyPr/>
          <a:lstStyle/>
          <a:p>
            <a:r>
              <a:rPr lang="pt-BR" dirty="0"/>
              <a:t>Equivalência entre AWS e </a:t>
            </a:r>
            <a:r>
              <a:rPr lang="pt-BR" dirty="0" err="1"/>
              <a:t>Azure</a:t>
            </a:r>
            <a:endParaRPr lang="pt-BR" dirty="0"/>
          </a:p>
        </p:txBody>
      </p:sp>
      <p:pic>
        <p:nvPicPr>
          <p:cNvPr id="4" name="Imagem 3">
            <a:extLst>
              <a:ext uri="{FF2B5EF4-FFF2-40B4-BE49-F238E27FC236}">
                <a16:creationId xmlns:a16="http://schemas.microsoft.com/office/drawing/2014/main" id="{E2C6A189-62C7-4E20-8D28-FA384D1D0761}"/>
              </a:ext>
            </a:extLst>
          </p:cNvPr>
          <p:cNvPicPr>
            <a:picLocks noChangeAspect="1"/>
          </p:cNvPicPr>
          <p:nvPr/>
        </p:nvPicPr>
        <p:blipFill>
          <a:blip r:embed="rId3"/>
          <a:stretch>
            <a:fillRect/>
          </a:stretch>
        </p:blipFill>
        <p:spPr>
          <a:xfrm>
            <a:off x="838200" y="1690688"/>
            <a:ext cx="9887857" cy="4825491"/>
          </a:xfrm>
          <a:prstGeom prst="rect">
            <a:avLst/>
          </a:prstGeom>
        </p:spPr>
      </p:pic>
      <p:sp>
        <p:nvSpPr>
          <p:cNvPr id="5" name="CaixaDeTexto 4">
            <a:extLst>
              <a:ext uri="{FF2B5EF4-FFF2-40B4-BE49-F238E27FC236}">
                <a16:creationId xmlns:a16="http://schemas.microsoft.com/office/drawing/2014/main" id="{2B1B730A-2C0B-4D22-82C3-46013452403C}"/>
              </a:ext>
            </a:extLst>
          </p:cNvPr>
          <p:cNvSpPr txBox="1"/>
          <p:nvPr/>
        </p:nvSpPr>
        <p:spPr>
          <a:xfrm>
            <a:off x="246743" y="6516179"/>
            <a:ext cx="11292114" cy="369332"/>
          </a:xfrm>
          <a:prstGeom prst="rect">
            <a:avLst/>
          </a:prstGeom>
          <a:noFill/>
        </p:spPr>
        <p:txBody>
          <a:bodyPr wrap="square" rtlCol="0">
            <a:spAutoFit/>
          </a:bodyPr>
          <a:lstStyle/>
          <a:p>
            <a:r>
              <a:rPr lang="pt-BR" dirty="0"/>
              <a:t>Fonte: </a:t>
            </a:r>
            <a:r>
              <a:rPr lang="en-US" dirty="0"/>
              <a:t>AWS and Azure Databases: Comparing the Cloud Database Providers</a:t>
            </a:r>
            <a:r>
              <a:rPr lang="pt-BR" dirty="0"/>
              <a:t> </a:t>
            </a:r>
          </a:p>
        </p:txBody>
      </p:sp>
    </p:spTree>
    <p:extLst>
      <p:ext uri="{BB962C8B-B14F-4D97-AF65-F5344CB8AC3E}">
        <p14:creationId xmlns:p14="http://schemas.microsoft.com/office/powerpoint/2010/main" val="2193832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CC544-D035-4A7F-BBF7-EE2F17873777}"/>
              </a:ext>
            </a:extLst>
          </p:cNvPr>
          <p:cNvSpPr>
            <a:spLocks noGrp="1"/>
          </p:cNvSpPr>
          <p:nvPr>
            <p:ph type="title"/>
          </p:nvPr>
        </p:nvSpPr>
        <p:spPr/>
        <p:txBody>
          <a:bodyPr/>
          <a:lstStyle/>
          <a:p>
            <a:r>
              <a:rPr lang="pt-BR" dirty="0" err="1"/>
              <a:t>Azure</a:t>
            </a:r>
            <a:r>
              <a:rPr lang="pt-BR" dirty="0"/>
              <a:t> x AWZ</a:t>
            </a:r>
          </a:p>
        </p:txBody>
      </p:sp>
      <p:sp>
        <p:nvSpPr>
          <p:cNvPr id="3" name="Espaço Reservado para Conteúdo 2">
            <a:extLst>
              <a:ext uri="{FF2B5EF4-FFF2-40B4-BE49-F238E27FC236}">
                <a16:creationId xmlns:a16="http://schemas.microsoft.com/office/drawing/2014/main" id="{B9D4374C-F107-489A-BC8C-4C50604898E4}"/>
              </a:ext>
            </a:extLst>
          </p:cNvPr>
          <p:cNvSpPr>
            <a:spLocks noGrp="1"/>
          </p:cNvSpPr>
          <p:nvPr>
            <p:ph idx="1"/>
          </p:nvPr>
        </p:nvSpPr>
        <p:spPr/>
        <p:txBody>
          <a:bodyPr/>
          <a:lstStyle/>
          <a:p>
            <a:r>
              <a:rPr lang="pt-BR" dirty="0"/>
              <a:t>Preços</a:t>
            </a:r>
          </a:p>
          <a:p>
            <a:endParaRPr lang="pt-BR" dirty="0"/>
          </a:p>
        </p:txBody>
      </p:sp>
    </p:spTree>
    <p:extLst>
      <p:ext uri="{BB962C8B-B14F-4D97-AF65-F5344CB8AC3E}">
        <p14:creationId xmlns:p14="http://schemas.microsoft.com/office/powerpoint/2010/main" val="394164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7CBD6-C710-43E8-B7F2-CAEE5597230C}"/>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3F367397-DFA0-41AE-8DD8-8C0CA78A7F17}"/>
              </a:ext>
            </a:extLst>
          </p:cNvPr>
          <p:cNvSpPr>
            <a:spLocks noGrp="1"/>
          </p:cNvSpPr>
          <p:nvPr>
            <p:ph idx="1"/>
          </p:nvPr>
        </p:nvSpPr>
        <p:spPr/>
        <p:txBody>
          <a:bodyPr/>
          <a:lstStyle/>
          <a:p>
            <a:r>
              <a:rPr lang="pt-BR" dirty="0"/>
              <a:t>O que é infraestrutura </a:t>
            </a:r>
            <a:r>
              <a:rPr lang="pt-BR" dirty="0" err="1"/>
              <a:t>cloud</a:t>
            </a:r>
            <a:endParaRPr lang="pt-BR" dirty="0"/>
          </a:p>
          <a:p>
            <a:r>
              <a:rPr lang="pt-BR" dirty="0"/>
              <a:t>Porque ir para uma </a:t>
            </a:r>
            <a:r>
              <a:rPr lang="pt-BR" dirty="0" err="1"/>
              <a:t>infraestrura</a:t>
            </a:r>
            <a:r>
              <a:rPr lang="pt-BR" dirty="0"/>
              <a:t> </a:t>
            </a:r>
            <a:r>
              <a:rPr lang="pt-BR" dirty="0" err="1"/>
              <a:t>cloud</a:t>
            </a:r>
            <a:endParaRPr lang="pt-BR" dirty="0"/>
          </a:p>
          <a:p>
            <a:r>
              <a:rPr lang="pt-BR" dirty="0"/>
              <a:t>Porque usar um SGDB ou No-SQL em </a:t>
            </a:r>
            <a:r>
              <a:rPr lang="pt-BR" dirty="0" err="1"/>
              <a:t>cloud</a:t>
            </a:r>
            <a:endParaRPr lang="pt-BR" dirty="0"/>
          </a:p>
        </p:txBody>
      </p:sp>
    </p:spTree>
    <p:extLst>
      <p:ext uri="{BB962C8B-B14F-4D97-AF65-F5344CB8AC3E}">
        <p14:creationId xmlns:p14="http://schemas.microsoft.com/office/powerpoint/2010/main" val="336280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8C835-4B6C-4924-89D1-4E85C9907F18}"/>
              </a:ext>
            </a:extLst>
          </p:cNvPr>
          <p:cNvSpPr>
            <a:spLocks noGrp="1"/>
          </p:cNvSpPr>
          <p:nvPr>
            <p:ph type="title"/>
          </p:nvPr>
        </p:nvSpPr>
        <p:spPr>
          <a:xfrm>
            <a:off x="838200" y="2281010"/>
            <a:ext cx="10515600" cy="1325563"/>
          </a:xfrm>
        </p:spPr>
        <p:txBody>
          <a:bodyPr/>
          <a:lstStyle/>
          <a:p>
            <a:r>
              <a:rPr lang="pt-BR" dirty="0"/>
              <a:t>Regiões</a:t>
            </a:r>
          </a:p>
        </p:txBody>
      </p:sp>
    </p:spTree>
    <p:extLst>
      <p:ext uri="{BB962C8B-B14F-4D97-AF65-F5344CB8AC3E}">
        <p14:creationId xmlns:p14="http://schemas.microsoft.com/office/powerpoint/2010/main" val="248158483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719857" y="975944"/>
            <a:ext cx="5307494" cy="5404926"/>
            <a:chOff x="5719857" y="834557"/>
            <a:chExt cx="5307494" cy="5404926"/>
          </a:xfrm>
        </p:grpSpPr>
        <p:sp>
          <p:nvSpPr>
            <p:cNvPr id="22" name="Rectangle 21"/>
            <p:cNvSpPr/>
            <p:nvPr/>
          </p:nvSpPr>
          <p:spPr bwMode="auto">
            <a:xfrm>
              <a:off x="5719857" y="1419847"/>
              <a:ext cx="5307494" cy="4819636"/>
            </a:xfrm>
            <a:prstGeom prst="rect">
              <a:avLst/>
            </a:prstGeom>
            <a:solidFill>
              <a:schemeClr val="bg1">
                <a:lumMod val="9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5719857" y="834557"/>
              <a:ext cx="5307494" cy="3260620"/>
              <a:chOff x="5791851" y="1093659"/>
              <a:chExt cx="5307494" cy="3260620"/>
            </a:xfrm>
          </p:grpSpPr>
          <p:sp>
            <p:nvSpPr>
              <p:cNvPr id="7" name="TextBox 7"/>
              <p:cNvSpPr txBox="1"/>
              <p:nvPr/>
            </p:nvSpPr>
            <p:spPr>
              <a:xfrm>
                <a:off x="5791851" y="1093659"/>
                <a:ext cx="5307494" cy="627864"/>
              </a:xfrm>
              <a:prstGeom prst="rect">
                <a:avLst/>
              </a:prstGeom>
              <a:solidFill>
                <a:schemeClr val="accent6"/>
              </a:solidFill>
              <a:ln>
                <a:solidFill>
                  <a:schemeClr val="bg1">
                    <a:lumMod val="75000"/>
                  </a:schemeClr>
                </a:solidFill>
              </a:ln>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400" b="1" i="0" u="none" strike="noStrike" kern="1200" cap="none" spc="-50" normalizeH="0" baseline="0" noProof="0" dirty="0">
                    <a:ln>
                      <a:noFill/>
                    </a:ln>
                    <a:solidFill>
                      <a:schemeClr val="bg1"/>
                    </a:solidFill>
                    <a:effectLst/>
                    <a:uLnTx/>
                    <a:uFillTx/>
                    <a:latin typeface="+mn-lt"/>
                    <a:ea typeface="+mn-ea"/>
                    <a:cs typeface="+mn-cs"/>
                  </a:rPr>
                  <a:t>AWS (18 regions, 16 online)</a:t>
                </a:r>
              </a:p>
            </p:txBody>
          </p:sp>
          <p:sp>
            <p:nvSpPr>
              <p:cNvPr id="20" name="TextBox 19"/>
              <p:cNvSpPr txBox="1"/>
              <p:nvPr/>
            </p:nvSpPr>
            <p:spPr>
              <a:xfrm>
                <a:off x="5818002" y="1833589"/>
                <a:ext cx="5128821" cy="252069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
                </a:pPr>
                <a:r>
                  <a:rPr lang="en-US" dirty="0"/>
                  <a:t>No geo-political region pairs, regions are not disaster proof</a:t>
                </a:r>
              </a:p>
              <a:p>
                <a:pPr marL="342900" indent="-342900">
                  <a:lnSpc>
                    <a:spcPct val="90000"/>
                  </a:lnSpc>
                  <a:spcAft>
                    <a:spcPts val="600"/>
                  </a:spcAft>
                  <a:buFont typeface="Wingdings" panose="05000000000000000000" pitchFamily="2" charset="2"/>
                  <a:buChar char="§"/>
                </a:pPr>
                <a:r>
                  <a:rPr lang="en-US" dirty="0"/>
                  <a:t>A region is a collection of smaller owned and </a:t>
                </a:r>
                <a:r>
                  <a:rPr lang="en-US" dirty="0" err="1"/>
                  <a:t>Colo</a:t>
                </a:r>
                <a:r>
                  <a:rPr lang="en-US" dirty="0"/>
                  <a:t> DC’s called Availability Zones (AZ’s) – 47 in total</a:t>
                </a:r>
              </a:p>
              <a:p>
                <a:pPr marL="342900" indent="-342900">
                  <a:lnSpc>
                    <a:spcPct val="90000"/>
                  </a:lnSpc>
                  <a:spcAft>
                    <a:spcPts val="600"/>
                  </a:spcAft>
                  <a:buFont typeface="Wingdings" panose="05000000000000000000" pitchFamily="2" charset="2"/>
                  <a:buChar char="§"/>
                </a:pPr>
                <a:r>
                  <a:rPr lang="en-US" dirty="0"/>
                  <a:t>AZ’s are well connected across flood plains and within a short car journey for HA</a:t>
                </a:r>
              </a:p>
              <a:p>
                <a:pPr marL="342900" indent="-342900">
                  <a:lnSpc>
                    <a:spcPct val="90000"/>
                  </a:lnSpc>
                  <a:spcAft>
                    <a:spcPts val="600"/>
                  </a:spcAft>
                  <a:buFont typeface="Wingdings" panose="05000000000000000000" pitchFamily="2" charset="2"/>
                  <a:buChar char="§"/>
                </a:pPr>
                <a:r>
                  <a:rPr lang="en-US" dirty="0"/>
                  <a:t>Region to Region traffic over public internet</a:t>
                </a:r>
              </a:p>
            </p:txBody>
          </p:sp>
        </p:grpSp>
      </p:grpSp>
      <p:sp>
        <p:nvSpPr>
          <p:cNvPr id="2" name="Title 1"/>
          <p:cNvSpPr>
            <a:spLocks noGrp="1"/>
          </p:cNvSpPr>
          <p:nvPr>
            <p:ph type="title"/>
          </p:nvPr>
        </p:nvSpPr>
        <p:spPr>
          <a:xfrm>
            <a:off x="216516" y="76279"/>
            <a:ext cx="11655840" cy="899665"/>
          </a:xfrm>
        </p:spPr>
        <p:txBody>
          <a:bodyPr/>
          <a:lstStyle/>
          <a:p>
            <a:r>
              <a:rPr lang="en-US" dirty="0"/>
              <a:t>Azure &amp; AWS Regions</a:t>
            </a:r>
          </a:p>
        </p:txBody>
      </p:sp>
      <p:sp>
        <p:nvSpPr>
          <p:cNvPr id="12" name="TextBox 12"/>
          <p:cNvSpPr txBox="1"/>
          <p:nvPr/>
        </p:nvSpPr>
        <p:spPr>
          <a:xfrm>
            <a:off x="591087" y="3426186"/>
            <a:ext cx="369397" cy="572464"/>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50" normalizeH="0" baseline="0" noProof="0" dirty="0">
              <a:ln>
                <a:noFill/>
              </a:ln>
              <a:solidFill>
                <a:schemeClr val="bg1"/>
              </a:solidFill>
              <a:effectLst/>
              <a:uLnTx/>
              <a:uFillTx/>
              <a:latin typeface="+mn-lt"/>
              <a:ea typeface="+mn-ea"/>
              <a:cs typeface="+mn-cs"/>
            </a:endParaRPr>
          </a:p>
        </p:txBody>
      </p:sp>
      <p:sp>
        <p:nvSpPr>
          <p:cNvPr id="14" name="TextBox 14"/>
          <p:cNvSpPr txBox="1"/>
          <p:nvPr/>
        </p:nvSpPr>
        <p:spPr>
          <a:xfrm>
            <a:off x="563507" y="4071340"/>
            <a:ext cx="715581" cy="572464"/>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US" sz="2000" b="0" i="0" u="none" strike="noStrike" kern="1200" cap="none" spc="-50" normalizeH="0" baseline="0" noProof="0" dirty="0">
              <a:ln>
                <a:noFill/>
              </a:ln>
              <a:solidFill>
                <a:schemeClr val="bg1"/>
              </a:solidFill>
              <a:effectLst/>
              <a:uLnTx/>
              <a:uFillTx/>
              <a:latin typeface="+mn-lt"/>
              <a:ea typeface="+mn-ea"/>
              <a:cs typeface="+mn-cs"/>
            </a:endParaRPr>
          </a:p>
        </p:txBody>
      </p:sp>
      <p:pic>
        <p:nvPicPr>
          <p:cNvPr id="27" name="Picture 2" descr="Regions and Availability Z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707" y="4242844"/>
            <a:ext cx="3639149" cy="199612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391886" y="975944"/>
            <a:ext cx="4841421" cy="5404926"/>
            <a:chOff x="391886" y="834557"/>
            <a:chExt cx="4841421" cy="5404926"/>
          </a:xfrm>
        </p:grpSpPr>
        <p:sp>
          <p:nvSpPr>
            <p:cNvPr id="4" name="Rectangle 3"/>
            <p:cNvSpPr/>
            <p:nvPr/>
          </p:nvSpPr>
          <p:spPr bwMode="auto">
            <a:xfrm>
              <a:off x="449036" y="1419847"/>
              <a:ext cx="4784271" cy="4819636"/>
            </a:xfrm>
            <a:prstGeom prst="rect">
              <a:avLst/>
            </a:prstGeom>
            <a:solidFill>
              <a:schemeClr val="bg1">
                <a:lumMod val="95000"/>
              </a:schemeClr>
            </a:solidFill>
            <a:ln>
              <a:solidFill>
                <a:schemeClr val="bg1">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5" name="Group 4"/>
            <p:cNvGrpSpPr/>
            <p:nvPr/>
          </p:nvGrpSpPr>
          <p:grpSpPr>
            <a:xfrm>
              <a:off x="391886" y="834557"/>
              <a:ext cx="4841421" cy="3260620"/>
              <a:chOff x="464478" y="1339037"/>
              <a:chExt cx="4841421" cy="3260620"/>
            </a:xfrm>
          </p:grpSpPr>
          <p:sp>
            <p:nvSpPr>
              <p:cNvPr id="6" name="TextBox 6"/>
              <p:cNvSpPr txBox="1"/>
              <p:nvPr/>
            </p:nvSpPr>
            <p:spPr>
              <a:xfrm>
                <a:off x="521628" y="1339037"/>
                <a:ext cx="4784271" cy="627864"/>
              </a:xfrm>
              <a:prstGeom prst="rect">
                <a:avLst/>
              </a:prstGeom>
              <a:solidFill>
                <a:schemeClr val="accent1"/>
              </a:solidFill>
              <a:ln>
                <a:solidFill>
                  <a:schemeClr val="bg1">
                    <a:lumMod val="75000"/>
                  </a:schemeClr>
                </a:solidFill>
              </a:ln>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ts val="600"/>
                  </a:spcBef>
                  <a:spcAft>
                    <a:spcPts val="0"/>
                  </a:spcAft>
                  <a:buClrTx/>
                  <a:buSzTx/>
                  <a:buFontTx/>
                  <a:buNone/>
                  <a:tabLst/>
                  <a:defRPr/>
                </a:pPr>
                <a:r>
                  <a:rPr kumimoji="0" lang="en-US" sz="2400" b="1" i="0" u="none" strike="noStrike" kern="1200" cap="none" spc="-50" normalizeH="0" baseline="0" noProof="0" dirty="0">
                    <a:ln>
                      <a:noFill/>
                    </a:ln>
                    <a:solidFill>
                      <a:schemeClr val="bg1"/>
                    </a:solidFill>
                    <a:effectLst/>
                    <a:uLnTx/>
                    <a:uFillTx/>
                    <a:latin typeface="+mn-lt"/>
                    <a:ea typeface="+mn-ea"/>
                    <a:cs typeface="+mn-cs"/>
                  </a:rPr>
                  <a:t>Azure (38 regions, 30 online)</a:t>
                </a:r>
              </a:p>
            </p:txBody>
          </p:sp>
          <p:sp>
            <p:nvSpPr>
              <p:cNvPr id="3" name="TextBox 2"/>
              <p:cNvSpPr txBox="1"/>
              <p:nvPr/>
            </p:nvSpPr>
            <p:spPr>
              <a:xfrm>
                <a:off x="464478" y="2078967"/>
                <a:ext cx="4841421" cy="2520690"/>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
                </a:pPr>
                <a:r>
                  <a:rPr lang="en-US" dirty="0"/>
                  <a:t>Region pairs in a geo-political area for  cross-region DR scenarios</a:t>
                </a:r>
              </a:p>
              <a:p>
                <a:pPr marL="342900" indent="-342900">
                  <a:lnSpc>
                    <a:spcPct val="90000"/>
                  </a:lnSpc>
                  <a:spcAft>
                    <a:spcPts val="600"/>
                  </a:spcAft>
                  <a:buFont typeface="Wingdings" panose="05000000000000000000" pitchFamily="2" charset="2"/>
                  <a:buChar char="§"/>
                </a:pPr>
                <a:r>
                  <a:rPr lang="en-US" dirty="0"/>
                  <a:t>A region is a massive Microsoft owned and  purpose built Data Center (DC)</a:t>
                </a:r>
              </a:p>
              <a:p>
                <a:pPr marL="342900" indent="-342900">
                  <a:lnSpc>
                    <a:spcPct val="90000"/>
                  </a:lnSpc>
                  <a:spcAft>
                    <a:spcPts val="600"/>
                  </a:spcAft>
                  <a:buFont typeface="Wingdings" panose="05000000000000000000" pitchFamily="2" charset="2"/>
                  <a:buChar char="§"/>
                </a:pPr>
                <a:r>
                  <a:rPr lang="en-US" dirty="0"/>
                  <a:t>DC’s have multiple layers of hardware and software redundancy for HA</a:t>
                </a:r>
              </a:p>
              <a:p>
                <a:pPr marL="342900" indent="-342900">
                  <a:lnSpc>
                    <a:spcPct val="90000"/>
                  </a:lnSpc>
                  <a:spcAft>
                    <a:spcPts val="600"/>
                  </a:spcAft>
                  <a:buFont typeface="Wingdings" panose="05000000000000000000" pitchFamily="2" charset="2"/>
                  <a:buChar char="§"/>
                </a:pPr>
                <a:r>
                  <a:rPr lang="en-US" dirty="0"/>
                  <a:t>Region to Region traffic over Microsoft backbone</a:t>
                </a:r>
                <a:endParaRPr lang="en-US" sz="2400" dirty="0"/>
              </a:p>
            </p:txBody>
          </p:sp>
        </p:grpSp>
      </p:grpSp>
      <p:pic>
        <p:nvPicPr>
          <p:cNvPr id="28" name="Picture 27"/>
          <p:cNvPicPr>
            <a:picLocks noChangeAspect="1"/>
          </p:cNvPicPr>
          <p:nvPr/>
        </p:nvPicPr>
        <p:blipFill>
          <a:blip r:embed="rId4"/>
          <a:stretch>
            <a:fillRect/>
          </a:stretch>
        </p:blipFill>
        <p:spPr>
          <a:xfrm>
            <a:off x="894484" y="4214456"/>
            <a:ext cx="3836223" cy="2023298"/>
          </a:xfrm>
          <a:prstGeom prst="rect">
            <a:avLst/>
          </a:prstGeom>
        </p:spPr>
      </p:pic>
      <p:sp>
        <p:nvSpPr>
          <p:cNvPr id="29" name="Rectangle 28"/>
          <p:cNvSpPr/>
          <p:nvPr/>
        </p:nvSpPr>
        <p:spPr>
          <a:xfrm>
            <a:off x="0" y="6488668"/>
            <a:ext cx="12192000" cy="369332"/>
          </a:xfrm>
          <a:prstGeom prst="rect">
            <a:avLst/>
          </a:prstGeom>
          <a:solidFill>
            <a:schemeClr val="accent1"/>
          </a:solidFill>
        </p:spPr>
        <p:txBody>
          <a:bodyPr wrap="square">
            <a:noAutofit/>
          </a:bodyPr>
          <a:lstStyle/>
          <a:p>
            <a:pPr lvl="0" algn="ctr">
              <a:defRPr/>
            </a:pPr>
            <a:r>
              <a:rPr lang="en-US" kern="0" dirty="0">
                <a:solidFill>
                  <a:schemeClr val="bg1"/>
                </a:solidFill>
              </a:rPr>
              <a:t>https://www.microsoft.com/en-us/cloud-platform/global-datacenters</a:t>
            </a:r>
            <a:endParaRPr kumimoji="0" lang="en-US" sz="18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8836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4D945D5-3974-4054-B0B8-689EDD74E46E}"/>
              </a:ext>
            </a:extLst>
          </p:cNvPr>
          <p:cNvSpPr>
            <a:spLocks noGrp="1"/>
          </p:cNvSpPr>
          <p:nvPr>
            <p:ph type="body" sz="quarter" idx="10"/>
          </p:nvPr>
        </p:nvSpPr>
        <p:spPr/>
        <p:txBody>
          <a:bodyPr/>
          <a:lstStyle/>
          <a:p>
            <a:endParaRPr lang="pt-BR"/>
          </a:p>
        </p:txBody>
      </p:sp>
      <p:sp>
        <p:nvSpPr>
          <p:cNvPr id="3" name="Título 2">
            <a:extLst>
              <a:ext uri="{FF2B5EF4-FFF2-40B4-BE49-F238E27FC236}">
                <a16:creationId xmlns:a16="http://schemas.microsoft.com/office/drawing/2014/main" id="{9C530AE3-752A-4B19-9EEF-AFFC91115704}"/>
              </a:ext>
            </a:extLst>
          </p:cNvPr>
          <p:cNvSpPr>
            <a:spLocks noGrp="1"/>
          </p:cNvSpPr>
          <p:nvPr>
            <p:ph type="title"/>
          </p:nvPr>
        </p:nvSpPr>
        <p:spPr/>
        <p:txBody>
          <a:bodyPr/>
          <a:lstStyle/>
          <a:p>
            <a:endParaRPr lang="pt-BR"/>
          </a:p>
        </p:txBody>
      </p:sp>
      <p:pic>
        <p:nvPicPr>
          <p:cNvPr id="4" name="Imagem 3">
            <a:extLst>
              <a:ext uri="{FF2B5EF4-FFF2-40B4-BE49-F238E27FC236}">
                <a16:creationId xmlns:a16="http://schemas.microsoft.com/office/drawing/2014/main" id="{C718BA8C-8C7E-4150-B2D1-BE1AB89588D2}"/>
              </a:ext>
            </a:extLst>
          </p:cNvPr>
          <p:cNvPicPr>
            <a:picLocks noChangeAspect="1"/>
          </p:cNvPicPr>
          <p:nvPr/>
        </p:nvPicPr>
        <p:blipFill>
          <a:blip r:embed="rId2"/>
          <a:stretch>
            <a:fillRect/>
          </a:stretch>
        </p:blipFill>
        <p:spPr>
          <a:xfrm>
            <a:off x="747712" y="1785937"/>
            <a:ext cx="10696575" cy="3286125"/>
          </a:xfrm>
          <a:prstGeom prst="rect">
            <a:avLst/>
          </a:prstGeom>
        </p:spPr>
      </p:pic>
    </p:spTree>
    <p:extLst>
      <p:ext uri="{BB962C8B-B14F-4D97-AF65-F5344CB8AC3E}">
        <p14:creationId xmlns:p14="http://schemas.microsoft.com/office/powerpoint/2010/main" val="35690591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1" y="-41499"/>
            <a:ext cx="10515600" cy="1325563"/>
          </a:xfrm>
        </p:spPr>
        <p:txBody>
          <a:bodyPr/>
          <a:lstStyle/>
          <a:p>
            <a:r>
              <a:rPr lang="en-US" dirty="0">
                <a:solidFill>
                  <a:schemeClr val="tx1"/>
                </a:solidFill>
              </a:rPr>
              <a:t>AWS Regions and Availability Zones</a:t>
            </a:r>
          </a:p>
        </p:txBody>
      </p:sp>
      <p:sp>
        <p:nvSpPr>
          <p:cNvPr id="7" name="TextBox 6"/>
          <p:cNvSpPr txBox="1"/>
          <p:nvPr/>
        </p:nvSpPr>
        <p:spPr>
          <a:xfrm>
            <a:off x="1" y="6495898"/>
            <a:ext cx="12192000" cy="362102"/>
          </a:xfrm>
          <a:prstGeom prst="rect">
            <a:avLst/>
          </a:prstGeom>
          <a:solidFill>
            <a:schemeClr val="accent6"/>
          </a:solidFill>
        </p:spPr>
        <p:txBody>
          <a:bodyPr wrap="none" lIns="182880" tIns="0" rIns="182880" bIns="0" rtlCol="0" anchor="ctr" anchorCtr="0">
            <a:noAutofit/>
          </a:bodyPr>
          <a:lstStyle/>
          <a:p>
            <a:pPr algn="ctr">
              <a:lnSpc>
                <a:spcPct val="90000"/>
              </a:lnSpc>
              <a:spcAft>
                <a:spcPts val="600"/>
              </a:spcAft>
            </a:pPr>
            <a:r>
              <a:rPr lang="en-US" sz="2000" dirty="0">
                <a:solidFill>
                  <a:schemeClr val="bg1"/>
                </a:solidFill>
              </a:rPr>
              <a:t>https://aws.amazon.com/about-aws/global-infrastructure </a:t>
            </a:r>
          </a:p>
        </p:txBody>
      </p:sp>
      <p:sp>
        <p:nvSpPr>
          <p:cNvPr id="8" name="TextBox 7"/>
          <p:cNvSpPr txBox="1"/>
          <p:nvPr/>
        </p:nvSpPr>
        <p:spPr>
          <a:xfrm>
            <a:off x="353665" y="956219"/>
            <a:ext cx="11796050" cy="470501"/>
          </a:xfrm>
          <a:prstGeom prst="rect">
            <a:avLst/>
          </a:prstGeom>
          <a:ln>
            <a:noFill/>
            <a:tailEnd type="oval" w="med" len="med"/>
          </a:ln>
        </p:spPr>
        <p:style>
          <a:lnRef idx="1">
            <a:schemeClr val="accent1"/>
          </a:lnRef>
          <a:fillRef idx="0">
            <a:schemeClr val="accent1"/>
          </a:fillRef>
          <a:effectRef idx="0">
            <a:schemeClr val="accent1"/>
          </a:effectRef>
          <a:fontRef idx="minor">
            <a:schemeClr val="tx1"/>
          </a:fontRef>
        </p:style>
        <p:txBody>
          <a:bodyPr wrap="square" lIns="93203" tIns="46603" rIns="93203" bIns="46603" rtlCol="0">
            <a:spAutoFit/>
          </a:bodyPr>
          <a:lstStyle/>
          <a:p>
            <a:pPr marL="0" marR="0" lvl="0" indent="0" algn="l" defTabSz="1242571" rtl="0" eaLnBrk="1" fontAlgn="auto" latinLnBrk="0" hangingPunct="1">
              <a:lnSpc>
                <a:spcPct val="100000"/>
              </a:lnSpc>
              <a:spcBef>
                <a:spcPts val="0"/>
              </a:spcBef>
              <a:spcAft>
                <a:spcPts val="0"/>
              </a:spcAft>
              <a:buClrTx/>
              <a:buSzTx/>
              <a:buFontTx/>
              <a:buNone/>
              <a:tabLst/>
              <a:defRPr/>
            </a:pPr>
            <a:r>
              <a:rPr kumimoji="0" lang="en-US" sz="2446" b="0" i="0" u="none" strike="noStrike" kern="0" cap="none" spc="-102" normalizeH="0" baseline="0" noProof="0" dirty="0">
                <a:ln>
                  <a:noFill/>
                </a:ln>
                <a:effectLst/>
                <a:uLnTx/>
                <a:uFillTx/>
                <a:latin typeface="Segoe UI Light"/>
              </a:rPr>
              <a:t>18 </a:t>
            </a:r>
            <a:r>
              <a:rPr kumimoji="0" lang="en-US" sz="2446" b="0" i="0" u="none" strike="noStrike" kern="1200" cap="none" spc="-102" normalizeH="0" baseline="0" noProof="0" dirty="0">
                <a:ln>
                  <a:noFill/>
                </a:ln>
                <a:effectLst/>
                <a:uLnTx/>
                <a:uFillTx/>
                <a:latin typeface="Segoe UI Light"/>
                <a:ea typeface="+mn-ea"/>
                <a:cs typeface="+mn-cs"/>
              </a:rPr>
              <a:t>Regions Worldwide, 16</a:t>
            </a:r>
            <a:r>
              <a:rPr kumimoji="0" lang="en-US" sz="2446" b="0" i="0" u="none" strike="noStrike" kern="1200" cap="none" spc="-102" normalizeH="0" noProof="0" dirty="0">
                <a:ln>
                  <a:noFill/>
                </a:ln>
                <a:effectLst/>
                <a:uLnTx/>
                <a:uFillTx/>
                <a:latin typeface="Segoe UI Light"/>
                <a:ea typeface="+mn-ea"/>
                <a:cs typeface="+mn-cs"/>
              </a:rPr>
              <a:t> Online…C</a:t>
            </a:r>
            <a:r>
              <a:rPr kumimoji="0" lang="en-US" sz="2446" b="0" i="0" u="none" strike="noStrike" kern="1200" cap="none" spc="-102" normalizeH="0" baseline="0" noProof="0" dirty="0">
                <a:ln>
                  <a:noFill/>
                </a:ln>
                <a:effectLst/>
                <a:uLnTx/>
                <a:uFillTx/>
                <a:latin typeface="Segoe UI Light"/>
                <a:ea typeface="+mn-ea"/>
                <a:cs typeface="+mn-cs"/>
              </a:rPr>
              <a:t>omprised</a:t>
            </a:r>
            <a:r>
              <a:rPr kumimoji="0" lang="en-US" sz="2446" b="0" i="0" u="none" strike="noStrike" kern="1200" cap="none" spc="-102" normalizeH="0" noProof="0" dirty="0">
                <a:ln>
                  <a:noFill/>
                </a:ln>
                <a:effectLst/>
                <a:uLnTx/>
                <a:uFillTx/>
                <a:latin typeface="Segoe UI Light"/>
                <a:ea typeface="+mn-ea"/>
                <a:cs typeface="+mn-cs"/>
              </a:rPr>
              <a:t> of 47 Availability Zones, 42 Online</a:t>
            </a:r>
            <a:endParaRPr kumimoji="0" lang="en-US" sz="2446" b="0" i="0" u="none" strike="noStrike" kern="1200" cap="none" spc="-102" normalizeH="0" baseline="0" noProof="0" dirty="0">
              <a:ln>
                <a:noFill/>
              </a:ln>
              <a:effectLst/>
              <a:uLnTx/>
              <a:uFillTx/>
              <a:latin typeface="Segoe UI Light"/>
              <a:ea typeface="+mn-ea"/>
              <a:cs typeface="+mn-cs"/>
            </a:endParaRPr>
          </a:p>
        </p:txBody>
      </p:sp>
      <p:pic>
        <p:nvPicPr>
          <p:cNvPr id="3" name="Picture 2"/>
          <p:cNvPicPr>
            <a:picLocks noChangeAspect="1"/>
          </p:cNvPicPr>
          <p:nvPr/>
        </p:nvPicPr>
        <p:blipFill>
          <a:blip r:embed="rId3"/>
          <a:stretch>
            <a:fillRect/>
          </a:stretch>
        </p:blipFill>
        <p:spPr>
          <a:xfrm>
            <a:off x="4227042" y="1941362"/>
            <a:ext cx="7609524" cy="3514286"/>
          </a:xfrm>
          <a:prstGeom prst="rect">
            <a:avLst/>
          </a:prstGeom>
        </p:spPr>
      </p:pic>
      <p:pic>
        <p:nvPicPr>
          <p:cNvPr id="9" name="Picture 8"/>
          <p:cNvPicPr>
            <a:picLocks noChangeAspect="1"/>
          </p:cNvPicPr>
          <p:nvPr/>
        </p:nvPicPr>
        <p:blipFill>
          <a:blip r:embed="rId4"/>
          <a:stretch>
            <a:fillRect/>
          </a:stretch>
        </p:blipFill>
        <p:spPr>
          <a:xfrm>
            <a:off x="155211" y="5427236"/>
            <a:ext cx="3152381" cy="942857"/>
          </a:xfrm>
          <a:prstGeom prst="rect">
            <a:avLst/>
          </a:prstGeom>
        </p:spPr>
      </p:pic>
      <p:pic>
        <p:nvPicPr>
          <p:cNvPr id="12" name="Picture 11"/>
          <p:cNvPicPr>
            <a:picLocks noChangeAspect="1"/>
          </p:cNvPicPr>
          <p:nvPr/>
        </p:nvPicPr>
        <p:blipFill>
          <a:blip r:embed="rId5"/>
          <a:stretch>
            <a:fillRect/>
          </a:stretch>
        </p:blipFill>
        <p:spPr>
          <a:xfrm>
            <a:off x="155211" y="1639433"/>
            <a:ext cx="3704762" cy="3571429"/>
          </a:xfrm>
          <a:prstGeom prst="rect">
            <a:avLst/>
          </a:prstGeom>
        </p:spPr>
      </p:pic>
    </p:spTree>
    <p:extLst>
      <p:ext uri="{BB962C8B-B14F-4D97-AF65-F5344CB8AC3E}">
        <p14:creationId xmlns:p14="http://schemas.microsoft.com/office/powerpoint/2010/main" val="1998288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7BFD4-1BAE-4310-857F-C8B8DBBD1B63}"/>
              </a:ext>
            </a:extLst>
          </p:cNvPr>
          <p:cNvSpPr>
            <a:spLocks noGrp="1"/>
          </p:cNvSpPr>
          <p:nvPr>
            <p:ph type="title"/>
          </p:nvPr>
        </p:nvSpPr>
        <p:spPr/>
        <p:txBody>
          <a:bodyPr/>
          <a:lstStyle/>
          <a:p>
            <a:r>
              <a:rPr lang="pt-BR" dirty="0"/>
              <a:t>Afinal, </a:t>
            </a:r>
            <a:r>
              <a:rPr lang="pt-BR" dirty="0" err="1"/>
              <a:t>Azure</a:t>
            </a:r>
            <a:r>
              <a:rPr lang="pt-BR" dirty="0"/>
              <a:t> ou AWS</a:t>
            </a:r>
          </a:p>
        </p:txBody>
      </p:sp>
      <p:sp>
        <p:nvSpPr>
          <p:cNvPr id="3" name="Espaço Reservado para Conteúdo 2">
            <a:extLst>
              <a:ext uri="{FF2B5EF4-FFF2-40B4-BE49-F238E27FC236}">
                <a16:creationId xmlns:a16="http://schemas.microsoft.com/office/drawing/2014/main" id="{FCAF281E-4E90-43D5-B922-41343097E381}"/>
              </a:ext>
            </a:extLst>
          </p:cNvPr>
          <p:cNvSpPr>
            <a:spLocks noGrp="1"/>
          </p:cNvSpPr>
          <p:nvPr>
            <p:ph idx="1"/>
          </p:nvPr>
        </p:nvSpPr>
        <p:spPr/>
        <p:txBody>
          <a:bodyPr/>
          <a:lstStyle/>
          <a:p>
            <a:r>
              <a:rPr lang="pt-BR" dirty="0"/>
              <a:t>Se você utiliza diversas ferramentas de desenvolvimento, bancos de dados diversos AWS é a escolha certa;</a:t>
            </a:r>
          </a:p>
          <a:p>
            <a:pPr lvl="1"/>
            <a:r>
              <a:rPr lang="pt-BR" dirty="0"/>
              <a:t>Oferece os líderes de mercado em SGDB, junto com um sólido data-</a:t>
            </a:r>
            <a:r>
              <a:rPr lang="pt-BR" dirty="0" err="1"/>
              <a:t>warehouse</a:t>
            </a:r>
            <a:r>
              <a:rPr lang="pt-BR" dirty="0"/>
              <a:t>, No-SQL e infraestrutura </a:t>
            </a:r>
            <a:r>
              <a:rPr lang="pt-BR" dirty="0" err="1"/>
              <a:t>Hadoop</a:t>
            </a:r>
            <a:r>
              <a:rPr lang="pt-BR" dirty="0"/>
              <a:t>.</a:t>
            </a:r>
          </a:p>
          <a:p>
            <a:endParaRPr lang="pt-BR" dirty="0"/>
          </a:p>
          <a:p>
            <a:r>
              <a:rPr lang="pt-BR" dirty="0"/>
              <a:t>Se você é uma empresa ligada as tecnologias Microsoft, </a:t>
            </a:r>
            <a:r>
              <a:rPr lang="pt-BR" dirty="0" err="1"/>
              <a:t>Azure</a:t>
            </a:r>
            <a:r>
              <a:rPr lang="pt-BR" dirty="0"/>
              <a:t> é a escolha </a:t>
            </a:r>
            <a:r>
              <a:rPr lang="pt-BR" dirty="0" err="1"/>
              <a:t>óbiva</a:t>
            </a:r>
            <a:endParaRPr lang="pt-BR" dirty="0"/>
          </a:p>
          <a:p>
            <a:pPr lvl="1"/>
            <a:r>
              <a:rPr lang="pt-BR" dirty="0"/>
              <a:t>Por causa da especialização da Microsoft no SQL Server o </a:t>
            </a:r>
            <a:r>
              <a:rPr lang="pt-BR" dirty="0" err="1"/>
              <a:t>Azure</a:t>
            </a:r>
            <a:r>
              <a:rPr lang="pt-BR" dirty="0"/>
              <a:t> </a:t>
            </a:r>
            <a:r>
              <a:rPr lang="pt-BR" dirty="0" err="1"/>
              <a:t>Database</a:t>
            </a:r>
            <a:r>
              <a:rPr lang="pt-BR" dirty="0"/>
              <a:t> e toda sua infraestrutura de BI geram a melhor escolha para empresas que já utilizam sua tecnologia</a:t>
            </a:r>
          </a:p>
        </p:txBody>
      </p:sp>
    </p:spTree>
    <p:extLst>
      <p:ext uri="{BB962C8B-B14F-4D97-AF65-F5344CB8AC3E}">
        <p14:creationId xmlns:p14="http://schemas.microsoft.com/office/powerpoint/2010/main" val="3460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6031A-1238-4376-BDAC-901B3A2CC9EE}"/>
              </a:ext>
            </a:extLst>
          </p:cNvPr>
          <p:cNvSpPr>
            <a:spLocks noGrp="1"/>
          </p:cNvSpPr>
          <p:nvPr>
            <p:ph type="title"/>
          </p:nvPr>
        </p:nvSpPr>
        <p:spPr/>
        <p:txBody>
          <a:bodyPr/>
          <a:lstStyle/>
          <a:p>
            <a:r>
              <a:rPr lang="pt-BR" dirty="0"/>
              <a:t>Conclusões</a:t>
            </a:r>
          </a:p>
        </p:txBody>
      </p:sp>
      <p:sp>
        <p:nvSpPr>
          <p:cNvPr id="3" name="Espaço Reservado para Texto 2">
            <a:extLst>
              <a:ext uri="{FF2B5EF4-FFF2-40B4-BE49-F238E27FC236}">
                <a16:creationId xmlns:a16="http://schemas.microsoft.com/office/drawing/2014/main" id="{ACD5149F-AE84-438B-8E07-ACFDEE5F38B0}"/>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892741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1CDB2-75F0-4D32-BFAE-E2A590276BCC}"/>
              </a:ext>
            </a:extLst>
          </p:cNvPr>
          <p:cNvSpPr>
            <a:spLocks noGrp="1"/>
          </p:cNvSpPr>
          <p:nvPr>
            <p:ph type="title"/>
          </p:nvPr>
        </p:nvSpPr>
        <p:spPr/>
        <p:txBody>
          <a:bodyPr/>
          <a:lstStyle/>
          <a:p>
            <a:r>
              <a:rPr lang="pt-BR" dirty="0"/>
              <a:t>Prós e Contras – Custo </a:t>
            </a:r>
          </a:p>
        </p:txBody>
      </p:sp>
      <p:sp>
        <p:nvSpPr>
          <p:cNvPr id="3" name="Espaço Reservado para Conteúdo 2">
            <a:extLst>
              <a:ext uri="{FF2B5EF4-FFF2-40B4-BE49-F238E27FC236}">
                <a16:creationId xmlns:a16="http://schemas.microsoft.com/office/drawing/2014/main" id="{656BD8D1-8F05-46E0-8F10-03778CDEC159}"/>
              </a:ext>
            </a:extLst>
          </p:cNvPr>
          <p:cNvSpPr>
            <a:spLocks noGrp="1"/>
          </p:cNvSpPr>
          <p:nvPr>
            <p:ph idx="1"/>
          </p:nvPr>
        </p:nvSpPr>
        <p:spPr>
          <a:xfrm>
            <a:off x="838200" y="1825625"/>
            <a:ext cx="5257800" cy="4351338"/>
          </a:xfrm>
        </p:spPr>
        <p:txBody>
          <a:bodyPr/>
          <a:lstStyle/>
          <a:p>
            <a:r>
              <a:rPr lang="pt-BR" dirty="0"/>
              <a:t>Prós</a:t>
            </a:r>
          </a:p>
          <a:p>
            <a:pPr lvl="1"/>
            <a:r>
              <a:rPr lang="pt-BR" dirty="0"/>
              <a:t>O custo de armazenamento online </a:t>
            </a:r>
            <a:r>
              <a:rPr lang="pt-BR" dirty="0" err="1"/>
              <a:t>vs</a:t>
            </a:r>
            <a:r>
              <a:rPr lang="pt-BR" dirty="0"/>
              <a:t> </a:t>
            </a:r>
            <a:r>
              <a:rPr lang="pt-BR" dirty="0" err="1"/>
              <a:t>on-premises</a:t>
            </a:r>
            <a:r>
              <a:rPr lang="pt-BR" dirty="0"/>
              <a:t> pode gerar muita economia;</a:t>
            </a:r>
          </a:p>
          <a:p>
            <a:pPr lvl="1"/>
            <a:r>
              <a:rPr lang="pt-BR" dirty="0"/>
              <a:t>Criar uma aplicação em </a:t>
            </a:r>
            <a:r>
              <a:rPr lang="pt-BR" dirty="0" err="1"/>
              <a:t>hiperescala</a:t>
            </a:r>
            <a:r>
              <a:rPr lang="pt-BR" dirty="0"/>
              <a:t> é bem mais barata na nuvem</a:t>
            </a:r>
          </a:p>
        </p:txBody>
      </p:sp>
      <p:sp>
        <p:nvSpPr>
          <p:cNvPr id="4" name="Espaço Reservado para Conteúdo 2">
            <a:extLst>
              <a:ext uri="{FF2B5EF4-FFF2-40B4-BE49-F238E27FC236}">
                <a16:creationId xmlns:a16="http://schemas.microsoft.com/office/drawing/2014/main" id="{5FDFC0D7-33AB-4F91-8B06-0193B19717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Contras</a:t>
            </a:r>
          </a:p>
          <a:p>
            <a:pPr lvl="1"/>
            <a:r>
              <a:rPr lang="pt-BR" dirty="0"/>
              <a:t>Falta de familiaridade com o modelo pode gerar prejuízo</a:t>
            </a:r>
          </a:p>
          <a:p>
            <a:pPr lvl="1"/>
            <a:r>
              <a:rPr lang="pt-BR" dirty="0"/>
              <a:t>Os bancos são tão simples de serem criados que podem gerar a criação e ao pagamento desnecessário</a:t>
            </a:r>
          </a:p>
        </p:txBody>
      </p:sp>
    </p:spTree>
    <p:extLst>
      <p:ext uri="{BB962C8B-B14F-4D97-AF65-F5344CB8AC3E}">
        <p14:creationId xmlns:p14="http://schemas.microsoft.com/office/powerpoint/2010/main" val="1267802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1CDB2-75F0-4D32-BFAE-E2A590276BCC}"/>
              </a:ext>
            </a:extLst>
          </p:cNvPr>
          <p:cNvSpPr>
            <a:spLocks noGrp="1"/>
          </p:cNvSpPr>
          <p:nvPr>
            <p:ph type="title"/>
          </p:nvPr>
        </p:nvSpPr>
        <p:spPr/>
        <p:txBody>
          <a:bodyPr/>
          <a:lstStyle/>
          <a:p>
            <a:r>
              <a:rPr lang="pt-BR" dirty="0"/>
              <a:t>Prós e Contras – Administração </a:t>
            </a:r>
          </a:p>
        </p:txBody>
      </p:sp>
      <p:sp>
        <p:nvSpPr>
          <p:cNvPr id="3" name="Espaço Reservado para Conteúdo 2">
            <a:extLst>
              <a:ext uri="{FF2B5EF4-FFF2-40B4-BE49-F238E27FC236}">
                <a16:creationId xmlns:a16="http://schemas.microsoft.com/office/drawing/2014/main" id="{656BD8D1-8F05-46E0-8F10-03778CDEC159}"/>
              </a:ext>
            </a:extLst>
          </p:cNvPr>
          <p:cNvSpPr>
            <a:spLocks noGrp="1"/>
          </p:cNvSpPr>
          <p:nvPr>
            <p:ph idx="1"/>
          </p:nvPr>
        </p:nvSpPr>
        <p:spPr>
          <a:xfrm>
            <a:off x="838200" y="1825625"/>
            <a:ext cx="5257800" cy="4351338"/>
          </a:xfrm>
        </p:spPr>
        <p:txBody>
          <a:bodyPr/>
          <a:lstStyle/>
          <a:p>
            <a:r>
              <a:rPr lang="pt-BR" dirty="0"/>
              <a:t>Prós</a:t>
            </a:r>
          </a:p>
          <a:p>
            <a:pPr lvl="1"/>
            <a:r>
              <a:rPr lang="pt-BR" dirty="0"/>
              <a:t>Custos operacionais são menores no </a:t>
            </a:r>
            <a:r>
              <a:rPr lang="pt-BR" dirty="0" err="1"/>
              <a:t>cloud</a:t>
            </a:r>
            <a:r>
              <a:rPr lang="pt-BR" dirty="0"/>
              <a:t>;</a:t>
            </a:r>
          </a:p>
          <a:p>
            <a:pPr lvl="1"/>
            <a:r>
              <a:rPr lang="pt-BR" dirty="0"/>
              <a:t>A empresa não precisa ficar focada em apenas um fornecedor de banco;</a:t>
            </a:r>
          </a:p>
        </p:txBody>
      </p:sp>
      <p:sp>
        <p:nvSpPr>
          <p:cNvPr id="4" name="Espaço Reservado para Conteúdo 2">
            <a:extLst>
              <a:ext uri="{FF2B5EF4-FFF2-40B4-BE49-F238E27FC236}">
                <a16:creationId xmlns:a16="http://schemas.microsoft.com/office/drawing/2014/main" id="{5FDFC0D7-33AB-4F91-8B06-0193B19717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Contras</a:t>
            </a:r>
          </a:p>
          <a:p>
            <a:pPr lvl="1"/>
            <a:r>
              <a:rPr lang="pt-BR" dirty="0"/>
              <a:t>Algumas restrições do fornecedor podem dificultar o gerenciamento;</a:t>
            </a:r>
          </a:p>
          <a:p>
            <a:pPr lvl="1"/>
            <a:r>
              <a:rPr lang="pt-BR" dirty="0"/>
              <a:t>Muitas ferramentas de monitoramento e gerenciamento são descontinuadas</a:t>
            </a:r>
          </a:p>
        </p:txBody>
      </p:sp>
    </p:spTree>
    <p:extLst>
      <p:ext uri="{BB962C8B-B14F-4D97-AF65-F5344CB8AC3E}">
        <p14:creationId xmlns:p14="http://schemas.microsoft.com/office/powerpoint/2010/main" val="241560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A6DC3-757D-4BE0-AFF9-9DE2375A7D1C}"/>
              </a:ext>
            </a:extLst>
          </p:cNvPr>
          <p:cNvSpPr>
            <a:spLocks noGrp="1"/>
          </p:cNvSpPr>
          <p:nvPr>
            <p:ph type="title"/>
          </p:nvPr>
        </p:nvSpPr>
        <p:spPr/>
        <p:txBody>
          <a:bodyPr/>
          <a:lstStyle/>
          <a:p>
            <a:r>
              <a:rPr lang="pt-BR" dirty="0"/>
              <a:t>Horas de manutenção por tipo</a:t>
            </a:r>
          </a:p>
        </p:txBody>
      </p:sp>
      <p:pic>
        <p:nvPicPr>
          <p:cNvPr id="4" name="Imagem 3">
            <a:extLst>
              <a:ext uri="{FF2B5EF4-FFF2-40B4-BE49-F238E27FC236}">
                <a16:creationId xmlns:a16="http://schemas.microsoft.com/office/drawing/2014/main" id="{42758813-8642-42BA-A6A6-17585050F00E}"/>
              </a:ext>
            </a:extLst>
          </p:cNvPr>
          <p:cNvPicPr>
            <a:picLocks noChangeAspect="1"/>
          </p:cNvPicPr>
          <p:nvPr/>
        </p:nvPicPr>
        <p:blipFill>
          <a:blip r:embed="rId2"/>
          <a:stretch>
            <a:fillRect/>
          </a:stretch>
        </p:blipFill>
        <p:spPr>
          <a:xfrm>
            <a:off x="1533525" y="2048877"/>
            <a:ext cx="7726589" cy="4443998"/>
          </a:xfrm>
          <a:prstGeom prst="rect">
            <a:avLst/>
          </a:prstGeom>
        </p:spPr>
      </p:pic>
      <p:sp>
        <p:nvSpPr>
          <p:cNvPr id="5" name="CaixaDeTexto 4">
            <a:extLst>
              <a:ext uri="{FF2B5EF4-FFF2-40B4-BE49-F238E27FC236}">
                <a16:creationId xmlns:a16="http://schemas.microsoft.com/office/drawing/2014/main" id="{78008507-30D5-4DBD-B6C0-F48A7C968A5F}"/>
              </a:ext>
            </a:extLst>
          </p:cNvPr>
          <p:cNvSpPr txBox="1"/>
          <p:nvPr/>
        </p:nvSpPr>
        <p:spPr>
          <a:xfrm>
            <a:off x="246743" y="6516179"/>
            <a:ext cx="11292114" cy="369332"/>
          </a:xfrm>
          <a:prstGeom prst="rect">
            <a:avLst/>
          </a:prstGeom>
          <a:noFill/>
        </p:spPr>
        <p:txBody>
          <a:bodyPr wrap="square" rtlCol="0">
            <a:spAutoFit/>
          </a:bodyPr>
          <a:lstStyle/>
          <a:p>
            <a:r>
              <a:rPr lang="pt-BR" dirty="0"/>
              <a:t>Fonte: </a:t>
            </a:r>
            <a:r>
              <a:rPr lang="en-US" dirty="0"/>
              <a:t>Choosing the Right Cloud Database</a:t>
            </a:r>
            <a:endParaRPr lang="pt-BR" dirty="0"/>
          </a:p>
        </p:txBody>
      </p:sp>
    </p:spTree>
    <p:extLst>
      <p:ext uri="{BB962C8B-B14F-4D97-AF65-F5344CB8AC3E}">
        <p14:creationId xmlns:p14="http://schemas.microsoft.com/office/powerpoint/2010/main" val="1853662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1CDB2-75F0-4D32-BFAE-E2A590276BCC}"/>
              </a:ext>
            </a:extLst>
          </p:cNvPr>
          <p:cNvSpPr>
            <a:spLocks noGrp="1"/>
          </p:cNvSpPr>
          <p:nvPr>
            <p:ph type="title"/>
          </p:nvPr>
        </p:nvSpPr>
        <p:spPr/>
        <p:txBody>
          <a:bodyPr/>
          <a:lstStyle/>
          <a:p>
            <a:r>
              <a:rPr lang="pt-BR" dirty="0"/>
              <a:t>Prós e Contras – Migração de dados </a:t>
            </a:r>
          </a:p>
        </p:txBody>
      </p:sp>
      <p:sp>
        <p:nvSpPr>
          <p:cNvPr id="3" name="Espaço Reservado para Conteúdo 2">
            <a:extLst>
              <a:ext uri="{FF2B5EF4-FFF2-40B4-BE49-F238E27FC236}">
                <a16:creationId xmlns:a16="http://schemas.microsoft.com/office/drawing/2014/main" id="{656BD8D1-8F05-46E0-8F10-03778CDEC159}"/>
              </a:ext>
            </a:extLst>
          </p:cNvPr>
          <p:cNvSpPr>
            <a:spLocks noGrp="1"/>
          </p:cNvSpPr>
          <p:nvPr>
            <p:ph idx="1"/>
          </p:nvPr>
        </p:nvSpPr>
        <p:spPr>
          <a:xfrm>
            <a:off x="838200" y="1825625"/>
            <a:ext cx="5257800" cy="4351338"/>
          </a:xfrm>
        </p:spPr>
        <p:txBody>
          <a:bodyPr/>
          <a:lstStyle/>
          <a:p>
            <a:r>
              <a:rPr lang="pt-BR" dirty="0"/>
              <a:t>Prós</a:t>
            </a:r>
          </a:p>
          <a:p>
            <a:pPr lvl="1"/>
            <a:r>
              <a:rPr lang="pt-BR" dirty="0"/>
              <a:t>Ferramentas de migração normalmente são adequadas para a maioria das situações</a:t>
            </a:r>
          </a:p>
        </p:txBody>
      </p:sp>
      <p:sp>
        <p:nvSpPr>
          <p:cNvPr id="4" name="Espaço Reservado para Conteúdo 2">
            <a:extLst>
              <a:ext uri="{FF2B5EF4-FFF2-40B4-BE49-F238E27FC236}">
                <a16:creationId xmlns:a16="http://schemas.microsoft.com/office/drawing/2014/main" id="{5FDFC0D7-33AB-4F91-8B06-0193B19717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Contras</a:t>
            </a:r>
          </a:p>
          <a:p>
            <a:pPr lvl="1"/>
            <a:r>
              <a:rPr lang="pt-BR" dirty="0"/>
              <a:t>Migração de dados legados pode ser complexa (dependências e integrações entre bases);</a:t>
            </a:r>
          </a:p>
          <a:p>
            <a:pPr lvl="1"/>
            <a:r>
              <a:rPr lang="pt-BR" dirty="0"/>
              <a:t>Mover dados stand-</a:t>
            </a:r>
            <a:r>
              <a:rPr lang="pt-BR" dirty="0" err="1"/>
              <a:t>alone</a:t>
            </a:r>
            <a:r>
              <a:rPr lang="pt-BR" dirty="0"/>
              <a:t> é fácil, bases integradas requer atenção</a:t>
            </a:r>
          </a:p>
        </p:txBody>
      </p:sp>
    </p:spTree>
    <p:extLst>
      <p:ext uri="{BB962C8B-B14F-4D97-AF65-F5344CB8AC3E}">
        <p14:creationId xmlns:p14="http://schemas.microsoft.com/office/powerpoint/2010/main" val="109531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D1302-C615-4FC2-A719-70F85DB76A8C}"/>
              </a:ext>
            </a:extLst>
          </p:cNvPr>
          <p:cNvSpPr>
            <a:spLocks noGrp="1"/>
          </p:cNvSpPr>
          <p:nvPr>
            <p:ph type="title"/>
          </p:nvPr>
        </p:nvSpPr>
        <p:spPr/>
        <p:txBody>
          <a:bodyPr/>
          <a:lstStyle/>
          <a:p>
            <a:r>
              <a:rPr lang="pt-BR" dirty="0"/>
              <a:t>O que se espera de um </a:t>
            </a:r>
            <a:r>
              <a:rPr lang="pt-BR" dirty="0" err="1"/>
              <a:t>Cloud</a:t>
            </a:r>
            <a:r>
              <a:rPr lang="pt-BR" dirty="0"/>
              <a:t> </a:t>
            </a:r>
            <a:r>
              <a:rPr lang="pt-BR" dirty="0" err="1"/>
              <a:t>Database</a:t>
            </a:r>
            <a:endParaRPr lang="pt-BR" dirty="0"/>
          </a:p>
        </p:txBody>
      </p:sp>
      <p:sp>
        <p:nvSpPr>
          <p:cNvPr id="3" name="Espaço Reservado para Conteúdo 2">
            <a:extLst>
              <a:ext uri="{FF2B5EF4-FFF2-40B4-BE49-F238E27FC236}">
                <a16:creationId xmlns:a16="http://schemas.microsoft.com/office/drawing/2014/main" id="{2B41A1B6-A40C-45ED-A003-1659CB5B4CB9}"/>
              </a:ext>
            </a:extLst>
          </p:cNvPr>
          <p:cNvSpPr>
            <a:spLocks noGrp="1"/>
          </p:cNvSpPr>
          <p:nvPr>
            <p:ph idx="1"/>
          </p:nvPr>
        </p:nvSpPr>
        <p:spPr/>
        <p:txBody>
          <a:bodyPr/>
          <a:lstStyle/>
          <a:p>
            <a:r>
              <a:rPr lang="pt-BR" dirty="0"/>
              <a:t>Eficiência</a:t>
            </a:r>
          </a:p>
          <a:p>
            <a:r>
              <a:rPr lang="pt-BR" dirty="0"/>
              <a:t>Tolerância a falhas</a:t>
            </a:r>
          </a:p>
          <a:p>
            <a:r>
              <a:rPr lang="pt-BR" dirty="0"/>
              <a:t>Habilidade de executar em ambientes heterogêneos</a:t>
            </a:r>
          </a:p>
          <a:p>
            <a:r>
              <a:rPr lang="pt-BR" dirty="0"/>
              <a:t>Habilidade de lidar com dados </a:t>
            </a:r>
            <a:r>
              <a:rPr lang="pt-BR" dirty="0" err="1"/>
              <a:t>encriptados</a:t>
            </a:r>
            <a:endParaRPr lang="pt-BR" dirty="0"/>
          </a:p>
          <a:p>
            <a:r>
              <a:rPr lang="pt-BR" dirty="0"/>
              <a:t>Habilidade de interagir com BI e </a:t>
            </a:r>
            <a:r>
              <a:rPr lang="pt-BR" dirty="0" err="1"/>
              <a:t>Analytical</a:t>
            </a:r>
            <a:r>
              <a:rPr lang="pt-BR" dirty="0"/>
              <a:t> Tools</a:t>
            </a:r>
          </a:p>
        </p:txBody>
      </p:sp>
    </p:spTree>
    <p:extLst>
      <p:ext uri="{BB962C8B-B14F-4D97-AF65-F5344CB8AC3E}">
        <p14:creationId xmlns:p14="http://schemas.microsoft.com/office/powerpoint/2010/main" val="80003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E611E-E48C-4A68-93F4-397D95B6FE75}"/>
              </a:ext>
            </a:extLst>
          </p:cNvPr>
          <p:cNvSpPr>
            <a:spLocks noGrp="1"/>
          </p:cNvSpPr>
          <p:nvPr>
            <p:ph type="title"/>
          </p:nvPr>
        </p:nvSpPr>
        <p:spPr/>
        <p:txBody>
          <a:bodyPr/>
          <a:lstStyle/>
          <a:p>
            <a:r>
              <a:rPr lang="pt-BR" dirty="0"/>
              <a:t>Ponto de decisão </a:t>
            </a:r>
            <a:r>
              <a:rPr lang="pt-BR" dirty="0" err="1"/>
              <a:t>Cloud</a:t>
            </a:r>
            <a:r>
              <a:rPr lang="pt-BR" dirty="0"/>
              <a:t> ou </a:t>
            </a:r>
            <a:r>
              <a:rPr lang="pt-BR" dirty="0" err="1"/>
              <a:t>On-Premises</a:t>
            </a:r>
            <a:endParaRPr lang="pt-BR" dirty="0"/>
          </a:p>
        </p:txBody>
      </p:sp>
      <p:pic>
        <p:nvPicPr>
          <p:cNvPr id="4" name="Imagem 3">
            <a:extLst>
              <a:ext uri="{FF2B5EF4-FFF2-40B4-BE49-F238E27FC236}">
                <a16:creationId xmlns:a16="http://schemas.microsoft.com/office/drawing/2014/main" id="{72EA4DAA-6F92-49B8-81F7-49F1C0EF65DE}"/>
              </a:ext>
            </a:extLst>
          </p:cNvPr>
          <p:cNvPicPr>
            <a:picLocks noChangeAspect="1"/>
          </p:cNvPicPr>
          <p:nvPr/>
        </p:nvPicPr>
        <p:blipFill>
          <a:blip r:embed="rId3"/>
          <a:stretch>
            <a:fillRect/>
          </a:stretch>
        </p:blipFill>
        <p:spPr>
          <a:xfrm>
            <a:off x="838200" y="1690688"/>
            <a:ext cx="9100457" cy="4924123"/>
          </a:xfrm>
          <a:prstGeom prst="rect">
            <a:avLst/>
          </a:prstGeom>
        </p:spPr>
      </p:pic>
      <p:sp>
        <p:nvSpPr>
          <p:cNvPr id="5" name="CaixaDeTexto 4">
            <a:extLst>
              <a:ext uri="{FF2B5EF4-FFF2-40B4-BE49-F238E27FC236}">
                <a16:creationId xmlns:a16="http://schemas.microsoft.com/office/drawing/2014/main" id="{89F94256-D81A-435A-A801-335B2FD9D833}"/>
              </a:ext>
            </a:extLst>
          </p:cNvPr>
          <p:cNvSpPr txBox="1"/>
          <p:nvPr/>
        </p:nvSpPr>
        <p:spPr>
          <a:xfrm>
            <a:off x="246743" y="6516179"/>
            <a:ext cx="11292114" cy="369332"/>
          </a:xfrm>
          <a:prstGeom prst="rect">
            <a:avLst/>
          </a:prstGeom>
          <a:noFill/>
        </p:spPr>
        <p:txBody>
          <a:bodyPr wrap="square" rtlCol="0">
            <a:spAutoFit/>
          </a:bodyPr>
          <a:lstStyle/>
          <a:p>
            <a:r>
              <a:rPr lang="pt-BR" dirty="0"/>
              <a:t>Fonte: </a:t>
            </a:r>
            <a:r>
              <a:rPr lang="en-US" dirty="0"/>
              <a:t>AWS and Azure Databases: Comparing the Cloud Database Providers</a:t>
            </a:r>
            <a:r>
              <a:rPr lang="pt-BR" dirty="0"/>
              <a:t> </a:t>
            </a:r>
          </a:p>
        </p:txBody>
      </p:sp>
    </p:spTree>
    <p:extLst>
      <p:ext uri="{BB962C8B-B14F-4D97-AF65-F5344CB8AC3E}">
        <p14:creationId xmlns:p14="http://schemas.microsoft.com/office/powerpoint/2010/main" val="3537988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9439C-B5EA-4E05-ACCF-023E62D0AD61}"/>
              </a:ext>
            </a:extLst>
          </p:cNvPr>
          <p:cNvSpPr>
            <a:spLocks noGrp="1"/>
          </p:cNvSpPr>
          <p:nvPr>
            <p:ph type="title"/>
          </p:nvPr>
        </p:nvSpPr>
        <p:spPr/>
        <p:txBody>
          <a:bodyPr/>
          <a:lstStyle/>
          <a:p>
            <a:r>
              <a:rPr lang="pt-BR" dirty="0"/>
              <a:t>Recomendações</a:t>
            </a:r>
          </a:p>
        </p:txBody>
      </p:sp>
      <p:sp>
        <p:nvSpPr>
          <p:cNvPr id="3" name="Espaço Reservado para Conteúdo 2">
            <a:extLst>
              <a:ext uri="{FF2B5EF4-FFF2-40B4-BE49-F238E27FC236}">
                <a16:creationId xmlns:a16="http://schemas.microsoft.com/office/drawing/2014/main" id="{22A2C268-DBF3-4170-BDC6-E7A6C36A12A2}"/>
              </a:ext>
            </a:extLst>
          </p:cNvPr>
          <p:cNvSpPr>
            <a:spLocks noGrp="1"/>
          </p:cNvSpPr>
          <p:nvPr>
            <p:ph idx="1"/>
          </p:nvPr>
        </p:nvSpPr>
        <p:spPr/>
        <p:txBody>
          <a:bodyPr/>
          <a:lstStyle/>
          <a:p>
            <a:r>
              <a:rPr lang="pt-BR" dirty="0"/>
              <a:t>Tenha o </a:t>
            </a:r>
            <a:r>
              <a:rPr lang="pt-BR" dirty="0" err="1"/>
              <a:t>cloud</a:t>
            </a:r>
            <a:r>
              <a:rPr lang="pt-BR" dirty="0"/>
              <a:t> em seu planejamento estratégico, ele não é mais opcional;</a:t>
            </a:r>
          </a:p>
          <a:p>
            <a:r>
              <a:rPr lang="pt-BR" dirty="0"/>
              <a:t>Considere os líderes de mercado </a:t>
            </a:r>
            <a:r>
              <a:rPr lang="pt-BR" dirty="0" err="1"/>
              <a:t>Azure</a:t>
            </a:r>
            <a:r>
              <a:rPr lang="pt-BR" dirty="0"/>
              <a:t> e AWS, estão bem a frente dos concorrentes;</a:t>
            </a:r>
          </a:p>
          <a:p>
            <a:r>
              <a:rPr lang="pt-BR" dirty="0"/>
              <a:t>Lembre-se que a migração de sistemas legados podem ser complicadas;</a:t>
            </a:r>
          </a:p>
          <a:p>
            <a:r>
              <a:rPr lang="pt-BR" dirty="0"/>
              <a:t>Pense sobre a expansão dos dados, como minimizá-la e utilizar um provedor na nuvem</a:t>
            </a:r>
          </a:p>
        </p:txBody>
      </p:sp>
    </p:spTree>
    <p:extLst>
      <p:ext uri="{BB962C8B-B14F-4D97-AF65-F5344CB8AC3E}">
        <p14:creationId xmlns:p14="http://schemas.microsoft.com/office/powerpoint/2010/main" val="44687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5B691-8622-460D-A324-D77ACB379A8F}"/>
              </a:ext>
            </a:extLst>
          </p:cNvPr>
          <p:cNvSpPr>
            <a:spLocks noGrp="1"/>
          </p:cNvSpPr>
          <p:nvPr>
            <p:ph type="title"/>
          </p:nvPr>
        </p:nvSpPr>
        <p:spPr/>
        <p:txBody>
          <a:bodyPr/>
          <a:lstStyle/>
          <a:p>
            <a:r>
              <a:rPr lang="pt-BR" dirty="0"/>
              <a:t>Pontos de atenção para migrar para </a:t>
            </a:r>
            <a:r>
              <a:rPr lang="pt-BR" dirty="0" err="1"/>
              <a:t>Cloud</a:t>
            </a:r>
            <a:r>
              <a:rPr lang="pt-BR" dirty="0"/>
              <a:t> </a:t>
            </a:r>
            <a:r>
              <a:rPr lang="pt-BR" dirty="0" err="1"/>
              <a:t>Database</a:t>
            </a:r>
            <a:endParaRPr lang="pt-BR" dirty="0"/>
          </a:p>
        </p:txBody>
      </p:sp>
      <p:sp>
        <p:nvSpPr>
          <p:cNvPr id="3" name="Espaço Reservado para Conteúdo 2">
            <a:extLst>
              <a:ext uri="{FF2B5EF4-FFF2-40B4-BE49-F238E27FC236}">
                <a16:creationId xmlns:a16="http://schemas.microsoft.com/office/drawing/2014/main" id="{1B3A34E2-D27F-4FA9-8608-5D34FA4A5EA4}"/>
              </a:ext>
            </a:extLst>
          </p:cNvPr>
          <p:cNvSpPr>
            <a:spLocks noGrp="1"/>
          </p:cNvSpPr>
          <p:nvPr>
            <p:ph idx="1"/>
          </p:nvPr>
        </p:nvSpPr>
        <p:spPr/>
        <p:txBody>
          <a:bodyPr/>
          <a:lstStyle/>
          <a:p>
            <a:r>
              <a:rPr lang="pt-BR" dirty="0"/>
              <a:t>O poder computacional é elástico, porém a carga de trabalho deve ser "paralelizável“;</a:t>
            </a:r>
          </a:p>
          <a:p>
            <a:r>
              <a:rPr lang="pt-BR" dirty="0"/>
              <a:t>Dados sensíveis são armazenados em locais não seguros;</a:t>
            </a:r>
          </a:p>
          <a:p>
            <a:r>
              <a:rPr lang="pt-BR" dirty="0"/>
              <a:t>Dados podem estar replicados em grandes distâncias geográficas;</a:t>
            </a:r>
          </a:p>
          <a:p>
            <a:r>
              <a:rPr lang="pt-BR" dirty="0"/>
              <a:t>Dados transacionais x Aplicações sem arquitetura compartilhada;</a:t>
            </a:r>
          </a:p>
          <a:p>
            <a:r>
              <a:rPr lang="pt-BR" dirty="0"/>
              <a:t>Dados analíticos;</a:t>
            </a:r>
          </a:p>
          <a:p>
            <a:endParaRPr lang="pt-BR" dirty="0"/>
          </a:p>
        </p:txBody>
      </p:sp>
    </p:spTree>
    <p:extLst>
      <p:ext uri="{BB962C8B-B14F-4D97-AF65-F5344CB8AC3E}">
        <p14:creationId xmlns:p14="http://schemas.microsoft.com/office/powerpoint/2010/main" val="326523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1CDB2-75F0-4D32-BFAE-E2A590276BCC}"/>
              </a:ext>
            </a:extLst>
          </p:cNvPr>
          <p:cNvSpPr>
            <a:spLocks noGrp="1"/>
          </p:cNvSpPr>
          <p:nvPr>
            <p:ph type="title"/>
          </p:nvPr>
        </p:nvSpPr>
        <p:spPr/>
        <p:txBody>
          <a:bodyPr/>
          <a:lstStyle/>
          <a:p>
            <a:r>
              <a:rPr lang="pt-BR" dirty="0"/>
              <a:t>Ir para </a:t>
            </a:r>
            <a:r>
              <a:rPr lang="pt-BR" dirty="0" err="1"/>
              <a:t>Cloud</a:t>
            </a:r>
            <a:r>
              <a:rPr lang="pt-BR" dirty="0"/>
              <a:t> é inevitável</a:t>
            </a:r>
          </a:p>
        </p:txBody>
      </p:sp>
      <p:sp>
        <p:nvSpPr>
          <p:cNvPr id="3" name="Espaço Reservado para Conteúdo 2">
            <a:extLst>
              <a:ext uri="{FF2B5EF4-FFF2-40B4-BE49-F238E27FC236}">
                <a16:creationId xmlns:a16="http://schemas.microsoft.com/office/drawing/2014/main" id="{656BD8D1-8F05-46E0-8F10-03778CDEC159}"/>
              </a:ext>
            </a:extLst>
          </p:cNvPr>
          <p:cNvSpPr>
            <a:spLocks noGrp="1"/>
          </p:cNvSpPr>
          <p:nvPr>
            <p:ph idx="1"/>
          </p:nvPr>
        </p:nvSpPr>
        <p:spPr>
          <a:xfrm>
            <a:off x="838200" y="1825625"/>
            <a:ext cx="5257800" cy="4351338"/>
          </a:xfrm>
        </p:spPr>
        <p:txBody>
          <a:bodyPr/>
          <a:lstStyle/>
          <a:p>
            <a:r>
              <a:rPr lang="pt-BR" dirty="0"/>
              <a:t>“</a:t>
            </a:r>
            <a:r>
              <a:rPr lang="pt-BR" dirty="0" err="1"/>
              <a:t>Hyperscale</a:t>
            </a:r>
            <a:r>
              <a:rPr lang="pt-BR" dirty="0"/>
              <a:t>”</a:t>
            </a:r>
          </a:p>
          <a:p>
            <a:pPr lvl="1"/>
            <a:r>
              <a:rPr lang="pt-BR" dirty="0"/>
              <a:t>Performance elástica</a:t>
            </a:r>
          </a:p>
          <a:p>
            <a:pPr lvl="1"/>
            <a:r>
              <a:rPr lang="pt-BR" dirty="0"/>
              <a:t>Confiabilidade</a:t>
            </a:r>
          </a:p>
          <a:p>
            <a:pPr lvl="1"/>
            <a:r>
              <a:rPr lang="pt-BR" dirty="0"/>
              <a:t>Armazenamento elástico</a:t>
            </a:r>
          </a:p>
          <a:p>
            <a:pPr lvl="1"/>
            <a:r>
              <a:rPr lang="pt-BR" dirty="0"/>
              <a:t>Arquitetura sem escala</a:t>
            </a:r>
          </a:p>
          <a:p>
            <a:pPr lvl="1"/>
            <a:r>
              <a:rPr lang="pt-BR" dirty="0"/>
              <a:t>Variedade de formatos de dados</a:t>
            </a:r>
          </a:p>
          <a:p>
            <a:pPr lvl="1"/>
            <a:r>
              <a:rPr lang="pt-BR" dirty="0"/>
              <a:t>Menor custo operacional</a:t>
            </a:r>
          </a:p>
          <a:p>
            <a:pPr lvl="1"/>
            <a:r>
              <a:rPr lang="pt-BR" dirty="0"/>
              <a:t>O modelo correto de custo</a:t>
            </a:r>
          </a:p>
        </p:txBody>
      </p:sp>
      <p:sp>
        <p:nvSpPr>
          <p:cNvPr id="4" name="Espaço Reservado para Conteúdo 2">
            <a:extLst>
              <a:ext uri="{FF2B5EF4-FFF2-40B4-BE49-F238E27FC236}">
                <a16:creationId xmlns:a16="http://schemas.microsoft.com/office/drawing/2014/main" id="{5FDFC0D7-33AB-4F91-8B06-0193B1971727}"/>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err="1"/>
              <a:t>On</a:t>
            </a:r>
            <a:r>
              <a:rPr lang="pt-BR" dirty="0"/>
              <a:t> premisses </a:t>
            </a:r>
            <a:r>
              <a:rPr lang="pt-BR" dirty="0" err="1"/>
              <a:t>databases</a:t>
            </a:r>
            <a:r>
              <a:rPr lang="pt-BR" dirty="0"/>
              <a:t> foram para nuvem:</a:t>
            </a:r>
          </a:p>
          <a:p>
            <a:pPr lvl="1"/>
            <a:r>
              <a:rPr lang="pt-BR" dirty="0"/>
              <a:t>Microsoft, Oracle, IBM, SAP</a:t>
            </a:r>
          </a:p>
          <a:p>
            <a:r>
              <a:rPr lang="pt-BR" dirty="0"/>
              <a:t>Especialistas em infraestruturas:</a:t>
            </a:r>
          </a:p>
          <a:p>
            <a:pPr lvl="1"/>
            <a:r>
              <a:rPr lang="pt-BR" dirty="0"/>
              <a:t>AWS, Google</a:t>
            </a:r>
          </a:p>
          <a:p>
            <a:r>
              <a:rPr lang="pt-BR" dirty="0"/>
              <a:t>Novos bancos de dados:</a:t>
            </a:r>
          </a:p>
          <a:p>
            <a:pPr lvl="1"/>
            <a:r>
              <a:rPr lang="pt-BR" dirty="0" err="1"/>
              <a:t>MongoDB</a:t>
            </a:r>
            <a:r>
              <a:rPr lang="pt-BR" dirty="0"/>
              <a:t>, Redis, </a:t>
            </a:r>
            <a:r>
              <a:rPr lang="pt-BR" dirty="0" err="1"/>
              <a:t>etc</a:t>
            </a:r>
            <a:endParaRPr lang="pt-BR" dirty="0"/>
          </a:p>
        </p:txBody>
      </p:sp>
    </p:spTree>
    <p:extLst>
      <p:ext uri="{BB962C8B-B14F-4D97-AF65-F5344CB8AC3E}">
        <p14:creationId xmlns:p14="http://schemas.microsoft.com/office/powerpoint/2010/main" val="146259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4D485-C29A-48D3-BC9A-DF548CFCC93D}"/>
              </a:ext>
            </a:extLst>
          </p:cNvPr>
          <p:cNvSpPr>
            <a:spLocks noGrp="1"/>
          </p:cNvSpPr>
          <p:nvPr>
            <p:ph type="title"/>
          </p:nvPr>
        </p:nvSpPr>
        <p:spPr/>
        <p:txBody>
          <a:bodyPr/>
          <a:lstStyle/>
          <a:p>
            <a:r>
              <a:rPr lang="pt-BR" dirty="0"/>
              <a:t>O mercado de </a:t>
            </a:r>
            <a:r>
              <a:rPr lang="pt-BR" dirty="0" err="1"/>
              <a:t>Cloud</a:t>
            </a:r>
            <a:r>
              <a:rPr lang="pt-BR" dirty="0"/>
              <a:t> </a:t>
            </a:r>
            <a:r>
              <a:rPr lang="pt-BR" dirty="0" err="1"/>
              <a:t>Databases</a:t>
            </a:r>
            <a:endParaRPr lang="pt-BR" dirty="0"/>
          </a:p>
        </p:txBody>
      </p:sp>
      <p:sp>
        <p:nvSpPr>
          <p:cNvPr id="3" name="Espaço Reservado para Texto 2">
            <a:extLst>
              <a:ext uri="{FF2B5EF4-FFF2-40B4-BE49-F238E27FC236}">
                <a16:creationId xmlns:a16="http://schemas.microsoft.com/office/drawing/2014/main" id="{86B2C43C-C7DB-49A8-B4D8-9D908CE755FC}"/>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6421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7EB80-A17F-4EEA-A47F-A8D47CB3ED57}"/>
              </a:ext>
            </a:extLst>
          </p:cNvPr>
          <p:cNvSpPr>
            <a:spLocks noGrp="1"/>
          </p:cNvSpPr>
          <p:nvPr>
            <p:ph type="title"/>
          </p:nvPr>
        </p:nvSpPr>
        <p:spPr/>
        <p:txBody>
          <a:bodyPr/>
          <a:lstStyle/>
          <a:p>
            <a:r>
              <a:rPr lang="pt-BR" dirty="0"/>
              <a:t>Tipos de </a:t>
            </a:r>
            <a:r>
              <a:rPr lang="pt-BR" dirty="0" err="1"/>
              <a:t>Cloud</a:t>
            </a:r>
            <a:endParaRPr lang="pt-BR" dirty="0"/>
          </a:p>
        </p:txBody>
      </p:sp>
      <p:sp>
        <p:nvSpPr>
          <p:cNvPr id="3" name="Espaço Reservado para Conteúdo 2">
            <a:extLst>
              <a:ext uri="{FF2B5EF4-FFF2-40B4-BE49-F238E27FC236}">
                <a16:creationId xmlns:a16="http://schemas.microsoft.com/office/drawing/2014/main" id="{1638ED9D-D44A-4B20-9CEF-C48ACB206511}"/>
              </a:ext>
            </a:extLst>
          </p:cNvPr>
          <p:cNvSpPr>
            <a:spLocks noGrp="1"/>
          </p:cNvSpPr>
          <p:nvPr>
            <p:ph idx="1"/>
          </p:nvPr>
        </p:nvSpPr>
        <p:spPr/>
        <p:txBody>
          <a:bodyPr>
            <a:normAutofit fontScale="92500" lnSpcReduction="20000"/>
          </a:bodyPr>
          <a:lstStyle/>
          <a:p>
            <a:r>
              <a:rPr lang="pt-BR" dirty="0" err="1"/>
              <a:t>IaaS</a:t>
            </a:r>
            <a:endParaRPr lang="pt-BR" dirty="0"/>
          </a:p>
          <a:p>
            <a:pPr lvl="1"/>
            <a:r>
              <a:rPr lang="pt-BR" dirty="0"/>
              <a:t>Servidor na nuvem</a:t>
            </a:r>
          </a:p>
          <a:p>
            <a:pPr lvl="1"/>
            <a:r>
              <a:rPr lang="pt-BR" dirty="0"/>
              <a:t>Provisionamento rápido</a:t>
            </a:r>
          </a:p>
          <a:p>
            <a:pPr lvl="1"/>
            <a:r>
              <a:rPr lang="pt-BR" dirty="0"/>
              <a:t>Escalabilidade elástica</a:t>
            </a:r>
          </a:p>
          <a:p>
            <a:pPr lvl="1"/>
            <a:r>
              <a:rPr lang="pt-BR" dirty="0"/>
              <a:t>Pode fornecer a licença do SGDB</a:t>
            </a:r>
          </a:p>
          <a:p>
            <a:pPr lvl="1"/>
            <a:r>
              <a:rPr lang="pt-BR" dirty="0"/>
              <a:t>Você é responsável pelo seu servidor (Backup, Manutenção, </a:t>
            </a:r>
            <a:r>
              <a:rPr lang="pt-BR" dirty="0" err="1"/>
              <a:t>etc</a:t>
            </a:r>
            <a:r>
              <a:rPr lang="pt-BR" dirty="0"/>
              <a:t>)</a:t>
            </a:r>
          </a:p>
          <a:p>
            <a:r>
              <a:rPr lang="pt-BR" dirty="0" err="1"/>
              <a:t>dbPaaS</a:t>
            </a:r>
            <a:endParaRPr lang="pt-BR" dirty="0"/>
          </a:p>
          <a:p>
            <a:pPr lvl="1"/>
            <a:r>
              <a:rPr lang="pt-BR" dirty="0"/>
              <a:t>Servidor na nuvem</a:t>
            </a:r>
          </a:p>
          <a:p>
            <a:pPr lvl="1"/>
            <a:r>
              <a:rPr lang="pt-BR" dirty="0"/>
              <a:t>Todo o ambiente do SGDB disponível</a:t>
            </a:r>
          </a:p>
          <a:p>
            <a:pPr lvl="1"/>
            <a:r>
              <a:rPr lang="pt-BR" dirty="0"/>
              <a:t>Fornecedor controla as opções e configurações</a:t>
            </a:r>
          </a:p>
          <a:p>
            <a:pPr lvl="1"/>
            <a:r>
              <a:rPr lang="pt-BR" dirty="0"/>
              <a:t>Fornecedor cuida da manutenção</a:t>
            </a:r>
          </a:p>
          <a:p>
            <a:pPr lvl="1"/>
            <a:r>
              <a:rPr lang="pt-BR" dirty="0"/>
              <a:t>Acesso é fornecido pelo fornecedor por interfaces intermediárias</a:t>
            </a:r>
          </a:p>
          <a:p>
            <a:r>
              <a:rPr lang="pt-BR" dirty="0"/>
              <a:t>SaaS</a:t>
            </a:r>
          </a:p>
        </p:txBody>
      </p:sp>
    </p:spTree>
    <p:extLst>
      <p:ext uri="{BB962C8B-B14F-4D97-AF65-F5344CB8AC3E}">
        <p14:creationId xmlns:p14="http://schemas.microsoft.com/office/powerpoint/2010/main" val="121249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captura de tela&#10;&#10;Descrição gerada com muito alta confiança">
            <a:extLst>
              <a:ext uri="{FF2B5EF4-FFF2-40B4-BE49-F238E27FC236}">
                <a16:creationId xmlns:a16="http://schemas.microsoft.com/office/drawing/2014/main" id="{358DD18C-6A07-4C4E-9B21-F70B08B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9943" y="1235645"/>
            <a:ext cx="5188304" cy="5188304"/>
          </a:xfrm>
          <a:prstGeom prst="rect">
            <a:avLst/>
          </a:prstGeom>
        </p:spPr>
      </p:pic>
      <p:sp>
        <p:nvSpPr>
          <p:cNvPr id="6" name="CaixaDeTexto 5">
            <a:extLst>
              <a:ext uri="{FF2B5EF4-FFF2-40B4-BE49-F238E27FC236}">
                <a16:creationId xmlns:a16="http://schemas.microsoft.com/office/drawing/2014/main" id="{7E71A5FA-9D5D-45D4-A662-BCD8BBD071D9}"/>
              </a:ext>
            </a:extLst>
          </p:cNvPr>
          <p:cNvSpPr txBox="1"/>
          <p:nvPr/>
        </p:nvSpPr>
        <p:spPr>
          <a:xfrm>
            <a:off x="324091" y="6423949"/>
            <a:ext cx="7119513" cy="369332"/>
          </a:xfrm>
          <a:prstGeom prst="rect">
            <a:avLst/>
          </a:prstGeom>
          <a:noFill/>
        </p:spPr>
        <p:txBody>
          <a:bodyPr wrap="none" rtlCol="0">
            <a:spAutoFit/>
          </a:bodyPr>
          <a:lstStyle/>
          <a:p>
            <a:r>
              <a:rPr lang="pt-BR" dirty="0"/>
              <a:t>https://www.gartner.com/doc/reprints?id=1-2G45TQU&amp;ct=150519&amp;st=sb</a:t>
            </a:r>
          </a:p>
        </p:txBody>
      </p:sp>
      <p:sp>
        <p:nvSpPr>
          <p:cNvPr id="7" name="Título 1">
            <a:extLst>
              <a:ext uri="{FF2B5EF4-FFF2-40B4-BE49-F238E27FC236}">
                <a16:creationId xmlns:a16="http://schemas.microsoft.com/office/drawing/2014/main" id="{5705166D-D997-4D53-A20D-3B4F1692B0B4}"/>
              </a:ext>
            </a:extLst>
          </p:cNvPr>
          <p:cNvSpPr>
            <a:spLocks noGrp="1"/>
          </p:cNvSpPr>
          <p:nvPr>
            <p:ph type="title"/>
          </p:nvPr>
        </p:nvSpPr>
        <p:spPr>
          <a:xfrm>
            <a:off x="326295" y="203531"/>
            <a:ext cx="10515600" cy="1325563"/>
          </a:xfrm>
        </p:spPr>
        <p:txBody>
          <a:bodyPr/>
          <a:lstStyle/>
          <a:p>
            <a:r>
              <a:rPr lang="pt-BR" dirty="0"/>
              <a:t>Quadrante Mágico do </a:t>
            </a:r>
            <a:r>
              <a:rPr lang="pt-BR" dirty="0" err="1"/>
              <a:t>Gartner</a:t>
            </a:r>
            <a:endParaRPr lang="pt-BR" dirty="0"/>
          </a:p>
        </p:txBody>
      </p:sp>
    </p:spTree>
    <p:extLst>
      <p:ext uri="{BB962C8B-B14F-4D97-AF65-F5344CB8AC3E}">
        <p14:creationId xmlns:p14="http://schemas.microsoft.com/office/powerpoint/2010/main" val="1545470519"/>
      </p:ext>
    </p:extLst>
  </p:cSld>
  <p:clrMapOvr>
    <a:masterClrMapping/>
  </p:clrMapOvr>
  <p:transition>
    <p:fade/>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4072</Words>
  <Application>Microsoft Office PowerPoint</Application>
  <PresentationFormat>Widescreen</PresentationFormat>
  <Paragraphs>350</Paragraphs>
  <Slides>41</Slides>
  <Notes>27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41</vt:i4>
      </vt:variant>
    </vt:vector>
  </HeadingPairs>
  <TitlesOfParts>
    <vt:vector size="49" baseType="lpstr">
      <vt:lpstr>Arial</vt:lpstr>
      <vt:lpstr>Calibri</vt:lpstr>
      <vt:lpstr>Calibri Light</vt:lpstr>
      <vt:lpstr>Segoe UI</vt:lpstr>
      <vt:lpstr>Segoe UI Light</vt:lpstr>
      <vt:lpstr>Segoe UI Semilight</vt:lpstr>
      <vt:lpstr>Wingdings</vt:lpstr>
      <vt:lpstr>Tema do Office</vt:lpstr>
      <vt:lpstr>Cloud Databases</vt:lpstr>
      <vt:lpstr>Antes de tudo, o que é SaaS?</vt:lpstr>
      <vt:lpstr>Introdução</vt:lpstr>
      <vt:lpstr>O que se espera de um Cloud Database</vt:lpstr>
      <vt:lpstr>Pontos de atenção para migrar para Cloud Database</vt:lpstr>
      <vt:lpstr>Ir para Cloud é inevitável</vt:lpstr>
      <vt:lpstr>O mercado de Cloud Databases</vt:lpstr>
      <vt:lpstr>Tipos de Cloud</vt:lpstr>
      <vt:lpstr>Quadrante Mágico do Gartner</vt:lpstr>
      <vt:lpstr>O que é o Azure</vt:lpstr>
      <vt:lpstr>O que pode ser feito no Azure</vt:lpstr>
      <vt:lpstr>Azure Regions</vt:lpstr>
      <vt:lpstr>Azure – Banco de Dados</vt:lpstr>
      <vt:lpstr>Azure – Basicamente...</vt:lpstr>
      <vt:lpstr>Azure – Pools e Instâncias Isoladas</vt:lpstr>
      <vt:lpstr>Azure – DTU e eDTU</vt:lpstr>
      <vt:lpstr>Azure – DTU e eDTU</vt:lpstr>
      <vt:lpstr>Azure – DTU e eDTU</vt:lpstr>
      <vt:lpstr>Azure – Precificação – Pool Básico</vt:lpstr>
      <vt:lpstr>Azure – Precificação – Instância Isolada</vt:lpstr>
      <vt:lpstr>Azure – Exemplo de preço</vt:lpstr>
      <vt:lpstr>Azure – Desempenho e Disponibilidade</vt:lpstr>
      <vt:lpstr>Capacitação Azure</vt:lpstr>
      <vt:lpstr>Comparação Azure x AWS</vt:lpstr>
      <vt:lpstr>Ofertas</vt:lpstr>
      <vt:lpstr>Azure x AWS</vt:lpstr>
      <vt:lpstr>Azure x AWS</vt:lpstr>
      <vt:lpstr>Equivalência entre AWS e Azure</vt:lpstr>
      <vt:lpstr>Azure x AWZ</vt:lpstr>
      <vt:lpstr>Regiões</vt:lpstr>
      <vt:lpstr>Azure &amp; AWS Regions</vt:lpstr>
      <vt:lpstr>Apresentação do PowerPoint</vt:lpstr>
      <vt:lpstr>AWS Regions and Availability Zones</vt:lpstr>
      <vt:lpstr>Afinal, Azure ou AWS</vt:lpstr>
      <vt:lpstr>Conclusões</vt:lpstr>
      <vt:lpstr>Prós e Contras – Custo </vt:lpstr>
      <vt:lpstr>Prós e Contras – Administração </vt:lpstr>
      <vt:lpstr>Horas de manutenção por tipo</vt:lpstr>
      <vt:lpstr>Prós e Contras – Migração de dados </vt:lpstr>
      <vt:lpstr>Ponto de decisão Cloud ou On-Premises</vt:lpstr>
      <vt:lpstr>Recomendações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 Carvalho</dc:creator>
  <cp:lastModifiedBy>Daniel Carvalho</cp:lastModifiedBy>
  <cp:revision>16</cp:revision>
  <dcterms:created xsi:type="dcterms:W3CDTF">2017-11-18T18:04:01Z</dcterms:created>
  <dcterms:modified xsi:type="dcterms:W3CDTF">2017-11-19T11:33:22Z</dcterms:modified>
</cp:coreProperties>
</file>