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838399F-B5AB-DCD8-3B23-EC247A49614D}">
  <a:tblStyle styleId="{8838399F-B5AB-DCD8-3B23-EC247A49614D}" styleName="Dark Style 1 - Accent 3">
    <a:wholeTbl>
      <a:tcTxStyle>
        <a:fontRef idx="minor"/>
        <a:schemeClr val="lt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solidFill>
                <a:schemeClr val="accent3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band2V>
      <a:tcStyle>
        <a:tcBdr/>
        <a:fill>
          <a:solidFill>
            <a:schemeClr val="accent3">
              <a:shade val="60000"/>
            </a:schemeClr>
          </a:solidFill>
        </a:fill>
      </a:tcStyle>
    </a:band2V>
    <a:lastCol>
      <a:tcTxStyle b="on">
        <a:fontRef idx="minor"/>
        <a:schemeClr val="lt1"/>
      </a:tcTxStyle>
      <a:tcStyle>
        <a:tcBdr>
          <a:left>
            <a:ln w="38100">
              <a:solidFill>
                <a:schemeClr val="lt1"/>
              </a:solidFill>
            </a:ln>
          </a:left>
          <a:right>
            <a:ln w="12700">
              <a:noFill/>
            </a:ln>
          </a:righ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>
        <a:fontRef idx="minor"/>
        <a:schemeClr val="lt1"/>
      </a:tcTxStyle>
      <a:tcStyle>
        <a:tcBdr>
          <a:right>
            <a:ln w="38100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fonts.google.com/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16666" y="2626589"/>
            <a:ext cx="1590674" cy="1819274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3964924" y="2771774"/>
            <a:ext cx="6417348" cy="181840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6000">
                <a:solidFill>
                  <a:schemeClr val="bg1"/>
                </a:solidFill>
              </a:rPr>
              <a:t>Flutter Bootcamp</a:t>
            </a:r>
            <a:endParaRPr sz="6000">
              <a:solidFill>
                <a:schemeClr val="bg1"/>
              </a:solidFill>
            </a:endParaRPr>
          </a:p>
          <a:p>
            <a:pPr>
              <a:defRPr/>
            </a:pPr>
            <a:r>
              <a:rPr sz="3000">
                <a:solidFill>
                  <a:schemeClr val="tx1">
                    <a:lumMod val="50000"/>
                    <a:lumOff val="50000"/>
                  </a:schemeClr>
                </a:solidFill>
              </a:rPr>
              <a:t>Course Review</a:t>
            </a:r>
            <a:endParaRPr sz="3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0EA0D1-0E46-FE3F-E8D4-36A0046D94E9}" type="slidenum">
              <a:rPr lang="en-US"/>
              <a:t/>
            </a:fld>
            <a:endParaRPr lang="en-US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3DDB5D6-3E94-8AF7-D76C-4B2DDC049009}" type="datetime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0AB3656-5311-F661-1D64-95F265B1AB53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59477B4-4AB4-8011-ADCC-7A0A5E2F81C4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06314"/>
            <a:ext cx="10515600" cy="952980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Are </a:t>
            </a:r>
            <a:r>
              <a:rPr sz="3600" b="1">
                <a:solidFill>
                  <a:schemeClr val="bg1"/>
                </a:solidFill>
              </a:rPr>
              <a:t>MaterialApp </a:t>
            </a:r>
            <a:r>
              <a:rPr sz="3600">
                <a:solidFill>
                  <a:schemeClr val="bg1"/>
                </a:solidFill>
              </a:rPr>
              <a:t>and </a:t>
            </a:r>
            <a:r>
              <a:rPr sz="3600" b="1">
                <a:solidFill>
                  <a:schemeClr val="bg1"/>
                </a:solidFill>
              </a:rPr>
              <a:t>Scaffold </a:t>
            </a:r>
            <a:r>
              <a:rPr sz="3600">
                <a:solidFill>
                  <a:schemeClr val="bg1"/>
                </a:solidFill>
              </a:rPr>
              <a:t>always necessary?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402290"/>
            <a:ext cx="5181599" cy="5012796"/>
          </a:xfrm>
          <a:prstGeom prst="rect">
            <a:avLst/>
          </a:prstGeom>
          <a:ln w="1269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void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main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runApp(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MaterialApp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home: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Scaffold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appBar: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AppBar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title: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Center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    child: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Text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'I Am Poor'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backgroundColor: Colors.</a:t>
            </a:r>
            <a:r>
              <a:rPr sz="1200" b="0" i="1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black87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body: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Center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child: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Image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  image: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AssetImage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'image/money.png'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)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/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383049"/>
            <a:ext cx="5181599" cy="5032038"/>
          </a:xfrm>
          <a:prstGeom prst="rect">
            <a:avLst/>
          </a:prstGeom>
          <a:ln w="634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void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main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=&gt; runApp(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MyApp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MyApp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StatelessWidget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MaterialApp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theme: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ThemeData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dark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home: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LoadingScreen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LoadingScreen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StatefulWidget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_LoadingScreenState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createState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=&gt;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_LoadingScreenState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_LoadingScreenState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State&lt;LoadingScreen&gt;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Scaffold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body: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Center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child: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SpinKitDoubleBounce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color: Colors.</a:t>
            </a:r>
            <a:r>
              <a:rPr sz="1200" b="0" i="1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white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size: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100.0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19" y="342899"/>
            <a:ext cx="67627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1" flipV="0">
            <a:off x="2981324" y="1562099"/>
            <a:ext cx="390524" cy="2762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1" flipV="0">
            <a:off x="3429000" y="1700212"/>
            <a:ext cx="390523" cy="2762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1" flipV="0">
            <a:off x="8415337" y="2195512"/>
            <a:ext cx="390523" cy="2762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1" flipV="0">
            <a:off x="8129587" y="5080264"/>
            <a:ext cx="390523" cy="2762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756202" y="4721135"/>
            <a:ext cx="4845123" cy="1584995"/>
          </a:xfrm>
          <a:prstGeom prst="rect">
            <a:avLst/>
          </a:prstGeom>
          <a:noFill/>
          <a:ln w="12699">
            <a:solidFill>
              <a:schemeClr val="bg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1400">
                <a:solidFill>
                  <a:schemeClr val="bg1"/>
                </a:solidFill>
              </a:rPr>
              <a:t>Nope! But you have to use them when building an app with </a:t>
            </a:r>
            <a:r>
              <a:rPr sz="1400" b="0" i="1">
                <a:solidFill>
                  <a:schemeClr val="bg1"/>
                </a:solidFill>
              </a:rPr>
              <a:t>Material Design</a:t>
            </a:r>
            <a:endParaRPr sz="1400" b="1"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If you build an app with no user interface, they would not be needed</a:t>
            </a:r>
            <a:endParaRPr sz="1400" b="0"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Every screen uses a </a:t>
            </a:r>
            <a:r>
              <a:rPr sz="1400" b="1">
                <a:solidFill>
                  <a:schemeClr val="bg1"/>
                </a:solidFill>
              </a:rPr>
              <a:t>Scaffold</a:t>
            </a:r>
            <a:endParaRPr sz="1400" b="1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app is started by calling from </a:t>
            </a:r>
            <a:r>
              <a:rPr sz="1400" b="1">
                <a:solidFill>
                  <a:schemeClr val="bg1"/>
                </a:solidFill>
              </a:rPr>
              <a:t>runApp() </a:t>
            </a:r>
            <a:r>
              <a:rPr sz="1400" b="0">
                <a:solidFill>
                  <a:schemeClr val="bg1"/>
                </a:solidFill>
              </a:rPr>
              <a:t>a class that returns a </a:t>
            </a:r>
            <a:r>
              <a:rPr sz="1400" b="1">
                <a:solidFill>
                  <a:schemeClr val="bg1"/>
                </a:solidFill>
              </a:rPr>
              <a:t>MaterialApp</a:t>
            </a:r>
            <a:r>
              <a:rPr sz="1400" b="0">
                <a:solidFill>
                  <a:schemeClr val="bg1"/>
                </a:solidFill>
              </a:rPr>
              <a:t> object</a:t>
            </a:r>
            <a:endParaRPr sz="1400" b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D153DA4-4061-F97E-56A7-E52FB6E7A506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4818EB4-7205-0725-4B62-1A024E2B9F44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06314"/>
            <a:ext cx="10515600" cy="952980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How do I load external images and fonts</a:t>
            </a:r>
            <a:r>
              <a:rPr sz="3600">
                <a:solidFill>
                  <a:schemeClr val="bg1"/>
                </a:solidFill>
              </a:rPr>
              <a:t>?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402290"/>
            <a:ext cx="5181599" cy="5012796"/>
          </a:xfrm>
          <a:prstGeom prst="rect">
            <a:avLst/>
          </a:prstGeom>
          <a:ln w="1269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Image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image: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AssetImage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'image/money.png'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1" u="none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pubspec.yaml</a:t>
            </a: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assets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- image/	     </a:t>
            </a:r>
            <a:r>
              <a:rPr sz="1200" b="0" i="1" u="none">
                <a:solidFill>
                  <a:srgbClr val="629755"/>
                </a:solidFill>
                <a:latin typeface="DejaVu Sans Mono"/>
                <a:ea typeface="DejaVu Sans Mono"/>
                <a:cs typeface="DejaVu Sans Mono"/>
              </a:rPr>
              <a:t># Loads whole folder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	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lang="en-US" sz="1200" b="0" i="0" u="none" strike="noStrike" cap="none" spc="0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- image/testImage.png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sz="1200" b="0" i="1" u="none">
                <a:solidFill>
                  <a:srgbClr val="629755"/>
                </a:solidFill>
                <a:latin typeface="DejaVu Sans Mono"/>
                <a:ea typeface="DejaVu Sans Mono"/>
                <a:cs typeface="DejaVu Sans Mono"/>
              </a:rPr>
              <a:t> # Loads single file 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383049"/>
            <a:ext cx="5181599" cy="5032038"/>
          </a:xfrm>
          <a:prstGeom prst="rect">
            <a:avLst/>
          </a:prstGeom>
          <a:ln w="634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Text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'+44 123 456 789'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style: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TextStyle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color: Colors.</a:t>
            </a:r>
            <a:r>
              <a:rPr sz="1200" b="0" i="1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teal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</a:t>
            </a:r>
            <a:r>
              <a:rPr sz="120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shade900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fontFamily: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'Source Sans Pro'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fontSize: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20.0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lang="en-US" sz="1200" b="0" i="1" u="none" strike="noStrike" cap="none" spc="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pubspec.yaml</a:t>
            </a: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fonts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-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family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Pacifico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fonts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-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asset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fonts/Pacifico-Regular.ttf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-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family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Source Sans Pro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fonts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-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asset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fonts/SourceSansPro-Regular.ttf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19" y="342899"/>
            <a:ext cx="67627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0" flipV="0">
            <a:off x="756203" y="4063911"/>
            <a:ext cx="5035970" cy="1974938"/>
          </a:xfrm>
          <a:prstGeom prst="rect">
            <a:avLst/>
          </a:prstGeom>
          <a:noFill/>
          <a:ln w="12699">
            <a:solidFill>
              <a:schemeClr val="bg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9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Images saved in the project folder are </a:t>
            </a:r>
            <a:r>
              <a:rPr sz="1400" b="0" i="1">
                <a:solidFill>
                  <a:schemeClr val="bg1"/>
                </a:solidFill>
              </a:rPr>
              <a:t>assets</a:t>
            </a:r>
            <a:r>
              <a:rPr sz="1400" b="0" i="0">
                <a:solidFill>
                  <a:schemeClr val="bg1"/>
                </a:solidFill>
              </a:rPr>
              <a:t>, and must be included using </a:t>
            </a:r>
            <a:r>
              <a:rPr sz="1400" b="1" i="0">
                <a:solidFill>
                  <a:schemeClr val="bg1"/>
                </a:solidFill>
              </a:rPr>
              <a:t>AssetImage.</a:t>
            </a:r>
            <a:endParaRPr sz="1400" b="1" i="0"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400" b="0" i="0">
                <a:solidFill>
                  <a:schemeClr val="bg1"/>
                </a:solidFill>
              </a:rPr>
              <a:t>You need to download the fonts first: </a:t>
            </a:r>
            <a:r>
              <a:rPr lang="en-US" sz="1400" b="0" i="0" u="sng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  <a:hlinkClick r:id="rId2" tooltip="https://fonts.google.com/"/>
              </a:rPr>
              <a:t>https://fonts.google.com/</a:t>
            </a:r>
            <a:endParaRPr lang="en-US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You need to place the fonts in the "fonts" folder under your project</a:t>
            </a:r>
            <a:endParaRPr lang="en-US" sz="1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400" b="0" i="0">
                <a:solidFill>
                  <a:schemeClr val="bg1"/>
                </a:solidFill>
              </a:rPr>
              <a:t>You need to specify your </a:t>
            </a:r>
            <a:r>
              <a:rPr sz="1400" b="0" i="1">
                <a:solidFill>
                  <a:schemeClr val="bg1"/>
                </a:solidFill>
              </a:rPr>
              <a:t>assets </a:t>
            </a:r>
            <a:r>
              <a:rPr sz="1400" b="0" i="0">
                <a:solidFill>
                  <a:schemeClr val="bg1"/>
                </a:solidFill>
              </a:rPr>
              <a:t>and </a:t>
            </a:r>
            <a:r>
              <a:rPr sz="1400" b="0" i="1">
                <a:solidFill>
                  <a:schemeClr val="bg1"/>
                </a:solidFill>
              </a:rPr>
              <a:t>fonts </a:t>
            </a:r>
            <a:r>
              <a:rPr sz="1400" b="0" i="0">
                <a:solidFill>
                  <a:schemeClr val="bg1"/>
                </a:solidFill>
              </a:rPr>
              <a:t>in the </a:t>
            </a:r>
            <a:r>
              <a:rPr sz="1400" b="0" i="1">
                <a:solidFill>
                  <a:schemeClr val="bg1"/>
                </a:solidFill>
              </a:rPr>
              <a:t>pubspec.yaml file</a:t>
            </a:r>
            <a:endParaRPr sz="1400" b="0" i="1"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endParaRPr sz="14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862CF4D-DA0E-279D-94EB-2BD8633F23A8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21D47F6-BD4E-23D8-9E6F-19CEBB322000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06313"/>
            <a:ext cx="10515600" cy="952979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What are some useful packages that I can find</a:t>
            </a:r>
            <a:r>
              <a:rPr sz="3600">
                <a:solidFill>
                  <a:schemeClr val="bg1"/>
                </a:solidFill>
              </a:rPr>
              <a:t>?</a:t>
            </a:r>
            <a:endParaRPr sz="3600">
              <a:solidFill>
                <a:schemeClr val="bg1"/>
              </a:solidFill>
            </a:endParaRPr>
          </a:p>
        </p:txBody>
      </p:sp>
      <p:graphicFrame>
        <p:nvGraphicFramePr>
          <p:cNvPr id="7" name="" hidden="0"/>
          <p:cNvGraphicFramePr>
            <a:graphicFrameLocks xmlns:a="http://schemas.openxmlformats.org/drawingml/2006/main"/>
          </p:cNvGraphicFramePr>
          <p:nvPr isPhoto="0" userDrawn="0">
            <p:ph sz="half" idx="2" hasCustomPrompt="0"/>
          </p:nvPr>
        </p:nvGraphicFramePr>
        <p:xfrm>
          <a:off x="756202" y="1145884"/>
          <a:ext cx="6234330" cy="43078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{8838399F-B5AB-DCD8-3B23-EC247A49614D}</a:tableStyleId>
              </a:tblPr>
              <a:tblGrid>
                <a:gridCol w="2880000"/>
                <a:gridCol w="5764705"/>
              </a:tblGrid>
              <a:tr h="278839"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latin typeface="DejaVu Sans Mono"/>
                          <a:ea typeface="DejaVu Sans Mono"/>
                          <a:cs typeface="DejaVu Sans Mono"/>
                        </a:rPr>
                        <a:t>PACKAGE</a:t>
                      </a:r>
                      <a:endParaRPr sz="1200"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latin typeface="DejaVu Sans Mono"/>
                          <a:ea typeface="DejaVu Sans Mono"/>
                          <a:cs typeface="DejaVu Sans Mono"/>
                        </a:rPr>
                        <a:t>DESCRIPTION</a:t>
                      </a:r>
                      <a:endParaRPr sz="1200"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28037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audioplayers: ^0.15.1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Allows you to play sounds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5343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rflutter_alert: ^1.0.3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Pops up alert dialogs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5343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font_awesome_flutter: ^8.8.1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New set of fonts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5343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http: ^0.12.1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Get packages through http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5343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geolocator: ^5.3.2+2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Access phone location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  <a:tr h="25343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b="1" i="0" u="none" strike="noStrike" cap="none" spc="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flutter_spinkit: ^4.1.2</a:t>
                      </a:r>
                      <a:endParaRPr sz="1200" b="1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DejaVu Sans Mono"/>
                          <a:ea typeface="DejaVu Sans Mono"/>
                          <a:cs typeface="DejaVu Sans Mono"/>
                        </a:rPr>
                        <a:t>Loading spinner kits</a:t>
                      </a:r>
                      <a:endParaRPr sz="1200">
                        <a:solidFill>
                          <a:schemeClr val="tx1"/>
                        </a:solidFill>
                        <a:latin typeface="DejaVu Sans Mono"/>
                        <a:ea typeface="DejaVu Sans Mono"/>
                        <a:cs typeface="DejaVu Sans Mon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" hidden="0"/>
          <p:cNvSpPr/>
          <p:nvPr isPhoto="0" userDrawn="0"/>
        </p:nvSpPr>
        <p:spPr bwMode="auto">
          <a:xfrm flipH="0" flipV="0">
            <a:off x="4918" y="342898"/>
            <a:ext cx="6762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987E8BA-F341-EBFB-9CDB-D5475BBC350A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E6B9388-0B3D-BBF4-08CE-0BBC1F38EF03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06314"/>
            <a:ext cx="10515600" cy="952980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Stateless vs Stateful widgets... when to use each?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402290"/>
            <a:ext cx="5181599" cy="5012796"/>
          </a:xfrm>
          <a:prstGeom prst="rect">
            <a:avLst/>
          </a:prstGeom>
          <a:ln w="1269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sng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ButtonContextStateless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StatelessWidget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int </a:t>
            </a:r>
            <a:r>
              <a:rPr sz="120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textNumber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=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Container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/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383049"/>
            <a:ext cx="5181599" cy="5032038"/>
          </a:xfrm>
          <a:prstGeom prst="rect">
            <a:avLst/>
          </a:prstGeom>
          <a:ln w="634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ButtonContextStateful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StatefulWidget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_ButtonContextStatefulState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createState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=&gt;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_ButtonContextStatefulState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_ButtonContextStatefulState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State&lt;ButtonContextStateful&gt;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int </a:t>
            </a:r>
            <a:r>
              <a:rPr sz="120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textNumber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=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setState(()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})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Container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19" y="342899"/>
            <a:ext cx="676274" cy="42862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0" flipV="0">
            <a:off x="756203" y="4063911"/>
            <a:ext cx="5035970" cy="1974938"/>
          </a:xfrm>
          <a:prstGeom prst="rect">
            <a:avLst/>
          </a:prstGeom>
          <a:noFill/>
          <a:ln w="12699">
            <a:solidFill>
              <a:schemeClr val="bg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9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State refers to "any property that can change with time"</a:t>
            </a:r>
            <a:endParaRPr sz="1400" b="0">
              <a:solidFill>
                <a:schemeClr val="bg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Stateless widgets </a:t>
            </a:r>
            <a:r>
              <a:rPr sz="1400" b="1">
                <a:solidFill>
                  <a:schemeClr val="bg1"/>
                </a:solidFill>
              </a:rPr>
              <a:t>cannot</a:t>
            </a:r>
            <a:r>
              <a:rPr sz="1400" b="0">
                <a:solidFill>
                  <a:schemeClr val="bg1"/>
                </a:solidFill>
              </a:rPr>
              <a:t> keep track of state</a:t>
            </a:r>
            <a:endParaRPr sz="1400" b="0">
              <a:solidFill>
                <a:schemeClr val="bg1"/>
              </a:solidFill>
            </a:endParaRPr>
          </a:p>
          <a:p>
            <a:pPr marL="283878" lvl="0" indent="-283879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All properties within a stateless object need to be </a:t>
            </a:r>
            <a:r>
              <a:rPr sz="1400" b="1">
                <a:solidFill>
                  <a:schemeClr val="bg1"/>
                </a:solidFill>
              </a:rPr>
              <a:t>final</a:t>
            </a:r>
            <a:r>
              <a:rPr sz="1400" b="0">
                <a:solidFill>
                  <a:schemeClr val="bg1"/>
                </a:solidFill>
              </a:rPr>
              <a:t>, otherwise Flutter will show a warning.</a:t>
            </a:r>
            <a:endParaRPr sz="1400" b="0">
              <a:solidFill>
                <a:schemeClr val="bg1"/>
              </a:solidFill>
            </a:endParaRPr>
          </a:p>
          <a:p>
            <a:pPr marL="283878" lvl="0" indent="-283878">
              <a:buFont typeface="Arial"/>
              <a:buChar char="•"/>
              <a:defRPr/>
            </a:pPr>
            <a:r>
              <a:rPr sz="1400" b="0">
                <a:solidFill>
                  <a:srgbClr val="FFFF00"/>
                </a:solidFill>
              </a:rPr>
              <a:t>The </a:t>
            </a:r>
            <a:r>
              <a:rPr sz="1400" b="1">
                <a:solidFill>
                  <a:srgbClr val="FFFF00"/>
                </a:solidFill>
              </a:rPr>
              <a:t>setState</a:t>
            </a:r>
            <a:r>
              <a:rPr sz="1400" b="0">
                <a:solidFill>
                  <a:srgbClr val="FFFF00"/>
                </a:solidFill>
              </a:rPr>
              <a:t> method is not accessible from a stateless widget: </a:t>
            </a:r>
            <a:r>
              <a:rPr sz="1400" b="0">
                <a:solidFill>
                  <a:schemeClr val="bg1"/>
                </a:solidFill>
              </a:rPr>
              <a:t>you might be able to update variables (but you shouldn't) but they won't update on screen!</a:t>
            </a:r>
            <a:endParaRPr sz="1400" b="0" i="0">
              <a:solidFill>
                <a:schemeClr val="bg1"/>
              </a:solidFill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rot="16199969" flipH="1" flipV="0">
            <a:off x="2350551" y="1068917"/>
            <a:ext cx="390522" cy="2762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80921C-ACEC-8854-CAE7-0F6012A81E87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11BA426-0E47-64AA-397D-84799769DABA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06313"/>
            <a:ext cx="10515600" cy="952979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How can I navigate across pages?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8" y="1402290"/>
            <a:ext cx="5181598" cy="5012794"/>
          </a:xfrm>
          <a:prstGeom prst="rect">
            <a:avLst/>
          </a:prstGeom>
          <a:ln w="1269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OPTION 1: Define routes in your main.dart</a:t>
            </a:r>
            <a:endParaRPr sz="1200" b="0" i="0" u="none">
              <a:solidFill>
                <a:schemeClr val="bg1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MyApp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StatelessWidget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MaterialApp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initialRoute: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'/'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routes: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'/'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(context)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Screen0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'/first'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: (context)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Screen1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Screen0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StatelessWidget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Scaffold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class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Screen1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extends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StatelessWidget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Scaffold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Navigator.</a:t>
            </a:r>
            <a:r>
              <a:rPr sz="1200" b="0" i="1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pushNamed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context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 </a:t>
            </a:r>
            <a:r>
              <a:rPr sz="1200" b="0" i="0" u="none">
                <a:solidFill>
                  <a:srgbClr val="6A8759"/>
                </a:solidFill>
                <a:latin typeface="DejaVu Sans Mono"/>
                <a:ea typeface="DejaVu Sans Mono"/>
                <a:cs typeface="DejaVu Sans Mono"/>
              </a:rPr>
              <a:t>'/routeName'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endParaRPr/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383048"/>
            <a:ext cx="5181598" cy="5032037"/>
          </a:xfrm>
          <a:prstGeom prst="rect">
            <a:avLst/>
          </a:prstGeom>
          <a:ln w="634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OPTION 2</a:t>
            </a:r>
            <a:r>
              <a:rPr lang="en-US" sz="1200" b="0" i="0" u="none" strike="noStrike" cap="none" spc="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: Push/Pop at an arbitrary point in your app</a:t>
            </a:r>
            <a:endParaRPr sz="1200" b="0" i="0" u="none">
              <a:solidFill>
                <a:schemeClr val="bg1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808080"/>
                </a:solidFill>
                <a:latin typeface="DejaVu Sans Mono"/>
                <a:ea typeface="DejaVu Sans Mono"/>
                <a:cs typeface="DejaVu Sans Mono"/>
              </a:rPr>
              <a:t>// In this way you do not need a routes property in your MaterialApp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Navigator.</a:t>
            </a:r>
            <a:r>
              <a:rPr sz="1200" b="0" i="1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push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context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MaterialPageRoute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builder: (context)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Screen2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endParaRPr sz="120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18" y="342898"/>
            <a:ext cx="676273" cy="42862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0" flipV="0">
            <a:off x="6317830" y="4073531"/>
            <a:ext cx="5035969" cy="1974937"/>
          </a:xfrm>
          <a:prstGeom prst="rect">
            <a:avLst/>
          </a:prstGeom>
          <a:noFill/>
          <a:ln w="12699">
            <a:solidFill>
              <a:schemeClr val="bg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</a:t>
            </a:r>
            <a:r>
              <a:rPr sz="1400" b="1">
                <a:solidFill>
                  <a:schemeClr val="bg1"/>
                </a:solidFill>
              </a:rPr>
              <a:t>initState</a:t>
            </a:r>
            <a:r>
              <a:rPr sz="1400" b="0">
                <a:solidFill>
                  <a:schemeClr val="bg1"/>
                </a:solidFill>
              </a:rPr>
              <a:t> method gets called everytime an object is created, only gets called once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</a:t>
            </a:r>
            <a:r>
              <a:rPr sz="1400" b="1">
                <a:solidFill>
                  <a:schemeClr val="bg1"/>
                </a:solidFill>
              </a:rPr>
              <a:t>build </a:t>
            </a:r>
            <a:r>
              <a:rPr sz="1400" b="0">
                <a:solidFill>
                  <a:schemeClr val="bg1"/>
                </a:solidFill>
              </a:rPr>
              <a:t>method gets called everytime an object is redrawn on screen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1" i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1" i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D2BAA33-55A0-B64B-84B5-206D594C9193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0350E93-2689-2EC7-B764-0F45A4B806DE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06312"/>
            <a:ext cx="10515600" cy="952978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How do I tap into Widget livespan methods?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7" y="1402290"/>
            <a:ext cx="5181596" cy="5012794"/>
          </a:xfrm>
          <a:prstGeom prst="rect">
            <a:avLst/>
          </a:prstGeom>
          <a:ln w="1269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void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initState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endParaRPr sz="1200" b="0" i="0" u="none">
              <a:solidFill>
                <a:srgbClr val="CC7832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/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383048"/>
            <a:ext cx="5181596" cy="5032036"/>
          </a:xfrm>
          <a:prstGeom prst="rect">
            <a:avLst/>
          </a:prstGeom>
          <a:ln w="634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Widget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build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(BuildContext context) {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return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RawMaterialButton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onPressed: </a:t>
            </a:r>
            <a:r>
              <a:rPr sz="120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functionOnPressed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elevation: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6.0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constraints: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BoxConstraints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tightFor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  width: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40.0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height: 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40.0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shape: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CircleBorder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fillColor: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Color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sz="120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0xFF4C4F5E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child: </a:t>
            </a:r>
            <a:r>
              <a:rPr sz="120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Icon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sz="120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icon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17" y="342897"/>
            <a:ext cx="676272" cy="42862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0" flipV="0">
            <a:off x="756201" y="4063909"/>
            <a:ext cx="5035968" cy="1974936"/>
          </a:xfrm>
          <a:prstGeom prst="rect">
            <a:avLst/>
          </a:prstGeom>
          <a:noFill/>
          <a:ln w="12699">
            <a:solidFill>
              <a:schemeClr val="bg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</a:t>
            </a:r>
            <a:r>
              <a:rPr sz="1400" b="1">
                <a:solidFill>
                  <a:schemeClr val="bg1"/>
                </a:solidFill>
              </a:rPr>
              <a:t>initState</a:t>
            </a:r>
            <a:r>
              <a:rPr sz="1400" b="0">
                <a:solidFill>
                  <a:schemeClr val="bg1"/>
                </a:solidFill>
              </a:rPr>
              <a:t> method gets called everytime an object is created, only gets called once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</a:t>
            </a:r>
            <a:r>
              <a:rPr sz="1400" b="1">
                <a:solidFill>
                  <a:schemeClr val="bg1"/>
                </a:solidFill>
              </a:rPr>
              <a:t>build </a:t>
            </a:r>
            <a:r>
              <a:rPr sz="1400" b="0">
                <a:solidFill>
                  <a:schemeClr val="bg1"/>
                </a:solidFill>
              </a:rPr>
              <a:t>method gets called everytime an object is redrawn on screen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rgbClr val="FF0000"/>
                </a:solidFill>
              </a:rPr>
              <a:t>These methods CANNOT be asynchronous</a:t>
            </a:r>
            <a:endParaRPr sz="1400" b="0">
              <a:solidFill>
                <a:srgbClr val="FF0000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1" i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1" i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 i="1">
              <a:solidFill>
                <a:schemeClr val="bg1"/>
              </a:solidFill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flipH="1" flipV="0">
            <a:off x="2317459" y="1562097"/>
            <a:ext cx="390522" cy="2762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1" flipV="0">
            <a:off x="7609125" y="1485128"/>
            <a:ext cx="390522" cy="2762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89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B3D5A7-FF2F-794E-CFB9-6F08DA5280DE}" type="slidenum">
              <a:rPr lang="en-US"/>
              <a:t/>
            </a:fld>
            <a:endParaRPr lang="en-US"/>
          </a:p>
        </p:txBody>
      </p:sp>
      <p:sp>
        <p:nvSpPr>
          <p:cNvPr id="5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0133C17-9A66-CFDB-8E7E-B855F852EA64}" type="datetime">
              <a:rPr lang="en-US"/>
              <a:t/>
            </a:fld>
            <a:endParaRPr/>
          </a:p>
        </p:txBody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7" y="106311"/>
            <a:ext cx="10515600" cy="952977"/>
          </a:xfrm>
        </p:spPr>
        <p:txBody>
          <a:bodyPr/>
          <a:lstStyle/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How do I use animations?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838197" y="1402290"/>
            <a:ext cx="5181595" cy="5012793"/>
          </a:xfrm>
          <a:prstGeom prst="rect">
            <a:avLst/>
          </a:prstGeom>
          <a:ln w="1269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AnimationController </a:t>
            </a:r>
            <a:r>
              <a:rPr sz="105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controller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Animation </a:t>
            </a:r>
            <a:r>
              <a:rPr sz="105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animation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05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void </a:t>
            </a:r>
            <a:r>
              <a:rPr sz="105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initState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{</a:t>
            </a:r>
            <a:b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808080"/>
                </a:solidFill>
                <a:latin typeface="DejaVu Sans Mono"/>
                <a:ea typeface="DejaVu Sans Mono"/>
                <a:cs typeface="DejaVu Sans Mono"/>
              </a:rPr>
              <a:t>// </a:t>
            </a:r>
            <a:r>
              <a:rPr sz="1050" b="0" i="1" u="none">
                <a:solidFill>
                  <a:srgbClr val="A8C023"/>
                </a:solidFill>
                <a:latin typeface="DejaVu Sans Mono"/>
                <a:ea typeface="DejaVu Sans Mono"/>
                <a:cs typeface="DejaVu Sans Mono"/>
              </a:rPr>
              <a:t>TODO: implement initState</a:t>
            </a:r>
            <a:br>
              <a:rPr sz="1050" b="0" i="1" u="none">
                <a:solidFill>
                  <a:srgbClr val="A8C023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1" u="none">
                <a:solidFill>
                  <a:srgbClr val="A8C023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super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.initState()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controller 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= </a:t>
            </a:r>
            <a:r>
              <a:rPr sz="105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AnimationController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duration: </a:t>
            </a:r>
            <a:r>
              <a:rPr sz="105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Duration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  seconds: </a:t>
            </a:r>
            <a:r>
              <a:rPr sz="105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1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vsync: 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this,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upperBound: </a:t>
            </a:r>
            <a:r>
              <a:rPr sz="1050" b="0" i="0" u="none">
                <a:solidFill>
                  <a:srgbClr val="6897BB"/>
                </a:solidFill>
                <a:latin typeface="DejaVu Sans Mono"/>
                <a:ea typeface="DejaVu Sans Mono"/>
                <a:cs typeface="DejaVu Sans Mono"/>
              </a:rPr>
              <a:t>1.0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controller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.forward()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controller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.addListener(() {</a:t>
            </a:r>
            <a:b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setState(() {})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})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animation 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= </a:t>
            </a:r>
            <a:r>
              <a:rPr sz="105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CurvedAnimation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</a:t>
            </a:r>
            <a:b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  parent: </a:t>
            </a:r>
            <a:r>
              <a:rPr sz="105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controller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  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curve: Curves.</a:t>
            </a:r>
            <a:r>
              <a:rPr sz="1050" b="0" i="1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decelerate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,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)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/>
          </a:p>
        </p:txBody>
      </p:sp>
      <p:sp>
        <p:nvSpPr>
          <p:cNvPr id="8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6172200" y="1383048"/>
            <a:ext cx="5181595" cy="5032035"/>
          </a:xfrm>
          <a:prstGeom prst="rect">
            <a:avLst/>
          </a:prstGeom>
          <a:ln w="6349">
            <a:noFill/>
            <a:prstDash val="solid"/>
          </a:ln>
        </p:spPr>
        <p:txBody>
          <a:bodyPr/>
          <a:lstStyle/>
          <a:p>
            <a:pPr marL="0" indent="0">
              <a:buNone/>
              <a:defRPr/>
            </a:pPr>
            <a:r>
              <a:rPr sz="105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  <a:t>@override</a:t>
            </a:r>
            <a:br>
              <a:rPr sz="1050" b="0" i="0" u="none">
                <a:solidFill>
                  <a:srgbClr val="BBB529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void </a:t>
            </a:r>
            <a:r>
              <a:rPr sz="1050" b="0" i="0" u="none">
                <a:solidFill>
                  <a:srgbClr val="FFC66D"/>
                </a:solidFill>
                <a:latin typeface="DejaVu Sans Mono"/>
                <a:ea typeface="DejaVu Sans Mono"/>
                <a:cs typeface="DejaVu Sans Mono"/>
              </a:rPr>
              <a:t>dispose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() {</a:t>
            </a:r>
            <a:b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808080"/>
                </a:solidFill>
                <a:latin typeface="DejaVu Sans Mono"/>
                <a:ea typeface="DejaVu Sans Mono"/>
                <a:cs typeface="DejaVu Sans Mono"/>
              </a:rPr>
              <a:t>// </a:t>
            </a:r>
            <a:r>
              <a:rPr sz="1050" b="0" i="1" u="none">
                <a:solidFill>
                  <a:srgbClr val="A8C023"/>
                </a:solidFill>
                <a:latin typeface="DejaVu Sans Mono"/>
                <a:ea typeface="DejaVu Sans Mono"/>
                <a:cs typeface="DejaVu Sans Mono"/>
              </a:rPr>
              <a:t>TODO: implement dispose</a:t>
            </a:r>
            <a:br>
              <a:rPr sz="1050" b="0" i="1" u="none">
                <a:solidFill>
                  <a:srgbClr val="A8C023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1" u="none">
                <a:solidFill>
                  <a:srgbClr val="A8C023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super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.dispose()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  </a:t>
            </a:r>
            <a:r>
              <a:rPr sz="105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controller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.dispose()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</a:t>
            </a:r>
            <a:endParaRPr sz="105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endParaRPr sz="1050" b="0" i="0" u="none">
              <a:solidFill>
                <a:srgbClr val="A9B7C6"/>
              </a:solidFill>
              <a:latin typeface="DejaVu Sans Mono"/>
              <a:ea typeface="DejaVu Sans Mono"/>
              <a:cs typeface="DejaVu Sans Mono"/>
            </a:endParaRPr>
          </a:p>
          <a:p>
            <a:pPr marL="0" indent="0">
              <a:buNone/>
              <a:defRPr/>
            </a:pPr>
            <a:r>
              <a:rPr sz="1050" b="0" i="0" u="none">
                <a:solidFill>
                  <a:srgbClr val="9876AA"/>
                </a:solidFill>
                <a:latin typeface="DejaVu Sans Mono"/>
                <a:ea typeface="DejaVu Sans Mono"/>
                <a:cs typeface="DejaVu Sans Mono"/>
              </a:rPr>
              <a:t>controller</a:t>
            </a: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.addStatusListener((status) {</a:t>
            </a:r>
            <a:b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  print(status)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</a:br>
            <a: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  <a:t>})</a:t>
            </a:r>
            <a:r>
              <a:rPr sz="1050" b="0" i="0" u="none">
                <a:solidFill>
                  <a:srgbClr val="CC7832"/>
                </a:solidFill>
                <a:latin typeface="DejaVu Sans Mono"/>
                <a:ea typeface="DejaVu Sans Mono"/>
                <a:cs typeface="DejaVu Sans Mono"/>
              </a:rPr>
              <a:t>;</a:t>
            </a:r>
            <a:br>
              <a:rPr sz="105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br>
              <a:rPr sz="1200" b="0" i="0" u="none">
                <a:solidFill>
                  <a:srgbClr val="A9B7C6"/>
                </a:solidFill>
                <a:latin typeface="DejaVu Sans Mono"/>
                <a:ea typeface="DejaVu Sans Mono"/>
                <a:cs typeface="DejaVu Sans Mono"/>
              </a:rPr>
            </a:b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916" y="342896"/>
            <a:ext cx="676271" cy="42862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0" flipV="0">
            <a:off x="6245013" y="3226863"/>
            <a:ext cx="5035968" cy="3180863"/>
          </a:xfrm>
          <a:prstGeom prst="rect">
            <a:avLst/>
          </a:prstGeom>
          <a:noFill/>
          <a:ln w="12699">
            <a:solidFill>
              <a:schemeClr val="bg1"/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</a:t>
            </a:r>
            <a:r>
              <a:rPr sz="1400" b="1">
                <a:solidFill>
                  <a:schemeClr val="bg1"/>
                </a:solidFill>
              </a:rPr>
              <a:t>AnimationController </a:t>
            </a:r>
            <a:r>
              <a:rPr sz="1400" b="0">
                <a:solidFill>
                  <a:schemeClr val="bg1"/>
                </a:solidFill>
              </a:rPr>
              <a:t>and </a:t>
            </a:r>
            <a:r>
              <a:rPr sz="1400" b="1">
                <a:solidFill>
                  <a:schemeClr val="bg1"/>
                </a:solidFill>
              </a:rPr>
              <a:t>Animation</a:t>
            </a:r>
            <a:r>
              <a:rPr sz="1400" b="0">
                <a:solidFill>
                  <a:schemeClr val="bg1"/>
                </a:solidFill>
              </a:rPr>
              <a:t> variables need to be created within the </a:t>
            </a:r>
            <a:r>
              <a:rPr sz="1400" b="1">
                <a:solidFill>
                  <a:schemeClr val="bg1"/>
                </a:solidFill>
              </a:rPr>
              <a:t>initState() </a:t>
            </a:r>
            <a:r>
              <a:rPr sz="1400" b="0">
                <a:solidFill>
                  <a:schemeClr val="bg1"/>
                </a:solidFill>
              </a:rPr>
              <a:t>method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</a:t>
            </a:r>
            <a:r>
              <a:rPr sz="1400" b="1">
                <a:solidFill>
                  <a:schemeClr val="bg1"/>
                </a:solidFill>
              </a:rPr>
              <a:t> controller.value</a:t>
            </a:r>
            <a:r>
              <a:rPr sz="1400" b="0">
                <a:solidFill>
                  <a:schemeClr val="bg1"/>
                </a:solidFill>
              </a:rPr>
              <a:t> goes from 0.0 to 1.0 and can be used to shape and animate the app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We can access the </a:t>
            </a:r>
            <a:r>
              <a:rPr sz="1400" b="1">
                <a:solidFill>
                  <a:schemeClr val="bg1"/>
                </a:solidFill>
              </a:rPr>
              <a:t>addStatus </a:t>
            </a:r>
            <a:r>
              <a:rPr sz="1400" b="0">
                <a:solidFill>
                  <a:schemeClr val="bg1"/>
                </a:solidFill>
              </a:rPr>
              <a:t>and </a:t>
            </a:r>
            <a:r>
              <a:rPr sz="1400" b="1">
                <a:solidFill>
                  <a:schemeClr val="bg1"/>
                </a:solidFill>
              </a:rPr>
              <a:t>addStatusListener </a:t>
            </a:r>
            <a:r>
              <a:rPr sz="1400" b="0">
                <a:solidFill>
                  <a:schemeClr val="bg1"/>
                </a:solidFill>
              </a:rPr>
              <a:t>methods and inject functions within them.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The method </a:t>
            </a:r>
            <a:r>
              <a:rPr sz="1400" b="1">
                <a:solidFill>
                  <a:schemeClr val="bg1"/>
                </a:solidFill>
              </a:rPr>
              <a:t>controller.addStatusListener</a:t>
            </a:r>
            <a:r>
              <a:rPr sz="1400" b="0">
                <a:solidFill>
                  <a:schemeClr val="bg1"/>
                </a:solidFill>
              </a:rPr>
              <a:t> allows you to see if the animation has finished</a:t>
            </a:r>
            <a:endParaRPr sz="1400" b="0">
              <a:solidFill>
                <a:schemeClr val="bg1"/>
              </a:solidFill>
            </a:endParaRPr>
          </a:p>
          <a:p>
            <a:pPr marL="683928" lvl="1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AnimationStatus.completed</a:t>
            </a:r>
            <a:endParaRPr sz="1400" b="0">
              <a:solidFill>
                <a:schemeClr val="bg1"/>
              </a:solidFill>
            </a:endParaRPr>
          </a:p>
          <a:p>
            <a:pPr marL="683928" lvl="1" indent="-283878">
              <a:buFont typeface="Arial"/>
              <a:buChar char="•"/>
              <a:defRPr/>
            </a:pPr>
            <a:r>
              <a:rPr sz="1400" b="0">
                <a:solidFill>
                  <a:schemeClr val="bg1"/>
                </a:solidFill>
              </a:rPr>
              <a:t>AnimationStatus.dismissed</a:t>
            </a: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rgbClr val="FF0000"/>
                </a:solidFill>
              </a:rPr>
              <a:t>Animations take A LOT of resources, thus they need to be DISPOSED when the screen changes!</a:t>
            </a:r>
            <a:endParaRPr sz="1400" b="0">
              <a:solidFill>
                <a:srgbClr val="FF0000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 b="0">
                <a:solidFill>
                  <a:srgbClr val="FFFF00"/>
                </a:solidFill>
              </a:rPr>
              <a:t>We can also use the TWEEN class of animations, which offer a much simpler way of having two-value animations</a:t>
            </a:r>
            <a:endParaRPr sz="1400" b="0">
              <a:solidFill>
                <a:srgbClr val="FFFF00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1" i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1" i="0"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 sz="1400" b="0" i="1">
              <a:solidFill>
                <a:schemeClr val="bg1"/>
              </a:solidFill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flipH="1" flipV="0">
            <a:off x="8167155" y="1918081"/>
            <a:ext cx="390521" cy="2762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FF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ONLYOFFICE/5.6.4.20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Boot-Camp Review</dc:title>
  <dc:subject/>
  <dc:creator>Alejandro Gonzalez</dc:creator>
  <cp:keywords/>
  <dc:description/>
  <dc:identifier/>
  <dc:language/>
  <cp:lastModifiedBy/>
  <cp:revision>5</cp:revision>
  <dcterms:created xsi:type="dcterms:W3CDTF">2012-12-03T06:56:55Z</dcterms:created>
  <dcterms:modified xsi:type="dcterms:W3CDTF">2020-10-08T08:05:44Z</dcterms:modified>
  <cp:category/>
  <cp:contentStatus/>
  <cp:version/>
</cp:coreProperties>
</file>