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
      <p:font typeface="Merriweather"/>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6CACE4C-AA6C-485B-8016-667E3E6CF7C1}">
  <a:tblStyle styleId="{66CACE4C-AA6C-485B-8016-667E3E6CF7C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regular.fntdata"/><Relationship Id="rId21" Type="http://schemas.openxmlformats.org/officeDocument/2006/relationships/font" Target="fonts/Average-regular.fntdata"/><Relationship Id="rId24" Type="http://schemas.openxmlformats.org/officeDocument/2006/relationships/font" Target="fonts/Merriweather-regular.fntdata"/><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SourceSansPro-regular.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Which is tougher for a student with disability, learning in the classroom or taking part in the social and cultural sphere of the school outside of class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Started out as education but then shifted to accessibility as we interviewed more people, after realizing how the digital space and technology can really help the differently abled both in the classroom and in their social lives.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made sure to pick a diverse range of interviewees and picking both users and non-users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3.jpg"/><Relationship Id="rId5" Type="http://schemas.openxmlformats.org/officeDocument/2006/relationships/image" Target="../media/image00.png"/><Relationship Id="rId6"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04.png"/><Relationship Id="rId5" Type="http://schemas.openxmlformats.org/officeDocument/2006/relationships/image" Target="../media/image01.png"/><Relationship Id="rId6"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Need-finding</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solidFill>
                  <a:srgbClr val="FFFFFF"/>
                </a:solidFill>
                <a:latin typeface="Oswald"/>
                <a:ea typeface="Oswald"/>
                <a:cs typeface="Oswald"/>
                <a:sym typeface="Oswald"/>
              </a:rPr>
              <a:t>Mixed Reality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8" name="Shape 128"/>
        <p:cNvGrpSpPr/>
        <p:nvPr/>
      </p:nvGrpSpPr>
      <p:grpSpPr>
        <a:xfrm>
          <a:off x="0" y="0"/>
          <a:ext cx="0" cy="0"/>
          <a:chOff x="0" y="0"/>
          <a:chExt cx="0" cy="0"/>
        </a:xfrm>
      </p:grpSpPr>
      <p:pic>
        <p:nvPicPr>
          <p:cNvPr descr="Red Balloon Clipart" id="129" name="Shape 129"/>
          <p:cNvPicPr preferRelativeResize="0"/>
          <p:nvPr/>
        </p:nvPicPr>
        <p:blipFill>
          <a:blip r:embed="rId3">
            <a:alphaModFix/>
          </a:blip>
          <a:stretch>
            <a:fillRect/>
          </a:stretch>
        </p:blipFill>
        <p:spPr>
          <a:xfrm>
            <a:off x="5728400" y="0"/>
            <a:ext cx="3415607" cy="5143502"/>
          </a:xfrm>
          <a:prstGeom prst="rect">
            <a:avLst/>
          </a:prstGeom>
          <a:noFill/>
          <a:ln>
            <a:noFill/>
          </a:ln>
        </p:spPr>
      </p:pic>
      <p:sp>
        <p:nvSpPr>
          <p:cNvPr id="130" name="Shape 130"/>
          <p:cNvSpPr txBox="1"/>
          <p:nvPr>
            <p:ph type="title"/>
          </p:nvPr>
        </p:nvSpPr>
        <p:spPr>
          <a:xfrm>
            <a:off x="218650" y="299500"/>
            <a:ext cx="8520600" cy="801000"/>
          </a:xfrm>
          <a:prstGeom prst="rect">
            <a:avLst/>
          </a:prstGeom>
        </p:spPr>
        <p:txBody>
          <a:bodyPr anchorCtr="0" anchor="t" bIns="91425" lIns="91425" rIns="91425" tIns="91425">
            <a:noAutofit/>
          </a:bodyPr>
          <a:lstStyle/>
          <a:p>
            <a:pPr lvl="0">
              <a:spcBef>
                <a:spcPts val="0"/>
              </a:spcBef>
              <a:buNone/>
            </a:pPr>
            <a:r>
              <a:rPr lang="en"/>
              <a:t>Surprises</a:t>
            </a:r>
          </a:p>
        </p:txBody>
      </p:sp>
      <p:sp>
        <p:nvSpPr>
          <p:cNvPr id="131" name="Shape 131"/>
          <p:cNvSpPr txBox="1"/>
          <p:nvPr>
            <p:ph idx="1" type="body"/>
          </p:nvPr>
        </p:nvSpPr>
        <p:spPr>
          <a:xfrm>
            <a:off x="398100" y="1195450"/>
            <a:ext cx="5290200" cy="3340200"/>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Source Sans Pro"/>
              <a:buChar char="-"/>
            </a:pPr>
            <a:r>
              <a:rPr lang="en" sz="2000">
                <a:solidFill>
                  <a:schemeClr val="dk1"/>
                </a:solidFill>
                <a:latin typeface="Source Sans Pro"/>
                <a:ea typeface="Source Sans Pro"/>
                <a:cs typeface="Source Sans Pro"/>
                <a:sym typeface="Source Sans Pro"/>
              </a:rPr>
              <a:t>“Education is not only about delivering facts, it’s also about the social and cultural side and we should focus on that” - Christopher Proctor</a:t>
            </a:r>
          </a:p>
          <a:p>
            <a:pPr indent="-355600" lvl="0" marL="457200">
              <a:spcBef>
                <a:spcPts val="0"/>
              </a:spcBef>
              <a:buClr>
                <a:schemeClr val="dk1"/>
              </a:buClr>
              <a:buSzPct val="100000"/>
              <a:buFont typeface="Source Sans Pro"/>
              <a:buChar char="-"/>
            </a:pPr>
            <a:r>
              <a:rPr lang="en" sz="2000">
                <a:solidFill>
                  <a:schemeClr val="dk1"/>
                </a:solidFill>
                <a:latin typeface="Source Sans Pro"/>
                <a:ea typeface="Source Sans Pro"/>
                <a:cs typeface="Source Sans Pro"/>
                <a:sym typeface="Source Sans Pro"/>
              </a:rPr>
              <a:t>“I couldn’t for the life of my time find an accessible PDF viewer” -Michael</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Contradictions</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Source Sans Pro"/>
              <a:buChar char="-"/>
            </a:pPr>
            <a:r>
              <a:rPr lang="en" sz="2000">
                <a:solidFill>
                  <a:schemeClr val="dk1"/>
                </a:solidFill>
                <a:latin typeface="Source Sans Pro"/>
                <a:ea typeface="Source Sans Pro"/>
                <a:cs typeface="Source Sans Pro"/>
                <a:sym typeface="Source Sans Pro"/>
              </a:rPr>
              <a:t>Is the problem about making delivery easier, or a positive digital atmosphere?</a:t>
            </a:r>
          </a:p>
          <a:p>
            <a:pPr indent="-355600" lvl="0" marL="457200" rtl="0">
              <a:spcBef>
                <a:spcPts val="0"/>
              </a:spcBef>
              <a:buClr>
                <a:schemeClr val="dk1"/>
              </a:buClr>
              <a:buSzPct val="100000"/>
              <a:buFont typeface="Source Sans Pro"/>
              <a:buChar char="-"/>
            </a:pPr>
            <a:r>
              <a:rPr lang="en" sz="2000">
                <a:solidFill>
                  <a:schemeClr val="dk1"/>
                </a:solidFill>
                <a:latin typeface="Source Sans Pro"/>
                <a:ea typeface="Source Sans Pro"/>
                <a:cs typeface="Source Sans Pro"/>
                <a:sym typeface="Source Sans Pro"/>
              </a:rPr>
              <a:t>“You should focus on solving the issue for a specific need” said Mehran, but later he said “What you might come up with probably will help people beyond these with disability”</a:t>
            </a:r>
          </a:p>
          <a:p>
            <a:pPr indent="-355600" lvl="0" marL="457200">
              <a:spcBef>
                <a:spcPts val="0"/>
              </a:spcBef>
              <a:buClr>
                <a:schemeClr val="dk1"/>
              </a:buClr>
              <a:buSzPct val="100000"/>
              <a:buFont typeface="Source Sans Pro"/>
              <a:buChar char="-"/>
            </a:pPr>
            <a:r>
              <a:rPr lang="en" sz="2000">
                <a:solidFill>
                  <a:schemeClr val="dk1"/>
                </a:solidFill>
                <a:latin typeface="Source Sans Pro"/>
                <a:ea typeface="Source Sans Pro"/>
                <a:cs typeface="Source Sans Pro"/>
                <a:sym typeface="Source Sans Pro"/>
              </a:rPr>
              <a:t>Michael mentioned that he didn’t like “Formal Processing” through OAE, but contacting professors directly wasn’t good for other students also</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pic>
        <p:nvPicPr>
          <p:cNvPr descr="... 1,024 pixels." id="142" name="Shape 142"/>
          <p:cNvPicPr preferRelativeResize="0"/>
          <p:nvPr/>
        </p:nvPicPr>
        <p:blipFill>
          <a:blip r:embed="rId3">
            <a:alphaModFix/>
          </a:blip>
          <a:stretch>
            <a:fillRect/>
          </a:stretch>
        </p:blipFill>
        <p:spPr>
          <a:xfrm>
            <a:off x="3021750" y="1071900"/>
            <a:ext cx="3786874" cy="3786874"/>
          </a:xfrm>
          <a:prstGeom prst="rect">
            <a:avLst/>
          </a:prstGeom>
          <a:noFill/>
          <a:ln>
            <a:noFill/>
          </a:ln>
        </p:spPr>
      </p:pic>
      <p:sp>
        <p:nvSpPr>
          <p:cNvPr id="143" name="Shape 143"/>
          <p:cNvSpPr txBox="1"/>
          <p:nvPr>
            <p:ph type="title"/>
          </p:nvPr>
        </p:nvSpPr>
        <p:spPr>
          <a:xfrm>
            <a:off x="3311825" y="2023775"/>
            <a:ext cx="2020200" cy="801000"/>
          </a:xfrm>
          <a:prstGeom prst="rect">
            <a:avLst/>
          </a:prstGeom>
        </p:spPr>
        <p:txBody>
          <a:bodyPr anchorCtr="0" anchor="t" bIns="91425" lIns="91425" rIns="91425" tIns="91425">
            <a:noAutofit/>
          </a:bodyPr>
          <a:lstStyle/>
          <a:p>
            <a:pPr lvl="0" rtl="0" algn="ctr">
              <a:spcBef>
                <a:spcPts val="0"/>
              </a:spcBef>
              <a:buNone/>
            </a:pPr>
            <a:r>
              <a:rPr lang="en"/>
              <a:t>Analysis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7" name="Shape 147"/>
        <p:cNvGrpSpPr/>
        <p:nvPr/>
      </p:nvGrpSpPr>
      <p:grpSpPr>
        <a:xfrm>
          <a:off x="0" y="0"/>
          <a:ext cx="0" cy="0"/>
          <a:chOff x="0" y="0"/>
          <a:chExt cx="0" cy="0"/>
        </a:xfrm>
      </p:grpSpPr>
      <p:graphicFrame>
        <p:nvGraphicFramePr>
          <p:cNvPr id="148" name="Shape 148"/>
          <p:cNvGraphicFramePr/>
          <p:nvPr/>
        </p:nvGraphicFramePr>
        <p:xfrm>
          <a:off x="474300" y="619850"/>
          <a:ext cx="3000000" cy="3000000"/>
        </p:xfrm>
        <a:graphic>
          <a:graphicData uri="http://schemas.openxmlformats.org/drawingml/2006/table">
            <a:tbl>
              <a:tblPr>
                <a:noFill/>
                <a:tableStyleId>{66CACE4C-AA6C-485B-8016-667E3E6CF7C1}</a:tableStyleId>
              </a:tblPr>
              <a:tblGrid>
                <a:gridCol w="4117725"/>
                <a:gridCol w="4150350"/>
              </a:tblGrid>
              <a:tr h="2166825">
                <a:tc>
                  <a:txBody>
                    <a:bodyPr>
                      <a:noAutofit/>
                    </a:bodyPr>
                    <a:lstStyle/>
                    <a:p>
                      <a:pPr lvl="0" rtl="0" algn="ctr">
                        <a:spcBef>
                          <a:spcPts val="0"/>
                        </a:spcBef>
                        <a:buNone/>
                      </a:pPr>
                      <a:r>
                        <a:rPr lang="en" sz="2400">
                          <a:solidFill>
                            <a:schemeClr val="dk1"/>
                          </a:solidFill>
                          <a:latin typeface="Oswald"/>
                          <a:ea typeface="Oswald"/>
                          <a:cs typeface="Oswald"/>
                          <a:sym typeface="Oswald"/>
                        </a:rPr>
                        <a:t>Say</a:t>
                      </a:r>
                    </a:p>
                    <a:p>
                      <a:pPr indent="-228600" lvl="0" marL="457200" rtl="0">
                        <a:spcBef>
                          <a:spcPts val="0"/>
                        </a:spcBef>
                        <a:buClr>
                          <a:schemeClr val="dk1"/>
                        </a:buClr>
                        <a:buFont typeface="Merriweather"/>
                        <a:buChar char="-"/>
                      </a:pPr>
                      <a:r>
                        <a:rPr lang="en">
                          <a:solidFill>
                            <a:schemeClr val="dk1"/>
                          </a:solidFill>
                          <a:latin typeface="Merriweather"/>
                          <a:ea typeface="Merriweather"/>
                          <a:cs typeface="Merriweather"/>
                          <a:sym typeface="Merriweather"/>
                        </a:rPr>
                        <a:t>Condensing notes to study</a:t>
                      </a:r>
                    </a:p>
                    <a:p>
                      <a:pPr indent="-228600" lvl="0" marL="457200" rtl="0">
                        <a:spcBef>
                          <a:spcPts val="0"/>
                        </a:spcBef>
                        <a:buClr>
                          <a:srgbClr val="FFD966"/>
                        </a:buClr>
                        <a:buFont typeface="Merriweather"/>
                        <a:buChar char="-"/>
                      </a:pPr>
                      <a:r>
                        <a:rPr b="1" lang="en">
                          <a:solidFill>
                            <a:srgbClr val="FFD966"/>
                          </a:solidFill>
                          <a:latin typeface="Merriweather"/>
                          <a:ea typeface="Merriweather"/>
                          <a:cs typeface="Merriweather"/>
                          <a:sym typeface="Merriweather"/>
                        </a:rPr>
                        <a:t>Whispering professors</a:t>
                      </a:r>
                    </a:p>
                    <a:p>
                      <a:pPr indent="-228600" lvl="0" marL="457200" rtl="0">
                        <a:spcBef>
                          <a:spcPts val="0"/>
                        </a:spcBef>
                        <a:buClr>
                          <a:srgbClr val="FFD966"/>
                        </a:buClr>
                        <a:buFont typeface="Merriweather"/>
                        <a:buChar char="-"/>
                      </a:pPr>
                      <a:r>
                        <a:rPr b="1" lang="en">
                          <a:solidFill>
                            <a:srgbClr val="FFD966"/>
                          </a:solidFill>
                          <a:latin typeface="Merriweather"/>
                          <a:ea typeface="Merriweather"/>
                          <a:cs typeface="Merriweather"/>
                          <a:sym typeface="Merriweather"/>
                        </a:rPr>
                        <a:t>Inside class is a bigger problem </a:t>
                      </a:r>
                    </a:p>
                    <a:p>
                      <a:pPr indent="-228600" lvl="0" marL="457200" rtl="0">
                        <a:spcBef>
                          <a:spcPts val="0"/>
                        </a:spcBef>
                        <a:buClr>
                          <a:schemeClr val="dk1"/>
                        </a:buClr>
                        <a:buFont typeface="Merriweather"/>
                        <a:buChar char="-"/>
                      </a:pPr>
                      <a:r>
                        <a:rPr lang="en">
                          <a:solidFill>
                            <a:schemeClr val="dk1"/>
                          </a:solidFill>
                          <a:latin typeface="Merriweather"/>
                          <a:ea typeface="Merriweather"/>
                          <a:cs typeface="Merriweather"/>
                          <a:sym typeface="Merriweather"/>
                        </a:rPr>
                        <a:t>Searching the web was a pain</a:t>
                      </a:r>
                    </a:p>
                    <a:p>
                      <a:pPr indent="-228600" lvl="0" marL="457200" rtl="0">
                        <a:spcBef>
                          <a:spcPts val="0"/>
                        </a:spcBef>
                        <a:buClr>
                          <a:schemeClr val="dk1"/>
                        </a:buClr>
                        <a:buFont typeface="Merriweather"/>
                        <a:buChar char="-"/>
                      </a:pPr>
                      <a:r>
                        <a:rPr lang="en">
                          <a:solidFill>
                            <a:schemeClr val="dk1"/>
                          </a:solidFill>
                          <a:latin typeface="Merriweather"/>
                          <a:ea typeface="Merriweather"/>
                          <a:cs typeface="Merriweather"/>
                          <a:sym typeface="Merriweather"/>
                        </a:rPr>
                        <a:t>Private schools have bad accessibility</a:t>
                      </a:r>
                    </a:p>
                    <a:p>
                      <a:pPr indent="-228600" lvl="0" marL="457200" rtl="0">
                        <a:spcBef>
                          <a:spcPts val="0"/>
                        </a:spcBef>
                        <a:buClr>
                          <a:srgbClr val="FFD966"/>
                        </a:buClr>
                        <a:buFont typeface="Merriweather"/>
                        <a:buChar char="-"/>
                      </a:pPr>
                      <a:r>
                        <a:rPr b="1" lang="en">
                          <a:solidFill>
                            <a:srgbClr val="FFD966"/>
                          </a:solidFill>
                          <a:latin typeface="Merriweather"/>
                          <a:ea typeface="Merriweather"/>
                          <a:cs typeface="Merriweather"/>
                          <a:sym typeface="Merriweather"/>
                        </a:rPr>
                        <a:t>Can’t hear people laughing </a:t>
                      </a:r>
                    </a:p>
                    <a:p>
                      <a:pPr indent="-228600" lvl="0" marL="457200" rtl="0">
                        <a:spcBef>
                          <a:spcPts val="0"/>
                        </a:spcBef>
                        <a:buClr>
                          <a:schemeClr val="dk1"/>
                        </a:buClr>
                        <a:buFont typeface="Merriweather"/>
                        <a:buChar char="-"/>
                      </a:pPr>
                      <a:r>
                        <a:rPr lang="en">
                          <a:solidFill>
                            <a:schemeClr val="dk1"/>
                          </a:solidFill>
                          <a:latin typeface="Merriweather"/>
                          <a:ea typeface="Merriweather"/>
                          <a:cs typeface="Merriweather"/>
                          <a:sym typeface="Merriweather"/>
                        </a:rPr>
                        <a:t>Note taking</a:t>
                      </a:r>
                    </a:p>
                    <a:p>
                      <a:pPr indent="-228600" lvl="0" marL="457200" rtl="0">
                        <a:spcBef>
                          <a:spcPts val="0"/>
                        </a:spcBef>
                        <a:buClr>
                          <a:srgbClr val="FFD966"/>
                        </a:buClr>
                        <a:buFont typeface="Merriweather"/>
                        <a:buChar char="-"/>
                      </a:pPr>
                      <a:r>
                        <a:rPr b="1" lang="en">
                          <a:solidFill>
                            <a:srgbClr val="FFD966"/>
                          </a:solidFill>
                          <a:latin typeface="Merriweather"/>
                          <a:ea typeface="Merriweather"/>
                          <a:cs typeface="Merriweather"/>
                          <a:sym typeface="Merriweather"/>
                        </a:rPr>
                        <a:t>Social struggle</a:t>
                      </a:r>
                    </a:p>
                    <a:p>
                      <a:pPr indent="-228600" lvl="0" marL="457200" rtl="0">
                        <a:spcBef>
                          <a:spcPts val="0"/>
                        </a:spcBef>
                        <a:buClr>
                          <a:srgbClr val="FFD966"/>
                        </a:buClr>
                        <a:buFont typeface="Merriweather"/>
                        <a:buChar char="-"/>
                      </a:pPr>
                      <a:r>
                        <a:rPr b="1" lang="en">
                          <a:solidFill>
                            <a:srgbClr val="FFD966"/>
                          </a:solidFill>
                          <a:latin typeface="Merriweather"/>
                          <a:ea typeface="Merriweather"/>
                          <a:cs typeface="Merriweather"/>
                          <a:sym typeface="Merriweather"/>
                        </a:rPr>
                        <a:t>I had to teach the teachers teach me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rPr lang="en" sz="2400">
                          <a:solidFill>
                            <a:schemeClr val="dk1"/>
                          </a:solidFill>
                          <a:latin typeface="Oswald"/>
                          <a:ea typeface="Oswald"/>
                          <a:cs typeface="Oswald"/>
                          <a:sym typeface="Oswald"/>
                        </a:rPr>
                        <a:t>Think</a:t>
                      </a:r>
                    </a:p>
                    <a:p>
                      <a:pPr indent="-228600" lvl="0" marL="457200" rtl="0">
                        <a:spcBef>
                          <a:spcPts val="0"/>
                        </a:spcBef>
                        <a:buClr>
                          <a:schemeClr val="dk1"/>
                        </a:buClr>
                        <a:buFont typeface="Merriweather"/>
                        <a:buChar char="-"/>
                      </a:pPr>
                      <a:r>
                        <a:rPr lang="en">
                          <a:solidFill>
                            <a:schemeClr val="dk1"/>
                          </a:solidFill>
                          <a:latin typeface="Merriweather"/>
                          <a:ea typeface="Merriweather"/>
                          <a:cs typeface="Merriweather"/>
                          <a:sym typeface="Merriweather"/>
                        </a:rPr>
                        <a:t>Note taking is cumbersome</a:t>
                      </a:r>
                    </a:p>
                    <a:p>
                      <a:pPr indent="-228600" lvl="0" marL="457200" rtl="0">
                        <a:spcBef>
                          <a:spcPts val="0"/>
                        </a:spcBef>
                        <a:buClr>
                          <a:schemeClr val="dk1"/>
                        </a:buClr>
                        <a:buFont typeface="Merriweather"/>
                        <a:buChar char="-"/>
                      </a:pPr>
                      <a:r>
                        <a:rPr lang="en">
                          <a:solidFill>
                            <a:schemeClr val="dk1"/>
                          </a:solidFill>
                          <a:latin typeface="Merriweather"/>
                          <a:ea typeface="Merriweather"/>
                          <a:cs typeface="Merriweather"/>
                          <a:sym typeface="Merriweather"/>
                        </a:rPr>
                        <a:t>Too much effort to get available resources</a:t>
                      </a:r>
                    </a:p>
                    <a:p>
                      <a:pPr indent="-228600" lvl="0" marL="457200" rtl="0">
                        <a:spcBef>
                          <a:spcPts val="0"/>
                        </a:spcBef>
                        <a:buClr>
                          <a:srgbClr val="FFD966"/>
                        </a:buClr>
                        <a:buFont typeface="Merriweather"/>
                        <a:buChar char="-"/>
                      </a:pPr>
                      <a:r>
                        <a:rPr b="1" lang="en">
                          <a:solidFill>
                            <a:srgbClr val="FFD966"/>
                          </a:solidFill>
                          <a:latin typeface="Merriweather"/>
                          <a:ea typeface="Merriweather"/>
                          <a:cs typeface="Merriweather"/>
                          <a:sym typeface="Merriweather"/>
                        </a:rPr>
                        <a:t>Teachers has an important role</a:t>
                      </a:r>
                    </a:p>
                    <a:p>
                      <a:pPr indent="-228600" lvl="0" marL="457200" rtl="0">
                        <a:spcBef>
                          <a:spcPts val="0"/>
                        </a:spcBef>
                        <a:buClr>
                          <a:srgbClr val="FFD966"/>
                        </a:buClr>
                        <a:buFont typeface="Merriweather"/>
                        <a:buChar char="-"/>
                      </a:pPr>
                      <a:r>
                        <a:rPr b="1" lang="en">
                          <a:solidFill>
                            <a:srgbClr val="FFD966"/>
                          </a:solidFill>
                          <a:latin typeface="Merriweather"/>
                          <a:ea typeface="Merriweather"/>
                          <a:cs typeface="Merriweather"/>
                          <a:sym typeface="Merriweather"/>
                        </a:rPr>
                        <a:t>Technology indeed has a potential</a:t>
                      </a:r>
                    </a:p>
                    <a:p>
                      <a:pPr indent="-228600" lvl="0" marL="457200" rtl="0">
                        <a:spcBef>
                          <a:spcPts val="0"/>
                        </a:spcBef>
                        <a:buClr>
                          <a:srgbClr val="FFD966"/>
                        </a:buClr>
                        <a:buFont typeface="Merriweather"/>
                        <a:buChar char="-"/>
                      </a:pPr>
                      <a:r>
                        <a:rPr b="1" lang="en">
                          <a:solidFill>
                            <a:srgbClr val="FFD966"/>
                          </a:solidFill>
                          <a:latin typeface="Merriweather"/>
                          <a:ea typeface="Merriweather"/>
                          <a:cs typeface="Merriweather"/>
                          <a:sym typeface="Merriweather"/>
                        </a:rPr>
                        <a:t>Needing a hacky way to do things normally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2131000">
                <a:tc>
                  <a:txBody>
                    <a:bodyPr>
                      <a:noAutofit/>
                    </a:bodyPr>
                    <a:lstStyle/>
                    <a:p>
                      <a:pPr lvl="0" rtl="0" algn="ctr">
                        <a:spcBef>
                          <a:spcPts val="0"/>
                        </a:spcBef>
                        <a:buNone/>
                      </a:pPr>
                      <a:r>
                        <a:rPr lang="en" sz="2400">
                          <a:solidFill>
                            <a:schemeClr val="dk1"/>
                          </a:solidFill>
                          <a:latin typeface="Oswald"/>
                          <a:ea typeface="Oswald"/>
                          <a:cs typeface="Oswald"/>
                          <a:sym typeface="Oswald"/>
                        </a:rPr>
                        <a:t>Do</a:t>
                      </a:r>
                      <a:r>
                        <a:rPr lang="en" sz="1000" u="sng"/>
                        <a:t> </a:t>
                      </a:r>
                    </a:p>
                    <a:p>
                      <a:pPr indent="-228600" lvl="0" marL="457200" marR="0" rtl="0" algn="l">
                        <a:lnSpc>
                          <a:spcPct val="100000"/>
                        </a:lnSpc>
                        <a:spcBef>
                          <a:spcPts val="0"/>
                        </a:spcBef>
                        <a:spcAft>
                          <a:spcPts val="0"/>
                        </a:spcAft>
                        <a:buClr>
                          <a:srgbClr val="FFD966"/>
                        </a:buClr>
                        <a:buFont typeface="Merriweather"/>
                        <a:buChar char="-"/>
                      </a:pPr>
                      <a:r>
                        <a:rPr b="1" lang="en">
                          <a:solidFill>
                            <a:srgbClr val="FFD966"/>
                          </a:solidFill>
                          <a:latin typeface="Merriweather"/>
                          <a:ea typeface="Merriweather"/>
                          <a:cs typeface="Merriweather"/>
                          <a:sym typeface="Merriweather"/>
                        </a:rPr>
                        <a:t>Made unsure gestures/ annoyed looking faces</a:t>
                      </a:r>
                    </a:p>
                    <a:p>
                      <a:pPr indent="-228600" lvl="0" marL="457200" marR="0" rtl="0" algn="l">
                        <a:lnSpc>
                          <a:spcPct val="100000"/>
                        </a:lnSpc>
                        <a:spcBef>
                          <a:spcPts val="0"/>
                        </a:spcBef>
                        <a:spcAft>
                          <a:spcPts val="0"/>
                        </a:spcAft>
                        <a:buClr>
                          <a:schemeClr val="dk1"/>
                        </a:buClr>
                        <a:buFont typeface="Merriweather"/>
                        <a:buChar char="-"/>
                      </a:pPr>
                      <a:r>
                        <a:rPr lang="en">
                          <a:solidFill>
                            <a:schemeClr val="dk1"/>
                          </a:solidFill>
                          <a:latin typeface="Merriweather"/>
                          <a:ea typeface="Merriweather"/>
                          <a:cs typeface="Merriweather"/>
                          <a:sym typeface="Merriweather"/>
                        </a:rPr>
                        <a:t>Fluent</a:t>
                      </a:r>
                    </a:p>
                    <a:p>
                      <a:pPr indent="-228600" lvl="0" marL="457200" marR="0" rtl="0" algn="l">
                        <a:lnSpc>
                          <a:spcPct val="100000"/>
                        </a:lnSpc>
                        <a:spcBef>
                          <a:spcPts val="0"/>
                        </a:spcBef>
                        <a:spcAft>
                          <a:spcPts val="0"/>
                        </a:spcAft>
                        <a:buClr>
                          <a:schemeClr val="dk1"/>
                        </a:buClr>
                        <a:buFont typeface="Merriweather"/>
                        <a:buChar char="-"/>
                      </a:pPr>
                      <a:r>
                        <a:rPr lang="en">
                          <a:solidFill>
                            <a:schemeClr val="dk1"/>
                          </a:solidFill>
                          <a:latin typeface="Merriweather"/>
                          <a:ea typeface="Merriweather"/>
                          <a:cs typeface="Merriweather"/>
                          <a:sym typeface="Merriweather"/>
                        </a:rPr>
                        <a:t>Hinching</a:t>
                      </a:r>
                    </a:p>
                    <a:p>
                      <a:pPr indent="-228600" lvl="0" marL="457200" marR="0" rtl="0" algn="l">
                        <a:lnSpc>
                          <a:spcPct val="100000"/>
                        </a:lnSpc>
                        <a:spcBef>
                          <a:spcPts val="0"/>
                        </a:spcBef>
                        <a:spcAft>
                          <a:spcPts val="0"/>
                        </a:spcAft>
                        <a:buClr>
                          <a:schemeClr val="dk1"/>
                        </a:buClr>
                        <a:buFont typeface="Merriweather"/>
                        <a:buChar char="-"/>
                      </a:pPr>
                      <a:r>
                        <a:rPr lang="en">
                          <a:solidFill>
                            <a:schemeClr val="dk1"/>
                          </a:solidFill>
                          <a:latin typeface="Merriweather"/>
                          <a:ea typeface="Merriweather"/>
                          <a:cs typeface="Merriweather"/>
                          <a:sym typeface="Merriweather"/>
                        </a:rPr>
                        <a:t>Pausing constantly to think</a:t>
                      </a:r>
                    </a:p>
                    <a:p>
                      <a:pPr indent="-228600" lvl="0" marL="457200" marR="0" rtl="0" algn="l">
                        <a:lnSpc>
                          <a:spcPct val="100000"/>
                        </a:lnSpc>
                        <a:spcBef>
                          <a:spcPts val="0"/>
                        </a:spcBef>
                        <a:spcAft>
                          <a:spcPts val="0"/>
                        </a:spcAft>
                        <a:buClr>
                          <a:srgbClr val="FFD966"/>
                        </a:buClr>
                        <a:buFont typeface="Merriweather"/>
                        <a:buChar char="-"/>
                      </a:pPr>
                      <a:r>
                        <a:rPr b="1" lang="en">
                          <a:solidFill>
                            <a:srgbClr val="FFD966"/>
                          </a:solidFill>
                          <a:latin typeface="Merriweather"/>
                          <a:ea typeface="Merriweather"/>
                          <a:cs typeface="Merriweather"/>
                          <a:sym typeface="Merriweather"/>
                        </a:rPr>
                        <a:t>Hesitation</a:t>
                      </a:r>
                    </a:p>
                    <a:p>
                      <a:pPr indent="-228600" lvl="0" marL="457200" marR="0" rtl="0" algn="l">
                        <a:lnSpc>
                          <a:spcPct val="100000"/>
                        </a:lnSpc>
                        <a:spcBef>
                          <a:spcPts val="0"/>
                        </a:spcBef>
                        <a:spcAft>
                          <a:spcPts val="0"/>
                        </a:spcAft>
                        <a:buClr>
                          <a:srgbClr val="FFD966"/>
                        </a:buClr>
                        <a:buFont typeface="Merriweather"/>
                        <a:buChar char="-"/>
                      </a:pPr>
                      <a:r>
                        <a:rPr b="1" lang="en">
                          <a:solidFill>
                            <a:srgbClr val="FFD966"/>
                          </a:solidFill>
                          <a:latin typeface="Merriweather"/>
                          <a:ea typeface="Merriweather"/>
                          <a:cs typeface="Merriweather"/>
                          <a:sym typeface="Merriweather"/>
                        </a:rPr>
                        <a:t>Checking phone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rPr lang="en" sz="2400">
                          <a:solidFill>
                            <a:schemeClr val="dk1"/>
                          </a:solidFill>
                          <a:latin typeface="Oswald"/>
                          <a:ea typeface="Oswald"/>
                          <a:cs typeface="Oswald"/>
                          <a:sym typeface="Oswald"/>
                        </a:rPr>
                        <a:t>Feel</a:t>
                      </a:r>
                    </a:p>
                    <a:p>
                      <a:pPr indent="-228600" lvl="0" marL="457200" marR="0" rtl="0" algn="l">
                        <a:lnSpc>
                          <a:spcPct val="100000"/>
                        </a:lnSpc>
                        <a:spcBef>
                          <a:spcPts val="0"/>
                        </a:spcBef>
                        <a:spcAft>
                          <a:spcPts val="0"/>
                        </a:spcAft>
                        <a:buClr>
                          <a:schemeClr val="dk1"/>
                        </a:buClr>
                        <a:buFont typeface="Merriweather"/>
                        <a:buChar char="-"/>
                      </a:pPr>
                      <a:r>
                        <a:rPr lang="en">
                          <a:solidFill>
                            <a:schemeClr val="dk1"/>
                          </a:solidFill>
                          <a:latin typeface="Merriweather"/>
                          <a:ea typeface="Merriweather"/>
                          <a:cs typeface="Merriweather"/>
                          <a:sym typeface="Merriweather"/>
                        </a:rPr>
                        <a:t>Felt annoyed</a:t>
                      </a:r>
                    </a:p>
                    <a:p>
                      <a:pPr indent="-228600" lvl="0" marL="457200" marR="0" rtl="0" algn="l">
                        <a:lnSpc>
                          <a:spcPct val="100000"/>
                        </a:lnSpc>
                        <a:spcBef>
                          <a:spcPts val="0"/>
                        </a:spcBef>
                        <a:spcAft>
                          <a:spcPts val="0"/>
                        </a:spcAft>
                        <a:buClr>
                          <a:srgbClr val="FFD966"/>
                        </a:buClr>
                        <a:buFont typeface="Merriweather"/>
                        <a:buChar char="-"/>
                      </a:pPr>
                      <a:r>
                        <a:rPr b="1" lang="en">
                          <a:solidFill>
                            <a:srgbClr val="FFD966"/>
                          </a:solidFill>
                          <a:latin typeface="Merriweather"/>
                          <a:ea typeface="Merriweather"/>
                          <a:cs typeface="Merriweather"/>
                          <a:sym typeface="Merriweather"/>
                        </a:rPr>
                        <a:t>Awkward</a:t>
                      </a:r>
                    </a:p>
                    <a:p>
                      <a:pPr indent="-228600" lvl="0" marL="457200" marR="0" rtl="0" algn="l">
                        <a:lnSpc>
                          <a:spcPct val="100000"/>
                        </a:lnSpc>
                        <a:spcBef>
                          <a:spcPts val="0"/>
                        </a:spcBef>
                        <a:spcAft>
                          <a:spcPts val="0"/>
                        </a:spcAft>
                        <a:buClr>
                          <a:schemeClr val="dk1"/>
                        </a:buClr>
                        <a:buFont typeface="Merriweather"/>
                        <a:buChar char="-"/>
                      </a:pPr>
                      <a:r>
                        <a:rPr lang="en">
                          <a:solidFill>
                            <a:schemeClr val="dk1"/>
                          </a:solidFill>
                          <a:latin typeface="Merriweather"/>
                          <a:ea typeface="Merriweather"/>
                          <a:cs typeface="Merriweather"/>
                          <a:sym typeface="Merriweather"/>
                        </a:rPr>
                        <a:t>Interested </a:t>
                      </a:r>
                    </a:p>
                    <a:p>
                      <a:pPr indent="-228600" lvl="0" marL="457200" marR="0" rtl="0" algn="l">
                        <a:lnSpc>
                          <a:spcPct val="100000"/>
                        </a:lnSpc>
                        <a:spcBef>
                          <a:spcPts val="0"/>
                        </a:spcBef>
                        <a:spcAft>
                          <a:spcPts val="0"/>
                        </a:spcAft>
                        <a:buClr>
                          <a:srgbClr val="FFD966"/>
                        </a:buClr>
                        <a:buFont typeface="Merriweather"/>
                        <a:buChar char="-"/>
                      </a:pPr>
                      <a:r>
                        <a:rPr b="1" lang="en">
                          <a:solidFill>
                            <a:srgbClr val="FFD966"/>
                          </a:solidFill>
                          <a:latin typeface="Merriweather"/>
                          <a:ea typeface="Merriweather"/>
                          <a:cs typeface="Merriweather"/>
                          <a:sym typeface="Merriweather"/>
                        </a:rPr>
                        <a:t>Uncomfortable </a:t>
                      </a:r>
                    </a:p>
                    <a:p>
                      <a:pPr indent="-228600" lvl="0" marL="457200" marR="0" rtl="0" algn="l">
                        <a:lnSpc>
                          <a:spcPct val="100000"/>
                        </a:lnSpc>
                        <a:spcBef>
                          <a:spcPts val="0"/>
                        </a:spcBef>
                        <a:spcAft>
                          <a:spcPts val="0"/>
                        </a:spcAft>
                        <a:buClr>
                          <a:schemeClr val="dk1"/>
                        </a:buClr>
                        <a:buFont typeface="Merriweather"/>
                        <a:buChar char="-"/>
                      </a:pPr>
                      <a:r>
                        <a:rPr lang="en">
                          <a:solidFill>
                            <a:schemeClr val="dk1"/>
                          </a:solidFill>
                          <a:latin typeface="Merriweather"/>
                          <a:ea typeface="Merriweather"/>
                          <a:cs typeface="Merriweather"/>
                          <a:sym typeface="Merriweather"/>
                        </a:rPr>
                        <a:t>Disadvantaged </a:t>
                      </a:r>
                    </a:p>
                    <a:p>
                      <a:pPr indent="-228600" lvl="0" marL="457200" marR="0" rtl="0" algn="l">
                        <a:lnSpc>
                          <a:spcPct val="100000"/>
                        </a:lnSpc>
                        <a:spcBef>
                          <a:spcPts val="0"/>
                        </a:spcBef>
                        <a:spcAft>
                          <a:spcPts val="0"/>
                        </a:spcAft>
                        <a:buClr>
                          <a:srgbClr val="FFD966"/>
                        </a:buClr>
                        <a:buFont typeface="Merriweather"/>
                        <a:buChar char="-"/>
                      </a:pPr>
                      <a:r>
                        <a:rPr b="1" lang="en">
                          <a:solidFill>
                            <a:srgbClr val="FFD966"/>
                          </a:solidFill>
                          <a:latin typeface="Merriweather"/>
                          <a:ea typeface="Merriweather"/>
                          <a:cs typeface="Merriweather"/>
                          <a:sym typeface="Merriweather"/>
                        </a:rPr>
                        <a:t>Adapted </a:t>
                      </a:r>
                    </a:p>
                    <a:p>
                      <a:pPr indent="-228600" lvl="0" marL="457200" marR="0" rtl="0" algn="l">
                        <a:lnSpc>
                          <a:spcPct val="100000"/>
                        </a:lnSpc>
                        <a:spcBef>
                          <a:spcPts val="0"/>
                        </a:spcBef>
                        <a:spcAft>
                          <a:spcPts val="0"/>
                        </a:spcAft>
                        <a:buClr>
                          <a:srgbClr val="FFD966"/>
                        </a:buClr>
                        <a:buFont typeface="Merriweather"/>
                        <a:buChar char="-"/>
                      </a:pPr>
                      <a:r>
                        <a:rPr b="1" lang="en">
                          <a:solidFill>
                            <a:srgbClr val="FFD966"/>
                          </a:solidFill>
                          <a:latin typeface="Merriweather"/>
                          <a:ea typeface="Merriweather"/>
                          <a:cs typeface="Merriweather"/>
                          <a:sym typeface="Merriweather"/>
                        </a:rPr>
                        <a:t>Embarrased</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
        <p:nvSpPr>
          <p:cNvPr id="149" name="Shape 149"/>
          <p:cNvSpPr txBox="1"/>
          <p:nvPr>
            <p:ph type="title"/>
          </p:nvPr>
        </p:nvSpPr>
        <p:spPr>
          <a:xfrm>
            <a:off x="271850" y="-6000"/>
            <a:ext cx="8520600" cy="650100"/>
          </a:xfrm>
          <a:prstGeom prst="rect">
            <a:avLst/>
          </a:prstGeom>
        </p:spPr>
        <p:txBody>
          <a:bodyPr anchorCtr="0" anchor="t" bIns="91425" lIns="91425" rIns="91425" tIns="91425">
            <a:noAutofit/>
          </a:bodyPr>
          <a:lstStyle/>
          <a:p>
            <a:pPr lvl="0" rtl="0" algn="ctr">
              <a:spcBef>
                <a:spcPts val="0"/>
              </a:spcBef>
              <a:buNone/>
            </a:pPr>
            <a:r>
              <a:rPr b="0" lang="en" sz="3700"/>
              <a:t>Empathy Ma</a:t>
            </a:r>
            <a:r>
              <a:rPr lang="en" sz="3700"/>
              <a:t>p</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153" name="Shape 153"/>
        <p:cNvGrpSpPr/>
        <p:nvPr/>
      </p:nvGrpSpPr>
      <p:grpSpPr>
        <a:xfrm>
          <a:off x="0" y="0"/>
          <a:ext cx="0" cy="0"/>
          <a:chOff x="0" y="0"/>
          <a:chExt cx="0" cy="0"/>
        </a:xfrm>
      </p:grpSpPr>
      <p:sp>
        <p:nvSpPr>
          <p:cNvPr id="154" name="Shape 154"/>
          <p:cNvSpPr txBox="1"/>
          <p:nvPr>
            <p:ph idx="1" type="body"/>
          </p:nvPr>
        </p:nvSpPr>
        <p:spPr>
          <a:xfrm>
            <a:off x="0" y="-75"/>
            <a:ext cx="4524900" cy="2808600"/>
          </a:xfrm>
          <a:prstGeom prst="rect">
            <a:avLst/>
          </a:prstGeom>
          <a:solidFill>
            <a:schemeClr val="lt1"/>
          </a:solidFill>
        </p:spPr>
        <p:txBody>
          <a:bodyPr anchorCtr="0" anchor="t" bIns="91425" lIns="91425" rIns="91425" tIns="91425">
            <a:noAutofit/>
          </a:bodyPr>
          <a:lstStyle/>
          <a:p>
            <a:pPr lvl="0" marR="0" rtl="0" algn="ctr">
              <a:lnSpc>
                <a:spcPct val="100000"/>
              </a:lnSpc>
              <a:spcBef>
                <a:spcPts val="0"/>
              </a:spcBef>
              <a:spcAft>
                <a:spcPts val="0"/>
              </a:spcAft>
              <a:buNone/>
            </a:pPr>
            <a:r>
              <a:rPr lang="en" sz="2400">
                <a:solidFill>
                  <a:schemeClr val="dk1"/>
                </a:solidFill>
                <a:latin typeface="Oswald"/>
                <a:ea typeface="Oswald"/>
                <a:cs typeface="Oswald"/>
                <a:sym typeface="Oswald"/>
              </a:rPr>
              <a:t>Needs</a:t>
            </a:r>
          </a:p>
          <a:p>
            <a:pPr lvl="0" marR="0" rtl="0" algn="l">
              <a:lnSpc>
                <a:spcPct val="100000"/>
              </a:lnSpc>
              <a:spcBef>
                <a:spcPts val="0"/>
              </a:spcBef>
              <a:spcAft>
                <a:spcPts val="0"/>
              </a:spcAft>
              <a:buNone/>
            </a:pPr>
            <a:r>
              <a:t/>
            </a:r>
            <a:endParaRPr sz="1600">
              <a:solidFill>
                <a:srgbClr val="FFFFFF"/>
              </a:solidFill>
              <a:latin typeface="Merriweather"/>
              <a:ea typeface="Merriweather"/>
              <a:cs typeface="Merriweather"/>
              <a:sym typeface="Merriweather"/>
            </a:endParaRPr>
          </a:p>
          <a:p>
            <a:pPr indent="-330200" lvl="0" marL="457200" marR="0" rtl="0" algn="l">
              <a:lnSpc>
                <a:spcPct val="100000"/>
              </a:lnSpc>
              <a:spcBef>
                <a:spcPts val="0"/>
              </a:spcBef>
              <a:spcAft>
                <a:spcPts val="0"/>
              </a:spcAft>
              <a:buClr>
                <a:srgbClr val="FFFFFF"/>
              </a:buClr>
              <a:buSzPct val="100000"/>
              <a:buFont typeface="Merriweather"/>
            </a:pPr>
            <a:r>
              <a:rPr lang="en" sz="1600">
                <a:solidFill>
                  <a:srgbClr val="FFFFFF"/>
                </a:solidFill>
                <a:latin typeface="Merriweather"/>
                <a:ea typeface="Merriweather"/>
                <a:cs typeface="Merriweather"/>
                <a:sym typeface="Merriweather"/>
              </a:rPr>
              <a:t>The need for those with disabilities to develop a comfortable social sphere.</a:t>
            </a:r>
          </a:p>
          <a:p>
            <a:pPr indent="-330200" lvl="0" marL="457200" marR="0" rtl="0" algn="l">
              <a:lnSpc>
                <a:spcPct val="100000"/>
              </a:lnSpc>
              <a:spcBef>
                <a:spcPts val="0"/>
              </a:spcBef>
              <a:spcAft>
                <a:spcPts val="0"/>
              </a:spcAft>
              <a:buClr>
                <a:srgbClr val="FFFFFF"/>
              </a:buClr>
              <a:buSzPct val="100000"/>
              <a:buFont typeface="Merriweather"/>
            </a:pPr>
            <a:r>
              <a:rPr lang="en" sz="1600">
                <a:solidFill>
                  <a:srgbClr val="FFFFFF"/>
                </a:solidFill>
                <a:latin typeface="Merriweather"/>
                <a:ea typeface="Merriweather"/>
                <a:cs typeface="Merriweather"/>
                <a:sym typeface="Merriweather"/>
              </a:rPr>
              <a:t>The need for those with physical disabilities to feel less embarrassed</a:t>
            </a:r>
          </a:p>
          <a:p>
            <a:pPr indent="-330200" lvl="0" marL="457200" marR="0" rtl="0" algn="l">
              <a:lnSpc>
                <a:spcPct val="100000"/>
              </a:lnSpc>
              <a:spcBef>
                <a:spcPts val="0"/>
              </a:spcBef>
              <a:spcAft>
                <a:spcPts val="0"/>
              </a:spcAft>
              <a:buClr>
                <a:srgbClr val="FFFFFF"/>
              </a:buClr>
              <a:buSzPct val="100000"/>
              <a:buFont typeface="Merriweather"/>
            </a:pPr>
            <a:r>
              <a:rPr lang="en" sz="1600">
                <a:solidFill>
                  <a:srgbClr val="FFFFFF"/>
                </a:solidFill>
                <a:latin typeface="Merriweather"/>
                <a:ea typeface="Merriweather"/>
                <a:cs typeface="Merriweather"/>
                <a:sym typeface="Merriweather"/>
              </a:rPr>
              <a:t>The need for those without these disabilities to understand and empathize with those who do</a:t>
            </a:r>
          </a:p>
        </p:txBody>
      </p:sp>
      <p:sp>
        <p:nvSpPr>
          <p:cNvPr id="155" name="Shape 155"/>
          <p:cNvSpPr txBox="1"/>
          <p:nvPr>
            <p:ph idx="1" type="body"/>
          </p:nvPr>
        </p:nvSpPr>
        <p:spPr>
          <a:xfrm>
            <a:off x="4619100" y="-75"/>
            <a:ext cx="4524900" cy="2808600"/>
          </a:xfrm>
          <a:prstGeom prst="rect">
            <a:avLst/>
          </a:prstGeom>
          <a:solidFill>
            <a:schemeClr val="lt1"/>
          </a:solidFill>
        </p:spPr>
        <p:txBody>
          <a:bodyPr anchorCtr="0" anchor="t" bIns="91425" lIns="91425" rIns="91425" tIns="91425">
            <a:noAutofit/>
          </a:bodyPr>
          <a:lstStyle/>
          <a:p>
            <a:pPr lvl="0" rtl="0" algn="ctr">
              <a:spcBef>
                <a:spcPts val="0"/>
              </a:spcBef>
              <a:buNone/>
            </a:pPr>
            <a:r>
              <a:rPr lang="en" sz="2400">
                <a:solidFill>
                  <a:schemeClr val="dk1"/>
                </a:solidFill>
                <a:latin typeface="Oswald"/>
                <a:ea typeface="Oswald"/>
                <a:cs typeface="Oswald"/>
                <a:sym typeface="Oswald"/>
              </a:rPr>
              <a:t>Insights</a:t>
            </a:r>
          </a:p>
          <a:p>
            <a:pPr indent="-330200" lvl="0" marL="457200" rtl="0">
              <a:spcBef>
                <a:spcPts val="0"/>
              </a:spcBef>
              <a:buClr>
                <a:schemeClr val="dk1"/>
              </a:buClr>
              <a:buSzPct val="100000"/>
              <a:buFont typeface="Merriweather"/>
            </a:pPr>
            <a:r>
              <a:rPr lang="en" sz="1600">
                <a:solidFill>
                  <a:schemeClr val="dk1"/>
                </a:solidFill>
                <a:latin typeface="Merriweather"/>
                <a:ea typeface="Merriweather"/>
                <a:cs typeface="Merriweather"/>
                <a:sym typeface="Merriweather"/>
              </a:rPr>
              <a:t>Many felt dissatisfied at the state of accessibility in education for the disabled and clearly displayed their frustration.</a:t>
            </a:r>
          </a:p>
          <a:p>
            <a:pPr indent="-330200" lvl="0" marL="457200" rtl="0">
              <a:spcBef>
                <a:spcPts val="0"/>
              </a:spcBef>
              <a:buClr>
                <a:schemeClr val="dk1"/>
              </a:buClr>
              <a:buSzPct val="100000"/>
              <a:buFont typeface="Merriweather"/>
            </a:pPr>
            <a:r>
              <a:rPr lang="en" sz="1600">
                <a:solidFill>
                  <a:schemeClr val="dk1"/>
                </a:solidFill>
                <a:latin typeface="Merriweather"/>
                <a:ea typeface="Merriweather"/>
                <a:cs typeface="Merriweather"/>
                <a:sym typeface="Merriweather"/>
              </a:rPr>
              <a:t>Many thought that technology will play a role in solving big part of the issue</a:t>
            </a:r>
          </a:p>
        </p:txBody>
      </p:sp>
      <p:sp>
        <p:nvSpPr>
          <p:cNvPr id="156" name="Shape 156"/>
          <p:cNvSpPr txBox="1"/>
          <p:nvPr>
            <p:ph idx="1" type="body"/>
          </p:nvPr>
        </p:nvSpPr>
        <p:spPr>
          <a:xfrm>
            <a:off x="0" y="2903525"/>
            <a:ext cx="9144000" cy="2240100"/>
          </a:xfrm>
          <a:prstGeom prst="rect">
            <a:avLst/>
          </a:prstGeom>
          <a:solidFill>
            <a:schemeClr val="lt1"/>
          </a:solidFill>
          <a:ln cap="flat" cmpd="sng" w="9525">
            <a:solidFill>
              <a:srgbClr val="CCCCCC"/>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2400">
                <a:solidFill>
                  <a:schemeClr val="dk1"/>
                </a:solidFill>
                <a:latin typeface="Oswald"/>
                <a:ea typeface="Oswald"/>
                <a:cs typeface="Oswald"/>
                <a:sym typeface="Oswald"/>
              </a:rPr>
              <a:t>Questions</a:t>
            </a:r>
          </a:p>
          <a:p>
            <a:pPr lvl="0" algn="ctr">
              <a:spcBef>
                <a:spcPts val="0"/>
              </a:spcBef>
              <a:buNone/>
            </a:pPr>
            <a:r>
              <a:rPr lang="en">
                <a:solidFill>
                  <a:schemeClr val="dk1"/>
                </a:solidFill>
                <a:latin typeface="Merriweather"/>
                <a:ea typeface="Merriweather"/>
                <a:cs typeface="Merriweather"/>
                <a:sym typeface="Merriweather"/>
              </a:rPr>
              <a:t>There are a variety of ways to approach our issue; Should we tackle it in the manner of bettering the social sphere of the disabled, or focus on the remaining non-disabled community and find ways allow them to empathize with the disabled.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290650" y="301950"/>
            <a:ext cx="4945800" cy="809400"/>
          </a:xfrm>
          <a:prstGeom prst="rect">
            <a:avLst/>
          </a:prstGeom>
        </p:spPr>
        <p:txBody>
          <a:bodyPr anchorCtr="0" anchor="ctr" bIns="91425" lIns="91425" rIns="91425" tIns="91425">
            <a:noAutofit/>
          </a:bodyPr>
          <a:lstStyle/>
          <a:p>
            <a:pPr lvl="0">
              <a:spcBef>
                <a:spcPts val="0"/>
              </a:spcBef>
              <a:buNone/>
            </a:pPr>
            <a:r>
              <a:rPr lang="en" sz="6000">
                <a:solidFill>
                  <a:srgbClr val="FFFFFF"/>
                </a:solidFill>
              </a:rPr>
              <a:t>Summary</a:t>
            </a:r>
          </a:p>
        </p:txBody>
      </p:sp>
      <p:sp>
        <p:nvSpPr>
          <p:cNvPr id="162" name="Shape 162"/>
          <p:cNvSpPr txBox="1"/>
          <p:nvPr>
            <p:ph idx="4294967295" type="body"/>
          </p:nvPr>
        </p:nvSpPr>
        <p:spPr>
          <a:xfrm>
            <a:off x="238625" y="1168875"/>
            <a:ext cx="8745000" cy="3529500"/>
          </a:xfrm>
          <a:prstGeom prst="rect">
            <a:avLst/>
          </a:prstGeom>
        </p:spPr>
        <p:txBody>
          <a:bodyPr anchorCtr="0" anchor="t" bIns="91425" lIns="91425" rIns="91425" tIns="91425">
            <a:noAutofit/>
          </a:bodyPr>
          <a:lstStyle/>
          <a:p>
            <a:pPr indent="-381000" lvl="0" marL="457200" rtl="0">
              <a:lnSpc>
                <a:spcPct val="100000"/>
              </a:lnSpc>
              <a:spcBef>
                <a:spcPts val="0"/>
              </a:spcBef>
              <a:spcAft>
                <a:spcPts val="0"/>
              </a:spcAft>
              <a:buClr>
                <a:srgbClr val="F3F3F3"/>
              </a:buClr>
              <a:buSzPct val="100000"/>
              <a:buFont typeface="Merriweather"/>
            </a:pPr>
            <a:r>
              <a:rPr lang="en" sz="2400">
                <a:solidFill>
                  <a:srgbClr val="F3F3F3"/>
                </a:solidFill>
                <a:latin typeface="Merriweather"/>
                <a:ea typeface="Merriweather"/>
                <a:cs typeface="Merriweather"/>
                <a:sym typeface="Merriweather"/>
              </a:rPr>
              <a:t>Accessibility of education to those with disabilities is available, yet lacking.</a:t>
            </a:r>
          </a:p>
          <a:p>
            <a:pPr lvl="0" rtl="0">
              <a:lnSpc>
                <a:spcPct val="100000"/>
              </a:lnSpc>
              <a:spcBef>
                <a:spcPts val="0"/>
              </a:spcBef>
              <a:spcAft>
                <a:spcPts val="0"/>
              </a:spcAft>
              <a:buNone/>
            </a:pPr>
            <a:r>
              <a:t/>
            </a:r>
            <a:endParaRPr sz="2400">
              <a:solidFill>
                <a:srgbClr val="F3F3F3"/>
              </a:solidFill>
              <a:latin typeface="Merriweather"/>
              <a:ea typeface="Merriweather"/>
              <a:cs typeface="Merriweather"/>
              <a:sym typeface="Merriweather"/>
            </a:endParaRPr>
          </a:p>
          <a:p>
            <a:pPr indent="-381000" lvl="0" marL="457200" rtl="0">
              <a:lnSpc>
                <a:spcPct val="100000"/>
              </a:lnSpc>
              <a:spcBef>
                <a:spcPts val="0"/>
              </a:spcBef>
              <a:spcAft>
                <a:spcPts val="0"/>
              </a:spcAft>
              <a:buClr>
                <a:srgbClr val="F3F3F3"/>
              </a:buClr>
              <a:buSzPct val="100000"/>
              <a:buFont typeface="Merriweather"/>
            </a:pPr>
            <a:r>
              <a:rPr lang="en" sz="2400">
                <a:solidFill>
                  <a:srgbClr val="F3F3F3"/>
                </a:solidFill>
                <a:latin typeface="Merriweather"/>
                <a:ea typeface="Merriweather"/>
                <a:cs typeface="Merriweather"/>
                <a:sym typeface="Merriweather"/>
              </a:rPr>
              <a:t>Making it accessible is a challenge for the disabled and difficult for professors to do.</a:t>
            </a:r>
          </a:p>
          <a:p>
            <a:pPr lvl="0" rtl="0">
              <a:lnSpc>
                <a:spcPct val="100000"/>
              </a:lnSpc>
              <a:spcBef>
                <a:spcPts val="0"/>
              </a:spcBef>
              <a:spcAft>
                <a:spcPts val="0"/>
              </a:spcAft>
              <a:buNone/>
            </a:pPr>
            <a:r>
              <a:t/>
            </a:r>
            <a:endParaRPr sz="2400">
              <a:solidFill>
                <a:srgbClr val="F3F3F3"/>
              </a:solidFill>
              <a:latin typeface="Merriweather"/>
              <a:ea typeface="Merriweather"/>
              <a:cs typeface="Merriweather"/>
              <a:sym typeface="Merriweather"/>
            </a:endParaRPr>
          </a:p>
          <a:p>
            <a:pPr indent="-381000" lvl="0" marL="457200" rtl="0">
              <a:lnSpc>
                <a:spcPct val="100000"/>
              </a:lnSpc>
              <a:spcBef>
                <a:spcPts val="0"/>
              </a:spcBef>
              <a:spcAft>
                <a:spcPts val="0"/>
              </a:spcAft>
              <a:buClr>
                <a:srgbClr val="F3F3F3"/>
              </a:buClr>
              <a:buSzPct val="100000"/>
              <a:buFont typeface="Merriweather"/>
            </a:pPr>
            <a:r>
              <a:rPr lang="en" sz="2400">
                <a:solidFill>
                  <a:srgbClr val="F3F3F3"/>
                </a:solidFill>
                <a:latin typeface="Merriweather"/>
                <a:ea typeface="Merriweather"/>
                <a:cs typeface="Merriweather"/>
                <a:sym typeface="Merriweather"/>
              </a:rPr>
              <a:t>For those with physical disabilities, learning and developing a social sphere are unnaturally difficult.</a:t>
            </a:r>
          </a:p>
          <a:p>
            <a:pPr lvl="0" rtl="0">
              <a:lnSpc>
                <a:spcPct val="100000"/>
              </a:lnSpc>
              <a:spcBef>
                <a:spcPts val="0"/>
              </a:spcBef>
              <a:spcAft>
                <a:spcPts val="0"/>
              </a:spcAft>
              <a:buNone/>
            </a:pPr>
            <a:r>
              <a:t/>
            </a:r>
            <a:endParaRPr sz="2400">
              <a:solidFill>
                <a:srgbClr val="F3F3F3"/>
              </a:solidFill>
              <a:latin typeface="Merriweather"/>
              <a:ea typeface="Merriweather"/>
              <a:cs typeface="Merriweather"/>
              <a:sym typeface="Merriweather"/>
            </a:endParaRPr>
          </a:p>
          <a:p>
            <a:pPr lvl="0" rtl="0">
              <a:lnSpc>
                <a:spcPct val="100000"/>
              </a:lnSpc>
              <a:spcBef>
                <a:spcPts val="0"/>
              </a:spcBef>
              <a:spcAft>
                <a:spcPts val="0"/>
              </a:spcAft>
              <a:buNone/>
            </a:pPr>
            <a:r>
              <a:t/>
            </a:r>
            <a:endParaRPr sz="2400">
              <a:solidFill>
                <a:srgbClr val="F3F3F3"/>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234075" y="2104450"/>
            <a:ext cx="8520600" cy="1438500"/>
          </a:xfrm>
          <a:prstGeom prst="rect">
            <a:avLst/>
          </a:prstGeom>
        </p:spPr>
        <p:txBody>
          <a:bodyPr anchorCtr="0" anchor="t" bIns="91425" lIns="91425" rIns="91425" tIns="91425">
            <a:noAutofit/>
          </a:bodyPr>
          <a:lstStyle/>
          <a:p>
            <a:pPr lvl="0">
              <a:spcBef>
                <a:spcPts val="0"/>
              </a:spcBef>
              <a:buNone/>
            </a:pPr>
            <a:r>
              <a:rPr lang="en" sz="3600"/>
              <a:t>Team members</a:t>
            </a:r>
          </a:p>
          <a:p>
            <a:pPr lvl="0">
              <a:spcBef>
                <a:spcPts val="0"/>
              </a:spcBef>
              <a:buNone/>
            </a:pPr>
            <a:r>
              <a:rPr lang="en" sz="1200"/>
              <a:t> Exclusive photos from the team’s archive</a:t>
            </a:r>
          </a:p>
        </p:txBody>
      </p:sp>
      <p:pic>
        <p:nvPicPr>
          <p:cNvPr descr="File:John Lennon NY 1964.png" id="66" name="Shape 66"/>
          <p:cNvPicPr preferRelativeResize="0"/>
          <p:nvPr/>
        </p:nvPicPr>
        <p:blipFill rotWithShape="1">
          <a:blip r:embed="rId3">
            <a:alphaModFix/>
          </a:blip>
          <a:srcRect b="159" l="0" r="0" t="169"/>
          <a:stretch/>
        </p:blipFill>
        <p:spPr>
          <a:xfrm>
            <a:off x="6215900" y="2689300"/>
            <a:ext cx="1769575" cy="1760499"/>
          </a:xfrm>
          <a:prstGeom prst="rect">
            <a:avLst/>
          </a:prstGeom>
          <a:noFill/>
          <a:ln>
            <a:noFill/>
          </a:ln>
        </p:spPr>
      </p:pic>
      <p:sp>
        <p:nvSpPr>
          <p:cNvPr id="67" name="Shape 67"/>
          <p:cNvSpPr txBox="1"/>
          <p:nvPr/>
        </p:nvSpPr>
        <p:spPr>
          <a:xfrm>
            <a:off x="3516200" y="2320600"/>
            <a:ext cx="2699700" cy="368700"/>
          </a:xfrm>
          <a:prstGeom prst="rect">
            <a:avLst/>
          </a:prstGeom>
          <a:noFill/>
          <a:ln>
            <a:noFill/>
          </a:ln>
        </p:spPr>
        <p:txBody>
          <a:bodyPr anchorCtr="0" anchor="t" bIns="91425" lIns="91425" rIns="91425" tIns="91425">
            <a:noAutofit/>
          </a:bodyPr>
          <a:lstStyle/>
          <a:p>
            <a:pPr lvl="0" algn="ctr">
              <a:spcBef>
                <a:spcPts val="0"/>
              </a:spcBef>
              <a:buNone/>
            </a:pPr>
            <a:r>
              <a:rPr b="1" lang="en">
                <a:solidFill>
                  <a:schemeClr val="dk1"/>
                </a:solidFill>
                <a:latin typeface="Merriweather"/>
                <a:ea typeface="Merriweather"/>
                <a:cs typeface="Merriweather"/>
                <a:sym typeface="Merriweather"/>
              </a:rPr>
              <a:t>Abdallah Abuhashem</a:t>
            </a:r>
          </a:p>
        </p:txBody>
      </p:sp>
      <p:pic>
        <p:nvPicPr>
          <p:cNvPr descr="Paul McCartney - Wikipedia" id="68" name="Shape 68"/>
          <p:cNvPicPr preferRelativeResize="0"/>
          <p:nvPr/>
        </p:nvPicPr>
        <p:blipFill rotWithShape="1">
          <a:blip r:embed="rId4">
            <a:alphaModFix/>
          </a:blip>
          <a:srcRect b="806" l="0" r="0" t="806"/>
          <a:stretch/>
        </p:blipFill>
        <p:spPr>
          <a:xfrm>
            <a:off x="6215899" y="560100"/>
            <a:ext cx="1769574" cy="1760499"/>
          </a:xfrm>
          <a:prstGeom prst="rect">
            <a:avLst/>
          </a:prstGeom>
          <a:noFill/>
          <a:ln>
            <a:noFill/>
          </a:ln>
        </p:spPr>
      </p:pic>
      <p:sp>
        <p:nvSpPr>
          <p:cNvPr id="69" name="Shape 69"/>
          <p:cNvSpPr txBox="1"/>
          <p:nvPr/>
        </p:nvSpPr>
        <p:spPr>
          <a:xfrm>
            <a:off x="6150650" y="2320600"/>
            <a:ext cx="1979700" cy="368700"/>
          </a:xfrm>
          <a:prstGeom prst="rect">
            <a:avLst/>
          </a:prstGeom>
          <a:noFill/>
          <a:ln>
            <a:noFill/>
          </a:ln>
        </p:spPr>
        <p:txBody>
          <a:bodyPr anchorCtr="0" anchor="t" bIns="91425" lIns="91425" rIns="91425" tIns="91425">
            <a:noAutofit/>
          </a:bodyPr>
          <a:lstStyle/>
          <a:p>
            <a:pPr lvl="0" rtl="0" algn="ctr">
              <a:spcBef>
                <a:spcPts val="0"/>
              </a:spcBef>
              <a:buNone/>
            </a:pPr>
            <a:r>
              <a:rPr b="1" lang="en">
                <a:solidFill>
                  <a:schemeClr val="dk1"/>
                </a:solidFill>
                <a:latin typeface="Merriweather"/>
                <a:ea typeface="Merriweather"/>
                <a:cs typeface="Merriweather"/>
                <a:sym typeface="Merriweather"/>
              </a:rPr>
              <a:t>Ammar Alqatari</a:t>
            </a:r>
          </a:p>
        </p:txBody>
      </p:sp>
      <p:pic>
        <p:nvPicPr>
          <p:cNvPr descr="File:Ringo Starr NY 1964.png" id="70" name="Shape 70"/>
          <p:cNvPicPr preferRelativeResize="0"/>
          <p:nvPr/>
        </p:nvPicPr>
        <p:blipFill rotWithShape="1">
          <a:blip r:embed="rId5">
            <a:alphaModFix/>
          </a:blip>
          <a:srcRect b="347" l="0" r="0" t="347"/>
          <a:stretch/>
        </p:blipFill>
        <p:spPr>
          <a:xfrm>
            <a:off x="3943875" y="2728200"/>
            <a:ext cx="1769575" cy="1760500"/>
          </a:xfrm>
          <a:prstGeom prst="rect">
            <a:avLst/>
          </a:prstGeom>
          <a:noFill/>
          <a:ln>
            <a:noFill/>
          </a:ln>
        </p:spPr>
      </p:pic>
      <p:sp>
        <p:nvSpPr>
          <p:cNvPr id="71" name="Shape 71"/>
          <p:cNvSpPr txBox="1"/>
          <p:nvPr/>
        </p:nvSpPr>
        <p:spPr>
          <a:xfrm>
            <a:off x="3878625" y="4488700"/>
            <a:ext cx="1979700" cy="368700"/>
          </a:xfrm>
          <a:prstGeom prst="rect">
            <a:avLst/>
          </a:prstGeom>
          <a:noFill/>
          <a:ln>
            <a:noFill/>
          </a:ln>
        </p:spPr>
        <p:txBody>
          <a:bodyPr anchorCtr="0" anchor="t" bIns="91425" lIns="91425" rIns="91425" tIns="91425">
            <a:noAutofit/>
          </a:bodyPr>
          <a:lstStyle/>
          <a:p>
            <a:pPr lvl="0" rtl="0" algn="ctr">
              <a:spcBef>
                <a:spcPts val="0"/>
              </a:spcBef>
              <a:buNone/>
            </a:pPr>
            <a:r>
              <a:rPr b="1" lang="en">
                <a:solidFill>
                  <a:schemeClr val="dk1"/>
                </a:solidFill>
                <a:latin typeface="Merriweather"/>
                <a:ea typeface="Merriweather"/>
                <a:cs typeface="Merriweather"/>
                <a:sym typeface="Merriweather"/>
              </a:rPr>
              <a:t>Alejandrina Gonzalez Reyes</a:t>
            </a:r>
          </a:p>
        </p:txBody>
      </p:sp>
      <p:pic>
        <p:nvPicPr>
          <p:cNvPr descr="... thirties, George Harrison" id="72" name="Shape 72"/>
          <p:cNvPicPr preferRelativeResize="0"/>
          <p:nvPr/>
        </p:nvPicPr>
        <p:blipFill rotWithShape="1">
          <a:blip r:embed="rId6">
            <a:alphaModFix/>
          </a:blip>
          <a:srcRect b="11814" l="0" r="0" t="11814"/>
          <a:stretch/>
        </p:blipFill>
        <p:spPr>
          <a:xfrm>
            <a:off x="3983687" y="521200"/>
            <a:ext cx="1769574" cy="1760499"/>
          </a:xfrm>
          <a:prstGeom prst="rect">
            <a:avLst/>
          </a:prstGeom>
          <a:noFill/>
          <a:ln>
            <a:noFill/>
          </a:ln>
        </p:spPr>
      </p:pic>
      <p:sp>
        <p:nvSpPr>
          <p:cNvPr id="73" name="Shape 73"/>
          <p:cNvSpPr txBox="1"/>
          <p:nvPr/>
        </p:nvSpPr>
        <p:spPr>
          <a:xfrm>
            <a:off x="6110837" y="4488700"/>
            <a:ext cx="1979700" cy="368700"/>
          </a:xfrm>
          <a:prstGeom prst="rect">
            <a:avLst/>
          </a:prstGeom>
          <a:noFill/>
          <a:ln>
            <a:noFill/>
          </a:ln>
        </p:spPr>
        <p:txBody>
          <a:bodyPr anchorCtr="0" anchor="t" bIns="91425" lIns="91425" rIns="91425" tIns="91425">
            <a:noAutofit/>
          </a:bodyPr>
          <a:lstStyle/>
          <a:p>
            <a:pPr lvl="0" rtl="0" algn="ctr">
              <a:spcBef>
                <a:spcPts val="0"/>
              </a:spcBef>
              <a:buNone/>
            </a:pPr>
            <a:r>
              <a:rPr b="1" lang="en">
                <a:solidFill>
                  <a:schemeClr val="dk1"/>
                </a:solidFill>
                <a:latin typeface="Merriweather"/>
                <a:ea typeface="Merriweather"/>
                <a:cs typeface="Merriweather"/>
                <a:sym typeface="Merriweather"/>
              </a:rPr>
              <a:t>Ahmed Shuaibi</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6000"/>
              <a:t>Problem</a:t>
            </a:r>
          </a:p>
        </p:txBody>
      </p:sp>
      <p:sp>
        <p:nvSpPr>
          <p:cNvPr id="79" name="Shape 79"/>
          <p:cNvSpPr txBox="1"/>
          <p:nvPr>
            <p:ph idx="1" type="body"/>
          </p:nvPr>
        </p:nvSpPr>
        <p:spPr>
          <a:xfrm>
            <a:off x="383600" y="1093850"/>
            <a:ext cx="8520600" cy="3340200"/>
          </a:xfrm>
          <a:prstGeom prst="rect">
            <a:avLst/>
          </a:prstGeom>
        </p:spPr>
        <p:txBody>
          <a:bodyPr anchorCtr="0" anchor="ctr" bIns="91425" lIns="91425" rIns="91425" tIns="91425">
            <a:noAutofit/>
          </a:bodyPr>
          <a:lstStyle/>
          <a:p>
            <a:pPr lvl="0" algn="ctr">
              <a:spcBef>
                <a:spcPts val="0"/>
              </a:spcBef>
              <a:buNone/>
            </a:pPr>
            <a:r>
              <a:rPr b="1" lang="en" sz="6000">
                <a:solidFill>
                  <a:schemeClr val="dk1"/>
                </a:solidFill>
                <a:latin typeface="Merriweather"/>
                <a:ea typeface="Merriweather"/>
                <a:cs typeface="Merriweather"/>
                <a:sym typeface="Merriweather"/>
              </a:rPr>
              <a:t>Education + Accessibility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311700" y="319825"/>
            <a:ext cx="8520600" cy="801000"/>
          </a:xfrm>
          <a:prstGeom prst="rect">
            <a:avLst/>
          </a:prstGeom>
        </p:spPr>
        <p:txBody>
          <a:bodyPr anchorCtr="0" anchor="t" bIns="91425" lIns="91425" rIns="91425" tIns="91425">
            <a:noAutofit/>
          </a:bodyPr>
          <a:lstStyle/>
          <a:p>
            <a:pPr lvl="0">
              <a:spcBef>
                <a:spcPts val="0"/>
              </a:spcBef>
              <a:buNone/>
            </a:pPr>
            <a:r>
              <a:rPr lang="en" sz="6000"/>
              <a:t>Need-Finding Methodology	</a:t>
            </a:r>
          </a:p>
        </p:txBody>
      </p:sp>
      <p:graphicFrame>
        <p:nvGraphicFramePr>
          <p:cNvPr id="85" name="Shape 85"/>
          <p:cNvGraphicFramePr/>
          <p:nvPr/>
        </p:nvGraphicFramePr>
        <p:xfrm>
          <a:off x="991550" y="1878425"/>
          <a:ext cx="3000000" cy="3000000"/>
        </p:xfrm>
        <a:graphic>
          <a:graphicData uri="http://schemas.openxmlformats.org/drawingml/2006/table">
            <a:tbl>
              <a:tblPr>
                <a:noFill/>
                <a:tableStyleId>{66CACE4C-AA6C-485B-8016-667E3E6CF7C1}</a:tableStyleId>
              </a:tblPr>
              <a:tblGrid>
                <a:gridCol w="3619500"/>
                <a:gridCol w="3619500"/>
              </a:tblGrid>
              <a:tr h="381000">
                <a:tc>
                  <a:txBody>
                    <a:bodyPr>
                      <a:noAutofit/>
                    </a:bodyPr>
                    <a:lstStyle/>
                    <a:p>
                      <a:pPr lvl="0" algn="ctr">
                        <a:spcBef>
                          <a:spcPts val="0"/>
                        </a:spcBef>
                        <a:buNone/>
                      </a:pPr>
                      <a:r>
                        <a:rPr b="1" lang="en" sz="2400">
                          <a:solidFill>
                            <a:schemeClr val="dk1"/>
                          </a:solidFill>
                          <a:latin typeface="Merriweather"/>
                          <a:ea typeface="Merriweather"/>
                          <a:cs typeface="Merriweather"/>
                          <a:sym typeface="Merriweather"/>
                        </a:rPr>
                        <a:t>Users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algn="ctr">
                        <a:spcBef>
                          <a:spcPts val="0"/>
                        </a:spcBef>
                        <a:buNone/>
                      </a:pPr>
                      <a:r>
                        <a:rPr b="1" lang="en" sz="2400">
                          <a:solidFill>
                            <a:schemeClr val="dk1"/>
                          </a:solidFill>
                          <a:latin typeface="Merriweather"/>
                          <a:ea typeface="Merriweather"/>
                          <a:cs typeface="Merriweather"/>
                          <a:sym typeface="Merriweather"/>
                        </a:rPr>
                        <a:t>Non-Users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indent="-381000" lvl="0" marL="457200" rtl="0">
                        <a:spcBef>
                          <a:spcPts val="0"/>
                        </a:spcBef>
                        <a:buClr>
                          <a:schemeClr val="dk1"/>
                        </a:buClr>
                        <a:buSzPct val="100000"/>
                        <a:buFont typeface="Merriweather"/>
                        <a:buChar char="-"/>
                      </a:pPr>
                      <a:r>
                        <a:rPr lang="en" sz="2400">
                          <a:solidFill>
                            <a:schemeClr val="dk1"/>
                          </a:solidFill>
                          <a:latin typeface="Merriweather"/>
                          <a:ea typeface="Merriweather"/>
                          <a:cs typeface="Merriweather"/>
                          <a:sym typeface="Merriweather"/>
                        </a:rPr>
                        <a:t>Professors</a:t>
                      </a:r>
                    </a:p>
                    <a:p>
                      <a:pPr indent="-381000" lvl="0" marL="457200">
                        <a:spcBef>
                          <a:spcPts val="0"/>
                        </a:spcBef>
                        <a:buClr>
                          <a:schemeClr val="dk1"/>
                        </a:buClr>
                        <a:buSzPct val="100000"/>
                        <a:buFont typeface="Merriweather"/>
                        <a:buChar char="-"/>
                      </a:pPr>
                      <a:r>
                        <a:rPr lang="en" sz="2400">
                          <a:solidFill>
                            <a:schemeClr val="dk1"/>
                          </a:solidFill>
                          <a:latin typeface="Merriweather"/>
                          <a:ea typeface="Merriweather"/>
                          <a:cs typeface="Merriweather"/>
                          <a:sym typeface="Merriweather"/>
                        </a:rPr>
                        <a:t>Differently-abled Students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381000" lvl="0" marL="457200" rtl="0">
                        <a:spcBef>
                          <a:spcPts val="0"/>
                        </a:spcBef>
                        <a:buClr>
                          <a:schemeClr val="dk1"/>
                        </a:buClr>
                        <a:buSzPct val="100000"/>
                        <a:buFont typeface="Merriweather"/>
                        <a:buChar char="-"/>
                      </a:pPr>
                      <a:r>
                        <a:rPr lang="en" sz="2400">
                          <a:solidFill>
                            <a:schemeClr val="dk1"/>
                          </a:solidFill>
                          <a:latin typeface="Merriweather"/>
                          <a:ea typeface="Merriweather"/>
                          <a:cs typeface="Merriweather"/>
                          <a:sym typeface="Merriweather"/>
                        </a:rPr>
                        <a:t>Educational experts</a:t>
                      </a:r>
                    </a:p>
                    <a:p>
                      <a:pPr indent="-381000" lvl="0" marL="457200" rtl="0">
                        <a:spcBef>
                          <a:spcPts val="0"/>
                        </a:spcBef>
                        <a:buClr>
                          <a:schemeClr val="dk1"/>
                        </a:buClr>
                        <a:buSzPct val="100000"/>
                        <a:buFont typeface="Merriweather"/>
                        <a:buChar char="-"/>
                      </a:pPr>
                      <a:r>
                        <a:rPr lang="en" sz="2400">
                          <a:solidFill>
                            <a:schemeClr val="dk1"/>
                          </a:solidFill>
                          <a:latin typeface="Merriweather"/>
                          <a:ea typeface="Merriweather"/>
                          <a:cs typeface="Merriweather"/>
                          <a:sym typeface="Merriweather"/>
                        </a:rPr>
                        <a:t>Student peers</a:t>
                      </a:r>
                    </a:p>
                    <a:p>
                      <a:pPr indent="-381000" lvl="0" marL="457200">
                        <a:spcBef>
                          <a:spcPts val="0"/>
                        </a:spcBef>
                        <a:buClr>
                          <a:schemeClr val="dk1"/>
                        </a:buClr>
                        <a:buSzPct val="100000"/>
                        <a:buFont typeface="Merriweather"/>
                        <a:buChar char="-"/>
                      </a:pPr>
                      <a:r>
                        <a:rPr lang="en" sz="2400">
                          <a:solidFill>
                            <a:schemeClr val="dk1"/>
                          </a:solidFill>
                          <a:latin typeface="Merriweather"/>
                          <a:ea typeface="Merriweather"/>
                          <a:cs typeface="Merriweather"/>
                          <a:sym typeface="Merriweather"/>
                        </a:rPr>
                        <a:t>Industry experts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137275"/>
            <a:ext cx="8520600" cy="801000"/>
          </a:xfrm>
          <a:prstGeom prst="rect">
            <a:avLst/>
          </a:prstGeom>
        </p:spPr>
        <p:txBody>
          <a:bodyPr anchorCtr="0" anchor="t" bIns="91425" lIns="91425" rIns="91425" tIns="91425">
            <a:noAutofit/>
          </a:bodyPr>
          <a:lstStyle/>
          <a:p>
            <a:pPr lvl="0">
              <a:spcBef>
                <a:spcPts val="0"/>
              </a:spcBef>
              <a:buNone/>
            </a:pPr>
            <a:r>
              <a:rPr lang="en" sz="6000"/>
              <a:t>Who To Interview?</a:t>
            </a:r>
          </a:p>
        </p:txBody>
      </p:sp>
      <p:sp>
        <p:nvSpPr>
          <p:cNvPr id="91" name="Shape 91"/>
          <p:cNvSpPr txBox="1"/>
          <p:nvPr>
            <p:ph idx="1" type="body"/>
          </p:nvPr>
        </p:nvSpPr>
        <p:spPr>
          <a:xfrm>
            <a:off x="311700" y="1160400"/>
            <a:ext cx="5299500" cy="3924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b="1" lang="en" sz="2400">
                <a:solidFill>
                  <a:schemeClr val="dk1"/>
                </a:solidFill>
                <a:latin typeface="Merriweather"/>
                <a:ea typeface="Merriweather"/>
                <a:cs typeface="Merriweather"/>
                <a:sym typeface="Merriweather"/>
              </a:rPr>
              <a:t>Education Experts - Professors </a:t>
            </a:r>
          </a:p>
          <a:p>
            <a:pPr lvl="0">
              <a:spcBef>
                <a:spcPts val="0"/>
              </a:spcBef>
              <a:buNone/>
            </a:pPr>
            <a:r>
              <a:t/>
            </a:r>
            <a:endParaRPr sz="2400">
              <a:solidFill>
                <a:schemeClr val="dk1"/>
              </a:solidFill>
            </a:endParaRPr>
          </a:p>
        </p:txBody>
      </p:sp>
      <p:sp>
        <p:nvSpPr>
          <p:cNvPr id="92" name="Shape 92"/>
          <p:cNvSpPr txBox="1"/>
          <p:nvPr>
            <p:ph idx="1" type="body"/>
          </p:nvPr>
        </p:nvSpPr>
        <p:spPr>
          <a:xfrm>
            <a:off x="6176037" y="1160400"/>
            <a:ext cx="2818200" cy="5262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b="1" lang="en" sz="2400">
                <a:solidFill>
                  <a:schemeClr val="dk1"/>
                </a:solidFill>
                <a:latin typeface="Merriweather"/>
                <a:ea typeface="Merriweather"/>
                <a:cs typeface="Merriweather"/>
                <a:sym typeface="Merriweather"/>
              </a:rPr>
              <a:t>Industry Experts</a:t>
            </a:r>
          </a:p>
        </p:txBody>
      </p:sp>
      <p:pic>
        <p:nvPicPr>
          <p:cNvPr id="93" name="Shape 93"/>
          <p:cNvPicPr preferRelativeResize="0"/>
          <p:nvPr/>
        </p:nvPicPr>
        <p:blipFill>
          <a:blip r:embed="rId3">
            <a:alphaModFix/>
          </a:blip>
          <a:stretch>
            <a:fillRect/>
          </a:stretch>
        </p:blipFill>
        <p:spPr>
          <a:xfrm>
            <a:off x="395540" y="1768961"/>
            <a:ext cx="1632622" cy="1724950"/>
          </a:xfrm>
          <a:prstGeom prst="rect">
            <a:avLst/>
          </a:prstGeom>
          <a:noFill/>
          <a:ln>
            <a:noFill/>
          </a:ln>
        </p:spPr>
      </p:pic>
      <p:sp>
        <p:nvSpPr>
          <p:cNvPr id="94" name="Shape 94"/>
          <p:cNvSpPr txBox="1"/>
          <p:nvPr>
            <p:ph idx="1" type="body"/>
          </p:nvPr>
        </p:nvSpPr>
        <p:spPr>
          <a:xfrm>
            <a:off x="306450" y="3493900"/>
            <a:ext cx="1658400" cy="6255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sz="1400">
                <a:solidFill>
                  <a:schemeClr val="dk1"/>
                </a:solidFill>
                <a:latin typeface="Source Sans Pro"/>
                <a:ea typeface="Source Sans Pro"/>
                <a:cs typeface="Source Sans Pro"/>
                <a:sym typeface="Source Sans Pro"/>
              </a:rPr>
              <a:t>Mehran Sahami</a:t>
            </a:r>
          </a:p>
          <a:p>
            <a:pPr lvl="0" rtl="0" algn="ctr">
              <a:lnSpc>
                <a:spcPct val="100000"/>
              </a:lnSpc>
              <a:spcBef>
                <a:spcPts val="0"/>
              </a:spcBef>
              <a:spcAft>
                <a:spcPts val="0"/>
              </a:spcAft>
              <a:buNone/>
            </a:pPr>
            <a:r>
              <a:rPr i="1" lang="en" sz="1200">
                <a:solidFill>
                  <a:schemeClr val="dk1"/>
                </a:solidFill>
                <a:latin typeface="Source Sans Pro"/>
                <a:ea typeface="Source Sans Pro"/>
                <a:cs typeface="Source Sans Pro"/>
                <a:sym typeface="Source Sans Pro"/>
              </a:rPr>
              <a:t>Computer Science Professor at Stanford</a:t>
            </a:r>
          </a:p>
        </p:txBody>
      </p:sp>
      <p:sp>
        <p:nvSpPr>
          <p:cNvPr id="95" name="Shape 95"/>
          <p:cNvSpPr txBox="1"/>
          <p:nvPr>
            <p:ph idx="1" type="body"/>
          </p:nvPr>
        </p:nvSpPr>
        <p:spPr>
          <a:xfrm>
            <a:off x="2183550" y="4134675"/>
            <a:ext cx="1872900" cy="6255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sz="1400">
                <a:solidFill>
                  <a:schemeClr val="dk1"/>
                </a:solidFill>
                <a:latin typeface="Source Sans Pro"/>
                <a:ea typeface="Source Sans Pro"/>
                <a:cs typeface="Source Sans Pro"/>
                <a:sym typeface="Source Sans Pro"/>
              </a:rPr>
              <a:t>Michael Chang</a:t>
            </a:r>
          </a:p>
          <a:p>
            <a:pPr lvl="0" rtl="0" algn="ctr">
              <a:lnSpc>
                <a:spcPct val="100000"/>
              </a:lnSpc>
              <a:spcBef>
                <a:spcPts val="0"/>
              </a:spcBef>
              <a:spcAft>
                <a:spcPts val="0"/>
              </a:spcAft>
              <a:buNone/>
            </a:pPr>
            <a:r>
              <a:rPr i="1" lang="en" sz="1200">
                <a:solidFill>
                  <a:schemeClr val="dk1"/>
                </a:solidFill>
                <a:latin typeface="Source Sans Pro"/>
                <a:ea typeface="Source Sans Pro"/>
                <a:cs typeface="Source Sans Pro"/>
                <a:sym typeface="Source Sans Pro"/>
              </a:rPr>
              <a:t>Computer Science Lecturer at Stanford and a previous Stanford student</a:t>
            </a:r>
          </a:p>
        </p:txBody>
      </p:sp>
      <p:pic>
        <p:nvPicPr>
          <p:cNvPr id="96" name="Shape 96"/>
          <p:cNvPicPr preferRelativeResize="0"/>
          <p:nvPr/>
        </p:nvPicPr>
        <p:blipFill>
          <a:blip r:embed="rId4">
            <a:alphaModFix/>
          </a:blip>
          <a:stretch>
            <a:fillRect/>
          </a:stretch>
        </p:blipFill>
        <p:spPr>
          <a:xfrm>
            <a:off x="6755920" y="1686587"/>
            <a:ext cx="1658475" cy="2225225"/>
          </a:xfrm>
          <a:prstGeom prst="rect">
            <a:avLst/>
          </a:prstGeom>
          <a:noFill/>
          <a:ln>
            <a:noFill/>
          </a:ln>
        </p:spPr>
      </p:pic>
      <p:sp>
        <p:nvSpPr>
          <p:cNvPr id="97" name="Shape 97"/>
          <p:cNvSpPr txBox="1"/>
          <p:nvPr>
            <p:ph idx="1" type="body"/>
          </p:nvPr>
        </p:nvSpPr>
        <p:spPr>
          <a:xfrm>
            <a:off x="6510242" y="3911825"/>
            <a:ext cx="2149800" cy="8712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i="1" lang="en" sz="1400">
                <a:solidFill>
                  <a:schemeClr val="dk1"/>
                </a:solidFill>
                <a:latin typeface="Source Sans Pro"/>
                <a:ea typeface="Source Sans Pro"/>
                <a:cs typeface="Source Sans Pro"/>
                <a:sym typeface="Source Sans Pro"/>
              </a:rPr>
              <a:t>Sarah Herrlinger</a:t>
            </a:r>
          </a:p>
          <a:p>
            <a:pPr lvl="0" rtl="0" algn="ctr">
              <a:lnSpc>
                <a:spcPct val="100000"/>
              </a:lnSpc>
              <a:spcBef>
                <a:spcPts val="0"/>
              </a:spcBef>
              <a:spcAft>
                <a:spcPts val="0"/>
              </a:spcAft>
              <a:buNone/>
            </a:pPr>
            <a:r>
              <a:rPr i="1" lang="en" sz="1200">
                <a:solidFill>
                  <a:schemeClr val="dk1"/>
                </a:solidFill>
                <a:latin typeface="Arial"/>
                <a:ea typeface="Arial"/>
                <a:cs typeface="Arial"/>
                <a:sym typeface="Arial"/>
              </a:rPr>
              <a:t>Senior Manager, Global Accessibility Policy &amp; Initiatives, Apple</a:t>
            </a:r>
          </a:p>
        </p:txBody>
      </p:sp>
      <p:pic>
        <p:nvPicPr>
          <p:cNvPr id="98" name="Shape 98"/>
          <p:cNvPicPr preferRelativeResize="0"/>
          <p:nvPr/>
        </p:nvPicPr>
        <p:blipFill>
          <a:blip r:embed="rId5">
            <a:alphaModFix/>
          </a:blip>
          <a:stretch>
            <a:fillRect/>
          </a:stretch>
        </p:blipFill>
        <p:spPr>
          <a:xfrm>
            <a:off x="4307112" y="1861676"/>
            <a:ext cx="1724925" cy="1724949"/>
          </a:xfrm>
          <a:prstGeom prst="rect">
            <a:avLst/>
          </a:prstGeom>
          <a:noFill/>
          <a:ln>
            <a:noFill/>
          </a:ln>
        </p:spPr>
      </p:pic>
      <p:pic>
        <p:nvPicPr>
          <p:cNvPr id="99" name="Shape 99"/>
          <p:cNvPicPr preferRelativeResize="0"/>
          <p:nvPr/>
        </p:nvPicPr>
        <p:blipFill>
          <a:blip r:embed="rId6">
            <a:alphaModFix/>
          </a:blip>
          <a:stretch>
            <a:fillRect/>
          </a:stretch>
        </p:blipFill>
        <p:spPr>
          <a:xfrm>
            <a:off x="2257537" y="2485950"/>
            <a:ext cx="1724925" cy="1724925"/>
          </a:xfrm>
          <a:prstGeom prst="rect">
            <a:avLst/>
          </a:prstGeom>
          <a:noFill/>
          <a:ln>
            <a:noFill/>
          </a:ln>
        </p:spPr>
      </p:pic>
      <p:sp>
        <p:nvSpPr>
          <p:cNvPr id="100" name="Shape 100"/>
          <p:cNvSpPr txBox="1"/>
          <p:nvPr>
            <p:ph idx="1" type="body"/>
          </p:nvPr>
        </p:nvSpPr>
        <p:spPr>
          <a:xfrm>
            <a:off x="3997337" y="3586625"/>
            <a:ext cx="2344500" cy="9168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sz="1400">
                <a:solidFill>
                  <a:schemeClr val="dk1"/>
                </a:solidFill>
                <a:latin typeface="Source Sans Pro"/>
                <a:ea typeface="Source Sans Pro"/>
                <a:cs typeface="Source Sans Pro"/>
                <a:sym typeface="Source Sans Pro"/>
              </a:rPr>
              <a:t>Christopher Proctor</a:t>
            </a:r>
          </a:p>
          <a:p>
            <a:pPr lvl="0" rtl="0" algn="ctr">
              <a:lnSpc>
                <a:spcPct val="100000"/>
              </a:lnSpc>
              <a:spcBef>
                <a:spcPts val="0"/>
              </a:spcBef>
              <a:spcAft>
                <a:spcPts val="0"/>
              </a:spcAft>
              <a:buNone/>
            </a:pPr>
            <a:r>
              <a:rPr i="1" lang="en" sz="1200">
                <a:solidFill>
                  <a:schemeClr val="dk1"/>
                </a:solidFill>
                <a:latin typeface="Source Sans Pro"/>
                <a:ea typeface="Source Sans Pro"/>
                <a:cs typeface="Source Sans Pro"/>
                <a:sym typeface="Source Sans Pro"/>
              </a:rPr>
              <a:t>Previous High School and Middle School Teacher.</a:t>
            </a:r>
          </a:p>
          <a:p>
            <a:pPr lvl="0" rtl="0" algn="ctr">
              <a:lnSpc>
                <a:spcPct val="100000"/>
              </a:lnSpc>
              <a:spcBef>
                <a:spcPts val="0"/>
              </a:spcBef>
              <a:spcAft>
                <a:spcPts val="0"/>
              </a:spcAft>
              <a:buNone/>
            </a:pPr>
            <a:r>
              <a:rPr i="1" lang="en" sz="1200">
                <a:solidFill>
                  <a:schemeClr val="dk1"/>
                </a:solidFill>
                <a:latin typeface="Source Sans Pro"/>
                <a:ea typeface="Source Sans Pro"/>
                <a:cs typeface="Source Sans Pro"/>
                <a:sym typeface="Source Sans Pro"/>
              </a:rPr>
              <a:t>Current PhD student in Learning Sciences Technology and Design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1" type="body"/>
          </p:nvPr>
        </p:nvSpPr>
        <p:spPr>
          <a:xfrm>
            <a:off x="858587" y="1249025"/>
            <a:ext cx="7696200" cy="3006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2400">
                <a:solidFill>
                  <a:srgbClr val="FFFFFF"/>
                </a:solidFill>
                <a:latin typeface="Merriweather"/>
                <a:ea typeface="Merriweather"/>
                <a:cs typeface="Merriweather"/>
                <a:sym typeface="Merriweather"/>
              </a:rPr>
              <a:t>Zina Jawadi - A Stanford student with pre-lingual hearing loss and a leader of accessibility organizations on- and off-campus</a:t>
            </a:r>
          </a:p>
          <a:p>
            <a:pPr lvl="0" rtl="0">
              <a:lnSpc>
                <a:spcPct val="100000"/>
              </a:lnSpc>
              <a:spcBef>
                <a:spcPts val="0"/>
              </a:spcBef>
              <a:spcAft>
                <a:spcPts val="0"/>
              </a:spcAft>
              <a:buNone/>
            </a:pPr>
            <a:r>
              <a:t/>
            </a:r>
            <a:endParaRPr sz="2400">
              <a:solidFill>
                <a:srgbClr val="FFFFFF"/>
              </a:solidFill>
              <a:latin typeface="Merriweather"/>
              <a:ea typeface="Merriweather"/>
              <a:cs typeface="Merriweather"/>
              <a:sym typeface="Merriweather"/>
            </a:endParaRPr>
          </a:p>
          <a:p>
            <a:pPr lvl="0" rtl="0">
              <a:lnSpc>
                <a:spcPct val="100000"/>
              </a:lnSpc>
              <a:spcBef>
                <a:spcPts val="0"/>
              </a:spcBef>
              <a:spcAft>
                <a:spcPts val="0"/>
              </a:spcAft>
              <a:buNone/>
            </a:pPr>
            <a:r>
              <a:rPr lang="en" sz="2400">
                <a:solidFill>
                  <a:srgbClr val="FFFFFF"/>
                </a:solidFill>
                <a:latin typeface="Merriweather"/>
                <a:ea typeface="Merriweather"/>
                <a:cs typeface="Merriweather"/>
                <a:sym typeface="Merriweather"/>
              </a:rPr>
              <a:t>Mohannad Silwadi - Pursuing a bachelor’s in Biology at San Jose State</a:t>
            </a:r>
          </a:p>
          <a:p>
            <a:pPr lvl="0" rtl="0">
              <a:lnSpc>
                <a:spcPct val="100000"/>
              </a:lnSpc>
              <a:spcBef>
                <a:spcPts val="0"/>
              </a:spcBef>
              <a:spcAft>
                <a:spcPts val="0"/>
              </a:spcAft>
              <a:buNone/>
            </a:pPr>
            <a:r>
              <a:t/>
            </a:r>
            <a:endParaRPr sz="2400">
              <a:solidFill>
                <a:srgbClr val="FFFFFF"/>
              </a:solidFill>
              <a:latin typeface="Merriweather"/>
              <a:ea typeface="Merriweather"/>
              <a:cs typeface="Merriweather"/>
              <a:sym typeface="Merriweather"/>
            </a:endParaRPr>
          </a:p>
          <a:p>
            <a:pPr lvl="0">
              <a:lnSpc>
                <a:spcPct val="100000"/>
              </a:lnSpc>
              <a:spcBef>
                <a:spcPts val="0"/>
              </a:spcBef>
              <a:spcAft>
                <a:spcPts val="0"/>
              </a:spcAft>
              <a:buNone/>
            </a:pPr>
            <a:r>
              <a:rPr lang="en" sz="2400">
                <a:solidFill>
                  <a:srgbClr val="FFFFFF"/>
                </a:solidFill>
                <a:latin typeface="Merriweather"/>
                <a:ea typeface="Merriweather"/>
                <a:cs typeface="Merriweather"/>
                <a:sym typeface="Merriweather"/>
              </a:rPr>
              <a:t>Ayman Ibrahim - Pursuing a Masters in Mathematics at UC Berkeley</a:t>
            </a:r>
          </a:p>
        </p:txBody>
      </p:sp>
      <p:sp>
        <p:nvSpPr>
          <p:cNvPr id="106" name="Shape 106"/>
          <p:cNvSpPr txBox="1"/>
          <p:nvPr>
            <p:ph type="title"/>
          </p:nvPr>
        </p:nvSpPr>
        <p:spPr>
          <a:xfrm>
            <a:off x="311700" y="124000"/>
            <a:ext cx="8520600" cy="801000"/>
          </a:xfrm>
          <a:prstGeom prst="rect">
            <a:avLst/>
          </a:prstGeom>
        </p:spPr>
        <p:txBody>
          <a:bodyPr anchorCtr="0" anchor="t" bIns="91425" lIns="91425" rIns="91425" tIns="91425">
            <a:noAutofit/>
          </a:bodyPr>
          <a:lstStyle/>
          <a:p>
            <a:pPr lvl="0" rtl="0">
              <a:spcBef>
                <a:spcPts val="0"/>
              </a:spcBef>
              <a:buNone/>
            </a:pPr>
            <a:r>
              <a:rPr lang="en" sz="6000"/>
              <a:t>Who To Interview?</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312725"/>
            <a:ext cx="8652300" cy="839100"/>
          </a:xfrm>
          <a:prstGeom prst="rect">
            <a:avLst/>
          </a:prstGeom>
        </p:spPr>
        <p:txBody>
          <a:bodyPr anchorCtr="0" anchor="t" bIns="91425" lIns="91425" rIns="91425" tIns="91425">
            <a:noAutofit/>
          </a:bodyPr>
          <a:lstStyle/>
          <a:p>
            <a:pPr lvl="0" rtl="0">
              <a:spcBef>
                <a:spcPts val="0"/>
              </a:spcBef>
              <a:buNone/>
            </a:pPr>
            <a:r>
              <a:rPr lang="en" sz="4800"/>
              <a:t>Some of the Questions Asked</a:t>
            </a:r>
          </a:p>
        </p:txBody>
      </p:sp>
      <p:sp>
        <p:nvSpPr>
          <p:cNvPr id="112" name="Shape 112"/>
          <p:cNvSpPr txBox="1"/>
          <p:nvPr>
            <p:ph idx="1" type="body"/>
          </p:nvPr>
        </p:nvSpPr>
        <p:spPr>
          <a:xfrm>
            <a:off x="311700" y="1228675"/>
            <a:ext cx="8652300" cy="3336600"/>
          </a:xfrm>
          <a:prstGeom prst="rect">
            <a:avLst/>
          </a:prstGeom>
        </p:spPr>
        <p:txBody>
          <a:bodyPr anchorCtr="0" anchor="t" bIns="91425" lIns="91425" rIns="91425" tIns="91425">
            <a:noAutofit/>
          </a:bodyPr>
          <a:lstStyle/>
          <a:p>
            <a:pPr indent="-228600" lvl="0" marL="457200" rtl="0">
              <a:spcBef>
                <a:spcPts val="0"/>
              </a:spcBef>
              <a:buClr>
                <a:schemeClr val="dk1"/>
              </a:buClr>
              <a:buFont typeface="Merriweather"/>
              <a:buAutoNum type="arabicPeriod"/>
            </a:pPr>
            <a:r>
              <a:rPr lang="en">
                <a:solidFill>
                  <a:schemeClr val="dk1"/>
                </a:solidFill>
                <a:latin typeface="Merriweather"/>
                <a:ea typeface="Merriweather"/>
                <a:cs typeface="Merriweather"/>
                <a:sym typeface="Merriweather"/>
              </a:rPr>
              <a:t>How do you study/learn outside of the classroom?</a:t>
            </a:r>
          </a:p>
          <a:p>
            <a:pPr indent="-228600" lvl="0" marL="457200" rtl="0">
              <a:spcBef>
                <a:spcPts val="0"/>
              </a:spcBef>
              <a:buClr>
                <a:schemeClr val="dk1"/>
              </a:buClr>
              <a:buFont typeface="Merriweather"/>
              <a:buAutoNum type="arabicPeriod"/>
            </a:pPr>
            <a:r>
              <a:rPr lang="en">
                <a:solidFill>
                  <a:schemeClr val="dk1"/>
                </a:solidFill>
                <a:latin typeface="Merriweather"/>
                <a:ea typeface="Merriweather"/>
                <a:cs typeface="Merriweather"/>
                <a:sym typeface="Merriweather"/>
              </a:rPr>
              <a:t>What is the hardest part of studying?</a:t>
            </a:r>
          </a:p>
          <a:p>
            <a:pPr indent="-228600" lvl="0" marL="457200" rtl="0">
              <a:spcBef>
                <a:spcPts val="0"/>
              </a:spcBef>
              <a:buClr>
                <a:schemeClr val="dk1"/>
              </a:buClr>
              <a:buFont typeface="Merriweather"/>
              <a:buAutoNum type="arabicPeriod"/>
            </a:pPr>
            <a:r>
              <a:rPr lang="en">
                <a:solidFill>
                  <a:schemeClr val="dk1"/>
                </a:solidFill>
                <a:latin typeface="Merriweather"/>
                <a:ea typeface="Merriweather"/>
                <a:cs typeface="Merriweather"/>
                <a:sym typeface="Merriweather"/>
              </a:rPr>
              <a:t>Tell me a story of one of the worst experiences you have had preparing for an exam.</a:t>
            </a:r>
          </a:p>
          <a:p>
            <a:pPr indent="-228600" lvl="0" marL="457200" rtl="0">
              <a:spcBef>
                <a:spcPts val="0"/>
              </a:spcBef>
              <a:buClr>
                <a:schemeClr val="dk1"/>
              </a:buClr>
              <a:buFont typeface="Merriweather"/>
              <a:buAutoNum type="arabicPeriod"/>
            </a:pPr>
            <a:r>
              <a:rPr lang="en">
                <a:solidFill>
                  <a:schemeClr val="dk1"/>
                </a:solidFill>
                <a:latin typeface="Merriweather"/>
                <a:ea typeface="Merriweather"/>
                <a:cs typeface="Merriweather"/>
                <a:sym typeface="Merriweather"/>
              </a:rPr>
              <a:t>(With disability) What is the most difficult aspect of studying for you personally?</a:t>
            </a:r>
          </a:p>
          <a:p>
            <a:pPr indent="-228600" lvl="0" marL="457200" rtl="0">
              <a:spcBef>
                <a:spcPts val="0"/>
              </a:spcBef>
              <a:buClr>
                <a:schemeClr val="dk1"/>
              </a:buClr>
              <a:buFont typeface="Merriweather"/>
              <a:buAutoNum type="arabicPeriod"/>
            </a:pPr>
            <a:r>
              <a:rPr lang="en">
                <a:solidFill>
                  <a:schemeClr val="dk1"/>
                </a:solidFill>
                <a:latin typeface="Merriweather"/>
                <a:ea typeface="Merriweather"/>
                <a:cs typeface="Merriweather"/>
                <a:sym typeface="Merriweather"/>
              </a:rPr>
              <a:t>What is the most boring thing about studying? Could you tell me a story about the most cumbersome/annoying time you had reviewing/preparing for an exam?</a:t>
            </a:r>
          </a:p>
          <a:p>
            <a:pPr indent="-228600" lvl="0" marL="457200" rtl="0">
              <a:spcBef>
                <a:spcPts val="0"/>
              </a:spcBef>
              <a:buClr>
                <a:schemeClr val="dk1"/>
              </a:buClr>
              <a:buFont typeface="Merriweather"/>
              <a:buAutoNum type="arabicPeriod"/>
            </a:pPr>
            <a:r>
              <a:rPr lang="en">
                <a:solidFill>
                  <a:schemeClr val="dk1"/>
                </a:solidFill>
                <a:latin typeface="Merriweather"/>
                <a:ea typeface="Merriweather"/>
                <a:cs typeface="Merriweather"/>
                <a:sym typeface="Merriweather"/>
              </a:rPr>
              <a:t>Was the learning part in class or outside the class harder? Why?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118" name="Shape 118"/>
          <p:cNvSpPr txBox="1"/>
          <p:nvPr>
            <p:ph type="title"/>
          </p:nvPr>
        </p:nvSpPr>
        <p:spPr>
          <a:xfrm>
            <a:off x="351575" y="2139800"/>
            <a:ext cx="8520600" cy="801000"/>
          </a:xfrm>
          <a:prstGeom prst="rect">
            <a:avLst/>
          </a:prstGeom>
        </p:spPr>
        <p:txBody>
          <a:bodyPr anchorCtr="0" anchor="t" bIns="91425" lIns="91425" rIns="91425" tIns="91425">
            <a:noAutofit/>
          </a:bodyPr>
          <a:lstStyle/>
          <a:p>
            <a:pPr lvl="0" algn="ctr">
              <a:spcBef>
                <a:spcPts val="0"/>
              </a:spcBef>
              <a:buNone/>
            </a:pPr>
            <a:r>
              <a:rPr lang="en"/>
              <a:t>Interview Results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311700" y="266025"/>
            <a:ext cx="8520600" cy="964200"/>
          </a:xfrm>
          <a:prstGeom prst="rect">
            <a:avLst/>
          </a:prstGeom>
        </p:spPr>
        <p:txBody>
          <a:bodyPr anchorCtr="0" anchor="t" bIns="91425" lIns="91425" rIns="91425" tIns="91425">
            <a:noAutofit/>
          </a:bodyPr>
          <a:lstStyle/>
          <a:p>
            <a:pPr lvl="0">
              <a:spcBef>
                <a:spcPts val="0"/>
              </a:spcBef>
              <a:buNone/>
            </a:pPr>
            <a:r>
              <a:rPr lang="en" sz="6000">
                <a:solidFill>
                  <a:srgbClr val="FFFFFF"/>
                </a:solidFill>
              </a:rPr>
              <a:t>Tensions</a:t>
            </a:r>
          </a:p>
        </p:txBody>
      </p:sp>
      <p:sp>
        <p:nvSpPr>
          <p:cNvPr id="124" name="Shape 124"/>
          <p:cNvSpPr txBox="1"/>
          <p:nvPr>
            <p:ph idx="1" type="body"/>
          </p:nvPr>
        </p:nvSpPr>
        <p:spPr>
          <a:xfrm>
            <a:off x="311700" y="1230300"/>
            <a:ext cx="8520600" cy="3340200"/>
          </a:xfrm>
          <a:prstGeom prst="rect">
            <a:avLst/>
          </a:prstGeom>
          <a:ln>
            <a:noFill/>
          </a:ln>
        </p:spPr>
        <p:txBody>
          <a:bodyPr anchorCtr="0" anchor="t" bIns="91425" lIns="91425" rIns="91425" tIns="91425">
            <a:noAutofit/>
          </a:bodyPr>
          <a:lstStyle/>
          <a:p>
            <a:pPr lvl="0">
              <a:spcBef>
                <a:spcPts val="0"/>
              </a:spcBef>
              <a:buNone/>
            </a:pPr>
            <a:r>
              <a:rPr lang="en" sz="2000">
                <a:solidFill>
                  <a:srgbClr val="FFFFFF"/>
                </a:solidFill>
                <a:latin typeface="Source Sans Pro"/>
                <a:ea typeface="Source Sans Pro"/>
                <a:cs typeface="Source Sans Pro"/>
                <a:sym typeface="Source Sans Pro"/>
              </a:rPr>
              <a:t>“I like hearing people’s sounds and laughter -- and you can’t do that with the FM system” - Zina</a:t>
            </a:r>
            <a:br>
              <a:rPr lang="en" sz="2000">
                <a:solidFill>
                  <a:srgbClr val="FFFFFF"/>
                </a:solidFill>
                <a:latin typeface="Source Sans Pro"/>
                <a:ea typeface="Source Sans Pro"/>
                <a:cs typeface="Source Sans Pro"/>
                <a:sym typeface="Source Sans Pro"/>
              </a:rPr>
            </a:br>
            <a:r>
              <a:rPr lang="en" sz="2000">
                <a:solidFill>
                  <a:srgbClr val="FFFFFF"/>
                </a:solidFill>
                <a:latin typeface="Source Sans Pro"/>
                <a:ea typeface="Source Sans Pro"/>
                <a:cs typeface="Source Sans Pro"/>
                <a:sym typeface="Source Sans Pro"/>
              </a:rPr>
              <a:t>“Captions don’t have note or connotations” - Zina</a:t>
            </a:r>
            <a:br>
              <a:rPr lang="en" sz="2000">
                <a:solidFill>
                  <a:srgbClr val="FFFFFF"/>
                </a:solidFill>
                <a:latin typeface="Source Sans Pro"/>
                <a:ea typeface="Source Sans Pro"/>
                <a:cs typeface="Source Sans Pro"/>
                <a:sym typeface="Source Sans Pro"/>
              </a:rPr>
            </a:br>
            <a:r>
              <a:rPr lang="en" sz="2000">
                <a:solidFill>
                  <a:srgbClr val="FFFFFF"/>
                </a:solidFill>
                <a:latin typeface="Source Sans Pro"/>
                <a:ea typeface="Source Sans Pro"/>
                <a:cs typeface="Source Sans Pro"/>
                <a:sym typeface="Source Sans Pro"/>
              </a:rPr>
              <a:t>“Professors don’t understand how to deal with disabled students” - Zina</a:t>
            </a:r>
            <a:br>
              <a:rPr lang="en" sz="2000">
                <a:solidFill>
                  <a:srgbClr val="FFFFFF"/>
                </a:solidFill>
                <a:latin typeface="Source Sans Pro"/>
                <a:ea typeface="Source Sans Pro"/>
                <a:cs typeface="Source Sans Pro"/>
                <a:sym typeface="Source Sans Pro"/>
              </a:rPr>
            </a:br>
            <a:r>
              <a:rPr lang="en" sz="2000">
                <a:solidFill>
                  <a:srgbClr val="FFFFFF"/>
                </a:solidFill>
                <a:latin typeface="Source Sans Pro"/>
                <a:ea typeface="Source Sans Pro"/>
                <a:cs typeface="Source Sans Pro"/>
                <a:sym typeface="Source Sans Pro"/>
              </a:rPr>
              <a:t>“I didn’t want to take my laptop to class… which meant not taking notes” - Michael</a:t>
            </a:r>
            <a:br>
              <a:rPr lang="en" sz="2000">
                <a:solidFill>
                  <a:srgbClr val="FFFFFF"/>
                </a:solidFill>
                <a:latin typeface="Source Sans Pro"/>
                <a:ea typeface="Source Sans Pro"/>
                <a:cs typeface="Source Sans Pro"/>
                <a:sym typeface="Source Sans Pro"/>
              </a:rPr>
            </a:br>
            <a:r>
              <a:rPr lang="en" sz="2000">
                <a:solidFill>
                  <a:srgbClr val="FFFFFF"/>
                </a:solidFill>
                <a:latin typeface="Source Sans Pro"/>
                <a:ea typeface="Source Sans Pro"/>
                <a:cs typeface="Source Sans Pro"/>
                <a:sym typeface="Source Sans Pro"/>
              </a:rPr>
              <a:t>“[Charter schools graduates] ends up in college, and they look around, they don’t see anybody anywhere who’s ever been in a neighbourhood like the one they grew up in” -Chris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