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Barlow" panose="020F0502020204030204" pitchFamily="2" charset="0"/>
      <p:regular r:id="rId24"/>
      <p:bold r:id="rId25"/>
      <p:italic r:id="rId26"/>
      <p:boldItalic r:id="rId27"/>
    </p:embeddedFont>
    <p:embeddedFont>
      <p:font typeface="Barlow ExtraLight" panose="020F0502020204030204" pitchFamily="2" charset="0"/>
      <p:regular r:id="rId28"/>
      <p:bold r:id="rId29"/>
      <p:italic r:id="rId30"/>
      <p:boldItalic r:id="rId31"/>
    </p:embeddedFont>
    <p:embeddedFont>
      <p:font typeface="Barlow Light" panose="020F0502020204030204" pitchFamily="2" charset="0"/>
      <p:regular r:id="rId32"/>
      <p:bold r:id="rId33"/>
      <p:italic r:id="rId34"/>
      <p:boldItalic r:id="rId35"/>
    </p:embeddedFont>
    <p:embeddedFont>
      <p:font typeface="Barlow Medium" panose="020F0502020204030204" pitchFamily="2" charset="0"/>
      <p:regular r:id="rId36"/>
      <p:bold r:id="rId37"/>
      <p:italic r:id="rId38"/>
      <p:boldItalic r:id="rId39"/>
    </p:embeddedFont>
    <p:embeddedFont>
      <p:font typeface="Hepta Slab" panose="020B0604020202020204" charset="0"/>
      <p:regular r:id="rId40"/>
      <p:bold r:id="rId41"/>
    </p:embeddedFont>
    <p:embeddedFont>
      <p:font typeface="Hepta Slab Light" panose="020B0604020202020204" charset="0"/>
      <p:regular r:id="rId42"/>
      <p:bold r:id="rId43"/>
    </p:embeddedFont>
    <p:embeddedFont>
      <p:font typeface="Hepta Slab Medium" panose="020B0604020202020204" charset="0"/>
      <p:regular r:id="rId44"/>
      <p:bold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28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font" Target="fonts/font25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8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f11625333_0_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f11625333_0_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1f11625333_0_1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1f11625333_0_1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1f11625333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1f11625333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f11625333_0_1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1f11625333_0_1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1f11625333_0_1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1f11625333_0_1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1f11625333_0_1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1f11625333_0_1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f11625333_0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1f11625333_0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11625333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11625333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1f11625333_0_1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1f11625333_0_1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1f11625333_0_1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1f11625333_0_1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1f11625333_0_1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1f11625333_0_1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f11625333_0_1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f11625333_0_1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1f11625333_0_1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1f11625333_0_1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1f11625333_0_1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1f11625333_0_1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f11625333_0_1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f11625333_0_1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1f11625333_0_1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1f11625333_0_1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f11625333_0_1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f11625333_0_1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1f11625333_0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1f11625333_0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1f11625333_0_1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1f11625333_0_1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f11625333_0_1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1f11625333_0_1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tx">
  <p:cSld name="TITLE_AND_BODY">
    <p:bg>
      <p:bgPr>
        <a:solidFill>
          <a:schemeClr val="accent4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body" idx="2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88" name="Google Shape;188;p37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5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2" name="Google Shape;192;p37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body" idx="8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3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6" name="Google Shape;196;p37"/>
          <p:cNvSpPr txBox="1">
            <a:spLocks noGrp="1"/>
          </p:cNvSpPr>
          <p:nvPr>
            <p:ph type="body" idx="14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body" idx="17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20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ubTitle" idx="21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body" idx="22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11" name="Google Shape;211;p38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AND_TWO_COLUMNS_1"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body" idx="2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9"/>
          <p:cNvSpPr txBox="1">
            <a:spLocks noGrp="1"/>
          </p:cNvSpPr>
          <p:nvPr>
            <p:ph type="body" idx="3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29" name="Google Shape;229;p40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2" name="Google Shape;232;p40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8" name="Google Shape;238;p4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bg>
      <p:bgPr>
        <a:solidFill>
          <a:schemeClr val="dk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bg>
      <p:bgPr>
        <a:solidFill>
          <a:schemeClr val="dk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7" name="Google Shape;247;p43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51" name="Google Shape;251;p4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/ Thank You">
  <p:cSld name="CUSTOM_13"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4" name="Google Shape;254;p44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5" name="Google Shape;255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TITLE_AND_DESCRIPTION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bg>
      <p:bgPr>
        <a:solidFill>
          <a:schemeClr val="dk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fferentiators / 4 column text">
  <p:cSld name="BIG_NUMBER">
    <p:bg>
      <p:bgPr>
        <a:solidFill>
          <a:schemeClr val="dk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body" idx="2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4" name="Google Shape;274;p4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blank">
  <p:cSld name="BLANK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8" name="Google Shape;278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bg>
      <p:bgPr>
        <a:solidFill>
          <a:schemeClr val="dk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4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bg>
      <p:bgPr>
        <a:solidFill>
          <a:schemeClr val="dk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1" name="Google Shape;301;p52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52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4" name="Google Shape;304;p52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5" name="Google Shape;305;p52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6" name="Google Shape;306;p52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7" name="Google Shape;307;p52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09" name="Google Shape;309;p52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10" name="Google Shape;310;p52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1" name="Google Shape;311;p52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2" name="Google Shape;312;p52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4" name="Google Shape;314;p5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bg>
      <p:bgPr>
        <a:solidFill>
          <a:schemeClr val="dk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17" name="Google Shape;317;p53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18" name="Google Shape;318;p5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21" name="Google Shape;321;p54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322" name="Google Shape;322;p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bg>
      <p:bgPr>
        <a:solidFill>
          <a:schemeClr val="dk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6" name="Google Shape;326;p55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7" name="Google Shape;327;p55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8" name="Google Shape;328;p55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29" name="Google Shape;329;p55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0" name="Google Shape;330;p55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1" name="Google Shape;331;p55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3" name="Google Shape;333;p55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4" name="Google Shape;334;p55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335" name="Google Shape;335;p55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55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37" name="Google Shape;337;p55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38" name="Google Shape;338;p5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bg>
      <p:bgPr>
        <a:solidFill>
          <a:schemeClr val="accent6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41" name="Google Shape;341;p56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" name="Google Shape;343;p56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4" name="Google Shape;344;p56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5" name="Google Shape;345;p56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6" name="Google Shape;346;p56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7" name="Google Shape;347;p56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49" name="Google Shape;349;p56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50" name="Google Shape;350;p56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1" name="Google Shape;351;p56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2" name="Google Shape;352;p56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3" name="Google Shape;353;p56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4" name="Google Shape;354;p56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5" name="Google Shape;355;p56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6" name="Google Shape;356;p56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7" name="Google Shape;357;p56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58" name="Google Shape;358;p5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bg>
      <p:bgPr>
        <a:solidFill>
          <a:schemeClr val="dk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61" name="Google Shape;361;p57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5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/ Graphic">
  <p:cSld name="CUSTOM_12"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>
            <a:spLocks noGrp="1"/>
          </p:cNvSpPr>
          <p:nvPr>
            <p:ph type="body" idx="1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65" name="Google Shape;365;p58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66" name="Google Shape;366;p5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700"/>
              <a:t>Multimodal Prediction of Alzheimer’s Disease</a:t>
            </a:r>
            <a:endParaRPr sz="4700"/>
          </a:p>
        </p:txBody>
      </p:sp>
      <p:sp>
        <p:nvSpPr>
          <p:cNvPr id="372" name="Google Shape;372;p59"/>
          <p:cNvSpPr txBox="1">
            <a:spLocks noGrp="1"/>
          </p:cNvSpPr>
          <p:nvPr>
            <p:ph type="subTitle" idx="2"/>
          </p:nvPr>
        </p:nvSpPr>
        <p:spPr>
          <a:xfrm>
            <a:off x="2037475" y="2902000"/>
            <a:ext cx="54057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Aadarsha Gopala Reddy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2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Previous model was overfitting</a:t>
            </a:r>
            <a:endParaRPr/>
          </a:p>
        </p:txBody>
      </p:sp>
      <p:sp>
        <p:nvSpPr>
          <p:cNvPr id="437" name="Google Shape;437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 MRI Images</a:t>
            </a:r>
            <a:endParaRPr/>
          </a:p>
        </p:txBody>
      </p:sp>
      <p:pic>
        <p:nvPicPr>
          <p:cNvPr id="438" name="Google Shape;43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25" y="3096550"/>
            <a:ext cx="6220275" cy="20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68"/>
          <p:cNvPicPr preferRelativeResize="0"/>
          <p:nvPr/>
        </p:nvPicPr>
        <p:blipFill rotWithShape="1">
          <a:blip r:embed="rId4">
            <a:alphaModFix/>
          </a:blip>
          <a:srcRect r="3846"/>
          <a:stretch/>
        </p:blipFill>
        <p:spPr>
          <a:xfrm>
            <a:off x="0" y="3430800"/>
            <a:ext cx="2923726" cy="171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03084" y="445025"/>
            <a:ext cx="3141000" cy="26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02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Structurally, remains unchanged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 Convolutional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 Max Pooling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 Batch Normalization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 Flatten, Dropout, Bidirectional GRU layer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Reduced overfitting and improved generalization using: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Augmentation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Early Stopping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Checkpoints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Reducing Learning Rate on Plateau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Dropout Layer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Class weights (0: 0.2018; 1: 0.7982)</a:t>
            </a:r>
            <a:endParaRPr/>
          </a:p>
        </p:txBody>
      </p:sp>
      <p:sp>
        <p:nvSpPr>
          <p:cNvPr id="446" name="Google Shape;446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 MRI Images</a:t>
            </a:r>
            <a:endParaRPr/>
          </a:p>
        </p:txBody>
      </p:sp>
      <p:pic>
        <p:nvPicPr>
          <p:cNvPr id="447" name="Google Shape;44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748" y="0"/>
            <a:ext cx="180325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8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New model has significantly lower overfitting issue, but lower performance and stability.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Marginally better AUROC and AUPRC</a:t>
            </a:r>
            <a:endParaRPr/>
          </a:p>
        </p:txBody>
      </p:sp>
      <p:sp>
        <p:nvSpPr>
          <p:cNvPr id="453" name="Google Shape;453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 MRI Images</a:t>
            </a:r>
            <a:endParaRPr/>
          </a:p>
        </p:txBody>
      </p:sp>
      <p:pic>
        <p:nvPicPr>
          <p:cNvPr id="454" name="Google Shape;45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069" y="445025"/>
            <a:ext cx="3150931" cy="26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" y="3306713"/>
            <a:ext cx="2949124" cy="1836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9112" y="3104899"/>
            <a:ext cx="6194888" cy="2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1"/>
          <p:cNvSpPr txBox="1">
            <a:spLocks noGrp="1"/>
          </p:cNvSpPr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Combining: Ensemble Gate</a:t>
            </a:r>
            <a:endParaRPr/>
          </a:p>
        </p:txBody>
      </p:sp>
      <p:sp>
        <p:nvSpPr>
          <p:cNvPr id="462" name="Google Shape;462;p71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Gate</a:t>
            </a:r>
            <a:endParaRPr/>
          </a:p>
        </p:txBody>
      </p:sp>
      <p:sp>
        <p:nvSpPr>
          <p:cNvPr id="468" name="Google Shape;468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Significantly worse performance than anticipated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Accuracy was ~66% with previous totally overfit XGBoost model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New model is better, but worse than both CNN and XGBoost individually; Result of XGBoost still overfitting</a:t>
            </a:r>
            <a:endParaRPr/>
          </a:p>
        </p:txBody>
      </p:sp>
      <p:pic>
        <p:nvPicPr>
          <p:cNvPr id="469" name="Google Shape;46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5988"/>
            <a:ext cx="49149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600" y="2029075"/>
            <a:ext cx="3689400" cy="3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3"/>
          <p:cNvSpPr txBox="1">
            <a:spLocks noGrp="1"/>
          </p:cNvSpPr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Combining: Concatenation</a:t>
            </a:r>
            <a:endParaRPr/>
          </a:p>
        </p:txBody>
      </p:sp>
      <p:sp>
        <p:nvSpPr>
          <p:cNvPr id="476" name="Google Shape;476;p7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endParaRPr/>
          </a:p>
        </p:txBody>
      </p:sp>
      <p:sp>
        <p:nvSpPr>
          <p:cNvPr id="482" name="Google Shape;482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1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Using a Neural Network Classifier still remains the best method of concatenation.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Slight improvement in most metrics over CNN</a:t>
            </a:r>
            <a:endParaRPr/>
          </a:p>
        </p:txBody>
      </p:sp>
      <p:sp>
        <p:nvSpPr>
          <p:cNvPr id="483" name="Google Shape;483;p74"/>
          <p:cNvSpPr/>
          <p:nvPr/>
        </p:nvSpPr>
        <p:spPr>
          <a:xfrm>
            <a:off x="6890413" y="3677975"/>
            <a:ext cx="1377300" cy="4425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Neural Network Classifier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4" name="Google Shape;484;p74"/>
          <p:cNvSpPr/>
          <p:nvPr/>
        </p:nvSpPr>
        <p:spPr>
          <a:xfrm>
            <a:off x="7804688" y="4577675"/>
            <a:ext cx="1088100" cy="4425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XGBoost features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5" name="Google Shape;485;p74"/>
          <p:cNvSpPr/>
          <p:nvPr/>
        </p:nvSpPr>
        <p:spPr>
          <a:xfrm>
            <a:off x="6327713" y="4577675"/>
            <a:ext cx="963000" cy="442500"/>
          </a:xfrm>
          <a:prstGeom prst="roundRect">
            <a:avLst>
              <a:gd name="adj" fmla="val 50000"/>
            </a:avLst>
          </a:prstGeom>
          <a:solidFill>
            <a:srgbClr val="0D5C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CNN features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86" name="Google Shape;486;p74"/>
          <p:cNvCxnSpPr>
            <a:stCxn id="483" idx="2"/>
            <a:endCxn id="484" idx="0"/>
          </p:cNvCxnSpPr>
          <p:nvPr/>
        </p:nvCxnSpPr>
        <p:spPr>
          <a:xfrm rot="-5400000" flipH="1">
            <a:off x="7735363" y="3964175"/>
            <a:ext cx="457200" cy="769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7" name="Google Shape;487;p74"/>
          <p:cNvCxnSpPr>
            <a:stCxn id="485" idx="0"/>
            <a:endCxn id="483" idx="2"/>
          </p:cNvCxnSpPr>
          <p:nvPr/>
        </p:nvCxnSpPr>
        <p:spPr>
          <a:xfrm rot="-5400000">
            <a:off x="6965513" y="3964175"/>
            <a:ext cx="457200" cy="769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8" name="Google Shape;488;p74"/>
          <p:cNvSpPr/>
          <p:nvPr/>
        </p:nvSpPr>
        <p:spPr>
          <a:xfrm>
            <a:off x="7013348" y="2971125"/>
            <a:ext cx="1131300" cy="442500"/>
          </a:xfrm>
          <a:prstGeom prst="roundRect">
            <a:avLst>
              <a:gd name="adj" fmla="val 50000"/>
            </a:avLst>
          </a:prstGeom>
          <a:solidFill>
            <a:srgbClr val="009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489" name="Google Shape;489;p74"/>
          <p:cNvCxnSpPr>
            <a:stCxn id="488" idx="2"/>
            <a:endCxn id="483" idx="0"/>
          </p:cNvCxnSpPr>
          <p:nvPr/>
        </p:nvCxnSpPr>
        <p:spPr>
          <a:xfrm rot="-5400000" flipH="1">
            <a:off x="7447148" y="3545475"/>
            <a:ext cx="264300" cy="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0" name="Google Shape;49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025" y="1981063"/>
            <a:ext cx="2096724" cy="316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16771"/>
            <a:ext cx="3717025" cy="2326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5958" y="0"/>
            <a:ext cx="3328192" cy="28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Concatenation</a:t>
            </a:r>
            <a:endParaRPr/>
          </a:p>
        </p:txBody>
      </p:sp>
      <p:sp>
        <p:nvSpPr>
          <p:cNvPr id="498" name="Google Shape;498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1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Using a Neural Network Classifier still remains the best method of concatenation.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Slight improvement in most metrics over CNN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Overfitting issue - stems from XGBoost</a:t>
            </a:r>
            <a:endParaRPr/>
          </a:p>
        </p:txBody>
      </p:sp>
      <p:pic>
        <p:nvPicPr>
          <p:cNvPr id="499" name="Google Shape;49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958" y="0"/>
            <a:ext cx="3328192" cy="28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52475"/>
            <a:ext cx="3199175" cy="200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176" y="2809525"/>
            <a:ext cx="5944824" cy="23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6"/>
          <p:cNvSpPr txBox="1">
            <a:spLocks noGrp="1"/>
          </p:cNvSpPr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507" name="Google Shape;507;p76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513" name="Google Shape;513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More DATA‼️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78" name="Google Shape;378;p60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8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1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Demographics and Clinical data and MRI imaging data</a:t>
            </a:r>
            <a:endParaRPr/>
          </a:p>
          <a:p>
            <a:pPr marL="2286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416 subjects, highly imbalanced dataset (only 100 with CDR rating &gt; 0)</a:t>
            </a:r>
            <a:endParaRPr/>
          </a:p>
        </p:txBody>
      </p:sp>
      <p:sp>
        <p:nvSpPr>
          <p:cNvPr id="384" name="Google Shape;384;p61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model that utilizes demographics and clinical as well as MRI data</a:t>
            </a:r>
            <a:endParaRPr/>
          </a:p>
        </p:txBody>
      </p:sp>
      <p:sp>
        <p:nvSpPr>
          <p:cNvPr id="385" name="Google Shape;385;p61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0 - Normal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0.5, 1, 2 - Demented</a:t>
            </a:r>
            <a:endParaRPr/>
          </a:p>
        </p:txBody>
      </p:sp>
      <p:sp>
        <p:nvSpPr>
          <p:cNvPr id="386" name="Google Shape;386;p61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87" name="Google Shape;387;p61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Open Access Series of Imaging Studies 1 (OASIS-1)</a:t>
            </a:r>
            <a:endParaRPr sz="1800" dirty="0"/>
          </a:p>
        </p:txBody>
      </p:sp>
      <p:sp>
        <p:nvSpPr>
          <p:cNvPr id="388" name="Google Shape;388;p61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 dirty="0"/>
              <a:t>Goal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389" name="Google Shape;389;p61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Clinical Dementia Rating (CDR) value classes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>
            <a:spLocks noGrp="1"/>
          </p:cNvSpPr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395" name="Google Shape;395;p62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67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MRI Data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GIFs of masked, gain-field corrected, transverse MRI scans of the brain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Demographics Data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Gender (M/F)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Handedness (Hand)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Age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Education (Educ)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Socioeconomic status (SES)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Clinical Data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Mini-Mental State Examination (MMSE)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Estimated total intracranial volume (eTIV) (mm3 )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Atlas scaling factor (ASF) 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Normalized whole brain volume (nWBV)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Clinical Dementia Rating (CDR; 0 = nondemented; 0.5 = very mild dementia; 1 = mild dementia; 2 = moderate dementia)</a:t>
            </a:r>
            <a:endParaRPr/>
          </a:p>
        </p:txBody>
      </p:sp>
      <p:sp>
        <p:nvSpPr>
          <p:cNvPr id="401" name="Google Shape;401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OASIS-1 Data</a:t>
            </a:r>
            <a:endParaRPr/>
          </a:p>
        </p:txBody>
      </p:sp>
      <p:pic>
        <p:nvPicPr>
          <p:cNvPr id="402" name="Google Shape;40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00" y="-12"/>
            <a:ext cx="1676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3"/>
          <p:cNvPicPr preferRelativeResize="0"/>
          <p:nvPr/>
        </p:nvPicPr>
        <p:blipFill rotWithShape="1">
          <a:blip r:embed="rId4">
            <a:alphaModFix/>
          </a:blip>
          <a:srcRect b="5410"/>
          <a:stretch/>
        </p:blipFill>
        <p:spPr>
          <a:xfrm>
            <a:off x="5363625" y="2142875"/>
            <a:ext cx="3780300" cy="22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573316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MRI Data</a:t>
            </a:r>
            <a:endParaRPr b="1" dirty="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dirty="0"/>
              <a:t>GIFs of masked, gain-field corrected, transverse MRI scans of the brain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Demographics Data</a:t>
            </a:r>
            <a:endParaRPr b="1" dirty="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dirty="0"/>
              <a:t>Gender (M/F)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trike="sngStrike" dirty="0"/>
              <a:t>Handedness (Hand)</a:t>
            </a:r>
            <a:endParaRPr strike="sngStrike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dirty="0"/>
              <a:t>Age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dirty="0"/>
              <a:t>Education (Educ)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dirty="0"/>
              <a:t>Socioeconomic status (SES)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Clinical Data</a:t>
            </a:r>
            <a:endParaRPr b="1" dirty="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dirty="0"/>
              <a:t>Mini-Mental State Examination (MMSE)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dirty="0"/>
              <a:t>Estimated total intracranial volume (eTIV) (mm3 ) 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dirty="0"/>
              <a:t>Atlas scaling factor (ASF) 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dirty="0"/>
              <a:t>Normalized whole brain volume (nWBV)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trike="sngStrike" dirty="0"/>
              <a:t>Clinical </a:t>
            </a:r>
            <a:r>
              <a:rPr lang="en" dirty="0"/>
              <a:t>Dementia Rating (0 = nondemented; 1 = Demented)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Barlow"/>
                <a:ea typeface="Barlow"/>
                <a:cs typeface="Barlow"/>
                <a:sym typeface="Barlow"/>
              </a:rPr>
              <a:t>Preserve all N/A values</a:t>
            </a:r>
            <a:endParaRPr b="1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9" name="Google Shape;409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OASIS-1 Data</a:t>
            </a:r>
            <a:endParaRPr/>
          </a:p>
        </p:txBody>
      </p:sp>
      <p:pic>
        <p:nvPicPr>
          <p:cNvPr id="410" name="Google Shape;41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7600" y="-12"/>
            <a:ext cx="1676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64"/>
          <p:cNvPicPr preferRelativeResize="0"/>
          <p:nvPr/>
        </p:nvPicPr>
        <p:blipFill rotWithShape="1">
          <a:blip r:embed="rId4">
            <a:alphaModFix/>
          </a:blip>
          <a:srcRect b="5410"/>
          <a:stretch/>
        </p:blipFill>
        <p:spPr>
          <a:xfrm>
            <a:off x="5363625" y="2142875"/>
            <a:ext cx="3780300" cy="22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>
            <a:spLocks noGrp="1"/>
          </p:cNvSpPr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&amp; Clinical Data</a:t>
            </a:r>
            <a:endParaRPr/>
          </a:p>
        </p:txBody>
      </p:sp>
      <p:sp>
        <p:nvSpPr>
          <p:cNvPr id="417" name="Google Shape;417;p65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model is the best performing model overall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Uses the binary classification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Previously, XGBoost was overfitting on the training data, producing 100% accuracy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Adding L1 and L2 regularization reduced overfitting, but didn’t eliminate it.</a:t>
            </a:r>
            <a:endParaRPr/>
          </a:p>
        </p:txBody>
      </p:sp>
      <p:sp>
        <p:nvSpPr>
          <p:cNvPr id="423" name="Google Shape;423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Model for Demographic &amp; Clinical Data</a:t>
            </a:r>
            <a:endParaRPr sz="2900"/>
          </a:p>
        </p:txBody>
      </p:sp>
      <p:pic>
        <p:nvPicPr>
          <p:cNvPr id="424" name="Google Shape;42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8300"/>
            <a:ext cx="4377450" cy="2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4075" y="2324075"/>
            <a:ext cx="3339926" cy="28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7"/>
          <p:cNvSpPr txBox="1">
            <a:spLocks noGrp="1"/>
          </p:cNvSpPr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for MRI Images</a:t>
            </a:r>
            <a:endParaRPr/>
          </a:p>
        </p:txBody>
      </p:sp>
      <p:sp>
        <p:nvSpPr>
          <p:cNvPr id="431" name="Google Shape;431;p67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On-screen Show (16:9)</PresentationFormat>
  <Paragraphs>98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Hepta Slab</vt:lpstr>
      <vt:lpstr>Barlow Medium</vt:lpstr>
      <vt:lpstr>Hepta Slab Medium</vt:lpstr>
      <vt:lpstr>Roboto</vt:lpstr>
      <vt:lpstr>Hepta Slab Light</vt:lpstr>
      <vt:lpstr>Barlow</vt:lpstr>
      <vt:lpstr>Arial</vt:lpstr>
      <vt:lpstr>Barlow ExtraLight</vt:lpstr>
      <vt:lpstr>Barlow Light</vt:lpstr>
      <vt:lpstr>Simple Light</vt:lpstr>
      <vt:lpstr>Strategy Plan</vt:lpstr>
      <vt:lpstr>Multimodal Prediction of Alzheimer’s Disease</vt:lpstr>
      <vt:lpstr>Background</vt:lpstr>
      <vt:lpstr>Background</vt:lpstr>
      <vt:lpstr>Data</vt:lpstr>
      <vt:lpstr>OASIS-1 Data</vt:lpstr>
      <vt:lpstr>OASIS-1 Data</vt:lpstr>
      <vt:lpstr>Model for Demographic &amp; Clinical Data</vt:lpstr>
      <vt:lpstr>Model for Demographic &amp; Clinical Data</vt:lpstr>
      <vt:lpstr>Model for MRI Images</vt:lpstr>
      <vt:lpstr>Model for MRI Images</vt:lpstr>
      <vt:lpstr>Model for MRI Images</vt:lpstr>
      <vt:lpstr>Model for MRI Images</vt:lpstr>
      <vt:lpstr>Combining: Ensemble Gate</vt:lpstr>
      <vt:lpstr>Ensemble Gate</vt:lpstr>
      <vt:lpstr>Combining: Concatenation</vt:lpstr>
      <vt:lpstr>Concatenation</vt:lpstr>
      <vt:lpstr>Concatenation</vt:lpstr>
      <vt:lpstr>Future Improvements</vt:lpstr>
      <vt:lpstr>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Aadarsha Gopala Reddy</cp:lastModifiedBy>
  <cp:revision>1</cp:revision>
  <dcterms:modified xsi:type="dcterms:W3CDTF">2024-12-10T09:23:25Z</dcterms:modified>
</cp:coreProperties>
</file>