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66" r:id="rId4"/>
    <p:sldId id="267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6CD3B-B10C-02CA-63E4-38A780F2E94E}" v="61" dt="2025-06-02T12:44:37.084"/>
    <p1510:client id="{BD119F06-0963-E79E-8458-6899C9B65CA9}" v="78" dt="2025-06-02T12:47:49.498"/>
    <p1510:client id="{C461DD3F-09AB-D29E-CF0A-F47A984773D7}" v="48" dt="2025-06-02T12:43:35.586"/>
    <p1510:client id="{E1F89E11-B7F4-F004-6276-5BF644B017AB}" v="112" dt="2025-06-02T12:28:46.383"/>
    <p1510:client id="{F3EB6F2D-FADC-746C-C707-51A7DAA35A31}" v="63" dt="2025-06-02T12:18:57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77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0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0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hu-HU" dirty="0"/>
              <a:t>Az 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r>
              <a:rPr lang="hu-HU" dirty="0"/>
              <a:t> történelme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endParaRPr lang="hu-HU"/>
          </a:p>
        </p:txBody>
      </p:sp>
      <p:pic>
        <p:nvPicPr>
          <p:cNvPr id="22" name="Picture 3" descr="A mintázatok által végzett összes absztrakt kép">
            <a:extLst>
              <a:ext uri="{FF2B5EF4-FFF2-40B4-BE49-F238E27FC236}">
                <a16:creationId xmlns:a16="http://schemas.microsoft.com/office/drawing/2014/main" id="{F39D6AE1-0749-E1C1-6F48-72B0547E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2" r="16140" b="-6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5422-7DC5-FAAD-4711-BDD6A225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az eredeti célja?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8E50-5616-CAB8-11EA-C3C1C340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66094"/>
            <a:ext cx="10691265" cy="43089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1800">
                <a:ea typeface="+mn-lt"/>
                <a:cs typeface="+mn-lt"/>
              </a:rPr>
              <a:t>Az AI (mesterséges intelligencia) eredeti célja az volt, hogy olyan rendszereket és gépeket hozzanak létre, amelyek képesek emberi szintű kognitív képességek – például tanulás,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érvelés, problémamegoldás, nyelvmegértés és észlelés – végrehajtására.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A mesterséges intelligencia kutatásának kezdeti célja az volt, hogy megértsék,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hogyan lehet gépeket "intelligenssé" tenni,</a:t>
            </a:r>
          </a:p>
          <a:p>
            <a:r>
              <a:rPr lang="hu-HU" sz="1800">
                <a:ea typeface="+mn-lt"/>
                <a:cs typeface="+mn-lt"/>
              </a:rPr>
              <a:t> és hogy ezek a gépek képesek legyenek komplex döntéseket hozni,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adaptálódni új helyzetekhez, és akár olyan feladatokat végezni,</a:t>
            </a:r>
          </a:p>
          <a:p>
            <a:r>
              <a:rPr lang="hu-HU" sz="1800">
                <a:ea typeface="+mn-lt"/>
                <a:cs typeface="+mn-lt"/>
              </a:rPr>
              <a:t> amelyeket korábban csak emberek tudtak. Az AI az alábbi fő célokkal indult:</a:t>
            </a:r>
            <a:endParaRPr lang="hu-HU" sz="1800"/>
          </a:p>
          <a:p>
            <a:endParaRPr lang="hu-HU" sz="1800"/>
          </a:p>
          <a:p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58025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57D4-216C-1DB8-9257-29A1A9A7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705"/>
          </a:xfrm>
        </p:spPr>
        <p:txBody>
          <a:bodyPr/>
          <a:lstStyle/>
          <a:p>
            <a:r>
              <a:rPr lang="hu-HU" dirty="0"/>
              <a:t>Mi volt az eredeti célja?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4310-E16D-1B96-911B-F57806D8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66801"/>
            <a:ext cx="8595360" cy="475955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1. Automatizálás és Hatékonyság Növelése: A mesterséges intelligencia alapvető célja kezdetben az volt,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hogy egyszerűbbé és hatékonyabbá tegye az emberi munka egyes aspektusait. A gépek képesek voltak gyorsan, pontosan és hibátlanul végrehajtani a szabályalapú feladatokat, amelyek monotonná váltak.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2. Emberi Képességek Szimulálása: Az egyik legfontosabb cél az volt, hogy gépeket építsenek, amelyek képesek utánozni vagy szimulálni az emberi intelligenciát. 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Az AI kutatók szeretnék megérteni, hogyan működik az emberi gondolkodás, és hogyan lehet ezt mesterséges rendszerekbe átültetni.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3. Önálló Tanulás és Fejlődés: Az AI kutatásának egyik kulcsfontosságú célja a gépek képesítése arra, hogy saját tapasztalataik és adataik alapján tanuljanak,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és így javítsák a teljesítményüket a különböző feladatokban. Az ilyen rendszerek – mint a gépi tanulás (</a:t>
            </a:r>
            <a:r>
              <a:rPr lang="hu-HU" sz="5500" err="1">
                <a:latin typeface="Calisto MT"/>
              </a:rPr>
              <a:t>machine</a:t>
            </a:r>
            <a:r>
              <a:rPr lang="hu-HU" sz="5500">
                <a:latin typeface="Calisto MT"/>
              </a:rPr>
              <a:t> </a:t>
            </a:r>
            <a:r>
              <a:rPr lang="hu-HU" sz="5500" err="1">
                <a:latin typeface="Calisto MT"/>
              </a:rPr>
              <a:t>learning</a:t>
            </a:r>
            <a:r>
              <a:rPr lang="hu-HU" sz="5500">
                <a:latin typeface="Calisto MT"/>
              </a:rPr>
              <a:t>) és a mélytanulás (</a:t>
            </a:r>
            <a:r>
              <a:rPr lang="hu-HU" sz="5500" err="1">
                <a:latin typeface="Calisto MT"/>
              </a:rPr>
              <a:t>deep</a:t>
            </a:r>
            <a:r>
              <a:rPr lang="hu-HU" sz="5500">
                <a:latin typeface="Calisto MT"/>
              </a:rPr>
              <a:t> </a:t>
            </a:r>
            <a:r>
              <a:rPr lang="hu-HU" sz="5500" err="1">
                <a:latin typeface="Calisto MT"/>
              </a:rPr>
              <a:t>learning</a:t>
            </a:r>
            <a:r>
              <a:rPr lang="hu-HU" sz="5500">
                <a:latin typeface="Calisto MT"/>
              </a:rPr>
              <a:t>) – azóta is az AI fejlődésének központjában állnak.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4. Problémamegoldás: Az AI kezdeti kutatásai között szerepelt az is, hogy gépekkel olyan problémákat oldjanak meg,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amelyek emberi kreativitást vagy komplex gondolkodást igényelnek. Ez magában foglalta a logikai és matematikai problémák megoldását, valamint a valós világban előforduló bonyolult helyzetek kezelését.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Az AI fejlődése során a célok természetesen szélesedtek és komplexebbé váltak.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Ma már az AI célja nem csupán az emberi szintű intelligencia reprodukálása, hanem a mesterséges rendszerek olyan új képességek kifejlesztése is,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hu-HU" sz="5500">
                <a:latin typeface="Calisto MT"/>
              </a:rPr>
              <a:t>amelyek az emberi gondolkodás számára nem ismertek vagy elérhetetlenek. Az AI a tudományos kutatásokban, az orvostudományban, a gazdaságban,</a:t>
            </a:r>
            <a:endParaRPr lang="hu-HU">
              <a:solidFill>
                <a:srgbClr val="FFFFFF"/>
              </a:solidFill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363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EE66-A831-BC2C-A8C8-14EBE7CE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all" dirty="0">
                <a:solidFill>
                  <a:srgbClr val="EBEBEB"/>
                </a:solidFill>
                <a:latin typeface="Century Gothic"/>
              </a:rPr>
              <a:t>Mi volt az eredeti célja?</a:t>
            </a:r>
            <a:endParaRPr lang="hu-HU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5A0A-7001-A805-DAD0-18A27215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8437"/>
            <a:ext cx="8946541" cy="48899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hu-HU" sz="1000">
                <a:latin typeface="Calisto MT"/>
              </a:rPr>
              <a:t>a művészetekben és a szórakoztatóiparban is egyre nagyobb szerepet kap.</a:t>
            </a: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hogy egyszerűbbé és hatékonyabbá tegye az emberi munka egyes aspektusait. A gépek képesek voltak gyorsan, pontosan és hibátlanul végrehajtani a szabályalapú feladatokat, amelyek monotonná váltak.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endParaRPr lang="hu-HU" sz="1000"/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2. Emberi Képességek Szimulálása: Az egyik legfontosabb cél az volt, hogy gépeket építsenek, amelyek képesek utánozni vagy szimulálni az emberi intelligenciát. 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Az AI kutatók szeretnék megérteni, hogyan működik az emberi gondolkodás, és hogyan lehet ezt mesterséges rendszerekbe átültetni.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endParaRPr lang="hu-HU" sz="1000"/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3. Önálló Tanulás és Fejlődés: Az AI kutatásának egyik kulcsfontosságú célja a gépek képesítése arra, hogy saját tapasztalataik és adataik alapján tanuljanak,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és így javítsák a teljesítményüket a különböző feladatokban. Az ilyen rendszerek – mint a gépi tanulás (</a:t>
            </a:r>
            <a:r>
              <a:rPr lang="hu-HU" sz="1000" err="1">
                <a:latin typeface="Trade Gothic Next Light"/>
              </a:rPr>
              <a:t>machine</a:t>
            </a:r>
            <a:r>
              <a:rPr lang="hu-HU" sz="1000">
                <a:latin typeface="Trade Gothic Next Light"/>
              </a:rPr>
              <a:t> </a:t>
            </a:r>
            <a:r>
              <a:rPr lang="hu-HU" sz="1000" err="1">
                <a:latin typeface="Trade Gothic Next Light"/>
              </a:rPr>
              <a:t>learning</a:t>
            </a:r>
            <a:r>
              <a:rPr lang="hu-HU" sz="1000">
                <a:latin typeface="Trade Gothic Next Light"/>
              </a:rPr>
              <a:t>) és a mélytanulás (</a:t>
            </a:r>
            <a:r>
              <a:rPr lang="hu-HU" sz="1000" err="1">
                <a:latin typeface="Trade Gothic Next Light"/>
              </a:rPr>
              <a:t>deep</a:t>
            </a:r>
            <a:r>
              <a:rPr lang="hu-HU" sz="1000">
                <a:latin typeface="Trade Gothic Next Light"/>
              </a:rPr>
              <a:t> </a:t>
            </a:r>
            <a:r>
              <a:rPr lang="hu-HU" sz="1000" err="1">
                <a:latin typeface="Trade Gothic Next Light"/>
              </a:rPr>
              <a:t>learning</a:t>
            </a:r>
            <a:r>
              <a:rPr lang="hu-HU" sz="1000">
                <a:latin typeface="Trade Gothic Next Light"/>
              </a:rPr>
              <a:t>) – azóta is az AI fejlődésének központjában állnak.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endParaRPr lang="hu-HU" sz="1000"/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4. Problémamegoldás: Az AI kezdeti kutatásai között szerepelt az is, hogy gépekkel olyan problémákat oldjanak meg,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amelyek emberi kreativitást vagy komplex gondolkodást igényelnek. Ez magában foglalta a logikai és matematikai problémák megoldását, valamint a valós világban előforduló bonyolult helyzetek kezelését.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endParaRPr lang="hu-HU" sz="1000"/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Az AI fejlődése során a célok természetesen szélesedtek és komplexebbé váltak.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Ma már az AI célja nem csupán az emberi szintű intelligencia reprodukálása, hanem a mesterséges rendszerek olyan új képességek kifejlesztése is,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amelyek az emberi gondolkodás számára nem ismertek vagy elérhetetlenek. Az AI a tudományos kutatásokban, az orvostudományban, a gazdaságban,</a:t>
            </a:r>
            <a:endParaRPr lang="en-US" sz="1000">
              <a:latin typeface="Trade Gothic Next Light"/>
            </a:endParaRPr>
          </a:p>
          <a:p>
            <a:pPr>
              <a:buClr>
                <a:srgbClr val="EF53A5"/>
              </a:buClr>
            </a:pPr>
            <a:r>
              <a:rPr lang="hu-HU" sz="1000">
                <a:latin typeface="Trade Gothic Next Light"/>
              </a:rPr>
              <a:t>a művészetekben és a szórakoztatóiparban is egyre nagyobb szerepet kap.</a:t>
            </a:r>
          </a:p>
          <a:p>
            <a:pPr>
              <a:buClr>
                <a:srgbClr val="EF53A5"/>
              </a:buClr>
            </a:pPr>
            <a:endParaRPr lang="hu-HU" sz="1000"/>
          </a:p>
        </p:txBody>
      </p:sp>
    </p:spTree>
    <p:extLst>
      <p:ext uri="{BB962C8B-B14F-4D97-AF65-F5344CB8AC3E}">
        <p14:creationId xmlns:p14="http://schemas.microsoft.com/office/powerpoint/2010/main" val="354649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4898-E5BE-1233-F2C2-9BED3540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9A72-5E87-A1AE-AE0C-EEDCB357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+mn-lt"/>
                <a:cs typeface="+mn-lt"/>
              </a:rPr>
              <a:t>Az AI számos területen felhasználható, beleértve az automatizálást, adatbányászatot, egészségügyi rendszereket, ügyfélszolgálatot, biztonsági rendszereket, műszaki fejlesztéseket, sőt még a szórakoztatást is.</a:t>
            </a:r>
          </a:p>
          <a:p>
            <a:r>
              <a:rPr lang="hu-HU">
                <a:ea typeface="+mn-lt"/>
                <a:cs typeface="+mn-lt"/>
              </a:rPr>
              <a:t>Az AI segítségével automatizálhatjuk például a rendelések feldolgozását, könnyebben és gyorsabban mérhetjük az ügyfél elégedettségi szintet, egészségügyi szakembereknek segíthet a betegek kezelésének tervezésében és a gyógyulási folyamat nyomon követésében, sőt olykor még a betegségeket is képes gyorsabban diagnosztizálni, mint a humán orvosok. Oktatási intézmények számára lehetővé teszi, hogy fejleszthessék a tanulási folyamatot és ezáltal növeljék a diákok eredményességét. De az AI ugyanilyen hasznos lehet akár művészeknek, tervezőknek és íróknak is, mivel teret ad új, kreatív megközelítések felfedezésére.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82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07D9-06C9-D803-B946-0E090E16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Hátrányai: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8EBD-ED3F-2ABD-46C4-29FCC4A8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endParaRPr lang="hu-HU"/>
          </a:p>
          <a:p>
            <a:r>
              <a:rPr lang="hu-HU">
                <a:ea typeface="+mn-lt"/>
                <a:cs typeface="+mn-lt"/>
              </a:rPr>
              <a:t>Az AI – bármilyen csábítóan hangzik is első hallásra – használata számos biztonsági és etikai kockázattal jár. Vegyük például, hogy hajlamosak lehetnek a </a:t>
            </a:r>
            <a:r>
              <a:rPr lang="hu-HU" err="1">
                <a:ea typeface="+mn-lt"/>
                <a:cs typeface="+mn-lt"/>
              </a:rPr>
              <a:t>kibertámadásokra</a:t>
            </a:r>
            <a:r>
              <a:rPr lang="hu-HU">
                <a:ea typeface="+mn-lt"/>
                <a:cs typeface="+mn-lt"/>
              </a:rPr>
              <a:t> és adathalászatokra. Ez veszélyeztetheti az adatok biztonságát, ezáltal az ügyfelek magánéletét, ami mondjuk egy jogi irodánál nagyon súlyos következményeket vonhat maga után. És ha már a jogi ügyeknél járunk, az AI használata felelősségi kérdéseket is felvet főként akkor, ha fontos kérdésekről van szó, például a büntetőjogi ítélkezés során. Ha rosszul tervezik, rosszul tanítják ezeket a rendszereket, a bemeneti adatok torzulnak, ezáltal a döntések is hibásak, diszkriminatívak lehetek. Az AI használatával értékrendi és erkölcsi kérdések is megjelennek, mivel veszélybe kerülnek az emberi munkahelyek. Ugyanis, ha a folyamatokat automatizáljuk, a dolgozók munkája kvázi feleslegessé, okafogyottá válik és emberek milliói veszíthetik el a megélhetésüket.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8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ABFF-37F2-63F0-44C5-8988E484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szabályok közé kéne zárni?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11E7-46BD-70F5-4565-8FA4AA79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2" y="1922635"/>
            <a:ext cx="10691265" cy="37398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2400" dirty="0">
                <a:ea typeface="+mn-lt"/>
                <a:cs typeface="+mn-lt"/>
              </a:rPr>
              <a:t>-Adatvédelem és megfigyelés: Szabályozni kéne, hogy </a:t>
            </a:r>
            <a:r>
              <a:rPr lang="hu-HU" sz="2400" dirty="0" err="1">
                <a:ea typeface="+mn-lt"/>
                <a:cs typeface="+mn-lt"/>
              </a:rPr>
              <a:t>mitlyen</a:t>
            </a:r>
            <a:r>
              <a:rPr lang="hu-HU" sz="2400" dirty="0">
                <a:ea typeface="+mn-lt"/>
                <a:cs typeface="+mn-lt"/>
              </a:rPr>
              <a:t> adatokat figyelnek, miket használhatnak fel</a:t>
            </a:r>
            <a:br>
              <a:rPr lang="hu-HU" sz="2400" dirty="0">
                <a:ea typeface="+mn-lt"/>
                <a:cs typeface="+mn-lt"/>
              </a:rPr>
            </a:br>
            <a:r>
              <a:rPr lang="hu-HU" sz="2400" dirty="0">
                <a:ea typeface="+mn-lt"/>
                <a:cs typeface="+mn-lt"/>
              </a:rPr>
              <a:t>-Diszkrimináció és méltányosság: Minden emberrel egyenlően kéne bánnia, a vicceit vissza fogni, ezek a mostani állapotban sértők lehetnek egyesek számára</a:t>
            </a:r>
            <a:br>
              <a:rPr lang="hu-HU" sz="2400" dirty="0">
                <a:ea typeface="+mn-lt"/>
                <a:cs typeface="+mn-lt"/>
              </a:rPr>
            </a:br>
            <a:r>
              <a:rPr lang="hu-HU" sz="2400" dirty="0">
                <a:ea typeface="+mn-lt"/>
                <a:cs typeface="+mn-lt"/>
              </a:rPr>
              <a:t>-Felelőség és </a:t>
            </a:r>
            <a:r>
              <a:rPr lang="hu-HU" sz="2400" dirty="0" err="1">
                <a:ea typeface="+mn-lt"/>
                <a:cs typeface="+mn-lt"/>
              </a:rPr>
              <a:t>elszámlálhatóság</a:t>
            </a:r>
            <a:r>
              <a:rPr lang="hu-HU" sz="2400" dirty="0">
                <a:ea typeface="+mn-lt"/>
                <a:cs typeface="+mn-lt"/>
              </a:rPr>
              <a:t>: Ha hibázik az AI,, akkor utána kell nézni, hogy miért hibázott, a hibát automatikusan javítsa törvényekkel tisztában kell lennie</a:t>
            </a:r>
            <a:br>
              <a:rPr lang="hu-HU" sz="2400" dirty="0">
                <a:ea typeface="+mn-lt"/>
                <a:cs typeface="+mn-lt"/>
              </a:rPr>
            </a:br>
            <a:r>
              <a:rPr lang="hu-HU" sz="2400" dirty="0">
                <a:ea typeface="+mn-lt"/>
                <a:cs typeface="+mn-lt"/>
              </a:rPr>
              <a:t>-Biztonság és védelem: Tiltott információkat nem megosztani vele mint </a:t>
            </a:r>
            <a:r>
              <a:rPr lang="hu-HU" sz="2400" dirty="0" err="1">
                <a:ea typeface="+mn-lt"/>
                <a:cs typeface="+mn-lt"/>
              </a:rPr>
              <a:t>pl</a:t>
            </a:r>
            <a:r>
              <a:rPr lang="hu-HU" sz="2400" dirty="0">
                <a:ea typeface="+mn-lt"/>
                <a:cs typeface="+mn-lt"/>
              </a:rPr>
              <a:t>: Drogok előállítása, járművek ellopása stb.</a:t>
            </a:r>
            <a:br>
              <a:rPr lang="hu-HU" sz="2400" dirty="0">
                <a:ea typeface="+mn-lt"/>
                <a:cs typeface="+mn-lt"/>
              </a:rPr>
            </a:br>
            <a:r>
              <a:rPr lang="hu-HU" sz="2400" dirty="0">
                <a:ea typeface="+mn-lt"/>
                <a:cs typeface="+mn-lt"/>
              </a:rPr>
              <a:t>-Etikai szempontok: Korlátozni a szolgáltatásokat mert egy képpel egy egész videót lehet csinálni egy ember arcával, így bármit rálehet fogni bárkire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28706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818B-72A2-AFE8-1387-9C3F06E3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707" y="3127828"/>
            <a:ext cx="6191837" cy="609093"/>
          </a:xfrm>
        </p:spPr>
        <p:txBody>
          <a:bodyPr>
            <a:normAutofit fontScale="90000"/>
          </a:bodyPr>
          <a:lstStyle/>
          <a:p>
            <a:r>
              <a:rPr lang="hu-HU"/>
              <a:t>Köszönjük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0B9A-E169-F50E-EEF7-5499561E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2" y="6313206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Készítette: Koncz Boglárka, Körmendy-Rácz Ágoston, </a:t>
            </a:r>
            <a:r>
              <a:rPr lang="hu-HU" err="1"/>
              <a:t>Zágoni</a:t>
            </a:r>
            <a:r>
              <a:rPr lang="hu-HU"/>
              <a:t> Bertalan</a:t>
            </a:r>
          </a:p>
        </p:txBody>
      </p:sp>
    </p:spTree>
    <p:extLst>
      <p:ext uri="{BB962C8B-B14F-4D97-AF65-F5344CB8AC3E}">
        <p14:creationId xmlns:p14="http://schemas.microsoft.com/office/powerpoint/2010/main" val="1890956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Az Artificial Intelligence történelme</vt:lpstr>
      <vt:lpstr>Mi volt az eredeti célja?</vt:lpstr>
      <vt:lpstr>Mi volt az eredeti célja?</vt:lpstr>
      <vt:lpstr>Mi volt az eredeti célja?</vt:lpstr>
      <vt:lpstr>Előnyei:</vt:lpstr>
      <vt:lpstr>Hátrányai:</vt:lpstr>
      <vt:lpstr>Milyen szabályok közé kéne zárni?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2025-06-02T11:12:46Z</dcterms:created>
  <dcterms:modified xsi:type="dcterms:W3CDTF">2025-06-02T12:47:57Z</dcterms:modified>
</cp:coreProperties>
</file>