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68" r:id="rId5"/>
    <p:sldId id="272" r:id="rId6"/>
    <p:sldId id="262" r:id="rId7"/>
    <p:sldId id="281" r:id="rId8"/>
    <p:sldId id="282" r:id="rId9"/>
    <p:sldId id="283" r:id="rId10"/>
    <p:sldId id="286" r:id="rId11"/>
    <p:sldId id="285" r:id="rId12"/>
    <p:sldId id="284" r:id="rId13"/>
    <p:sldId id="287" r:id="rId14"/>
    <p:sldId id="289" r:id="rId15"/>
    <p:sldId id="288" r:id="rId16"/>
    <p:sldId id="290" r:id="rId17"/>
    <p:sldId id="292" r:id="rId18"/>
    <p:sldId id="291" r:id="rId19"/>
    <p:sldId id="293" r:id="rId20"/>
    <p:sldId id="294" r:id="rId21"/>
    <p:sldId id="295" r:id="rId22"/>
    <p:sldId id="257"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shmita Yekkaldevi" initials="RY" lastIdx="1" clrIdx="0">
    <p:extLst>
      <p:ext uri="{19B8F6BF-5375-455C-9EA6-DF929625EA0E}">
        <p15:presenceInfo xmlns:p15="http://schemas.microsoft.com/office/powerpoint/2012/main" userId="db6bebc54ac24a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474"/>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p:cViewPr>
        <p:scale>
          <a:sx n="77" d="100"/>
          <a:sy n="77" d="100"/>
        </p:scale>
        <p:origin x="902" y="115"/>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4/27/2024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0:39.503"/>
    </inkml:context>
    <inkml:brush xml:id="br0">
      <inkml:brushProperty name="width" value="0.05" units="cm"/>
      <inkml:brushProperty name="height" value="0.05" units="cm"/>
      <inkml:brushProperty name="color" value="#FFFFFF"/>
    </inkml:brush>
  </inkml:definitions>
  <inkml:trace contextRef="#ctx0" brushRef="#br0">29 1 24575,'0'21'0,"1"18"0,-2-1 0,-2 0 0,-10 57 0,8-69 0,1 1 0,2 0 0,1 34 0,2-354 0,-1 533-1365,0-228-5461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0:51.855"/>
    </inkml:context>
    <inkml:brush xml:id="br0">
      <inkml:brushProperty name="width" value="0.05" units="cm"/>
      <inkml:brushProperty name="height" value="0.05" units="cm"/>
      <inkml:brushProperty name="color" value="#FFFFFF"/>
    </inkml:brush>
  </inkml:definitions>
  <inkml:trace contextRef="#ctx0" brushRef="#br0">0 1 24575,'0'0'-8191</inkml:trace>
  <inkml:trace contextRef="#ctx0" brushRef="#br0" timeOffset="1">0 1 24575,'0'0'-8191</inkml:trace>
  <inkml:trace contextRef="#ctx0" brushRef="#br0" timeOffset="2">0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0:52.195"/>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0:53.608"/>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1:09.381"/>
    </inkml:context>
    <inkml:brush xml:id="br0">
      <inkml:brushProperty name="width" value="0.05" units="cm"/>
      <inkml:brushProperty name="height" value="0.05" units="cm"/>
      <inkml:brushProperty name="color" value="#FFFFFF"/>
    </inkml:brush>
  </inkml:definitions>
  <inkml:trace contextRef="#ctx0" brushRef="#br0">1 286 24575,'29'27'0,"-29"-26"0,0-1 0,1 1 0,-1-1 0,1 1 0,-1-1 0,0 1 0,1-1 0,-1 1 0,1-1 0,-1 1 0,1-1 0,-1 0 0,1 1 0,-1-1 0,1 0 0,0 1 0,-1-1 0,1 0 0,0 0 0,-1 1 0,1-1 0,-1 0 0,1 0 0,0 0 0,-1 0 0,1 0 0,0 0 0,-1 0 0,1 0 0,0 0 0,-1 0 0,1-1 0,0 1 0,-1 0 0,1 0 0,-1-1 0,2 0 0,1 0 0,-1-1 0,0-1 0,1 1 0,-1 0 0,0 0 0,0-1 0,0 0 0,-1 1 0,3-4 0,-1 0 0,0 1 0,0-1 0,-1 0 0,0 0 0,0-1 0,0 1 0,-1 0 0,1 0 0,-1-12 0,-1 10 0,-1 0 0,1 0 0,1 0 0,-1 0 0,2 0 0,-1 0 0,1 0 0,0 0 0,0 0 0,1 0 0,5-9 0,-6 11 0,3-4 0,-1-1 0,0 0 0,-1 0 0,0 0 0,-1 0 0,0 0 0,0-22 0,4 114-1365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2:06.441"/>
    </inkml:context>
    <inkml:brush xml:id="br0">
      <inkml:brushProperty name="width" value="0.05" units="cm"/>
      <inkml:brushProperty name="height" value="0.05" units="cm"/>
      <inkml:brushProperty name="color" value="#FFFFFF"/>
    </inkml:brush>
  </inkml:definitions>
  <inkml:trace contextRef="#ctx0" brushRef="#br0">191 518 24575,'0'379'0,"-3"-511"0,-5 2 0,-7-1 0,-54-223 0,61 322 0,-2 1 0,-18-40 0,18 56 0,10 15 0,0 0 0,0 0 0,-1 0 0,1 0 0,0-1 0,0 1 0,0 0 0,-1 0 0,1 0 0,0 0 0,0 0 0,0 0 0,0 0 0,-1 0 0,1 0 0,0 0 0,0 0 0,0 0 0,-1 0 0,1 0 0,0 0 0,0 0 0,0 0 0,-1 0 0,1 0 0,0 1 0,0-1 0,0 0 0,-1 0 0,1 0 0,0 0 0,0 0 0,0 0 0,0 1 0,0-1 0,-1 0 0,1 0 0,0 0 0,0 0 0,0 1 0,-2 3 0,1-1 0,0 1 0,0 0 0,0 0 0,0 0 0,1 0 0,0 4 0,-6 165 0,25 249 0,-2-122 0,-18-366 0,-12-193 0,12 256 0,1 0 0,-1 0 0,0 0 0,0 0 0,0 0 0,0 0 0,-1 1 0,-1-4 0,-5 2 0,0 18 0,3 10 0,1 1 0,1 1 0,1-1 0,1 0 0,4 34 0,-2-31 0,0-59-1365,-1 13-5461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2:16.729"/>
    </inkml:context>
    <inkml:brush xml:id="br0">
      <inkml:brushProperty name="width" value="0.35" units="cm"/>
      <inkml:brushProperty name="height" value="0.35" units="cm"/>
      <inkml:brushProperty name="color" value="#FFFFFF"/>
    </inkml:brush>
  </inkml:definitions>
  <inkml:trace contextRef="#ctx0" brushRef="#br0">293 1 24575,'-3'0'0,"0"0"0,0 0 0,0 0 0,0 0 0,0 1 0,0 0 0,0-1 0,0 1 0,0 0 0,0 0 0,1 1 0,-1-1 0,0 1 0,1-1 0,-1 1 0,1 0 0,-1 0 0,1 0 0,0 0 0,0 0 0,0 1 0,0-1 0,0 1 0,1-1 0,-3 6 0,0 1 0,1 1 0,0 0 0,1 0 0,0 0 0,1 0 0,-1 16 0,0 23 0,5 65 0,-3-111 0,1 0 0,0 0 0,-1-1 0,1 1 0,1 0 0,-1-1 0,0 1 0,1-1 0,-1 0 0,1 1 0,0-1 0,-1 0 0,1 0 0,0 0 0,1 0 0,-1 0 0,0-1 0,0 1 0,5 2 0,-6-4 0,0 1 0,0-1 0,0 1 0,0-1 0,1 1 0,-1-1 0,0 0 0,0 1 0,1-1 0,-1 0 0,0 0 0,0 0 0,1 0 0,-1 0 0,0 0 0,0-1 0,1 1 0,-1 0 0,0 0 0,0-1 0,1 1 0,-1-1 0,0 1 0,0-1 0,0 0 0,0 1 0,0-1 0,0 0 0,0 0 0,0 0 0,0 0 0,0 0 0,-1 0 0,1 0 0,0 0 0,-1 0 0,1 0 0,0 0 0,-1 0 0,1 0 0,-1-1 0,0 1 0,1 0 0,-1-2 0,2-6 0,-1 0 0,0 0 0,0-1 0,-1 1 0,-1 0 0,1 0 0,-1 0 0,-1 0 0,0 0 0,0 0 0,0 0 0,-1 1 0,-1-1 0,-5-9 0,3 5 0,-1 1 0,0 0 0,-1 0 0,-1 1 0,0 0 0,0 0 0,-1 1 0,-17-15 0,24 23 0,0 0 0,0 0 0,0 0 0,0 0 0,-1 1 0,1-1 0,0 1 0,-1 0 0,1 0 0,-1 0 0,1 0 0,-1 1 0,1-1 0,-1 1 0,1 0 0,-1 0 0,1 0 0,-1 1 0,0-1 0,1 1 0,-4 1 0,4-1 0,0 1 0,0-1 0,1 1 0,-1 0 0,1 0 0,-1 0 0,1 0 0,0 0 0,0 0 0,0 0 0,0 1 0,0-1 0,0 1 0,1 0 0,-1-1 0,1 1 0,0 0 0,0 0 0,0 0 0,0 0 0,0 0 0,1 0 0,-1 0 0,1 5 0,-7 57 0,-2 75 0,8-117 0,-6 37 0,3-38 0,-1 39 0,6-11 0,0-18 0,-1 0 0,-1 0 0,-9 49 0,4-47 0,3 1 0,1 0 0,4 63 0,0-19 0,-2-65 0,1 0 0,0 0 0,1 0 0,1 0 0,0-1 0,7 19 0,-9-30 0,1 0 0,0 0 0,0 0 0,0 0 0,0-1 0,0 1 0,0 0 0,0-1 0,0 0 0,1 1 0,-1-1 0,0 0 0,1 0 0,-1-1 0,1 1 0,0 0 0,-1-1 0,1 1 0,-1-1 0,1 0 0,4 0 0,62-4 0,-60 3 0,-6 0 0,0 1 0,-1-1 0,1 0 0,-1 1 0,1-1 0,-1 0 0,1-1 0,-1 1 0,0 0 0,1-1 0,-1 1 0,0-1 0,0 0 0,0 0 0,0 0 0,0 0 0,-1 0 0,1 0 0,-1 0 0,1 0 0,-1-1 0,0 1 0,0-1 0,0 1 0,0-1 0,0 1 0,0-1 0,-1 0 0,1 1 0,-1-4 0,2-11 0,-1 0 0,-1 0 0,-3-32 0,1 13 0,1-312 0,2 339 0,0 1 0,1 0 0,0-1 0,0 1 0,0 0 0,1 0 0,1 0 0,-1 0 0,1 1 0,1-1 0,-1 1 0,8-8 0,21-40 0,-14 6 0,-15 37 0,0 1 0,1-1 0,0 1 0,1 0 0,0 0 0,1 1 0,0 0 0,12-13 0,-14 18 0,2-3 0,0 0 0,1 1 0,0 0 0,1 0 0,-1 1 0,1 0 0,1 0 0,-1 1 0,12-5 0,-20 10 0,1 0 0,-1 0 0,0 0 0,0 0 0,1 0 0,-1 1 0,0-1 0,1 0 0,-1 1 0,0-1 0,0 1 0,1-1 0,-1 1 0,0 0 0,0 0 0,0-1 0,0 1 0,0 0 0,0 0 0,0 0 0,0 0 0,0 0 0,-1 0 0,1 0 0,0 0 0,-1 0 0,1 1 0,-1-1 0,1 0 0,-1 0 0,1 1 0,-1-1 0,0 0 0,1 2 0,9 54 0,-8-47 0,1 7 0,1-1 0,1 0 0,8 19 0,-7-20 0,-1 1 0,0-1 0,5 27 0,-7-20 0,0 0 0,2-1 0,1 1 0,13 31 0,-9-26 0,-2 1 0,0 0 0,4 41 0,1-2 0,-13-64 0,0-1 0,1 0 0,0 0 0,-1 1 0,1-1 0,0 0 0,0 0 0,0 0 0,0 0 0,0 0 0,1 0 0,-1 0 0,0-1 0,1 1 0,0 0 0,-1-1 0,1 1 0,0-1 0,0 1 0,0-1 0,0 0 0,0 0 0,0 0 0,0 0 0,0 0 0,0 0 0,5 0 0,-4-1 0,0 0 0,0 0 0,0 0 0,0-1 0,0 1 0,0-1 0,-1 0 0,1 0 0,0 0 0,0 0 0,0-1 0,-1 1 0,1 0 0,-1-1 0,1 0 0,-1 0 0,0 0 0,1 0 0,-1 0 0,3-5 0,-1 2 0,0-1 0,-1 1 0,0-1 0,0 0 0,0 0 0,-1-1 0,0 1 0,0 0 0,0-1 0,1-10 0,-2-7 0,-1-41 0,-1 46 0,1 0 0,0 0 0,4-21 0,0 11 0,1-48 0,-2 16 0,-1 46 0,2 12 0,6 21 0,3 36 0,5 23 0,-13-57 0,0 1 0,-1 1 0,2 41 0,-7 95-1365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0:41.840"/>
    </inkml:context>
    <inkml:brush xml:id="br0">
      <inkml:brushProperty name="width" value="0.05" units="cm"/>
      <inkml:brushProperty name="height" value="0.05" units="cm"/>
      <inkml:brushProperty name="color" value="#FFFFFF"/>
    </inkml:brush>
  </inkml:definitions>
  <inkml:trace contextRef="#ctx0" brushRef="#br0">0 1 24575,'0'4'0,"0"7"0,0 6 0,0 9 0,0 5 0,0-3-8191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0:44.522"/>
    </inkml:context>
    <inkml:brush xml:id="br0">
      <inkml:brushProperty name="width" value="0.05" units="cm"/>
      <inkml:brushProperty name="height" value="0.05" units="cm"/>
      <inkml:brushProperty name="color" value="#FFFFFF"/>
    </inkml:brush>
  </inkml:definitions>
  <inkml:trace contextRef="#ctx0" brushRef="#br0">2 0 24575,'-2'106'0,"5"117"0,11-148 0,-2-24 0,-14-80 0,3-36 0,0 8 0,-1 2-1365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0:46.435"/>
    </inkml:context>
    <inkml:brush xml:id="br0">
      <inkml:brushProperty name="width" value="0.05" units="cm"/>
      <inkml:brushProperty name="height" value="0.05" units="cm"/>
      <inkml:brushProperty name="color" value="#FFFFFF"/>
    </inkml:brush>
  </inkml:definitions>
  <inkml:trace contextRef="#ctx0" brushRef="#br0">2 1 24575,'0'24'0,"-1"-7"0,1 0 0,0-1 0,1 1 0,1-1 0,1 1 0,0-1 0,10 30 0,-8-61 0,-3-12 0,-2-34 0,0 50 0,-1 39 0,1-8-1365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0:47.931"/>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0:48.303"/>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0:50.807"/>
    </inkml:context>
    <inkml:brush xml:id="br0">
      <inkml:brushProperty name="width" value="0.05" units="cm"/>
      <inkml:brushProperty name="height" value="0.05" units="cm"/>
      <inkml:brushProperty name="color" value="#FFFFFF"/>
    </inkml:brush>
  </inkml:definitions>
  <inkml:trace contextRef="#ctx0" brushRef="#br0">2 1 24575,'-2'114'0,"5"128"0,4-215 0,0-20 0,-1-19 0,-3-2-126,-1-2-1,0 1 1,-2-25 0,0 27-734,0-13-5966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0:51.162"/>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9T17:10:51.486"/>
    </inkml:context>
    <inkml:brush xml:id="br0">
      <inkml:brushProperty name="width" value="0.05" units="cm"/>
      <inkml:brushProperty name="height" value="0.05" units="cm"/>
      <inkml:brushProperty name="color" value="#FFFFFF"/>
    </inkml:brush>
  </inkml:definitions>
  <inkml:trace contextRef="#ctx0" brushRef="#br0">0 1 24575,'0'0'-8191</inkml:trace>
  <inkml:trace contextRef="#ctx0" brushRef="#br0" timeOffset="1">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4/27/2024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4/27/2024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4/27/2024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4/27/2024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4/27/2024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4/27/2024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4/27/2024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4/27/2024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4/27/2024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4/27/2024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4/27/2024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4/27/2024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4/27/2024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customXml" Target="../ink/ink6.xml"/><Relationship Id="rId18" Type="http://schemas.openxmlformats.org/officeDocument/2006/relationships/customXml" Target="../ink/ink10.xml"/><Relationship Id="rId26" Type="http://schemas.openxmlformats.org/officeDocument/2006/relationships/image" Target="../media/image20.png"/><Relationship Id="rId3" Type="http://schemas.openxmlformats.org/officeDocument/2006/relationships/customXml" Target="../ink/ink1.xml"/><Relationship Id="rId21" Type="http://schemas.openxmlformats.org/officeDocument/2006/relationships/customXml" Target="../ink/ink13.xml"/><Relationship Id="rId7" Type="http://schemas.openxmlformats.org/officeDocument/2006/relationships/customXml" Target="../ink/ink3.xml"/><Relationship Id="rId12" Type="http://schemas.openxmlformats.org/officeDocument/2006/relationships/image" Target="../media/image16.png"/><Relationship Id="rId17" Type="http://schemas.openxmlformats.org/officeDocument/2006/relationships/customXml" Target="../ink/ink9.xml"/><Relationship Id="rId25" Type="http://schemas.openxmlformats.org/officeDocument/2006/relationships/customXml" Target="../ink/ink15.xml"/><Relationship Id="rId2" Type="http://schemas.openxmlformats.org/officeDocument/2006/relationships/image" Target="../media/image10.png"/><Relationship Id="rId16" Type="http://schemas.openxmlformats.org/officeDocument/2006/relationships/customXml" Target="../ink/ink8.xml"/><Relationship Id="rId20" Type="http://schemas.openxmlformats.org/officeDocument/2006/relationships/customXml" Target="../ink/ink12.xml"/><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customXml" Target="../ink/ink5.xml"/><Relationship Id="rId24" Type="http://schemas.openxmlformats.org/officeDocument/2006/relationships/image" Target="../media/image19.png"/><Relationship Id="rId5" Type="http://schemas.openxmlformats.org/officeDocument/2006/relationships/customXml" Target="../ink/ink2.xml"/><Relationship Id="rId15" Type="http://schemas.openxmlformats.org/officeDocument/2006/relationships/image" Target="../media/image17.png"/><Relationship Id="rId23" Type="http://schemas.openxmlformats.org/officeDocument/2006/relationships/customXml" Target="../ink/ink14.xml"/><Relationship Id="rId10" Type="http://schemas.openxmlformats.org/officeDocument/2006/relationships/image" Target="../media/image15.png"/><Relationship Id="rId19" Type="http://schemas.openxmlformats.org/officeDocument/2006/relationships/customXml" Target="../ink/ink11.xml"/><Relationship Id="rId4" Type="http://schemas.openxmlformats.org/officeDocument/2006/relationships/image" Target="../media/image12.png"/><Relationship Id="rId9" Type="http://schemas.openxmlformats.org/officeDocument/2006/relationships/customXml" Target="../ink/ink4.xml"/><Relationship Id="rId14" Type="http://schemas.openxmlformats.org/officeDocument/2006/relationships/customXml" Target="../ink/ink7.xml"/><Relationship Id="rId22"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8470676" y="3933056"/>
            <a:ext cx="3256463" cy="2698407"/>
          </a:xfrm>
        </p:spPr>
        <p:txBody>
          <a:bodyPr>
            <a:noAutofit/>
          </a:bodyPr>
          <a:lstStyle/>
          <a:p>
            <a:pPr marL="0" indent="0">
              <a:buNone/>
            </a:pPr>
            <a:r>
              <a:rPr lang="en-US" sz="2400" i="1" dirty="0">
                <a:latin typeface="Times New Roman" panose="02020603050405020304" pitchFamily="18" charset="0"/>
                <a:cs typeface="Times New Roman" panose="02020603050405020304" pitchFamily="18" charset="0"/>
              </a:rPr>
              <a:t>Project Team:</a:t>
            </a:r>
          </a:p>
          <a:p>
            <a:pPr marL="0" indent="0">
              <a:buNone/>
            </a:pPr>
            <a:r>
              <a:rPr lang="en-US" sz="2400" i="1" dirty="0">
                <a:latin typeface="Times New Roman" panose="02020603050405020304" pitchFamily="18" charset="0"/>
                <a:cs typeface="Times New Roman" panose="02020603050405020304" pitchFamily="18" charset="0"/>
              </a:rPr>
              <a:t>20MIS1011 Kaviya S</a:t>
            </a:r>
          </a:p>
          <a:p>
            <a:pPr marL="0" indent="0">
              <a:buNone/>
            </a:pPr>
            <a:r>
              <a:rPr lang="en-US" sz="2400" i="1" dirty="0">
                <a:latin typeface="Times New Roman" panose="02020603050405020304" pitchFamily="18" charset="0"/>
                <a:cs typeface="Times New Roman" panose="02020603050405020304" pitchFamily="18" charset="0"/>
              </a:rPr>
              <a:t>21MIS1035 Rashmita Y</a:t>
            </a:r>
          </a:p>
          <a:p>
            <a:pPr marL="0" indent="0">
              <a:buNone/>
            </a:pPr>
            <a:r>
              <a:rPr lang="en-US" sz="2400" i="1" dirty="0">
                <a:latin typeface="Times New Roman" panose="02020603050405020304" pitchFamily="18" charset="0"/>
                <a:cs typeface="Times New Roman" panose="02020603050405020304" pitchFamily="18" charset="0"/>
              </a:rPr>
              <a:t>21MIS1017 Raj Koyani</a:t>
            </a:r>
          </a:p>
          <a:p>
            <a:pPr marL="0" indent="0">
              <a:buNone/>
            </a:pPr>
            <a:r>
              <a:rPr lang="en-US" sz="2400" i="1" dirty="0">
                <a:latin typeface="Times New Roman" panose="02020603050405020304" pitchFamily="18" charset="0"/>
                <a:cs typeface="Times New Roman" panose="02020603050405020304" pitchFamily="18" charset="0"/>
              </a:rPr>
              <a:t>21MIS1135 Abijith A</a:t>
            </a:r>
          </a:p>
        </p:txBody>
      </p:sp>
      <p:sp>
        <p:nvSpPr>
          <p:cNvPr id="4" name="Title 3"/>
          <p:cNvSpPr txBox="1">
            <a:spLocks/>
          </p:cNvSpPr>
          <p:nvPr/>
        </p:nvSpPr>
        <p:spPr>
          <a:xfrm>
            <a:off x="831675" y="434680"/>
            <a:ext cx="8938472" cy="979170"/>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4400" i="1" dirty="0">
                <a:latin typeface="Times New Roman" panose="02020603050405020304" pitchFamily="18" charset="0"/>
                <a:cs typeface="Times New Roman" panose="02020603050405020304" pitchFamily="18" charset="0"/>
              </a:rPr>
              <a:t>Soft Computing(SWE1011)</a:t>
            </a:r>
          </a:p>
        </p:txBody>
      </p:sp>
      <p:sp>
        <p:nvSpPr>
          <p:cNvPr id="5" name="Text Placeholder 4"/>
          <p:cNvSpPr txBox="1">
            <a:spLocks/>
          </p:cNvSpPr>
          <p:nvPr/>
        </p:nvSpPr>
        <p:spPr>
          <a:xfrm>
            <a:off x="831675" y="1517013"/>
            <a:ext cx="5045300" cy="85399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None/>
            </a:pPr>
            <a:r>
              <a:rPr lang="en-US" sz="3600" i="1" dirty="0">
                <a:solidFill>
                  <a:srgbClr val="007474"/>
                </a:solidFill>
                <a:latin typeface="Times New Roman" panose="02020603050405020304" pitchFamily="18" charset="0"/>
                <a:cs typeface="Times New Roman" panose="02020603050405020304" pitchFamily="18" charset="0"/>
              </a:rPr>
              <a:t>J Component Review-3 </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6C338-1ED1-A34D-99DC-F64F7B18BF75}"/>
              </a:ext>
            </a:extLst>
          </p:cNvPr>
          <p:cNvSpPr txBox="1"/>
          <p:nvPr/>
        </p:nvSpPr>
        <p:spPr>
          <a:xfrm>
            <a:off x="1125860" y="404664"/>
            <a:ext cx="8496944" cy="646331"/>
          </a:xfrm>
          <a:prstGeom prst="rect">
            <a:avLst/>
          </a:prstGeom>
          <a:noFill/>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Evaluating Model Performance </a:t>
            </a:r>
            <a:endParaRPr lang="en-IN" sz="3600" dirty="0"/>
          </a:p>
        </p:txBody>
      </p:sp>
      <p:pic>
        <p:nvPicPr>
          <p:cNvPr id="4" name="Picture 3">
            <a:extLst>
              <a:ext uri="{FF2B5EF4-FFF2-40B4-BE49-F238E27FC236}">
                <a16:creationId xmlns:a16="http://schemas.microsoft.com/office/drawing/2014/main" id="{462A3E9B-BB43-F572-E9B6-875E8F243747}"/>
              </a:ext>
            </a:extLst>
          </p:cNvPr>
          <p:cNvPicPr>
            <a:picLocks noChangeAspect="1"/>
          </p:cNvPicPr>
          <p:nvPr/>
        </p:nvPicPr>
        <p:blipFill>
          <a:blip r:embed="rId2"/>
          <a:stretch>
            <a:fillRect/>
          </a:stretch>
        </p:blipFill>
        <p:spPr>
          <a:xfrm>
            <a:off x="1341884" y="1340768"/>
            <a:ext cx="8987288" cy="4970293"/>
          </a:xfrm>
          <a:prstGeom prst="rect">
            <a:avLst/>
          </a:prstGeom>
        </p:spPr>
      </p:pic>
    </p:spTree>
    <p:extLst>
      <p:ext uri="{BB962C8B-B14F-4D97-AF65-F5344CB8AC3E}">
        <p14:creationId xmlns:p14="http://schemas.microsoft.com/office/powerpoint/2010/main" val="3517755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6C338-1ED1-A34D-99DC-F64F7B18BF75}"/>
              </a:ext>
            </a:extLst>
          </p:cNvPr>
          <p:cNvSpPr txBox="1"/>
          <p:nvPr/>
        </p:nvSpPr>
        <p:spPr>
          <a:xfrm>
            <a:off x="1125860" y="404664"/>
            <a:ext cx="8496944" cy="646331"/>
          </a:xfrm>
          <a:prstGeom prst="rect">
            <a:avLst/>
          </a:prstGeom>
          <a:noFill/>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Evaluating Model Performance </a:t>
            </a:r>
            <a:endParaRPr lang="en-IN" sz="3600" dirty="0"/>
          </a:p>
        </p:txBody>
      </p:sp>
      <p:pic>
        <p:nvPicPr>
          <p:cNvPr id="5" name="Picture 4">
            <a:extLst>
              <a:ext uri="{FF2B5EF4-FFF2-40B4-BE49-F238E27FC236}">
                <a16:creationId xmlns:a16="http://schemas.microsoft.com/office/drawing/2014/main" id="{A9ABEED3-CDA6-431F-CB94-CDF52F143067}"/>
              </a:ext>
            </a:extLst>
          </p:cNvPr>
          <p:cNvPicPr>
            <a:picLocks noChangeAspect="1"/>
          </p:cNvPicPr>
          <p:nvPr/>
        </p:nvPicPr>
        <p:blipFill>
          <a:blip r:embed="rId2"/>
          <a:stretch>
            <a:fillRect/>
          </a:stretch>
        </p:blipFill>
        <p:spPr>
          <a:xfrm>
            <a:off x="1269876" y="1268760"/>
            <a:ext cx="8568952" cy="5040560"/>
          </a:xfrm>
          <a:prstGeom prst="rect">
            <a:avLst/>
          </a:prstGeom>
        </p:spPr>
      </p:pic>
    </p:spTree>
    <p:extLst>
      <p:ext uri="{BB962C8B-B14F-4D97-AF65-F5344CB8AC3E}">
        <p14:creationId xmlns:p14="http://schemas.microsoft.com/office/powerpoint/2010/main" val="233733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6C338-1ED1-A34D-99DC-F64F7B18BF75}"/>
              </a:ext>
            </a:extLst>
          </p:cNvPr>
          <p:cNvSpPr txBox="1"/>
          <p:nvPr/>
        </p:nvSpPr>
        <p:spPr>
          <a:xfrm>
            <a:off x="1125860" y="404664"/>
            <a:ext cx="8496944" cy="646331"/>
          </a:xfrm>
          <a:prstGeom prst="rect">
            <a:avLst/>
          </a:prstGeom>
          <a:noFill/>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Saving the Model and Testing</a:t>
            </a:r>
            <a:endParaRPr lang="en-IN" sz="3600" dirty="0"/>
          </a:p>
        </p:txBody>
      </p:sp>
      <p:pic>
        <p:nvPicPr>
          <p:cNvPr id="4" name="Picture 3">
            <a:extLst>
              <a:ext uri="{FF2B5EF4-FFF2-40B4-BE49-F238E27FC236}">
                <a16:creationId xmlns:a16="http://schemas.microsoft.com/office/drawing/2014/main" id="{6A20C5FC-7695-D6F3-24A9-799A89113028}"/>
              </a:ext>
            </a:extLst>
          </p:cNvPr>
          <p:cNvPicPr>
            <a:picLocks noChangeAspect="1"/>
          </p:cNvPicPr>
          <p:nvPr/>
        </p:nvPicPr>
        <p:blipFill>
          <a:blip r:embed="rId2"/>
          <a:stretch>
            <a:fillRect/>
          </a:stretch>
        </p:blipFill>
        <p:spPr>
          <a:xfrm>
            <a:off x="1161847" y="1225877"/>
            <a:ext cx="9941034" cy="5227459"/>
          </a:xfrm>
          <a:prstGeom prst="rect">
            <a:avLst/>
          </a:prstGeom>
        </p:spPr>
      </p:pic>
    </p:spTree>
    <p:extLst>
      <p:ext uri="{BB962C8B-B14F-4D97-AF65-F5344CB8AC3E}">
        <p14:creationId xmlns:p14="http://schemas.microsoft.com/office/powerpoint/2010/main" val="2445631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6C338-1ED1-A34D-99DC-F64F7B18BF75}"/>
              </a:ext>
            </a:extLst>
          </p:cNvPr>
          <p:cNvSpPr txBox="1"/>
          <p:nvPr/>
        </p:nvSpPr>
        <p:spPr>
          <a:xfrm>
            <a:off x="1125860" y="404664"/>
            <a:ext cx="8496944" cy="646331"/>
          </a:xfrm>
          <a:prstGeom prst="rect">
            <a:avLst/>
          </a:prstGeom>
          <a:noFill/>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Results</a:t>
            </a:r>
            <a:endParaRPr lang="en-IN" sz="3600" dirty="0"/>
          </a:p>
        </p:txBody>
      </p:sp>
      <p:pic>
        <p:nvPicPr>
          <p:cNvPr id="5" name="Picture 4">
            <a:extLst>
              <a:ext uri="{FF2B5EF4-FFF2-40B4-BE49-F238E27FC236}">
                <a16:creationId xmlns:a16="http://schemas.microsoft.com/office/drawing/2014/main" id="{8C318CF0-48C2-E31B-A20D-4E65B852544B}"/>
              </a:ext>
            </a:extLst>
          </p:cNvPr>
          <p:cNvPicPr>
            <a:picLocks noChangeAspect="1"/>
          </p:cNvPicPr>
          <p:nvPr/>
        </p:nvPicPr>
        <p:blipFill>
          <a:blip r:embed="rId2"/>
          <a:stretch>
            <a:fillRect/>
          </a:stretch>
        </p:blipFill>
        <p:spPr>
          <a:xfrm>
            <a:off x="1269876" y="1412776"/>
            <a:ext cx="8430056" cy="4896544"/>
          </a:xfrm>
          <a:prstGeom prst="rect">
            <a:avLst/>
          </a:prstGeom>
        </p:spPr>
      </p:pic>
    </p:spTree>
    <p:extLst>
      <p:ext uri="{BB962C8B-B14F-4D97-AF65-F5344CB8AC3E}">
        <p14:creationId xmlns:p14="http://schemas.microsoft.com/office/powerpoint/2010/main" val="181376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6C338-1ED1-A34D-99DC-F64F7B18BF75}"/>
              </a:ext>
            </a:extLst>
          </p:cNvPr>
          <p:cNvSpPr txBox="1"/>
          <p:nvPr/>
        </p:nvSpPr>
        <p:spPr>
          <a:xfrm>
            <a:off x="1400910" y="360136"/>
            <a:ext cx="8496944" cy="646331"/>
          </a:xfrm>
          <a:prstGeom prst="rect">
            <a:avLst/>
          </a:prstGeom>
          <a:noFill/>
        </p:spPr>
        <p:txBody>
          <a:bodyPr wrap="square">
            <a:spAutoFit/>
          </a:bodyPr>
          <a:lstStyle/>
          <a:p>
            <a:r>
              <a:rPr lang="en-IN" sz="3600" dirty="0"/>
              <a:t>Architecture Diagram</a:t>
            </a:r>
          </a:p>
        </p:txBody>
      </p:sp>
      <p:pic>
        <p:nvPicPr>
          <p:cNvPr id="1028" name="Picture 4" descr="ResNet architecture as ImageNet. Its success has also inspired the... |  Download Scientific Diagram">
            <a:extLst>
              <a:ext uri="{FF2B5EF4-FFF2-40B4-BE49-F238E27FC236}">
                <a16:creationId xmlns:a16="http://schemas.microsoft.com/office/drawing/2014/main" id="{0021A78A-925B-64E6-D951-74EEA5C4B4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215" y="1600200"/>
            <a:ext cx="8096250" cy="3657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85035A7-7CBA-A3D9-91EA-FBED215FED99}"/>
              </a:ext>
            </a:extLst>
          </p:cNvPr>
          <p:cNvSpPr/>
          <p:nvPr/>
        </p:nvSpPr>
        <p:spPr>
          <a:xfrm>
            <a:off x="8470676" y="3573016"/>
            <a:ext cx="358880"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2" name="TextBox 1">
            <a:extLst>
              <a:ext uri="{FF2B5EF4-FFF2-40B4-BE49-F238E27FC236}">
                <a16:creationId xmlns:a16="http://schemas.microsoft.com/office/drawing/2014/main" id="{291290B1-3DF8-100A-C664-DF4D2FDDBD70}"/>
              </a:ext>
            </a:extLst>
          </p:cNvPr>
          <p:cNvSpPr txBox="1"/>
          <p:nvPr/>
        </p:nvSpPr>
        <p:spPr>
          <a:xfrm rot="16200000">
            <a:off x="8084610" y="3607216"/>
            <a:ext cx="1106130" cy="461665"/>
          </a:xfrm>
          <a:prstGeom prst="rect">
            <a:avLst/>
          </a:prstGeom>
          <a:noFill/>
        </p:spPr>
        <p:txBody>
          <a:bodyPr wrap="square">
            <a:spAutoFit/>
          </a:bodyPr>
          <a:lstStyle/>
          <a:p>
            <a:r>
              <a:rPr lang="en-IN" sz="1200" b="1" dirty="0">
                <a:solidFill>
                  <a:schemeClr val="bg1">
                    <a:lumMod val="95000"/>
                    <a:lumOff val="5000"/>
                  </a:schemeClr>
                </a:solidFill>
              </a:rPr>
              <a:t>Diabetic Retinopathy</a:t>
            </a:r>
          </a:p>
        </p:txBody>
      </p:sp>
      <p:grpSp>
        <p:nvGrpSpPr>
          <p:cNvPr id="27" name="Group 26">
            <a:extLst>
              <a:ext uri="{FF2B5EF4-FFF2-40B4-BE49-F238E27FC236}">
                <a16:creationId xmlns:a16="http://schemas.microsoft.com/office/drawing/2014/main" id="{F8147281-64C4-D879-F699-CC667F392A22}"/>
              </a:ext>
            </a:extLst>
          </p:cNvPr>
          <p:cNvGrpSpPr/>
          <p:nvPr/>
        </p:nvGrpSpPr>
        <p:grpSpPr>
          <a:xfrm>
            <a:off x="8823780" y="3736196"/>
            <a:ext cx="54807" cy="295200"/>
            <a:chOff x="8823780" y="3736196"/>
            <a:chExt cx="54807" cy="295200"/>
          </a:xfrm>
        </p:grpSpPr>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B62E2C92-E12C-D4F3-A92E-0A9CFB768120}"/>
                    </a:ext>
                  </a:extLst>
                </p14:cNvPr>
                <p14:cNvContentPartPr/>
                <p14:nvPr/>
              </p14:nvContentPartPr>
              <p14:xfrm>
                <a:off x="8848347" y="3824396"/>
                <a:ext cx="10800" cy="134280"/>
              </p14:xfrm>
            </p:contentPart>
          </mc:Choice>
          <mc:Fallback xmlns="">
            <p:pic>
              <p:nvPicPr>
                <p:cNvPr id="10" name="Ink 9">
                  <a:extLst>
                    <a:ext uri="{FF2B5EF4-FFF2-40B4-BE49-F238E27FC236}">
                      <a16:creationId xmlns:a16="http://schemas.microsoft.com/office/drawing/2014/main" id="{B62E2C92-E12C-D4F3-A92E-0A9CFB768120}"/>
                    </a:ext>
                  </a:extLst>
                </p:cNvPr>
                <p:cNvPicPr/>
                <p:nvPr/>
              </p:nvPicPr>
              <p:blipFill>
                <a:blip r:embed="rId4"/>
                <a:stretch>
                  <a:fillRect/>
                </a:stretch>
              </p:blipFill>
              <p:spPr>
                <a:xfrm>
                  <a:off x="8839707" y="3815756"/>
                  <a:ext cx="2844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FF961297-A779-9421-B42E-7C9DF166FBBD}"/>
                    </a:ext>
                  </a:extLst>
                </p14:cNvPr>
                <p14:cNvContentPartPr/>
                <p14:nvPr/>
              </p14:nvContentPartPr>
              <p14:xfrm>
                <a:off x="8849067" y="3736196"/>
                <a:ext cx="360" cy="42480"/>
              </p14:xfrm>
            </p:contentPart>
          </mc:Choice>
          <mc:Fallback xmlns="">
            <p:pic>
              <p:nvPicPr>
                <p:cNvPr id="11" name="Ink 10">
                  <a:extLst>
                    <a:ext uri="{FF2B5EF4-FFF2-40B4-BE49-F238E27FC236}">
                      <a16:creationId xmlns:a16="http://schemas.microsoft.com/office/drawing/2014/main" id="{FF961297-A779-9421-B42E-7C9DF166FBBD}"/>
                    </a:ext>
                  </a:extLst>
                </p:cNvPr>
                <p:cNvPicPr/>
                <p:nvPr/>
              </p:nvPicPr>
              <p:blipFill>
                <a:blip r:embed="rId6"/>
                <a:stretch>
                  <a:fillRect/>
                </a:stretch>
              </p:blipFill>
              <p:spPr>
                <a:xfrm>
                  <a:off x="8840067" y="3727556"/>
                  <a:ext cx="1800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AC92AB2C-C9AE-D284-6055-7BBA41709802}"/>
                    </a:ext>
                  </a:extLst>
                </p14:cNvPr>
                <p14:cNvContentPartPr/>
                <p14:nvPr/>
              </p14:nvContentPartPr>
              <p14:xfrm>
                <a:off x="8848347" y="3795236"/>
                <a:ext cx="10800" cy="164160"/>
              </p14:xfrm>
            </p:contentPart>
          </mc:Choice>
          <mc:Fallback xmlns="">
            <p:pic>
              <p:nvPicPr>
                <p:cNvPr id="12" name="Ink 11">
                  <a:extLst>
                    <a:ext uri="{FF2B5EF4-FFF2-40B4-BE49-F238E27FC236}">
                      <a16:creationId xmlns:a16="http://schemas.microsoft.com/office/drawing/2014/main" id="{AC92AB2C-C9AE-D284-6055-7BBA41709802}"/>
                    </a:ext>
                  </a:extLst>
                </p:cNvPr>
                <p:cNvPicPr/>
                <p:nvPr/>
              </p:nvPicPr>
              <p:blipFill>
                <a:blip r:embed="rId8"/>
                <a:stretch>
                  <a:fillRect/>
                </a:stretch>
              </p:blipFill>
              <p:spPr>
                <a:xfrm>
                  <a:off x="8839347" y="3786236"/>
                  <a:ext cx="284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609F7987-5FC6-61A5-437C-9BD287C74738}"/>
                    </a:ext>
                  </a:extLst>
                </p14:cNvPr>
                <p14:cNvContentPartPr/>
                <p14:nvPr/>
              </p14:nvContentPartPr>
              <p14:xfrm>
                <a:off x="8858067" y="3893156"/>
                <a:ext cx="11160" cy="67680"/>
              </p14:xfrm>
            </p:contentPart>
          </mc:Choice>
          <mc:Fallback xmlns="">
            <p:pic>
              <p:nvPicPr>
                <p:cNvPr id="13" name="Ink 12">
                  <a:extLst>
                    <a:ext uri="{FF2B5EF4-FFF2-40B4-BE49-F238E27FC236}">
                      <a16:creationId xmlns:a16="http://schemas.microsoft.com/office/drawing/2014/main" id="{609F7987-5FC6-61A5-437C-9BD287C74738}"/>
                    </a:ext>
                  </a:extLst>
                </p:cNvPr>
                <p:cNvPicPr/>
                <p:nvPr/>
              </p:nvPicPr>
              <p:blipFill>
                <a:blip r:embed="rId10"/>
                <a:stretch>
                  <a:fillRect/>
                </a:stretch>
              </p:blipFill>
              <p:spPr>
                <a:xfrm>
                  <a:off x="8849427" y="3884516"/>
                  <a:ext cx="2880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93C3111E-FCA7-FC7B-157A-C707FA768450}"/>
                    </a:ext>
                  </a:extLst>
                </p14:cNvPr>
                <p14:cNvContentPartPr/>
                <p14:nvPr/>
              </p14:nvContentPartPr>
              <p14:xfrm>
                <a:off x="8878227" y="3863996"/>
                <a:ext cx="360" cy="360"/>
              </p14:xfrm>
            </p:contentPart>
          </mc:Choice>
          <mc:Fallback xmlns="">
            <p:pic>
              <p:nvPicPr>
                <p:cNvPr id="15" name="Ink 14">
                  <a:extLst>
                    <a:ext uri="{FF2B5EF4-FFF2-40B4-BE49-F238E27FC236}">
                      <a16:creationId xmlns:a16="http://schemas.microsoft.com/office/drawing/2014/main" id="{93C3111E-FCA7-FC7B-157A-C707FA768450}"/>
                    </a:ext>
                  </a:extLst>
                </p:cNvPr>
                <p:cNvPicPr/>
                <p:nvPr/>
              </p:nvPicPr>
              <p:blipFill>
                <a:blip r:embed="rId12"/>
                <a:stretch>
                  <a:fillRect/>
                </a:stretch>
              </p:blipFill>
              <p:spPr>
                <a:xfrm>
                  <a:off x="8869227" y="38549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5639D883-646C-D84F-B1E4-7DC3A8A99E65}"/>
                    </a:ext>
                  </a:extLst>
                </p14:cNvPr>
                <p14:cNvContentPartPr/>
                <p14:nvPr/>
              </p14:nvContentPartPr>
              <p14:xfrm>
                <a:off x="8878227" y="3863996"/>
                <a:ext cx="360" cy="360"/>
              </p14:xfrm>
            </p:contentPart>
          </mc:Choice>
          <mc:Fallback xmlns="">
            <p:pic>
              <p:nvPicPr>
                <p:cNvPr id="16" name="Ink 15">
                  <a:extLst>
                    <a:ext uri="{FF2B5EF4-FFF2-40B4-BE49-F238E27FC236}">
                      <a16:creationId xmlns:a16="http://schemas.microsoft.com/office/drawing/2014/main" id="{5639D883-646C-D84F-B1E4-7DC3A8A99E65}"/>
                    </a:ext>
                  </a:extLst>
                </p:cNvPr>
                <p:cNvPicPr/>
                <p:nvPr/>
              </p:nvPicPr>
              <p:blipFill>
                <a:blip r:embed="rId12"/>
                <a:stretch>
                  <a:fillRect/>
                </a:stretch>
              </p:blipFill>
              <p:spPr>
                <a:xfrm>
                  <a:off x="8869227" y="38549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E0321606-6CBB-1451-68A4-EEDBE46DFDEA}"/>
                    </a:ext>
                  </a:extLst>
                </p14:cNvPr>
                <p14:cNvContentPartPr/>
                <p14:nvPr/>
              </p14:nvContentPartPr>
              <p14:xfrm>
                <a:off x="8858067" y="3814676"/>
                <a:ext cx="11160" cy="140760"/>
              </p14:xfrm>
            </p:contentPart>
          </mc:Choice>
          <mc:Fallback xmlns="">
            <p:pic>
              <p:nvPicPr>
                <p:cNvPr id="18" name="Ink 17">
                  <a:extLst>
                    <a:ext uri="{FF2B5EF4-FFF2-40B4-BE49-F238E27FC236}">
                      <a16:creationId xmlns:a16="http://schemas.microsoft.com/office/drawing/2014/main" id="{E0321606-6CBB-1451-68A4-EEDBE46DFDEA}"/>
                    </a:ext>
                  </a:extLst>
                </p:cNvPr>
                <p:cNvPicPr/>
                <p:nvPr/>
              </p:nvPicPr>
              <p:blipFill>
                <a:blip r:embed="rId15"/>
                <a:stretch>
                  <a:fillRect/>
                </a:stretch>
              </p:blipFill>
              <p:spPr>
                <a:xfrm>
                  <a:off x="8849067" y="3806036"/>
                  <a:ext cx="2880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E7C0BC60-0E7E-B10E-4015-39B4CD1C4415}"/>
                    </a:ext>
                  </a:extLst>
                </p14:cNvPr>
                <p14:cNvContentPartPr/>
                <p14:nvPr/>
              </p14:nvContentPartPr>
              <p14:xfrm>
                <a:off x="8868507" y="3893156"/>
                <a:ext cx="360" cy="360"/>
              </p14:xfrm>
            </p:contentPart>
          </mc:Choice>
          <mc:Fallback xmlns="">
            <p:pic>
              <p:nvPicPr>
                <p:cNvPr id="19" name="Ink 18">
                  <a:extLst>
                    <a:ext uri="{FF2B5EF4-FFF2-40B4-BE49-F238E27FC236}">
                      <a16:creationId xmlns:a16="http://schemas.microsoft.com/office/drawing/2014/main" id="{E7C0BC60-0E7E-B10E-4015-39B4CD1C4415}"/>
                    </a:ext>
                  </a:extLst>
                </p:cNvPr>
                <p:cNvPicPr/>
                <p:nvPr/>
              </p:nvPicPr>
              <p:blipFill>
                <a:blip r:embed="rId12"/>
                <a:stretch>
                  <a:fillRect/>
                </a:stretch>
              </p:blipFill>
              <p:spPr>
                <a:xfrm>
                  <a:off x="8859507" y="38845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8675E44E-5FF9-B9AC-248B-D911BDCACB2D}"/>
                    </a:ext>
                  </a:extLst>
                </p14:cNvPr>
                <p14:cNvContentPartPr/>
                <p14:nvPr/>
              </p14:nvContentPartPr>
              <p14:xfrm>
                <a:off x="8868507" y="3893156"/>
                <a:ext cx="360" cy="360"/>
              </p14:xfrm>
            </p:contentPart>
          </mc:Choice>
          <mc:Fallback xmlns="">
            <p:pic>
              <p:nvPicPr>
                <p:cNvPr id="20" name="Ink 19">
                  <a:extLst>
                    <a:ext uri="{FF2B5EF4-FFF2-40B4-BE49-F238E27FC236}">
                      <a16:creationId xmlns:a16="http://schemas.microsoft.com/office/drawing/2014/main" id="{8675E44E-5FF9-B9AC-248B-D911BDCACB2D}"/>
                    </a:ext>
                  </a:extLst>
                </p:cNvPr>
                <p:cNvPicPr/>
                <p:nvPr/>
              </p:nvPicPr>
              <p:blipFill>
                <a:blip r:embed="rId12"/>
                <a:stretch>
                  <a:fillRect/>
                </a:stretch>
              </p:blipFill>
              <p:spPr>
                <a:xfrm>
                  <a:off x="8859507" y="38845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35398C73-1179-5D01-BD93-00F8AA1A2686}"/>
                    </a:ext>
                  </a:extLst>
                </p14:cNvPr>
                <p14:cNvContentPartPr/>
                <p14:nvPr/>
              </p14:nvContentPartPr>
              <p14:xfrm>
                <a:off x="8868507" y="3893156"/>
                <a:ext cx="360" cy="360"/>
              </p14:xfrm>
            </p:contentPart>
          </mc:Choice>
          <mc:Fallback xmlns="">
            <p:pic>
              <p:nvPicPr>
                <p:cNvPr id="21" name="Ink 20">
                  <a:extLst>
                    <a:ext uri="{FF2B5EF4-FFF2-40B4-BE49-F238E27FC236}">
                      <a16:creationId xmlns:a16="http://schemas.microsoft.com/office/drawing/2014/main" id="{35398C73-1179-5D01-BD93-00F8AA1A2686}"/>
                    </a:ext>
                  </a:extLst>
                </p:cNvPr>
                <p:cNvPicPr/>
                <p:nvPr/>
              </p:nvPicPr>
              <p:blipFill>
                <a:blip r:embed="rId12"/>
                <a:stretch>
                  <a:fillRect/>
                </a:stretch>
              </p:blipFill>
              <p:spPr>
                <a:xfrm>
                  <a:off x="8859507" y="38845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FB130D69-FBB8-EAB4-38A6-2713B3C58B37}"/>
                    </a:ext>
                  </a:extLst>
                </p14:cNvPr>
                <p14:cNvContentPartPr/>
                <p14:nvPr/>
              </p14:nvContentPartPr>
              <p14:xfrm>
                <a:off x="8868507" y="3893156"/>
                <a:ext cx="360" cy="360"/>
              </p14:xfrm>
            </p:contentPart>
          </mc:Choice>
          <mc:Fallback xmlns="">
            <p:pic>
              <p:nvPicPr>
                <p:cNvPr id="22" name="Ink 21">
                  <a:extLst>
                    <a:ext uri="{FF2B5EF4-FFF2-40B4-BE49-F238E27FC236}">
                      <a16:creationId xmlns:a16="http://schemas.microsoft.com/office/drawing/2014/main" id="{FB130D69-FBB8-EAB4-38A6-2713B3C58B37}"/>
                    </a:ext>
                  </a:extLst>
                </p:cNvPr>
                <p:cNvPicPr/>
                <p:nvPr/>
              </p:nvPicPr>
              <p:blipFill>
                <a:blip r:embed="rId12"/>
                <a:stretch>
                  <a:fillRect/>
                </a:stretch>
              </p:blipFill>
              <p:spPr>
                <a:xfrm>
                  <a:off x="8859507" y="38845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B5AFFA01-41EB-B676-8227-0C0B73B1A637}"/>
                    </a:ext>
                  </a:extLst>
                </p14:cNvPr>
                <p14:cNvContentPartPr/>
                <p14:nvPr/>
              </p14:nvContentPartPr>
              <p14:xfrm>
                <a:off x="8868507" y="4031036"/>
                <a:ext cx="360" cy="360"/>
              </p14:xfrm>
            </p:contentPart>
          </mc:Choice>
          <mc:Fallback xmlns="">
            <p:pic>
              <p:nvPicPr>
                <p:cNvPr id="24" name="Ink 23">
                  <a:extLst>
                    <a:ext uri="{FF2B5EF4-FFF2-40B4-BE49-F238E27FC236}">
                      <a16:creationId xmlns:a16="http://schemas.microsoft.com/office/drawing/2014/main" id="{B5AFFA01-41EB-B676-8227-0C0B73B1A637}"/>
                    </a:ext>
                  </a:extLst>
                </p:cNvPr>
                <p:cNvPicPr/>
                <p:nvPr/>
              </p:nvPicPr>
              <p:blipFill>
                <a:blip r:embed="rId12"/>
                <a:stretch>
                  <a:fillRect/>
                </a:stretch>
              </p:blipFill>
              <p:spPr>
                <a:xfrm>
                  <a:off x="8859507" y="40223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6" name="Ink 25">
                  <a:extLst>
                    <a:ext uri="{FF2B5EF4-FFF2-40B4-BE49-F238E27FC236}">
                      <a16:creationId xmlns:a16="http://schemas.microsoft.com/office/drawing/2014/main" id="{1C33D8BA-4BE9-6CAA-873F-EFD2101D9C88}"/>
                    </a:ext>
                  </a:extLst>
                </p14:cNvPr>
                <p14:cNvContentPartPr/>
                <p14:nvPr/>
              </p14:nvContentPartPr>
              <p14:xfrm>
                <a:off x="8823780" y="3878370"/>
                <a:ext cx="53640" cy="115920"/>
              </p14:xfrm>
            </p:contentPart>
          </mc:Choice>
          <mc:Fallback xmlns="">
            <p:pic>
              <p:nvPicPr>
                <p:cNvPr id="26" name="Ink 25">
                  <a:extLst>
                    <a:ext uri="{FF2B5EF4-FFF2-40B4-BE49-F238E27FC236}">
                      <a16:creationId xmlns:a16="http://schemas.microsoft.com/office/drawing/2014/main" id="{1C33D8BA-4BE9-6CAA-873F-EFD2101D9C88}"/>
                    </a:ext>
                  </a:extLst>
                </p:cNvPr>
                <p:cNvPicPr/>
                <p:nvPr/>
              </p:nvPicPr>
              <p:blipFill>
                <a:blip r:embed="rId22"/>
                <a:stretch>
                  <a:fillRect/>
                </a:stretch>
              </p:blipFill>
              <p:spPr>
                <a:xfrm>
                  <a:off x="8815140" y="3869730"/>
                  <a:ext cx="71280" cy="133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28" name="Ink 27">
                <a:extLst>
                  <a:ext uri="{FF2B5EF4-FFF2-40B4-BE49-F238E27FC236}">
                    <a16:creationId xmlns:a16="http://schemas.microsoft.com/office/drawing/2014/main" id="{8D9C2DFC-AD68-D7F6-D9A0-766B7FD683D5}"/>
                  </a:ext>
                </a:extLst>
              </p14:cNvPr>
              <p14:cNvContentPartPr/>
              <p14:nvPr/>
            </p14:nvContentPartPr>
            <p14:xfrm>
              <a:off x="8490048" y="1806816"/>
              <a:ext cx="69120" cy="336240"/>
            </p14:xfrm>
          </p:contentPart>
        </mc:Choice>
        <mc:Fallback xmlns="">
          <p:pic>
            <p:nvPicPr>
              <p:cNvPr id="28" name="Ink 27">
                <a:extLst>
                  <a:ext uri="{FF2B5EF4-FFF2-40B4-BE49-F238E27FC236}">
                    <a16:creationId xmlns:a16="http://schemas.microsoft.com/office/drawing/2014/main" id="{8D9C2DFC-AD68-D7F6-D9A0-766B7FD683D5}"/>
                  </a:ext>
                </a:extLst>
              </p:cNvPr>
              <p:cNvPicPr/>
              <p:nvPr/>
            </p:nvPicPr>
            <p:blipFill>
              <a:blip r:embed="rId24"/>
              <a:stretch>
                <a:fillRect/>
              </a:stretch>
            </p:blipFill>
            <p:spPr>
              <a:xfrm>
                <a:off x="8481048" y="1797816"/>
                <a:ext cx="8676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Ink 28">
                <a:extLst>
                  <a:ext uri="{FF2B5EF4-FFF2-40B4-BE49-F238E27FC236}">
                    <a16:creationId xmlns:a16="http://schemas.microsoft.com/office/drawing/2014/main" id="{28ABEF2B-1C00-F003-3AD6-76F01F17320F}"/>
                  </a:ext>
                </a:extLst>
              </p14:cNvPr>
              <p14:cNvContentPartPr/>
              <p14:nvPr/>
            </p14:nvContentPartPr>
            <p14:xfrm>
              <a:off x="8490048" y="1925976"/>
              <a:ext cx="313200" cy="404640"/>
            </p14:xfrm>
          </p:contentPart>
        </mc:Choice>
        <mc:Fallback xmlns="">
          <p:pic>
            <p:nvPicPr>
              <p:cNvPr id="29" name="Ink 28">
                <a:extLst>
                  <a:ext uri="{FF2B5EF4-FFF2-40B4-BE49-F238E27FC236}">
                    <a16:creationId xmlns:a16="http://schemas.microsoft.com/office/drawing/2014/main" id="{28ABEF2B-1C00-F003-3AD6-76F01F17320F}"/>
                  </a:ext>
                </a:extLst>
              </p:cNvPr>
              <p:cNvPicPr/>
              <p:nvPr/>
            </p:nvPicPr>
            <p:blipFill>
              <a:blip r:embed="rId26"/>
              <a:stretch>
                <a:fillRect/>
              </a:stretch>
            </p:blipFill>
            <p:spPr>
              <a:xfrm>
                <a:off x="8427408" y="1863336"/>
                <a:ext cx="438840" cy="530280"/>
              </a:xfrm>
              <a:prstGeom prst="rect">
                <a:avLst/>
              </a:prstGeom>
            </p:spPr>
          </p:pic>
        </mc:Fallback>
      </mc:AlternateContent>
      <p:sp>
        <p:nvSpPr>
          <p:cNvPr id="30" name="TextBox 29">
            <a:extLst>
              <a:ext uri="{FF2B5EF4-FFF2-40B4-BE49-F238E27FC236}">
                <a16:creationId xmlns:a16="http://schemas.microsoft.com/office/drawing/2014/main" id="{237EEAA5-8925-4379-D646-FA90B4671CA6}"/>
              </a:ext>
            </a:extLst>
          </p:cNvPr>
          <p:cNvSpPr txBox="1"/>
          <p:nvPr/>
        </p:nvSpPr>
        <p:spPr>
          <a:xfrm rot="16200000">
            <a:off x="8262996" y="1953816"/>
            <a:ext cx="813791" cy="307777"/>
          </a:xfrm>
          <a:prstGeom prst="rect">
            <a:avLst/>
          </a:prstGeom>
          <a:noFill/>
        </p:spPr>
        <p:txBody>
          <a:bodyPr wrap="square">
            <a:spAutoFit/>
          </a:bodyPr>
          <a:lstStyle/>
          <a:p>
            <a:r>
              <a:rPr lang="en-IN" sz="1400" b="1" dirty="0">
                <a:solidFill>
                  <a:schemeClr val="bg1">
                    <a:lumMod val="95000"/>
                    <a:lumOff val="5000"/>
                  </a:schemeClr>
                </a:solidFill>
              </a:rPr>
              <a:t>Normal</a:t>
            </a:r>
          </a:p>
        </p:txBody>
      </p:sp>
    </p:spTree>
    <p:extLst>
      <p:ext uri="{BB962C8B-B14F-4D97-AF65-F5344CB8AC3E}">
        <p14:creationId xmlns:p14="http://schemas.microsoft.com/office/powerpoint/2010/main" val="556718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6C338-1ED1-A34D-99DC-F64F7B18BF75}"/>
              </a:ext>
            </a:extLst>
          </p:cNvPr>
          <p:cNvSpPr txBox="1"/>
          <p:nvPr/>
        </p:nvSpPr>
        <p:spPr>
          <a:xfrm>
            <a:off x="1125860" y="262284"/>
            <a:ext cx="8496944" cy="646331"/>
          </a:xfrm>
          <a:prstGeom prst="rect">
            <a:avLst/>
          </a:prstGeom>
          <a:noFill/>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Frontend Development using Flask</a:t>
            </a:r>
            <a:endParaRPr lang="en-IN" sz="3600" dirty="0"/>
          </a:p>
        </p:txBody>
      </p:sp>
      <p:pic>
        <p:nvPicPr>
          <p:cNvPr id="4" name="Picture 3">
            <a:extLst>
              <a:ext uri="{FF2B5EF4-FFF2-40B4-BE49-F238E27FC236}">
                <a16:creationId xmlns:a16="http://schemas.microsoft.com/office/drawing/2014/main" id="{A54E3B87-FCEE-C918-040B-FB6CB8E68AF9}"/>
              </a:ext>
            </a:extLst>
          </p:cNvPr>
          <p:cNvPicPr>
            <a:picLocks noChangeAspect="1"/>
          </p:cNvPicPr>
          <p:nvPr/>
        </p:nvPicPr>
        <p:blipFill>
          <a:blip r:embed="rId2"/>
          <a:stretch>
            <a:fillRect/>
          </a:stretch>
        </p:blipFill>
        <p:spPr>
          <a:xfrm>
            <a:off x="1125860" y="1124744"/>
            <a:ext cx="9144000" cy="5112568"/>
          </a:xfrm>
          <a:prstGeom prst="rect">
            <a:avLst/>
          </a:prstGeom>
        </p:spPr>
      </p:pic>
    </p:spTree>
    <p:extLst>
      <p:ext uri="{BB962C8B-B14F-4D97-AF65-F5344CB8AC3E}">
        <p14:creationId xmlns:p14="http://schemas.microsoft.com/office/powerpoint/2010/main" val="318505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6C338-1ED1-A34D-99DC-F64F7B18BF75}"/>
              </a:ext>
            </a:extLst>
          </p:cNvPr>
          <p:cNvSpPr txBox="1"/>
          <p:nvPr/>
        </p:nvSpPr>
        <p:spPr>
          <a:xfrm>
            <a:off x="1125860" y="262284"/>
            <a:ext cx="8496944" cy="646331"/>
          </a:xfrm>
          <a:prstGeom prst="rect">
            <a:avLst/>
          </a:prstGeom>
          <a:noFill/>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Frontend Development</a:t>
            </a:r>
            <a:endParaRPr lang="en-IN" sz="3600" dirty="0"/>
          </a:p>
        </p:txBody>
      </p:sp>
      <p:pic>
        <p:nvPicPr>
          <p:cNvPr id="5" name="Picture 4">
            <a:extLst>
              <a:ext uri="{FF2B5EF4-FFF2-40B4-BE49-F238E27FC236}">
                <a16:creationId xmlns:a16="http://schemas.microsoft.com/office/drawing/2014/main" id="{F1E3CBFF-241B-4BC1-EC81-D78D12BBE0A8}"/>
              </a:ext>
            </a:extLst>
          </p:cNvPr>
          <p:cNvPicPr>
            <a:picLocks noChangeAspect="1"/>
          </p:cNvPicPr>
          <p:nvPr/>
        </p:nvPicPr>
        <p:blipFill>
          <a:blip r:embed="rId2"/>
          <a:stretch>
            <a:fillRect/>
          </a:stretch>
        </p:blipFill>
        <p:spPr>
          <a:xfrm>
            <a:off x="1125861" y="908615"/>
            <a:ext cx="7992888" cy="4872587"/>
          </a:xfrm>
          <a:prstGeom prst="rect">
            <a:avLst/>
          </a:prstGeom>
        </p:spPr>
      </p:pic>
      <p:sp>
        <p:nvSpPr>
          <p:cNvPr id="6" name="TextBox 5">
            <a:extLst>
              <a:ext uri="{FF2B5EF4-FFF2-40B4-BE49-F238E27FC236}">
                <a16:creationId xmlns:a16="http://schemas.microsoft.com/office/drawing/2014/main" id="{AC7C80CD-4BF8-1D92-10DD-14C31961CA4A}"/>
              </a:ext>
            </a:extLst>
          </p:cNvPr>
          <p:cNvSpPr txBox="1"/>
          <p:nvPr/>
        </p:nvSpPr>
        <p:spPr>
          <a:xfrm>
            <a:off x="862828" y="5878139"/>
            <a:ext cx="10463167" cy="916854"/>
          </a:xfrm>
          <a:prstGeom prst="rect">
            <a:avLst/>
          </a:prstGeom>
          <a:noFill/>
        </p:spPr>
        <p:txBody>
          <a:bodyPr wrap="square">
            <a:spAutoFit/>
          </a:bodyPr>
          <a:lstStyle/>
          <a:p>
            <a:pPr>
              <a:lnSpc>
                <a:spcPct val="115000"/>
              </a:lnSpc>
              <a:spcAft>
                <a:spcPts val="1000"/>
              </a:spcAft>
            </a:pPr>
            <a:r>
              <a:rPr lang="en-IN" sz="2400" dirty="0">
                <a:latin typeface="S"/>
              </a:rPr>
              <a:t>Using the </a:t>
            </a:r>
            <a:r>
              <a:rPr lang="en-IN" dirty="0">
                <a:latin typeface="S"/>
              </a:rPr>
              <a:t>Flask Software </a:t>
            </a:r>
            <a:r>
              <a:rPr lang="en-IN" sz="2400" dirty="0">
                <a:latin typeface="S"/>
              </a:rPr>
              <a:t>and the saved model’s file, we </a:t>
            </a:r>
            <a:r>
              <a:rPr lang="en-IN" dirty="0">
                <a:latin typeface="S"/>
              </a:rPr>
              <a:t>have</a:t>
            </a:r>
            <a:r>
              <a:rPr lang="en-IN" sz="2400" dirty="0">
                <a:latin typeface="S"/>
              </a:rPr>
              <a:t> hosted the model into a working website on local host and this is our simple Interface</a:t>
            </a:r>
            <a:endParaRPr lang="en-US" sz="2400" dirty="0"/>
          </a:p>
        </p:txBody>
      </p:sp>
    </p:spTree>
    <p:extLst>
      <p:ext uri="{BB962C8B-B14F-4D97-AF65-F5344CB8AC3E}">
        <p14:creationId xmlns:p14="http://schemas.microsoft.com/office/powerpoint/2010/main" val="13521505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6C338-1ED1-A34D-99DC-F64F7B18BF75}"/>
              </a:ext>
            </a:extLst>
          </p:cNvPr>
          <p:cNvSpPr txBox="1"/>
          <p:nvPr/>
        </p:nvSpPr>
        <p:spPr>
          <a:xfrm>
            <a:off x="837828" y="260648"/>
            <a:ext cx="8496944" cy="646331"/>
          </a:xfrm>
          <a:prstGeom prst="rect">
            <a:avLst/>
          </a:prstGeom>
          <a:noFill/>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Frontend Development</a:t>
            </a:r>
            <a:endParaRPr lang="en-IN" sz="3600" dirty="0"/>
          </a:p>
        </p:txBody>
      </p:sp>
      <p:sp>
        <p:nvSpPr>
          <p:cNvPr id="6" name="TextBox 5">
            <a:extLst>
              <a:ext uri="{FF2B5EF4-FFF2-40B4-BE49-F238E27FC236}">
                <a16:creationId xmlns:a16="http://schemas.microsoft.com/office/drawing/2014/main" id="{AC7C80CD-4BF8-1D92-10DD-14C31961CA4A}"/>
              </a:ext>
            </a:extLst>
          </p:cNvPr>
          <p:cNvSpPr txBox="1"/>
          <p:nvPr/>
        </p:nvSpPr>
        <p:spPr>
          <a:xfrm>
            <a:off x="139377" y="4744394"/>
            <a:ext cx="6077474" cy="916854"/>
          </a:xfrm>
          <a:prstGeom prst="rect">
            <a:avLst/>
          </a:prstGeom>
          <a:noFill/>
        </p:spPr>
        <p:txBody>
          <a:bodyPr wrap="square">
            <a:spAutoFit/>
          </a:bodyPr>
          <a:lstStyle/>
          <a:p>
            <a:pPr>
              <a:lnSpc>
                <a:spcPct val="115000"/>
              </a:lnSpc>
              <a:spcAft>
                <a:spcPts val="1000"/>
              </a:spcAft>
            </a:pPr>
            <a:r>
              <a:rPr lang="en-IN" sz="2400" dirty="0">
                <a:latin typeface="S"/>
              </a:rPr>
              <a:t>We can choose an image and click on predict, which will give us the predicted results</a:t>
            </a:r>
            <a:endParaRPr lang="en-US" sz="2400" dirty="0"/>
          </a:p>
        </p:txBody>
      </p:sp>
      <p:pic>
        <p:nvPicPr>
          <p:cNvPr id="4" name="Picture 3">
            <a:extLst>
              <a:ext uri="{FF2B5EF4-FFF2-40B4-BE49-F238E27FC236}">
                <a16:creationId xmlns:a16="http://schemas.microsoft.com/office/drawing/2014/main" id="{C8CAC325-F622-213C-5065-009AA3D62C53}"/>
              </a:ext>
            </a:extLst>
          </p:cNvPr>
          <p:cNvPicPr>
            <a:picLocks noChangeAspect="1"/>
          </p:cNvPicPr>
          <p:nvPr/>
        </p:nvPicPr>
        <p:blipFill>
          <a:blip r:embed="rId2"/>
          <a:stretch>
            <a:fillRect/>
          </a:stretch>
        </p:blipFill>
        <p:spPr>
          <a:xfrm>
            <a:off x="139377" y="1196752"/>
            <a:ext cx="5594995" cy="3371936"/>
          </a:xfrm>
          <a:prstGeom prst="rect">
            <a:avLst/>
          </a:prstGeom>
        </p:spPr>
      </p:pic>
      <p:cxnSp>
        <p:nvCxnSpPr>
          <p:cNvPr id="8" name="Straight Arrow Connector 7">
            <a:extLst>
              <a:ext uri="{FF2B5EF4-FFF2-40B4-BE49-F238E27FC236}">
                <a16:creationId xmlns:a16="http://schemas.microsoft.com/office/drawing/2014/main" id="{6DCE7CF8-94F6-2438-F49E-452523991E73}"/>
              </a:ext>
            </a:extLst>
          </p:cNvPr>
          <p:cNvCxnSpPr>
            <a:cxnSpLocks/>
          </p:cNvCxnSpPr>
          <p:nvPr/>
        </p:nvCxnSpPr>
        <p:spPr>
          <a:xfrm>
            <a:off x="5878388" y="2996952"/>
            <a:ext cx="115212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8D1183A-6832-22C6-23AB-392656B287BB}"/>
              </a:ext>
            </a:extLst>
          </p:cNvPr>
          <p:cNvPicPr>
            <a:picLocks noChangeAspect="1"/>
          </p:cNvPicPr>
          <p:nvPr/>
        </p:nvPicPr>
        <p:blipFill>
          <a:blip r:embed="rId3"/>
          <a:stretch>
            <a:fillRect/>
          </a:stretch>
        </p:blipFill>
        <p:spPr>
          <a:xfrm>
            <a:off x="7174531" y="1196752"/>
            <a:ext cx="4874917" cy="3371934"/>
          </a:xfrm>
          <a:prstGeom prst="rect">
            <a:avLst/>
          </a:prstGeom>
        </p:spPr>
      </p:pic>
      <p:sp>
        <p:nvSpPr>
          <p:cNvPr id="13" name="TextBox 12">
            <a:extLst>
              <a:ext uri="{FF2B5EF4-FFF2-40B4-BE49-F238E27FC236}">
                <a16:creationId xmlns:a16="http://schemas.microsoft.com/office/drawing/2014/main" id="{C8104BD8-CD10-5DAC-887F-0F12AEE0FD7D}"/>
              </a:ext>
            </a:extLst>
          </p:cNvPr>
          <p:cNvSpPr txBox="1"/>
          <p:nvPr/>
        </p:nvSpPr>
        <p:spPr>
          <a:xfrm>
            <a:off x="7030516" y="4744394"/>
            <a:ext cx="5412669" cy="492122"/>
          </a:xfrm>
          <a:prstGeom prst="rect">
            <a:avLst/>
          </a:prstGeom>
          <a:noFill/>
        </p:spPr>
        <p:txBody>
          <a:bodyPr wrap="square">
            <a:spAutoFit/>
          </a:bodyPr>
          <a:lstStyle/>
          <a:p>
            <a:pPr>
              <a:lnSpc>
                <a:spcPct val="115000"/>
              </a:lnSpc>
              <a:spcAft>
                <a:spcPts val="1000"/>
              </a:spcAft>
            </a:pPr>
            <a:r>
              <a:rPr lang="en-IN" sz="2400" dirty="0">
                <a:latin typeface="S"/>
              </a:rPr>
              <a:t>Hence, The disease detected is Cataract</a:t>
            </a:r>
            <a:endParaRPr lang="en-US" sz="2400" dirty="0"/>
          </a:p>
        </p:txBody>
      </p:sp>
    </p:spTree>
    <p:extLst>
      <p:ext uri="{BB962C8B-B14F-4D97-AF65-F5344CB8AC3E}">
        <p14:creationId xmlns:p14="http://schemas.microsoft.com/office/powerpoint/2010/main" val="2781332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F26EF-D15D-6386-D763-145691C215D5}"/>
              </a:ext>
            </a:extLst>
          </p:cNvPr>
          <p:cNvSpPr>
            <a:spLocks noGrp="1"/>
          </p:cNvSpPr>
          <p:nvPr>
            <p:ph type="title"/>
          </p:nvPr>
        </p:nvSpPr>
        <p:spPr>
          <a:xfrm>
            <a:off x="1053852" y="114412"/>
            <a:ext cx="10360501" cy="733896"/>
          </a:xfrm>
        </p:spPr>
        <p:txBody>
          <a:bodyPr>
            <a:normAutofit/>
          </a:bodyPr>
          <a:lstStyle/>
          <a:p>
            <a:r>
              <a:rPr lang="en-IN" sz="3200" dirty="0"/>
              <a:t>Conclusion</a:t>
            </a:r>
          </a:p>
        </p:txBody>
      </p:sp>
      <p:sp>
        <p:nvSpPr>
          <p:cNvPr id="8" name="TextBox 7">
            <a:extLst>
              <a:ext uri="{FF2B5EF4-FFF2-40B4-BE49-F238E27FC236}">
                <a16:creationId xmlns:a16="http://schemas.microsoft.com/office/drawing/2014/main" id="{B185B6E3-DD40-0F8A-51D2-C801585C518E}"/>
              </a:ext>
            </a:extLst>
          </p:cNvPr>
          <p:cNvSpPr txBox="1"/>
          <p:nvPr/>
        </p:nvSpPr>
        <p:spPr>
          <a:xfrm>
            <a:off x="1053852" y="3429000"/>
            <a:ext cx="10513168" cy="3150606"/>
          </a:xfrm>
          <a:prstGeom prst="rect">
            <a:avLst/>
          </a:prstGeom>
          <a:noFill/>
        </p:spPr>
        <p:txBody>
          <a:bodyPr wrap="square">
            <a:spAutoFit/>
          </a:bodyPr>
          <a:lstStyle/>
          <a:p>
            <a:pPr>
              <a:lnSpc>
                <a:spcPct val="115000"/>
              </a:lnSpc>
              <a:spcAft>
                <a:spcPts val="1000"/>
              </a:spcAft>
            </a:pPr>
            <a:r>
              <a:rPr lang="en-IN" sz="3200" dirty="0">
                <a:effectLst/>
                <a:latin typeface="Calibri" panose="020F0502020204030204" pitchFamily="34" charset="0"/>
                <a:ea typeface="Times New Roman" panose="02020603050405020304" pitchFamily="18" charset="0"/>
                <a:cs typeface="Calibri" panose="020F0502020204030204" pitchFamily="34" charset="0"/>
              </a:rPr>
              <a:t>Future Scope</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Real-World Deployment: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Web or Mobile Application:</a:t>
            </a:r>
            <a:r>
              <a:rPr lang="en-IN" sz="1600" dirty="0">
                <a:effectLst/>
                <a:latin typeface="Calibri" panose="020F0502020204030204" pitchFamily="34" charset="0"/>
                <a:ea typeface="Times New Roman" panose="02020603050405020304" pitchFamily="18" charset="0"/>
                <a:cs typeface="Calibri" panose="020F0502020204030204" pitchFamily="34" charset="0"/>
              </a:rPr>
              <a:t> We can explore deploying our model as a web application accessible through a user-friendly interface. This would allow users to upload retinal images for disease screening.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600" b="1" dirty="0">
                <a:effectLst/>
                <a:latin typeface="Calibri" panose="020F0502020204030204" pitchFamily="34" charset="0"/>
                <a:ea typeface="Times New Roman" panose="02020603050405020304" pitchFamily="18" charset="0"/>
                <a:cs typeface="Calibri" panose="020F0502020204030204" pitchFamily="34" charset="0"/>
              </a:rPr>
              <a:t>Integration with Medical Systems:</a:t>
            </a:r>
            <a:r>
              <a:rPr lang="en-IN" sz="1600" dirty="0">
                <a:effectLst/>
                <a:latin typeface="Calibri" panose="020F0502020204030204" pitchFamily="34" charset="0"/>
                <a:ea typeface="Times New Roman" panose="02020603050405020304" pitchFamily="18" charset="0"/>
                <a:cs typeface="Calibri" panose="020F0502020204030204" pitchFamily="34" charset="0"/>
              </a:rPr>
              <a:t> Investigate potential integration with existing medical imaging systems used in hospitals or clinics, making the model accessible to healthcare professionals for diagnosis support.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600" b="1" dirty="0">
                <a:effectLst/>
                <a:latin typeface="Calibri" panose="020F0502020204030204" pitchFamily="34" charset="0"/>
                <a:ea typeface="Times New Roman" panose="02020603050405020304" pitchFamily="18" charset="0"/>
              </a:rPr>
              <a:t> Scalability and Security:</a:t>
            </a:r>
            <a:r>
              <a:rPr lang="en-IN" sz="1600" dirty="0">
                <a:effectLst/>
                <a:latin typeface="Calibri" panose="020F0502020204030204" pitchFamily="34" charset="0"/>
                <a:ea typeface="Times New Roman" panose="02020603050405020304" pitchFamily="18" charset="0"/>
              </a:rPr>
              <a:t> Consider the challenges of scalability and security when deploying your model in a real-world setting. This could involve cloud computing solutions and robust security measures to protect sensitive patient data.</a:t>
            </a:r>
            <a:endParaRPr lang="en-IN" sz="1600" dirty="0"/>
          </a:p>
        </p:txBody>
      </p:sp>
      <p:sp>
        <p:nvSpPr>
          <p:cNvPr id="10" name="TextBox 9">
            <a:extLst>
              <a:ext uri="{FF2B5EF4-FFF2-40B4-BE49-F238E27FC236}">
                <a16:creationId xmlns:a16="http://schemas.microsoft.com/office/drawing/2014/main" id="{DFF509E3-FF0F-FD49-AC9F-D5B23B23AFAE}"/>
              </a:ext>
            </a:extLst>
          </p:cNvPr>
          <p:cNvSpPr txBox="1"/>
          <p:nvPr/>
        </p:nvSpPr>
        <p:spPr>
          <a:xfrm>
            <a:off x="1053852" y="1038602"/>
            <a:ext cx="10513168" cy="2287806"/>
          </a:xfrm>
          <a:prstGeom prst="rect">
            <a:avLst/>
          </a:prstGeom>
          <a:noFill/>
        </p:spPr>
        <p:txBody>
          <a:bodyPr wrap="square">
            <a:spAutoFit/>
          </a:bodyPr>
          <a:lstStyle/>
          <a:p>
            <a:pPr marL="285750" indent="-285750">
              <a:lnSpc>
                <a:spcPct val="100000"/>
              </a:lnSpc>
              <a:spcAft>
                <a:spcPts val="1000"/>
              </a:spcAft>
              <a:buSzPts val="1000"/>
              <a:buFont typeface="Arial" panose="020B0604020202020204" pitchFamily="34" charset="0"/>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Successful Implementation:</a:t>
            </a:r>
            <a:r>
              <a:rPr lang="en-IN" sz="1800" dirty="0">
                <a:effectLst/>
                <a:latin typeface="Calibri" panose="020F0502020204030204" pitchFamily="34" charset="0"/>
                <a:ea typeface="Times New Roman" panose="02020603050405020304" pitchFamily="18" charset="0"/>
                <a:cs typeface="Calibri" panose="020F0502020204030204" pitchFamily="34" charset="0"/>
              </a:rPr>
              <a:t> We have successfully implemented a deep learning model that leverages the strengths of pre-trained VGG16 for feature extraction and potentially utilizes LSTMs for capturing sequential information in the data.</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0000"/>
              </a:lnSpc>
              <a:spcAft>
                <a:spcPts val="1000"/>
              </a:spcAft>
              <a:buSzPts val="1000"/>
              <a:buFont typeface="Arial" panose="020B0604020202020204" pitchFamily="34" charset="0"/>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Promising Approach:</a:t>
            </a:r>
            <a:r>
              <a:rPr lang="en-IN" sz="1800" dirty="0">
                <a:effectLst/>
                <a:latin typeface="Calibri" panose="020F0502020204030204" pitchFamily="34" charset="0"/>
                <a:ea typeface="Times New Roman" panose="02020603050405020304" pitchFamily="18" charset="0"/>
                <a:cs typeface="Calibri" panose="020F0502020204030204" pitchFamily="34" charset="0"/>
              </a:rPr>
              <a:t> This approach demonstrates the feasibility and potential of deep learning in eye disease detection tasks.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0000"/>
              </a:lnSpc>
              <a:spcAft>
                <a:spcPts val="1000"/>
              </a:spcAft>
              <a:buSzPts val="1000"/>
              <a:buFont typeface="Arial" panose="020B0604020202020204" pitchFamily="34" charset="0"/>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Successfully Deployed the Model:</a:t>
            </a:r>
            <a:r>
              <a:rPr lang="en-IN" sz="1800" dirty="0">
                <a:effectLst/>
                <a:latin typeface="Calibri" panose="020F0502020204030204" pitchFamily="34" charset="0"/>
                <a:ea typeface="Times New Roman" panose="02020603050405020304" pitchFamily="18" charset="0"/>
                <a:cs typeface="Calibri" panose="020F0502020204030204" pitchFamily="34" charset="0"/>
              </a:rPr>
              <a:t> We developed and deployed the model using Flask which helps the users to detect eye diseases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6696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D6081DC-C018-02BB-38BD-52B2F121588E}"/>
              </a:ext>
            </a:extLst>
          </p:cNvPr>
          <p:cNvSpPr txBox="1"/>
          <p:nvPr/>
        </p:nvSpPr>
        <p:spPr>
          <a:xfrm>
            <a:off x="4618248" y="3013501"/>
            <a:ext cx="2952328" cy="830997"/>
          </a:xfrm>
          <a:prstGeom prst="rect">
            <a:avLst/>
          </a:prstGeom>
          <a:noFill/>
        </p:spPr>
        <p:txBody>
          <a:bodyPr wrap="square">
            <a:spAutoFit/>
          </a:bodyPr>
          <a:lstStyle/>
          <a:p>
            <a:r>
              <a:rPr lang="en-IN" sz="4800" dirty="0"/>
              <a:t>Thank you</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65A9E-813A-B952-F225-8C2A4445D622}"/>
            </a:ext>
          </a:extLst>
        </p:cNvPr>
        <p:cNvGrpSpPr/>
        <p:nvPr/>
      </p:nvGrpSpPr>
      <p:grpSpPr>
        <a:xfrm>
          <a:off x="0" y="0"/>
          <a:ext cx="0" cy="0"/>
          <a:chOff x="0" y="0"/>
          <a:chExt cx="0" cy="0"/>
        </a:xfrm>
      </p:grpSpPr>
      <p:sp>
        <p:nvSpPr>
          <p:cNvPr id="2" name="Title 1"/>
          <p:cNvSpPr txBox="1">
            <a:spLocks/>
          </p:cNvSpPr>
          <p:nvPr/>
        </p:nvSpPr>
        <p:spPr>
          <a:xfrm>
            <a:off x="909836" y="0"/>
            <a:ext cx="3101084" cy="1027659"/>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r>
              <a:rPr lang="en-US" sz="4400" b="1" i="1" dirty="0">
                <a:solidFill>
                  <a:srgbClr val="007474"/>
                </a:solidFill>
                <a:latin typeface="Times New Roman" panose="02020603050405020304" pitchFamily="18" charset="0"/>
                <a:cs typeface="Times New Roman" panose="02020603050405020304" pitchFamily="18" charset="0"/>
              </a:rPr>
              <a:t>Modules</a:t>
            </a:r>
          </a:p>
        </p:txBody>
      </p:sp>
      <p:sp>
        <p:nvSpPr>
          <p:cNvPr id="6" name="Text Placeholder 3"/>
          <p:cNvSpPr txBox="1">
            <a:spLocks/>
          </p:cNvSpPr>
          <p:nvPr/>
        </p:nvSpPr>
        <p:spPr>
          <a:xfrm>
            <a:off x="981844" y="1027659"/>
            <a:ext cx="10901726" cy="5400600"/>
          </a:xfrm>
          <a:prstGeom prst="rect">
            <a:avLst/>
          </a:prstGeom>
        </p:spPr>
        <p:txBody>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l">
              <a:buNone/>
            </a:pPr>
            <a:r>
              <a:rPr lang="en-US" sz="2400" b="1" i="0" dirty="0">
                <a:solidFill>
                  <a:srgbClr val="007474"/>
                </a:solidFill>
                <a:effectLst/>
                <a:latin typeface="Google Sans"/>
              </a:rPr>
              <a:t>Backend:</a:t>
            </a:r>
          </a:p>
          <a:p>
            <a:pPr algn="l">
              <a:buFont typeface="Wingdings" panose="05000000000000000000" pitchFamily="2" charset="2"/>
              <a:buChar char="Ø"/>
            </a:pPr>
            <a:r>
              <a:rPr lang="en-US" sz="1800" b="1" i="0" dirty="0">
                <a:solidFill>
                  <a:srgbClr val="E3E3E3"/>
                </a:solidFill>
                <a:effectLst/>
                <a:latin typeface="Google Sans"/>
              </a:rPr>
              <a:t>Image Preprocessing: </a:t>
            </a:r>
            <a:r>
              <a:rPr lang="en-US" sz="1600" b="0" i="0" dirty="0">
                <a:solidFill>
                  <a:srgbClr val="E3E3E3"/>
                </a:solidFill>
                <a:effectLst/>
                <a:latin typeface="Google Sans"/>
              </a:rPr>
              <a:t>Resizes the image to a standard size. Converts the image to a suitable format for the deep learning model. Applies data normalization or augmentation techniques like </a:t>
            </a:r>
            <a:r>
              <a:rPr lang="en-US" sz="1600" b="0" i="0" dirty="0" err="1">
                <a:solidFill>
                  <a:srgbClr val="E3E3E3"/>
                </a:solidFill>
                <a:effectLst/>
                <a:latin typeface="Google Sans"/>
              </a:rPr>
              <a:t>ImageDataGenerator</a:t>
            </a:r>
            <a:r>
              <a:rPr lang="en-US" sz="1600" b="0" i="0" dirty="0">
                <a:solidFill>
                  <a:srgbClr val="E3E3E3"/>
                </a:solidFill>
                <a:effectLst/>
                <a:latin typeface="Google Sans"/>
              </a:rPr>
              <a:t> functionality for the model so after it is trained it will do </a:t>
            </a:r>
            <a:r>
              <a:rPr lang="en-US" sz="1600" dirty="0">
                <a:solidFill>
                  <a:srgbClr val="E3E3E3"/>
                </a:solidFill>
                <a:latin typeface="Google Sans"/>
              </a:rPr>
              <a:t>I</a:t>
            </a:r>
            <a:r>
              <a:rPr lang="en-US" sz="1600" b="0" i="0" dirty="0">
                <a:solidFill>
                  <a:srgbClr val="E3E3E3"/>
                </a:solidFill>
                <a:effectLst/>
                <a:latin typeface="Google Sans"/>
              </a:rPr>
              <a:t>mage Preprocessing </a:t>
            </a:r>
          </a:p>
          <a:p>
            <a:pPr algn="l">
              <a:buFont typeface="Wingdings" panose="05000000000000000000" pitchFamily="2" charset="2"/>
              <a:buChar char="Ø"/>
            </a:pPr>
            <a:r>
              <a:rPr lang="en-US" sz="1800" b="1" i="0" dirty="0">
                <a:solidFill>
                  <a:srgbClr val="E3E3E3"/>
                </a:solidFill>
                <a:effectLst/>
                <a:latin typeface="Google Sans"/>
              </a:rPr>
              <a:t>Deep Learning Model</a:t>
            </a:r>
            <a:r>
              <a:rPr lang="en-US" sz="1600" b="0" i="0" dirty="0">
                <a:solidFill>
                  <a:srgbClr val="E3E3E3"/>
                </a:solidFill>
                <a:effectLst/>
                <a:latin typeface="Google Sans"/>
              </a:rPr>
              <a:t>: Trained on a large dataset of labeled eye disease images. Using convolutional neural networks (CNNs) </a:t>
            </a:r>
            <a:r>
              <a:rPr lang="en-US" sz="1600" dirty="0">
                <a:solidFill>
                  <a:srgbClr val="E3E3E3"/>
                </a:solidFill>
                <a:latin typeface="Google Sans"/>
              </a:rPr>
              <a:t>the</a:t>
            </a:r>
            <a:r>
              <a:rPr lang="en-US" sz="1600" b="0" i="0" dirty="0">
                <a:solidFill>
                  <a:srgbClr val="E3E3E3"/>
                </a:solidFill>
                <a:effectLst/>
                <a:latin typeface="Google Sans"/>
              </a:rPr>
              <a:t> predictions are done for the type of eye disease.</a:t>
            </a:r>
          </a:p>
          <a:p>
            <a:pPr algn="l">
              <a:buFont typeface="Wingdings" panose="05000000000000000000" pitchFamily="2" charset="2"/>
              <a:buChar char="Ø"/>
            </a:pPr>
            <a:r>
              <a:rPr lang="en-US" sz="1800" b="1" i="0" dirty="0">
                <a:solidFill>
                  <a:srgbClr val="E3E3E3"/>
                </a:solidFill>
                <a:effectLst/>
                <a:latin typeface="Google Sans"/>
              </a:rPr>
              <a:t>Result Processing: </a:t>
            </a:r>
            <a:r>
              <a:rPr lang="en-US" sz="1600" b="0" i="0" dirty="0">
                <a:solidFill>
                  <a:srgbClr val="E3E3E3"/>
                </a:solidFill>
                <a:effectLst/>
                <a:latin typeface="Google Sans"/>
              </a:rPr>
              <a:t>Interprets the model's output and translates it into user-friendly language. </a:t>
            </a:r>
          </a:p>
          <a:p>
            <a:pPr algn="l">
              <a:buFont typeface="Wingdings" panose="05000000000000000000" pitchFamily="2" charset="2"/>
              <a:buChar char="Ø"/>
            </a:pPr>
            <a:r>
              <a:rPr lang="en-US" sz="1800" b="1" i="0" dirty="0">
                <a:solidFill>
                  <a:srgbClr val="E3E3E3"/>
                </a:solidFill>
                <a:effectLst/>
                <a:latin typeface="Google Sans"/>
              </a:rPr>
              <a:t>API Communication: </a:t>
            </a:r>
            <a:r>
              <a:rPr lang="en-US" sz="1600" b="0" i="0" dirty="0">
                <a:solidFill>
                  <a:srgbClr val="E3E3E3"/>
                </a:solidFill>
                <a:effectLst/>
                <a:latin typeface="Google Sans"/>
              </a:rPr>
              <a:t>Frontend communicates with the backend through an API. Sends the image data and receives the analysis results.</a:t>
            </a:r>
          </a:p>
          <a:p>
            <a:pPr marL="0" indent="0" algn="l">
              <a:buNone/>
            </a:pPr>
            <a:r>
              <a:rPr lang="en-US" sz="2400" b="1" i="0" dirty="0">
                <a:solidFill>
                  <a:srgbClr val="007474"/>
                </a:solidFill>
                <a:effectLst/>
                <a:latin typeface="Google Sans"/>
              </a:rPr>
              <a:t>Frontend:</a:t>
            </a:r>
          </a:p>
          <a:p>
            <a:pPr>
              <a:buFont typeface="Wingdings" panose="05000000000000000000" pitchFamily="2" charset="2"/>
              <a:buChar char="Ø"/>
            </a:pPr>
            <a:r>
              <a:rPr lang="en-US" sz="1800" b="1" i="0" dirty="0">
                <a:solidFill>
                  <a:srgbClr val="E3E3E3"/>
                </a:solidFill>
                <a:effectLst/>
                <a:latin typeface="Google Sans"/>
              </a:rPr>
              <a:t>Image Upload: </a:t>
            </a:r>
            <a:r>
              <a:rPr lang="en-US" sz="1600" b="0" i="0" dirty="0">
                <a:solidFill>
                  <a:srgbClr val="E3E3E3"/>
                </a:solidFill>
                <a:effectLst/>
                <a:latin typeface="Google Sans"/>
              </a:rPr>
              <a:t>Input field for selecting an image file from the user's device. Support for various image formats (e.g., JPEG, PNG). Validation to ensure file size and type are within acceptable limits.</a:t>
            </a:r>
          </a:p>
          <a:p>
            <a:pPr>
              <a:buFont typeface="Wingdings" panose="05000000000000000000" pitchFamily="2" charset="2"/>
              <a:buChar char="Ø"/>
            </a:pPr>
            <a:r>
              <a:rPr lang="en-US" sz="1800" b="1" dirty="0">
                <a:solidFill>
                  <a:srgbClr val="E3E3E3"/>
                </a:solidFill>
                <a:latin typeface="Google Sans"/>
              </a:rPr>
              <a:t>Predict</a:t>
            </a:r>
            <a:r>
              <a:rPr lang="en-US" sz="1800" b="1" i="0" dirty="0">
                <a:solidFill>
                  <a:srgbClr val="E3E3E3"/>
                </a:solidFill>
                <a:effectLst/>
                <a:latin typeface="Google Sans"/>
              </a:rPr>
              <a:t> Button: </a:t>
            </a:r>
            <a:r>
              <a:rPr lang="en-US" sz="1600" b="0" i="0" dirty="0">
                <a:solidFill>
                  <a:srgbClr val="E3E3E3"/>
                </a:solidFill>
                <a:effectLst/>
                <a:latin typeface="Google Sans"/>
              </a:rPr>
              <a:t>Initiates the image analysis process upon user click.</a:t>
            </a:r>
          </a:p>
          <a:p>
            <a:pPr>
              <a:buFont typeface="Wingdings" panose="05000000000000000000" pitchFamily="2" charset="2"/>
              <a:buChar char="Ø"/>
            </a:pPr>
            <a:r>
              <a:rPr lang="en-US" sz="1800" b="1" i="0" dirty="0">
                <a:solidFill>
                  <a:srgbClr val="E3E3E3"/>
                </a:solidFill>
                <a:effectLst/>
                <a:latin typeface="Google Sans"/>
              </a:rPr>
              <a:t>Results Display: </a:t>
            </a:r>
            <a:r>
              <a:rPr lang="en-US" sz="1600" b="0" i="0" dirty="0">
                <a:solidFill>
                  <a:srgbClr val="E3E3E3"/>
                </a:solidFill>
                <a:effectLst/>
                <a:latin typeface="Google Sans"/>
              </a:rPr>
              <a:t>Presents the predicted disease or shows if its healthy. It has clear and concise language, avoiding medical jargon where possible.</a:t>
            </a:r>
          </a:p>
          <a:p>
            <a:pPr marL="0" indent="0" algn="l">
              <a:buNone/>
            </a:pPr>
            <a:endParaRPr lang="en-US" sz="1600" b="0" i="0" dirty="0">
              <a:solidFill>
                <a:srgbClr val="E3E3E3"/>
              </a:solidFill>
              <a:effectLst/>
              <a:latin typeface="Google Sans"/>
            </a:endParaRPr>
          </a:p>
        </p:txBody>
      </p:sp>
    </p:spTree>
    <p:extLst>
      <p:ext uri="{BB962C8B-B14F-4D97-AF65-F5344CB8AC3E}">
        <p14:creationId xmlns:p14="http://schemas.microsoft.com/office/powerpoint/2010/main" val="2732071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53852" y="404664"/>
            <a:ext cx="5688631" cy="863923"/>
          </a:xfrm>
        </p:spPr>
        <p:txBody>
          <a:bodyPr>
            <a:normAutofit fontScale="90000"/>
          </a:bodyPr>
          <a:lstStyle/>
          <a:p>
            <a:r>
              <a:rPr lang="en-US" sz="5400" b="1" i="1" dirty="0">
                <a:solidFill>
                  <a:srgbClr val="007474"/>
                </a:solidFill>
                <a:latin typeface="Times New Roman" panose="02020603050405020304" pitchFamily="18" charset="0"/>
                <a:cs typeface="Times New Roman" panose="02020603050405020304" pitchFamily="18" charset="0"/>
              </a:rPr>
              <a:t>Flow/Block Diagram</a:t>
            </a:r>
          </a:p>
        </p:txBody>
      </p:sp>
      <p:pic>
        <p:nvPicPr>
          <p:cNvPr id="6" name="Picture 5">
            <a:extLst>
              <a:ext uri="{FF2B5EF4-FFF2-40B4-BE49-F238E27FC236}">
                <a16:creationId xmlns:a16="http://schemas.microsoft.com/office/drawing/2014/main" id="{606D4400-470A-5707-9CDC-7768623E3E63}"/>
              </a:ext>
            </a:extLst>
          </p:cNvPr>
          <p:cNvPicPr>
            <a:picLocks noChangeAspect="1"/>
          </p:cNvPicPr>
          <p:nvPr/>
        </p:nvPicPr>
        <p:blipFill>
          <a:blip r:embed="rId2"/>
          <a:stretch>
            <a:fillRect/>
          </a:stretch>
        </p:blipFill>
        <p:spPr>
          <a:xfrm>
            <a:off x="1053852" y="1556792"/>
            <a:ext cx="10081120" cy="4680520"/>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3721A07-2B0F-EF9A-5163-3868B0B7A2C7}"/>
              </a:ext>
            </a:extLst>
          </p:cNvPr>
          <p:cNvSpPr txBox="1"/>
          <p:nvPr/>
        </p:nvSpPr>
        <p:spPr>
          <a:xfrm>
            <a:off x="1053852" y="1170546"/>
            <a:ext cx="10441160" cy="5687454"/>
          </a:xfrm>
          <a:prstGeom prst="rect">
            <a:avLst/>
          </a:prstGeom>
          <a:noFill/>
        </p:spPr>
        <p:txBody>
          <a:bodyPr wrap="square">
            <a:spAutoFit/>
          </a:bodyPr>
          <a:lstStyle/>
          <a:p>
            <a:pPr>
              <a:lnSpc>
                <a:spcPct val="115000"/>
              </a:lnSpc>
              <a:spcAft>
                <a:spcPts val="1000"/>
              </a:spcAft>
            </a:pPr>
            <a:r>
              <a:rPr lang="en-US" sz="1800" dirty="0">
                <a:latin typeface="S"/>
              </a:rPr>
              <a:t>The primary goal of our project is to develop an accurate and robust deep learning model for the classification of various types of eye diseases, specifically focusing on Normal, Cataract, Diabetic Retinopathy, and Glaucoma.</a:t>
            </a:r>
          </a:p>
          <a:p>
            <a:pPr>
              <a:lnSpc>
                <a:spcPct val="115000"/>
              </a:lnSpc>
              <a:spcAft>
                <a:spcPts val="1000"/>
              </a:spcAft>
            </a:pPr>
            <a:r>
              <a:rPr lang="en-US" sz="1800" dirty="0">
                <a:latin typeface="S"/>
              </a:rPr>
              <a:t>So, keeping that in mind we developed a eye disease detecting model using Restnet59</a:t>
            </a:r>
          </a:p>
          <a:p>
            <a:pPr>
              <a:lnSpc>
                <a:spcPct val="115000"/>
              </a:lnSpc>
              <a:spcAft>
                <a:spcPts val="1000"/>
              </a:spcAft>
            </a:pPr>
            <a:r>
              <a:rPr lang="en-US" sz="1800" dirty="0">
                <a:latin typeface="S"/>
              </a:rPr>
              <a:t>We have used </a:t>
            </a:r>
            <a:r>
              <a:rPr lang="en-US" sz="1800" dirty="0" err="1">
                <a:latin typeface="S"/>
              </a:rPr>
              <a:t>ImageGenerator</a:t>
            </a:r>
            <a:r>
              <a:rPr lang="en-US" sz="1800" dirty="0">
                <a:latin typeface="S"/>
              </a:rPr>
              <a:t> for the preprocessing of dataset so that it can easily segregate into the 4 classes which are Glaucoma, Diabetes Retinopathy, Cataract and normal.</a:t>
            </a:r>
          </a:p>
          <a:p>
            <a:pPr>
              <a:lnSpc>
                <a:spcPct val="115000"/>
              </a:lnSpc>
              <a:spcAft>
                <a:spcPts val="1000"/>
              </a:spcAft>
            </a:pPr>
            <a:r>
              <a:rPr lang="en-US" sz="1800" dirty="0">
                <a:latin typeface="S"/>
              </a:rPr>
              <a:t>So far we have trained the model, saved the results into a flask model and tested the model and obtained the following results:</a:t>
            </a:r>
          </a:p>
          <a:p>
            <a:pPr>
              <a:lnSpc>
                <a:spcPct val="115000"/>
              </a:lnSpc>
              <a:spcAft>
                <a:spcPts val="1000"/>
              </a:spcAft>
            </a:pPr>
            <a:r>
              <a:rPr lang="en-IN" sz="1800" dirty="0"/>
              <a:t>Class-level accuracies:</a:t>
            </a:r>
          </a:p>
          <a:p>
            <a:pPr>
              <a:lnSpc>
                <a:spcPct val="115000"/>
              </a:lnSpc>
              <a:spcAft>
                <a:spcPts val="1000"/>
              </a:spcAft>
            </a:pPr>
            <a:r>
              <a:rPr lang="en-IN" sz="1800" dirty="0"/>
              <a:t>cataract: 0.8618 </a:t>
            </a:r>
          </a:p>
          <a:p>
            <a:pPr>
              <a:lnSpc>
                <a:spcPct val="115000"/>
              </a:lnSpc>
              <a:spcAft>
                <a:spcPts val="1000"/>
              </a:spcAft>
            </a:pPr>
            <a:r>
              <a:rPr lang="en-IN" sz="1800" dirty="0" err="1"/>
              <a:t>diabetic_retinopathy</a:t>
            </a:r>
            <a:r>
              <a:rPr lang="en-IN" sz="1800" dirty="0"/>
              <a:t>: 0.9822 </a:t>
            </a:r>
          </a:p>
          <a:p>
            <a:pPr>
              <a:lnSpc>
                <a:spcPct val="115000"/>
              </a:lnSpc>
              <a:spcAft>
                <a:spcPts val="1000"/>
              </a:spcAft>
            </a:pPr>
            <a:r>
              <a:rPr lang="en-IN" sz="1800" dirty="0"/>
              <a:t>glaucoma: 0.7344 </a:t>
            </a:r>
          </a:p>
          <a:p>
            <a:pPr>
              <a:lnSpc>
                <a:spcPct val="115000"/>
              </a:lnSpc>
              <a:spcAft>
                <a:spcPts val="1000"/>
              </a:spcAft>
            </a:pPr>
            <a:r>
              <a:rPr lang="en-IN" sz="1800" dirty="0"/>
              <a:t>normal: 0.8266</a:t>
            </a:r>
            <a:endParaRPr lang="en-US" sz="1800" dirty="0"/>
          </a:p>
          <a:p>
            <a:pP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456C338-1ED1-A34D-99DC-F64F7B18BF75}"/>
              </a:ext>
            </a:extLst>
          </p:cNvPr>
          <p:cNvSpPr txBox="1"/>
          <p:nvPr/>
        </p:nvSpPr>
        <p:spPr>
          <a:xfrm>
            <a:off x="1125860" y="404664"/>
            <a:ext cx="6110748" cy="646331"/>
          </a:xfrm>
          <a:prstGeom prst="rect">
            <a:avLst/>
          </a:prstGeom>
          <a:noFill/>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Progress until Review-2</a:t>
            </a:r>
            <a:endParaRPr lang="en-IN" sz="3600" dirty="0"/>
          </a:p>
        </p:txBody>
      </p:sp>
    </p:spTree>
    <p:extLst>
      <p:ext uri="{BB962C8B-B14F-4D97-AF65-F5344CB8AC3E}">
        <p14:creationId xmlns:p14="http://schemas.microsoft.com/office/powerpoint/2010/main" val="281596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3721A07-2B0F-EF9A-5163-3868B0B7A2C7}"/>
              </a:ext>
            </a:extLst>
          </p:cNvPr>
          <p:cNvSpPr txBox="1"/>
          <p:nvPr/>
        </p:nvSpPr>
        <p:spPr>
          <a:xfrm>
            <a:off x="1125860" y="1340768"/>
            <a:ext cx="10441160" cy="3581750"/>
          </a:xfrm>
          <a:prstGeom prst="rect">
            <a:avLst/>
          </a:prstGeom>
          <a:noFill/>
        </p:spPr>
        <p:txBody>
          <a:bodyPr wrap="square">
            <a:spAutoFit/>
          </a:bodyPr>
          <a:lstStyle/>
          <a:p>
            <a:pPr>
              <a:lnSpc>
                <a:spcPct val="115000"/>
              </a:lnSpc>
              <a:spcAft>
                <a:spcPts val="1000"/>
              </a:spcAft>
            </a:pPr>
            <a:r>
              <a:rPr lang="en-IN" sz="1800" dirty="0">
                <a:latin typeface="S"/>
              </a:rPr>
              <a:t>Next, we have used HTML, CSS, JavaScript for the frontend of our website.</a:t>
            </a:r>
          </a:p>
          <a:p>
            <a:pPr>
              <a:lnSpc>
                <a:spcPct val="115000"/>
              </a:lnSpc>
              <a:spcAft>
                <a:spcPts val="1000"/>
              </a:spcAft>
            </a:pPr>
            <a:r>
              <a:rPr lang="en-IN" sz="1800" dirty="0">
                <a:latin typeface="S"/>
              </a:rPr>
              <a:t>We ran the model with 50 epochs and 99 rounds in each epoch. The optimiser we used was Adam and </a:t>
            </a:r>
            <a:r>
              <a:rPr lang="en-IN" sz="1800" dirty="0" err="1">
                <a:latin typeface="S"/>
              </a:rPr>
              <a:t>crossentropy</a:t>
            </a:r>
            <a:r>
              <a:rPr lang="en-IN" sz="1800" dirty="0">
                <a:latin typeface="S"/>
              </a:rPr>
              <a:t> as the loss function and obtained excellent results and an accuracy of 95%</a:t>
            </a:r>
          </a:p>
          <a:p>
            <a:pPr>
              <a:lnSpc>
                <a:spcPct val="115000"/>
              </a:lnSpc>
              <a:spcAft>
                <a:spcPts val="1000"/>
              </a:spcAft>
            </a:pPr>
            <a:endParaRPr lang="en-IN" sz="1800" dirty="0">
              <a:latin typeface="S"/>
            </a:endParaRPr>
          </a:p>
          <a:p>
            <a:pPr>
              <a:lnSpc>
                <a:spcPct val="115000"/>
              </a:lnSpc>
              <a:spcAft>
                <a:spcPts val="1000"/>
              </a:spcAft>
            </a:pPr>
            <a:r>
              <a:rPr lang="en-IN" sz="3600" dirty="0">
                <a:latin typeface="S"/>
              </a:rPr>
              <a:t>By Review-3</a:t>
            </a:r>
          </a:p>
          <a:p>
            <a:pPr>
              <a:lnSpc>
                <a:spcPct val="115000"/>
              </a:lnSpc>
              <a:spcAft>
                <a:spcPts val="1000"/>
              </a:spcAft>
            </a:pPr>
            <a:r>
              <a:rPr lang="en-IN" sz="1800" dirty="0">
                <a:latin typeface="S"/>
              </a:rPr>
              <a:t>Further by the time of complete model deployment in review 3 we would integrate the frontend and backend using the flask and </a:t>
            </a:r>
            <a:r>
              <a:rPr lang="en-IN" sz="1800" dirty="0" err="1">
                <a:latin typeface="S"/>
              </a:rPr>
              <a:t>streamlit</a:t>
            </a:r>
            <a:r>
              <a:rPr lang="en-IN" sz="1800" dirty="0">
                <a:latin typeface="S"/>
              </a:rPr>
              <a:t> and display our final results.</a:t>
            </a:r>
          </a:p>
          <a:p>
            <a:pPr>
              <a:lnSpc>
                <a:spcPct val="115000"/>
              </a:lnSpc>
              <a:spcAft>
                <a:spcPts val="1000"/>
              </a:spcAft>
            </a:pPr>
            <a:r>
              <a:rPr lang="en-IN" sz="1800" dirty="0">
                <a:latin typeface="S"/>
              </a:rPr>
              <a:t>Using the local host and the saved model’s file, we will host the model into a full fledged working website</a:t>
            </a:r>
            <a:endParaRPr lang="en-US" sz="1800" dirty="0"/>
          </a:p>
        </p:txBody>
      </p:sp>
      <p:sp>
        <p:nvSpPr>
          <p:cNvPr id="3" name="TextBox 2">
            <a:extLst>
              <a:ext uri="{FF2B5EF4-FFF2-40B4-BE49-F238E27FC236}">
                <a16:creationId xmlns:a16="http://schemas.microsoft.com/office/drawing/2014/main" id="{4456C338-1ED1-A34D-99DC-F64F7B18BF75}"/>
              </a:ext>
            </a:extLst>
          </p:cNvPr>
          <p:cNvSpPr txBox="1"/>
          <p:nvPr/>
        </p:nvSpPr>
        <p:spPr>
          <a:xfrm>
            <a:off x="1125860" y="404664"/>
            <a:ext cx="6110748" cy="646331"/>
          </a:xfrm>
          <a:prstGeom prst="rect">
            <a:avLst/>
          </a:prstGeom>
          <a:noFill/>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Progress until Review-2</a:t>
            </a:r>
            <a:endParaRPr lang="en-IN" sz="3600" dirty="0"/>
          </a:p>
        </p:txBody>
      </p:sp>
    </p:spTree>
    <p:extLst>
      <p:ext uri="{BB962C8B-B14F-4D97-AF65-F5344CB8AC3E}">
        <p14:creationId xmlns:p14="http://schemas.microsoft.com/office/powerpoint/2010/main" val="147275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6C338-1ED1-A34D-99DC-F64F7B18BF75}"/>
              </a:ext>
            </a:extLst>
          </p:cNvPr>
          <p:cNvSpPr txBox="1"/>
          <p:nvPr/>
        </p:nvSpPr>
        <p:spPr>
          <a:xfrm>
            <a:off x="1125860" y="404664"/>
            <a:ext cx="9649072" cy="646331"/>
          </a:xfrm>
          <a:prstGeom prst="rect">
            <a:avLst/>
          </a:prstGeom>
          <a:noFill/>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Training the Model</a:t>
            </a:r>
            <a:endParaRPr lang="en-IN" sz="3600" dirty="0"/>
          </a:p>
        </p:txBody>
      </p:sp>
      <p:pic>
        <p:nvPicPr>
          <p:cNvPr id="4" name="Picture 3">
            <a:extLst>
              <a:ext uri="{FF2B5EF4-FFF2-40B4-BE49-F238E27FC236}">
                <a16:creationId xmlns:a16="http://schemas.microsoft.com/office/drawing/2014/main" id="{2F8074DA-2C2C-3F12-DDA4-3EBF652E0C12}"/>
              </a:ext>
            </a:extLst>
          </p:cNvPr>
          <p:cNvPicPr>
            <a:picLocks noChangeAspect="1"/>
          </p:cNvPicPr>
          <p:nvPr/>
        </p:nvPicPr>
        <p:blipFill>
          <a:blip r:embed="rId2"/>
          <a:stretch>
            <a:fillRect/>
          </a:stretch>
        </p:blipFill>
        <p:spPr>
          <a:xfrm>
            <a:off x="1174375" y="1268760"/>
            <a:ext cx="9840075" cy="5184576"/>
          </a:xfrm>
          <a:prstGeom prst="rect">
            <a:avLst/>
          </a:prstGeom>
        </p:spPr>
      </p:pic>
    </p:spTree>
    <p:extLst>
      <p:ext uri="{BB962C8B-B14F-4D97-AF65-F5344CB8AC3E}">
        <p14:creationId xmlns:p14="http://schemas.microsoft.com/office/powerpoint/2010/main" val="149073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6C338-1ED1-A34D-99DC-F64F7B18BF75}"/>
              </a:ext>
            </a:extLst>
          </p:cNvPr>
          <p:cNvSpPr txBox="1"/>
          <p:nvPr/>
        </p:nvSpPr>
        <p:spPr>
          <a:xfrm>
            <a:off x="1125860" y="404664"/>
            <a:ext cx="8496944" cy="646331"/>
          </a:xfrm>
          <a:prstGeom prst="rect">
            <a:avLst/>
          </a:prstGeom>
          <a:noFill/>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Training the Model</a:t>
            </a:r>
            <a:endParaRPr lang="en-IN" sz="3600" dirty="0"/>
          </a:p>
        </p:txBody>
      </p:sp>
      <p:pic>
        <p:nvPicPr>
          <p:cNvPr id="5" name="Picture 4">
            <a:extLst>
              <a:ext uri="{FF2B5EF4-FFF2-40B4-BE49-F238E27FC236}">
                <a16:creationId xmlns:a16="http://schemas.microsoft.com/office/drawing/2014/main" id="{BE2ECC26-7541-A390-42D9-07FD23A320C2}"/>
              </a:ext>
            </a:extLst>
          </p:cNvPr>
          <p:cNvPicPr>
            <a:picLocks noChangeAspect="1"/>
          </p:cNvPicPr>
          <p:nvPr/>
        </p:nvPicPr>
        <p:blipFill>
          <a:blip r:embed="rId2"/>
          <a:stretch>
            <a:fillRect/>
          </a:stretch>
        </p:blipFill>
        <p:spPr>
          <a:xfrm>
            <a:off x="1523142" y="1196752"/>
            <a:ext cx="8712143" cy="5328592"/>
          </a:xfrm>
          <a:prstGeom prst="rect">
            <a:avLst/>
          </a:prstGeom>
        </p:spPr>
      </p:pic>
    </p:spTree>
    <p:extLst>
      <p:ext uri="{BB962C8B-B14F-4D97-AF65-F5344CB8AC3E}">
        <p14:creationId xmlns:p14="http://schemas.microsoft.com/office/powerpoint/2010/main" val="2445230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6C338-1ED1-A34D-99DC-F64F7B18BF75}"/>
              </a:ext>
            </a:extLst>
          </p:cNvPr>
          <p:cNvSpPr txBox="1"/>
          <p:nvPr/>
        </p:nvSpPr>
        <p:spPr>
          <a:xfrm>
            <a:off x="1125860" y="404664"/>
            <a:ext cx="8496944" cy="646331"/>
          </a:xfrm>
          <a:prstGeom prst="rect">
            <a:avLst/>
          </a:prstGeom>
          <a:noFill/>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Model Summary</a:t>
            </a:r>
            <a:endParaRPr lang="en-IN" sz="3600" dirty="0"/>
          </a:p>
        </p:txBody>
      </p:sp>
      <p:pic>
        <p:nvPicPr>
          <p:cNvPr id="5" name="Picture 4">
            <a:extLst>
              <a:ext uri="{FF2B5EF4-FFF2-40B4-BE49-F238E27FC236}">
                <a16:creationId xmlns:a16="http://schemas.microsoft.com/office/drawing/2014/main" id="{B620592E-2046-BA10-D802-05D440B1D31F}"/>
              </a:ext>
            </a:extLst>
          </p:cNvPr>
          <p:cNvPicPr>
            <a:picLocks noChangeAspect="1"/>
          </p:cNvPicPr>
          <p:nvPr/>
        </p:nvPicPr>
        <p:blipFill>
          <a:blip r:embed="rId2"/>
          <a:stretch>
            <a:fillRect/>
          </a:stretch>
        </p:blipFill>
        <p:spPr>
          <a:xfrm>
            <a:off x="1125859" y="1224136"/>
            <a:ext cx="9577065" cy="5229200"/>
          </a:xfrm>
          <a:prstGeom prst="rect">
            <a:avLst/>
          </a:prstGeom>
        </p:spPr>
      </p:pic>
    </p:spTree>
    <p:extLst>
      <p:ext uri="{BB962C8B-B14F-4D97-AF65-F5344CB8AC3E}">
        <p14:creationId xmlns:p14="http://schemas.microsoft.com/office/powerpoint/2010/main" val="140786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6C338-1ED1-A34D-99DC-F64F7B18BF75}"/>
              </a:ext>
            </a:extLst>
          </p:cNvPr>
          <p:cNvSpPr txBox="1"/>
          <p:nvPr/>
        </p:nvSpPr>
        <p:spPr>
          <a:xfrm>
            <a:off x="1125860" y="404664"/>
            <a:ext cx="8496944" cy="646331"/>
          </a:xfrm>
          <a:prstGeom prst="rect">
            <a:avLst/>
          </a:prstGeom>
          <a:noFill/>
        </p:spPr>
        <p:txBody>
          <a:bodyPr wrap="square">
            <a:spAutoFit/>
          </a:bodyPr>
          <a:lstStyle/>
          <a:p>
            <a:r>
              <a:rPr lang="en-US" sz="3600" dirty="0">
                <a:latin typeface="Calibri" panose="020F0502020204030204" pitchFamily="34" charset="0"/>
                <a:ea typeface="Calibri" panose="020F0502020204030204" pitchFamily="34" charset="0"/>
                <a:cs typeface="Times New Roman" panose="02020603050405020304" pitchFamily="18" charset="0"/>
              </a:rPr>
              <a:t>Model training</a:t>
            </a:r>
            <a:endParaRPr lang="en-IN" sz="3600" dirty="0"/>
          </a:p>
        </p:txBody>
      </p:sp>
      <p:pic>
        <p:nvPicPr>
          <p:cNvPr id="5" name="Picture 4">
            <a:extLst>
              <a:ext uri="{FF2B5EF4-FFF2-40B4-BE49-F238E27FC236}">
                <a16:creationId xmlns:a16="http://schemas.microsoft.com/office/drawing/2014/main" id="{D64A61AD-A68C-5C79-85E5-D048727823DB}"/>
              </a:ext>
            </a:extLst>
          </p:cNvPr>
          <p:cNvPicPr>
            <a:picLocks noChangeAspect="1"/>
          </p:cNvPicPr>
          <p:nvPr/>
        </p:nvPicPr>
        <p:blipFill>
          <a:blip r:embed="rId2"/>
          <a:stretch>
            <a:fillRect/>
          </a:stretch>
        </p:blipFill>
        <p:spPr>
          <a:xfrm>
            <a:off x="1125860" y="1412776"/>
            <a:ext cx="9937104" cy="4797152"/>
          </a:xfrm>
          <a:prstGeom prst="rect">
            <a:avLst/>
          </a:prstGeom>
        </p:spPr>
      </p:pic>
    </p:spTree>
    <p:extLst>
      <p:ext uri="{BB962C8B-B14F-4D97-AF65-F5344CB8AC3E}">
        <p14:creationId xmlns:p14="http://schemas.microsoft.com/office/powerpoint/2010/main" val="247397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3104</TotalTime>
  <Words>732</Words>
  <Application>Microsoft Office PowerPoint</Application>
  <PresentationFormat>Custom</PresentationFormat>
  <Paragraphs>62</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Google Sans</vt:lpstr>
      <vt:lpstr>S</vt:lpstr>
      <vt:lpstr>Symbol</vt:lpstr>
      <vt:lpstr>Times New Roman</vt:lpstr>
      <vt:lpstr>Wingdings</vt:lpstr>
      <vt:lpstr>Tech 16x9</vt:lpstr>
      <vt:lpstr>PowerPoint Presentation</vt:lpstr>
      <vt:lpstr>PowerPoint Presentation</vt:lpstr>
      <vt:lpstr>Flow/Block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Rashmita Yekkaldevi</dc:creator>
  <cp:lastModifiedBy>Rashmita Yekkaldevi</cp:lastModifiedBy>
  <cp:revision>5</cp:revision>
  <dcterms:created xsi:type="dcterms:W3CDTF">2024-01-26T18:49:37Z</dcterms:created>
  <dcterms:modified xsi:type="dcterms:W3CDTF">2024-04-27T18:10:22Z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