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3"/>
  </p:notesMasterIdLst>
  <p:handoutMasterIdLst>
    <p:handoutMasterId r:id="rId34"/>
  </p:handoutMasterIdLst>
  <p:sldIdLst>
    <p:sldId id="268" r:id="rId5"/>
    <p:sldId id="259" r:id="rId6"/>
    <p:sldId id="272" r:id="rId7"/>
    <p:sldId id="262" r:id="rId8"/>
    <p:sldId id="273" r:id="rId9"/>
    <p:sldId id="261" r:id="rId10"/>
    <p:sldId id="278" r:id="rId11"/>
    <p:sldId id="279" r:id="rId12"/>
    <p:sldId id="276" r:id="rId13"/>
    <p:sldId id="277" r:id="rId14"/>
    <p:sldId id="274" r:id="rId15"/>
    <p:sldId id="275" r:id="rId16"/>
    <p:sldId id="280" r:id="rId17"/>
    <p:sldId id="281" r:id="rId18"/>
    <p:sldId id="282" r:id="rId19"/>
    <p:sldId id="283" r:id="rId20"/>
    <p:sldId id="286" r:id="rId21"/>
    <p:sldId id="285" r:id="rId22"/>
    <p:sldId id="284" r:id="rId23"/>
    <p:sldId id="287" r:id="rId24"/>
    <p:sldId id="289" r:id="rId25"/>
    <p:sldId id="288" r:id="rId26"/>
    <p:sldId id="290" r:id="rId27"/>
    <p:sldId id="291" r:id="rId28"/>
    <p:sldId id="292" r:id="rId29"/>
    <p:sldId id="293" r:id="rId30"/>
    <p:sldId id="294" r:id="rId31"/>
    <p:sldId id="257" r:id="rId3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shmita Yekkaldevi" initials="RY" lastIdx="1" clrIdx="0">
    <p:extLst>
      <p:ext uri="{19B8F6BF-5375-455C-9EA6-DF929625EA0E}">
        <p15:presenceInfo xmlns:p15="http://schemas.microsoft.com/office/powerpoint/2012/main" userId="db6bebc54ac24a3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474"/>
    <a:srgbClr val="394404"/>
    <a:srgbClr val="5F6F0F"/>
    <a:srgbClr val="718412"/>
    <a:srgbClr val="65741A"/>
    <a:srgbClr val="70811D"/>
    <a:srgbClr val="7B8D1F"/>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p:cViewPr varScale="1">
        <p:scale>
          <a:sx n="81" d="100"/>
          <a:sy n="81" d="100"/>
        </p:scale>
        <p:origin x="82" y="91"/>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shmita Yekkaldevi" userId="db6bebc54ac24a39" providerId="LiveId" clId="{64FDD392-63E1-4D55-8947-A367B1EB30F9}"/>
    <pc:docChg chg="undo custSel addSld modSld">
      <pc:chgData name="Rashmita Yekkaldevi" userId="db6bebc54ac24a39" providerId="LiveId" clId="{64FDD392-63E1-4D55-8947-A367B1EB30F9}" dt="2024-04-19T17:13:27.096" v="188" actId="1076"/>
      <pc:docMkLst>
        <pc:docMk/>
      </pc:docMkLst>
      <pc:sldChg chg="addSp delSp modSp add mod">
        <pc:chgData name="Rashmita Yekkaldevi" userId="db6bebc54ac24a39" providerId="LiveId" clId="{64FDD392-63E1-4D55-8947-A367B1EB30F9}" dt="2024-04-19T17:13:27.096" v="188" actId="1076"/>
        <pc:sldMkLst>
          <pc:docMk/>
          <pc:sldMk cId="556718163" sldId="292"/>
        </pc:sldMkLst>
        <pc:spChg chg="add mod ord">
          <ac:chgData name="Rashmita Yekkaldevi" userId="db6bebc54ac24a39" providerId="LiveId" clId="{64FDD392-63E1-4D55-8947-A367B1EB30F9}" dt="2024-04-19T17:13:14.393" v="187" actId="255"/>
          <ac:spMkLst>
            <pc:docMk/>
            <pc:sldMk cId="556718163" sldId="292"/>
            <ac:spMk id="2" creationId="{291290B1-3DF8-100A-C664-DF4D2FDDBD70}"/>
          </ac:spMkLst>
        </pc:spChg>
        <pc:spChg chg="mod">
          <ac:chgData name="Rashmita Yekkaldevi" userId="db6bebc54ac24a39" providerId="LiveId" clId="{64FDD392-63E1-4D55-8947-A367B1EB30F9}" dt="2024-04-19T17:13:27.096" v="188" actId="1076"/>
          <ac:spMkLst>
            <pc:docMk/>
            <pc:sldMk cId="556718163" sldId="292"/>
            <ac:spMk id="3" creationId="{4456C338-1ED1-A34D-99DC-F64F7B18BF75}"/>
          </ac:spMkLst>
        </pc:spChg>
        <pc:spChg chg="add mod">
          <ac:chgData name="Rashmita Yekkaldevi" userId="db6bebc54ac24a39" providerId="LiveId" clId="{64FDD392-63E1-4D55-8947-A367B1EB30F9}" dt="2024-04-19T17:09:18.905" v="117" actId="14100"/>
          <ac:spMkLst>
            <pc:docMk/>
            <pc:sldMk cId="556718163" sldId="292"/>
            <ac:spMk id="5" creationId="{B85035A7-7CBA-A3D9-91EA-FBED215FED99}"/>
          </ac:spMkLst>
        </pc:spChg>
        <pc:spChg chg="del mod">
          <ac:chgData name="Rashmita Yekkaldevi" userId="db6bebc54ac24a39" providerId="LiveId" clId="{64FDD392-63E1-4D55-8947-A367B1EB30F9}" dt="2024-04-19T17:07:18.222" v="51" actId="478"/>
          <ac:spMkLst>
            <pc:docMk/>
            <pc:sldMk cId="556718163" sldId="292"/>
            <ac:spMk id="6" creationId="{17F35EF3-F944-F8A5-F5CA-275B4192D35C}"/>
          </ac:spMkLst>
        </pc:spChg>
        <pc:spChg chg="add mod">
          <ac:chgData name="Rashmita Yekkaldevi" userId="db6bebc54ac24a39" providerId="LiveId" clId="{64FDD392-63E1-4D55-8947-A367B1EB30F9}" dt="2024-04-19T17:12:53.501" v="183" actId="1076"/>
          <ac:spMkLst>
            <pc:docMk/>
            <pc:sldMk cId="556718163" sldId="292"/>
            <ac:spMk id="30" creationId="{237EEAA5-8925-4379-D646-FA90B4671CA6}"/>
          </ac:spMkLst>
        </pc:spChg>
        <pc:grpChg chg="mod">
          <ac:chgData name="Rashmita Yekkaldevi" userId="db6bebc54ac24a39" providerId="LiveId" clId="{64FDD392-63E1-4D55-8947-A367B1EB30F9}" dt="2024-04-19T17:10:27.340" v="134"/>
          <ac:grpSpMkLst>
            <pc:docMk/>
            <pc:sldMk cId="556718163" sldId="292"/>
            <ac:grpSpMk id="9" creationId="{DA48767B-92E0-D341-17AC-5FE82B1B3F44}"/>
          </ac:grpSpMkLst>
        </pc:grpChg>
        <pc:grpChg chg="del mod">
          <ac:chgData name="Rashmita Yekkaldevi" userId="db6bebc54ac24a39" providerId="LiveId" clId="{64FDD392-63E1-4D55-8947-A367B1EB30F9}" dt="2024-04-19T17:10:48.877" v="143"/>
          <ac:grpSpMkLst>
            <pc:docMk/>
            <pc:sldMk cId="556718163" sldId="292"/>
            <ac:grpSpMk id="14" creationId="{24EB2E67-B440-AE4E-32FA-8DC8C23F73A4}"/>
          </ac:grpSpMkLst>
        </pc:grpChg>
        <pc:grpChg chg="del mod">
          <ac:chgData name="Rashmita Yekkaldevi" userId="db6bebc54ac24a39" providerId="LiveId" clId="{64FDD392-63E1-4D55-8947-A367B1EB30F9}" dt="2024-04-19T17:10:52.930" v="149"/>
          <ac:grpSpMkLst>
            <pc:docMk/>
            <pc:sldMk cId="556718163" sldId="292"/>
            <ac:grpSpMk id="17" creationId="{26B7B4CD-CC63-53CE-C3B8-33527212A5F2}"/>
          </ac:grpSpMkLst>
        </pc:grpChg>
        <pc:grpChg chg="del mod">
          <ac:chgData name="Rashmita Yekkaldevi" userId="db6bebc54ac24a39" providerId="LiveId" clId="{64FDD392-63E1-4D55-8947-A367B1EB30F9}" dt="2024-04-19T17:11:10.402" v="154"/>
          <ac:grpSpMkLst>
            <pc:docMk/>
            <pc:sldMk cId="556718163" sldId="292"/>
            <ac:grpSpMk id="23" creationId="{158FF87D-6CB0-B2E6-77EE-9BEF8A0E8766}"/>
          </ac:grpSpMkLst>
        </pc:grpChg>
        <pc:grpChg chg="mod">
          <ac:chgData name="Rashmita Yekkaldevi" userId="db6bebc54ac24a39" providerId="LiveId" clId="{64FDD392-63E1-4D55-8947-A367B1EB30F9}" dt="2024-04-19T17:11:10.402" v="154"/>
          <ac:grpSpMkLst>
            <pc:docMk/>
            <pc:sldMk cId="556718163" sldId="292"/>
            <ac:grpSpMk id="27" creationId="{F8147281-64C4-D879-F699-CC667F392A22}"/>
          </ac:grpSpMkLst>
        </pc:grpChg>
        <pc:picChg chg="del">
          <ac:chgData name="Rashmita Yekkaldevi" userId="db6bebc54ac24a39" providerId="LiveId" clId="{64FDD392-63E1-4D55-8947-A367B1EB30F9}" dt="2024-04-19T17:06:37.104" v="1" actId="478"/>
          <ac:picMkLst>
            <pc:docMk/>
            <pc:sldMk cId="556718163" sldId="292"/>
            <ac:picMk id="4" creationId="{A54E3B87-FCEE-C918-040B-FB6CB8E68AF9}"/>
          </ac:picMkLst>
        </pc:picChg>
        <pc:picChg chg="add">
          <ac:chgData name="Rashmita Yekkaldevi" userId="db6bebc54ac24a39" providerId="LiveId" clId="{64FDD392-63E1-4D55-8947-A367B1EB30F9}" dt="2024-04-19T17:06:37.939" v="2"/>
          <ac:picMkLst>
            <pc:docMk/>
            <pc:sldMk cId="556718163" sldId="292"/>
            <ac:picMk id="1026" creationId="{A8E7F521-1332-291B-5ADF-34D314E42C51}"/>
          </ac:picMkLst>
        </pc:picChg>
        <pc:picChg chg="add mod">
          <ac:chgData name="Rashmita Yekkaldevi" userId="db6bebc54ac24a39" providerId="LiveId" clId="{64FDD392-63E1-4D55-8947-A367B1EB30F9}" dt="2024-04-19T17:11:42.509" v="157" actId="1076"/>
          <ac:picMkLst>
            <pc:docMk/>
            <pc:sldMk cId="556718163" sldId="292"/>
            <ac:picMk id="1028" creationId="{0021A78A-925B-64E6-D951-74EEA5C4B4CC}"/>
          </ac:picMkLst>
        </pc:picChg>
        <pc:inkChg chg="add del mod">
          <ac:chgData name="Rashmita Yekkaldevi" userId="db6bebc54ac24a39" providerId="LiveId" clId="{64FDD392-63E1-4D55-8947-A367B1EB30F9}" dt="2024-04-19T17:10:27.647" v="135" actId="9405"/>
          <ac:inkMkLst>
            <pc:docMk/>
            <pc:sldMk cId="556718163" sldId="292"/>
            <ac:inkMk id="7" creationId="{F797DE5F-BFA5-2975-6486-D04F0A62024D}"/>
          </ac:inkMkLst>
        </pc:inkChg>
        <pc:inkChg chg="add del mod">
          <ac:chgData name="Rashmita Yekkaldevi" userId="db6bebc54ac24a39" providerId="LiveId" clId="{64FDD392-63E1-4D55-8947-A367B1EB30F9}" dt="2024-04-19T17:10:27.340" v="134"/>
          <ac:inkMkLst>
            <pc:docMk/>
            <pc:sldMk cId="556718163" sldId="292"/>
            <ac:inkMk id="8" creationId="{E7C90E73-52CF-8E62-DC80-2C525E14DC2D}"/>
          </ac:inkMkLst>
        </pc:inkChg>
        <pc:inkChg chg="add mod">
          <ac:chgData name="Rashmita Yekkaldevi" userId="db6bebc54ac24a39" providerId="LiveId" clId="{64FDD392-63E1-4D55-8947-A367B1EB30F9}" dt="2024-04-19T17:11:10.402" v="154"/>
          <ac:inkMkLst>
            <pc:docMk/>
            <pc:sldMk cId="556718163" sldId="292"/>
            <ac:inkMk id="10" creationId="{B62E2C92-E12C-D4F3-A92E-0A9CFB768120}"/>
          </ac:inkMkLst>
        </pc:inkChg>
        <pc:inkChg chg="add mod">
          <ac:chgData name="Rashmita Yekkaldevi" userId="db6bebc54ac24a39" providerId="LiveId" clId="{64FDD392-63E1-4D55-8947-A367B1EB30F9}" dt="2024-04-19T17:11:10.402" v="154"/>
          <ac:inkMkLst>
            <pc:docMk/>
            <pc:sldMk cId="556718163" sldId="292"/>
            <ac:inkMk id="11" creationId="{FF961297-A779-9421-B42E-7C9DF166FBBD}"/>
          </ac:inkMkLst>
        </pc:inkChg>
        <pc:inkChg chg="add mod">
          <ac:chgData name="Rashmita Yekkaldevi" userId="db6bebc54ac24a39" providerId="LiveId" clId="{64FDD392-63E1-4D55-8947-A367B1EB30F9}" dt="2024-04-19T17:11:10.402" v="154"/>
          <ac:inkMkLst>
            <pc:docMk/>
            <pc:sldMk cId="556718163" sldId="292"/>
            <ac:inkMk id="12" creationId="{AC92AB2C-C9AE-D284-6055-7BBA41709802}"/>
          </ac:inkMkLst>
        </pc:inkChg>
        <pc:inkChg chg="add mod">
          <ac:chgData name="Rashmita Yekkaldevi" userId="db6bebc54ac24a39" providerId="LiveId" clId="{64FDD392-63E1-4D55-8947-A367B1EB30F9}" dt="2024-04-19T17:11:10.402" v="154"/>
          <ac:inkMkLst>
            <pc:docMk/>
            <pc:sldMk cId="556718163" sldId="292"/>
            <ac:inkMk id="13" creationId="{609F7987-5FC6-61A5-437C-9BD287C74738}"/>
          </ac:inkMkLst>
        </pc:inkChg>
        <pc:inkChg chg="add mod">
          <ac:chgData name="Rashmita Yekkaldevi" userId="db6bebc54ac24a39" providerId="LiveId" clId="{64FDD392-63E1-4D55-8947-A367B1EB30F9}" dt="2024-04-19T17:11:10.402" v="154"/>
          <ac:inkMkLst>
            <pc:docMk/>
            <pc:sldMk cId="556718163" sldId="292"/>
            <ac:inkMk id="15" creationId="{93C3111E-FCA7-FC7B-157A-C707FA768450}"/>
          </ac:inkMkLst>
        </pc:inkChg>
        <pc:inkChg chg="add mod">
          <ac:chgData name="Rashmita Yekkaldevi" userId="db6bebc54ac24a39" providerId="LiveId" clId="{64FDD392-63E1-4D55-8947-A367B1EB30F9}" dt="2024-04-19T17:11:10.402" v="154"/>
          <ac:inkMkLst>
            <pc:docMk/>
            <pc:sldMk cId="556718163" sldId="292"/>
            <ac:inkMk id="16" creationId="{5639D883-646C-D84F-B1E4-7DC3A8A99E65}"/>
          </ac:inkMkLst>
        </pc:inkChg>
        <pc:inkChg chg="add mod">
          <ac:chgData name="Rashmita Yekkaldevi" userId="db6bebc54ac24a39" providerId="LiveId" clId="{64FDD392-63E1-4D55-8947-A367B1EB30F9}" dt="2024-04-19T17:11:10.402" v="154"/>
          <ac:inkMkLst>
            <pc:docMk/>
            <pc:sldMk cId="556718163" sldId="292"/>
            <ac:inkMk id="18" creationId="{E0321606-6CBB-1451-68A4-EEDBE46DFDEA}"/>
          </ac:inkMkLst>
        </pc:inkChg>
        <pc:inkChg chg="add mod">
          <ac:chgData name="Rashmita Yekkaldevi" userId="db6bebc54ac24a39" providerId="LiveId" clId="{64FDD392-63E1-4D55-8947-A367B1EB30F9}" dt="2024-04-19T17:11:10.402" v="154"/>
          <ac:inkMkLst>
            <pc:docMk/>
            <pc:sldMk cId="556718163" sldId="292"/>
            <ac:inkMk id="19" creationId="{E7C0BC60-0E7E-B10E-4015-39B4CD1C4415}"/>
          </ac:inkMkLst>
        </pc:inkChg>
        <pc:inkChg chg="add mod">
          <ac:chgData name="Rashmita Yekkaldevi" userId="db6bebc54ac24a39" providerId="LiveId" clId="{64FDD392-63E1-4D55-8947-A367B1EB30F9}" dt="2024-04-19T17:11:10.402" v="154"/>
          <ac:inkMkLst>
            <pc:docMk/>
            <pc:sldMk cId="556718163" sldId="292"/>
            <ac:inkMk id="20" creationId="{8675E44E-5FF9-B9AC-248B-D911BDCACB2D}"/>
          </ac:inkMkLst>
        </pc:inkChg>
        <pc:inkChg chg="add mod">
          <ac:chgData name="Rashmita Yekkaldevi" userId="db6bebc54ac24a39" providerId="LiveId" clId="{64FDD392-63E1-4D55-8947-A367B1EB30F9}" dt="2024-04-19T17:11:10.402" v="154"/>
          <ac:inkMkLst>
            <pc:docMk/>
            <pc:sldMk cId="556718163" sldId="292"/>
            <ac:inkMk id="21" creationId="{35398C73-1179-5D01-BD93-00F8AA1A2686}"/>
          </ac:inkMkLst>
        </pc:inkChg>
        <pc:inkChg chg="add mod">
          <ac:chgData name="Rashmita Yekkaldevi" userId="db6bebc54ac24a39" providerId="LiveId" clId="{64FDD392-63E1-4D55-8947-A367B1EB30F9}" dt="2024-04-19T17:11:10.402" v="154"/>
          <ac:inkMkLst>
            <pc:docMk/>
            <pc:sldMk cId="556718163" sldId="292"/>
            <ac:inkMk id="22" creationId="{FB130D69-FBB8-EAB4-38A6-2713B3C58B37}"/>
          </ac:inkMkLst>
        </pc:inkChg>
        <pc:inkChg chg="add mod">
          <ac:chgData name="Rashmita Yekkaldevi" userId="db6bebc54ac24a39" providerId="LiveId" clId="{64FDD392-63E1-4D55-8947-A367B1EB30F9}" dt="2024-04-19T17:11:10.402" v="154"/>
          <ac:inkMkLst>
            <pc:docMk/>
            <pc:sldMk cId="556718163" sldId="292"/>
            <ac:inkMk id="24" creationId="{B5AFFA01-41EB-B676-8227-0C0B73B1A637}"/>
          </ac:inkMkLst>
        </pc:inkChg>
        <pc:inkChg chg="add del">
          <ac:chgData name="Rashmita Yekkaldevi" userId="db6bebc54ac24a39" providerId="LiveId" clId="{64FDD392-63E1-4D55-8947-A367B1EB30F9}" dt="2024-04-19T17:10:59.438" v="152" actId="9405"/>
          <ac:inkMkLst>
            <pc:docMk/>
            <pc:sldMk cId="556718163" sldId="292"/>
            <ac:inkMk id="25" creationId="{1AA5A7B8-7D43-B4AA-711A-97D1D35047C1}"/>
          </ac:inkMkLst>
        </pc:inkChg>
        <pc:inkChg chg="add mod">
          <ac:chgData name="Rashmita Yekkaldevi" userId="db6bebc54ac24a39" providerId="LiveId" clId="{64FDD392-63E1-4D55-8947-A367B1EB30F9}" dt="2024-04-19T17:11:10.402" v="154"/>
          <ac:inkMkLst>
            <pc:docMk/>
            <pc:sldMk cId="556718163" sldId="292"/>
            <ac:inkMk id="26" creationId="{1C33D8BA-4BE9-6CAA-873F-EFD2101D9C88}"/>
          </ac:inkMkLst>
        </pc:inkChg>
        <pc:inkChg chg="add">
          <ac:chgData name="Rashmita Yekkaldevi" userId="db6bebc54ac24a39" providerId="LiveId" clId="{64FDD392-63E1-4D55-8947-A367B1EB30F9}" dt="2024-04-19T17:12:06.441" v="159" actId="9405"/>
          <ac:inkMkLst>
            <pc:docMk/>
            <pc:sldMk cId="556718163" sldId="292"/>
            <ac:inkMk id="28" creationId="{8D9C2DFC-AD68-D7F6-D9A0-766B7FD683D5}"/>
          </ac:inkMkLst>
        </pc:inkChg>
        <pc:inkChg chg="add">
          <ac:chgData name="Rashmita Yekkaldevi" userId="db6bebc54ac24a39" providerId="LiveId" clId="{64FDD392-63E1-4D55-8947-A367B1EB30F9}" dt="2024-04-19T17:12:16.729" v="160" actId="9405"/>
          <ac:inkMkLst>
            <pc:docMk/>
            <pc:sldMk cId="556718163" sldId="292"/>
            <ac:inkMk id="29" creationId="{28ABEF2B-1C00-F003-3AD6-76F01F17320F}"/>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4/19/2024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9T17:10:39.503"/>
    </inkml:context>
    <inkml:brush xml:id="br0">
      <inkml:brushProperty name="width" value="0.05" units="cm"/>
      <inkml:brushProperty name="height" value="0.05" units="cm"/>
      <inkml:brushProperty name="color" value="#FFFFFF"/>
    </inkml:brush>
  </inkml:definitions>
  <inkml:trace contextRef="#ctx0" brushRef="#br0">29 1 24575,'0'21'0,"1"18"0,-2-1 0,-2 0 0,-10 57 0,8-69 0,1 1 0,2 0 0,1 34 0,2-354 0,-1 533-1365,0-228-5461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9T17:10:51.855"/>
    </inkml:context>
    <inkml:brush xml:id="br0">
      <inkml:brushProperty name="width" value="0.05" units="cm"/>
      <inkml:brushProperty name="height" value="0.05" units="cm"/>
      <inkml:brushProperty name="color" value="#FFFFFF"/>
    </inkml:brush>
  </inkml:definitions>
  <inkml:trace contextRef="#ctx0" brushRef="#br0">0 1 24575,'0'0'-8191</inkml:trace>
  <inkml:trace contextRef="#ctx0" brushRef="#br0" timeOffset="1">0 1 24575,'0'0'-8191</inkml:trace>
  <inkml:trace contextRef="#ctx0" brushRef="#br0" timeOffset="2">0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9T17:10:52.195"/>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9T17:10:53.608"/>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9T17:11:09.381"/>
    </inkml:context>
    <inkml:brush xml:id="br0">
      <inkml:brushProperty name="width" value="0.05" units="cm"/>
      <inkml:brushProperty name="height" value="0.05" units="cm"/>
      <inkml:brushProperty name="color" value="#FFFFFF"/>
    </inkml:brush>
  </inkml:definitions>
  <inkml:trace contextRef="#ctx0" brushRef="#br0">1 286 24575,'29'27'0,"-29"-26"0,0-1 0,1 1 0,-1-1 0,1 1 0,-1-1 0,0 1 0,1-1 0,-1 1 0,1-1 0,-1 1 0,1-1 0,-1 0 0,1 1 0,-1-1 0,1 0 0,0 1 0,-1-1 0,1 0 0,0 0 0,-1 1 0,1-1 0,-1 0 0,1 0 0,0 0 0,-1 0 0,1 0 0,0 0 0,-1 0 0,1 0 0,0 0 0,-1 0 0,1-1 0,0 1 0,-1 0 0,1 0 0,-1-1 0,2 0 0,1 0 0,-1-1 0,0-1 0,1 1 0,-1 0 0,0 0 0,0-1 0,0 0 0,-1 1 0,3-4 0,-1 0 0,0 1 0,0-1 0,-1 0 0,0 0 0,0-1 0,0 1 0,-1 0 0,1 0 0,-1-12 0,-1 10 0,-1 0 0,1 0 0,1 0 0,-1 0 0,2 0 0,-1 0 0,1 0 0,0 0 0,0 0 0,1 0 0,5-9 0,-6 11 0,3-4 0,-1-1 0,0 0 0,-1 0 0,0 0 0,-1 0 0,0 0 0,0-22 0,4 114-1365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9T17:12:06.441"/>
    </inkml:context>
    <inkml:brush xml:id="br0">
      <inkml:brushProperty name="width" value="0.05" units="cm"/>
      <inkml:brushProperty name="height" value="0.05" units="cm"/>
      <inkml:brushProperty name="color" value="#FFFFFF"/>
    </inkml:brush>
  </inkml:definitions>
  <inkml:trace contextRef="#ctx0" brushRef="#br0">191 518 24575,'0'379'0,"-3"-511"0,-5 2 0,-7-1 0,-54-223 0,61 322 0,-2 1 0,-18-40 0,18 56 0,10 15 0,0 0 0,0 0 0,-1 0 0,1 0 0,0-1 0,0 1 0,0 0 0,-1 0 0,1 0 0,0 0 0,0 0 0,0 0 0,0 0 0,-1 0 0,1 0 0,0 0 0,0 0 0,0 0 0,-1 0 0,1 0 0,0 0 0,0 0 0,0 0 0,-1 0 0,1 0 0,0 1 0,0-1 0,0 0 0,-1 0 0,1 0 0,0 0 0,0 0 0,0 0 0,0 1 0,0-1 0,-1 0 0,1 0 0,0 0 0,0 0 0,0 1 0,-2 3 0,1-1 0,0 1 0,0 0 0,0 0 0,0 0 0,1 0 0,0 4 0,-6 165 0,25 249 0,-2-122 0,-18-366 0,-12-193 0,12 256 0,1 0 0,-1 0 0,0 0 0,0 0 0,0 0 0,0 0 0,-1 1 0,-1-4 0,-5 2 0,0 18 0,3 10 0,1 1 0,1 1 0,1-1 0,1 0 0,4 34 0,-2-31 0,0-59-1365,-1 13-5461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9T17:12:16.729"/>
    </inkml:context>
    <inkml:brush xml:id="br0">
      <inkml:brushProperty name="width" value="0.35" units="cm"/>
      <inkml:brushProperty name="height" value="0.35" units="cm"/>
      <inkml:brushProperty name="color" value="#FFFFFF"/>
    </inkml:brush>
  </inkml:definitions>
  <inkml:trace contextRef="#ctx0" brushRef="#br0">293 1 24575,'-3'0'0,"0"0"0,0 0 0,0 0 0,0 0 0,0 1 0,0 0 0,0-1 0,0 1 0,0 0 0,0 0 0,1 1 0,-1-1 0,0 1 0,1-1 0,-1 1 0,1 0 0,-1 0 0,1 0 0,0 0 0,0 0 0,0 1 0,0-1 0,0 1 0,1-1 0,-3 6 0,0 1 0,1 1 0,0 0 0,1 0 0,0 0 0,1 0 0,-1 16 0,0 23 0,5 65 0,-3-111 0,1 0 0,0 0 0,-1-1 0,1 1 0,1 0 0,-1-1 0,0 1 0,1-1 0,-1 0 0,1 1 0,0-1 0,-1 0 0,1 0 0,0 0 0,1 0 0,-1 0 0,0-1 0,0 1 0,5 2 0,-6-4 0,0 1 0,0-1 0,0 1 0,0-1 0,1 1 0,-1-1 0,0 0 0,0 1 0,1-1 0,-1 0 0,0 0 0,0 0 0,1 0 0,-1 0 0,0 0 0,0-1 0,1 1 0,-1 0 0,0 0 0,0-1 0,1 1 0,-1-1 0,0 1 0,0-1 0,0 0 0,0 1 0,0-1 0,0 0 0,0 0 0,0 0 0,0 0 0,0 0 0,-1 0 0,1 0 0,0 0 0,-1 0 0,1 0 0,0 0 0,-1 0 0,1 0 0,-1-1 0,0 1 0,1 0 0,-1-2 0,2-6 0,-1 0 0,0 0 0,0-1 0,-1 1 0,-1 0 0,1 0 0,-1 0 0,-1 0 0,0 0 0,0 0 0,0 0 0,-1 1 0,-1-1 0,-5-9 0,3 5 0,-1 1 0,0 0 0,-1 0 0,-1 1 0,0 0 0,0 0 0,-1 1 0,-17-15 0,24 23 0,0 0 0,0 0 0,0 0 0,0 0 0,-1 1 0,1-1 0,0 1 0,-1 0 0,1 0 0,-1 0 0,1 0 0,-1 1 0,1-1 0,-1 1 0,1 0 0,-1 0 0,1 0 0,-1 1 0,0-1 0,1 1 0,-4 1 0,4-1 0,0 1 0,0-1 0,1 1 0,-1 0 0,1 0 0,-1 0 0,1 0 0,0 0 0,0 0 0,0 0 0,0 1 0,0-1 0,0 1 0,1 0 0,-1-1 0,1 1 0,0 0 0,0 0 0,0 0 0,0 0 0,0 0 0,1 0 0,-1 0 0,1 5 0,-7 57 0,-2 75 0,8-117 0,-6 37 0,3-38 0,-1 39 0,6-11 0,0-18 0,-1 0 0,-1 0 0,-9 49 0,4-47 0,3 1 0,1 0 0,4 63 0,0-19 0,-2-65 0,1 0 0,0 0 0,1 0 0,1 0 0,0-1 0,7 19 0,-9-30 0,1 0 0,0 0 0,0 0 0,0 0 0,0-1 0,0 1 0,0 0 0,0-1 0,0 0 0,1 1 0,-1-1 0,0 0 0,1 0 0,-1-1 0,1 1 0,0 0 0,-1-1 0,1 1 0,-1-1 0,1 0 0,4 0 0,62-4 0,-60 3 0,-6 0 0,0 1 0,-1-1 0,1 0 0,-1 1 0,1-1 0,-1 0 0,1-1 0,-1 1 0,0 0 0,1-1 0,-1 1 0,0-1 0,0 0 0,0 0 0,0 0 0,0 0 0,-1 0 0,1 0 0,-1 0 0,1 0 0,-1-1 0,0 1 0,0-1 0,0 1 0,0-1 0,0 1 0,0-1 0,-1 0 0,1 1 0,-1-4 0,2-11 0,-1 0 0,-1 0 0,-3-32 0,1 13 0,1-312 0,2 339 0,0 1 0,1 0 0,0-1 0,0 1 0,0 0 0,1 0 0,1 0 0,-1 0 0,1 1 0,1-1 0,-1 1 0,8-8 0,21-40 0,-14 6 0,-15 37 0,0 1 0,1-1 0,0 1 0,1 0 0,0 0 0,1 1 0,0 0 0,12-13 0,-14 18 0,2-3 0,0 0 0,1 1 0,0 0 0,1 0 0,-1 1 0,1 0 0,1 0 0,-1 1 0,12-5 0,-20 10 0,1 0 0,-1 0 0,0 0 0,0 0 0,1 0 0,-1 1 0,0-1 0,1 0 0,-1 1 0,0-1 0,0 1 0,1-1 0,-1 1 0,0 0 0,0 0 0,0-1 0,0 1 0,0 0 0,0 0 0,0 0 0,0 0 0,0 0 0,-1 0 0,1 0 0,0 0 0,-1 0 0,1 1 0,-1-1 0,1 0 0,-1 0 0,1 1 0,-1-1 0,0 0 0,1 2 0,9 54 0,-8-47 0,1 7 0,1-1 0,1 0 0,8 19 0,-7-20 0,-1 1 0,0-1 0,5 27 0,-7-20 0,0 0 0,2-1 0,1 1 0,13 31 0,-9-26 0,-2 1 0,0 0 0,4 41 0,1-2 0,-13-64 0,0-1 0,1 0 0,0 0 0,-1 1 0,1-1 0,0 0 0,0 0 0,0 0 0,0 0 0,0 0 0,1 0 0,-1 0 0,0-1 0,1 1 0,0 0 0,-1-1 0,1 1 0,0-1 0,0 1 0,0-1 0,0 0 0,0 0 0,0 0 0,0 0 0,0 0 0,0 0 0,5 0 0,-4-1 0,0 0 0,0 0 0,0 0 0,0-1 0,0 1 0,0-1 0,-1 0 0,1 0 0,0 0 0,0 0 0,0-1 0,-1 1 0,1 0 0,-1-1 0,1 0 0,-1 0 0,0 0 0,1 0 0,-1 0 0,3-5 0,-1 2 0,0-1 0,-1 1 0,0-1 0,0 0 0,0 0 0,-1-1 0,0 1 0,0 0 0,0-1 0,1-10 0,-2-7 0,-1-41 0,-1 46 0,1 0 0,0 0 0,4-21 0,0 11 0,1-48 0,-2 16 0,-1 46 0,2 12 0,6 21 0,3 36 0,5 23 0,-13-57 0,0 1 0,-1 1 0,2 41 0,-7 95-1365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9T17:10:41.840"/>
    </inkml:context>
    <inkml:brush xml:id="br0">
      <inkml:brushProperty name="width" value="0.05" units="cm"/>
      <inkml:brushProperty name="height" value="0.05" units="cm"/>
      <inkml:brushProperty name="color" value="#FFFFFF"/>
    </inkml:brush>
  </inkml:definitions>
  <inkml:trace contextRef="#ctx0" brushRef="#br0">0 1 24575,'0'4'0,"0"7"0,0 6 0,0 9 0,0 5 0,0-3-8191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9T17:10:44.522"/>
    </inkml:context>
    <inkml:brush xml:id="br0">
      <inkml:brushProperty name="width" value="0.05" units="cm"/>
      <inkml:brushProperty name="height" value="0.05" units="cm"/>
      <inkml:brushProperty name="color" value="#FFFFFF"/>
    </inkml:brush>
  </inkml:definitions>
  <inkml:trace contextRef="#ctx0" brushRef="#br0">2 0 24575,'-2'106'0,"5"117"0,11-148 0,-2-24 0,-14-80 0,3-36 0,0 8 0,-1 2-1365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9T17:10:46.435"/>
    </inkml:context>
    <inkml:brush xml:id="br0">
      <inkml:brushProperty name="width" value="0.05" units="cm"/>
      <inkml:brushProperty name="height" value="0.05" units="cm"/>
      <inkml:brushProperty name="color" value="#FFFFFF"/>
    </inkml:brush>
  </inkml:definitions>
  <inkml:trace contextRef="#ctx0" brushRef="#br0">2 1 24575,'0'24'0,"-1"-7"0,1 0 0,0-1 0,1 1 0,1-1 0,1 1 0,0-1 0,10 30 0,-8-61 0,-3-12 0,-2-34 0,0 50 0,-1 39 0,1-8-1365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9T17:10:47.931"/>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9T17:10:48.303"/>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9T17:10:50.807"/>
    </inkml:context>
    <inkml:brush xml:id="br0">
      <inkml:brushProperty name="width" value="0.05" units="cm"/>
      <inkml:brushProperty name="height" value="0.05" units="cm"/>
      <inkml:brushProperty name="color" value="#FFFFFF"/>
    </inkml:brush>
  </inkml:definitions>
  <inkml:trace contextRef="#ctx0" brushRef="#br0">2 1 24575,'-2'114'0,"5"128"0,4-215 0,0-20 0,-1-19 0,-3-2-126,-1-2-1,0 1 1,-2-25 0,0 27-734,0-13-5966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9T17:10:51.162"/>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9T17:10:51.486"/>
    </inkml:context>
    <inkml:brush xml:id="br0">
      <inkml:brushProperty name="width" value="0.05" units="cm"/>
      <inkml:brushProperty name="height" value="0.05" units="cm"/>
      <inkml:brushProperty name="color" value="#FFFFFF"/>
    </inkml:brush>
  </inkml:definitions>
  <inkml:trace contextRef="#ctx0" brushRef="#br0">0 1 24575,'0'0'-8191</inkml:trace>
  <inkml:trace contextRef="#ctx0" brushRef="#br0" timeOffset="1">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4/19/2024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4/19/2024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4/19/2024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4/19/2024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4/19/2024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4/19/2024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4/19/2024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4/19/2024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4/19/2024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4/19/2024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4/19/2024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4/19/2024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4/19/2024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sciencedirect.com/science/article/pii/S2666914522000367#:~:text=The%20application%20of%20the%20slit,cataract%20diagnosis%20with%20visual%20acuity"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customXml" Target="../ink/ink6.xml"/><Relationship Id="rId18" Type="http://schemas.openxmlformats.org/officeDocument/2006/relationships/customXml" Target="../ink/ink10.xml"/><Relationship Id="rId26" Type="http://schemas.openxmlformats.org/officeDocument/2006/relationships/image" Target="../media/image20.png"/><Relationship Id="rId3" Type="http://schemas.openxmlformats.org/officeDocument/2006/relationships/customXml" Target="../ink/ink1.xml"/><Relationship Id="rId21" Type="http://schemas.openxmlformats.org/officeDocument/2006/relationships/customXml" Target="../ink/ink13.xml"/><Relationship Id="rId7" Type="http://schemas.openxmlformats.org/officeDocument/2006/relationships/customXml" Target="../ink/ink3.xml"/><Relationship Id="rId12" Type="http://schemas.openxmlformats.org/officeDocument/2006/relationships/image" Target="../media/image16.png"/><Relationship Id="rId17" Type="http://schemas.openxmlformats.org/officeDocument/2006/relationships/customXml" Target="../ink/ink9.xml"/><Relationship Id="rId25" Type="http://schemas.openxmlformats.org/officeDocument/2006/relationships/customXml" Target="../ink/ink15.xml"/><Relationship Id="rId2" Type="http://schemas.openxmlformats.org/officeDocument/2006/relationships/image" Target="../media/image11.png"/><Relationship Id="rId16" Type="http://schemas.openxmlformats.org/officeDocument/2006/relationships/customXml" Target="../ink/ink8.xml"/><Relationship Id="rId20" Type="http://schemas.openxmlformats.org/officeDocument/2006/relationships/customXml" Target="../ink/ink12.xml"/><Relationship Id="rId1" Type="http://schemas.openxmlformats.org/officeDocument/2006/relationships/slideLayout" Target="../slideLayouts/slideLayout5.xml"/><Relationship Id="rId6" Type="http://schemas.openxmlformats.org/officeDocument/2006/relationships/image" Target="../media/image13.png"/><Relationship Id="rId11" Type="http://schemas.openxmlformats.org/officeDocument/2006/relationships/customXml" Target="../ink/ink5.xml"/><Relationship Id="rId24" Type="http://schemas.openxmlformats.org/officeDocument/2006/relationships/image" Target="../media/image19.png"/><Relationship Id="rId5" Type="http://schemas.openxmlformats.org/officeDocument/2006/relationships/customXml" Target="../ink/ink2.xml"/><Relationship Id="rId15" Type="http://schemas.openxmlformats.org/officeDocument/2006/relationships/image" Target="../media/image17.png"/><Relationship Id="rId23" Type="http://schemas.openxmlformats.org/officeDocument/2006/relationships/customXml" Target="../ink/ink14.xml"/><Relationship Id="rId10" Type="http://schemas.openxmlformats.org/officeDocument/2006/relationships/image" Target="../media/image15.png"/><Relationship Id="rId19" Type="http://schemas.openxmlformats.org/officeDocument/2006/relationships/customXml" Target="../ink/ink11.xml"/><Relationship Id="rId4" Type="http://schemas.openxmlformats.org/officeDocument/2006/relationships/image" Target="../media/image12.png"/><Relationship Id="rId9" Type="http://schemas.openxmlformats.org/officeDocument/2006/relationships/customXml" Target="../ink/ink4.xml"/><Relationship Id="rId14" Type="http://schemas.openxmlformats.org/officeDocument/2006/relationships/customXml" Target="../ink/ink7.xml"/><Relationship Id="rId22"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ieeexplore.ieee.org/abstract/document/9096838"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hyperlink" Target="https://www.ncbi.nlm.nih.gov/pmc/articles/PMC2881172/"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pubmed.ncbi.nlm.nih.gov/?term=He+Y&amp;cauthor_id=29506863" TargetMode="External"/><Relationship Id="rId7" Type="http://schemas.openxmlformats.org/officeDocument/2006/relationships/hyperlink" Target="https://pubmed.ncbi.nlm.nih.gov/?term=He+M&amp;cauthor_id=29506863" TargetMode="External"/><Relationship Id="rId2" Type="http://schemas.openxmlformats.org/officeDocument/2006/relationships/hyperlink" Target="https://pubmed.ncbi.nlm.nih.gov/?term=Li+Z&amp;cauthor_id=29506863" TargetMode="External"/><Relationship Id="rId1" Type="http://schemas.openxmlformats.org/officeDocument/2006/relationships/slideLayout" Target="../slideLayouts/slideLayout5.xml"/><Relationship Id="rId6" Type="http://schemas.openxmlformats.org/officeDocument/2006/relationships/hyperlink" Target="https://pubmed.ncbi.nlm.nih.gov/?term=Chang+RT&amp;cauthor_id=29506863" TargetMode="External"/><Relationship Id="rId5" Type="http://schemas.openxmlformats.org/officeDocument/2006/relationships/hyperlink" Target="https://pubmed.ncbi.nlm.nih.gov/?term=Meng+W&amp;cauthor_id=29506863" TargetMode="External"/><Relationship Id="rId4" Type="http://schemas.openxmlformats.org/officeDocument/2006/relationships/hyperlink" Target="https://pubmed.ncbi.nlm.nih.gov/?term=Keel+S&amp;cauthor_id=29506863"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www.ncbi.nlm.nih.gov/pmc/articles/PMC5961805/"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8470676" y="3933056"/>
            <a:ext cx="3256463" cy="2698407"/>
          </a:xfrm>
        </p:spPr>
        <p:txBody>
          <a:bodyPr>
            <a:noAutofit/>
          </a:bodyPr>
          <a:lstStyle/>
          <a:p>
            <a:pPr marL="0" indent="0">
              <a:buNone/>
            </a:pPr>
            <a:r>
              <a:rPr lang="en-US" sz="2400" i="1" dirty="0">
                <a:latin typeface="Times New Roman" panose="02020603050405020304" pitchFamily="18" charset="0"/>
                <a:cs typeface="Times New Roman" panose="02020603050405020304" pitchFamily="18" charset="0"/>
              </a:rPr>
              <a:t>Project Team:</a:t>
            </a:r>
          </a:p>
          <a:p>
            <a:pPr marL="0" indent="0">
              <a:buNone/>
            </a:pPr>
            <a:r>
              <a:rPr lang="en-US" sz="2400" i="1" dirty="0">
                <a:latin typeface="Times New Roman" panose="02020603050405020304" pitchFamily="18" charset="0"/>
                <a:cs typeface="Times New Roman" panose="02020603050405020304" pitchFamily="18" charset="0"/>
              </a:rPr>
              <a:t>20MIS1011 Kaviya S</a:t>
            </a:r>
          </a:p>
          <a:p>
            <a:pPr marL="0" indent="0">
              <a:buNone/>
            </a:pPr>
            <a:r>
              <a:rPr lang="en-US" sz="2400" i="1" dirty="0">
                <a:latin typeface="Times New Roman" panose="02020603050405020304" pitchFamily="18" charset="0"/>
                <a:cs typeface="Times New Roman" panose="02020603050405020304" pitchFamily="18" charset="0"/>
              </a:rPr>
              <a:t>21MIS1035 Rashmita Y</a:t>
            </a:r>
          </a:p>
          <a:p>
            <a:pPr marL="0" indent="0">
              <a:buNone/>
            </a:pPr>
            <a:r>
              <a:rPr lang="en-US" sz="2400" i="1" dirty="0">
                <a:latin typeface="Times New Roman" panose="02020603050405020304" pitchFamily="18" charset="0"/>
                <a:cs typeface="Times New Roman" panose="02020603050405020304" pitchFamily="18" charset="0"/>
              </a:rPr>
              <a:t>21MIS1017 Raj Koyani</a:t>
            </a:r>
          </a:p>
          <a:p>
            <a:pPr marL="0" indent="0">
              <a:buNone/>
            </a:pPr>
            <a:r>
              <a:rPr lang="en-US" sz="2400" i="1" dirty="0">
                <a:latin typeface="Times New Roman" panose="02020603050405020304" pitchFamily="18" charset="0"/>
                <a:cs typeface="Times New Roman" panose="02020603050405020304" pitchFamily="18" charset="0"/>
              </a:rPr>
              <a:t>21MIS1135 Abijith A</a:t>
            </a:r>
          </a:p>
        </p:txBody>
      </p:sp>
      <p:sp>
        <p:nvSpPr>
          <p:cNvPr id="4" name="Title 3"/>
          <p:cNvSpPr txBox="1">
            <a:spLocks/>
          </p:cNvSpPr>
          <p:nvPr/>
        </p:nvSpPr>
        <p:spPr>
          <a:xfrm>
            <a:off x="831675" y="434680"/>
            <a:ext cx="8938472" cy="979170"/>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4400" i="1" dirty="0">
                <a:latin typeface="Times New Roman" panose="02020603050405020304" pitchFamily="18" charset="0"/>
                <a:cs typeface="Times New Roman" panose="02020603050405020304" pitchFamily="18" charset="0"/>
              </a:rPr>
              <a:t>Soft Computing(SWE1011)</a:t>
            </a:r>
          </a:p>
        </p:txBody>
      </p:sp>
      <p:sp>
        <p:nvSpPr>
          <p:cNvPr id="5" name="Text Placeholder 4"/>
          <p:cNvSpPr txBox="1">
            <a:spLocks/>
          </p:cNvSpPr>
          <p:nvPr/>
        </p:nvSpPr>
        <p:spPr>
          <a:xfrm>
            <a:off x="831675" y="1517013"/>
            <a:ext cx="5045300" cy="853998"/>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3600" i="1" dirty="0">
                <a:solidFill>
                  <a:srgbClr val="007474"/>
                </a:solidFill>
                <a:latin typeface="Times New Roman" panose="02020603050405020304" pitchFamily="18" charset="0"/>
                <a:cs typeface="Times New Roman" panose="02020603050405020304" pitchFamily="18" charset="0"/>
              </a:rPr>
              <a:t>J Component Review-1 </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D7420-A63F-907B-0399-F40E4D2B59E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05C87A5-5396-8951-5677-064ECA1C5615}"/>
              </a:ext>
            </a:extLst>
          </p:cNvPr>
          <p:cNvSpPr txBox="1">
            <a:spLocks/>
          </p:cNvSpPr>
          <p:nvPr/>
        </p:nvSpPr>
        <p:spPr>
          <a:xfrm>
            <a:off x="846584" y="27566"/>
            <a:ext cx="4104456" cy="69500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5400" b="0" kern="1200" cap="none" baseline="0">
                <a:solidFill>
                  <a:schemeClr val="tx1"/>
                </a:solidFill>
                <a:latin typeface="+mj-lt"/>
                <a:ea typeface="+mj-ea"/>
                <a:cs typeface="+mj-cs"/>
              </a:defRPr>
            </a:lvl1pPr>
          </a:lstStyle>
          <a:p>
            <a:r>
              <a:rPr lang="en-US" sz="3200" b="1" i="1" dirty="0">
                <a:solidFill>
                  <a:srgbClr val="007474"/>
                </a:solidFill>
                <a:latin typeface="Times New Roman" panose="02020603050405020304" pitchFamily="18" charset="0"/>
                <a:cs typeface="Times New Roman" panose="02020603050405020304" pitchFamily="18" charset="0"/>
              </a:rPr>
              <a:t>Literature Survey </a:t>
            </a:r>
          </a:p>
        </p:txBody>
      </p:sp>
      <p:sp>
        <p:nvSpPr>
          <p:cNvPr id="12" name="Title 1">
            <a:extLst>
              <a:ext uri="{FF2B5EF4-FFF2-40B4-BE49-F238E27FC236}">
                <a16:creationId xmlns:a16="http://schemas.microsoft.com/office/drawing/2014/main" id="{C4B35299-488A-DCCA-BEEE-6E0D14B8455E}"/>
              </a:ext>
            </a:extLst>
          </p:cNvPr>
          <p:cNvSpPr txBox="1">
            <a:spLocks/>
          </p:cNvSpPr>
          <p:nvPr/>
        </p:nvSpPr>
        <p:spPr>
          <a:xfrm>
            <a:off x="8038629" y="99574"/>
            <a:ext cx="4032448" cy="622995"/>
          </a:xfrm>
          <a:prstGeom prst="rect">
            <a:avLst/>
          </a:prstGeom>
        </p:spPr>
        <p:txBody>
          <a:bodyPr vert="horz" lIns="121899" tIns="60949" rIns="121899" bIns="60949" rtlCol="0" anchor="b">
            <a:normAutofit fontScale="92500"/>
          </a:bodyPr>
          <a:lstStyle>
            <a:lvl1pPr algn="l" defTabSz="1218987" rtl="0" eaLnBrk="1" latinLnBrk="0" hangingPunct="1">
              <a:lnSpc>
                <a:spcPct val="90000"/>
              </a:lnSpc>
              <a:spcBef>
                <a:spcPct val="0"/>
              </a:spcBef>
              <a:buNone/>
              <a:defRPr sz="5400" b="0" kern="1200" cap="none" baseline="0">
                <a:solidFill>
                  <a:schemeClr val="tx1"/>
                </a:solidFill>
                <a:latin typeface="+mj-lt"/>
                <a:ea typeface="+mj-ea"/>
                <a:cs typeface="+mj-cs"/>
              </a:defRPr>
            </a:lvl1pPr>
          </a:lstStyle>
          <a:p>
            <a:pPr marL="0" indent="0">
              <a:buNone/>
            </a:pPr>
            <a:r>
              <a:rPr lang="en-US" sz="3200" b="1" i="1" dirty="0">
                <a:solidFill>
                  <a:srgbClr val="007474"/>
                </a:solidFill>
                <a:latin typeface="Times New Roman" panose="02020603050405020304" pitchFamily="18" charset="0"/>
                <a:cs typeface="Times New Roman" panose="02020603050405020304" pitchFamily="18" charset="0"/>
              </a:rPr>
              <a:t>21MIS1017 Raj </a:t>
            </a:r>
            <a:r>
              <a:rPr lang="en-US" sz="3200" b="1" i="1" dirty="0" err="1">
                <a:solidFill>
                  <a:srgbClr val="007474"/>
                </a:solidFill>
                <a:latin typeface="Times New Roman" panose="02020603050405020304" pitchFamily="18" charset="0"/>
                <a:cs typeface="Times New Roman" panose="02020603050405020304" pitchFamily="18" charset="0"/>
              </a:rPr>
              <a:t>Koyani</a:t>
            </a:r>
            <a:endParaRPr lang="en-US" sz="3200" b="1" i="1" dirty="0">
              <a:solidFill>
                <a:srgbClr val="007474"/>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6F9A91F-9BA5-572F-718C-D31244A0FCEA}"/>
              </a:ext>
            </a:extLst>
          </p:cNvPr>
          <p:cNvSpPr txBox="1"/>
          <p:nvPr/>
        </p:nvSpPr>
        <p:spPr>
          <a:xfrm>
            <a:off x="846584" y="980728"/>
            <a:ext cx="10801199" cy="3968522"/>
          </a:xfrm>
          <a:prstGeom prst="rect">
            <a:avLst/>
          </a:prstGeom>
          <a:noFill/>
        </p:spPr>
        <p:txBody>
          <a:bodyPr wrap="square">
            <a:spAutoFit/>
          </a:bodyPr>
          <a:lstStyle/>
          <a:p>
            <a:pPr>
              <a:spcBef>
                <a:spcPts val="2400"/>
              </a:spcBef>
            </a:pPr>
            <a:r>
              <a:rPr lang="en-US" sz="1800" b="1" dirty="0">
                <a:solidFill>
                  <a:srgbClr val="007474"/>
                </a:solidFill>
              </a:rPr>
              <a:t>Paper 6: </a:t>
            </a:r>
            <a:r>
              <a:rPr lang="en-IN" sz="1800" b="1" dirty="0">
                <a:solidFill>
                  <a:srgbClr val="007474"/>
                </a:solidFill>
                <a:effectLst/>
                <a:latin typeface="Calibri" panose="020F0502020204030204" pitchFamily="34" charset="0"/>
                <a:ea typeface="Calibri" panose="020F0502020204030204" pitchFamily="34" charset="0"/>
                <a:cs typeface="Times New Roman" panose="02020603050405020304" pitchFamily="18" charset="0"/>
              </a:rPr>
              <a:t>Cataract Detection using Deep Learning Techniques.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Cataracts, characterized by clouding of the lens, are a common cause of vision impairment, particularly among older adults. Deep learning techniques have been applied to the automated detection of cataracts using features extracted from lens images.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Afshar et al proposed deep learning-based methods for cataract detection, demonstrating promising results in early diagnosis and intervention. By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lens images for characteristic patterns indicative of cataracts, these models can assist clinicians in identifying individuals at risk and guiding appropriate treatment strategies.</a:t>
            </a:r>
          </a:p>
          <a:p>
            <a:pPr>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US" sz="1800" b="1" dirty="0">
                <a:latin typeface="Calibri" panose="020F0502020204030204" pitchFamily="34" charset="0"/>
                <a:ea typeface="Calibri" panose="020F0502020204030204" pitchFamily="34" charset="0"/>
                <a:cs typeface="Times New Roman" panose="02020603050405020304" pitchFamily="18" charset="0"/>
              </a:rPr>
              <a:t>Authors</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Afshar, P. et al.</a:t>
            </a:r>
          </a:p>
          <a:p>
            <a:pPr>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Research Paper </a:t>
            </a:r>
            <a:r>
              <a:rPr lang="en-US" sz="1800" b="1" dirty="0">
                <a:latin typeface="Calibri" panose="020F0502020204030204" pitchFamily="34" charset="0"/>
                <a:ea typeface="Calibri" panose="020F0502020204030204" pitchFamily="34" charset="0"/>
                <a:cs typeface="Times New Roman" panose="02020603050405020304" pitchFamily="18" charset="0"/>
              </a:rPr>
              <a:t>L</a:t>
            </a:r>
            <a:r>
              <a:rPr lang="en-US" sz="1800" b="1" dirty="0">
                <a:effectLst/>
                <a:latin typeface="Calibri" panose="020F0502020204030204" pitchFamily="34" charset="0"/>
                <a:ea typeface="Calibri" panose="020F0502020204030204" pitchFamily="34" charset="0"/>
                <a:cs typeface="Times New Roman" panose="02020603050405020304" pitchFamily="18" charset="0"/>
              </a:rPr>
              <a:t>ink</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https://www.sciencedirect.com/science/article/pii/S2666914522000367#:~:text=The%20application%20of%20the%20slit,cataract%20diagnosis%20with%20visual%20acuity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3343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F9AF90-5601-9DD8-3BEF-E0E8A83616A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4DEEDB0-C67D-EEA4-D6FC-0B837BF6BA44}"/>
              </a:ext>
            </a:extLst>
          </p:cNvPr>
          <p:cNvSpPr txBox="1">
            <a:spLocks/>
          </p:cNvSpPr>
          <p:nvPr/>
        </p:nvSpPr>
        <p:spPr>
          <a:xfrm>
            <a:off x="846584" y="27566"/>
            <a:ext cx="4104456" cy="69500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5400" b="0" kern="1200" cap="none" baseline="0">
                <a:solidFill>
                  <a:schemeClr val="tx1"/>
                </a:solidFill>
                <a:latin typeface="+mj-lt"/>
                <a:ea typeface="+mj-ea"/>
                <a:cs typeface="+mj-cs"/>
              </a:defRPr>
            </a:lvl1pPr>
          </a:lstStyle>
          <a:p>
            <a:r>
              <a:rPr lang="en-US" sz="3200" b="1" i="1" dirty="0">
                <a:solidFill>
                  <a:srgbClr val="007474"/>
                </a:solidFill>
                <a:latin typeface="Times New Roman" panose="02020603050405020304" pitchFamily="18" charset="0"/>
                <a:cs typeface="Times New Roman" panose="02020603050405020304" pitchFamily="18" charset="0"/>
              </a:rPr>
              <a:t>Literature Survey </a:t>
            </a:r>
          </a:p>
        </p:txBody>
      </p:sp>
      <p:sp>
        <p:nvSpPr>
          <p:cNvPr id="12" name="Title 1">
            <a:extLst>
              <a:ext uri="{FF2B5EF4-FFF2-40B4-BE49-F238E27FC236}">
                <a16:creationId xmlns:a16="http://schemas.microsoft.com/office/drawing/2014/main" id="{D2CA4800-B5DF-8DDF-BA0E-F4E495160ECC}"/>
              </a:ext>
            </a:extLst>
          </p:cNvPr>
          <p:cNvSpPr txBox="1">
            <a:spLocks/>
          </p:cNvSpPr>
          <p:nvPr/>
        </p:nvSpPr>
        <p:spPr>
          <a:xfrm>
            <a:off x="8038629" y="99574"/>
            <a:ext cx="4032448" cy="622995"/>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5400" b="0" kern="1200" cap="none" baseline="0">
                <a:solidFill>
                  <a:schemeClr val="tx1"/>
                </a:solidFill>
                <a:latin typeface="+mj-lt"/>
                <a:ea typeface="+mj-ea"/>
                <a:cs typeface="+mj-cs"/>
              </a:defRPr>
            </a:lvl1pPr>
          </a:lstStyle>
          <a:p>
            <a:pPr marL="0" indent="0">
              <a:buNone/>
            </a:pPr>
            <a:r>
              <a:rPr lang="en-US" sz="3200" b="1" i="1" dirty="0">
                <a:solidFill>
                  <a:srgbClr val="007474"/>
                </a:solidFill>
                <a:latin typeface="Times New Roman" panose="02020603050405020304" pitchFamily="18" charset="0"/>
                <a:cs typeface="Times New Roman" panose="02020603050405020304" pitchFamily="18" charset="0"/>
              </a:rPr>
              <a:t>21MIS1135 </a:t>
            </a:r>
            <a:r>
              <a:rPr lang="en-US" sz="3200" b="1" i="1" dirty="0" err="1">
                <a:solidFill>
                  <a:srgbClr val="007474"/>
                </a:solidFill>
                <a:latin typeface="Times New Roman" panose="02020603050405020304" pitchFamily="18" charset="0"/>
                <a:cs typeface="Times New Roman" panose="02020603050405020304" pitchFamily="18" charset="0"/>
              </a:rPr>
              <a:t>Abijith</a:t>
            </a:r>
            <a:r>
              <a:rPr lang="en-US" sz="3200" b="1" i="1" dirty="0">
                <a:solidFill>
                  <a:srgbClr val="007474"/>
                </a:solidFill>
                <a:latin typeface="Times New Roman" panose="02020603050405020304" pitchFamily="18" charset="0"/>
                <a:cs typeface="Times New Roman" panose="02020603050405020304" pitchFamily="18" charset="0"/>
              </a:rPr>
              <a:t> A</a:t>
            </a:r>
          </a:p>
        </p:txBody>
      </p:sp>
      <p:sp>
        <p:nvSpPr>
          <p:cNvPr id="14" name="TextBox 13">
            <a:extLst>
              <a:ext uri="{FF2B5EF4-FFF2-40B4-BE49-F238E27FC236}">
                <a16:creationId xmlns:a16="http://schemas.microsoft.com/office/drawing/2014/main" id="{DA004103-C167-4BF8-A487-AA47ED977736}"/>
              </a:ext>
            </a:extLst>
          </p:cNvPr>
          <p:cNvSpPr txBox="1"/>
          <p:nvPr/>
        </p:nvSpPr>
        <p:spPr>
          <a:xfrm>
            <a:off x="858244" y="945762"/>
            <a:ext cx="11233249" cy="5788764"/>
          </a:xfrm>
          <a:prstGeom prst="rect">
            <a:avLst/>
          </a:prstGeom>
          <a:noFill/>
        </p:spPr>
        <p:txBody>
          <a:bodyPr wrap="square">
            <a:spAutoFit/>
          </a:bodyPr>
          <a:lstStyle/>
          <a:p>
            <a:pPr>
              <a:lnSpc>
                <a:spcPct val="115000"/>
              </a:lnSpc>
              <a:spcBef>
                <a:spcPts val="2400"/>
              </a:spcBef>
            </a:pPr>
            <a:r>
              <a:rPr lang="en-US" sz="1800" b="1" dirty="0">
                <a:solidFill>
                  <a:srgbClr val="007474"/>
                </a:solidFill>
              </a:rPr>
              <a:t>Paper 7: </a:t>
            </a:r>
            <a:r>
              <a:rPr lang="en-US" sz="1800" b="1" kern="0" dirty="0">
                <a:solidFill>
                  <a:srgbClr val="007474"/>
                </a:solidFill>
                <a:effectLst/>
                <a:latin typeface="Cambria" panose="02040503050406030204" pitchFamily="18" charset="0"/>
                <a:ea typeface="Times New Roman" panose="02020603050405020304" pitchFamily="18" charset="0"/>
                <a:cs typeface="Times New Roman" panose="02020603050405020304" pitchFamily="18" charset="0"/>
              </a:rPr>
              <a:t>Pre-trained Deep Learning-based Approaches for Eye Disease Detection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research paper "Pre-Trained Deep Learning-Based Approaches for Eye Disease Detection" delves into the realm of utilizing deep learning methodologies for the early detection of eye diseases, a critical aspect in the field of ophthalmology. The authors highlight the significance of timely diagnosis in mitigating the progression of eye conditions and emphasize the shortcomings of conventional diagnostic techniques in terms of accuracy and efficiency.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study involves an evaluation of the performance of these pre-trained deep learning models across different datasets representative of diverse eye diseases. Through rigorous testing and analysis, the researchers demonstrate the superior efficacy of the proposed deep learning-based approach compared to traditional diagnostic methods. The results showcase promising outcomes, with the deep learning models exhibiting high levels of accuracy in detecting a range of eye conditions.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By harnessing the power of pre-trained models and cutting-edge technology, the study paves the way for improved diagnostic accuracy, early intervention, and ultimately, enhanced patient outcomes in the field of ophthalmology.</a:t>
            </a:r>
          </a:p>
          <a:p>
            <a:pPr>
              <a:lnSpc>
                <a:spcPct val="115000"/>
              </a:lnSpc>
              <a:spcAft>
                <a:spcPts val="1000"/>
              </a:spcAft>
            </a:pPr>
            <a:r>
              <a:rPr lang="en-US" sz="1800" b="1" dirty="0">
                <a:latin typeface="Calibri" panose="020F0502020204030204" pitchFamily="34" charset="0"/>
                <a:ea typeface="Calibri" panose="020F0502020204030204" pitchFamily="34" charset="0"/>
                <a:cs typeface="Times New Roman" panose="02020603050405020304" pitchFamily="18" charset="0"/>
              </a:rPr>
              <a:t>Authors</a:t>
            </a:r>
            <a:r>
              <a:rPr lang="en-US" sz="1800" dirty="0">
                <a:latin typeface="Calibri" panose="020F0502020204030204" pitchFamily="34" charset="0"/>
                <a:ea typeface="Calibri" panose="020F0502020204030204" pitchFamily="34" charset="0"/>
                <a:cs typeface="Times New Roman" panose="02020603050405020304" pitchFamily="18" charset="0"/>
              </a:rPr>
              <a:t>: Pankaj Kumar, Vishal Dutt, </a:t>
            </a:r>
          </a:p>
          <a:p>
            <a:pPr>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Research Paper </a:t>
            </a:r>
            <a:r>
              <a:rPr lang="en-US" sz="1800" b="1" dirty="0">
                <a:latin typeface="Calibri" panose="020F0502020204030204" pitchFamily="34" charset="0"/>
                <a:ea typeface="Calibri" panose="020F0502020204030204" pitchFamily="34" charset="0"/>
                <a:cs typeface="Times New Roman" panose="02020603050405020304" pitchFamily="18" charset="0"/>
              </a:rPr>
              <a:t>L</a:t>
            </a:r>
            <a:r>
              <a:rPr lang="en-US" sz="1800" b="1" dirty="0">
                <a:effectLst/>
                <a:latin typeface="Calibri" panose="020F0502020204030204" pitchFamily="34" charset="0"/>
                <a:ea typeface="Calibri" panose="020F0502020204030204" pitchFamily="34" charset="0"/>
                <a:cs typeface="Times New Roman" panose="02020603050405020304" pitchFamily="18" charset="0"/>
              </a:rPr>
              <a:t>ink</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dirty="0">
                <a:solidFill>
                  <a:srgbClr val="007474"/>
                </a:solidFill>
                <a:effectLst/>
                <a:latin typeface="Calibri" panose="020F0502020204030204" pitchFamily="34" charset="0"/>
                <a:ea typeface="Calibri" panose="020F0502020204030204" pitchFamily="34" charset="0"/>
                <a:cs typeface="Times New Roman" panose="02020603050405020304" pitchFamily="18" charset="0"/>
              </a:rPr>
              <a:t>https://www.researchgate.net/publication/374107310_Pre-Trained_Deep_Learning-Based_Approaches_for_Eye_Disease_Detection</a:t>
            </a:r>
            <a:endParaRPr lang="en-IN" sz="1800" u="sng" dirty="0">
              <a:solidFill>
                <a:srgbClr val="007474"/>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1784635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7D4B57-F965-FF59-EB74-500C7E40FDDB}"/>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60DDA1A-94ED-A255-99A2-7DD5D4C79475}"/>
              </a:ext>
            </a:extLst>
          </p:cNvPr>
          <p:cNvSpPr txBox="1">
            <a:spLocks/>
          </p:cNvSpPr>
          <p:nvPr/>
        </p:nvSpPr>
        <p:spPr>
          <a:xfrm>
            <a:off x="846584" y="27566"/>
            <a:ext cx="4104456" cy="69500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5400" b="0" kern="1200" cap="none" baseline="0">
                <a:solidFill>
                  <a:schemeClr val="tx1"/>
                </a:solidFill>
                <a:latin typeface="+mj-lt"/>
                <a:ea typeface="+mj-ea"/>
                <a:cs typeface="+mj-cs"/>
              </a:defRPr>
            </a:lvl1pPr>
          </a:lstStyle>
          <a:p>
            <a:r>
              <a:rPr lang="en-US" sz="3200" b="1" i="1" dirty="0">
                <a:solidFill>
                  <a:srgbClr val="007474"/>
                </a:solidFill>
                <a:latin typeface="Times New Roman" panose="02020603050405020304" pitchFamily="18" charset="0"/>
                <a:cs typeface="Times New Roman" panose="02020603050405020304" pitchFamily="18" charset="0"/>
              </a:rPr>
              <a:t>Literature Survey </a:t>
            </a:r>
          </a:p>
        </p:txBody>
      </p:sp>
      <p:sp>
        <p:nvSpPr>
          <p:cNvPr id="12" name="Title 1">
            <a:extLst>
              <a:ext uri="{FF2B5EF4-FFF2-40B4-BE49-F238E27FC236}">
                <a16:creationId xmlns:a16="http://schemas.microsoft.com/office/drawing/2014/main" id="{D13E9EE2-1792-7364-823B-03C7394E93ED}"/>
              </a:ext>
            </a:extLst>
          </p:cNvPr>
          <p:cNvSpPr txBox="1">
            <a:spLocks/>
          </p:cNvSpPr>
          <p:nvPr/>
        </p:nvSpPr>
        <p:spPr>
          <a:xfrm>
            <a:off x="8038629" y="99574"/>
            <a:ext cx="4032448" cy="622995"/>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5400" b="0" kern="1200" cap="none" baseline="0">
                <a:solidFill>
                  <a:schemeClr val="tx1"/>
                </a:solidFill>
                <a:latin typeface="+mj-lt"/>
                <a:ea typeface="+mj-ea"/>
                <a:cs typeface="+mj-cs"/>
              </a:defRPr>
            </a:lvl1pPr>
          </a:lstStyle>
          <a:p>
            <a:pPr marL="0" indent="0">
              <a:buNone/>
            </a:pPr>
            <a:r>
              <a:rPr lang="en-US" sz="3200" b="1" i="1" dirty="0">
                <a:solidFill>
                  <a:srgbClr val="007474"/>
                </a:solidFill>
                <a:latin typeface="Times New Roman" panose="02020603050405020304" pitchFamily="18" charset="0"/>
                <a:cs typeface="Times New Roman" panose="02020603050405020304" pitchFamily="18" charset="0"/>
              </a:rPr>
              <a:t>21MIS1135 </a:t>
            </a:r>
            <a:r>
              <a:rPr lang="en-US" sz="3200" b="1" i="1" dirty="0" err="1">
                <a:solidFill>
                  <a:srgbClr val="007474"/>
                </a:solidFill>
                <a:latin typeface="Times New Roman" panose="02020603050405020304" pitchFamily="18" charset="0"/>
                <a:cs typeface="Times New Roman" panose="02020603050405020304" pitchFamily="18" charset="0"/>
              </a:rPr>
              <a:t>Abijith</a:t>
            </a:r>
            <a:r>
              <a:rPr lang="en-US" sz="3200" b="1" i="1" dirty="0">
                <a:solidFill>
                  <a:srgbClr val="007474"/>
                </a:solidFill>
                <a:latin typeface="Times New Roman" panose="02020603050405020304" pitchFamily="18" charset="0"/>
                <a:cs typeface="Times New Roman" panose="02020603050405020304" pitchFamily="18" charset="0"/>
              </a:rPr>
              <a:t> A</a:t>
            </a:r>
          </a:p>
        </p:txBody>
      </p:sp>
      <p:sp>
        <p:nvSpPr>
          <p:cNvPr id="14" name="TextBox 13">
            <a:extLst>
              <a:ext uri="{FF2B5EF4-FFF2-40B4-BE49-F238E27FC236}">
                <a16:creationId xmlns:a16="http://schemas.microsoft.com/office/drawing/2014/main" id="{8CB165AE-688C-F5CC-3C59-87D2A4ACB2CB}"/>
              </a:ext>
            </a:extLst>
          </p:cNvPr>
          <p:cNvSpPr txBox="1"/>
          <p:nvPr/>
        </p:nvSpPr>
        <p:spPr>
          <a:xfrm>
            <a:off x="837828" y="908720"/>
            <a:ext cx="11233249" cy="5683351"/>
          </a:xfrm>
          <a:prstGeom prst="rect">
            <a:avLst/>
          </a:prstGeom>
          <a:noFill/>
        </p:spPr>
        <p:txBody>
          <a:bodyPr wrap="square">
            <a:spAutoFit/>
          </a:bodyPr>
          <a:lstStyle/>
          <a:p>
            <a:pPr>
              <a:lnSpc>
                <a:spcPct val="115000"/>
              </a:lnSpc>
              <a:spcBef>
                <a:spcPts val="2400"/>
              </a:spcBef>
            </a:pPr>
            <a:r>
              <a:rPr lang="en-US" sz="1800" b="1" dirty="0">
                <a:solidFill>
                  <a:srgbClr val="007474"/>
                </a:solidFill>
              </a:rPr>
              <a:t>Paper 8: </a:t>
            </a:r>
            <a:r>
              <a:rPr lang="en-US" sz="1800" b="1" kern="0" dirty="0">
                <a:solidFill>
                  <a:srgbClr val="007474"/>
                </a:solidFill>
                <a:effectLst/>
                <a:latin typeface="Cambria" panose="02040503050406030204" pitchFamily="18" charset="0"/>
                <a:ea typeface="Times New Roman" panose="02020603050405020304" pitchFamily="18" charset="0"/>
                <a:cs typeface="Times New Roman" panose="02020603050405020304" pitchFamily="18" charset="0"/>
              </a:rPr>
              <a:t>Support Vector Machine Based Method for Automatic Detection of Diabetic Eye Disease using Thermal Images</a:t>
            </a:r>
            <a:endParaRPr lang="en-IN" sz="1800" dirty="0">
              <a:solidFill>
                <a:srgbClr val="007474"/>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research paper titled "Support Vector Machine Based Method for Automatic Detection of Diabetic Eye Disease using Thermal Images" by Dr. 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Selvathi</a:t>
            </a:r>
            <a:r>
              <a:rPr lang="en-US" sz="1800" dirty="0">
                <a:effectLst/>
                <a:latin typeface="Calibri" panose="020F0502020204030204" pitchFamily="34" charset="0"/>
                <a:ea typeface="Calibri" panose="020F0502020204030204" pitchFamily="34" charset="0"/>
                <a:cs typeface="Times New Roman" panose="02020603050405020304" pitchFamily="18" charset="0"/>
              </a:rPr>
              <a:t> presents a method for automatically detecting diabetic eye disease using thermal images. The proposed system utilizes supervised machine learning techniques, specifically Support Vector Machine (SVM) classification, to classify thermal images of eyes as either "Normal" or "Diabetic Diseased Eye."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methodology involves several key steps. Firstly, thermal images are captured using a FLIR T400 thermal camera, with a dataset comprising 283 eye images, including 149 images of diabetic patients and 134 images of normal individuals. Pre-processing techniques such as color conversion (RGB to Gray and RGB to HSI), Histogram Equalization (HE), and Discrete Wavelet Transform (DWT) are applied to extract relevant features from the images.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SVM classifier is then trained on these extracted features to distinguish between normal and diabetic diseased eyes. The paper discusses the use of K-Fold Cross-Validation by dividing the dataset into k folds and iteratively training and validating the model. </a:t>
            </a:r>
            <a:r>
              <a:rPr lang="en-US" sz="1800" dirty="0">
                <a:latin typeface="Calibri" panose="020F0502020204030204" pitchFamily="34" charset="0"/>
                <a:ea typeface="Calibri" panose="020F0502020204030204" pitchFamily="34" charset="0"/>
                <a:cs typeface="Times New Roman" panose="02020603050405020304" pitchFamily="18" charset="0"/>
              </a:rPr>
              <a:t>In conclusion t</a:t>
            </a:r>
            <a:r>
              <a:rPr lang="en-US" sz="1800" dirty="0">
                <a:effectLst/>
                <a:latin typeface="Calibri" panose="020F0502020204030204" pitchFamily="34" charset="0"/>
                <a:ea typeface="Calibri" panose="020F0502020204030204" pitchFamily="34" charset="0"/>
                <a:cs typeface="Times New Roman" panose="02020603050405020304" pitchFamily="18" charset="0"/>
              </a:rPr>
              <a:t>his research paper introduces a novel approach to automatically detect diabetic eye disease.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latin typeface="Calibri" panose="020F0502020204030204" pitchFamily="34" charset="0"/>
                <a:ea typeface="Calibri" panose="020F0502020204030204" pitchFamily="34" charset="0"/>
                <a:cs typeface="Times New Roman" panose="02020603050405020304" pitchFamily="18" charset="0"/>
              </a:rPr>
              <a:t>Authors</a:t>
            </a:r>
            <a:r>
              <a:rPr lang="en-US" sz="1800" dirty="0">
                <a:latin typeface="Calibri" panose="020F0502020204030204" pitchFamily="34" charset="0"/>
                <a:ea typeface="Calibri" panose="020F0502020204030204" pitchFamily="34" charset="0"/>
                <a:cs typeface="Times New Roman" panose="02020603050405020304" pitchFamily="18" charset="0"/>
              </a:rPr>
              <a:t>: Dr. D. </a:t>
            </a:r>
            <a:r>
              <a:rPr lang="en-US" sz="1800" dirty="0" err="1">
                <a:latin typeface="Calibri" panose="020F0502020204030204" pitchFamily="34" charset="0"/>
                <a:ea typeface="Calibri" panose="020F0502020204030204" pitchFamily="34" charset="0"/>
                <a:cs typeface="Times New Roman" panose="02020603050405020304" pitchFamily="18" charset="0"/>
              </a:rPr>
              <a:t>Selvathi</a:t>
            </a:r>
            <a:r>
              <a:rPr lang="en-US" sz="1800" dirty="0">
                <a:latin typeface="Calibri" panose="020F0502020204030204" pitchFamily="34" charset="0"/>
                <a:ea typeface="Calibri" panose="020F0502020204030204" pitchFamily="34" charset="0"/>
                <a:cs typeface="Times New Roman" panose="02020603050405020304" pitchFamily="18" charset="0"/>
              </a:rPr>
              <a:t>, K </a:t>
            </a:r>
            <a:r>
              <a:rPr lang="en-US" sz="1800" dirty="0" err="1">
                <a:latin typeface="Calibri" panose="020F0502020204030204" pitchFamily="34" charset="0"/>
                <a:ea typeface="Calibri" panose="020F0502020204030204" pitchFamily="34" charset="0"/>
                <a:cs typeface="Times New Roman" panose="02020603050405020304" pitchFamily="18" charset="0"/>
              </a:rPr>
              <a:t>Suganya</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Research Paper </a:t>
            </a:r>
            <a:r>
              <a:rPr lang="en-US" sz="1800" b="1" dirty="0">
                <a:latin typeface="Calibri" panose="020F0502020204030204" pitchFamily="34" charset="0"/>
                <a:ea typeface="Calibri" panose="020F0502020204030204" pitchFamily="34" charset="0"/>
                <a:cs typeface="Times New Roman" panose="02020603050405020304" pitchFamily="18" charset="0"/>
              </a:rPr>
              <a:t>L</a:t>
            </a:r>
            <a:r>
              <a:rPr lang="en-US" sz="1800" b="1" dirty="0">
                <a:effectLst/>
                <a:latin typeface="Calibri" panose="020F0502020204030204" pitchFamily="34" charset="0"/>
                <a:ea typeface="Calibri" panose="020F0502020204030204" pitchFamily="34" charset="0"/>
                <a:cs typeface="Times New Roman" panose="02020603050405020304" pitchFamily="18" charset="0"/>
              </a:rPr>
              <a:t>ink</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7474"/>
                </a:solidFill>
                <a:effectLst/>
                <a:latin typeface="Calibri" panose="020F0502020204030204" pitchFamily="34" charset="0"/>
                <a:ea typeface="Calibri" panose="020F0502020204030204" pitchFamily="34" charset="0"/>
                <a:cs typeface="Times New Roman" panose="02020603050405020304" pitchFamily="18" charset="0"/>
              </a:rPr>
              <a:t>https://ieeexplore.ieee.org/document/8741450</a:t>
            </a:r>
            <a:endParaRPr lang="en-IN" sz="1800" dirty="0">
              <a:solidFill>
                <a:srgbClr val="007474"/>
              </a:solidFill>
            </a:endParaRPr>
          </a:p>
        </p:txBody>
      </p:sp>
    </p:spTree>
    <p:extLst>
      <p:ext uri="{BB962C8B-B14F-4D97-AF65-F5344CB8AC3E}">
        <p14:creationId xmlns:p14="http://schemas.microsoft.com/office/powerpoint/2010/main" val="135949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3721A07-2B0F-EF9A-5163-3868B0B7A2C7}"/>
              </a:ext>
            </a:extLst>
          </p:cNvPr>
          <p:cNvSpPr txBox="1"/>
          <p:nvPr/>
        </p:nvSpPr>
        <p:spPr>
          <a:xfrm>
            <a:off x="2061964" y="2681090"/>
            <a:ext cx="8352928" cy="769441"/>
          </a:xfrm>
          <a:prstGeom prst="rect">
            <a:avLst/>
          </a:prstGeom>
          <a:noFill/>
        </p:spPr>
        <p:txBody>
          <a:bodyPr wrap="square">
            <a:spAutoFit/>
          </a:bodyPr>
          <a:lstStyle/>
          <a:p>
            <a:pPr marL="0" indent="0">
              <a:buNone/>
            </a:pPr>
            <a:r>
              <a:rPr lang="en-US" sz="4400" i="1" dirty="0">
                <a:solidFill>
                  <a:srgbClr val="007474"/>
                </a:solidFill>
                <a:latin typeface="Times New Roman" panose="02020603050405020304" pitchFamily="18" charset="0"/>
                <a:cs typeface="Times New Roman" panose="02020603050405020304" pitchFamily="18" charset="0"/>
              </a:rPr>
              <a:t>J Component Review-2(Extension) </a:t>
            </a:r>
          </a:p>
        </p:txBody>
      </p:sp>
    </p:spTree>
    <p:extLst>
      <p:ext uri="{BB962C8B-B14F-4D97-AF65-F5344CB8AC3E}">
        <p14:creationId xmlns:p14="http://schemas.microsoft.com/office/powerpoint/2010/main" val="875393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3721A07-2B0F-EF9A-5163-3868B0B7A2C7}"/>
              </a:ext>
            </a:extLst>
          </p:cNvPr>
          <p:cNvSpPr txBox="1"/>
          <p:nvPr/>
        </p:nvSpPr>
        <p:spPr>
          <a:xfrm>
            <a:off x="1053852" y="1170546"/>
            <a:ext cx="10441160" cy="5687454"/>
          </a:xfrm>
          <a:prstGeom prst="rect">
            <a:avLst/>
          </a:prstGeom>
          <a:noFill/>
        </p:spPr>
        <p:txBody>
          <a:bodyPr wrap="square">
            <a:spAutoFit/>
          </a:bodyPr>
          <a:lstStyle/>
          <a:p>
            <a:pPr>
              <a:lnSpc>
                <a:spcPct val="115000"/>
              </a:lnSpc>
              <a:spcAft>
                <a:spcPts val="1000"/>
              </a:spcAft>
            </a:pPr>
            <a:r>
              <a:rPr lang="en-US" sz="1800" dirty="0">
                <a:latin typeface="S"/>
              </a:rPr>
              <a:t>The primary goal of our project is to develop an accurate and robust deep learning model for the classification of various types of eye diseases, specifically focusing on Normal, Cataract, Diabetic Retinopathy, and Glaucoma.</a:t>
            </a:r>
          </a:p>
          <a:p>
            <a:pPr>
              <a:lnSpc>
                <a:spcPct val="115000"/>
              </a:lnSpc>
              <a:spcAft>
                <a:spcPts val="1000"/>
              </a:spcAft>
            </a:pPr>
            <a:r>
              <a:rPr lang="en-US" sz="1800" dirty="0">
                <a:latin typeface="S"/>
              </a:rPr>
              <a:t>So, keeping that in mind we developed a eye disease detecting model using Restnet59</a:t>
            </a:r>
          </a:p>
          <a:p>
            <a:pPr>
              <a:lnSpc>
                <a:spcPct val="115000"/>
              </a:lnSpc>
              <a:spcAft>
                <a:spcPts val="1000"/>
              </a:spcAft>
            </a:pPr>
            <a:r>
              <a:rPr lang="en-US" sz="1800" dirty="0">
                <a:latin typeface="S"/>
              </a:rPr>
              <a:t>We have used </a:t>
            </a:r>
            <a:r>
              <a:rPr lang="en-US" sz="1800" dirty="0" err="1">
                <a:latin typeface="S"/>
              </a:rPr>
              <a:t>ImageGenerator</a:t>
            </a:r>
            <a:r>
              <a:rPr lang="en-US" sz="1800" dirty="0">
                <a:latin typeface="S"/>
              </a:rPr>
              <a:t> for the preprocessing of dataset so that it can easily segregate into the 4 classes which are Glaucoma, Diabetes Retinopathy, Cataract and normal.</a:t>
            </a:r>
          </a:p>
          <a:p>
            <a:pPr>
              <a:lnSpc>
                <a:spcPct val="115000"/>
              </a:lnSpc>
              <a:spcAft>
                <a:spcPts val="1000"/>
              </a:spcAft>
            </a:pPr>
            <a:r>
              <a:rPr lang="en-US" sz="1800" dirty="0">
                <a:latin typeface="S"/>
              </a:rPr>
              <a:t>So far we have trained the model, saved the results into a flask model and tested the model and obtained the following results:</a:t>
            </a:r>
          </a:p>
          <a:p>
            <a:pPr>
              <a:lnSpc>
                <a:spcPct val="115000"/>
              </a:lnSpc>
              <a:spcAft>
                <a:spcPts val="1000"/>
              </a:spcAft>
            </a:pPr>
            <a:r>
              <a:rPr lang="en-IN" sz="1800" dirty="0"/>
              <a:t>Class-level accuracies:</a:t>
            </a:r>
          </a:p>
          <a:p>
            <a:pPr>
              <a:lnSpc>
                <a:spcPct val="115000"/>
              </a:lnSpc>
              <a:spcAft>
                <a:spcPts val="1000"/>
              </a:spcAft>
            </a:pPr>
            <a:r>
              <a:rPr lang="en-IN" sz="1800" dirty="0"/>
              <a:t>cataract: 0.8618 </a:t>
            </a:r>
          </a:p>
          <a:p>
            <a:pPr>
              <a:lnSpc>
                <a:spcPct val="115000"/>
              </a:lnSpc>
              <a:spcAft>
                <a:spcPts val="1000"/>
              </a:spcAft>
            </a:pPr>
            <a:r>
              <a:rPr lang="en-IN" sz="1800" dirty="0" err="1"/>
              <a:t>diabetic_retinopathy</a:t>
            </a:r>
            <a:r>
              <a:rPr lang="en-IN" sz="1800" dirty="0"/>
              <a:t>: </a:t>
            </a:r>
          </a:p>
          <a:p>
            <a:pPr>
              <a:lnSpc>
                <a:spcPct val="115000"/>
              </a:lnSpc>
              <a:spcAft>
                <a:spcPts val="1000"/>
              </a:spcAft>
            </a:pPr>
            <a:r>
              <a:rPr lang="en-IN" sz="1800" dirty="0"/>
              <a:t>0.9822 glaucoma: </a:t>
            </a:r>
          </a:p>
          <a:p>
            <a:pPr>
              <a:lnSpc>
                <a:spcPct val="115000"/>
              </a:lnSpc>
              <a:spcAft>
                <a:spcPts val="1000"/>
              </a:spcAft>
            </a:pPr>
            <a:r>
              <a:rPr lang="en-IN" sz="1800" dirty="0"/>
              <a:t>0.7344 normal: 0.8266</a:t>
            </a:r>
            <a:endParaRPr lang="en-US" sz="1800" dirty="0"/>
          </a:p>
          <a:p>
            <a:pPr>
              <a:lnSpc>
                <a:spcPct val="115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456C338-1ED1-A34D-99DC-F64F7B18BF75}"/>
              </a:ext>
            </a:extLst>
          </p:cNvPr>
          <p:cNvSpPr txBox="1"/>
          <p:nvPr/>
        </p:nvSpPr>
        <p:spPr>
          <a:xfrm>
            <a:off x="1125860" y="404664"/>
            <a:ext cx="6110748" cy="646331"/>
          </a:xfrm>
          <a:prstGeom prst="rect">
            <a:avLst/>
          </a:prstGeom>
          <a:noFill/>
        </p:spPr>
        <p:txBody>
          <a:bodyPr wrap="square">
            <a:spAutoFit/>
          </a:bodyPr>
          <a:lstStyle/>
          <a:p>
            <a:r>
              <a:rPr lang="en-US" sz="3600" dirty="0">
                <a:latin typeface="Calibri" panose="020F0502020204030204" pitchFamily="34" charset="0"/>
                <a:ea typeface="Calibri" panose="020F0502020204030204" pitchFamily="34" charset="0"/>
                <a:cs typeface="Times New Roman" panose="02020603050405020304" pitchFamily="18" charset="0"/>
              </a:rPr>
              <a:t>Progress until Review-2</a:t>
            </a:r>
            <a:endParaRPr lang="en-IN" sz="3600" dirty="0"/>
          </a:p>
        </p:txBody>
      </p:sp>
    </p:spTree>
    <p:extLst>
      <p:ext uri="{BB962C8B-B14F-4D97-AF65-F5344CB8AC3E}">
        <p14:creationId xmlns:p14="http://schemas.microsoft.com/office/powerpoint/2010/main" val="281596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3721A07-2B0F-EF9A-5163-3868B0B7A2C7}"/>
              </a:ext>
            </a:extLst>
          </p:cNvPr>
          <p:cNvSpPr txBox="1"/>
          <p:nvPr/>
        </p:nvSpPr>
        <p:spPr>
          <a:xfrm>
            <a:off x="1125860" y="1340768"/>
            <a:ext cx="10441160" cy="3581750"/>
          </a:xfrm>
          <a:prstGeom prst="rect">
            <a:avLst/>
          </a:prstGeom>
          <a:noFill/>
        </p:spPr>
        <p:txBody>
          <a:bodyPr wrap="square">
            <a:spAutoFit/>
          </a:bodyPr>
          <a:lstStyle/>
          <a:p>
            <a:pPr>
              <a:lnSpc>
                <a:spcPct val="115000"/>
              </a:lnSpc>
              <a:spcAft>
                <a:spcPts val="1000"/>
              </a:spcAft>
            </a:pPr>
            <a:r>
              <a:rPr lang="en-IN" sz="1800" dirty="0">
                <a:latin typeface="S"/>
              </a:rPr>
              <a:t>Next, we have used HTML, CSS, JavaScript for the frontend of our website.</a:t>
            </a:r>
          </a:p>
          <a:p>
            <a:pPr>
              <a:lnSpc>
                <a:spcPct val="115000"/>
              </a:lnSpc>
              <a:spcAft>
                <a:spcPts val="1000"/>
              </a:spcAft>
            </a:pPr>
            <a:r>
              <a:rPr lang="en-IN" sz="1800" dirty="0">
                <a:latin typeface="S"/>
              </a:rPr>
              <a:t>We ran the model with 50 epochs and 99 rounds in each epoch. The optimiser we used was Adam and </a:t>
            </a:r>
            <a:r>
              <a:rPr lang="en-IN" sz="1800" dirty="0" err="1">
                <a:latin typeface="S"/>
              </a:rPr>
              <a:t>crossentropy</a:t>
            </a:r>
            <a:r>
              <a:rPr lang="en-IN" sz="1800" dirty="0">
                <a:latin typeface="S"/>
              </a:rPr>
              <a:t> as the loss function and obtained excellent results and an accuracy of 95%</a:t>
            </a:r>
          </a:p>
          <a:p>
            <a:pPr>
              <a:lnSpc>
                <a:spcPct val="115000"/>
              </a:lnSpc>
              <a:spcAft>
                <a:spcPts val="1000"/>
              </a:spcAft>
            </a:pPr>
            <a:endParaRPr lang="en-IN" sz="1800" dirty="0">
              <a:latin typeface="S"/>
            </a:endParaRPr>
          </a:p>
          <a:p>
            <a:pPr>
              <a:lnSpc>
                <a:spcPct val="115000"/>
              </a:lnSpc>
              <a:spcAft>
                <a:spcPts val="1000"/>
              </a:spcAft>
            </a:pPr>
            <a:r>
              <a:rPr lang="en-IN" sz="3600" dirty="0">
                <a:latin typeface="S"/>
              </a:rPr>
              <a:t>By Review-3</a:t>
            </a:r>
          </a:p>
          <a:p>
            <a:pPr>
              <a:lnSpc>
                <a:spcPct val="115000"/>
              </a:lnSpc>
              <a:spcAft>
                <a:spcPts val="1000"/>
              </a:spcAft>
            </a:pPr>
            <a:r>
              <a:rPr lang="en-IN" sz="1800" dirty="0">
                <a:latin typeface="S"/>
              </a:rPr>
              <a:t>Further by the time of complete model deployment in review 3 we would integrate the frontend and backend using the flask and </a:t>
            </a:r>
            <a:r>
              <a:rPr lang="en-IN" sz="1800" dirty="0" err="1">
                <a:latin typeface="S"/>
              </a:rPr>
              <a:t>streamlit</a:t>
            </a:r>
            <a:r>
              <a:rPr lang="en-IN" sz="1800" dirty="0">
                <a:latin typeface="S"/>
              </a:rPr>
              <a:t> and display our final results.</a:t>
            </a:r>
          </a:p>
          <a:p>
            <a:pPr>
              <a:lnSpc>
                <a:spcPct val="115000"/>
              </a:lnSpc>
              <a:spcAft>
                <a:spcPts val="1000"/>
              </a:spcAft>
            </a:pPr>
            <a:r>
              <a:rPr lang="en-IN" sz="1800" dirty="0">
                <a:latin typeface="S"/>
              </a:rPr>
              <a:t>Using the local host  and the saved model’s file, we will host the model into a full fledged working website</a:t>
            </a:r>
            <a:endParaRPr lang="en-US" sz="1800" dirty="0"/>
          </a:p>
        </p:txBody>
      </p:sp>
      <p:sp>
        <p:nvSpPr>
          <p:cNvPr id="3" name="TextBox 2">
            <a:extLst>
              <a:ext uri="{FF2B5EF4-FFF2-40B4-BE49-F238E27FC236}">
                <a16:creationId xmlns:a16="http://schemas.microsoft.com/office/drawing/2014/main" id="{4456C338-1ED1-A34D-99DC-F64F7B18BF75}"/>
              </a:ext>
            </a:extLst>
          </p:cNvPr>
          <p:cNvSpPr txBox="1"/>
          <p:nvPr/>
        </p:nvSpPr>
        <p:spPr>
          <a:xfrm>
            <a:off x="1125860" y="404664"/>
            <a:ext cx="6110748" cy="646331"/>
          </a:xfrm>
          <a:prstGeom prst="rect">
            <a:avLst/>
          </a:prstGeom>
          <a:noFill/>
        </p:spPr>
        <p:txBody>
          <a:bodyPr wrap="square">
            <a:spAutoFit/>
          </a:bodyPr>
          <a:lstStyle/>
          <a:p>
            <a:r>
              <a:rPr lang="en-US" sz="3600" dirty="0">
                <a:latin typeface="Calibri" panose="020F0502020204030204" pitchFamily="34" charset="0"/>
                <a:ea typeface="Calibri" panose="020F0502020204030204" pitchFamily="34" charset="0"/>
                <a:cs typeface="Times New Roman" panose="02020603050405020304" pitchFamily="18" charset="0"/>
              </a:rPr>
              <a:t>Progress until Review-2</a:t>
            </a:r>
            <a:endParaRPr lang="en-IN" sz="3600" dirty="0"/>
          </a:p>
        </p:txBody>
      </p:sp>
    </p:spTree>
    <p:extLst>
      <p:ext uri="{BB962C8B-B14F-4D97-AF65-F5344CB8AC3E}">
        <p14:creationId xmlns:p14="http://schemas.microsoft.com/office/powerpoint/2010/main" val="147275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56C338-1ED1-A34D-99DC-F64F7B18BF75}"/>
              </a:ext>
            </a:extLst>
          </p:cNvPr>
          <p:cNvSpPr txBox="1"/>
          <p:nvPr/>
        </p:nvSpPr>
        <p:spPr>
          <a:xfrm>
            <a:off x="1125860" y="404664"/>
            <a:ext cx="9649072" cy="646331"/>
          </a:xfrm>
          <a:prstGeom prst="rect">
            <a:avLst/>
          </a:prstGeom>
          <a:noFill/>
        </p:spPr>
        <p:txBody>
          <a:bodyPr wrap="square">
            <a:spAutoFit/>
          </a:bodyPr>
          <a:lstStyle/>
          <a:p>
            <a:r>
              <a:rPr lang="en-US" sz="3600" dirty="0">
                <a:latin typeface="Calibri" panose="020F0502020204030204" pitchFamily="34" charset="0"/>
                <a:ea typeface="Calibri" panose="020F0502020204030204" pitchFamily="34" charset="0"/>
                <a:cs typeface="Times New Roman" panose="02020603050405020304" pitchFamily="18" charset="0"/>
              </a:rPr>
              <a:t>Training the Model</a:t>
            </a:r>
            <a:endParaRPr lang="en-IN" sz="3600" dirty="0"/>
          </a:p>
        </p:txBody>
      </p:sp>
      <p:pic>
        <p:nvPicPr>
          <p:cNvPr id="4" name="Picture 3">
            <a:extLst>
              <a:ext uri="{FF2B5EF4-FFF2-40B4-BE49-F238E27FC236}">
                <a16:creationId xmlns:a16="http://schemas.microsoft.com/office/drawing/2014/main" id="{2F8074DA-2C2C-3F12-DDA4-3EBF652E0C12}"/>
              </a:ext>
            </a:extLst>
          </p:cNvPr>
          <p:cNvPicPr>
            <a:picLocks noChangeAspect="1"/>
          </p:cNvPicPr>
          <p:nvPr/>
        </p:nvPicPr>
        <p:blipFill>
          <a:blip r:embed="rId2"/>
          <a:stretch>
            <a:fillRect/>
          </a:stretch>
        </p:blipFill>
        <p:spPr>
          <a:xfrm>
            <a:off x="1174375" y="1268760"/>
            <a:ext cx="9840075" cy="5184576"/>
          </a:xfrm>
          <a:prstGeom prst="rect">
            <a:avLst/>
          </a:prstGeom>
        </p:spPr>
      </p:pic>
    </p:spTree>
    <p:extLst>
      <p:ext uri="{BB962C8B-B14F-4D97-AF65-F5344CB8AC3E}">
        <p14:creationId xmlns:p14="http://schemas.microsoft.com/office/powerpoint/2010/main" val="1490733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56C338-1ED1-A34D-99DC-F64F7B18BF75}"/>
              </a:ext>
            </a:extLst>
          </p:cNvPr>
          <p:cNvSpPr txBox="1"/>
          <p:nvPr/>
        </p:nvSpPr>
        <p:spPr>
          <a:xfrm>
            <a:off x="1125860" y="404664"/>
            <a:ext cx="8496944" cy="646331"/>
          </a:xfrm>
          <a:prstGeom prst="rect">
            <a:avLst/>
          </a:prstGeom>
          <a:noFill/>
        </p:spPr>
        <p:txBody>
          <a:bodyPr wrap="square">
            <a:spAutoFit/>
          </a:bodyPr>
          <a:lstStyle/>
          <a:p>
            <a:r>
              <a:rPr lang="en-US" sz="3600" dirty="0">
                <a:latin typeface="Calibri" panose="020F0502020204030204" pitchFamily="34" charset="0"/>
                <a:ea typeface="Calibri" panose="020F0502020204030204" pitchFamily="34" charset="0"/>
                <a:cs typeface="Times New Roman" panose="02020603050405020304" pitchFamily="18" charset="0"/>
              </a:rPr>
              <a:t>Training the Model</a:t>
            </a:r>
            <a:endParaRPr lang="en-IN" sz="3600" dirty="0"/>
          </a:p>
        </p:txBody>
      </p:sp>
      <p:pic>
        <p:nvPicPr>
          <p:cNvPr id="5" name="Picture 4">
            <a:extLst>
              <a:ext uri="{FF2B5EF4-FFF2-40B4-BE49-F238E27FC236}">
                <a16:creationId xmlns:a16="http://schemas.microsoft.com/office/drawing/2014/main" id="{BE2ECC26-7541-A390-42D9-07FD23A320C2}"/>
              </a:ext>
            </a:extLst>
          </p:cNvPr>
          <p:cNvPicPr>
            <a:picLocks noChangeAspect="1"/>
          </p:cNvPicPr>
          <p:nvPr/>
        </p:nvPicPr>
        <p:blipFill>
          <a:blip r:embed="rId2"/>
          <a:stretch>
            <a:fillRect/>
          </a:stretch>
        </p:blipFill>
        <p:spPr>
          <a:xfrm>
            <a:off x="1523142" y="1196752"/>
            <a:ext cx="8712143" cy="5328592"/>
          </a:xfrm>
          <a:prstGeom prst="rect">
            <a:avLst/>
          </a:prstGeom>
        </p:spPr>
      </p:pic>
    </p:spTree>
    <p:extLst>
      <p:ext uri="{BB962C8B-B14F-4D97-AF65-F5344CB8AC3E}">
        <p14:creationId xmlns:p14="http://schemas.microsoft.com/office/powerpoint/2010/main" val="2445230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56C338-1ED1-A34D-99DC-F64F7B18BF75}"/>
              </a:ext>
            </a:extLst>
          </p:cNvPr>
          <p:cNvSpPr txBox="1"/>
          <p:nvPr/>
        </p:nvSpPr>
        <p:spPr>
          <a:xfrm>
            <a:off x="1125860" y="404664"/>
            <a:ext cx="8496944" cy="646331"/>
          </a:xfrm>
          <a:prstGeom prst="rect">
            <a:avLst/>
          </a:prstGeom>
          <a:noFill/>
        </p:spPr>
        <p:txBody>
          <a:bodyPr wrap="square">
            <a:spAutoFit/>
          </a:bodyPr>
          <a:lstStyle/>
          <a:p>
            <a:r>
              <a:rPr lang="en-US" sz="3600" dirty="0">
                <a:latin typeface="Calibri" panose="020F0502020204030204" pitchFamily="34" charset="0"/>
                <a:ea typeface="Calibri" panose="020F0502020204030204" pitchFamily="34" charset="0"/>
                <a:cs typeface="Times New Roman" panose="02020603050405020304" pitchFamily="18" charset="0"/>
              </a:rPr>
              <a:t>Model Summary</a:t>
            </a:r>
            <a:endParaRPr lang="en-IN" sz="3600" dirty="0"/>
          </a:p>
        </p:txBody>
      </p:sp>
      <p:pic>
        <p:nvPicPr>
          <p:cNvPr id="5" name="Picture 4">
            <a:extLst>
              <a:ext uri="{FF2B5EF4-FFF2-40B4-BE49-F238E27FC236}">
                <a16:creationId xmlns:a16="http://schemas.microsoft.com/office/drawing/2014/main" id="{B620592E-2046-BA10-D802-05D440B1D31F}"/>
              </a:ext>
            </a:extLst>
          </p:cNvPr>
          <p:cNvPicPr>
            <a:picLocks noChangeAspect="1"/>
          </p:cNvPicPr>
          <p:nvPr/>
        </p:nvPicPr>
        <p:blipFill>
          <a:blip r:embed="rId2"/>
          <a:stretch>
            <a:fillRect/>
          </a:stretch>
        </p:blipFill>
        <p:spPr>
          <a:xfrm>
            <a:off x="1125859" y="1224136"/>
            <a:ext cx="9577065" cy="5229200"/>
          </a:xfrm>
          <a:prstGeom prst="rect">
            <a:avLst/>
          </a:prstGeom>
        </p:spPr>
      </p:pic>
    </p:spTree>
    <p:extLst>
      <p:ext uri="{BB962C8B-B14F-4D97-AF65-F5344CB8AC3E}">
        <p14:creationId xmlns:p14="http://schemas.microsoft.com/office/powerpoint/2010/main" val="1407868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56C338-1ED1-A34D-99DC-F64F7B18BF75}"/>
              </a:ext>
            </a:extLst>
          </p:cNvPr>
          <p:cNvSpPr txBox="1"/>
          <p:nvPr/>
        </p:nvSpPr>
        <p:spPr>
          <a:xfrm>
            <a:off x="1125860" y="404664"/>
            <a:ext cx="8496944" cy="646331"/>
          </a:xfrm>
          <a:prstGeom prst="rect">
            <a:avLst/>
          </a:prstGeom>
          <a:noFill/>
        </p:spPr>
        <p:txBody>
          <a:bodyPr wrap="square">
            <a:spAutoFit/>
          </a:bodyPr>
          <a:lstStyle/>
          <a:p>
            <a:r>
              <a:rPr lang="en-US" sz="3600" dirty="0">
                <a:latin typeface="Calibri" panose="020F0502020204030204" pitchFamily="34" charset="0"/>
                <a:ea typeface="Calibri" panose="020F0502020204030204" pitchFamily="34" charset="0"/>
                <a:cs typeface="Times New Roman" panose="02020603050405020304" pitchFamily="18" charset="0"/>
              </a:rPr>
              <a:t>Model training</a:t>
            </a:r>
            <a:endParaRPr lang="en-IN" sz="3600" dirty="0"/>
          </a:p>
        </p:txBody>
      </p:sp>
      <p:pic>
        <p:nvPicPr>
          <p:cNvPr id="5" name="Picture 4">
            <a:extLst>
              <a:ext uri="{FF2B5EF4-FFF2-40B4-BE49-F238E27FC236}">
                <a16:creationId xmlns:a16="http://schemas.microsoft.com/office/drawing/2014/main" id="{D64A61AD-A68C-5C79-85E5-D048727823DB}"/>
              </a:ext>
            </a:extLst>
          </p:cNvPr>
          <p:cNvPicPr>
            <a:picLocks noChangeAspect="1"/>
          </p:cNvPicPr>
          <p:nvPr/>
        </p:nvPicPr>
        <p:blipFill>
          <a:blip r:embed="rId2"/>
          <a:stretch>
            <a:fillRect/>
          </a:stretch>
        </p:blipFill>
        <p:spPr>
          <a:xfrm>
            <a:off x="1125860" y="1412776"/>
            <a:ext cx="9937104" cy="4797152"/>
          </a:xfrm>
          <a:prstGeom prst="rect">
            <a:avLst/>
          </a:prstGeom>
        </p:spPr>
      </p:pic>
    </p:spTree>
    <p:extLst>
      <p:ext uri="{BB962C8B-B14F-4D97-AF65-F5344CB8AC3E}">
        <p14:creationId xmlns:p14="http://schemas.microsoft.com/office/powerpoint/2010/main" val="247397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F79EAD-5BCC-212F-140B-355E48C4A014}"/>
              </a:ext>
            </a:extLst>
          </p:cNvPr>
          <p:cNvSpPr>
            <a:spLocks noGrp="1"/>
          </p:cNvSpPr>
          <p:nvPr>
            <p:ph type="title"/>
          </p:nvPr>
        </p:nvSpPr>
        <p:spPr>
          <a:xfrm>
            <a:off x="978764" y="260648"/>
            <a:ext cx="2669035" cy="897064"/>
          </a:xfrm>
        </p:spPr>
        <p:txBody>
          <a:bodyPr>
            <a:normAutofit/>
          </a:bodyPr>
          <a:lstStyle/>
          <a:p>
            <a:r>
              <a:rPr lang="en-IN" sz="4400" b="1" i="1" dirty="0">
                <a:solidFill>
                  <a:srgbClr val="007474"/>
                </a:solidFill>
                <a:latin typeface="Times New Roman" panose="02020603050405020304" pitchFamily="18" charset="0"/>
                <a:cs typeface="Times New Roman" panose="02020603050405020304" pitchFamily="18" charset="0"/>
              </a:rPr>
              <a:t>Abstract</a:t>
            </a:r>
          </a:p>
        </p:txBody>
      </p:sp>
      <p:sp>
        <p:nvSpPr>
          <p:cNvPr id="2" name="Content Placeholder 9">
            <a:extLst>
              <a:ext uri="{FF2B5EF4-FFF2-40B4-BE49-F238E27FC236}">
                <a16:creationId xmlns:a16="http://schemas.microsoft.com/office/drawing/2014/main" id="{1FB6222F-BA81-4893-8DAE-4B85AE70315A}"/>
              </a:ext>
            </a:extLst>
          </p:cNvPr>
          <p:cNvSpPr txBox="1">
            <a:spLocks/>
          </p:cNvSpPr>
          <p:nvPr/>
        </p:nvSpPr>
        <p:spPr>
          <a:xfrm>
            <a:off x="978764" y="1484784"/>
            <a:ext cx="10348137" cy="4759424"/>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a:buFont typeface="Wingdings" panose="05000000000000000000" pitchFamily="2" charset="2"/>
              <a:buChar char="Ø"/>
            </a:pPr>
            <a:r>
              <a:rPr lang="en-US" sz="2000" b="0" i="0" dirty="0">
                <a:solidFill>
                  <a:srgbClr val="E3E3E3"/>
                </a:solidFill>
                <a:effectLst/>
                <a:latin typeface="Google Sans"/>
              </a:rPr>
              <a:t>Early detection and treatment of eye diseases are crucial for preventing vision loss and maintaining overall health. </a:t>
            </a:r>
          </a:p>
          <a:p>
            <a:pPr>
              <a:buFont typeface="Wingdings" panose="05000000000000000000" pitchFamily="2" charset="2"/>
              <a:buChar char="Ø"/>
            </a:pPr>
            <a:r>
              <a:rPr lang="en-US" sz="2000" dirty="0">
                <a:solidFill>
                  <a:srgbClr val="E3E3E3"/>
                </a:solidFill>
                <a:latin typeface="Google Sans"/>
              </a:rPr>
              <a:t>Hence d</a:t>
            </a:r>
            <a:r>
              <a:rPr lang="en-US" sz="2000" b="0" i="0" dirty="0">
                <a:solidFill>
                  <a:srgbClr val="E3E3E3"/>
                </a:solidFill>
                <a:effectLst/>
                <a:latin typeface="Google Sans"/>
              </a:rPr>
              <a:t>eep learning is a powerful tool in artificial intelligence, has shown significant promise in automating eye disease detection from fundus images. </a:t>
            </a:r>
          </a:p>
          <a:p>
            <a:pPr>
              <a:buFont typeface="Wingdings" panose="05000000000000000000" pitchFamily="2" charset="2"/>
              <a:buChar char="Ø"/>
            </a:pPr>
            <a:r>
              <a:rPr lang="en-US" sz="2000" b="0" i="0" dirty="0">
                <a:solidFill>
                  <a:srgbClr val="E3E3E3"/>
                </a:solidFill>
                <a:effectLst/>
                <a:latin typeface="Google Sans"/>
              </a:rPr>
              <a:t>This project explores the application of deep learning techniques for accurate and efficient identification of various eye diseases.</a:t>
            </a:r>
            <a:endParaRPr lang="en-US" sz="2000" dirty="0">
              <a:latin typeface="S"/>
            </a:endParaRPr>
          </a:p>
          <a:p>
            <a:pPr>
              <a:buFont typeface="Wingdings" panose="05000000000000000000" pitchFamily="2" charset="2"/>
              <a:buChar char="Ø"/>
            </a:pPr>
            <a:r>
              <a:rPr lang="en-US" sz="2000" dirty="0">
                <a:latin typeface="S"/>
              </a:rPr>
              <a:t>So the primary goal of our project is to develop an accurate and robust deep learning model for the classification of various types of eye diseases, specifically focusing on Normal, Cataract, Diabetic Retinopathy, and Glaucoma.</a:t>
            </a:r>
          </a:p>
          <a:p>
            <a:pPr>
              <a:buFont typeface="Wingdings" panose="05000000000000000000" pitchFamily="2" charset="2"/>
              <a:buChar char="Ø"/>
            </a:pPr>
            <a:r>
              <a:rPr lang="en-US" sz="2000" dirty="0"/>
              <a:t>Healthcare professionals benefit from a user-friendly interface and interpretability features, leading to increased confidence in diagnoses. </a:t>
            </a:r>
          </a:p>
          <a:p>
            <a:pPr>
              <a:buFont typeface="Wingdings" panose="05000000000000000000" pitchFamily="2" charset="2"/>
              <a:buChar char="Ø"/>
            </a:pPr>
            <a:r>
              <a:rPr lang="en-US" sz="2000" dirty="0"/>
              <a:t>This solution promises improved patient outcomes, reduced healthcare costs, and broader accessibility to advanced diagnostic tools</a:t>
            </a:r>
            <a:endParaRPr lang="en-IN" sz="2000" dirty="0">
              <a:solidFill>
                <a:schemeClr val="tx1"/>
              </a:solidFill>
              <a:latin typeface="S"/>
            </a:endParaRPr>
          </a:p>
          <a:p>
            <a:pPr marL="0" indent="0">
              <a:buFont typeface="Arial" pitchFamily="34" charset="0"/>
              <a:buNone/>
            </a:pPr>
            <a:endParaRPr lang="en-US" sz="2000" dirty="0"/>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56C338-1ED1-A34D-99DC-F64F7B18BF75}"/>
              </a:ext>
            </a:extLst>
          </p:cNvPr>
          <p:cNvSpPr txBox="1"/>
          <p:nvPr/>
        </p:nvSpPr>
        <p:spPr>
          <a:xfrm>
            <a:off x="1125860" y="404664"/>
            <a:ext cx="8496944" cy="646331"/>
          </a:xfrm>
          <a:prstGeom prst="rect">
            <a:avLst/>
          </a:prstGeom>
          <a:noFill/>
        </p:spPr>
        <p:txBody>
          <a:bodyPr wrap="square">
            <a:spAutoFit/>
          </a:bodyPr>
          <a:lstStyle/>
          <a:p>
            <a:r>
              <a:rPr lang="en-US" sz="3600" dirty="0">
                <a:latin typeface="Calibri" panose="020F0502020204030204" pitchFamily="34" charset="0"/>
                <a:ea typeface="Calibri" panose="020F0502020204030204" pitchFamily="34" charset="0"/>
                <a:cs typeface="Times New Roman" panose="02020603050405020304" pitchFamily="18" charset="0"/>
              </a:rPr>
              <a:t>Evaluating Model Performance </a:t>
            </a:r>
            <a:endParaRPr lang="en-IN" sz="3600" dirty="0"/>
          </a:p>
        </p:txBody>
      </p:sp>
      <p:pic>
        <p:nvPicPr>
          <p:cNvPr id="4" name="Picture 3">
            <a:extLst>
              <a:ext uri="{FF2B5EF4-FFF2-40B4-BE49-F238E27FC236}">
                <a16:creationId xmlns:a16="http://schemas.microsoft.com/office/drawing/2014/main" id="{462A3E9B-BB43-F572-E9B6-875E8F243747}"/>
              </a:ext>
            </a:extLst>
          </p:cNvPr>
          <p:cNvPicPr>
            <a:picLocks noChangeAspect="1"/>
          </p:cNvPicPr>
          <p:nvPr/>
        </p:nvPicPr>
        <p:blipFill>
          <a:blip r:embed="rId2"/>
          <a:stretch>
            <a:fillRect/>
          </a:stretch>
        </p:blipFill>
        <p:spPr>
          <a:xfrm>
            <a:off x="1341884" y="1340768"/>
            <a:ext cx="8987288" cy="4970293"/>
          </a:xfrm>
          <a:prstGeom prst="rect">
            <a:avLst/>
          </a:prstGeom>
        </p:spPr>
      </p:pic>
    </p:spTree>
    <p:extLst>
      <p:ext uri="{BB962C8B-B14F-4D97-AF65-F5344CB8AC3E}">
        <p14:creationId xmlns:p14="http://schemas.microsoft.com/office/powerpoint/2010/main" val="3517755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56C338-1ED1-A34D-99DC-F64F7B18BF75}"/>
              </a:ext>
            </a:extLst>
          </p:cNvPr>
          <p:cNvSpPr txBox="1"/>
          <p:nvPr/>
        </p:nvSpPr>
        <p:spPr>
          <a:xfrm>
            <a:off x="1125860" y="404664"/>
            <a:ext cx="8496944" cy="646331"/>
          </a:xfrm>
          <a:prstGeom prst="rect">
            <a:avLst/>
          </a:prstGeom>
          <a:noFill/>
        </p:spPr>
        <p:txBody>
          <a:bodyPr wrap="square">
            <a:spAutoFit/>
          </a:bodyPr>
          <a:lstStyle/>
          <a:p>
            <a:r>
              <a:rPr lang="en-US" sz="3600" dirty="0">
                <a:latin typeface="Calibri" panose="020F0502020204030204" pitchFamily="34" charset="0"/>
                <a:ea typeface="Calibri" panose="020F0502020204030204" pitchFamily="34" charset="0"/>
                <a:cs typeface="Times New Roman" panose="02020603050405020304" pitchFamily="18" charset="0"/>
              </a:rPr>
              <a:t>Evaluating Model Performance </a:t>
            </a:r>
            <a:endParaRPr lang="en-IN" sz="3600" dirty="0"/>
          </a:p>
        </p:txBody>
      </p:sp>
      <p:pic>
        <p:nvPicPr>
          <p:cNvPr id="5" name="Picture 4">
            <a:extLst>
              <a:ext uri="{FF2B5EF4-FFF2-40B4-BE49-F238E27FC236}">
                <a16:creationId xmlns:a16="http://schemas.microsoft.com/office/drawing/2014/main" id="{A9ABEED3-CDA6-431F-CB94-CDF52F143067}"/>
              </a:ext>
            </a:extLst>
          </p:cNvPr>
          <p:cNvPicPr>
            <a:picLocks noChangeAspect="1"/>
          </p:cNvPicPr>
          <p:nvPr/>
        </p:nvPicPr>
        <p:blipFill>
          <a:blip r:embed="rId2"/>
          <a:stretch>
            <a:fillRect/>
          </a:stretch>
        </p:blipFill>
        <p:spPr>
          <a:xfrm>
            <a:off x="1269876" y="1268760"/>
            <a:ext cx="8568952" cy="5040560"/>
          </a:xfrm>
          <a:prstGeom prst="rect">
            <a:avLst/>
          </a:prstGeom>
        </p:spPr>
      </p:pic>
    </p:spTree>
    <p:extLst>
      <p:ext uri="{BB962C8B-B14F-4D97-AF65-F5344CB8AC3E}">
        <p14:creationId xmlns:p14="http://schemas.microsoft.com/office/powerpoint/2010/main" val="2337333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56C338-1ED1-A34D-99DC-F64F7B18BF75}"/>
              </a:ext>
            </a:extLst>
          </p:cNvPr>
          <p:cNvSpPr txBox="1"/>
          <p:nvPr/>
        </p:nvSpPr>
        <p:spPr>
          <a:xfrm>
            <a:off x="1125860" y="404664"/>
            <a:ext cx="8496944" cy="646331"/>
          </a:xfrm>
          <a:prstGeom prst="rect">
            <a:avLst/>
          </a:prstGeom>
          <a:noFill/>
        </p:spPr>
        <p:txBody>
          <a:bodyPr wrap="square">
            <a:spAutoFit/>
          </a:bodyPr>
          <a:lstStyle/>
          <a:p>
            <a:r>
              <a:rPr lang="en-US" sz="3600" dirty="0">
                <a:latin typeface="Calibri" panose="020F0502020204030204" pitchFamily="34" charset="0"/>
                <a:ea typeface="Calibri" panose="020F0502020204030204" pitchFamily="34" charset="0"/>
                <a:cs typeface="Times New Roman" panose="02020603050405020304" pitchFamily="18" charset="0"/>
              </a:rPr>
              <a:t>Saving the Model and Testing</a:t>
            </a:r>
            <a:endParaRPr lang="en-IN" sz="3600" dirty="0"/>
          </a:p>
        </p:txBody>
      </p:sp>
      <p:pic>
        <p:nvPicPr>
          <p:cNvPr id="4" name="Picture 3">
            <a:extLst>
              <a:ext uri="{FF2B5EF4-FFF2-40B4-BE49-F238E27FC236}">
                <a16:creationId xmlns:a16="http://schemas.microsoft.com/office/drawing/2014/main" id="{6A20C5FC-7695-D6F3-24A9-799A89113028}"/>
              </a:ext>
            </a:extLst>
          </p:cNvPr>
          <p:cNvPicPr>
            <a:picLocks noChangeAspect="1"/>
          </p:cNvPicPr>
          <p:nvPr/>
        </p:nvPicPr>
        <p:blipFill>
          <a:blip r:embed="rId2"/>
          <a:stretch>
            <a:fillRect/>
          </a:stretch>
        </p:blipFill>
        <p:spPr>
          <a:xfrm>
            <a:off x="1161847" y="1225877"/>
            <a:ext cx="9941034" cy="5227459"/>
          </a:xfrm>
          <a:prstGeom prst="rect">
            <a:avLst/>
          </a:prstGeom>
        </p:spPr>
      </p:pic>
    </p:spTree>
    <p:extLst>
      <p:ext uri="{BB962C8B-B14F-4D97-AF65-F5344CB8AC3E}">
        <p14:creationId xmlns:p14="http://schemas.microsoft.com/office/powerpoint/2010/main" val="2445631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56C338-1ED1-A34D-99DC-F64F7B18BF75}"/>
              </a:ext>
            </a:extLst>
          </p:cNvPr>
          <p:cNvSpPr txBox="1"/>
          <p:nvPr/>
        </p:nvSpPr>
        <p:spPr>
          <a:xfrm>
            <a:off x="1125860" y="404664"/>
            <a:ext cx="8496944" cy="646331"/>
          </a:xfrm>
          <a:prstGeom prst="rect">
            <a:avLst/>
          </a:prstGeom>
          <a:noFill/>
        </p:spPr>
        <p:txBody>
          <a:bodyPr wrap="square">
            <a:spAutoFit/>
          </a:bodyPr>
          <a:lstStyle/>
          <a:p>
            <a:r>
              <a:rPr lang="en-US" sz="3600" dirty="0">
                <a:latin typeface="Calibri" panose="020F0502020204030204" pitchFamily="34" charset="0"/>
                <a:ea typeface="Calibri" panose="020F0502020204030204" pitchFamily="34" charset="0"/>
                <a:cs typeface="Times New Roman" panose="02020603050405020304" pitchFamily="18" charset="0"/>
              </a:rPr>
              <a:t>Results</a:t>
            </a:r>
            <a:endParaRPr lang="en-IN" sz="3600" dirty="0"/>
          </a:p>
        </p:txBody>
      </p:sp>
      <p:pic>
        <p:nvPicPr>
          <p:cNvPr id="5" name="Picture 4">
            <a:extLst>
              <a:ext uri="{FF2B5EF4-FFF2-40B4-BE49-F238E27FC236}">
                <a16:creationId xmlns:a16="http://schemas.microsoft.com/office/drawing/2014/main" id="{8C318CF0-48C2-E31B-A20D-4E65B852544B}"/>
              </a:ext>
            </a:extLst>
          </p:cNvPr>
          <p:cNvPicPr>
            <a:picLocks noChangeAspect="1"/>
          </p:cNvPicPr>
          <p:nvPr/>
        </p:nvPicPr>
        <p:blipFill>
          <a:blip r:embed="rId2"/>
          <a:stretch>
            <a:fillRect/>
          </a:stretch>
        </p:blipFill>
        <p:spPr>
          <a:xfrm>
            <a:off x="1269876" y="1412776"/>
            <a:ext cx="8430056" cy="4896544"/>
          </a:xfrm>
          <a:prstGeom prst="rect">
            <a:avLst/>
          </a:prstGeom>
        </p:spPr>
      </p:pic>
    </p:spTree>
    <p:extLst>
      <p:ext uri="{BB962C8B-B14F-4D97-AF65-F5344CB8AC3E}">
        <p14:creationId xmlns:p14="http://schemas.microsoft.com/office/powerpoint/2010/main" val="1813765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56C338-1ED1-A34D-99DC-F64F7B18BF75}"/>
              </a:ext>
            </a:extLst>
          </p:cNvPr>
          <p:cNvSpPr txBox="1"/>
          <p:nvPr/>
        </p:nvSpPr>
        <p:spPr>
          <a:xfrm>
            <a:off x="1125860" y="262284"/>
            <a:ext cx="8496944" cy="646331"/>
          </a:xfrm>
          <a:prstGeom prst="rect">
            <a:avLst/>
          </a:prstGeom>
          <a:noFill/>
        </p:spPr>
        <p:txBody>
          <a:bodyPr wrap="square">
            <a:spAutoFit/>
          </a:bodyPr>
          <a:lstStyle/>
          <a:p>
            <a:r>
              <a:rPr lang="en-US" sz="3600" dirty="0">
                <a:latin typeface="Calibri" panose="020F0502020204030204" pitchFamily="34" charset="0"/>
                <a:ea typeface="Calibri" panose="020F0502020204030204" pitchFamily="34" charset="0"/>
                <a:cs typeface="Times New Roman" panose="02020603050405020304" pitchFamily="18" charset="0"/>
              </a:rPr>
              <a:t>Frontend Development</a:t>
            </a:r>
            <a:endParaRPr lang="en-IN" sz="3600" dirty="0"/>
          </a:p>
        </p:txBody>
      </p:sp>
      <p:pic>
        <p:nvPicPr>
          <p:cNvPr id="4" name="Picture 3">
            <a:extLst>
              <a:ext uri="{FF2B5EF4-FFF2-40B4-BE49-F238E27FC236}">
                <a16:creationId xmlns:a16="http://schemas.microsoft.com/office/drawing/2014/main" id="{A54E3B87-FCEE-C918-040B-FB6CB8E68AF9}"/>
              </a:ext>
            </a:extLst>
          </p:cNvPr>
          <p:cNvPicPr>
            <a:picLocks noChangeAspect="1"/>
          </p:cNvPicPr>
          <p:nvPr/>
        </p:nvPicPr>
        <p:blipFill>
          <a:blip r:embed="rId2"/>
          <a:stretch>
            <a:fillRect/>
          </a:stretch>
        </p:blipFill>
        <p:spPr>
          <a:xfrm>
            <a:off x="1125860" y="997124"/>
            <a:ext cx="9144000" cy="4896544"/>
          </a:xfrm>
          <a:prstGeom prst="rect">
            <a:avLst/>
          </a:prstGeom>
        </p:spPr>
      </p:pic>
      <p:sp>
        <p:nvSpPr>
          <p:cNvPr id="6" name="TextBox 5">
            <a:extLst>
              <a:ext uri="{FF2B5EF4-FFF2-40B4-BE49-F238E27FC236}">
                <a16:creationId xmlns:a16="http://schemas.microsoft.com/office/drawing/2014/main" id="{17F35EF3-F944-F8A5-F5CA-275B4192D35C}"/>
              </a:ext>
            </a:extLst>
          </p:cNvPr>
          <p:cNvSpPr txBox="1"/>
          <p:nvPr/>
        </p:nvSpPr>
        <p:spPr>
          <a:xfrm>
            <a:off x="1089348" y="5982177"/>
            <a:ext cx="9649072" cy="707886"/>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Times New Roman" panose="02020603050405020304" pitchFamily="18" charset="0"/>
              </a:rPr>
              <a:t>We have coded the above three files in HTML, CSS and JavaScript, we are yet to integrate it with our model</a:t>
            </a:r>
            <a:endParaRPr lang="en-IN" sz="2000" dirty="0"/>
          </a:p>
        </p:txBody>
      </p:sp>
    </p:spTree>
    <p:extLst>
      <p:ext uri="{BB962C8B-B14F-4D97-AF65-F5344CB8AC3E}">
        <p14:creationId xmlns:p14="http://schemas.microsoft.com/office/powerpoint/2010/main" val="3185051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56C338-1ED1-A34D-99DC-F64F7B18BF75}"/>
              </a:ext>
            </a:extLst>
          </p:cNvPr>
          <p:cNvSpPr txBox="1"/>
          <p:nvPr/>
        </p:nvSpPr>
        <p:spPr>
          <a:xfrm>
            <a:off x="1400910" y="360136"/>
            <a:ext cx="8496944" cy="646331"/>
          </a:xfrm>
          <a:prstGeom prst="rect">
            <a:avLst/>
          </a:prstGeom>
          <a:noFill/>
        </p:spPr>
        <p:txBody>
          <a:bodyPr wrap="square">
            <a:spAutoFit/>
          </a:bodyPr>
          <a:lstStyle/>
          <a:p>
            <a:r>
              <a:rPr lang="en-IN" sz="3600" dirty="0"/>
              <a:t>Architecture Diagram</a:t>
            </a:r>
          </a:p>
        </p:txBody>
      </p:sp>
      <p:pic>
        <p:nvPicPr>
          <p:cNvPr id="1028" name="Picture 4" descr="ResNet architecture as ImageNet. Its success has also inspired the... |  Download Scientific Diagram">
            <a:extLst>
              <a:ext uri="{FF2B5EF4-FFF2-40B4-BE49-F238E27FC236}">
                <a16:creationId xmlns:a16="http://schemas.microsoft.com/office/drawing/2014/main" id="{0021A78A-925B-64E6-D951-74EEA5C4B4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8215" y="1600200"/>
            <a:ext cx="8096250" cy="3657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85035A7-7CBA-A3D9-91EA-FBED215FED99}"/>
              </a:ext>
            </a:extLst>
          </p:cNvPr>
          <p:cNvSpPr/>
          <p:nvPr/>
        </p:nvSpPr>
        <p:spPr>
          <a:xfrm>
            <a:off x="8470676" y="3573016"/>
            <a:ext cx="358880" cy="6480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p>
        </p:txBody>
      </p:sp>
      <p:sp>
        <p:nvSpPr>
          <p:cNvPr id="2" name="TextBox 1">
            <a:extLst>
              <a:ext uri="{FF2B5EF4-FFF2-40B4-BE49-F238E27FC236}">
                <a16:creationId xmlns:a16="http://schemas.microsoft.com/office/drawing/2014/main" id="{291290B1-3DF8-100A-C664-DF4D2FDDBD70}"/>
              </a:ext>
            </a:extLst>
          </p:cNvPr>
          <p:cNvSpPr txBox="1"/>
          <p:nvPr/>
        </p:nvSpPr>
        <p:spPr>
          <a:xfrm rot="16200000">
            <a:off x="8084610" y="3607216"/>
            <a:ext cx="1106130" cy="461665"/>
          </a:xfrm>
          <a:prstGeom prst="rect">
            <a:avLst/>
          </a:prstGeom>
          <a:noFill/>
        </p:spPr>
        <p:txBody>
          <a:bodyPr wrap="square">
            <a:spAutoFit/>
          </a:bodyPr>
          <a:lstStyle/>
          <a:p>
            <a:r>
              <a:rPr lang="en-IN" sz="1200" b="1" dirty="0">
                <a:solidFill>
                  <a:schemeClr val="bg1">
                    <a:lumMod val="95000"/>
                    <a:lumOff val="5000"/>
                  </a:schemeClr>
                </a:solidFill>
              </a:rPr>
              <a:t>Diabetic Retinopathy</a:t>
            </a:r>
          </a:p>
        </p:txBody>
      </p:sp>
      <p:grpSp>
        <p:nvGrpSpPr>
          <p:cNvPr id="27" name="Group 26">
            <a:extLst>
              <a:ext uri="{FF2B5EF4-FFF2-40B4-BE49-F238E27FC236}">
                <a16:creationId xmlns:a16="http://schemas.microsoft.com/office/drawing/2014/main" id="{F8147281-64C4-D879-F699-CC667F392A22}"/>
              </a:ext>
            </a:extLst>
          </p:cNvPr>
          <p:cNvGrpSpPr/>
          <p:nvPr/>
        </p:nvGrpSpPr>
        <p:grpSpPr>
          <a:xfrm>
            <a:off x="8823780" y="3736196"/>
            <a:ext cx="54807" cy="295200"/>
            <a:chOff x="8823780" y="3736196"/>
            <a:chExt cx="54807" cy="295200"/>
          </a:xfrm>
        </p:grpSpPr>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B62E2C92-E12C-D4F3-A92E-0A9CFB768120}"/>
                    </a:ext>
                  </a:extLst>
                </p14:cNvPr>
                <p14:cNvContentPartPr/>
                <p14:nvPr/>
              </p14:nvContentPartPr>
              <p14:xfrm>
                <a:off x="8848347" y="3824396"/>
                <a:ext cx="10800" cy="134280"/>
              </p14:xfrm>
            </p:contentPart>
          </mc:Choice>
          <mc:Fallback xmlns="">
            <p:pic>
              <p:nvPicPr>
                <p:cNvPr id="10" name="Ink 9">
                  <a:extLst>
                    <a:ext uri="{FF2B5EF4-FFF2-40B4-BE49-F238E27FC236}">
                      <a16:creationId xmlns:a16="http://schemas.microsoft.com/office/drawing/2014/main" id="{B62E2C92-E12C-D4F3-A92E-0A9CFB768120}"/>
                    </a:ext>
                  </a:extLst>
                </p:cNvPr>
                <p:cNvPicPr/>
                <p:nvPr/>
              </p:nvPicPr>
              <p:blipFill>
                <a:blip r:embed="rId4"/>
                <a:stretch>
                  <a:fillRect/>
                </a:stretch>
              </p:blipFill>
              <p:spPr>
                <a:xfrm>
                  <a:off x="8839707" y="3815756"/>
                  <a:ext cx="2844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FF961297-A779-9421-B42E-7C9DF166FBBD}"/>
                    </a:ext>
                  </a:extLst>
                </p14:cNvPr>
                <p14:cNvContentPartPr/>
                <p14:nvPr/>
              </p14:nvContentPartPr>
              <p14:xfrm>
                <a:off x="8849067" y="3736196"/>
                <a:ext cx="360" cy="42480"/>
              </p14:xfrm>
            </p:contentPart>
          </mc:Choice>
          <mc:Fallback xmlns="">
            <p:pic>
              <p:nvPicPr>
                <p:cNvPr id="11" name="Ink 10">
                  <a:extLst>
                    <a:ext uri="{FF2B5EF4-FFF2-40B4-BE49-F238E27FC236}">
                      <a16:creationId xmlns:a16="http://schemas.microsoft.com/office/drawing/2014/main" id="{FF961297-A779-9421-B42E-7C9DF166FBBD}"/>
                    </a:ext>
                  </a:extLst>
                </p:cNvPr>
                <p:cNvPicPr/>
                <p:nvPr/>
              </p:nvPicPr>
              <p:blipFill>
                <a:blip r:embed="rId6"/>
                <a:stretch>
                  <a:fillRect/>
                </a:stretch>
              </p:blipFill>
              <p:spPr>
                <a:xfrm>
                  <a:off x="8840067" y="3727556"/>
                  <a:ext cx="1800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AC92AB2C-C9AE-D284-6055-7BBA41709802}"/>
                    </a:ext>
                  </a:extLst>
                </p14:cNvPr>
                <p14:cNvContentPartPr/>
                <p14:nvPr/>
              </p14:nvContentPartPr>
              <p14:xfrm>
                <a:off x="8848347" y="3795236"/>
                <a:ext cx="10800" cy="164160"/>
              </p14:xfrm>
            </p:contentPart>
          </mc:Choice>
          <mc:Fallback xmlns="">
            <p:pic>
              <p:nvPicPr>
                <p:cNvPr id="12" name="Ink 11">
                  <a:extLst>
                    <a:ext uri="{FF2B5EF4-FFF2-40B4-BE49-F238E27FC236}">
                      <a16:creationId xmlns:a16="http://schemas.microsoft.com/office/drawing/2014/main" id="{AC92AB2C-C9AE-D284-6055-7BBA41709802}"/>
                    </a:ext>
                  </a:extLst>
                </p:cNvPr>
                <p:cNvPicPr/>
                <p:nvPr/>
              </p:nvPicPr>
              <p:blipFill>
                <a:blip r:embed="rId8"/>
                <a:stretch>
                  <a:fillRect/>
                </a:stretch>
              </p:blipFill>
              <p:spPr>
                <a:xfrm>
                  <a:off x="8839347" y="3786236"/>
                  <a:ext cx="2844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609F7987-5FC6-61A5-437C-9BD287C74738}"/>
                    </a:ext>
                  </a:extLst>
                </p14:cNvPr>
                <p14:cNvContentPartPr/>
                <p14:nvPr/>
              </p14:nvContentPartPr>
              <p14:xfrm>
                <a:off x="8858067" y="3893156"/>
                <a:ext cx="11160" cy="67680"/>
              </p14:xfrm>
            </p:contentPart>
          </mc:Choice>
          <mc:Fallback xmlns="">
            <p:pic>
              <p:nvPicPr>
                <p:cNvPr id="13" name="Ink 12">
                  <a:extLst>
                    <a:ext uri="{FF2B5EF4-FFF2-40B4-BE49-F238E27FC236}">
                      <a16:creationId xmlns:a16="http://schemas.microsoft.com/office/drawing/2014/main" id="{609F7987-5FC6-61A5-437C-9BD287C74738}"/>
                    </a:ext>
                  </a:extLst>
                </p:cNvPr>
                <p:cNvPicPr/>
                <p:nvPr/>
              </p:nvPicPr>
              <p:blipFill>
                <a:blip r:embed="rId10"/>
                <a:stretch>
                  <a:fillRect/>
                </a:stretch>
              </p:blipFill>
              <p:spPr>
                <a:xfrm>
                  <a:off x="8849427" y="3884516"/>
                  <a:ext cx="2880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93C3111E-FCA7-FC7B-157A-C707FA768450}"/>
                    </a:ext>
                  </a:extLst>
                </p14:cNvPr>
                <p14:cNvContentPartPr/>
                <p14:nvPr/>
              </p14:nvContentPartPr>
              <p14:xfrm>
                <a:off x="8878227" y="3863996"/>
                <a:ext cx="360" cy="360"/>
              </p14:xfrm>
            </p:contentPart>
          </mc:Choice>
          <mc:Fallback xmlns="">
            <p:pic>
              <p:nvPicPr>
                <p:cNvPr id="15" name="Ink 14">
                  <a:extLst>
                    <a:ext uri="{FF2B5EF4-FFF2-40B4-BE49-F238E27FC236}">
                      <a16:creationId xmlns:a16="http://schemas.microsoft.com/office/drawing/2014/main" id="{93C3111E-FCA7-FC7B-157A-C707FA768450}"/>
                    </a:ext>
                  </a:extLst>
                </p:cNvPr>
                <p:cNvPicPr/>
                <p:nvPr/>
              </p:nvPicPr>
              <p:blipFill>
                <a:blip r:embed="rId12"/>
                <a:stretch>
                  <a:fillRect/>
                </a:stretch>
              </p:blipFill>
              <p:spPr>
                <a:xfrm>
                  <a:off x="8869227" y="385499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5639D883-646C-D84F-B1E4-7DC3A8A99E65}"/>
                    </a:ext>
                  </a:extLst>
                </p14:cNvPr>
                <p14:cNvContentPartPr/>
                <p14:nvPr/>
              </p14:nvContentPartPr>
              <p14:xfrm>
                <a:off x="8878227" y="3863996"/>
                <a:ext cx="360" cy="360"/>
              </p14:xfrm>
            </p:contentPart>
          </mc:Choice>
          <mc:Fallback xmlns="">
            <p:pic>
              <p:nvPicPr>
                <p:cNvPr id="16" name="Ink 15">
                  <a:extLst>
                    <a:ext uri="{FF2B5EF4-FFF2-40B4-BE49-F238E27FC236}">
                      <a16:creationId xmlns:a16="http://schemas.microsoft.com/office/drawing/2014/main" id="{5639D883-646C-D84F-B1E4-7DC3A8A99E65}"/>
                    </a:ext>
                  </a:extLst>
                </p:cNvPr>
                <p:cNvPicPr/>
                <p:nvPr/>
              </p:nvPicPr>
              <p:blipFill>
                <a:blip r:embed="rId12"/>
                <a:stretch>
                  <a:fillRect/>
                </a:stretch>
              </p:blipFill>
              <p:spPr>
                <a:xfrm>
                  <a:off x="8869227" y="385499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E0321606-6CBB-1451-68A4-EEDBE46DFDEA}"/>
                    </a:ext>
                  </a:extLst>
                </p14:cNvPr>
                <p14:cNvContentPartPr/>
                <p14:nvPr/>
              </p14:nvContentPartPr>
              <p14:xfrm>
                <a:off x="8858067" y="3814676"/>
                <a:ext cx="11160" cy="140760"/>
              </p14:xfrm>
            </p:contentPart>
          </mc:Choice>
          <mc:Fallback xmlns="">
            <p:pic>
              <p:nvPicPr>
                <p:cNvPr id="18" name="Ink 17">
                  <a:extLst>
                    <a:ext uri="{FF2B5EF4-FFF2-40B4-BE49-F238E27FC236}">
                      <a16:creationId xmlns:a16="http://schemas.microsoft.com/office/drawing/2014/main" id="{E0321606-6CBB-1451-68A4-EEDBE46DFDEA}"/>
                    </a:ext>
                  </a:extLst>
                </p:cNvPr>
                <p:cNvPicPr/>
                <p:nvPr/>
              </p:nvPicPr>
              <p:blipFill>
                <a:blip r:embed="rId15"/>
                <a:stretch>
                  <a:fillRect/>
                </a:stretch>
              </p:blipFill>
              <p:spPr>
                <a:xfrm>
                  <a:off x="8849067" y="3806036"/>
                  <a:ext cx="2880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E7C0BC60-0E7E-B10E-4015-39B4CD1C4415}"/>
                    </a:ext>
                  </a:extLst>
                </p14:cNvPr>
                <p14:cNvContentPartPr/>
                <p14:nvPr/>
              </p14:nvContentPartPr>
              <p14:xfrm>
                <a:off x="8868507" y="3893156"/>
                <a:ext cx="360" cy="360"/>
              </p14:xfrm>
            </p:contentPart>
          </mc:Choice>
          <mc:Fallback xmlns="">
            <p:pic>
              <p:nvPicPr>
                <p:cNvPr id="19" name="Ink 18">
                  <a:extLst>
                    <a:ext uri="{FF2B5EF4-FFF2-40B4-BE49-F238E27FC236}">
                      <a16:creationId xmlns:a16="http://schemas.microsoft.com/office/drawing/2014/main" id="{E7C0BC60-0E7E-B10E-4015-39B4CD1C4415}"/>
                    </a:ext>
                  </a:extLst>
                </p:cNvPr>
                <p:cNvPicPr/>
                <p:nvPr/>
              </p:nvPicPr>
              <p:blipFill>
                <a:blip r:embed="rId12"/>
                <a:stretch>
                  <a:fillRect/>
                </a:stretch>
              </p:blipFill>
              <p:spPr>
                <a:xfrm>
                  <a:off x="8859507" y="38845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0" name="Ink 19">
                  <a:extLst>
                    <a:ext uri="{FF2B5EF4-FFF2-40B4-BE49-F238E27FC236}">
                      <a16:creationId xmlns:a16="http://schemas.microsoft.com/office/drawing/2014/main" id="{8675E44E-5FF9-B9AC-248B-D911BDCACB2D}"/>
                    </a:ext>
                  </a:extLst>
                </p14:cNvPr>
                <p14:cNvContentPartPr/>
                <p14:nvPr/>
              </p14:nvContentPartPr>
              <p14:xfrm>
                <a:off x="8868507" y="3893156"/>
                <a:ext cx="360" cy="360"/>
              </p14:xfrm>
            </p:contentPart>
          </mc:Choice>
          <mc:Fallback xmlns="">
            <p:pic>
              <p:nvPicPr>
                <p:cNvPr id="20" name="Ink 19">
                  <a:extLst>
                    <a:ext uri="{FF2B5EF4-FFF2-40B4-BE49-F238E27FC236}">
                      <a16:creationId xmlns:a16="http://schemas.microsoft.com/office/drawing/2014/main" id="{8675E44E-5FF9-B9AC-248B-D911BDCACB2D}"/>
                    </a:ext>
                  </a:extLst>
                </p:cNvPr>
                <p:cNvPicPr/>
                <p:nvPr/>
              </p:nvPicPr>
              <p:blipFill>
                <a:blip r:embed="rId12"/>
                <a:stretch>
                  <a:fillRect/>
                </a:stretch>
              </p:blipFill>
              <p:spPr>
                <a:xfrm>
                  <a:off x="8859507" y="38845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 name="Ink 20">
                  <a:extLst>
                    <a:ext uri="{FF2B5EF4-FFF2-40B4-BE49-F238E27FC236}">
                      <a16:creationId xmlns:a16="http://schemas.microsoft.com/office/drawing/2014/main" id="{35398C73-1179-5D01-BD93-00F8AA1A2686}"/>
                    </a:ext>
                  </a:extLst>
                </p14:cNvPr>
                <p14:cNvContentPartPr/>
                <p14:nvPr/>
              </p14:nvContentPartPr>
              <p14:xfrm>
                <a:off x="8868507" y="3893156"/>
                <a:ext cx="360" cy="360"/>
              </p14:xfrm>
            </p:contentPart>
          </mc:Choice>
          <mc:Fallback xmlns="">
            <p:pic>
              <p:nvPicPr>
                <p:cNvPr id="21" name="Ink 20">
                  <a:extLst>
                    <a:ext uri="{FF2B5EF4-FFF2-40B4-BE49-F238E27FC236}">
                      <a16:creationId xmlns:a16="http://schemas.microsoft.com/office/drawing/2014/main" id="{35398C73-1179-5D01-BD93-00F8AA1A2686}"/>
                    </a:ext>
                  </a:extLst>
                </p:cNvPr>
                <p:cNvPicPr/>
                <p:nvPr/>
              </p:nvPicPr>
              <p:blipFill>
                <a:blip r:embed="rId12"/>
                <a:stretch>
                  <a:fillRect/>
                </a:stretch>
              </p:blipFill>
              <p:spPr>
                <a:xfrm>
                  <a:off x="8859507" y="38845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FB130D69-FBB8-EAB4-38A6-2713B3C58B37}"/>
                    </a:ext>
                  </a:extLst>
                </p14:cNvPr>
                <p14:cNvContentPartPr/>
                <p14:nvPr/>
              </p14:nvContentPartPr>
              <p14:xfrm>
                <a:off x="8868507" y="3893156"/>
                <a:ext cx="360" cy="360"/>
              </p14:xfrm>
            </p:contentPart>
          </mc:Choice>
          <mc:Fallback xmlns="">
            <p:pic>
              <p:nvPicPr>
                <p:cNvPr id="22" name="Ink 21">
                  <a:extLst>
                    <a:ext uri="{FF2B5EF4-FFF2-40B4-BE49-F238E27FC236}">
                      <a16:creationId xmlns:a16="http://schemas.microsoft.com/office/drawing/2014/main" id="{FB130D69-FBB8-EAB4-38A6-2713B3C58B37}"/>
                    </a:ext>
                  </a:extLst>
                </p:cNvPr>
                <p:cNvPicPr/>
                <p:nvPr/>
              </p:nvPicPr>
              <p:blipFill>
                <a:blip r:embed="rId12"/>
                <a:stretch>
                  <a:fillRect/>
                </a:stretch>
              </p:blipFill>
              <p:spPr>
                <a:xfrm>
                  <a:off x="8859507" y="38845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4" name="Ink 23">
                  <a:extLst>
                    <a:ext uri="{FF2B5EF4-FFF2-40B4-BE49-F238E27FC236}">
                      <a16:creationId xmlns:a16="http://schemas.microsoft.com/office/drawing/2014/main" id="{B5AFFA01-41EB-B676-8227-0C0B73B1A637}"/>
                    </a:ext>
                  </a:extLst>
                </p14:cNvPr>
                <p14:cNvContentPartPr/>
                <p14:nvPr/>
              </p14:nvContentPartPr>
              <p14:xfrm>
                <a:off x="8868507" y="4031036"/>
                <a:ext cx="360" cy="360"/>
              </p14:xfrm>
            </p:contentPart>
          </mc:Choice>
          <mc:Fallback xmlns="">
            <p:pic>
              <p:nvPicPr>
                <p:cNvPr id="24" name="Ink 23">
                  <a:extLst>
                    <a:ext uri="{FF2B5EF4-FFF2-40B4-BE49-F238E27FC236}">
                      <a16:creationId xmlns:a16="http://schemas.microsoft.com/office/drawing/2014/main" id="{B5AFFA01-41EB-B676-8227-0C0B73B1A637}"/>
                    </a:ext>
                  </a:extLst>
                </p:cNvPr>
                <p:cNvPicPr/>
                <p:nvPr/>
              </p:nvPicPr>
              <p:blipFill>
                <a:blip r:embed="rId12"/>
                <a:stretch>
                  <a:fillRect/>
                </a:stretch>
              </p:blipFill>
              <p:spPr>
                <a:xfrm>
                  <a:off x="8859507" y="402239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6" name="Ink 25">
                  <a:extLst>
                    <a:ext uri="{FF2B5EF4-FFF2-40B4-BE49-F238E27FC236}">
                      <a16:creationId xmlns:a16="http://schemas.microsoft.com/office/drawing/2014/main" id="{1C33D8BA-4BE9-6CAA-873F-EFD2101D9C88}"/>
                    </a:ext>
                  </a:extLst>
                </p14:cNvPr>
                <p14:cNvContentPartPr/>
                <p14:nvPr/>
              </p14:nvContentPartPr>
              <p14:xfrm>
                <a:off x="8823780" y="3878370"/>
                <a:ext cx="53640" cy="115920"/>
              </p14:xfrm>
            </p:contentPart>
          </mc:Choice>
          <mc:Fallback xmlns="">
            <p:pic>
              <p:nvPicPr>
                <p:cNvPr id="26" name="Ink 25">
                  <a:extLst>
                    <a:ext uri="{FF2B5EF4-FFF2-40B4-BE49-F238E27FC236}">
                      <a16:creationId xmlns:a16="http://schemas.microsoft.com/office/drawing/2014/main" id="{1C33D8BA-4BE9-6CAA-873F-EFD2101D9C88}"/>
                    </a:ext>
                  </a:extLst>
                </p:cNvPr>
                <p:cNvPicPr/>
                <p:nvPr/>
              </p:nvPicPr>
              <p:blipFill>
                <a:blip r:embed="rId22"/>
                <a:stretch>
                  <a:fillRect/>
                </a:stretch>
              </p:blipFill>
              <p:spPr>
                <a:xfrm>
                  <a:off x="8815140" y="3869730"/>
                  <a:ext cx="71280" cy="133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
            <p14:nvContentPartPr>
              <p14:cNvPr id="28" name="Ink 27">
                <a:extLst>
                  <a:ext uri="{FF2B5EF4-FFF2-40B4-BE49-F238E27FC236}">
                    <a16:creationId xmlns:a16="http://schemas.microsoft.com/office/drawing/2014/main" id="{8D9C2DFC-AD68-D7F6-D9A0-766B7FD683D5}"/>
                  </a:ext>
                </a:extLst>
              </p14:cNvPr>
              <p14:cNvContentPartPr/>
              <p14:nvPr/>
            </p14:nvContentPartPr>
            <p14:xfrm>
              <a:off x="8490048" y="1806816"/>
              <a:ext cx="69120" cy="336240"/>
            </p14:xfrm>
          </p:contentPart>
        </mc:Choice>
        <mc:Fallback xmlns="">
          <p:pic>
            <p:nvPicPr>
              <p:cNvPr id="28" name="Ink 27">
                <a:extLst>
                  <a:ext uri="{FF2B5EF4-FFF2-40B4-BE49-F238E27FC236}">
                    <a16:creationId xmlns:a16="http://schemas.microsoft.com/office/drawing/2014/main" id="{8D9C2DFC-AD68-D7F6-D9A0-766B7FD683D5}"/>
                  </a:ext>
                </a:extLst>
              </p:cNvPr>
              <p:cNvPicPr/>
              <p:nvPr/>
            </p:nvPicPr>
            <p:blipFill>
              <a:blip r:embed="rId24"/>
              <a:stretch>
                <a:fillRect/>
              </a:stretch>
            </p:blipFill>
            <p:spPr>
              <a:xfrm>
                <a:off x="8481048" y="1797816"/>
                <a:ext cx="8676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9" name="Ink 28">
                <a:extLst>
                  <a:ext uri="{FF2B5EF4-FFF2-40B4-BE49-F238E27FC236}">
                    <a16:creationId xmlns:a16="http://schemas.microsoft.com/office/drawing/2014/main" id="{28ABEF2B-1C00-F003-3AD6-76F01F17320F}"/>
                  </a:ext>
                </a:extLst>
              </p14:cNvPr>
              <p14:cNvContentPartPr/>
              <p14:nvPr/>
            </p14:nvContentPartPr>
            <p14:xfrm>
              <a:off x="8490048" y="1925976"/>
              <a:ext cx="313200" cy="404640"/>
            </p14:xfrm>
          </p:contentPart>
        </mc:Choice>
        <mc:Fallback xmlns="">
          <p:pic>
            <p:nvPicPr>
              <p:cNvPr id="29" name="Ink 28">
                <a:extLst>
                  <a:ext uri="{FF2B5EF4-FFF2-40B4-BE49-F238E27FC236}">
                    <a16:creationId xmlns:a16="http://schemas.microsoft.com/office/drawing/2014/main" id="{28ABEF2B-1C00-F003-3AD6-76F01F17320F}"/>
                  </a:ext>
                </a:extLst>
              </p:cNvPr>
              <p:cNvPicPr/>
              <p:nvPr/>
            </p:nvPicPr>
            <p:blipFill>
              <a:blip r:embed="rId26"/>
              <a:stretch>
                <a:fillRect/>
              </a:stretch>
            </p:blipFill>
            <p:spPr>
              <a:xfrm>
                <a:off x="8427408" y="1863336"/>
                <a:ext cx="438840" cy="530280"/>
              </a:xfrm>
              <a:prstGeom prst="rect">
                <a:avLst/>
              </a:prstGeom>
            </p:spPr>
          </p:pic>
        </mc:Fallback>
      </mc:AlternateContent>
      <p:sp>
        <p:nvSpPr>
          <p:cNvPr id="30" name="TextBox 29">
            <a:extLst>
              <a:ext uri="{FF2B5EF4-FFF2-40B4-BE49-F238E27FC236}">
                <a16:creationId xmlns:a16="http://schemas.microsoft.com/office/drawing/2014/main" id="{237EEAA5-8925-4379-D646-FA90B4671CA6}"/>
              </a:ext>
            </a:extLst>
          </p:cNvPr>
          <p:cNvSpPr txBox="1"/>
          <p:nvPr/>
        </p:nvSpPr>
        <p:spPr>
          <a:xfrm rot="16200000">
            <a:off x="8262996" y="1953816"/>
            <a:ext cx="813791" cy="307777"/>
          </a:xfrm>
          <a:prstGeom prst="rect">
            <a:avLst/>
          </a:prstGeom>
          <a:noFill/>
        </p:spPr>
        <p:txBody>
          <a:bodyPr wrap="square">
            <a:spAutoFit/>
          </a:bodyPr>
          <a:lstStyle/>
          <a:p>
            <a:r>
              <a:rPr lang="en-IN" sz="1400" b="1" dirty="0">
                <a:solidFill>
                  <a:schemeClr val="bg1">
                    <a:lumMod val="95000"/>
                    <a:lumOff val="5000"/>
                  </a:schemeClr>
                </a:solidFill>
              </a:rPr>
              <a:t>Normal</a:t>
            </a:r>
          </a:p>
        </p:txBody>
      </p:sp>
    </p:spTree>
    <p:extLst>
      <p:ext uri="{BB962C8B-B14F-4D97-AF65-F5344CB8AC3E}">
        <p14:creationId xmlns:p14="http://schemas.microsoft.com/office/powerpoint/2010/main" val="55671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B8C0E-7C69-E5C1-6284-6882D3619F26}"/>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E310AA5-2255-7FC5-A192-07E9E89E34E4}"/>
              </a:ext>
            </a:extLst>
          </p:cNvPr>
          <p:cNvSpPr>
            <a:spLocks noGrp="1"/>
          </p:cNvSpPr>
          <p:nvPr>
            <p:ph type="subTitle" idx="1"/>
          </p:nvPr>
        </p:nvSpPr>
        <p:spPr/>
        <p:txBody>
          <a:bodyPr/>
          <a:lstStyle/>
          <a:p>
            <a:endParaRPr lang="en-IN" dirty="0"/>
          </a:p>
        </p:txBody>
      </p:sp>
      <p:pic>
        <p:nvPicPr>
          <p:cNvPr id="5" name="Picture 4" descr="A close-up of a person's eye">
            <a:extLst>
              <a:ext uri="{FF2B5EF4-FFF2-40B4-BE49-F238E27FC236}">
                <a16:creationId xmlns:a16="http://schemas.microsoft.com/office/drawing/2014/main" id="{C8363F56-BD22-C336-BF8F-05AFFF7292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795" y="419884"/>
            <a:ext cx="10945217" cy="6018232"/>
          </a:xfrm>
          <a:prstGeom prst="rect">
            <a:avLst/>
          </a:prstGeom>
        </p:spPr>
      </p:pic>
    </p:spTree>
    <p:extLst>
      <p:ext uri="{BB962C8B-B14F-4D97-AF65-F5344CB8AC3E}">
        <p14:creationId xmlns:p14="http://schemas.microsoft.com/office/powerpoint/2010/main" val="103961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36A23-96F9-E572-D0CD-96E8FD03582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858517C-506B-53F6-CC76-5D44C5C71232}"/>
              </a:ext>
            </a:extLst>
          </p:cNvPr>
          <p:cNvSpPr>
            <a:spLocks noGrp="1"/>
          </p:cNvSpPr>
          <p:nvPr>
            <p:ph type="subTitle" idx="1"/>
          </p:nvPr>
        </p:nvSpPr>
        <p:spPr/>
        <p:txBody>
          <a:bodyPr/>
          <a:lstStyle/>
          <a:p>
            <a:endParaRPr lang="en-IN" dirty="0"/>
          </a:p>
        </p:txBody>
      </p:sp>
      <p:pic>
        <p:nvPicPr>
          <p:cNvPr id="5" name="Picture 4" descr="A screenshot of a computer">
            <a:extLst>
              <a:ext uri="{FF2B5EF4-FFF2-40B4-BE49-F238E27FC236}">
                <a16:creationId xmlns:a16="http://schemas.microsoft.com/office/drawing/2014/main" id="{1E735776-E507-6AB1-FF73-DB3DBE78F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779" y="472257"/>
            <a:ext cx="11449273" cy="5913485"/>
          </a:xfrm>
          <a:prstGeom prst="rect">
            <a:avLst/>
          </a:prstGeom>
        </p:spPr>
      </p:pic>
    </p:spTree>
    <p:extLst>
      <p:ext uri="{BB962C8B-B14F-4D97-AF65-F5344CB8AC3E}">
        <p14:creationId xmlns:p14="http://schemas.microsoft.com/office/powerpoint/2010/main" val="931687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D6081DC-C018-02BB-38BD-52B2F121588E}"/>
              </a:ext>
            </a:extLst>
          </p:cNvPr>
          <p:cNvSpPr txBox="1"/>
          <p:nvPr/>
        </p:nvSpPr>
        <p:spPr>
          <a:xfrm>
            <a:off x="4618248" y="3013501"/>
            <a:ext cx="2952328" cy="830997"/>
          </a:xfrm>
          <a:prstGeom prst="rect">
            <a:avLst/>
          </a:prstGeom>
          <a:noFill/>
        </p:spPr>
        <p:txBody>
          <a:bodyPr wrap="square">
            <a:spAutoFit/>
          </a:bodyPr>
          <a:lstStyle/>
          <a:p>
            <a:r>
              <a:rPr lang="en-IN" sz="4800" dirty="0"/>
              <a:t>Thank you</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65A9E-813A-B952-F225-8C2A4445D622}"/>
            </a:ext>
          </a:extLst>
        </p:cNvPr>
        <p:cNvGrpSpPr/>
        <p:nvPr/>
      </p:nvGrpSpPr>
      <p:grpSpPr>
        <a:xfrm>
          <a:off x="0" y="0"/>
          <a:ext cx="0" cy="0"/>
          <a:chOff x="0" y="0"/>
          <a:chExt cx="0" cy="0"/>
        </a:xfrm>
      </p:grpSpPr>
      <p:sp>
        <p:nvSpPr>
          <p:cNvPr id="2" name="Title 1"/>
          <p:cNvSpPr txBox="1">
            <a:spLocks/>
          </p:cNvSpPr>
          <p:nvPr/>
        </p:nvSpPr>
        <p:spPr>
          <a:xfrm>
            <a:off x="909836" y="0"/>
            <a:ext cx="3101084" cy="1027659"/>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5400" b="0" kern="1200" cap="none" baseline="0">
                <a:solidFill>
                  <a:schemeClr val="tx1"/>
                </a:solidFill>
                <a:latin typeface="+mj-lt"/>
                <a:ea typeface="+mj-ea"/>
                <a:cs typeface="+mj-cs"/>
              </a:defRPr>
            </a:lvl1pPr>
          </a:lstStyle>
          <a:p>
            <a:r>
              <a:rPr lang="en-US" sz="4400" b="1" i="1" dirty="0">
                <a:solidFill>
                  <a:srgbClr val="007474"/>
                </a:solidFill>
                <a:latin typeface="Times New Roman" panose="02020603050405020304" pitchFamily="18" charset="0"/>
                <a:cs typeface="Times New Roman" panose="02020603050405020304" pitchFamily="18" charset="0"/>
              </a:rPr>
              <a:t>Modules</a:t>
            </a:r>
          </a:p>
        </p:txBody>
      </p:sp>
      <p:sp>
        <p:nvSpPr>
          <p:cNvPr id="6" name="Text Placeholder 3"/>
          <p:cNvSpPr txBox="1">
            <a:spLocks/>
          </p:cNvSpPr>
          <p:nvPr/>
        </p:nvSpPr>
        <p:spPr>
          <a:xfrm>
            <a:off x="981844" y="1027659"/>
            <a:ext cx="10901726" cy="5400600"/>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l">
              <a:buNone/>
            </a:pPr>
            <a:r>
              <a:rPr lang="en-US" sz="2400" b="1" i="0" dirty="0">
                <a:solidFill>
                  <a:srgbClr val="007474"/>
                </a:solidFill>
                <a:effectLst/>
                <a:latin typeface="Google Sans"/>
              </a:rPr>
              <a:t>Backend:</a:t>
            </a:r>
          </a:p>
          <a:p>
            <a:pPr algn="l">
              <a:buFont typeface="Wingdings" panose="05000000000000000000" pitchFamily="2" charset="2"/>
              <a:buChar char="Ø"/>
            </a:pPr>
            <a:r>
              <a:rPr lang="en-US" sz="1800" b="1" i="0" dirty="0">
                <a:solidFill>
                  <a:srgbClr val="E3E3E3"/>
                </a:solidFill>
                <a:effectLst/>
                <a:latin typeface="Google Sans"/>
              </a:rPr>
              <a:t>Image Preprocessing: </a:t>
            </a:r>
            <a:r>
              <a:rPr lang="en-US" sz="1600" b="0" i="0" dirty="0">
                <a:solidFill>
                  <a:srgbClr val="E3E3E3"/>
                </a:solidFill>
                <a:effectLst/>
                <a:latin typeface="Google Sans"/>
              </a:rPr>
              <a:t>Resizes the image to a standard size. Converts the image to a suitable format for the deep learning model. Applies data normalization or augmentation techniques like </a:t>
            </a:r>
            <a:r>
              <a:rPr lang="en-US" sz="1600" b="0" i="0" dirty="0" err="1">
                <a:solidFill>
                  <a:srgbClr val="E3E3E3"/>
                </a:solidFill>
                <a:effectLst/>
                <a:latin typeface="Google Sans"/>
              </a:rPr>
              <a:t>ImageDataGenerator</a:t>
            </a:r>
            <a:r>
              <a:rPr lang="en-US" sz="1600" b="0" i="0" dirty="0">
                <a:solidFill>
                  <a:srgbClr val="E3E3E3"/>
                </a:solidFill>
                <a:effectLst/>
                <a:latin typeface="Google Sans"/>
              </a:rPr>
              <a:t> functionality for the model so after it is trained it will do </a:t>
            </a:r>
            <a:r>
              <a:rPr lang="en-US" sz="1600" dirty="0">
                <a:solidFill>
                  <a:srgbClr val="E3E3E3"/>
                </a:solidFill>
                <a:latin typeface="Google Sans"/>
              </a:rPr>
              <a:t>I</a:t>
            </a:r>
            <a:r>
              <a:rPr lang="en-US" sz="1600" b="0" i="0" dirty="0">
                <a:solidFill>
                  <a:srgbClr val="E3E3E3"/>
                </a:solidFill>
                <a:effectLst/>
                <a:latin typeface="Google Sans"/>
              </a:rPr>
              <a:t>mage Preprocessing </a:t>
            </a:r>
          </a:p>
          <a:p>
            <a:pPr algn="l">
              <a:buFont typeface="Wingdings" panose="05000000000000000000" pitchFamily="2" charset="2"/>
              <a:buChar char="Ø"/>
            </a:pPr>
            <a:r>
              <a:rPr lang="en-US" sz="1800" b="1" i="0" dirty="0">
                <a:solidFill>
                  <a:srgbClr val="E3E3E3"/>
                </a:solidFill>
                <a:effectLst/>
                <a:latin typeface="Google Sans"/>
              </a:rPr>
              <a:t>Deep Learning Model</a:t>
            </a:r>
            <a:r>
              <a:rPr lang="en-US" sz="1600" b="0" i="0" dirty="0">
                <a:solidFill>
                  <a:srgbClr val="E3E3E3"/>
                </a:solidFill>
                <a:effectLst/>
                <a:latin typeface="Google Sans"/>
              </a:rPr>
              <a:t>: Trained on a large dataset of labeled eye disease images. Using convolutional neural networks (CNNs) </a:t>
            </a:r>
            <a:r>
              <a:rPr lang="en-US" sz="1600" dirty="0">
                <a:solidFill>
                  <a:srgbClr val="E3E3E3"/>
                </a:solidFill>
                <a:latin typeface="Google Sans"/>
              </a:rPr>
              <a:t>the</a:t>
            </a:r>
            <a:r>
              <a:rPr lang="en-US" sz="1600" b="0" i="0" dirty="0">
                <a:solidFill>
                  <a:srgbClr val="E3E3E3"/>
                </a:solidFill>
                <a:effectLst/>
                <a:latin typeface="Google Sans"/>
              </a:rPr>
              <a:t> predictions are done for the type of eye disease.</a:t>
            </a:r>
          </a:p>
          <a:p>
            <a:pPr algn="l">
              <a:buFont typeface="Wingdings" panose="05000000000000000000" pitchFamily="2" charset="2"/>
              <a:buChar char="Ø"/>
            </a:pPr>
            <a:r>
              <a:rPr lang="en-US" sz="1800" b="1" i="0" dirty="0">
                <a:solidFill>
                  <a:srgbClr val="E3E3E3"/>
                </a:solidFill>
                <a:effectLst/>
                <a:latin typeface="Google Sans"/>
              </a:rPr>
              <a:t>Result Processing: </a:t>
            </a:r>
            <a:r>
              <a:rPr lang="en-US" sz="1600" b="0" i="0" dirty="0">
                <a:solidFill>
                  <a:srgbClr val="E3E3E3"/>
                </a:solidFill>
                <a:effectLst/>
                <a:latin typeface="Google Sans"/>
              </a:rPr>
              <a:t>Interprets the model's output and translates it into user-friendly language. </a:t>
            </a:r>
          </a:p>
          <a:p>
            <a:pPr algn="l">
              <a:buFont typeface="Wingdings" panose="05000000000000000000" pitchFamily="2" charset="2"/>
              <a:buChar char="Ø"/>
            </a:pPr>
            <a:r>
              <a:rPr lang="en-US" sz="1800" b="1" i="0" dirty="0">
                <a:solidFill>
                  <a:srgbClr val="E3E3E3"/>
                </a:solidFill>
                <a:effectLst/>
                <a:latin typeface="Google Sans"/>
              </a:rPr>
              <a:t>API Communication: </a:t>
            </a:r>
            <a:r>
              <a:rPr lang="en-US" sz="1600" b="0" i="0" dirty="0">
                <a:solidFill>
                  <a:srgbClr val="E3E3E3"/>
                </a:solidFill>
                <a:effectLst/>
                <a:latin typeface="Google Sans"/>
              </a:rPr>
              <a:t>Frontend communicates with the backend through an API (e.g., RESTful). Sends the image data and receives the analysis results.</a:t>
            </a:r>
          </a:p>
          <a:p>
            <a:pPr marL="0" indent="0" algn="l">
              <a:buNone/>
            </a:pPr>
            <a:r>
              <a:rPr lang="en-US" sz="2400" b="1" i="0" dirty="0">
                <a:solidFill>
                  <a:srgbClr val="007474"/>
                </a:solidFill>
                <a:effectLst/>
                <a:latin typeface="Google Sans"/>
              </a:rPr>
              <a:t>Frontend:</a:t>
            </a:r>
          </a:p>
          <a:p>
            <a:pPr>
              <a:buFont typeface="Wingdings" panose="05000000000000000000" pitchFamily="2" charset="2"/>
              <a:buChar char="Ø"/>
            </a:pPr>
            <a:r>
              <a:rPr lang="en-US" sz="1800" b="1" i="0" dirty="0">
                <a:solidFill>
                  <a:srgbClr val="E3E3E3"/>
                </a:solidFill>
                <a:effectLst/>
                <a:latin typeface="Google Sans"/>
              </a:rPr>
              <a:t>Image Upload: </a:t>
            </a:r>
            <a:r>
              <a:rPr lang="en-US" sz="1600" b="0" i="0" dirty="0">
                <a:solidFill>
                  <a:srgbClr val="E3E3E3"/>
                </a:solidFill>
                <a:effectLst/>
                <a:latin typeface="Google Sans"/>
              </a:rPr>
              <a:t>Input field for selecting an image file from the user's device. Support for various image formats (e.g., JPEG, PNG). Validation to ensure file size and type are within acceptable limits.</a:t>
            </a:r>
          </a:p>
          <a:p>
            <a:pPr>
              <a:buFont typeface="Wingdings" panose="05000000000000000000" pitchFamily="2" charset="2"/>
              <a:buChar char="Ø"/>
            </a:pPr>
            <a:r>
              <a:rPr lang="en-US" sz="1800" b="1" i="0" dirty="0">
                <a:solidFill>
                  <a:srgbClr val="E3E3E3"/>
                </a:solidFill>
                <a:effectLst/>
                <a:latin typeface="Google Sans"/>
              </a:rPr>
              <a:t>Submit Button: </a:t>
            </a:r>
            <a:r>
              <a:rPr lang="en-US" sz="1600" b="0" i="0" dirty="0">
                <a:solidFill>
                  <a:srgbClr val="E3E3E3"/>
                </a:solidFill>
                <a:effectLst/>
                <a:latin typeface="Google Sans"/>
              </a:rPr>
              <a:t>Initiates the image analysis process upon user click.</a:t>
            </a:r>
          </a:p>
          <a:p>
            <a:pPr>
              <a:buFont typeface="Wingdings" panose="05000000000000000000" pitchFamily="2" charset="2"/>
              <a:buChar char="Ø"/>
            </a:pPr>
            <a:r>
              <a:rPr lang="en-US" sz="1800" b="1" i="0" dirty="0">
                <a:solidFill>
                  <a:srgbClr val="E3E3E3"/>
                </a:solidFill>
                <a:effectLst/>
                <a:latin typeface="Google Sans"/>
              </a:rPr>
              <a:t>Results Display: </a:t>
            </a:r>
            <a:r>
              <a:rPr lang="en-US" sz="1600" b="0" i="0" dirty="0">
                <a:solidFill>
                  <a:srgbClr val="E3E3E3"/>
                </a:solidFill>
                <a:effectLst/>
                <a:latin typeface="Google Sans"/>
              </a:rPr>
              <a:t>Presents the predicted disease or shows if its healthy. It has clear and concise language, avoiding medical jargon where possible.</a:t>
            </a:r>
          </a:p>
          <a:p>
            <a:pPr marL="0" indent="0" algn="l">
              <a:buNone/>
            </a:pPr>
            <a:endParaRPr lang="en-US" sz="1600" b="0" i="0" dirty="0">
              <a:solidFill>
                <a:srgbClr val="E3E3E3"/>
              </a:solidFill>
              <a:effectLst/>
              <a:latin typeface="Google Sans"/>
            </a:endParaRPr>
          </a:p>
        </p:txBody>
      </p:sp>
    </p:spTree>
    <p:extLst>
      <p:ext uri="{BB962C8B-B14F-4D97-AF65-F5344CB8AC3E}">
        <p14:creationId xmlns:p14="http://schemas.microsoft.com/office/powerpoint/2010/main" val="2732071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53852" y="404664"/>
            <a:ext cx="5688631" cy="863923"/>
          </a:xfrm>
        </p:spPr>
        <p:txBody>
          <a:bodyPr>
            <a:normAutofit fontScale="90000"/>
          </a:bodyPr>
          <a:lstStyle/>
          <a:p>
            <a:r>
              <a:rPr lang="en-US" sz="5400" b="1" i="1" dirty="0">
                <a:solidFill>
                  <a:srgbClr val="007474"/>
                </a:solidFill>
                <a:latin typeface="Times New Roman" panose="02020603050405020304" pitchFamily="18" charset="0"/>
                <a:cs typeface="Times New Roman" panose="02020603050405020304" pitchFamily="18" charset="0"/>
              </a:rPr>
              <a:t>Flow/Block Diagram</a:t>
            </a:r>
          </a:p>
        </p:txBody>
      </p:sp>
      <p:pic>
        <p:nvPicPr>
          <p:cNvPr id="6" name="Picture 5">
            <a:extLst>
              <a:ext uri="{FF2B5EF4-FFF2-40B4-BE49-F238E27FC236}">
                <a16:creationId xmlns:a16="http://schemas.microsoft.com/office/drawing/2014/main" id="{606D4400-470A-5707-9CDC-7768623E3E63}"/>
              </a:ext>
            </a:extLst>
          </p:cNvPr>
          <p:cNvPicPr>
            <a:picLocks noChangeAspect="1"/>
          </p:cNvPicPr>
          <p:nvPr/>
        </p:nvPicPr>
        <p:blipFill>
          <a:blip r:embed="rId2"/>
          <a:stretch>
            <a:fillRect/>
          </a:stretch>
        </p:blipFill>
        <p:spPr>
          <a:xfrm>
            <a:off x="1053852" y="1556792"/>
            <a:ext cx="10081120" cy="4680520"/>
          </a:xfrm>
          <a:prstGeom prst="rect">
            <a:avLst/>
          </a:prstGeom>
        </p:spPr>
      </p:pic>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22600-B672-8BB6-5C2E-6D3818F1AC1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674863A-F4F2-CB97-1C75-EBE9AD3EDF9A}"/>
              </a:ext>
            </a:extLst>
          </p:cNvPr>
          <p:cNvSpPr txBox="1">
            <a:spLocks/>
          </p:cNvSpPr>
          <p:nvPr/>
        </p:nvSpPr>
        <p:spPr>
          <a:xfrm>
            <a:off x="837828" y="36530"/>
            <a:ext cx="4104456" cy="69500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5400" b="0" kern="1200" cap="none" baseline="0">
                <a:solidFill>
                  <a:schemeClr val="tx1"/>
                </a:solidFill>
                <a:latin typeface="+mj-lt"/>
                <a:ea typeface="+mj-ea"/>
                <a:cs typeface="+mj-cs"/>
              </a:defRPr>
            </a:lvl1pPr>
          </a:lstStyle>
          <a:p>
            <a:r>
              <a:rPr lang="en-US" sz="3200" b="1" i="1" dirty="0">
                <a:solidFill>
                  <a:srgbClr val="007474"/>
                </a:solidFill>
                <a:latin typeface="Times New Roman" panose="02020603050405020304" pitchFamily="18" charset="0"/>
                <a:cs typeface="Times New Roman" panose="02020603050405020304" pitchFamily="18" charset="0"/>
              </a:rPr>
              <a:t>Literature Survey </a:t>
            </a:r>
          </a:p>
        </p:txBody>
      </p:sp>
      <p:sp>
        <p:nvSpPr>
          <p:cNvPr id="12" name="Title 1">
            <a:extLst>
              <a:ext uri="{FF2B5EF4-FFF2-40B4-BE49-F238E27FC236}">
                <a16:creationId xmlns:a16="http://schemas.microsoft.com/office/drawing/2014/main" id="{03C2AA53-0E42-C01C-8257-929753627C57}"/>
              </a:ext>
            </a:extLst>
          </p:cNvPr>
          <p:cNvSpPr txBox="1">
            <a:spLocks/>
          </p:cNvSpPr>
          <p:nvPr/>
        </p:nvSpPr>
        <p:spPr>
          <a:xfrm>
            <a:off x="8038629" y="108538"/>
            <a:ext cx="4032448" cy="622995"/>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5400" b="0" kern="1200" cap="none" baseline="0">
                <a:solidFill>
                  <a:schemeClr val="tx1"/>
                </a:solidFill>
                <a:latin typeface="+mj-lt"/>
                <a:ea typeface="+mj-ea"/>
                <a:cs typeface="+mj-cs"/>
              </a:defRPr>
            </a:lvl1pPr>
          </a:lstStyle>
          <a:p>
            <a:r>
              <a:rPr lang="en-US" sz="3200" b="1" i="1" dirty="0">
                <a:solidFill>
                  <a:srgbClr val="007474"/>
                </a:solidFill>
                <a:latin typeface="Times New Roman" panose="02020603050405020304" pitchFamily="18" charset="0"/>
                <a:cs typeface="Times New Roman" panose="02020603050405020304" pitchFamily="18" charset="0"/>
              </a:rPr>
              <a:t>20MIS1011-Kaviya S</a:t>
            </a:r>
          </a:p>
        </p:txBody>
      </p:sp>
      <p:sp>
        <p:nvSpPr>
          <p:cNvPr id="14" name="TextBox 13">
            <a:extLst>
              <a:ext uri="{FF2B5EF4-FFF2-40B4-BE49-F238E27FC236}">
                <a16:creationId xmlns:a16="http://schemas.microsoft.com/office/drawing/2014/main" id="{713467AF-6E65-2332-FD53-823C895EEF95}"/>
              </a:ext>
            </a:extLst>
          </p:cNvPr>
          <p:cNvSpPr txBox="1"/>
          <p:nvPr/>
        </p:nvSpPr>
        <p:spPr>
          <a:xfrm>
            <a:off x="837828" y="836712"/>
            <a:ext cx="11233249" cy="6463308"/>
          </a:xfrm>
          <a:prstGeom prst="rect">
            <a:avLst/>
          </a:prstGeom>
          <a:noFill/>
        </p:spPr>
        <p:txBody>
          <a:bodyPr wrap="square">
            <a:spAutoFit/>
          </a:bodyPr>
          <a:lstStyle/>
          <a:p>
            <a:r>
              <a:rPr lang="en-IN" sz="1800" b="1" dirty="0">
                <a:solidFill>
                  <a:srgbClr val="007474"/>
                </a:solidFill>
              </a:rPr>
              <a:t>Paper 1: Retinal Eye Disease Detection Using Deep Learning</a:t>
            </a:r>
          </a:p>
          <a:p>
            <a:endParaRPr lang="en-IN" sz="1800" dirty="0"/>
          </a:p>
          <a:p>
            <a:r>
              <a:rPr lang="en-US" sz="1800" dirty="0"/>
              <a:t>The authors highlight the importance of early detection and diagnosis of retinal diseases as they can significantly impact a patient's vision and overall quality of life. Traditional methods of diagnosis often require manual examination and interpretation of retinal fundus images by ophthalmologists, which can be time-consuming and subject to human error. Therefore, the researchers propose a deep learning model that can automatically classify retinal fundus images as healthy or diseased, without the need for explicit feature extraction or segmentation.</a:t>
            </a:r>
          </a:p>
          <a:p>
            <a:endParaRPr lang="en-US" sz="1800" dirty="0"/>
          </a:p>
          <a:p>
            <a:r>
              <a:rPr lang="en-US" sz="1800" dirty="0"/>
              <a:t>The proposed model utilizes neural networks and is trained on a dataset of labeled retinal fundus images. By learning from this dataset, the model can identify patterns and features associated with different retinal diseases. This approach improves the efficiency and accuracy of the detection process, potentially enabling early intervention and treatment. </a:t>
            </a:r>
          </a:p>
          <a:p>
            <a:r>
              <a:rPr lang="en-US" sz="1800" dirty="0"/>
              <a:t>The paper discusses the potential impact of the deep learning model in assisting ophthalmologists in diagnosing various retinal diseases, including conditions like diabetic retinopathy and retinitis pigmentosa. By automating the classification process, the model can provide valuable support to medical professionals, enhancing their ability to identify and manage these diseases.</a:t>
            </a:r>
          </a:p>
          <a:p>
            <a:endParaRPr lang="en-US" sz="1800" dirty="0"/>
          </a:p>
          <a:p>
            <a:r>
              <a:rPr lang="en-US" sz="1800" b="1" dirty="0"/>
              <a:t>Authors: </a:t>
            </a:r>
            <a:r>
              <a:rPr lang="en-US" sz="1800" dirty="0" err="1"/>
              <a:t>Lorick</a:t>
            </a:r>
            <a:r>
              <a:rPr lang="en-US" sz="1800" dirty="0"/>
              <a:t> Jain, H V Srinivasa, </a:t>
            </a:r>
            <a:r>
              <a:rPr lang="en-US" sz="1800" dirty="0" err="1"/>
              <a:t>Chirayush</a:t>
            </a:r>
            <a:r>
              <a:rPr lang="en-US" sz="1800" dirty="0"/>
              <a:t>, </a:t>
            </a:r>
            <a:r>
              <a:rPr lang="en-US" sz="1800" dirty="0" err="1"/>
              <a:t>Devansh</a:t>
            </a:r>
            <a:r>
              <a:rPr lang="en-US" sz="1800" dirty="0"/>
              <a:t> Bansal, Department of Computer Science, PES University, Bangalore, India</a:t>
            </a:r>
          </a:p>
          <a:p>
            <a:endParaRPr lang="en-US" sz="1800" dirty="0"/>
          </a:p>
          <a:p>
            <a:r>
              <a:rPr lang="en-US" sz="1800" b="1" dirty="0"/>
              <a:t>Research Paper Link: </a:t>
            </a:r>
            <a:r>
              <a:rPr lang="en-US" sz="1800" dirty="0">
                <a:hlinkClick r:id="rId2"/>
              </a:rPr>
              <a:t>https://ieeexplore.ieee.org/abstract/document/9096838</a:t>
            </a:r>
            <a:endParaRPr lang="en-US" sz="1800" dirty="0"/>
          </a:p>
          <a:p>
            <a:endParaRPr lang="en-US" sz="1800" dirty="0"/>
          </a:p>
          <a:p>
            <a:endParaRPr lang="en-IN" sz="1800" dirty="0"/>
          </a:p>
        </p:txBody>
      </p:sp>
    </p:spTree>
    <p:extLst>
      <p:ext uri="{BB962C8B-B14F-4D97-AF65-F5344CB8AC3E}">
        <p14:creationId xmlns:p14="http://schemas.microsoft.com/office/powerpoint/2010/main" val="158831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5B09BA-AB03-1D3A-33B7-B3332960C2AA}"/>
              </a:ext>
            </a:extLst>
          </p:cNvPr>
          <p:cNvSpPr txBox="1">
            <a:spLocks/>
          </p:cNvSpPr>
          <p:nvPr/>
        </p:nvSpPr>
        <p:spPr>
          <a:xfrm>
            <a:off x="837828" y="102450"/>
            <a:ext cx="4104456" cy="69500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5400" b="0" kern="1200" cap="none" baseline="0">
                <a:solidFill>
                  <a:schemeClr val="tx1"/>
                </a:solidFill>
                <a:latin typeface="+mj-lt"/>
                <a:ea typeface="+mj-ea"/>
                <a:cs typeface="+mj-cs"/>
              </a:defRPr>
            </a:lvl1pPr>
          </a:lstStyle>
          <a:p>
            <a:r>
              <a:rPr lang="en-US" sz="3200" b="1" i="1" dirty="0">
                <a:solidFill>
                  <a:srgbClr val="007474"/>
                </a:solidFill>
                <a:latin typeface="Times New Roman" panose="02020603050405020304" pitchFamily="18" charset="0"/>
                <a:cs typeface="Times New Roman" panose="02020603050405020304" pitchFamily="18" charset="0"/>
              </a:rPr>
              <a:t>Literature Survey </a:t>
            </a:r>
          </a:p>
        </p:txBody>
      </p:sp>
      <p:sp>
        <p:nvSpPr>
          <p:cNvPr id="12" name="Title 1">
            <a:extLst>
              <a:ext uri="{FF2B5EF4-FFF2-40B4-BE49-F238E27FC236}">
                <a16:creationId xmlns:a16="http://schemas.microsoft.com/office/drawing/2014/main" id="{A5395815-17AE-631C-9F20-D529F3FF7B5E}"/>
              </a:ext>
            </a:extLst>
          </p:cNvPr>
          <p:cNvSpPr txBox="1">
            <a:spLocks/>
          </p:cNvSpPr>
          <p:nvPr/>
        </p:nvSpPr>
        <p:spPr>
          <a:xfrm>
            <a:off x="8038629" y="177931"/>
            <a:ext cx="4032448" cy="622995"/>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5400" b="0" kern="1200" cap="none" baseline="0">
                <a:solidFill>
                  <a:schemeClr val="tx1"/>
                </a:solidFill>
                <a:latin typeface="+mj-lt"/>
                <a:ea typeface="+mj-ea"/>
                <a:cs typeface="+mj-cs"/>
              </a:defRPr>
            </a:lvl1pPr>
          </a:lstStyle>
          <a:p>
            <a:r>
              <a:rPr lang="en-US" sz="3200" b="1" i="1" dirty="0">
                <a:solidFill>
                  <a:srgbClr val="007474"/>
                </a:solidFill>
                <a:latin typeface="Times New Roman" panose="02020603050405020304" pitchFamily="18" charset="0"/>
                <a:cs typeface="Times New Roman" panose="02020603050405020304" pitchFamily="18" charset="0"/>
              </a:rPr>
              <a:t>20MIS1011-Kaviya S</a:t>
            </a:r>
          </a:p>
        </p:txBody>
      </p:sp>
      <p:sp>
        <p:nvSpPr>
          <p:cNvPr id="14" name="TextBox 13">
            <a:extLst>
              <a:ext uri="{FF2B5EF4-FFF2-40B4-BE49-F238E27FC236}">
                <a16:creationId xmlns:a16="http://schemas.microsoft.com/office/drawing/2014/main" id="{F9F41771-2973-54A1-4BFB-6CDB93ABE60D}"/>
              </a:ext>
            </a:extLst>
          </p:cNvPr>
          <p:cNvSpPr txBox="1"/>
          <p:nvPr/>
        </p:nvSpPr>
        <p:spPr>
          <a:xfrm>
            <a:off x="837828" y="1052736"/>
            <a:ext cx="11233249" cy="5355312"/>
          </a:xfrm>
          <a:prstGeom prst="rect">
            <a:avLst/>
          </a:prstGeom>
          <a:noFill/>
        </p:spPr>
        <p:txBody>
          <a:bodyPr wrap="square">
            <a:spAutoFit/>
          </a:bodyPr>
          <a:lstStyle/>
          <a:p>
            <a:r>
              <a:rPr lang="en-US" sz="1800" b="1" dirty="0">
                <a:solidFill>
                  <a:srgbClr val="007474"/>
                </a:solidFill>
              </a:rPr>
              <a:t>Paper 2: Optimized convolution neural network based multiple eye disease detection</a:t>
            </a:r>
          </a:p>
          <a:p>
            <a:endParaRPr lang="en-IN" sz="1800" dirty="0"/>
          </a:p>
          <a:p>
            <a:r>
              <a:rPr lang="en-US" sz="1800" dirty="0"/>
              <a:t>The paper aims to improve the accuracy and efficiency of eye disease detection using deep learning techniques. It proposes an optimized CNN architecture specifically designed for the detection of various eye diseases. By leveraging the capabilities of CNNs to extract relevant features from retinal images, the authors aim to classify them into different disease categories.</a:t>
            </a:r>
          </a:p>
          <a:p>
            <a:endParaRPr lang="en-US" sz="1800" dirty="0"/>
          </a:p>
          <a:p>
            <a:r>
              <a:rPr lang="en-US" sz="1800" dirty="0"/>
              <a:t>Early detection and diagnosis of eye diseases are crucial for effective treatment and prevention of vision loss. The authors emphasize the significance of timely intervention, which can be facilitated by an optimized CNN model that enhances the accuracy and speed of disease detection.</a:t>
            </a:r>
          </a:p>
          <a:p>
            <a:endParaRPr lang="en-US" sz="1800" dirty="0"/>
          </a:p>
          <a:p>
            <a:r>
              <a:rPr lang="en-US" sz="1800" dirty="0"/>
              <a:t>The paper provides insights into the methodology used for training and evaluating the proposed CNN model. It discusses the dataset used for experimentation and the performance metrics employed to assess the model's effectiveness.</a:t>
            </a:r>
          </a:p>
          <a:p>
            <a:endParaRPr lang="en-US" sz="1800" dirty="0"/>
          </a:p>
          <a:p>
            <a:r>
              <a:rPr lang="en-US" sz="1800" b="1" dirty="0"/>
              <a:t>Authors: </a:t>
            </a:r>
            <a:r>
              <a:rPr lang="fi-FI" sz="1800" dirty="0"/>
              <a:t>P. Glaret subin, P. Muthukannan</a:t>
            </a:r>
          </a:p>
          <a:p>
            <a:endParaRPr lang="en-US" sz="1800" dirty="0"/>
          </a:p>
          <a:p>
            <a:r>
              <a:rPr lang="en-US" sz="1800" b="1" dirty="0"/>
              <a:t>Research Paper Link: </a:t>
            </a:r>
            <a:r>
              <a:rPr lang="en-US" sz="1800" dirty="0">
                <a:solidFill>
                  <a:srgbClr val="007474"/>
                </a:solidFill>
              </a:rPr>
              <a:t>https://pubmed.ncbi.nlm.nih.gov/35751184/</a:t>
            </a:r>
          </a:p>
          <a:p>
            <a:endParaRPr lang="en-IN" sz="1800" dirty="0"/>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E781D9-8F3B-D0A2-64D8-AD853664E13C}"/>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945D625-DA29-002D-F8C4-26519B13248C}"/>
              </a:ext>
            </a:extLst>
          </p:cNvPr>
          <p:cNvSpPr txBox="1">
            <a:spLocks/>
          </p:cNvSpPr>
          <p:nvPr/>
        </p:nvSpPr>
        <p:spPr>
          <a:xfrm>
            <a:off x="846584" y="27566"/>
            <a:ext cx="4104456" cy="69500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5400" b="0" kern="1200" cap="none" baseline="0">
                <a:solidFill>
                  <a:schemeClr val="tx1"/>
                </a:solidFill>
                <a:latin typeface="+mj-lt"/>
                <a:ea typeface="+mj-ea"/>
                <a:cs typeface="+mj-cs"/>
              </a:defRPr>
            </a:lvl1pPr>
          </a:lstStyle>
          <a:p>
            <a:r>
              <a:rPr lang="en-US" sz="3200" b="1" i="1" dirty="0">
                <a:solidFill>
                  <a:srgbClr val="007474"/>
                </a:solidFill>
                <a:latin typeface="Times New Roman" panose="02020603050405020304" pitchFamily="18" charset="0"/>
                <a:cs typeface="Times New Roman" panose="02020603050405020304" pitchFamily="18" charset="0"/>
              </a:rPr>
              <a:t>Literature Survey </a:t>
            </a:r>
          </a:p>
        </p:txBody>
      </p:sp>
      <p:sp>
        <p:nvSpPr>
          <p:cNvPr id="12" name="Title 1">
            <a:extLst>
              <a:ext uri="{FF2B5EF4-FFF2-40B4-BE49-F238E27FC236}">
                <a16:creationId xmlns:a16="http://schemas.microsoft.com/office/drawing/2014/main" id="{56F69991-47AA-4D01-DBA4-092D2E7ED41B}"/>
              </a:ext>
            </a:extLst>
          </p:cNvPr>
          <p:cNvSpPr txBox="1">
            <a:spLocks/>
          </p:cNvSpPr>
          <p:nvPr/>
        </p:nvSpPr>
        <p:spPr>
          <a:xfrm>
            <a:off x="8038629" y="99574"/>
            <a:ext cx="4032448" cy="622995"/>
          </a:xfrm>
          <a:prstGeom prst="rect">
            <a:avLst/>
          </a:prstGeom>
        </p:spPr>
        <p:txBody>
          <a:bodyPr vert="horz" lIns="121899" tIns="60949" rIns="121899" bIns="60949" rtlCol="0" anchor="b">
            <a:normAutofit fontScale="92500"/>
          </a:bodyPr>
          <a:lstStyle>
            <a:lvl1pPr algn="l" defTabSz="1218987" rtl="0" eaLnBrk="1" latinLnBrk="0" hangingPunct="1">
              <a:lnSpc>
                <a:spcPct val="90000"/>
              </a:lnSpc>
              <a:spcBef>
                <a:spcPct val="0"/>
              </a:spcBef>
              <a:buNone/>
              <a:defRPr sz="5400" b="0" kern="1200" cap="none" baseline="0">
                <a:solidFill>
                  <a:schemeClr val="tx1"/>
                </a:solidFill>
                <a:latin typeface="+mj-lt"/>
                <a:ea typeface="+mj-ea"/>
                <a:cs typeface="+mj-cs"/>
              </a:defRPr>
            </a:lvl1pPr>
          </a:lstStyle>
          <a:p>
            <a:pPr marL="0" indent="0">
              <a:buNone/>
            </a:pPr>
            <a:r>
              <a:rPr lang="en-US" sz="3200" b="1" i="1" dirty="0">
                <a:solidFill>
                  <a:srgbClr val="007474"/>
                </a:solidFill>
                <a:latin typeface="Times New Roman" panose="02020603050405020304" pitchFamily="18" charset="0"/>
                <a:cs typeface="Times New Roman" panose="02020603050405020304" pitchFamily="18" charset="0"/>
              </a:rPr>
              <a:t>21MIS1035 Rashmita Y</a:t>
            </a:r>
          </a:p>
        </p:txBody>
      </p:sp>
      <p:sp>
        <p:nvSpPr>
          <p:cNvPr id="14" name="TextBox 13">
            <a:extLst>
              <a:ext uri="{FF2B5EF4-FFF2-40B4-BE49-F238E27FC236}">
                <a16:creationId xmlns:a16="http://schemas.microsoft.com/office/drawing/2014/main" id="{3272D270-7B32-0A7E-82D3-5EC08F26D7ED}"/>
              </a:ext>
            </a:extLst>
          </p:cNvPr>
          <p:cNvSpPr txBox="1"/>
          <p:nvPr/>
        </p:nvSpPr>
        <p:spPr>
          <a:xfrm>
            <a:off x="846584" y="980728"/>
            <a:ext cx="10801199" cy="4920834"/>
          </a:xfrm>
          <a:prstGeom prst="rect">
            <a:avLst/>
          </a:prstGeom>
          <a:noFill/>
        </p:spPr>
        <p:txBody>
          <a:bodyPr wrap="square">
            <a:spAutoFit/>
          </a:bodyPr>
          <a:lstStyle/>
          <a:p>
            <a:pPr>
              <a:lnSpc>
                <a:spcPct val="107000"/>
              </a:lnSpc>
              <a:spcAft>
                <a:spcPts val="800"/>
              </a:spcAft>
            </a:pPr>
            <a:r>
              <a:rPr lang="en-US" sz="1800" b="1" dirty="0">
                <a:solidFill>
                  <a:srgbClr val="007474"/>
                </a:solidFill>
              </a:rPr>
              <a:t>Paper 3: </a:t>
            </a:r>
            <a:r>
              <a:rPr lang="en-IN" sz="1800" b="1" dirty="0">
                <a:solidFill>
                  <a:srgbClr val="007474"/>
                </a:solidFill>
                <a:effectLst/>
                <a:latin typeface="Calibri" panose="020F0502020204030204" pitchFamily="34" charset="0"/>
                <a:ea typeface="Calibri" panose="020F0502020204030204" pitchFamily="34" charset="0"/>
                <a:cs typeface="Times New Roman" panose="02020603050405020304" pitchFamily="18" charset="0"/>
              </a:rPr>
              <a:t>An automatic system for early detection of diabetic retinopathy using fundus image analysis.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Despite the significant progress in deep learning-based approaches for eye disease classification, several challenges remain. Limited availability of annotated datasets, especially for rare eye diseases, poses a bottleneck for model development and evaluation.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Additionally, ensuring model interpretability and generalizability across diverse populations and clinical settings is essential for real-world deployment.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Future research efforts may focus on addressing these challenges by curating larger and more diverse datasets, developing interpretable deep learning architectures, and validating models in clinical practice.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By overcoming these challenges, deep learning techniques have the potential to revolutionize the early detection and management of various eye diseases, ultimately improving patient outcomes and reducing the burden on healthcare systems.</a:t>
            </a:r>
          </a:p>
          <a:p>
            <a:pPr>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latin typeface="Calibri" panose="020F0502020204030204" pitchFamily="34" charset="0"/>
                <a:ea typeface="Calibri" panose="020F0502020204030204" pitchFamily="34" charset="0"/>
                <a:cs typeface="Times New Roman" panose="02020603050405020304" pitchFamily="18" charset="0"/>
              </a:rPr>
              <a:t>Authors</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Sinthanayothin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 et al.</a:t>
            </a:r>
          </a:p>
          <a:p>
            <a:pPr>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Research Paper </a:t>
            </a:r>
            <a:r>
              <a:rPr lang="en-US" sz="1800" b="1" dirty="0">
                <a:latin typeface="Calibri" panose="020F0502020204030204" pitchFamily="34" charset="0"/>
                <a:ea typeface="Calibri" panose="020F0502020204030204" pitchFamily="34" charset="0"/>
                <a:cs typeface="Times New Roman" panose="02020603050405020304" pitchFamily="18" charset="0"/>
              </a:rPr>
              <a:t>L</a:t>
            </a:r>
            <a:r>
              <a:rPr lang="en-US" sz="1800" b="1" dirty="0">
                <a:effectLst/>
                <a:latin typeface="Calibri" panose="020F0502020204030204" pitchFamily="34" charset="0"/>
                <a:ea typeface="Calibri" panose="020F0502020204030204" pitchFamily="34" charset="0"/>
                <a:cs typeface="Times New Roman" panose="02020603050405020304" pitchFamily="18" charset="0"/>
              </a:rPr>
              <a:t>ink</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https://www.ncbi.nlm.nih.gov/pmc/articles/PMC2881172/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7496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0B3C8-2861-AC68-1C0D-7E217B702DA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D88F125-7BA6-9E87-8022-CC983DA04631}"/>
              </a:ext>
            </a:extLst>
          </p:cNvPr>
          <p:cNvSpPr txBox="1">
            <a:spLocks/>
          </p:cNvSpPr>
          <p:nvPr/>
        </p:nvSpPr>
        <p:spPr>
          <a:xfrm>
            <a:off x="846584" y="27566"/>
            <a:ext cx="4104456" cy="69500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5400" b="0" kern="1200" cap="none" baseline="0">
                <a:solidFill>
                  <a:schemeClr val="tx1"/>
                </a:solidFill>
                <a:latin typeface="+mj-lt"/>
                <a:ea typeface="+mj-ea"/>
                <a:cs typeface="+mj-cs"/>
              </a:defRPr>
            </a:lvl1pPr>
          </a:lstStyle>
          <a:p>
            <a:r>
              <a:rPr lang="en-US" sz="3200" b="1" i="1" dirty="0">
                <a:solidFill>
                  <a:srgbClr val="007474"/>
                </a:solidFill>
                <a:latin typeface="Times New Roman" panose="02020603050405020304" pitchFamily="18" charset="0"/>
                <a:cs typeface="Times New Roman" panose="02020603050405020304" pitchFamily="18" charset="0"/>
              </a:rPr>
              <a:t>Literature Survey </a:t>
            </a:r>
          </a:p>
        </p:txBody>
      </p:sp>
      <p:sp>
        <p:nvSpPr>
          <p:cNvPr id="12" name="Title 1">
            <a:extLst>
              <a:ext uri="{FF2B5EF4-FFF2-40B4-BE49-F238E27FC236}">
                <a16:creationId xmlns:a16="http://schemas.microsoft.com/office/drawing/2014/main" id="{08463799-F899-870E-E694-0D4AB5414FFF}"/>
              </a:ext>
            </a:extLst>
          </p:cNvPr>
          <p:cNvSpPr txBox="1">
            <a:spLocks/>
          </p:cNvSpPr>
          <p:nvPr/>
        </p:nvSpPr>
        <p:spPr>
          <a:xfrm>
            <a:off x="8038629" y="99574"/>
            <a:ext cx="4032448" cy="622995"/>
          </a:xfrm>
          <a:prstGeom prst="rect">
            <a:avLst/>
          </a:prstGeom>
        </p:spPr>
        <p:txBody>
          <a:bodyPr vert="horz" lIns="121899" tIns="60949" rIns="121899" bIns="60949" rtlCol="0" anchor="b">
            <a:normAutofit fontScale="92500"/>
          </a:bodyPr>
          <a:lstStyle>
            <a:lvl1pPr algn="l" defTabSz="1218987" rtl="0" eaLnBrk="1" latinLnBrk="0" hangingPunct="1">
              <a:lnSpc>
                <a:spcPct val="90000"/>
              </a:lnSpc>
              <a:spcBef>
                <a:spcPct val="0"/>
              </a:spcBef>
              <a:buNone/>
              <a:defRPr sz="5400" b="0" kern="1200" cap="none" baseline="0">
                <a:solidFill>
                  <a:schemeClr val="tx1"/>
                </a:solidFill>
                <a:latin typeface="+mj-lt"/>
                <a:ea typeface="+mj-ea"/>
                <a:cs typeface="+mj-cs"/>
              </a:defRPr>
            </a:lvl1pPr>
          </a:lstStyle>
          <a:p>
            <a:pPr marL="0" indent="0">
              <a:buNone/>
            </a:pPr>
            <a:r>
              <a:rPr lang="en-US" sz="3200" b="1" i="1" dirty="0">
                <a:solidFill>
                  <a:srgbClr val="007474"/>
                </a:solidFill>
                <a:latin typeface="Times New Roman" panose="02020603050405020304" pitchFamily="18" charset="0"/>
                <a:cs typeface="Times New Roman" panose="02020603050405020304" pitchFamily="18" charset="0"/>
              </a:rPr>
              <a:t>21MIS1035 Rashmita Y</a:t>
            </a:r>
          </a:p>
        </p:txBody>
      </p:sp>
      <p:sp>
        <p:nvSpPr>
          <p:cNvPr id="14" name="TextBox 13">
            <a:extLst>
              <a:ext uri="{FF2B5EF4-FFF2-40B4-BE49-F238E27FC236}">
                <a16:creationId xmlns:a16="http://schemas.microsoft.com/office/drawing/2014/main" id="{B261E31A-9285-6189-B18C-B7777AD39397}"/>
              </a:ext>
            </a:extLst>
          </p:cNvPr>
          <p:cNvSpPr txBox="1"/>
          <p:nvPr/>
        </p:nvSpPr>
        <p:spPr>
          <a:xfrm>
            <a:off x="846585" y="1052736"/>
            <a:ext cx="11080476" cy="5478359"/>
          </a:xfrm>
          <a:prstGeom prst="rect">
            <a:avLst/>
          </a:prstGeom>
          <a:noFill/>
        </p:spPr>
        <p:txBody>
          <a:bodyPr wrap="square">
            <a:spAutoFit/>
          </a:bodyPr>
          <a:lstStyle/>
          <a:p>
            <a:pPr algn="l"/>
            <a:r>
              <a:rPr lang="en-US" sz="1800" b="1" dirty="0">
                <a:solidFill>
                  <a:srgbClr val="007474"/>
                </a:solidFill>
                <a:latin typeface="+mj-lt"/>
              </a:rPr>
              <a:t>Paper 4: </a:t>
            </a:r>
            <a:r>
              <a:rPr lang="en-US" sz="1800" b="1" i="0" dirty="0">
                <a:solidFill>
                  <a:srgbClr val="007474"/>
                </a:solidFill>
                <a:effectLst/>
                <a:latin typeface="+mj-lt"/>
              </a:rPr>
              <a:t>Deep Learning System for Detecting Glaucomatous Optic Neuropathy Based on Color Fundus Photographs</a:t>
            </a:r>
          </a:p>
          <a:p>
            <a:pPr algn="l"/>
            <a:br>
              <a:rPr lang="en-US" sz="1100" b="1" i="0" dirty="0">
                <a:solidFill>
                  <a:srgbClr val="212121"/>
                </a:solidFill>
                <a:effectLst/>
                <a:latin typeface="BlinkMacSystemFont"/>
              </a:rPr>
            </a:br>
            <a:r>
              <a:rPr lang="en-US" sz="1800" dirty="0">
                <a:latin typeface="BlinkMacSystemFont"/>
              </a:rPr>
              <a:t>A</a:t>
            </a:r>
            <a:r>
              <a:rPr lang="en-US" sz="1800" b="0" i="0" dirty="0">
                <a:effectLst/>
                <a:latin typeface="BlinkMacSystemFont"/>
              </a:rPr>
              <a:t> deep learning algorithm for detecting referable glaucomatous optic neuropathy (GON) based on color fundus photographs. We retrospectively included 48 116 fundus photographs for the development and validation of a deep learning algorithm. This study recruited 21 trained ophthalmologists to classify the photographs. Referable GON was defined as vertical cup-to-disc ratio of 0.7 or more and other typical changes of GON. The reference standard was made until 3 graders achieved agreement. A separate validation dataset of 8000 fully gradable fundus photographs was used to assess the model. The area under receiver operator characteristic curve (AUC) with sensitivity and specificity was applied to evaluate the efficacy of the deep learning algorithm detecting referable GON.</a:t>
            </a:r>
          </a:p>
          <a:p>
            <a:pPr algn="l"/>
            <a:endParaRPr lang="en-US" sz="1800" b="0" i="0" dirty="0">
              <a:effectLst/>
              <a:latin typeface="BlinkMacSystemFont"/>
            </a:endParaRPr>
          </a:p>
          <a:p>
            <a:pPr algn="l"/>
            <a:r>
              <a:rPr lang="en-US" sz="1800" b="1" i="0" dirty="0">
                <a:effectLst/>
                <a:latin typeface="BlinkMacSystemFont"/>
              </a:rPr>
              <a:t> </a:t>
            </a:r>
            <a:r>
              <a:rPr lang="en-US" sz="1800" b="0" i="0" dirty="0">
                <a:effectLst/>
                <a:latin typeface="BlinkMacSystemFont"/>
              </a:rPr>
              <a:t>In the validation dataset, this deep learning system achieved an AUC of 0.986 with sensitivity of 95.6% and specificity of 92.0%. Misclassification as false-positive results of a normal-appearing fundus occurred in only 22 eyes (4.6%).</a:t>
            </a:r>
          </a:p>
          <a:p>
            <a:pPr algn="l"/>
            <a:endParaRPr lang="en-US" sz="1800" b="0" i="0" dirty="0">
              <a:effectLst/>
              <a:latin typeface="BlinkMacSystemFont"/>
            </a:endParaRPr>
          </a:p>
          <a:p>
            <a:pPr algn="l"/>
            <a:r>
              <a:rPr lang="en-US" sz="1800" b="0" i="0" dirty="0">
                <a:effectLst/>
                <a:latin typeface="BlinkMacSystemFont"/>
              </a:rPr>
              <a:t>A deep learning system can detect referable GON with high sensitivity and specificity. Coexistence of high or pathologic myopia is the most common cause resulting in false-negative results. Physiologic cupping and pathologic myopia were the most common reasons for false-positive results.</a:t>
            </a:r>
          </a:p>
          <a:p>
            <a:pPr>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latin typeface="Calibri" panose="020F0502020204030204" pitchFamily="34" charset="0"/>
                <a:ea typeface="Calibri" panose="020F0502020204030204" pitchFamily="34" charset="0"/>
                <a:cs typeface="Times New Roman" panose="02020603050405020304" pitchFamily="18" charset="0"/>
              </a:rPr>
              <a:t>Authors</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IN" sz="1800" b="0" i="0" strike="noStrike" dirty="0" err="1">
                <a:effectLst/>
                <a:latin typeface="BlinkMacSystemFont"/>
                <a:hlinkClick r:id="rId2">
                  <a:extLst>
                    <a:ext uri="{A12FA001-AC4F-418D-AE19-62706E023703}">
                      <ahyp:hlinkClr xmlns:ahyp="http://schemas.microsoft.com/office/drawing/2018/hyperlinkcolor" val="tx"/>
                    </a:ext>
                  </a:extLst>
                </a:hlinkClick>
              </a:rPr>
              <a:t>Zhixi</a:t>
            </a:r>
            <a:r>
              <a:rPr lang="en-IN" sz="1800" b="0" i="0" strike="noStrike" dirty="0">
                <a:effectLst/>
                <a:latin typeface="BlinkMacSystemFont"/>
                <a:hlinkClick r:id="rId2">
                  <a:extLst>
                    <a:ext uri="{A12FA001-AC4F-418D-AE19-62706E023703}">
                      <ahyp:hlinkClr xmlns:ahyp="http://schemas.microsoft.com/office/drawing/2018/hyperlinkcolor" val="tx"/>
                    </a:ext>
                  </a:extLst>
                </a:hlinkClick>
              </a:rPr>
              <a:t> Li</a:t>
            </a:r>
            <a:r>
              <a:rPr lang="en-IN" sz="1800" b="0" i="0" baseline="30000" dirty="0">
                <a:effectLst/>
                <a:latin typeface="BlinkMacSystemFont"/>
              </a:rPr>
              <a:t> </a:t>
            </a:r>
            <a:r>
              <a:rPr lang="en-IN" sz="1800" b="0" i="0" dirty="0">
                <a:effectLst/>
                <a:latin typeface="BlinkMacSystemFont"/>
              </a:rPr>
              <a:t>,  </a:t>
            </a:r>
            <a:r>
              <a:rPr lang="en-IN" sz="1800" b="0" i="0" strike="noStrike" dirty="0" err="1">
                <a:effectLst/>
                <a:latin typeface="BlinkMacSystemFont"/>
                <a:hlinkClick r:id="rId3">
                  <a:extLst>
                    <a:ext uri="{A12FA001-AC4F-418D-AE19-62706E023703}">
                      <ahyp:hlinkClr xmlns:ahyp="http://schemas.microsoft.com/office/drawing/2018/hyperlinkcolor" val="tx"/>
                    </a:ext>
                  </a:extLst>
                </a:hlinkClick>
              </a:rPr>
              <a:t>Yifan</a:t>
            </a:r>
            <a:r>
              <a:rPr lang="en-IN" sz="1800" b="0" i="0" strike="noStrike" dirty="0">
                <a:effectLst/>
                <a:latin typeface="BlinkMacSystemFont"/>
                <a:hlinkClick r:id="rId3">
                  <a:extLst>
                    <a:ext uri="{A12FA001-AC4F-418D-AE19-62706E023703}">
                      <ahyp:hlinkClr xmlns:ahyp="http://schemas.microsoft.com/office/drawing/2018/hyperlinkcolor" val="tx"/>
                    </a:ext>
                  </a:extLst>
                </a:hlinkClick>
              </a:rPr>
              <a:t> He</a:t>
            </a:r>
            <a:r>
              <a:rPr lang="en-IN" sz="1800" b="0" i="0" baseline="30000" dirty="0">
                <a:effectLst/>
                <a:latin typeface="BlinkMacSystemFont"/>
              </a:rPr>
              <a:t> </a:t>
            </a:r>
            <a:r>
              <a:rPr lang="en-IN" sz="1800" b="0" i="0" dirty="0">
                <a:effectLst/>
                <a:latin typeface="BlinkMacSystemFont"/>
              </a:rPr>
              <a:t>,  </a:t>
            </a:r>
            <a:r>
              <a:rPr lang="en-IN" sz="1800" b="0" i="0" strike="noStrike" dirty="0">
                <a:effectLst/>
                <a:latin typeface="BlinkMacSystemFont"/>
                <a:hlinkClick r:id="rId4">
                  <a:extLst>
                    <a:ext uri="{A12FA001-AC4F-418D-AE19-62706E023703}">
                      <ahyp:hlinkClr xmlns:ahyp="http://schemas.microsoft.com/office/drawing/2018/hyperlinkcolor" val="tx"/>
                    </a:ext>
                  </a:extLst>
                </a:hlinkClick>
              </a:rPr>
              <a:t>Stuart Keel</a:t>
            </a:r>
            <a:r>
              <a:rPr lang="en-IN" sz="1800" b="0" i="0" baseline="30000" dirty="0">
                <a:effectLst/>
                <a:latin typeface="BlinkMacSystemFont"/>
              </a:rPr>
              <a:t> </a:t>
            </a:r>
            <a:r>
              <a:rPr lang="en-IN" sz="1800" b="0" i="0" dirty="0">
                <a:effectLst/>
                <a:latin typeface="BlinkMacSystemFont"/>
              </a:rPr>
              <a:t>,  </a:t>
            </a:r>
            <a:r>
              <a:rPr lang="en-IN" sz="1800" b="0" i="0" strike="noStrike" dirty="0">
                <a:effectLst/>
                <a:latin typeface="BlinkMacSystemFont"/>
                <a:hlinkClick r:id="rId5">
                  <a:extLst>
                    <a:ext uri="{A12FA001-AC4F-418D-AE19-62706E023703}">
                      <ahyp:hlinkClr xmlns:ahyp="http://schemas.microsoft.com/office/drawing/2018/hyperlinkcolor" val="tx"/>
                    </a:ext>
                  </a:extLst>
                </a:hlinkClick>
              </a:rPr>
              <a:t>Wei Meng</a:t>
            </a:r>
            <a:r>
              <a:rPr lang="en-IN" sz="1800" b="0" i="0" baseline="30000" dirty="0">
                <a:effectLst/>
                <a:latin typeface="BlinkMacSystemFont"/>
              </a:rPr>
              <a:t> </a:t>
            </a:r>
            <a:r>
              <a:rPr lang="en-IN" sz="1800" b="0" i="0" dirty="0">
                <a:effectLst/>
                <a:latin typeface="BlinkMacSystemFont"/>
              </a:rPr>
              <a:t>,  </a:t>
            </a:r>
            <a:r>
              <a:rPr lang="en-IN" sz="1800" b="0" i="0" strike="noStrike" dirty="0">
                <a:effectLst/>
                <a:latin typeface="BlinkMacSystemFont"/>
                <a:hlinkClick r:id="rId6">
                  <a:extLst>
                    <a:ext uri="{A12FA001-AC4F-418D-AE19-62706E023703}">
                      <ahyp:hlinkClr xmlns:ahyp="http://schemas.microsoft.com/office/drawing/2018/hyperlinkcolor" val="tx"/>
                    </a:ext>
                  </a:extLst>
                </a:hlinkClick>
              </a:rPr>
              <a:t>Robert T Chang</a:t>
            </a:r>
            <a:r>
              <a:rPr lang="en-IN" sz="1800" b="0" i="0" baseline="30000" dirty="0">
                <a:effectLst/>
                <a:latin typeface="BlinkMacSystemFont"/>
              </a:rPr>
              <a:t> </a:t>
            </a:r>
            <a:r>
              <a:rPr lang="en-IN" sz="1800" b="0" i="0" dirty="0">
                <a:effectLst/>
                <a:latin typeface="BlinkMacSystemFont"/>
              </a:rPr>
              <a:t>,  </a:t>
            </a:r>
            <a:r>
              <a:rPr lang="en-IN" sz="1800" b="0" i="0" strike="noStrike" dirty="0" err="1">
                <a:effectLst/>
                <a:latin typeface="BlinkMacSystemFont"/>
                <a:hlinkClick r:id="rId7">
                  <a:extLst>
                    <a:ext uri="{A12FA001-AC4F-418D-AE19-62706E023703}">
                      <ahyp:hlinkClr xmlns:ahyp="http://schemas.microsoft.com/office/drawing/2018/hyperlinkcolor" val="tx"/>
                    </a:ext>
                  </a:extLst>
                </a:hlinkClick>
              </a:rPr>
              <a:t>Mingguang</a:t>
            </a:r>
            <a:r>
              <a:rPr lang="en-IN" sz="1800" b="0" i="0" strike="noStrike" dirty="0">
                <a:effectLst/>
                <a:latin typeface="BlinkMacSystemFont"/>
                <a:hlinkClick r:id="rId7">
                  <a:extLst>
                    <a:ext uri="{A12FA001-AC4F-418D-AE19-62706E023703}">
                      <ahyp:hlinkClr xmlns:ahyp="http://schemas.microsoft.com/office/drawing/2018/hyperlinkcolor" val="tx"/>
                    </a:ext>
                  </a:extLst>
                </a:hlinkClick>
              </a:rPr>
              <a:t> He</a:t>
            </a:r>
            <a:r>
              <a:rPr lang="en-IN" sz="1800" b="0" i="0" baseline="30000" dirty="0">
                <a:effectLst/>
                <a:latin typeface="BlinkMacSystemFont"/>
              </a:rPr>
              <a:t> </a:t>
            </a:r>
            <a:endParaRPr lang="en-IN" sz="1800" b="0" i="0" strike="noStrike" baseline="30000" dirty="0">
              <a:effectLst/>
              <a:latin typeface="BlinkMacSystemFont"/>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Research Paper </a:t>
            </a:r>
            <a:r>
              <a:rPr lang="en-US" sz="1800" b="1" dirty="0">
                <a:latin typeface="Calibri" panose="020F0502020204030204" pitchFamily="34" charset="0"/>
                <a:ea typeface="Calibri" panose="020F0502020204030204" pitchFamily="34" charset="0"/>
                <a:cs typeface="Times New Roman" panose="02020603050405020304" pitchFamily="18" charset="0"/>
              </a:rPr>
              <a:t>L</a:t>
            </a:r>
            <a:r>
              <a:rPr lang="en-US" sz="1800" b="1" dirty="0">
                <a:effectLst/>
                <a:latin typeface="Calibri" panose="020F0502020204030204" pitchFamily="34" charset="0"/>
                <a:ea typeface="Calibri" panose="020F0502020204030204" pitchFamily="34" charset="0"/>
                <a:cs typeface="Times New Roman" panose="02020603050405020304" pitchFamily="18" charset="0"/>
              </a:rPr>
              <a:t>ink</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u="sng" dirty="0">
                <a:solidFill>
                  <a:srgbClr val="007474"/>
                </a:solidFill>
                <a:effectLst/>
                <a:latin typeface="Calibri" panose="020F0502020204030204" pitchFamily="34" charset="0"/>
                <a:ea typeface="Calibri" panose="020F0502020204030204" pitchFamily="34" charset="0"/>
                <a:cs typeface="Times New Roman" panose="02020603050405020304" pitchFamily="18" charset="0"/>
              </a:rPr>
              <a:t>https://pubmed.ncbi.nlm.nih.gov/29506863/</a:t>
            </a:r>
            <a:endParaRPr lang="en-IN" sz="1800" kern="100" dirty="0">
              <a:solidFill>
                <a:srgbClr val="007474"/>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29565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3F5BC-7936-00B9-794F-848B864E6CE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51B21B9-5882-AAC9-928C-501B71E20873}"/>
              </a:ext>
            </a:extLst>
          </p:cNvPr>
          <p:cNvSpPr txBox="1">
            <a:spLocks/>
          </p:cNvSpPr>
          <p:nvPr/>
        </p:nvSpPr>
        <p:spPr>
          <a:xfrm>
            <a:off x="846584" y="27566"/>
            <a:ext cx="4104456" cy="69500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5400" b="0" kern="1200" cap="none" baseline="0">
                <a:solidFill>
                  <a:schemeClr val="tx1"/>
                </a:solidFill>
                <a:latin typeface="+mj-lt"/>
                <a:ea typeface="+mj-ea"/>
                <a:cs typeface="+mj-cs"/>
              </a:defRPr>
            </a:lvl1pPr>
          </a:lstStyle>
          <a:p>
            <a:r>
              <a:rPr lang="en-US" sz="3200" b="1" i="1" dirty="0">
                <a:solidFill>
                  <a:srgbClr val="007474"/>
                </a:solidFill>
                <a:latin typeface="Times New Roman" panose="02020603050405020304" pitchFamily="18" charset="0"/>
                <a:cs typeface="Times New Roman" panose="02020603050405020304" pitchFamily="18" charset="0"/>
              </a:rPr>
              <a:t>Literature Survey </a:t>
            </a:r>
          </a:p>
        </p:txBody>
      </p:sp>
      <p:sp>
        <p:nvSpPr>
          <p:cNvPr id="12" name="Title 1">
            <a:extLst>
              <a:ext uri="{FF2B5EF4-FFF2-40B4-BE49-F238E27FC236}">
                <a16:creationId xmlns:a16="http://schemas.microsoft.com/office/drawing/2014/main" id="{BAD39B66-F7C7-7271-40AC-6BC019C61AED}"/>
              </a:ext>
            </a:extLst>
          </p:cNvPr>
          <p:cNvSpPr txBox="1">
            <a:spLocks/>
          </p:cNvSpPr>
          <p:nvPr/>
        </p:nvSpPr>
        <p:spPr>
          <a:xfrm>
            <a:off x="8038629" y="99574"/>
            <a:ext cx="4032448" cy="622995"/>
          </a:xfrm>
          <a:prstGeom prst="rect">
            <a:avLst/>
          </a:prstGeom>
        </p:spPr>
        <p:txBody>
          <a:bodyPr vert="horz" lIns="121899" tIns="60949" rIns="121899" bIns="60949" rtlCol="0" anchor="b">
            <a:normAutofit fontScale="92500"/>
          </a:bodyPr>
          <a:lstStyle>
            <a:lvl1pPr algn="l" defTabSz="1218987" rtl="0" eaLnBrk="1" latinLnBrk="0" hangingPunct="1">
              <a:lnSpc>
                <a:spcPct val="90000"/>
              </a:lnSpc>
              <a:spcBef>
                <a:spcPct val="0"/>
              </a:spcBef>
              <a:buNone/>
              <a:defRPr sz="5400" b="0" kern="1200" cap="none" baseline="0">
                <a:solidFill>
                  <a:schemeClr val="tx1"/>
                </a:solidFill>
                <a:latin typeface="+mj-lt"/>
                <a:ea typeface="+mj-ea"/>
                <a:cs typeface="+mj-cs"/>
              </a:defRPr>
            </a:lvl1pPr>
          </a:lstStyle>
          <a:p>
            <a:pPr marL="0" indent="0">
              <a:buNone/>
            </a:pPr>
            <a:r>
              <a:rPr lang="en-US" sz="3200" b="1" i="1" dirty="0">
                <a:solidFill>
                  <a:srgbClr val="007474"/>
                </a:solidFill>
                <a:latin typeface="Times New Roman" panose="02020603050405020304" pitchFamily="18" charset="0"/>
                <a:cs typeface="Times New Roman" panose="02020603050405020304" pitchFamily="18" charset="0"/>
              </a:rPr>
              <a:t>21MIS1017 Raj </a:t>
            </a:r>
            <a:r>
              <a:rPr lang="en-US" sz="3200" b="1" i="1" dirty="0" err="1">
                <a:solidFill>
                  <a:srgbClr val="007474"/>
                </a:solidFill>
                <a:latin typeface="Times New Roman" panose="02020603050405020304" pitchFamily="18" charset="0"/>
                <a:cs typeface="Times New Roman" panose="02020603050405020304" pitchFamily="18" charset="0"/>
              </a:rPr>
              <a:t>Koyani</a:t>
            </a:r>
            <a:endParaRPr lang="en-US" sz="3200" b="1" i="1" dirty="0">
              <a:solidFill>
                <a:srgbClr val="007474"/>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ECD8D1F2-CABC-816B-D473-EF43E3B60ACE}"/>
              </a:ext>
            </a:extLst>
          </p:cNvPr>
          <p:cNvSpPr txBox="1"/>
          <p:nvPr/>
        </p:nvSpPr>
        <p:spPr>
          <a:xfrm>
            <a:off x="841185" y="1052736"/>
            <a:ext cx="10945216" cy="4437112"/>
          </a:xfrm>
          <a:prstGeom prst="rect">
            <a:avLst/>
          </a:prstGeom>
          <a:noFill/>
        </p:spPr>
        <p:txBody>
          <a:bodyPr wrap="square">
            <a:spAutoFit/>
          </a:bodyPr>
          <a:lstStyle/>
          <a:p>
            <a:pPr>
              <a:spcBef>
                <a:spcPts val="2400"/>
              </a:spcBef>
            </a:pPr>
            <a:r>
              <a:rPr lang="en-US" sz="1800" b="1" dirty="0">
                <a:solidFill>
                  <a:srgbClr val="007474"/>
                </a:solidFill>
              </a:rPr>
              <a:t>Paper 5: </a:t>
            </a:r>
            <a:r>
              <a:rPr lang="en-IN" sz="1800" b="1" dirty="0">
                <a:solidFill>
                  <a:srgbClr val="007474"/>
                </a:solidFill>
                <a:effectLst/>
                <a:latin typeface="Calibri" panose="020F0502020204030204" pitchFamily="34" charset="0"/>
                <a:ea typeface="Calibri" panose="020F0502020204030204" pitchFamily="34" charset="0"/>
                <a:cs typeface="Times New Roman" panose="02020603050405020304" pitchFamily="18" charset="0"/>
              </a:rPr>
              <a:t>Deep Learning for Automated Detection of Diabetic Retinopathy Using Retinal Images</a:t>
            </a:r>
          </a:p>
          <a:p>
            <a:pPr>
              <a:spcBef>
                <a:spcPts val="2400"/>
              </a:spcBef>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Deep learning techniques have emerged as powerful tools for the automated detection of diabetic retinopathy (DR) using fundus images. Diabetic retinopathy is a common complication of diabetes and a leading cause of blindness worldwide. Studies, such as the one conducted by Gulshan et al. (2016), have demonstrated the effectiveness of deep learning models in accurately detecting DR, even in its early stages. </a:t>
            </a:r>
          </a:p>
          <a:p>
            <a:pPr>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These models leverage convolutional neural networks (CNNs) to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features within retinal images and classify them based on the severity of DR. The ability of deep learning algorithms to process large datasets of retinal images has facilitated the development of scalable screening programs for diabetic retinopathy, enabling timely intervention and management.</a:t>
            </a:r>
          </a:p>
          <a:p>
            <a:pPr>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en-US" sz="1800" b="1" dirty="0">
                <a:latin typeface="Calibri" panose="020F0502020204030204" pitchFamily="34" charset="0"/>
                <a:ea typeface="Calibri" panose="020F0502020204030204" pitchFamily="34" charset="0"/>
                <a:cs typeface="Times New Roman" panose="02020603050405020304" pitchFamily="18" charset="0"/>
              </a:rPr>
              <a:t>Authors</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Gulshan, Varun et al.</a:t>
            </a:r>
          </a:p>
          <a:p>
            <a:pPr>
              <a:spcAft>
                <a:spcPts val="10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Research Paper </a:t>
            </a:r>
            <a:r>
              <a:rPr lang="en-US" sz="1800" b="1" dirty="0">
                <a:latin typeface="Calibri" panose="020F0502020204030204" pitchFamily="34" charset="0"/>
                <a:ea typeface="Calibri" panose="020F0502020204030204" pitchFamily="34" charset="0"/>
                <a:cs typeface="Times New Roman" panose="02020603050405020304" pitchFamily="18" charset="0"/>
              </a:rPr>
              <a:t>L</a:t>
            </a:r>
            <a:r>
              <a:rPr lang="en-US" sz="1800" b="1" dirty="0">
                <a:effectLst/>
                <a:latin typeface="Calibri" panose="020F0502020204030204" pitchFamily="34" charset="0"/>
                <a:ea typeface="Calibri" panose="020F0502020204030204" pitchFamily="34" charset="0"/>
                <a:cs typeface="Times New Roman" panose="02020603050405020304" pitchFamily="18" charset="0"/>
              </a:rPr>
              <a:t>ink</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https://www.ncbi.nlm.nih.gov/pmc/articles/PMC5961805/</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891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2714</TotalTime>
  <Words>2367</Words>
  <Application>Microsoft Office PowerPoint</Application>
  <PresentationFormat>Custom</PresentationFormat>
  <Paragraphs>136</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BlinkMacSystemFont</vt:lpstr>
      <vt:lpstr>Calibri</vt:lpstr>
      <vt:lpstr>Cambria</vt:lpstr>
      <vt:lpstr>Google Sans</vt:lpstr>
      <vt:lpstr>S</vt:lpstr>
      <vt:lpstr>Times New Roman</vt:lpstr>
      <vt:lpstr>Wingdings</vt:lpstr>
      <vt:lpstr>Tech 16x9</vt:lpstr>
      <vt:lpstr>PowerPoint Presentation</vt:lpstr>
      <vt:lpstr>Abstract</vt:lpstr>
      <vt:lpstr>PowerPoint Presentation</vt:lpstr>
      <vt:lpstr>Flow/Block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Rashmita Yekkaldevi</dc:creator>
  <cp:lastModifiedBy>Raj Koyani</cp:lastModifiedBy>
  <cp:revision>5</cp:revision>
  <dcterms:created xsi:type="dcterms:W3CDTF">2024-01-26T18:49:37Z</dcterms:created>
  <dcterms:modified xsi:type="dcterms:W3CDTF">2024-04-19T17:20:17Z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