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sldIdLst>
    <p:sldId id="256" r:id="rId2"/>
    <p:sldId id="257" r:id="rId3"/>
    <p:sldId id="259" r:id="rId4"/>
    <p:sldId id="423" r:id="rId5"/>
    <p:sldId id="424" r:id="rId6"/>
    <p:sldId id="436" r:id="rId7"/>
    <p:sldId id="451" r:id="rId8"/>
    <p:sldId id="455" r:id="rId9"/>
    <p:sldId id="456" r:id="rId10"/>
    <p:sldId id="406" r:id="rId11"/>
    <p:sldId id="458" r:id="rId12"/>
    <p:sldId id="462" r:id="rId13"/>
    <p:sldId id="463" r:id="rId14"/>
    <p:sldId id="460" r:id="rId15"/>
    <p:sldId id="465" r:id="rId16"/>
    <p:sldId id="466" r:id="rId17"/>
    <p:sldId id="468" r:id="rId18"/>
    <p:sldId id="469" r:id="rId19"/>
    <p:sldId id="467" r:id="rId20"/>
    <p:sldId id="459" r:id="rId21"/>
    <p:sldId id="438" r:id="rId22"/>
    <p:sldId id="470" r:id="rId23"/>
    <p:sldId id="471" r:id="rId24"/>
    <p:sldId id="472" r:id="rId25"/>
    <p:sldId id="473" r:id="rId26"/>
    <p:sldId id="475" r:id="rId27"/>
    <p:sldId id="477" r:id="rId28"/>
    <p:sldId id="478" r:id="rId29"/>
    <p:sldId id="479" r:id="rId30"/>
    <p:sldId id="480" r:id="rId31"/>
    <p:sldId id="476" r:id="rId32"/>
    <p:sldId id="481" r:id="rId33"/>
    <p:sldId id="442" r:id="rId34"/>
    <p:sldId id="483" r:id="rId35"/>
    <p:sldId id="484" r:id="rId36"/>
    <p:sldId id="485" r:id="rId37"/>
    <p:sldId id="486" r:id="rId38"/>
    <p:sldId id="487" r:id="rId39"/>
    <p:sldId id="457" r:id="rId40"/>
    <p:sldId id="488" r:id="rId41"/>
    <p:sldId id="489" r:id="rId42"/>
    <p:sldId id="490" r:id="rId43"/>
    <p:sldId id="38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6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4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009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75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8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12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8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6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s/w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4E99-4D9A-7900-0CA3-DCF846D03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>
                <a:latin typeface="Calibri" panose="020F0502020204030204" pitchFamily="34" charset="0"/>
                <a:ea typeface="Adobe Heiti Std R" panose="020B0400000000000000" pitchFamily="34" charset="-128"/>
                <a:cs typeface="Calibri" panose="020F0502020204030204" pitchFamily="34" charset="0"/>
              </a:rPr>
              <a:t>DevOps Training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B423D-98C3-E8B5-DCCC-0C79260DF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מרצה: אלכס גורבצ'וב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2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מבוא ל-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ניהול גרסאות הוא הבסיס של פיתוח תוכנה מודרני. בעזרת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 &amp; GitHub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אנו שומרים על קוד נקי ומאורגן.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מאפשר לנו לעבוד בצוותים, לעקוב אחר שינויים ולהימנע ממצבים בהם קוד טוב הולך לאיבוד.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דוגמה: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Docs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אפשר לראות גרסאות קודמות ולחזור אליהן במקרה הצורך.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99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למה צריך ניהול גרסאות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Version Control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)?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מערכת ניהול גרסאות פותרת את הבעיות בכך שהיא מספקת דרך מסודרת לשמור ולנהל שינויים: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Backup &amp; Restore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אפשר לחזור לגרסה ישנה.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עבודה משותפת מסונכרנת.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Undo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חזרה אחורה במקרה של טעות.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Track Changes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מעקב אחרי שינויים ומי עשה אותם.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Sandbox/Spike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ניסויים בסביבה נפרדת.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Branch/Merge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עבודה מקבילית על תכונות שונות.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לא רק לקוד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– מתאים למסמכים, קבצי תצורה ועוד.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8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התקנת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 ב-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הורדת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יש לגלוש לאתר הרשמי של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 בכתובת: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https://git-scm.com/downloads/win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בחרו את הגרסה המתאימה למערכת ההפעלה שלכם.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הפעלה והתקנה: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הפעילו את קובץ ההתקנה שהורדתם.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עקבו אחר ההוראות המוצגות על המסך.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בדיקה: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לאחר סיום ההתקנה, פתחו את שורת הפקודה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Command Prompt)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הקלידו את הפקודה הבאה ובדקו את הגרסה של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 שהותקנה: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 --version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4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he-IL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הוא אתר אינטרנט ושירות אחסון מבוסס ענן המאפשר למפתחים לאחסן ולנהל את קוד התוכנה שלהם, לעקוב אחר שינויים שבוצעו בקוד, ולשתף פעולה עם מפתחים אחרים בפרויקטים.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 ליצור בחשבון ב-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 לגלוש לאתר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</a:t>
            </a: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בדף הבית, לחצו על כפתור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Sign up"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מלאו את הפרטים הנדרשים, כמו שם משתמש, כתובת דואר אלקטרוני וסיסמה.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עקבו אחר ההוראות לאימות החשבון.</a:t>
            </a: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7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הגדרת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 ראשונית ב-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VS Code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 להגדיר את השם והדואר האלקטרוני עבור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לשימוש בעת ביצוע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--global user.name "Alex Gorbachov"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--global user.email agorbach@gmail.com</a:t>
            </a:r>
            <a:endParaRPr lang="he-I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יש להקליד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--list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כדי לוודא ששינויים נקלטו.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3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מושגי יסוד ב-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לפני שנתחיל להשתמש ב-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, בוא להכיר את המונחים המרכזיים: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(מאגר) - אחסון מרכזי לקוד.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שמירת שינוי בקוד.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פיתוח במקביל בלי לפגוע בקוד הראשי.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שילוב קוד מקבוצות שונות.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Pull Request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בקשה למיזוג קוד עם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04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פקודות בסיסיות</a:t>
            </a:r>
          </a:p>
          <a:p>
            <a:pPr marL="414338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7709F-D2D5-EB77-40B8-A7D05DB6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28" y="2231690"/>
            <a:ext cx="6211576" cy="37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2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מערכת בקרת גרסאות מבוזרת</a:t>
            </a: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52953B70-AAD9-194F-38EB-EE1A4B1D159A}"/>
              </a:ext>
            </a:extLst>
          </p:cNvPr>
          <p:cNvGrpSpPr/>
          <p:nvPr/>
        </p:nvGrpSpPr>
        <p:grpSpPr>
          <a:xfrm>
            <a:off x="3337799" y="2112542"/>
            <a:ext cx="5830833" cy="3940939"/>
            <a:chOff x="835818" y="1351776"/>
            <a:chExt cx="11368398" cy="7683664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9E8A887B-79C9-6B5A-B25F-7DD749DB4691}"/>
                </a:ext>
              </a:extLst>
            </p:cNvPr>
            <p:cNvSpPr/>
            <p:nvPr/>
          </p:nvSpPr>
          <p:spPr>
            <a:xfrm>
              <a:off x="963763" y="1351776"/>
              <a:ext cx="11188341" cy="7542486"/>
            </a:xfrm>
            <a:prstGeom prst="rect">
              <a:avLst/>
            </a:prstGeom>
            <a:blipFill>
              <a:blip r:embed="rId2" cstate="print"/>
              <a:stretch>
                <a:fillRect t="-4592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7A364D94-9786-1B50-F78E-563D15E4B6A9}"/>
                </a:ext>
              </a:extLst>
            </p:cNvPr>
            <p:cNvSpPr/>
            <p:nvPr/>
          </p:nvSpPr>
          <p:spPr>
            <a:xfrm>
              <a:off x="4570294" y="1351778"/>
              <a:ext cx="3514090" cy="1818639"/>
            </a:xfrm>
            <a:custGeom>
              <a:avLst/>
              <a:gdLst/>
              <a:ahLst/>
              <a:cxnLst/>
              <a:rect l="l" t="t" r="r" b="b"/>
              <a:pathLst>
                <a:path w="3514090" h="1818639">
                  <a:moveTo>
                    <a:pt x="319364" y="598604"/>
                  </a:moveTo>
                  <a:lnTo>
                    <a:pt x="314610" y="559164"/>
                  </a:lnTo>
                  <a:lnTo>
                    <a:pt x="315506" y="520336"/>
                  </a:lnTo>
                  <a:lnTo>
                    <a:pt x="321815" y="482337"/>
                  </a:lnTo>
                  <a:lnTo>
                    <a:pt x="333303" y="445386"/>
                  </a:lnTo>
                  <a:lnTo>
                    <a:pt x="349732" y="409703"/>
                  </a:lnTo>
                  <a:lnTo>
                    <a:pt x="370867" y="375506"/>
                  </a:lnTo>
                  <a:lnTo>
                    <a:pt x="396471" y="343013"/>
                  </a:lnTo>
                  <a:lnTo>
                    <a:pt x="426309" y="312443"/>
                  </a:lnTo>
                  <a:lnTo>
                    <a:pt x="460144" y="284016"/>
                  </a:lnTo>
                  <a:lnTo>
                    <a:pt x="497741" y="257950"/>
                  </a:lnTo>
                  <a:lnTo>
                    <a:pt x="538862" y="234464"/>
                  </a:lnTo>
                  <a:lnTo>
                    <a:pt x="583273" y="213776"/>
                  </a:lnTo>
                  <a:lnTo>
                    <a:pt x="630736" y="196106"/>
                  </a:lnTo>
                  <a:lnTo>
                    <a:pt x="681016" y="181671"/>
                  </a:lnTo>
                  <a:lnTo>
                    <a:pt x="733877" y="170692"/>
                  </a:lnTo>
                  <a:lnTo>
                    <a:pt x="789082" y="163386"/>
                  </a:lnTo>
                  <a:lnTo>
                    <a:pt x="841293" y="160160"/>
                  </a:lnTo>
                  <a:lnTo>
                    <a:pt x="893406" y="160449"/>
                  </a:lnTo>
                  <a:lnTo>
                    <a:pt x="945077" y="164204"/>
                  </a:lnTo>
                  <a:lnTo>
                    <a:pt x="995958" y="171374"/>
                  </a:lnTo>
                  <a:lnTo>
                    <a:pt x="1045703" y="181913"/>
                  </a:lnTo>
                  <a:lnTo>
                    <a:pt x="1093965" y="195770"/>
                  </a:lnTo>
                  <a:lnTo>
                    <a:pt x="1140400" y="212897"/>
                  </a:lnTo>
                  <a:lnTo>
                    <a:pt x="1168879" y="180146"/>
                  </a:lnTo>
                  <a:lnTo>
                    <a:pt x="1202136" y="150795"/>
                  </a:lnTo>
                  <a:lnTo>
                    <a:pt x="1239624" y="124964"/>
                  </a:lnTo>
                  <a:lnTo>
                    <a:pt x="1280792" y="102771"/>
                  </a:lnTo>
                  <a:lnTo>
                    <a:pt x="1325092" y="84334"/>
                  </a:lnTo>
                  <a:lnTo>
                    <a:pt x="1371975" y="69773"/>
                  </a:lnTo>
                  <a:lnTo>
                    <a:pt x="1420891" y="59205"/>
                  </a:lnTo>
                  <a:lnTo>
                    <a:pt x="1471291" y="52750"/>
                  </a:lnTo>
                  <a:lnTo>
                    <a:pt x="1522626" y="50526"/>
                  </a:lnTo>
                  <a:lnTo>
                    <a:pt x="1574347" y="52652"/>
                  </a:lnTo>
                  <a:lnTo>
                    <a:pt x="1625904" y="59246"/>
                  </a:lnTo>
                  <a:lnTo>
                    <a:pt x="1676750" y="70427"/>
                  </a:lnTo>
                  <a:lnTo>
                    <a:pt x="1726334" y="86314"/>
                  </a:lnTo>
                  <a:lnTo>
                    <a:pt x="1779356" y="109800"/>
                  </a:lnTo>
                  <a:lnTo>
                    <a:pt x="1827026" y="138432"/>
                  </a:lnTo>
                  <a:lnTo>
                    <a:pt x="1853861" y="106569"/>
                  </a:lnTo>
                  <a:lnTo>
                    <a:pt x="1886186" y="78519"/>
                  </a:lnTo>
                  <a:lnTo>
                    <a:pt x="1923263" y="54455"/>
                  </a:lnTo>
                  <a:lnTo>
                    <a:pt x="1964358" y="34550"/>
                  </a:lnTo>
                  <a:lnTo>
                    <a:pt x="2008733" y="18979"/>
                  </a:lnTo>
                  <a:lnTo>
                    <a:pt x="2055655" y="7915"/>
                  </a:lnTo>
                  <a:lnTo>
                    <a:pt x="2104386" y="1530"/>
                  </a:lnTo>
                  <a:lnTo>
                    <a:pt x="2154191" y="0"/>
                  </a:lnTo>
                  <a:lnTo>
                    <a:pt x="2204335" y="3496"/>
                  </a:lnTo>
                  <a:lnTo>
                    <a:pt x="2254081" y="12193"/>
                  </a:lnTo>
                  <a:lnTo>
                    <a:pt x="2302694" y="26265"/>
                  </a:lnTo>
                  <a:lnTo>
                    <a:pt x="2370412" y="57338"/>
                  </a:lnTo>
                  <a:lnTo>
                    <a:pt x="2426403" y="98413"/>
                  </a:lnTo>
                  <a:lnTo>
                    <a:pt x="2463776" y="71331"/>
                  </a:lnTo>
                  <a:lnTo>
                    <a:pt x="2504989" y="48555"/>
                  </a:lnTo>
                  <a:lnTo>
                    <a:pt x="2549381" y="30126"/>
                  </a:lnTo>
                  <a:lnTo>
                    <a:pt x="2596289" y="16081"/>
                  </a:lnTo>
                  <a:lnTo>
                    <a:pt x="2645049" y="6458"/>
                  </a:lnTo>
                  <a:lnTo>
                    <a:pt x="2695000" y="1297"/>
                  </a:lnTo>
                  <a:lnTo>
                    <a:pt x="2745479" y="635"/>
                  </a:lnTo>
                  <a:lnTo>
                    <a:pt x="2795822" y="4511"/>
                  </a:lnTo>
                  <a:lnTo>
                    <a:pt x="2845368" y="12963"/>
                  </a:lnTo>
                  <a:lnTo>
                    <a:pt x="2893453" y="26030"/>
                  </a:lnTo>
                  <a:lnTo>
                    <a:pt x="2939416" y="43750"/>
                  </a:lnTo>
                  <a:lnTo>
                    <a:pt x="2982592" y="66162"/>
                  </a:lnTo>
                  <a:lnTo>
                    <a:pt x="3030605" y="100203"/>
                  </a:lnTo>
                  <a:lnTo>
                    <a:pt x="3069319" y="139243"/>
                  </a:lnTo>
                  <a:lnTo>
                    <a:pt x="3097976" y="182360"/>
                  </a:lnTo>
                  <a:lnTo>
                    <a:pt x="3115816" y="228629"/>
                  </a:lnTo>
                  <a:lnTo>
                    <a:pt x="3171506" y="242233"/>
                  </a:lnTo>
                  <a:lnTo>
                    <a:pt x="3222889" y="260546"/>
                  </a:lnTo>
                  <a:lnTo>
                    <a:pt x="3269602" y="283122"/>
                  </a:lnTo>
                  <a:lnTo>
                    <a:pt x="3311283" y="309512"/>
                  </a:lnTo>
                  <a:lnTo>
                    <a:pt x="3347569" y="339269"/>
                  </a:lnTo>
                  <a:lnTo>
                    <a:pt x="3378097" y="371946"/>
                  </a:lnTo>
                  <a:lnTo>
                    <a:pt x="3402505" y="407095"/>
                  </a:lnTo>
                  <a:lnTo>
                    <a:pt x="3420430" y="444268"/>
                  </a:lnTo>
                  <a:lnTo>
                    <a:pt x="3431509" y="483018"/>
                  </a:lnTo>
                  <a:lnTo>
                    <a:pt x="3435381" y="522897"/>
                  </a:lnTo>
                  <a:lnTo>
                    <a:pt x="3431682" y="563459"/>
                  </a:lnTo>
                  <a:lnTo>
                    <a:pt x="3420050" y="604254"/>
                  </a:lnTo>
                  <a:lnTo>
                    <a:pt x="3400208" y="644451"/>
                  </a:lnTo>
                  <a:lnTo>
                    <a:pt x="3434182" y="679357"/>
                  </a:lnTo>
                  <a:lnTo>
                    <a:pt x="3462071" y="715894"/>
                  </a:lnTo>
                  <a:lnTo>
                    <a:pt x="3483935" y="753731"/>
                  </a:lnTo>
                  <a:lnTo>
                    <a:pt x="3499838" y="792536"/>
                  </a:lnTo>
                  <a:lnTo>
                    <a:pt x="3509841" y="831977"/>
                  </a:lnTo>
                  <a:lnTo>
                    <a:pt x="3514006" y="871721"/>
                  </a:lnTo>
                  <a:lnTo>
                    <a:pt x="3512393" y="911438"/>
                  </a:lnTo>
                  <a:lnTo>
                    <a:pt x="3505067" y="950796"/>
                  </a:lnTo>
                  <a:lnTo>
                    <a:pt x="3492087" y="989462"/>
                  </a:lnTo>
                  <a:lnTo>
                    <a:pt x="3473516" y="1027105"/>
                  </a:lnTo>
                  <a:lnTo>
                    <a:pt x="3449415" y="1063393"/>
                  </a:lnTo>
                  <a:lnTo>
                    <a:pt x="3419847" y="1097995"/>
                  </a:lnTo>
                  <a:lnTo>
                    <a:pt x="3384872" y="1130577"/>
                  </a:lnTo>
                  <a:lnTo>
                    <a:pt x="3344554" y="1160810"/>
                  </a:lnTo>
                  <a:lnTo>
                    <a:pt x="3298953" y="1188360"/>
                  </a:lnTo>
                  <a:lnTo>
                    <a:pt x="3252361" y="1210994"/>
                  </a:lnTo>
                  <a:lnTo>
                    <a:pt x="3202916" y="1230069"/>
                  </a:lnTo>
                  <a:lnTo>
                    <a:pt x="3151028" y="1245463"/>
                  </a:lnTo>
                  <a:lnTo>
                    <a:pt x="3097108" y="1257054"/>
                  </a:lnTo>
                  <a:lnTo>
                    <a:pt x="3041566" y="1264721"/>
                  </a:lnTo>
                  <a:lnTo>
                    <a:pt x="3037966" y="1303302"/>
                  </a:lnTo>
                  <a:lnTo>
                    <a:pt x="3028291" y="1340540"/>
                  </a:lnTo>
                  <a:lnTo>
                    <a:pt x="3012896" y="1376189"/>
                  </a:lnTo>
                  <a:lnTo>
                    <a:pt x="2992139" y="1410003"/>
                  </a:lnTo>
                  <a:lnTo>
                    <a:pt x="2966373" y="1441735"/>
                  </a:lnTo>
                  <a:lnTo>
                    <a:pt x="2935955" y="1471140"/>
                  </a:lnTo>
                  <a:lnTo>
                    <a:pt x="2901240" y="1497971"/>
                  </a:lnTo>
                  <a:lnTo>
                    <a:pt x="2862584" y="1521982"/>
                  </a:lnTo>
                  <a:lnTo>
                    <a:pt x="2820341" y="1542926"/>
                  </a:lnTo>
                  <a:lnTo>
                    <a:pt x="2774868" y="1560557"/>
                  </a:lnTo>
                  <a:lnTo>
                    <a:pt x="2726520" y="1574630"/>
                  </a:lnTo>
                  <a:lnTo>
                    <a:pt x="2675653" y="1584897"/>
                  </a:lnTo>
                  <a:lnTo>
                    <a:pt x="2622621" y="1591113"/>
                  </a:lnTo>
                  <a:lnTo>
                    <a:pt x="2567781" y="1593032"/>
                  </a:lnTo>
                  <a:lnTo>
                    <a:pt x="2516049" y="1590725"/>
                  </a:lnTo>
                  <a:lnTo>
                    <a:pt x="2465220" y="1584460"/>
                  </a:lnTo>
                  <a:lnTo>
                    <a:pt x="2415743" y="1574327"/>
                  </a:lnTo>
                  <a:lnTo>
                    <a:pt x="2368068" y="1560417"/>
                  </a:lnTo>
                  <a:lnTo>
                    <a:pt x="2322646" y="1542820"/>
                  </a:lnTo>
                  <a:lnTo>
                    <a:pt x="2304933" y="1578042"/>
                  </a:lnTo>
                  <a:lnTo>
                    <a:pt x="2282971" y="1611305"/>
                  </a:lnTo>
                  <a:lnTo>
                    <a:pt x="2257047" y="1642501"/>
                  </a:lnTo>
                  <a:lnTo>
                    <a:pt x="2227447" y="1671522"/>
                  </a:lnTo>
                  <a:lnTo>
                    <a:pt x="2194459" y="1698260"/>
                  </a:lnTo>
                  <a:lnTo>
                    <a:pt x="2158368" y="1722605"/>
                  </a:lnTo>
                  <a:lnTo>
                    <a:pt x="2119463" y="1744450"/>
                  </a:lnTo>
                  <a:lnTo>
                    <a:pt x="2078028" y="1763687"/>
                  </a:lnTo>
                  <a:lnTo>
                    <a:pt x="2034351" y="1780206"/>
                  </a:lnTo>
                  <a:lnTo>
                    <a:pt x="1988719" y="1793899"/>
                  </a:lnTo>
                  <a:lnTo>
                    <a:pt x="1941418" y="1804658"/>
                  </a:lnTo>
                  <a:lnTo>
                    <a:pt x="1892735" y="1812375"/>
                  </a:lnTo>
                  <a:lnTo>
                    <a:pt x="1842957" y="1816941"/>
                  </a:lnTo>
                  <a:lnTo>
                    <a:pt x="1792369" y="1818248"/>
                  </a:lnTo>
                  <a:lnTo>
                    <a:pt x="1741260" y="1816188"/>
                  </a:lnTo>
                  <a:lnTo>
                    <a:pt x="1689916" y="1810651"/>
                  </a:lnTo>
                  <a:lnTo>
                    <a:pt x="1638623" y="1801530"/>
                  </a:lnTo>
                  <a:lnTo>
                    <a:pt x="1587600" y="1788637"/>
                  </a:lnTo>
                  <a:lnTo>
                    <a:pt x="1538916" y="1772360"/>
                  </a:lnTo>
                  <a:lnTo>
                    <a:pt x="1492884" y="1752861"/>
                  </a:lnTo>
                  <a:lnTo>
                    <a:pt x="1449815" y="1730307"/>
                  </a:lnTo>
                  <a:lnTo>
                    <a:pt x="1410023" y="1704859"/>
                  </a:lnTo>
                  <a:lnTo>
                    <a:pt x="1373820" y="1676682"/>
                  </a:lnTo>
                  <a:lnTo>
                    <a:pt x="1341520" y="1645941"/>
                  </a:lnTo>
                  <a:lnTo>
                    <a:pt x="1293948" y="1664261"/>
                  </a:lnTo>
                  <a:lnTo>
                    <a:pt x="1245165" y="1679402"/>
                  </a:lnTo>
                  <a:lnTo>
                    <a:pt x="1195427" y="1691407"/>
                  </a:lnTo>
                  <a:lnTo>
                    <a:pt x="1144995" y="1700324"/>
                  </a:lnTo>
                  <a:lnTo>
                    <a:pt x="1094125" y="1706197"/>
                  </a:lnTo>
                  <a:lnTo>
                    <a:pt x="1043077" y="1709071"/>
                  </a:lnTo>
                  <a:lnTo>
                    <a:pt x="992109" y="1708993"/>
                  </a:lnTo>
                  <a:lnTo>
                    <a:pt x="941479" y="1706008"/>
                  </a:lnTo>
                  <a:lnTo>
                    <a:pt x="891446" y="1700161"/>
                  </a:lnTo>
                  <a:lnTo>
                    <a:pt x="842268" y="1691497"/>
                  </a:lnTo>
                  <a:lnTo>
                    <a:pt x="794203" y="1680063"/>
                  </a:lnTo>
                  <a:lnTo>
                    <a:pt x="747510" y="1665904"/>
                  </a:lnTo>
                  <a:lnTo>
                    <a:pt x="702446" y="1649065"/>
                  </a:lnTo>
                  <a:lnTo>
                    <a:pt x="659272" y="1629591"/>
                  </a:lnTo>
                  <a:lnTo>
                    <a:pt x="618244" y="1607529"/>
                  </a:lnTo>
                  <a:lnTo>
                    <a:pt x="579622" y="1582923"/>
                  </a:lnTo>
                  <a:lnTo>
                    <a:pt x="543663" y="1555819"/>
                  </a:lnTo>
                  <a:lnTo>
                    <a:pt x="510626" y="1526263"/>
                  </a:lnTo>
                  <a:lnTo>
                    <a:pt x="480769" y="1494300"/>
                  </a:lnTo>
                  <a:lnTo>
                    <a:pt x="474139" y="1486306"/>
                  </a:lnTo>
                  <a:lnTo>
                    <a:pt x="421700" y="1487914"/>
                  </a:lnTo>
                  <a:lnTo>
                    <a:pt x="370777" y="1484219"/>
                  </a:lnTo>
                  <a:lnTo>
                    <a:pt x="321978" y="1475560"/>
                  </a:lnTo>
                  <a:lnTo>
                    <a:pt x="275910" y="1462273"/>
                  </a:lnTo>
                  <a:lnTo>
                    <a:pt x="233183" y="1444696"/>
                  </a:lnTo>
                  <a:lnTo>
                    <a:pt x="194403" y="1423167"/>
                  </a:lnTo>
                  <a:lnTo>
                    <a:pt x="160180" y="1398024"/>
                  </a:lnTo>
                  <a:lnTo>
                    <a:pt x="131122" y="1369603"/>
                  </a:lnTo>
                  <a:lnTo>
                    <a:pt x="107836" y="1338242"/>
                  </a:lnTo>
                  <a:lnTo>
                    <a:pt x="81013" y="1268052"/>
                  </a:lnTo>
                  <a:lnTo>
                    <a:pt x="79197" y="1224523"/>
                  </a:lnTo>
                  <a:lnTo>
                    <a:pt x="88045" y="1181910"/>
                  </a:lnTo>
                  <a:lnTo>
                    <a:pt x="107122" y="1141146"/>
                  </a:lnTo>
                  <a:lnTo>
                    <a:pt x="135991" y="1103161"/>
                  </a:lnTo>
                  <a:lnTo>
                    <a:pt x="174216" y="1068888"/>
                  </a:lnTo>
                  <a:lnTo>
                    <a:pt x="127138" y="1045561"/>
                  </a:lnTo>
                  <a:lnTo>
                    <a:pt x="87023" y="1017935"/>
                  </a:lnTo>
                  <a:lnTo>
                    <a:pt x="54132" y="986712"/>
                  </a:lnTo>
                  <a:lnTo>
                    <a:pt x="28724" y="952599"/>
                  </a:lnTo>
                  <a:lnTo>
                    <a:pt x="11059" y="916299"/>
                  </a:lnTo>
                  <a:lnTo>
                    <a:pt x="1398" y="878518"/>
                  </a:lnTo>
                  <a:lnTo>
                    <a:pt x="0" y="839959"/>
                  </a:lnTo>
                  <a:lnTo>
                    <a:pt x="7124" y="801328"/>
                  </a:lnTo>
                  <a:lnTo>
                    <a:pt x="23032" y="763329"/>
                  </a:lnTo>
                  <a:lnTo>
                    <a:pt x="47982" y="726667"/>
                  </a:lnTo>
                  <a:lnTo>
                    <a:pt x="79832" y="694290"/>
                  </a:lnTo>
                  <a:lnTo>
                    <a:pt x="117973" y="666186"/>
                  </a:lnTo>
                  <a:lnTo>
                    <a:pt x="161552" y="642743"/>
                  </a:lnTo>
                  <a:lnTo>
                    <a:pt x="209719" y="624350"/>
                  </a:lnTo>
                  <a:lnTo>
                    <a:pt x="261622" y="611394"/>
                  </a:lnTo>
                  <a:lnTo>
                    <a:pt x="316408" y="604265"/>
                  </a:lnTo>
                  <a:lnTo>
                    <a:pt x="319364" y="598604"/>
                  </a:lnTo>
                  <a:close/>
                </a:path>
                <a:path w="3514090" h="1818639">
                  <a:moveTo>
                    <a:pt x="383796" y="1095340"/>
                  </a:moveTo>
                  <a:lnTo>
                    <a:pt x="330077" y="1095400"/>
                  </a:lnTo>
                  <a:lnTo>
                    <a:pt x="277266" y="1089734"/>
                  </a:lnTo>
                  <a:lnTo>
                    <a:pt x="226266" y="1078488"/>
                  </a:lnTo>
                  <a:lnTo>
                    <a:pt x="177981" y="1061809"/>
                  </a:lnTo>
                </a:path>
                <a:path w="3514090" h="1818639">
                  <a:moveTo>
                    <a:pt x="565387" y="1462294"/>
                  </a:moveTo>
                  <a:lnTo>
                    <a:pt x="543475" y="1467856"/>
                  </a:lnTo>
                  <a:lnTo>
                    <a:pt x="521115" y="1472396"/>
                  </a:lnTo>
                  <a:lnTo>
                    <a:pt x="498378" y="1475895"/>
                  </a:lnTo>
                  <a:lnTo>
                    <a:pt x="475339" y="1478338"/>
                  </a:lnTo>
                </a:path>
                <a:path w="3514090" h="1818639">
                  <a:moveTo>
                    <a:pt x="1341319" y="1638606"/>
                  </a:moveTo>
                  <a:lnTo>
                    <a:pt x="1325693" y="1621094"/>
                  </a:lnTo>
                  <a:lnTo>
                    <a:pt x="1311423" y="1603030"/>
                  </a:lnTo>
                  <a:lnTo>
                    <a:pt x="1298536" y="1584454"/>
                  </a:lnTo>
                  <a:lnTo>
                    <a:pt x="1287062" y="1565401"/>
                  </a:lnTo>
                </a:path>
                <a:path w="3514090" h="1818639">
                  <a:moveTo>
                    <a:pt x="2344673" y="1456060"/>
                  </a:moveTo>
                  <a:lnTo>
                    <a:pt x="2341512" y="1476426"/>
                  </a:lnTo>
                  <a:lnTo>
                    <a:pt x="2336839" y="1496628"/>
                  </a:lnTo>
                  <a:lnTo>
                    <a:pt x="2330666" y="1516626"/>
                  </a:lnTo>
                  <a:lnTo>
                    <a:pt x="2323003" y="1536380"/>
                  </a:lnTo>
                </a:path>
                <a:path w="3514090" h="1818639">
                  <a:moveTo>
                    <a:pt x="2775448" y="959744"/>
                  </a:moveTo>
                  <a:lnTo>
                    <a:pt x="2827448" y="980552"/>
                  </a:lnTo>
                  <a:lnTo>
                    <a:pt x="2874634" y="1005461"/>
                  </a:lnTo>
                  <a:lnTo>
                    <a:pt x="2916643" y="1034057"/>
                  </a:lnTo>
                  <a:lnTo>
                    <a:pt x="2953112" y="1065928"/>
                  </a:lnTo>
                  <a:lnTo>
                    <a:pt x="2983677" y="1100660"/>
                  </a:lnTo>
                  <a:lnTo>
                    <a:pt x="3007974" y="1137842"/>
                  </a:lnTo>
                  <a:lnTo>
                    <a:pt x="3025641" y="1177059"/>
                  </a:lnTo>
                  <a:lnTo>
                    <a:pt x="3036313" y="1217899"/>
                  </a:lnTo>
                  <a:lnTo>
                    <a:pt x="3039628" y="1259950"/>
                  </a:lnTo>
                </a:path>
                <a:path w="3514090" h="1818639">
                  <a:moveTo>
                    <a:pt x="3398545" y="640002"/>
                  </a:moveTo>
                  <a:lnTo>
                    <a:pt x="3376211" y="671612"/>
                  </a:lnTo>
                  <a:lnTo>
                    <a:pt x="3348966" y="701099"/>
                  </a:lnTo>
                  <a:lnTo>
                    <a:pt x="3317105" y="728180"/>
                  </a:lnTo>
                  <a:lnTo>
                    <a:pt x="3280927" y="752572"/>
                  </a:lnTo>
                </a:path>
                <a:path w="3514090" h="1818639">
                  <a:moveTo>
                    <a:pt x="3116298" y="222319"/>
                  </a:moveTo>
                  <a:lnTo>
                    <a:pt x="3119210" y="235520"/>
                  </a:lnTo>
                  <a:lnTo>
                    <a:pt x="3121219" y="248796"/>
                  </a:lnTo>
                  <a:lnTo>
                    <a:pt x="3122317" y="262124"/>
                  </a:lnTo>
                  <a:lnTo>
                    <a:pt x="3122499" y="275482"/>
                  </a:lnTo>
                </a:path>
                <a:path w="3514090" h="1818639">
                  <a:moveTo>
                    <a:pt x="2365065" y="160306"/>
                  </a:moveTo>
                  <a:lnTo>
                    <a:pt x="2377476" y="142239"/>
                  </a:lnTo>
                  <a:lnTo>
                    <a:pt x="2391695" y="124872"/>
                  </a:lnTo>
                  <a:lnTo>
                    <a:pt x="2407662" y="108272"/>
                  </a:lnTo>
                  <a:lnTo>
                    <a:pt x="2425317" y="92506"/>
                  </a:lnTo>
                </a:path>
                <a:path w="3514090" h="1818639">
                  <a:moveTo>
                    <a:pt x="1801437" y="192617"/>
                  </a:moveTo>
                  <a:lnTo>
                    <a:pt x="1806790" y="177540"/>
                  </a:lnTo>
                  <a:lnTo>
                    <a:pt x="1813453" y="162740"/>
                  </a:lnTo>
                  <a:lnTo>
                    <a:pt x="1821401" y="148261"/>
                  </a:lnTo>
                  <a:lnTo>
                    <a:pt x="1830614" y="134145"/>
                  </a:lnTo>
                </a:path>
                <a:path w="3514090" h="1818639">
                  <a:moveTo>
                    <a:pt x="1139983" y="212475"/>
                  </a:moveTo>
                  <a:lnTo>
                    <a:pt x="1168183" y="224942"/>
                  </a:lnTo>
                  <a:lnTo>
                    <a:pt x="1195234" y="238578"/>
                  </a:lnTo>
                  <a:lnTo>
                    <a:pt x="1221062" y="253345"/>
                  </a:lnTo>
                  <a:lnTo>
                    <a:pt x="1245596" y="269202"/>
                  </a:lnTo>
                </a:path>
                <a:path w="3514090" h="1818639">
                  <a:moveTo>
                    <a:pt x="337809" y="658304"/>
                  </a:moveTo>
                  <a:lnTo>
                    <a:pt x="331947" y="643584"/>
                  </a:lnTo>
                  <a:lnTo>
                    <a:pt x="326917" y="628718"/>
                  </a:lnTo>
                  <a:lnTo>
                    <a:pt x="322726" y="613724"/>
                  </a:lnTo>
                  <a:lnTo>
                    <a:pt x="319377" y="598619"/>
                  </a:lnTo>
                </a:path>
              </a:pathLst>
            </a:custGeom>
            <a:ln w="1746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A9788D64-9251-6A10-85F4-3E129D88FD47}"/>
                </a:ext>
              </a:extLst>
            </p:cNvPr>
            <p:cNvSpPr/>
            <p:nvPr/>
          </p:nvSpPr>
          <p:spPr>
            <a:xfrm>
              <a:off x="835818" y="4386605"/>
              <a:ext cx="3649979" cy="4648835"/>
            </a:xfrm>
            <a:custGeom>
              <a:avLst/>
              <a:gdLst/>
              <a:ahLst/>
              <a:cxnLst/>
              <a:rect l="l" t="t" r="r" b="b"/>
              <a:pathLst>
                <a:path w="3649979" h="4648834">
                  <a:moveTo>
                    <a:pt x="0" y="0"/>
                  </a:moveTo>
                  <a:lnTo>
                    <a:pt x="3649672" y="0"/>
                  </a:lnTo>
                  <a:lnTo>
                    <a:pt x="3649672" y="4648555"/>
                  </a:lnTo>
                  <a:lnTo>
                    <a:pt x="0" y="4648555"/>
                  </a:lnTo>
                  <a:lnTo>
                    <a:pt x="0" y="0"/>
                  </a:lnTo>
                  <a:close/>
                </a:path>
              </a:pathLst>
            </a:custGeom>
            <a:ln w="17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44C6B880-34CB-5B7D-934E-53FBB9D908FD}"/>
                </a:ext>
              </a:extLst>
            </p:cNvPr>
            <p:cNvSpPr/>
            <p:nvPr/>
          </p:nvSpPr>
          <p:spPr>
            <a:xfrm>
              <a:off x="4695024" y="4386605"/>
              <a:ext cx="3649979" cy="4648835"/>
            </a:xfrm>
            <a:custGeom>
              <a:avLst/>
              <a:gdLst/>
              <a:ahLst/>
              <a:cxnLst/>
              <a:rect l="l" t="t" r="r" b="b"/>
              <a:pathLst>
                <a:path w="3649979" h="4648834">
                  <a:moveTo>
                    <a:pt x="0" y="0"/>
                  </a:moveTo>
                  <a:lnTo>
                    <a:pt x="3649672" y="0"/>
                  </a:lnTo>
                  <a:lnTo>
                    <a:pt x="3649672" y="4648555"/>
                  </a:lnTo>
                  <a:lnTo>
                    <a:pt x="0" y="4648555"/>
                  </a:lnTo>
                  <a:lnTo>
                    <a:pt x="0" y="0"/>
                  </a:lnTo>
                  <a:close/>
                </a:path>
              </a:pathLst>
            </a:custGeom>
            <a:ln w="17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6996F097-4F3A-D8C5-80E4-364E5ADC106A}"/>
                </a:ext>
              </a:extLst>
            </p:cNvPr>
            <p:cNvSpPr/>
            <p:nvPr/>
          </p:nvSpPr>
          <p:spPr>
            <a:xfrm>
              <a:off x="8554237" y="4386605"/>
              <a:ext cx="3649979" cy="4648835"/>
            </a:xfrm>
            <a:custGeom>
              <a:avLst/>
              <a:gdLst/>
              <a:ahLst/>
              <a:cxnLst/>
              <a:rect l="l" t="t" r="r" b="b"/>
              <a:pathLst>
                <a:path w="3649979" h="4648834">
                  <a:moveTo>
                    <a:pt x="0" y="0"/>
                  </a:moveTo>
                  <a:lnTo>
                    <a:pt x="3649672" y="0"/>
                  </a:lnTo>
                  <a:lnTo>
                    <a:pt x="3649672" y="4648555"/>
                  </a:lnTo>
                  <a:lnTo>
                    <a:pt x="0" y="4648555"/>
                  </a:lnTo>
                  <a:lnTo>
                    <a:pt x="0" y="0"/>
                  </a:lnTo>
                  <a:close/>
                </a:path>
              </a:pathLst>
            </a:custGeom>
            <a:ln w="17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2001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אסטרטגיות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Branching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Branching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מאפשרות ניהול יעיל של פיתוח תוכנה על ידי יצירת ענפים נפרדים לעבודה על תכונות חדשות או תיקון באגים.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כל ענף מייצג סביבת עבודה עצמאית, ומאפשר למפתחים לבצע שינויים מבלי להשפיע על הקוד הראשי.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לאחר השלמת העבודה, ניתן למזג את השינויים חזרה לענף הראשי.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שימוש נכון באסטרטגיות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Branching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תורם לשיפור שיתוף הפעולה בין מפתחים, ניהול גרסאות גמיש ובידוד שינויים.</a:t>
            </a: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54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אסטרטגיות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Branching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0C4E4F4-6824-1A04-D318-A6EEC277BB55}"/>
              </a:ext>
            </a:extLst>
          </p:cNvPr>
          <p:cNvSpPr/>
          <p:nvPr/>
        </p:nvSpPr>
        <p:spPr>
          <a:xfrm>
            <a:off x="2234045" y="2545975"/>
            <a:ext cx="7723909" cy="3374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63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013-AD6E-3696-925D-8013D61F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לו"ז שלנו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7E88FC3-FD27-CAF2-4B52-FC774DB0F70B}"/>
              </a:ext>
            </a:extLst>
          </p:cNvPr>
          <p:cNvSpPr txBox="1">
            <a:spLocks/>
          </p:cNvSpPr>
          <p:nvPr/>
        </p:nvSpPr>
        <p:spPr>
          <a:xfrm>
            <a:off x="5284773" y="2124636"/>
            <a:ext cx="6335115" cy="3767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numCol="2" rtlCol="1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משך הקורס: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3.02.2025</a:t>
            </a:r>
            <a:b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24.02.2025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ימי לימוד: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יום ב'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9:00-13:00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היקף שעות: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שעות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מספר מפגשים: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מפגשים</a:t>
            </a:r>
            <a:endParaRPr lang="he-IL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הסוד הוא בתיזמון, או: איך לבנות סדר יום אידיאלי - זה הזמן">
            <a:extLst>
              <a:ext uri="{FF2B5EF4-FFF2-40B4-BE49-F238E27FC236}">
                <a16:creationId xmlns:a16="http://schemas.microsoft.com/office/drawing/2014/main" id="{B5CCCFAA-449C-FA9D-E592-BF195DC3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2" y="2562356"/>
            <a:ext cx="4438622" cy="2892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91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Version Control - Best Practices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איך להשתמש נכון בניהול גרסאות? הנה כמה עקרונות חשובים: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השתמשו בהערות טובות – תיאור ברור לכל שינוי.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בצעו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בתדירות גבוהה – עדיף שינויים קטנים על פני גדולים.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יחיד מול ריבוי פרויקטים – איזון בין הפרדה לאיחוד.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Branch/Tag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במקום המתאים – סניפים לתכונות חדשות, תגיות לגרסאות יציבות.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הימנעו מקבצים בינאריים גדולים – הם מאטים את המערכת.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למדו לעבוד עם שורת הפקודה והכלים הגרפיים – שליטה טובה יותר במערכת.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68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0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כוללת: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תשתית המתוכננת לעבודה בסביבת ענן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תמיכה באוטומציה מלאה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סקלאביליות דינמית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גמישות ועמידות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דוגמאות: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Terraform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, הגדרת משאבים ב-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Kubernetes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Auto-Scaling</a:t>
            </a: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" b="3878"/>
          <a:stretch/>
        </p:blipFill>
        <p:spPr bwMode="auto">
          <a:xfrm>
            <a:off x="448235" y="2877248"/>
            <a:ext cx="3926541" cy="24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9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יתרונות: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חשיבות האוטומציה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ניהול תצורה מרכזי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מדידה וניטור מתמיד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" b="3878"/>
          <a:stretch/>
        </p:blipFill>
        <p:spPr bwMode="auto">
          <a:xfrm>
            <a:off x="448235" y="2877248"/>
            <a:ext cx="3926541" cy="24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52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 fontScale="85000" lnSpcReduction="20000"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  <a:endParaRPr lang="he-IL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כולל: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שכבת תשתית ייעודית לניהול תקשורת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ניהול אבטחה ובקרת גישה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ניטור וטלמטריה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ניהול תעבורה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רכיבים מרכזיים: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Sidecar Proxies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 Gateway Integration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3" name="Picture 3" descr="Service Mesh Architecture: Components &amp; 5 Design Considerations">
            <a:extLst>
              <a:ext uri="{FF2B5EF4-FFF2-40B4-BE49-F238E27FC236}">
                <a16:creationId xmlns:a16="http://schemas.microsoft.com/office/drawing/2014/main" id="{01DDBC7B-52D0-6CBE-3F7B-5A60D292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" y="1853754"/>
            <a:ext cx="7269686" cy="380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85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070" y="2115670"/>
            <a:ext cx="3452783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  <a:endParaRPr lang="he-IL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מישור הבקרה. זהו ה"מוח" של המערכת. הוא מנהל ומגדיר את רשת השירותים 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) תחשבו על זה כמגדל פיקוח שמפקח על כל מיקרו-שירות.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מישור הנתונים. כאן מתבצעת הפעולה האמיתית. הוא מורכב מפרוקסים קלים 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Sidecars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) שנפרסים ליד כל מופע של אפליקציה. הפרוקסים הללו מטפלים בכל התקשורת בין המופעים.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3" name="Picture 3" descr="Service Mesh Architecture: Components &amp; 5 Design Considerations">
            <a:extLst>
              <a:ext uri="{FF2B5EF4-FFF2-40B4-BE49-F238E27FC236}">
                <a16:creationId xmlns:a16="http://schemas.microsoft.com/office/drawing/2014/main" id="{01DDBC7B-52D0-6CBE-3F7B-5A60D292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" y="1853754"/>
            <a:ext cx="7269686" cy="380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74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070" y="2115670"/>
            <a:ext cx="3452783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  <a:endParaRPr lang="he-IL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Sidecar Proxies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פרוקסי קל שנפרס ליד כל מופע. הוא מנתב ומנהל את כל התעבורה הרשתית אל וממופע.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API Gateway Integration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ממשק שורת פקודה. המישור הבקרה ניתן להתממשק עם ממשקי שורת פקודה או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APIs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, מה שמאפשר אוטומציה ואינטגרציה עם מערכות אחרות.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3" name="Picture 3" descr="Service Mesh Architecture: Components &amp; 5 Design Considerations">
            <a:extLst>
              <a:ext uri="{FF2B5EF4-FFF2-40B4-BE49-F238E27FC236}">
                <a16:creationId xmlns:a16="http://schemas.microsoft.com/office/drawing/2014/main" id="{01DDBC7B-52D0-6CBE-3F7B-5A60D292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" y="1853754"/>
            <a:ext cx="7269686" cy="380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276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115670"/>
            <a:ext cx="46540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API Gateways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שער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הוא רכיב שיושב מול ממשקי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שך השרות ופועל כנקודת כניסה יחידה לכל בקשות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הוא יכול לטפל במשימות כמו אימות, הרשאה, הגבלת קצב ושמירה במטמון.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זה יכול לפשט את ארכיטקטורת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של השירות ולהקל על ניהול ממשקי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7" name="Picture 3" descr="API Gateway Pattern. In this article, we are going to talk… | by Mehmet  Ozkaya | Design Microservices Architecture with Patterns &amp; Principles |  Medium">
            <a:extLst>
              <a:ext uri="{FF2B5EF4-FFF2-40B4-BE49-F238E27FC236}">
                <a16:creationId xmlns:a16="http://schemas.microsoft.com/office/drawing/2014/main" id="{6A645B61-BEFF-88C2-651B-738D3B6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9" y="2443753"/>
            <a:ext cx="5732991" cy="328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35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115670"/>
            <a:ext cx="46540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API Gateways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יתרונות: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אבטחה משופרת: 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יכולים לעזור להגן על ממשקי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מפני גישה לא מורשית.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ביצועים מוגברים: 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יכולים לשמור בתשובות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במטמון, מה שיכול לשפר את הביצועים.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ניהול פשוט: 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יכולים להקל על ניהול ממשקי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יכולת הרחבה משופרת: 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יכולים לעזור להרחיב את ממשקי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7" name="Picture 3" descr="API Gateway Pattern. In this article, we are going to talk… | by Mehmet  Ozkaya | Design Microservices Architecture with Patterns &amp; Principles |  Medium">
            <a:extLst>
              <a:ext uri="{FF2B5EF4-FFF2-40B4-BE49-F238E27FC236}">
                <a16:creationId xmlns:a16="http://schemas.microsoft.com/office/drawing/2014/main" id="{6A645B61-BEFF-88C2-651B-738D3B6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9" y="2443753"/>
            <a:ext cx="5732991" cy="328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10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115670"/>
            <a:ext cx="46540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API Gateways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עוד נקודות חשובות: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משמשים לעתים קרובות בארכיטקטורות של מיקרו-שירותים.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ישנם פתרונות רבים ושונים לשערי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זמינים, הן בקוד פתוח והן מסחריים.</a:t>
            </a:r>
          </a:p>
        </p:txBody>
      </p:sp>
      <p:pic>
        <p:nvPicPr>
          <p:cNvPr id="11267" name="Picture 3" descr="API Gateway Pattern. In this article, we are going to talk… | by Mehmet  Ozkaya | Design Microservices Architecture with Patterns &amp; Principles |  Medium">
            <a:extLst>
              <a:ext uri="{FF2B5EF4-FFF2-40B4-BE49-F238E27FC236}">
                <a16:creationId xmlns:a16="http://schemas.microsoft.com/office/drawing/2014/main" id="{6A645B61-BEFF-88C2-651B-738D3B6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9" y="2443753"/>
            <a:ext cx="5732991" cy="328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73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013-AD6E-3696-925D-8013D61F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סדר יום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7E88FC3-FD27-CAF2-4B52-FC774DB0F70B}"/>
              </a:ext>
            </a:extLst>
          </p:cNvPr>
          <p:cNvSpPr txBox="1">
            <a:spLocks/>
          </p:cNvSpPr>
          <p:nvPr/>
        </p:nvSpPr>
        <p:spPr>
          <a:xfrm>
            <a:off x="5284773" y="2151528"/>
            <a:ext cx="6335115" cy="3767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numCol="2" rtlCol="1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9:00-10:15 - חלק 1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10:15-10:25 - הפסקה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10:25-11:35 - חלק 2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11:35-11:45 - הפסקה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11:45-13:00 - חלק 3</a:t>
            </a:r>
          </a:p>
        </p:txBody>
      </p:sp>
      <p:pic>
        <p:nvPicPr>
          <p:cNvPr id="5" name="Picture 2" descr="הסוד הוא בתיזמון, או: איך לבנות סדר יום אידיאלי - זה הזמן">
            <a:extLst>
              <a:ext uri="{FF2B5EF4-FFF2-40B4-BE49-F238E27FC236}">
                <a16:creationId xmlns:a16="http://schemas.microsoft.com/office/drawing/2014/main" id="{E3652FE7-F3DA-F77C-797D-4389FFDC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2" y="2562356"/>
            <a:ext cx="4438622" cy="2892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843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15670"/>
            <a:ext cx="4958854" cy="3937811"/>
          </a:xfrm>
        </p:spPr>
        <p:txBody>
          <a:bodyPr>
            <a:normAutofit lnSpcReduction="10000"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גילוי שירותים 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) הוא מנגנון שמאפשר למערכות שונות למצוא ולתקשר אחת עם השנייה באופן דינמי, ללא צורך בהגדרות קשיחות של כתובות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ופורטים. גילוי שירותים הוא מרכיב חשוב בארכיטקטורות מבוזרות, והוא מאפשר גמישות ודינמיות בניהול שירותים. שילוב של רישום שירותים ובדיקות תקינות מבטיח זמינות גבוהה של השירותים. עקרונות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Client-Side Discovery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Server-Side Discovery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Registry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Health Checking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0" name="Picture 2" descr="What is Service Discovery in Microservices? 🔆 Implementation">
            <a:extLst>
              <a:ext uri="{FF2B5EF4-FFF2-40B4-BE49-F238E27FC236}">
                <a16:creationId xmlns:a16="http://schemas.microsoft.com/office/drawing/2014/main" id="{51AD6A3C-E8B4-494A-86D5-E96E4FFD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8" y="1962927"/>
            <a:ext cx="5834402" cy="378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9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15670"/>
            <a:ext cx="49588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Client-Side Discovery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הלקוח (למשל, שירות אחר) מחזיק רשימה של כל המופעים הזמינים של השירות שהוא רוצה לצרוך. הלקוח בוחר מופע באופן עצמאי.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Server-Side Discovery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הלקוח פונה לשרת ייעודי 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Load Balancer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או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Proxy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) שמודע לכל המופעים הזמינים של השירות. השרת מפנה את הבקשה לאחד המופעים (לפי אלגוריתם).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0" name="Picture 2" descr="What is Service Discovery in Microservices? 🔆 Implementation">
            <a:extLst>
              <a:ext uri="{FF2B5EF4-FFF2-40B4-BE49-F238E27FC236}">
                <a16:creationId xmlns:a16="http://schemas.microsoft.com/office/drawing/2014/main" id="{51AD6A3C-E8B4-494A-86D5-E96E4FFD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8" y="1962927"/>
            <a:ext cx="5834402" cy="378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80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15670"/>
            <a:ext cx="49588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Service Registry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מאגר מרכזי שבו שירותים נרשמים עם המידע שלהם (כתובת, פורט,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). שירותים יכולים לרשום את עצמם בעת ההפעלה ולהסיר את עצמם בעת כיבוי.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Health Checking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מנגנון שבודק באופן קבוע את תקינות המופעים של השירות. מופעים לא תקינים מוסרים מה-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Registry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או מה-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Load Balancer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, כך שלקוחות לא ינסו לפנות אליהם. בדיקות תקינות יכולות להיות פשוטות (למשל, בדיקת חיבוריות) או מורכבות (למשל, בדיקות פונקציונליות).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0" name="Picture 2" descr="What is Service Discovery in Microservices? 🔆 Implementation">
            <a:extLst>
              <a:ext uri="{FF2B5EF4-FFF2-40B4-BE49-F238E27FC236}">
                <a16:creationId xmlns:a16="http://schemas.microsoft.com/office/drawing/2014/main" id="{51AD6A3C-E8B4-494A-86D5-E96E4FFD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8" y="1962927"/>
            <a:ext cx="5834402" cy="378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6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89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6F4-BE4E-453F-27F8-9CA5306A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B72-7AC1-D540-43BF-C0A8CC0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082C-F901-4BF9-BC14-96327AE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CI/CD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 מבוא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CI/CD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מאפשר לנו לכתוב קוד, לבדוק אותו ולהעלות אותו לפרודקשן אוטומטית.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Continuous Integration (CI)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שילוב שינויים כל הזמן.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(CD)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פריסה אוטומטית של גרסאות חדשות.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B1482998-7CE7-1C27-9BF5-CF443F61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1" y="2115670"/>
            <a:ext cx="5811019" cy="32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1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6F4-BE4E-453F-27F8-9CA5306A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B72-7AC1-D540-43BF-C0A8CC0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082C-F901-4BF9-BC14-96327AE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(CI) 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המטרה: למנוע בעיות אינטגרציה על ידי שילוב תכוף של קוד חדש.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תהליך: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מפתחים כותבים קוד חדש.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הקוד החדש עובר בדיקות אוטומטיות (יחידה, אינטגרציה).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הקוד החדש משולב למאגר המרכזי.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מערכת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בונה את האפליקציה ובודקת אותה.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אם הבנייה נכשלת, המפתחים מקבלים התראה וצריכים לתקן את הבעיה.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B1482998-7CE7-1C27-9BF5-CF443F61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1" y="2115670"/>
            <a:ext cx="5811019" cy="32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69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6F4-BE4E-453F-27F8-9CA5306A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B72-7AC1-D540-43BF-C0A8CC0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082C-F901-4BF9-BC14-96327AE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Continuous Delivery (CD) 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המטרה: להפוך את תהליך ההפצה של התוכנה לאוטומטי ומהיר יותר.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תהליך: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לאחר האינטגרציה הרציפה, הקוד עובר תהליך בנייה, בדיקה והפצה אוטומטי.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התוכנה מוכנה לפריסה בכל רגע נתון.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ניתן לפרוס את התוכנה לסביבת הייצור בלחיצת כפתור.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B1482998-7CE7-1C27-9BF5-CF443F61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1" y="2115670"/>
            <a:ext cx="5811019" cy="32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04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6F4-BE4E-453F-27F8-9CA5306A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B72-7AC1-D540-43BF-C0A8CC0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082C-F901-4BF9-BC14-96327AE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15670"/>
            <a:ext cx="49588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CI/CD Pipeline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סדרה של צעדים אוטומטיים שנועדו להפוך את תהליך הפיתוח, הבנייה, הבדיקה והפריסה של תוכנה ליעיל, מהיר ואמין יותר.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תחשבו על זה כמו פס ייצור של תוכנה, שבו כל שלב מבוצע באופן אוטומטי ומוביל לשחרור מהיר ואיכותי יותר של התוכנה.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F229E7B2-60EE-BF1E-168A-76340D1F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1" y="2115670"/>
            <a:ext cx="5811019" cy="32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8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6F4-BE4E-453F-27F8-9CA5306A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B72-7AC1-D540-43BF-C0A8CC0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082C-F901-4BF9-BC14-96327AE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CI/CD Pipeline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Автоматизируй всё! Настройка CI-CD в Unity для ленивых (и умных)  разработчиков. Часть первая / Хабр">
            <a:extLst>
              <a:ext uri="{FF2B5EF4-FFF2-40B4-BE49-F238E27FC236}">
                <a16:creationId xmlns:a16="http://schemas.microsoft.com/office/drawing/2014/main" id="{FBB05B66-F9B7-83A1-6F98-675879A1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246" y="2830123"/>
            <a:ext cx="7603940" cy="250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409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Strategies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נושאי השיעור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Autofit/>
          </a:bodyPr>
          <a:lstStyle/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Infrastructure patterns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 Gateways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06" r="-31306"/>
          <a:stretch/>
        </p:blipFill>
        <p:spPr bwMode="auto">
          <a:xfrm>
            <a:off x="448235" y="3133313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13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מבוא לאסטרטגיות פריסה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אסטרטגיות פריסה הן שיטות שונות להפצת גרסה חדשה של תוכנה למשתמשים.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מטרתן היא למזער את זמן ההשבתה, להפחית סיכונים, ולאפשר חזרה מהירה לגרסה קודמת במידת הצורך.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למה זה חשוב?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בחירת אסטרטגיית פריסה נכונה היא קריטית להצלחת שחרור גרסה חדשה. היא משפיעה על חוויית המשתמש, יציבות המערכת, ומהירות התגובה לתקלות.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9" b="3849"/>
          <a:stretch/>
        </p:blipFill>
        <p:spPr bwMode="auto">
          <a:xfrm>
            <a:off x="448235" y="2877248"/>
            <a:ext cx="3926541" cy="24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24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Blue/Green Deployments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שתי סביבות ייצור: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ו-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אחת פעילה ומשרתת משתמשים, השנייה מעודכנת.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החלפה בין הסביבות בלחיצת כפתור.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יתרונות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 זמן השבתה מינימלי, חזרה מהירה.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חסרונות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 דורש כפילות של סביבות.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651" name="Picture 3" descr="Blue Green Deployment vs Canary - Spectral">
            <a:extLst>
              <a:ext uri="{FF2B5EF4-FFF2-40B4-BE49-F238E27FC236}">
                <a16:creationId xmlns:a16="http://schemas.microsoft.com/office/drawing/2014/main" id="{E7DB7139-A385-0984-E34A-C63B726B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1997648"/>
            <a:ext cx="5752578" cy="39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87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Canary Releases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פריסה הדרגתית למספר קטן של משתמשים.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איסוף משוב וניטור ביצועים.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הרחבת הפריסה בהדרגה לשאר המשתמשים.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יתרונות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 זיהוי בעיות מוקדם, מזעור השפעה.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חסרונות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 מורכבות בניהול ובמעקב.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E486B-B249-AE61-2779-E996943C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6619" y="1997648"/>
            <a:ext cx="5533632" cy="39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71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 rtl="1"/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שאלות?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נושאי השיעור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Autofit/>
          </a:bodyPr>
          <a:lstStyle/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 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GitHub Actions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Pipeline creation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Automated testing</a:t>
            </a:r>
          </a:p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Deployment Strategies 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Blue/Green deployments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Canary releases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06" r="-31306"/>
          <a:stretch/>
        </p:blipFill>
        <p:spPr bwMode="auto">
          <a:xfrm>
            <a:off x="448235" y="3133313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7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6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678" y="2115670"/>
            <a:ext cx="5423176" cy="3937811"/>
          </a:xfrm>
        </p:spPr>
        <p:txBody>
          <a:bodyPr>
            <a:normAutofit fontScale="85000" lnSpcReduction="10000"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900" b="1" dirty="0">
                <a:latin typeface="Calibri" panose="020F0502020204030204" pitchFamily="34" charset="0"/>
                <a:cs typeface="Calibri" panose="020F0502020204030204" pitchFamily="34" charset="0"/>
              </a:rPr>
              <a:t>מודלי השירותים בענן</a:t>
            </a:r>
            <a:endParaRPr lang="ru-RU" sz="19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1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לפני שנעמיק בתשתיות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Cloud Native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, חשוב להבין את מודלי השירותים בענן: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תשתיות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IaaS - Infrastructure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בו משאבי מחשוב (למשל, נפח אחסון לצורך אחסון וגיבוי קבצים).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אחסון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STaaS - Storage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פתרונות אחסון לכל סוגי הנתונים.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פלטפורמה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PaaS - Platform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בו פלטפורמה המיועדת לפיתוח או להרצת אפליקציות. בפלטפורמה זו הוא יכול להשתמש על מנת לפתח מערכות לשימוש פנימי בארגון או כאלה המיועדות להפעלה בסביבת ענן מחשוב.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loud services delivery models. Which can help your business?">
            <a:extLst>
              <a:ext uri="{FF2B5EF4-FFF2-40B4-BE49-F238E27FC236}">
                <a16:creationId xmlns:a16="http://schemas.microsoft.com/office/drawing/2014/main" id="{DBA2C77A-4235-633A-5AFF-F162DDDF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7" y="2574697"/>
            <a:ext cx="5463611" cy="347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678" y="2115670"/>
            <a:ext cx="5423176" cy="3937811"/>
          </a:xfrm>
        </p:spPr>
        <p:txBody>
          <a:bodyPr>
            <a:normAutofit fontScale="85000" lnSpcReduction="20000"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2100" b="1" dirty="0">
                <a:latin typeface="Calibri" panose="020F0502020204030204" pitchFamily="34" charset="0"/>
                <a:cs typeface="Calibri" panose="020F0502020204030204" pitchFamily="34" charset="0"/>
              </a:rPr>
              <a:t>מודלי השירותים בענן</a:t>
            </a:r>
            <a:endParaRPr lang="ru-RU" sz="21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נתונים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DaaS – Data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מודל שבו ספק חיצוני מספק מידע לפי דרישה. במקום לאחסן ולנהל מידע באופן עצמאי, ארגונים יכולים לרכוש גישה למידע חיצוני לפי הצורך.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פונקציה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FaaS - Function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מאפשר למפתחים לבצע פעולות מבלי לדאוג לשרתים, מכונות וירטואליות או משאבי מחשוב בסיסיים אחרים. המפתח יכול להעלות קוד לענן, ולהריץ אותו מיידית באמצעות כתובת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תוכנה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SaaS - Software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בו שירותי שימוש בתוכנה, עדכונים ותחזוקה שוטפת. השירות מעמיד לרשות המשתמש את תשתית החומרה, הפלטפורמה וגם שירותים אפליקטיביים. שירות זה נפוץ במיוחד בתחום מערכות ה-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CRM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לארגונים.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loud services delivery models. Which can help your business?">
            <a:extLst>
              <a:ext uri="{FF2B5EF4-FFF2-40B4-BE49-F238E27FC236}">
                <a16:creationId xmlns:a16="http://schemas.microsoft.com/office/drawing/2014/main" id="{DBA2C77A-4235-633A-5AFF-F162DDDF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7" y="2574697"/>
            <a:ext cx="5463611" cy="347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6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678" y="2115670"/>
            <a:ext cx="5423176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2100" b="1" dirty="0">
                <a:latin typeface="Calibri" panose="020F0502020204030204" pitchFamily="34" charset="0"/>
                <a:cs typeface="Calibri" panose="020F0502020204030204" pitchFamily="34" charset="0"/>
              </a:rPr>
              <a:t>מודלי השירותים בענן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Pizza as a Service 2.0. Recently I was trying to describe the… | by Paul  Kerrison | Dunelm Technology">
            <a:extLst>
              <a:ext uri="{FF2B5EF4-FFF2-40B4-BE49-F238E27FC236}">
                <a16:creationId xmlns:a16="http://schemas.microsoft.com/office/drawing/2014/main" id="{3C7B83B9-D498-FC33-6D63-E898DCFE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1901732"/>
            <a:ext cx="7592265" cy="418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7709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16940</TotalTime>
  <Words>1906</Words>
  <Application>Microsoft Office PowerPoint</Application>
  <PresentationFormat>Widescreen</PresentationFormat>
  <Paragraphs>246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Gill Sans MT</vt:lpstr>
      <vt:lpstr>Wingdings</vt:lpstr>
      <vt:lpstr>Gallery</vt:lpstr>
      <vt:lpstr>DevOps Training Course</vt:lpstr>
      <vt:lpstr>לו"ז שלנו</vt:lpstr>
      <vt:lpstr>סדר יום</vt:lpstr>
      <vt:lpstr>נושאי השיעור</vt:lpstr>
      <vt:lpstr>נושאי השיעור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CI/CD Implementation</vt:lpstr>
      <vt:lpstr>CI/CD Implementation</vt:lpstr>
      <vt:lpstr>CI/CD Implementation</vt:lpstr>
      <vt:lpstr>CI/CD Implementation</vt:lpstr>
      <vt:lpstr>CI/CD Implementation</vt:lpstr>
      <vt:lpstr>CI/CD Implementation</vt:lpstr>
      <vt:lpstr>Deployment Strategies</vt:lpstr>
      <vt:lpstr>Deployment Strategies</vt:lpstr>
      <vt:lpstr>Deployment Strategies</vt:lpstr>
      <vt:lpstr>Deployment Strategies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 מנמ"רים</dc:title>
  <dc:creator>אלכס גורבצ'וב</dc:creator>
  <cp:lastModifiedBy>אלכס גורבצ'וב</cp:lastModifiedBy>
  <cp:revision>188</cp:revision>
  <dcterms:created xsi:type="dcterms:W3CDTF">2022-11-06T11:17:48Z</dcterms:created>
  <dcterms:modified xsi:type="dcterms:W3CDTF">2025-02-17T08:02:43Z</dcterms:modified>
</cp:coreProperties>
</file>