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tl" rotWithShape="1" blurRad="127000" dist="76200" dir="18900000">
                <a:srgbClr val="000000">
                  <a:alpha val="75000"/>
                </a:srgbClr>
              </a:outerShdw>
            </a:effectLst>
          </c:spPr>
          <c:explosion val="0"/>
          <c:dPt>
            <c:idx val="0"/>
            <c:explosion val="0"/>
            <c:spPr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76200" dir="18900000">
                  <a:srgbClr val="000000">
                    <a:alpha val="75000"/>
                  </a:srgbClr>
                </a:outerShdw>
              </a:effectLst>
            </c:spPr>
          </c:dPt>
          <c:dPt>
            <c:idx val="1"/>
            <c:explosion val="0"/>
            <c:spPr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76200" dir="18900000">
                  <a:srgbClr val="000000">
                    <a:alpha val="75000"/>
                  </a:srgbClr>
                </a:outerShdw>
              </a:effectLst>
            </c:spPr>
          </c:dPt>
          <c:dPt>
            <c:idx val="2"/>
            <c:explosion val="0"/>
            <c:spPr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76200" dir="18900000">
                  <a:srgbClr val="000000">
                    <a:alpha val="75000"/>
                  </a:srgbClr>
                </a:outerShdw>
              </a:effectLst>
            </c:spPr>
          </c:dPt>
          <c:dPt>
            <c:idx val="3"/>
            <c:explosion val="0"/>
            <c:spPr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76200" dir="18900000">
                  <a:srgbClr val="000000">
                    <a:alpha val="75000"/>
                  </a:srgbClr>
                </a:outerShdw>
              </a:effectLst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28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28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28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28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2800" u="none">
                    <a:solidFill>
                      <a:srgbClr val="FFFFFF"/>
                    </a:solidFill>
                    <a:latin typeface="Helvetica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noFill/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Sheet1!$B$1:$E$1</c:f>
              <c:strCache>
                <c:ptCount val="4"/>
                <c:pt idx="0">
                  <c:v>Dark Matter</c:v>
                </c:pt>
                <c:pt idx="1">
                  <c:v>Neutrinos</c:v>
                </c:pt>
                <c:pt idx="2">
                  <c:v>Atoms</c:v>
                </c:pt>
                <c:pt idx="3">
                  <c:v>Photons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0.630000</c:v>
                </c:pt>
                <c:pt idx="1">
                  <c:v>0.100000</c:v>
                </c:pt>
                <c:pt idx="2">
                  <c:v>0.120000</c:v>
                </c:pt>
                <c:pt idx="3">
                  <c:v>0.150000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://researchgate.net" TargetMode="External"/><Relationship Id="rId4" Type="http://schemas.openxmlformats.org/officeDocument/2006/relationships/hyperlink" Target="https://www.researchgate.net/figure/Feynman-diagram-for-neutrinoless-double-beta-decay-Credit-JabberWok2-Wikipedia_fig12_2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nobelprize.org/prizes/physics/2015/press-release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eutrino Oscillations and Unknown Dark Matt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Neutrino Oscillations and Unknown Dark Matter</a:t>
            </a:r>
          </a:p>
        </p:txBody>
      </p:sp>
      <p:sp>
        <p:nvSpPr>
          <p:cNvPr id="120" name="Is there a chance to connect mysterious neutrinos with even more mysterious dark matter?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 there a chance to connect mysterious neutrinos with even more mysterious dark matter?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P Symmet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CP Symmetry</a:t>
            </a:r>
          </a:p>
        </p:txBody>
      </p:sp>
      <p:sp>
        <p:nvSpPr>
          <p:cNvPr id="168" name="C-Symmetry (charge conjugation): the laws of physics remain the same if we swap a particle with its anti-particle.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C-Symmetry (charge conjugation): the laws of physics remain the same if we swap a particle with its anti-particle. </a:t>
            </a:r>
          </a:p>
          <a:p>
            <a:pPr/>
            <a:r>
              <a:t>P-Symmetry (parity): The laws of physics remain the same for an inversion of coordinates, the mirroring of the system</a:t>
            </a:r>
          </a:p>
          <a:p>
            <a:pPr/>
            <a:r>
              <a:t>Violation has not yet been observed experimentally</a:t>
            </a:r>
          </a:p>
        </p:txBody>
      </p:sp>
      <p:sp>
        <p:nvSpPr>
          <p:cNvPr id="169" name="Equation"/>
          <p:cNvSpPr txBox="1"/>
          <p:nvPr/>
        </p:nvSpPr>
        <p:spPr>
          <a:xfrm>
            <a:off x="7381883" y="6445989"/>
            <a:ext cx="1563406" cy="97663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d>
                    <m:dPr>
                      <m:ctrlPr>
                        <a:rPr xmlns:a="http://schemas.openxmlformats.org/drawingml/2006/main" sz="25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eqArr>
                        <m:eqArrPr>
                          <m:ctrlPr>
                            <a:rPr xmlns:a="http://schemas.openxmlformats.org/drawingml/2006/main" sz="25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xmlns:a="http://schemas.openxmlformats.org/drawingml/2006/main" sz="25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e>
                          <m:r>
                            <a:rPr xmlns:a="http://schemas.openxmlformats.org/drawingml/2006/main" sz="25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a:rPr xmlns:a="http://schemas.openxmlformats.org/drawingml/2006/main" sz="25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eqArr>
                    </m:e>
                  </m:d>
                  <m:r>
                    <a:rPr xmlns:a="http://schemas.openxmlformats.org/drawingml/2006/main" sz="25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25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eqArr>
                        <m:eqArrPr>
                          <m:ctrlPr>
                            <a:rPr xmlns:a="http://schemas.openxmlformats.org/drawingml/2006/main" sz="25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xmlns:a="http://schemas.openxmlformats.org/drawingml/2006/main" sz="25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25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e>
                          <m:r>
                            <a:rPr xmlns:a="http://schemas.openxmlformats.org/drawingml/2006/main" sz="25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25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a:rPr xmlns:a="http://schemas.openxmlformats.org/drawingml/2006/main" sz="25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25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eqArr>
                    </m:e>
                  </m:d>
                </m:oMath>
              </m:oMathPara>
            </a14:m>
            <a:endParaRPr sz="25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tandard Model of Particle Phy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Standard Model of Particle Physics</a:t>
            </a:r>
          </a:p>
        </p:txBody>
      </p:sp>
      <p:graphicFrame>
        <p:nvGraphicFramePr>
          <p:cNvPr id="172" name="Table"/>
          <p:cNvGraphicFramePr/>
          <p:nvPr/>
        </p:nvGraphicFramePr>
        <p:xfrm>
          <a:off x="1270000" y="2698750"/>
          <a:ext cx="7545983" cy="659055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1509196"/>
                <a:gridCol w="1509196"/>
                <a:gridCol w="1509196"/>
                <a:gridCol w="1509196"/>
                <a:gridCol w="1509196"/>
              </a:tblGrid>
              <a:tr h="1647639">
                <a:tc>
                  <a:txBody>
                    <a:bodyPr/>
                    <a:lstStyle/>
                    <a:p>
                      <a:pPr defTabSz="914400">
                        <a:defRPr sz="1700">
                          <a:solidFill>
                            <a:schemeClr val="accent6">
                              <a:hueOff val="105381"/>
                              <a:satOff val="14341"/>
                              <a:lumOff val="10801"/>
                            </a:schemeClr>
                          </a:solidFill>
                          <a:sym typeface="Helvetica"/>
                        </a:defRPr>
                      </a:pPr>
                      <a:r>
                        <a:t>Up</a:t>
                      </a:r>
                    </a:p>
                    <a:p>
                      <a:pPr defTabSz="914400">
                        <a:defRPr b="0" sz="1700">
                          <a:solidFill>
                            <a:schemeClr val="accent6">
                              <a:hueOff val="105381"/>
                              <a:satOff val="14341"/>
                              <a:lumOff val="10801"/>
                            </a:schemeClr>
                          </a:solidFill>
                          <a:sym typeface="Helvetica"/>
                        </a:defRPr>
                      </a:pPr>
                      <a:r>
                        <a:t>Mass  2.3 MeV/c^2</a:t>
                      </a:r>
                    </a:p>
                    <a:p>
                      <a:pPr defTabSz="914400">
                        <a:defRPr b="0" sz="1700">
                          <a:solidFill>
                            <a:schemeClr val="accent6">
                              <a:hueOff val="105381"/>
                              <a:satOff val="14341"/>
                              <a:lumOff val="10801"/>
                            </a:schemeClr>
                          </a:solidFill>
                          <a:sym typeface="Helvetica"/>
                        </a:defRPr>
                      </a:pPr>
                      <a:r>
                        <a:t>Charge 2/3</a:t>
                      </a:r>
                    </a:p>
                    <a:p>
                      <a:pPr defTabSz="914400">
                        <a:defRPr b="0" sz="1700">
                          <a:solidFill>
                            <a:schemeClr val="accent6">
                              <a:hueOff val="105381"/>
                              <a:satOff val="14341"/>
                              <a:lumOff val="10801"/>
                            </a:schemeClr>
                          </a:solidFill>
                          <a:sym typeface="Helvetica"/>
                        </a:defRPr>
                      </a:pPr>
                      <a:r>
                        <a:t>Spin 1/2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700">
                          <a:solidFill>
                            <a:schemeClr val="accent6">
                              <a:hueOff val="105381"/>
                              <a:satOff val="14341"/>
                              <a:lumOff val="10801"/>
                            </a:schemeClr>
                          </a:solidFill>
                          <a:sym typeface="Helvetica"/>
                        </a:defRPr>
                      </a:pPr>
                      <a:r>
                        <a:t>Charm </a:t>
                      </a:r>
                    </a:p>
                    <a:p>
                      <a:pPr defTabSz="914400">
                        <a:defRPr b="0" sz="1700">
                          <a:solidFill>
                            <a:schemeClr val="accent6">
                              <a:hueOff val="105381"/>
                              <a:satOff val="14341"/>
                              <a:lumOff val="10801"/>
                            </a:schemeClr>
                          </a:solidFill>
                          <a:sym typeface="Helvetica"/>
                        </a:defRPr>
                      </a:pPr>
                      <a:r>
                        <a:t>Mass 1.27 GeV/c^2</a:t>
                      </a:r>
                    </a:p>
                    <a:p>
                      <a:pPr defTabSz="914400">
                        <a:defRPr b="0" sz="1700">
                          <a:solidFill>
                            <a:schemeClr val="accent6">
                              <a:hueOff val="105381"/>
                              <a:satOff val="14341"/>
                              <a:lumOff val="10801"/>
                            </a:schemeClr>
                          </a:solidFill>
                          <a:sym typeface="Helvetica"/>
                        </a:defRPr>
                      </a:pPr>
                      <a:r>
                        <a:t>Charge 2/3</a:t>
                      </a:r>
                    </a:p>
                    <a:p>
                      <a:pPr defTabSz="914400">
                        <a:defRPr b="0" sz="1700">
                          <a:solidFill>
                            <a:schemeClr val="accent6">
                              <a:hueOff val="105381"/>
                              <a:satOff val="14341"/>
                              <a:lumOff val="10801"/>
                            </a:schemeClr>
                          </a:solidFill>
                          <a:sym typeface="Helvetica"/>
                        </a:defRPr>
                      </a:pPr>
                      <a:r>
                        <a:t>Spin 1/2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700">
                          <a:solidFill>
                            <a:schemeClr val="accent6">
                              <a:hueOff val="105381"/>
                              <a:satOff val="14341"/>
                              <a:lumOff val="10801"/>
                            </a:schemeClr>
                          </a:solidFill>
                          <a:sym typeface="Helvetica"/>
                        </a:defRPr>
                      </a:pPr>
                      <a:r>
                        <a:t>Top</a:t>
                      </a:r>
                    </a:p>
                    <a:p>
                      <a:pPr defTabSz="914400">
                        <a:defRPr b="0" sz="1700">
                          <a:solidFill>
                            <a:schemeClr val="accent6">
                              <a:hueOff val="105381"/>
                              <a:satOff val="14341"/>
                              <a:lumOff val="10801"/>
                            </a:schemeClr>
                          </a:solidFill>
                          <a:sym typeface="Helvetica"/>
                        </a:defRPr>
                      </a:pPr>
                      <a:r>
                        <a:t>Mass 173.07 MeV/c^2</a:t>
                      </a:r>
                    </a:p>
                    <a:p>
                      <a:pPr defTabSz="914400">
                        <a:defRPr b="0" sz="1700">
                          <a:solidFill>
                            <a:schemeClr val="accent6">
                              <a:hueOff val="105381"/>
                              <a:satOff val="14341"/>
                              <a:lumOff val="10801"/>
                            </a:schemeClr>
                          </a:solidFill>
                          <a:sym typeface="Helvetica"/>
                        </a:defRPr>
                      </a:pPr>
                      <a:r>
                        <a:t>Charge 2/3</a:t>
                      </a:r>
                    </a:p>
                    <a:p>
                      <a:pPr defTabSz="914400">
                        <a:defRPr b="0" sz="1700">
                          <a:solidFill>
                            <a:schemeClr val="accent6">
                              <a:hueOff val="105381"/>
                              <a:satOff val="14341"/>
                              <a:lumOff val="10801"/>
                            </a:schemeClr>
                          </a:solidFill>
                          <a:sym typeface="Helvetica"/>
                        </a:defRPr>
                      </a:pPr>
                      <a:r>
                        <a:t>Spin 1/2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700">
                          <a:solidFill>
                            <a:schemeClr val="accent1">
                              <a:hueOff val="-137333"/>
                              <a:satOff val="-2150"/>
                              <a:lumOff val="15684"/>
                            </a:schemeClr>
                          </a:solidFill>
                          <a:sym typeface="Helvetica"/>
                        </a:defRPr>
                      </a:pPr>
                      <a:r>
                        <a:t>Gluon</a:t>
                      </a:r>
                    </a:p>
                    <a:p>
                      <a:pPr defTabSz="914400">
                        <a:defRPr b="0" sz="1700">
                          <a:solidFill>
                            <a:schemeClr val="accent1">
                              <a:hueOff val="-137333"/>
                              <a:satOff val="-2150"/>
                              <a:lumOff val="15684"/>
                            </a:schemeClr>
                          </a:solidFill>
                          <a:sym typeface="Helvetica"/>
                        </a:defRPr>
                      </a:pPr>
                      <a:r>
                        <a:t>Mass 0</a:t>
                      </a:r>
                    </a:p>
                    <a:p>
                      <a:pPr defTabSz="914400">
                        <a:defRPr b="0" sz="1700">
                          <a:solidFill>
                            <a:schemeClr val="accent1">
                              <a:hueOff val="-137333"/>
                              <a:satOff val="-2150"/>
                              <a:lumOff val="15684"/>
                            </a:schemeClr>
                          </a:solidFill>
                          <a:sym typeface="Helvetica"/>
                        </a:defRPr>
                      </a:pPr>
                      <a:r>
                        <a:t>Charge 0</a:t>
                      </a:r>
                    </a:p>
                    <a:p>
                      <a:pPr defTabSz="914400">
                        <a:defRPr b="0" sz="1700">
                          <a:solidFill>
                            <a:schemeClr val="accent1">
                              <a:hueOff val="-137333"/>
                              <a:satOff val="-2150"/>
                              <a:lumOff val="15684"/>
                            </a:schemeClr>
                          </a:solidFill>
                          <a:sym typeface="Helvetica"/>
                        </a:defRPr>
                      </a:pPr>
                      <a:r>
                        <a:t>Spin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700">
                          <a:solidFill>
                            <a:schemeClr val="accent4">
                              <a:hueOff val="-241732"/>
                              <a:satOff val="29417"/>
                              <a:lumOff val="20730"/>
                            </a:schemeClr>
                          </a:solidFill>
                          <a:sym typeface="Helvetica"/>
                        </a:defRPr>
                      </a:pPr>
                      <a:r>
                        <a:t>Higgs Boson</a:t>
                      </a:r>
                    </a:p>
                    <a:p>
                      <a:pPr defTabSz="914400">
                        <a:defRPr b="0" sz="1700">
                          <a:solidFill>
                            <a:schemeClr val="accent4">
                              <a:hueOff val="-241732"/>
                              <a:satOff val="29417"/>
                              <a:lumOff val="20730"/>
                            </a:schemeClr>
                          </a:solidFill>
                          <a:sym typeface="Helvetica"/>
                        </a:defRPr>
                      </a:pPr>
                      <a:r>
                        <a:t>Mass 126 GeV/c^2</a:t>
                      </a:r>
                    </a:p>
                    <a:p>
                      <a:pPr defTabSz="914400">
                        <a:defRPr b="0" sz="1700">
                          <a:solidFill>
                            <a:schemeClr val="accent4">
                              <a:hueOff val="-241732"/>
                              <a:satOff val="29417"/>
                              <a:lumOff val="20730"/>
                            </a:schemeClr>
                          </a:solidFill>
                          <a:sym typeface="Helvetica"/>
                        </a:defRPr>
                      </a:pPr>
                      <a:r>
                        <a:t>Charge 0</a:t>
                      </a:r>
                    </a:p>
                    <a:p>
                      <a:pPr defTabSz="914400">
                        <a:defRPr b="0" sz="1700">
                          <a:solidFill>
                            <a:schemeClr val="accent4">
                              <a:hueOff val="-241732"/>
                              <a:satOff val="29417"/>
                              <a:lumOff val="20730"/>
                            </a:schemeClr>
                          </a:solidFill>
                          <a:sym typeface="Helvetica"/>
                        </a:defRPr>
                      </a:pPr>
                      <a:r>
                        <a:t>Spin 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647639">
                <a:tc>
                  <a:txBody>
                    <a:bodyPr/>
                    <a:lstStyle/>
                    <a:p>
                      <a:pPr defTabSz="914400">
                        <a:defRPr b="1" sz="1700">
                          <a:solidFill>
                            <a:schemeClr val="accent6">
                              <a:hueOff val="105381"/>
                              <a:satOff val="14341"/>
                              <a:lumOff val="10801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Down</a:t>
                      </a:r>
                    </a:p>
                    <a:p>
                      <a:pPr defTabSz="914400">
                        <a:defRPr sz="1700">
                          <a:solidFill>
                            <a:schemeClr val="accent6">
                              <a:hueOff val="105381"/>
                              <a:satOff val="14341"/>
                              <a:lumOff val="10801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Mass 2,3 MeV/c^2</a:t>
                      </a:r>
                    </a:p>
                    <a:p>
                      <a:pPr defTabSz="914400">
                        <a:defRPr sz="1700">
                          <a:solidFill>
                            <a:schemeClr val="accent6">
                              <a:hueOff val="105381"/>
                              <a:satOff val="14341"/>
                              <a:lumOff val="10801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Charge 2/3</a:t>
                      </a:r>
                    </a:p>
                    <a:p>
                      <a:pPr defTabSz="914400">
                        <a:defRPr sz="1700">
                          <a:solidFill>
                            <a:schemeClr val="accent6">
                              <a:hueOff val="105381"/>
                              <a:satOff val="14341"/>
                              <a:lumOff val="10801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Spin 1/2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1700">
                          <a:solidFill>
                            <a:schemeClr val="accent6">
                              <a:hueOff val="105381"/>
                              <a:satOff val="14341"/>
                              <a:lumOff val="10801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Strange</a:t>
                      </a:r>
                    </a:p>
                    <a:p>
                      <a:pPr defTabSz="914400">
                        <a:defRPr sz="1700">
                          <a:solidFill>
                            <a:schemeClr val="accent6">
                              <a:hueOff val="105381"/>
                              <a:satOff val="14341"/>
                              <a:lumOff val="10801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Mass 2,3 MeV/c^2</a:t>
                      </a:r>
                    </a:p>
                    <a:p>
                      <a:pPr defTabSz="914400">
                        <a:defRPr sz="1700">
                          <a:solidFill>
                            <a:schemeClr val="accent6">
                              <a:hueOff val="105381"/>
                              <a:satOff val="14341"/>
                              <a:lumOff val="10801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Charge 2/3</a:t>
                      </a:r>
                    </a:p>
                    <a:p>
                      <a:pPr defTabSz="914400">
                        <a:defRPr sz="1700">
                          <a:solidFill>
                            <a:schemeClr val="accent6">
                              <a:hueOff val="105381"/>
                              <a:satOff val="14341"/>
                              <a:lumOff val="10801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Spin 1/2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1" sz="1700">
                          <a:solidFill>
                            <a:schemeClr val="accent6">
                              <a:hueOff val="105381"/>
                              <a:satOff val="14341"/>
                              <a:lumOff val="10801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Bottom</a:t>
                      </a:r>
                    </a:p>
                    <a:p>
                      <a:pPr defTabSz="914400">
                        <a:defRPr sz="1700">
                          <a:solidFill>
                            <a:schemeClr val="accent6">
                              <a:hueOff val="105381"/>
                              <a:satOff val="14341"/>
                              <a:lumOff val="10801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Mass 2,3 MeV/c^2</a:t>
                      </a:r>
                    </a:p>
                    <a:p>
                      <a:pPr defTabSz="914400">
                        <a:defRPr sz="1700">
                          <a:solidFill>
                            <a:schemeClr val="accent6">
                              <a:hueOff val="105381"/>
                              <a:satOff val="14341"/>
                              <a:lumOff val="10801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Charge 2/3</a:t>
                      </a:r>
                    </a:p>
                    <a:p>
                      <a:pPr defTabSz="914400">
                        <a:defRPr sz="1700">
                          <a:solidFill>
                            <a:schemeClr val="accent6">
                              <a:hueOff val="105381"/>
                              <a:satOff val="14341"/>
                              <a:lumOff val="10801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Spin 1/2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1" sz="1700">
                          <a:solidFill>
                            <a:schemeClr val="accent1">
                              <a:hueOff val="-137333"/>
                              <a:satOff val="-2150"/>
                              <a:lumOff val="15684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Photon</a:t>
                      </a:r>
                    </a:p>
                    <a:p>
                      <a:pPr defTabSz="914400">
                        <a:defRPr sz="1700">
                          <a:solidFill>
                            <a:schemeClr val="accent1">
                              <a:hueOff val="-137333"/>
                              <a:satOff val="-2150"/>
                              <a:lumOff val="15684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Mass 0</a:t>
                      </a:r>
                    </a:p>
                    <a:p>
                      <a:pPr defTabSz="914400">
                        <a:defRPr sz="1700">
                          <a:solidFill>
                            <a:schemeClr val="accent1">
                              <a:hueOff val="-137333"/>
                              <a:satOff val="-2150"/>
                              <a:lumOff val="15684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Charge 0</a:t>
                      </a:r>
                    </a:p>
                    <a:p>
                      <a:pPr defTabSz="914400">
                        <a:defRPr sz="1700">
                          <a:solidFill>
                            <a:schemeClr val="accent1">
                              <a:hueOff val="-137333"/>
                              <a:satOff val="-2150"/>
                              <a:lumOff val="15684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Spin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7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647639">
                <a:tc>
                  <a:txBody>
                    <a:bodyPr/>
                    <a:lstStyle/>
                    <a:p>
                      <a:pPr defTabSz="914400">
                        <a:defRPr sz="1700">
                          <a:solidFill>
                            <a:schemeClr val="accent2">
                              <a:hueOff val="-1342298"/>
                              <a:satOff val="-4651"/>
                              <a:lumOff val="19617"/>
                            </a:schemeClr>
                          </a:solidFill>
                        </a:defRPr>
                      </a:pPr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Electron</a:t>
                      </a:r>
                      <a:r>
                        <a:t> </a:t>
                      </a:r>
                    </a:p>
                    <a:p>
                      <a:pPr defTabSz="914400">
                        <a:defRPr sz="1700">
                          <a:solidFill>
                            <a:schemeClr val="accent2">
                              <a:hueOff val="-1342298"/>
                              <a:satOff val="-4651"/>
                              <a:lumOff val="1961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Mass 0.511 MeV/c^2</a:t>
                      </a:r>
                    </a:p>
                    <a:p>
                      <a:pPr defTabSz="914400">
                        <a:defRPr sz="1700">
                          <a:solidFill>
                            <a:schemeClr val="accent2">
                              <a:hueOff val="-1342298"/>
                              <a:satOff val="-4651"/>
                              <a:lumOff val="1961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Charge -1</a:t>
                      </a:r>
                    </a:p>
                    <a:p>
                      <a:pPr defTabSz="914400">
                        <a:defRPr sz="1700">
                          <a:solidFill>
                            <a:schemeClr val="accent2">
                              <a:hueOff val="-1342298"/>
                              <a:satOff val="-4651"/>
                              <a:lumOff val="1961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Spin 1/2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1700">
                          <a:solidFill>
                            <a:schemeClr val="accent2">
                              <a:hueOff val="-1342298"/>
                              <a:satOff val="-4651"/>
                              <a:lumOff val="1961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Muon</a:t>
                      </a:r>
                    </a:p>
                    <a:p>
                      <a:pPr defTabSz="914400">
                        <a:defRPr sz="1700">
                          <a:solidFill>
                            <a:schemeClr val="accent2">
                              <a:hueOff val="-1342298"/>
                              <a:satOff val="-4651"/>
                              <a:lumOff val="1961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Mass 105.7 MeV/c^2</a:t>
                      </a:r>
                    </a:p>
                    <a:p>
                      <a:pPr defTabSz="914400">
                        <a:defRPr sz="1700">
                          <a:solidFill>
                            <a:schemeClr val="accent2">
                              <a:hueOff val="-1342298"/>
                              <a:satOff val="-4651"/>
                              <a:lumOff val="1961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Charge -1</a:t>
                      </a:r>
                    </a:p>
                    <a:p>
                      <a:pPr defTabSz="914400">
                        <a:defRPr sz="1700">
                          <a:solidFill>
                            <a:schemeClr val="accent2">
                              <a:hueOff val="-1342298"/>
                              <a:satOff val="-4651"/>
                              <a:lumOff val="1961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Spin 1/2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1" sz="1700">
                          <a:solidFill>
                            <a:schemeClr val="accent2">
                              <a:hueOff val="-1342298"/>
                              <a:satOff val="-4651"/>
                              <a:lumOff val="1961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Tau</a:t>
                      </a:r>
                    </a:p>
                    <a:p>
                      <a:pPr defTabSz="914400">
                        <a:defRPr sz="1700">
                          <a:solidFill>
                            <a:schemeClr val="accent2">
                              <a:hueOff val="-1342298"/>
                              <a:satOff val="-4651"/>
                              <a:lumOff val="1961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Mass 1.777 GeV/c^2</a:t>
                      </a:r>
                    </a:p>
                    <a:p>
                      <a:pPr defTabSz="914400">
                        <a:defRPr sz="1700">
                          <a:solidFill>
                            <a:schemeClr val="accent2">
                              <a:hueOff val="-1342298"/>
                              <a:satOff val="-4651"/>
                              <a:lumOff val="1961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Charge -1</a:t>
                      </a:r>
                    </a:p>
                    <a:p>
                      <a:pPr defTabSz="914400">
                        <a:defRPr sz="1700">
                          <a:solidFill>
                            <a:schemeClr val="accent2">
                              <a:hueOff val="-1342298"/>
                              <a:satOff val="-4651"/>
                              <a:lumOff val="1961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Spin 1/2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1" sz="1700">
                          <a:solidFill>
                            <a:schemeClr val="accent1">
                              <a:hueOff val="-137333"/>
                              <a:satOff val="-2150"/>
                              <a:lumOff val="15684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Z-Boson</a:t>
                      </a:r>
                    </a:p>
                    <a:p>
                      <a:pPr defTabSz="914400">
                        <a:defRPr sz="1700">
                          <a:solidFill>
                            <a:schemeClr val="accent1">
                              <a:hueOff val="-137333"/>
                              <a:satOff val="-2150"/>
                              <a:lumOff val="15684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Mass 91.2 GeV/c^2</a:t>
                      </a:r>
                    </a:p>
                    <a:p>
                      <a:pPr defTabSz="914400">
                        <a:defRPr sz="1700">
                          <a:solidFill>
                            <a:schemeClr val="accent1">
                              <a:hueOff val="-137333"/>
                              <a:satOff val="-2150"/>
                              <a:lumOff val="15684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Charge 0</a:t>
                      </a:r>
                    </a:p>
                    <a:p>
                      <a:pPr defTabSz="914400">
                        <a:defRPr sz="1700">
                          <a:solidFill>
                            <a:schemeClr val="accent1">
                              <a:hueOff val="-137333"/>
                              <a:satOff val="-2150"/>
                              <a:lumOff val="15684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Spin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7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647639">
                <a:tc>
                  <a:txBody>
                    <a:bodyPr/>
                    <a:lstStyle/>
                    <a:p>
                      <a:pPr defTabSz="914400">
                        <a:defRPr b="1" sz="1700">
                          <a:solidFill>
                            <a:schemeClr val="accent2">
                              <a:hueOff val="-1342298"/>
                              <a:satOff val="-4651"/>
                              <a:lumOff val="1961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Electron neutrino</a:t>
                      </a:r>
                    </a:p>
                    <a:p>
                      <a:pPr defTabSz="914400">
                        <a:defRPr sz="1700">
                          <a:solidFill>
                            <a:schemeClr val="accent2">
                              <a:hueOff val="-1342298"/>
                              <a:satOff val="-4651"/>
                              <a:lumOff val="1961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Mass &lt;2.2 eV/c^2</a:t>
                      </a:r>
                    </a:p>
                    <a:p>
                      <a:pPr defTabSz="914400">
                        <a:defRPr sz="1700">
                          <a:solidFill>
                            <a:schemeClr val="accent2">
                              <a:hueOff val="-1342298"/>
                              <a:satOff val="-4651"/>
                              <a:lumOff val="1961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Charge 0</a:t>
                      </a:r>
                    </a:p>
                    <a:p>
                      <a:pPr defTabSz="914400">
                        <a:defRPr sz="1700">
                          <a:solidFill>
                            <a:schemeClr val="accent2">
                              <a:hueOff val="-1342298"/>
                              <a:satOff val="-4651"/>
                              <a:lumOff val="1961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Spin 1/2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1700">
                          <a:solidFill>
                            <a:schemeClr val="accent2">
                              <a:hueOff val="-1342298"/>
                              <a:satOff val="-4651"/>
                              <a:lumOff val="1961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Muon neutrino</a:t>
                      </a:r>
                    </a:p>
                    <a:p>
                      <a:pPr defTabSz="914400">
                        <a:defRPr sz="1700">
                          <a:solidFill>
                            <a:schemeClr val="accent2">
                              <a:hueOff val="-1342298"/>
                              <a:satOff val="-4651"/>
                              <a:lumOff val="1961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Mass &lt;0.17 MeV/c^2</a:t>
                      </a:r>
                    </a:p>
                    <a:p>
                      <a:pPr defTabSz="914400">
                        <a:defRPr sz="1700">
                          <a:solidFill>
                            <a:schemeClr val="accent2">
                              <a:hueOff val="-1342298"/>
                              <a:satOff val="-4651"/>
                              <a:lumOff val="1961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Charge 0 </a:t>
                      </a:r>
                    </a:p>
                    <a:p>
                      <a:pPr defTabSz="914400">
                        <a:defRPr sz="1700">
                          <a:solidFill>
                            <a:schemeClr val="accent2">
                              <a:hueOff val="-1342298"/>
                              <a:satOff val="-4651"/>
                              <a:lumOff val="1961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Spin 1/2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1700">
                          <a:solidFill>
                            <a:schemeClr val="accent2">
                              <a:hueOff val="-1342298"/>
                              <a:satOff val="-4651"/>
                              <a:lumOff val="1961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Tau neutrino</a:t>
                      </a:r>
                    </a:p>
                    <a:p>
                      <a:pPr defTabSz="914400">
                        <a:defRPr sz="1700">
                          <a:solidFill>
                            <a:schemeClr val="accent2">
                              <a:hueOff val="-1342298"/>
                              <a:satOff val="-4651"/>
                              <a:lumOff val="1961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Mass &lt;15.5 MeV/c^2</a:t>
                      </a:r>
                    </a:p>
                    <a:p>
                      <a:pPr defTabSz="914400">
                        <a:defRPr sz="1700">
                          <a:solidFill>
                            <a:schemeClr val="accent2">
                              <a:hueOff val="-1342298"/>
                              <a:satOff val="-4651"/>
                              <a:lumOff val="1961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Charge 0</a:t>
                      </a:r>
                    </a:p>
                    <a:p>
                      <a:pPr defTabSz="914400">
                        <a:defRPr sz="1700">
                          <a:solidFill>
                            <a:schemeClr val="accent2">
                              <a:hueOff val="-1342298"/>
                              <a:satOff val="-4651"/>
                              <a:lumOff val="1961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Spin 1/2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1700">
                          <a:solidFill>
                            <a:schemeClr val="accent1">
                              <a:hueOff val="-137333"/>
                              <a:satOff val="-2150"/>
                              <a:lumOff val="15684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W-Boson</a:t>
                      </a:r>
                    </a:p>
                    <a:p>
                      <a:pPr defTabSz="914400">
                        <a:defRPr sz="1700">
                          <a:solidFill>
                            <a:schemeClr val="accent1">
                              <a:hueOff val="-137333"/>
                              <a:satOff val="-2150"/>
                              <a:lumOff val="15684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Mass 80.2 GeV/c^2</a:t>
                      </a:r>
                    </a:p>
                    <a:p>
                      <a:pPr defTabSz="914400">
                        <a:defRPr sz="1700">
                          <a:solidFill>
                            <a:schemeClr val="accent1">
                              <a:hueOff val="-137333"/>
                              <a:satOff val="-2150"/>
                              <a:lumOff val="15684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Charge +- 1</a:t>
                      </a:r>
                    </a:p>
                    <a:p>
                      <a:pPr defTabSz="914400">
                        <a:defRPr sz="1700">
                          <a:solidFill>
                            <a:schemeClr val="accent1">
                              <a:hueOff val="-137333"/>
                              <a:satOff val="-2150"/>
                              <a:lumOff val="15684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Spin 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7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3" name="Quarks"/>
          <p:cNvSpPr txBox="1"/>
          <p:nvPr/>
        </p:nvSpPr>
        <p:spPr>
          <a:xfrm>
            <a:off x="9545332" y="2933700"/>
            <a:ext cx="117853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chemeClr val="accent6">
                    <a:hueOff val="105381"/>
                    <a:satOff val="14341"/>
                    <a:lumOff val="10801"/>
                  </a:schemeClr>
                </a:solidFill>
              </a:defRPr>
            </a:lvl1pPr>
          </a:lstStyle>
          <a:p>
            <a:pPr/>
            <a:r>
              <a:t>Quarks</a:t>
            </a:r>
          </a:p>
        </p:txBody>
      </p:sp>
      <p:sp>
        <p:nvSpPr>
          <p:cNvPr id="174" name="Leptons"/>
          <p:cNvSpPr txBox="1"/>
          <p:nvPr/>
        </p:nvSpPr>
        <p:spPr>
          <a:xfrm>
            <a:off x="9480943" y="3622675"/>
            <a:ext cx="130731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</a:defRPr>
            </a:lvl1pPr>
          </a:lstStyle>
          <a:p>
            <a:pPr/>
            <a:r>
              <a:t>Leptons</a:t>
            </a:r>
          </a:p>
        </p:txBody>
      </p:sp>
      <p:sp>
        <p:nvSpPr>
          <p:cNvPr id="175" name="Bosons…"/>
          <p:cNvSpPr txBox="1"/>
          <p:nvPr/>
        </p:nvSpPr>
        <p:spPr>
          <a:xfrm>
            <a:off x="8942882" y="4311650"/>
            <a:ext cx="238343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chemeClr val="accent1">
                    <a:hueOff val="-137333"/>
                    <a:satOff val="-2150"/>
                    <a:lumOff val="15684"/>
                  </a:schemeClr>
                </a:solidFill>
              </a:defRPr>
            </a:pPr>
            <a:r>
              <a:t>Bosons </a:t>
            </a:r>
          </a:p>
          <a:p>
            <a:pPr>
              <a:defRPr sz="2600">
                <a:solidFill>
                  <a:schemeClr val="accent1">
                    <a:hueOff val="-137333"/>
                    <a:satOff val="-2150"/>
                    <a:lumOff val="15684"/>
                  </a:schemeClr>
                </a:solidFill>
              </a:defRPr>
            </a:pPr>
            <a:r>
              <a:t>(Force carriers)</a:t>
            </a:r>
          </a:p>
        </p:txBody>
      </p:sp>
      <p:sp>
        <p:nvSpPr>
          <p:cNvPr id="176" name="Quarks + Leptons =…"/>
          <p:cNvSpPr txBox="1"/>
          <p:nvPr/>
        </p:nvSpPr>
        <p:spPr>
          <a:xfrm>
            <a:off x="8547303" y="6083300"/>
            <a:ext cx="317459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/>
            </a:pPr>
            <a:r>
              <a:rPr>
                <a:solidFill>
                  <a:schemeClr val="accent6">
                    <a:hueOff val="105381"/>
                    <a:satOff val="14341"/>
                    <a:lumOff val="10801"/>
                  </a:schemeClr>
                </a:solidFill>
              </a:rPr>
              <a:t>Quarks</a:t>
            </a:r>
            <a:r>
              <a:t> + </a:t>
            </a:r>
            <a:r>
              <a:rPr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</a:rPr>
              <a:t>Leptons</a:t>
            </a:r>
            <a:r>
              <a:t> = </a:t>
            </a:r>
          </a:p>
          <a:p>
            <a:pPr>
              <a:defRPr sz="2600">
                <a:solidFill>
                  <a:schemeClr val="accent3">
                    <a:satOff val="-13807"/>
                    <a:lumOff val="19329"/>
                  </a:schemeClr>
                </a:solidFill>
              </a:defRPr>
            </a:pPr>
            <a:r>
              <a:t>Fermions (Matter)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ources of neutrin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 of neutrinos</a:t>
            </a:r>
          </a:p>
        </p:txBody>
      </p:sp>
      <p:sp>
        <p:nvSpPr>
          <p:cNvPr id="179" name="Atmosphe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Atmosphere</a:t>
            </a:r>
          </a:p>
          <a:p>
            <a:pPr/>
            <a:r>
              <a:t>Sun (solar neutrinos)</a:t>
            </a:r>
          </a:p>
          <a:p>
            <a:pPr/>
            <a:r>
              <a:t>Supernovae</a:t>
            </a:r>
          </a:p>
          <a:p>
            <a:pPr/>
            <a:r>
              <a:t>Particle accelerators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8333" r="0" b="8333"/>
          <a:stretch>
            <a:fillRect/>
          </a:stretch>
        </p:blipFill>
        <p:spPr>
          <a:xfrm>
            <a:off x="9178512" y="2616200"/>
            <a:ext cx="2151907" cy="2536176"/>
          </a:xfrm>
          <a:prstGeom prst="rect">
            <a:avLst/>
          </a:prstGeom>
        </p:spPr>
      </p:pic>
      <p:sp>
        <p:nvSpPr>
          <p:cNvPr id="182" name="Stud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Studies</a:t>
            </a:r>
          </a:p>
        </p:txBody>
      </p:sp>
      <p:sp>
        <p:nvSpPr>
          <p:cNvPr id="183" name="Discovery of neutrino belongs to Clyde Cowan and Frederick Reines, who experimentally proved Wolfgang Pauli’s theoretical proposal (C. L. Cowan Jr.; F. Reines; F. B. Harrison; H. W. Kruse; A. D. McGuire (1956). &quot;Detection of the Free Neutrino: a Confirmation&quot;. Science. 124 (3212): 103–104).…"/>
          <p:cNvSpPr txBox="1"/>
          <p:nvPr>
            <p:ph type="body" sz="half" idx="1"/>
          </p:nvPr>
        </p:nvSpPr>
        <p:spPr>
          <a:xfrm>
            <a:off x="1968500" y="2597150"/>
            <a:ext cx="6851006" cy="6725643"/>
          </a:xfrm>
          <a:prstGeom prst="rect">
            <a:avLst/>
          </a:prstGeom>
        </p:spPr>
        <p:txBody>
          <a:bodyPr/>
          <a:lstStyle/>
          <a:p>
            <a:pPr marL="292607" indent="-292607" defTabSz="373887">
              <a:spcBef>
                <a:spcPts val="2600"/>
              </a:spcBef>
              <a:defRPr sz="2432"/>
            </a:pPr>
            <a:r>
              <a:t>Discovery of neutrino belongs to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Clyde Cowan</a:t>
            </a:r>
            <a:r>
              <a:t> and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Frederick Reines</a:t>
            </a:r>
            <a:r>
              <a:t>, who experimentally proved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Wolfgang Pauli’s</a:t>
            </a:r>
            <a:r>
              <a:t> theoretical proposal </a:t>
            </a:r>
            <a:r>
              <a:rPr sz="1919"/>
              <a:t>(</a:t>
            </a:r>
            <a:r>
              <a:rPr i="1" sz="1919">
                <a:latin typeface="Helvetica"/>
                <a:ea typeface="Helvetica"/>
                <a:cs typeface="Helvetica"/>
                <a:sym typeface="Helvetica"/>
              </a:rPr>
              <a:t>C. L. Cowan Jr.; F. Reines; F. B. Harrison; H. W. Kruse; A. D. McGuire (1956). "Detection of the Free Neutrino: a Confirmation". Science. 124 (3212): 103–104</a:t>
            </a:r>
            <a:r>
              <a:rPr sz="1919"/>
              <a:t>).</a:t>
            </a:r>
          </a:p>
          <a:p>
            <a:pPr marL="292607" indent="-292607" defTabSz="373887">
              <a:spcBef>
                <a:spcPts val="2600"/>
              </a:spcBef>
              <a:defRPr sz="2432"/>
            </a:pPr>
            <a:r>
              <a:t>Neutrino oscillations were first discovered after observing the flow of solar neutrinos </a:t>
            </a:r>
            <a:r>
              <a:rPr sz="1919"/>
              <a:t>(</a:t>
            </a:r>
            <a:r>
              <a:rPr i="1" sz="1919">
                <a:latin typeface="Helvetica"/>
                <a:ea typeface="Helvetica"/>
                <a:cs typeface="Helvetica"/>
                <a:sym typeface="Helvetica"/>
              </a:rPr>
              <a:t>Ahmad, Q. R.; et al. (SNO Collaboration) (2001). "Measurement of the Rate of νe + d → p + p + e− Interactions Produced by 8B Solar Neutrinos at the Sudbury Neutrino Observatory". Physical Review Letters. 87</a:t>
            </a:r>
            <a:r>
              <a:rPr sz="1919"/>
              <a:t>).</a:t>
            </a:r>
          </a:p>
          <a:p>
            <a:pPr marL="292607" indent="-292607" defTabSz="373887">
              <a:spcBef>
                <a:spcPts val="2600"/>
              </a:spcBef>
              <a:defRPr sz="2432"/>
            </a:pPr>
            <a:r>
              <a:t>Neutrinos have no mass? Can they travel faster than light? </a:t>
            </a:r>
          </a:p>
          <a:p>
            <a:pPr marL="292607" indent="-292607" defTabSz="373887">
              <a:spcBef>
                <a:spcPts val="2600"/>
              </a:spcBef>
              <a:defRPr sz="2432"/>
            </a:pPr>
            <a:r>
              <a:t>Neutrinos and Majorana vs Dirac mass</a:t>
            </a: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92440" y="5365750"/>
            <a:ext cx="1524001" cy="152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26534" y="7103268"/>
            <a:ext cx="2055814" cy="2525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Neutrinoless Double Beta Dec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Neutrinoless Double Beta Decay</a:t>
            </a:r>
          </a:p>
        </p:txBody>
      </p:sp>
      <p:sp>
        <p:nvSpPr>
          <p:cNvPr id="188" name="Fermi’s Golden Rule:…"/>
          <p:cNvSpPr txBox="1"/>
          <p:nvPr>
            <p:ph type="body" idx="1"/>
          </p:nvPr>
        </p:nvSpPr>
        <p:spPr>
          <a:xfrm>
            <a:off x="952500" y="2140704"/>
            <a:ext cx="11099800" cy="6286501"/>
          </a:xfrm>
          <a:prstGeom prst="rect">
            <a:avLst/>
          </a:prstGeom>
        </p:spPr>
        <p:txBody>
          <a:bodyPr/>
          <a:lstStyle/>
          <a:p>
            <a:pPr/>
            <a:r>
              <a:t>Fermi’s Golden Rule:</a:t>
            </a:r>
            <a:br/>
          </a:p>
          <a:p>
            <a:pPr/>
            <a:r>
              <a:t>Decay Rate:</a:t>
            </a:r>
            <a:br/>
          </a:p>
          <a:p>
            <a:pPr/>
            <a:r>
              <a:t>Majorana Exchange:</a:t>
            </a:r>
          </a:p>
        </p:txBody>
      </p:sp>
      <p:grpSp>
        <p:nvGrpSpPr>
          <p:cNvPr id="191" name="Image Gallery"/>
          <p:cNvGrpSpPr/>
          <p:nvPr/>
        </p:nvGrpSpPr>
        <p:grpSpPr>
          <a:xfrm>
            <a:off x="7343461" y="3790767"/>
            <a:ext cx="4558042" cy="4030146"/>
            <a:chOff x="0" y="2324"/>
            <a:chExt cx="4558041" cy="4030145"/>
          </a:xfrm>
        </p:grpSpPr>
        <p:pic>
          <p:nvPicPr>
            <p:cNvPr id="189" name="Feynman-diagram-for-neutrinoless-double-beta-decay-Credit-JabberWok2-Wikipedia.png" descr="Feynman-diagram-for-neutrinoless-double-beta-decay-Credit-JabberWok2-Wikipedia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2324"/>
              <a:ext cx="4558042" cy="3519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0" name="Feynman Diagram: Double Beta Decay"/>
            <p:cNvSpPr/>
            <p:nvPr/>
          </p:nvSpPr>
          <p:spPr>
            <a:xfrm>
              <a:off x="0" y="3600670"/>
              <a:ext cx="4558042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Feynman Diagram: Double Beta Decay</a:t>
              </a:r>
            </a:p>
          </p:txBody>
        </p:sp>
      </p:grpSp>
      <p:sp>
        <p:nvSpPr>
          <p:cNvPr id="192" name="Equation"/>
          <p:cNvSpPr txBox="1"/>
          <p:nvPr/>
        </p:nvSpPr>
        <p:spPr>
          <a:xfrm>
            <a:off x="1176684" y="3821730"/>
            <a:ext cx="5408973" cy="122168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</m:sSub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den>
                  </m:f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|</m:t>
                  </m:r>
                  <m:sSup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p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&gt;</m:t>
                  </m:r>
                  <m:sSup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e>
                    <m:sup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ρ</m:t>
                  </m:r>
                </m:oMath>
              </m:oMathPara>
            </a14:m>
            <a:endParaRPr sz="3800">
              <a:solidFill>
                <a:srgbClr val="FFFFFF"/>
              </a:solidFill>
            </a:endParaRPr>
          </a:p>
        </p:txBody>
      </p:sp>
      <p:sp>
        <p:nvSpPr>
          <p:cNvPr id="193" name="Equation"/>
          <p:cNvSpPr txBox="1"/>
          <p:nvPr/>
        </p:nvSpPr>
        <p:spPr>
          <a:xfrm>
            <a:off x="1668606" y="5921087"/>
            <a:ext cx="3799672" cy="54532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Γ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M</m:t>
                  </m:r>
                  <m:sSup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e>
                    <m:sup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β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β</m:t>
                  </m:r>
                  <m:sSup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e>
                    <m:sup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  <a:endParaRPr sz="3800">
              <a:solidFill>
                <a:srgbClr val="FFFFFF"/>
              </a:solidFill>
            </a:endParaRPr>
          </a:p>
        </p:txBody>
      </p:sp>
      <p:sp>
        <p:nvSpPr>
          <p:cNvPr id="194" name="Equation"/>
          <p:cNvSpPr txBox="1"/>
          <p:nvPr/>
        </p:nvSpPr>
        <p:spPr>
          <a:xfrm>
            <a:off x="1198409" y="7344081"/>
            <a:ext cx="3131713" cy="13758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β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β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lim>
                  </m:limUpp>
                  <m:sSub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bSup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</m:oMath>
              </m:oMathPara>
            </a14:m>
            <a:endParaRPr sz="3800">
              <a:solidFill>
                <a:srgbClr val="FFFFFF"/>
              </a:solidFill>
            </a:endParaRPr>
          </a:p>
        </p:txBody>
      </p:sp>
      <p:sp>
        <p:nvSpPr>
          <p:cNvPr id="195" name="Allen, Roland. “Feynman diagram for neutrinoless double beta decay”. researchgate.net, Nov 2013.  https://www.researchgate.net/figure/Feynman-diagram-for-neutrinoless-double-beta-decay-Credit-JabberWok2-Wikipedia_fig12_258423964"/>
          <p:cNvSpPr txBox="1"/>
          <p:nvPr/>
        </p:nvSpPr>
        <p:spPr>
          <a:xfrm>
            <a:off x="6975853" y="7904464"/>
            <a:ext cx="529325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/>
            </a:pPr>
            <a:r>
              <a:t>Allen, Roland. “Feynman diagram for neutrinoless double beta decay”. </a:t>
            </a:r>
            <a:r>
              <a:rPr u="sng">
                <a:hlinkClick r:id="rId3" invalidUrl="" action="" tgtFrame="" tooltip="" history="1" highlightClick="0" endSnd="0"/>
              </a:rPr>
              <a:t>researchgate.net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, </a:t>
            </a:r>
            <a:r>
              <a:t>Nov 2013.</a:t>
            </a:r>
            <a:br/>
            <a:r>
              <a:t> </a:t>
            </a:r>
            <a:r>
              <a:rPr u="sng">
                <a:hlinkClick r:id="rId4" invalidUrl="" action="" tgtFrame="" tooltip="" history="1" highlightClick="0" endSnd="0"/>
              </a:rPr>
              <a:t>https://www.researchgate.net/figure/Feynman-diagram-for-neutrinoless-double-beta-decay-Credit-JabberWok2-Wikipedia_fig12_2</a:t>
            </a:r>
            <a:r>
              <a:t>58423964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Dirac vs Majorana M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Dirac vs Majorana Mass</a:t>
            </a:r>
          </a:p>
        </p:txBody>
      </p:sp>
      <p:sp>
        <p:nvSpPr>
          <p:cNvPr id="198" name="Dirac Equation:…"/>
          <p:cNvSpPr txBox="1"/>
          <p:nvPr>
            <p:ph type="body" idx="1"/>
          </p:nvPr>
        </p:nvSpPr>
        <p:spPr>
          <a:xfrm>
            <a:off x="941039" y="2263745"/>
            <a:ext cx="10522595" cy="6286501"/>
          </a:xfrm>
          <a:prstGeom prst="rect">
            <a:avLst/>
          </a:prstGeom>
        </p:spPr>
        <p:txBody>
          <a:bodyPr/>
          <a:lstStyle/>
          <a:p>
            <a:pPr marL="338327" indent="-338327" defTabSz="432308">
              <a:spcBef>
                <a:spcPts val="3100"/>
              </a:spcBef>
              <a:defRPr sz="2812"/>
            </a:pPr>
            <a:r>
              <a:t>Dirac Equation:</a:t>
            </a:r>
          </a:p>
          <a:p>
            <a:pPr marL="338327" indent="-338327" defTabSz="432308">
              <a:spcBef>
                <a:spcPts val="3100"/>
              </a:spcBef>
              <a:defRPr sz="2812"/>
            </a:pPr>
            <a:r>
              <a:t>Wave function of electron of mass m in spacetime coordinates:</a:t>
            </a:r>
          </a:p>
          <a:p>
            <a:pPr marL="338327" indent="-338327" defTabSz="432308">
              <a:spcBef>
                <a:spcPts val="3100"/>
              </a:spcBef>
              <a:defRPr sz="2812"/>
            </a:pPr>
            <a:r>
              <a:t>Components of the momentum operator in SE:</a:t>
            </a:r>
            <a:br/>
          </a:p>
          <a:p>
            <a:pPr marL="338327" indent="-338327" defTabSz="432308">
              <a:spcBef>
                <a:spcPts val="3100"/>
              </a:spcBef>
              <a:defRPr sz="2812"/>
            </a:pPr>
          </a:p>
          <a:p>
            <a:pPr marL="338327" indent="-338327" defTabSz="432308">
              <a:spcBef>
                <a:spcPts val="3100"/>
              </a:spcBef>
              <a:defRPr sz="2812"/>
            </a:pPr>
          </a:p>
          <a:p>
            <a:pPr marL="338327" indent="-338327" defTabSz="432308">
              <a:spcBef>
                <a:spcPts val="3100"/>
              </a:spcBef>
              <a:defRPr sz="2812"/>
            </a:pPr>
          </a:p>
        </p:txBody>
      </p:sp>
      <p:sp>
        <p:nvSpPr>
          <p:cNvPr id="199" name="Equation"/>
          <p:cNvSpPr txBox="1"/>
          <p:nvPr/>
        </p:nvSpPr>
        <p:spPr>
          <a:xfrm>
            <a:off x="4053723" y="2133382"/>
            <a:ext cx="6831098" cy="119425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β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m</m:t>
                  </m:r>
                  <m:sSup>
                    <m:e>
                      <m: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p>
                      <m: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33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33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33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33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lim>
                  </m:limUpp>
                  <m:sSub>
                    <m:e>
                      <m: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e>
                    <m:sub>
                      <m: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sSub>
                    <m:e>
                      <m: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m:rPr>
                      <m:sty m:val="p"/>
                    </m:rP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m:rPr>
                      <m:sty m:val="p"/>
                    </m:rP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ℏ</m:t>
                  </m:r>
                  <m:f>
                    <m:fPr>
                      <m:ctrlP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m:rPr>
                          <m:sty m:val="p"/>
                        </m:rP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</m:oMath>
              </m:oMathPara>
            </a14:m>
            <a:endParaRPr sz="3300">
              <a:solidFill>
                <a:srgbClr val="FFFFFF"/>
              </a:solidFill>
            </a:endParaRPr>
          </a:p>
        </p:txBody>
      </p:sp>
      <p:sp>
        <p:nvSpPr>
          <p:cNvPr id="200" name="Equation"/>
          <p:cNvSpPr txBox="1"/>
          <p:nvPr/>
        </p:nvSpPr>
        <p:spPr>
          <a:xfrm>
            <a:off x="8990263" y="4186409"/>
            <a:ext cx="1258934" cy="33861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sSub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</m:oMath>
              </m:oMathPara>
            </a14:m>
            <a:endParaRPr sz="3800">
              <a:solidFill>
                <a:srgbClr val="FFFFFF"/>
              </a:solidFill>
            </a:endParaRPr>
          </a:p>
        </p:txBody>
      </p:sp>
      <p:sp>
        <p:nvSpPr>
          <p:cNvPr id="201" name="Equation"/>
          <p:cNvSpPr txBox="1"/>
          <p:nvPr/>
        </p:nvSpPr>
        <p:spPr>
          <a:xfrm>
            <a:off x="11556665" y="3396444"/>
            <a:ext cx="1040067" cy="3637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300">
              <a:solidFill>
                <a:srgbClr val="FFFFFF"/>
              </a:solidFill>
            </a:endParaRPr>
          </a:p>
        </p:txBody>
      </p:sp>
      <p:sp>
        <p:nvSpPr>
          <p:cNvPr id="202" name="Equation"/>
          <p:cNvSpPr txBox="1"/>
          <p:nvPr/>
        </p:nvSpPr>
        <p:spPr>
          <a:xfrm>
            <a:off x="6631582" y="5217101"/>
            <a:ext cx="2333907" cy="37979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m:rPr>
                      <m:sty m:val="p"/>
                    </m:rP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∂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m</m:t>
                  </m:r>
                  <m:sSub>
                    <m:e>
                      <m:r>
                        <a:rPr xmlns:a="http://schemas.openxmlformats.org/drawingml/2006/main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  <a:endParaRPr sz="3200">
              <a:solidFill>
                <a:srgbClr val="FFFFFF"/>
              </a:solidFill>
            </a:endParaRPr>
          </a:p>
        </p:txBody>
      </p:sp>
      <p:sp>
        <p:nvSpPr>
          <p:cNvPr id="203" name="Equation"/>
          <p:cNvSpPr txBox="1"/>
          <p:nvPr/>
        </p:nvSpPr>
        <p:spPr>
          <a:xfrm>
            <a:off x="6213255" y="5998669"/>
            <a:ext cx="1645184" cy="4510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i</m:t>
                  </m:r>
                  <m:sSup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p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p>
                </m:oMath>
              </m:oMathPara>
            </a14:m>
            <a:endParaRPr sz="3800">
              <a:solidFill>
                <a:srgbClr val="FFFFFF"/>
              </a:solidFill>
            </a:endParaRPr>
          </a:p>
        </p:txBody>
      </p:sp>
      <p:sp>
        <p:nvSpPr>
          <p:cNvPr id="204" name="Equation"/>
          <p:cNvSpPr txBox="1"/>
          <p:nvPr/>
        </p:nvSpPr>
        <p:spPr>
          <a:xfrm>
            <a:off x="6913198" y="7248618"/>
            <a:ext cx="1112148" cy="34627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:</m:t>
                  </m:r>
                  <m:sSub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</m:oMath>
              </m:oMathPara>
            </a14:m>
            <a:endParaRPr sz="3800">
              <a:solidFill>
                <a:srgbClr val="FFFFFF"/>
              </a:solidFill>
            </a:endParaRPr>
          </a:p>
        </p:txBody>
      </p:sp>
      <p:sp>
        <p:nvSpPr>
          <p:cNvPr id="205" name="Equation"/>
          <p:cNvSpPr txBox="1"/>
          <p:nvPr/>
        </p:nvSpPr>
        <p:spPr>
          <a:xfrm>
            <a:off x="7011881" y="8168130"/>
            <a:ext cx="2084027" cy="33231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m:rPr>
                      <m:sty m:val="p"/>
                    </m:rPr>
                    <a:rPr xmlns:a="http://schemas.openxmlformats.org/drawingml/2006/main" sz="2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∂</m:t>
                  </m:r>
                  <m:sSub>
                    <m:e>
                      <m:r>
                        <a:rPr xmlns:a="http://schemas.openxmlformats.org/drawingml/2006/main" sz="2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2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  <m:r>
                    <a:rPr xmlns:a="http://schemas.openxmlformats.org/drawingml/2006/main" sz="2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2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2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  <a:endParaRPr sz="2800">
              <a:solidFill>
                <a:srgbClr val="FFFFFF"/>
              </a:solidFill>
            </a:endParaRPr>
          </a:p>
        </p:txBody>
      </p:sp>
      <p:grpSp>
        <p:nvGrpSpPr>
          <p:cNvPr id="208" name="Image Gallery"/>
          <p:cNvGrpSpPr/>
          <p:nvPr/>
        </p:nvGrpSpPr>
        <p:grpSpPr>
          <a:xfrm>
            <a:off x="9312980" y="4969761"/>
            <a:ext cx="2805236" cy="4161057"/>
            <a:chOff x="0" y="0"/>
            <a:chExt cx="2805234" cy="4161056"/>
          </a:xfrm>
        </p:grpSpPr>
        <p:pic>
          <p:nvPicPr>
            <p:cNvPr id="206" name="220px-Ettore_Majorana.jpg" descr="220px-Ettore_Majorana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14" t="0" r="614" b="0"/>
            <a:stretch>
              <a:fillRect/>
            </a:stretch>
          </p:blipFill>
          <p:spPr>
            <a:xfrm>
              <a:off x="0" y="0"/>
              <a:ext cx="2805235" cy="36276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7" name="Ettore Majorana"/>
            <p:cNvSpPr/>
            <p:nvPr/>
          </p:nvSpPr>
          <p:spPr>
            <a:xfrm>
              <a:off x="0" y="3703856"/>
              <a:ext cx="2805235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Ettore Majorana</a:t>
              </a:r>
            </a:p>
          </p:txBody>
        </p:sp>
      </p:grpSp>
      <p:grpSp>
        <p:nvGrpSpPr>
          <p:cNvPr id="211" name="Image Gallery"/>
          <p:cNvGrpSpPr/>
          <p:nvPr/>
        </p:nvGrpSpPr>
        <p:grpSpPr>
          <a:xfrm>
            <a:off x="28044" y="4989889"/>
            <a:ext cx="2805236" cy="4120801"/>
            <a:chOff x="0" y="0"/>
            <a:chExt cx="2805234" cy="4120799"/>
          </a:xfrm>
        </p:grpSpPr>
        <p:pic>
          <p:nvPicPr>
            <p:cNvPr id="209" name="220px-Dirac_4.jpg" descr="220px-Dirac_4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434" r="0" b="434"/>
            <a:stretch>
              <a:fillRect/>
            </a:stretch>
          </p:blipFill>
          <p:spPr>
            <a:xfrm>
              <a:off x="177765" y="0"/>
              <a:ext cx="2449705" cy="3587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0" name="Paul Dirac"/>
            <p:cNvSpPr/>
            <p:nvPr/>
          </p:nvSpPr>
          <p:spPr>
            <a:xfrm>
              <a:off x="0" y="3663599"/>
              <a:ext cx="2805235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Paul Dirac</a:t>
              </a:r>
            </a:p>
          </p:txBody>
        </p:sp>
      </p:grpSp>
      <p:sp>
        <p:nvSpPr>
          <p:cNvPr id="212" name="Majorana Equation:…"/>
          <p:cNvSpPr txBox="1"/>
          <p:nvPr/>
        </p:nvSpPr>
        <p:spPr>
          <a:xfrm>
            <a:off x="2697011" y="5018289"/>
            <a:ext cx="5129023" cy="353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 algn="l">
              <a:spcBef>
                <a:spcPts val="4200"/>
              </a:spcBef>
              <a:buSzPct val="75000"/>
              <a:buChar char="•"/>
              <a:defRPr sz="3000"/>
            </a:pPr>
            <a:r>
              <a:t>Majorana Equation:</a:t>
            </a:r>
          </a:p>
          <a:p>
            <a:pPr marL="457200" indent="-457200" algn="l">
              <a:spcBef>
                <a:spcPts val="4200"/>
              </a:spcBef>
              <a:buSzPct val="75000"/>
              <a:buChar char="•"/>
              <a:defRPr sz="3000"/>
            </a:pPr>
            <a:r>
              <a:t>Majorana basis:</a:t>
            </a:r>
          </a:p>
          <a:p>
            <a:pPr marL="457200" indent="-457200" algn="l">
              <a:spcBef>
                <a:spcPts val="4200"/>
              </a:spcBef>
              <a:buSzPct val="75000"/>
              <a:buChar char="•"/>
              <a:defRPr sz="3000"/>
            </a:pPr>
            <a:r>
              <a:t>Charge conjugate of </a:t>
            </a:r>
          </a:p>
          <a:p>
            <a:pPr marL="457200" indent="-457200" algn="l">
              <a:spcBef>
                <a:spcPts val="4200"/>
              </a:spcBef>
              <a:buSzPct val="75000"/>
              <a:buChar char="•"/>
              <a:defRPr sz="3000"/>
            </a:pPr>
            <a:r>
              <a:t>Alternate expression: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eesaw Mechanis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Seesaw Mechanism</a:t>
            </a:r>
          </a:p>
        </p:txBody>
      </p:sp>
      <p:sp>
        <p:nvSpPr>
          <p:cNvPr id="215" name="Generic Model used to understand the relative sizes of observed neutrino masses (extension of Standard Model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Generic Model used to understand the relative sizes of observed neutrino masses (extension of Standard Model)</a:t>
            </a:r>
            <a:br/>
          </a:p>
          <a:p>
            <a:pPr/>
            <a:r>
              <a:t>B = Majorana mass component, M = Dirac mass component</a:t>
            </a:r>
          </a:p>
        </p:txBody>
      </p:sp>
      <p:sp>
        <p:nvSpPr>
          <p:cNvPr id="216" name="Equation"/>
          <p:cNvSpPr txBox="1"/>
          <p:nvPr/>
        </p:nvSpPr>
        <p:spPr>
          <a:xfrm>
            <a:off x="4340504" y="5770790"/>
            <a:ext cx="4323792" cy="84399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6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6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36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36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3600" i="1">
                                <a:solidFill>
                                  <a:srgbClr val="FEFEF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xmlns:a="http://schemas.openxmlformats.org/drawingml/2006/main" sz="3600" i="1">
                                <a:solidFill>
                                  <a:srgbClr val="FEFEFE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3600" i="1">
                                <a:solidFill>
                                  <a:srgbClr val="FEFEFE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e>
                            <m:r>
                              <a:rPr xmlns:a="http://schemas.openxmlformats.org/drawingml/2006/main" sz="3600" i="1">
                                <a:solidFill>
                                  <a:srgbClr val="FEFEFE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mr>
                      </m:m>
                    </m:e>
                  </m:d>
                  <m:r>
                    <a:rPr xmlns:a="http://schemas.openxmlformats.org/drawingml/2006/main" sz="36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;</m:t>
                  </m:r>
                  <m:r>
                    <a:rPr xmlns:a="http://schemas.openxmlformats.org/drawingml/2006/main" sz="36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36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&gt;</m:t>
                  </m:r>
                  <m:r>
                    <a:rPr xmlns:a="http://schemas.openxmlformats.org/drawingml/2006/main" sz="36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&gt;</m:t>
                  </m:r>
                  <m:r>
                    <a:rPr xmlns:a="http://schemas.openxmlformats.org/drawingml/2006/main" sz="36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M</m:t>
                  </m:r>
                </m:oMath>
              </m:oMathPara>
            </a14:m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Massless Particle The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/>
            <a:r>
              <a:t>Massless Particle Theory</a:t>
            </a:r>
          </a:p>
        </p:txBody>
      </p:sp>
      <p:sp>
        <p:nvSpPr>
          <p:cNvPr id="219" name="There are some particles that are confirmed to be massless, like photons or glu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are some particles that are confirmed to be massless, like photons or gluons</a:t>
            </a:r>
          </a:p>
          <a:p>
            <a:pPr/>
            <a:r>
              <a:t>All of them are their own anti-particles 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Arthur B. McDonald</a:t>
            </a:r>
            <a:r>
              <a:t> and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Takaaki Kajita</a:t>
            </a:r>
            <a:r>
              <a:t> confirmed that neutrinos have mass by observing neutrino oscillations. They shared a Nobel Prize in 2015 </a:t>
            </a:r>
            <a:r>
              <a:rPr i="1" sz="3000">
                <a:latin typeface="Helvetica"/>
                <a:ea typeface="Helvetica"/>
                <a:cs typeface="Helvetica"/>
                <a:sym typeface="Helvetica"/>
              </a:rPr>
              <a:t>(https://www.nobelprize.org/prizes/physics/2015/press-release/)</a:t>
            </a:r>
            <a:r>
              <a:t>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terile Neutrin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Sterile Neutrino</a:t>
            </a:r>
          </a:p>
        </p:txBody>
      </p:sp>
      <p:sp>
        <p:nvSpPr>
          <p:cNvPr id="222" name="Mixing angl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Mixing angles:</a:t>
            </a:r>
          </a:p>
          <a:p>
            <a:pPr/>
            <a:r>
              <a:t>Right handed spin</a:t>
            </a:r>
          </a:p>
          <a:p>
            <a:pPr/>
            <a:r>
              <a:t>Huge mass</a:t>
            </a:r>
          </a:p>
        </p:txBody>
      </p:sp>
      <p:sp>
        <p:nvSpPr>
          <p:cNvPr id="223" name="Equation"/>
          <p:cNvSpPr txBox="1"/>
          <p:nvPr/>
        </p:nvSpPr>
        <p:spPr>
          <a:xfrm>
            <a:off x="4815879" y="4167703"/>
            <a:ext cx="2052242" cy="45299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</m:sub>
                  </m:sSub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24</m:t>
                      </m:r>
                    </m:sub>
                  </m:sSub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34</m:t>
                      </m:r>
                    </m:sub>
                  </m:sSub>
                </m:oMath>
              </m:oMathPara>
            </a14:m>
            <a:endParaRPr sz="3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Oscillations depend on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Oscillations depend on:</a:t>
            </a:r>
          </a:p>
        </p:txBody>
      </p:sp>
      <p:sp>
        <p:nvSpPr>
          <p:cNvPr id="226" name="Mixing angl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Mixing angles:</a:t>
            </a:r>
          </a:p>
          <a:p>
            <a:pPr/>
            <a:r>
              <a:t>Mass splitting:</a:t>
            </a:r>
          </a:p>
          <a:p>
            <a:pPr/>
            <a:r>
              <a:t>CP violation phase: </a:t>
            </a:r>
          </a:p>
        </p:txBody>
      </p:sp>
      <p:sp>
        <p:nvSpPr>
          <p:cNvPr id="227" name="Equation"/>
          <p:cNvSpPr txBox="1"/>
          <p:nvPr/>
        </p:nvSpPr>
        <p:spPr>
          <a:xfrm>
            <a:off x="4962774" y="4421703"/>
            <a:ext cx="2037851" cy="45299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sub>
                  </m:sSub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23</m:t>
                      </m:r>
                    </m:sub>
                  </m:sSub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sub>
                  </m:sSub>
                </m:oMath>
              </m:oMathPara>
            </a14:m>
            <a:endParaRPr sz="3800">
              <a:solidFill>
                <a:srgbClr val="FFFFFF"/>
              </a:solidFill>
            </a:endParaRPr>
          </a:p>
        </p:txBody>
      </p:sp>
      <p:sp>
        <p:nvSpPr>
          <p:cNvPr id="228" name="Equation"/>
          <p:cNvSpPr txBox="1"/>
          <p:nvPr/>
        </p:nvSpPr>
        <p:spPr>
          <a:xfrm>
            <a:off x="5115624" y="5400071"/>
            <a:ext cx="1738580" cy="96264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δ</m:t>
                  </m:r>
                  <m:f>
                    <m:fPr>
                      <m:ctrlP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Sup>
                        <m:e>
                          <m:r>
                            <a:rPr xmlns:a="http://schemas.openxmlformats.org/drawingml/2006/main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xmlns:a="http://schemas.openxmlformats.org/drawingml/2006/main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num>
                    <m:den>
                      <m:sSubSup>
                        <m:e>
                          <m:r>
                            <a:rPr xmlns:a="http://schemas.openxmlformats.org/drawingml/2006/main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xmlns:a="http://schemas.openxmlformats.org/drawingml/2006/main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den>
                  </m:f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δ</m:t>
                  </m:r>
                  <m:sSubSup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sub>
                    <m:sup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</m:oMath>
              </m:oMathPara>
            </a14:m>
            <a:endParaRPr sz="3800">
              <a:solidFill>
                <a:srgbClr val="FFFFFF"/>
              </a:solidFill>
            </a:endParaRPr>
          </a:p>
        </p:txBody>
      </p:sp>
      <p:sp>
        <p:nvSpPr>
          <p:cNvPr id="229" name="Equation"/>
          <p:cNvSpPr txBox="1"/>
          <p:nvPr/>
        </p:nvSpPr>
        <p:spPr>
          <a:xfrm>
            <a:off x="6040070" y="6769100"/>
            <a:ext cx="924660" cy="42474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sSub>
                        <m:e>
                          <m:r>
                            <a:rPr xmlns:a="http://schemas.openxmlformats.org/drawingml/2006/main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xmlns:a="http://schemas.openxmlformats.org/drawingml/2006/main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xmlns:a="http://schemas.openxmlformats.org/drawingml/2006/main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sup>
                  </m:sSup>
                </m:oMath>
              </m:oMathPara>
            </a14:m>
            <a:endParaRPr sz="3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search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Researchers</a:t>
            </a:r>
          </a:p>
        </p:txBody>
      </p:sp>
      <p:sp>
        <p:nvSpPr>
          <p:cNvPr id="123" name="Lindsey Tens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Lindsey Tensen</a:t>
            </a:r>
          </a:p>
          <a:p>
            <a:pPr/>
            <a:r>
              <a:t>Anastasia I. Gorina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ontecorvo–Maki–Nakagawa–Sakata matrix (aka PMNS matrix, lepton mixing matrix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7152">
              <a:defRPr sz="4480"/>
            </a:lvl1pPr>
          </a:lstStyle>
          <a:p>
            <a:pPr/>
            <a:r>
              <a:t>Pontecorvo–Maki–Nakagawa–Sakata matrix (aka PMNS matrix, lepton mixing matrix)</a:t>
            </a:r>
          </a:p>
        </p:txBody>
      </p:sp>
      <p:grpSp>
        <p:nvGrpSpPr>
          <p:cNvPr id="234" name="Image Gallery"/>
          <p:cNvGrpSpPr/>
          <p:nvPr/>
        </p:nvGrpSpPr>
        <p:grpSpPr>
          <a:xfrm>
            <a:off x="539734" y="2576698"/>
            <a:ext cx="11925332" cy="7141178"/>
            <a:chOff x="0" y="734369"/>
            <a:chExt cx="11925331" cy="7141176"/>
          </a:xfrm>
        </p:grpSpPr>
        <p:pic>
          <p:nvPicPr>
            <p:cNvPr id="232" name="Screen Shot 2018-10-14 at 3.01.21 PM.png" descr="Screen Shot 2018-10-14 at 3.01.21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40" t="0" r="23443" b="0"/>
            <a:stretch>
              <a:fillRect/>
            </a:stretch>
          </p:blipFill>
          <p:spPr>
            <a:xfrm>
              <a:off x="0" y="734369"/>
              <a:ext cx="11925332" cy="55686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3" name="3x3 PMNS Matrix"/>
            <p:cNvSpPr/>
            <p:nvPr/>
          </p:nvSpPr>
          <p:spPr>
            <a:xfrm>
              <a:off x="0" y="7113545"/>
              <a:ext cx="11925332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3x3 PMNS Matrix</a:t>
              </a:r>
            </a:p>
          </p:txBody>
        </p:sp>
      </p:grpSp>
      <p:sp>
        <p:nvSpPr>
          <p:cNvPr id="235" name="Wikipedia contributors. &quot;Neutrino oscillation.&quot; Wikipedia, The Free Encyclopedia. Wikipedia, The Free Encyclopedia, 27 Sep. 2018. Web. 14 Oct. 2018."/>
          <p:cNvSpPr txBox="1"/>
          <p:nvPr/>
        </p:nvSpPr>
        <p:spPr>
          <a:xfrm>
            <a:off x="1091854" y="8237845"/>
            <a:ext cx="1032098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Wikipedia contributors. "Neutrino oscillation." Wikipedia, The Free Encyclopedia. Wikipedia, The Free Encyclopedia, 27 Sep. 2018. Web. 14 Oct. 2018.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MNS Matrix: 4x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PMNS Matrix: 4x4</a:t>
            </a:r>
          </a:p>
        </p:txBody>
      </p:sp>
      <p:grpSp>
        <p:nvGrpSpPr>
          <p:cNvPr id="240" name="Image Gallery"/>
          <p:cNvGrpSpPr/>
          <p:nvPr/>
        </p:nvGrpSpPr>
        <p:grpSpPr>
          <a:xfrm>
            <a:off x="1559303" y="2017325"/>
            <a:ext cx="9886194" cy="7496950"/>
            <a:chOff x="0" y="0"/>
            <a:chExt cx="9886193" cy="7496949"/>
          </a:xfrm>
        </p:grpSpPr>
        <p:pic>
          <p:nvPicPr>
            <p:cNvPr id="238" name="Screen Shot 2018-10-14 at 5.02.14 PM.png" descr="Screen Shot 2018-10-14 at 5.02.14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588" r="0" b="588"/>
            <a:stretch>
              <a:fillRect/>
            </a:stretch>
          </p:blipFill>
          <p:spPr>
            <a:xfrm>
              <a:off x="214625" y="0"/>
              <a:ext cx="9456944" cy="66587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9" name="Rectangle"/>
            <p:cNvSpPr/>
            <p:nvPr/>
          </p:nvSpPr>
          <p:spPr>
            <a:xfrm>
              <a:off x="0" y="6734949"/>
              <a:ext cx="9886194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  </a:t>
              </a:r>
            </a:p>
          </p:txBody>
        </p:sp>
      </p:grpSp>
      <p:sp>
        <p:nvSpPr>
          <p:cNvPr id="241" name="Equation"/>
          <p:cNvSpPr txBox="1"/>
          <p:nvPr/>
        </p:nvSpPr>
        <p:spPr>
          <a:xfrm>
            <a:off x="4355144" y="8892258"/>
            <a:ext cx="4294512" cy="51912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s</m:t>
                  </m:r>
                  <m:sSub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n</m:t>
                  </m:r>
                  <m:sSub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</m:oMath>
              </m:oMathPara>
            </a14:m>
            <a:endParaRPr sz="3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Flavor and Mass Eigenst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Flavor and Mass Eigenstates</a:t>
            </a:r>
          </a:p>
        </p:txBody>
      </p:sp>
      <p:sp>
        <p:nvSpPr>
          <p:cNvPr id="244" name="Flavors: Electron, Muon, Tau, Steri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3484" indent="-443484" defTabSz="566674">
              <a:spcBef>
                <a:spcPts val="4000"/>
              </a:spcBef>
              <a:defRPr sz="3686"/>
            </a:pPr>
            <a:r>
              <a:t>Flavors: Electron, Muon, Tau, Sterile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There are distinct neutrino masses, but they do not correspond uniquely to each of the neutrino flavors.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Neutrino states are not always in pure flavor states, due to quantum superposition we are able to express a neutrino state by </a:t>
            </a:r>
          </a:p>
        </p:txBody>
      </p:sp>
      <p:sp>
        <p:nvSpPr>
          <p:cNvPr id="245" name="Equation"/>
          <p:cNvSpPr txBox="1"/>
          <p:nvPr/>
        </p:nvSpPr>
        <p:spPr>
          <a:xfrm>
            <a:off x="1714053" y="5539146"/>
            <a:ext cx="2608544" cy="137588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sub>
                  </m:sSub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38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lim>
                  </m:limUpp>
                  <m:sSub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b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</m:oMath>
              </m:oMathPara>
            </a14:m>
            <a:endParaRPr sz="3800">
              <a:solidFill>
                <a:srgbClr val="FFFFFF"/>
              </a:solidFill>
            </a:endParaRPr>
          </a:p>
        </p:txBody>
      </p:sp>
      <p:sp>
        <p:nvSpPr>
          <p:cNvPr id="246" name="Equation"/>
          <p:cNvSpPr txBox="1"/>
          <p:nvPr/>
        </p:nvSpPr>
        <p:spPr>
          <a:xfrm>
            <a:off x="5769838" y="5794055"/>
            <a:ext cx="3265508" cy="113278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limLow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lim>
                  </m:limLow>
                  <m:sSubSup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bSup>
                  <m:sSub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sub>
                  </m:sSub>
                </m:oMath>
              </m:oMathPara>
            </a14:m>
            <a:endParaRPr sz="3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Why do physicists car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Why do physicists care?</a:t>
            </a:r>
          </a:p>
        </p:txBody>
      </p:sp>
      <p:sp>
        <p:nvSpPr>
          <p:cNvPr id="249" name="63% Dark Mat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63% Dark Matter</a:t>
            </a:r>
          </a:p>
          <a:p>
            <a:pPr/>
            <a:r>
              <a:t>10% Neutrinos</a:t>
            </a:r>
          </a:p>
          <a:p>
            <a:pPr/>
            <a:r>
              <a:t>15% Photons</a:t>
            </a:r>
          </a:p>
          <a:p>
            <a:pPr/>
            <a:r>
              <a:t>12% Atoms</a:t>
            </a:r>
          </a:p>
        </p:txBody>
      </p:sp>
      <p:graphicFrame>
        <p:nvGraphicFramePr>
          <p:cNvPr id="250" name="2D Pie Chart"/>
          <p:cNvGraphicFramePr/>
          <p:nvPr/>
        </p:nvGraphicFramePr>
        <p:xfrm>
          <a:off x="6051550" y="3120082"/>
          <a:ext cx="5227936" cy="522793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How do we know it exist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How do we know it exists?</a:t>
            </a:r>
          </a:p>
        </p:txBody>
      </p:sp>
      <p:sp>
        <p:nvSpPr>
          <p:cNvPr id="253" name="Galaxy rotation curves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Galaxy rotation curves</a:t>
            </a:r>
          </a:p>
          <a:p>
            <a:pPr/>
            <a:r>
              <a:t>Velocity dispersions: statistical dispersion of velocities about the mean velocity of a group of objects</a:t>
            </a:r>
          </a:p>
          <a:p>
            <a:pPr/>
            <a:r>
              <a:t>Cosmic microwave background</a:t>
            </a:r>
          </a:p>
          <a:p>
            <a:pPr/>
            <a:r>
              <a:t>Redshift space distortions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alaxy rotation cur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Galaxy rotation curves</a:t>
            </a:r>
          </a:p>
        </p:txBody>
      </p:sp>
      <p:sp>
        <p:nvSpPr>
          <p:cNvPr id="256" name="The galaxy rotation curve remains flat as distance from the center increases (violation of Kepler’s second law)…"/>
          <p:cNvSpPr txBox="1"/>
          <p:nvPr>
            <p:ph type="body" sz="half" idx="1"/>
          </p:nvPr>
        </p:nvSpPr>
        <p:spPr>
          <a:xfrm>
            <a:off x="369042" y="2597150"/>
            <a:ext cx="6191465" cy="6286500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The galaxy rotation curve remains flat as distance from the center increases (violation of Kepler’s second law)</a:t>
            </a:r>
          </a:p>
          <a:p>
            <a:pPr>
              <a:defRPr sz="2800"/>
            </a:pPr>
            <a:r>
              <a:t>Kepler’s second law states a line joining a planet and the sun sweeps out equal areas during equal intervals of time</a:t>
            </a:r>
          </a:p>
        </p:txBody>
      </p:sp>
      <p:grpSp>
        <p:nvGrpSpPr>
          <p:cNvPr id="259" name="Image Gallery"/>
          <p:cNvGrpSpPr/>
          <p:nvPr/>
        </p:nvGrpSpPr>
        <p:grpSpPr>
          <a:xfrm>
            <a:off x="6576890" y="3369959"/>
            <a:ext cx="6191464" cy="4474182"/>
            <a:chOff x="0" y="0"/>
            <a:chExt cx="6191463" cy="4474181"/>
          </a:xfrm>
        </p:grpSpPr>
        <p:pic>
          <p:nvPicPr>
            <p:cNvPr id="257" name="M33_rotation_curve_HI-2.gif" descr="M33_rotation_curve_HI-2.gi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26269" y="0"/>
              <a:ext cx="5938926" cy="39407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8" name="Type to enter a caption."/>
            <p:cNvSpPr/>
            <p:nvPr/>
          </p:nvSpPr>
          <p:spPr>
            <a:xfrm>
              <a:off x="0" y="4016981"/>
              <a:ext cx="6191464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Type to enter a caption.</a:t>
              </a:r>
            </a:p>
          </p:txBody>
        </p:sp>
      </p:grpSp>
      <p:sp>
        <p:nvSpPr>
          <p:cNvPr id="260" name="Wikipedia contributors. &quot;Galaxy rotation curve.&quot; Wikipedia, The Free Encyclopedia. Wikipedia, The Free Encyclopedia, 19 Jul. 2018. Web. 14 Oct. 2018."/>
          <p:cNvSpPr txBox="1"/>
          <p:nvPr/>
        </p:nvSpPr>
        <p:spPr>
          <a:xfrm>
            <a:off x="1538485" y="8671270"/>
            <a:ext cx="103945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Wikipedia contributors. "Galaxy rotation curve." Wikipedia, The Free Encyclopedia. Wikipedia, The Free Encyclopedia, 19 Jul. 2018. Web. 14 Oct. 2018.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What can it be made of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What can it be made of?</a:t>
            </a:r>
          </a:p>
        </p:txBody>
      </p:sp>
      <p:sp>
        <p:nvSpPr>
          <p:cNvPr id="263" name="WIMPs - weakly interacting massive particles (do not interact electromagnetically, that is why they are so hard to detect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WIMPs - weakly interacting massive particles (do not interact electromagnetically, that is why they are so hard to detect)</a:t>
            </a:r>
          </a:p>
          <a:p>
            <a:pPr/>
            <a:r>
              <a:t>(Remember four forces of nature: Gravity, Electromagnetism, Weak, Strong)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Experi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Experiments</a:t>
            </a:r>
          </a:p>
        </p:txBody>
      </p:sp>
      <p:sp>
        <p:nvSpPr>
          <p:cNvPr id="266" name="MiniBoone experiment at FermiLab (team of scientists including Columbia graduates lead by Georgia Karagiorgi)…"/>
          <p:cNvSpPr txBox="1"/>
          <p:nvPr>
            <p:ph type="body" idx="1"/>
          </p:nvPr>
        </p:nvSpPr>
        <p:spPr>
          <a:xfrm>
            <a:off x="952500" y="2279685"/>
            <a:ext cx="11099800" cy="6286501"/>
          </a:xfrm>
          <a:prstGeom prst="rect">
            <a:avLst/>
          </a:prstGeom>
        </p:spPr>
        <p:txBody>
          <a:bodyPr/>
          <a:lstStyle/>
          <a:p>
            <a:pPr marL="416052" indent="-416052" defTabSz="531622">
              <a:spcBef>
                <a:spcPts val="3800"/>
              </a:spcBef>
              <a:defRPr sz="3458"/>
            </a:pPr>
            <a:r>
              <a:t>MiniBoone experiment at FermiLab (team of scientists including Columbia graduates lead by Georgia Karagiorgi)</a:t>
            </a:r>
          </a:p>
          <a:p>
            <a:pPr marL="416052" indent="-416052" defTabSz="531622">
              <a:spcBef>
                <a:spcPts val="3800"/>
              </a:spcBef>
              <a:defRPr sz="3458"/>
            </a:pPr>
            <a:r>
              <a:t>GERDA: Germanium Detector Array</a:t>
            </a:r>
          </a:p>
          <a:p>
            <a:pPr marL="416052" indent="-416052" defTabSz="531622">
              <a:spcBef>
                <a:spcPts val="3800"/>
              </a:spcBef>
              <a:defRPr sz="3458"/>
            </a:pPr>
            <a:r>
              <a:t>LEGEND: Large Enriched Germanium Experiment for Neutrinoless Double Beta Decay</a:t>
            </a:r>
          </a:p>
          <a:p>
            <a:pPr marL="416052" indent="-416052" defTabSz="531622">
              <a:spcBef>
                <a:spcPts val="3800"/>
              </a:spcBef>
              <a:defRPr sz="3458"/>
            </a:pPr>
            <a:r>
              <a:t>CANDLES: CAlcium fluoride for the study of Neutrinos and Dark matters by Low Energy Spectrometer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26" name="‘Little neutral ones’, aka neutrinos (why do they matter), and their place in Standard Model of Elementary Partic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756" indent="-333756" defTabSz="426466">
              <a:spcBef>
                <a:spcPts val="3000"/>
              </a:spcBef>
              <a:defRPr sz="2774"/>
            </a:pPr>
            <a:r>
              <a:t>‘Little neutral ones’, aka neutrinos (why do they matter), and their place in Standard Model of Elementary Particles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Recent Studies (Discovery, detection, oscillations, etc.)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Neutrino Characteristics: Symmetry, Dirac/Majorana mass, Mass/Massless neutrinos, beta-decay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Theories about oscillations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Why do we care?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Dark matter compared to sterile neutrinos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Future research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 </a:t>
            </a:r>
          </a:p>
        </p:txBody>
      </p:sp>
      <p:sp>
        <p:nvSpPr>
          <p:cNvPr id="129" name="Kalliopi Petraki (University of Melbourne). Sterile neutrinos as Dark Matter [http://lss.fnal.gov/conf/C0911181/Petraki_CosPA09.pdf]…"/>
          <p:cNvSpPr txBox="1"/>
          <p:nvPr>
            <p:ph type="body" idx="1"/>
          </p:nvPr>
        </p:nvSpPr>
        <p:spPr>
          <a:xfrm>
            <a:off x="952500" y="2290736"/>
            <a:ext cx="11099800" cy="6286501"/>
          </a:xfrm>
          <a:prstGeom prst="rect">
            <a:avLst/>
          </a:prstGeom>
        </p:spPr>
        <p:txBody>
          <a:bodyPr/>
          <a:lstStyle/>
          <a:p>
            <a:pPr marL="269747" indent="-269747" defTabSz="344677">
              <a:spcBef>
                <a:spcPts val="2400"/>
              </a:spcBef>
              <a:defRPr sz="2241"/>
            </a:pPr>
            <a:r>
              <a:t>Kalliopi Petraki (University of Melbourne). Sterile neutrinos as Dark Matter [http://lss.fnal.gov/conf/C0911181/Petraki_CosPA09.pdf]</a:t>
            </a:r>
          </a:p>
          <a:p>
            <a:pPr marL="269747" indent="-269747" defTabSz="344677">
              <a:spcBef>
                <a:spcPts val="2400"/>
              </a:spcBef>
              <a:defRPr sz="2241"/>
            </a:pPr>
            <a:r>
              <a:t>Yuki Kamo, et al. Analytical calculations of four-neutrino oscillations in matter (, [https://arxiv.org/pdf/hep-ph/0209097.pdf]</a:t>
            </a:r>
          </a:p>
          <a:p>
            <a:pPr marL="269747" indent="-269747" defTabSz="344677">
              <a:spcBef>
                <a:spcPts val="2400"/>
              </a:spcBef>
              <a:defRPr sz="2241"/>
            </a:pPr>
            <a:r>
              <a:t>C. L. Cowan Jr.; F. Reines; F. B. Harrison; H. W. Kruse; A. D. McGuire (1956). "Detection of the Free Neutrino: a Confirmation". Science. 124 (3212): 103–104.</a:t>
            </a:r>
          </a:p>
          <a:p>
            <a:pPr marL="269747" indent="-269747" defTabSz="344677">
              <a:spcBef>
                <a:spcPts val="2400"/>
              </a:spcBef>
              <a:defRPr sz="2241"/>
            </a:pPr>
            <a:r>
              <a:t>Ahmad, Q. R.; et al. (SNO Collaboration) (2001). "Measurement of the Rate of νe + d → p + p + e− Interactions Produced by 8B Solar Neutrinos at the Sudbury Neutrino Observatory". Physical Review Letters. 87.</a:t>
            </a:r>
          </a:p>
          <a:p>
            <a:pPr marL="269747" indent="-269747" defTabSz="344677">
              <a:spcBef>
                <a:spcPts val="2400"/>
              </a:spcBef>
              <a:defRPr sz="2241"/>
            </a:pPr>
            <a:r>
              <a:t>Arthur B. McDonald, Takaaki Kajita </a:t>
            </a:r>
            <a:r>
              <a:rPr u="sng">
                <a:hlinkClick r:id="rId2" invalidUrl="" action="" tgtFrame="" tooltip="" history="1" highlightClick="0" endSnd="0"/>
              </a:rPr>
              <a:t>https://www.nobelprize.org/prizes/physics/2015/press-release/</a:t>
            </a:r>
            <a:r>
              <a:t>)</a:t>
            </a:r>
          </a:p>
          <a:p>
            <a:pPr marL="269747" indent="-269747" defTabSz="344677">
              <a:spcBef>
                <a:spcPts val="2400"/>
              </a:spcBef>
              <a:defRPr sz="2241"/>
            </a:pPr>
            <a:r>
              <a:t>Griffiths, David J., and Darrell F. Schroeter.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Introduction to Quantum Mechanics.</a:t>
            </a:r>
            <a:r>
              <a:t> Cambridge University Press, 2018.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Notations and ter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Notations and terms</a:t>
            </a:r>
          </a:p>
        </p:txBody>
      </p:sp>
      <p:sp>
        <p:nvSpPr>
          <p:cNvPr id="132" name="‘bra-ket’ notation for vector spaces…"/>
          <p:cNvSpPr txBox="1"/>
          <p:nvPr>
            <p:ph type="body" idx="1"/>
          </p:nvPr>
        </p:nvSpPr>
        <p:spPr>
          <a:xfrm>
            <a:off x="1161271" y="2609850"/>
            <a:ext cx="11099801" cy="6286500"/>
          </a:xfrm>
          <a:prstGeom prst="rect">
            <a:avLst/>
          </a:prstGeom>
        </p:spPr>
        <p:txBody>
          <a:bodyPr/>
          <a:lstStyle/>
          <a:p>
            <a:pPr/>
            <a:r>
              <a:t>‘bra-ket’ notation for vector spaces  </a:t>
            </a:r>
          </a:p>
          <a:p>
            <a:pPr/>
            <a:r>
              <a:t>Wave function (describing particles): </a:t>
            </a:r>
            <a:br/>
          </a:p>
          <a:p>
            <a:pPr/>
            <a:r>
              <a:t>Oscillations </a:t>
            </a:r>
          </a:p>
          <a:p>
            <a:pPr/>
            <a:r>
              <a:t>Quantum superposition</a:t>
            </a:r>
          </a:p>
          <a:p>
            <a:pPr/>
            <a:r>
              <a:t>Spin</a:t>
            </a:r>
          </a:p>
        </p:txBody>
      </p:sp>
      <p:sp>
        <p:nvSpPr>
          <p:cNvPr id="133" name="Equation"/>
          <p:cNvSpPr txBox="1"/>
          <p:nvPr/>
        </p:nvSpPr>
        <p:spPr>
          <a:xfrm>
            <a:off x="2105569" y="4914413"/>
            <a:ext cx="3622002" cy="48505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36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36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6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36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6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36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6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6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36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6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36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  <m:sSup>
                    <m:e>
                      <m:r>
                        <a:rPr xmlns:a="http://schemas.openxmlformats.org/drawingml/2006/main" sz="36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xmlns:a="http://schemas.openxmlformats.org/drawingml/2006/main" sz="36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6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6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36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36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xmlns:a="http://schemas.openxmlformats.org/drawingml/2006/main" sz="36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sup>
                  </m:sSup>
                </m:oMath>
              </m:oMathPara>
            </a14:m>
            <a:endParaRPr sz="3600">
              <a:solidFill>
                <a:srgbClr val="FFFFFF"/>
              </a:solidFill>
            </a:endParaRPr>
          </a:p>
        </p:txBody>
      </p:sp>
      <p:sp>
        <p:nvSpPr>
          <p:cNvPr id="134" name="Equation"/>
          <p:cNvSpPr txBox="1"/>
          <p:nvPr/>
        </p:nvSpPr>
        <p:spPr>
          <a:xfrm>
            <a:off x="5690692" y="3702668"/>
            <a:ext cx="2916616" cy="31355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26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α</m:t>
                  </m:r>
                  <m:r>
                    <a:rPr xmlns:a="http://schemas.openxmlformats.org/drawingml/2006/main" sz="26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26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[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6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>
              <a:solidFill>
                <a:srgbClr val="FFFFFF"/>
              </a:solidFill>
            </a:endParaRPr>
          </a:p>
        </p:txBody>
      </p:sp>
      <p:sp>
        <p:nvSpPr>
          <p:cNvPr id="135" name="Equation"/>
          <p:cNvSpPr txBox="1"/>
          <p:nvPr/>
        </p:nvSpPr>
        <p:spPr>
          <a:xfrm>
            <a:off x="4323705" y="5580839"/>
            <a:ext cx="319291" cy="83031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31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1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num>
                    <m:den>
                      <m:r>
                        <a:rPr xmlns:a="http://schemas.openxmlformats.org/drawingml/2006/main" sz="31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den>
                  </m:f>
                </m:oMath>
              </m:oMathPara>
            </a14:m>
            <a:endParaRPr sz="3100">
              <a:solidFill>
                <a:srgbClr val="FFFFFF"/>
              </a:solidFill>
            </a:endParaRPr>
          </a:p>
        </p:txBody>
      </p:sp>
      <p:sp>
        <p:nvSpPr>
          <p:cNvPr id="136" name="Equation"/>
          <p:cNvSpPr txBox="1"/>
          <p:nvPr/>
        </p:nvSpPr>
        <p:spPr>
          <a:xfrm>
            <a:off x="9419298" y="2815979"/>
            <a:ext cx="1550280" cy="137032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2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β</m:t>
                  </m:r>
                  <m:r>
                    <a:rPr xmlns:a="http://schemas.openxmlformats.org/drawingml/2006/main" sz="2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&gt;</m:t>
                  </m:r>
                  <m:r>
                    <a:rPr xmlns:a="http://schemas.openxmlformats.org/drawingml/2006/main" sz="2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2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eqArr>
                        <m:eqArrPr>
                          <m:ctrlPr>
                            <a:rPr xmlns:a="http://schemas.openxmlformats.org/drawingml/2006/main" sz="22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200" i="1">
                                  <a:solidFill>
                                    <a:srgbClr val="FEFEFE"/>
                                  </a:solidFill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200" i="1">
                                  <a:solidFill>
                                    <a:srgbClr val="FEFEF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200" i="1">
                                  <a:solidFill>
                                    <a:srgbClr val="FEFEFE"/>
                                  </a:solidFill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200" i="1">
                                  <a:solidFill>
                                    <a:srgbClr val="FEFEF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xmlns:a="http://schemas.openxmlformats.org/drawingml/2006/main" sz="22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200" i="1">
                                  <a:solidFill>
                                    <a:srgbClr val="FEFEFE"/>
                                  </a:solidFill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200" i="1">
                                  <a:solidFill>
                                    <a:srgbClr val="FEFEFE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eqArr>
                    </m:e>
                  </m:d>
                </m:oMath>
              </m:oMathPara>
            </a14:m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Hilbert Space and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Hilbert Space and Operators</a:t>
            </a:r>
          </a:p>
        </p:txBody>
      </p:sp>
      <p:sp>
        <p:nvSpPr>
          <p:cNvPr id="139" name="Hilbert space: generalized notion of Euclidian space. It is a vector space of all square-integral functions of a specified  interval f(x), and f(x) must be normalized: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16052" indent="-416052" defTabSz="531622">
              <a:spcBef>
                <a:spcPts val="3800"/>
              </a:spcBef>
              <a:defRPr b="1" sz="3458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Hilbert space: generalized notion of Euclidian space. It is a vector space of all square-integral functions of a specified  interval f(x), and f(x) must be normalized:</a:t>
            </a:r>
            <a:br>
              <a:rPr b="0">
                <a:latin typeface="+mn-lt"/>
                <a:ea typeface="+mn-ea"/>
                <a:cs typeface="+mn-cs"/>
                <a:sym typeface="Helvetica Light"/>
              </a:rPr>
            </a:b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marL="416052" indent="-416052" defTabSz="531622">
              <a:spcBef>
                <a:spcPts val="3800"/>
              </a:spcBef>
              <a:defRPr b="1" sz="3458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Hilbert spaces are infinite dimensional vector spaces, where as Euclidean space is finite dimensions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marL="416052" indent="-416052" defTabSz="531622">
              <a:spcBef>
                <a:spcPts val="3800"/>
              </a:spcBef>
              <a:defRPr b="1" sz="3458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Operators act on functions: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0" name="Equation"/>
          <p:cNvSpPr txBox="1"/>
          <p:nvPr/>
        </p:nvSpPr>
        <p:spPr>
          <a:xfrm>
            <a:off x="2065133" y="4734249"/>
            <a:ext cx="3204718" cy="60033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∫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  <m:sSup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e>
                    <m:sup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m:rPr>
                      <m:sty m:val="p"/>
                    </m:rP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∞</m:t>
                  </m:r>
                </m:oMath>
              </m:oMathPara>
            </a14:m>
            <a:endParaRPr sz="3800">
              <a:solidFill>
                <a:srgbClr val="FFFFFF"/>
              </a:solidFill>
            </a:endParaRPr>
          </a:p>
        </p:txBody>
      </p:sp>
      <p:sp>
        <p:nvSpPr>
          <p:cNvPr id="141" name="Equation"/>
          <p:cNvSpPr txBox="1"/>
          <p:nvPr/>
        </p:nvSpPr>
        <p:spPr>
          <a:xfrm>
            <a:off x="7460282" y="6687382"/>
            <a:ext cx="1427187" cy="103855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num>
                    <m:den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800">
              <a:solidFill>
                <a:srgbClr val="FFFFFF"/>
              </a:solidFill>
            </a:endParaRPr>
          </a:p>
        </p:txBody>
      </p:sp>
      <p:sp>
        <p:nvSpPr>
          <p:cNvPr id="142" name="Equation"/>
          <p:cNvSpPr txBox="1"/>
          <p:nvPr/>
        </p:nvSpPr>
        <p:spPr>
          <a:xfrm>
            <a:off x="6893592" y="4607976"/>
            <a:ext cx="2572057" cy="85288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27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m:rPr>
                          <m:sty m:val="p"/>
                        </m:rPr>
                        <a:rPr xmlns:a="http://schemas.openxmlformats.org/drawingml/2006/main" sz="27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sub>
                    <m:sup>
                      <m:r>
                        <m:rPr>
                          <m:sty m:val="p"/>
                        </m:rPr>
                        <a:rPr xmlns:a="http://schemas.openxmlformats.org/drawingml/2006/main" sz="27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sup>
                  </m:sSubSup>
                  <m:r>
                    <a:rPr xmlns:a="http://schemas.openxmlformats.org/drawingml/2006/main" sz="27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27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27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7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7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  <m:sSup>
                    <m:e>
                      <m:r>
                        <a:rPr xmlns:a="http://schemas.openxmlformats.org/drawingml/2006/main" sz="27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e>
                    <m:sup>
                      <m:r>
                        <a:rPr xmlns:a="http://schemas.openxmlformats.org/drawingml/2006/main" sz="27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7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27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7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7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  <a:endParaRPr sz="2700">
              <a:solidFill>
                <a:srgbClr val="FFFFFF"/>
              </a:solidFill>
            </a:endParaRPr>
          </a:p>
        </p:txBody>
      </p:sp>
      <p:sp>
        <p:nvSpPr>
          <p:cNvPr id="143" name="Equation"/>
          <p:cNvSpPr txBox="1"/>
          <p:nvPr/>
        </p:nvSpPr>
        <p:spPr>
          <a:xfrm>
            <a:off x="1651084" y="8159492"/>
            <a:ext cx="1851328" cy="54281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limUpp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</m:e>
                    <m:lim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ψ</m:t>
                  </m:r>
                </m:oMath>
              </m:oMathPara>
            </a14:m>
            <a:endParaRPr sz="3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robabil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Probabilities</a:t>
            </a:r>
          </a:p>
        </p:txBody>
      </p:sp>
      <p:sp>
        <p:nvSpPr>
          <p:cNvPr id="146" name="Probability of finding a particle with given wave function in the x interval from a to b, at time t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756" indent="-333756" defTabSz="426466">
              <a:spcBef>
                <a:spcPts val="3000"/>
              </a:spcBef>
              <a:defRPr sz="2774"/>
            </a:pPr>
            <a:r>
              <a:t>Probability of finding a particle with given wave function in the x interval from a to b, at time t: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The probability of finding a particle in a given region is considered to be the area under the graph of the wave function squared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In function space, we define bra-ket and the inner product to be: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For an observable with a discrete spectrum, the probability of getting eigenvalue     associated with the orthonormalized eigenfunction     :</a:t>
            </a:r>
          </a:p>
        </p:txBody>
      </p:sp>
      <p:sp>
        <p:nvSpPr>
          <p:cNvPr id="147" name="Equation"/>
          <p:cNvSpPr txBox="1"/>
          <p:nvPr/>
        </p:nvSpPr>
        <p:spPr>
          <a:xfrm>
            <a:off x="4223529" y="3372004"/>
            <a:ext cx="4971257" cy="101906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0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0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0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30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0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≤</m:t>
                  </m:r>
                  <m:r>
                    <a:rPr xmlns:a="http://schemas.openxmlformats.org/drawingml/2006/main" sz="30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30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≤</m:t>
                  </m:r>
                  <m:r>
                    <a:rPr xmlns:a="http://schemas.openxmlformats.org/drawingml/2006/main" sz="30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30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30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0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30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0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sSubSup>
                    <m:e>
                      <m:r>
                        <a:rPr xmlns:a="http://schemas.openxmlformats.org/drawingml/2006/main" sz="3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r>
                        <a:rPr xmlns:a="http://schemas.openxmlformats.org/drawingml/2006/main" sz="3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b>
                    <m:sup>
                      <m:r>
                        <a:rPr xmlns:a="http://schemas.openxmlformats.org/drawingml/2006/main" sz="3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sup>
                  </m:sSubSup>
                  <m:r>
                    <a:rPr xmlns:a="http://schemas.openxmlformats.org/drawingml/2006/main" sz="30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30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30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0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30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  <m:sSup>
                    <m:e>
                      <m:r>
                        <a:rPr xmlns:a="http://schemas.openxmlformats.org/drawingml/2006/main" sz="3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e>
                    <m:sup>
                      <m:r>
                        <a:rPr xmlns:a="http://schemas.openxmlformats.org/drawingml/2006/main" sz="3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30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30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  <a:endParaRPr sz="3000">
              <a:solidFill>
                <a:srgbClr val="FFFFFF"/>
              </a:solidFill>
            </a:endParaRPr>
          </a:p>
        </p:txBody>
      </p:sp>
      <p:sp>
        <p:nvSpPr>
          <p:cNvPr id="148" name="Equation"/>
          <p:cNvSpPr txBox="1"/>
          <p:nvPr/>
        </p:nvSpPr>
        <p:spPr>
          <a:xfrm>
            <a:off x="1386017" y="6469365"/>
            <a:ext cx="2831796" cy="80721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2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2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∫</m:t>
                  </m:r>
                  <m:r>
                    <a:rPr xmlns:a="http://schemas.openxmlformats.org/drawingml/2006/main" sz="2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a:rPr xmlns:a="http://schemas.openxmlformats.org/drawingml/2006/main" sz="2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2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2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  <a:endParaRPr sz="2800">
              <a:solidFill>
                <a:srgbClr val="FFFFFF"/>
              </a:solidFill>
            </a:endParaRPr>
          </a:p>
        </p:txBody>
      </p:sp>
      <p:sp>
        <p:nvSpPr>
          <p:cNvPr id="149" name="Equation"/>
          <p:cNvSpPr txBox="1"/>
          <p:nvPr/>
        </p:nvSpPr>
        <p:spPr>
          <a:xfrm>
            <a:off x="4829524" y="6469365"/>
            <a:ext cx="1833283" cy="80721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2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2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&gt;</m:t>
                  </m:r>
                  <m:r>
                    <a:rPr xmlns:a="http://schemas.openxmlformats.org/drawingml/2006/main" sz="2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∫</m:t>
                  </m:r>
                  <m:r>
                    <a:rPr xmlns:a="http://schemas.openxmlformats.org/drawingml/2006/main" sz="2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2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2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  <a:endParaRPr sz="2800">
              <a:solidFill>
                <a:srgbClr val="FFFFFF"/>
              </a:solidFill>
            </a:endParaRPr>
          </a:p>
        </p:txBody>
      </p:sp>
      <p:sp>
        <p:nvSpPr>
          <p:cNvPr id="150" name="Equation"/>
          <p:cNvSpPr txBox="1"/>
          <p:nvPr/>
        </p:nvSpPr>
        <p:spPr>
          <a:xfrm>
            <a:off x="7693300" y="6397293"/>
            <a:ext cx="3165273" cy="95135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&gt;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∫</m:t>
                  </m:r>
                  <m:sSup>
                    <m:e>
                      <m: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p>
                      <m: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p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  <a:endParaRPr sz="3300">
              <a:solidFill>
                <a:srgbClr val="FFFFFF"/>
              </a:solidFill>
            </a:endParaRPr>
          </a:p>
        </p:txBody>
      </p:sp>
      <p:sp>
        <p:nvSpPr>
          <p:cNvPr id="151" name="Equation"/>
          <p:cNvSpPr txBox="1"/>
          <p:nvPr/>
        </p:nvSpPr>
        <p:spPr>
          <a:xfrm>
            <a:off x="3569236" y="8435175"/>
            <a:ext cx="309769" cy="24824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2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</m:oMath>
              </m:oMathPara>
            </a14:m>
            <a:endParaRPr sz="2800">
              <a:solidFill>
                <a:srgbClr val="FFFFFF"/>
              </a:solidFill>
            </a:endParaRPr>
          </a:p>
        </p:txBody>
      </p:sp>
      <p:sp>
        <p:nvSpPr>
          <p:cNvPr id="152" name="Equation"/>
          <p:cNvSpPr txBox="1"/>
          <p:nvPr/>
        </p:nvSpPr>
        <p:spPr>
          <a:xfrm>
            <a:off x="4382504" y="8077637"/>
            <a:ext cx="256604" cy="23051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6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</m:oMath>
              </m:oMathPara>
            </a14:m>
            <a:endParaRPr sz="2600">
              <a:solidFill>
                <a:srgbClr val="FFFFFF"/>
              </a:solidFill>
            </a:endParaRPr>
          </a:p>
        </p:txBody>
      </p:sp>
      <p:sp>
        <p:nvSpPr>
          <p:cNvPr id="153" name="Equation"/>
          <p:cNvSpPr txBox="1"/>
          <p:nvPr/>
        </p:nvSpPr>
        <p:spPr>
          <a:xfrm>
            <a:off x="4559116" y="8398939"/>
            <a:ext cx="1938178" cy="40498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7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27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&lt;</m:t>
                  </m:r>
                  <m:sSub>
                    <m:e>
                      <m:r>
                        <a:rPr xmlns:a="http://schemas.openxmlformats.org/drawingml/2006/main" sz="27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m:rPr>
                      <m:sty m:val="p"/>
                    </m:rPr>
                    <a:rPr xmlns:a="http://schemas.openxmlformats.org/drawingml/2006/main" sz="27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27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&gt;</m:t>
                  </m:r>
                  <m:sSup>
                    <m:e>
                      <m:r>
                        <a:rPr xmlns:a="http://schemas.openxmlformats.org/drawingml/2006/main" sz="27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e>
                    <m:sup>
                      <m:r>
                        <a:rPr xmlns:a="http://schemas.openxmlformats.org/drawingml/2006/main" sz="27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  <a:endParaRPr sz="27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Quantum Princi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Quantum Principles</a:t>
            </a:r>
          </a:p>
        </p:txBody>
      </p:sp>
      <p:sp>
        <p:nvSpPr>
          <p:cNvPr id="156" name="In quantum mechanics particles of mass m can be represented by a wave fun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1479" indent="-411479" defTabSz="525779">
              <a:spcBef>
                <a:spcPts val="3700"/>
              </a:spcBef>
              <a:defRPr sz="3420"/>
            </a:pPr>
            <a:r>
              <a:t>In quantum mechanics particles of mass m can be represented by a wave function 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Rather than representing the whole particle, we consider the wave function to be the probability of the particle being at point x at time t, which can be expressed mathematically as: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According to Heisenberg uncertainty principle, it is impossible to accurately measure equally the momentum and the position of the particle at the same time:</a:t>
            </a:r>
          </a:p>
        </p:txBody>
      </p:sp>
      <p:sp>
        <p:nvSpPr>
          <p:cNvPr id="157" name="Equation"/>
          <p:cNvSpPr txBox="1"/>
          <p:nvPr/>
        </p:nvSpPr>
        <p:spPr>
          <a:xfrm>
            <a:off x="7268763" y="5766360"/>
            <a:ext cx="3821813" cy="51200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  <m:sSup>
                    <m:e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xmlns:a="http://schemas.openxmlformats.org/drawingml/2006/main" sz="3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sup>
                  </m:sSup>
                </m:oMath>
              </m:oMathPara>
            </a14:m>
            <a:endParaRPr sz="3800">
              <a:solidFill>
                <a:srgbClr val="FFFFFF"/>
              </a:solidFill>
            </a:endParaRPr>
          </a:p>
        </p:txBody>
      </p:sp>
      <p:sp>
        <p:nvSpPr>
          <p:cNvPr id="158" name="Equation"/>
          <p:cNvSpPr txBox="1"/>
          <p:nvPr/>
        </p:nvSpPr>
        <p:spPr>
          <a:xfrm>
            <a:off x="2542794" y="8271499"/>
            <a:ext cx="1998332" cy="68022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37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Δ</m:t>
                  </m:r>
                  <m:r>
                    <a:rPr xmlns:a="http://schemas.openxmlformats.org/drawingml/2006/main" sz="37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m:rPr>
                      <m:sty m:val="p"/>
                    </m:rPr>
                    <a:rPr xmlns:a="http://schemas.openxmlformats.org/drawingml/2006/main" sz="37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Δ</m:t>
                  </m:r>
                  <m:r>
                    <a:rPr xmlns:a="http://schemas.openxmlformats.org/drawingml/2006/main" sz="37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7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≥</m:t>
                  </m:r>
                  <m:f>
                    <m:fPr>
                      <m:ctrlPr>
                        <a:rPr xmlns:a="http://schemas.openxmlformats.org/drawingml/2006/main" sz="37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37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37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oMath>
              </m:oMathPara>
            </a14:m>
            <a:endParaRPr sz="37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chrödinger and Hamiltoni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Schrödinger and Hamiltonian</a:t>
            </a:r>
          </a:p>
        </p:txBody>
      </p:sp>
      <p:sp>
        <p:nvSpPr>
          <p:cNvPr id="161" name="Schrödinger’s Equation: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Schrödinger’s Equation:</a:t>
            </a:r>
            <a:br/>
          </a:p>
          <a:p>
            <a:pPr/>
            <a:r>
              <a:t>Where the potential energy could be dependent on x or any of its derivatives </a:t>
            </a:r>
          </a:p>
          <a:p>
            <a:pPr/>
            <a:r>
              <a:t>We rewrite Schrödinger’s Equation as:</a:t>
            </a:r>
          </a:p>
          <a:p>
            <a:pPr/>
            <a:r>
              <a:t>With the Hamiltonian:</a:t>
            </a:r>
          </a:p>
        </p:txBody>
      </p:sp>
      <p:sp>
        <p:nvSpPr>
          <p:cNvPr id="162" name="Equation"/>
          <p:cNvSpPr txBox="1"/>
          <p:nvPr/>
        </p:nvSpPr>
        <p:spPr>
          <a:xfrm>
            <a:off x="2057452" y="4018295"/>
            <a:ext cx="3485390" cy="67927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33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xmlns:a="http://schemas.openxmlformats.org/drawingml/2006/main" sz="33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f>
                    <m:fPr>
                      <m:ctrlP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33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xmlns:a="http://schemas.openxmlformats.org/drawingml/2006/main" sz="33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p>
                        <m:e>
                          <m:r>
                            <a:rPr xmlns:a="http://schemas.openxmlformats.org/drawingml/2006/main" sz="33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xmlns:a="http://schemas.openxmlformats.org/drawingml/2006/main" sz="33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ψ</m:t>
                  </m:r>
                </m:oMath>
              </m:oMathPara>
            </a14:m>
            <a:endParaRPr sz="3300">
              <a:solidFill>
                <a:srgbClr val="FFFFFF"/>
              </a:solidFill>
            </a:endParaRPr>
          </a:p>
        </p:txBody>
      </p:sp>
      <p:sp>
        <p:nvSpPr>
          <p:cNvPr id="163" name="Equation"/>
          <p:cNvSpPr txBox="1"/>
          <p:nvPr/>
        </p:nvSpPr>
        <p:spPr>
          <a:xfrm>
            <a:off x="9905404" y="6746021"/>
            <a:ext cx="1903202" cy="41455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ψ</m:t>
                  </m:r>
                </m:oMath>
              </m:oMathPara>
            </a14:m>
            <a:endParaRPr sz="3800">
              <a:solidFill>
                <a:srgbClr val="FFFFFF"/>
              </a:solidFill>
            </a:endParaRPr>
          </a:p>
        </p:txBody>
      </p:sp>
      <p:sp>
        <p:nvSpPr>
          <p:cNvPr id="164" name="Equation"/>
          <p:cNvSpPr txBox="1"/>
          <p:nvPr/>
        </p:nvSpPr>
        <p:spPr>
          <a:xfrm>
            <a:off x="6264404" y="7553811"/>
            <a:ext cx="3115732" cy="97187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33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xmlns:a="http://schemas.openxmlformats.org/drawingml/2006/main" sz="33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f>
                    <m:fPr>
                      <m:ctrlP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33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xmlns:a="http://schemas.openxmlformats.org/drawingml/2006/main" sz="33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p>
                        <m:e>
                          <m:r>
                            <a:rPr xmlns:a="http://schemas.openxmlformats.org/drawingml/2006/main" sz="33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xmlns:a="http://schemas.openxmlformats.org/drawingml/2006/main" sz="33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V</m:t>
                  </m:r>
                </m:oMath>
              </m:oMathPara>
            </a14:m>
            <a:endParaRPr sz="3300">
              <a:solidFill>
                <a:srgbClr val="FFFFFF"/>
              </a:solidFill>
            </a:endParaRPr>
          </a:p>
        </p:txBody>
      </p:sp>
      <p:sp>
        <p:nvSpPr>
          <p:cNvPr id="165" name="Equation"/>
          <p:cNvSpPr txBox="1"/>
          <p:nvPr/>
        </p:nvSpPr>
        <p:spPr>
          <a:xfrm>
            <a:off x="7177129" y="3794937"/>
            <a:ext cx="4030220" cy="85407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2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29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xmlns:a="http://schemas.openxmlformats.org/drawingml/2006/main" sz="29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2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2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f>
                    <m:fPr>
                      <m:ctrlPr>
                        <a:rPr xmlns:a="http://schemas.openxmlformats.org/drawingml/2006/main" sz="2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29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xmlns:a="http://schemas.openxmlformats.org/drawingml/2006/main" sz="29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2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p>
                        <m:e>
                          <m:r>
                            <a:rPr xmlns:a="http://schemas.openxmlformats.org/drawingml/2006/main" sz="29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xmlns:a="http://schemas.openxmlformats.org/drawingml/2006/main" sz="29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m:rPr>
                      <m:sty m:val="p"/>
                    </m:rPr>
                    <a:rPr xmlns:a="http://schemas.openxmlformats.org/drawingml/2006/main" sz="29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29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9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m:rPr>
                      <m:sty m:val="p"/>
                    </m:rPr>
                    <a:rPr xmlns:a="http://schemas.openxmlformats.org/drawingml/2006/main" sz="29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29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9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m:rPr>
                      <m:sty m:val="p"/>
                    </m:rPr>
                    <a:rPr xmlns:a="http://schemas.openxmlformats.org/drawingml/2006/main" sz="29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ℏ</m:t>
                  </m:r>
                  <m:f>
                    <m:fPr>
                      <m:ctrlPr>
                        <a:rPr xmlns:a="http://schemas.openxmlformats.org/drawingml/2006/main" sz="2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num>
                    <m:den>
                      <m:r>
                        <a:rPr xmlns:a="http://schemas.openxmlformats.org/drawingml/2006/main" sz="2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2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  <m:r>
                    <m:rPr>
                      <m:sty m:val="p"/>
                    </m:rPr>
                    <a:rPr xmlns:a="http://schemas.openxmlformats.org/drawingml/2006/main" sz="29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Ψ</m:t>
                  </m:r>
                </m:oMath>
              </m:oMathPara>
            </a14:m>
            <a:endParaRPr sz="29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