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300" r:id="rId3"/>
    <p:sldId id="327" r:id="rId4"/>
    <p:sldId id="330" r:id="rId5"/>
    <p:sldId id="376" r:id="rId6"/>
    <p:sldId id="425" r:id="rId7"/>
    <p:sldId id="424" r:id="rId8"/>
    <p:sldId id="396" r:id="rId9"/>
    <p:sldId id="433" r:id="rId10"/>
    <p:sldId id="450" r:id="rId11"/>
    <p:sldId id="451" r:id="rId12"/>
    <p:sldId id="452" r:id="rId13"/>
    <p:sldId id="434" r:id="rId14"/>
    <p:sldId id="440" r:id="rId15"/>
    <p:sldId id="326" r:id="rId16"/>
    <p:sldId id="435" r:id="rId17"/>
    <p:sldId id="437" r:id="rId18"/>
    <p:sldId id="436" r:id="rId19"/>
    <p:sldId id="438" r:id="rId20"/>
    <p:sldId id="439" r:id="rId21"/>
    <p:sldId id="427" r:id="rId22"/>
    <p:sldId id="444" r:id="rId23"/>
    <p:sldId id="445" r:id="rId24"/>
    <p:sldId id="447" r:id="rId25"/>
    <p:sldId id="448" r:id="rId26"/>
    <p:sldId id="449" r:id="rId27"/>
    <p:sldId id="441" r:id="rId28"/>
    <p:sldId id="426" r:id="rId29"/>
    <p:sldId id="429" r:id="rId30"/>
    <p:sldId id="430" r:id="rId31"/>
    <p:sldId id="432" r:id="rId32"/>
    <p:sldId id="415"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6F6"/>
    <a:srgbClr val="FF7AFE"/>
    <a:srgbClr val="FD77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671C2-716B-5E91-EC76-F877E1E66188}" v="202" dt="2024-08-24T04:50:08.270"/>
    <p1510:client id="{59BB9250-158E-4F38-8E34-CBE79A8D1D57}" v="8178" dt="2024-08-25T04:56:45.863"/>
    <p1510:client id="{721D3AD7-AE1D-4C78-BDEE-245866DD4FA2}" v="909" dt="2024-08-25T19:33:25.088"/>
    <p1510:client id="{BB142008-9FE4-20E7-BB9B-54D202510020}" v="3922" dt="2024-08-24T22:39:59.185"/>
    <p1510:client id="{BD5ACD54-D3FA-4522-8EE6-C7A3A70C098C}" v="2929" dt="2024-08-24T03:40:40.001"/>
    <p1510:client id="{D389EA98-7859-B74B-B89D-988E012A46E6}" v="3589" dt="2024-08-26T00:58:16.09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47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38545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0952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2618768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20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493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58470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560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31714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8/26/2024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00608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37498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9831"/>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i.example.com/dat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747730" y="1160886"/>
            <a:ext cx="4920461" cy="2070723"/>
          </a:xfrm>
        </p:spPr>
        <p:txBody>
          <a:bodyPr>
            <a:normAutofit fontScale="90000"/>
          </a:bodyPr>
          <a:lstStyle/>
          <a:p>
            <a:pPr algn="ctr">
              <a:lnSpc>
                <a:spcPct val="150000"/>
              </a:lnSpc>
            </a:pPr>
            <a:r>
              <a:rPr lang="es-ES" sz="5400" b="1">
                <a:solidFill>
                  <a:schemeClr val="accent2"/>
                </a:solidFill>
                <a:ea typeface="Calibri Light"/>
                <a:cs typeface="Calibri Light"/>
              </a:rPr>
              <a:t>Programación de Servidores Web</a:t>
            </a:r>
            <a:endParaRPr lang="es-ES"/>
          </a:p>
        </p:txBody>
      </p:sp>
      <p:sp>
        <p:nvSpPr>
          <p:cNvPr id="3" name="Subtítulo 2"/>
          <p:cNvSpPr>
            <a:spLocks noGrp="1"/>
          </p:cNvSpPr>
          <p:nvPr>
            <p:ph idx="1"/>
          </p:nvPr>
        </p:nvSpPr>
        <p:spPr>
          <a:xfrm>
            <a:off x="1262468" y="3522135"/>
            <a:ext cx="5894961" cy="2293304"/>
          </a:xfrm>
        </p:spPr>
        <p:txBody>
          <a:bodyPr vert="horz" lIns="91440" tIns="45720" rIns="91440" bIns="45720" rtlCol="0" anchor="t">
            <a:normAutofit/>
          </a:bodyPr>
          <a:lstStyle/>
          <a:p>
            <a:pPr algn="ctr">
              <a:lnSpc>
                <a:spcPct val="150000"/>
              </a:lnSpc>
            </a:pPr>
            <a:r>
              <a:rPr lang="es-ES" sz="3600" b="1">
                <a:solidFill>
                  <a:schemeClr val="accent1"/>
                </a:solidFill>
                <a:latin typeface="Calibri Light"/>
                <a:ea typeface="+mn-lt"/>
                <a:cs typeface="+mn-lt"/>
              </a:rPr>
              <a:t>Tema 5: </a:t>
            </a:r>
            <a:endParaRPr lang="es-ES">
              <a:solidFill>
                <a:schemeClr val="accent1"/>
              </a:solidFill>
            </a:endParaRPr>
          </a:p>
          <a:p>
            <a:pPr algn="ctr">
              <a:lnSpc>
                <a:spcPct val="150000"/>
              </a:lnSpc>
            </a:pPr>
            <a:r>
              <a:rPr lang="es-ES" sz="3600">
                <a:latin typeface="Calibri" panose="020F0502020204030204"/>
                <a:ea typeface="Calibri"/>
                <a:cs typeface="Calibri"/>
              </a:rPr>
              <a:t>AJAX y jQuery</a:t>
            </a:r>
          </a:p>
        </p:txBody>
      </p:sp>
      <p:sp>
        <p:nvSpPr>
          <p:cNvPr id="12" name="Rectangle 11">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Marcador de número de diapositiva 4">
            <a:extLst>
              <a:ext uri="{FF2B5EF4-FFF2-40B4-BE49-F238E27FC236}">
                <a16:creationId xmlns:a16="http://schemas.microsoft.com/office/drawing/2014/main" id="{6C38BBA1-0E54-3743-553F-BEB936B8684C}"/>
              </a:ext>
            </a:extLst>
          </p:cNvPr>
          <p:cNvSpPr>
            <a:spLocks noGrp="1"/>
          </p:cNvSpPr>
          <p:nvPr>
            <p:ph type="sldNum" sz="quarter" idx="12"/>
          </p:nvPr>
        </p:nvSpPr>
        <p:spPr>
          <a:xfrm>
            <a:off x="9900458" y="6459785"/>
            <a:ext cx="1312025" cy="365125"/>
          </a:xfrm>
        </p:spPr>
        <p:txBody>
          <a:bodyPr>
            <a:normAutofit/>
          </a:bodyPr>
          <a:lstStyle/>
          <a:p>
            <a:pPr>
              <a:spcAft>
                <a:spcPts val="600"/>
              </a:spcAft>
            </a:pPr>
            <a:fld id="{017DE1FC-E54A-4B87-A814-263D1E8654B2}" type="slidenum">
              <a:rPr lang="en-US" dirty="0"/>
              <a:pPr>
                <a:spcAft>
                  <a:spcPts val="600"/>
                </a:spcAft>
              </a:pPr>
              <a:t>1</a:t>
            </a:fld>
            <a:endParaRPr lang="es-ES"/>
          </a:p>
        </p:txBody>
      </p:sp>
    </p:spTree>
    <p:extLst>
      <p:ext uri="{BB962C8B-B14F-4D97-AF65-F5344CB8AC3E}">
        <p14:creationId xmlns:p14="http://schemas.microsoft.com/office/powerpoint/2010/main" val="240627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jQUERY</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59323" y="542288"/>
            <a:ext cx="4944598" cy="3940743"/>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Métodos </a:t>
            </a:r>
            <a:endParaRPr lang="es-ES" sz="3200" b="1" dirty="0">
              <a:latin typeface="Calibri Light"/>
              <a:ea typeface="+mn-lt"/>
              <a:cs typeface="+mn-lt"/>
            </a:endParaRPr>
          </a:p>
          <a:p>
            <a:pPr marL="0" indent="0">
              <a:lnSpc>
                <a:spcPct val="150000"/>
              </a:lnSpc>
              <a:buNone/>
            </a:pPr>
            <a:r>
              <a:rPr lang="es-ES" sz="1800" dirty="0">
                <a:latin typeface="Calibri Light"/>
                <a:ea typeface="+mn-lt"/>
                <a:cs typeface="+mn-lt"/>
              </a:rPr>
              <a:t>jQuery proporciona métodos sencillos para realizar solicitudes AJAX.</a:t>
            </a:r>
            <a:endParaRPr lang="es-ES" sz="1800">
              <a:latin typeface="Calibri Light"/>
              <a:ea typeface="Calibri"/>
              <a:cs typeface="Calibri"/>
            </a:endParaRPr>
          </a:p>
          <a:p>
            <a:pPr marL="285750" indent="-285750">
              <a:lnSpc>
                <a:spcPct val="150000"/>
              </a:lnSpc>
              <a:buFont typeface="Wingdings" panose="020F0502020204030204" pitchFamily="34" charset="0"/>
              <a:buChar char="Ø"/>
            </a:pPr>
            <a:r>
              <a:rPr lang="es-ES" sz="1800">
                <a:solidFill>
                  <a:schemeClr val="accent1"/>
                </a:solidFill>
                <a:latin typeface="Calibri Light"/>
                <a:ea typeface="Calibri"/>
                <a:cs typeface="Calibri"/>
              </a:rPr>
              <a:t>$.</a:t>
            </a:r>
            <a:r>
              <a:rPr lang="es-ES" sz="1800" err="1">
                <a:solidFill>
                  <a:schemeClr val="accent1"/>
                </a:solidFill>
                <a:latin typeface="Calibri Light"/>
                <a:ea typeface="Calibri"/>
                <a:cs typeface="Calibri"/>
              </a:rPr>
              <a:t>ajax</a:t>
            </a:r>
            <a:r>
              <a:rPr lang="es-ES" sz="1800">
                <a:solidFill>
                  <a:schemeClr val="accent1"/>
                </a:solidFill>
                <a:latin typeface="Calibri Light"/>
                <a:ea typeface="Calibri"/>
                <a:cs typeface="Calibri"/>
              </a:rPr>
              <a:t>()</a:t>
            </a:r>
            <a:r>
              <a:rPr lang="es-ES" sz="1800">
                <a:solidFill>
                  <a:schemeClr val="accent1"/>
                </a:solidFill>
                <a:latin typeface="Calibri Light"/>
                <a:ea typeface="+mn-lt"/>
                <a:cs typeface="+mn-lt"/>
              </a:rPr>
              <a:t>:</a:t>
            </a:r>
            <a:r>
              <a:rPr lang="es-ES" sz="1800">
                <a:solidFill>
                  <a:srgbClr val="404040"/>
                </a:solidFill>
                <a:latin typeface="Calibri Light"/>
                <a:ea typeface="+mn-lt"/>
                <a:cs typeface="+mn-lt"/>
              </a:rPr>
              <a:t> Método general para realizar solicitudes AJAX.</a:t>
            </a:r>
            <a:endParaRPr lang="es-ES" sz="1800" dirty="0">
              <a:solidFill>
                <a:srgbClr val="404040"/>
              </a:solidFill>
              <a:latin typeface="Calibri Light"/>
              <a:ea typeface="Calibri"/>
              <a:cs typeface="Calibri"/>
            </a:endParaRPr>
          </a:p>
          <a:p>
            <a:pPr marL="0" indent="0">
              <a:lnSpc>
                <a:spcPct val="150000"/>
              </a:lnSpc>
              <a:buNone/>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10</a:t>
            </a:fld>
            <a:endParaRPr lang="es-ES"/>
          </a:p>
        </p:txBody>
      </p:sp>
      <p:pic>
        <p:nvPicPr>
          <p:cNvPr id="4" name="Imagen 3" descr="Texto&#10;&#10;Descripción generada automáticamente">
            <a:extLst>
              <a:ext uri="{FF2B5EF4-FFF2-40B4-BE49-F238E27FC236}">
                <a16:creationId xmlns:a16="http://schemas.microsoft.com/office/drawing/2014/main" id="{2199A89F-D834-FCFC-D0B2-750D04ACF2BD}"/>
              </a:ext>
            </a:extLst>
          </p:cNvPr>
          <p:cNvPicPr>
            <a:picLocks noChangeAspect="1"/>
          </p:cNvPicPr>
          <p:nvPr/>
        </p:nvPicPr>
        <p:blipFill>
          <a:blip r:embed="rId2"/>
          <a:stretch>
            <a:fillRect/>
          </a:stretch>
        </p:blipFill>
        <p:spPr>
          <a:xfrm>
            <a:off x="6872361" y="2008375"/>
            <a:ext cx="3592444" cy="2838584"/>
          </a:xfrm>
          <a:prstGeom prst="rect">
            <a:avLst/>
          </a:prstGeom>
        </p:spPr>
      </p:pic>
    </p:spTree>
    <p:extLst>
      <p:ext uri="{BB962C8B-B14F-4D97-AF65-F5344CB8AC3E}">
        <p14:creationId xmlns:p14="http://schemas.microsoft.com/office/powerpoint/2010/main" val="2048373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jQUERY</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59323" y="542288"/>
            <a:ext cx="10052057" cy="3940743"/>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Métodos </a:t>
            </a:r>
            <a:endParaRPr lang="es-ES" sz="3200" b="1" dirty="0">
              <a:latin typeface="Calibri Light"/>
              <a:ea typeface="+mn-lt"/>
              <a:cs typeface="+mn-lt"/>
            </a:endParaRPr>
          </a:p>
          <a:p>
            <a:pPr marL="285750" indent="-285750">
              <a:lnSpc>
                <a:spcPct val="150000"/>
              </a:lnSpc>
              <a:buFont typeface="Wingdings" panose="020F0502020204030204" pitchFamily="34" charset="0"/>
              <a:buChar char="Ø"/>
            </a:pPr>
            <a:r>
              <a:rPr lang="es-ES" sz="1800" dirty="0">
                <a:solidFill>
                  <a:schemeClr val="accent1"/>
                </a:solidFill>
                <a:latin typeface="Calibri Light"/>
                <a:ea typeface="Calibri"/>
                <a:cs typeface="Calibri"/>
              </a:rPr>
              <a:t>$.</a:t>
            </a:r>
            <a:r>
              <a:rPr lang="es-ES" sz="1800" err="1">
                <a:solidFill>
                  <a:schemeClr val="accent1"/>
                </a:solidFill>
                <a:latin typeface="Calibri Light"/>
                <a:ea typeface="Calibri"/>
                <a:cs typeface="Calibri"/>
              </a:rPr>
              <a:t>get</a:t>
            </a:r>
            <a:r>
              <a:rPr lang="es-ES" sz="1800" dirty="0">
                <a:solidFill>
                  <a:schemeClr val="accent1"/>
                </a:solidFill>
                <a:latin typeface="Calibri Light"/>
                <a:ea typeface="Calibri"/>
                <a:cs typeface="Calibri"/>
              </a:rPr>
              <a:t>()</a:t>
            </a:r>
            <a:r>
              <a:rPr lang="es-ES" sz="1800" dirty="0">
                <a:solidFill>
                  <a:schemeClr val="accent1"/>
                </a:solidFill>
                <a:latin typeface="Calibri Light"/>
                <a:ea typeface="+mn-lt"/>
                <a:cs typeface="+mn-lt"/>
              </a:rPr>
              <a:t> y </a:t>
            </a:r>
            <a:r>
              <a:rPr lang="es-ES" sz="1800" dirty="0">
                <a:solidFill>
                  <a:schemeClr val="accent1"/>
                </a:solidFill>
                <a:latin typeface="Calibri Light"/>
                <a:ea typeface="Calibri"/>
                <a:cs typeface="Calibri"/>
              </a:rPr>
              <a:t>$.post()</a:t>
            </a:r>
            <a:r>
              <a:rPr lang="es-ES" sz="1800" dirty="0">
                <a:solidFill>
                  <a:schemeClr val="accent1"/>
                </a:solidFill>
                <a:latin typeface="Calibri Light"/>
                <a:ea typeface="+mn-lt"/>
                <a:cs typeface="+mn-lt"/>
              </a:rPr>
              <a:t>:</a:t>
            </a:r>
            <a:r>
              <a:rPr lang="es-ES" sz="1800" dirty="0">
                <a:solidFill>
                  <a:srgbClr val="404040"/>
                </a:solidFill>
                <a:latin typeface="Calibri Light"/>
                <a:ea typeface="+mn-lt"/>
                <a:cs typeface="+mn-lt"/>
              </a:rPr>
              <a:t> Métodos abreviados para solicitudes GET y POST.</a:t>
            </a:r>
            <a:endParaRPr lang="es-ES" sz="1800" dirty="0">
              <a:solidFill>
                <a:srgbClr val="404040"/>
              </a:solidFill>
              <a:latin typeface="Calibri Light"/>
              <a:ea typeface="Calibri"/>
              <a:cs typeface="Calibri"/>
            </a:endParaRPr>
          </a:p>
          <a:p>
            <a:pPr marL="0" indent="0">
              <a:lnSpc>
                <a:spcPct val="150000"/>
              </a:lnSpc>
              <a:buNone/>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11</a:t>
            </a:fld>
            <a:endParaRPr lang="es-ES"/>
          </a:p>
        </p:txBody>
      </p:sp>
      <p:pic>
        <p:nvPicPr>
          <p:cNvPr id="5" name="Imagen 4" descr="Interfaz de usuario gráfica, Texto&#10;&#10;Descripción generada automáticamente">
            <a:extLst>
              <a:ext uri="{FF2B5EF4-FFF2-40B4-BE49-F238E27FC236}">
                <a16:creationId xmlns:a16="http://schemas.microsoft.com/office/drawing/2014/main" id="{014C2D21-5594-C5C7-3B00-3CAFEA87906B}"/>
              </a:ext>
            </a:extLst>
          </p:cNvPr>
          <p:cNvPicPr>
            <a:picLocks noChangeAspect="1"/>
          </p:cNvPicPr>
          <p:nvPr/>
        </p:nvPicPr>
        <p:blipFill>
          <a:blip r:embed="rId2"/>
          <a:stretch>
            <a:fillRect/>
          </a:stretch>
        </p:blipFill>
        <p:spPr>
          <a:xfrm>
            <a:off x="3048000" y="2604644"/>
            <a:ext cx="6591566" cy="2116122"/>
          </a:xfrm>
          <a:prstGeom prst="rect">
            <a:avLst/>
          </a:prstGeom>
        </p:spPr>
      </p:pic>
    </p:spTree>
    <p:extLst>
      <p:ext uri="{BB962C8B-B14F-4D97-AF65-F5344CB8AC3E}">
        <p14:creationId xmlns:p14="http://schemas.microsoft.com/office/powerpoint/2010/main" val="2178019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jQUERY</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59323" y="542288"/>
            <a:ext cx="10052057" cy="4218770"/>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Métodos </a:t>
            </a:r>
            <a:endParaRPr lang="es-ES" sz="3200" b="1" dirty="0">
              <a:latin typeface="Calibri Light"/>
              <a:ea typeface="+mn-lt"/>
              <a:cs typeface="+mn-lt"/>
            </a:endParaRPr>
          </a:p>
          <a:p>
            <a:pPr marL="285750" indent="-285750">
              <a:lnSpc>
                <a:spcPct val="150000"/>
              </a:lnSpc>
              <a:buFont typeface="Wingdings" panose="020F0502020204030204" pitchFamily="34" charset="0"/>
              <a:buChar char="Ø"/>
            </a:pPr>
            <a:r>
              <a:rPr lang="es-ES" sz="1600" dirty="0">
                <a:solidFill>
                  <a:schemeClr val="accent1"/>
                </a:solidFill>
                <a:latin typeface="Calibri Light"/>
                <a:ea typeface="Calibri"/>
                <a:cs typeface="Calibri"/>
              </a:rPr>
              <a:t>$.</a:t>
            </a:r>
            <a:r>
              <a:rPr lang="es-ES" sz="1600" dirty="0" err="1">
                <a:solidFill>
                  <a:schemeClr val="accent1"/>
                </a:solidFill>
                <a:latin typeface="Calibri Light"/>
                <a:ea typeface="Calibri"/>
                <a:cs typeface="Calibri"/>
              </a:rPr>
              <a:t>each</a:t>
            </a:r>
            <a:r>
              <a:rPr lang="es-ES" sz="1600" dirty="0">
                <a:solidFill>
                  <a:schemeClr val="accent1"/>
                </a:solidFill>
                <a:latin typeface="Calibri Light"/>
                <a:ea typeface="Calibri"/>
                <a:cs typeface="Calibri"/>
              </a:rPr>
              <a:t>()</a:t>
            </a:r>
            <a:r>
              <a:rPr lang="es-ES" sz="1600" dirty="0">
                <a:solidFill>
                  <a:schemeClr val="accent1"/>
                </a:solidFill>
                <a:latin typeface="Calibri Light"/>
                <a:ea typeface="+mn-lt"/>
                <a:cs typeface="+mn-lt"/>
              </a:rPr>
              <a:t>:</a:t>
            </a:r>
            <a:r>
              <a:rPr lang="es-ES" sz="1600" dirty="0">
                <a:solidFill>
                  <a:srgbClr val="404040"/>
                </a:solidFill>
                <a:latin typeface="Calibri Light"/>
                <a:ea typeface="+mn-lt"/>
                <a:cs typeface="+mn-lt"/>
              </a:rPr>
              <a:t> Itera sobre un array o un objeto.</a:t>
            </a:r>
          </a:p>
          <a:p>
            <a:pPr marL="285750" indent="-285750">
              <a:lnSpc>
                <a:spcPct val="150000"/>
              </a:lnSpc>
              <a:buFont typeface="Wingdings" panose="020F0502020204030204" pitchFamily="34" charset="0"/>
              <a:buChar char="Ø"/>
            </a:pPr>
            <a:endParaRPr lang="es-ES" sz="1600" dirty="0">
              <a:solidFill>
                <a:srgbClr val="404040"/>
              </a:solidFill>
              <a:latin typeface="Calibri Light"/>
              <a:ea typeface="+mn-lt"/>
              <a:cs typeface="+mn-lt"/>
            </a:endParaRPr>
          </a:p>
          <a:p>
            <a:pPr marL="285750" indent="-285750">
              <a:lnSpc>
                <a:spcPct val="150000"/>
              </a:lnSpc>
              <a:buFont typeface="Wingdings" panose="020F0502020204030204" pitchFamily="34" charset="0"/>
              <a:buChar char="Ø"/>
            </a:pPr>
            <a:r>
              <a:rPr lang="es-ES" sz="1600" dirty="0">
                <a:solidFill>
                  <a:schemeClr val="accent1"/>
                </a:solidFill>
                <a:latin typeface="Calibri Light"/>
                <a:ea typeface="+mn-lt"/>
                <a:cs typeface="+mn-lt"/>
              </a:rPr>
              <a:t>$.</a:t>
            </a:r>
            <a:r>
              <a:rPr lang="es-ES" sz="1600" dirty="0" err="1">
                <a:solidFill>
                  <a:schemeClr val="accent1"/>
                </a:solidFill>
                <a:latin typeface="Calibri Light"/>
                <a:ea typeface="+mn-lt"/>
                <a:cs typeface="+mn-lt"/>
              </a:rPr>
              <a:t>extend</a:t>
            </a:r>
            <a:r>
              <a:rPr lang="es-ES" sz="1600" dirty="0">
                <a:solidFill>
                  <a:schemeClr val="accent1"/>
                </a:solidFill>
                <a:latin typeface="Calibri Light"/>
                <a:ea typeface="+mn-lt"/>
                <a:cs typeface="+mn-lt"/>
              </a:rPr>
              <a:t>(): </a:t>
            </a:r>
            <a:r>
              <a:rPr lang="es-ES" sz="1600" dirty="0">
                <a:solidFill>
                  <a:srgbClr val="404040"/>
                </a:solidFill>
                <a:latin typeface="Calibri Light"/>
                <a:ea typeface="+mn-lt"/>
                <a:cs typeface="+mn-lt"/>
              </a:rPr>
              <a:t>Extiende un objeto con las propiedades de uno o más objetos.</a:t>
            </a:r>
            <a:endParaRPr lang="es-ES" sz="1600" dirty="0"/>
          </a:p>
          <a:p>
            <a:pPr marL="0" indent="0">
              <a:lnSpc>
                <a:spcPct val="150000"/>
              </a:lnSpc>
              <a:buNone/>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12</a:t>
            </a:fld>
            <a:endParaRPr lang="es-ES"/>
          </a:p>
        </p:txBody>
      </p:sp>
      <p:pic>
        <p:nvPicPr>
          <p:cNvPr id="4" name="Imagen 3" descr="Captura de pantalla de computadora&#10;&#10;Descripción generada automáticamente">
            <a:extLst>
              <a:ext uri="{FF2B5EF4-FFF2-40B4-BE49-F238E27FC236}">
                <a16:creationId xmlns:a16="http://schemas.microsoft.com/office/drawing/2014/main" id="{B334B8BE-339A-2C4A-4DA0-897376212315}"/>
              </a:ext>
            </a:extLst>
          </p:cNvPr>
          <p:cNvPicPr>
            <a:picLocks noChangeAspect="1"/>
          </p:cNvPicPr>
          <p:nvPr/>
        </p:nvPicPr>
        <p:blipFill>
          <a:blip r:embed="rId2"/>
          <a:srcRect l="40385" t="57622" r="36014" b="32727"/>
          <a:stretch/>
        </p:blipFill>
        <p:spPr>
          <a:xfrm>
            <a:off x="5047476" y="1920231"/>
            <a:ext cx="4641279" cy="1188300"/>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BAD4B486-86CA-034B-2B78-9ADEC5B144BE}"/>
              </a:ext>
            </a:extLst>
          </p:cNvPr>
          <p:cNvPicPr>
            <a:picLocks noChangeAspect="1"/>
          </p:cNvPicPr>
          <p:nvPr/>
        </p:nvPicPr>
        <p:blipFill>
          <a:blip r:embed="rId2"/>
          <a:srcRect l="40203" t="73514" r="27196" b="17027"/>
          <a:stretch/>
        </p:blipFill>
        <p:spPr>
          <a:xfrm>
            <a:off x="3810001" y="3588609"/>
            <a:ext cx="6317394" cy="1163596"/>
          </a:xfrm>
          <a:prstGeom prst="rect">
            <a:avLst/>
          </a:prstGeom>
        </p:spPr>
      </p:pic>
    </p:spTree>
    <p:extLst>
      <p:ext uri="{BB962C8B-B14F-4D97-AF65-F5344CB8AC3E}">
        <p14:creationId xmlns:p14="http://schemas.microsoft.com/office/powerpoint/2010/main" val="2968905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jQUERY</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0521" y="534872"/>
            <a:ext cx="10042929" cy="4429865"/>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Ventajas </a:t>
            </a:r>
          </a:p>
          <a:p>
            <a:pPr>
              <a:lnSpc>
                <a:spcPct val="160000"/>
              </a:lnSpc>
              <a:buFont typeface="Wingdings"/>
              <a:buChar char="Ø"/>
            </a:pPr>
            <a:r>
              <a:rPr lang="es-ES" sz="1800" dirty="0">
                <a:solidFill>
                  <a:schemeClr val="accent1"/>
                </a:solidFill>
                <a:latin typeface="Calibri Light"/>
                <a:ea typeface="+mn-lt"/>
                <a:cs typeface="+mn-lt"/>
              </a:rPr>
              <a:t>Compatibilidad:</a:t>
            </a:r>
            <a:r>
              <a:rPr lang="es-ES" sz="1800" dirty="0">
                <a:latin typeface="Calibri Light"/>
                <a:ea typeface="+mn-lt"/>
                <a:cs typeface="+mn-lt"/>
              </a:rPr>
              <a:t> jQuery maneja bien las diferencias entre navegadores, algo que era crucial hace unos años.</a:t>
            </a:r>
            <a:endParaRPr lang="es-ES" sz="1800" dirty="0">
              <a:latin typeface="Calibri Light"/>
              <a:ea typeface="Calibri Light"/>
              <a:cs typeface="Calibri Light"/>
            </a:endParaRPr>
          </a:p>
          <a:p>
            <a:pPr>
              <a:lnSpc>
                <a:spcPct val="160000"/>
              </a:lnSpc>
              <a:buFont typeface="Wingdings"/>
              <a:buChar char="Ø"/>
            </a:pPr>
            <a:r>
              <a:rPr lang="es-ES" sz="1800" dirty="0">
                <a:solidFill>
                  <a:schemeClr val="accent1"/>
                </a:solidFill>
                <a:latin typeface="Calibri Light"/>
                <a:ea typeface="+mn-lt"/>
                <a:cs typeface="+mn-lt"/>
              </a:rPr>
              <a:t>Facilidad de uso: </a:t>
            </a:r>
            <a:r>
              <a:rPr lang="es-ES" sz="1800" dirty="0">
                <a:latin typeface="Calibri Light"/>
                <a:ea typeface="+mn-lt"/>
                <a:cs typeface="+mn-lt"/>
              </a:rPr>
              <a:t>Con jQuery, la sintaxis es más corta y sencilla, lo que reduce la cantidad de código que debes escribir.</a:t>
            </a:r>
            <a:endParaRPr lang="es-ES" sz="1800" dirty="0">
              <a:latin typeface="Calibri Light"/>
              <a:ea typeface="Calibri Light"/>
              <a:cs typeface="Calibri Light"/>
            </a:endParaRPr>
          </a:p>
          <a:p>
            <a:pPr>
              <a:lnSpc>
                <a:spcPct val="160000"/>
              </a:lnSpc>
              <a:buFont typeface="Wingdings"/>
              <a:buChar char="Ø"/>
            </a:pPr>
            <a:r>
              <a:rPr lang="es-ES" sz="1800" dirty="0">
                <a:solidFill>
                  <a:schemeClr val="accent1"/>
                </a:solidFill>
                <a:latin typeface="Calibri Light"/>
                <a:ea typeface="+mn-lt"/>
                <a:cs typeface="+mn-lt"/>
              </a:rPr>
              <a:t>Métodos Convenientes:</a:t>
            </a:r>
            <a:r>
              <a:rPr lang="es-ES" sz="1800" dirty="0">
                <a:latin typeface="Calibri Light"/>
                <a:ea typeface="+mn-lt"/>
                <a:cs typeface="+mn-lt"/>
              </a:rPr>
              <a:t> jQuery ofrece métodos como </a:t>
            </a:r>
            <a:r>
              <a:rPr lang="es-ES" sz="1800" dirty="0">
                <a:latin typeface="Calibri Light"/>
                <a:ea typeface="Calibri Light"/>
                <a:cs typeface="Calibri Light"/>
              </a:rPr>
              <a:t>.</a:t>
            </a:r>
            <a:r>
              <a:rPr lang="es-ES" sz="1800" err="1">
                <a:latin typeface="Calibri Light"/>
                <a:ea typeface="+mn-lt"/>
                <a:cs typeface="+mn-lt"/>
              </a:rPr>
              <a:t>get</a:t>
            </a:r>
            <a:r>
              <a:rPr lang="es-ES" sz="1800" dirty="0">
                <a:latin typeface="Calibri Light"/>
                <a:ea typeface="Calibri Light"/>
                <a:cs typeface="Calibri Light"/>
              </a:rPr>
              <a:t>()</a:t>
            </a:r>
            <a:r>
              <a:rPr lang="es-ES" sz="1800" dirty="0">
                <a:latin typeface="Calibri Light"/>
                <a:ea typeface="+mn-lt"/>
                <a:cs typeface="+mn-lt"/>
              </a:rPr>
              <a:t>, </a:t>
            </a:r>
            <a:r>
              <a:rPr lang="es-ES" sz="1800" dirty="0">
                <a:latin typeface="Calibri Light"/>
                <a:ea typeface="Calibri Light"/>
                <a:cs typeface="Calibri Light"/>
              </a:rPr>
              <a:t>.</a:t>
            </a:r>
            <a:r>
              <a:rPr lang="es-ES" sz="1800" dirty="0">
                <a:latin typeface="Calibri Light"/>
                <a:ea typeface="+mn-lt"/>
                <a:cs typeface="+mn-lt"/>
              </a:rPr>
              <a:t>post</a:t>
            </a:r>
            <a:r>
              <a:rPr lang="es-ES" sz="1800" dirty="0">
                <a:latin typeface="Calibri Light"/>
                <a:ea typeface="Calibri Light"/>
                <a:cs typeface="Calibri Light"/>
              </a:rPr>
              <a:t>()</a:t>
            </a:r>
            <a:r>
              <a:rPr lang="es-ES" sz="1800" dirty="0">
                <a:latin typeface="Calibri Light"/>
                <a:ea typeface="+mn-lt"/>
                <a:cs typeface="+mn-lt"/>
              </a:rPr>
              <a:t>, y </a:t>
            </a:r>
            <a:r>
              <a:rPr lang="es-ES" sz="1800" dirty="0">
                <a:latin typeface="Calibri Light"/>
                <a:ea typeface="Calibri Light"/>
                <a:cs typeface="Calibri Light"/>
              </a:rPr>
              <a:t>.</a:t>
            </a:r>
            <a:r>
              <a:rPr lang="es-ES" sz="1800" err="1">
                <a:latin typeface="Calibri Light"/>
                <a:ea typeface="+mn-lt"/>
                <a:cs typeface="+mn-lt"/>
              </a:rPr>
              <a:t>ajax</a:t>
            </a:r>
            <a:r>
              <a:rPr lang="es-ES" sz="1800" dirty="0">
                <a:latin typeface="Calibri Light"/>
                <a:ea typeface="+mn-lt"/>
                <a:cs typeface="+mn-lt"/>
              </a:rPr>
              <a:t>() para manejar las solicitudes HTTP.</a:t>
            </a:r>
          </a:p>
          <a:p>
            <a:pPr marL="0" indent="0">
              <a:lnSpc>
                <a:spcPct val="150000"/>
              </a:lnSpc>
              <a:buNone/>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13</a:t>
            </a:fld>
            <a:endParaRPr lang="es-ES"/>
          </a:p>
        </p:txBody>
      </p:sp>
    </p:spTree>
    <p:extLst>
      <p:ext uri="{BB962C8B-B14F-4D97-AF65-F5344CB8AC3E}">
        <p14:creationId xmlns:p14="http://schemas.microsoft.com/office/powerpoint/2010/main" val="335512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jQUERY</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85966" y="566933"/>
            <a:ext cx="10027484" cy="3940743"/>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Desventajas </a:t>
            </a:r>
          </a:p>
          <a:p>
            <a:pPr>
              <a:lnSpc>
                <a:spcPct val="150000"/>
              </a:lnSpc>
              <a:buFont typeface="Wingdings"/>
              <a:buChar char="Ø"/>
            </a:pPr>
            <a:r>
              <a:rPr lang="es-ES" sz="1800" dirty="0">
                <a:solidFill>
                  <a:schemeClr val="accent1"/>
                </a:solidFill>
                <a:latin typeface="Calibri Light"/>
                <a:ea typeface="+mn-lt"/>
                <a:cs typeface="+mn-lt"/>
              </a:rPr>
              <a:t>Tamaño:</a:t>
            </a:r>
            <a:r>
              <a:rPr lang="es-ES" sz="1800" dirty="0">
                <a:latin typeface="Calibri Light"/>
                <a:ea typeface="+mn-lt"/>
                <a:cs typeface="+mn-lt"/>
              </a:rPr>
              <a:t> Es una biblioteca relativamente grande para incluir solo por las funciones AJAX, especialmente en aplicaciones modernas.</a:t>
            </a:r>
          </a:p>
          <a:p>
            <a:pPr>
              <a:lnSpc>
                <a:spcPct val="150000"/>
              </a:lnSpc>
              <a:buFont typeface="Wingdings"/>
              <a:buChar char="Ø"/>
            </a:pPr>
            <a:r>
              <a:rPr lang="es-ES" sz="1800" dirty="0">
                <a:solidFill>
                  <a:schemeClr val="accent1"/>
                </a:solidFill>
                <a:latin typeface="Calibri Light"/>
                <a:ea typeface="+mn-lt"/>
                <a:cs typeface="+mn-lt"/>
              </a:rPr>
              <a:t>Redundancia: </a:t>
            </a:r>
            <a:r>
              <a:rPr lang="es-ES" sz="1800" dirty="0">
                <a:latin typeface="Calibri Light"/>
                <a:ea typeface="+mn-lt"/>
                <a:cs typeface="+mn-lt"/>
              </a:rPr>
              <a:t>Con el avance de JavaScript, muchas de las funciones que jQuery ofrecía ahora están disponibles nativamente en los navegadores, como el manejo de eventos y la manipulación del DOM.</a:t>
            </a:r>
            <a:endParaRPr lang="es-ES" dirty="0">
              <a:latin typeface="Calibri Light"/>
              <a:ea typeface="+mn-lt"/>
              <a:cs typeface="+mn-lt"/>
            </a:endParaRPr>
          </a:p>
          <a:p>
            <a:pPr>
              <a:lnSpc>
                <a:spcPct val="160000"/>
              </a:lnSpc>
              <a:buFont typeface="Wingdings"/>
              <a:buChar char="Ø"/>
            </a:pPr>
            <a:endParaRPr lang="es-ES" sz="1800" dirty="0">
              <a:latin typeface="Calibri"/>
              <a:ea typeface="Calibri"/>
              <a:cs typeface="Calibri"/>
            </a:endParaRPr>
          </a:p>
          <a:p>
            <a:pPr marL="0" indent="0">
              <a:lnSpc>
                <a:spcPct val="150000"/>
              </a:lnSpc>
              <a:buNone/>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14</a:t>
            </a:fld>
            <a:endParaRPr lang="es-ES"/>
          </a:p>
        </p:txBody>
      </p:sp>
    </p:spTree>
    <p:extLst>
      <p:ext uri="{BB962C8B-B14F-4D97-AF65-F5344CB8AC3E}">
        <p14:creationId xmlns:p14="http://schemas.microsoft.com/office/powerpoint/2010/main" val="226821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r>
              <a:rPr lang="es-ES" sz="3600" b="1" dirty="0" err="1">
                <a:solidFill>
                  <a:srgbClr val="FFFFFF"/>
                </a:solidFill>
                <a:ea typeface="Calibri"/>
                <a:cs typeface="Calibri"/>
              </a:rPr>
              <a:t>Fetch</a:t>
            </a:r>
            <a:r>
              <a:rPr lang="es-ES" sz="3600" b="1" dirty="0">
                <a:solidFill>
                  <a:srgbClr val="FFFFFF"/>
                </a:solidFill>
                <a:ea typeface="Calibri"/>
                <a:cs typeface="Calibri"/>
              </a:rPr>
              <a:t> API</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023690" y="778284"/>
            <a:ext cx="6413663" cy="2804222"/>
          </a:xfrm>
        </p:spPr>
        <p:txBody>
          <a:bodyPr vert="horz" lIns="0" tIns="0" rIns="0" bIns="0" rtlCol="0" anchor="t">
            <a:noAutofit/>
          </a:bodyPr>
          <a:lstStyle/>
          <a:p>
            <a:pPr algn="ctr">
              <a:lnSpc>
                <a:spcPct val="150000"/>
              </a:lnSpc>
              <a:buFont typeface="Calibri"/>
              <a:buChar char=" "/>
            </a:pPr>
            <a:r>
              <a:rPr lang="es-ES" err="1">
                <a:solidFill>
                  <a:schemeClr val="accent1"/>
                </a:solidFill>
                <a:latin typeface="Calibri Light"/>
                <a:ea typeface="+mn-lt"/>
                <a:cs typeface="+mn-lt"/>
              </a:rPr>
              <a:t>Fetch</a:t>
            </a:r>
            <a:r>
              <a:rPr lang="es-ES" dirty="0">
                <a:solidFill>
                  <a:schemeClr val="accent1"/>
                </a:solidFill>
                <a:latin typeface="Calibri Light"/>
                <a:ea typeface="+mn-lt"/>
                <a:cs typeface="+mn-lt"/>
              </a:rPr>
              <a:t> API</a:t>
            </a:r>
            <a:r>
              <a:rPr lang="es-ES" dirty="0">
                <a:latin typeface="Calibri Light"/>
                <a:ea typeface="+mn-lt"/>
                <a:cs typeface="+mn-lt"/>
              </a:rPr>
              <a:t> es la forma moderna y nativa de hacer solicitudes HTTP en JavaScript. Introducida en ES6, </a:t>
            </a:r>
            <a:r>
              <a:rPr lang="es-ES" err="1">
                <a:latin typeface="Calibri Light"/>
                <a:ea typeface="+mn-lt"/>
                <a:cs typeface="+mn-lt"/>
              </a:rPr>
              <a:t>Fetch</a:t>
            </a:r>
            <a:r>
              <a:rPr lang="es-ES" dirty="0">
                <a:latin typeface="Calibri Light"/>
                <a:ea typeface="+mn-lt"/>
                <a:cs typeface="+mn-lt"/>
              </a:rPr>
              <a:t> es una alternativa más limpia y poderosa al uso de </a:t>
            </a:r>
            <a:r>
              <a:rPr lang="es-ES" err="1">
                <a:latin typeface="Calibri Light"/>
                <a:ea typeface="+mn-lt"/>
                <a:cs typeface="+mn-lt"/>
              </a:rPr>
              <a:t>XMLHttpRequest</a:t>
            </a:r>
            <a:r>
              <a:rPr lang="es-ES" dirty="0">
                <a:latin typeface="Calibri Light"/>
                <a:ea typeface="+mn-lt"/>
                <a:cs typeface="+mn-lt"/>
              </a:rPr>
              <a:t>.</a:t>
            </a:r>
            <a:endParaRPr lang="es-ES" dirty="0">
              <a:latin typeface="Calibri Light"/>
              <a:ea typeface="Calibri Light"/>
              <a:cs typeface="Calibri Light"/>
            </a:endParaRPr>
          </a:p>
          <a:p>
            <a:pPr algn="ctr">
              <a:lnSpc>
                <a:spcPct val="150000"/>
              </a:lnSpc>
              <a:buFont typeface="Calibri"/>
              <a:buChar char=" "/>
            </a:pPr>
            <a:r>
              <a:rPr lang="es-ES" b="1" dirty="0" err="1">
                <a:latin typeface="Calibri Light"/>
                <a:ea typeface="+mn-lt"/>
                <a:cs typeface="+mn-lt"/>
              </a:rPr>
              <a:t>Fetch</a:t>
            </a:r>
            <a:r>
              <a:rPr lang="es-ES" b="1" dirty="0">
                <a:latin typeface="Calibri Light"/>
                <a:ea typeface="+mn-lt"/>
                <a:cs typeface="+mn-lt"/>
              </a:rPr>
              <a:t> utiliza Promesas</a:t>
            </a:r>
            <a:r>
              <a:rPr lang="es-ES" dirty="0">
                <a:latin typeface="Calibri Light"/>
                <a:ea typeface="+mn-lt"/>
                <a:cs typeface="+mn-lt"/>
              </a:rPr>
              <a:t>, lo que hace que el manejo de solicitudes asíncronas sea más sencillo y legible</a:t>
            </a:r>
            <a:r>
              <a:rPr lang="es-ES" sz="1200" dirty="0">
                <a:ea typeface="+mn-lt"/>
                <a:cs typeface="+mn-lt"/>
              </a:rPr>
              <a:t>.</a:t>
            </a:r>
          </a:p>
          <a:p>
            <a:pPr marL="0" indent="0" algn="ctr">
              <a:lnSpc>
                <a:spcPct val="150000"/>
              </a:lnSpc>
              <a:buNone/>
            </a:pPr>
            <a:br>
              <a:rPr lang="es-ES" sz="1200" dirty="0">
                <a:ea typeface="+mn-lt"/>
                <a:cs typeface="+mn-lt"/>
              </a:rPr>
            </a:br>
            <a:endParaRPr lang="es-ES">
              <a:solidFill>
                <a:schemeClr val="tx1"/>
              </a:solidFill>
              <a:ea typeface="+mn-lt"/>
              <a:cs typeface="+mn-lt"/>
            </a:endParaRPr>
          </a:p>
          <a:p>
            <a:pPr marL="0" indent="0">
              <a:lnSpc>
                <a:spcPct val="150000"/>
              </a:lnSpc>
              <a:buNone/>
            </a:pPr>
            <a:br>
              <a:rPr lang="en-US" dirty="0">
                <a:ea typeface="Calibri"/>
                <a:cs typeface="Calibri"/>
              </a:rPr>
            </a:br>
            <a:br>
              <a:rPr lang="en-US" dirty="0"/>
            </a:br>
            <a:endParaRPr lang="es-ES">
              <a:ea typeface="Calibri" panose="020F0502020204030204"/>
              <a:cs typeface="Calibri" panose="020F0502020204030204"/>
            </a:endParaRPr>
          </a:p>
          <a:p>
            <a:pPr marL="0" indent="0">
              <a:lnSpc>
                <a:spcPct val="150000"/>
              </a:lnSpc>
              <a:buNone/>
            </a:pPr>
            <a:br>
              <a:rPr lang="es-ES" sz="1600" dirty="0">
                <a:ea typeface="+mn-lt"/>
                <a:cs typeface="+mn-lt"/>
              </a:rPr>
            </a:br>
            <a:endParaRPr lang="es-ES" sz="1600">
              <a:solidFill>
                <a:srgbClr val="404040"/>
              </a:solidFill>
              <a:latin typeface="Calibri"/>
              <a:ea typeface="Calibri"/>
              <a:cs typeface="Calibri"/>
            </a:endParaRPr>
          </a:p>
          <a:p>
            <a:pPr>
              <a:lnSpc>
                <a:spcPct val="150000"/>
              </a:lnSpc>
              <a:buFont typeface="Wingdings" panose="020F0502020204030204" pitchFamily="34" charset="0"/>
              <a:buChar char="Ø"/>
            </a:pPr>
            <a:endParaRPr lang="es-ES" sz="1400">
              <a:solidFill>
                <a:srgbClr val="1CADE4"/>
              </a:solidFill>
              <a:latin typeface="Calibri"/>
              <a:ea typeface="Calibri"/>
              <a:cs typeface="Calibri"/>
            </a:endParaRPr>
          </a:p>
          <a:p>
            <a:pPr>
              <a:lnSpc>
                <a:spcPct val="150000"/>
              </a:lnSpc>
              <a:buFont typeface="Wingdings" panose="020F0502020204030204" pitchFamily="34" charset="0"/>
              <a:buChar char="Ø"/>
            </a:pPr>
            <a:endParaRPr lang="es-ES" sz="1400">
              <a:latin typeface="Calibri"/>
              <a:ea typeface="Calibri"/>
              <a:cs typeface="Calibri"/>
            </a:endParaRPr>
          </a:p>
          <a:p>
            <a:pPr>
              <a:lnSpc>
                <a:spcPct val="150000"/>
              </a:lnSpc>
              <a:buFont typeface="Wingdings" panose="020F0502020204030204" pitchFamily="34" charset="0"/>
              <a:buChar char="Ø"/>
            </a:pPr>
            <a:endParaRPr lang="es-ES">
              <a:latin typeface="Calibri Light"/>
              <a:ea typeface="Calibri Light"/>
              <a:cs typeface="Calibri Light"/>
            </a:endParaRPr>
          </a:p>
          <a:p>
            <a:pPr>
              <a:lnSpc>
                <a:spcPct val="150000"/>
              </a:lnSpc>
              <a:buFont typeface="Wingdings" panose="020F0502020204030204" pitchFamily="34" charset="0"/>
              <a:buChar char="Ø"/>
            </a:pPr>
            <a:endParaRPr lang="es-ES">
              <a:latin typeface="Calibri"/>
              <a:ea typeface="+mn-lt"/>
              <a:cs typeface="Calibri"/>
            </a:endParaRPr>
          </a:p>
          <a:p>
            <a:pPr>
              <a:buNone/>
            </a:pPr>
            <a:endParaRPr lang="es-ES">
              <a:latin typeface="Calibri"/>
              <a:ea typeface="+mn-lt"/>
              <a:cs typeface="Calibri"/>
            </a:endParaRPr>
          </a:p>
          <a:p>
            <a:pPr marL="0" indent="0">
              <a:buNone/>
            </a:pPr>
            <a:endParaRPr lang="es-ES" sz="1100">
              <a:latin typeface="Calibri"/>
              <a:ea typeface="+mn-lt"/>
              <a:cs typeface="Calibri"/>
            </a:endParaRPr>
          </a:p>
          <a:p>
            <a:pPr>
              <a:buFont typeface="Wingdings" panose="020F0502020204030204" pitchFamily="34" charset="0"/>
              <a:buChar char="Ø"/>
            </a:pPr>
            <a:endParaRPr lang="es-ES">
              <a:latin typeface="Calibri Light"/>
              <a:ea typeface="+mn-lt"/>
              <a:cs typeface="Arial"/>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Light"/>
              <a:ea typeface="+mn-lt"/>
              <a:cs typeface="+mn-lt"/>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15</a:t>
            </a:fld>
            <a:endParaRPr lang="es-ES">
              <a:solidFill>
                <a:schemeClr val="tx2"/>
              </a:solidFill>
            </a:endParaRPr>
          </a:p>
        </p:txBody>
      </p:sp>
      <p:pic>
        <p:nvPicPr>
          <p:cNvPr id="6" name="Imagen 5" descr="Texto&#10;&#10;Descripción generada automáticamente">
            <a:extLst>
              <a:ext uri="{FF2B5EF4-FFF2-40B4-BE49-F238E27FC236}">
                <a16:creationId xmlns:a16="http://schemas.microsoft.com/office/drawing/2014/main" id="{407E3E9C-DC61-6523-81CE-6D7DE5D5C219}"/>
              </a:ext>
            </a:extLst>
          </p:cNvPr>
          <p:cNvPicPr>
            <a:picLocks noChangeAspect="1"/>
          </p:cNvPicPr>
          <p:nvPr/>
        </p:nvPicPr>
        <p:blipFill>
          <a:blip r:embed="rId2"/>
          <a:stretch>
            <a:fillRect/>
          </a:stretch>
        </p:blipFill>
        <p:spPr>
          <a:xfrm>
            <a:off x="5985763" y="3431569"/>
            <a:ext cx="5152826" cy="2583264"/>
          </a:xfrm>
          <a:prstGeom prst="rect">
            <a:avLst/>
          </a:prstGeom>
        </p:spPr>
      </p:pic>
    </p:spTree>
    <p:extLst>
      <p:ext uri="{BB962C8B-B14F-4D97-AF65-F5344CB8AC3E}">
        <p14:creationId xmlns:p14="http://schemas.microsoft.com/office/powerpoint/2010/main" val="75630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Fetch API</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5129" y="641580"/>
            <a:ext cx="9954880" cy="4228491"/>
          </a:xfrm>
        </p:spPr>
        <p:txBody>
          <a:bodyPr vert="horz" lIns="0" tIns="45720" rIns="0" bIns="45720" rtlCol="0" anchor="t">
            <a:normAutofit lnSpcReduction="10000"/>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Ventajas </a:t>
            </a:r>
          </a:p>
          <a:p>
            <a:pPr>
              <a:lnSpc>
                <a:spcPct val="160000"/>
              </a:lnSpc>
              <a:buFont typeface="Wingdings"/>
              <a:buChar char="Ø"/>
            </a:pPr>
            <a:r>
              <a:rPr lang="es-ES" dirty="0">
                <a:solidFill>
                  <a:schemeClr val="accent1"/>
                </a:solidFill>
                <a:latin typeface="Calibri Light"/>
                <a:ea typeface="+mn-lt"/>
                <a:cs typeface="+mn-lt"/>
              </a:rPr>
              <a:t>Simplicidad y Claridad:</a:t>
            </a:r>
            <a:r>
              <a:rPr lang="es-ES" dirty="0">
                <a:latin typeface="Calibri Light"/>
                <a:ea typeface="+mn-lt"/>
                <a:cs typeface="+mn-lt"/>
              </a:rPr>
              <a:t> El código es más limpio y legible, especialmente cuando se combinan con </a:t>
            </a:r>
            <a:r>
              <a:rPr lang="es-ES" b="1" err="1">
                <a:latin typeface="Calibri Light"/>
                <a:ea typeface="+mn-lt"/>
                <a:cs typeface="+mn-lt"/>
              </a:rPr>
              <a:t>async</a:t>
            </a:r>
            <a:r>
              <a:rPr lang="es-ES" b="1" dirty="0">
                <a:latin typeface="Calibri Light"/>
                <a:ea typeface="+mn-lt"/>
                <a:cs typeface="+mn-lt"/>
              </a:rPr>
              <a:t> y </a:t>
            </a:r>
            <a:r>
              <a:rPr lang="es-ES" b="1" err="1">
                <a:latin typeface="Calibri Light"/>
                <a:ea typeface="+mn-lt"/>
                <a:cs typeface="+mn-lt"/>
              </a:rPr>
              <a:t>await</a:t>
            </a:r>
            <a:r>
              <a:rPr lang="es-ES" b="1" dirty="0">
                <a:latin typeface="Calibri Light"/>
                <a:ea typeface="+mn-lt"/>
                <a:cs typeface="+mn-lt"/>
              </a:rPr>
              <a:t>.</a:t>
            </a:r>
          </a:p>
          <a:p>
            <a:pPr>
              <a:lnSpc>
                <a:spcPct val="160000"/>
              </a:lnSpc>
              <a:buFont typeface="Wingdings"/>
              <a:buChar char="Ø"/>
            </a:pPr>
            <a:r>
              <a:rPr lang="es-ES" dirty="0">
                <a:solidFill>
                  <a:schemeClr val="accent1"/>
                </a:solidFill>
                <a:latin typeface="Calibri Light"/>
                <a:ea typeface="+mn-lt"/>
                <a:cs typeface="+mn-lt"/>
              </a:rPr>
              <a:t>Promesas: </a:t>
            </a:r>
            <a:r>
              <a:rPr lang="es-ES" dirty="0">
                <a:latin typeface="Calibri Light"/>
                <a:ea typeface="+mn-lt"/>
                <a:cs typeface="+mn-lt"/>
              </a:rPr>
              <a:t>Facilita la gestión de código asíncrono, haciendo que las secuencias de código que dependen de respuestas HTTP sean más fáciles de manejar.</a:t>
            </a:r>
          </a:p>
          <a:p>
            <a:pPr>
              <a:lnSpc>
                <a:spcPct val="160000"/>
              </a:lnSpc>
              <a:buFont typeface="Wingdings"/>
              <a:buChar char="Ø"/>
            </a:pPr>
            <a:r>
              <a:rPr lang="es-ES" dirty="0">
                <a:solidFill>
                  <a:schemeClr val="accent1"/>
                </a:solidFill>
                <a:latin typeface="Calibri Light"/>
                <a:ea typeface="+mn-lt"/>
                <a:cs typeface="+mn-lt"/>
              </a:rPr>
              <a:t>Nativo en Navegadores Modernos:</a:t>
            </a:r>
            <a:r>
              <a:rPr lang="es-ES" dirty="0">
                <a:latin typeface="Calibri Light"/>
                <a:ea typeface="+mn-lt"/>
                <a:cs typeface="+mn-lt"/>
              </a:rPr>
              <a:t> No es necesario incluir ninguna biblioteca adicional</a:t>
            </a:r>
            <a:r>
              <a:rPr lang="es-ES" dirty="0">
                <a:ea typeface="+mn-lt"/>
                <a:cs typeface="+mn-lt"/>
              </a:rPr>
              <a:t>.</a:t>
            </a:r>
          </a:p>
          <a:p>
            <a:pPr>
              <a:lnSpc>
                <a:spcPct val="160000"/>
              </a:lnSpc>
              <a:buFont typeface="Wingdings"/>
              <a:buChar char="Ø"/>
            </a:pPr>
            <a:endParaRPr lang="es-ES" dirty="0">
              <a:latin typeface="Calibri Light"/>
              <a:ea typeface="+mn-lt"/>
              <a:cs typeface="+mn-l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16</a:t>
            </a:fld>
            <a:endParaRPr lang="es-ES"/>
          </a:p>
        </p:txBody>
      </p:sp>
    </p:spTree>
    <p:extLst>
      <p:ext uri="{BB962C8B-B14F-4D97-AF65-F5344CB8AC3E}">
        <p14:creationId xmlns:p14="http://schemas.microsoft.com/office/powerpoint/2010/main" val="126835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Fetch API</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3797" y="513692"/>
            <a:ext cx="9954214" cy="3940743"/>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Desventajas </a:t>
            </a:r>
          </a:p>
          <a:p>
            <a:pPr>
              <a:lnSpc>
                <a:spcPct val="150000"/>
              </a:lnSpc>
              <a:buFont typeface="Wingdings"/>
              <a:buChar char="Ø"/>
            </a:pPr>
            <a:r>
              <a:rPr lang="es-ES" dirty="0">
                <a:solidFill>
                  <a:schemeClr val="accent1"/>
                </a:solidFill>
                <a:latin typeface="Calibri Light"/>
                <a:ea typeface="+mn-lt"/>
                <a:cs typeface="+mn-lt"/>
              </a:rPr>
              <a:t>Soporte en Navegadores Antiguos:</a:t>
            </a:r>
            <a:r>
              <a:rPr lang="es-ES" dirty="0">
                <a:latin typeface="Calibri Light"/>
                <a:ea typeface="+mn-lt"/>
                <a:cs typeface="+mn-lt"/>
              </a:rPr>
              <a:t> Aunque los navegadores modernos soportan </a:t>
            </a:r>
            <a:r>
              <a:rPr lang="es-ES" err="1">
                <a:latin typeface="Calibri Light"/>
                <a:ea typeface="+mn-lt"/>
                <a:cs typeface="+mn-lt"/>
              </a:rPr>
              <a:t>Fetch</a:t>
            </a:r>
            <a:r>
              <a:rPr lang="es-ES" dirty="0">
                <a:latin typeface="Calibri Light"/>
                <a:ea typeface="+mn-lt"/>
                <a:cs typeface="+mn-lt"/>
              </a:rPr>
              <a:t>, los más antiguos no lo hacen. Para estos casos, se necesitaría un </a:t>
            </a:r>
            <a:r>
              <a:rPr lang="es-ES" err="1">
                <a:latin typeface="Calibri Light"/>
                <a:ea typeface="+mn-lt"/>
                <a:cs typeface="+mn-lt"/>
              </a:rPr>
              <a:t>polyfill</a:t>
            </a:r>
            <a:r>
              <a:rPr lang="es-ES" dirty="0">
                <a:latin typeface="Calibri Light"/>
                <a:ea typeface="+mn-lt"/>
                <a:cs typeface="+mn-lt"/>
              </a:rPr>
              <a:t>.</a:t>
            </a:r>
          </a:p>
          <a:p>
            <a:pPr>
              <a:lnSpc>
                <a:spcPct val="150000"/>
              </a:lnSpc>
              <a:buFont typeface="Wingdings"/>
              <a:buChar char="Ø"/>
            </a:pPr>
            <a:r>
              <a:rPr lang="es-ES" dirty="0">
                <a:solidFill>
                  <a:schemeClr val="accent1"/>
                </a:solidFill>
                <a:latin typeface="Calibri Light"/>
                <a:ea typeface="+mn-lt"/>
                <a:cs typeface="+mn-lt"/>
              </a:rPr>
              <a:t>Errores HTTP:</a:t>
            </a:r>
            <a:r>
              <a:rPr lang="es-ES" dirty="0">
                <a:latin typeface="Calibri Light"/>
                <a:ea typeface="+mn-lt"/>
                <a:cs typeface="+mn-lt"/>
              </a:rPr>
              <a:t> </a:t>
            </a:r>
            <a:r>
              <a:rPr lang="es-ES" err="1">
                <a:latin typeface="Calibri Light"/>
                <a:ea typeface="+mn-lt"/>
                <a:cs typeface="+mn-lt"/>
              </a:rPr>
              <a:t>Fetch</a:t>
            </a:r>
            <a:r>
              <a:rPr lang="es-ES" dirty="0">
                <a:latin typeface="Calibri Light"/>
                <a:ea typeface="+mn-lt"/>
                <a:cs typeface="+mn-lt"/>
              </a:rPr>
              <a:t> no rechaza automáticamente la promesa en respuestas HTTP no exitosas (como 404 o 500). Necesitas manejar esto manualmente.</a:t>
            </a:r>
          </a:p>
          <a:p>
            <a:pPr>
              <a:lnSpc>
                <a:spcPct val="160000"/>
              </a:lnSpc>
              <a:buFont typeface="Wingdings"/>
              <a:buChar char="Ø"/>
            </a:pPr>
            <a:endParaRPr lang="es-ES" b="1" dirty="0">
              <a:latin typeface="Calibri Light"/>
              <a:ea typeface="+mn-lt"/>
              <a:cs typeface="+mn-lt"/>
            </a:endParaRPr>
          </a:p>
          <a:p>
            <a:pPr>
              <a:lnSpc>
                <a:spcPct val="160000"/>
              </a:lnSpc>
              <a:buFont typeface="Wingdings"/>
              <a:buChar char="Ø"/>
            </a:pPr>
            <a:endParaRPr lang="es-ES" dirty="0">
              <a:latin typeface="Calibri Light"/>
              <a:ea typeface="+mn-lt"/>
              <a:cs typeface="+mn-l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17</a:t>
            </a:fld>
            <a:endParaRPr lang="es-ES"/>
          </a:p>
        </p:txBody>
      </p:sp>
    </p:spTree>
    <p:extLst>
      <p:ext uri="{BB962C8B-B14F-4D97-AF65-F5344CB8AC3E}">
        <p14:creationId xmlns:p14="http://schemas.microsoft.com/office/powerpoint/2010/main" val="271697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r>
              <a:rPr lang="es-ES" sz="3600" b="1" dirty="0">
                <a:solidFill>
                  <a:srgbClr val="FFFFFF"/>
                </a:solidFill>
                <a:ea typeface="Calibri"/>
                <a:cs typeface="Calibri"/>
              </a:rPr>
              <a:t>AXIOS</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156799" y="605273"/>
            <a:ext cx="6413663" cy="3371392"/>
          </a:xfrm>
        </p:spPr>
        <p:txBody>
          <a:bodyPr vert="horz" lIns="0" tIns="0" rIns="0" bIns="0" rtlCol="0" anchor="t">
            <a:noAutofit/>
          </a:bodyPr>
          <a:lstStyle/>
          <a:p>
            <a:pPr algn="ctr">
              <a:lnSpc>
                <a:spcPct val="150000"/>
              </a:lnSpc>
              <a:buFont typeface="Calibri"/>
              <a:buChar char=" "/>
            </a:pPr>
            <a:r>
              <a:rPr lang="es-ES" dirty="0">
                <a:solidFill>
                  <a:schemeClr val="accent1"/>
                </a:solidFill>
                <a:latin typeface="Calibri Light"/>
                <a:ea typeface="+mn-lt"/>
                <a:cs typeface="+mn-lt"/>
              </a:rPr>
              <a:t>Axios</a:t>
            </a:r>
            <a:r>
              <a:rPr lang="es-ES" dirty="0">
                <a:latin typeface="Calibri Light"/>
                <a:ea typeface="+mn-lt"/>
                <a:cs typeface="+mn-lt"/>
              </a:rPr>
              <a:t> es una librería de JavaScript basada en Promesas que se utiliza para realizar solicitudes HTTP, similar a </a:t>
            </a:r>
            <a:r>
              <a:rPr lang="es-ES" dirty="0" err="1">
                <a:latin typeface="Calibri Light"/>
                <a:ea typeface="+mn-lt"/>
                <a:cs typeface="+mn-lt"/>
              </a:rPr>
              <a:t>Fetch</a:t>
            </a:r>
            <a:r>
              <a:rPr lang="es-ES" dirty="0">
                <a:latin typeface="Calibri Light"/>
                <a:ea typeface="+mn-lt"/>
                <a:cs typeface="+mn-lt"/>
              </a:rPr>
              <a:t>, pero con funcionalidades adicionales.</a:t>
            </a:r>
            <a:endParaRPr lang="es-ES" dirty="0"/>
          </a:p>
          <a:p>
            <a:pPr algn="ctr">
              <a:lnSpc>
                <a:spcPct val="150000"/>
              </a:lnSpc>
              <a:buFont typeface="Calibri"/>
              <a:buChar char=" "/>
            </a:pPr>
            <a:r>
              <a:rPr lang="es-ES" dirty="0">
                <a:solidFill>
                  <a:schemeClr val="accent1"/>
                </a:solidFill>
                <a:latin typeface="Calibri Light"/>
                <a:ea typeface="+mn-lt"/>
                <a:cs typeface="+mn-lt"/>
              </a:rPr>
              <a:t>Axios</a:t>
            </a:r>
            <a:r>
              <a:rPr lang="es-ES" dirty="0">
                <a:latin typeface="Calibri Light"/>
                <a:ea typeface="+mn-lt"/>
                <a:cs typeface="+mn-lt"/>
              </a:rPr>
              <a:t> es popular por su simplicidad y las características que agrega sobre </a:t>
            </a:r>
            <a:r>
              <a:rPr lang="es-ES" err="1">
                <a:latin typeface="Calibri Light"/>
                <a:ea typeface="+mn-lt"/>
                <a:cs typeface="+mn-lt"/>
              </a:rPr>
              <a:t>Fetch</a:t>
            </a:r>
            <a:r>
              <a:rPr lang="es-ES" dirty="0">
                <a:latin typeface="Calibri Light"/>
                <a:ea typeface="+mn-lt"/>
                <a:cs typeface="+mn-lt"/>
              </a:rPr>
              <a:t>, como la configuración automática de cabeceras, el manejo de respuestas JSON, y la cancelación de solicitudes</a:t>
            </a:r>
            <a:endParaRPr lang="es-ES">
              <a:latin typeface="Calibri Light"/>
              <a:ea typeface="+mn-lt"/>
              <a:cs typeface="+mn-lt"/>
            </a:endParaRPr>
          </a:p>
          <a:p>
            <a:pPr algn="ctr">
              <a:lnSpc>
                <a:spcPct val="150000"/>
              </a:lnSpc>
              <a:buFont typeface="Calibri"/>
              <a:buChar char=" "/>
            </a:pPr>
            <a:endParaRPr lang="es-ES" dirty="0">
              <a:latin typeface="Calibri Light"/>
              <a:ea typeface="+mn-lt"/>
              <a:cs typeface="+mn-lt"/>
            </a:endParaRPr>
          </a:p>
          <a:p>
            <a:pPr marL="0" indent="0" algn="ctr">
              <a:lnSpc>
                <a:spcPct val="150000"/>
              </a:lnSpc>
              <a:buNone/>
            </a:pPr>
            <a:br>
              <a:rPr lang="es-ES" sz="1200" dirty="0">
                <a:ea typeface="+mn-lt"/>
                <a:cs typeface="+mn-lt"/>
              </a:rPr>
            </a:br>
            <a:endParaRPr lang="es-ES">
              <a:solidFill>
                <a:schemeClr val="tx1"/>
              </a:solidFill>
              <a:ea typeface="+mn-lt"/>
              <a:cs typeface="+mn-lt"/>
            </a:endParaRPr>
          </a:p>
          <a:p>
            <a:pPr marL="0" indent="0">
              <a:lnSpc>
                <a:spcPct val="150000"/>
              </a:lnSpc>
              <a:buNone/>
            </a:pPr>
            <a:br>
              <a:rPr lang="en-US" dirty="0">
                <a:ea typeface="Calibri"/>
                <a:cs typeface="Calibri"/>
              </a:rPr>
            </a:br>
            <a:br>
              <a:rPr lang="en-US" dirty="0"/>
            </a:br>
            <a:endParaRPr lang="es-ES">
              <a:ea typeface="Calibri" panose="020F0502020204030204"/>
              <a:cs typeface="Calibri" panose="020F0502020204030204"/>
            </a:endParaRPr>
          </a:p>
          <a:p>
            <a:pPr marL="0" indent="0">
              <a:lnSpc>
                <a:spcPct val="150000"/>
              </a:lnSpc>
              <a:buNone/>
            </a:pPr>
            <a:br>
              <a:rPr lang="es-ES" sz="1600" dirty="0">
                <a:ea typeface="+mn-lt"/>
                <a:cs typeface="+mn-lt"/>
              </a:rPr>
            </a:br>
            <a:endParaRPr lang="es-ES" sz="1600">
              <a:solidFill>
                <a:srgbClr val="404040"/>
              </a:solidFill>
              <a:latin typeface="Calibri"/>
              <a:ea typeface="Calibri"/>
              <a:cs typeface="Calibri"/>
            </a:endParaRPr>
          </a:p>
          <a:p>
            <a:pPr>
              <a:lnSpc>
                <a:spcPct val="150000"/>
              </a:lnSpc>
              <a:buFont typeface="Wingdings" panose="020F0502020204030204" pitchFamily="34" charset="0"/>
              <a:buChar char="Ø"/>
            </a:pPr>
            <a:endParaRPr lang="es-ES" sz="1400">
              <a:solidFill>
                <a:srgbClr val="1CADE4"/>
              </a:solidFill>
              <a:latin typeface="Calibri"/>
              <a:ea typeface="Calibri"/>
              <a:cs typeface="Calibri"/>
            </a:endParaRPr>
          </a:p>
          <a:p>
            <a:pPr>
              <a:lnSpc>
                <a:spcPct val="150000"/>
              </a:lnSpc>
              <a:buFont typeface="Wingdings" panose="020F0502020204030204" pitchFamily="34" charset="0"/>
              <a:buChar char="Ø"/>
            </a:pPr>
            <a:endParaRPr lang="es-ES" sz="1400">
              <a:latin typeface="Calibri"/>
              <a:ea typeface="Calibri"/>
              <a:cs typeface="Calibri"/>
            </a:endParaRPr>
          </a:p>
          <a:p>
            <a:pPr>
              <a:lnSpc>
                <a:spcPct val="150000"/>
              </a:lnSpc>
              <a:buFont typeface="Wingdings" panose="020F0502020204030204" pitchFamily="34" charset="0"/>
              <a:buChar char="Ø"/>
            </a:pPr>
            <a:endParaRPr lang="es-ES">
              <a:latin typeface="Calibri Light"/>
              <a:ea typeface="Calibri Light"/>
              <a:cs typeface="Calibri Light"/>
            </a:endParaRPr>
          </a:p>
          <a:p>
            <a:pPr>
              <a:lnSpc>
                <a:spcPct val="150000"/>
              </a:lnSpc>
              <a:buFont typeface="Wingdings" panose="020F0502020204030204" pitchFamily="34" charset="0"/>
              <a:buChar char="Ø"/>
            </a:pPr>
            <a:endParaRPr lang="es-ES">
              <a:latin typeface="Calibri"/>
              <a:ea typeface="+mn-lt"/>
              <a:cs typeface="Calibri"/>
            </a:endParaRPr>
          </a:p>
          <a:p>
            <a:pPr>
              <a:buNone/>
            </a:pPr>
            <a:endParaRPr lang="es-ES">
              <a:latin typeface="Calibri"/>
              <a:ea typeface="+mn-lt"/>
              <a:cs typeface="Calibri"/>
            </a:endParaRPr>
          </a:p>
          <a:p>
            <a:pPr marL="0" indent="0">
              <a:buNone/>
            </a:pPr>
            <a:endParaRPr lang="es-ES" sz="1100">
              <a:latin typeface="Calibri"/>
              <a:ea typeface="+mn-lt"/>
              <a:cs typeface="Calibri"/>
            </a:endParaRPr>
          </a:p>
          <a:p>
            <a:pPr>
              <a:buFont typeface="Wingdings" panose="020F0502020204030204" pitchFamily="34" charset="0"/>
              <a:buChar char="Ø"/>
            </a:pPr>
            <a:endParaRPr lang="es-ES">
              <a:latin typeface="Calibri Light"/>
              <a:ea typeface="+mn-lt"/>
              <a:cs typeface="Arial"/>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Light"/>
              <a:ea typeface="+mn-lt"/>
              <a:cs typeface="+mn-lt"/>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18</a:t>
            </a:fld>
            <a:endParaRPr lang="es-ES">
              <a:solidFill>
                <a:schemeClr val="tx2"/>
              </a:solidFill>
            </a:endParaRPr>
          </a:p>
        </p:txBody>
      </p:sp>
      <p:pic>
        <p:nvPicPr>
          <p:cNvPr id="5" name="Imagen 4" descr="Texto&#10;&#10;Descripción generada automáticamente">
            <a:extLst>
              <a:ext uri="{FF2B5EF4-FFF2-40B4-BE49-F238E27FC236}">
                <a16:creationId xmlns:a16="http://schemas.microsoft.com/office/drawing/2014/main" id="{A5F96D5C-AE2A-A476-8EEB-6175E7F84656}"/>
              </a:ext>
            </a:extLst>
          </p:cNvPr>
          <p:cNvPicPr>
            <a:picLocks noChangeAspect="1"/>
          </p:cNvPicPr>
          <p:nvPr/>
        </p:nvPicPr>
        <p:blipFill>
          <a:blip r:embed="rId2"/>
          <a:stretch>
            <a:fillRect/>
          </a:stretch>
        </p:blipFill>
        <p:spPr>
          <a:xfrm>
            <a:off x="5717664" y="4543943"/>
            <a:ext cx="5850882" cy="1276378"/>
          </a:xfrm>
          <a:prstGeom prst="rect">
            <a:avLst/>
          </a:prstGeom>
        </p:spPr>
      </p:pic>
    </p:spTree>
    <p:extLst>
      <p:ext uri="{BB962C8B-B14F-4D97-AF65-F5344CB8AC3E}">
        <p14:creationId xmlns:p14="http://schemas.microsoft.com/office/powerpoint/2010/main" val="2351483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AXIOS</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69980" y="487121"/>
            <a:ext cx="9954880" cy="4228491"/>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Ventajas </a:t>
            </a:r>
          </a:p>
          <a:p>
            <a:pPr>
              <a:lnSpc>
                <a:spcPct val="150000"/>
              </a:lnSpc>
              <a:buFont typeface="Wingdings"/>
              <a:buChar char="Ø"/>
            </a:pPr>
            <a:r>
              <a:rPr lang="es-ES" dirty="0">
                <a:solidFill>
                  <a:schemeClr val="accent1"/>
                </a:solidFill>
                <a:latin typeface="Calibri Light"/>
                <a:ea typeface="Calibri Light"/>
                <a:cs typeface="Calibri Light"/>
              </a:rPr>
              <a:t>Configuración y Facilidad: </a:t>
            </a:r>
            <a:r>
              <a:rPr lang="es-ES" dirty="0">
                <a:latin typeface="Calibri Light"/>
                <a:ea typeface="Calibri Light"/>
                <a:cs typeface="Calibri Light"/>
              </a:rPr>
              <a:t>Permite configurar valores por defecto (como URL base y cabeceras) y manejar automáticamente la conversión de datos (como JSON).</a:t>
            </a:r>
          </a:p>
          <a:p>
            <a:pPr>
              <a:lnSpc>
                <a:spcPct val="150000"/>
              </a:lnSpc>
              <a:buFont typeface="Wingdings"/>
              <a:buChar char="Ø"/>
            </a:pPr>
            <a:r>
              <a:rPr lang="es-ES" dirty="0">
                <a:solidFill>
                  <a:schemeClr val="accent1"/>
                </a:solidFill>
                <a:latin typeface="Calibri Light"/>
                <a:ea typeface="Calibri Light"/>
                <a:cs typeface="Calibri Light"/>
              </a:rPr>
              <a:t>Soporte para Navegadores Antiguos: </a:t>
            </a:r>
            <a:r>
              <a:rPr lang="es-ES" dirty="0">
                <a:latin typeface="Calibri Light"/>
                <a:ea typeface="Calibri Light"/>
                <a:cs typeface="Calibri Light"/>
              </a:rPr>
              <a:t>Axios funciona bien incluso en navegadores más antiguos.</a:t>
            </a:r>
          </a:p>
          <a:p>
            <a:pPr>
              <a:lnSpc>
                <a:spcPct val="150000"/>
              </a:lnSpc>
              <a:buFont typeface="Wingdings"/>
              <a:buChar char="Ø"/>
            </a:pPr>
            <a:r>
              <a:rPr lang="es-ES" dirty="0">
                <a:solidFill>
                  <a:schemeClr val="accent1"/>
                </a:solidFill>
                <a:latin typeface="Calibri Light"/>
                <a:ea typeface="Calibri Light"/>
                <a:cs typeface="Calibri Light"/>
              </a:rPr>
              <a:t>Manejo de Errores:</a:t>
            </a:r>
            <a:r>
              <a:rPr lang="es-ES" dirty="0">
                <a:latin typeface="Calibri Light"/>
                <a:ea typeface="Calibri Light"/>
                <a:cs typeface="Calibri Light"/>
              </a:rPr>
              <a:t> Axios rechaza automáticamente la promesa para códigos de estado HTTP no exitosos, lo que simplifica el manejo de errores.</a:t>
            </a:r>
          </a:p>
          <a:p>
            <a:pPr>
              <a:lnSpc>
                <a:spcPct val="160000"/>
              </a:lnSpc>
              <a:buFont typeface="Wingdings"/>
              <a:buChar char="Ø"/>
            </a:pPr>
            <a:endParaRPr lang="es-ES" b="1" dirty="0">
              <a:latin typeface="Calibri Light"/>
              <a:ea typeface="+mn-lt"/>
              <a:cs typeface="+mn-lt"/>
            </a:endParaRPr>
          </a:p>
          <a:p>
            <a:pPr>
              <a:lnSpc>
                <a:spcPct val="160000"/>
              </a:lnSpc>
              <a:buFont typeface="Wingdings"/>
              <a:buChar char="Ø"/>
            </a:pPr>
            <a:endParaRPr lang="es-ES" dirty="0">
              <a:latin typeface="Calibri Light"/>
              <a:ea typeface="+mn-lt"/>
              <a:cs typeface="+mn-l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19</a:t>
            </a:fld>
            <a:endParaRPr lang="es-ES"/>
          </a:p>
        </p:txBody>
      </p:sp>
    </p:spTree>
    <p:extLst>
      <p:ext uri="{BB962C8B-B14F-4D97-AF65-F5344CB8AC3E}">
        <p14:creationId xmlns:p14="http://schemas.microsoft.com/office/powerpoint/2010/main" val="371984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285750" indent="-285750" algn="ctr">
              <a:buFont typeface="Wingdings"/>
              <a:buChar char="Ø"/>
            </a:pPr>
            <a:endParaRPr lang="en-US">
              <a:ea typeface="Calibri" panose="020F0502020204030204"/>
              <a:cs typeface="Calibri" panose="020F0502020204030204"/>
            </a:endParaRPr>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lnSpc>
                <a:spcPct val="150000"/>
              </a:lnSpc>
            </a:pPr>
            <a:r>
              <a:rPr lang="es-ES" sz="3600">
                <a:solidFill>
                  <a:srgbClr val="FFFFFF"/>
                </a:solidFill>
                <a:ea typeface="+mj-lt"/>
                <a:cs typeface="+mj-lt"/>
              </a:rPr>
              <a:t>AJAX </a:t>
            </a:r>
            <a:br>
              <a:rPr lang="es-ES" sz="3600">
                <a:solidFill>
                  <a:srgbClr val="FFFFFF"/>
                </a:solidFill>
                <a:ea typeface="+mj-lt"/>
                <a:cs typeface="+mj-lt"/>
              </a:rPr>
            </a:br>
            <a:r>
              <a:rPr lang="es-ES" sz="3600">
                <a:solidFill>
                  <a:srgbClr val="FFFFFF"/>
                </a:solidFill>
                <a:latin typeface="Calibri Light"/>
                <a:ea typeface="Calibri Light"/>
                <a:cs typeface="Calibri Light"/>
              </a:rPr>
              <a:t>y </a:t>
            </a:r>
            <a:br>
              <a:rPr lang="es-ES" sz="3600">
                <a:solidFill>
                  <a:srgbClr val="FFFFFF"/>
                </a:solidFill>
                <a:ea typeface="+mj-lt"/>
                <a:cs typeface="+mj-lt"/>
              </a:rPr>
            </a:br>
            <a:r>
              <a:rPr lang="es-ES" sz="3600">
                <a:solidFill>
                  <a:srgbClr val="FFFFFF"/>
                </a:solidFill>
                <a:ea typeface="+mj-lt"/>
                <a:cs typeface="+mj-lt"/>
              </a:rPr>
              <a:t>jQuery</a:t>
            </a:r>
            <a:br>
              <a:rPr lang="es-ES" sz="3600">
                <a:ea typeface="+mj-lt"/>
                <a:cs typeface="+mj-lt"/>
              </a:rPr>
            </a:br>
            <a:r>
              <a:rPr lang="es-ES" sz="3600" b="1">
                <a:solidFill>
                  <a:srgbClr val="FFFFFF"/>
                </a:solidFill>
                <a:latin typeface="Calibri Light"/>
                <a:ea typeface="Calibri"/>
                <a:cs typeface="Calibri"/>
              </a:rPr>
              <a:t> </a:t>
            </a:r>
            <a:endParaRPr lang="es-ES" sz="3600">
              <a:ea typeface="Calibri Light"/>
              <a:cs typeface="Calibri Light"/>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244676" y="287478"/>
            <a:ext cx="5967423" cy="5999787"/>
          </a:xfrm>
        </p:spPr>
        <p:txBody>
          <a:bodyPr vert="horz" lIns="0" tIns="0" rIns="0" bIns="0" rtlCol="0" anchor="t">
            <a:normAutofit fontScale="85000" lnSpcReduction="10000"/>
          </a:bodyPr>
          <a:lstStyle/>
          <a:p>
            <a:pPr>
              <a:lnSpc>
                <a:spcPct val="160000"/>
              </a:lnSpc>
              <a:buNone/>
            </a:pPr>
            <a:r>
              <a:rPr lang="es-ES">
                <a:solidFill>
                  <a:schemeClr val="accent1"/>
                </a:solidFill>
                <a:latin typeface="Calibri Light"/>
                <a:ea typeface="+mn-lt"/>
                <a:cs typeface="+mn-lt"/>
              </a:rPr>
              <a:t> AJAX (</a:t>
            </a:r>
            <a:r>
              <a:rPr lang="es-ES" err="1">
                <a:solidFill>
                  <a:schemeClr val="accent1"/>
                </a:solidFill>
                <a:latin typeface="Calibri Light"/>
                <a:ea typeface="+mn-lt"/>
                <a:cs typeface="+mn-lt"/>
              </a:rPr>
              <a:t>Asynchronous</a:t>
            </a:r>
            <a:r>
              <a:rPr lang="es-ES">
                <a:solidFill>
                  <a:schemeClr val="accent1"/>
                </a:solidFill>
                <a:latin typeface="Calibri Light"/>
                <a:ea typeface="+mn-lt"/>
                <a:cs typeface="+mn-lt"/>
              </a:rPr>
              <a:t> JavaScript and XML)</a:t>
            </a:r>
            <a:r>
              <a:rPr lang="es-ES">
                <a:latin typeface="Calibri Light"/>
                <a:ea typeface="+mn-lt"/>
                <a:cs typeface="+mn-lt"/>
              </a:rPr>
              <a:t> permite que las aplicaciones web se comuniquen con el servidor en segundo plano, actualizando partes de una página sin necesidad de recargarla por completo. Esto crea experiencias de usuario más rápidas y dinámicas.</a:t>
            </a:r>
            <a:endParaRPr lang="es-ES">
              <a:latin typeface="Calibri Light"/>
              <a:ea typeface="Calibri Light"/>
              <a:cs typeface="Calibri Light"/>
            </a:endParaRPr>
          </a:p>
          <a:p>
            <a:pPr>
              <a:lnSpc>
                <a:spcPct val="160000"/>
              </a:lnSpc>
              <a:buNone/>
            </a:pPr>
            <a:r>
              <a:rPr lang="es-ES">
                <a:latin typeface="Calibri Light"/>
                <a:ea typeface="+mn-lt"/>
                <a:cs typeface="+mn-lt"/>
              </a:rPr>
              <a:t> Por otro lado,</a:t>
            </a:r>
            <a:r>
              <a:rPr lang="es-ES">
                <a:solidFill>
                  <a:schemeClr val="accent1"/>
                </a:solidFill>
                <a:latin typeface="Calibri Light"/>
                <a:ea typeface="+mn-lt"/>
                <a:cs typeface="+mn-lt"/>
              </a:rPr>
              <a:t> jQuery</a:t>
            </a:r>
            <a:r>
              <a:rPr lang="es-ES">
                <a:latin typeface="Calibri Light"/>
                <a:ea typeface="+mn-lt"/>
                <a:cs typeface="+mn-lt"/>
              </a:rPr>
              <a:t> es una popular biblioteca de JavaScript que simplifica la escritura de código y facilita la implementación de AJAX, permitiendo que los desarrolladores creen aplicaciones web interactivas con menos esfuerzo y mayor compatibilidad entre navegadores.</a:t>
            </a:r>
          </a:p>
          <a:p>
            <a:pPr>
              <a:lnSpc>
                <a:spcPct val="160000"/>
              </a:lnSpc>
              <a:buNone/>
            </a:pPr>
            <a:r>
              <a:rPr lang="es-ES" b="1">
                <a:latin typeface="Calibri Light"/>
                <a:ea typeface="+mn-lt"/>
                <a:cs typeface="+mn-lt"/>
              </a:rPr>
              <a:t>Temas:</a:t>
            </a:r>
          </a:p>
          <a:p>
            <a:pPr>
              <a:lnSpc>
                <a:spcPct val="160000"/>
              </a:lnSpc>
              <a:buFont typeface="Wingdings"/>
              <a:buChar char="Ø"/>
            </a:pPr>
            <a:r>
              <a:rPr lang="es-ES">
                <a:latin typeface="Calibri Light"/>
                <a:ea typeface="+mn-lt"/>
                <a:cs typeface="+mn-lt"/>
              </a:rPr>
              <a:t>Introducción a AJAX.</a:t>
            </a:r>
            <a:endParaRPr lang="es-ES">
              <a:latin typeface="Calibri"/>
              <a:ea typeface="Calibri"/>
              <a:cs typeface="Calibri"/>
            </a:endParaRPr>
          </a:p>
          <a:p>
            <a:pPr>
              <a:lnSpc>
                <a:spcPct val="160000"/>
              </a:lnSpc>
              <a:buFont typeface="Wingdings"/>
              <a:buChar char="Ø"/>
            </a:pPr>
            <a:r>
              <a:rPr lang="es-ES">
                <a:latin typeface="Calibri Light"/>
                <a:ea typeface="+mn-lt"/>
                <a:cs typeface="+mn-lt"/>
              </a:rPr>
              <a:t>Uso de jQuery para simplificar AJAX.</a:t>
            </a:r>
            <a:endParaRPr lang="es-ES">
              <a:latin typeface="Calibri Light"/>
              <a:ea typeface="Calibri Light"/>
              <a:cs typeface="Calibri Light"/>
            </a:endParaRPr>
          </a:p>
          <a:p>
            <a:pPr marL="342900" indent="-342900">
              <a:lnSpc>
                <a:spcPct val="150000"/>
              </a:lnSpc>
              <a:buFont typeface="Wingdings" panose="020F0502020204030204" pitchFamily="34" charset="0"/>
              <a:buChar char="Ø"/>
            </a:pPr>
            <a:endParaRPr lang="es-ES">
              <a:solidFill>
                <a:srgbClr val="374151"/>
              </a:solidFill>
              <a:latin typeface="Calibri Light"/>
              <a:ea typeface="Calibri"/>
              <a:cs typeface="Calibri"/>
            </a:endParaRPr>
          </a:p>
          <a:p>
            <a:pPr>
              <a:buFont typeface="Wingdings"/>
              <a:buChar char="Ø"/>
            </a:pPr>
            <a:endParaRPr lang="es-ES">
              <a:solidFill>
                <a:srgbClr val="374151"/>
              </a:solidFill>
              <a:latin typeface="Calibri"/>
              <a:ea typeface="Calibri"/>
              <a:cs typeface="Calibri"/>
            </a:endParaRPr>
          </a:p>
          <a:p>
            <a:pPr>
              <a:buFont typeface="Wingdings"/>
              <a:buChar char="Ø"/>
            </a:pPr>
            <a:endParaRPr lang="es-ES">
              <a:solidFill>
                <a:srgbClr val="374151"/>
              </a:solidFill>
              <a:latin typeface="Calibri"/>
              <a:ea typeface="Calibri"/>
              <a:cs typeface="Calibri"/>
            </a:endParaRPr>
          </a:p>
          <a:p>
            <a:pPr marL="0" indent="0">
              <a:lnSpc>
                <a:spcPct val="150000"/>
              </a:lnSpc>
              <a:buNone/>
            </a:pPr>
            <a:endParaRPr lang="es-ES">
              <a:solidFill>
                <a:srgbClr val="374151"/>
              </a:solidFill>
              <a:ea typeface="Calibri"/>
              <a:cs typeface="Calibri"/>
            </a:endParaRPr>
          </a:p>
          <a:p>
            <a:pPr algn="ctr">
              <a:lnSpc>
                <a:spcPct val="150000"/>
              </a:lnSpc>
              <a:buNone/>
            </a:pPr>
            <a:endParaRPr lang="es-ES">
              <a:solidFill>
                <a:srgbClr val="404040"/>
              </a:solidFill>
              <a:latin typeface="Calibri"/>
              <a:ea typeface="Calibri"/>
              <a:cs typeface="Calibri"/>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2</a:t>
            </a:fld>
            <a:endParaRPr lang="es-ES">
              <a:solidFill>
                <a:schemeClr val="tx2"/>
              </a:solidFill>
            </a:endParaRPr>
          </a:p>
        </p:txBody>
      </p:sp>
    </p:spTree>
    <p:extLst>
      <p:ext uri="{BB962C8B-B14F-4D97-AF65-F5344CB8AC3E}">
        <p14:creationId xmlns:p14="http://schemas.microsoft.com/office/powerpoint/2010/main" val="75610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AXIOS</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69980" y="487121"/>
            <a:ext cx="9954880" cy="4228491"/>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Calibri"/>
                <a:cs typeface="Calibri"/>
              </a:rPr>
              <a:t>Desventajas </a:t>
            </a:r>
          </a:p>
          <a:p>
            <a:pPr>
              <a:lnSpc>
                <a:spcPct val="150000"/>
              </a:lnSpc>
              <a:buFont typeface="Wingdings"/>
              <a:buChar char="Ø"/>
            </a:pPr>
            <a:r>
              <a:rPr lang="es-ES" dirty="0">
                <a:solidFill>
                  <a:schemeClr val="accent1"/>
                </a:solidFill>
                <a:latin typeface="Calibri Light"/>
                <a:ea typeface="+mn-lt"/>
                <a:cs typeface="+mn-lt"/>
              </a:rPr>
              <a:t>Tamaño de la Librería:</a:t>
            </a:r>
            <a:r>
              <a:rPr lang="es-ES" dirty="0">
                <a:latin typeface="Calibri Light"/>
                <a:ea typeface="+mn-lt"/>
                <a:cs typeface="+mn-lt"/>
              </a:rPr>
              <a:t> Aunque es más ligera que jQuery, es más pesada que usar </a:t>
            </a:r>
            <a:r>
              <a:rPr lang="es-ES" dirty="0" err="1">
                <a:latin typeface="Calibri Light"/>
                <a:ea typeface="+mn-lt"/>
                <a:cs typeface="+mn-lt"/>
              </a:rPr>
              <a:t>Fetch</a:t>
            </a:r>
            <a:r>
              <a:rPr lang="es-ES" dirty="0">
                <a:latin typeface="Calibri Light"/>
                <a:ea typeface="+mn-lt"/>
                <a:cs typeface="+mn-lt"/>
              </a:rPr>
              <a:t> API directamente.</a:t>
            </a:r>
          </a:p>
          <a:p>
            <a:pPr>
              <a:lnSpc>
                <a:spcPct val="150000"/>
              </a:lnSpc>
              <a:buFont typeface="Wingdings"/>
              <a:buChar char="Ø"/>
            </a:pPr>
            <a:r>
              <a:rPr lang="es-ES" dirty="0">
                <a:solidFill>
                  <a:schemeClr val="accent1"/>
                </a:solidFill>
                <a:latin typeface="Calibri Light"/>
                <a:ea typeface="+mn-lt"/>
                <a:cs typeface="+mn-lt"/>
              </a:rPr>
              <a:t>Dependencia Externa:</a:t>
            </a:r>
            <a:r>
              <a:rPr lang="es-ES" dirty="0">
                <a:latin typeface="Calibri Light"/>
                <a:ea typeface="+mn-lt"/>
                <a:cs typeface="+mn-lt"/>
              </a:rPr>
              <a:t> Requiere importar la librería, lo que puede ser un inconveniente si tu objetivo es minimizar dependencias externas.</a:t>
            </a:r>
          </a:p>
          <a:p>
            <a:pPr>
              <a:lnSpc>
                <a:spcPct val="150000"/>
              </a:lnSpc>
              <a:buFont typeface="Wingdings"/>
              <a:buChar char="Ø"/>
            </a:pPr>
            <a:endParaRPr lang="es-ES" dirty="0">
              <a:latin typeface="Calibri Light"/>
              <a:ea typeface="Calibri Light"/>
              <a:cs typeface="Calibri Light"/>
            </a:endParaRPr>
          </a:p>
          <a:p>
            <a:pPr>
              <a:lnSpc>
                <a:spcPct val="160000"/>
              </a:lnSpc>
              <a:buFont typeface="Wingdings"/>
              <a:buChar char="Ø"/>
            </a:pPr>
            <a:endParaRPr lang="es-ES" b="1" dirty="0">
              <a:latin typeface="Calibri Light"/>
              <a:ea typeface="+mn-lt"/>
              <a:cs typeface="+mn-lt"/>
            </a:endParaRPr>
          </a:p>
          <a:p>
            <a:pPr>
              <a:lnSpc>
                <a:spcPct val="160000"/>
              </a:lnSpc>
              <a:buFont typeface="Wingdings"/>
              <a:buChar char="Ø"/>
            </a:pPr>
            <a:endParaRPr lang="es-ES" dirty="0">
              <a:latin typeface="Calibri Light"/>
              <a:ea typeface="+mn-lt"/>
              <a:cs typeface="+mn-l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chemeClr val="tx1"/>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20</a:t>
            </a:fld>
            <a:endParaRPr lang="es-ES"/>
          </a:p>
        </p:txBody>
      </p:sp>
    </p:spTree>
    <p:extLst>
      <p:ext uri="{BB962C8B-B14F-4D97-AF65-F5344CB8AC3E}">
        <p14:creationId xmlns:p14="http://schemas.microsoft.com/office/powerpoint/2010/main" val="2707500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FDD7AEEE-A017-AC97-1532-582D87E533E3}"/>
              </a:ext>
            </a:extLst>
          </p:cNvPr>
          <p:cNvSpPr txBox="1"/>
          <p:nvPr/>
        </p:nvSpPr>
        <p:spPr>
          <a:xfrm>
            <a:off x="565972" y="1114312"/>
            <a:ext cx="3084844" cy="335944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150000"/>
              </a:lnSpc>
              <a:spcBef>
                <a:spcPct val="0"/>
              </a:spcBef>
              <a:spcAft>
                <a:spcPts val="600"/>
              </a:spcAft>
            </a:pPr>
            <a:r>
              <a:rPr lang="en-US" sz="3200" spc="-50" dirty="0">
                <a:solidFill>
                  <a:srgbClr val="FFFFFF"/>
                </a:solidFill>
                <a:ea typeface="+mn-lt"/>
                <a:cs typeface="+mn-lt"/>
              </a:rPr>
              <a:t>¿</a:t>
            </a:r>
            <a:r>
              <a:rPr lang="en-US" sz="3200" spc="-50" dirty="0" err="1">
                <a:solidFill>
                  <a:srgbClr val="FFFFFF"/>
                </a:solidFill>
                <a:ea typeface="+mn-lt"/>
                <a:cs typeface="+mn-lt"/>
              </a:rPr>
              <a:t>Cuándo</a:t>
            </a:r>
            <a:r>
              <a:rPr lang="en-US" sz="3200" spc="-50" dirty="0">
                <a:solidFill>
                  <a:srgbClr val="FFFFFF"/>
                </a:solidFill>
                <a:ea typeface="+mn-lt"/>
                <a:cs typeface="+mn-lt"/>
              </a:rPr>
              <a:t> </a:t>
            </a:r>
            <a:r>
              <a:rPr lang="en-US" sz="3200" spc="-50" dirty="0" err="1">
                <a:solidFill>
                  <a:srgbClr val="FFFFFF"/>
                </a:solidFill>
                <a:ea typeface="+mn-lt"/>
                <a:cs typeface="+mn-lt"/>
              </a:rPr>
              <a:t>utilizar</a:t>
            </a:r>
            <a:r>
              <a:rPr lang="en-US" sz="3200" spc="-50" dirty="0">
                <a:solidFill>
                  <a:srgbClr val="FFFFFF"/>
                </a:solidFill>
                <a:ea typeface="+mn-lt"/>
                <a:cs typeface="+mn-lt"/>
              </a:rPr>
              <a:t> jQuery, Fetch API y AXIOS?</a:t>
            </a:r>
            <a:endParaRPr lang="es-ES" dirty="0"/>
          </a:p>
        </p:txBody>
      </p:sp>
      <p:sp>
        <p:nvSpPr>
          <p:cNvPr id="5" name="CuadroTexto 4">
            <a:extLst>
              <a:ext uri="{FF2B5EF4-FFF2-40B4-BE49-F238E27FC236}">
                <a16:creationId xmlns:a16="http://schemas.microsoft.com/office/drawing/2014/main" id="{AD89016E-0E88-57D4-E64A-ED137B094028}"/>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150000"/>
              </a:lnSpc>
              <a:spcAft>
                <a:spcPts val="600"/>
              </a:spcAft>
              <a:buClr>
                <a:schemeClr val="accent1"/>
              </a:buClr>
              <a:buFont typeface="Calibri" panose="020F0502020204030204" pitchFamily="34" charset="0"/>
            </a:pPr>
            <a:r>
              <a:rPr lang="en-US" sz="2000" dirty="0">
                <a:solidFill>
                  <a:srgbClr val="FFFFFF"/>
                </a:solidFill>
                <a:latin typeface="Calibri Light"/>
                <a:ea typeface="Calibri Light"/>
                <a:cs typeface="Calibri Light"/>
              </a:rPr>
              <a:t>. </a:t>
            </a:r>
            <a:endParaRPr lang="es-ES" dirty="0"/>
          </a:p>
        </p:txBody>
      </p:sp>
      <p:sp>
        <p:nvSpPr>
          <p:cNvPr id="63" name="Rectangle 6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60A4C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uadroTexto 11">
            <a:extLst>
              <a:ext uri="{FF2B5EF4-FFF2-40B4-BE49-F238E27FC236}">
                <a16:creationId xmlns:a16="http://schemas.microsoft.com/office/drawing/2014/main" id="{7CD74C42-D1B0-73D1-49EF-18A0F3442949}"/>
              </a:ext>
            </a:extLst>
          </p:cNvPr>
          <p:cNvSpPr txBox="1"/>
          <p:nvPr/>
        </p:nvSpPr>
        <p:spPr>
          <a:xfrm>
            <a:off x="5160701" y="425582"/>
            <a:ext cx="606510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s-ES" dirty="0">
                <a:solidFill>
                  <a:schemeClr val="accent1"/>
                </a:solidFill>
                <a:latin typeface="Calibri Light"/>
                <a:ea typeface="+mn-lt"/>
                <a:cs typeface="+mn-lt"/>
              </a:rPr>
              <a:t>jQuery:</a:t>
            </a:r>
            <a:r>
              <a:rPr lang="es-ES" dirty="0">
                <a:latin typeface="Calibri Light"/>
                <a:ea typeface="+mn-lt"/>
                <a:cs typeface="+mn-lt"/>
              </a:rPr>
              <a:t> Úsalo si ya estás trabajando en un proyecto que depende de jQuery y necesitas manejar AJAX sin reescribir todo el código existente. Puede ser útil en aplicaciones </a:t>
            </a:r>
            <a:r>
              <a:rPr lang="es-ES" dirty="0" err="1">
                <a:latin typeface="Calibri Light"/>
                <a:ea typeface="+mn-lt"/>
                <a:cs typeface="+mn-lt"/>
              </a:rPr>
              <a:t>legacy</a:t>
            </a:r>
            <a:r>
              <a:rPr lang="es-ES" dirty="0">
                <a:latin typeface="Calibri Light"/>
                <a:ea typeface="+mn-lt"/>
                <a:cs typeface="+mn-lt"/>
              </a:rPr>
              <a:t> o si necesitas una solución que maneje muchas incompatibilidades entre navegadores antiguos.</a:t>
            </a:r>
            <a:endParaRPr lang="es-ES" dirty="0">
              <a:latin typeface="Calibri Light"/>
              <a:ea typeface="Calibri Light"/>
              <a:cs typeface="Calibri Light"/>
            </a:endParaRPr>
          </a:p>
          <a:p>
            <a:pPr marL="285750" indent="-285750">
              <a:lnSpc>
                <a:spcPct val="150000"/>
              </a:lnSpc>
              <a:buFont typeface="Wingdings"/>
              <a:buChar char="Ø"/>
            </a:pPr>
            <a:r>
              <a:rPr lang="es-ES" dirty="0" err="1">
                <a:solidFill>
                  <a:schemeClr val="accent1"/>
                </a:solidFill>
                <a:latin typeface="Calibri Light"/>
                <a:ea typeface="+mn-lt"/>
                <a:cs typeface="+mn-lt"/>
              </a:rPr>
              <a:t>Fetch</a:t>
            </a:r>
            <a:r>
              <a:rPr lang="es-ES" dirty="0">
                <a:solidFill>
                  <a:schemeClr val="accent1"/>
                </a:solidFill>
                <a:latin typeface="Calibri Light"/>
                <a:ea typeface="+mn-lt"/>
                <a:cs typeface="+mn-lt"/>
              </a:rPr>
              <a:t> API: </a:t>
            </a:r>
            <a:r>
              <a:rPr lang="es-ES" dirty="0">
                <a:latin typeface="Calibri Light"/>
                <a:ea typeface="+mn-lt"/>
                <a:cs typeface="+mn-lt"/>
              </a:rPr>
              <a:t>Es la mejor opción para proyectos modernos, donde se busca mantener el código limpio y sin dependencias externas. Ideal si estás usando ES6 o superior y quieres aprovechar Promesas y </a:t>
            </a:r>
            <a:r>
              <a:rPr lang="es-ES" dirty="0" err="1">
                <a:latin typeface="Calibri Light"/>
                <a:ea typeface="Calibri Light"/>
                <a:cs typeface="Calibri Light"/>
              </a:rPr>
              <a:t>async</a:t>
            </a:r>
            <a:r>
              <a:rPr lang="es-ES" dirty="0">
                <a:latin typeface="Calibri Light"/>
                <a:ea typeface="Calibri Light"/>
                <a:cs typeface="Calibri Light"/>
              </a:rPr>
              <a:t>/</a:t>
            </a:r>
            <a:r>
              <a:rPr lang="es-ES" dirty="0" err="1">
                <a:latin typeface="Calibri Light"/>
                <a:ea typeface="Calibri Light"/>
                <a:cs typeface="Calibri Light"/>
              </a:rPr>
              <a:t>await</a:t>
            </a:r>
            <a:r>
              <a:rPr lang="es-ES" dirty="0">
                <a:latin typeface="Calibri Light"/>
                <a:ea typeface="+mn-lt"/>
                <a:cs typeface="+mn-lt"/>
              </a:rPr>
              <a:t>.</a:t>
            </a:r>
            <a:endParaRPr lang="es-ES" dirty="0">
              <a:latin typeface="Calibri Light"/>
              <a:ea typeface="Calibri Light"/>
              <a:cs typeface="Calibri Light"/>
            </a:endParaRPr>
          </a:p>
          <a:p>
            <a:pPr marL="285750" indent="-285750">
              <a:lnSpc>
                <a:spcPct val="150000"/>
              </a:lnSpc>
              <a:buFont typeface="Wingdings"/>
              <a:buChar char="Ø"/>
            </a:pPr>
            <a:r>
              <a:rPr lang="es-ES" dirty="0">
                <a:solidFill>
                  <a:schemeClr val="accent1"/>
                </a:solidFill>
                <a:latin typeface="Calibri Light"/>
                <a:ea typeface="+mn-lt"/>
                <a:cs typeface="+mn-lt"/>
              </a:rPr>
              <a:t>Axios: </a:t>
            </a:r>
            <a:r>
              <a:rPr lang="es-ES" dirty="0">
                <a:latin typeface="Calibri Light"/>
                <a:ea typeface="+mn-lt"/>
                <a:cs typeface="+mn-lt"/>
              </a:rPr>
              <a:t>Úsalo si necesitas características avanzadas como la cancelación de solicitudes, configuración global de cabeceras, o soporte extendido para navegadores más antiguos. Es útil en proyectos donde la facilidad de manejo de solicitudes HTTP y una API más robusta son cruciales.</a:t>
            </a:r>
            <a:endParaRPr lang="es-ES">
              <a:latin typeface="Calibri Light"/>
              <a:ea typeface="Calibri Light"/>
              <a:cs typeface="Calibri Light"/>
            </a:endParaRPr>
          </a:p>
          <a:p>
            <a:pPr algn="l"/>
            <a:endParaRPr lang="es-ES" dirty="0">
              <a:ea typeface="Calibri"/>
              <a:cs typeface="Calibri"/>
            </a:endParaRPr>
          </a:p>
        </p:txBody>
      </p:sp>
    </p:spTree>
    <p:extLst>
      <p:ext uri="{BB962C8B-B14F-4D97-AF65-F5344CB8AC3E}">
        <p14:creationId xmlns:p14="http://schemas.microsoft.com/office/powerpoint/2010/main" val="2816201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¿Cuándo utilizar jQuery, Fetch API y AXIOS?</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69980" y="456814"/>
            <a:ext cx="9954880" cy="4228491"/>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mn-lt"/>
                <a:cs typeface="+mn-lt"/>
              </a:rPr>
              <a:t>Ejemplos</a:t>
            </a:r>
            <a:endParaRPr lang="es-ES" sz="3200" b="1" dirty="0">
              <a:latin typeface="Calibri Light"/>
              <a:ea typeface="Calibri"/>
              <a:cs typeface="Calibri"/>
            </a:endParaRPr>
          </a:p>
          <a:p>
            <a:pPr>
              <a:lnSpc>
                <a:spcPct val="150000"/>
              </a:lnSpc>
              <a:buFont typeface="Wingdings"/>
              <a:buChar char="Ø"/>
            </a:pPr>
            <a:r>
              <a:rPr lang="es-ES" dirty="0">
                <a:solidFill>
                  <a:schemeClr val="tx1"/>
                </a:solidFill>
                <a:latin typeface="Calibri Light"/>
                <a:ea typeface="+mn-lt"/>
                <a:cs typeface="+mn-lt"/>
              </a:rPr>
              <a:t>Voy a mostrarte cómo realizar la misma solicitud a una API utilizando </a:t>
            </a:r>
            <a:r>
              <a:rPr lang="es-ES" dirty="0">
                <a:solidFill>
                  <a:schemeClr val="accent1"/>
                </a:solidFill>
                <a:latin typeface="Calibri Light"/>
                <a:ea typeface="+mn-lt"/>
                <a:cs typeface="+mn-lt"/>
              </a:rPr>
              <a:t>jQuery, </a:t>
            </a:r>
            <a:r>
              <a:rPr lang="es-ES" err="1">
                <a:solidFill>
                  <a:schemeClr val="accent1"/>
                </a:solidFill>
                <a:latin typeface="Calibri Light"/>
                <a:ea typeface="+mn-lt"/>
                <a:cs typeface="+mn-lt"/>
              </a:rPr>
              <a:t>Fetch</a:t>
            </a:r>
            <a:r>
              <a:rPr lang="es-ES" dirty="0">
                <a:solidFill>
                  <a:schemeClr val="accent1"/>
                </a:solidFill>
                <a:latin typeface="Calibri Light"/>
                <a:ea typeface="+mn-lt"/>
                <a:cs typeface="+mn-lt"/>
              </a:rPr>
              <a:t> API y Axios</a:t>
            </a:r>
            <a:r>
              <a:rPr lang="es-ES" dirty="0">
                <a:solidFill>
                  <a:schemeClr val="tx1"/>
                </a:solidFill>
                <a:latin typeface="Calibri Light"/>
                <a:ea typeface="+mn-lt"/>
                <a:cs typeface="+mn-lt"/>
              </a:rPr>
              <a:t>, incluyendo la gestión de errores y respuestas exitosas en cada caso.</a:t>
            </a:r>
          </a:p>
          <a:p>
            <a:pPr>
              <a:lnSpc>
                <a:spcPct val="150000"/>
              </a:lnSpc>
              <a:buFont typeface="Wingdings"/>
              <a:buChar char="Ø"/>
            </a:pPr>
            <a:r>
              <a:rPr lang="en-US" dirty="0">
                <a:solidFill>
                  <a:schemeClr val="tx1"/>
                </a:solidFill>
                <a:latin typeface="Calibri Light"/>
                <a:ea typeface="+mn-lt"/>
                <a:cs typeface="+mn-lt"/>
              </a:rPr>
              <a:t>La API que </a:t>
            </a:r>
            <a:r>
              <a:rPr lang="en-US" err="1">
                <a:solidFill>
                  <a:schemeClr val="tx1"/>
                </a:solidFill>
                <a:latin typeface="Calibri Light"/>
                <a:ea typeface="+mn-lt"/>
                <a:cs typeface="+mn-lt"/>
              </a:rPr>
              <a:t>vamos</a:t>
            </a:r>
            <a:r>
              <a:rPr lang="en-US" dirty="0">
                <a:solidFill>
                  <a:schemeClr val="tx1"/>
                </a:solidFill>
                <a:latin typeface="Calibri Light"/>
                <a:ea typeface="+mn-lt"/>
                <a:cs typeface="+mn-lt"/>
              </a:rPr>
              <a:t> a </a:t>
            </a:r>
            <a:r>
              <a:rPr lang="en-US" err="1">
                <a:solidFill>
                  <a:schemeClr val="tx1"/>
                </a:solidFill>
                <a:latin typeface="Calibri Light"/>
                <a:ea typeface="+mn-lt"/>
                <a:cs typeface="+mn-lt"/>
              </a:rPr>
              <a:t>llamar</a:t>
            </a:r>
            <a:r>
              <a:rPr lang="en-US" dirty="0">
                <a:solidFill>
                  <a:schemeClr val="tx1"/>
                </a:solidFill>
                <a:latin typeface="Calibri Light"/>
                <a:ea typeface="+mn-lt"/>
                <a:cs typeface="+mn-lt"/>
              </a:rPr>
              <a:t> es </a:t>
            </a:r>
            <a:r>
              <a:rPr lang="en-US" err="1">
                <a:solidFill>
                  <a:schemeClr val="tx1"/>
                </a:solidFill>
                <a:latin typeface="Calibri Light"/>
                <a:ea typeface="+mn-lt"/>
                <a:cs typeface="+mn-lt"/>
              </a:rPr>
              <a:t>una</a:t>
            </a:r>
            <a:r>
              <a:rPr lang="en-US" dirty="0">
                <a:solidFill>
                  <a:schemeClr val="tx1"/>
                </a:solidFill>
                <a:latin typeface="Calibri Light"/>
                <a:ea typeface="+mn-lt"/>
                <a:cs typeface="+mn-lt"/>
              </a:rPr>
              <a:t> API REST </a:t>
            </a:r>
            <a:r>
              <a:rPr lang="en-US" err="1">
                <a:solidFill>
                  <a:schemeClr val="tx1"/>
                </a:solidFill>
                <a:latin typeface="Calibri Light"/>
                <a:ea typeface="+mn-lt"/>
                <a:cs typeface="+mn-lt"/>
              </a:rPr>
              <a:t>en</a:t>
            </a:r>
            <a:r>
              <a:rPr lang="en-US" dirty="0">
                <a:solidFill>
                  <a:schemeClr val="tx1"/>
                </a:solidFill>
                <a:latin typeface="Calibri Light"/>
                <a:ea typeface="+mn-lt"/>
                <a:cs typeface="+mn-lt"/>
              </a:rPr>
              <a:t> </a:t>
            </a:r>
            <a:r>
              <a:rPr lang="en-US" dirty="0">
                <a:solidFill>
                  <a:schemeClr val="accent1"/>
                </a:solidFill>
                <a:latin typeface="Calibri Light"/>
                <a:ea typeface="Calibri"/>
                <a:cs typeface="Calibri"/>
                <a:hlinkClick r:id="rId2">
                  <a:extLst>
                    <a:ext uri="{A12FA001-AC4F-418D-AE19-62706E023703}">
                      <ahyp:hlinkClr xmlns:ahyp="http://schemas.microsoft.com/office/drawing/2018/hyperlinkcolor" val="tx"/>
                    </a:ext>
                  </a:extLst>
                </a:hlinkClick>
              </a:rPr>
              <a:t>https://api.example.com/data</a:t>
            </a:r>
            <a:r>
              <a:rPr lang="en-US" dirty="0">
                <a:solidFill>
                  <a:schemeClr val="accent1"/>
                </a:solidFill>
                <a:latin typeface="Calibri Light"/>
                <a:ea typeface="+mn-lt"/>
                <a:cs typeface="+mn-lt"/>
              </a:rPr>
              <a:t>.</a:t>
            </a:r>
            <a:endParaRPr lang="es-ES">
              <a:solidFill>
                <a:schemeClr val="accent1"/>
              </a:solidFill>
              <a:latin typeface="Calibri Light"/>
              <a:ea typeface="Calibri"/>
              <a:cs typeface="Calibri"/>
            </a:endParaRPr>
          </a:p>
          <a:p>
            <a:pPr>
              <a:lnSpc>
                <a:spcPct val="150000"/>
              </a:lnSpc>
              <a:buFont typeface="Wingdings"/>
              <a:buChar char="Ø"/>
            </a:pPr>
            <a:r>
              <a:rPr lang="en-US" dirty="0">
                <a:solidFill>
                  <a:schemeClr val="tx1"/>
                </a:solidFill>
                <a:latin typeface="Calibri Light"/>
                <a:ea typeface="+mn-lt"/>
                <a:cs typeface="+mn-lt"/>
              </a:rPr>
              <a:t>Se </a:t>
            </a:r>
            <a:r>
              <a:rPr lang="en-US" err="1">
                <a:solidFill>
                  <a:schemeClr val="tx1"/>
                </a:solidFill>
                <a:latin typeface="Calibri Light"/>
                <a:ea typeface="+mn-lt"/>
                <a:cs typeface="+mn-lt"/>
              </a:rPr>
              <a:t>supone</a:t>
            </a:r>
            <a:r>
              <a:rPr lang="en-US" dirty="0">
                <a:solidFill>
                  <a:schemeClr val="tx1"/>
                </a:solidFill>
                <a:latin typeface="Calibri Light"/>
                <a:ea typeface="+mn-lt"/>
                <a:cs typeface="+mn-lt"/>
              </a:rPr>
              <a:t> que la </a:t>
            </a:r>
            <a:r>
              <a:rPr lang="en-US" err="1">
                <a:solidFill>
                  <a:schemeClr val="tx1"/>
                </a:solidFill>
                <a:latin typeface="Calibri Light"/>
                <a:ea typeface="+mn-lt"/>
                <a:cs typeface="+mn-lt"/>
              </a:rPr>
              <a:t>respuesta</a:t>
            </a:r>
            <a:r>
              <a:rPr lang="en-US" dirty="0">
                <a:solidFill>
                  <a:schemeClr val="tx1"/>
                </a:solidFill>
                <a:latin typeface="Calibri Light"/>
                <a:ea typeface="+mn-lt"/>
                <a:cs typeface="+mn-lt"/>
              </a:rPr>
              <a:t> de la API es un JSON que </a:t>
            </a:r>
            <a:r>
              <a:rPr lang="en-US" err="1">
                <a:solidFill>
                  <a:schemeClr val="tx1"/>
                </a:solidFill>
                <a:latin typeface="Calibri Light"/>
                <a:ea typeface="+mn-lt"/>
                <a:cs typeface="+mn-lt"/>
              </a:rPr>
              <a:t>contiene</a:t>
            </a:r>
            <a:r>
              <a:rPr lang="en-US" dirty="0">
                <a:solidFill>
                  <a:schemeClr val="tx1"/>
                </a:solidFill>
                <a:latin typeface="Calibri Light"/>
                <a:ea typeface="+mn-lt"/>
                <a:cs typeface="+mn-lt"/>
              </a:rPr>
              <a:t> </a:t>
            </a:r>
            <a:r>
              <a:rPr lang="en-US" err="1">
                <a:solidFill>
                  <a:schemeClr val="tx1"/>
                </a:solidFill>
                <a:latin typeface="Calibri Light"/>
                <a:ea typeface="+mn-lt"/>
                <a:cs typeface="+mn-lt"/>
              </a:rPr>
              <a:t>datos</a:t>
            </a:r>
            <a:r>
              <a:rPr lang="en-US" dirty="0">
                <a:solidFill>
                  <a:schemeClr val="tx1"/>
                </a:solidFill>
                <a:latin typeface="Calibri Light"/>
                <a:ea typeface="+mn-lt"/>
                <a:cs typeface="+mn-lt"/>
              </a:rPr>
              <a:t> que </a:t>
            </a:r>
            <a:r>
              <a:rPr lang="en-US" err="1">
                <a:solidFill>
                  <a:schemeClr val="tx1"/>
                </a:solidFill>
                <a:latin typeface="Calibri Light"/>
                <a:ea typeface="+mn-lt"/>
                <a:cs typeface="+mn-lt"/>
              </a:rPr>
              <a:t>queremos</a:t>
            </a:r>
            <a:r>
              <a:rPr lang="en-US" dirty="0">
                <a:solidFill>
                  <a:schemeClr val="tx1"/>
                </a:solidFill>
                <a:latin typeface="Calibri Light"/>
                <a:ea typeface="+mn-lt"/>
                <a:cs typeface="+mn-lt"/>
              </a:rPr>
              <a:t> </a:t>
            </a:r>
            <a:r>
              <a:rPr lang="en-US" err="1">
                <a:solidFill>
                  <a:schemeClr val="tx1"/>
                </a:solidFill>
                <a:latin typeface="Calibri Light"/>
                <a:ea typeface="+mn-lt"/>
                <a:cs typeface="+mn-lt"/>
              </a:rPr>
              <a:t>procesar</a:t>
            </a:r>
            <a:r>
              <a:rPr lang="en-US" dirty="0">
                <a:solidFill>
                  <a:schemeClr val="tx1"/>
                </a:solidFill>
                <a:latin typeface="Calibri Light"/>
                <a:ea typeface="+mn-lt"/>
                <a:cs typeface="+mn-lt"/>
              </a:rPr>
              <a:t>.</a:t>
            </a:r>
            <a:endParaRPr lang="en-US" dirty="0">
              <a:solidFill>
                <a:schemeClr val="tx1"/>
              </a:solidFill>
              <a:latin typeface="Calibri Light"/>
              <a:ea typeface="Calibri Light"/>
              <a:cs typeface="Calibri Light"/>
            </a:endParaRPr>
          </a:p>
          <a:p>
            <a:pPr>
              <a:lnSpc>
                <a:spcPct val="150000"/>
              </a:lnSpc>
              <a:buFont typeface="Wingdings"/>
              <a:buChar char="Ø"/>
            </a:pPr>
            <a:endParaRPr lang="en-US" sz="3200" dirty="0">
              <a:solidFill>
                <a:srgbClr val="FFFFFF"/>
              </a:solidFill>
              <a:latin typeface="Calibri"/>
              <a:ea typeface="Calibri"/>
              <a:cs typeface="Calibri"/>
            </a:endParaRPr>
          </a:p>
          <a:p>
            <a:pPr>
              <a:lnSpc>
                <a:spcPct val="150000"/>
              </a:lnSpc>
              <a:buFont typeface="Wingdings"/>
              <a:buChar char="Ø"/>
            </a:pPr>
            <a:endParaRPr lang="es-ES" dirty="0">
              <a:latin typeface="Calibri Light"/>
              <a:ea typeface="Calibri Light"/>
              <a:cs typeface="Calibri Light"/>
            </a:endParaRPr>
          </a:p>
          <a:p>
            <a:pPr>
              <a:lnSpc>
                <a:spcPct val="160000"/>
              </a:lnSpc>
              <a:buFont typeface="Wingdings"/>
              <a:buChar char="Ø"/>
            </a:pPr>
            <a:endParaRPr lang="es-ES" b="1" dirty="0">
              <a:latin typeface="Calibri Light"/>
              <a:ea typeface="+mn-lt"/>
              <a:cs typeface="+mn-lt"/>
            </a:endParaRPr>
          </a:p>
          <a:p>
            <a:pPr>
              <a:lnSpc>
                <a:spcPct val="160000"/>
              </a:lnSpc>
              <a:buFont typeface="Wingdings"/>
              <a:buChar char="Ø"/>
            </a:pPr>
            <a:endParaRPr lang="es-ES" dirty="0">
              <a:solidFill>
                <a:srgbClr val="404040"/>
              </a:solidFill>
              <a:latin typeface="Calibri Light"/>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22</a:t>
            </a:fld>
            <a:endParaRPr lang="es-ES"/>
          </a:p>
        </p:txBody>
      </p:sp>
    </p:spTree>
    <p:extLst>
      <p:ext uri="{BB962C8B-B14F-4D97-AF65-F5344CB8AC3E}">
        <p14:creationId xmlns:p14="http://schemas.microsoft.com/office/powerpoint/2010/main" val="239560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FDD7AEEE-A017-AC97-1532-582D87E533E3}"/>
              </a:ext>
            </a:extLst>
          </p:cNvPr>
          <p:cNvSpPr txBox="1"/>
          <p:nvPr/>
        </p:nvSpPr>
        <p:spPr>
          <a:xfrm>
            <a:off x="484062" y="435509"/>
            <a:ext cx="3084844" cy="102195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150000"/>
              </a:lnSpc>
              <a:spcBef>
                <a:spcPct val="0"/>
              </a:spcBef>
              <a:spcAft>
                <a:spcPts val="600"/>
              </a:spcAft>
            </a:pPr>
            <a:r>
              <a:rPr lang="en-US" sz="3200" spc="-50" dirty="0" err="1">
                <a:solidFill>
                  <a:srgbClr val="FFFFFF"/>
                </a:solidFill>
                <a:ea typeface="+mn-lt"/>
                <a:cs typeface="+mn-lt"/>
              </a:rPr>
              <a:t>Usando</a:t>
            </a:r>
            <a:r>
              <a:rPr lang="en-US" sz="3200" spc="-50" dirty="0">
                <a:solidFill>
                  <a:srgbClr val="FFFFFF"/>
                </a:solidFill>
                <a:ea typeface="+mn-lt"/>
                <a:cs typeface="+mn-lt"/>
              </a:rPr>
              <a:t>  jQuery</a:t>
            </a:r>
            <a:endParaRPr lang="en-US" sz="3200" spc="-50" dirty="0">
              <a:solidFill>
                <a:srgbClr val="FFFFFF"/>
              </a:solidFill>
              <a:ea typeface="Calibri"/>
              <a:cs typeface="Calibri"/>
            </a:endParaRPr>
          </a:p>
        </p:txBody>
      </p:sp>
      <p:sp>
        <p:nvSpPr>
          <p:cNvPr id="63" name="Rectangle 6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60A4C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Imagen 1" descr="Texto&#10;&#10;Descripción generada automáticamente">
            <a:extLst>
              <a:ext uri="{FF2B5EF4-FFF2-40B4-BE49-F238E27FC236}">
                <a16:creationId xmlns:a16="http://schemas.microsoft.com/office/drawing/2014/main" id="{4D69A9C4-35F0-C30A-7B0A-CB62157600F8}"/>
              </a:ext>
            </a:extLst>
          </p:cNvPr>
          <p:cNvPicPr>
            <a:picLocks noChangeAspect="1"/>
          </p:cNvPicPr>
          <p:nvPr/>
        </p:nvPicPr>
        <p:blipFill>
          <a:blip r:embed="rId2"/>
          <a:stretch>
            <a:fillRect/>
          </a:stretch>
        </p:blipFill>
        <p:spPr>
          <a:xfrm>
            <a:off x="4877139" y="680543"/>
            <a:ext cx="6732298" cy="5371121"/>
          </a:xfrm>
          <a:prstGeom prst="rect">
            <a:avLst/>
          </a:prstGeom>
        </p:spPr>
      </p:pic>
      <p:sp>
        <p:nvSpPr>
          <p:cNvPr id="7" name="CuadroTexto 6">
            <a:extLst>
              <a:ext uri="{FF2B5EF4-FFF2-40B4-BE49-F238E27FC236}">
                <a16:creationId xmlns:a16="http://schemas.microsoft.com/office/drawing/2014/main" id="{7008B23A-D378-7C36-FBB8-2911EFD34AD2}"/>
              </a:ext>
            </a:extLst>
          </p:cNvPr>
          <p:cNvSpPr txBox="1"/>
          <p:nvPr/>
        </p:nvSpPr>
        <p:spPr>
          <a:xfrm>
            <a:off x="432487" y="1524000"/>
            <a:ext cx="34032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s-ES" b="1" u="sng" dirty="0">
                <a:solidFill>
                  <a:schemeClr val="bg1"/>
                </a:solidFill>
                <a:latin typeface="Calibri Light"/>
                <a:ea typeface="+mn-lt"/>
                <a:cs typeface="+mn-lt"/>
              </a:rPr>
              <a:t>Respuesta exitosa:</a:t>
            </a:r>
            <a:r>
              <a:rPr lang="es-ES" dirty="0">
                <a:solidFill>
                  <a:schemeClr val="bg1"/>
                </a:solidFill>
                <a:latin typeface="Calibri Light"/>
                <a:ea typeface="+mn-lt"/>
                <a:cs typeface="+mn-lt"/>
              </a:rPr>
              <a:t> La función </a:t>
            </a:r>
            <a:r>
              <a:rPr lang="es-ES" err="1">
                <a:solidFill>
                  <a:schemeClr val="bg1"/>
                </a:solidFill>
                <a:latin typeface="Calibri Light"/>
                <a:ea typeface="Calibri Light"/>
                <a:cs typeface="Calibri Light"/>
              </a:rPr>
              <a:t>success</a:t>
            </a:r>
            <a:r>
              <a:rPr lang="es-ES" dirty="0">
                <a:solidFill>
                  <a:schemeClr val="bg1"/>
                </a:solidFill>
                <a:latin typeface="Calibri Light"/>
                <a:ea typeface="+mn-lt"/>
                <a:cs typeface="+mn-lt"/>
              </a:rPr>
              <a:t> maneja el caso cuando la solicitud se completa con éxito.</a:t>
            </a:r>
            <a:endParaRPr lang="es-ES">
              <a:solidFill>
                <a:schemeClr val="bg1"/>
              </a:solidFill>
              <a:latin typeface="Calibri Light"/>
              <a:ea typeface="Calibri"/>
              <a:cs typeface="Calibri"/>
            </a:endParaRPr>
          </a:p>
          <a:p>
            <a:pPr marL="285750" indent="-285750">
              <a:lnSpc>
                <a:spcPct val="150000"/>
              </a:lnSpc>
              <a:buFont typeface="Arial"/>
              <a:buChar char="•"/>
            </a:pPr>
            <a:r>
              <a:rPr lang="es-ES" b="1" u="sng" dirty="0">
                <a:solidFill>
                  <a:schemeClr val="bg1"/>
                </a:solidFill>
                <a:latin typeface="Calibri Light"/>
                <a:ea typeface="+mn-lt"/>
                <a:cs typeface="+mn-lt"/>
              </a:rPr>
              <a:t>Manejo de errores:</a:t>
            </a:r>
            <a:r>
              <a:rPr lang="es-ES" dirty="0">
                <a:solidFill>
                  <a:schemeClr val="bg1"/>
                </a:solidFill>
                <a:latin typeface="Calibri Light"/>
                <a:ea typeface="+mn-lt"/>
                <a:cs typeface="+mn-lt"/>
              </a:rPr>
              <a:t> La función </a:t>
            </a:r>
            <a:r>
              <a:rPr lang="es-ES" dirty="0">
                <a:solidFill>
                  <a:schemeClr val="bg1"/>
                </a:solidFill>
                <a:latin typeface="Calibri Light"/>
                <a:ea typeface="Calibri Light"/>
                <a:cs typeface="Calibri Light"/>
              </a:rPr>
              <a:t>error</a:t>
            </a:r>
            <a:r>
              <a:rPr lang="es-ES" dirty="0">
                <a:solidFill>
                  <a:schemeClr val="bg1"/>
                </a:solidFill>
                <a:latin typeface="Calibri Light"/>
                <a:ea typeface="+mn-lt"/>
                <a:cs typeface="+mn-lt"/>
              </a:rPr>
              <a:t> se ejecuta si la solicitud falla, y proporciona detalles sobre el error, incluyendo el estado del texto (</a:t>
            </a:r>
            <a:r>
              <a:rPr lang="es-ES" err="1">
                <a:solidFill>
                  <a:schemeClr val="bg1"/>
                </a:solidFill>
                <a:latin typeface="Calibri Light"/>
                <a:ea typeface="Calibri Light"/>
                <a:cs typeface="Calibri Light"/>
              </a:rPr>
              <a:t>textStatus</a:t>
            </a:r>
            <a:r>
              <a:rPr lang="es-ES" dirty="0">
                <a:solidFill>
                  <a:schemeClr val="bg1"/>
                </a:solidFill>
                <a:latin typeface="Calibri Light"/>
                <a:ea typeface="+mn-lt"/>
                <a:cs typeface="+mn-lt"/>
              </a:rPr>
              <a:t>) y el error (</a:t>
            </a:r>
            <a:r>
              <a:rPr lang="es-ES" err="1">
                <a:solidFill>
                  <a:schemeClr val="bg1"/>
                </a:solidFill>
                <a:latin typeface="Calibri Light"/>
                <a:ea typeface="Calibri Light"/>
                <a:cs typeface="Calibri Light"/>
              </a:rPr>
              <a:t>errorThrown</a:t>
            </a:r>
            <a:r>
              <a:rPr lang="es-ES" dirty="0">
                <a:solidFill>
                  <a:schemeClr val="bg1"/>
                </a:solidFill>
                <a:latin typeface="Calibri Light"/>
                <a:ea typeface="+mn-lt"/>
                <a:cs typeface="+mn-lt"/>
              </a:rPr>
              <a:t>).</a:t>
            </a:r>
            <a:endParaRPr lang="es-ES" dirty="0">
              <a:solidFill>
                <a:schemeClr val="bg1"/>
              </a:solidFill>
              <a:latin typeface="Calibri Light"/>
              <a:ea typeface="Calibri Light"/>
              <a:cs typeface="Calibri Light"/>
            </a:endParaRPr>
          </a:p>
          <a:p>
            <a:pPr algn="l"/>
            <a:endParaRPr lang="es-ES" dirty="0">
              <a:ea typeface="Calibri"/>
              <a:cs typeface="Calibri"/>
            </a:endParaRPr>
          </a:p>
        </p:txBody>
      </p:sp>
    </p:spTree>
    <p:extLst>
      <p:ext uri="{BB962C8B-B14F-4D97-AF65-F5344CB8AC3E}">
        <p14:creationId xmlns:p14="http://schemas.microsoft.com/office/powerpoint/2010/main" val="291667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FDD7AEEE-A017-AC97-1532-582D87E533E3}"/>
              </a:ext>
            </a:extLst>
          </p:cNvPr>
          <p:cNvSpPr txBox="1"/>
          <p:nvPr/>
        </p:nvSpPr>
        <p:spPr>
          <a:xfrm>
            <a:off x="484062" y="435509"/>
            <a:ext cx="3084844" cy="102195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50000"/>
              </a:lnSpc>
              <a:spcBef>
                <a:spcPct val="0"/>
              </a:spcBef>
              <a:spcAft>
                <a:spcPts val="600"/>
              </a:spcAft>
            </a:pPr>
            <a:r>
              <a:rPr lang="en-US" sz="3200" spc="-50" err="1">
                <a:solidFill>
                  <a:srgbClr val="FFFFFF"/>
                </a:solidFill>
                <a:ea typeface="+mn-lt"/>
                <a:cs typeface="+mn-lt"/>
              </a:rPr>
              <a:t>Usando</a:t>
            </a:r>
            <a:r>
              <a:rPr lang="en-US" sz="3200" spc="-50" dirty="0">
                <a:solidFill>
                  <a:srgbClr val="FFFFFF"/>
                </a:solidFill>
                <a:ea typeface="+mn-lt"/>
                <a:cs typeface="+mn-lt"/>
              </a:rPr>
              <a:t>  Fetch API</a:t>
            </a:r>
            <a:endParaRPr lang="en-US" sz="3200" spc="-50" dirty="0">
              <a:solidFill>
                <a:srgbClr val="FFFFFF"/>
              </a:solidFill>
              <a:ea typeface="Calibri"/>
              <a:cs typeface="Calibri"/>
            </a:endParaRPr>
          </a:p>
        </p:txBody>
      </p:sp>
      <p:sp>
        <p:nvSpPr>
          <p:cNvPr id="63" name="Rectangle 6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60A4C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uadroTexto 6">
            <a:extLst>
              <a:ext uri="{FF2B5EF4-FFF2-40B4-BE49-F238E27FC236}">
                <a16:creationId xmlns:a16="http://schemas.microsoft.com/office/drawing/2014/main" id="{7008B23A-D378-7C36-FBB8-2911EFD34AD2}"/>
              </a:ext>
            </a:extLst>
          </p:cNvPr>
          <p:cNvSpPr txBox="1"/>
          <p:nvPr/>
        </p:nvSpPr>
        <p:spPr>
          <a:xfrm>
            <a:off x="432487" y="1524000"/>
            <a:ext cx="3403255" cy="4486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Font typeface="Arial"/>
              <a:buChar char="•"/>
            </a:pPr>
            <a:r>
              <a:rPr lang="es-ES" sz="1600" b="1" u="sng" dirty="0">
                <a:solidFill>
                  <a:schemeClr val="bg1"/>
                </a:solidFill>
                <a:latin typeface="Calibri Light"/>
                <a:ea typeface="+mn-lt"/>
                <a:cs typeface="+mn-lt"/>
              </a:rPr>
              <a:t>Respuesta exitosa:</a:t>
            </a:r>
            <a:r>
              <a:rPr lang="es-ES" sz="1600" dirty="0">
                <a:solidFill>
                  <a:schemeClr val="bg1"/>
                </a:solidFill>
                <a:latin typeface="Calibri Light"/>
                <a:ea typeface="+mn-lt"/>
                <a:cs typeface="+mn-lt"/>
              </a:rPr>
              <a:t> El primer .</a:t>
            </a:r>
            <a:r>
              <a:rPr lang="es-ES" sz="1600" err="1">
                <a:solidFill>
                  <a:schemeClr val="bg1"/>
                </a:solidFill>
                <a:latin typeface="Calibri Light"/>
                <a:ea typeface="+mn-lt"/>
                <a:cs typeface="+mn-lt"/>
              </a:rPr>
              <a:t>then</a:t>
            </a:r>
            <a:r>
              <a:rPr lang="es-ES" sz="1600" dirty="0">
                <a:solidFill>
                  <a:schemeClr val="bg1"/>
                </a:solidFill>
                <a:latin typeface="Calibri Light"/>
                <a:ea typeface="+mn-lt"/>
                <a:cs typeface="+mn-lt"/>
              </a:rPr>
              <a:t> se encarga de verificar si la respuesta HTTP fue exitosa (</a:t>
            </a:r>
            <a:r>
              <a:rPr lang="es-ES" sz="1600" err="1">
                <a:solidFill>
                  <a:schemeClr val="bg1"/>
                </a:solidFill>
                <a:latin typeface="Calibri Light"/>
                <a:ea typeface="+mn-lt"/>
                <a:cs typeface="+mn-lt"/>
              </a:rPr>
              <a:t>response.ok</a:t>
            </a:r>
            <a:r>
              <a:rPr lang="es-ES" sz="1600" dirty="0">
                <a:solidFill>
                  <a:schemeClr val="bg1"/>
                </a:solidFill>
                <a:latin typeface="Calibri Light"/>
                <a:ea typeface="+mn-lt"/>
                <a:cs typeface="+mn-lt"/>
              </a:rPr>
              <a:t>) y luego procesa el JSON.</a:t>
            </a:r>
          </a:p>
          <a:p>
            <a:pPr>
              <a:lnSpc>
                <a:spcPct val="150000"/>
              </a:lnSpc>
              <a:buFont typeface="Arial"/>
              <a:buChar char="•"/>
            </a:pPr>
            <a:r>
              <a:rPr lang="es-ES" sz="1600" b="1" u="sng" dirty="0">
                <a:solidFill>
                  <a:schemeClr val="bg1"/>
                </a:solidFill>
                <a:latin typeface="Calibri Light"/>
                <a:ea typeface="+mn-lt"/>
                <a:cs typeface="+mn-lt"/>
              </a:rPr>
              <a:t>Manejo de errores:</a:t>
            </a:r>
            <a:r>
              <a:rPr lang="es-ES" sz="1600" dirty="0">
                <a:solidFill>
                  <a:schemeClr val="bg1"/>
                </a:solidFill>
                <a:latin typeface="Calibri Light"/>
                <a:ea typeface="+mn-lt"/>
                <a:cs typeface="+mn-lt"/>
              </a:rPr>
              <a:t> Si la respuesta HTTP no es exitosa (por ejemplo, un 404 o 500), lanzamos un error manualmente. El .catch captura cualquier error que ocurra en la cadena de Promesas, incluyendo errores de red o errores lanzados manualmente.</a:t>
            </a:r>
            <a:endParaRPr lang="es-ES" sz="1600" dirty="0">
              <a:solidFill>
                <a:schemeClr val="bg1"/>
              </a:solidFill>
              <a:latin typeface="Calibri Light"/>
              <a:ea typeface="Calibri Light"/>
              <a:cs typeface="Calibri Light"/>
            </a:endParaRPr>
          </a:p>
        </p:txBody>
      </p:sp>
      <p:pic>
        <p:nvPicPr>
          <p:cNvPr id="3" name="Imagen 2" descr="Texto&#10;&#10;Descripción generada automáticamente">
            <a:extLst>
              <a:ext uri="{FF2B5EF4-FFF2-40B4-BE49-F238E27FC236}">
                <a16:creationId xmlns:a16="http://schemas.microsoft.com/office/drawing/2014/main" id="{347E19E3-EFF9-398E-E1B6-AE64B23677B7}"/>
              </a:ext>
            </a:extLst>
          </p:cNvPr>
          <p:cNvPicPr>
            <a:picLocks noChangeAspect="1"/>
          </p:cNvPicPr>
          <p:nvPr/>
        </p:nvPicPr>
        <p:blipFill>
          <a:blip r:embed="rId2"/>
          <a:stretch>
            <a:fillRect/>
          </a:stretch>
        </p:blipFill>
        <p:spPr>
          <a:xfrm>
            <a:off x="4390825" y="945784"/>
            <a:ext cx="7486783" cy="4774600"/>
          </a:xfrm>
          <a:prstGeom prst="rect">
            <a:avLst/>
          </a:prstGeom>
        </p:spPr>
      </p:pic>
    </p:spTree>
    <p:extLst>
      <p:ext uri="{BB962C8B-B14F-4D97-AF65-F5344CB8AC3E}">
        <p14:creationId xmlns:p14="http://schemas.microsoft.com/office/powerpoint/2010/main" val="165053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FDD7AEEE-A017-AC97-1532-582D87E533E3}"/>
              </a:ext>
            </a:extLst>
          </p:cNvPr>
          <p:cNvSpPr txBox="1"/>
          <p:nvPr/>
        </p:nvSpPr>
        <p:spPr>
          <a:xfrm>
            <a:off x="484062" y="435509"/>
            <a:ext cx="3084844" cy="102195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50000"/>
              </a:lnSpc>
              <a:spcBef>
                <a:spcPct val="0"/>
              </a:spcBef>
              <a:spcAft>
                <a:spcPts val="600"/>
              </a:spcAft>
            </a:pPr>
            <a:r>
              <a:rPr lang="en-US" sz="3200" spc="-50" dirty="0" err="1">
                <a:solidFill>
                  <a:srgbClr val="FFFFFF"/>
                </a:solidFill>
                <a:ea typeface="+mn-lt"/>
                <a:cs typeface="+mn-lt"/>
              </a:rPr>
              <a:t>Usando</a:t>
            </a:r>
            <a:r>
              <a:rPr lang="en-US" sz="3200" spc="-50" dirty="0">
                <a:solidFill>
                  <a:srgbClr val="FFFFFF"/>
                </a:solidFill>
                <a:ea typeface="+mn-lt"/>
                <a:cs typeface="+mn-lt"/>
              </a:rPr>
              <a:t>  AXIOS</a:t>
            </a:r>
            <a:endParaRPr lang="en-US" sz="3200" spc="-50" dirty="0">
              <a:solidFill>
                <a:srgbClr val="FFFFFF"/>
              </a:solidFill>
              <a:ea typeface="Calibri"/>
              <a:cs typeface="Calibri"/>
            </a:endParaRPr>
          </a:p>
        </p:txBody>
      </p:sp>
      <p:sp>
        <p:nvSpPr>
          <p:cNvPr id="63" name="Rectangle 6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60A4C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uadroTexto 6">
            <a:extLst>
              <a:ext uri="{FF2B5EF4-FFF2-40B4-BE49-F238E27FC236}">
                <a16:creationId xmlns:a16="http://schemas.microsoft.com/office/drawing/2014/main" id="{7008B23A-D378-7C36-FBB8-2911EFD34AD2}"/>
              </a:ext>
            </a:extLst>
          </p:cNvPr>
          <p:cNvSpPr txBox="1"/>
          <p:nvPr/>
        </p:nvSpPr>
        <p:spPr>
          <a:xfrm>
            <a:off x="432487" y="1524000"/>
            <a:ext cx="3403255" cy="5040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Font typeface="Arial"/>
              <a:buChar char="•"/>
            </a:pPr>
            <a:r>
              <a:rPr lang="es-ES" sz="2000" b="1" u="sng" dirty="0">
                <a:solidFill>
                  <a:schemeClr val="bg1"/>
                </a:solidFill>
                <a:latin typeface="Calibri Light"/>
                <a:ea typeface="+mn-lt"/>
                <a:cs typeface="+mn-lt"/>
              </a:rPr>
              <a:t>Respuesta exitosa:</a:t>
            </a:r>
            <a:r>
              <a:rPr lang="es-ES" sz="2000" dirty="0">
                <a:solidFill>
                  <a:schemeClr val="bg1"/>
                </a:solidFill>
                <a:latin typeface="Calibri Light"/>
                <a:ea typeface="+mn-lt"/>
                <a:cs typeface="+mn-lt"/>
              </a:rPr>
              <a:t> El .</a:t>
            </a:r>
            <a:r>
              <a:rPr lang="es-ES" sz="2000" dirty="0" err="1">
                <a:solidFill>
                  <a:schemeClr val="bg1"/>
                </a:solidFill>
                <a:latin typeface="Calibri Light"/>
                <a:ea typeface="+mn-lt"/>
                <a:cs typeface="+mn-lt"/>
              </a:rPr>
              <a:t>then</a:t>
            </a:r>
            <a:r>
              <a:rPr lang="es-ES" sz="2000" dirty="0">
                <a:solidFill>
                  <a:schemeClr val="bg1"/>
                </a:solidFill>
                <a:latin typeface="Calibri Light"/>
                <a:ea typeface="+mn-lt"/>
                <a:cs typeface="+mn-lt"/>
              </a:rPr>
              <a:t> maneja la respuesta exitosa, y puedes acceder directamente a </a:t>
            </a:r>
            <a:r>
              <a:rPr lang="es-ES" sz="2000" dirty="0" err="1">
                <a:solidFill>
                  <a:schemeClr val="bg1"/>
                </a:solidFill>
                <a:latin typeface="Calibri Light"/>
                <a:ea typeface="+mn-lt"/>
                <a:cs typeface="+mn-lt"/>
              </a:rPr>
              <a:t>response.data</a:t>
            </a:r>
            <a:r>
              <a:rPr lang="es-ES" sz="2000" dirty="0">
                <a:solidFill>
                  <a:schemeClr val="bg1"/>
                </a:solidFill>
                <a:latin typeface="Calibri Light"/>
                <a:ea typeface="+mn-lt"/>
                <a:cs typeface="+mn-lt"/>
              </a:rPr>
              <a:t> que contiene los datos JSON.</a:t>
            </a:r>
          </a:p>
          <a:p>
            <a:pPr>
              <a:lnSpc>
                <a:spcPct val="150000"/>
              </a:lnSpc>
              <a:buFont typeface="Arial"/>
              <a:buChar char="•"/>
            </a:pPr>
            <a:r>
              <a:rPr lang="es-ES" sz="2000" b="1" u="sng" dirty="0">
                <a:solidFill>
                  <a:schemeClr val="bg1"/>
                </a:solidFill>
                <a:latin typeface="Calibri Light"/>
                <a:ea typeface="+mn-lt"/>
                <a:cs typeface="+mn-lt"/>
              </a:rPr>
              <a:t>Manejo de errores:</a:t>
            </a:r>
            <a:r>
              <a:rPr lang="es-ES" sz="2000" dirty="0">
                <a:solidFill>
                  <a:schemeClr val="bg1"/>
                </a:solidFill>
                <a:latin typeface="Calibri Light"/>
                <a:ea typeface="+mn-lt"/>
                <a:cs typeface="+mn-lt"/>
              </a:rPr>
              <a:t> El .catch captura cualquier error que ocurra durante la solicitud, y </a:t>
            </a:r>
            <a:r>
              <a:rPr lang="es-ES" sz="2000" err="1">
                <a:solidFill>
                  <a:schemeClr val="bg1"/>
                </a:solidFill>
                <a:latin typeface="Calibri Light"/>
                <a:ea typeface="+mn-lt"/>
                <a:cs typeface="+mn-lt"/>
              </a:rPr>
              <a:t>error.message</a:t>
            </a:r>
            <a:r>
              <a:rPr lang="es-ES" sz="2000" dirty="0">
                <a:solidFill>
                  <a:schemeClr val="bg1"/>
                </a:solidFill>
                <a:latin typeface="Calibri Light"/>
                <a:ea typeface="+mn-lt"/>
                <a:cs typeface="+mn-lt"/>
              </a:rPr>
              <a:t> proporciona un mensaje descriptivo del error.</a:t>
            </a:r>
          </a:p>
          <a:p>
            <a:pPr>
              <a:lnSpc>
                <a:spcPct val="150000"/>
              </a:lnSpc>
              <a:buFont typeface="Arial"/>
              <a:buChar char="•"/>
            </a:pPr>
            <a:endParaRPr lang="es-ES" sz="1600" dirty="0">
              <a:solidFill>
                <a:schemeClr val="bg1"/>
              </a:solidFill>
              <a:latin typeface="Calibri"/>
              <a:ea typeface="Calibri"/>
              <a:cs typeface="Calibri"/>
            </a:endParaRPr>
          </a:p>
        </p:txBody>
      </p:sp>
      <p:pic>
        <p:nvPicPr>
          <p:cNvPr id="2" name="Imagen 1" descr="Texto&#10;&#10;Descripción generada automáticamente">
            <a:extLst>
              <a:ext uri="{FF2B5EF4-FFF2-40B4-BE49-F238E27FC236}">
                <a16:creationId xmlns:a16="http://schemas.microsoft.com/office/drawing/2014/main" id="{2EA3D1C2-139B-84E8-1853-F4CBCF9D8027}"/>
              </a:ext>
            </a:extLst>
          </p:cNvPr>
          <p:cNvPicPr>
            <a:picLocks noChangeAspect="1"/>
          </p:cNvPicPr>
          <p:nvPr/>
        </p:nvPicPr>
        <p:blipFill>
          <a:blip r:embed="rId2"/>
          <a:stretch>
            <a:fillRect/>
          </a:stretch>
        </p:blipFill>
        <p:spPr>
          <a:xfrm>
            <a:off x="4540028" y="1224663"/>
            <a:ext cx="7388536" cy="4233495"/>
          </a:xfrm>
          <a:prstGeom prst="rect">
            <a:avLst/>
          </a:prstGeom>
        </p:spPr>
      </p:pic>
    </p:spTree>
    <p:extLst>
      <p:ext uri="{BB962C8B-B14F-4D97-AF65-F5344CB8AC3E}">
        <p14:creationId xmlns:p14="http://schemas.microsoft.com/office/powerpoint/2010/main" val="14756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¿Cuándo utilizar jQuery, Fetch API y AXIOS?</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69980" y="539075"/>
            <a:ext cx="9954880" cy="4228491"/>
          </a:xfrm>
        </p:spPr>
        <p:txBody>
          <a:bodyPr vert="horz" lIns="0" tIns="45720" rIns="0" bIns="45720" rtlCol="0" anchor="t">
            <a:normAutofit fontScale="92500"/>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mn-lt"/>
                <a:cs typeface="+mn-lt"/>
              </a:rPr>
              <a:t>Comparación</a:t>
            </a:r>
            <a:endParaRPr lang="es-ES" sz="3200" b="1" dirty="0">
              <a:latin typeface="Calibri Light"/>
              <a:ea typeface="Calibri"/>
              <a:cs typeface="Calibri"/>
            </a:endParaRPr>
          </a:p>
          <a:p>
            <a:pPr>
              <a:lnSpc>
                <a:spcPct val="150000"/>
              </a:lnSpc>
              <a:buFont typeface="Wingdings"/>
              <a:buChar char="Ø"/>
            </a:pPr>
            <a:r>
              <a:rPr lang="es-ES" dirty="0">
                <a:solidFill>
                  <a:schemeClr val="accent1"/>
                </a:solidFill>
                <a:latin typeface="Calibri Light"/>
                <a:ea typeface="+mn-lt"/>
                <a:cs typeface="+mn-lt"/>
              </a:rPr>
              <a:t>jQuery</a:t>
            </a:r>
            <a:r>
              <a:rPr lang="es-ES" dirty="0">
                <a:solidFill>
                  <a:schemeClr val="tx1"/>
                </a:solidFill>
                <a:latin typeface="Calibri Light"/>
                <a:ea typeface="+mn-lt"/>
                <a:cs typeface="+mn-lt"/>
              </a:rPr>
              <a:t> ofrece una solución muy sencilla, pero depende de una librería externa y no utiliza Promesas.</a:t>
            </a:r>
          </a:p>
          <a:p>
            <a:pPr>
              <a:lnSpc>
                <a:spcPct val="150000"/>
              </a:lnSpc>
              <a:buFont typeface="Wingdings"/>
              <a:buChar char="Ø"/>
            </a:pPr>
            <a:r>
              <a:rPr lang="es-ES" dirty="0" err="1">
                <a:solidFill>
                  <a:schemeClr val="accent1"/>
                </a:solidFill>
                <a:latin typeface="Calibri Light"/>
                <a:ea typeface="+mn-lt"/>
                <a:cs typeface="+mn-lt"/>
              </a:rPr>
              <a:t>Fetch</a:t>
            </a:r>
            <a:r>
              <a:rPr lang="es-ES" dirty="0">
                <a:solidFill>
                  <a:schemeClr val="accent1"/>
                </a:solidFill>
                <a:latin typeface="Calibri Light"/>
                <a:ea typeface="+mn-lt"/>
                <a:cs typeface="+mn-lt"/>
              </a:rPr>
              <a:t> API </a:t>
            </a:r>
            <a:r>
              <a:rPr lang="es-ES" dirty="0">
                <a:solidFill>
                  <a:schemeClr val="tx1"/>
                </a:solidFill>
                <a:latin typeface="Calibri Light"/>
                <a:ea typeface="+mn-lt"/>
                <a:cs typeface="+mn-lt"/>
              </a:rPr>
              <a:t>es la solución más moderna y nativa, pero requiere manejar manualmente ciertos errores de HTTP.</a:t>
            </a:r>
          </a:p>
          <a:p>
            <a:pPr>
              <a:lnSpc>
                <a:spcPct val="150000"/>
              </a:lnSpc>
              <a:buFont typeface="Wingdings"/>
              <a:buChar char="Ø"/>
            </a:pPr>
            <a:r>
              <a:rPr lang="es-ES" dirty="0">
                <a:solidFill>
                  <a:schemeClr val="accent1"/>
                </a:solidFill>
                <a:latin typeface="Calibri Light"/>
                <a:ea typeface="+mn-lt"/>
                <a:cs typeface="+mn-lt"/>
              </a:rPr>
              <a:t>Axios </a:t>
            </a:r>
            <a:r>
              <a:rPr lang="es-ES" dirty="0">
                <a:solidFill>
                  <a:schemeClr val="tx1"/>
                </a:solidFill>
                <a:latin typeface="Calibri Light"/>
                <a:ea typeface="+mn-lt"/>
                <a:cs typeface="+mn-lt"/>
              </a:rPr>
              <a:t>combina la simplicidad de jQuery con la modernidad de </a:t>
            </a:r>
            <a:r>
              <a:rPr lang="es-ES" err="1">
                <a:solidFill>
                  <a:schemeClr val="tx1"/>
                </a:solidFill>
                <a:latin typeface="Calibri Light"/>
                <a:ea typeface="+mn-lt"/>
                <a:cs typeface="+mn-lt"/>
              </a:rPr>
              <a:t>Fetch</a:t>
            </a:r>
            <a:r>
              <a:rPr lang="es-ES" dirty="0">
                <a:solidFill>
                  <a:schemeClr val="tx1"/>
                </a:solidFill>
                <a:latin typeface="Calibri Light"/>
                <a:ea typeface="+mn-lt"/>
                <a:cs typeface="+mn-lt"/>
              </a:rPr>
              <a:t>, ofreciendo un manejo de errores más robusto y opciones de configuración más flexibles.</a:t>
            </a:r>
          </a:p>
          <a:p>
            <a:pPr>
              <a:lnSpc>
                <a:spcPct val="150000"/>
              </a:lnSpc>
              <a:buFont typeface="Wingdings"/>
              <a:buChar char="Ø"/>
            </a:pPr>
            <a:endParaRPr lang="es-ES" dirty="0">
              <a:solidFill>
                <a:schemeClr val="tx1"/>
              </a:solidFill>
              <a:latin typeface="Calibri"/>
              <a:ea typeface="Calibri"/>
              <a:cs typeface="Calibri"/>
            </a:endParaRPr>
          </a:p>
          <a:p>
            <a:pPr>
              <a:lnSpc>
                <a:spcPct val="150000"/>
              </a:lnSpc>
              <a:buFont typeface="Wingdings"/>
              <a:buChar char="Ø"/>
            </a:pPr>
            <a:endParaRPr lang="en-US" sz="3200" dirty="0">
              <a:solidFill>
                <a:srgbClr val="FFFFFF"/>
              </a:solidFill>
              <a:latin typeface="Calibri"/>
              <a:ea typeface="Calibri"/>
              <a:cs typeface="Calibri"/>
            </a:endParaRPr>
          </a:p>
          <a:p>
            <a:pPr>
              <a:lnSpc>
                <a:spcPct val="150000"/>
              </a:lnSpc>
              <a:buFont typeface="Wingdings"/>
              <a:buChar char="Ø"/>
            </a:pPr>
            <a:endParaRPr lang="es-ES" dirty="0">
              <a:latin typeface="Calibri Light"/>
              <a:ea typeface="Calibri Light"/>
              <a:cs typeface="Calibri Light"/>
            </a:endParaRPr>
          </a:p>
          <a:p>
            <a:pPr>
              <a:lnSpc>
                <a:spcPct val="160000"/>
              </a:lnSpc>
              <a:buFont typeface="Wingdings"/>
              <a:buChar char="Ø"/>
            </a:pPr>
            <a:endParaRPr lang="es-ES" b="1" dirty="0">
              <a:latin typeface="Calibri Light"/>
              <a:ea typeface="+mn-lt"/>
              <a:cs typeface="+mn-lt"/>
            </a:endParaRPr>
          </a:p>
          <a:p>
            <a:pPr>
              <a:lnSpc>
                <a:spcPct val="160000"/>
              </a:lnSpc>
              <a:buFont typeface="Wingdings"/>
              <a:buChar char="Ø"/>
            </a:pPr>
            <a:endParaRPr lang="es-ES" dirty="0">
              <a:solidFill>
                <a:srgbClr val="404040"/>
              </a:solidFill>
              <a:latin typeface="Calibri Light"/>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26</a:t>
            </a:fld>
            <a:endParaRPr lang="es-ES"/>
          </a:p>
        </p:txBody>
      </p:sp>
    </p:spTree>
    <p:extLst>
      <p:ext uri="{BB962C8B-B14F-4D97-AF65-F5344CB8AC3E}">
        <p14:creationId xmlns:p14="http://schemas.microsoft.com/office/powerpoint/2010/main" val="60211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FDD7AEEE-A017-AC97-1532-582D87E533E3}"/>
              </a:ext>
            </a:extLst>
          </p:cNvPr>
          <p:cNvSpPr txBox="1"/>
          <p:nvPr/>
        </p:nvSpPr>
        <p:spPr>
          <a:xfrm>
            <a:off x="492370" y="516835"/>
            <a:ext cx="3084844" cy="21038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200" b="1" spc="-50" err="1">
                <a:solidFill>
                  <a:srgbClr val="FFFFFF"/>
                </a:solidFill>
                <a:latin typeface="+mj-lt"/>
                <a:ea typeface="+mj-ea"/>
                <a:cs typeface="+mj-cs"/>
              </a:rPr>
              <a:t>Ejemplo</a:t>
            </a:r>
            <a:r>
              <a:rPr lang="en-US" sz="3200" b="1" spc="-50" dirty="0">
                <a:solidFill>
                  <a:srgbClr val="FFFFFF"/>
                </a:solidFill>
                <a:latin typeface="+mj-lt"/>
                <a:ea typeface="+mj-ea"/>
                <a:cs typeface="+mj-cs"/>
              </a:rPr>
              <a:t> AJAX con jQuery</a:t>
            </a:r>
          </a:p>
        </p:txBody>
      </p:sp>
      <p:sp>
        <p:nvSpPr>
          <p:cNvPr id="5" name="CuadroTexto 4">
            <a:extLst>
              <a:ext uri="{FF2B5EF4-FFF2-40B4-BE49-F238E27FC236}">
                <a16:creationId xmlns:a16="http://schemas.microsoft.com/office/drawing/2014/main" id="{AD89016E-0E88-57D4-E64A-ED137B094028}"/>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fontScale="92500" lnSpcReduction="10000"/>
          </a:bodyPr>
          <a:lstStyle/>
          <a:p>
            <a:pPr>
              <a:lnSpc>
                <a:spcPct val="150000"/>
              </a:lnSpc>
              <a:spcAft>
                <a:spcPts val="600"/>
              </a:spcAft>
              <a:buClr>
                <a:schemeClr val="accent1"/>
              </a:buClr>
              <a:buFont typeface="Calibri" panose="020F0502020204030204" pitchFamily="34" charset="0"/>
            </a:pPr>
            <a:r>
              <a:rPr lang="en-US" sz="2000" dirty="0">
                <a:solidFill>
                  <a:srgbClr val="FFFFFF"/>
                </a:solidFill>
                <a:latin typeface="Calibri Light"/>
                <a:ea typeface="Calibri Light"/>
                <a:cs typeface="Calibri Light"/>
              </a:rPr>
              <a:t>En </a:t>
            </a:r>
            <a:r>
              <a:rPr lang="en-US" sz="2000" err="1">
                <a:solidFill>
                  <a:srgbClr val="FFFFFF"/>
                </a:solidFill>
                <a:latin typeface="Calibri Light"/>
                <a:ea typeface="Calibri Light"/>
                <a:cs typeface="Calibri Light"/>
              </a:rPr>
              <a:t>este</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ejemplo</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haremos</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llamada</a:t>
            </a:r>
            <a:r>
              <a:rPr lang="en-US" sz="2000" dirty="0">
                <a:solidFill>
                  <a:srgbClr val="FFFFFF"/>
                </a:solidFill>
                <a:latin typeface="Calibri Light"/>
                <a:ea typeface="Calibri Light"/>
                <a:cs typeface="Calibri Light"/>
              </a:rPr>
              <a:t> a Ajax, para </a:t>
            </a:r>
            <a:r>
              <a:rPr lang="en-US" sz="2000" err="1">
                <a:solidFill>
                  <a:srgbClr val="FFFFFF"/>
                </a:solidFill>
                <a:latin typeface="Calibri Light"/>
                <a:ea typeface="Calibri Light"/>
                <a:cs typeface="Calibri Light"/>
              </a:rPr>
              <a:t>traer</a:t>
            </a:r>
            <a:r>
              <a:rPr lang="en-US" sz="2000" dirty="0">
                <a:solidFill>
                  <a:srgbClr val="FFFFFF"/>
                </a:solidFill>
                <a:latin typeface="Calibri Light"/>
                <a:ea typeface="Calibri Light"/>
                <a:cs typeface="Calibri Light"/>
              </a:rPr>
              <a:t> un </a:t>
            </a:r>
            <a:r>
              <a:rPr lang="en-US" sz="2000" err="1">
                <a:solidFill>
                  <a:srgbClr val="FFFFFF"/>
                </a:solidFill>
                <a:latin typeface="Calibri Light"/>
                <a:ea typeface="Calibri Light"/>
                <a:cs typeface="Calibri Light"/>
              </a:rPr>
              <a:t>contenido</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cuando</a:t>
            </a:r>
            <a:r>
              <a:rPr lang="en-US" sz="2000" dirty="0">
                <a:solidFill>
                  <a:srgbClr val="FFFFFF"/>
                </a:solidFill>
                <a:latin typeface="Calibri Light"/>
                <a:ea typeface="Calibri Light"/>
                <a:cs typeface="Calibri Light"/>
              </a:rPr>
              <a:t> se pulse un enlace. En </a:t>
            </a:r>
            <a:r>
              <a:rPr lang="en-US" sz="2000" err="1">
                <a:solidFill>
                  <a:srgbClr val="FFFFFF"/>
                </a:solidFill>
                <a:latin typeface="Calibri Light"/>
                <a:ea typeface="Calibri Light"/>
                <a:cs typeface="Calibri Light"/>
              </a:rPr>
              <a:t>este</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caso</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el</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servidor</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nos</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devolverá</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directamente</a:t>
            </a:r>
            <a:r>
              <a:rPr lang="en-US" sz="2000" dirty="0">
                <a:solidFill>
                  <a:srgbClr val="FFFFFF"/>
                </a:solidFill>
                <a:latin typeface="Calibri Light"/>
                <a:ea typeface="Calibri Light"/>
                <a:cs typeface="Calibri Light"/>
              </a:rPr>
              <a:t> un </a:t>
            </a:r>
            <a:r>
              <a:rPr lang="en-US" sz="2000" err="1">
                <a:solidFill>
                  <a:srgbClr val="FFFFFF"/>
                </a:solidFill>
                <a:latin typeface="Calibri Light"/>
                <a:ea typeface="Calibri Light"/>
                <a:cs typeface="Calibri Light"/>
              </a:rPr>
              <a:t>contenido</a:t>
            </a:r>
            <a:r>
              <a:rPr lang="en-US" sz="2000" dirty="0">
                <a:solidFill>
                  <a:srgbClr val="FFFFFF"/>
                </a:solidFill>
                <a:latin typeface="Calibri Light"/>
                <a:ea typeface="Calibri Light"/>
                <a:cs typeface="Calibri Light"/>
              </a:rPr>
              <a:t> con un poco de HTML, que se </a:t>
            </a:r>
            <a:r>
              <a:rPr lang="en-US" sz="2000" err="1">
                <a:solidFill>
                  <a:srgbClr val="FFFFFF"/>
                </a:solidFill>
                <a:latin typeface="Calibri Light"/>
                <a:ea typeface="Calibri Light"/>
                <a:cs typeface="Calibri Light"/>
              </a:rPr>
              <a:t>volcará</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automáticamente</a:t>
            </a:r>
            <a:r>
              <a:rPr lang="en-US" sz="2000" dirty="0">
                <a:solidFill>
                  <a:srgbClr val="FFFFFF"/>
                </a:solidFill>
                <a:latin typeface="Calibri Light"/>
                <a:ea typeface="Calibri Light"/>
                <a:cs typeface="Calibri Light"/>
              </a:rPr>
              <a:t> </a:t>
            </a:r>
            <a:r>
              <a:rPr lang="en-US" sz="2000" err="1">
                <a:solidFill>
                  <a:srgbClr val="FFFFFF"/>
                </a:solidFill>
                <a:latin typeface="Calibri Light"/>
                <a:ea typeface="Calibri Light"/>
                <a:cs typeface="Calibri Light"/>
              </a:rPr>
              <a:t>en</a:t>
            </a:r>
            <a:r>
              <a:rPr lang="en-US" sz="2000" dirty="0">
                <a:solidFill>
                  <a:srgbClr val="FFFFFF"/>
                </a:solidFill>
                <a:latin typeface="Calibri Light"/>
                <a:ea typeface="Calibri Light"/>
                <a:cs typeface="Calibri Light"/>
              </a:rPr>
              <a:t> la </a:t>
            </a:r>
            <a:r>
              <a:rPr lang="en-US" sz="2000" err="1">
                <a:solidFill>
                  <a:srgbClr val="FFFFFF"/>
                </a:solidFill>
                <a:latin typeface="Calibri Light"/>
                <a:ea typeface="Calibri Light"/>
                <a:cs typeface="Calibri Light"/>
              </a:rPr>
              <a:t>página</a:t>
            </a:r>
            <a:r>
              <a:rPr lang="en-US" sz="2000" dirty="0">
                <a:solidFill>
                  <a:srgbClr val="FFFFFF"/>
                </a:solidFill>
                <a:latin typeface="Calibri Light"/>
                <a:ea typeface="Calibri Light"/>
                <a:cs typeface="Calibri Light"/>
              </a:rPr>
              <a:t>. </a:t>
            </a:r>
            <a:endParaRPr lang="es-ES"/>
          </a:p>
        </p:txBody>
      </p:sp>
      <p:sp>
        <p:nvSpPr>
          <p:cNvPr id="63" name="Rectangle 6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60A4C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Imagen 9" descr="Texto&#10;&#10;Descripción generada automáticamente">
            <a:extLst>
              <a:ext uri="{FF2B5EF4-FFF2-40B4-BE49-F238E27FC236}">
                <a16:creationId xmlns:a16="http://schemas.microsoft.com/office/drawing/2014/main" id="{8A610BC1-2267-81D3-B57F-C9CEEFD0E73D}"/>
              </a:ext>
            </a:extLst>
          </p:cNvPr>
          <p:cNvPicPr>
            <a:picLocks noChangeAspect="1"/>
          </p:cNvPicPr>
          <p:nvPr/>
        </p:nvPicPr>
        <p:blipFill>
          <a:blip r:embed="rId2"/>
          <a:stretch>
            <a:fillRect/>
          </a:stretch>
        </p:blipFill>
        <p:spPr>
          <a:xfrm>
            <a:off x="5191450" y="228709"/>
            <a:ext cx="6133821" cy="6400583"/>
          </a:xfrm>
          <a:prstGeom prst="rect">
            <a:avLst/>
          </a:prstGeom>
        </p:spPr>
      </p:pic>
    </p:spTree>
    <p:extLst>
      <p:ext uri="{BB962C8B-B14F-4D97-AF65-F5344CB8AC3E}">
        <p14:creationId xmlns:p14="http://schemas.microsoft.com/office/powerpoint/2010/main" val="49136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8319" y="588736"/>
            <a:ext cx="4261916" cy="4348164"/>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2800" b="1" dirty="0">
                <a:solidFill>
                  <a:schemeClr val="tx1"/>
                </a:solidFill>
                <a:latin typeface="Calibri Light"/>
                <a:ea typeface="Calibri Light"/>
                <a:cs typeface="Calibri Light"/>
              </a:rPr>
              <a:t>Ejemplo práctico de AJAX</a:t>
            </a:r>
            <a:endParaRPr lang="es-ES" sz="1800" dirty="0">
              <a:solidFill>
                <a:schemeClr val="tx1"/>
              </a:solidFill>
              <a:latin typeface="Calibri Light"/>
              <a:ea typeface="Calibri Light"/>
              <a:cs typeface="Calibri Light"/>
            </a:endParaRPr>
          </a:p>
          <a:p>
            <a:pPr>
              <a:lnSpc>
                <a:spcPct val="160000"/>
              </a:lnSpc>
              <a:buFont typeface="Wingdings" panose="020F0502020204030204" pitchFamily="34" charset="0"/>
              <a:buChar char="Ø"/>
            </a:pPr>
            <a:r>
              <a:rPr lang="es-ES" sz="1600" dirty="0">
                <a:solidFill>
                  <a:srgbClr val="374151"/>
                </a:solidFill>
                <a:latin typeface="Calibri Light"/>
                <a:ea typeface="+mn-lt"/>
                <a:cs typeface="+mn-lt"/>
              </a:rPr>
              <a:t>Creamos un enlace en la página HTML con un texto "Haz clic!" y le asignamos un identificador (atributo </a:t>
            </a:r>
            <a:r>
              <a:rPr lang="es-ES" sz="1600" b="1" dirty="0">
                <a:solidFill>
                  <a:srgbClr val="000000"/>
                </a:solidFill>
                <a:latin typeface="Calibri Light"/>
                <a:ea typeface="Calibri"/>
                <a:cs typeface="Calibri"/>
              </a:rPr>
              <a:t>id</a:t>
            </a:r>
            <a:r>
              <a:rPr lang="es-ES" sz="1600" dirty="0">
                <a:solidFill>
                  <a:srgbClr val="374151"/>
                </a:solidFill>
                <a:latin typeface="Calibri Light"/>
                <a:ea typeface="+mn-lt"/>
                <a:cs typeface="+mn-lt"/>
              </a:rPr>
              <a:t>) llamado "</a:t>
            </a:r>
            <a:r>
              <a:rPr lang="es-ES" sz="1600" dirty="0" err="1">
                <a:solidFill>
                  <a:srgbClr val="374151"/>
                </a:solidFill>
                <a:latin typeface="Calibri Light"/>
                <a:ea typeface="+mn-lt"/>
                <a:cs typeface="+mn-lt"/>
              </a:rPr>
              <a:t>enlaceajax</a:t>
            </a:r>
            <a:r>
              <a:rPr lang="es-ES" sz="1600" dirty="0">
                <a:solidFill>
                  <a:srgbClr val="374151"/>
                </a:solidFill>
                <a:latin typeface="Calibri Light"/>
                <a:ea typeface="+mn-lt"/>
                <a:cs typeface="+mn-lt"/>
              </a:rPr>
              <a:t>".</a:t>
            </a:r>
          </a:p>
          <a:p>
            <a:pPr>
              <a:lnSpc>
                <a:spcPct val="160000"/>
              </a:lnSpc>
              <a:buFont typeface="Wingdings" panose="020F0502020204030204" pitchFamily="34" charset="0"/>
              <a:buChar char="Ø"/>
            </a:pPr>
            <a:r>
              <a:rPr lang="es-ES" sz="1600" dirty="0">
                <a:solidFill>
                  <a:srgbClr val="374151"/>
                </a:solidFill>
                <a:latin typeface="Calibri Light"/>
                <a:ea typeface="+mn-lt"/>
                <a:cs typeface="+mn-lt"/>
              </a:rPr>
              <a:t>Asignamos una función que se ejecutará cuando se haga clic en el enlace. Esta función se encargará de realizar la llamada a Ajax.</a:t>
            </a:r>
            <a:endParaRPr lang="es-ES" sz="1600" dirty="0">
              <a:latin typeface="Calibri Light"/>
            </a:endParaRPr>
          </a:p>
          <a:p>
            <a:pPr marL="0" indent="0">
              <a:lnSpc>
                <a:spcPct val="160000"/>
              </a:lnSpc>
              <a:buNone/>
            </a:pPr>
            <a:endParaRPr lang="es-ES" sz="1700" dirty="0">
              <a:solidFill>
                <a:srgbClr val="000000"/>
              </a:solidFill>
              <a:latin typeface="Roboto"/>
              <a:ea typeface="Roboto"/>
              <a:cs typeface="Roboto"/>
            </a:endParaRPr>
          </a:p>
          <a:p>
            <a:pPr marL="0" indent="0">
              <a:lnSpc>
                <a:spcPct val="150000"/>
              </a:lnSpc>
              <a:buNone/>
            </a:pPr>
            <a:endParaRPr lang="es-ES">
              <a:solidFill>
                <a:srgbClr val="000000"/>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28</a:t>
            </a:fld>
            <a:endParaRPr lang="es-ES"/>
          </a:p>
        </p:txBody>
      </p:sp>
      <p:pic>
        <p:nvPicPr>
          <p:cNvPr id="8" name="Imagen 7" descr="Imagen que contiene Logotipo&#10;&#10;Descripción generada automáticamente">
            <a:extLst>
              <a:ext uri="{FF2B5EF4-FFF2-40B4-BE49-F238E27FC236}">
                <a16:creationId xmlns:a16="http://schemas.microsoft.com/office/drawing/2014/main" id="{8B943FF0-134E-83BF-703D-6D1AB701412C}"/>
              </a:ext>
            </a:extLst>
          </p:cNvPr>
          <p:cNvPicPr>
            <a:picLocks noChangeAspect="1"/>
          </p:cNvPicPr>
          <p:nvPr/>
        </p:nvPicPr>
        <p:blipFill>
          <a:blip r:embed="rId2"/>
          <a:stretch>
            <a:fillRect/>
          </a:stretch>
        </p:blipFill>
        <p:spPr>
          <a:xfrm>
            <a:off x="6281423" y="1979998"/>
            <a:ext cx="4068909" cy="961031"/>
          </a:xfrm>
          <a:prstGeom prst="rect">
            <a:avLst/>
          </a:prstGeom>
        </p:spPr>
      </p:pic>
      <p:pic>
        <p:nvPicPr>
          <p:cNvPr id="9" name="Imagen 8" descr="Interfaz de usuario gráfica&#10;&#10;Descripción generada automáticamente">
            <a:extLst>
              <a:ext uri="{FF2B5EF4-FFF2-40B4-BE49-F238E27FC236}">
                <a16:creationId xmlns:a16="http://schemas.microsoft.com/office/drawing/2014/main" id="{4B0ED71A-629B-89F4-2B19-D879354B0CAB}"/>
              </a:ext>
            </a:extLst>
          </p:cNvPr>
          <p:cNvPicPr>
            <a:picLocks noChangeAspect="1"/>
          </p:cNvPicPr>
          <p:nvPr/>
        </p:nvPicPr>
        <p:blipFill>
          <a:blip r:embed="rId3"/>
          <a:stretch>
            <a:fillRect/>
          </a:stretch>
        </p:blipFill>
        <p:spPr>
          <a:xfrm>
            <a:off x="5751040" y="3501558"/>
            <a:ext cx="5462717" cy="1172937"/>
          </a:xfrm>
          <a:prstGeom prst="rect">
            <a:avLst/>
          </a:prstGeom>
        </p:spPr>
      </p:pic>
    </p:spTree>
    <p:extLst>
      <p:ext uri="{BB962C8B-B14F-4D97-AF65-F5344CB8AC3E}">
        <p14:creationId xmlns:p14="http://schemas.microsoft.com/office/powerpoint/2010/main" val="410548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8319" y="619628"/>
            <a:ext cx="10033550" cy="4348164"/>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2800" b="1" dirty="0">
                <a:solidFill>
                  <a:schemeClr val="tx1"/>
                </a:solidFill>
                <a:latin typeface="Calibri Light"/>
                <a:ea typeface="Calibri Light"/>
                <a:cs typeface="Calibri Light"/>
              </a:rPr>
              <a:t>Ejemplo práctico de AJAX</a:t>
            </a:r>
            <a:endParaRPr lang="es-ES" sz="1800" dirty="0">
              <a:solidFill>
                <a:schemeClr val="tx1"/>
              </a:solidFill>
              <a:latin typeface="Calibri Light"/>
              <a:ea typeface="Calibri Light"/>
              <a:cs typeface="Calibri Light"/>
            </a:endParaRPr>
          </a:p>
          <a:p>
            <a:pPr>
              <a:lnSpc>
                <a:spcPct val="160000"/>
              </a:lnSpc>
              <a:buFont typeface="Wingdings" panose="020F0502020204030204" pitchFamily="34" charset="0"/>
              <a:buChar char="Ø"/>
            </a:pPr>
            <a:r>
              <a:rPr lang="es-ES" sz="1800" dirty="0">
                <a:solidFill>
                  <a:srgbClr val="374151"/>
                </a:solidFill>
                <a:latin typeface="Calibri Light"/>
                <a:ea typeface="+mn-lt"/>
                <a:cs typeface="+mn-lt"/>
              </a:rPr>
              <a:t>Creamos un elemento </a:t>
            </a:r>
            <a:r>
              <a:rPr lang="es-ES" sz="1800" b="1" err="1">
                <a:solidFill>
                  <a:srgbClr val="000000"/>
                </a:solidFill>
                <a:latin typeface="Calibri Light"/>
                <a:ea typeface="Roboto"/>
                <a:cs typeface="Roboto"/>
              </a:rPr>
              <a:t>div</a:t>
            </a:r>
            <a:r>
              <a:rPr lang="es-ES" sz="1800" dirty="0">
                <a:solidFill>
                  <a:srgbClr val="374151"/>
                </a:solidFill>
                <a:latin typeface="Calibri Light"/>
                <a:ea typeface="+mn-lt"/>
                <a:cs typeface="+mn-lt"/>
              </a:rPr>
              <a:t> en la página HTML donde se mostrará el contenido que se cargará dinámicamente desde el servidor. Le asignamos un identificador (atributo </a:t>
            </a:r>
            <a:r>
              <a:rPr lang="es-ES" sz="1800" b="1" dirty="0">
                <a:solidFill>
                  <a:srgbClr val="000000"/>
                </a:solidFill>
                <a:latin typeface="Calibri Light"/>
                <a:ea typeface="Calibri"/>
                <a:cs typeface="Calibri"/>
              </a:rPr>
              <a:t>id</a:t>
            </a:r>
            <a:r>
              <a:rPr lang="es-ES" sz="1800" dirty="0">
                <a:solidFill>
                  <a:srgbClr val="374151"/>
                </a:solidFill>
                <a:latin typeface="Calibri Light"/>
                <a:ea typeface="+mn-lt"/>
                <a:cs typeface="+mn-lt"/>
              </a:rPr>
              <a:t>) llamado "destino".</a:t>
            </a:r>
          </a:p>
          <a:p>
            <a:pPr marL="0" indent="0">
              <a:lnSpc>
                <a:spcPct val="160000"/>
              </a:lnSpc>
              <a:buNone/>
            </a:pPr>
            <a:endParaRPr lang="es-ES" sz="1600" dirty="0">
              <a:solidFill>
                <a:srgbClr val="374151"/>
              </a:solidFill>
              <a:latin typeface="Calibri Light"/>
              <a:ea typeface="+mn-lt"/>
              <a:cs typeface="+mn-lt"/>
            </a:endParaRPr>
          </a:p>
          <a:p>
            <a:pPr marL="342900" indent="-342900">
              <a:lnSpc>
                <a:spcPct val="160000"/>
              </a:lnSpc>
              <a:buFont typeface="Wingdings" panose="020F0502020204030204" pitchFamily="34" charset="0"/>
              <a:buChar char="Ø"/>
            </a:pPr>
            <a:endParaRPr lang="es-ES" sz="1700" dirty="0">
              <a:solidFill>
                <a:srgbClr val="000000"/>
              </a:solidFill>
              <a:latin typeface="Calibri Light"/>
              <a:ea typeface="Roboto"/>
              <a:cs typeface="Roboto"/>
            </a:endParaRPr>
          </a:p>
          <a:p>
            <a:pPr marL="0" indent="0">
              <a:lnSpc>
                <a:spcPct val="160000"/>
              </a:lnSpc>
              <a:buNone/>
            </a:pPr>
            <a:endParaRPr lang="es-ES" sz="1700" dirty="0">
              <a:solidFill>
                <a:srgbClr val="000000"/>
              </a:solidFill>
              <a:latin typeface="Roboto"/>
              <a:ea typeface="Roboto"/>
              <a:cs typeface="Roboto"/>
            </a:endParaRPr>
          </a:p>
          <a:p>
            <a:pPr marL="0" indent="0">
              <a:lnSpc>
                <a:spcPct val="150000"/>
              </a:lnSpc>
              <a:buNone/>
            </a:pPr>
            <a:endParaRPr lang="es-ES">
              <a:solidFill>
                <a:srgbClr val="000000"/>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29</a:t>
            </a:fld>
            <a:endParaRPr lang="es-ES"/>
          </a:p>
        </p:txBody>
      </p:sp>
      <p:pic>
        <p:nvPicPr>
          <p:cNvPr id="8" name="Imagen 7">
            <a:extLst>
              <a:ext uri="{FF2B5EF4-FFF2-40B4-BE49-F238E27FC236}">
                <a16:creationId xmlns:a16="http://schemas.microsoft.com/office/drawing/2014/main" id="{3AAE97FD-438F-72FA-373F-9BC574132B64}"/>
              </a:ext>
            </a:extLst>
          </p:cNvPr>
          <p:cNvPicPr>
            <a:picLocks noChangeAspect="1"/>
          </p:cNvPicPr>
          <p:nvPr/>
        </p:nvPicPr>
        <p:blipFill>
          <a:blip r:embed="rId2"/>
          <a:stretch>
            <a:fillRect/>
          </a:stretch>
        </p:blipFill>
        <p:spPr>
          <a:xfrm>
            <a:off x="4738044" y="3345590"/>
            <a:ext cx="2721062" cy="558115"/>
          </a:xfrm>
          <a:prstGeom prst="rect">
            <a:avLst/>
          </a:prstGeom>
        </p:spPr>
      </p:pic>
    </p:spTree>
    <p:extLst>
      <p:ext uri="{BB962C8B-B14F-4D97-AF65-F5344CB8AC3E}">
        <p14:creationId xmlns:p14="http://schemas.microsoft.com/office/powerpoint/2010/main" val="2931168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lnSpc>
                <a:spcPct val="150000"/>
              </a:lnSpc>
            </a:pPr>
            <a:r>
              <a:rPr lang="es-ES" sz="3600">
                <a:solidFill>
                  <a:schemeClr val="bg1"/>
                </a:solidFill>
                <a:ea typeface="Calibri Light"/>
                <a:cs typeface="Calibri Light"/>
              </a:rPr>
              <a:t>AJAX</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156681" y="2529948"/>
            <a:ext cx="5980409" cy="2000108"/>
          </a:xfrm>
        </p:spPr>
        <p:txBody>
          <a:bodyPr vert="horz" lIns="0" tIns="0" rIns="0" bIns="0" rtlCol="0" anchor="t">
            <a:normAutofit fontScale="92500"/>
          </a:bodyPr>
          <a:lstStyle/>
          <a:p>
            <a:pPr marL="0" indent="0" algn="ctr">
              <a:lnSpc>
                <a:spcPct val="150000"/>
              </a:lnSpc>
              <a:buNone/>
            </a:pPr>
            <a:r>
              <a:rPr lang="es-ES" dirty="0">
                <a:solidFill>
                  <a:schemeClr val="accent1"/>
                </a:solidFill>
                <a:latin typeface="Calibri Light"/>
                <a:ea typeface="+mn-lt"/>
                <a:cs typeface="+mn-lt"/>
              </a:rPr>
              <a:t>AJAX </a:t>
            </a:r>
            <a:r>
              <a:rPr lang="es-ES" dirty="0">
                <a:solidFill>
                  <a:schemeClr val="tx1"/>
                </a:solidFill>
                <a:latin typeface="Calibri Light"/>
                <a:ea typeface="+mn-lt"/>
                <a:cs typeface="+mn-lt"/>
              </a:rPr>
              <a:t>no es un lenguaje de programación, pero si es una reunión de otros tecnologías (lenguaje de programación) como HTML, CSS, XML, JavaScript, DHTML básicamente, estas tecnologías trabajando juntas, forman lo que es</a:t>
            </a:r>
            <a:r>
              <a:rPr lang="es-ES" dirty="0">
                <a:solidFill>
                  <a:schemeClr val="accent1"/>
                </a:solidFill>
                <a:latin typeface="Calibri Light"/>
                <a:ea typeface="+mn-lt"/>
                <a:cs typeface="+mn-lt"/>
              </a:rPr>
              <a:t> AJAX</a:t>
            </a:r>
            <a:r>
              <a:rPr lang="es-ES" dirty="0">
                <a:solidFill>
                  <a:schemeClr val="tx1"/>
                </a:solidFill>
                <a:latin typeface="Calibri Light"/>
                <a:ea typeface="+mn-lt"/>
                <a:cs typeface="+mn-lt"/>
              </a:rPr>
              <a:t>.</a:t>
            </a:r>
            <a:endParaRPr lang="es-ES" dirty="0">
              <a:solidFill>
                <a:schemeClr val="tx1"/>
              </a:solidFill>
            </a:endParaRPr>
          </a:p>
          <a:p>
            <a:pPr algn="ctr">
              <a:lnSpc>
                <a:spcPct val="160000"/>
              </a:lnSpc>
              <a:buFont typeface="Calibri"/>
              <a:buChar char=" "/>
            </a:pPr>
            <a:endParaRPr lang="es-ES">
              <a:solidFill>
                <a:srgbClr val="404040"/>
              </a:solidFill>
              <a:latin typeface="Calibri Light"/>
              <a:ea typeface="Calibri" panose="020F0502020204030204"/>
              <a:cs typeface="Calibri" panose="020F0502020204030204"/>
            </a:endParaRPr>
          </a:p>
          <a:p>
            <a:pPr>
              <a:lnSpc>
                <a:spcPct val="160000"/>
              </a:lnSpc>
              <a:buFont typeface="Calibri"/>
              <a:buChar char=" "/>
            </a:pPr>
            <a:endParaRPr lang="es-ES">
              <a:solidFill>
                <a:srgbClr val="404040"/>
              </a:solidFill>
              <a:latin typeface="Calibri" panose="020F0502020204030204"/>
              <a:ea typeface="Calibri" panose="020F0502020204030204"/>
              <a:cs typeface="Calibri" panose="020F0502020204030204"/>
            </a:endParaRPr>
          </a:p>
          <a:p>
            <a:pPr marL="0" indent="0">
              <a:lnSpc>
                <a:spcPct val="150000"/>
              </a:lnSpc>
              <a:buNone/>
            </a:pPr>
            <a:endParaRPr lang="es-ES">
              <a:solidFill>
                <a:srgbClr val="404040"/>
              </a:solidFill>
              <a:latin typeface="Calibri Light"/>
              <a:ea typeface="Calibri Light"/>
              <a:cs typeface="Calibri Light"/>
            </a:endParaRPr>
          </a:p>
          <a:p>
            <a:pPr algn="ctr">
              <a:lnSpc>
                <a:spcPct val="150000"/>
              </a:lnSpc>
              <a:buNone/>
            </a:pPr>
            <a:endParaRPr lang="es-ES">
              <a:solidFill>
                <a:srgbClr val="404040"/>
              </a:solidFill>
              <a:latin typeface="Calibri"/>
              <a:ea typeface="Calibri"/>
              <a:cs typeface="Calibri"/>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3</a:t>
            </a:fld>
            <a:endParaRPr lang="es-ES">
              <a:solidFill>
                <a:schemeClr val="tx2"/>
              </a:solidFill>
            </a:endParaRPr>
          </a:p>
        </p:txBody>
      </p:sp>
    </p:spTree>
    <p:extLst>
      <p:ext uri="{BB962C8B-B14F-4D97-AF65-F5344CB8AC3E}">
        <p14:creationId xmlns:p14="http://schemas.microsoft.com/office/powerpoint/2010/main" val="1969121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57724" y="578439"/>
            <a:ext cx="5312240" cy="4106178"/>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2800" b="1" dirty="0">
                <a:solidFill>
                  <a:schemeClr val="tx1"/>
                </a:solidFill>
                <a:latin typeface="Calibri Light"/>
                <a:ea typeface="Calibri Light"/>
                <a:cs typeface="Calibri Light"/>
              </a:rPr>
              <a:t>Ejemplo práctico de AJAX</a:t>
            </a:r>
            <a:endParaRPr lang="es-ES" sz="1800" dirty="0">
              <a:solidFill>
                <a:schemeClr val="tx1"/>
              </a:solidFill>
              <a:latin typeface="Calibri Light"/>
              <a:ea typeface="Calibri Light"/>
              <a:cs typeface="Calibri Light"/>
            </a:endParaRPr>
          </a:p>
          <a:p>
            <a:pPr>
              <a:lnSpc>
                <a:spcPct val="160000"/>
              </a:lnSpc>
              <a:buFont typeface="Wingdings" panose="020F0502020204030204" pitchFamily="34" charset="0"/>
              <a:buChar char="Ø"/>
            </a:pPr>
            <a:r>
              <a:rPr lang="es-ES" sz="1800" dirty="0">
                <a:solidFill>
                  <a:srgbClr val="374151"/>
                </a:solidFill>
                <a:latin typeface="Calibri Light"/>
                <a:ea typeface="Calibri Light"/>
                <a:cs typeface="Calibri Light"/>
              </a:rPr>
              <a:t>Dentro de la función del evento "</a:t>
            </a:r>
            <a:r>
              <a:rPr lang="es-ES" sz="1800" err="1">
                <a:solidFill>
                  <a:srgbClr val="374151"/>
                </a:solidFill>
                <a:latin typeface="Calibri Light"/>
                <a:ea typeface="Calibri Light"/>
                <a:cs typeface="Calibri Light"/>
              </a:rPr>
              <a:t>click</a:t>
            </a:r>
            <a:r>
              <a:rPr lang="es-ES" sz="1800" dirty="0">
                <a:solidFill>
                  <a:srgbClr val="374151"/>
                </a:solidFill>
                <a:latin typeface="Calibri Light"/>
                <a:ea typeface="Calibri Light"/>
                <a:cs typeface="Calibri Light"/>
              </a:rPr>
              <a:t>" del enlace, realizamos la llamada a Ajax utilizando el método </a:t>
            </a:r>
            <a:r>
              <a:rPr lang="es-ES" sz="1800" b="1" err="1">
                <a:solidFill>
                  <a:srgbClr val="374151"/>
                </a:solidFill>
                <a:latin typeface="Calibri Light"/>
                <a:ea typeface="Calibri Light"/>
                <a:cs typeface="Calibri Light"/>
              </a:rPr>
              <a:t>ajax</a:t>
            </a:r>
            <a:r>
              <a:rPr lang="es-ES" sz="1800" b="1" dirty="0">
                <a:solidFill>
                  <a:srgbClr val="374151"/>
                </a:solidFill>
                <a:latin typeface="Calibri Light"/>
                <a:ea typeface="Calibri Light"/>
                <a:cs typeface="Calibri Light"/>
              </a:rPr>
              <a:t>()</a:t>
            </a:r>
            <a:r>
              <a:rPr lang="es-ES" sz="1800" dirty="0">
                <a:solidFill>
                  <a:srgbClr val="374151"/>
                </a:solidFill>
                <a:latin typeface="Calibri Light"/>
                <a:ea typeface="Calibri Light"/>
                <a:cs typeface="Calibri Light"/>
              </a:rPr>
              <a:t> de jQuery</a:t>
            </a:r>
            <a:r>
              <a:rPr lang="es-ES" sz="1600" dirty="0">
                <a:solidFill>
                  <a:srgbClr val="374151"/>
                </a:solidFill>
                <a:latin typeface="Calibri Light"/>
                <a:ea typeface="Calibri Light"/>
                <a:cs typeface="Calibri Light"/>
              </a:rPr>
              <a:t>.</a:t>
            </a:r>
            <a:endParaRPr lang="es-ES" sz="1700" dirty="0">
              <a:solidFill>
                <a:srgbClr val="000000"/>
              </a:solidFill>
              <a:latin typeface="Roboto"/>
              <a:ea typeface="Roboto"/>
              <a:cs typeface="Roboto"/>
            </a:endParaRPr>
          </a:p>
          <a:p>
            <a:pPr marL="0" indent="0">
              <a:lnSpc>
                <a:spcPct val="160000"/>
              </a:lnSpc>
              <a:buNone/>
            </a:pPr>
            <a:endParaRPr lang="es-ES" sz="1600" dirty="0">
              <a:solidFill>
                <a:schemeClr val="accent1"/>
              </a:solidFill>
              <a:latin typeface="Calibri Light"/>
              <a:ea typeface="Calibri Light"/>
              <a:cs typeface="Calibri Light"/>
            </a:endParaRPr>
          </a:p>
          <a:p>
            <a:pPr marL="342900" indent="-342900">
              <a:lnSpc>
                <a:spcPct val="160000"/>
              </a:lnSpc>
              <a:buFont typeface="Wingdings" panose="020F0502020204030204" pitchFamily="34" charset="0"/>
              <a:buChar char="Ø"/>
            </a:pPr>
            <a:endParaRPr lang="es-ES" sz="1700" dirty="0">
              <a:solidFill>
                <a:srgbClr val="000000"/>
              </a:solidFill>
              <a:latin typeface="Calibri Light"/>
              <a:ea typeface="Roboto"/>
              <a:cs typeface="Roboto"/>
            </a:endParaRPr>
          </a:p>
          <a:p>
            <a:pPr marL="0" indent="0">
              <a:lnSpc>
                <a:spcPct val="160000"/>
              </a:lnSpc>
              <a:buNone/>
            </a:pPr>
            <a:endParaRPr lang="es-ES" sz="1700" dirty="0">
              <a:solidFill>
                <a:srgbClr val="000000"/>
              </a:solidFill>
              <a:latin typeface="Roboto"/>
              <a:ea typeface="Roboto"/>
              <a:cs typeface="Roboto"/>
            </a:endParaRPr>
          </a:p>
          <a:p>
            <a:pPr marL="0" indent="0">
              <a:lnSpc>
                <a:spcPct val="150000"/>
              </a:lnSpc>
              <a:buNone/>
            </a:pPr>
            <a:endParaRPr lang="es-ES">
              <a:solidFill>
                <a:srgbClr val="000000"/>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30</a:t>
            </a:fld>
            <a:endParaRPr lang="es-ES"/>
          </a:p>
        </p:txBody>
      </p:sp>
      <p:pic>
        <p:nvPicPr>
          <p:cNvPr id="8" name="Imagen 7" descr="Texto&#10;&#10;Descripción generada automáticamente">
            <a:extLst>
              <a:ext uri="{FF2B5EF4-FFF2-40B4-BE49-F238E27FC236}">
                <a16:creationId xmlns:a16="http://schemas.microsoft.com/office/drawing/2014/main" id="{AF702D30-4F55-3BA2-722D-04CEE67365CD}"/>
              </a:ext>
            </a:extLst>
          </p:cNvPr>
          <p:cNvPicPr>
            <a:picLocks noChangeAspect="1"/>
          </p:cNvPicPr>
          <p:nvPr/>
        </p:nvPicPr>
        <p:blipFill>
          <a:blip r:embed="rId2"/>
          <a:stretch>
            <a:fillRect/>
          </a:stretch>
        </p:blipFill>
        <p:spPr>
          <a:xfrm>
            <a:off x="6090852" y="1894167"/>
            <a:ext cx="5122905" cy="2791637"/>
          </a:xfrm>
          <a:prstGeom prst="rect">
            <a:avLst/>
          </a:prstGeom>
        </p:spPr>
      </p:pic>
    </p:spTree>
    <p:extLst>
      <p:ext uri="{BB962C8B-B14F-4D97-AF65-F5344CB8AC3E}">
        <p14:creationId xmlns:p14="http://schemas.microsoft.com/office/powerpoint/2010/main" val="4035550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57724" y="712655"/>
            <a:ext cx="10877929" cy="4106178"/>
          </a:xfrm>
        </p:spPr>
        <p:txBody>
          <a:bodyPr vert="horz" lIns="0" tIns="45720" rIns="0" bIns="45720" rtlCol="0" anchor="t">
            <a:normAutofit fontScale="92500" lnSpcReduction="20000"/>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2800" b="1" dirty="0">
                <a:solidFill>
                  <a:schemeClr val="tx1"/>
                </a:solidFill>
                <a:latin typeface="Calibri Light"/>
                <a:ea typeface="Calibri Light"/>
                <a:cs typeface="Calibri Light"/>
              </a:rPr>
              <a:t>Ejemplo práctico de AJAX</a:t>
            </a:r>
            <a:endParaRPr lang="es-ES" sz="1800" dirty="0">
              <a:solidFill>
                <a:schemeClr val="tx1"/>
              </a:solidFill>
              <a:latin typeface="Calibri Light"/>
              <a:ea typeface="Calibri Light"/>
              <a:cs typeface="Calibri Light"/>
            </a:endParaRPr>
          </a:p>
          <a:p>
            <a:pPr>
              <a:lnSpc>
                <a:spcPct val="160000"/>
              </a:lnSpc>
              <a:buFont typeface="Wingdings,Sans-Serif" panose="020F0502020204030204" pitchFamily="34" charset="0"/>
              <a:buChar char="Ø"/>
            </a:pPr>
            <a:r>
              <a:rPr lang="es-ES" dirty="0">
                <a:solidFill>
                  <a:srgbClr val="404040"/>
                </a:solidFill>
                <a:latin typeface="Calibri Light"/>
                <a:ea typeface="Calibri Light"/>
                <a:cs typeface="Calibri Light"/>
              </a:rPr>
              <a:t>La llamada a AJAX se realiza con la siguiente sentencia</a:t>
            </a:r>
            <a:r>
              <a:rPr lang="es-ES" dirty="0">
                <a:solidFill>
                  <a:schemeClr val="accent1"/>
                </a:solidFill>
                <a:latin typeface="Calibri Light"/>
                <a:ea typeface="Calibri Light"/>
                <a:cs typeface="Calibri Light"/>
              </a:rPr>
              <a:t> $.</a:t>
            </a:r>
            <a:r>
              <a:rPr lang="es-ES" err="1">
                <a:solidFill>
                  <a:schemeClr val="accent1"/>
                </a:solidFill>
                <a:latin typeface="Calibri Light"/>
                <a:ea typeface="Calibri Light"/>
                <a:cs typeface="Calibri Light"/>
              </a:rPr>
              <a:t>ajax</a:t>
            </a:r>
            <a:r>
              <a:rPr lang="es-ES" dirty="0">
                <a:solidFill>
                  <a:schemeClr val="accent1"/>
                </a:solidFill>
                <a:latin typeface="Calibri Light"/>
                <a:ea typeface="Calibri Light"/>
                <a:cs typeface="Calibri Light"/>
              </a:rPr>
              <a:t>.</a:t>
            </a:r>
          </a:p>
          <a:p>
            <a:pPr>
              <a:lnSpc>
                <a:spcPct val="160000"/>
              </a:lnSpc>
              <a:buFont typeface="Wingdings,Sans-Serif" panose="020F0502020204030204" pitchFamily="34" charset="0"/>
              <a:buChar char="Ø"/>
            </a:pPr>
            <a:r>
              <a:rPr lang="es-ES" dirty="0" err="1">
                <a:solidFill>
                  <a:schemeClr val="accent1"/>
                </a:solidFill>
                <a:latin typeface="Calibri Light"/>
                <a:ea typeface="Calibri Light"/>
                <a:cs typeface="Calibri Light"/>
              </a:rPr>
              <a:t>Type</a:t>
            </a:r>
            <a:r>
              <a:rPr lang="es-ES" dirty="0">
                <a:solidFill>
                  <a:schemeClr val="accent1"/>
                </a:solidFill>
                <a:latin typeface="Calibri Light"/>
                <a:ea typeface="Calibri Light"/>
                <a:cs typeface="Calibri Light"/>
              </a:rPr>
              <a:t>:</a:t>
            </a:r>
            <a:r>
              <a:rPr lang="es-ES" dirty="0">
                <a:solidFill>
                  <a:srgbClr val="404040"/>
                </a:solidFill>
                <a:latin typeface="Calibri Light"/>
                <a:ea typeface="Calibri Light"/>
                <a:cs typeface="Calibri Light"/>
              </a:rPr>
              <a:t> Especifica el tipo de solicitud HTTP.</a:t>
            </a:r>
            <a:endParaRPr lang="es-ES" dirty="0">
              <a:solidFill>
                <a:srgbClr val="000000"/>
              </a:solidFill>
              <a:latin typeface="Calibri Light"/>
              <a:ea typeface="Calibri Light"/>
              <a:cs typeface="Calibri Light"/>
            </a:endParaRPr>
          </a:p>
          <a:p>
            <a:pPr>
              <a:lnSpc>
                <a:spcPct val="160000"/>
              </a:lnSpc>
              <a:buFont typeface="Wingdings,Sans-Serif" panose="020F0502020204030204" pitchFamily="34" charset="0"/>
              <a:buChar char="Ø"/>
            </a:pPr>
            <a:r>
              <a:rPr lang="es-ES" err="1">
                <a:solidFill>
                  <a:schemeClr val="accent1"/>
                </a:solidFill>
                <a:latin typeface="Calibri Light"/>
                <a:ea typeface="Calibri Light"/>
                <a:cs typeface="Calibri Light"/>
              </a:rPr>
              <a:t>url</a:t>
            </a:r>
            <a:r>
              <a:rPr lang="es-ES" dirty="0">
                <a:solidFill>
                  <a:schemeClr val="accent1"/>
                </a:solidFill>
                <a:latin typeface="Calibri Light"/>
                <a:ea typeface="Calibri Light"/>
                <a:cs typeface="Calibri Light"/>
              </a:rPr>
              <a:t>:</a:t>
            </a:r>
            <a:r>
              <a:rPr lang="es-ES" dirty="0">
                <a:solidFill>
                  <a:srgbClr val="404040"/>
                </a:solidFill>
                <a:latin typeface="Calibri Light"/>
                <a:ea typeface="Calibri Light"/>
                <a:cs typeface="Calibri Light"/>
              </a:rPr>
              <a:t> Especifica la </a:t>
            </a:r>
            <a:r>
              <a:rPr lang="es-ES" err="1">
                <a:solidFill>
                  <a:srgbClr val="404040"/>
                </a:solidFill>
                <a:latin typeface="Calibri Light"/>
                <a:ea typeface="Calibri Light"/>
                <a:cs typeface="Calibri Light"/>
              </a:rPr>
              <a:t>url</a:t>
            </a:r>
            <a:r>
              <a:rPr lang="es-ES" dirty="0">
                <a:solidFill>
                  <a:srgbClr val="404040"/>
                </a:solidFill>
                <a:latin typeface="Calibri Light"/>
                <a:ea typeface="Calibri Light"/>
                <a:cs typeface="Calibri Light"/>
              </a:rPr>
              <a:t> del recurso que se usara.</a:t>
            </a:r>
            <a:endParaRPr lang="es-ES" dirty="0">
              <a:solidFill>
                <a:srgbClr val="000000"/>
              </a:solidFill>
              <a:latin typeface="Calibri Light"/>
              <a:ea typeface="Calibri Light"/>
              <a:cs typeface="Calibri Light"/>
            </a:endParaRPr>
          </a:p>
          <a:p>
            <a:pPr>
              <a:lnSpc>
                <a:spcPct val="160000"/>
              </a:lnSpc>
              <a:buFont typeface="Wingdings,Sans-Serif" panose="020F0502020204030204" pitchFamily="34" charset="0"/>
              <a:buChar char="Ø"/>
            </a:pPr>
            <a:r>
              <a:rPr lang="es-ES" err="1">
                <a:solidFill>
                  <a:schemeClr val="accent1"/>
                </a:solidFill>
                <a:latin typeface="Calibri Light"/>
                <a:ea typeface="Calibri Light"/>
                <a:cs typeface="Calibri Light"/>
              </a:rPr>
              <a:t>DataType</a:t>
            </a:r>
            <a:r>
              <a:rPr lang="es-ES" dirty="0">
                <a:solidFill>
                  <a:schemeClr val="accent1"/>
                </a:solidFill>
                <a:latin typeface="Calibri Light"/>
                <a:ea typeface="Calibri Light"/>
                <a:cs typeface="Calibri Light"/>
              </a:rPr>
              <a:t>:</a:t>
            </a:r>
            <a:r>
              <a:rPr lang="es-ES" dirty="0">
                <a:solidFill>
                  <a:srgbClr val="404040"/>
                </a:solidFill>
                <a:latin typeface="Calibri Light"/>
                <a:ea typeface="Calibri Light"/>
                <a:cs typeface="Calibri Light"/>
              </a:rPr>
              <a:t> Especifica el tipo de dato que se espera recibir.</a:t>
            </a:r>
          </a:p>
          <a:p>
            <a:pPr>
              <a:lnSpc>
                <a:spcPct val="160000"/>
              </a:lnSpc>
              <a:buFont typeface="Wingdings,Sans-Serif" panose="020F0502020204030204" pitchFamily="34" charset="0"/>
              <a:buChar char="Ø"/>
            </a:pPr>
            <a:r>
              <a:rPr lang="es-ES" dirty="0" err="1">
                <a:solidFill>
                  <a:schemeClr val="accent1"/>
                </a:solidFill>
                <a:latin typeface="Calibri Light"/>
                <a:ea typeface="Calibri Light"/>
                <a:cs typeface="Calibri Light"/>
              </a:rPr>
              <a:t>Success</a:t>
            </a:r>
            <a:r>
              <a:rPr lang="es-ES" dirty="0">
                <a:solidFill>
                  <a:schemeClr val="accent1"/>
                </a:solidFill>
                <a:latin typeface="Calibri Light"/>
                <a:ea typeface="Calibri Light"/>
                <a:cs typeface="Calibri Light"/>
              </a:rPr>
              <a:t> o error: </a:t>
            </a:r>
            <a:r>
              <a:rPr lang="es-ES" dirty="0">
                <a:solidFill>
                  <a:srgbClr val="404040"/>
                </a:solidFill>
                <a:latin typeface="Calibri Light"/>
                <a:ea typeface="Calibri Light"/>
                <a:cs typeface="Calibri Light"/>
              </a:rPr>
              <a:t>Especifica la función que se ejecutara si la llamada AJAX es exitoso o falla.</a:t>
            </a:r>
            <a:endParaRPr lang="es-ES" dirty="0"/>
          </a:p>
          <a:p>
            <a:pPr marL="342900" indent="-342900">
              <a:lnSpc>
                <a:spcPct val="160000"/>
              </a:lnSpc>
              <a:buFont typeface="Wingdings" panose="020F0502020204030204" pitchFamily="34" charset="0"/>
              <a:buChar char="Ø"/>
            </a:pPr>
            <a:endParaRPr lang="es-ES" sz="1700" dirty="0">
              <a:solidFill>
                <a:srgbClr val="000000"/>
              </a:solidFill>
              <a:latin typeface="Calibri Light"/>
              <a:ea typeface="Roboto"/>
              <a:cs typeface="Roboto"/>
            </a:endParaRPr>
          </a:p>
          <a:p>
            <a:pPr marL="0" indent="0">
              <a:lnSpc>
                <a:spcPct val="160000"/>
              </a:lnSpc>
              <a:buNone/>
            </a:pPr>
            <a:endParaRPr lang="es-ES" sz="1700" dirty="0">
              <a:solidFill>
                <a:srgbClr val="000000"/>
              </a:solidFill>
              <a:latin typeface="Roboto"/>
              <a:ea typeface="Roboto"/>
              <a:cs typeface="Roboto"/>
            </a:endParaRPr>
          </a:p>
          <a:p>
            <a:pPr marL="0" indent="0">
              <a:lnSpc>
                <a:spcPct val="150000"/>
              </a:lnSpc>
              <a:buNone/>
            </a:pPr>
            <a:endParaRPr lang="es-ES">
              <a:solidFill>
                <a:srgbClr val="000000"/>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31</a:t>
            </a:fld>
            <a:endParaRPr lang="es-ES"/>
          </a:p>
        </p:txBody>
      </p:sp>
    </p:spTree>
    <p:extLst>
      <p:ext uri="{BB962C8B-B14F-4D97-AF65-F5344CB8AC3E}">
        <p14:creationId xmlns:p14="http://schemas.microsoft.com/office/powerpoint/2010/main" val="2134305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r>
              <a:rPr lang="es-ES" sz="3600" b="1">
                <a:solidFill>
                  <a:srgbClr val="FFFFFF"/>
                </a:solidFill>
                <a:latin typeface="Calibri Light"/>
                <a:ea typeface="Calibri"/>
                <a:cs typeface="Calibri"/>
              </a:rPr>
              <a:t>Referencias</a:t>
            </a:r>
            <a:endParaRPr lang="es-ES" sz="3600"/>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034347" y="266128"/>
            <a:ext cx="6413663" cy="6196739"/>
          </a:xfrm>
        </p:spPr>
        <p:txBody>
          <a:bodyPr vert="horz" lIns="0" tIns="0" rIns="0" bIns="0" rtlCol="0" anchor="t">
            <a:noAutofit/>
          </a:bodyPr>
          <a:lstStyle/>
          <a:p>
            <a:pPr marL="0" indent="0">
              <a:lnSpc>
                <a:spcPct val="150000"/>
              </a:lnSpc>
              <a:buNone/>
            </a:pPr>
            <a:r>
              <a:rPr lang="es-ES" sz="1400" b="1" dirty="0">
                <a:solidFill>
                  <a:schemeClr val="tx1"/>
                </a:solidFill>
                <a:latin typeface="Calibri Light"/>
                <a:ea typeface="+mn-lt"/>
                <a:cs typeface="+mn-lt"/>
              </a:rPr>
              <a:t>AJAX y jQuery:</a:t>
            </a:r>
            <a:endParaRPr lang="es-ES">
              <a:ea typeface="Calibri" panose="020F0502020204030204"/>
              <a:cs typeface="Calibri" panose="020F0502020204030204"/>
            </a:endParaRPr>
          </a:p>
          <a:p>
            <a:pPr>
              <a:lnSpc>
                <a:spcPct val="150000"/>
              </a:lnSpc>
              <a:buFont typeface="Wingdings"/>
              <a:buChar char="Ø"/>
            </a:pPr>
            <a:r>
              <a:rPr lang="es-ES" sz="1400" dirty="0">
                <a:solidFill>
                  <a:schemeClr val="tx1"/>
                </a:solidFill>
                <a:latin typeface="Calibri Light"/>
                <a:ea typeface="+mn-lt"/>
                <a:cs typeface="+mn-lt"/>
              </a:rPr>
              <a:t>MDN Web </a:t>
            </a:r>
            <a:r>
              <a:rPr lang="es-ES" sz="1400" err="1">
                <a:solidFill>
                  <a:schemeClr val="tx1"/>
                </a:solidFill>
                <a:latin typeface="Calibri Light"/>
                <a:ea typeface="+mn-lt"/>
                <a:cs typeface="+mn-lt"/>
              </a:rPr>
              <a:t>Docs</a:t>
            </a:r>
            <a:r>
              <a:rPr lang="es-ES" sz="1400" dirty="0">
                <a:solidFill>
                  <a:schemeClr val="tx1"/>
                </a:solidFill>
                <a:latin typeface="Calibri Light"/>
                <a:ea typeface="+mn-lt"/>
                <a:cs typeface="+mn-lt"/>
              </a:rPr>
              <a:t>, "</a:t>
            </a:r>
            <a:r>
              <a:rPr lang="es-ES" sz="1400" err="1">
                <a:solidFill>
                  <a:schemeClr val="tx1"/>
                </a:solidFill>
                <a:latin typeface="Calibri Light"/>
                <a:ea typeface="+mn-lt"/>
                <a:cs typeface="+mn-lt"/>
              </a:rPr>
              <a:t>Using</a:t>
            </a:r>
            <a:r>
              <a:rPr lang="es-ES" sz="1400" dirty="0">
                <a:solidFill>
                  <a:schemeClr val="tx1"/>
                </a:solidFill>
                <a:latin typeface="Calibri Light"/>
                <a:ea typeface="+mn-lt"/>
                <a:cs typeface="+mn-lt"/>
              </a:rPr>
              <a:t> </a:t>
            </a:r>
            <a:r>
              <a:rPr lang="es-ES" sz="1400" err="1">
                <a:solidFill>
                  <a:schemeClr val="tx1"/>
                </a:solidFill>
                <a:latin typeface="Calibri Light"/>
                <a:ea typeface="+mn-lt"/>
                <a:cs typeface="+mn-lt"/>
              </a:rPr>
              <a:t>Fetch</a:t>
            </a:r>
            <a:r>
              <a:rPr lang="es-ES" sz="1400" dirty="0">
                <a:solidFill>
                  <a:schemeClr val="tx1"/>
                </a:solidFill>
                <a:latin typeface="Calibri Light"/>
                <a:ea typeface="+mn-lt"/>
                <a:cs typeface="+mn-lt"/>
              </a:rPr>
              <a:t>," : </a:t>
            </a:r>
            <a:r>
              <a:rPr lang="es-ES" sz="1400" dirty="0">
                <a:solidFill>
                  <a:schemeClr val="accent1"/>
                </a:solidFill>
                <a:latin typeface="Calibri Light"/>
                <a:ea typeface="+mn-lt"/>
                <a:cs typeface="+mn-lt"/>
              </a:rPr>
              <a:t>https://developer.mozilla.org/en-US/docs/Web/API/Fetch_API/Using_Fetch</a:t>
            </a:r>
          </a:p>
          <a:p>
            <a:pPr>
              <a:lnSpc>
                <a:spcPct val="150000"/>
              </a:lnSpc>
              <a:buFont typeface="Wingdings"/>
              <a:buChar char="Ø"/>
            </a:pPr>
            <a:r>
              <a:rPr lang="es-ES" sz="1400" dirty="0">
                <a:solidFill>
                  <a:schemeClr val="tx1"/>
                </a:solidFill>
                <a:latin typeface="Calibri Light"/>
                <a:ea typeface="+mn-lt"/>
                <a:cs typeface="+mn-lt"/>
              </a:rPr>
              <a:t>Axios </a:t>
            </a:r>
            <a:r>
              <a:rPr lang="es-ES" sz="140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err="1">
                <a:solidFill>
                  <a:schemeClr val="tx1"/>
                </a:solidFill>
                <a:latin typeface="Calibri Light"/>
                <a:ea typeface="+mn-lt"/>
                <a:cs typeface="+mn-lt"/>
              </a:rPr>
              <a:t>Getting</a:t>
            </a:r>
            <a:r>
              <a:rPr lang="es-ES" sz="1400" dirty="0">
                <a:solidFill>
                  <a:schemeClr val="tx1"/>
                </a:solidFill>
                <a:latin typeface="Calibri Light"/>
                <a:ea typeface="+mn-lt"/>
                <a:cs typeface="+mn-lt"/>
              </a:rPr>
              <a:t> </a:t>
            </a:r>
            <a:r>
              <a:rPr lang="es-ES" sz="1400" err="1">
                <a:solidFill>
                  <a:schemeClr val="tx1"/>
                </a:solidFill>
                <a:latin typeface="Calibri Light"/>
                <a:ea typeface="+mn-lt"/>
                <a:cs typeface="+mn-lt"/>
              </a:rPr>
              <a:t>Started</a:t>
            </a:r>
            <a:r>
              <a:rPr lang="es-ES" sz="1400" dirty="0">
                <a:solidFill>
                  <a:schemeClr val="tx1"/>
                </a:solidFill>
                <a:latin typeface="Calibri Light"/>
                <a:ea typeface="+mn-lt"/>
                <a:cs typeface="+mn-lt"/>
              </a:rPr>
              <a:t>,".</a:t>
            </a:r>
          </a:p>
          <a:p>
            <a:pPr>
              <a:lnSpc>
                <a:spcPct val="150000"/>
              </a:lnSpc>
              <a:buFont typeface="Wingdings"/>
              <a:buChar char="Ø"/>
            </a:pPr>
            <a:r>
              <a:rPr lang="es-ES" sz="1400" dirty="0">
                <a:solidFill>
                  <a:schemeClr val="tx1"/>
                </a:solidFill>
                <a:latin typeface="Calibri Light"/>
                <a:ea typeface="+mn-lt"/>
                <a:cs typeface="+mn-lt"/>
              </a:rPr>
              <a:t>jQuery API </a:t>
            </a:r>
            <a:r>
              <a:rPr lang="es-ES" sz="140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err="1">
                <a:solidFill>
                  <a:schemeClr val="tx1"/>
                </a:solidFill>
                <a:latin typeface="Calibri Light"/>
                <a:ea typeface="+mn-lt"/>
                <a:cs typeface="+mn-lt"/>
              </a:rPr>
              <a:t>jQuery.ajax</a:t>
            </a:r>
            <a:r>
              <a:rPr lang="es-ES" sz="1400" dirty="0">
                <a:solidFill>
                  <a:schemeClr val="tx1"/>
                </a:solidFill>
                <a:latin typeface="Calibri Light"/>
                <a:ea typeface="+mn-lt"/>
                <a:cs typeface="+mn-lt"/>
              </a:rPr>
              <a:t>()" .</a:t>
            </a:r>
            <a:endParaRPr lang="es-ES" sz="1400">
              <a:solidFill>
                <a:schemeClr val="tx1"/>
              </a:solidFill>
              <a:latin typeface="Calibri Light"/>
              <a:ea typeface="Calibri Light"/>
              <a:cs typeface="Calibri Light"/>
            </a:endParaRPr>
          </a:p>
          <a:p>
            <a:pPr>
              <a:lnSpc>
                <a:spcPct val="150000"/>
              </a:lnSpc>
              <a:buFont typeface="Wingdings" panose="020F0502020204030204" pitchFamily="34" charset="0"/>
              <a:buChar char="Ø"/>
            </a:pPr>
            <a:r>
              <a:rPr lang="es-ES" sz="1400" b="1" dirty="0">
                <a:solidFill>
                  <a:schemeClr val="tx1"/>
                </a:solidFill>
                <a:latin typeface="Calibri Light"/>
                <a:ea typeface="+mn-lt"/>
                <a:cs typeface="+mn-lt"/>
              </a:rPr>
              <a:t>jQuery Métodos:</a:t>
            </a: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dirty="0" err="1">
                <a:solidFill>
                  <a:schemeClr val="tx1"/>
                </a:solidFill>
                <a:latin typeface="Calibri Light"/>
                <a:ea typeface="+mn-lt"/>
                <a:cs typeface="+mn-lt"/>
              </a:rPr>
              <a:t>Selectors</a:t>
            </a:r>
            <a:r>
              <a:rPr lang="es-ES" sz="1400" dirty="0">
                <a:solidFill>
                  <a:schemeClr val="tx1"/>
                </a:solidFill>
                <a:latin typeface="Calibri Light"/>
                <a:ea typeface="+mn-lt"/>
                <a:cs typeface="+mn-lt"/>
              </a:rPr>
              <a:t>,".</a:t>
            </a: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"DOM </a:t>
            </a:r>
            <a:r>
              <a:rPr lang="es-ES" sz="1400" dirty="0" err="1">
                <a:solidFill>
                  <a:schemeClr val="tx1"/>
                </a:solidFill>
                <a:latin typeface="Calibri Light"/>
                <a:ea typeface="+mn-lt"/>
                <a:cs typeface="+mn-lt"/>
              </a:rPr>
              <a:t>Manipulation</a:t>
            </a:r>
            <a:r>
              <a:rPr lang="es-ES" sz="1400" dirty="0">
                <a:solidFill>
                  <a:schemeClr val="tx1"/>
                </a:solidFill>
                <a:latin typeface="Calibri Light"/>
                <a:ea typeface="+mn-lt"/>
                <a:cs typeface="+mn-lt"/>
              </a:rPr>
              <a:t>,".</a:t>
            </a: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dirty="0" err="1">
                <a:solidFill>
                  <a:schemeClr val="tx1"/>
                </a:solidFill>
                <a:latin typeface="Calibri Light"/>
                <a:ea typeface="+mn-lt"/>
                <a:cs typeface="+mn-lt"/>
              </a:rPr>
              <a:t>Attributes</a:t>
            </a:r>
            <a:r>
              <a:rPr lang="es-ES" sz="1400" dirty="0">
                <a:solidFill>
                  <a:schemeClr val="tx1"/>
                </a:solidFill>
                <a:latin typeface="Calibri Light"/>
                <a:ea typeface="+mn-lt"/>
                <a:cs typeface="+mn-lt"/>
              </a:rPr>
              <a:t>,".</a:t>
            </a: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dirty="0" err="1">
                <a:solidFill>
                  <a:schemeClr val="tx1"/>
                </a:solidFill>
                <a:latin typeface="Calibri Light"/>
                <a:ea typeface="+mn-lt"/>
                <a:cs typeface="+mn-lt"/>
              </a:rPr>
              <a:t>Events</a:t>
            </a:r>
            <a:r>
              <a:rPr lang="es-ES" sz="1400" dirty="0">
                <a:solidFill>
                  <a:schemeClr val="tx1"/>
                </a:solidFill>
                <a:latin typeface="Calibri Light"/>
                <a:ea typeface="+mn-lt"/>
                <a:cs typeface="+mn-lt"/>
              </a:rPr>
              <a:t>,".</a:t>
            </a:r>
            <a:endParaRPr lang="en-US" sz="1400" dirty="0">
              <a:solidFill>
                <a:schemeClr val="tx1"/>
              </a:solidFill>
              <a:latin typeface="Calibri Light"/>
              <a:ea typeface="+mn-lt"/>
              <a:cs typeface="+mn-lt"/>
            </a:endParaRP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dirty="0" err="1">
                <a:solidFill>
                  <a:schemeClr val="tx1"/>
                </a:solidFill>
                <a:latin typeface="Calibri Light"/>
                <a:ea typeface="+mn-lt"/>
                <a:cs typeface="+mn-lt"/>
              </a:rPr>
              <a:t>Effects</a:t>
            </a:r>
            <a:r>
              <a:rPr lang="es-ES" sz="1400" dirty="0">
                <a:solidFill>
                  <a:schemeClr val="tx1"/>
                </a:solidFill>
                <a:latin typeface="Calibri Light"/>
                <a:ea typeface="+mn-lt"/>
                <a:cs typeface="+mn-lt"/>
              </a:rPr>
              <a:t>,".</a:t>
            </a:r>
            <a:endParaRPr lang="es-ES" sz="1400" dirty="0">
              <a:solidFill>
                <a:schemeClr val="tx1"/>
              </a:solidFill>
              <a:latin typeface="Calibri Light"/>
              <a:ea typeface="Calibri Light"/>
              <a:cs typeface="Calibri Light"/>
            </a:endParaRP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"Ajax,".</a:t>
            </a:r>
            <a:endParaRPr lang="es-ES" sz="1400" dirty="0">
              <a:solidFill>
                <a:schemeClr val="tx1"/>
              </a:solidFill>
              <a:latin typeface="Calibri Light"/>
              <a:ea typeface="Calibri Light"/>
              <a:cs typeface="Calibri Light"/>
            </a:endParaRPr>
          </a:p>
          <a:p>
            <a:pPr>
              <a:lnSpc>
                <a:spcPct val="150000"/>
              </a:lnSpc>
              <a:buFont typeface="Wingdings"/>
              <a:buChar char="Ø"/>
            </a:pPr>
            <a:r>
              <a:rPr lang="es-ES" sz="1400" dirty="0">
                <a:solidFill>
                  <a:schemeClr val="tx1"/>
                </a:solidFill>
                <a:latin typeface="Calibri Light"/>
                <a:ea typeface="+mn-lt"/>
                <a:cs typeface="+mn-lt"/>
              </a:rPr>
              <a:t>jQuery API </a:t>
            </a:r>
            <a:r>
              <a:rPr lang="es-ES" sz="1400" dirty="0" err="1">
                <a:solidFill>
                  <a:schemeClr val="tx1"/>
                </a:solidFill>
                <a:latin typeface="Calibri Light"/>
                <a:ea typeface="+mn-lt"/>
                <a:cs typeface="+mn-lt"/>
              </a:rPr>
              <a:t>Documentation</a:t>
            </a:r>
            <a:r>
              <a:rPr lang="es-ES" sz="1400" dirty="0">
                <a:solidFill>
                  <a:schemeClr val="tx1"/>
                </a:solidFill>
                <a:latin typeface="Calibri Light"/>
                <a:ea typeface="+mn-lt"/>
                <a:cs typeface="+mn-lt"/>
              </a:rPr>
              <a:t>, "</a:t>
            </a:r>
            <a:r>
              <a:rPr lang="es-ES" sz="1400" dirty="0" err="1">
                <a:solidFill>
                  <a:schemeClr val="tx1"/>
                </a:solidFill>
                <a:latin typeface="Calibri Light"/>
                <a:ea typeface="+mn-lt"/>
                <a:cs typeface="+mn-lt"/>
              </a:rPr>
              <a:t>Utilities</a:t>
            </a:r>
            <a:r>
              <a:rPr lang="es-ES" sz="1400" dirty="0">
                <a:solidFill>
                  <a:schemeClr val="tx1"/>
                </a:solidFill>
                <a:latin typeface="Calibri Light"/>
                <a:ea typeface="+mn-lt"/>
                <a:cs typeface="+mn-lt"/>
              </a:rPr>
              <a:t>,".</a:t>
            </a:r>
            <a:endParaRPr lang="es-ES" sz="1400" dirty="0">
              <a:solidFill>
                <a:schemeClr val="tx1"/>
              </a:solidFill>
              <a:latin typeface="Calibri Light"/>
              <a:ea typeface="Calibri Light"/>
              <a:cs typeface="Calibri Light"/>
            </a:endParaRPr>
          </a:p>
          <a:p>
            <a:pPr>
              <a:buFont typeface="Wingdings"/>
              <a:buChar char="Ø"/>
            </a:pPr>
            <a:endParaRPr lang="es-ES" sz="1800" dirty="0">
              <a:solidFill>
                <a:schemeClr val="tx1"/>
              </a:solidFill>
              <a:latin typeface="Calibri"/>
              <a:ea typeface="Calibri"/>
              <a:cs typeface="Calibri"/>
            </a:endParaRPr>
          </a:p>
          <a:p>
            <a:pPr>
              <a:lnSpc>
                <a:spcPct val="150000"/>
              </a:lnSpc>
              <a:buFont typeface="Wingdings"/>
              <a:buChar char="Ø"/>
            </a:pPr>
            <a:endParaRPr lang="es-ES" sz="1800" dirty="0">
              <a:solidFill>
                <a:schemeClr val="tx1"/>
              </a:solidFill>
              <a:latin typeface="Calibri"/>
              <a:ea typeface="Calibri"/>
              <a:cs typeface="Calibri"/>
            </a:endParaRPr>
          </a:p>
          <a:p>
            <a:pPr marL="0" indent="0">
              <a:lnSpc>
                <a:spcPct val="150000"/>
              </a:lnSpc>
              <a:buNone/>
            </a:pPr>
            <a:endParaRPr lang="es-ES" sz="1200">
              <a:solidFill>
                <a:schemeClr val="tx1"/>
              </a:solidFill>
              <a:latin typeface="Calibri"/>
              <a:ea typeface="Calibri"/>
              <a:cs typeface="Calibri"/>
            </a:endParaRPr>
          </a:p>
          <a:p>
            <a:pPr marL="0" indent="0">
              <a:lnSpc>
                <a:spcPct val="150000"/>
              </a:lnSpc>
              <a:buNone/>
            </a:pPr>
            <a:br>
              <a:rPr lang="en-US" dirty="0">
                <a:ea typeface="Calibri"/>
                <a:cs typeface="Calibri"/>
              </a:rPr>
            </a:br>
            <a:br>
              <a:rPr lang="en-US" dirty="0"/>
            </a:br>
            <a:endParaRPr lang="es-ES">
              <a:ea typeface="Calibri" panose="020F0502020204030204"/>
              <a:cs typeface="Calibri" panose="020F0502020204030204"/>
            </a:endParaRPr>
          </a:p>
          <a:p>
            <a:pPr marL="0" indent="0">
              <a:lnSpc>
                <a:spcPct val="150000"/>
              </a:lnSpc>
              <a:buNone/>
            </a:pPr>
            <a:br>
              <a:rPr lang="es-ES" sz="1600" dirty="0">
                <a:ea typeface="+mn-lt"/>
                <a:cs typeface="+mn-lt"/>
              </a:rPr>
            </a:br>
            <a:endParaRPr lang="es-ES" sz="1600">
              <a:solidFill>
                <a:srgbClr val="404040"/>
              </a:solidFill>
              <a:latin typeface="Calibri"/>
              <a:ea typeface="Calibri"/>
              <a:cs typeface="Calibri"/>
            </a:endParaRPr>
          </a:p>
          <a:p>
            <a:pPr>
              <a:lnSpc>
                <a:spcPct val="150000"/>
              </a:lnSpc>
              <a:buFont typeface="Wingdings" panose="020F0502020204030204" pitchFamily="34" charset="0"/>
              <a:buChar char="Ø"/>
            </a:pPr>
            <a:endParaRPr lang="es-ES" sz="1400">
              <a:solidFill>
                <a:srgbClr val="1CADE4"/>
              </a:solidFill>
              <a:latin typeface="Calibri"/>
              <a:ea typeface="Calibri"/>
              <a:cs typeface="Calibri"/>
            </a:endParaRPr>
          </a:p>
          <a:p>
            <a:pPr>
              <a:lnSpc>
                <a:spcPct val="150000"/>
              </a:lnSpc>
              <a:buFont typeface="Wingdings" panose="020F0502020204030204" pitchFamily="34" charset="0"/>
              <a:buChar char="Ø"/>
            </a:pPr>
            <a:endParaRPr lang="es-ES" sz="1400">
              <a:latin typeface="Calibri"/>
              <a:ea typeface="Calibri"/>
              <a:cs typeface="Calibri"/>
            </a:endParaRPr>
          </a:p>
          <a:p>
            <a:pPr>
              <a:lnSpc>
                <a:spcPct val="150000"/>
              </a:lnSpc>
              <a:buFont typeface="Wingdings" panose="020F0502020204030204" pitchFamily="34" charset="0"/>
              <a:buChar char="Ø"/>
            </a:pPr>
            <a:endParaRPr lang="es-ES">
              <a:latin typeface="Calibri Light"/>
              <a:ea typeface="Calibri Light"/>
              <a:cs typeface="Calibri Light"/>
            </a:endParaRPr>
          </a:p>
          <a:p>
            <a:pPr>
              <a:lnSpc>
                <a:spcPct val="150000"/>
              </a:lnSpc>
              <a:buFont typeface="Wingdings" panose="020F0502020204030204" pitchFamily="34" charset="0"/>
              <a:buChar char="Ø"/>
            </a:pPr>
            <a:endParaRPr lang="es-ES">
              <a:latin typeface="Calibri"/>
              <a:ea typeface="+mn-lt"/>
              <a:cs typeface="Calibri"/>
            </a:endParaRPr>
          </a:p>
          <a:p>
            <a:pPr>
              <a:buNone/>
            </a:pPr>
            <a:endParaRPr lang="es-ES">
              <a:latin typeface="Calibri"/>
              <a:ea typeface="+mn-lt"/>
              <a:cs typeface="Calibri"/>
            </a:endParaRPr>
          </a:p>
          <a:p>
            <a:pPr marL="0" indent="0">
              <a:buNone/>
            </a:pPr>
            <a:endParaRPr lang="es-ES" sz="1100">
              <a:latin typeface="Calibri"/>
              <a:ea typeface="+mn-lt"/>
              <a:cs typeface="Calibri"/>
            </a:endParaRPr>
          </a:p>
          <a:p>
            <a:pPr>
              <a:buFont typeface="Wingdings" panose="020F0502020204030204" pitchFamily="34" charset="0"/>
              <a:buChar char="Ø"/>
            </a:pPr>
            <a:endParaRPr lang="es-ES">
              <a:latin typeface="Calibri Light"/>
              <a:ea typeface="+mn-lt"/>
              <a:cs typeface="Arial"/>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a:ea typeface="+mn-lt"/>
              <a:cs typeface="+mn-lt"/>
            </a:endParaRPr>
          </a:p>
          <a:p>
            <a:pPr>
              <a:buFont typeface="Wingdings" panose="020F0502020204030204" pitchFamily="34" charset="0"/>
              <a:buChar char="Ø"/>
            </a:pPr>
            <a:endParaRPr lang="es-ES">
              <a:latin typeface="Calibri Light"/>
              <a:ea typeface="+mn-lt"/>
              <a:cs typeface="+mn-lt"/>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32</a:t>
            </a:fld>
            <a:endParaRPr lang="es-ES">
              <a:solidFill>
                <a:schemeClr val="tx2"/>
              </a:solidFill>
            </a:endParaRPr>
          </a:p>
        </p:txBody>
      </p:sp>
    </p:spTree>
    <p:extLst>
      <p:ext uri="{BB962C8B-B14F-4D97-AF65-F5344CB8AC3E}">
        <p14:creationId xmlns:p14="http://schemas.microsoft.com/office/powerpoint/2010/main" val="3111936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86785" y="435760"/>
            <a:ext cx="4551609" cy="4300095"/>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mn-lt"/>
                <a:cs typeface="+mn-lt"/>
              </a:rPr>
              <a:t>¿Qué hace AJAX?</a:t>
            </a:r>
            <a:endParaRPr lang="es-ES" b="1" dirty="0">
              <a:latin typeface="Calibri Light"/>
            </a:endParaRPr>
          </a:p>
          <a:p>
            <a:pPr marL="0" indent="0">
              <a:lnSpc>
                <a:spcPct val="150000"/>
              </a:lnSpc>
              <a:buNone/>
            </a:pPr>
            <a:r>
              <a:rPr lang="es-ES" dirty="0">
                <a:solidFill>
                  <a:schemeClr val="accent1"/>
                </a:solidFill>
                <a:latin typeface="Calibri Light"/>
                <a:ea typeface="Calibri Light"/>
                <a:cs typeface="Calibri Light"/>
              </a:rPr>
              <a:t>AJAX</a:t>
            </a:r>
            <a:r>
              <a:rPr lang="es-ES" dirty="0">
                <a:latin typeface="Calibri Light"/>
                <a:ea typeface="Calibri Light"/>
                <a:cs typeface="Calibri Light"/>
              </a:rPr>
              <a:t> funciona mediante una solicitud HTTP asíncrona desde el cliente (navegador) al servidor, que devuelve una respuesta en formato XML o JSON. </a:t>
            </a: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4</a:t>
            </a:fld>
            <a:endParaRPr lang="es-ES"/>
          </a:p>
        </p:txBody>
      </p:sp>
      <p:pic>
        <p:nvPicPr>
          <p:cNvPr id="4" name="Imagen 3" descr="Texto&#10;&#10;Descripción generada automáticamente">
            <a:extLst>
              <a:ext uri="{FF2B5EF4-FFF2-40B4-BE49-F238E27FC236}">
                <a16:creationId xmlns:a16="http://schemas.microsoft.com/office/drawing/2014/main" id="{1C7B80DC-27CE-801B-DCC3-35E346CA2298}"/>
              </a:ext>
            </a:extLst>
          </p:cNvPr>
          <p:cNvPicPr>
            <a:picLocks noChangeAspect="1"/>
          </p:cNvPicPr>
          <p:nvPr/>
        </p:nvPicPr>
        <p:blipFill>
          <a:blip r:embed="rId2"/>
          <a:stretch>
            <a:fillRect/>
          </a:stretch>
        </p:blipFill>
        <p:spPr>
          <a:xfrm>
            <a:off x="5898839" y="1816874"/>
            <a:ext cx="5424587" cy="2920519"/>
          </a:xfrm>
          <a:prstGeom prst="rect">
            <a:avLst/>
          </a:prstGeom>
        </p:spPr>
      </p:pic>
    </p:spTree>
    <p:extLst>
      <p:ext uri="{BB962C8B-B14F-4D97-AF65-F5344CB8AC3E}">
        <p14:creationId xmlns:p14="http://schemas.microsoft.com/office/powerpoint/2010/main" val="2460935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95444" y="857983"/>
            <a:ext cx="8341888" cy="4048298"/>
          </a:xfrm>
        </p:spPr>
        <p:txBody>
          <a:bodyPr vert="horz" lIns="0" tIns="45720" rIns="0" bIns="45720" rtlCol="0" anchor="t">
            <a:normAutofit fontScale="77500" lnSpcReduction="20000"/>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a:latin typeface="Calibri Light"/>
                <a:ea typeface="+mn-lt"/>
                <a:cs typeface="+mn-lt"/>
              </a:rPr>
              <a:t>Ventajas</a:t>
            </a:r>
            <a:endParaRPr lang="es-ES" b="1" err="1">
              <a:latin typeface="Calibri Light"/>
              <a:ea typeface="+mn-lt"/>
              <a:cs typeface="+mn-lt"/>
            </a:endParaRP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Uso de tecnologías ya existentes.</a:t>
            </a: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Soportada por la mayoría de los navegadores modernos.</a:t>
            </a: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Presenta interactividad. El usuario no tiene que esperar hasta que lleguen los datos del servidor.</a:t>
            </a: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Portabilidad (no requiere </a:t>
            </a:r>
            <a:r>
              <a:rPr lang="es-ES" err="1">
                <a:solidFill>
                  <a:schemeClr val="tx1"/>
                </a:solidFill>
                <a:latin typeface="Calibri Light"/>
                <a:ea typeface="Calibri"/>
                <a:cs typeface="Calibri"/>
              </a:rPr>
              <a:t>plug</a:t>
            </a:r>
            <a:r>
              <a:rPr lang="es-ES">
                <a:solidFill>
                  <a:schemeClr val="tx1"/>
                </a:solidFill>
                <a:latin typeface="Calibri Light"/>
                <a:ea typeface="Calibri"/>
                <a:cs typeface="Calibri"/>
              </a:rPr>
              <a:t>-in como Flash y Applet de Java)</a:t>
            </a: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Mayor velocidad, esto debido que no hay que retornar toda la página nuevamente.</a:t>
            </a:r>
          </a:p>
          <a:p>
            <a:pPr marL="342900" indent="-342900">
              <a:lnSpc>
                <a:spcPct val="150000"/>
              </a:lnSpc>
              <a:buFont typeface="Wingdings" panose="020F0502020204030204" pitchFamily="34" charset="0"/>
              <a:buChar char="Ø"/>
            </a:pPr>
            <a:r>
              <a:rPr lang="es-ES">
                <a:solidFill>
                  <a:schemeClr val="tx1"/>
                </a:solidFill>
                <a:latin typeface="Calibri Light"/>
                <a:ea typeface="Calibri"/>
                <a:cs typeface="Calibri"/>
              </a:rPr>
              <a:t>La página se asemeja a una aplicación de escritorio.</a:t>
            </a:r>
          </a:p>
          <a:p>
            <a:pPr marL="0" indent="0">
              <a:lnSpc>
                <a:spcPct val="150000"/>
              </a:lnSpc>
              <a:buNone/>
            </a:pPr>
            <a:endParaRPr lang="es-ES">
              <a:solidFill>
                <a:srgbClr val="000000"/>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latin typeface="Calibri" panose="020F0502020204030204"/>
              <a:ea typeface="Calibri"/>
              <a:cs typeface="Calibri"/>
            </a:endParaRPr>
          </a:p>
          <a:p>
            <a:pPr>
              <a:buFont typeface="Wingdings" panose="020F0502020204030204" pitchFamily="34" charset="0"/>
              <a:buChar char="Ø"/>
            </a:pPr>
            <a:endParaRPr lang="es-ES">
              <a:solidFill>
                <a:srgbClr val="40404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5</a:t>
            </a:fld>
            <a:endParaRPr lang="es-ES"/>
          </a:p>
        </p:txBody>
      </p:sp>
    </p:spTree>
    <p:extLst>
      <p:ext uri="{BB962C8B-B14F-4D97-AF65-F5344CB8AC3E}">
        <p14:creationId xmlns:p14="http://schemas.microsoft.com/office/powerpoint/2010/main" val="1586551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86785" y="435760"/>
            <a:ext cx="10041471" cy="4300095"/>
          </a:xfrm>
        </p:spPr>
        <p:txBody>
          <a:bodyPr vert="horz" lIns="0" tIns="45720" rIns="0" bIns="45720" rtlCol="0" anchor="t">
            <a:normAutofit/>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3200" b="1" dirty="0">
                <a:latin typeface="Calibri Light"/>
                <a:ea typeface="+mn-lt"/>
                <a:cs typeface="+mn-lt"/>
              </a:rPr>
              <a:t>¿Qué es </a:t>
            </a:r>
            <a:r>
              <a:rPr lang="es-ES" sz="3200" b="1" dirty="0" err="1">
                <a:latin typeface="Calibri Light"/>
                <a:ea typeface="+mn-lt"/>
                <a:cs typeface="+mn-lt"/>
              </a:rPr>
              <a:t>XMLHttpRequest</a:t>
            </a:r>
            <a:r>
              <a:rPr lang="es-ES" sz="3200" b="1" dirty="0">
                <a:latin typeface="Calibri Light"/>
                <a:ea typeface="+mn-lt"/>
                <a:cs typeface="+mn-lt"/>
              </a:rPr>
              <a:t>?</a:t>
            </a:r>
            <a:endParaRPr lang="es-ES" b="1" dirty="0">
              <a:latin typeface="Calibri Light"/>
            </a:endParaRPr>
          </a:p>
          <a:p>
            <a:pPr marL="0" indent="0">
              <a:lnSpc>
                <a:spcPct val="150000"/>
              </a:lnSpc>
              <a:buNone/>
            </a:pPr>
            <a:r>
              <a:rPr lang="es-ES" dirty="0">
                <a:solidFill>
                  <a:schemeClr val="tx1"/>
                </a:solidFill>
                <a:latin typeface="Calibri Light"/>
                <a:ea typeface="Calibri Light"/>
                <a:cs typeface="Calibri Light"/>
              </a:rPr>
              <a:t>El objeto </a:t>
            </a:r>
            <a:r>
              <a:rPr lang="es-ES" err="1">
                <a:solidFill>
                  <a:schemeClr val="accent1"/>
                </a:solidFill>
                <a:latin typeface="Calibri Light"/>
                <a:ea typeface="Calibri Light"/>
                <a:cs typeface="Calibri Light"/>
              </a:rPr>
              <a:t>XMLHttppRequest</a:t>
            </a:r>
            <a:r>
              <a:rPr lang="es-ES" dirty="0">
                <a:solidFill>
                  <a:schemeClr val="accent1"/>
                </a:solidFill>
                <a:latin typeface="Calibri Light"/>
                <a:ea typeface="Calibri Light"/>
                <a:cs typeface="Calibri Light"/>
              </a:rPr>
              <a:t> </a:t>
            </a:r>
            <a:r>
              <a:rPr lang="es-ES" dirty="0">
                <a:solidFill>
                  <a:schemeClr val="tx1"/>
                </a:solidFill>
                <a:latin typeface="Calibri Light"/>
                <a:ea typeface="Calibri Light"/>
                <a:cs typeface="Calibri Light"/>
              </a:rPr>
              <a:t>es fundamental en el trabajo con AJAX, es un elemento que nos sirve para la comunicación interna con el servidor.</a:t>
            </a:r>
          </a:p>
          <a:p>
            <a:pPr marL="0" indent="0">
              <a:lnSpc>
                <a:spcPct val="150000"/>
              </a:lnSpc>
              <a:buNone/>
            </a:pPr>
            <a:r>
              <a:rPr lang="es-ES" dirty="0">
                <a:solidFill>
                  <a:schemeClr val="tx1"/>
                </a:solidFill>
                <a:latin typeface="Calibri Light"/>
                <a:ea typeface="Calibri Light"/>
                <a:cs typeface="Calibri Light"/>
              </a:rPr>
              <a:t>Este objeto nos permite enviar y recibir información, principalmente en formato </a:t>
            </a:r>
            <a:r>
              <a:rPr lang="es-ES" dirty="0">
                <a:solidFill>
                  <a:schemeClr val="accent1"/>
                </a:solidFill>
                <a:latin typeface="Calibri Light"/>
                <a:ea typeface="Calibri Light"/>
                <a:cs typeface="Calibri Light"/>
              </a:rPr>
              <a:t>XML</a:t>
            </a:r>
            <a:r>
              <a:rPr lang="es-ES" dirty="0">
                <a:solidFill>
                  <a:schemeClr val="tx1"/>
                </a:solidFill>
                <a:latin typeface="Calibri Light"/>
                <a:ea typeface="Calibri Light"/>
                <a:cs typeface="Calibri Light"/>
              </a:rPr>
              <a:t>, aunque puede ser en cualquier otro formato</a:t>
            </a:r>
            <a:r>
              <a:rPr lang="es-ES" dirty="0">
                <a:solidFill>
                  <a:schemeClr val="accent1"/>
                </a:solidFill>
                <a:latin typeface="Calibri Light"/>
                <a:ea typeface="Calibri Light"/>
                <a:cs typeface="Calibri Light"/>
              </a:rPr>
              <a:t>.</a:t>
            </a:r>
          </a:p>
          <a:p>
            <a:pPr>
              <a:lnSpc>
                <a:spcPct val="150000"/>
              </a:lnSpc>
              <a:buFont typeface="Wingdings" panose="020F0502020204030204" pitchFamily="34" charset="0"/>
              <a:buChar char="Ø"/>
            </a:pPr>
            <a:endParaRPr lang="es-ES" sz="1800">
              <a:solidFill>
                <a:schemeClr val="tx1"/>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6</a:t>
            </a:fld>
            <a:endParaRPr lang="es-ES"/>
          </a:p>
        </p:txBody>
      </p:sp>
    </p:spTree>
    <p:extLst>
      <p:ext uri="{BB962C8B-B14F-4D97-AF65-F5344CB8AC3E}">
        <p14:creationId xmlns:p14="http://schemas.microsoft.com/office/powerpoint/2010/main" val="256116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4A42C-ECEC-FBD9-87CC-8CB268196216}"/>
              </a:ext>
            </a:extLst>
          </p:cNvPr>
          <p:cNvSpPr>
            <a:spLocks noGrp="1"/>
          </p:cNvSpPr>
          <p:nvPr>
            <p:ph type="title"/>
          </p:nvPr>
        </p:nvSpPr>
        <p:spPr/>
        <p:txBody>
          <a:bodyPr/>
          <a:lstStyle/>
          <a:p>
            <a:r>
              <a:rPr lang="es-ES" sz="2800" b="1" dirty="0">
                <a:solidFill>
                  <a:schemeClr val="tx1"/>
                </a:solidFill>
                <a:ea typeface="Calibri Light"/>
                <a:cs typeface="Calibri Light"/>
              </a:rPr>
              <a:t>¿Cómo funciona AJAX?</a:t>
            </a:r>
            <a:endParaRPr lang="es-ES" dirty="0"/>
          </a:p>
        </p:txBody>
      </p:sp>
      <p:sp>
        <p:nvSpPr>
          <p:cNvPr id="5" name="CuadroTexto 4">
            <a:extLst>
              <a:ext uri="{FF2B5EF4-FFF2-40B4-BE49-F238E27FC236}">
                <a16:creationId xmlns:a16="http://schemas.microsoft.com/office/drawing/2014/main" id="{B442E00C-8566-4D5F-1560-DE66B0CB8215}"/>
              </a:ext>
            </a:extLst>
          </p:cNvPr>
          <p:cNvSpPr txBox="1"/>
          <p:nvPr/>
        </p:nvSpPr>
        <p:spPr>
          <a:xfrm>
            <a:off x="3867804" y="1982931"/>
            <a:ext cx="2609779" cy="40777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s-ES" b="1">
                <a:solidFill>
                  <a:schemeClr val="accent1"/>
                </a:solidFill>
                <a:latin typeface="Calibri Light"/>
                <a:ea typeface="Calibri"/>
                <a:cs typeface="Calibri"/>
              </a:rPr>
              <a:t>AJAX</a:t>
            </a:r>
            <a:endParaRPr lang="es-ES" b="1">
              <a:solidFill>
                <a:schemeClr val="accent1"/>
              </a:solidFill>
              <a:latin typeface="Calibri Light"/>
              <a:ea typeface="Calibri Light"/>
              <a:cs typeface="Calibri Light"/>
            </a:endParaRPr>
          </a:p>
          <a:p>
            <a:pPr marL="342900" indent="-342900">
              <a:lnSpc>
                <a:spcPct val="150000"/>
              </a:lnSpc>
              <a:buAutoNum type="arabicPeriod"/>
            </a:pPr>
            <a:r>
              <a:rPr lang="es-ES" sz="1300">
                <a:latin typeface="Calibri Light"/>
                <a:ea typeface="Calibri"/>
                <a:cs typeface="Calibri"/>
              </a:rPr>
              <a:t>El </a:t>
            </a:r>
            <a:r>
              <a:rPr lang="es-ES" sz="1300">
                <a:solidFill>
                  <a:srgbClr val="000000"/>
                </a:solidFill>
                <a:latin typeface="Calibri Light"/>
                <a:ea typeface="Calibri"/>
                <a:cs typeface="Calibri"/>
              </a:rPr>
              <a:t>navegador</a:t>
            </a:r>
            <a:r>
              <a:rPr lang="es-ES" sz="1300">
                <a:latin typeface="Calibri Light"/>
                <a:ea typeface="Calibri"/>
                <a:cs typeface="Calibri"/>
              </a:rPr>
              <a:t> crea una llamada JavaScript que luego activará </a:t>
            </a:r>
            <a:r>
              <a:rPr lang="es-ES" sz="1300" err="1">
                <a:latin typeface="Calibri Light"/>
                <a:ea typeface="Calibri"/>
                <a:cs typeface="Calibri"/>
              </a:rPr>
              <a:t>XMLHttpRequest</a:t>
            </a:r>
            <a:r>
              <a:rPr lang="es-ES" sz="1300">
                <a:latin typeface="Calibri Light"/>
                <a:ea typeface="Calibri"/>
                <a:cs typeface="Calibri"/>
              </a:rPr>
              <a:t>.</a:t>
            </a:r>
          </a:p>
          <a:p>
            <a:pPr marL="342900" indent="-342900">
              <a:lnSpc>
                <a:spcPct val="150000"/>
              </a:lnSpc>
              <a:buAutoNum type="arabicPeriod"/>
            </a:pPr>
            <a:r>
              <a:rPr lang="es-ES" sz="1300">
                <a:latin typeface="Calibri Light"/>
                <a:ea typeface="Calibri"/>
                <a:cs typeface="Calibri"/>
              </a:rPr>
              <a:t>El navegador web crea una solicitud HTTP al servidor.</a:t>
            </a:r>
          </a:p>
          <a:p>
            <a:pPr marL="342900" indent="-342900">
              <a:lnSpc>
                <a:spcPct val="150000"/>
              </a:lnSpc>
              <a:buAutoNum type="arabicPeriod"/>
            </a:pPr>
            <a:r>
              <a:rPr lang="es-ES" sz="1300">
                <a:latin typeface="Calibri Light"/>
                <a:ea typeface="Calibri"/>
                <a:cs typeface="Calibri"/>
              </a:rPr>
              <a:t>El servidor recibe, recupera y envía los datos al navegador web.</a:t>
            </a:r>
          </a:p>
          <a:p>
            <a:pPr marL="342900" indent="-342900">
              <a:lnSpc>
                <a:spcPct val="150000"/>
              </a:lnSpc>
              <a:buAutoNum type="arabicPeriod"/>
            </a:pPr>
            <a:r>
              <a:rPr lang="es-ES" sz="1300">
                <a:latin typeface="Calibri Light"/>
                <a:ea typeface="Calibri"/>
                <a:cs typeface="Calibri"/>
              </a:rPr>
              <a:t>El navegador web recibe los datos solicitados que aparecerán directamente en la página. No necesita recargar.</a:t>
            </a:r>
          </a:p>
        </p:txBody>
      </p:sp>
      <p:sp>
        <p:nvSpPr>
          <p:cNvPr id="7" name="CuadroTexto 6">
            <a:extLst>
              <a:ext uri="{FF2B5EF4-FFF2-40B4-BE49-F238E27FC236}">
                <a16:creationId xmlns:a16="http://schemas.microsoft.com/office/drawing/2014/main" id="{0847161A-26A8-0FEC-934D-9BDF1EA4EBD5}"/>
              </a:ext>
            </a:extLst>
          </p:cNvPr>
          <p:cNvSpPr txBox="1"/>
          <p:nvPr/>
        </p:nvSpPr>
        <p:spPr>
          <a:xfrm>
            <a:off x="1222454" y="1930976"/>
            <a:ext cx="2583800" cy="40777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s-ES" b="1" dirty="0">
                <a:solidFill>
                  <a:schemeClr val="accent1"/>
                </a:solidFill>
                <a:latin typeface="Calibri Light"/>
                <a:ea typeface="Calibri"/>
                <a:cs typeface="Calibri"/>
              </a:rPr>
              <a:t>JavaScript</a:t>
            </a:r>
            <a:endParaRPr lang="es-ES" b="1" dirty="0">
              <a:solidFill>
                <a:schemeClr val="accent1"/>
              </a:solidFill>
              <a:latin typeface="Calibri"/>
              <a:ea typeface="Calibri"/>
              <a:cs typeface="Calibri"/>
            </a:endParaRPr>
          </a:p>
          <a:p>
            <a:pPr marL="342900" indent="-342900">
              <a:lnSpc>
                <a:spcPct val="150000"/>
              </a:lnSpc>
              <a:buAutoNum type="arabicPeriod"/>
            </a:pPr>
            <a:r>
              <a:rPr lang="es-ES" sz="1300" dirty="0">
                <a:latin typeface="Calibri Light"/>
                <a:ea typeface="Calibri"/>
                <a:cs typeface="Calibri"/>
              </a:rPr>
              <a:t>Se envía una solicitud HTTP desde el navegador web al servidor.</a:t>
            </a:r>
          </a:p>
          <a:p>
            <a:pPr marL="342900" indent="-342900">
              <a:lnSpc>
                <a:spcPct val="150000"/>
              </a:lnSpc>
              <a:buAutoNum type="arabicPeriod"/>
            </a:pPr>
            <a:r>
              <a:rPr lang="es-ES" sz="1300" dirty="0">
                <a:latin typeface="Calibri Light"/>
                <a:ea typeface="Calibri"/>
                <a:cs typeface="Calibri"/>
              </a:rPr>
              <a:t>El servidor recibe y posteriormente  recupera los datos.</a:t>
            </a:r>
          </a:p>
          <a:p>
            <a:pPr marL="342900" indent="-342900">
              <a:lnSpc>
                <a:spcPct val="150000"/>
              </a:lnSpc>
              <a:buAutoNum type="arabicPeriod"/>
            </a:pPr>
            <a:r>
              <a:rPr lang="es-ES" sz="1300" dirty="0">
                <a:latin typeface="Calibri Light"/>
                <a:ea typeface="Calibri"/>
                <a:cs typeface="Calibri"/>
              </a:rPr>
              <a:t>El servidor envía los datos solicitados al navegador web.</a:t>
            </a:r>
          </a:p>
          <a:p>
            <a:pPr marL="342900" indent="-342900">
              <a:lnSpc>
                <a:spcPct val="150000"/>
              </a:lnSpc>
              <a:buAutoNum type="arabicPeriod"/>
            </a:pPr>
            <a:r>
              <a:rPr lang="es-ES" sz="1300" dirty="0">
                <a:latin typeface="Calibri Light"/>
                <a:ea typeface="Calibri"/>
                <a:cs typeface="Calibri"/>
              </a:rPr>
              <a:t>El navegador web recibe los datos y vuelve a cargar la página para que aparezcan los datos. </a:t>
            </a:r>
          </a:p>
        </p:txBody>
      </p:sp>
      <p:cxnSp>
        <p:nvCxnSpPr>
          <p:cNvPr id="10" name="Conector recto de flecha 9">
            <a:extLst>
              <a:ext uri="{FF2B5EF4-FFF2-40B4-BE49-F238E27FC236}">
                <a16:creationId xmlns:a16="http://schemas.microsoft.com/office/drawing/2014/main" id="{7D7E1871-BF92-C791-2972-78DF2B6329A1}"/>
              </a:ext>
            </a:extLst>
          </p:cNvPr>
          <p:cNvCxnSpPr/>
          <p:nvPr/>
        </p:nvCxnSpPr>
        <p:spPr>
          <a:xfrm>
            <a:off x="3829050" y="2101561"/>
            <a:ext cx="13854" cy="3906114"/>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20" name="Marcador de contenido 19" descr="Diagrama&#10;&#10;Descripción generada automáticamente">
            <a:extLst>
              <a:ext uri="{FF2B5EF4-FFF2-40B4-BE49-F238E27FC236}">
                <a16:creationId xmlns:a16="http://schemas.microsoft.com/office/drawing/2014/main" id="{438868DB-3E58-79EB-9249-4DB710ED7E1F}"/>
              </a:ext>
            </a:extLst>
          </p:cNvPr>
          <p:cNvPicPr>
            <a:picLocks noGrp="1" noChangeAspect="1"/>
          </p:cNvPicPr>
          <p:nvPr>
            <p:ph idx="1"/>
          </p:nvPr>
        </p:nvPicPr>
        <p:blipFill>
          <a:blip r:embed="rId2"/>
          <a:stretch>
            <a:fillRect/>
          </a:stretch>
        </p:blipFill>
        <p:spPr>
          <a:xfrm>
            <a:off x="6886378" y="1960208"/>
            <a:ext cx="4190876" cy="42187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9821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CA89950-E31A-4DC4-2301-B1386CEE3B97}"/>
              </a:ext>
            </a:extLst>
          </p:cNvPr>
          <p:cNvSpPr>
            <a:spLocks noGrp="1"/>
          </p:cNvSpPr>
          <p:nvPr>
            <p:ph type="title"/>
          </p:nvPr>
        </p:nvSpPr>
        <p:spPr>
          <a:xfrm>
            <a:off x="1066800" y="5252936"/>
            <a:ext cx="10058400" cy="1028715"/>
          </a:xfrm>
        </p:spPr>
        <p:txBody>
          <a:bodyPr anchor="ctr">
            <a:normAutofit/>
          </a:bodyPr>
          <a:lstStyle/>
          <a:p>
            <a:pPr algn="ctr"/>
            <a:r>
              <a:rPr lang="es-ES" sz="3600">
                <a:solidFill>
                  <a:srgbClr val="FFFFFF"/>
                </a:solidFill>
                <a:ea typeface="Calibri Light"/>
                <a:cs typeface="Calibri Light"/>
              </a:rPr>
              <a:t>AJAX</a:t>
            </a:r>
          </a:p>
        </p:txBody>
      </p:sp>
      <p:sp>
        <p:nvSpPr>
          <p:cNvPr id="16"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47A56209-657E-3579-E2C6-99E6D54CD3D7}"/>
              </a:ext>
            </a:extLst>
          </p:cNvPr>
          <p:cNvSpPr>
            <a:spLocks noGrp="1"/>
          </p:cNvSpPr>
          <p:nvPr>
            <p:ph idx="1"/>
          </p:nvPr>
        </p:nvSpPr>
        <p:spPr>
          <a:xfrm>
            <a:off x="1178319" y="588736"/>
            <a:ext cx="5960970" cy="4348164"/>
          </a:xfrm>
        </p:spPr>
        <p:txBody>
          <a:bodyPr vert="horz" lIns="0" tIns="45720" rIns="0" bIns="45720" rtlCol="0" anchor="t">
            <a:normAutofit lnSpcReduction="10000"/>
          </a:bodyPr>
          <a:lstStyle/>
          <a:p>
            <a:pPr>
              <a:buFont typeface="Wingdings" panose="020F0502020204030204" pitchFamily="34" charset="0"/>
              <a:buChar char="Ø"/>
            </a:pPr>
            <a:endParaRPr lang="es-ES" sz="2400" b="1">
              <a:latin typeface="Calibri Light"/>
              <a:ea typeface="+mn-lt"/>
              <a:cs typeface="+mn-lt"/>
            </a:endParaRPr>
          </a:p>
          <a:p>
            <a:pPr marL="0" indent="0">
              <a:lnSpc>
                <a:spcPct val="150000"/>
              </a:lnSpc>
              <a:buNone/>
            </a:pPr>
            <a:r>
              <a:rPr lang="es-ES" sz="2800" b="1">
                <a:solidFill>
                  <a:schemeClr val="tx1"/>
                </a:solidFill>
                <a:latin typeface="Calibri Light"/>
                <a:ea typeface="Calibri Light"/>
                <a:cs typeface="Calibri Light"/>
              </a:rPr>
              <a:t>Ejemplo práctico de AJAX</a:t>
            </a:r>
            <a:endParaRPr lang="es-ES" sz="1800">
              <a:solidFill>
                <a:schemeClr val="tx1"/>
              </a:solidFill>
              <a:latin typeface="Calibri Light"/>
              <a:ea typeface="Calibri Light"/>
              <a:cs typeface="Calibri Light"/>
            </a:endParaRPr>
          </a:p>
          <a:p>
            <a:pPr marL="0" indent="0">
              <a:lnSpc>
                <a:spcPct val="160000"/>
              </a:lnSpc>
              <a:buNone/>
            </a:pPr>
            <a:r>
              <a:rPr lang="es-ES" sz="1500">
                <a:solidFill>
                  <a:srgbClr val="36344D"/>
                </a:solidFill>
                <a:latin typeface="Calibri Light"/>
                <a:ea typeface="+mn-lt"/>
                <a:cs typeface="+mn-lt"/>
              </a:rPr>
              <a:t>Tomemos como ejemplo la función de autocompletado de Google; esta te ayuda a completar tus palabras clave mientras las escribes. Las palabras clave cambian en tiempo real, sin embargo, la página como tal no cambia. A principios de los años 90, cuando la Internet no era tan avanzada, la misma función requeriría que Google volviera a cargar la página cada vez que apareciera una nueva recomendación en tu pantalla.</a:t>
            </a:r>
            <a:r>
              <a:rPr lang="es-ES" sz="1500">
                <a:solidFill>
                  <a:schemeClr val="accent1"/>
                </a:solidFill>
                <a:latin typeface="Calibri Light"/>
                <a:ea typeface="+mn-lt"/>
                <a:cs typeface="+mn-lt"/>
              </a:rPr>
              <a:t> AJAX </a:t>
            </a:r>
            <a:r>
              <a:rPr lang="es-ES" sz="1500">
                <a:solidFill>
                  <a:srgbClr val="36344D"/>
                </a:solidFill>
                <a:latin typeface="Calibri Light"/>
                <a:ea typeface="+mn-lt"/>
                <a:cs typeface="+mn-lt"/>
              </a:rPr>
              <a:t>permite que el intercambio de datos y la capa de presentación funcionen simultáneamente sin que interfieran la una con la otra</a:t>
            </a:r>
            <a:r>
              <a:rPr lang="es-ES" sz="1500">
                <a:solidFill>
                  <a:srgbClr val="36344D"/>
                </a:solidFill>
                <a:ea typeface="+mn-lt"/>
                <a:cs typeface="+mn-lt"/>
              </a:rPr>
              <a:t>.</a:t>
            </a:r>
            <a:endParaRPr lang="es-ES">
              <a:solidFill>
                <a:schemeClr val="accent1"/>
              </a:solidFill>
              <a:latin typeface="Calibri Light"/>
              <a:ea typeface="Calibri Light"/>
              <a:cs typeface="Calibri Light"/>
            </a:endParaRPr>
          </a:p>
          <a:p>
            <a:pPr marL="0" indent="0">
              <a:lnSpc>
                <a:spcPct val="150000"/>
              </a:lnSpc>
              <a:buNone/>
            </a:pPr>
            <a:endParaRPr lang="es-ES">
              <a:solidFill>
                <a:schemeClr val="tx1"/>
              </a:solidFill>
              <a:latin typeface="Calibri"/>
              <a:ea typeface="Calibri"/>
              <a:cs typeface="Calibri"/>
            </a:endParaRPr>
          </a:p>
          <a:p>
            <a:pPr marL="0" indent="0">
              <a:lnSpc>
                <a:spcPct val="160000"/>
              </a:lnSpc>
              <a:buNone/>
            </a:pPr>
            <a:endParaRPr lang="es-ES">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800">
              <a:solidFill>
                <a:srgbClr val="000000"/>
              </a:solidFill>
              <a:latin typeface="Calibri"/>
              <a:ea typeface="Calibri"/>
              <a:cs typeface="Calibri"/>
            </a:endParaRPr>
          </a:p>
          <a:p>
            <a:pPr>
              <a:lnSpc>
                <a:spcPct val="150000"/>
              </a:lnSpc>
              <a:buFont typeface="Wingdings" panose="020F0502020204030204" pitchFamily="34" charset="0"/>
              <a:buChar char="Ø"/>
            </a:pPr>
            <a:endParaRPr lang="es-ES" sz="1600">
              <a:solidFill>
                <a:srgbClr val="000000"/>
              </a:solidFill>
              <a:latin typeface="Calibri Light"/>
              <a:ea typeface="Calibri Light"/>
              <a:cs typeface="Calibri Light"/>
            </a:endParaRPr>
          </a:p>
          <a:p>
            <a:pPr>
              <a:lnSpc>
                <a:spcPct val="150000"/>
              </a:lnSpc>
              <a:buFont typeface="Wingdings" panose="020F0502020204030204" pitchFamily="34" charset="0"/>
              <a:buChar char="Ø"/>
            </a:pPr>
            <a:endParaRPr lang="es-ES" sz="1600">
              <a:solidFill>
                <a:srgbClr val="000000"/>
              </a:solidFill>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a:p>
            <a:pPr>
              <a:buFont typeface="Wingdings" panose="020F0502020204030204" pitchFamily="34" charset="0"/>
              <a:buChar char="Ø"/>
            </a:pPr>
            <a:endParaRPr lang="es-ES">
              <a:ea typeface="Calibri"/>
              <a:cs typeface="Calibri"/>
            </a:endParaRPr>
          </a:p>
        </p:txBody>
      </p:sp>
      <p:sp>
        <p:nvSpPr>
          <p:cNvPr id="6" name="Marcador de número de diapositiva 5">
            <a:extLst>
              <a:ext uri="{FF2B5EF4-FFF2-40B4-BE49-F238E27FC236}">
                <a16:creationId xmlns:a16="http://schemas.microsoft.com/office/drawing/2014/main" id="{7F5769D0-DA4D-6687-A97B-5C373CCDF792}"/>
              </a:ext>
            </a:extLst>
          </p:cNvPr>
          <p:cNvSpPr>
            <a:spLocks noGrp="1"/>
          </p:cNvSpPr>
          <p:nvPr>
            <p:ph type="sldNum" sz="quarter" idx="12"/>
          </p:nvPr>
        </p:nvSpPr>
        <p:spPr/>
        <p:txBody>
          <a:bodyPr/>
          <a:lstStyle/>
          <a:p>
            <a:fld id="{4CE482DC-2269-4F26-9D2A-7E44B1A4CD85}" type="slidenum">
              <a:rPr lang="en-US" dirty="0"/>
              <a:t>8</a:t>
            </a:fld>
            <a:endParaRPr lang="es-ES"/>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B14795E9-4DA8-B0CA-84CA-573FF7DF3E43}"/>
              </a:ext>
            </a:extLst>
          </p:cNvPr>
          <p:cNvPicPr>
            <a:picLocks noChangeAspect="1"/>
          </p:cNvPicPr>
          <p:nvPr/>
        </p:nvPicPr>
        <p:blipFill>
          <a:blip r:embed="rId2"/>
          <a:stretch>
            <a:fillRect/>
          </a:stretch>
        </p:blipFill>
        <p:spPr>
          <a:xfrm>
            <a:off x="7467800" y="1957754"/>
            <a:ext cx="3656134" cy="2761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3266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8E0657C-1EA2-9DFD-EA9D-AE0C5AF1BD2A}"/>
              </a:ext>
            </a:extLst>
          </p:cNvPr>
          <p:cNvSpPr>
            <a:spLocks noGrp="1"/>
          </p:cNvSpPr>
          <p:nvPr>
            <p:ph type="title"/>
          </p:nvPr>
        </p:nvSpPr>
        <p:spPr>
          <a:xfrm>
            <a:off x="492370" y="605896"/>
            <a:ext cx="3084844" cy="5646208"/>
          </a:xfrm>
        </p:spPr>
        <p:txBody>
          <a:bodyPr anchor="ctr">
            <a:normAutofit/>
          </a:bodyPr>
          <a:lstStyle/>
          <a:p>
            <a:pPr algn="ctr">
              <a:lnSpc>
                <a:spcPct val="150000"/>
              </a:lnSpc>
            </a:pPr>
            <a:r>
              <a:rPr lang="es-ES" sz="3600" dirty="0">
                <a:solidFill>
                  <a:schemeClr val="bg1"/>
                </a:solidFill>
                <a:ea typeface="Calibri Light"/>
                <a:cs typeface="Calibri Light"/>
              </a:rPr>
              <a:t>jQuery</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CE7FC0C-C468-8EF3-D745-77003935976B}"/>
              </a:ext>
            </a:extLst>
          </p:cNvPr>
          <p:cNvSpPr>
            <a:spLocks noGrp="1"/>
          </p:cNvSpPr>
          <p:nvPr>
            <p:ph idx="1"/>
          </p:nvPr>
        </p:nvSpPr>
        <p:spPr>
          <a:xfrm>
            <a:off x="5234613" y="427427"/>
            <a:ext cx="5975081" cy="3553081"/>
          </a:xfrm>
        </p:spPr>
        <p:txBody>
          <a:bodyPr vert="horz" lIns="0" tIns="0" rIns="0" bIns="0" rtlCol="0" anchor="t">
            <a:normAutofit fontScale="85000" lnSpcReduction="10000"/>
          </a:bodyPr>
          <a:lstStyle/>
          <a:p>
            <a:pPr marL="0" indent="0" algn="ctr">
              <a:lnSpc>
                <a:spcPct val="170000"/>
              </a:lnSpc>
              <a:buNone/>
            </a:pPr>
            <a:r>
              <a:rPr lang="es-ES" dirty="0">
                <a:solidFill>
                  <a:schemeClr val="accent1"/>
                </a:solidFill>
                <a:latin typeface="Calibri Light"/>
                <a:ea typeface="+mn-lt"/>
                <a:cs typeface="+mn-lt"/>
              </a:rPr>
              <a:t>jQuery</a:t>
            </a:r>
            <a:r>
              <a:rPr lang="es-ES" dirty="0">
                <a:solidFill>
                  <a:schemeClr val="tx1"/>
                </a:solidFill>
                <a:latin typeface="Calibri Light"/>
                <a:ea typeface="+mn-lt"/>
                <a:cs typeface="+mn-lt"/>
              </a:rPr>
              <a:t> es una biblioteca de JavaScript que simplifica tareas comunes como la manipulación del DOM, manejo de eventos, animaciones y, lo que nos interesa en este caso, la realización de solicitudes AJAX (</a:t>
            </a:r>
            <a:r>
              <a:rPr lang="es-ES" err="1">
                <a:solidFill>
                  <a:schemeClr val="tx1"/>
                </a:solidFill>
                <a:latin typeface="Calibri Light"/>
                <a:ea typeface="+mn-lt"/>
                <a:cs typeface="+mn-lt"/>
              </a:rPr>
              <a:t>Asynchronous</a:t>
            </a:r>
            <a:r>
              <a:rPr lang="es-ES" dirty="0">
                <a:solidFill>
                  <a:schemeClr val="tx1"/>
                </a:solidFill>
                <a:latin typeface="Calibri Light"/>
                <a:ea typeface="+mn-lt"/>
                <a:cs typeface="+mn-lt"/>
              </a:rPr>
              <a:t> JavaScript and XML).</a:t>
            </a:r>
            <a:endParaRPr lang="es-ES">
              <a:solidFill>
                <a:schemeClr val="tx1"/>
              </a:solidFill>
              <a:latin typeface="Calibri Light"/>
              <a:ea typeface="Calibri Light"/>
              <a:cs typeface="Calibri Light"/>
            </a:endParaRPr>
          </a:p>
          <a:p>
            <a:pPr marL="0" indent="0" algn="ctr">
              <a:lnSpc>
                <a:spcPct val="170000"/>
              </a:lnSpc>
              <a:buNone/>
            </a:pPr>
            <a:r>
              <a:rPr lang="es-ES" dirty="0">
                <a:solidFill>
                  <a:schemeClr val="accent1"/>
                </a:solidFill>
                <a:latin typeface="Calibri Light"/>
                <a:ea typeface="+mn-lt"/>
                <a:cs typeface="+mn-lt"/>
              </a:rPr>
              <a:t>jQuery</a:t>
            </a:r>
            <a:r>
              <a:rPr lang="es-ES" dirty="0">
                <a:solidFill>
                  <a:schemeClr val="tx1"/>
                </a:solidFill>
                <a:latin typeface="Calibri Light"/>
                <a:ea typeface="+mn-lt"/>
                <a:cs typeface="+mn-lt"/>
              </a:rPr>
              <a:t> simplifica la implementación de AJAX, haciendo que las solicitudes sean más fáciles de escribir y manejar, comparado con el uso del objeto </a:t>
            </a:r>
            <a:r>
              <a:rPr lang="es-ES" err="1">
                <a:solidFill>
                  <a:schemeClr val="tx1"/>
                </a:solidFill>
                <a:latin typeface="Calibri Light"/>
                <a:ea typeface="Calibri" panose="020F0502020204030204"/>
                <a:cs typeface="Calibri" panose="020F0502020204030204"/>
              </a:rPr>
              <a:t>XMLHttpRequest</a:t>
            </a:r>
            <a:r>
              <a:rPr lang="es-ES" dirty="0">
                <a:solidFill>
                  <a:schemeClr val="tx1"/>
                </a:solidFill>
                <a:latin typeface="Calibri Light"/>
                <a:ea typeface="+mn-lt"/>
                <a:cs typeface="+mn-lt"/>
              </a:rPr>
              <a:t> nativo de JavaScript.</a:t>
            </a:r>
            <a:endParaRPr lang="es-ES" dirty="0">
              <a:solidFill>
                <a:schemeClr val="tx1"/>
              </a:solidFill>
              <a:latin typeface="Calibri Light"/>
            </a:endParaRPr>
          </a:p>
          <a:p>
            <a:pPr algn="ctr">
              <a:lnSpc>
                <a:spcPct val="160000"/>
              </a:lnSpc>
              <a:buFont typeface="Calibri"/>
              <a:buChar char=" "/>
            </a:pPr>
            <a:endParaRPr lang="es-ES">
              <a:solidFill>
                <a:srgbClr val="404040"/>
              </a:solidFill>
              <a:latin typeface="Calibri Light"/>
              <a:ea typeface="Calibri" panose="020F0502020204030204"/>
              <a:cs typeface="Calibri" panose="020F0502020204030204"/>
            </a:endParaRPr>
          </a:p>
          <a:p>
            <a:pPr>
              <a:lnSpc>
                <a:spcPct val="160000"/>
              </a:lnSpc>
              <a:buFont typeface="Calibri"/>
              <a:buChar char=" "/>
            </a:pPr>
            <a:endParaRPr lang="es-ES">
              <a:solidFill>
                <a:srgbClr val="404040"/>
              </a:solidFill>
              <a:latin typeface="Calibri" panose="020F0502020204030204"/>
              <a:ea typeface="Calibri" panose="020F0502020204030204"/>
              <a:cs typeface="Calibri" panose="020F0502020204030204"/>
            </a:endParaRPr>
          </a:p>
          <a:p>
            <a:pPr marL="0" indent="0">
              <a:lnSpc>
                <a:spcPct val="150000"/>
              </a:lnSpc>
              <a:buNone/>
            </a:pPr>
            <a:endParaRPr lang="es-ES">
              <a:solidFill>
                <a:srgbClr val="404040"/>
              </a:solidFill>
              <a:latin typeface="Calibri Light"/>
              <a:ea typeface="Calibri Light"/>
              <a:cs typeface="Calibri Light"/>
            </a:endParaRPr>
          </a:p>
          <a:p>
            <a:pPr algn="ctr">
              <a:lnSpc>
                <a:spcPct val="150000"/>
              </a:lnSpc>
              <a:buNone/>
            </a:pPr>
            <a:endParaRPr lang="es-ES">
              <a:solidFill>
                <a:srgbClr val="404040"/>
              </a:solidFill>
              <a:latin typeface="Calibri"/>
              <a:ea typeface="Calibri"/>
              <a:cs typeface="Calibri"/>
            </a:endParaRPr>
          </a:p>
        </p:txBody>
      </p:sp>
      <p:sp>
        <p:nvSpPr>
          <p:cNvPr id="4" name="Marcador de número de diapositiva 3">
            <a:extLst>
              <a:ext uri="{FF2B5EF4-FFF2-40B4-BE49-F238E27FC236}">
                <a16:creationId xmlns:a16="http://schemas.microsoft.com/office/drawing/2014/main" id="{598AD5D8-5A64-6100-096A-FEA067E0AC38}"/>
              </a:ext>
            </a:extLst>
          </p:cNvPr>
          <p:cNvSpPr>
            <a:spLocks noGrp="1"/>
          </p:cNvSpPr>
          <p:nvPr>
            <p:ph type="sldNum" sz="quarter" idx="12"/>
          </p:nvPr>
        </p:nvSpPr>
        <p:spPr>
          <a:xfrm>
            <a:off x="10123055" y="6459785"/>
            <a:ext cx="1089428" cy="365125"/>
          </a:xfrm>
        </p:spPr>
        <p:txBody>
          <a:bodyPr>
            <a:normAutofit/>
          </a:bodyPr>
          <a:lstStyle/>
          <a:p>
            <a:pPr>
              <a:spcAft>
                <a:spcPts val="600"/>
              </a:spcAft>
            </a:pPr>
            <a:fld id="{017DE1FC-E54A-4B87-A814-263D1E8654B2}" type="slidenum">
              <a:rPr lang="en-US">
                <a:solidFill>
                  <a:schemeClr val="tx2"/>
                </a:solidFill>
              </a:rPr>
              <a:pPr>
                <a:spcAft>
                  <a:spcPts val="600"/>
                </a:spcAft>
              </a:pPr>
              <a:t>9</a:t>
            </a:fld>
            <a:endParaRPr lang="es-ES">
              <a:solidFill>
                <a:schemeClr val="tx2"/>
              </a:solidFill>
            </a:endParaRPr>
          </a:p>
        </p:txBody>
      </p:sp>
      <p:pic>
        <p:nvPicPr>
          <p:cNvPr id="6" name="Imagen 5" descr="Texto&#10;&#10;Descripción generada automáticamente">
            <a:extLst>
              <a:ext uri="{FF2B5EF4-FFF2-40B4-BE49-F238E27FC236}">
                <a16:creationId xmlns:a16="http://schemas.microsoft.com/office/drawing/2014/main" id="{A1B1C29A-2197-B56B-E5B7-B0294956AE24}"/>
              </a:ext>
            </a:extLst>
          </p:cNvPr>
          <p:cNvPicPr>
            <a:picLocks noChangeAspect="1"/>
          </p:cNvPicPr>
          <p:nvPr/>
        </p:nvPicPr>
        <p:blipFill>
          <a:blip r:embed="rId2"/>
          <a:stretch>
            <a:fillRect/>
          </a:stretch>
        </p:blipFill>
        <p:spPr>
          <a:xfrm>
            <a:off x="6607616" y="3698385"/>
            <a:ext cx="3878444" cy="2758653"/>
          </a:xfrm>
          <a:prstGeom prst="rect">
            <a:avLst/>
          </a:prstGeom>
        </p:spPr>
      </p:pic>
    </p:spTree>
    <p:extLst>
      <p:ext uri="{BB962C8B-B14F-4D97-AF65-F5344CB8AC3E}">
        <p14:creationId xmlns:p14="http://schemas.microsoft.com/office/powerpoint/2010/main" val="155431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Retrospect</vt:lpstr>
      <vt:lpstr>Programación de Servidores Web</vt:lpstr>
      <vt:lpstr>AJAX  y  jQuery  </vt:lpstr>
      <vt:lpstr>AJAX</vt:lpstr>
      <vt:lpstr>AJAX</vt:lpstr>
      <vt:lpstr>AJAX</vt:lpstr>
      <vt:lpstr>AJAX</vt:lpstr>
      <vt:lpstr>¿Cómo funciona AJAX?</vt:lpstr>
      <vt:lpstr>AJAX</vt:lpstr>
      <vt:lpstr>jQuery</vt:lpstr>
      <vt:lpstr>jQUERY</vt:lpstr>
      <vt:lpstr>jQUERY</vt:lpstr>
      <vt:lpstr>jQUERY</vt:lpstr>
      <vt:lpstr>jQUERY</vt:lpstr>
      <vt:lpstr>jQUERY</vt:lpstr>
      <vt:lpstr>Fetch API</vt:lpstr>
      <vt:lpstr>Fetch API</vt:lpstr>
      <vt:lpstr>Fetch API</vt:lpstr>
      <vt:lpstr>AXIOS</vt:lpstr>
      <vt:lpstr>AXIOS</vt:lpstr>
      <vt:lpstr>AXIOS</vt:lpstr>
      <vt:lpstr>PowerPoint Presentation</vt:lpstr>
      <vt:lpstr>¿Cuándo utilizar jQuery, Fetch API y AXIOS?</vt:lpstr>
      <vt:lpstr>PowerPoint Presentation</vt:lpstr>
      <vt:lpstr>PowerPoint Presentation</vt:lpstr>
      <vt:lpstr>PowerPoint Presentation</vt:lpstr>
      <vt:lpstr>¿Cuándo utilizar jQuery, Fetch API y AXIOS?</vt:lpstr>
      <vt:lpstr>PowerPoint Presentation</vt:lpstr>
      <vt:lpstr>AJAX</vt:lpstr>
      <vt:lpstr>AJAX</vt:lpstr>
      <vt:lpstr>AJAX</vt:lpstr>
      <vt:lpstr>AJAX</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679</cp:revision>
  <dcterms:created xsi:type="dcterms:W3CDTF">2024-08-20T14:54:52Z</dcterms:created>
  <dcterms:modified xsi:type="dcterms:W3CDTF">2024-08-26T14:23:35Z</dcterms:modified>
</cp:coreProperties>
</file>