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Open Sans Bold" charset="1" panose="020B0806030504020204"/>
      <p:regular r:id="rId37"/>
    </p:embeddedFont>
    <p:embeddedFont>
      <p:font typeface="Open Sans Bold Bold" charset="1" panose="00000000000000000000"/>
      <p:regular r:id="rId38"/>
    </p:embeddedFont>
    <p:embeddedFont>
      <p:font typeface="Poppins Semi-Bold" charset="1" panose="00000700000000000000"/>
      <p:regular r:id="rId39"/>
    </p:embeddedFont>
    <p:embeddedFont>
      <p:font typeface="Poppins Bold" charset="1" panose="00000800000000000000"/>
      <p:regular r:id="rId40"/>
    </p:embeddedFont>
    <p:embeddedFont>
      <p:font typeface="Poppins" charset="1" panose="000005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notesMasters/notesMaster1.xml" Type="http://schemas.openxmlformats.org/officeDocument/2006/relationships/notesMaster"/><Relationship Id="rId43" Target="theme/theme2.xml" Type="http://schemas.openxmlformats.org/officeDocument/2006/relationships/theme"/><Relationship Id="rId44" Target="notesSlides/notesSlide1.xml" Type="http://schemas.openxmlformats.org/officeDocument/2006/relationships/notesSlide"/><Relationship Id="rId45" Target="notesSlides/notesSlide2.xml" Type="http://schemas.openxmlformats.org/officeDocument/2006/relationships/notesSlide"/><Relationship Id="rId46" Target="notesSlides/notesSlide3.xml" Type="http://schemas.openxmlformats.org/officeDocument/2006/relationships/notesSlide"/><Relationship Id="rId47" Target="notesSlides/notesSlide4.xml" Type="http://schemas.openxmlformats.org/officeDocument/2006/relationships/notesSlide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7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Single-threaded: Ejecuta operaciones en un único hilo utilizando un modelo asíncrono para manejar múltiples conexiones concurrentes.</a:t>
            </a:r>
          </a:p>
          <a:p>
            <a:r>
              <a:rPr lang="en-US"/>
              <a:t>Event-driven: Basado en eventos, lo que permite que las operaciones de I/O no bloqueen la ejecución del código.</a:t>
            </a:r>
          </a:p>
          <a:p>
            <a:r>
              <a:rPr lang="en-US"/>
              <a:t>Non-blocking I/O: Las operaciones de entrada/salida no detienen la ejecución del resto del código, mejorando el rendimiento en aplicaciones de red.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Importamos el framework Express para simplificar la creación del servidor y el manejo de rutas.</a:t>
            </a:r>
          </a:p>
          <a:p>
            <a:r>
              <a:rPr lang="en-US"/>
              <a:t/>
            </a:r>
          </a:p>
          <a:p>
            <a:r>
              <a:rPr lang="en-US"/>
              <a:t>Creamos una instancia de una aplicación Express.</a:t>
            </a:r>
          </a:p>
          <a:p>
            <a:r>
              <a:rPr lang="en-US"/>
              <a:t/>
            </a:r>
          </a:p>
          <a:p>
            <a:r>
              <a:rPr lang="en-US"/>
              <a:t>Configuramos el middleware de Express para que pueda parsear cuerpos de solicitud en formato JSON. Esto es necesario para manejar datos en las solicitudes POST y PUT.</a:t>
            </a:r>
          </a:p>
          <a:p>
            <a:r>
              <a:rPr lang="en-US"/>
              <a:t/>
            </a:r>
          </a:p>
          <a:p>
            <a:r>
              <a:rPr lang="en-US"/>
              <a:t>Para ilustrar un CRUD sin base de datos, podemos usar un array en memoria que actúa como almacenamiento.</a:t>
            </a:r>
          </a:p>
          <a:p>
            <a:r>
              <a:rPr lang="en-US"/>
              <a:t/>
            </a:r>
          </a:p>
          <a:p>
            <a:r>
              <a:rPr lang="en-US"/>
              <a:t>Las operaciones se realizarán sobre este array utilizando Express para manejar las rutas y solicitudes HTTP.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app.post('/items', (req, res) =&gt; { ... });: Definimos una ruta POST para crear nuevos ítems.</a:t>
            </a:r>
          </a:p>
          <a:p>
            <a:r>
              <a:rPr lang="en-US"/>
              <a:t/>
            </a:r>
          </a:p>
          <a:p>
            <a:r>
              <a:rPr lang="en-US"/>
              <a:t>const newItem = { ... };: Creamos un nuevo ítem usando los datos enviados en el cuerpo de la solicitud (req.body.name).</a:t>
            </a:r>
          </a:p>
          <a:p>
            <a:r>
              <a:rPr lang="en-US"/>
              <a:t/>
            </a:r>
          </a:p>
          <a:p>
            <a:r>
              <a:rPr lang="en-US"/>
              <a:t>items.push(newItem);: Agregamos el nuevo ítem al array items.</a:t>
            </a:r>
          </a:p>
          <a:p>
            <a:r>
              <a:rPr lang="en-US"/>
              <a:t/>
            </a:r>
          </a:p>
          <a:p>
            <a:r>
              <a:rPr lang="en-US"/>
              <a:t>res.status(201).json(newItem);: Enviamos una respuesta con el código de estado 201 Created y el ítem creado en formato JSON.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app.get('/items', (req, res) =&gt; { ... });: </a:t>
            </a:r>
          </a:p>
          <a:p>
            <a:r>
              <a:rPr lang="en-US"/>
              <a:t>Definimos una ruta GET para obtener todos los ítems.</a:t>
            </a:r>
          </a:p>
          <a:p>
            <a:r>
              <a:rPr lang="en-US"/>
              <a:t/>
            </a:r>
          </a:p>
          <a:p>
            <a:r>
              <a:rPr lang="en-US"/>
              <a:t>res.json(items);: </a:t>
            </a:r>
          </a:p>
          <a:p>
            <a:r>
              <a:rPr lang="en-US"/>
              <a:t>Enviamos la lista completa de ítems en formato JSON.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app.get('/items/:id', (req, res) =&gt; { ... });: </a:t>
            </a:r>
          </a:p>
          <a:p>
            <a:r>
              <a:rPr lang="en-US"/>
              <a:t>Definimos una ruta GET para obtener un ítem específico por ID.</a:t>
            </a:r>
          </a:p>
          <a:p>
            <a:r>
              <a:rPr lang="en-US"/>
              <a:t/>
            </a:r>
          </a:p>
          <a:p>
            <a:r>
              <a:rPr lang="en-US"/>
              <a:t>const item = items.find(i =&gt; i.id === parseInt(req.params.id));: </a:t>
            </a:r>
          </a:p>
          <a:p>
            <a:r>
              <a:rPr lang="en-US"/>
              <a:t>Buscamos el ítem con el ID proporcionado en los parámetros de la solicitud.</a:t>
            </a:r>
          </a:p>
          <a:p>
            <a:r>
              <a:rPr lang="en-US"/>
              <a:t/>
            </a:r>
          </a:p>
          <a:p>
            <a:r>
              <a:rPr lang="en-US"/>
              <a:t>if (!item) return res.status(404).send('El ítem no fue encontrado.');: </a:t>
            </a:r>
          </a:p>
          <a:p>
            <a:r>
              <a:rPr lang="en-US"/>
              <a:t>Si no encontramos el ítem, respondemos con un error 404 Not Found.</a:t>
            </a:r>
          </a:p>
          <a:p>
            <a:r>
              <a:rPr lang="en-US"/>
              <a:t/>
            </a:r>
          </a:p>
          <a:p>
            <a:r>
              <a:rPr lang="en-US"/>
              <a:t>res.json(item);: </a:t>
            </a:r>
          </a:p>
          <a:p>
            <a:r>
              <a:rPr lang="en-US"/>
              <a:t>Enviamos el ítem encontrado en formato JSON.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app.put('/items/:id', (req, res) =&gt; { ... });:</a:t>
            </a:r>
          </a:p>
          <a:p>
            <a:r>
              <a:rPr lang="en-US"/>
              <a:t>Definimos una ruta PUT para actualizar un ítem existente.</a:t>
            </a:r>
          </a:p>
          <a:p>
            <a:r>
              <a:rPr lang="en-US"/>
              <a:t/>
            </a:r>
          </a:p>
          <a:p>
            <a:r>
              <a:rPr lang="en-US"/>
              <a:t>const item = items.find(i =&gt; i.id === parseInt(req.params.id));: </a:t>
            </a:r>
          </a:p>
          <a:p>
            <a:r>
              <a:rPr lang="en-US"/>
              <a:t>Buscamos el ítem a actualizar.</a:t>
            </a:r>
          </a:p>
          <a:p>
            <a:r>
              <a:rPr lang="en-US"/>
              <a:t/>
            </a:r>
          </a:p>
          <a:p>
            <a:r>
              <a:rPr lang="en-US"/>
              <a:t>if (!item) return res.status(404).send('El ítem no fue encontrado.');: </a:t>
            </a:r>
          </a:p>
          <a:p>
            <a:r>
              <a:rPr lang="en-US"/>
              <a:t>Respondemos con un error 404 Not Found si el ítem no existe.</a:t>
            </a:r>
          </a:p>
          <a:p>
            <a:r>
              <a:rPr lang="en-US"/>
              <a:t/>
            </a:r>
          </a:p>
          <a:p>
            <a:r>
              <a:rPr lang="en-US"/>
              <a:t>item.name = req.body.name;: </a:t>
            </a:r>
          </a:p>
          <a:p>
            <a:r>
              <a:rPr lang="en-US"/>
              <a:t>Actualizamos el nombre del ítem con el nuevo valor proporcionado en el cuerpo de la solicitud.</a:t>
            </a:r>
          </a:p>
          <a:p>
            <a:r>
              <a:rPr lang="en-US"/>
              <a:t/>
            </a:r>
          </a:p>
          <a:p>
            <a:r>
              <a:rPr lang="en-US"/>
              <a:t>res.json(item);:</a:t>
            </a:r>
          </a:p>
          <a:p>
            <a:r>
              <a:rPr lang="en-US"/>
              <a:t>Enviamos el ítem actualizado en formato JSON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app.delete('/items/:id', (req, res) =&gt; { ... });:</a:t>
            </a:r>
          </a:p>
          <a:p>
            <a:r>
              <a:rPr lang="en-US"/>
              <a:t>Definimos una ruta DELETE para eliminar un ítem específico.</a:t>
            </a:r>
          </a:p>
          <a:p>
            <a:r>
              <a:rPr lang="en-US"/>
              <a:t/>
            </a:r>
          </a:p>
          <a:p>
            <a:r>
              <a:rPr lang="en-US"/>
              <a:t>const itemIndex = items.findIndex(i =&gt; i.id === parseInt(req.params.id));: </a:t>
            </a:r>
          </a:p>
          <a:p>
            <a:r>
              <a:rPr lang="en-US"/>
              <a:t>Buscamos el índice del ítem a eliminar.</a:t>
            </a:r>
          </a:p>
          <a:p>
            <a:r>
              <a:rPr lang="en-US"/>
              <a:t/>
            </a:r>
          </a:p>
          <a:p>
            <a:r>
              <a:rPr lang="en-US"/>
              <a:t>if (itemIndex === -1) return res.status(404).send('El ítem no fue encontrado.');: </a:t>
            </a:r>
          </a:p>
          <a:p>
            <a:r>
              <a:rPr lang="en-US"/>
              <a:t>Respondemos con un error 404 Not Found si el ítem no existe.</a:t>
            </a:r>
          </a:p>
          <a:p>
            <a:r>
              <a:rPr lang="en-US"/>
              <a:t/>
            </a:r>
          </a:p>
          <a:p>
            <a:r>
              <a:rPr lang="en-US"/>
              <a:t>const deletedItem = items.splice(itemIndex, 1);: </a:t>
            </a:r>
          </a:p>
          <a:p>
            <a:r>
              <a:rPr lang="en-US"/>
              <a:t>Eliminamos el ítem del array y obtenemos el ítem eliminado.</a:t>
            </a:r>
          </a:p>
          <a:p>
            <a:r>
              <a:rPr lang="en-US"/>
              <a:t/>
            </a:r>
          </a:p>
          <a:p>
            <a:r>
              <a:rPr lang="en-US"/>
              <a:t>res.json(deletedItem[0]);: </a:t>
            </a:r>
          </a:p>
          <a:p>
            <a:r>
              <a:rPr lang="en-US"/>
              <a:t>Enviamos el ítem eliminado en formato JSON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528646" cy="10287000"/>
            <a:chOff x="0" y="0"/>
            <a:chExt cx="12704861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9123" t="0" r="19123" b="0"/>
            <a:stretch>
              <a:fillRect/>
            </a:stretch>
          </p:blipFill>
          <p:spPr>
            <a:xfrm flipH="false" flipV="false">
              <a:off x="0" y="0"/>
              <a:ext cx="12704861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5400000">
            <a:off x="-6253742" y="3711760"/>
            <a:ext cx="15237615" cy="2863481"/>
            <a:chOff x="0" y="0"/>
            <a:chExt cx="3784552" cy="711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84552" cy="711200"/>
            </a:xfrm>
            <a:custGeom>
              <a:avLst/>
              <a:gdLst/>
              <a:ahLst/>
              <a:cxnLst/>
              <a:rect r="r" b="b" t="t" l="l"/>
              <a:pathLst>
                <a:path h="711200" w="3784552">
                  <a:moveTo>
                    <a:pt x="1892276" y="711200"/>
                  </a:moveTo>
                  <a:lnTo>
                    <a:pt x="3784552" y="0"/>
                  </a:lnTo>
                  <a:lnTo>
                    <a:pt x="0" y="0"/>
                  </a:lnTo>
                  <a:lnTo>
                    <a:pt x="1892276" y="711200"/>
                  </a:lnTo>
                  <a:close/>
                </a:path>
              </a:pathLst>
            </a:custGeom>
            <a:solidFill>
              <a:srgbClr val="00BF63">
                <a:alpha val="8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591336" y="12700"/>
              <a:ext cx="2601879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02214" y="2397606"/>
            <a:ext cx="726432" cy="6860694"/>
            <a:chOff x="0" y="0"/>
            <a:chExt cx="191324" cy="18069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324" cy="1806932"/>
            </a:xfrm>
            <a:custGeom>
              <a:avLst/>
              <a:gdLst/>
              <a:ahLst/>
              <a:cxnLst/>
              <a:rect r="r" b="b" t="t" l="l"/>
              <a:pathLst>
                <a:path h="1806932" w="191324">
                  <a:moveTo>
                    <a:pt x="0" y="0"/>
                  </a:moveTo>
                  <a:lnTo>
                    <a:pt x="191324" y="0"/>
                  </a:lnTo>
                  <a:lnTo>
                    <a:pt x="191324" y="1806932"/>
                  </a:lnTo>
                  <a:lnTo>
                    <a:pt x="0" y="18069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1324" cy="1845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978681" y="4070242"/>
            <a:ext cx="961962" cy="3064019"/>
            <a:chOff x="0" y="0"/>
            <a:chExt cx="253356" cy="806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3356" cy="806984"/>
            </a:xfrm>
            <a:custGeom>
              <a:avLst/>
              <a:gdLst/>
              <a:ahLst/>
              <a:cxnLst/>
              <a:rect r="r" b="b" t="t" l="l"/>
              <a:pathLst>
                <a:path h="806984" w="253356">
                  <a:moveTo>
                    <a:pt x="0" y="0"/>
                  </a:moveTo>
                  <a:lnTo>
                    <a:pt x="253356" y="0"/>
                  </a:lnTo>
                  <a:lnTo>
                    <a:pt x="253356" y="806984"/>
                  </a:lnTo>
                  <a:lnTo>
                    <a:pt x="0" y="8069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53356" cy="845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284586">
            <a:off x="8358489" y="-518448"/>
            <a:ext cx="887449" cy="7312998"/>
            <a:chOff x="0" y="0"/>
            <a:chExt cx="233731" cy="19260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731" cy="1926057"/>
            </a:xfrm>
            <a:custGeom>
              <a:avLst/>
              <a:gdLst/>
              <a:ahLst/>
              <a:cxnLst/>
              <a:rect r="r" b="b" t="t" l="l"/>
              <a:pathLst>
                <a:path h="1926057" w="233731">
                  <a:moveTo>
                    <a:pt x="0" y="0"/>
                  </a:moveTo>
                  <a:lnTo>
                    <a:pt x="233731" y="0"/>
                  </a:lnTo>
                  <a:lnTo>
                    <a:pt x="233731" y="1926057"/>
                  </a:lnTo>
                  <a:lnTo>
                    <a:pt x="0" y="1926057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33731" cy="196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7054357" y="6373945"/>
            <a:ext cx="1523069" cy="1520633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7054357" y="6373945"/>
            <a:ext cx="2923635" cy="3913055"/>
            <a:chOff x="0" y="0"/>
            <a:chExt cx="531372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1372" cy="711200"/>
            </a:xfrm>
            <a:custGeom>
              <a:avLst/>
              <a:gdLst/>
              <a:ahLst/>
              <a:cxnLst/>
              <a:rect r="r" b="b" t="t" l="l"/>
              <a:pathLst>
                <a:path h="711200" w="531372">
                  <a:moveTo>
                    <a:pt x="265686" y="711200"/>
                  </a:moveTo>
                  <a:lnTo>
                    <a:pt x="531372" y="0"/>
                  </a:lnTo>
                  <a:lnTo>
                    <a:pt x="0" y="0"/>
                  </a:lnTo>
                  <a:lnTo>
                    <a:pt x="265686" y="7112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83027" y="12700"/>
              <a:ext cx="365318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-4431034" y="4195341"/>
            <a:ext cx="10255993" cy="1927325"/>
            <a:chOff x="0" y="0"/>
            <a:chExt cx="3784552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84552" cy="711200"/>
            </a:xfrm>
            <a:custGeom>
              <a:avLst/>
              <a:gdLst/>
              <a:ahLst/>
              <a:cxnLst/>
              <a:rect r="r" b="b" t="t" l="l"/>
              <a:pathLst>
                <a:path h="711200" w="3784552">
                  <a:moveTo>
                    <a:pt x="1892276" y="711200"/>
                  </a:moveTo>
                  <a:lnTo>
                    <a:pt x="3784552" y="0"/>
                  </a:lnTo>
                  <a:lnTo>
                    <a:pt x="0" y="0"/>
                  </a:lnTo>
                  <a:lnTo>
                    <a:pt x="1892276" y="711200"/>
                  </a:lnTo>
                  <a:close/>
                </a:path>
              </a:pathLst>
            </a:custGeom>
            <a:solidFill>
              <a:srgbClr val="004AAD">
                <a:alpha val="8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591336" y="12700"/>
              <a:ext cx="2601879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916599" y="3197909"/>
            <a:ext cx="788403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60"/>
              </a:lnSpc>
              <a:spcBef>
                <a:spcPct val="0"/>
              </a:spcBef>
            </a:pPr>
            <a:r>
              <a:rPr lang="en-US" b="true" sz="6400" spc="-3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FUNDAMENTOS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65430" y="4168824"/>
            <a:ext cx="8635200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60"/>
              </a:lnSpc>
              <a:spcBef>
                <a:spcPct val="0"/>
              </a:spcBef>
            </a:pPr>
            <a:r>
              <a:rPr lang="en-US" b="true" sz="6400" spc="-192">
                <a:solidFill>
                  <a:srgbClr val="004AAD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29850" y="5139738"/>
            <a:ext cx="9070780" cy="1094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60"/>
              </a:lnSpc>
              <a:spcBef>
                <a:spcPct val="0"/>
              </a:spcBef>
            </a:pPr>
            <a:r>
              <a:rPr lang="en-US" b="true" sz="6400" spc="-192">
                <a:solidFill>
                  <a:srgbClr val="004AAD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NODE.JS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93240" y="4130443"/>
            <a:ext cx="5206288" cy="2026114"/>
          </a:xfrm>
          <a:custGeom>
            <a:avLst/>
            <a:gdLst/>
            <a:ahLst/>
            <a:cxnLst/>
            <a:rect r="r" b="b" t="t" l="l"/>
            <a:pathLst>
              <a:path h="2026114" w="5206288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MÓDULOS EN NODE.JS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6817831" cy="58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nativos: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Vienen integrados con Node.js. No necesitan ser instalados, solo se importan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ui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().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Ejemplos: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fs (sistema de archivos)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http (creación de servidores)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 (manejo de rutas de archivos)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93240" y="4130443"/>
            <a:ext cx="5206288" cy="2026114"/>
          </a:xfrm>
          <a:custGeom>
            <a:avLst/>
            <a:gdLst/>
            <a:ahLst/>
            <a:cxnLst/>
            <a:rect r="r" b="b" t="t" l="l"/>
            <a:pathLst>
              <a:path h="2026114" w="5206288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MÓDULOS EN NODE.JS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7353860" cy="58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ódulos externos: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 paquetes creados por la c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om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idad y disponibles en npm. Se deben instalar antes de ser utilizados en un proyecto.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Ejemplos: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mongoose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lodash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317955" y="3600098"/>
            <a:ext cx="7661128" cy="3086804"/>
          </a:xfrm>
          <a:custGeom>
            <a:avLst/>
            <a:gdLst/>
            <a:ahLst/>
            <a:cxnLst/>
            <a:rect r="r" b="b" t="t" l="l"/>
            <a:pathLst>
              <a:path h="3086804" w="7661128">
                <a:moveTo>
                  <a:pt x="0" y="0"/>
                </a:moveTo>
                <a:lnTo>
                  <a:pt x="7661128" y="0"/>
                </a:lnTo>
                <a:lnTo>
                  <a:pt x="7661128" y="3086804"/>
                </a:lnTo>
                <a:lnTo>
                  <a:pt x="0" y="3086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53" t="-64806" r="-25646" b="-63717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NPM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5749257" cy="148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Inicializar un proyecto con npm y crear un archivo package.json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791137" y="3988399"/>
            <a:ext cx="7343158" cy="2310203"/>
          </a:xfrm>
          <a:custGeom>
            <a:avLst/>
            <a:gdLst/>
            <a:ahLst/>
            <a:cxnLst/>
            <a:rect r="r" b="b" t="t" l="l"/>
            <a:pathLst>
              <a:path h="2310203" w="7343158">
                <a:moveTo>
                  <a:pt x="0" y="0"/>
                </a:moveTo>
                <a:lnTo>
                  <a:pt x="7343158" y="0"/>
                </a:lnTo>
                <a:lnTo>
                  <a:pt x="7343158" y="2310202"/>
                </a:lnTo>
                <a:lnTo>
                  <a:pt x="0" y="2310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347" t="-66381" r="-21812" b="-6666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NPM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5749257" cy="5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 un paquete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050742" y="2750837"/>
            <a:ext cx="4785327" cy="4785327"/>
          </a:xfrm>
          <a:custGeom>
            <a:avLst/>
            <a:gdLst/>
            <a:ahLst/>
            <a:cxnLst/>
            <a:rect r="r" b="b" t="t" l="l"/>
            <a:pathLst>
              <a:path h="4785327" w="4785327">
                <a:moveTo>
                  <a:pt x="0" y="0"/>
                </a:moveTo>
                <a:lnTo>
                  <a:pt x="4785327" y="0"/>
                </a:lnTo>
                <a:lnTo>
                  <a:pt x="4785327" y="4785326"/>
                </a:lnTo>
                <a:lnTo>
                  <a:pt x="0" y="4785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CREACIÓN DE SERVIDORES Y MANEJO DE RUTAS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6989122" cy="68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servidor en Node.js maneja solicitudes (requests) y respuestas (responses) del cliente.</a:t>
            </a:r>
          </a:p>
          <a:p>
            <a:pPr algn="l">
              <a:lnSpc>
                <a:spcPts val="3844"/>
              </a:lnSpc>
            </a:pP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Node.js usa el módulo nativo http para crear servidores, pero frameworks como Express simplifican esta tarea.</a:t>
            </a:r>
          </a:p>
          <a:p>
            <a:pPr algn="l">
              <a:lnSpc>
                <a:spcPts val="3844"/>
              </a:lnSpc>
            </a:pP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servidores escuchan en un puerto específico, esperando solicitudes HTTP.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805594" y="3212377"/>
            <a:ext cx="5743188" cy="3862246"/>
          </a:xfrm>
          <a:custGeom>
            <a:avLst/>
            <a:gdLst/>
            <a:ahLst/>
            <a:cxnLst/>
            <a:rect r="r" b="b" t="t" l="l"/>
            <a:pathLst>
              <a:path h="3862246" w="5743188">
                <a:moveTo>
                  <a:pt x="0" y="0"/>
                </a:moveTo>
                <a:lnTo>
                  <a:pt x="5743187" y="0"/>
                </a:lnTo>
                <a:lnTo>
                  <a:pt x="5743187" y="3862246"/>
                </a:lnTo>
                <a:lnTo>
                  <a:pt x="0" y="3862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497" t="-31077" r="-20497" b="-29284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CREACIÓN DE SERVIDORES Y MANEJO DE RUTAS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6989122" cy="68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Las rutas definen las respuestas que un servidor debe enviar cuando recibe solicitudes HTTP en URLs específicas.</a:t>
            </a:r>
          </a:p>
          <a:p>
            <a:pPr algn="l">
              <a:lnSpc>
                <a:spcPts val="3844"/>
              </a:lnSpc>
            </a:pP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 ruta está asociada a un método HTTP, como GET, POST, PUT o DELETE.</a:t>
            </a:r>
          </a:p>
          <a:p>
            <a:pPr algn="l">
              <a:lnSpc>
                <a:spcPts val="3844"/>
              </a:lnSpc>
            </a:pP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Express, se pueden definir rutas usando el objeto app para manejar diferentes solicitudes en la aplicación.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841898" y="1889646"/>
            <a:ext cx="6389970" cy="6507709"/>
          </a:xfrm>
          <a:custGeom>
            <a:avLst/>
            <a:gdLst/>
            <a:ahLst/>
            <a:cxnLst/>
            <a:rect r="r" b="b" t="t" l="l"/>
            <a:pathLst>
              <a:path h="6507709" w="6389970">
                <a:moveTo>
                  <a:pt x="0" y="0"/>
                </a:moveTo>
                <a:lnTo>
                  <a:pt x="6389970" y="0"/>
                </a:lnTo>
                <a:lnTo>
                  <a:pt x="6389970" y="6507708"/>
                </a:lnTo>
                <a:lnTo>
                  <a:pt x="0" y="6507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99" t="-13018" r="-11824" b="-12314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CREACIÓN DE SERVIDORES Y MANEJO DE RUTAS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6989122" cy="440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Usar 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Express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facilita el manejo de rutas y la creación de un servidor con menos código que usando el módulo 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http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nativo.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 también permite manejar diferentes tipos de solicitudes HTTP de manera sencilla.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CRUD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83063" y="2197100"/>
            <a:ext cx="7876342" cy="68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CRUD es un acrónimo que re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enta la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cuatro operaciones básicas de almacenamiento de datos:</a:t>
            </a:r>
          </a:p>
          <a:p>
            <a:pPr algn="l" marL="709421" indent="-354710" lvl="1">
              <a:lnSpc>
                <a:spcPts val="3844"/>
              </a:lnSpc>
              <a:buAutoNum type="arabicPeriod" startAt="1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Create: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Crear un nuevo registro. </a:t>
            </a:r>
          </a:p>
          <a:p>
            <a:pPr algn="l" marL="709421" indent="-354710" lvl="1">
              <a:lnSpc>
                <a:spcPts val="3844"/>
              </a:lnSpc>
              <a:buAutoNum type="arabicPeriod" startAt="1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Read: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Leer o recuperar registros exis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entes.</a:t>
            </a:r>
          </a:p>
          <a:p>
            <a:pPr algn="l" marL="709421" indent="-354710" lvl="1">
              <a:lnSpc>
                <a:spcPts val="3844"/>
              </a:lnSpc>
              <a:buAutoNum type="arabicPeriod" startAt="1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</a:t>
            </a: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pdate: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Actualizar registros existentes.</a:t>
            </a:r>
          </a:p>
          <a:p>
            <a:pPr algn="l" marL="709421" indent="-354710" lvl="1">
              <a:lnSpc>
                <a:spcPts val="3844"/>
              </a:lnSpc>
              <a:buAutoNum type="arabicPeriod" startAt="1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Delete: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Eliminar registros.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Estas operaciones son comunes en aplicaciones que manipulan datos, como APIs.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737007" y="2893763"/>
            <a:ext cx="7373996" cy="4869265"/>
          </a:xfrm>
          <a:custGeom>
            <a:avLst/>
            <a:gdLst/>
            <a:ahLst/>
            <a:cxnLst/>
            <a:rect r="r" b="b" t="t" l="l"/>
            <a:pathLst>
              <a:path h="4869265" w="7373996">
                <a:moveTo>
                  <a:pt x="0" y="0"/>
                </a:moveTo>
                <a:lnTo>
                  <a:pt x="7373996" y="0"/>
                </a:lnTo>
                <a:lnTo>
                  <a:pt x="7373996" y="4869265"/>
                </a:lnTo>
                <a:lnTo>
                  <a:pt x="0" y="4869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357" t="-19815" r="-12812" b="-2022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CRUD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353560" y="2397549"/>
            <a:ext cx="9580879" cy="5491902"/>
          </a:xfrm>
          <a:custGeom>
            <a:avLst/>
            <a:gdLst/>
            <a:ahLst/>
            <a:cxnLst/>
            <a:rect r="r" b="b" t="t" l="l"/>
            <a:pathLst>
              <a:path h="5491902" w="9580879">
                <a:moveTo>
                  <a:pt x="0" y="0"/>
                </a:moveTo>
                <a:lnTo>
                  <a:pt x="9580880" y="0"/>
                </a:lnTo>
                <a:lnTo>
                  <a:pt x="9580880" y="5491902"/>
                </a:lnTo>
                <a:lnTo>
                  <a:pt x="0" y="5491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730" t="-23193" r="-13294" b="-22813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CREATE (POST)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5407" y="1028700"/>
            <a:ext cx="1174818" cy="1433534"/>
            <a:chOff x="0" y="0"/>
            <a:chExt cx="406400" cy="4958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00225" y="1640692"/>
            <a:ext cx="4261706" cy="863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TABLA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0225" y="2357459"/>
            <a:ext cx="6337887" cy="863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CONTENIDO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800225" y="3221059"/>
            <a:ext cx="4261706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2816" y="3821134"/>
            <a:ext cx="708660" cy="70866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12816" y="3955818"/>
            <a:ext cx="708660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800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16726" y="3902097"/>
            <a:ext cx="7384626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spc="-12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Node.js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12816" y="4703796"/>
            <a:ext cx="708660" cy="70866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12816" y="4838480"/>
            <a:ext cx="708660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800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16726" y="4775234"/>
            <a:ext cx="7384626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spc="-12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NVM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12816" y="5583906"/>
            <a:ext cx="708660" cy="70866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212816" y="5718590"/>
            <a:ext cx="708660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800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16726" y="5664869"/>
            <a:ext cx="7384626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spc="-12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NPM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212816" y="6466568"/>
            <a:ext cx="708660" cy="70866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212816" y="6601252"/>
            <a:ext cx="708660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800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921476" y="6530691"/>
            <a:ext cx="10161530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spc="-12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Creación de Servidores y Manejo de Rutas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212816" y="7346678"/>
            <a:ext cx="708660" cy="708660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12816" y="7481362"/>
            <a:ext cx="708660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800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016726" y="7427641"/>
            <a:ext cx="7384626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spc="-12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CRUD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12816" y="8229340"/>
            <a:ext cx="708660" cy="708660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212816" y="8364024"/>
            <a:ext cx="708660" cy="43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800" spc="-9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06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016726" y="8300778"/>
            <a:ext cx="7384626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3499" spc="-12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POSTMAN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446255" y="3529250"/>
            <a:ext cx="9432457" cy="3228500"/>
          </a:xfrm>
          <a:custGeom>
            <a:avLst/>
            <a:gdLst/>
            <a:ahLst/>
            <a:cxnLst/>
            <a:rect r="r" b="b" t="t" l="l"/>
            <a:pathLst>
              <a:path h="3228500" w="9432457">
                <a:moveTo>
                  <a:pt x="0" y="0"/>
                </a:moveTo>
                <a:lnTo>
                  <a:pt x="9432457" y="0"/>
                </a:lnTo>
                <a:lnTo>
                  <a:pt x="9432457" y="3228500"/>
                </a:lnTo>
                <a:lnTo>
                  <a:pt x="0" y="3228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21" t="-38358" r="-13129" b="-38358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 (GET)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570353" y="1534510"/>
            <a:ext cx="11147294" cy="7217980"/>
          </a:xfrm>
          <a:custGeom>
            <a:avLst/>
            <a:gdLst/>
            <a:ahLst/>
            <a:cxnLst/>
            <a:rect r="r" b="b" t="t" l="l"/>
            <a:pathLst>
              <a:path h="7217980" w="11147294">
                <a:moveTo>
                  <a:pt x="0" y="0"/>
                </a:moveTo>
                <a:lnTo>
                  <a:pt x="11147294" y="0"/>
                </a:lnTo>
                <a:lnTo>
                  <a:pt x="11147294" y="7217980"/>
                </a:lnTo>
                <a:lnTo>
                  <a:pt x="0" y="7217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 (GET)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851845" y="2040455"/>
            <a:ext cx="14584310" cy="6206089"/>
          </a:xfrm>
          <a:custGeom>
            <a:avLst/>
            <a:gdLst/>
            <a:ahLst/>
            <a:cxnLst/>
            <a:rect r="r" b="b" t="t" l="l"/>
            <a:pathLst>
              <a:path h="6206089" w="14584310">
                <a:moveTo>
                  <a:pt x="0" y="0"/>
                </a:moveTo>
                <a:lnTo>
                  <a:pt x="14584310" y="0"/>
                </a:lnTo>
                <a:lnTo>
                  <a:pt x="14584310" y="6206090"/>
                </a:lnTo>
                <a:lnTo>
                  <a:pt x="0" y="6206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UPDATE (PUT)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900675" y="1018751"/>
            <a:ext cx="10486649" cy="8249497"/>
          </a:xfrm>
          <a:custGeom>
            <a:avLst/>
            <a:gdLst/>
            <a:ahLst/>
            <a:cxnLst/>
            <a:rect r="r" b="b" t="t" l="l"/>
            <a:pathLst>
              <a:path h="8249497" w="10486649">
                <a:moveTo>
                  <a:pt x="0" y="0"/>
                </a:moveTo>
                <a:lnTo>
                  <a:pt x="10486650" y="0"/>
                </a:lnTo>
                <a:lnTo>
                  <a:pt x="10486650" y="8249498"/>
                </a:lnTo>
                <a:lnTo>
                  <a:pt x="0" y="8249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 (DELETE)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202676" y="3128904"/>
            <a:ext cx="4029192" cy="4029192"/>
          </a:xfrm>
          <a:custGeom>
            <a:avLst/>
            <a:gdLst/>
            <a:ahLst/>
            <a:cxnLst/>
            <a:rect r="r" b="b" t="t" l="l"/>
            <a:pathLst>
              <a:path h="4029192" w="4029192">
                <a:moveTo>
                  <a:pt x="0" y="0"/>
                </a:moveTo>
                <a:lnTo>
                  <a:pt x="4029192" y="0"/>
                </a:lnTo>
                <a:lnTo>
                  <a:pt x="4029192" y="4029192"/>
                </a:lnTo>
                <a:lnTo>
                  <a:pt x="0" y="402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7876342" cy="440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Postman es una her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rami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enta gráfica que permite realizar y probar solicitudes HTTP.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 muy ú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il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 desarroll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 y probar APIs REST, y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facilita la creación de peticiones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GET, POST, PUT, DELETE, entre otras, sin necesidad de escribir código.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202676" y="3128904"/>
            <a:ext cx="4029192" cy="4029192"/>
          </a:xfrm>
          <a:custGeom>
            <a:avLst/>
            <a:gdLst/>
            <a:ahLst/>
            <a:cxnLst/>
            <a:rect r="r" b="b" t="t" l="l"/>
            <a:pathLst>
              <a:path h="4029192" w="4029192">
                <a:moveTo>
                  <a:pt x="0" y="0"/>
                </a:moveTo>
                <a:lnTo>
                  <a:pt x="4029192" y="0"/>
                </a:lnTo>
                <a:lnTo>
                  <a:pt x="4029192" y="4029192"/>
                </a:lnTo>
                <a:lnTo>
                  <a:pt x="0" y="402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9143238" cy="440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POST /items: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Crear un nuevo ítem enviando un JSON en el cuerpo de la solicitud.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GET /items: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Obtener todos los ítems.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GET /items/: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Obtener un ítem por su ID.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PUT /items/: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Actualizar un ítem por su ID enviando datos en el cuerpo de la solicitud.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DELETE /items/: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Eliminar un ítem por su ID.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952016" y="2432612"/>
            <a:ext cx="12383969" cy="5421777"/>
          </a:xfrm>
          <a:custGeom>
            <a:avLst/>
            <a:gdLst/>
            <a:ahLst/>
            <a:cxnLst/>
            <a:rect r="r" b="b" t="t" l="l"/>
            <a:pathLst>
              <a:path h="5421777" w="12383969">
                <a:moveTo>
                  <a:pt x="0" y="0"/>
                </a:moveTo>
                <a:lnTo>
                  <a:pt x="12383968" y="0"/>
                </a:lnTo>
                <a:lnTo>
                  <a:pt x="12383968" y="5421776"/>
                </a:lnTo>
                <a:lnTo>
                  <a:pt x="0" y="5421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POST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174751" y="2216150"/>
            <a:ext cx="11938499" cy="6371867"/>
          </a:xfrm>
          <a:custGeom>
            <a:avLst/>
            <a:gdLst/>
            <a:ahLst/>
            <a:cxnLst/>
            <a:rect r="r" b="b" t="t" l="l"/>
            <a:pathLst>
              <a:path h="6371867" w="11938499">
                <a:moveTo>
                  <a:pt x="0" y="0"/>
                </a:moveTo>
                <a:lnTo>
                  <a:pt x="11938498" y="0"/>
                </a:lnTo>
                <a:lnTo>
                  <a:pt x="11938498" y="6371867"/>
                </a:lnTo>
                <a:lnTo>
                  <a:pt x="0" y="6371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GET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178635" y="2593599"/>
            <a:ext cx="11930730" cy="5099802"/>
          </a:xfrm>
          <a:custGeom>
            <a:avLst/>
            <a:gdLst/>
            <a:ahLst/>
            <a:cxnLst/>
            <a:rect r="r" b="b" t="t" l="l"/>
            <a:pathLst>
              <a:path h="5099802" w="11930730">
                <a:moveTo>
                  <a:pt x="0" y="0"/>
                </a:moveTo>
                <a:lnTo>
                  <a:pt x="11930730" y="0"/>
                </a:lnTo>
                <a:lnTo>
                  <a:pt x="11930730" y="5099802"/>
                </a:lnTo>
                <a:lnTo>
                  <a:pt x="0" y="509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GET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178635" y="2593599"/>
            <a:ext cx="11930730" cy="5099802"/>
          </a:xfrm>
          <a:custGeom>
            <a:avLst/>
            <a:gdLst/>
            <a:ahLst/>
            <a:cxnLst/>
            <a:rect r="r" b="b" t="t" l="l"/>
            <a:pathLst>
              <a:path h="5099802" w="11930730">
                <a:moveTo>
                  <a:pt x="0" y="0"/>
                </a:moveTo>
                <a:lnTo>
                  <a:pt x="11930730" y="0"/>
                </a:lnTo>
                <a:lnTo>
                  <a:pt x="11930730" y="5099802"/>
                </a:lnTo>
                <a:lnTo>
                  <a:pt x="0" y="509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PUT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89962" y="3548723"/>
            <a:ext cx="5212844" cy="3189554"/>
          </a:xfrm>
          <a:custGeom>
            <a:avLst/>
            <a:gdLst/>
            <a:ahLst/>
            <a:cxnLst/>
            <a:rect r="r" b="b" t="t" l="l"/>
            <a:pathLst>
              <a:path h="3189554" w="5212844">
                <a:moveTo>
                  <a:pt x="0" y="0"/>
                </a:moveTo>
                <a:lnTo>
                  <a:pt x="5212844" y="0"/>
                </a:lnTo>
                <a:lnTo>
                  <a:pt x="5212844" y="3189554"/>
                </a:lnTo>
                <a:lnTo>
                  <a:pt x="0" y="3189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998788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NODE.JS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6192364" cy="343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Node.js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 un entorno de ejecución de JavaScript del lado del servidor. Está construido sobre el motor V8 de Google Chrome y permite 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ejecutar JavaScript fuera del navegador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178635" y="2593599"/>
            <a:ext cx="11930730" cy="5099802"/>
          </a:xfrm>
          <a:custGeom>
            <a:avLst/>
            <a:gdLst/>
            <a:ahLst/>
            <a:cxnLst/>
            <a:rect r="r" b="b" t="t" l="l"/>
            <a:pathLst>
              <a:path h="5099802" w="11930730">
                <a:moveTo>
                  <a:pt x="0" y="0"/>
                </a:moveTo>
                <a:lnTo>
                  <a:pt x="11930730" y="0"/>
                </a:lnTo>
                <a:lnTo>
                  <a:pt x="11930730" y="5099802"/>
                </a:lnTo>
                <a:lnTo>
                  <a:pt x="0" y="509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39782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POSTMAN: DELETE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05267" y="0"/>
            <a:ext cx="8782733" cy="10287000"/>
            <a:chOff x="0" y="0"/>
            <a:chExt cx="11710311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3364" t="0" r="33364" b="0"/>
            <a:stretch>
              <a:fillRect/>
            </a:stretch>
          </p:blipFill>
          <p:spPr>
            <a:xfrm flipH="false" flipV="false">
              <a:off x="0" y="0"/>
              <a:ext cx="11710311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8759354" y="0"/>
            <a:ext cx="9528646" cy="10287000"/>
            <a:chOff x="0" y="0"/>
            <a:chExt cx="12704861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19123" t="0" r="19123" b="0"/>
            <a:stretch>
              <a:fillRect/>
            </a:stretch>
          </p:blipFill>
          <p:spPr>
            <a:xfrm flipH="false" flipV="false">
              <a:off x="0" y="0"/>
              <a:ext cx="12704861" cy="13716000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9505267" y="6373945"/>
            <a:ext cx="480981" cy="3913055"/>
            <a:chOff x="0" y="0"/>
            <a:chExt cx="126678" cy="10305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678" cy="1030599"/>
            </a:xfrm>
            <a:custGeom>
              <a:avLst/>
              <a:gdLst/>
              <a:ahLst/>
              <a:cxnLst/>
              <a:rect r="r" b="b" t="t" l="l"/>
              <a:pathLst>
                <a:path h="1030599" w="126678">
                  <a:moveTo>
                    <a:pt x="0" y="0"/>
                  </a:moveTo>
                  <a:lnTo>
                    <a:pt x="126678" y="0"/>
                  </a:lnTo>
                  <a:lnTo>
                    <a:pt x="126678" y="1030599"/>
                  </a:lnTo>
                  <a:lnTo>
                    <a:pt x="0" y="10305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6678" cy="106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302262">
            <a:off x="7641848" y="-910914"/>
            <a:ext cx="2374502" cy="7317906"/>
            <a:chOff x="0" y="0"/>
            <a:chExt cx="625383" cy="19273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5383" cy="1927350"/>
            </a:xfrm>
            <a:custGeom>
              <a:avLst/>
              <a:gdLst/>
              <a:ahLst/>
              <a:cxnLst/>
              <a:rect r="r" b="b" t="t" l="l"/>
              <a:pathLst>
                <a:path h="1927350" w="625383">
                  <a:moveTo>
                    <a:pt x="0" y="0"/>
                  </a:moveTo>
                  <a:lnTo>
                    <a:pt x="625383" y="0"/>
                  </a:lnTo>
                  <a:lnTo>
                    <a:pt x="625383" y="1927350"/>
                  </a:lnTo>
                  <a:lnTo>
                    <a:pt x="0" y="19273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25383" cy="196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1284586">
            <a:off x="9885075" y="-518448"/>
            <a:ext cx="887449" cy="7312998"/>
            <a:chOff x="0" y="0"/>
            <a:chExt cx="233731" cy="19260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731" cy="1926057"/>
            </a:xfrm>
            <a:custGeom>
              <a:avLst/>
              <a:gdLst/>
              <a:ahLst/>
              <a:cxnLst/>
              <a:rect r="r" b="b" t="t" l="l"/>
              <a:pathLst>
                <a:path h="1926057" w="233731">
                  <a:moveTo>
                    <a:pt x="0" y="0"/>
                  </a:moveTo>
                  <a:lnTo>
                    <a:pt x="233731" y="0"/>
                  </a:lnTo>
                  <a:lnTo>
                    <a:pt x="233731" y="1926057"/>
                  </a:lnTo>
                  <a:lnTo>
                    <a:pt x="0" y="1926057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3731" cy="196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8580943" y="6373945"/>
            <a:ext cx="1523069" cy="1520633"/>
            <a:chOff x="0" y="0"/>
            <a:chExt cx="6350000" cy="63398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8524430" y="6373945"/>
            <a:ext cx="2923635" cy="3913055"/>
            <a:chOff x="0" y="0"/>
            <a:chExt cx="531372" cy="7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1372" cy="711200"/>
            </a:xfrm>
            <a:custGeom>
              <a:avLst/>
              <a:gdLst/>
              <a:ahLst/>
              <a:cxnLst/>
              <a:rect r="r" b="b" t="t" l="l"/>
              <a:pathLst>
                <a:path h="711200" w="531372">
                  <a:moveTo>
                    <a:pt x="265686" y="711200"/>
                  </a:moveTo>
                  <a:lnTo>
                    <a:pt x="531372" y="0"/>
                  </a:lnTo>
                  <a:lnTo>
                    <a:pt x="0" y="0"/>
                  </a:lnTo>
                  <a:lnTo>
                    <a:pt x="265686" y="7112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3027" y="12700"/>
              <a:ext cx="365318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12017" y="6156846"/>
            <a:ext cx="5979476" cy="0"/>
          </a:xfrm>
          <a:prstGeom prst="line">
            <a:avLst/>
          </a:prstGeom>
          <a:ln cap="flat" w="152400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512017" y="3523018"/>
            <a:ext cx="8130569" cy="239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70"/>
              </a:lnSpc>
              <a:spcBef>
                <a:spcPct val="0"/>
              </a:spcBef>
            </a:pPr>
            <a:r>
              <a:rPr lang="en-US" b="true" sz="13979" spc="-838">
                <a:solidFill>
                  <a:srgbClr val="004AAD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GRACIAS</a:t>
            </a:r>
          </a:p>
        </p:txBody>
      </p:sp>
      <p:grpSp>
        <p:nvGrpSpPr>
          <p:cNvPr name="Group 22" id="22"/>
          <p:cNvGrpSpPr/>
          <p:nvPr/>
        </p:nvGrpSpPr>
        <p:grpSpPr>
          <a:xfrm rot="1203131">
            <a:off x="6096289" y="6780343"/>
            <a:ext cx="2374502" cy="7040381"/>
            <a:chOff x="0" y="0"/>
            <a:chExt cx="625383" cy="185425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5383" cy="1854257"/>
            </a:xfrm>
            <a:custGeom>
              <a:avLst/>
              <a:gdLst/>
              <a:ahLst/>
              <a:cxnLst/>
              <a:rect r="r" b="b" t="t" l="l"/>
              <a:pathLst>
                <a:path h="1854257" w="625383">
                  <a:moveTo>
                    <a:pt x="0" y="0"/>
                  </a:moveTo>
                  <a:lnTo>
                    <a:pt x="625383" y="0"/>
                  </a:lnTo>
                  <a:lnTo>
                    <a:pt x="625383" y="1854257"/>
                  </a:lnTo>
                  <a:lnTo>
                    <a:pt x="0" y="185425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25383" cy="1892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6652373" y="6176333"/>
            <a:ext cx="1566389" cy="4571982"/>
            <a:chOff x="0" y="0"/>
            <a:chExt cx="412547" cy="12041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12547" cy="1204143"/>
            </a:xfrm>
            <a:custGeom>
              <a:avLst/>
              <a:gdLst/>
              <a:ahLst/>
              <a:cxnLst/>
              <a:rect r="r" b="b" t="t" l="l"/>
              <a:pathLst>
                <a:path h="1204143" w="412547">
                  <a:moveTo>
                    <a:pt x="0" y="0"/>
                  </a:moveTo>
                  <a:lnTo>
                    <a:pt x="412547" y="0"/>
                  </a:lnTo>
                  <a:lnTo>
                    <a:pt x="412547" y="1204143"/>
                  </a:lnTo>
                  <a:lnTo>
                    <a:pt x="0" y="12041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12547" cy="1242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89962" y="3548723"/>
            <a:ext cx="5212844" cy="3189554"/>
          </a:xfrm>
          <a:custGeom>
            <a:avLst/>
            <a:gdLst/>
            <a:ahLst/>
            <a:cxnLst/>
            <a:rect r="r" b="b" t="t" l="l"/>
            <a:pathLst>
              <a:path h="3189554" w="5212844">
                <a:moveTo>
                  <a:pt x="0" y="0"/>
                </a:moveTo>
                <a:lnTo>
                  <a:pt x="5212844" y="0"/>
                </a:lnTo>
                <a:lnTo>
                  <a:pt x="5212844" y="3189554"/>
                </a:lnTo>
                <a:lnTo>
                  <a:pt x="0" y="3189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9987889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¿PARA QUÉ SE USA NODE.JS?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6763867" cy="4888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Desarrollar servidores y APIs REST.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Crear aplicaciones en tiempo real (chat, colaboración en tiempo real).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Herramientas de desarrollo y automatización.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Backend de aplicaciones de una sola página (SPA).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89962" y="3548723"/>
            <a:ext cx="5212844" cy="3189554"/>
          </a:xfrm>
          <a:custGeom>
            <a:avLst/>
            <a:gdLst/>
            <a:ahLst/>
            <a:cxnLst/>
            <a:rect r="r" b="b" t="t" l="l"/>
            <a:pathLst>
              <a:path h="3189554" w="5212844">
                <a:moveTo>
                  <a:pt x="0" y="0"/>
                </a:moveTo>
                <a:lnTo>
                  <a:pt x="5212844" y="0"/>
                </a:lnTo>
                <a:lnTo>
                  <a:pt x="5212844" y="3189554"/>
                </a:lnTo>
                <a:lnTo>
                  <a:pt x="0" y="3189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513321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 PRINCIPALES DE NODE.JS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9401570" cy="197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Single-threaded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Event-driven</a:t>
            </a:r>
          </a:p>
          <a:p>
            <a:pPr algn="l" marL="709421" indent="-354710" lvl="1">
              <a:lnSpc>
                <a:spcPts val="3844"/>
              </a:lnSpc>
              <a:buFont typeface="Arial"/>
              <a:buChar char="•"/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Non-blocking I/O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992606" y="4063367"/>
            <a:ext cx="6141689" cy="2160267"/>
          </a:xfrm>
          <a:custGeom>
            <a:avLst/>
            <a:gdLst/>
            <a:ahLst/>
            <a:cxnLst/>
            <a:rect r="r" b="b" t="t" l="l"/>
            <a:pathLst>
              <a:path h="2160267" w="6141689">
                <a:moveTo>
                  <a:pt x="0" y="0"/>
                </a:moveTo>
                <a:lnTo>
                  <a:pt x="6141689" y="0"/>
                </a:lnTo>
                <a:lnTo>
                  <a:pt x="6141689" y="2160266"/>
                </a:lnTo>
                <a:lnTo>
                  <a:pt x="0" y="216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GESTOR DE VERSIONES DE NODE (NVM)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8148661" cy="58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nvm (Node Version Manager)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es una herramienta que permite instalar y gestionar múltiples versiones de Node.js en una misma máquina.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 útil para proyectos que requieren versiones específicas de Node.js o cuando se está trabajando en diferentes proyectos con diferentes dependencias.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Instalar desde:</a:t>
            </a:r>
          </a:p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https://github.com/nvm-sh/nvm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992606" y="4063367"/>
            <a:ext cx="6141689" cy="2160267"/>
          </a:xfrm>
          <a:custGeom>
            <a:avLst/>
            <a:gdLst/>
            <a:ahLst/>
            <a:cxnLst/>
            <a:rect r="r" b="b" t="t" l="l"/>
            <a:pathLst>
              <a:path h="2160267" w="6141689">
                <a:moveTo>
                  <a:pt x="0" y="0"/>
                </a:moveTo>
                <a:lnTo>
                  <a:pt x="6141689" y="0"/>
                </a:lnTo>
                <a:lnTo>
                  <a:pt x="6141689" y="2160266"/>
                </a:lnTo>
                <a:lnTo>
                  <a:pt x="0" y="216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 DE NVM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8148661" cy="440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Instalar una nueva versión de Node.js:</a:t>
            </a: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nvm install &lt;version&gt;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Usar una versión específica de Node.js:</a:t>
            </a: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nvm use &lt;version&gt;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Listar las versiones instaladas:</a:t>
            </a: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nvm ls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93240" y="4130443"/>
            <a:ext cx="5206288" cy="2026114"/>
          </a:xfrm>
          <a:custGeom>
            <a:avLst/>
            <a:gdLst/>
            <a:ahLst/>
            <a:cxnLst/>
            <a:rect r="r" b="b" t="t" l="l"/>
            <a:pathLst>
              <a:path h="2026114" w="5206288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 (NODE PACKAGE MANAGER)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7353860" cy="4888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npm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 el gestor de paquetes predeterminado para Node.js. Permite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 instalar, compartir y gestionar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dependencias (paquetes) en proyectos Node.js.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 utiliza principalmente para instalar módulos externos que no son nativos de Node.js.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00225" y="1811337"/>
            <a:ext cx="3748289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5561308" y="9258300"/>
            <a:ext cx="3314101" cy="1028700"/>
            <a:chOff x="0" y="0"/>
            <a:chExt cx="1597601" cy="495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096384" y="9772650"/>
            <a:ext cx="2135484" cy="514350"/>
            <a:chOff x="0" y="0"/>
            <a:chExt cx="2058870" cy="495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8870" cy="495897"/>
            </a:xfrm>
            <a:custGeom>
              <a:avLst/>
              <a:gdLst/>
              <a:ahLst/>
              <a:cxnLst/>
              <a:rect r="r" b="b" t="t" l="l"/>
              <a:pathLst>
                <a:path h="495897" w="2058870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185567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043995" y="509813"/>
            <a:ext cx="2180601" cy="676861"/>
            <a:chOff x="0" y="0"/>
            <a:chExt cx="1597601" cy="495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134295" y="-217485"/>
            <a:ext cx="3433393" cy="1065728"/>
            <a:chOff x="0" y="0"/>
            <a:chExt cx="1597601" cy="495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7601" cy="495897"/>
            </a:xfrm>
            <a:custGeom>
              <a:avLst/>
              <a:gdLst/>
              <a:ahLst/>
              <a:cxnLst/>
              <a:rect r="r" b="b" t="t" l="l"/>
              <a:pathLst>
                <a:path h="495897" w="1597601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394401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403" y="401616"/>
            <a:ext cx="1174818" cy="1433534"/>
            <a:chOff x="0" y="0"/>
            <a:chExt cx="406400" cy="495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95897"/>
            </a:xfrm>
            <a:custGeom>
              <a:avLst/>
              <a:gdLst/>
              <a:ahLst/>
              <a:cxnLst/>
              <a:rect r="r" b="b" t="t" l="l"/>
              <a:pathLst>
                <a:path h="495897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203200" cy="53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93240" y="4130443"/>
            <a:ext cx="5206288" cy="2026114"/>
          </a:xfrm>
          <a:custGeom>
            <a:avLst/>
            <a:gdLst/>
            <a:ahLst/>
            <a:cxnLst/>
            <a:rect r="r" b="b" t="t" l="l"/>
            <a:pathLst>
              <a:path h="2026114" w="5206288">
                <a:moveTo>
                  <a:pt x="0" y="0"/>
                </a:moveTo>
                <a:lnTo>
                  <a:pt x="5206288" y="0"/>
                </a:lnTo>
                <a:lnTo>
                  <a:pt x="5206288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83063" y="544568"/>
            <a:ext cx="12933324" cy="8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-3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MÓDULOS Y NPM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3063" y="2197100"/>
            <a:ext cx="7353860" cy="68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 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Node.js es simplemente un archivo de JavaScript que exporta </a:t>
            </a:r>
            <a:r>
              <a:rPr lang="en-US" sz="3285" spc="-115" b="true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código reutilizable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Estos permiten organizar el código en pequeñas unidades independientes que pueden ser importadas y usadas en otras partes del proyecto.</a:t>
            </a:r>
          </a:p>
          <a:p>
            <a:pPr algn="l">
              <a:lnSpc>
                <a:spcPts val="3844"/>
              </a:lnSpc>
            </a:pPr>
          </a:p>
          <a:p>
            <a:pPr algn="l">
              <a:lnSpc>
                <a:spcPts val="3844"/>
              </a:lnSpc>
            </a:pP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módulos en Node.js siguen el formato </a:t>
            </a:r>
            <a:r>
              <a:rPr lang="en-US" b="true" sz="3285" spc="-115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CommonJS</a:t>
            </a:r>
            <a:r>
              <a:rPr lang="en-US" sz="3285" spc="-1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donde se usa require() para importar y module.exports para exportar.</a:t>
            </a:r>
          </a:p>
          <a:p>
            <a:pPr algn="l">
              <a:lnSpc>
                <a:spcPts val="384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DAGQOpBGpy8</dc:identifier>
  <dcterms:modified xsi:type="dcterms:W3CDTF">2011-08-01T06:04:30Z</dcterms:modified>
  <cp:revision>1</cp:revision>
  <dc:title>SEMANA 8</dc:title>
</cp:coreProperties>
</file>